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handoutMasterIdLst>
    <p:handoutMasterId r:id="rId16"/>
  </p:handoutMasterIdLst>
  <p:sldIdLst>
    <p:sldId id="287" r:id="rId2"/>
    <p:sldId id="303" r:id="rId3"/>
    <p:sldId id="305" r:id="rId4"/>
    <p:sldId id="304" r:id="rId5"/>
    <p:sldId id="306" r:id="rId6"/>
    <p:sldId id="307" r:id="rId7"/>
    <p:sldId id="308" r:id="rId8"/>
    <p:sldId id="310" r:id="rId9"/>
    <p:sldId id="302" r:id="rId10"/>
    <p:sldId id="309" r:id="rId11"/>
    <p:sldId id="311" r:id="rId12"/>
    <p:sldId id="312" r:id="rId13"/>
    <p:sldId id="300" r:id="rId14"/>
  </p:sldIdLst>
  <p:sldSz cx="12192000" cy="6858000"/>
  <p:notesSz cx="6865938"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9C0"/>
    <a:srgbClr val="62BB46"/>
    <a:srgbClr val="FFFFFF"/>
    <a:srgbClr val="7AC143"/>
    <a:srgbClr val="39464A"/>
    <a:srgbClr val="F6F7F7"/>
    <a:srgbClr val="EBECED"/>
    <a:srgbClr val="F0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řední sty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Střední styl 3 – zvýraznění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82" autoAdjust="0"/>
    <p:restoredTop sz="87127" autoAdjust="0"/>
  </p:normalViewPr>
  <p:slideViewPr>
    <p:cSldViewPr snapToGrid="0" showGuides="1">
      <p:cViewPr>
        <p:scale>
          <a:sx n="100" d="100"/>
          <a:sy n="100" d="100"/>
        </p:scale>
        <p:origin x="812" y="140"/>
      </p:cViewPr>
      <p:guideLst>
        <p:guide orient="horz" pos="2136"/>
        <p:guide pos="3816"/>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1" d="100"/>
          <a:sy n="91" d="100"/>
        </p:scale>
        <p:origin x="282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879682-766A-4EC9-9AB4-6B05D94CFBC9}"/>
              </a:ext>
            </a:extLst>
          </p:cNvPr>
          <p:cNvSpPr>
            <a:spLocks noGrp="1"/>
          </p:cNvSpPr>
          <p:nvPr>
            <p:ph type="hdr" sz="quarter"/>
          </p:nvPr>
        </p:nvSpPr>
        <p:spPr>
          <a:xfrm>
            <a:off x="0" y="0"/>
            <a:ext cx="2975240" cy="501560"/>
          </a:xfrm>
          <a:prstGeom prst="rect">
            <a:avLst/>
          </a:prstGeom>
        </p:spPr>
        <p:txBody>
          <a:bodyPr vert="horz" lIns="96350" tIns="48175" rIns="96350" bIns="48175" rtlCol="0"/>
          <a:lstStyle>
            <a:lvl1pPr algn="l">
              <a:defRPr sz="1300"/>
            </a:lvl1pPr>
          </a:lstStyle>
          <a:p>
            <a:endParaRPr lang="en-US"/>
          </a:p>
        </p:txBody>
      </p:sp>
      <p:sp>
        <p:nvSpPr>
          <p:cNvPr id="3" name="Date Placeholder 2">
            <a:extLst>
              <a:ext uri="{FF2B5EF4-FFF2-40B4-BE49-F238E27FC236}">
                <a16:creationId xmlns:a16="http://schemas.microsoft.com/office/drawing/2014/main" id="{885EE19B-11B0-4020-A52B-9F88D94D7AB0}"/>
              </a:ext>
            </a:extLst>
          </p:cNvPr>
          <p:cNvSpPr>
            <a:spLocks noGrp="1"/>
          </p:cNvSpPr>
          <p:nvPr>
            <p:ph type="dt" sz="quarter" idx="1"/>
          </p:nvPr>
        </p:nvSpPr>
        <p:spPr>
          <a:xfrm>
            <a:off x="3889109" y="0"/>
            <a:ext cx="2975240" cy="501560"/>
          </a:xfrm>
          <a:prstGeom prst="rect">
            <a:avLst/>
          </a:prstGeom>
        </p:spPr>
        <p:txBody>
          <a:bodyPr vert="horz" lIns="96350" tIns="48175" rIns="96350" bIns="48175" rtlCol="0"/>
          <a:lstStyle>
            <a:lvl1pPr algn="r">
              <a:defRPr sz="1300"/>
            </a:lvl1pPr>
          </a:lstStyle>
          <a:p>
            <a:fld id="{00A26804-296B-4572-A0F9-372DDB81CE0C}" type="datetimeFigureOut">
              <a:rPr lang="en-US" smtClean="0"/>
              <a:t>03-Nov-21</a:t>
            </a:fld>
            <a:endParaRPr lang="en-US"/>
          </a:p>
        </p:txBody>
      </p:sp>
      <p:sp>
        <p:nvSpPr>
          <p:cNvPr id="4" name="Footer Placeholder 3">
            <a:extLst>
              <a:ext uri="{FF2B5EF4-FFF2-40B4-BE49-F238E27FC236}">
                <a16:creationId xmlns:a16="http://schemas.microsoft.com/office/drawing/2014/main" id="{81FC4B6D-059E-45D0-AFA3-0D9EA856C1EF}"/>
              </a:ext>
            </a:extLst>
          </p:cNvPr>
          <p:cNvSpPr>
            <a:spLocks noGrp="1"/>
          </p:cNvSpPr>
          <p:nvPr>
            <p:ph type="ftr" sz="quarter" idx="2"/>
          </p:nvPr>
        </p:nvSpPr>
        <p:spPr>
          <a:xfrm>
            <a:off x="0" y="9494929"/>
            <a:ext cx="2975240" cy="501559"/>
          </a:xfrm>
          <a:prstGeom prst="rect">
            <a:avLst/>
          </a:prstGeom>
        </p:spPr>
        <p:txBody>
          <a:bodyPr vert="horz" lIns="96350" tIns="48175" rIns="96350" bIns="48175"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48724AFA-A144-419F-8FDA-EB926EDC5569}"/>
              </a:ext>
            </a:extLst>
          </p:cNvPr>
          <p:cNvSpPr>
            <a:spLocks noGrp="1"/>
          </p:cNvSpPr>
          <p:nvPr>
            <p:ph type="sldNum" sz="quarter" idx="3"/>
          </p:nvPr>
        </p:nvSpPr>
        <p:spPr>
          <a:xfrm>
            <a:off x="3889109" y="9494929"/>
            <a:ext cx="2975240" cy="501559"/>
          </a:xfrm>
          <a:prstGeom prst="rect">
            <a:avLst/>
          </a:prstGeom>
        </p:spPr>
        <p:txBody>
          <a:bodyPr vert="horz" lIns="96350" tIns="48175" rIns="96350" bIns="48175" rtlCol="0" anchor="b"/>
          <a:lstStyle>
            <a:lvl1pPr algn="r">
              <a:defRPr sz="1300"/>
            </a:lvl1pPr>
          </a:lstStyle>
          <a:p>
            <a:fld id="{23F7E358-18BC-4B0A-BB40-FB7A647C437F}" type="slidenum">
              <a:rPr lang="en-US" smtClean="0"/>
              <a:t>‹#›</a:t>
            </a:fld>
            <a:endParaRPr lang="en-US"/>
          </a:p>
        </p:txBody>
      </p:sp>
    </p:spTree>
    <p:extLst>
      <p:ext uri="{BB962C8B-B14F-4D97-AF65-F5344CB8AC3E}">
        <p14:creationId xmlns:p14="http://schemas.microsoft.com/office/powerpoint/2010/main" val="2747385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501560"/>
          </a:xfrm>
          <a:prstGeom prst="rect">
            <a:avLst/>
          </a:prstGeom>
        </p:spPr>
        <p:txBody>
          <a:bodyPr vert="horz" lIns="96350" tIns="48175" rIns="96350" bIns="48175" rtlCol="0"/>
          <a:lstStyle>
            <a:lvl1pPr algn="l">
              <a:defRPr sz="1300"/>
            </a:lvl1pPr>
          </a:lstStyle>
          <a:p>
            <a:endParaRPr lang="en-US"/>
          </a:p>
        </p:txBody>
      </p:sp>
      <p:sp>
        <p:nvSpPr>
          <p:cNvPr id="3" name="Date Placeholder 2"/>
          <p:cNvSpPr>
            <a:spLocks noGrp="1"/>
          </p:cNvSpPr>
          <p:nvPr>
            <p:ph type="dt" idx="1"/>
          </p:nvPr>
        </p:nvSpPr>
        <p:spPr>
          <a:xfrm>
            <a:off x="3889109" y="0"/>
            <a:ext cx="2975240" cy="501560"/>
          </a:xfrm>
          <a:prstGeom prst="rect">
            <a:avLst/>
          </a:prstGeom>
        </p:spPr>
        <p:txBody>
          <a:bodyPr vert="horz" lIns="96350" tIns="48175" rIns="96350" bIns="48175" rtlCol="0"/>
          <a:lstStyle>
            <a:lvl1pPr algn="r">
              <a:defRPr sz="1300"/>
            </a:lvl1pPr>
          </a:lstStyle>
          <a:p>
            <a:fld id="{DD6D46A3-849D-4409-B0D0-71D3CF0B43A8}" type="datetimeFigureOut">
              <a:rPr lang="en-US" smtClean="0"/>
              <a:t>03-Nov-21</a:t>
            </a:fld>
            <a:endParaRPr lang="en-US"/>
          </a:p>
        </p:txBody>
      </p:sp>
      <p:sp>
        <p:nvSpPr>
          <p:cNvPr id="4" name="Slide Image Placeholder 3"/>
          <p:cNvSpPr>
            <a:spLocks noGrp="1" noRot="1" noChangeAspect="1"/>
          </p:cNvSpPr>
          <p:nvPr>
            <p:ph type="sldImg" idx="2"/>
          </p:nvPr>
        </p:nvSpPr>
        <p:spPr>
          <a:xfrm>
            <a:off x="436563" y="1249363"/>
            <a:ext cx="5994400" cy="3373437"/>
          </a:xfrm>
          <a:prstGeom prst="rect">
            <a:avLst/>
          </a:prstGeom>
          <a:noFill/>
          <a:ln w="12700">
            <a:solidFill>
              <a:prstClr val="black"/>
            </a:solidFill>
          </a:ln>
        </p:spPr>
        <p:txBody>
          <a:bodyPr vert="horz" lIns="96350" tIns="48175" rIns="96350" bIns="48175" rtlCol="0" anchor="ctr"/>
          <a:lstStyle/>
          <a:p>
            <a:endParaRPr lang="en-US"/>
          </a:p>
        </p:txBody>
      </p:sp>
      <p:sp>
        <p:nvSpPr>
          <p:cNvPr id="5" name="Notes Placeholder 4"/>
          <p:cNvSpPr>
            <a:spLocks noGrp="1"/>
          </p:cNvSpPr>
          <p:nvPr>
            <p:ph type="body" sz="quarter" idx="3"/>
          </p:nvPr>
        </p:nvSpPr>
        <p:spPr>
          <a:xfrm>
            <a:off x="686594" y="4810810"/>
            <a:ext cx="5492750" cy="3936117"/>
          </a:xfrm>
          <a:prstGeom prst="rect">
            <a:avLst/>
          </a:prstGeom>
        </p:spPr>
        <p:txBody>
          <a:bodyPr vert="horz" lIns="96350" tIns="48175" rIns="96350" bIns="4817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94929"/>
            <a:ext cx="2975240" cy="501559"/>
          </a:xfrm>
          <a:prstGeom prst="rect">
            <a:avLst/>
          </a:prstGeom>
        </p:spPr>
        <p:txBody>
          <a:bodyPr vert="horz" lIns="96350" tIns="48175" rIns="96350" bIns="48175" rtlCol="0" anchor="b"/>
          <a:lstStyle>
            <a:lvl1pPr algn="l">
              <a:defRPr sz="1300"/>
            </a:lvl1pPr>
          </a:lstStyle>
          <a:p>
            <a:endParaRPr lang="en-US"/>
          </a:p>
        </p:txBody>
      </p:sp>
      <p:sp>
        <p:nvSpPr>
          <p:cNvPr id="7" name="Slide Number Placeholder 6"/>
          <p:cNvSpPr>
            <a:spLocks noGrp="1"/>
          </p:cNvSpPr>
          <p:nvPr>
            <p:ph type="sldNum" sz="quarter" idx="5"/>
          </p:nvPr>
        </p:nvSpPr>
        <p:spPr>
          <a:xfrm>
            <a:off x="3889109" y="9494929"/>
            <a:ext cx="2975240" cy="501559"/>
          </a:xfrm>
          <a:prstGeom prst="rect">
            <a:avLst/>
          </a:prstGeom>
        </p:spPr>
        <p:txBody>
          <a:bodyPr vert="horz" lIns="96350" tIns="48175" rIns="96350" bIns="48175" rtlCol="0" anchor="b"/>
          <a:lstStyle>
            <a:lvl1pPr algn="r">
              <a:defRPr sz="1300"/>
            </a:lvl1pPr>
          </a:lstStyle>
          <a:p>
            <a:fld id="{934B23C0-22E8-4F3C-9489-1582CADF85A3}" type="slidenum">
              <a:rPr lang="en-US" smtClean="0"/>
              <a:t>‹#›</a:t>
            </a:fld>
            <a:endParaRPr lang="en-US"/>
          </a:p>
        </p:txBody>
      </p:sp>
    </p:spTree>
    <p:extLst>
      <p:ext uri="{BB962C8B-B14F-4D97-AF65-F5344CB8AC3E}">
        <p14:creationId xmlns:p14="http://schemas.microsoft.com/office/powerpoint/2010/main" val="345281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a:extLst>
              <a:ext uri="{FF2B5EF4-FFF2-40B4-BE49-F238E27FC236}">
                <a16:creationId xmlns:a16="http://schemas.microsoft.com/office/drawing/2014/main" id="{38BA96DA-4AED-4D58-84B8-34CF840B3C42}"/>
              </a:ext>
            </a:extLst>
          </p:cNvPr>
          <p:cNvSpPr>
            <a:spLocks noGrp="1" noRot="1" noChangeAspect="1" noChangeArrowheads="1" noTextEdit="1"/>
          </p:cNvSpPr>
          <p:nvPr>
            <p:ph type="sldImg"/>
          </p:nvPr>
        </p:nvSpPr>
        <p:spPr>
          <a:ln/>
        </p:spPr>
      </p:sp>
      <p:sp>
        <p:nvSpPr>
          <p:cNvPr id="24579" name="Zástupný symbol pro poznámky 2">
            <a:extLst>
              <a:ext uri="{FF2B5EF4-FFF2-40B4-BE49-F238E27FC236}">
                <a16:creationId xmlns:a16="http://schemas.microsoft.com/office/drawing/2014/main" id="{F662795C-91AB-43C4-BA8F-96DF9EA60F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Welcome to the lecture on computer modelling of genetic</a:t>
            </a:r>
            <a:r>
              <a:rPr lang="en-US" sz="1200" kern="1200" baseline="0" dirty="0" smtClean="0">
                <a:solidFill>
                  <a:schemeClr val="tx1"/>
                </a:solidFill>
                <a:effectLst/>
                <a:latin typeface="+mn-lt"/>
                <a:ea typeface="+mn-ea"/>
                <a:cs typeface="+mn-cs"/>
              </a:rPr>
              <a:t> circuits for synthetic biology.</a:t>
            </a:r>
            <a:r>
              <a:rPr lang="en-US" sz="1200" kern="1200" dirty="0" smtClean="0">
                <a:solidFill>
                  <a:schemeClr val="tx1"/>
                </a:solidFill>
                <a:effectLst/>
                <a:latin typeface="+mn-lt"/>
                <a:ea typeface="+mn-ea"/>
                <a:cs typeface="+mn-cs"/>
              </a:rPr>
              <a:t> Today we are going to talk about how</a:t>
            </a:r>
            <a:r>
              <a:rPr lang="en-US" sz="1200" kern="1200" baseline="0" dirty="0" smtClean="0">
                <a:solidFill>
                  <a:schemeClr val="tx1"/>
                </a:solidFill>
                <a:effectLst/>
                <a:latin typeface="+mn-lt"/>
                <a:ea typeface="+mn-ea"/>
                <a:cs typeface="+mn-cs"/>
              </a:rPr>
              <a:t> computer programming language can be used to help design genetic circuits for synthetic biology. This is the first part of a two part module, the second part which should also be available at the syllabus, will deal with the use of machine learning in synthetic biology design.</a:t>
            </a:r>
            <a:endParaRPr lang="en-US" sz="1200" kern="1200" dirty="0" smtClean="0">
              <a:solidFill>
                <a:schemeClr val="tx1"/>
              </a:solidFill>
              <a:effectLst/>
              <a:latin typeface="+mn-lt"/>
              <a:ea typeface="+mn-ea"/>
              <a:cs typeface="+mn-cs"/>
            </a:endParaRPr>
          </a:p>
          <a:p>
            <a:endParaRPr lang="en-US" altLang="cs-CZ" dirty="0">
              <a:latin typeface="Arial" panose="020B0604020202020204" pitchFamily="34" charset="0"/>
            </a:endParaRPr>
          </a:p>
        </p:txBody>
      </p:sp>
      <p:sp>
        <p:nvSpPr>
          <p:cNvPr id="24580" name="Zástupný symbol pro číslo snímku 3">
            <a:extLst>
              <a:ext uri="{FF2B5EF4-FFF2-40B4-BE49-F238E27FC236}">
                <a16:creationId xmlns:a16="http://schemas.microsoft.com/office/drawing/2014/main" id="{868B11F0-8907-433A-80EB-551E648579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82846" indent="-301095">
              <a:defRPr>
                <a:solidFill>
                  <a:schemeClr val="tx1"/>
                </a:solidFill>
                <a:latin typeface="Arial" panose="020B0604020202020204" pitchFamily="34" charset="0"/>
              </a:defRPr>
            </a:lvl2pPr>
            <a:lvl3pPr marL="1204379" indent="-240876">
              <a:defRPr>
                <a:solidFill>
                  <a:schemeClr val="tx1"/>
                </a:solidFill>
                <a:latin typeface="Arial" panose="020B0604020202020204" pitchFamily="34" charset="0"/>
              </a:defRPr>
            </a:lvl3pPr>
            <a:lvl4pPr marL="1686131" indent="-240876">
              <a:defRPr>
                <a:solidFill>
                  <a:schemeClr val="tx1"/>
                </a:solidFill>
                <a:latin typeface="Arial" panose="020B0604020202020204" pitchFamily="34" charset="0"/>
              </a:defRPr>
            </a:lvl4pPr>
            <a:lvl5pPr marL="2167882" indent="-240876">
              <a:defRPr>
                <a:solidFill>
                  <a:schemeClr val="tx1"/>
                </a:solidFill>
                <a:latin typeface="Arial" panose="020B0604020202020204" pitchFamily="34" charset="0"/>
              </a:defRPr>
            </a:lvl5pPr>
            <a:lvl6pPr marL="2649634" indent="-240876" eaLnBrk="0" fontAlgn="base" hangingPunct="0">
              <a:spcBef>
                <a:spcPct val="0"/>
              </a:spcBef>
              <a:spcAft>
                <a:spcPct val="0"/>
              </a:spcAft>
              <a:defRPr>
                <a:solidFill>
                  <a:schemeClr val="tx1"/>
                </a:solidFill>
                <a:latin typeface="Arial" panose="020B0604020202020204" pitchFamily="34" charset="0"/>
              </a:defRPr>
            </a:lvl6pPr>
            <a:lvl7pPr marL="3131386" indent="-240876" eaLnBrk="0" fontAlgn="base" hangingPunct="0">
              <a:spcBef>
                <a:spcPct val="0"/>
              </a:spcBef>
              <a:spcAft>
                <a:spcPct val="0"/>
              </a:spcAft>
              <a:defRPr>
                <a:solidFill>
                  <a:schemeClr val="tx1"/>
                </a:solidFill>
                <a:latin typeface="Arial" panose="020B0604020202020204" pitchFamily="34" charset="0"/>
              </a:defRPr>
            </a:lvl7pPr>
            <a:lvl8pPr marL="3613137" indent="-240876" eaLnBrk="0" fontAlgn="base" hangingPunct="0">
              <a:spcBef>
                <a:spcPct val="0"/>
              </a:spcBef>
              <a:spcAft>
                <a:spcPct val="0"/>
              </a:spcAft>
              <a:defRPr>
                <a:solidFill>
                  <a:schemeClr val="tx1"/>
                </a:solidFill>
                <a:latin typeface="Arial" panose="020B0604020202020204" pitchFamily="34" charset="0"/>
              </a:defRPr>
            </a:lvl8pPr>
            <a:lvl9pPr marL="4094889" indent="-240876" eaLnBrk="0" fontAlgn="base" hangingPunct="0">
              <a:spcBef>
                <a:spcPct val="0"/>
              </a:spcBef>
              <a:spcAft>
                <a:spcPct val="0"/>
              </a:spcAft>
              <a:defRPr>
                <a:solidFill>
                  <a:schemeClr val="tx1"/>
                </a:solidFill>
                <a:latin typeface="Arial" panose="020B0604020202020204" pitchFamily="34" charset="0"/>
              </a:defRPr>
            </a:lvl9pPr>
          </a:lstStyle>
          <a:p>
            <a:fld id="{CA278E9E-F237-4B5E-8E23-061410CD0F9A}" type="slidenum">
              <a:rPr lang="cs-CZ" altLang="en-US" smtClean="0"/>
              <a:pPr/>
              <a:t>1</a:t>
            </a:fld>
            <a:endParaRPr lang="cs-CZ" altLang="en-US" dirty="0"/>
          </a:p>
        </p:txBody>
      </p:sp>
    </p:spTree>
    <p:extLst>
      <p:ext uri="{BB962C8B-B14F-4D97-AF65-F5344CB8AC3E}">
        <p14:creationId xmlns:p14="http://schemas.microsoft.com/office/powerpoint/2010/main" val="127885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we</a:t>
            </a:r>
            <a:r>
              <a:rPr lang="en-US" baseline="0" dirty="0" smtClean="0"/>
              <a:t> can see a real example of a priority detector module. This is a 3 input and 3 output module </a:t>
            </a:r>
            <a:r>
              <a:rPr lang="en-US" sz="1200" b="0" i="0" u="none" strike="noStrike" kern="1200" baseline="0" dirty="0" smtClean="0">
                <a:solidFill>
                  <a:schemeClr val="tx1"/>
                </a:solidFill>
                <a:latin typeface="+mn-lt"/>
                <a:ea typeface="+mn-ea"/>
                <a:cs typeface="+mn-cs"/>
              </a:rPr>
              <a:t>that prioritizes the inputs and selects which output</a:t>
            </a:r>
          </a:p>
          <a:p>
            <a:r>
              <a:rPr lang="en-US" sz="1200" b="0" i="0" u="none" strike="noStrike" kern="1200" baseline="0" dirty="0" smtClean="0">
                <a:solidFill>
                  <a:schemeClr val="tx1"/>
                </a:solidFill>
                <a:latin typeface="+mn-lt"/>
                <a:ea typeface="+mn-ea"/>
                <a:cs typeface="+mn-cs"/>
              </a:rPr>
              <a:t>is ON based on the highest-priority input that is ON. </a:t>
            </a:r>
            <a:r>
              <a:rPr lang="en-US" sz="1200" kern="1200" dirty="0" smtClean="0">
                <a:solidFill>
                  <a:schemeClr val="tx1"/>
                </a:solidFill>
                <a:effectLst/>
                <a:latin typeface="+mn-lt"/>
                <a:ea typeface="+mn-ea"/>
                <a:cs typeface="+mn-cs"/>
              </a:rPr>
              <a:t>. This module has 50 biological parts to encode</a:t>
            </a:r>
            <a:r>
              <a:rPr lang="en-US" sz="1200" kern="1200" baseline="0" dirty="0" smtClean="0">
                <a:solidFill>
                  <a:schemeClr val="tx1"/>
                </a:solidFill>
                <a:effectLst/>
                <a:latin typeface="+mn-lt"/>
                <a:ea typeface="+mn-ea"/>
                <a:cs typeface="+mn-cs"/>
              </a:rPr>
              <a:t> 3 inputs, 6 logical gates, and 3 outputs</a:t>
            </a:r>
            <a:r>
              <a:rPr lang="en-US" sz="1200" kern="1200" dirty="0" smtClean="0">
                <a:solidFill>
                  <a:schemeClr val="tx1"/>
                </a:solidFill>
                <a:effectLst/>
                <a:latin typeface="+mn-lt"/>
                <a:ea typeface="+mn-ea"/>
                <a:cs typeface="+mn-cs"/>
              </a:rPr>
              <a:t>. So it’s not a very complicated type of module but still needs a large number of parts to operate. Having a way to automate this process with standardized</a:t>
            </a:r>
            <a:r>
              <a:rPr lang="en-US" sz="1200" kern="1200" baseline="0" dirty="0" smtClean="0">
                <a:solidFill>
                  <a:schemeClr val="tx1"/>
                </a:solidFill>
                <a:effectLst/>
                <a:latin typeface="+mn-lt"/>
                <a:ea typeface="+mn-ea"/>
                <a:cs typeface="+mn-cs"/>
              </a:rPr>
              <a:t> parts simplifies the development. In the paper itself you can see 60 examples of such modules that were produced and tested, a task would be almost impossible if the DNA code needed to be produced by hand.</a:t>
            </a:r>
            <a:endParaRPr lang="en-US" dirty="0"/>
          </a:p>
        </p:txBody>
      </p:sp>
      <p:sp>
        <p:nvSpPr>
          <p:cNvPr id="4" name="Slide Number Placeholder 3"/>
          <p:cNvSpPr>
            <a:spLocks noGrp="1"/>
          </p:cNvSpPr>
          <p:nvPr>
            <p:ph type="sldNum" sz="quarter" idx="10"/>
          </p:nvPr>
        </p:nvSpPr>
        <p:spPr/>
        <p:txBody>
          <a:bodyPr/>
          <a:lstStyle/>
          <a:p>
            <a:fld id="{934B23C0-22E8-4F3C-9489-1582CADF85A3}" type="slidenum">
              <a:rPr lang="en-US" smtClean="0"/>
              <a:t>10</a:t>
            </a:fld>
            <a:endParaRPr lang="en-US"/>
          </a:p>
        </p:txBody>
      </p:sp>
    </p:spTree>
    <p:extLst>
      <p:ext uri="{BB962C8B-B14F-4D97-AF65-F5344CB8AC3E}">
        <p14:creationId xmlns:p14="http://schemas.microsoft.com/office/powerpoint/2010/main" val="1069648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important feature of having such tools available, is the ability to quickly produce and test variations of the circuit. What can be seen in the left here, is a circuit and six different ways of encoding it. Some of them will score better than others, based on how accurately the output matches the expected values. What can be shown with red and blue curves in figure F is such an expected and actual (shown with black curves) output of this circuit. </a:t>
            </a:r>
          </a:p>
          <a:p>
            <a:r>
              <a:rPr lang="en-US" baseline="0" dirty="0" smtClean="0"/>
              <a:t>Of course sometimes a circuit will fail for unexpected reasons. Maybe one of the gates misfires, or there is some issue with crosstalk between parts. This can be easily debugged by measuring not only the final product, but also the levels of intermediate products. In the example here on the right, the far right condition where all inputs are ON should give an ON output, but the measured output is somewhere in between the ON and OFF ranges. By measuring intermediate product levels, we can see that the inverter NOT gate in light blue doesn’t work properly. The measurement before it is high and after it should be almost zero, but it is instead a midpoint between one and zero. This bug propagates down the circuit and creates the wrong result. Fiddling with the gate itself (or even substituting it for a different part) can more easily solve the problem. Such debugging if done manually would be much more difficult and costly.</a:t>
            </a:r>
            <a:endParaRPr lang="en-US" dirty="0"/>
          </a:p>
        </p:txBody>
      </p:sp>
      <p:sp>
        <p:nvSpPr>
          <p:cNvPr id="4" name="Slide Number Placeholder 3"/>
          <p:cNvSpPr>
            <a:spLocks noGrp="1"/>
          </p:cNvSpPr>
          <p:nvPr>
            <p:ph type="sldNum" sz="quarter" idx="10"/>
          </p:nvPr>
        </p:nvSpPr>
        <p:spPr/>
        <p:txBody>
          <a:bodyPr/>
          <a:lstStyle/>
          <a:p>
            <a:fld id="{934B23C0-22E8-4F3C-9489-1582CADF85A3}" type="slidenum">
              <a:rPr lang="en-US" smtClean="0"/>
              <a:t>11</a:t>
            </a:fld>
            <a:endParaRPr lang="en-US"/>
          </a:p>
        </p:txBody>
      </p:sp>
    </p:spTree>
    <p:extLst>
      <p:ext uri="{BB962C8B-B14F-4D97-AF65-F5344CB8AC3E}">
        <p14:creationId xmlns:p14="http://schemas.microsoft.com/office/powerpoint/2010/main" val="3552712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sum up, the benefits</a:t>
            </a:r>
            <a:r>
              <a:rPr lang="en-US" baseline="0" dirty="0" smtClean="0"/>
              <a:t> of automated design for genetic circuits are:</a:t>
            </a:r>
          </a:p>
          <a:p>
            <a:pPr marL="228600" indent="-228600">
              <a:buAutoNum type="alphaLcParenR"/>
            </a:pPr>
            <a:r>
              <a:rPr lang="en-US" baseline="0" dirty="0" smtClean="0"/>
              <a:t>The ability to rapidly design large circuits</a:t>
            </a:r>
          </a:p>
          <a:p>
            <a:pPr marL="228600" indent="-228600">
              <a:buAutoNum type="alphaLcParenR"/>
            </a:pPr>
            <a:r>
              <a:rPr lang="en-US" baseline="0" dirty="0" smtClean="0"/>
              <a:t>The output is a DNA sequence which is readily testable. It just needs to be imported in a bacterial system and then outputs and intermediates can be easily measured</a:t>
            </a:r>
          </a:p>
          <a:p>
            <a:pPr marL="228600" indent="-228600">
              <a:buAutoNum type="alphaLcParenR"/>
            </a:pPr>
            <a:r>
              <a:rPr lang="en-US" baseline="0" dirty="0" smtClean="0"/>
              <a:t>Debugging of failures is easier, since discrete intermediates are produced in each step</a:t>
            </a:r>
          </a:p>
          <a:p>
            <a:pPr marL="228600" indent="-228600">
              <a:buAutoNum type="alphaLcParenR"/>
            </a:pPr>
            <a:r>
              <a:rPr lang="en-US" baseline="0" dirty="0" smtClean="0"/>
              <a:t>And finally, such tools allow for further automation at a higher level, using machine learning techniques. You will learn about such methods in the next lecture of this module.</a:t>
            </a:r>
            <a:endParaRPr lang="en-US" dirty="0"/>
          </a:p>
        </p:txBody>
      </p:sp>
      <p:sp>
        <p:nvSpPr>
          <p:cNvPr id="4" name="Slide Number Placeholder 3"/>
          <p:cNvSpPr>
            <a:spLocks noGrp="1"/>
          </p:cNvSpPr>
          <p:nvPr>
            <p:ph type="sldNum" sz="quarter" idx="10"/>
          </p:nvPr>
        </p:nvSpPr>
        <p:spPr/>
        <p:txBody>
          <a:bodyPr/>
          <a:lstStyle/>
          <a:p>
            <a:fld id="{934B23C0-22E8-4F3C-9489-1582CADF85A3}" type="slidenum">
              <a:rPr lang="en-US" smtClean="0"/>
              <a:t>12</a:t>
            </a:fld>
            <a:endParaRPr lang="en-US"/>
          </a:p>
        </p:txBody>
      </p:sp>
    </p:spTree>
    <p:extLst>
      <p:ext uri="{BB962C8B-B14F-4D97-AF65-F5344CB8AC3E}">
        <p14:creationId xmlns:p14="http://schemas.microsoft.com/office/powerpoint/2010/main" val="2190173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very much for your attention.</a:t>
            </a:r>
            <a:endParaRPr lang="en-US" dirty="0"/>
          </a:p>
        </p:txBody>
      </p:sp>
      <p:sp>
        <p:nvSpPr>
          <p:cNvPr id="4" name="Slide Number Placeholder 3"/>
          <p:cNvSpPr>
            <a:spLocks noGrp="1"/>
          </p:cNvSpPr>
          <p:nvPr>
            <p:ph type="sldNum" sz="quarter" idx="10"/>
          </p:nvPr>
        </p:nvSpPr>
        <p:spPr/>
        <p:txBody>
          <a:bodyPr/>
          <a:lstStyle/>
          <a:p>
            <a:fld id="{934B23C0-22E8-4F3C-9489-1582CADF85A3}" type="slidenum">
              <a:rPr lang="en-US" smtClean="0"/>
              <a:t>13</a:t>
            </a:fld>
            <a:endParaRPr lang="en-US"/>
          </a:p>
        </p:txBody>
      </p:sp>
    </p:spTree>
    <p:extLst>
      <p:ext uri="{BB962C8B-B14F-4D97-AF65-F5344CB8AC3E}">
        <p14:creationId xmlns:p14="http://schemas.microsoft.com/office/powerpoint/2010/main" val="60869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some ways you can think of living systems as a type of analog computation machine. Complex genomic networks can be </a:t>
            </a:r>
            <a:r>
              <a:rPr lang="en-US" baseline="0" dirty="0" err="1" smtClean="0"/>
              <a:t>analysed</a:t>
            </a:r>
            <a:r>
              <a:rPr lang="en-US" baseline="0" dirty="0" smtClean="0"/>
              <a:t> using circuit logic language: gates connecting gene products, control loops and so on. In the middle here, you can see such an analysis of a viral decision mechanism that may push a virus towards one of two genetic programs: lysis or </a:t>
            </a:r>
            <a:r>
              <a:rPr lang="en-US" baseline="0" dirty="0" err="1" smtClean="0"/>
              <a:t>lysogeny</a:t>
            </a:r>
            <a:r>
              <a:rPr lang="en-US" baseline="0" dirty="0" smtClean="0"/>
              <a:t>. What is the difference between living systems and electronic computers as we know them?</a:t>
            </a:r>
            <a:endParaRPr lang="en-US" dirty="0"/>
          </a:p>
        </p:txBody>
      </p:sp>
      <p:sp>
        <p:nvSpPr>
          <p:cNvPr id="4" name="Slide Number Placeholder 3"/>
          <p:cNvSpPr>
            <a:spLocks noGrp="1"/>
          </p:cNvSpPr>
          <p:nvPr>
            <p:ph type="sldNum" sz="quarter" idx="10"/>
          </p:nvPr>
        </p:nvSpPr>
        <p:spPr/>
        <p:txBody>
          <a:bodyPr/>
          <a:lstStyle/>
          <a:p>
            <a:fld id="{934B23C0-22E8-4F3C-9489-1582CADF85A3}" type="slidenum">
              <a:rPr lang="en-US" smtClean="0"/>
              <a:t>2</a:t>
            </a:fld>
            <a:endParaRPr lang="en-US"/>
          </a:p>
        </p:txBody>
      </p:sp>
    </p:spTree>
    <p:extLst>
      <p:ext uri="{BB962C8B-B14F-4D97-AF65-F5344CB8AC3E}">
        <p14:creationId xmlns:p14="http://schemas.microsoft.com/office/powerpoint/2010/main" val="1176050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 is analog. Analog computing predates electronic computing by over a thousand years</a:t>
            </a:r>
            <a:r>
              <a:rPr lang="en-US" baseline="0" dirty="0" smtClean="0"/>
              <a:t> – the first known examples coming from </a:t>
            </a:r>
            <a:r>
              <a:rPr lang="en-US" baseline="0" dirty="0" err="1" smtClean="0"/>
              <a:t>medieaval</a:t>
            </a:r>
            <a:r>
              <a:rPr lang="en-US" baseline="0" dirty="0" smtClean="0"/>
              <a:t> India and Persia and using elaborate water flow circuits and weights to tell time. Another famous example are complex </a:t>
            </a:r>
            <a:r>
              <a:rPr lang="en-US" baseline="0" dirty="0" err="1" smtClean="0"/>
              <a:t>medieaval</a:t>
            </a:r>
            <a:r>
              <a:rPr lang="en-US" baseline="0" dirty="0" smtClean="0"/>
              <a:t> clocks, such as the one in Prague, that use weights and counterweights to tell time and do other complex mechanical processes. Starting from the 50s, analog _electrical_ computers were designed, in which a flow of electricity can be modulated and computations can be performed. The unifying theme of these analog computers and genomic circuits is that input is continuous within a range, and after it goes through such a computational machine, a continuous output is produced. </a:t>
            </a:r>
            <a:endParaRPr lang="en-US" dirty="0"/>
          </a:p>
        </p:txBody>
      </p:sp>
      <p:sp>
        <p:nvSpPr>
          <p:cNvPr id="4" name="Slide Number Placeholder 3"/>
          <p:cNvSpPr>
            <a:spLocks noGrp="1"/>
          </p:cNvSpPr>
          <p:nvPr>
            <p:ph type="sldNum" sz="quarter" idx="10"/>
          </p:nvPr>
        </p:nvSpPr>
        <p:spPr/>
        <p:txBody>
          <a:bodyPr/>
          <a:lstStyle/>
          <a:p>
            <a:fld id="{934B23C0-22E8-4F3C-9489-1582CADF85A3}" type="slidenum">
              <a:rPr lang="en-US" smtClean="0"/>
              <a:t>3</a:t>
            </a:fld>
            <a:endParaRPr lang="en-US"/>
          </a:p>
        </p:txBody>
      </p:sp>
    </p:spTree>
    <p:extLst>
      <p:ext uri="{BB962C8B-B14F-4D97-AF65-F5344CB8AC3E}">
        <p14:creationId xmlns:p14="http://schemas.microsoft.com/office/powerpoint/2010/main" val="3551271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are the parts of these type of computing </a:t>
            </a:r>
            <a:r>
              <a:rPr lang="en-US" sz="1200" kern="1200" dirty="0" err="1" smtClean="0">
                <a:solidFill>
                  <a:schemeClr val="tx1"/>
                </a:solidFill>
                <a:effectLst/>
                <a:latin typeface="+mn-lt"/>
                <a:ea typeface="+mn-ea"/>
                <a:cs typeface="+mn-cs"/>
              </a:rPr>
              <a:t>circutis</a:t>
            </a:r>
            <a:r>
              <a:rPr lang="en-US" sz="1200" kern="1200" dirty="0" smtClean="0">
                <a:solidFill>
                  <a:schemeClr val="tx1"/>
                </a:solidFill>
                <a:effectLst/>
                <a:latin typeface="+mn-lt"/>
                <a:ea typeface="+mn-ea"/>
                <a:cs typeface="+mn-cs"/>
              </a:rPr>
              <a:t>? The most basic small units are called logic gates. You have seen these before in previous lectures, so just as a quick refresher: Logic gates are simple circuits with the characteristic that they only have one output. They may have multiple inputs, but always only one output. The relationship btw input and output is based on a specific certain logic. For example an AND gate will take two inputs and produce TRUE</a:t>
            </a:r>
            <a:r>
              <a:rPr lang="en-US" sz="1200" kern="1200" baseline="0" dirty="0" smtClean="0">
                <a:solidFill>
                  <a:schemeClr val="tx1"/>
                </a:solidFill>
                <a:effectLst/>
                <a:latin typeface="+mn-lt"/>
                <a:ea typeface="+mn-ea"/>
                <a:cs typeface="+mn-cs"/>
              </a:rPr>
              <a:t> if either one of the inputs is TRUE. It will produce FALSE if both inputs are FALSE.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 combinatorial circuit is a way to combine multiple gates together and can have multiple inputs AND multiple outputs. The way the gates feed into each other creates the logic of the circuit we want. The important point is that in any instant in tine the output of the combinatorial </a:t>
            </a:r>
            <a:r>
              <a:rPr lang="en-US" sz="1200" kern="1200" dirty="0" err="1" smtClean="0">
                <a:solidFill>
                  <a:schemeClr val="tx1"/>
                </a:solidFill>
                <a:effectLst/>
                <a:latin typeface="+mn-lt"/>
                <a:ea typeface="+mn-ea"/>
                <a:cs typeface="+mn-cs"/>
              </a:rPr>
              <a:t>cirvuit</a:t>
            </a:r>
            <a:r>
              <a:rPr lang="en-US" sz="1200" kern="1200" dirty="0" smtClean="0">
                <a:solidFill>
                  <a:schemeClr val="tx1"/>
                </a:solidFill>
                <a:effectLst/>
                <a:latin typeface="+mn-lt"/>
                <a:ea typeface="+mn-ea"/>
                <a:cs typeface="+mn-cs"/>
              </a:rPr>
              <a:t> depends only on the inputs. In other words, the circuit does not have a memory</a:t>
            </a:r>
            <a:endParaRPr lang="en-US" dirty="0"/>
          </a:p>
        </p:txBody>
      </p:sp>
      <p:sp>
        <p:nvSpPr>
          <p:cNvPr id="4" name="Slide Number Placeholder 3"/>
          <p:cNvSpPr>
            <a:spLocks noGrp="1"/>
          </p:cNvSpPr>
          <p:nvPr>
            <p:ph type="sldNum" sz="quarter" idx="10"/>
          </p:nvPr>
        </p:nvSpPr>
        <p:spPr/>
        <p:txBody>
          <a:bodyPr/>
          <a:lstStyle/>
          <a:p>
            <a:fld id="{934B23C0-22E8-4F3C-9489-1582CADF85A3}" type="slidenum">
              <a:rPr lang="en-US" smtClean="0"/>
              <a:t>4</a:t>
            </a:fld>
            <a:endParaRPr lang="en-US"/>
          </a:p>
        </p:txBody>
      </p:sp>
    </p:spTree>
    <p:extLst>
      <p:ext uri="{BB962C8B-B14F-4D97-AF65-F5344CB8AC3E}">
        <p14:creationId xmlns:p14="http://schemas.microsoft.com/office/powerpoint/2010/main" val="255364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useful resource for this type of work is the registry of standard biological parts which is a library, or repository, for basic biological parts. These parts may be the equivalent of gates or simple composite parts. They have all been tested in some ways to make sure they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mostly work well together and can be combined inside living cells to make more complex synthetic biology devices in living cells.</a:t>
            </a:r>
          </a:p>
          <a:p>
            <a:r>
              <a:rPr lang="en-US" sz="1200" kern="1200" dirty="0" smtClean="0">
                <a:solidFill>
                  <a:schemeClr val="tx1"/>
                </a:solidFill>
                <a:effectLst/>
                <a:latin typeface="+mn-lt"/>
                <a:ea typeface="+mn-ea"/>
                <a:cs typeface="+mn-cs"/>
              </a:rPr>
              <a:t>These</a:t>
            </a:r>
            <a:r>
              <a:rPr lang="en-US" sz="1200" kern="1200" baseline="0" dirty="0" smtClean="0">
                <a:solidFill>
                  <a:schemeClr val="tx1"/>
                </a:solidFill>
                <a:effectLst/>
                <a:latin typeface="+mn-lt"/>
                <a:ea typeface="+mn-ea"/>
                <a:cs typeface="+mn-cs"/>
              </a:rPr>
              <a:t> parts can be manually combined to make Genetic Circuits</a:t>
            </a:r>
            <a:endParaRPr lang="en-US" dirty="0"/>
          </a:p>
        </p:txBody>
      </p:sp>
      <p:sp>
        <p:nvSpPr>
          <p:cNvPr id="4" name="Slide Number Placeholder 3"/>
          <p:cNvSpPr>
            <a:spLocks noGrp="1"/>
          </p:cNvSpPr>
          <p:nvPr>
            <p:ph type="sldNum" sz="quarter" idx="10"/>
          </p:nvPr>
        </p:nvSpPr>
        <p:spPr/>
        <p:txBody>
          <a:bodyPr/>
          <a:lstStyle/>
          <a:p>
            <a:fld id="{934B23C0-22E8-4F3C-9489-1582CADF85A3}" type="slidenum">
              <a:rPr lang="en-US" smtClean="0"/>
              <a:t>5</a:t>
            </a:fld>
            <a:endParaRPr lang="en-US"/>
          </a:p>
        </p:txBody>
      </p:sp>
    </p:spTree>
    <p:extLst>
      <p:ext uri="{BB962C8B-B14F-4D97-AF65-F5344CB8AC3E}">
        <p14:creationId xmlns:p14="http://schemas.microsoft.com/office/powerpoint/2010/main" val="308342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genetic circuit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a DNA encoded circuit that processes some information and can control a cellular function. </a:t>
            </a:r>
          </a:p>
          <a:p>
            <a:r>
              <a:rPr lang="en-US" sz="1200" kern="1200" dirty="0" smtClean="0">
                <a:solidFill>
                  <a:schemeClr val="tx1"/>
                </a:solidFill>
                <a:effectLst/>
                <a:latin typeface="+mn-lt"/>
                <a:ea typeface="+mn-ea"/>
                <a:cs typeface="+mn-cs"/>
              </a:rPr>
              <a:t>A genetic circuit could have for example over 2-5 genes, but bigger ones can have 50-100 or even more genes. </a:t>
            </a:r>
          </a:p>
          <a:p>
            <a:r>
              <a:rPr lang="en-US" sz="1200" kern="1200" dirty="0" smtClean="0">
                <a:solidFill>
                  <a:schemeClr val="tx1"/>
                </a:solidFill>
                <a:effectLst/>
                <a:latin typeface="+mn-lt"/>
                <a:ea typeface="+mn-ea"/>
                <a:cs typeface="+mn-cs"/>
              </a:rPr>
              <a:t>Manual construction is very time-intensive and expensive. </a:t>
            </a:r>
          </a:p>
          <a:p>
            <a:r>
              <a:rPr lang="en-US" sz="1200" kern="1200" dirty="0" smtClean="0">
                <a:solidFill>
                  <a:schemeClr val="tx1"/>
                </a:solidFill>
                <a:effectLst/>
                <a:latin typeface="+mn-lt"/>
                <a:ea typeface="+mn-ea"/>
                <a:cs typeface="+mn-cs"/>
              </a:rPr>
              <a:t>Designing, construction and Debugging are complicated and its really important to have standardized and as much automated process to do this process.</a:t>
            </a:r>
          </a:p>
          <a:p>
            <a:endParaRPr lang="en-US" dirty="0"/>
          </a:p>
        </p:txBody>
      </p:sp>
      <p:sp>
        <p:nvSpPr>
          <p:cNvPr id="4" name="Slide Number Placeholder 3"/>
          <p:cNvSpPr>
            <a:spLocks noGrp="1"/>
          </p:cNvSpPr>
          <p:nvPr>
            <p:ph type="sldNum" sz="quarter" idx="10"/>
          </p:nvPr>
        </p:nvSpPr>
        <p:spPr/>
        <p:txBody>
          <a:bodyPr/>
          <a:lstStyle/>
          <a:p>
            <a:fld id="{934B23C0-22E8-4F3C-9489-1582CADF85A3}" type="slidenum">
              <a:rPr lang="en-US" smtClean="0"/>
              <a:t>6</a:t>
            </a:fld>
            <a:endParaRPr lang="en-US"/>
          </a:p>
        </p:txBody>
      </p:sp>
    </p:spTree>
    <p:extLst>
      <p:ext uri="{BB962C8B-B14F-4D97-AF65-F5344CB8AC3E}">
        <p14:creationId xmlns:p14="http://schemas.microsoft.com/office/powerpoint/2010/main" val="426635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going to talk about a process for automating genetic circuit design, based on this important paper in the field. You</a:t>
            </a:r>
            <a:r>
              <a:rPr lang="en-US" baseline="0" dirty="0" smtClean="0"/>
              <a:t> can find a PDF of the paper at the online syllabus, as well as a video overview of the paper by the main author. I suggest you read the paper and watch the overview, to help you further understand the importance of automation in design.</a:t>
            </a:r>
            <a:endParaRPr lang="en-US" dirty="0"/>
          </a:p>
        </p:txBody>
      </p:sp>
      <p:sp>
        <p:nvSpPr>
          <p:cNvPr id="4" name="Slide Number Placeholder 3"/>
          <p:cNvSpPr>
            <a:spLocks noGrp="1"/>
          </p:cNvSpPr>
          <p:nvPr>
            <p:ph type="sldNum" sz="quarter" idx="10"/>
          </p:nvPr>
        </p:nvSpPr>
        <p:spPr/>
        <p:txBody>
          <a:bodyPr/>
          <a:lstStyle/>
          <a:p>
            <a:fld id="{934B23C0-22E8-4F3C-9489-1582CADF85A3}" type="slidenum">
              <a:rPr lang="en-US" smtClean="0"/>
              <a:t>7</a:t>
            </a:fld>
            <a:endParaRPr lang="en-US"/>
          </a:p>
        </p:txBody>
      </p:sp>
    </p:spTree>
    <p:extLst>
      <p:ext uri="{BB962C8B-B14F-4D97-AF65-F5344CB8AC3E}">
        <p14:creationId xmlns:p14="http://schemas.microsoft.com/office/powerpoint/2010/main" val="1085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this work is to</a:t>
            </a:r>
            <a:r>
              <a:rPr lang="en-US" baseline="0" dirty="0" smtClean="0"/>
              <a:t> produce an easy way of going over the complete design process for synthetic biology systems (in this case a bacterial system).</a:t>
            </a:r>
          </a:p>
          <a:p>
            <a:r>
              <a:rPr lang="en-US" baseline="0" dirty="0" smtClean="0"/>
              <a:t>In the first step, a computer program can be written using a programming language that the authors have devised.</a:t>
            </a:r>
          </a:p>
          <a:p>
            <a:r>
              <a:rPr lang="en-US" baseline="0" dirty="0" smtClean="0"/>
              <a:t>Then, the system takes a library of available _Biological Parts_ (gates) and combines them into a Genetic Circuit architecture which should produce the desired logic output.</a:t>
            </a:r>
          </a:p>
          <a:p>
            <a:r>
              <a:rPr lang="en-US" baseline="0" dirty="0" smtClean="0"/>
              <a:t>This circuit is then _compiled_ into a DNA sequence. Taking into account various constraints of DNA and the fact that this needs to be a viable sequence within a bacterial genome.</a:t>
            </a:r>
            <a:br>
              <a:rPr lang="en-US" baseline="0" dirty="0" smtClean="0"/>
            </a:br>
            <a:r>
              <a:rPr lang="en-US" baseline="0" dirty="0" smtClean="0"/>
              <a:t>Finally, the sequence is imported in living cells, and the output is measured and calibrated or debugged.</a:t>
            </a:r>
            <a:endParaRPr lang="en-US" dirty="0"/>
          </a:p>
        </p:txBody>
      </p:sp>
      <p:sp>
        <p:nvSpPr>
          <p:cNvPr id="4" name="Slide Number Placeholder 3"/>
          <p:cNvSpPr>
            <a:spLocks noGrp="1"/>
          </p:cNvSpPr>
          <p:nvPr>
            <p:ph type="sldNum" sz="quarter" idx="10"/>
          </p:nvPr>
        </p:nvSpPr>
        <p:spPr/>
        <p:txBody>
          <a:bodyPr/>
          <a:lstStyle/>
          <a:p>
            <a:fld id="{934B23C0-22E8-4F3C-9489-1582CADF85A3}" type="slidenum">
              <a:rPr lang="en-US" smtClean="0"/>
              <a:t>8</a:t>
            </a:fld>
            <a:endParaRPr lang="en-US"/>
          </a:p>
        </p:txBody>
      </p:sp>
    </p:spTree>
    <p:extLst>
      <p:ext uri="{BB962C8B-B14F-4D97-AF65-F5344CB8AC3E}">
        <p14:creationId xmlns:p14="http://schemas.microsoft.com/office/powerpoint/2010/main" val="1202262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this looks in real</a:t>
            </a:r>
            <a:r>
              <a:rPr lang="en-US" baseline="0" dirty="0" smtClean="0"/>
              <a:t> life. Here we can see the design of a simple genetic circuit. </a:t>
            </a:r>
          </a:p>
          <a:p>
            <a:r>
              <a:rPr lang="en-US" baseline="0" dirty="0" smtClean="0"/>
              <a:t>On the left side, a configuration file is </a:t>
            </a:r>
            <a:r>
              <a:rPr lang="en-US" baseline="0" dirty="0" err="1" smtClean="0"/>
              <a:t>inputed</a:t>
            </a:r>
            <a:r>
              <a:rPr lang="en-US" baseline="0" dirty="0" smtClean="0"/>
              <a:t> with the desired logic output. The part of the process within the dotted lines is completely hidden from the user, as the system synthesizes the circuit diagram, and assigns gates (from the available ones) to create the final design. Ultimately this is compiled into DNA which is the output of this process.</a:t>
            </a:r>
            <a:endParaRPr lang="en-US" dirty="0"/>
          </a:p>
        </p:txBody>
      </p:sp>
      <p:sp>
        <p:nvSpPr>
          <p:cNvPr id="4" name="Slide Number Placeholder 3"/>
          <p:cNvSpPr>
            <a:spLocks noGrp="1"/>
          </p:cNvSpPr>
          <p:nvPr>
            <p:ph type="sldNum" sz="quarter" idx="10"/>
          </p:nvPr>
        </p:nvSpPr>
        <p:spPr/>
        <p:txBody>
          <a:bodyPr/>
          <a:lstStyle/>
          <a:p>
            <a:fld id="{934B23C0-22E8-4F3C-9489-1582CADF85A3}" type="slidenum">
              <a:rPr lang="en-US" smtClean="0"/>
              <a:t>9</a:t>
            </a:fld>
            <a:endParaRPr lang="en-US"/>
          </a:p>
        </p:txBody>
      </p:sp>
    </p:spTree>
    <p:extLst>
      <p:ext uri="{BB962C8B-B14F-4D97-AF65-F5344CB8AC3E}">
        <p14:creationId xmlns:p14="http://schemas.microsoft.com/office/powerpoint/2010/main" val="1821354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7.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9.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jpg"/><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8.jpg"/><Relationship Id="rId1" Type="http://schemas.openxmlformats.org/officeDocument/2006/relationships/slideMaster" Target="../slideMasters/slideMaster1.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20.jpg"/><Relationship Id="rId1" Type="http://schemas.openxmlformats.org/officeDocument/2006/relationships/slideMaster" Target="../slideMasters/slideMaster1.xml"/><Relationship Id="rId4" Type="http://schemas.openxmlformats.org/officeDocument/2006/relationships/image" Target="../media/image17.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0847581D-BF1F-49D3-8CFA-5B02D626EF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 y="0"/>
            <a:ext cx="12191900" cy="6858000"/>
          </a:xfrm>
          <a:prstGeom prst="rect">
            <a:avLst/>
          </a:prstGeom>
        </p:spPr>
      </p:pic>
      <p:sp>
        <p:nvSpPr>
          <p:cNvPr id="2" name="Title 1">
            <a:extLst>
              <a:ext uri="{FF2B5EF4-FFF2-40B4-BE49-F238E27FC236}">
                <a16:creationId xmlns:a16="http://schemas.microsoft.com/office/drawing/2014/main" id="{8EB285C7-5CA1-4CCD-B525-B2018194D5AF}"/>
              </a:ext>
            </a:extLst>
          </p:cNvPr>
          <p:cNvSpPr>
            <a:spLocks noGrp="1"/>
          </p:cNvSpPr>
          <p:nvPr>
            <p:ph type="ctrTitle"/>
          </p:nvPr>
        </p:nvSpPr>
        <p:spPr>
          <a:xfrm>
            <a:off x="697706" y="2562224"/>
            <a:ext cx="10796588" cy="2347913"/>
          </a:xfrm>
        </p:spPr>
        <p:txBody>
          <a:bodyPr anchor="b"/>
          <a:lstStyle>
            <a:lvl1pPr algn="ctr">
              <a:defRPr sz="6000"/>
            </a:lvl1pPr>
          </a:lstStyle>
          <a:p>
            <a:r>
              <a:rPr lang="cs-CZ"/>
              <a:t>Kliknutím lze upravit styl.</a:t>
            </a:r>
            <a:endParaRPr lang="en-US" dirty="0"/>
          </a:p>
        </p:txBody>
      </p:sp>
      <p:sp>
        <p:nvSpPr>
          <p:cNvPr id="3" name="Subtitle 2">
            <a:extLst>
              <a:ext uri="{FF2B5EF4-FFF2-40B4-BE49-F238E27FC236}">
                <a16:creationId xmlns:a16="http://schemas.microsoft.com/office/drawing/2014/main" id="{DAD41EFE-777F-4A56-8927-46C0E64FDE07}"/>
              </a:ext>
            </a:extLst>
          </p:cNvPr>
          <p:cNvSpPr>
            <a:spLocks noGrp="1"/>
          </p:cNvSpPr>
          <p:nvPr>
            <p:ph type="subTitle" idx="1" hasCustomPrompt="1"/>
          </p:nvPr>
        </p:nvSpPr>
        <p:spPr>
          <a:xfrm>
            <a:off x="697706" y="5105399"/>
            <a:ext cx="10796588" cy="971551"/>
          </a:xfrm>
        </p:spPr>
        <p:txBody>
          <a:bodyPr/>
          <a:lstStyle>
            <a:lvl1pPr marL="0" indent="0" algn="ctr">
              <a:buNone/>
              <a:defRPr sz="2400">
                <a:solidFill>
                  <a:srgbClr val="39464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Name of </a:t>
            </a:r>
            <a:r>
              <a:rPr lang="cs-CZ" dirty="0" err="1"/>
              <a:t>the</a:t>
            </a:r>
            <a:r>
              <a:rPr lang="cs-CZ" dirty="0"/>
              <a:t> </a:t>
            </a:r>
            <a:r>
              <a:rPr lang="cs-CZ" dirty="0" err="1"/>
              <a:t>presenter</a:t>
            </a:r>
            <a:r>
              <a:rPr lang="cs-CZ" dirty="0"/>
              <a:t> / </a:t>
            </a:r>
            <a:r>
              <a:rPr lang="cs-CZ" dirty="0" err="1"/>
              <a:t>Date</a:t>
            </a:r>
            <a:r>
              <a:rPr lang="cs-CZ" dirty="0"/>
              <a:t> / </a:t>
            </a:r>
            <a:r>
              <a:rPr lang="cs-CZ" dirty="0" err="1"/>
              <a:t>etc</a:t>
            </a:r>
            <a:r>
              <a:rPr lang="cs-CZ" dirty="0"/>
              <a:t>.</a:t>
            </a:r>
            <a:endParaRPr lang="en-US" dirty="0"/>
          </a:p>
        </p:txBody>
      </p:sp>
      <p:pic>
        <p:nvPicPr>
          <p:cNvPr id="6" name="Obrázek 5">
            <a:extLst>
              <a:ext uri="{FF2B5EF4-FFF2-40B4-BE49-F238E27FC236}">
                <a16:creationId xmlns:a16="http://schemas.microsoft.com/office/drawing/2014/main" id="{2428DA62-D6E1-44D4-940A-CC0A26D337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5361" y="508644"/>
            <a:ext cx="3810330" cy="1094098"/>
          </a:xfrm>
          <a:prstGeom prst="rect">
            <a:avLst/>
          </a:prstGeom>
        </p:spPr>
      </p:pic>
    </p:spTree>
    <p:extLst>
      <p:ext uri="{BB962C8B-B14F-4D97-AF65-F5344CB8AC3E}">
        <p14:creationId xmlns:p14="http://schemas.microsoft.com/office/powerpoint/2010/main" val="982787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89CAB-B78F-4547-932E-9B52A51864FB}"/>
              </a:ext>
            </a:extLst>
          </p:cNvPr>
          <p:cNvSpPr>
            <a:spLocks noGrp="1"/>
          </p:cNvSpPr>
          <p:nvPr>
            <p:ph type="title"/>
          </p:nvPr>
        </p:nvSpPr>
        <p:spPr/>
        <p:txBody>
          <a:bodyPr/>
          <a:lstStyle/>
          <a:p>
            <a:r>
              <a:rPr lang="cs-CZ"/>
              <a:t>Kliknutím lze upravit styl.</a:t>
            </a:r>
            <a:endParaRPr lang="en-US"/>
          </a:p>
        </p:txBody>
      </p:sp>
      <p:sp>
        <p:nvSpPr>
          <p:cNvPr id="3" name="Content Placeholder 2">
            <a:extLst>
              <a:ext uri="{FF2B5EF4-FFF2-40B4-BE49-F238E27FC236}">
                <a16:creationId xmlns:a16="http://schemas.microsoft.com/office/drawing/2014/main" id="{2047B3D8-C8FD-4695-9AED-29B11F411C5E}"/>
              </a:ext>
            </a:extLst>
          </p:cNvPr>
          <p:cNvSpPr>
            <a:spLocks noGrp="1"/>
          </p:cNvSpPr>
          <p:nvPr>
            <p:ph sz="half" idx="1"/>
          </p:nvPr>
        </p:nvSpPr>
        <p:spPr>
          <a:xfrm>
            <a:off x="466725" y="1523999"/>
            <a:ext cx="5553075" cy="436245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a:extLst>
              <a:ext uri="{FF2B5EF4-FFF2-40B4-BE49-F238E27FC236}">
                <a16:creationId xmlns:a16="http://schemas.microsoft.com/office/drawing/2014/main" id="{790E075E-B249-44D9-B1FB-63F9B35A8927}"/>
              </a:ext>
            </a:extLst>
          </p:cNvPr>
          <p:cNvSpPr>
            <a:spLocks noGrp="1"/>
          </p:cNvSpPr>
          <p:nvPr>
            <p:ph sz="half" idx="2"/>
          </p:nvPr>
        </p:nvSpPr>
        <p:spPr>
          <a:xfrm>
            <a:off x="6172199" y="1523999"/>
            <a:ext cx="5553075" cy="436245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Footer Placeholder 5">
            <a:extLst>
              <a:ext uri="{FF2B5EF4-FFF2-40B4-BE49-F238E27FC236}">
                <a16:creationId xmlns:a16="http://schemas.microsoft.com/office/drawing/2014/main" id="{5E401AEE-DAAA-4A1F-B4D5-C1D7F373D86A}"/>
              </a:ext>
            </a:extLst>
          </p:cNvPr>
          <p:cNvSpPr>
            <a:spLocks noGrp="1"/>
          </p:cNvSpPr>
          <p:nvPr>
            <p:ph type="ftr" sz="quarter" idx="11"/>
          </p:nvPr>
        </p:nvSpPr>
        <p:spPr/>
        <p:txBody>
          <a:bodyPr/>
          <a:lstStyle/>
          <a:p>
            <a:r>
              <a:rPr lang="en-US"/>
              <a:t>Name of the presentation</a:t>
            </a:r>
          </a:p>
        </p:txBody>
      </p:sp>
      <p:sp>
        <p:nvSpPr>
          <p:cNvPr id="7" name="Slide Number Placeholder 6">
            <a:extLst>
              <a:ext uri="{FF2B5EF4-FFF2-40B4-BE49-F238E27FC236}">
                <a16:creationId xmlns:a16="http://schemas.microsoft.com/office/drawing/2014/main" id="{F7355FF9-EAF5-495E-B1E1-C394C4CA9885}"/>
              </a:ext>
            </a:extLst>
          </p:cNvPr>
          <p:cNvSpPr>
            <a:spLocks noGrp="1"/>
          </p:cNvSpPr>
          <p:nvPr>
            <p:ph type="sldNum" sz="quarter" idx="12"/>
          </p:nvPr>
        </p:nvSpPr>
        <p:spPr/>
        <p:txBody>
          <a:bodyPr/>
          <a:lstStyle/>
          <a:p>
            <a:fld id="{AFE3D702-57F1-4CB0-B451-B14F76DC0414}" type="slidenum">
              <a:rPr lang="en-US" smtClean="0"/>
              <a:t>‹#›</a:t>
            </a:fld>
            <a:endParaRPr lang="en-US"/>
          </a:p>
        </p:txBody>
      </p:sp>
    </p:spTree>
    <p:extLst>
      <p:ext uri="{BB962C8B-B14F-4D97-AF65-F5344CB8AC3E}">
        <p14:creationId xmlns:p14="http://schemas.microsoft.com/office/powerpoint/2010/main" val="2387726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8E032-3DB1-4A87-8AE3-C0F98583F79A}"/>
              </a:ext>
            </a:extLst>
          </p:cNvPr>
          <p:cNvSpPr>
            <a:spLocks noGrp="1"/>
          </p:cNvSpPr>
          <p:nvPr>
            <p:ph type="title" hasCustomPrompt="1"/>
          </p:nvPr>
        </p:nvSpPr>
        <p:spPr>
          <a:xfrm>
            <a:off x="466725" y="365126"/>
            <a:ext cx="11258549" cy="825500"/>
          </a:xfrm>
        </p:spPr>
        <p:txBody>
          <a:bodyPr anchor="ctr"/>
          <a:lstStyle>
            <a:lvl1pPr>
              <a:defRPr lang="en-US" dirty="0"/>
            </a:lvl1pPr>
          </a:lstStyle>
          <a:p>
            <a:r>
              <a:rPr lang="en-US" dirty="0"/>
              <a:t>Click to edit Master title style</a:t>
            </a:r>
          </a:p>
        </p:txBody>
      </p:sp>
      <p:sp>
        <p:nvSpPr>
          <p:cNvPr id="3" name="Content Placeholder 2">
            <a:extLst>
              <a:ext uri="{FF2B5EF4-FFF2-40B4-BE49-F238E27FC236}">
                <a16:creationId xmlns:a16="http://schemas.microsoft.com/office/drawing/2014/main" id="{F3CDB929-F940-434E-A2F5-04BDA1A51C92}"/>
              </a:ext>
            </a:extLst>
          </p:cNvPr>
          <p:cNvSpPr>
            <a:spLocks noGrp="1"/>
          </p:cNvSpPr>
          <p:nvPr>
            <p:ph idx="1"/>
          </p:nvPr>
        </p:nvSpPr>
        <p:spPr>
          <a:xfrm>
            <a:off x="5183188" y="1524519"/>
            <a:ext cx="6542086" cy="4361932"/>
          </a:xfrm>
        </p:spPr>
        <p:txBody>
          <a:bodyPr/>
          <a:lstStyle>
            <a:lvl1pPr>
              <a:defRPr lang="en-US" dirty="0"/>
            </a:lvl1pPr>
            <a:lvl2pPr>
              <a:defRPr lang="en-US" dirty="0"/>
            </a:lvl2pPr>
            <a:lvl3pPr>
              <a:defRPr lang="en-US" dirty="0"/>
            </a:lvl3pPr>
            <a:lvl4pPr>
              <a:defRPr lang="en-US" dirty="0"/>
            </a:lvl4pPr>
            <a:lvl5pPr>
              <a:defRPr lang="en-US" dirty="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a:extLst>
              <a:ext uri="{FF2B5EF4-FFF2-40B4-BE49-F238E27FC236}">
                <a16:creationId xmlns:a16="http://schemas.microsoft.com/office/drawing/2014/main" id="{22382815-0A5C-47DC-B1C0-50CE63A0A9A2}"/>
              </a:ext>
            </a:extLst>
          </p:cNvPr>
          <p:cNvSpPr>
            <a:spLocks noGrp="1"/>
          </p:cNvSpPr>
          <p:nvPr>
            <p:ph type="body" sz="half" idx="2"/>
          </p:nvPr>
        </p:nvSpPr>
        <p:spPr>
          <a:xfrm>
            <a:off x="466726" y="1523999"/>
            <a:ext cx="4305300" cy="4344989"/>
          </a:xfrm>
        </p:spPr>
        <p:txBody>
          <a:bodyPr/>
          <a:lstStyle>
            <a:lvl1pPr marL="0" indent="0">
              <a:buNone/>
              <a:defRPr sz="1600">
                <a:solidFill>
                  <a:srgbClr val="21A9C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6" name="Footer Placeholder 5">
            <a:extLst>
              <a:ext uri="{FF2B5EF4-FFF2-40B4-BE49-F238E27FC236}">
                <a16:creationId xmlns:a16="http://schemas.microsoft.com/office/drawing/2014/main" id="{3204B685-CFA1-4464-8529-905FEFC679FE}"/>
              </a:ext>
            </a:extLst>
          </p:cNvPr>
          <p:cNvSpPr>
            <a:spLocks noGrp="1"/>
          </p:cNvSpPr>
          <p:nvPr>
            <p:ph type="ftr" sz="quarter" idx="11"/>
          </p:nvPr>
        </p:nvSpPr>
        <p:spPr/>
        <p:txBody>
          <a:bodyPr/>
          <a:lstStyle/>
          <a:p>
            <a:r>
              <a:rPr lang="en-US"/>
              <a:t>Name of the presentation</a:t>
            </a:r>
          </a:p>
        </p:txBody>
      </p:sp>
      <p:sp>
        <p:nvSpPr>
          <p:cNvPr id="7" name="Slide Number Placeholder 6">
            <a:extLst>
              <a:ext uri="{FF2B5EF4-FFF2-40B4-BE49-F238E27FC236}">
                <a16:creationId xmlns:a16="http://schemas.microsoft.com/office/drawing/2014/main" id="{60947864-7B38-4FF5-A909-FCBDE4356059}"/>
              </a:ext>
            </a:extLst>
          </p:cNvPr>
          <p:cNvSpPr>
            <a:spLocks noGrp="1"/>
          </p:cNvSpPr>
          <p:nvPr>
            <p:ph type="sldNum" sz="quarter" idx="12"/>
          </p:nvPr>
        </p:nvSpPr>
        <p:spPr/>
        <p:txBody>
          <a:bodyPr/>
          <a:lstStyle/>
          <a:p>
            <a:fld id="{AFE3D702-57F1-4CB0-B451-B14F76DC0414}" type="slidenum">
              <a:rPr lang="en-US" smtClean="0"/>
              <a:t>‹#›</a:t>
            </a:fld>
            <a:endParaRPr lang="en-US"/>
          </a:p>
        </p:txBody>
      </p:sp>
    </p:spTree>
    <p:extLst>
      <p:ext uri="{BB962C8B-B14F-4D97-AF65-F5344CB8AC3E}">
        <p14:creationId xmlns:p14="http://schemas.microsoft.com/office/powerpoint/2010/main" val="4028544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15CF-2973-4EFE-89BA-8E59AE0F7DBB}"/>
              </a:ext>
            </a:extLst>
          </p:cNvPr>
          <p:cNvSpPr>
            <a:spLocks noGrp="1"/>
          </p:cNvSpPr>
          <p:nvPr>
            <p:ph type="title"/>
          </p:nvPr>
        </p:nvSpPr>
        <p:spPr/>
        <p:txBody>
          <a:bodyPr/>
          <a:lstStyle/>
          <a:p>
            <a:r>
              <a:rPr lang="cs-CZ"/>
              <a:t>Kliknutím lze upravit styl.</a:t>
            </a:r>
            <a:endParaRPr lang="en-US"/>
          </a:p>
        </p:txBody>
      </p:sp>
      <p:sp>
        <p:nvSpPr>
          <p:cNvPr id="4" name="Footer Placeholder 3">
            <a:extLst>
              <a:ext uri="{FF2B5EF4-FFF2-40B4-BE49-F238E27FC236}">
                <a16:creationId xmlns:a16="http://schemas.microsoft.com/office/drawing/2014/main" id="{38C99087-1842-44DB-BB79-81977A08B15F}"/>
              </a:ext>
            </a:extLst>
          </p:cNvPr>
          <p:cNvSpPr>
            <a:spLocks noGrp="1"/>
          </p:cNvSpPr>
          <p:nvPr>
            <p:ph type="ftr" sz="quarter" idx="11"/>
          </p:nvPr>
        </p:nvSpPr>
        <p:spPr/>
        <p:txBody>
          <a:bodyPr/>
          <a:lstStyle/>
          <a:p>
            <a:r>
              <a:rPr lang="en-US"/>
              <a:t>Name of the presentation</a:t>
            </a:r>
          </a:p>
        </p:txBody>
      </p:sp>
      <p:sp>
        <p:nvSpPr>
          <p:cNvPr id="5" name="Slide Number Placeholder 4">
            <a:extLst>
              <a:ext uri="{FF2B5EF4-FFF2-40B4-BE49-F238E27FC236}">
                <a16:creationId xmlns:a16="http://schemas.microsoft.com/office/drawing/2014/main" id="{DF39022D-9CCE-4F2C-9FAC-85753E6ED947}"/>
              </a:ext>
            </a:extLst>
          </p:cNvPr>
          <p:cNvSpPr>
            <a:spLocks noGrp="1"/>
          </p:cNvSpPr>
          <p:nvPr>
            <p:ph type="sldNum" sz="quarter" idx="12"/>
          </p:nvPr>
        </p:nvSpPr>
        <p:spPr/>
        <p:txBody>
          <a:bodyPr/>
          <a:lstStyle/>
          <a:p>
            <a:fld id="{AFE3D702-57F1-4CB0-B451-B14F76DC0414}" type="slidenum">
              <a:rPr lang="en-US" smtClean="0"/>
              <a:t>‹#›</a:t>
            </a:fld>
            <a:endParaRPr lang="en-US"/>
          </a:p>
        </p:txBody>
      </p:sp>
    </p:spTree>
    <p:extLst>
      <p:ext uri="{BB962C8B-B14F-4D97-AF65-F5344CB8AC3E}">
        <p14:creationId xmlns:p14="http://schemas.microsoft.com/office/powerpoint/2010/main" val="1189419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0593CE-C65C-430F-BAA7-1712F387D2E6}"/>
              </a:ext>
            </a:extLst>
          </p:cNvPr>
          <p:cNvSpPr>
            <a:spLocks noGrp="1"/>
          </p:cNvSpPr>
          <p:nvPr>
            <p:ph type="ftr" sz="quarter" idx="11"/>
          </p:nvPr>
        </p:nvSpPr>
        <p:spPr/>
        <p:txBody>
          <a:bodyPr/>
          <a:lstStyle/>
          <a:p>
            <a:r>
              <a:rPr lang="en-US"/>
              <a:t>Name of the presentation</a:t>
            </a:r>
          </a:p>
        </p:txBody>
      </p:sp>
      <p:sp>
        <p:nvSpPr>
          <p:cNvPr id="4" name="Slide Number Placeholder 3">
            <a:extLst>
              <a:ext uri="{FF2B5EF4-FFF2-40B4-BE49-F238E27FC236}">
                <a16:creationId xmlns:a16="http://schemas.microsoft.com/office/drawing/2014/main" id="{211CD5F8-EC74-418B-94C9-EFF8FDD95B2E}"/>
              </a:ext>
            </a:extLst>
          </p:cNvPr>
          <p:cNvSpPr>
            <a:spLocks noGrp="1"/>
          </p:cNvSpPr>
          <p:nvPr>
            <p:ph type="sldNum" sz="quarter" idx="12"/>
          </p:nvPr>
        </p:nvSpPr>
        <p:spPr/>
        <p:txBody>
          <a:bodyPr/>
          <a:lstStyle/>
          <a:p>
            <a:fld id="{AFE3D702-57F1-4CB0-B451-B14F76DC0414}" type="slidenum">
              <a:rPr lang="en-US" smtClean="0"/>
              <a:t>‹#›</a:t>
            </a:fld>
            <a:endParaRPr lang="en-US"/>
          </a:p>
        </p:txBody>
      </p:sp>
    </p:spTree>
    <p:extLst>
      <p:ext uri="{BB962C8B-B14F-4D97-AF65-F5344CB8AC3E}">
        <p14:creationId xmlns:p14="http://schemas.microsoft.com/office/powerpoint/2010/main" val="386128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Slide M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99F17AD4-BF40-4CDC-AF09-240A8C46A2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8EB285C7-5CA1-4CCD-B525-B2018194D5AF}"/>
              </a:ext>
            </a:extLst>
          </p:cNvPr>
          <p:cNvSpPr>
            <a:spLocks noGrp="1"/>
          </p:cNvSpPr>
          <p:nvPr>
            <p:ph type="ctrTitle" hasCustomPrompt="1"/>
          </p:nvPr>
        </p:nvSpPr>
        <p:spPr>
          <a:xfrm>
            <a:off x="895149" y="3794257"/>
            <a:ext cx="7642460" cy="2624672"/>
          </a:xfrm>
        </p:spPr>
        <p:txBody>
          <a:bodyPr anchor="ctr"/>
          <a:lstStyle>
            <a:lvl1pPr algn="l">
              <a:defRPr sz="6000"/>
            </a:lvl1pPr>
          </a:lstStyle>
          <a:p>
            <a:r>
              <a:rPr lang="en-US" dirty="0"/>
              <a:t>Click to edit </a:t>
            </a:r>
            <a:r>
              <a:rPr lang="en-US"/>
              <a:t>Master title style</a:t>
            </a:r>
            <a:endParaRPr lang="en-US" dirty="0"/>
          </a:p>
        </p:txBody>
      </p:sp>
      <p:sp>
        <p:nvSpPr>
          <p:cNvPr id="3" name="Subtitle 2">
            <a:extLst>
              <a:ext uri="{FF2B5EF4-FFF2-40B4-BE49-F238E27FC236}">
                <a16:creationId xmlns:a16="http://schemas.microsoft.com/office/drawing/2014/main" id="{DAD41EFE-777F-4A56-8927-46C0E64FDE07}"/>
              </a:ext>
            </a:extLst>
          </p:cNvPr>
          <p:cNvSpPr>
            <a:spLocks noGrp="1"/>
          </p:cNvSpPr>
          <p:nvPr>
            <p:ph type="subTitle" idx="1" hasCustomPrompt="1"/>
          </p:nvPr>
        </p:nvSpPr>
        <p:spPr>
          <a:xfrm>
            <a:off x="895149" y="2759384"/>
            <a:ext cx="4882564" cy="1034873"/>
          </a:xfrm>
        </p:spPr>
        <p:txBody>
          <a:bodyPr anchor="ctr"/>
          <a:lstStyle>
            <a:lvl1pPr marL="0" indent="0" algn="l">
              <a:buNone/>
              <a:defRPr sz="2400">
                <a:solidFill>
                  <a:srgbClr val="39464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Name of </a:t>
            </a:r>
            <a:r>
              <a:rPr lang="cs-CZ" dirty="0" err="1"/>
              <a:t>the</a:t>
            </a:r>
            <a:r>
              <a:rPr lang="cs-CZ" dirty="0"/>
              <a:t> </a:t>
            </a:r>
            <a:r>
              <a:rPr lang="cs-CZ" dirty="0" err="1"/>
              <a:t>presenter</a:t>
            </a:r>
            <a:r>
              <a:rPr lang="cs-CZ" dirty="0"/>
              <a:t> / </a:t>
            </a:r>
            <a:r>
              <a:rPr lang="cs-CZ" dirty="0" err="1"/>
              <a:t>Date</a:t>
            </a:r>
            <a:r>
              <a:rPr lang="cs-CZ" dirty="0"/>
              <a:t> / </a:t>
            </a:r>
            <a:r>
              <a:rPr lang="cs-CZ" dirty="0" err="1"/>
              <a:t>etc</a:t>
            </a:r>
            <a:r>
              <a:rPr lang="cs-CZ" dirty="0"/>
              <a:t>.</a:t>
            </a:r>
            <a:endParaRPr lang="en-US" dirty="0"/>
          </a:p>
        </p:txBody>
      </p:sp>
      <p:pic>
        <p:nvPicPr>
          <p:cNvPr id="6" name="Obrázek 5">
            <a:extLst>
              <a:ext uri="{FF2B5EF4-FFF2-40B4-BE49-F238E27FC236}">
                <a16:creationId xmlns:a16="http://schemas.microsoft.com/office/drawing/2014/main" id="{68E936EE-4FBC-4323-8C30-7EEC88E6716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246922" y="397746"/>
            <a:ext cx="1247372" cy="1247003"/>
          </a:xfrm>
          <a:prstGeom prst="rect">
            <a:avLst/>
          </a:prstGeom>
        </p:spPr>
      </p:pic>
      <p:pic>
        <p:nvPicPr>
          <p:cNvPr id="9" name="Obrázek 8">
            <a:extLst>
              <a:ext uri="{FF2B5EF4-FFF2-40B4-BE49-F238E27FC236}">
                <a16:creationId xmlns:a16="http://schemas.microsoft.com/office/drawing/2014/main" id="{844D8AAC-875F-4819-9B0C-6E5CF1DBD6B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5361" y="508644"/>
            <a:ext cx="3810330" cy="1094098"/>
          </a:xfrm>
          <a:prstGeom prst="rect">
            <a:avLst/>
          </a:prstGeom>
        </p:spPr>
      </p:pic>
    </p:spTree>
    <p:extLst>
      <p:ext uri="{BB962C8B-B14F-4D97-AF65-F5344CB8AC3E}">
        <p14:creationId xmlns:p14="http://schemas.microsoft.com/office/powerpoint/2010/main" val="188334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Slide B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99F17AD4-BF40-4CDC-AF09-240A8C46A2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5" y="0"/>
            <a:ext cx="12188950" cy="6857999"/>
          </a:xfrm>
          <a:prstGeom prst="rect">
            <a:avLst/>
          </a:prstGeom>
        </p:spPr>
      </p:pic>
      <p:sp>
        <p:nvSpPr>
          <p:cNvPr id="2" name="Title 1">
            <a:extLst>
              <a:ext uri="{FF2B5EF4-FFF2-40B4-BE49-F238E27FC236}">
                <a16:creationId xmlns:a16="http://schemas.microsoft.com/office/drawing/2014/main" id="{8EB285C7-5CA1-4CCD-B525-B2018194D5AF}"/>
              </a:ext>
            </a:extLst>
          </p:cNvPr>
          <p:cNvSpPr>
            <a:spLocks noGrp="1"/>
          </p:cNvSpPr>
          <p:nvPr>
            <p:ph type="ctrTitle" hasCustomPrompt="1"/>
          </p:nvPr>
        </p:nvSpPr>
        <p:spPr>
          <a:xfrm>
            <a:off x="895149" y="3794257"/>
            <a:ext cx="7642460" cy="2624672"/>
          </a:xfrm>
        </p:spPr>
        <p:txBody>
          <a:bodyPr anchor="ctr"/>
          <a:lstStyle>
            <a:lvl1pPr algn="l">
              <a:defRPr sz="6000"/>
            </a:lvl1pPr>
          </a:lstStyle>
          <a:p>
            <a:r>
              <a:rPr lang="en-US" dirty="0"/>
              <a:t>Click to edit Master title style</a:t>
            </a:r>
          </a:p>
        </p:txBody>
      </p:sp>
      <p:sp>
        <p:nvSpPr>
          <p:cNvPr id="3" name="Subtitle 2">
            <a:extLst>
              <a:ext uri="{FF2B5EF4-FFF2-40B4-BE49-F238E27FC236}">
                <a16:creationId xmlns:a16="http://schemas.microsoft.com/office/drawing/2014/main" id="{DAD41EFE-777F-4A56-8927-46C0E64FDE07}"/>
              </a:ext>
            </a:extLst>
          </p:cNvPr>
          <p:cNvSpPr>
            <a:spLocks noGrp="1"/>
          </p:cNvSpPr>
          <p:nvPr>
            <p:ph type="subTitle" idx="1" hasCustomPrompt="1"/>
          </p:nvPr>
        </p:nvSpPr>
        <p:spPr>
          <a:xfrm>
            <a:off x="895149" y="2759384"/>
            <a:ext cx="4882564" cy="1034873"/>
          </a:xfrm>
        </p:spPr>
        <p:txBody>
          <a:bodyPr anchor="ctr"/>
          <a:lstStyle>
            <a:lvl1pPr marL="0" indent="0" algn="l">
              <a:buNone/>
              <a:defRPr sz="2400">
                <a:solidFill>
                  <a:srgbClr val="39464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dirty="0"/>
              <a:t>Name of </a:t>
            </a:r>
            <a:r>
              <a:rPr lang="cs-CZ" dirty="0" err="1"/>
              <a:t>the</a:t>
            </a:r>
            <a:r>
              <a:rPr lang="cs-CZ" dirty="0"/>
              <a:t> </a:t>
            </a:r>
            <a:r>
              <a:rPr lang="cs-CZ" dirty="0" err="1"/>
              <a:t>presenter</a:t>
            </a:r>
            <a:r>
              <a:rPr lang="cs-CZ" dirty="0"/>
              <a:t> / </a:t>
            </a:r>
            <a:r>
              <a:rPr lang="cs-CZ" dirty="0" err="1"/>
              <a:t>Date</a:t>
            </a:r>
            <a:r>
              <a:rPr lang="cs-CZ" dirty="0"/>
              <a:t> / </a:t>
            </a:r>
            <a:r>
              <a:rPr lang="cs-CZ" dirty="0" err="1"/>
              <a:t>etc</a:t>
            </a:r>
            <a:r>
              <a:rPr lang="cs-CZ" dirty="0"/>
              <a:t>.</a:t>
            </a:r>
            <a:endParaRPr lang="en-US" dirty="0"/>
          </a:p>
        </p:txBody>
      </p:sp>
      <p:pic>
        <p:nvPicPr>
          <p:cNvPr id="7" name="Obrázek 6">
            <a:extLst>
              <a:ext uri="{FF2B5EF4-FFF2-40B4-BE49-F238E27FC236}">
                <a16:creationId xmlns:a16="http://schemas.microsoft.com/office/drawing/2014/main" id="{FC790552-49A7-425E-93B6-614B6C390F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41146" y="634882"/>
            <a:ext cx="2453146" cy="784343"/>
          </a:xfrm>
          <a:prstGeom prst="rect">
            <a:avLst/>
          </a:prstGeom>
        </p:spPr>
      </p:pic>
      <p:pic>
        <p:nvPicPr>
          <p:cNvPr id="10" name="Obrázek 9">
            <a:extLst>
              <a:ext uri="{FF2B5EF4-FFF2-40B4-BE49-F238E27FC236}">
                <a16:creationId xmlns:a16="http://schemas.microsoft.com/office/drawing/2014/main" id="{BD563548-2E9C-457B-980E-11E06F11DA6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45361" y="508644"/>
            <a:ext cx="3810330" cy="1094098"/>
          </a:xfrm>
          <a:prstGeom prst="rect">
            <a:avLst/>
          </a:prstGeom>
        </p:spPr>
      </p:pic>
    </p:spTree>
    <p:extLst>
      <p:ext uri="{BB962C8B-B14F-4D97-AF65-F5344CB8AC3E}">
        <p14:creationId xmlns:p14="http://schemas.microsoft.com/office/powerpoint/2010/main" val="422608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hapt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6604-08F1-4707-8B60-4EB32C7DA9C3}"/>
              </a:ext>
            </a:extLst>
          </p:cNvPr>
          <p:cNvSpPr>
            <a:spLocks noGrp="1"/>
          </p:cNvSpPr>
          <p:nvPr>
            <p:ph type="title" hasCustomPrompt="1"/>
          </p:nvPr>
        </p:nvSpPr>
        <p:spPr>
          <a:xfrm>
            <a:off x="466725" y="365126"/>
            <a:ext cx="11258550" cy="3419474"/>
          </a:xfrm>
        </p:spPr>
        <p:txBody>
          <a:bodyPr anchor="b"/>
          <a:lstStyle>
            <a:lvl1pPr algn="ctr">
              <a:defRPr sz="6000">
                <a:solidFill>
                  <a:schemeClr val="bg1"/>
                </a:solidFill>
              </a:defRPr>
            </a:lvl1pPr>
          </a:lstStyle>
          <a:p>
            <a:r>
              <a:rPr lang="en-US" dirty="0"/>
              <a:t>Click to </a:t>
            </a:r>
            <a:r>
              <a:rPr lang="en-US"/>
              <a:t>edit </a:t>
            </a:r>
            <a:r>
              <a:rPr lang="cs-CZ"/>
              <a:t>Section</a:t>
            </a:r>
            <a:r>
              <a:rPr lang="en-US"/>
              <a:t> </a:t>
            </a:r>
            <a:r>
              <a:rPr lang="en-US" dirty="0"/>
              <a:t>title style</a:t>
            </a:r>
          </a:p>
        </p:txBody>
      </p:sp>
      <p:sp>
        <p:nvSpPr>
          <p:cNvPr id="3" name="Text Placeholder 2">
            <a:extLst>
              <a:ext uri="{FF2B5EF4-FFF2-40B4-BE49-F238E27FC236}">
                <a16:creationId xmlns:a16="http://schemas.microsoft.com/office/drawing/2014/main" id="{6916D9DB-552C-437D-8CD9-3FB1FDF8A845}"/>
              </a:ext>
            </a:extLst>
          </p:cNvPr>
          <p:cNvSpPr>
            <a:spLocks noGrp="1"/>
          </p:cNvSpPr>
          <p:nvPr>
            <p:ph type="body" idx="1" hasCustomPrompt="1"/>
          </p:nvPr>
        </p:nvSpPr>
        <p:spPr>
          <a:xfrm>
            <a:off x="466725" y="3975101"/>
            <a:ext cx="11258550" cy="1809750"/>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a:t>
            </a:r>
            <a:r>
              <a:rPr lang="cs-CZ"/>
              <a:t>Section</a:t>
            </a:r>
            <a:r>
              <a:rPr lang="en-US"/>
              <a:t> </a:t>
            </a:r>
            <a:r>
              <a:rPr lang="en-US" dirty="0"/>
              <a:t>text styles</a:t>
            </a:r>
          </a:p>
        </p:txBody>
      </p:sp>
      <p:pic>
        <p:nvPicPr>
          <p:cNvPr id="4" name="Obrázek 3">
            <a:extLst>
              <a:ext uri="{FF2B5EF4-FFF2-40B4-BE49-F238E27FC236}">
                <a16:creationId xmlns:a16="http://schemas.microsoft.com/office/drawing/2014/main" id="{C9AAEBC2-CD82-476B-9F09-93700AEF63C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7539" y="6423535"/>
            <a:ext cx="1661620" cy="212214"/>
          </a:xfrm>
          <a:prstGeom prst="rect">
            <a:avLst/>
          </a:prstGeom>
        </p:spPr>
      </p:pic>
    </p:spTree>
    <p:extLst>
      <p:ext uri="{BB962C8B-B14F-4D97-AF65-F5344CB8AC3E}">
        <p14:creationId xmlns:p14="http://schemas.microsoft.com/office/powerpoint/2010/main" val="507011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MU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6319AF6D-F060-4957-9980-5C58B744B409}"/>
              </a:ext>
            </a:extLst>
          </p:cNvPr>
          <p:cNvSpPr>
            <a:spLocks noGrp="1"/>
          </p:cNvSpPr>
          <p:nvPr>
            <p:ph type="sldNum" sz="quarter" idx="11"/>
          </p:nvPr>
        </p:nvSpPr>
        <p:spPr/>
        <p:txBody>
          <a:bodyPr/>
          <a:lstStyle>
            <a:lvl1pPr>
              <a:defRPr>
                <a:solidFill>
                  <a:schemeClr val="bg1"/>
                </a:solidFill>
              </a:defRPr>
            </a:lvl1pPr>
          </a:lstStyle>
          <a:p>
            <a:fld id="{AFE3D702-57F1-4CB0-B451-B14F76DC0414}" type="slidenum">
              <a:rPr lang="en-US" smtClean="0"/>
              <a:pPr/>
              <a:t>‹#›</a:t>
            </a:fld>
            <a:endParaRPr lang="en-US" dirty="0"/>
          </a:p>
        </p:txBody>
      </p:sp>
      <p:sp>
        <p:nvSpPr>
          <p:cNvPr id="3" name="Zástupný symbol pro text 2">
            <a:extLst>
              <a:ext uri="{FF2B5EF4-FFF2-40B4-BE49-F238E27FC236}">
                <a16:creationId xmlns:a16="http://schemas.microsoft.com/office/drawing/2014/main" id="{DA5B2AE9-8589-4FDB-86BF-795C977B00CF}"/>
              </a:ext>
            </a:extLst>
          </p:cNvPr>
          <p:cNvSpPr>
            <a:spLocks noGrp="1"/>
          </p:cNvSpPr>
          <p:nvPr>
            <p:ph type="body" sz="quarter" idx="12" hasCustomPrompt="1"/>
          </p:nvPr>
        </p:nvSpPr>
        <p:spPr>
          <a:xfrm>
            <a:off x="419100" y="2752825"/>
            <a:ext cx="2911241" cy="2685875"/>
          </a:xfrm>
        </p:spPr>
        <p:txBody>
          <a:bodyPr anchor="ctr">
            <a:normAutofit/>
          </a:bodyPr>
          <a:lstStyle>
            <a:lvl1pPr marL="0" indent="0">
              <a:buNone/>
              <a:defRPr sz="2200" b="0"/>
            </a:lvl1pPr>
          </a:lstStyle>
          <a:p>
            <a:pPr lvl="0"/>
            <a:r>
              <a:rPr lang="cs-CZ" dirty="0"/>
              <a:t>Name of </a:t>
            </a:r>
            <a:r>
              <a:rPr lang="cs-CZ" dirty="0" err="1"/>
              <a:t>the</a:t>
            </a:r>
            <a:r>
              <a:rPr lang="cs-CZ" dirty="0"/>
              <a:t> </a:t>
            </a:r>
            <a:r>
              <a:rPr lang="cs-CZ" dirty="0" err="1"/>
              <a:t>presenter</a:t>
            </a:r>
            <a:r>
              <a:rPr lang="cs-CZ" dirty="0"/>
              <a:t> and </a:t>
            </a:r>
            <a:r>
              <a:rPr lang="cs-CZ" dirty="0" err="1"/>
              <a:t>contact</a:t>
            </a:r>
            <a:endParaRPr lang="cs-CZ" dirty="0"/>
          </a:p>
        </p:txBody>
      </p:sp>
      <p:pic>
        <p:nvPicPr>
          <p:cNvPr id="6" name="Obrázek 5">
            <a:extLst>
              <a:ext uri="{FF2B5EF4-FFF2-40B4-BE49-F238E27FC236}">
                <a16:creationId xmlns:a16="http://schemas.microsoft.com/office/drawing/2014/main" id="{92008874-79A5-4DE1-BCF0-36751DC0A1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11531" y="941772"/>
            <a:ext cx="705133" cy="704925"/>
          </a:xfrm>
          <a:prstGeom prst="rect">
            <a:avLst/>
          </a:prstGeom>
        </p:spPr>
      </p:pic>
      <p:pic>
        <p:nvPicPr>
          <p:cNvPr id="10" name="Obrázek 9">
            <a:extLst>
              <a:ext uri="{FF2B5EF4-FFF2-40B4-BE49-F238E27FC236}">
                <a16:creationId xmlns:a16="http://schemas.microsoft.com/office/drawing/2014/main" id="{052C0C8B-E6B3-44D0-A48A-7295275649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81526" y="3743299"/>
            <a:ext cx="654514" cy="704925"/>
          </a:xfrm>
          <a:prstGeom prst="rect">
            <a:avLst/>
          </a:prstGeom>
        </p:spPr>
      </p:pic>
      <p:pic>
        <p:nvPicPr>
          <p:cNvPr id="12" name="Obrázek 11">
            <a:extLst>
              <a:ext uri="{FF2B5EF4-FFF2-40B4-BE49-F238E27FC236}">
                <a16:creationId xmlns:a16="http://schemas.microsoft.com/office/drawing/2014/main" id="{3181E908-6745-4219-BA55-1589016E203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52440" y="3752924"/>
            <a:ext cx="823313" cy="597410"/>
          </a:xfrm>
          <a:prstGeom prst="rect">
            <a:avLst/>
          </a:prstGeom>
        </p:spPr>
      </p:pic>
      <p:pic>
        <p:nvPicPr>
          <p:cNvPr id="14" name="Obrázek 13">
            <a:extLst>
              <a:ext uri="{FF2B5EF4-FFF2-40B4-BE49-F238E27FC236}">
                <a16:creationId xmlns:a16="http://schemas.microsoft.com/office/drawing/2014/main" id="{B5586552-65C1-4EC7-9AB9-DC4F19DD0C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92185" y="5217319"/>
            <a:ext cx="470509" cy="704925"/>
          </a:xfrm>
          <a:prstGeom prst="rect">
            <a:avLst/>
          </a:prstGeom>
        </p:spPr>
      </p:pic>
      <p:pic>
        <p:nvPicPr>
          <p:cNvPr id="16" name="Obrázek 15">
            <a:extLst>
              <a:ext uri="{FF2B5EF4-FFF2-40B4-BE49-F238E27FC236}">
                <a16:creationId xmlns:a16="http://schemas.microsoft.com/office/drawing/2014/main" id="{7A7C1077-A523-46E1-8E41-85BCF30F7B3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24111" y="2501473"/>
            <a:ext cx="806659" cy="502704"/>
          </a:xfrm>
          <a:prstGeom prst="rect">
            <a:avLst/>
          </a:prstGeom>
          <a:noFill/>
          <a:ln>
            <a:noFill/>
          </a:ln>
        </p:spPr>
      </p:pic>
    </p:spTree>
    <p:extLst>
      <p:ext uri="{BB962C8B-B14F-4D97-AF65-F5344CB8AC3E}">
        <p14:creationId xmlns:p14="http://schemas.microsoft.com/office/powerpoint/2010/main" val="10107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250" fill="hold"/>
                                        <p:tgtEl>
                                          <p:spTgt spid="16"/>
                                        </p:tgtEl>
                                        <p:attrNameLst>
                                          <p:attrName>ppt_w</p:attrName>
                                        </p:attrNameLst>
                                      </p:cBhvr>
                                      <p:tavLst>
                                        <p:tav tm="0">
                                          <p:val>
                                            <p:fltVal val="0"/>
                                          </p:val>
                                        </p:tav>
                                        <p:tav tm="100000">
                                          <p:val>
                                            <p:strVal val="#ppt_w"/>
                                          </p:val>
                                        </p:tav>
                                      </p:tavLst>
                                    </p:anim>
                                    <p:anim calcmode="lin" valueType="num">
                                      <p:cBhvr>
                                        <p:cTn id="14" dur="250" fill="hold"/>
                                        <p:tgtEl>
                                          <p:spTgt spid="16"/>
                                        </p:tgtEl>
                                        <p:attrNameLst>
                                          <p:attrName>ppt_h</p:attrName>
                                        </p:attrNameLst>
                                      </p:cBhvr>
                                      <p:tavLst>
                                        <p:tav tm="0">
                                          <p:val>
                                            <p:fltVal val="0"/>
                                          </p:val>
                                        </p:tav>
                                        <p:tav tm="100000">
                                          <p:val>
                                            <p:strVal val="#ppt_h"/>
                                          </p:val>
                                        </p:tav>
                                      </p:tavLst>
                                    </p:anim>
                                    <p:animEffect transition="in" filter="fade">
                                      <p:cBhvr>
                                        <p:cTn id="15" dur="250"/>
                                        <p:tgtEl>
                                          <p:spTgt spid="1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fltVal val="0"/>
                                          </p:val>
                                        </p:tav>
                                        <p:tav tm="100000">
                                          <p:val>
                                            <p:strVal val="#ppt_w"/>
                                          </p:val>
                                        </p:tav>
                                      </p:tavLst>
                                    </p:anim>
                                    <p:anim calcmode="lin" valueType="num">
                                      <p:cBhvr>
                                        <p:cTn id="26" dur="250" fill="hold"/>
                                        <p:tgtEl>
                                          <p:spTgt spid="14"/>
                                        </p:tgtEl>
                                        <p:attrNameLst>
                                          <p:attrName>ppt_h</p:attrName>
                                        </p:attrNameLst>
                                      </p:cBhvr>
                                      <p:tavLst>
                                        <p:tav tm="0">
                                          <p:val>
                                            <p:fltVal val="0"/>
                                          </p:val>
                                        </p:tav>
                                        <p:tav tm="100000">
                                          <p:val>
                                            <p:strVal val="#ppt_h"/>
                                          </p:val>
                                        </p:tav>
                                      </p:tavLst>
                                    </p:anim>
                                    <p:animEffect transition="in" filter="fade">
                                      <p:cBhvr>
                                        <p:cTn id="27" dur="250"/>
                                        <p:tgtEl>
                                          <p:spTgt spid="14"/>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50" fill="hold"/>
                                        <p:tgtEl>
                                          <p:spTgt spid="12"/>
                                        </p:tgtEl>
                                        <p:attrNameLst>
                                          <p:attrName>ppt_w</p:attrName>
                                        </p:attrNameLst>
                                      </p:cBhvr>
                                      <p:tavLst>
                                        <p:tav tm="0">
                                          <p:val>
                                            <p:fltVal val="0"/>
                                          </p:val>
                                        </p:tav>
                                        <p:tav tm="100000">
                                          <p:val>
                                            <p:strVal val="#ppt_w"/>
                                          </p:val>
                                        </p:tav>
                                      </p:tavLst>
                                    </p:anim>
                                    <p:anim calcmode="lin" valueType="num">
                                      <p:cBhvr>
                                        <p:cTn id="32" dur="250" fill="hold"/>
                                        <p:tgtEl>
                                          <p:spTgt spid="12"/>
                                        </p:tgtEl>
                                        <p:attrNameLst>
                                          <p:attrName>ppt_h</p:attrName>
                                        </p:attrNameLst>
                                      </p:cBhvr>
                                      <p:tavLst>
                                        <p:tav tm="0">
                                          <p:val>
                                            <p:fltVal val="0"/>
                                          </p:val>
                                        </p:tav>
                                        <p:tav tm="100000">
                                          <p:val>
                                            <p:strVal val="#ppt_h"/>
                                          </p:val>
                                        </p:tav>
                                      </p:tavLst>
                                    </p:anim>
                                    <p:animEffect transition="in" filter="fade">
                                      <p:cBhvr>
                                        <p:cTn id="33"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MU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6319AF6D-F060-4957-9980-5C58B744B409}"/>
              </a:ext>
            </a:extLst>
          </p:cNvPr>
          <p:cNvSpPr>
            <a:spLocks noGrp="1"/>
          </p:cNvSpPr>
          <p:nvPr>
            <p:ph type="sldNum" sz="quarter" idx="11"/>
          </p:nvPr>
        </p:nvSpPr>
        <p:spPr/>
        <p:txBody>
          <a:bodyPr/>
          <a:lstStyle>
            <a:lvl1pPr>
              <a:defRPr>
                <a:solidFill>
                  <a:schemeClr val="bg1"/>
                </a:solidFill>
              </a:defRPr>
            </a:lvl1pPr>
          </a:lstStyle>
          <a:p>
            <a:fld id="{AFE3D702-57F1-4CB0-B451-B14F76DC0414}" type="slidenum">
              <a:rPr lang="en-US" smtClean="0"/>
              <a:pPr/>
              <a:t>‹#›</a:t>
            </a:fld>
            <a:endParaRPr lang="en-US" dirty="0"/>
          </a:p>
        </p:txBody>
      </p:sp>
      <p:sp>
        <p:nvSpPr>
          <p:cNvPr id="3" name="Zástupný symbol pro text 2">
            <a:extLst>
              <a:ext uri="{FF2B5EF4-FFF2-40B4-BE49-F238E27FC236}">
                <a16:creationId xmlns:a16="http://schemas.microsoft.com/office/drawing/2014/main" id="{DA5B2AE9-8589-4FDB-86BF-795C977B00CF}"/>
              </a:ext>
            </a:extLst>
          </p:cNvPr>
          <p:cNvSpPr>
            <a:spLocks noGrp="1"/>
          </p:cNvSpPr>
          <p:nvPr>
            <p:ph type="body" sz="quarter" idx="12" hasCustomPrompt="1"/>
          </p:nvPr>
        </p:nvSpPr>
        <p:spPr>
          <a:xfrm>
            <a:off x="419100" y="2752825"/>
            <a:ext cx="2911241" cy="2685875"/>
          </a:xfrm>
        </p:spPr>
        <p:txBody>
          <a:bodyPr anchor="ctr">
            <a:normAutofit/>
          </a:bodyPr>
          <a:lstStyle>
            <a:lvl1pPr marL="0" indent="0">
              <a:buNone/>
              <a:defRPr sz="2200" b="0"/>
            </a:lvl1pPr>
          </a:lstStyle>
          <a:p>
            <a:pPr lvl="0"/>
            <a:r>
              <a:rPr lang="cs-CZ" dirty="0"/>
              <a:t>Name of </a:t>
            </a:r>
            <a:r>
              <a:rPr lang="cs-CZ" dirty="0" err="1"/>
              <a:t>the</a:t>
            </a:r>
            <a:r>
              <a:rPr lang="cs-CZ" dirty="0"/>
              <a:t> </a:t>
            </a:r>
            <a:r>
              <a:rPr lang="cs-CZ" dirty="0" err="1"/>
              <a:t>presenter</a:t>
            </a:r>
            <a:r>
              <a:rPr lang="cs-CZ" dirty="0"/>
              <a:t> and </a:t>
            </a:r>
            <a:r>
              <a:rPr lang="cs-CZ" dirty="0" err="1"/>
              <a:t>contact</a:t>
            </a:r>
            <a:endParaRPr lang="cs-CZ" dirty="0"/>
          </a:p>
        </p:txBody>
      </p:sp>
      <p:pic>
        <p:nvPicPr>
          <p:cNvPr id="6" name="Obrázek 5">
            <a:extLst>
              <a:ext uri="{FF2B5EF4-FFF2-40B4-BE49-F238E27FC236}">
                <a16:creationId xmlns:a16="http://schemas.microsoft.com/office/drawing/2014/main" id="{92008874-79A5-4DE1-BCF0-36751DC0A1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11531" y="941772"/>
            <a:ext cx="705133" cy="704925"/>
          </a:xfrm>
          <a:prstGeom prst="rect">
            <a:avLst/>
          </a:prstGeom>
        </p:spPr>
      </p:pic>
      <p:pic>
        <p:nvPicPr>
          <p:cNvPr id="10" name="Obrázek 9">
            <a:extLst>
              <a:ext uri="{FF2B5EF4-FFF2-40B4-BE49-F238E27FC236}">
                <a16:creationId xmlns:a16="http://schemas.microsoft.com/office/drawing/2014/main" id="{052C0C8B-E6B3-44D0-A48A-7295275649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381526" y="3743299"/>
            <a:ext cx="654514" cy="704925"/>
          </a:xfrm>
          <a:prstGeom prst="rect">
            <a:avLst/>
          </a:prstGeom>
        </p:spPr>
      </p:pic>
      <p:pic>
        <p:nvPicPr>
          <p:cNvPr id="12" name="Obrázek 11">
            <a:extLst>
              <a:ext uri="{FF2B5EF4-FFF2-40B4-BE49-F238E27FC236}">
                <a16:creationId xmlns:a16="http://schemas.microsoft.com/office/drawing/2014/main" id="{3181E908-6745-4219-BA55-1589016E203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452440" y="3752924"/>
            <a:ext cx="823313" cy="597410"/>
          </a:xfrm>
          <a:prstGeom prst="rect">
            <a:avLst/>
          </a:prstGeom>
        </p:spPr>
      </p:pic>
      <p:pic>
        <p:nvPicPr>
          <p:cNvPr id="14" name="Obrázek 13">
            <a:extLst>
              <a:ext uri="{FF2B5EF4-FFF2-40B4-BE49-F238E27FC236}">
                <a16:creationId xmlns:a16="http://schemas.microsoft.com/office/drawing/2014/main" id="{B5586552-65C1-4EC7-9AB9-DC4F19DD0CB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992185" y="5217319"/>
            <a:ext cx="470509" cy="704925"/>
          </a:xfrm>
          <a:prstGeom prst="rect">
            <a:avLst/>
          </a:prstGeom>
        </p:spPr>
      </p:pic>
      <p:pic>
        <p:nvPicPr>
          <p:cNvPr id="16" name="Obrázek 15">
            <a:extLst>
              <a:ext uri="{FF2B5EF4-FFF2-40B4-BE49-F238E27FC236}">
                <a16:creationId xmlns:a16="http://schemas.microsoft.com/office/drawing/2014/main" id="{7A7C1077-A523-46E1-8E41-85BCF30F7B3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824111" y="2501473"/>
            <a:ext cx="806659" cy="502704"/>
          </a:xfrm>
          <a:prstGeom prst="rect">
            <a:avLst/>
          </a:prstGeom>
          <a:noFill/>
          <a:ln>
            <a:noFill/>
          </a:ln>
        </p:spPr>
      </p:pic>
    </p:spTree>
    <p:extLst>
      <p:ext uri="{BB962C8B-B14F-4D97-AF65-F5344CB8AC3E}">
        <p14:creationId xmlns:p14="http://schemas.microsoft.com/office/powerpoint/2010/main" val="338754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250" fill="hold"/>
                                        <p:tgtEl>
                                          <p:spTgt spid="16"/>
                                        </p:tgtEl>
                                        <p:attrNameLst>
                                          <p:attrName>ppt_w</p:attrName>
                                        </p:attrNameLst>
                                      </p:cBhvr>
                                      <p:tavLst>
                                        <p:tav tm="0">
                                          <p:val>
                                            <p:fltVal val="0"/>
                                          </p:val>
                                        </p:tav>
                                        <p:tav tm="100000">
                                          <p:val>
                                            <p:strVal val="#ppt_w"/>
                                          </p:val>
                                        </p:tav>
                                      </p:tavLst>
                                    </p:anim>
                                    <p:anim calcmode="lin" valueType="num">
                                      <p:cBhvr>
                                        <p:cTn id="14" dur="250" fill="hold"/>
                                        <p:tgtEl>
                                          <p:spTgt spid="16"/>
                                        </p:tgtEl>
                                        <p:attrNameLst>
                                          <p:attrName>ppt_h</p:attrName>
                                        </p:attrNameLst>
                                      </p:cBhvr>
                                      <p:tavLst>
                                        <p:tav tm="0">
                                          <p:val>
                                            <p:fltVal val="0"/>
                                          </p:val>
                                        </p:tav>
                                        <p:tav tm="100000">
                                          <p:val>
                                            <p:strVal val="#ppt_h"/>
                                          </p:val>
                                        </p:tav>
                                      </p:tavLst>
                                    </p:anim>
                                    <p:animEffect transition="in" filter="fade">
                                      <p:cBhvr>
                                        <p:cTn id="15" dur="250"/>
                                        <p:tgtEl>
                                          <p:spTgt spid="16"/>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fltVal val="0"/>
                                          </p:val>
                                        </p:tav>
                                        <p:tav tm="100000">
                                          <p:val>
                                            <p:strVal val="#ppt_w"/>
                                          </p:val>
                                        </p:tav>
                                      </p:tavLst>
                                    </p:anim>
                                    <p:anim calcmode="lin" valueType="num">
                                      <p:cBhvr>
                                        <p:cTn id="26" dur="250" fill="hold"/>
                                        <p:tgtEl>
                                          <p:spTgt spid="14"/>
                                        </p:tgtEl>
                                        <p:attrNameLst>
                                          <p:attrName>ppt_h</p:attrName>
                                        </p:attrNameLst>
                                      </p:cBhvr>
                                      <p:tavLst>
                                        <p:tav tm="0">
                                          <p:val>
                                            <p:fltVal val="0"/>
                                          </p:val>
                                        </p:tav>
                                        <p:tav tm="100000">
                                          <p:val>
                                            <p:strVal val="#ppt_h"/>
                                          </p:val>
                                        </p:tav>
                                      </p:tavLst>
                                    </p:anim>
                                    <p:animEffect transition="in" filter="fade">
                                      <p:cBhvr>
                                        <p:cTn id="27" dur="250"/>
                                        <p:tgtEl>
                                          <p:spTgt spid="14"/>
                                        </p:tgtEl>
                                      </p:cBhvr>
                                    </p:animEffect>
                                  </p:childTnLst>
                                </p:cTn>
                              </p:par>
                            </p:childTnLst>
                          </p:cTn>
                        </p:par>
                        <p:par>
                          <p:cTn id="28" fill="hold">
                            <p:stCondLst>
                              <p:cond delay="1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50" fill="hold"/>
                                        <p:tgtEl>
                                          <p:spTgt spid="12"/>
                                        </p:tgtEl>
                                        <p:attrNameLst>
                                          <p:attrName>ppt_w</p:attrName>
                                        </p:attrNameLst>
                                      </p:cBhvr>
                                      <p:tavLst>
                                        <p:tav tm="0">
                                          <p:val>
                                            <p:fltVal val="0"/>
                                          </p:val>
                                        </p:tav>
                                        <p:tav tm="100000">
                                          <p:val>
                                            <p:strVal val="#ppt_w"/>
                                          </p:val>
                                        </p:tav>
                                      </p:tavLst>
                                    </p:anim>
                                    <p:anim calcmode="lin" valueType="num">
                                      <p:cBhvr>
                                        <p:cTn id="32" dur="250" fill="hold"/>
                                        <p:tgtEl>
                                          <p:spTgt spid="12"/>
                                        </p:tgtEl>
                                        <p:attrNameLst>
                                          <p:attrName>ppt_h</p:attrName>
                                        </p:attrNameLst>
                                      </p:cBhvr>
                                      <p:tavLst>
                                        <p:tav tm="0">
                                          <p:val>
                                            <p:fltVal val="0"/>
                                          </p:val>
                                        </p:tav>
                                        <p:tav tm="100000">
                                          <p:val>
                                            <p:strVal val="#ppt_h"/>
                                          </p:val>
                                        </p:tav>
                                      </p:tavLst>
                                    </p:anim>
                                    <p:animEffect transition="in" filter="fade">
                                      <p:cBhvr>
                                        <p:cTn id="33"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BUT 0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6319AF6D-F060-4957-9980-5C58B744B409}"/>
              </a:ext>
            </a:extLst>
          </p:cNvPr>
          <p:cNvSpPr>
            <a:spLocks noGrp="1"/>
          </p:cNvSpPr>
          <p:nvPr>
            <p:ph type="sldNum" sz="quarter" idx="11"/>
          </p:nvPr>
        </p:nvSpPr>
        <p:spPr/>
        <p:txBody>
          <a:bodyPr/>
          <a:lstStyle>
            <a:lvl1pPr>
              <a:defRPr>
                <a:solidFill>
                  <a:schemeClr val="bg1"/>
                </a:solidFill>
              </a:defRPr>
            </a:lvl1pPr>
          </a:lstStyle>
          <a:p>
            <a:fld id="{AFE3D702-57F1-4CB0-B451-B14F76DC0414}" type="slidenum">
              <a:rPr lang="en-US" smtClean="0"/>
              <a:pPr/>
              <a:t>‹#›</a:t>
            </a:fld>
            <a:endParaRPr lang="en-US" dirty="0"/>
          </a:p>
        </p:txBody>
      </p:sp>
      <p:sp>
        <p:nvSpPr>
          <p:cNvPr id="3" name="Zástupný symbol pro text 2">
            <a:extLst>
              <a:ext uri="{FF2B5EF4-FFF2-40B4-BE49-F238E27FC236}">
                <a16:creationId xmlns:a16="http://schemas.microsoft.com/office/drawing/2014/main" id="{DA5B2AE9-8589-4FDB-86BF-795C977B00CF}"/>
              </a:ext>
            </a:extLst>
          </p:cNvPr>
          <p:cNvSpPr>
            <a:spLocks noGrp="1"/>
          </p:cNvSpPr>
          <p:nvPr>
            <p:ph type="body" sz="quarter" idx="12" hasCustomPrompt="1"/>
          </p:nvPr>
        </p:nvSpPr>
        <p:spPr>
          <a:xfrm>
            <a:off x="419100" y="2752825"/>
            <a:ext cx="2911241" cy="2685875"/>
          </a:xfrm>
        </p:spPr>
        <p:txBody>
          <a:bodyPr anchor="ctr">
            <a:normAutofit/>
          </a:bodyPr>
          <a:lstStyle>
            <a:lvl1pPr marL="0" indent="0">
              <a:buNone/>
              <a:defRPr sz="2200" b="0"/>
            </a:lvl1pPr>
          </a:lstStyle>
          <a:p>
            <a:pPr lvl="0"/>
            <a:r>
              <a:rPr lang="cs-CZ" dirty="0"/>
              <a:t>Name of </a:t>
            </a:r>
            <a:r>
              <a:rPr lang="cs-CZ" dirty="0" err="1"/>
              <a:t>the</a:t>
            </a:r>
            <a:r>
              <a:rPr lang="cs-CZ" dirty="0"/>
              <a:t> </a:t>
            </a:r>
            <a:r>
              <a:rPr lang="cs-CZ" dirty="0" err="1"/>
              <a:t>presenter</a:t>
            </a:r>
            <a:r>
              <a:rPr lang="cs-CZ" dirty="0"/>
              <a:t> and </a:t>
            </a:r>
            <a:r>
              <a:rPr lang="cs-CZ" dirty="0" err="1"/>
              <a:t>contact</a:t>
            </a:r>
            <a:endParaRPr lang="cs-CZ" dirty="0"/>
          </a:p>
        </p:txBody>
      </p:sp>
      <p:pic>
        <p:nvPicPr>
          <p:cNvPr id="9" name="Obrázek 8">
            <a:extLst>
              <a:ext uri="{FF2B5EF4-FFF2-40B4-BE49-F238E27FC236}">
                <a16:creationId xmlns:a16="http://schemas.microsoft.com/office/drawing/2014/main" id="{E5DDE41B-272D-4A47-BC83-FCC12D5E9F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81526" y="3743299"/>
            <a:ext cx="654514" cy="704925"/>
          </a:xfrm>
          <a:prstGeom prst="rect">
            <a:avLst/>
          </a:prstGeom>
        </p:spPr>
      </p:pic>
      <p:pic>
        <p:nvPicPr>
          <p:cNvPr id="11" name="Obrázek 10">
            <a:extLst>
              <a:ext uri="{FF2B5EF4-FFF2-40B4-BE49-F238E27FC236}">
                <a16:creationId xmlns:a16="http://schemas.microsoft.com/office/drawing/2014/main" id="{93271C77-E0DA-47C0-B6A5-A8715EBC97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74611" y="1079073"/>
            <a:ext cx="806659" cy="502704"/>
          </a:xfrm>
          <a:prstGeom prst="rect">
            <a:avLst/>
          </a:prstGeom>
          <a:noFill/>
          <a:ln>
            <a:noFill/>
          </a:ln>
        </p:spPr>
      </p:pic>
    </p:spTree>
    <p:extLst>
      <p:ext uri="{BB962C8B-B14F-4D97-AF65-F5344CB8AC3E}">
        <p14:creationId xmlns:p14="http://schemas.microsoft.com/office/powerpoint/2010/main" val="51432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50" fill="hold"/>
                                        <p:tgtEl>
                                          <p:spTgt spid="9"/>
                                        </p:tgtEl>
                                        <p:attrNameLst>
                                          <p:attrName>ppt_w</p:attrName>
                                        </p:attrNameLst>
                                      </p:cBhvr>
                                      <p:tavLst>
                                        <p:tav tm="0">
                                          <p:val>
                                            <p:fltVal val="0"/>
                                          </p:val>
                                        </p:tav>
                                        <p:tav tm="100000">
                                          <p:val>
                                            <p:strVal val="#ppt_w"/>
                                          </p:val>
                                        </p:tav>
                                      </p:tavLst>
                                    </p:anim>
                                    <p:anim calcmode="lin" valueType="num">
                                      <p:cBhvr>
                                        <p:cTn id="14" dur="250" fill="hold"/>
                                        <p:tgtEl>
                                          <p:spTgt spid="9"/>
                                        </p:tgtEl>
                                        <p:attrNameLst>
                                          <p:attrName>ppt_h</p:attrName>
                                        </p:attrNameLst>
                                      </p:cBhvr>
                                      <p:tavLst>
                                        <p:tav tm="0">
                                          <p:val>
                                            <p:fltVal val="0"/>
                                          </p:val>
                                        </p:tav>
                                        <p:tav tm="100000">
                                          <p:val>
                                            <p:strVal val="#ppt_h"/>
                                          </p:val>
                                        </p:tav>
                                      </p:tavLst>
                                    </p:anim>
                                    <p:animEffect transition="in" filter="fade">
                                      <p:cBhvr>
                                        <p:cTn id="15"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BUT 0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6319AF6D-F060-4957-9980-5C58B744B409}"/>
              </a:ext>
            </a:extLst>
          </p:cNvPr>
          <p:cNvSpPr>
            <a:spLocks noGrp="1"/>
          </p:cNvSpPr>
          <p:nvPr>
            <p:ph type="sldNum" sz="quarter" idx="11"/>
          </p:nvPr>
        </p:nvSpPr>
        <p:spPr/>
        <p:txBody>
          <a:bodyPr/>
          <a:lstStyle>
            <a:lvl1pPr>
              <a:defRPr>
                <a:solidFill>
                  <a:schemeClr val="bg1"/>
                </a:solidFill>
              </a:defRPr>
            </a:lvl1pPr>
          </a:lstStyle>
          <a:p>
            <a:fld id="{AFE3D702-57F1-4CB0-B451-B14F76DC0414}" type="slidenum">
              <a:rPr lang="en-US" smtClean="0"/>
              <a:pPr/>
              <a:t>‹#›</a:t>
            </a:fld>
            <a:endParaRPr lang="en-US" dirty="0"/>
          </a:p>
        </p:txBody>
      </p:sp>
      <p:sp>
        <p:nvSpPr>
          <p:cNvPr id="3" name="Zástupný symbol pro text 2">
            <a:extLst>
              <a:ext uri="{FF2B5EF4-FFF2-40B4-BE49-F238E27FC236}">
                <a16:creationId xmlns:a16="http://schemas.microsoft.com/office/drawing/2014/main" id="{DA5B2AE9-8589-4FDB-86BF-795C977B00CF}"/>
              </a:ext>
            </a:extLst>
          </p:cNvPr>
          <p:cNvSpPr>
            <a:spLocks noGrp="1"/>
          </p:cNvSpPr>
          <p:nvPr>
            <p:ph type="body" sz="quarter" idx="12" hasCustomPrompt="1"/>
          </p:nvPr>
        </p:nvSpPr>
        <p:spPr>
          <a:xfrm>
            <a:off x="419100" y="2752825"/>
            <a:ext cx="2911241" cy="2685875"/>
          </a:xfrm>
        </p:spPr>
        <p:txBody>
          <a:bodyPr anchor="ctr">
            <a:normAutofit/>
          </a:bodyPr>
          <a:lstStyle>
            <a:lvl1pPr marL="0" indent="0">
              <a:buNone/>
              <a:defRPr sz="2200" b="0"/>
            </a:lvl1pPr>
          </a:lstStyle>
          <a:p>
            <a:pPr lvl="0"/>
            <a:r>
              <a:rPr lang="cs-CZ" dirty="0"/>
              <a:t>Name of </a:t>
            </a:r>
            <a:r>
              <a:rPr lang="cs-CZ" dirty="0" err="1"/>
              <a:t>the</a:t>
            </a:r>
            <a:r>
              <a:rPr lang="cs-CZ" dirty="0"/>
              <a:t> </a:t>
            </a:r>
            <a:r>
              <a:rPr lang="cs-CZ" dirty="0" err="1"/>
              <a:t>presenter</a:t>
            </a:r>
            <a:r>
              <a:rPr lang="cs-CZ" dirty="0"/>
              <a:t> and </a:t>
            </a:r>
            <a:r>
              <a:rPr lang="cs-CZ" dirty="0" err="1"/>
              <a:t>contact</a:t>
            </a:r>
            <a:endParaRPr lang="cs-CZ" dirty="0"/>
          </a:p>
        </p:txBody>
      </p:sp>
      <p:pic>
        <p:nvPicPr>
          <p:cNvPr id="10" name="Obrázek 9">
            <a:extLst>
              <a:ext uri="{FF2B5EF4-FFF2-40B4-BE49-F238E27FC236}">
                <a16:creationId xmlns:a16="http://schemas.microsoft.com/office/drawing/2014/main" id="{052C0C8B-E6B3-44D0-A48A-7295275649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81526" y="3743299"/>
            <a:ext cx="654514" cy="704925"/>
          </a:xfrm>
          <a:prstGeom prst="rect">
            <a:avLst/>
          </a:prstGeom>
        </p:spPr>
      </p:pic>
      <p:pic>
        <p:nvPicPr>
          <p:cNvPr id="16" name="Obrázek 15">
            <a:extLst>
              <a:ext uri="{FF2B5EF4-FFF2-40B4-BE49-F238E27FC236}">
                <a16:creationId xmlns:a16="http://schemas.microsoft.com/office/drawing/2014/main" id="{7A7C1077-A523-46E1-8E41-85BCF30F7B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74611" y="1079073"/>
            <a:ext cx="806659" cy="502704"/>
          </a:xfrm>
          <a:prstGeom prst="rect">
            <a:avLst/>
          </a:prstGeom>
          <a:noFill/>
          <a:ln>
            <a:noFill/>
          </a:ln>
        </p:spPr>
      </p:pic>
    </p:spTree>
    <p:extLst>
      <p:ext uri="{BB962C8B-B14F-4D97-AF65-F5344CB8AC3E}">
        <p14:creationId xmlns:p14="http://schemas.microsoft.com/office/powerpoint/2010/main" val="97884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childTnLst>
                          </p:cTn>
                        </p:par>
                        <p:par>
                          <p:cTn id="10" fill="hold">
                            <p:stCondLst>
                              <p:cond delay="25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250" fill="hold"/>
                                        <p:tgtEl>
                                          <p:spTgt spid="10"/>
                                        </p:tgtEl>
                                        <p:attrNameLst>
                                          <p:attrName>ppt_w</p:attrName>
                                        </p:attrNameLst>
                                      </p:cBhvr>
                                      <p:tavLst>
                                        <p:tav tm="0">
                                          <p:val>
                                            <p:fltVal val="0"/>
                                          </p:val>
                                        </p:tav>
                                        <p:tav tm="100000">
                                          <p:val>
                                            <p:strVal val="#ppt_w"/>
                                          </p:val>
                                        </p:tav>
                                      </p:tavLst>
                                    </p:anim>
                                    <p:anim calcmode="lin" valueType="num">
                                      <p:cBhvr>
                                        <p:cTn id="14" dur="250" fill="hold"/>
                                        <p:tgtEl>
                                          <p:spTgt spid="10"/>
                                        </p:tgtEl>
                                        <p:attrNameLst>
                                          <p:attrName>ppt_h</p:attrName>
                                        </p:attrNameLst>
                                      </p:cBhvr>
                                      <p:tavLst>
                                        <p:tav tm="0">
                                          <p:val>
                                            <p:fltVal val="0"/>
                                          </p:val>
                                        </p:tav>
                                        <p:tav tm="100000">
                                          <p:val>
                                            <p:strVal val="#ppt_h"/>
                                          </p:val>
                                        </p:tav>
                                      </p:tavLst>
                                    </p:anim>
                                    <p:animEffect transition="in" filter="fade">
                                      <p:cBhvr>
                                        <p:cTn id="15"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C9898-7198-401D-B3BC-3FDCD0A3D4B6}"/>
              </a:ext>
            </a:extLst>
          </p:cNvPr>
          <p:cNvSpPr>
            <a:spLocks noGrp="1"/>
          </p:cNvSpPr>
          <p:nvPr>
            <p:ph type="title"/>
          </p:nvPr>
        </p:nvSpPr>
        <p:spPr/>
        <p:txBody>
          <a:bodyPr/>
          <a:lstStyle/>
          <a:p>
            <a:r>
              <a:rPr lang="cs-CZ"/>
              <a:t>Kliknutím lze upravit styl.</a:t>
            </a:r>
            <a:endParaRPr lang="en-US"/>
          </a:p>
        </p:txBody>
      </p:sp>
      <p:sp>
        <p:nvSpPr>
          <p:cNvPr id="3" name="Content Placeholder 2">
            <a:extLst>
              <a:ext uri="{FF2B5EF4-FFF2-40B4-BE49-F238E27FC236}">
                <a16:creationId xmlns:a16="http://schemas.microsoft.com/office/drawing/2014/main" id="{C65E3CC8-3D58-4CC9-9980-7B6494CB7D64}"/>
              </a:ext>
            </a:extLst>
          </p:cNvPr>
          <p:cNvSpPr>
            <a:spLocks noGrp="1"/>
          </p:cNvSpPr>
          <p:nvPr>
            <p:ph idx="1"/>
          </p:nvPr>
        </p:nvSpPr>
        <p:spPr/>
        <p:txBody>
          <a:bodyPr/>
          <a:lstStyle>
            <a:lvl2pPr>
              <a:buClr>
                <a:srgbClr val="39464A"/>
              </a:buClr>
              <a:defRPr/>
            </a:lvl2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a:extLst>
              <a:ext uri="{FF2B5EF4-FFF2-40B4-BE49-F238E27FC236}">
                <a16:creationId xmlns:a16="http://schemas.microsoft.com/office/drawing/2014/main" id="{83AE952B-CD96-4622-A77D-60AFBF8CF498}"/>
              </a:ext>
            </a:extLst>
          </p:cNvPr>
          <p:cNvSpPr>
            <a:spLocks noGrp="1"/>
          </p:cNvSpPr>
          <p:nvPr>
            <p:ph type="ftr" sz="quarter" idx="11"/>
          </p:nvPr>
        </p:nvSpPr>
        <p:spPr/>
        <p:txBody>
          <a:bodyPr/>
          <a:lstStyle/>
          <a:p>
            <a:r>
              <a:rPr lang="en-US"/>
              <a:t>Name of the presentation</a:t>
            </a:r>
          </a:p>
        </p:txBody>
      </p:sp>
      <p:sp>
        <p:nvSpPr>
          <p:cNvPr id="6" name="Slide Number Placeholder 5">
            <a:extLst>
              <a:ext uri="{FF2B5EF4-FFF2-40B4-BE49-F238E27FC236}">
                <a16:creationId xmlns:a16="http://schemas.microsoft.com/office/drawing/2014/main" id="{A786665D-584B-488A-A8B7-BB61BBA1EBDC}"/>
              </a:ext>
            </a:extLst>
          </p:cNvPr>
          <p:cNvSpPr>
            <a:spLocks noGrp="1"/>
          </p:cNvSpPr>
          <p:nvPr>
            <p:ph type="sldNum" sz="quarter" idx="12"/>
          </p:nvPr>
        </p:nvSpPr>
        <p:spPr/>
        <p:txBody>
          <a:bodyPr/>
          <a:lstStyle/>
          <a:p>
            <a:fld id="{AFE3D702-57F1-4CB0-B451-B14F76DC0414}" type="slidenum">
              <a:rPr lang="en-US" smtClean="0"/>
              <a:t>‹#›</a:t>
            </a:fld>
            <a:endParaRPr lang="en-US"/>
          </a:p>
        </p:txBody>
      </p:sp>
    </p:spTree>
    <p:extLst>
      <p:ext uri="{BB962C8B-B14F-4D97-AF65-F5344CB8AC3E}">
        <p14:creationId xmlns:p14="http://schemas.microsoft.com/office/powerpoint/2010/main" val="107185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E2BC1-A033-4DE0-B239-698661E5059E}"/>
              </a:ext>
            </a:extLst>
          </p:cNvPr>
          <p:cNvSpPr>
            <a:spLocks noGrp="1"/>
          </p:cNvSpPr>
          <p:nvPr>
            <p:ph type="title"/>
          </p:nvPr>
        </p:nvSpPr>
        <p:spPr>
          <a:xfrm>
            <a:off x="466725" y="365126"/>
            <a:ext cx="11258550" cy="825500"/>
          </a:xfrm>
          <a:prstGeom prst="rect">
            <a:avLst/>
          </a:prstGeom>
        </p:spPr>
        <p:txBody>
          <a:bodyPr vert="horz" lIns="0" tIns="0" rIns="0" bIns="0" rtlCol="0" anchor="ctr">
            <a:normAutofit/>
          </a:bodyPr>
          <a:lstStyle/>
          <a:p>
            <a:r>
              <a:rPr lang="cs-CZ"/>
              <a:t>Kliknutím lze upravit styl.</a:t>
            </a:r>
            <a:endParaRPr lang="en-US" dirty="0"/>
          </a:p>
        </p:txBody>
      </p:sp>
      <p:sp>
        <p:nvSpPr>
          <p:cNvPr id="3" name="Text Placeholder 2">
            <a:extLst>
              <a:ext uri="{FF2B5EF4-FFF2-40B4-BE49-F238E27FC236}">
                <a16:creationId xmlns:a16="http://schemas.microsoft.com/office/drawing/2014/main" id="{5E7D50F1-72F9-4DD3-93B1-AC1464145E8E}"/>
              </a:ext>
            </a:extLst>
          </p:cNvPr>
          <p:cNvSpPr>
            <a:spLocks noGrp="1"/>
          </p:cNvSpPr>
          <p:nvPr>
            <p:ph type="body" idx="1"/>
          </p:nvPr>
        </p:nvSpPr>
        <p:spPr>
          <a:xfrm>
            <a:off x="466725" y="1523999"/>
            <a:ext cx="11258550" cy="4362451"/>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7F2A22-6712-4C0F-85B7-FFFB9E8046CA}"/>
              </a:ext>
            </a:extLst>
          </p:cNvPr>
          <p:cNvSpPr>
            <a:spLocks noGrp="1"/>
          </p:cNvSpPr>
          <p:nvPr>
            <p:ph type="ftr" sz="quarter" idx="3"/>
          </p:nvPr>
        </p:nvSpPr>
        <p:spPr>
          <a:xfrm>
            <a:off x="3333919" y="6408258"/>
            <a:ext cx="7887356" cy="216000"/>
          </a:xfrm>
          <a:prstGeom prst="rect">
            <a:avLst/>
          </a:prstGeom>
        </p:spPr>
        <p:txBody>
          <a:bodyPr vert="horz" lIns="0" tIns="0" rIns="0" bIns="0" rtlCol="0" anchor="b" anchorCtr="0"/>
          <a:lstStyle>
            <a:lvl1pPr algn="r">
              <a:defRPr sz="1200">
                <a:solidFill>
                  <a:srgbClr val="7AC143"/>
                </a:solidFill>
              </a:defRPr>
            </a:lvl1pPr>
          </a:lstStyle>
          <a:p>
            <a:r>
              <a:rPr lang="cs-CZ"/>
              <a:t>Name of the presentation</a:t>
            </a:r>
            <a:endParaRPr lang="en-US" dirty="0"/>
          </a:p>
        </p:txBody>
      </p:sp>
      <p:sp>
        <p:nvSpPr>
          <p:cNvPr id="6" name="Slide Number Placeholder 5">
            <a:extLst>
              <a:ext uri="{FF2B5EF4-FFF2-40B4-BE49-F238E27FC236}">
                <a16:creationId xmlns:a16="http://schemas.microsoft.com/office/drawing/2014/main" id="{17F891C1-86C2-4C30-A8CF-AC3354D3CFB9}"/>
              </a:ext>
            </a:extLst>
          </p:cNvPr>
          <p:cNvSpPr>
            <a:spLocks noGrp="1"/>
          </p:cNvSpPr>
          <p:nvPr>
            <p:ph type="sldNum" sz="quarter" idx="4"/>
          </p:nvPr>
        </p:nvSpPr>
        <p:spPr>
          <a:xfrm>
            <a:off x="11221275" y="6408258"/>
            <a:ext cx="504000" cy="216000"/>
          </a:xfrm>
          <a:prstGeom prst="rect">
            <a:avLst/>
          </a:prstGeom>
        </p:spPr>
        <p:txBody>
          <a:bodyPr vert="horz" lIns="0" tIns="0" rIns="0" bIns="0" rtlCol="0" anchor="b" anchorCtr="0"/>
          <a:lstStyle>
            <a:lvl1pPr algn="r">
              <a:defRPr sz="1200" b="1">
                <a:solidFill>
                  <a:srgbClr val="7AC143"/>
                </a:solidFill>
              </a:defRPr>
            </a:lvl1pPr>
          </a:lstStyle>
          <a:p>
            <a:fld id="{AFE3D702-57F1-4CB0-B451-B14F76DC0414}" type="slidenum">
              <a:rPr lang="en-US" smtClean="0"/>
              <a:pPr/>
              <a:t>‹#›</a:t>
            </a:fld>
            <a:endParaRPr lang="en-US" dirty="0"/>
          </a:p>
        </p:txBody>
      </p:sp>
      <p:pic>
        <p:nvPicPr>
          <p:cNvPr id="7" name="Obrázek 6">
            <a:extLst>
              <a:ext uri="{FF2B5EF4-FFF2-40B4-BE49-F238E27FC236}">
                <a16:creationId xmlns:a16="http://schemas.microsoft.com/office/drawing/2014/main" id="{91B9B6A7-7477-4E45-A58A-5FA0ADD26247}"/>
              </a:ext>
            </a:extLst>
          </p:cNvPr>
          <p:cNvPicPr>
            <a:picLocks noChangeAspect="1"/>
          </p:cNvPicPr>
          <p:nvPr userDrawn="1"/>
        </p:nvPicPr>
        <p:blipFill>
          <a:blip r:embed="rId16" cstate="hqprint">
            <a:extLst>
              <a:ext uri="{28A0092B-C50C-407E-A947-70E740481C1C}">
                <a14:useLocalDpi xmlns:a14="http://schemas.microsoft.com/office/drawing/2010/main" val="0"/>
              </a:ext>
            </a:extLst>
          </a:blip>
          <a:stretch>
            <a:fillRect/>
          </a:stretch>
        </p:blipFill>
        <p:spPr>
          <a:xfrm>
            <a:off x="277539" y="6423535"/>
            <a:ext cx="1661620" cy="212214"/>
          </a:xfrm>
          <a:prstGeom prst="rect">
            <a:avLst/>
          </a:prstGeom>
        </p:spPr>
      </p:pic>
    </p:spTree>
    <p:extLst>
      <p:ext uri="{BB962C8B-B14F-4D97-AF65-F5344CB8AC3E}">
        <p14:creationId xmlns:p14="http://schemas.microsoft.com/office/powerpoint/2010/main" val="248306737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0" r:id="rId3"/>
    <p:sldLayoutId id="2147483651" r:id="rId4"/>
    <p:sldLayoutId id="2147483657" r:id="rId5"/>
    <p:sldLayoutId id="2147483661" r:id="rId6"/>
    <p:sldLayoutId id="2147483662" r:id="rId7"/>
    <p:sldLayoutId id="2147483663" r:id="rId8"/>
    <p:sldLayoutId id="2147483650" r:id="rId9"/>
    <p:sldLayoutId id="2147483652" r:id="rId10"/>
    <p:sldLayoutId id="2147483656" r:id="rId11"/>
    <p:sldLayoutId id="2147483654" r:id="rId12"/>
    <p:sldLayoutId id="2147483655" r:id="rId13"/>
  </p:sldLayoutIdLst>
  <p:hf hdr="0" dt="0"/>
  <p:txStyles>
    <p:titleStyle>
      <a:lvl1pPr algn="l" defTabSz="914400" rtl="0" eaLnBrk="1" latinLnBrk="0" hangingPunct="1">
        <a:lnSpc>
          <a:spcPct val="90000"/>
        </a:lnSpc>
        <a:spcBef>
          <a:spcPct val="0"/>
        </a:spcBef>
        <a:buNone/>
        <a:defRPr sz="3600" kern="1200">
          <a:solidFill>
            <a:srgbClr val="21A9C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1A9C0"/>
        </a:buClr>
        <a:buFont typeface="Arial" panose="020B0604020202020204" pitchFamily="34" charset="0"/>
        <a:buChar char="•"/>
        <a:defRPr sz="2400" kern="1200">
          <a:solidFill>
            <a:srgbClr val="39464A"/>
          </a:solidFill>
          <a:latin typeface="+mn-lt"/>
          <a:ea typeface="+mn-ea"/>
          <a:cs typeface="+mn-cs"/>
        </a:defRPr>
      </a:lvl1pPr>
      <a:lvl2pPr marL="800100" indent="-342900" algn="l" defTabSz="914400" rtl="0" eaLnBrk="1" latinLnBrk="0" hangingPunct="1">
        <a:lnSpc>
          <a:spcPct val="90000"/>
        </a:lnSpc>
        <a:spcBef>
          <a:spcPts val="500"/>
        </a:spcBef>
        <a:buClr>
          <a:srgbClr val="39464A"/>
        </a:buClr>
        <a:buFont typeface="Arial" panose="020B0604020202020204" pitchFamily="34" charset="0"/>
        <a:buChar char="‒"/>
        <a:defRPr sz="2000" kern="1200">
          <a:solidFill>
            <a:srgbClr val="39464A"/>
          </a:solidFill>
          <a:latin typeface="+mn-lt"/>
          <a:ea typeface="+mn-ea"/>
          <a:cs typeface="+mn-cs"/>
        </a:defRPr>
      </a:lvl2pPr>
      <a:lvl3pPr marL="1143000" indent="-228600" algn="l" defTabSz="914400" rtl="0" eaLnBrk="1" latinLnBrk="0" hangingPunct="1">
        <a:lnSpc>
          <a:spcPct val="90000"/>
        </a:lnSpc>
        <a:spcBef>
          <a:spcPts val="500"/>
        </a:spcBef>
        <a:buClr>
          <a:srgbClr val="21A9C0"/>
        </a:buClr>
        <a:buFont typeface="Arial" panose="020B0604020202020204" pitchFamily="34" charset="0"/>
        <a:buChar char="•"/>
        <a:defRPr sz="1800" kern="1200">
          <a:solidFill>
            <a:srgbClr val="39464A"/>
          </a:solidFill>
          <a:latin typeface="+mn-lt"/>
          <a:ea typeface="+mn-ea"/>
          <a:cs typeface="+mn-cs"/>
        </a:defRPr>
      </a:lvl3pPr>
      <a:lvl4pPr marL="1600200" indent="-228600" algn="l" defTabSz="914400" rtl="0" eaLnBrk="1" latinLnBrk="0" hangingPunct="1">
        <a:lnSpc>
          <a:spcPct val="90000"/>
        </a:lnSpc>
        <a:spcBef>
          <a:spcPts val="500"/>
        </a:spcBef>
        <a:buClr>
          <a:srgbClr val="39464A"/>
        </a:buClr>
        <a:buFont typeface="Arial" panose="020B0604020202020204" pitchFamily="34" charset="0"/>
        <a:buChar char="‒"/>
        <a:defRPr sz="1600" kern="1200">
          <a:solidFill>
            <a:srgbClr val="39464A"/>
          </a:solidFill>
          <a:latin typeface="+mn-lt"/>
          <a:ea typeface="+mn-ea"/>
          <a:cs typeface="+mn-cs"/>
        </a:defRPr>
      </a:lvl4pPr>
      <a:lvl5pPr marL="2057400" indent="-228600" algn="l" defTabSz="914400" rtl="0" eaLnBrk="1" latinLnBrk="0" hangingPunct="1">
        <a:lnSpc>
          <a:spcPct val="90000"/>
        </a:lnSpc>
        <a:spcBef>
          <a:spcPts val="500"/>
        </a:spcBef>
        <a:buClr>
          <a:srgbClr val="21A9C0"/>
        </a:buClr>
        <a:buFont typeface="Arial" panose="020B0604020202020204" pitchFamily="34" charset="0"/>
        <a:buChar char="•"/>
        <a:defRPr sz="1600" kern="1200">
          <a:solidFill>
            <a:srgbClr val="39464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parts.igem.org/"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3554" name="Rectangle 4">
            <a:extLst>
              <a:ext uri="{FF2B5EF4-FFF2-40B4-BE49-F238E27FC236}">
                <a16:creationId xmlns:a16="http://schemas.microsoft.com/office/drawing/2014/main" id="{E4B30EF6-4641-45F0-9275-01C71BCFFE61}"/>
              </a:ext>
            </a:extLst>
          </p:cNvPr>
          <p:cNvSpPr>
            <a:spLocks noGrp="1" noChangeArrowheads="1"/>
          </p:cNvSpPr>
          <p:nvPr>
            <p:ph type="ctrTitle"/>
          </p:nvPr>
        </p:nvSpPr>
        <p:spPr>
          <a:xfrm>
            <a:off x="863477" y="3965707"/>
            <a:ext cx="7642460" cy="2624672"/>
          </a:xfrm>
        </p:spPr>
        <p:txBody>
          <a:bodyPr>
            <a:normAutofit fontScale="90000"/>
          </a:bodyPr>
          <a:lstStyle/>
          <a:p>
            <a:r>
              <a:rPr lang="en-GB" altLang="cs-CZ" sz="4800" dirty="0"/>
              <a:t/>
            </a:r>
            <a:br>
              <a:rPr lang="en-GB" altLang="cs-CZ" sz="4800" dirty="0"/>
            </a:br>
            <a:r>
              <a:rPr lang="en-US" altLang="cs-CZ" sz="4800" dirty="0" smtClean="0"/>
              <a:t>Computer Modeling </a:t>
            </a:r>
            <a:r>
              <a:rPr lang="en-US" altLang="cs-CZ" sz="4800" dirty="0" smtClean="0"/>
              <a:t>of Genetic Circuits for Synthetic Biology</a:t>
            </a:r>
            <a:r>
              <a:rPr lang="en-US" altLang="cs-CZ" sz="4800" dirty="0" smtClean="0"/>
              <a:t/>
            </a:r>
            <a:br>
              <a:rPr lang="en-US" altLang="cs-CZ" sz="4800" dirty="0" smtClean="0"/>
            </a:br>
            <a:r>
              <a:rPr lang="en-US" altLang="cs-CZ" sz="4800" dirty="0"/>
              <a:t/>
            </a:r>
            <a:br>
              <a:rPr lang="en-US" altLang="cs-CZ" sz="4800" dirty="0"/>
            </a:br>
            <a:r>
              <a:rPr lang="en-US" altLang="cs-CZ" sz="2000" dirty="0" smtClean="0"/>
              <a:t>Panagiotis Alexiou</a:t>
            </a:r>
            <a:r>
              <a:rPr lang="en-GB" altLang="cs-CZ" sz="4800" dirty="0"/>
              <a:t/>
            </a:r>
            <a:br>
              <a:rPr lang="en-GB" altLang="cs-CZ" sz="4800" dirty="0"/>
            </a:br>
            <a:endParaRPr lang="en-GB" altLang="cs-CZ" sz="4800" dirty="0"/>
          </a:p>
        </p:txBody>
      </p:sp>
      <p:sp>
        <p:nvSpPr>
          <p:cNvPr id="2" name="Podnadpis 1">
            <a:extLst>
              <a:ext uri="{FF2B5EF4-FFF2-40B4-BE49-F238E27FC236}">
                <a16:creationId xmlns:a16="http://schemas.microsoft.com/office/drawing/2014/main" id="{E38636A8-6216-4BCE-8A5E-6572CEFC925F}"/>
              </a:ext>
            </a:extLst>
          </p:cNvPr>
          <p:cNvSpPr>
            <a:spLocks noGrp="1"/>
          </p:cNvSpPr>
          <p:nvPr>
            <p:ph type="subTitle" idx="1"/>
          </p:nvPr>
        </p:nvSpPr>
        <p:spPr>
          <a:xfrm>
            <a:off x="904874" y="2759384"/>
            <a:ext cx="4863313" cy="1034873"/>
          </a:xfrm>
        </p:spPr>
        <p:txBody>
          <a:bodyPr>
            <a:normAutofit/>
          </a:bodyPr>
          <a:lstStyle/>
          <a:p>
            <a:r>
              <a:rPr lang="en-US" dirty="0" err="1"/>
              <a:t>PřF</a:t>
            </a:r>
            <a:r>
              <a:rPr lang="en-US" dirty="0"/>
              <a:t>: Bi9690en </a:t>
            </a:r>
            <a:br>
              <a:rPr lang="en-US" dirty="0"/>
            </a:br>
            <a:r>
              <a:rPr lang="en-US" dirty="0" smtClean="0"/>
              <a:t>	Synthetic </a:t>
            </a:r>
            <a:r>
              <a:rPr lang="en-US" dirty="0"/>
              <a:t>Biology </a:t>
            </a:r>
            <a:r>
              <a:rPr lang="en-US" dirty="0" smtClean="0"/>
              <a:t/>
            </a:r>
            <a:br>
              <a:rPr lang="en-US" dirty="0" smtClean="0"/>
            </a:br>
            <a:r>
              <a:rPr lang="en-US" dirty="0" smtClean="0"/>
              <a:t>		(</a:t>
            </a:r>
            <a:r>
              <a:rPr lang="en-US" dirty="0"/>
              <a:t>Autumn 2020)</a:t>
            </a:r>
          </a:p>
        </p:txBody>
      </p:sp>
      <p:pic>
        <p:nvPicPr>
          <p:cNvPr id="4" name="Obrázek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7469" y="354963"/>
            <a:ext cx="4277238" cy="1554482"/>
          </a:xfrm>
          <a:prstGeom prst="rect">
            <a:avLst/>
          </a:prstGeom>
        </p:spPr>
      </p:pic>
    </p:spTree>
    <p:extLst>
      <p:ext uri="{BB962C8B-B14F-4D97-AF65-F5344CB8AC3E}">
        <p14:creationId xmlns:p14="http://schemas.microsoft.com/office/powerpoint/2010/main" val="2147597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 Design</a:t>
            </a:r>
            <a:endParaRPr lang="en-US" dirty="0"/>
          </a:p>
        </p:txBody>
      </p:sp>
      <p:sp>
        <p:nvSpPr>
          <p:cNvPr id="5" name="Slide Number Placeholder 4"/>
          <p:cNvSpPr>
            <a:spLocks noGrp="1"/>
          </p:cNvSpPr>
          <p:nvPr>
            <p:ph type="sldNum" sz="quarter" idx="12"/>
          </p:nvPr>
        </p:nvSpPr>
        <p:spPr/>
        <p:txBody>
          <a:bodyPr/>
          <a:lstStyle/>
          <a:p>
            <a:fld id="{AFE3D702-57F1-4CB0-B451-B14F76DC0414}" type="slidenum">
              <a:rPr lang="en-US" smtClean="0"/>
              <a:t>10</a:t>
            </a:fld>
            <a:endParaRPr lang="en-US"/>
          </a:p>
        </p:txBody>
      </p:sp>
      <p:pic>
        <p:nvPicPr>
          <p:cNvPr id="6" name="Picture 5"/>
          <p:cNvPicPr>
            <a:picLocks noChangeAspect="1"/>
          </p:cNvPicPr>
          <p:nvPr/>
        </p:nvPicPr>
        <p:blipFill>
          <a:blip r:embed="rId3"/>
          <a:stretch>
            <a:fillRect/>
          </a:stretch>
        </p:blipFill>
        <p:spPr>
          <a:xfrm>
            <a:off x="260180" y="2014634"/>
            <a:ext cx="11671639" cy="3194343"/>
          </a:xfrm>
          <a:prstGeom prst="rect">
            <a:avLst/>
          </a:prstGeom>
        </p:spPr>
      </p:pic>
    </p:spTree>
    <p:extLst>
      <p:ext uri="{BB962C8B-B14F-4D97-AF65-F5344CB8AC3E}">
        <p14:creationId xmlns:p14="http://schemas.microsoft.com/office/powerpoint/2010/main" val="14170167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FE3D702-57F1-4CB0-B451-B14F76DC0414}" type="slidenum">
              <a:rPr lang="en-US" smtClean="0"/>
              <a:t>11</a:t>
            </a:fld>
            <a:endParaRPr lang="en-US"/>
          </a:p>
        </p:txBody>
      </p:sp>
      <p:pic>
        <p:nvPicPr>
          <p:cNvPr id="6" name="Picture 5"/>
          <p:cNvPicPr>
            <a:picLocks noChangeAspect="1"/>
          </p:cNvPicPr>
          <p:nvPr/>
        </p:nvPicPr>
        <p:blipFill>
          <a:blip r:embed="rId3"/>
          <a:stretch>
            <a:fillRect/>
          </a:stretch>
        </p:blipFill>
        <p:spPr>
          <a:xfrm>
            <a:off x="534987" y="720725"/>
            <a:ext cx="5800725" cy="5162550"/>
          </a:xfrm>
          <a:prstGeom prst="rect">
            <a:avLst/>
          </a:prstGeom>
        </p:spPr>
      </p:pic>
      <p:sp>
        <p:nvSpPr>
          <p:cNvPr id="7" name="TextBox 6"/>
          <p:cNvSpPr txBox="1"/>
          <p:nvPr/>
        </p:nvSpPr>
        <p:spPr>
          <a:xfrm>
            <a:off x="935409" y="5776434"/>
            <a:ext cx="4797019" cy="369332"/>
          </a:xfrm>
          <a:prstGeom prst="rect">
            <a:avLst/>
          </a:prstGeom>
          <a:noFill/>
        </p:spPr>
        <p:txBody>
          <a:bodyPr wrap="none" rtlCol="0">
            <a:spAutoFit/>
          </a:bodyPr>
          <a:lstStyle/>
          <a:p>
            <a:r>
              <a:rPr lang="en-US" dirty="0" smtClean="0"/>
              <a:t>Variations of the design can be quickly tested</a:t>
            </a:r>
            <a:endParaRPr lang="en-US" dirty="0"/>
          </a:p>
        </p:txBody>
      </p:sp>
      <p:pic>
        <p:nvPicPr>
          <p:cNvPr id="8" name="Picture 7"/>
          <p:cNvPicPr>
            <a:picLocks noChangeAspect="1"/>
          </p:cNvPicPr>
          <p:nvPr/>
        </p:nvPicPr>
        <p:blipFill>
          <a:blip r:embed="rId4"/>
          <a:stretch>
            <a:fillRect/>
          </a:stretch>
        </p:blipFill>
        <p:spPr>
          <a:xfrm>
            <a:off x="6400235" y="1568450"/>
            <a:ext cx="5625077" cy="2597150"/>
          </a:xfrm>
          <a:prstGeom prst="rect">
            <a:avLst/>
          </a:prstGeom>
        </p:spPr>
      </p:pic>
      <p:sp>
        <p:nvSpPr>
          <p:cNvPr id="9" name="TextBox 8"/>
          <p:cNvSpPr txBox="1"/>
          <p:nvPr/>
        </p:nvSpPr>
        <p:spPr>
          <a:xfrm>
            <a:off x="6928256" y="4321251"/>
            <a:ext cx="4737194" cy="369332"/>
          </a:xfrm>
          <a:prstGeom prst="rect">
            <a:avLst/>
          </a:prstGeom>
          <a:noFill/>
        </p:spPr>
        <p:txBody>
          <a:bodyPr wrap="none" rtlCol="0">
            <a:spAutoFit/>
          </a:bodyPr>
          <a:lstStyle/>
          <a:p>
            <a:r>
              <a:rPr lang="en-US" dirty="0" smtClean="0"/>
              <a:t>Debugging using intermediate product levels</a:t>
            </a:r>
            <a:endParaRPr lang="en-US" dirty="0"/>
          </a:p>
        </p:txBody>
      </p:sp>
    </p:spTree>
    <p:extLst>
      <p:ext uri="{BB962C8B-B14F-4D97-AF65-F5344CB8AC3E}">
        <p14:creationId xmlns:p14="http://schemas.microsoft.com/office/powerpoint/2010/main" val="2717934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benefits of design automation</a:t>
            </a:r>
            <a:endParaRPr lang="en-US" dirty="0"/>
          </a:p>
        </p:txBody>
      </p:sp>
      <p:sp>
        <p:nvSpPr>
          <p:cNvPr id="3" name="Content Placeholder 2"/>
          <p:cNvSpPr>
            <a:spLocks noGrp="1"/>
          </p:cNvSpPr>
          <p:nvPr>
            <p:ph idx="1"/>
          </p:nvPr>
        </p:nvSpPr>
        <p:spPr/>
        <p:txBody>
          <a:bodyPr/>
          <a:lstStyle/>
          <a:p>
            <a:r>
              <a:rPr lang="en-US" dirty="0" smtClean="0"/>
              <a:t>Rapid design of large circuits</a:t>
            </a:r>
          </a:p>
          <a:p>
            <a:endParaRPr lang="en-US" dirty="0" smtClean="0"/>
          </a:p>
          <a:p>
            <a:r>
              <a:rPr lang="en-US" dirty="0" smtClean="0"/>
              <a:t>Testable predictions: DNA sequence</a:t>
            </a:r>
          </a:p>
          <a:p>
            <a:endParaRPr lang="en-US" dirty="0" smtClean="0"/>
          </a:p>
          <a:p>
            <a:r>
              <a:rPr lang="en-US" dirty="0" smtClean="0"/>
              <a:t>Easier debugging of failures</a:t>
            </a:r>
          </a:p>
          <a:p>
            <a:endParaRPr lang="en-US" dirty="0"/>
          </a:p>
          <a:p>
            <a:r>
              <a:rPr lang="en-US" dirty="0" smtClean="0"/>
              <a:t>Allows for further automation using Machine Learning (next lecture)</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AFE3D702-57F1-4CB0-B451-B14F76DC0414}" type="slidenum">
              <a:rPr lang="en-US" smtClean="0"/>
              <a:t>12</a:t>
            </a:fld>
            <a:endParaRPr lang="en-US"/>
          </a:p>
        </p:txBody>
      </p:sp>
    </p:spTree>
    <p:extLst>
      <p:ext uri="{BB962C8B-B14F-4D97-AF65-F5344CB8AC3E}">
        <p14:creationId xmlns:p14="http://schemas.microsoft.com/office/powerpoint/2010/main" val="7430260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C3A9DF2A-7504-4297-9750-D7A7B9B3688E}"/>
              </a:ext>
            </a:extLst>
          </p:cNvPr>
          <p:cNvSpPr>
            <a:spLocks noGrp="1"/>
          </p:cNvSpPr>
          <p:nvPr>
            <p:ph type="sldNum" sz="quarter" idx="11"/>
          </p:nvPr>
        </p:nvSpPr>
        <p:spPr/>
        <p:txBody>
          <a:bodyPr/>
          <a:lstStyle/>
          <a:p>
            <a:fld id="{AFE3D702-57F1-4CB0-B451-B14F76DC0414}" type="slidenum">
              <a:rPr lang="en-US" smtClean="0"/>
              <a:pPr/>
              <a:t>13</a:t>
            </a:fld>
            <a:endParaRPr lang="en-US" dirty="0"/>
          </a:p>
        </p:txBody>
      </p:sp>
      <p:sp>
        <p:nvSpPr>
          <p:cNvPr id="4" name="Zástupný symbol pro zápatí 3">
            <a:extLst>
              <a:ext uri="{FF2B5EF4-FFF2-40B4-BE49-F238E27FC236}">
                <a16:creationId xmlns:a16="http://schemas.microsoft.com/office/drawing/2014/main" id="{25B94687-3D37-479A-9006-A17808AF2807}"/>
              </a:ext>
            </a:extLst>
          </p:cNvPr>
          <p:cNvSpPr txBox="1">
            <a:spLocks/>
          </p:cNvSpPr>
          <p:nvPr/>
        </p:nvSpPr>
        <p:spPr>
          <a:xfrm>
            <a:off x="3330341" y="6408258"/>
            <a:ext cx="2263592" cy="216000"/>
          </a:xfrm>
          <a:prstGeom prst="rect">
            <a:avLst/>
          </a:prstGeom>
        </p:spPr>
        <p:txBody>
          <a:bodyPr vert="horz" lIns="0" tIns="0" rIns="0" bIns="0" rtlCol="0" anchor="b" anchorCtr="0"/>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cs-CZ" sz="1800" b="0" dirty="0">
                <a:solidFill>
                  <a:srgbClr val="21A9C0"/>
                </a:solidFill>
              </a:rPr>
              <a:t>www.ceitec.eu</a:t>
            </a:r>
            <a:endParaRPr lang="en-US" sz="1800" b="0" dirty="0">
              <a:solidFill>
                <a:srgbClr val="21A9C0"/>
              </a:solidFill>
            </a:endParaRPr>
          </a:p>
        </p:txBody>
      </p:sp>
      <p:sp>
        <p:nvSpPr>
          <p:cNvPr id="5" name="Zástupný symbol pro zápatí 3">
            <a:extLst>
              <a:ext uri="{FF2B5EF4-FFF2-40B4-BE49-F238E27FC236}">
                <a16:creationId xmlns:a16="http://schemas.microsoft.com/office/drawing/2014/main" id="{B34BA45A-7585-44E0-8C69-9BA6B94D84E7}"/>
              </a:ext>
            </a:extLst>
          </p:cNvPr>
          <p:cNvSpPr txBox="1">
            <a:spLocks/>
          </p:cNvSpPr>
          <p:nvPr/>
        </p:nvSpPr>
        <p:spPr>
          <a:xfrm>
            <a:off x="2363404" y="1836406"/>
            <a:ext cx="841809" cy="281300"/>
          </a:xfrm>
          <a:prstGeom prst="rect">
            <a:avLst/>
          </a:prstGeom>
        </p:spPr>
        <p:txBody>
          <a:bodyPr vert="horz" lIns="0" tIns="0" rIns="0" bIns="0" rtlCol="0" anchor="ctr" anchorCtr="0"/>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600" b="0" dirty="0">
                <a:solidFill>
                  <a:srgbClr val="21A9C0"/>
                </a:solidFill>
              </a:rPr>
              <a:t>CEITEC</a:t>
            </a:r>
            <a:endParaRPr lang="en-US" sz="1600" b="0" dirty="0">
              <a:solidFill>
                <a:srgbClr val="21A9C0"/>
              </a:solidFill>
            </a:endParaRPr>
          </a:p>
        </p:txBody>
      </p:sp>
      <p:sp>
        <p:nvSpPr>
          <p:cNvPr id="6" name="Zástupný symbol pro zápatí 3">
            <a:extLst>
              <a:ext uri="{FF2B5EF4-FFF2-40B4-BE49-F238E27FC236}">
                <a16:creationId xmlns:a16="http://schemas.microsoft.com/office/drawing/2014/main" id="{3C357198-AEB7-4CEC-9D4D-3FF14D1E2F83}"/>
              </a:ext>
            </a:extLst>
          </p:cNvPr>
          <p:cNvSpPr txBox="1">
            <a:spLocks/>
          </p:cNvSpPr>
          <p:nvPr/>
        </p:nvSpPr>
        <p:spPr>
          <a:xfrm>
            <a:off x="2026520" y="2419317"/>
            <a:ext cx="1554079" cy="281300"/>
          </a:xfrm>
          <a:prstGeom prst="rect">
            <a:avLst/>
          </a:prstGeom>
        </p:spPr>
        <p:txBody>
          <a:bodyPr vert="horz" lIns="0" tIns="0" rIns="0" bIns="0" rtlCol="0" anchor="ctr" anchorCtr="0"/>
          <a:lstStyle>
            <a:defPPr>
              <a:defRPr lang="en-US"/>
            </a:defPPr>
            <a:lvl1pPr marL="0" algn="r" defTabSz="914400" rtl="0" eaLnBrk="1" latinLnBrk="0" hangingPunct="1">
              <a:defRPr sz="12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cs-CZ" sz="1600" b="0" dirty="0">
                <a:solidFill>
                  <a:srgbClr val="21A9C0"/>
                </a:solidFill>
              </a:rPr>
              <a:t>@</a:t>
            </a:r>
            <a:r>
              <a:rPr lang="cs-CZ" sz="1600" b="0" dirty="0" err="1">
                <a:solidFill>
                  <a:srgbClr val="21A9C0"/>
                </a:solidFill>
              </a:rPr>
              <a:t>CEITEC_Brno</a:t>
            </a:r>
            <a:endParaRPr lang="en-US" sz="1600" b="0" dirty="0">
              <a:solidFill>
                <a:srgbClr val="21A9C0"/>
              </a:solidFill>
            </a:endParaRPr>
          </a:p>
        </p:txBody>
      </p:sp>
      <p:sp>
        <p:nvSpPr>
          <p:cNvPr id="7" name="Freeform 5">
            <a:extLst>
              <a:ext uri="{FF2B5EF4-FFF2-40B4-BE49-F238E27FC236}">
                <a16:creationId xmlns:a16="http://schemas.microsoft.com/office/drawing/2014/main" id="{3A193543-86A3-45C5-8BA9-E53E19222F38}"/>
              </a:ext>
            </a:extLst>
          </p:cNvPr>
          <p:cNvSpPr>
            <a:spLocks noChangeAspect="1" noEditPoints="1"/>
          </p:cNvSpPr>
          <p:nvPr/>
        </p:nvSpPr>
        <p:spPr bwMode="auto">
          <a:xfrm>
            <a:off x="1489711" y="2383237"/>
            <a:ext cx="414501" cy="360000"/>
          </a:xfrm>
          <a:custGeom>
            <a:avLst/>
            <a:gdLst>
              <a:gd name="T0" fmla="*/ 1375 w 1833"/>
              <a:gd name="T1" fmla="*/ 0 h 1587"/>
              <a:gd name="T2" fmla="*/ 1833 w 1833"/>
              <a:gd name="T3" fmla="*/ 793 h 1587"/>
              <a:gd name="T4" fmla="*/ 1375 w 1833"/>
              <a:gd name="T5" fmla="*/ 1587 h 1587"/>
              <a:gd name="T6" fmla="*/ 459 w 1833"/>
              <a:gd name="T7" fmla="*/ 1587 h 1587"/>
              <a:gd name="T8" fmla="*/ 0 w 1833"/>
              <a:gd name="T9" fmla="*/ 793 h 1587"/>
              <a:gd name="T10" fmla="*/ 459 w 1833"/>
              <a:gd name="T11" fmla="*/ 0 h 1587"/>
              <a:gd name="T12" fmla="*/ 1375 w 1833"/>
              <a:gd name="T13" fmla="*/ 0 h 1587"/>
              <a:gd name="T14" fmla="*/ 1271 w 1833"/>
              <a:gd name="T15" fmla="*/ 612 h 1587"/>
              <a:gd name="T16" fmla="*/ 1362 w 1833"/>
              <a:gd name="T17" fmla="*/ 517 h 1587"/>
              <a:gd name="T18" fmla="*/ 1257 w 1833"/>
              <a:gd name="T19" fmla="*/ 546 h 1587"/>
              <a:gd name="T20" fmla="*/ 1338 w 1833"/>
              <a:gd name="T21" fmla="*/ 445 h 1587"/>
              <a:gd name="T22" fmla="*/ 1222 w 1833"/>
              <a:gd name="T23" fmla="*/ 489 h 1587"/>
              <a:gd name="T24" fmla="*/ 1088 w 1833"/>
              <a:gd name="T25" fmla="*/ 431 h 1587"/>
              <a:gd name="T26" fmla="*/ 905 w 1833"/>
              <a:gd name="T27" fmla="*/ 614 h 1587"/>
              <a:gd name="T28" fmla="*/ 910 w 1833"/>
              <a:gd name="T29" fmla="*/ 656 h 1587"/>
              <a:gd name="T30" fmla="*/ 533 w 1833"/>
              <a:gd name="T31" fmla="*/ 465 h 1587"/>
              <a:gd name="T32" fmla="*/ 509 w 1833"/>
              <a:gd name="T33" fmla="*/ 557 h 1587"/>
              <a:gd name="T34" fmla="*/ 590 w 1833"/>
              <a:gd name="T35" fmla="*/ 709 h 1587"/>
              <a:gd name="T36" fmla="*/ 507 w 1833"/>
              <a:gd name="T37" fmla="*/ 686 h 1587"/>
              <a:gd name="T38" fmla="*/ 507 w 1833"/>
              <a:gd name="T39" fmla="*/ 688 h 1587"/>
              <a:gd name="T40" fmla="*/ 654 w 1833"/>
              <a:gd name="T41" fmla="*/ 868 h 1587"/>
              <a:gd name="T42" fmla="*/ 606 w 1833"/>
              <a:gd name="T43" fmla="*/ 874 h 1587"/>
              <a:gd name="T44" fmla="*/ 571 w 1833"/>
              <a:gd name="T45" fmla="*/ 871 h 1587"/>
              <a:gd name="T46" fmla="*/ 742 w 1833"/>
              <a:gd name="T47" fmla="*/ 998 h 1587"/>
              <a:gd name="T48" fmla="*/ 515 w 1833"/>
              <a:gd name="T49" fmla="*/ 1076 h 1587"/>
              <a:gd name="T50" fmla="*/ 471 w 1833"/>
              <a:gd name="T51" fmla="*/ 1073 h 1587"/>
              <a:gd name="T52" fmla="*/ 752 w 1833"/>
              <a:gd name="T53" fmla="*/ 1156 h 1587"/>
              <a:gd name="T54" fmla="*/ 1272 w 1833"/>
              <a:gd name="T55" fmla="*/ 635 h 1587"/>
              <a:gd name="T56" fmla="*/ 1271 w 1833"/>
              <a:gd name="T57" fmla="*/ 612 h 1587"/>
              <a:gd name="T58" fmla="*/ 1271 w 1833"/>
              <a:gd name="T59" fmla="*/ 612 h 1587"/>
              <a:gd name="T60" fmla="*/ 1271 w 1833"/>
              <a:gd name="T61" fmla="*/ 612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33" h="1587">
                <a:moveTo>
                  <a:pt x="1375" y="0"/>
                </a:moveTo>
                <a:cubicBezTo>
                  <a:pt x="1833" y="793"/>
                  <a:pt x="1833" y="793"/>
                  <a:pt x="1833" y="793"/>
                </a:cubicBezTo>
                <a:cubicBezTo>
                  <a:pt x="1375" y="1587"/>
                  <a:pt x="1375" y="1587"/>
                  <a:pt x="1375" y="1587"/>
                </a:cubicBezTo>
                <a:cubicBezTo>
                  <a:pt x="459" y="1587"/>
                  <a:pt x="459" y="1587"/>
                  <a:pt x="459" y="1587"/>
                </a:cubicBezTo>
                <a:cubicBezTo>
                  <a:pt x="0" y="793"/>
                  <a:pt x="0" y="793"/>
                  <a:pt x="0" y="793"/>
                </a:cubicBezTo>
                <a:cubicBezTo>
                  <a:pt x="459" y="0"/>
                  <a:pt x="459" y="0"/>
                  <a:pt x="459" y="0"/>
                </a:cubicBezTo>
                <a:lnTo>
                  <a:pt x="1375" y="0"/>
                </a:lnTo>
                <a:close/>
                <a:moveTo>
                  <a:pt x="1271" y="612"/>
                </a:moveTo>
                <a:cubicBezTo>
                  <a:pt x="1307" y="586"/>
                  <a:pt x="1338" y="554"/>
                  <a:pt x="1362" y="517"/>
                </a:cubicBezTo>
                <a:cubicBezTo>
                  <a:pt x="1330" y="532"/>
                  <a:pt x="1295" y="542"/>
                  <a:pt x="1257" y="546"/>
                </a:cubicBezTo>
                <a:cubicBezTo>
                  <a:pt x="1295" y="523"/>
                  <a:pt x="1324" y="487"/>
                  <a:pt x="1338" y="445"/>
                </a:cubicBezTo>
                <a:cubicBezTo>
                  <a:pt x="1303" y="466"/>
                  <a:pt x="1263" y="481"/>
                  <a:pt x="1222" y="489"/>
                </a:cubicBezTo>
                <a:cubicBezTo>
                  <a:pt x="1188" y="454"/>
                  <a:pt x="1141" y="431"/>
                  <a:pt x="1088" y="431"/>
                </a:cubicBezTo>
                <a:cubicBezTo>
                  <a:pt x="987" y="431"/>
                  <a:pt x="905" y="513"/>
                  <a:pt x="905" y="614"/>
                </a:cubicBezTo>
                <a:cubicBezTo>
                  <a:pt x="905" y="629"/>
                  <a:pt x="907" y="642"/>
                  <a:pt x="910" y="656"/>
                </a:cubicBezTo>
                <a:cubicBezTo>
                  <a:pt x="758" y="648"/>
                  <a:pt x="623" y="575"/>
                  <a:pt x="533" y="465"/>
                </a:cubicBezTo>
                <a:cubicBezTo>
                  <a:pt x="518" y="492"/>
                  <a:pt x="509" y="523"/>
                  <a:pt x="509" y="557"/>
                </a:cubicBezTo>
                <a:cubicBezTo>
                  <a:pt x="509" y="620"/>
                  <a:pt x="541" y="676"/>
                  <a:pt x="590" y="709"/>
                </a:cubicBezTo>
                <a:cubicBezTo>
                  <a:pt x="560" y="708"/>
                  <a:pt x="532" y="700"/>
                  <a:pt x="507" y="686"/>
                </a:cubicBezTo>
                <a:cubicBezTo>
                  <a:pt x="507" y="687"/>
                  <a:pt x="507" y="688"/>
                  <a:pt x="507" y="688"/>
                </a:cubicBezTo>
                <a:cubicBezTo>
                  <a:pt x="507" y="777"/>
                  <a:pt x="570" y="851"/>
                  <a:pt x="654" y="868"/>
                </a:cubicBezTo>
                <a:cubicBezTo>
                  <a:pt x="638" y="872"/>
                  <a:pt x="622" y="874"/>
                  <a:pt x="606" y="874"/>
                </a:cubicBezTo>
                <a:cubicBezTo>
                  <a:pt x="594" y="874"/>
                  <a:pt x="582" y="873"/>
                  <a:pt x="571" y="871"/>
                </a:cubicBezTo>
                <a:cubicBezTo>
                  <a:pt x="595" y="943"/>
                  <a:pt x="662" y="996"/>
                  <a:pt x="742" y="998"/>
                </a:cubicBezTo>
                <a:cubicBezTo>
                  <a:pt x="679" y="1047"/>
                  <a:pt x="601" y="1076"/>
                  <a:pt x="515" y="1076"/>
                </a:cubicBezTo>
                <a:cubicBezTo>
                  <a:pt x="500" y="1076"/>
                  <a:pt x="486" y="1075"/>
                  <a:pt x="471" y="1073"/>
                </a:cubicBezTo>
                <a:cubicBezTo>
                  <a:pt x="552" y="1125"/>
                  <a:pt x="648" y="1156"/>
                  <a:pt x="752" y="1156"/>
                </a:cubicBezTo>
                <a:cubicBezTo>
                  <a:pt x="1088" y="1156"/>
                  <a:pt x="1272" y="877"/>
                  <a:pt x="1272" y="635"/>
                </a:cubicBezTo>
                <a:cubicBezTo>
                  <a:pt x="1272" y="627"/>
                  <a:pt x="1272" y="619"/>
                  <a:pt x="1271" y="612"/>
                </a:cubicBezTo>
                <a:close/>
                <a:moveTo>
                  <a:pt x="1271" y="612"/>
                </a:moveTo>
                <a:cubicBezTo>
                  <a:pt x="1271" y="612"/>
                  <a:pt x="1271" y="612"/>
                  <a:pt x="1271" y="612"/>
                </a:cubicBezTo>
              </a:path>
            </a:pathLst>
          </a:custGeom>
          <a:solidFill>
            <a:srgbClr val="21A9C0"/>
          </a:solidFill>
          <a:ln>
            <a:noFill/>
          </a:ln>
        </p:spPr>
        <p:txBody>
          <a:bodyPr vert="horz" wrap="square" lIns="91440" tIns="45720" rIns="91440" bIns="45720" numCol="1" anchor="t" anchorCtr="0" compatLnSpc="1">
            <a:prstTxWarp prst="textNoShape">
              <a:avLst/>
            </a:prstTxWarp>
          </a:bodyPr>
          <a:lstStyle/>
          <a:p>
            <a:endParaRPr lang="cs-CZ"/>
          </a:p>
        </p:txBody>
      </p:sp>
      <p:sp>
        <p:nvSpPr>
          <p:cNvPr id="8" name="Freeform 6">
            <a:extLst>
              <a:ext uri="{FF2B5EF4-FFF2-40B4-BE49-F238E27FC236}">
                <a16:creationId xmlns:a16="http://schemas.microsoft.com/office/drawing/2014/main" id="{931816A4-8995-4003-9892-C5C90C60D8D5}"/>
              </a:ext>
            </a:extLst>
          </p:cNvPr>
          <p:cNvSpPr>
            <a:spLocks noChangeAspect="1" noEditPoints="1"/>
          </p:cNvSpPr>
          <p:nvPr/>
        </p:nvSpPr>
        <p:spPr bwMode="auto">
          <a:xfrm>
            <a:off x="1826595" y="1797075"/>
            <a:ext cx="417079" cy="360000"/>
          </a:xfrm>
          <a:custGeom>
            <a:avLst/>
            <a:gdLst>
              <a:gd name="T0" fmla="*/ 1375 w 1833"/>
              <a:gd name="T1" fmla="*/ 0 h 1587"/>
              <a:gd name="T2" fmla="*/ 1833 w 1833"/>
              <a:gd name="T3" fmla="*/ 793 h 1587"/>
              <a:gd name="T4" fmla="*/ 1375 w 1833"/>
              <a:gd name="T5" fmla="*/ 1587 h 1587"/>
              <a:gd name="T6" fmla="*/ 459 w 1833"/>
              <a:gd name="T7" fmla="*/ 1587 h 1587"/>
              <a:gd name="T8" fmla="*/ 0 w 1833"/>
              <a:gd name="T9" fmla="*/ 793 h 1587"/>
              <a:gd name="T10" fmla="*/ 459 w 1833"/>
              <a:gd name="T11" fmla="*/ 0 h 1587"/>
              <a:gd name="T12" fmla="*/ 1375 w 1833"/>
              <a:gd name="T13" fmla="*/ 0 h 1587"/>
              <a:gd name="T14" fmla="*/ 1131 w 1833"/>
              <a:gd name="T15" fmla="*/ 659 h 1587"/>
              <a:gd name="T16" fmla="*/ 985 w 1833"/>
              <a:gd name="T17" fmla="*/ 659 h 1587"/>
              <a:gd name="T18" fmla="*/ 985 w 1833"/>
              <a:gd name="T19" fmla="*/ 563 h 1587"/>
              <a:gd name="T20" fmla="*/ 1026 w 1833"/>
              <a:gd name="T21" fmla="*/ 519 h 1587"/>
              <a:gd name="T22" fmla="*/ 1129 w 1833"/>
              <a:gd name="T23" fmla="*/ 519 h 1587"/>
              <a:gd name="T24" fmla="*/ 1129 w 1833"/>
              <a:gd name="T25" fmla="*/ 361 h 1587"/>
              <a:gd name="T26" fmla="*/ 987 w 1833"/>
              <a:gd name="T27" fmla="*/ 360 h 1587"/>
              <a:gd name="T28" fmla="*/ 794 w 1833"/>
              <a:gd name="T29" fmla="*/ 553 h 1587"/>
              <a:gd name="T30" fmla="*/ 794 w 1833"/>
              <a:gd name="T31" fmla="*/ 659 h 1587"/>
              <a:gd name="T32" fmla="*/ 703 w 1833"/>
              <a:gd name="T33" fmla="*/ 659 h 1587"/>
              <a:gd name="T34" fmla="*/ 703 w 1833"/>
              <a:gd name="T35" fmla="*/ 821 h 1587"/>
              <a:gd name="T36" fmla="*/ 794 w 1833"/>
              <a:gd name="T37" fmla="*/ 821 h 1587"/>
              <a:gd name="T38" fmla="*/ 794 w 1833"/>
              <a:gd name="T39" fmla="*/ 1282 h 1587"/>
              <a:gd name="T40" fmla="*/ 985 w 1833"/>
              <a:gd name="T41" fmla="*/ 1282 h 1587"/>
              <a:gd name="T42" fmla="*/ 985 w 1833"/>
              <a:gd name="T43" fmla="*/ 821 h 1587"/>
              <a:gd name="T44" fmla="*/ 1115 w 1833"/>
              <a:gd name="T45" fmla="*/ 821 h 1587"/>
              <a:gd name="T46" fmla="*/ 1131 w 1833"/>
              <a:gd name="T47" fmla="*/ 659 h 1587"/>
              <a:gd name="T48" fmla="*/ 1115 w 1833"/>
              <a:gd name="T49" fmla="*/ 821 h 1587"/>
              <a:gd name="T50" fmla="*/ 1115 w 1833"/>
              <a:gd name="T51" fmla="*/ 821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33" h="1587">
                <a:moveTo>
                  <a:pt x="1375" y="0"/>
                </a:moveTo>
                <a:cubicBezTo>
                  <a:pt x="1833" y="793"/>
                  <a:pt x="1833" y="793"/>
                  <a:pt x="1833" y="793"/>
                </a:cubicBezTo>
                <a:cubicBezTo>
                  <a:pt x="1375" y="1587"/>
                  <a:pt x="1375" y="1587"/>
                  <a:pt x="1375" y="1587"/>
                </a:cubicBezTo>
                <a:cubicBezTo>
                  <a:pt x="459" y="1587"/>
                  <a:pt x="459" y="1587"/>
                  <a:pt x="459" y="1587"/>
                </a:cubicBezTo>
                <a:cubicBezTo>
                  <a:pt x="0" y="793"/>
                  <a:pt x="0" y="793"/>
                  <a:pt x="0" y="793"/>
                </a:cubicBezTo>
                <a:cubicBezTo>
                  <a:pt x="459" y="0"/>
                  <a:pt x="459" y="0"/>
                  <a:pt x="459" y="0"/>
                </a:cubicBezTo>
                <a:lnTo>
                  <a:pt x="1375" y="0"/>
                </a:lnTo>
                <a:close/>
                <a:moveTo>
                  <a:pt x="1131" y="659"/>
                </a:moveTo>
                <a:cubicBezTo>
                  <a:pt x="985" y="659"/>
                  <a:pt x="985" y="659"/>
                  <a:pt x="985" y="659"/>
                </a:cubicBezTo>
                <a:cubicBezTo>
                  <a:pt x="985" y="563"/>
                  <a:pt x="985" y="563"/>
                  <a:pt x="985" y="563"/>
                </a:cubicBezTo>
                <a:cubicBezTo>
                  <a:pt x="985" y="527"/>
                  <a:pt x="1009" y="519"/>
                  <a:pt x="1026" y="519"/>
                </a:cubicBezTo>
                <a:cubicBezTo>
                  <a:pt x="1129" y="519"/>
                  <a:pt x="1129" y="519"/>
                  <a:pt x="1129" y="519"/>
                </a:cubicBezTo>
                <a:cubicBezTo>
                  <a:pt x="1129" y="361"/>
                  <a:pt x="1129" y="361"/>
                  <a:pt x="1129" y="361"/>
                </a:cubicBezTo>
                <a:cubicBezTo>
                  <a:pt x="987" y="360"/>
                  <a:pt x="987" y="360"/>
                  <a:pt x="987" y="360"/>
                </a:cubicBezTo>
                <a:cubicBezTo>
                  <a:pt x="830" y="360"/>
                  <a:pt x="794" y="478"/>
                  <a:pt x="794" y="553"/>
                </a:cubicBezTo>
                <a:cubicBezTo>
                  <a:pt x="794" y="659"/>
                  <a:pt x="794" y="659"/>
                  <a:pt x="794" y="659"/>
                </a:cubicBezTo>
                <a:cubicBezTo>
                  <a:pt x="703" y="659"/>
                  <a:pt x="703" y="659"/>
                  <a:pt x="703" y="659"/>
                </a:cubicBezTo>
                <a:cubicBezTo>
                  <a:pt x="703" y="821"/>
                  <a:pt x="703" y="821"/>
                  <a:pt x="703" y="821"/>
                </a:cubicBezTo>
                <a:cubicBezTo>
                  <a:pt x="794" y="821"/>
                  <a:pt x="794" y="821"/>
                  <a:pt x="794" y="821"/>
                </a:cubicBezTo>
                <a:cubicBezTo>
                  <a:pt x="794" y="1282"/>
                  <a:pt x="794" y="1282"/>
                  <a:pt x="794" y="1282"/>
                </a:cubicBezTo>
                <a:cubicBezTo>
                  <a:pt x="985" y="1282"/>
                  <a:pt x="985" y="1282"/>
                  <a:pt x="985" y="1282"/>
                </a:cubicBezTo>
                <a:cubicBezTo>
                  <a:pt x="985" y="821"/>
                  <a:pt x="985" y="821"/>
                  <a:pt x="985" y="821"/>
                </a:cubicBezTo>
                <a:cubicBezTo>
                  <a:pt x="1115" y="821"/>
                  <a:pt x="1115" y="821"/>
                  <a:pt x="1115" y="821"/>
                </a:cubicBezTo>
                <a:lnTo>
                  <a:pt x="1131" y="659"/>
                </a:lnTo>
                <a:close/>
                <a:moveTo>
                  <a:pt x="1115" y="821"/>
                </a:moveTo>
                <a:cubicBezTo>
                  <a:pt x="1115" y="821"/>
                  <a:pt x="1115" y="821"/>
                  <a:pt x="1115" y="821"/>
                </a:cubicBezTo>
              </a:path>
            </a:pathLst>
          </a:custGeom>
          <a:solidFill>
            <a:srgbClr val="21A9C0"/>
          </a:solidFill>
          <a:ln>
            <a:noFill/>
          </a:ln>
        </p:spPr>
        <p:txBody>
          <a:bodyPr vert="horz" wrap="square" lIns="91440" tIns="45720" rIns="91440" bIns="45720" numCol="1" anchor="t" anchorCtr="0" compatLnSpc="1">
            <a:prstTxWarp prst="textNoShape">
              <a:avLst/>
            </a:prstTxWarp>
          </a:bodyPr>
          <a:lstStyle/>
          <a:p>
            <a:endParaRPr lang="cs-CZ"/>
          </a:p>
        </p:txBody>
      </p:sp>
      <p:sp>
        <p:nvSpPr>
          <p:cNvPr id="12" name="TextBox 11"/>
          <p:cNvSpPr txBox="1"/>
          <p:nvPr/>
        </p:nvSpPr>
        <p:spPr>
          <a:xfrm>
            <a:off x="274273" y="3044848"/>
            <a:ext cx="3346213" cy="369332"/>
          </a:xfrm>
          <a:prstGeom prst="rect">
            <a:avLst/>
          </a:prstGeom>
          <a:noFill/>
        </p:spPr>
        <p:txBody>
          <a:bodyPr wrap="square" rtlCol="0">
            <a:spAutoFit/>
          </a:bodyPr>
          <a:lstStyle/>
          <a:p>
            <a:r>
              <a:rPr lang="en-US" dirty="0" smtClean="0"/>
              <a:t>Thank you for your attention!</a:t>
            </a:r>
          </a:p>
        </p:txBody>
      </p:sp>
    </p:spTree>
    <p:extLst>
      <p:ext uri="{BB962C8B-B14F-4D97-AF65-F5344CB8AC3E}">
        <p14:creationId xmlns:p14="http://schemas.microsoft.com/office/powerpoint/2010/main" val="242936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as a computation</a:t>
            </a:r>
            <a:endParaRPr lang="en-US" dirty="0"/>
          </a:p>
        </p:txBody>
      </p:sp>
      <p:sp>
        <p:nvSpPr>
          <p:cNvPr id="5" name="Slide Number Placeholder 4"/>
          <p:cNvSpPr>
            <a:spLocks noGrp="1"/>
          </p:cNvSpPr>
          <p:nvPr>
            <p:ph type="sldNum" sz="quarter" idx="12"/>
          </p:nvPr>
        </p:nvSpPr>
        <p:spPr/>
        <p:txBody>
          <a:bodyPr/>
          <a:lstStyle/>
          <a:p>
            <a:fld id="{AFE3D702-57F1-4CB0-B451-B14F76DC0414}" type="slidenum">
              <a:rPr lang="en-US" smtClean="0"/>
              <a:t>2</a:t>
            </a:fld>
            <a:endParaRPr lang="en-US"/>
          </a:p>
        </p:txBody>
      </p:sp>
      <p:pic>
        <p:nvPicPr>
          <p:cNvPr id="6" name="Picture 5"/>
          <p:cNvPicPr>
            <a:picLocks noChangeAspect="1"/>
          </p:cNvPicPr>
          <p:nvPr/>
        </p:nvPicPr>
        <p:blipFill>
          <a:blip r:embed="rId3"/>
          <a:stretch>
            <a:fillRect/>
          </a:stretch>
        </p:blipFill>
        <p:spPr>
          <a:xfrm>
            <a:off x="278883" y="1190626"/>
            <a:ext cx="2946927" cy="4894572"/>
          </a:xfrm>
          <a:prstGeom prst="rect">
            <a:avLst/>
          </a:prstGeom>
        </p:spPr>
      </p:pic>
      <p:pic>
        <p:nvPicPr>
          <p:cNvPr id="7" name="Picture 6"/>
          <p:cNvPicPr>
            <a:picLocks noChangeAspect="1"/>
          </p:cNvPicPr>
          <p:nvPr/>
        </p:nvPicPr>
        <p:blipFill>
          <a:blip r:embed="rId4"/>
          <a:stretch>
            <a:fillRect/>
          </a:stretch>
        </p:blipFill>
        <p:spPr>
          <a:xfrm>
            <a:off x="3413652" y="1157715"/>
            <a:ext cx="5513479" cy="4868733"/>
          </a:xfrm>
          <a:prstGeom prst="rect">
            <a:avLst/>
          </a:prstGeom>
        </p:spPr>
      </p:pic>
      <p:pic>
        <p:nvPicPr>
          <p:cNvPr id="8" name="Picture 7"/>
          <p:cNvPicPr>
            <a:picLocks noChangeAspect="1"/>
          </p:cNvPicPr>
          <p:nvPr/>
        </p:nvPicPr>
        <p:blipFill>
          <a:blip r:embed="rId5"/>
          <a:stretch>
            <a:fillRect/>
          </a:stretch>
        </p:blipFill>
        <p:spPr>
          <a:xfrm>
            <a:off x="6585483" y="311469"/>
            <a:ext cx="5139792" cy="691181"/>
          </a:xfrm>
          <a:prstGeom prst="rect">
            <a:avLst/>
          </a:prstGeom>
        </p:spPr>
      </p:pic>
      <p:pic>
        <p:nvPicPr>
          <p:cNvPr id="9" name="Picture 8"/>
          <p:cNvPicPr>
            <a:picLocks noChangeAspect="1"/>
          </p:cNvPicPr>
          <p:nvPr/>
        </p:nvPicPr>
        <p:blipFill>
          <a:blip r:embed="rId6"/>
          <a:stretch>
            <a:fillRect/>
          </a:stretch>
        </p:blipFill>
        <p:spPr>
          <a:xfrm>
            <a:off x="8677144" y="978792"/>
            <a:ext cx="3048132" cy="310330"/>
          </a:xfrm>
          <a:prstGeom prst="rect">
            <a:avLst/>
          </a:prstGeom>
        </p:spPr>
      </p:pic>
      <p:pic>
        <p:nvPicPr>
          <p:cNvPr id="10" name="Picture 9"/>
          <p:cNvPicPr>
            <a:picLocks noChangeAspect="1"/>
          </p:cNvPicPr>
          <p:nvPr/>
        </p:nvPicPr>
        <p:blipFill>
          <a:blip r:embed="rId7"/>
          <a:stretch>
            <a:fillRect/>
          </a:stretch>
        </p:blipFill>
        <p:spPr>
          <a:xfrm>
            <a:off x="8984973" y="1234544"/>
            <a:ext cx="2889085" cy="4850654"/>
          </a:xfrm>
          <a:prstGeom prst="rect">
            <a:avLst/>
          </a:prstGeom>
        </p:spPr>
      </p:pic>
    </p:spTree>
    <p:extLst>
      <p:ext uri="{BB962C8B-B14F-4D97-AF65-F5344CB8AC3E}">
        <p14:creationId xmlns:p14="http://schemas.microsoft.com/office/powerpoint/2010/main" val="4069329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Computing</a:t>
            </a:r>
            <a:endParaRPr lang="en-US" dirty="0"/>
          </a:p>
        </p:txBody>
      </p:sp>
      <p:sp>
        <p:nvSpPr>
          <p:cNvPr id="5" name="Slide Number Placeholder 4"/>
          <p:cNvSpPr>
            <a:spLocks noGrp="1"/>
          </p:cNvSpPr>
          <p:nvPr>
            <p:ph type="sldNum" sz="quarter" idx="12"/>
          </p:nvPr>
        </p:nvSpPr>
        <p:spPr/>
        <p:txBody>
          <a:bodyPr/>
          <a:lstStyle/>
          <a:p>
            <a:fld id="{AFE3D702-57F1-4CB0-B451-B14F76DC0414}" type="slidenum">
              <a:rPr lang="en-US" smtClean="0"/>
              <a:t>3</a:t>
            </a:fld>
            <a:endParaRPr lang="en-US"/>
          </a:p>
        </p:txBody>
      </p:sp>
      <p:pic>
        <p:nvPicPr>
          <p:cNvPr id="1026" name="Picture 2" descr="The elephant clock in a manuscript by Al-Jazari (1206 AD) from The Book of Knowledge of Ingenious Mechanical Device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5" y="1190626"/>
            <a:ext cx="3238500" cy="5076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3/37/Astronomical_Clock_%288341899828%29.jpg/1024px-Astronomical_Clock_%288341899828%29.jpg?1602860499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1380" y="1190626"/>
            <a:ext cx="3388964" cy="50768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olish analog computer AKAT-1 (19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6058" y="1190626"/>
            <a:ext cx="3612853" cy="507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9542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1242628"/>
            <a:ext cx="3104958" cy="825500"/>
          </a:xfrm>
        </p:spPr>
        <p:txBody>
          <a:bodyPr/>
          <a:lstStyle/>
          <a:p>
            <a:r>
              <a:rPr lang="en-US" dirty="0" smtClean="0"/>
              <a:t>Logic Gates</a:t>
            </a:r>
            <a:endParaRPr lang="en-US" dirty="0"/>
          </a:p>
        </p:txBody>
      </p:sp>
      <p:sp>
        <p:nvSpPr>
          <p:cNvPr id="5" name="Slide Number Placeholder 4"/>
          <p:cNvSpPr>
            <a:spLocks noGrp="1"/>
          </p:cNvSpPr>
          <p:nvPr>
            <p:ph type="sldNum" sz="quarter" idx="12"/>
          </p:nvPr>
        </p:nvSpPr>
        <p:spPr/>
        <p:txBody>
          <a:bodyPr/>
          <a:lstStyle/>
          <a:p>
            <a:fld id="{AFE3D702-57F1-4CB0-B451-B14F76DC0414}" type="slidenum">
              <a:rPr lang="en-US" smtClean="0"/>
              <a:t>4</a:t>
            </a:fld>
            <a:endParaRPr lang="en-US"/>
          </a:p>
        </p:txBody>
      </p:sp>
      <p:sp>
        <p:nvSpPr>
          <p:cNvPr id="3" name="Rectangle 2"/>
          <p:cNvSpPr/>
          <p:nvPr/>
        </p:nvSpPr>
        <p:spPr>
          <a:xfrm>
            <a:off x="3964446" y="962300"/>
            <a:ext cx="8333927" cy="1754326"/>
          </a:xfrm>
          <a:prstGeom prst="rect">
            <a:avLst/>
          </a:prstGeom>
        </p:spPr>
        <p:txBody>
          <a:bodyPr wrap="square">
            <a:spAutoFit/>
          </a:bodyPr>
          <a:lstStyle/>
          <a:p>
            <a:r>
              <a:rPr lang="en-US" dirty="0">
                <a:solidFill>
                  <a:srgbClr val="000000"/>
                </a:solidFill>
                <a:latin typeface="Arial" panose="020B0604020202020204" pitchFamily="34" charset="0"/>
              </a:rPr>
              <a:t>Logic gates are the basic building blocks of any digital system. </a:t>
            </a:r>
            <a:r>
              <a:rPr lang="en-US" dirty="0" smtClean="0">
                <a:solidFill>
                  <a:srgbClr val="000000"/>
                </a:solidFill>
                <a:latin typeface="Arial" panose="020B0604020202020204" pitchFamily="34" charset="0"/>
              </a:rPr>
              <a:t>They are simple circuits </a:t>
            </a:r>
            <a:r>
              <a:rPr lang="en-US" dirty="0">
                <a:solidFill>
                  <a:srgbClr val="000000"/>
                </a:solidFill>
                <a:latin typeface="Arial" panose="020B0604020202020204" pitchFamily="34" charset="0"/>
              </a:rPr>
              <a:t>having one or more </a:t>
            </a:r>
            <a:r>
              <a:rPr lang="en-US" dirty="0" smtClean="0">
                <a:solidFill>
                  <a:srgbClr val="000000"/>
                </a:solidFill>
                <a:latin typeface="Arial" panose="020B0604020202020204" pitchFamily="34" charset="0"/>
              </a:rPr>
              <a:t>inputs </a:t>
            </a:r>
            <a:r>
              <a:rPr lang="en-US" b="1" dirty="0">
                <a:solidFill>
                  <a:srgbClr val="000000"/>
                </a:solidFill>
                <a:latin typeface="Arial" panose="020B0604020202020204" pitchFamily="34" charset="0"/>
              </a:rPr>
              <a:t>and only one output</a:t>
            </a:r>
            <a:r>
              <a:rPr lang="en-US" dirty="0">
                <a:solidFill>
                  <a:srgbClr val="000000"/>
                </a:solidFill>
                <a:latin typeface="Arial" panose="020B0604020202020204" pitchFamily="34" charset="0"/>
              </a:rPr>
              <a:t>. </a:t>
            </a:r>
            <a:endParaRPr lang="en-US" dirty="0" smtClean="0">
              <a:solidFill>
                <a:srgbClr val="000000"/>
              </a:solidFill>
              <a:latin typeface="Arial" panose="020B0604020202020204" pitchFamily="34" charset="0"/>
            </a:endParaRPr>
          </a:p>
          <a:p>
            <a:endParaRPr lang="en-US" dirty="0" smtClean="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The </a:t>
            </a:r>
            <a:r>
              <a:rPr lang="en-US" dirty="0">
                <a:solidFill>
                  <a:srgbClr val="000000"/>
                </a:solidFill>
                <a:latin typeface="Arial" panose="020B0604020202020204" pitchFamily="34" charset="0"/>
              </a:rPr>
              <a:t>relationship between the input and the output is based on a </a:t>
            </a:r>
            <a:r>
              <a:rPr lang="en-US" b="1" dirty="0">
                <a:solidFill>
                  <a:srgbClr val="000000"/>
                </a:solidFill>
                <a:latin typeface="Arial" panose="020B0604020202020204" pitchFamily="34" charset="0"/>
              </a:rPr>
              <a:t>certain logic</a:t>
            </a:r>
            <a:r>
              <a:rPr lang="en-US" dirty="0">
                <a:solidFill>
                  <a:srgbClr val="000000"/>
                </a:solidFill>
                <a:latin typeface="Arial" panose="020B0604020202020204" pitchFamily="34" charset="0"/>
              </a:rPr>
              <a:t>. </a:t>
            </a:r>
            <a:endParaRPr lang="en-US" dirty="0" smtClean="0">
              <a:solidFill>
                <a:srgbClr val="000000"/>
              </a:solidFill>
              <a:latin typeface="Arial" panose="020B0604020202020204" pitchFamily="34" charset="0"/>
            </a:endParaRPr>
          </a:p>
          <a:p>
            <a:endParaRPr lang="en-US" dirty="0" smtClean="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Examples: AND </a:t>
            </a:r>
            <a:r>
              <a:rPr lang="en-US" dirty="0">
                <a:solidFill>
                  <a:srgbClr val="000000"/>
                </a:solidFill>
                <a:latin typeface="Arial" panose="020B0604020202020204" pitchFamily="34" charset="0"/>
              </a:rPr>
              <a:t>gate, OR gate, NOT gate etc.</a:t>
            </a:r>
            <a:endParaRPr lang="en-US" dirty="0"/>
          </a:p>
        </p:txBody>
      </p:sp>
      <p:sp>
        <p:nvSpPr>
          <p:cNvPr id="6" name="Title 1"/>
          <p:cNvSpPr txBox="1">
            <a:spLocks/>
          </p:cNvSpPr>
          <p:nvPr/>
        </p:nvSpPr>
        <p:spPr>
          <a:xfrm>
            <a:off x="466725" y="4162852"/>
            <a:ext cx="3104958" cy="825500"/>
          </a:xfrm>
          <a:prstGeom prst="rect">
            <a:avLst/>
          </a:prstGeom>
        </p:spPr>
        <p:txBody>
          <a:bodyPr vert="horz" lIns="0" tIns="0" rIns="0" bIns="0" rtlCol="0" anchor="ctr">
            <a:normAutofit fontScale="92500" lnSpcReduction="10000"/>
          </a:bodyPr>
          <a:lstStyle>
            <a:lvl1pPr algn="l" defTabSz="914400" rtl="0" eaLnBrk="1" latinLnBrk="0" hangingPunct="1">
              <a:lnSpc>
                <a:spcPct val="90000"/>
              </a:lnSpc>
              <a:spcBef>
                <a:spcPct val="0"/>
              </a:spcBef>
              <a:buNone/>
              <a:defRPr sz="3600" kern="1200">
                <a:solidFill>
                  <a:srgbClr val="21A9C0"/>
                </a:solidFill>
                <a:latin typeface="+mj-lt"/>
                <a:ea typeface="+mj-ea"/>
                <a:cs typeface="+mj-cs"/>
              </a:defRPr>
            </a:lvl1pPr>
          </a:lstStyle>
          <a:p>
            <a:r>
              <a:rPr lang="en-US" dirty="0" smtClean="0"/>
              <a:t>Combinatorial</a:t>
            </a:r>
          </a:p>
          <a:p>
            <a:r>
              <a:rPr lang="en-US" dirty="0" smtClean="0"/>
              <a:t>Circuits</a:t>
            </a:r>
            <a:endParaRPr lang="en-US" dirty="0"/>
          </a:p>
        </p:txBody>
      </p:sp>
      <p:grpSp>
        <p:nvGrpSpPr>
          <p:cNvPr id="9" name="Group 8"/>
          <p:cNvGrpSpPr/>
          <p:nvPr/>
        </p:nvGrpSpPr>
        <p:grpSpPr>
          <a:xfrm>
            <a:off x="3964446" y="3922045"/>
            <a:ext cx="9090815" cy="1395176"/>
            <a:chOff x="3964444" y="3326764"/>
            <a:chExt cx="9090815" cy="1395176"/>
          </a:xfrm>
        </p:grpSpPr>
        <p:sp>
          <p:nvSpPr>
            <p:cNvPr id="4" name="Rectangle 3"/>
            <p:cNvSpPr/>
            <p:nvPr/>
          </p:nvSpPr>
          <p:spPr>
            <a:xfrm>
              <a:off x="3964446" y="3326764"/>
              <a:ext cx="9090813" cy="369332"/>
            </a:xfrm>
            <a:prstGeom prst="rect">
              <a:avLst/>
            </a:prstGeom>
          </p:spPr>
          <p:txBody>
            <a:bodyPr wrap="square">
              <a:spAutoFit/>
            </a:bodyPr>
            <a:lstStyle/>
            <a:p>
              <a:r>
                <a:rPr lang="en-US" dirty="0" smtClean="0">
                  <a:solidFill>
                    <a:srgbClr val="000000"/>
                  </a:solidFill>
                  <a:latin typeface="Arial" panose="020B0604020202020204" pitchFamily="34" charset="0"/>
                </a:rPr>
                <a:t>A combinational </a:t>
              </a:r>
              <a:r>
                <a:rPr lang="en-US" dirty="0">
                  <a:solidFill>
                    <a:srgbClr val="000000"/>
                  </a:solidFill>
                  <a:latin typeface="Arial" panose="020B0604020202020204" pitchFamily="34" charset="0"/>
                </a:rPr>
                <a:t>circuit is a circuit </a:t>
              </a:r>
              <a:r>
                <a:rPr lang="en-US" dirty="0" smtClean="0">
                  <a:solidFill>
                    <a:srgbClr val="000000"/>
                  </a:solidFill>
                  <a:latin typeface="Arial" panose="020B0604020202020204" pitchFamily="34" charset="0"/>
                </a:rPr>
                <a:t>which </a:t>
              </a:r>
              <a:r>
                <a:rPr lang="en-US" b="1" dirty="0" smtClean="0">
                  <a:solidFill>
                    <a:srgbClr val="000000"/>
                  </a:solidFill>
                  <a:latin typeface="Arial" panose="020B0604020202020204" pitchFamily="34" charset="0"/>
                </a:rPr>
                <a:t>combines</a:t>
              </a:r>
              <a:r>
                <a:rPr lang="en-US" dirty="0" smtClean="0">
                  <a:solidFill>
                    <a:srgbClr val="000000"/>
                  </a:solidFill>
                  <a:latin typeface="Arial" panose="020B0604020202020204" pitchFamily="34" charset="0"/>
                </a:rPr>
                <a:t> multiple gates</a:t>
              </a:r>
              <a:endParaRPr lang="en-US" dirty="0"/>
            </a:p>
          </p:txBody>
        </p:sp>
        <p:sp>
          <p:nvSpPr>
            <p:cNvPr id="7" name="Rectangle 6"/>
            <p:cNvSpPr/>
            <p:nvPr/>
          </p:nvSpPr>
          <p:spPr>
            <a:xfrm>
              <a:off x="3964445" y="3839686"/>
              <a:ext cx="8106861" cy="369332"/>
            </a:xfrm>
            <a:prstGeom prst="rect">
              <a:avLst/>
            </a:prstGeom>
          </p:spPr>
          <p:txBody>
            <a:bodyPr wrap="square">
              <a:spAutoFit/>
            </a:bodyPr>
            <a:lstStyle/>
            <a:p>
              <a:r>
                <a:rPr lang="en-US" dirty="0">
                  <a:solidFill>
                    <a:srgbClr val="000000"/>
                  </a:solidFill>
                  <a:latin typeface="Arial" panose="020B0604020202020204" pitchFamily="34" charset="0"/>
                </a:rPr>
                <a:t>A combinational circuit can have </a:t>
              </a:r>
              <a:r>
                <a:rPr lang="en-US" b="1" dirty="0" smtClean="0">
                  <a:solidFill>
                    <a:srgbClr val="000000"/>
                  </a:solidFill>
                  <a:latin typeface="Arial" panose="020B0604020202020204" pitchFamily="34" charset="0"/>
                </a:rPr>
                <a:t>multiple</a:t>
              </a:r>
              <a:r>
                <a:rPr lang="en-US" dirty="0" smtClean="0">
                  <a:solidFill>
                    <a:srgbClr val="000000"/>
                  </a:solidFill>
                  <a:latin typeface="Arial" panose="020B0604020202020204" pitchFamily="34" charset="0"/>
                </a:rPr>
                <a:t> inputs </a:t>
              </a:r>
              <a:r>
                <a:rPr lang="en-US" dirty="0">
                  <a:solidFill>
                    <a:srgbClr val="000000"/>
                  </a:solidFill>
                  <a:latin typeface="Arial" panose="020B0604020202020204" pitchFamily="34" charset="0"/>
                </a:rPr>
                <a:t>and </a:t>
              </a:r>
              <a:r>
                <a:rPr lang="en-US" dirty="0" smtClean="0">
                  <a:solidFill>
                    <a:srgbClr val="000000"/>
                  </a:solidFill>
                  <a:latin typeface="Arial" panose="020B0604020202020204" pitchFamily="34" charset="0"/>
                </a:rPr>
                <a:t>outputs</a:t>
              </a:r>
              <a:r>
                <a:rPr lang="en-US" dirty="0">
                  <a:solidFill>
                    <a:srgbClr val="000000"/>
                  </a:solidFill>
                  <a:latin typeface="Arial" panose="020B0604020202020204" pitchFamily="34" charset="0"/>
                </a:rPr>
                <a:t>.</a:t>
              </a:r>
              <a:endParaRPr lang="en-US" dirty="0"/>
            </a:p>
          </p:txBody>
        </p:sp>
        <p:sp>
          <p:nvSpPr>
            <p:cNvPr id="8" name="Rectangle 7"/>
            <p:cNvSpPr/>
            <p:nvPr/>
          </p:nvSpPr>
          <p:spPr>
            <a:xfrm>
              <a:off x="3964444" y="4352608"/>
              <a:ext cx="8106861" cy="369332"/>
            </a:xfrm>
            <a:prstGeom prst="rect">
              <a:avLst/>
            </a:prstGeom>
          </p:spPr>
          <p:txBody>
            <a:bodyPr wrap="square">
              <a:spAutoFit/>
            </a:bodyPr>
            <a:lstStyle/>
            <a:p>
              <a:r>
                <a:rPr lang="en-US" dirty="0">
                  <a:solidFill>
                    <a:srgbClr val="000000"/>
                  </a:solidFill>
                  <a:latin typeface="Arial" panose="020B0604020202020204" pitchFamily="34" charset="0"/>
                </a:rPr>
                <a:t>The output </a:t>
              </a:r>
              <a:r>
                <a:rPr lang="en-US" dirty="0" smtClean="0">
                  <a:solidFill>
                    <a:srgbClr val="000000"/>
                  </a:solidFill>
                  <a:latin typeface="Arial" panose="020B0604020202020204" pitchFamily="34" charset="0"/>
                </a:rPr>
                <a:t>at </a:t>
              </a:r>
              <a:r>
                <a:rPr lang="en-US" dirty="0">
                  <a:solidFill>
                    <a:srgbClr val="000000"/>
                  </a:solidFill>
                  <a:latin typeface="Arial" panose="020B0604020202020204" pitchFamily="34" charset="0"/>
                </a:rPr>
                <a:t>any instant of time, depends </a:t>
              </a:r>
              <a:r>
                <a:rPr lang="en-US" b="1" dirty="0">
                  <a:solidFill>
                    <a:srgbClr val="000000"/>
                  </a:solidFill>
                  <a:latin typeface="Arial" panose="020B0604020202020204" pitchFamily="34" charset="0"/>
                </a:rPr>
                <a:t>only</a:t>
              </a:r>
              <a:r>
                <a:rPr lang="en-US" dirty="0">
                  <a:solidFill>
                    <a:srgbClr val="000000"/>
                  </a:solidFill>
                  <a:latin typeface="Arial" panose="020B0604020202020204" pitchFamily="34" charset="0"/>
                </a:rPr>
                <a:t> on the </a:t>
              </a:r>
              <a:r>
                <a:rPr lang="en-US" dirty="0" smtClean="0">
                  <a:solidFill>
                    <a:srgbClr val="000000"/>
                  </a:solidFill>
                  <a:latin typeface="Arial" panose="020B0604020202020204" pitchFamily="34" charset="0"/>
                </a:rPr>
                <a:t>inputs</a:t>
              </a:r>
              <a:endParaRPr lang="en-US" dirty="0"/>
            </a:p>
          </p:txBody>
        </p:sp>
      </p:grpSp>
    </p:spTree>
    <p:extLst>
      <p:ext uri="{BB962C8B-B14F-4D97-AF65-F5344CB8AC3E}">
        <p14:creationId xmlns:p14="http://schemas.microsoft.com/office/powerpoint/2010/main" val="39585484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Biological Parts and Devices</a:t>
            </a:r>
            <a:endParaRPr lang="en-US" dirty="0"/>
          </a:p>
        </p:txBody>
      </p:sp>
      <p:sp>
        <p:nvSpPr>
          <p:cNvPr id="3" name="Content Placeholder 2"/>
          <p:cNvSpPr>
            <a:spLocks noGrp="1"/>
          </p:cNvSpPr>
          <p:nvPr>
            <p:ph idx="1"/>
          </p:nvPr>
        </p:nvSpPr>
        <p:spPr/>
        <p:txBody>
          <a:bodyPr>
            <a:normAutofit lnSpcReduction="10000"/>
          </a:bodyPr>
          <a:lstStyle/>
          <a:p>
            <a:r>
              <a:rPr lang="en-US" dirty="0"/>
              <a:t>A biological part (or simply, part) is a sequence of DNA that encodes for a biological function, for example a </a:t>
            </a:r>
            <a:r>
              <a:rPr lang="en-US" dirty="0" smtClean="0"/>
              <a:t>promoter </a:t>
            </a:r>
            <a:r>
              <a:rPr lang="en-US" dirty="0"/>
              <a:t>or protein coding </a:t>
            </a:r>
            <a:r>
              <a:rPr lang="en-US" dirty="0" smtClean="0"/>
              <a:t>sequence.</a:t>
            </a:r>
            <a:endParaRPr lang="en-US" dirty="0"/>
          </a:p>
          <a:p>
            <a:endParaRPr lang="en-US" dirty="0"/>
          </a:p>
          <a:p>
            <a:r>
              <a:rPr lang="en-US" dirty="0"/>
              <a:t>At its simplest, a </a:t>
            </a:r>
            <a:r>
              <a:rPr lang="en-US" b="1" dirty="0"/>
              <a:t>basic</a:t>
            </a:r>
            <a:r>
              <a:rPr lang="en-US" dirty="0"/>
              <a:t> </a:t>
            </a:r>
            <a:r>
              <a:rPr lang="en-US" b="1" dirty="0"/>
              <a:t>part</a:t>
            </a:r>
            <a:r>
              <a:rPr lang="en-US" dirty="0"/>
              <a:t> is a single functional unit that cannot be divided further into smaller functional units. Basic parts can be assembled together to make longer, more complex </a:t>
            </a:r>
            <a:r>
              <a:rPr lang="en-US" b="1" dirty="0"/>
              <a:t>composite</a:t>
            </a:r>
            <a:r>
              <a:rPr lang="en-US" dirty="0"/>
              <a:t> </a:t>
            </a:r>
            <a:r>
              <a:rPr lang="en-US" b="1" dirty="0"/>
              <a:t>parts</a:t>
            </a:r>
            <a:r>
              <a:rPr lang="en-US" dirty="0"/>
              <a:t>, which in turn can be assembled together to make </a:t>
            </a:r>
            <a:r>
              <a:rPr lang="en-US" b="1" dirty="0"/>
              <a:t>devices</a:t>
            </a:r>
            <a:r>
              <a:rPr lang="en-US" dirty="0"/>
              <a:t> </a:t>
            </a:r>
            <a:r>
              <a:rPr lang="en-US" dirty="0" smtClean="0"/>
              <a:t>that </a:t>
            </a:r>
            <a:r>
              <a:rPr lang="en-US" dirty="0"/>
              <a:t>will operate in living cells</a:t>
            </a:r>
            <a:r>
              <a:rPr lang="en-US" dirty="0" smtClean="0"/>
              <a:t>.</a:t>
            </a:r>
          </a:p>
          <a:p>
            <a:endParaRPr lang="en-US" dirty="0"/>
          </a:p>
          <a:p>
            <a:r>
              <a:rPr lang="en-US" dirty="0" smtClean="0"/>
              <a:t>Parts and devices can be potentially connected together into </a:t>
            </a:r>
            <a:r>
              <a:rPr lang="en-US" b="1" dirty="0" smtClean="0"/>
              <a:t>circuits</a:t>
            </a:r>
            <a:r>
              <a:rPr lang="en-US" dirty="0" smtClean="0"/>
              <a:t>.</a:t>
            </a:r>
          </a:p>
          <a:p>
            <a:endParaRPr lang="en-US" dirty="0"/>
          </a:p>
          <a:p>
            <a:r>
              <a:rPr lang="en-US" dirty="0" smtClean="0"/>
              <a:t>Registry of Standard Biological Parts can be found </a:t>
            </a:r>
            <a:r>
              <a:rPr lang="en-US" dirty="0"/>
              <a:t>at </a:t>
            </a:r>
            <a:r>
              <a:rPr lang="en-US" dirty="0" smtClean="0">
                <a:hlinkClick r:id="rId3"/>
              </a:rPr>
              <a:t>http://</a:t>
            </a:r>
            <a:r>
              <a:rPr lang="en-US" dirty="0">
                <a:hlinkClick r:id="rId3"/>
              </a:rPr>
              <a:t>parts.igem.org</a:t>
            </a:r>
            <a:r>
              <a:rPr lang="en-US" dirty="0" smtClean="0">
                <a:hlinkClick r:id="rId3"/>
              </a:rPr>
              <a:t>/</a:t>
            </a:r>
            <a:r>
              <a:rPr lang="en-US" dirty="0" smtClean="0"/>
              <a:t> </a:t>
            </a:r>
            <a:endParaRPr lang="en-US" dirty="0"/>
          </a:p>
        </p:txBody>
      </p:sp>
      <p:sp>
        <p:nvSpPr>
          <p:cNvPr id="5" name="Slide Number Placeholder 4"/>
          <p:cNvSpPr>
            <a:spLocks noGrp="1"/>
          </p:cNvSpPr>
          <p:nvPr>
            <p:ph type="sldNum" sz="quarter" idx="12"/>
          </p:nvPr>
        </p:nvSpPr>
        <p:spPr/>
        <p:txBody>
          <a:bodyPr/>
          <a:lstStyle/>
          <a:p>
            <a:fld id="{AFE3D702-57F1-4CB0-B451-B14F76DC0414}" type="slidenum">
              <a:rPr lang="en-US" smtClean="0"/>
              <a:t>5</a:t>
            </a:fld>
            <a:endParaRPr lang="en-US"/>
          </a:p>
        </p:txBody>
      </p:sp>
    </p:spTree>
    <p:extLst>
      <p:ext uri="{BB962C8B-B14F-4D97-AF65-F5344CB8AC3E}">
        <p14:creationId xmlns:p14="http://schemas.microsoft.com/office/powerpoint/2010/main" val="7458349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Circuit</a:t>
            </a:r>
            <a:endParaRPr lang="en-US" dirty="0"/>
          </a:p>
        </p:txBody>
      </p:sp>
      <p:sp>
        <p:nvSpPr>
          <p:cNvPr id="3" name="Content Placeholder 2"/>
          <p:cNvSpPr>
            <a:spLocks noGrp="1"/>
          </p:cNvSpPr>
          <p:nvPr>
            <p:ph idx="1"/>
          </p:nvPr>
        </p:nvSpPr>
        <p:spPr/>
        <p:txBody>
          <a:bodyPr/>
          <a:lstStyle/>
          <a:p>
            <a:r>
              <a:rPr lang="en-US" dirty="0" smtClean="0"/>
              <a:t>DNA-encoded circuit that processes information and controls functions</a:t>
            </a:r>
          </a:p>
          <a:p>
            <a:endParaRPr lang="en-US" dirty="0"/>
          </a:p>
          <a:p>
            <a:r>
              <a:rPr lang="en-US" dirty="0" smtClean="0"/>
              <a:t>Manual construction is expensive and time-intensive</a:t>
            </a:r>
          </a:p>
          <a:p>
            <a:endParaRPr lang="en-US" dirty="0"/>
          </a:p>
          <a:p>
            <a:r>
              <a:rPr lang="en-US" dirty="0" smtClean="0"/>
              <a:t>Design, Construction, Debugging are complicated processes</a:t>
            </a:r>
          </a:p>
          <a:p>
            <a:endParaRPr lang="en-US" dirty="0"/>
          </a:p>
          <a:p>
            <a:r>
              <a:rPr lang="en-US" dirty="0" smtClean="0"/>
              <a:t>Standardization and automation of the process is needed</a:t>
            </a:r>
          </a:p>
          <a:p>
            <a:endParaRPr lang="en-US" dirty="0"/>
          </a:p>
          <a:p>
            <a:endParaRPr lang="en-US" dirty="0" smtClean="0"/>
          </a:p>
        </p:txBody>
      </p:sp>
      <p:sp>
        <p:nvSpPr>
          <p:cNvPr id="5" name="Slide Number Placeholder 4"/>
          <p:cNvSpPr>
            <a:spLocks noGrp="1"/>
          </p:cNvSpPr>
          <p:nvPr>
            <p:ph type="sldNum" sz="quarter" idx="12"/>
          </p:nvPr>
        </p:nvSpPr>
        <p:spPr/>
        <p:txBody>
          <a:bodyPr/>
          <a:lstStyle/>
          <a:p>
            <a:fld id="{AFE3D702-57F1-4CB0-B451-B14F76DC0414}" type="slidenum">
              <a:rPr lang="en-US" smtClean="0"/>
              <a:t>6</a:t>
            </a:fld>
            <a:endParaRPr lang="en-US"/>
          </a:p>
        </p:txBody>
      </p:sp>
    </p:spTree>
    <p:extLst>
      <p:ext uri="{BB962C8B-B14F-4D97-AF65-F5344CB8AC3E}">
        <p14:creationId xmlns:p14="http://schemas.microsoft.com/office/powerpoint/2010/main" val="1632455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circuit design automation</a:t>
            </a:r>
          </a:p>
        </p:txBody>
      </p:sp>
      <p:sp>
        <p:nvSpPr>
          <p:cNvPr id="5" name="Slide Number Placeholder 4"/>
          <p:cNvSpPr>
            <a:spLocks noGrp="1"/>
          </p:cNvSpPr>
          <p:nvPr>
            <p:ph type="sldNum" sz="quarter" idx="12"/>
          </p:nvPr>
        </p:nvSpPr>
        <p:spPr/>
        <p:txBody>
          <a:bodyPr/>
          <a:lstStyle/>
          <a:p>
            <a:fld id="{AFE3D702-57F1-4CB0-B451-B14F76DC0414}" type="slidenum">
              <a:rPr lang="en-US" smtClean="0"/>
              <a:t>7</a:t>
            </a:fld>
            <a:endParaRPr lang="en-US"/>
          </a:p>
        </p:txBody>
      </p:sp>
      <p:pic>
        <p:nvPicPr>
          <p:cNvPr id="3" name="Picture 2"/>
          <p:cNvPicPr>
            <a:picLocks noChangeAspect="1"/>
          </p:cNvPicPr>
          <p:nvPr/>
        </p:nvPicPr>
        <p:blipFill>
          <a:blip r:embed="rId3"/>
          <a:stretch>
            <a:fillRect/>
          </a:stretch>
        </p:blipFill>
        <p:spPr>
          <a:xfrm>
            <a:off x="146167" y="1464485"/>
            <a:ext cx="11801475" cy="4248150"/>
          </a:xfrm>
          <a:prstGeom prst="rect">
            <a:avLst/>
          </a:prstGeom>
        </p:spPr>
      </p:pic>
      <p:pic>
        <p:nvPicPr>
          <p:cNvPr id="4" name="Picture 3"/>
          <p:cNvPicPr>
            <a:picLocks noChangeAspect="1"/>
          </p:cNvPicPr>
          <p:nvPr/>
        </p:nvPicPr>
        <p:blipFill>
          <a:blip r:embed="rId4"/>
          <a:stretch>
            <a:fillRect/>
          </a:stretch>
        </p:blipFill>
        <p:spPr>
          <a:xfrm>
            <a:off x="8690092" y="1072912"/>
            <a:ext cx="3257550" cy="391573"/>
          </a:xfrm>
          <a:prstGeom prst="rect">
            <a:avLst/>
          </a:prstGeom>
        </p:spPr>
      </p:pic>
      <p:pic>
        <p:nvPicPr>
          <p:cNvPr id="7" name="Picture 6"/>
          <p:cNvPicPr>
            <a:picLocks noChangeAspect="1"/>
          </p:cNvPicPr>
          <p:nvPr/>
        </p:nvPicPr>
        <p:blipFill>
          <a:blip r:embed="rId5"/>
          <a:stretch>
            <a:fillRect/>
          </a:stretch>
        </p:blipFill>
        <p:spPr>
          <a:xfrm>
            <a:off x="8690092" y="610081"/>
            <a:ext cx="3257550" cy="457200"/>
          </a:xfrm>
          <a:prstGeom prst="rect">
            <a:avLst/>
          </a:prstGeom>
        </p:spPr>
      </p:pic>
    </p:spTree>
    <p:extLst>
      <p:ext uri="{BB962C8B-B14F-4D97-AF65-F5344CB8AC3E}">
        <p14:creationId xmlns:p14="http://schemas.microsoft.com/office/powerpoint/2010/main" val="692043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AFE3D702-57F1-4CB0-B451-B14F76DC0414}" type="slidenum">
              <a:rPr lang="en-US" smtClean="0"/>
              <a:t>8</a:t>
            </a:fld>
            <a:endParaRPr lang="en-US"/>
          </a:p>
        </p:txBody>
      </p:sp>
      <p:pic>
        <p:nvPicPr>
          <p:cNvPr id="1026" name="Picture 2" descr="Computer Labs - Technology Services"/>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923005" y="401060"/>
            <a:ext cx="2090536" cy="20905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6157656" y="506662"/>
            <a:ext cx="3240738" cy="1879332"/>
          </a:xfrm>
          <a:prstGeom prst="rect">
            <a:avLst/>
          </a:prstGeom>
        </p:spPr>
      </p:pic>
      <p:pic>
        <p:nvPicPr>
          <p:cNvPr id="1028" name="Picture 4" descr="What are Biosecurity Sequence Reference Databas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3416" y="3766758"/>
            <a:ext cx="2796280" cy="16602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ew method opens the door to efficient genome writing in bacteria | MIT  News | Massachusetts Institute of Technology"/>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1479907" y="3604907"/>
            <a:ext cx="2976731" cy="1983991"/>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4191000" y="1162050"/>
            <a:ext cx="1797050" cy="4953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Down Arrow 7"/>
          <p:cNvSpPr/>
          <p:nvPr/>
        </p:nvSpPr>
        <p:spPr>
          <a:xfrm>
            <a:off x="7543800" y="2559050"/>
            <a:ext cx="590550" cy="927100"/>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ight Arrow 8"/>
          <p:cNvSpPr/>
          <p:nvPr/>
        </p:nvSpPr>
        <p:spPr>
          <a:xfrm rot="10800000">
            <a:off x="4777002" y="4394200"/>
            <a:ext cx="1416050" cy="50165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p:cNvSpPr txBox="1"/>
          <p:nvPr/>
        </p:nvSpPr>
        <p:spPr>
          <a:xfrm>
            <a:off x="1892448" y="2201328"/>
            <a:ext cx="2121093" cy="369332"/>
          </a:xfrm>
          <a:prstGeom prst="rect">
            <a:avLst/>
          </a:prstGeom>
          <a:noFill/>
        </p:spPr>
        <p:txBody>
          <a:bodyPr wrap="none" rtlCol="0">
            <a:spAutoFit/>
          </a:bodyPr>
          <a:lstStyle/>
          <a:p>
            <a:r>
              <a:rPr lang="en-US" dirty="0" smtClean="0"/>
              <a:t>Computer program</a:t>
            </a:r>
            <a:endParaRPr lang="en-US" dirty="0"/>
          </a:p>
        </p:txBody>
      </p:sp>
      <p:sp>
        <p:nvSpPr>
          <p:cNvPr id="14" name="TextBox 13"/>
          <p:cNvSpPr txBox="1"/>
          <p:nvPr/>
        </p:nvSpPr>
        <p:spPr>
          <a:xfrm>
            <a:off x="6929074" y="2189718"/>
            <a:ext cx="1697901" cy="369332"/>
          </a:xfrm>
          <a:prstGeom prst="rect">
            <a:avLst/>
          </a:prstGeom>
          <a:noFill/>
        </p:spPr>
        <p:txBody>
          <a:bodyPr wrap="none" rtlCol="0">
            <a:spAutoFit/>
          </a:bodyPr>
          <a:lstStyle/>
          <a:p>
            <a:r>
              <a:rPr lang="en-US" dirty="0" smtClean="0"/>
              <a:t>Genetic Circuit</a:t>
            </a:r>
            <a:endParaRPr lang="en-US" dirty="0"/>
          </a:p>
        </p:txBody>
      </p:sp>
      <p:sp>
        <p:nvSpPr>
          <p:cNvPr id="15" name="TextBox 14"/>
          <p:cNvSpPr txBox="1"/>
          <p:nvPr/>
        </p:nvSpPr>
        <p:spPr>
          <a:xfrm>
            <a:off x="6990124" y="5404232"/>
            <a:ext cx="1762085" cy="369332"/>
          </a:xfrm>
          <a:prstGeom prst="rect">
            <a:avLst/>
          </a:prstGeom>
          <a:noFill/>
        </p:spPr>
        <p:txBody>
          <a:bodyPr wrap="none" rtlCol="0">
            <a:spAutoFit/>
          </a:bodyPr>
          <a:lstStyle/>
          <a:p>
            <a:r>
              <a:rPr lang="en-US" dirty="0" smtClean="0"/>
              <a:t>DNA Sequence</a:t>
            </a:r>
            <a:endParaRPr lang="en-US" dirty="0"/>
          </a:p>
        </p:txBody>
      </p:sp>
      <p:sp>
        <p:nvSpPr>
          <p:cNvPr id="16" name="TextBox 15"/>
          <p:cNvSpPr txBox="1"/>
          <p:nvPr/>
        </p:nvSpPr>
        <p:spPr>
          <a:xfrm>
            <a:off x="2270756" y="5588898"/>
            <a:ext cx="1364476" cy="369332"/>
          </a:xfrm>
          <a:prstGeom prst="rect">
            <a:avLst/>
          </a:prstGeom>
          <a:noFill/>
        </p:spPr>
        <p:txBody>
          <a:bodyPr wrap="none" rtlCol="0">
            <a:spAutoFit/>
          </a:bodyPr>
          <a:lstStyle/>
          <a:p>
            <a:r>
              <a:rPr lang="en-US" dirty="0" smtClean="0"/>
              <a:t>Living Cells</a:t>
            </a:r>
            <a:endParaRPr lang="en-US" dirty="0"/>
          </a:p>
        </p:txBody>
      </p:sp>
    </p:spTree>
    <p:extLst>
      <p:ext uri="{BB962C8B-B14F-4D97-AF65-F5344CB8AC3E}">
        <p14:creationId xmlns:p14="http://schemas.microsoft.com/office/powerpoint/2010/main" val="3762347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Genetic circuit design automation</a:t>
            </a:r>
          </a:p>
        </p:txBody>
      </p:sp>
      <p:sp>
        <p:nvSpPr>
          <p:cNvPr id="5" name="Slide Number Placeholder 4"/>
          <p:cNvSpPr>
            <a:spLocks noGrp="1"/>
          </p:cNvSpPr>
          <p:nvPr>
            <p:ph type="sldNum" sz="quarter" idx="12"/>
          </p:nvPr>
        </p:nvSpPr>
        <p:spPr/>
        <p:txBody>
          <a:bodyPr/>
          <a:lstStyle/>
          <a:p>
            <a:fld id="{AFE3D702-57F1-4CB0-B451-B14F76DC0414}" type="slidenum">
              <a:rPr lang="en-US" smtClean="0"/>
              <a:t>9</a:t>
            </a:fld>
            <a:endParaRPr lang="en-US"/>
          </a:p>
        </p:txBody>
      </p:sp>
      <p:pic>
        <p:nvPicPr>
          <p:cNvPr id="6" name="Picture 5"/>
          <p:cNvPicPr>
            <a:picLocks noChangeAspect="1"/>
          </p:cNvPicPr>
          <p:nvPr/>
        </p:nvPicPr>
        <p:blipFill>
          <a:blip r:embed="rId3"/>
          <a:stretch>
            <a:fillRect/>
          </a:stretch>
        </p:blipFill>
        <p:spPr>
          <a:xfrm>
            <a:off x="466725" y="1140212"/>
            <a:ext cx="10806243" cy="4695782"/>
          </a:xfrm>
          <a:prstGeom prst="rect">
            <a:avLst/>
          </a:prstGeom>
        </p:spPr>
      </p:pic>
    </p:spTree>
    <p:extLst>
      <p:ext uri="{BB962C8B-B14F-4D97-AF65-F5344CB8AC3E}">
        <p14:creationId xmlns:p14="http://schemas.microsoft.com/office/powerpoint/2010/main" val="706689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CEITEC">
      <a:dk1>
        <a:srgbClr val="39464A"/>
      </a:dk1>
      <a:lt1>
        <a:srgbClr val="F2F2F2"/>
      </a:lt1>
      <a:dk2>
        <a:srgbClr val="39464A"/>
      </a:dk2>
      <a:lt2>
        <a:srgbClr val="D8D8D8"/>
      </a:lt2>
      <a:accent1>
        <a:srgbClr val="62BB46"/>
      </a:accent1>
      <a:accent2>
        <a:srgbClr val="21A9C0"/>
      </a:accent2>
      <a:accent3>
        <a:srgbClr val="39464A"/>
      </a:accent3>
      <a:accent4>
        <a:srgbClr val="F2F2F2"/>
      </a:accent4>
      <a:accent5>
        <a:srgbClr val="BFBFBF"/>
      </a:accent5>
      <a:accent6>
        <a:srgbClr val="7F7F7F"/>
      </a:accent6>
      <a:hlink>
        <a:srgbClr val="21A9C0"/>
      </a:hlink>
      <a:folHlink>
        <a:srgbClr val="39464A"/>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ITEC_2018_Presentation.potx" id="{E48A03DA-D02B-4828-AB81-2E0A3A1968A3}" vid="{D87DA677-CFD7-4928-885D-0CCC18AB99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CEITEC_2018_Presentation Brno cover</Template>
  <TotalTime>2646</TotalTime>
  <Words>1802</Words>
  <Application>Microsoft Office PowerPoint</Application>
  <PresentationFormat>Widescreen</PresentationFormat>
  <Paragraphs>105</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Motiv Office</vt:lpstr>
      <vt:lpstr> Computer Modeling of Genetic Circuits for Synthetic Biology  Panagiotis Alexiou </vt:lpstr>
      <vt:lpstr>Life as a computation</vt:lpstr>
      <vt:lpstr>Analog Computing</vt:lpstr>
      <vt:lpstr>Logic Gates</vt:lpstr>
      <vt:lpstr>Biological Parts and Devices</vt:lpstr>
      <vt:lpstr>Genetic Circuit</vt:lpstr>
      <vt:lpstr>Genetic circuit design automation</vt:lpstr>
      <vt:lpstr>PowerPoint Presentation</vt:lpstr>
      <vt:lpstr>Genetic circuit design automation</vt:lpstr>
      <vt:lpstr>Modules Design</vt:lpstr>
      <vt:lpstr>PowerPoint Presentation</vt:lpstr>
      <vt:lpstr>General benefits of design automation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Zdeňka Lipovská</dc:creator>
  <cp:lastModifiedBy>Panagiotis Alexiou</cp:lastModifiedBy>
  <cp:revision>82</cp:revision>
  <cp:lastPrinted>2017-09-20T07:48:49Z</cp:lastPrinted>
  <dcterms:created xsi:type="dcterms:W3CDTF">2018-06-18T13:01:41Z</dcterms:created>
  <dcterms:modified xsi:type="dcterms:W3CDTF">2021-11-03T15:23:30Z</dcterms:modified>
</cp:coreProperties>
</file>