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0"/>
  </p:notesMasterIdLst>
  <p:sldIdLst>
    <p:sldId id="256" r:id="rId2"/>
    <p:sldId id="651" r:id="rId3"/>
    <p:sldId id="542" r:id="rId4"/>
    <p:sldId id="397" r:id="rId5"/>
    <p:sldId id="541" r:id="rId6"/>
    <p:sldId id="540" r:id="rId7"/>
    <p:sldId id="566" r:id="rId8"/>
    <p:sldId id="567" r:id="rId9"/>
    <p:sldId id="543" r:id="rId10"/>
    <p:sldId id="544" r:id="rId11"/>
    <p:sldId id="545" r:id="rId12"/>
    <p:sldId id="568" r:id="rId13"/>
    <p:sldId id="619" r:id="rId14"/>
    <p:sldId id="630" r:id="rId15"/>
    <p:sldId id="546" r:id="rId16"/>
    <p:sldId id="547" r:id="rId17"/>
    <p:sldId id="631" r:id="rId18"/>
    <p:sldId id="648" r:id="rId19"/>
    <p:sldId id="563" r:id="rId20"/>
    <p:sldId id="628" r:id="rId21"/>
    <p:sldId id="629" r:id="rId22"/>
    <p:sldId id="562" r:id="rId23"/>
    <p:sldId id="649" r:id="rId24"/>
    <p:sldId id="564" r:id="rId25"/>
    <p:sldId id="552" r:id="rId26"/>
    <p:sldId id="565" r:id="rId27"/>
    <p:sldId id="558" r:id="rId28"/>
    <p:sldId id="559" r:id="rId29"/>
    <p:sldId id="550" r:id="rId30"/>
    <p:sldId id="551" r:id="rId31"/>
    <p:sldId id="557" r:id="rId32"/>
    <p:sldId id="554" r:id="rId33"/>
    <p:sldId id="555" r:id="rId34"/>
    <p:sldId id="560" r:id="rId35"/>
    <p:sldId id="658" r:id="rId36"/>
    <p:sldId id="667" r:id="rId37"/>
    <p:sldId id="636" r:id="rId38"/>
    <p:sldId id="553" r:id="rId39"/>
    <p:sldId id="556" r:id="rId40"/>
    <p:sldId id="607" r:id="rId41"/>
    <p:sldId id="647" r:id="rId42"/>
    <p:sldId id="646" r:id="rId43"/>
    <p:sldId id="621" r:id="rId44"/>
    <p:sldId id="561" r:id="rId45"/>
    <p:sldId id="668" r:id="rId46"/>
    <p:sldId id="620" r:id="rId47"/>
    <p:sldId id="614" r:id="rId48"/>
    <p:sldId id="608" r:id="rId49"/>
    <p:sldId id="609" r:id="rId50"/>
    <p:sldId id="610" r:id="rId51"/>
    <p:sldId id="611" r:id="rId52"/>
    <p:sldId id="612" r:id="rId53"/>
    <p:sldId id="613" r:id="rId54"/>
    <p:sldId id="655" r:id="rId55"/>
    <p:sldId id="656" r:id="rId56"/>
    <p:sldId id="657" r:id="rId57"/>
    <p:sldId id="624" r:id="rId58"/>
    <p:sldId id="623" r:id="rId59"/>
    <p:sldId id="654" r:id="rId60"/>
    <p:sldId id="661" r:id="rId61"/>
    <p:sldId id="663" r:id="rId62"/>
    <p:sldId id="664" r:id="rId63"/>
    <p:sldId id="666" r:id="rId64"/>
    <p:sldId id="665" r:id="rId65"/>
    <p:sldId id="634" r:id="rId66"/>
    <p:sldId id="653" r:id="rId67"/>
    <p:sldId id="622" r:id="rId68"/>
    <p:sldId id="625" r:id="rId69"/>
    <p:sldId id="626" r:id="rId70"/>
    <p:sldId id="633" r:id="rId71"/>
    <p:sldId id="635" r:id="rId72"/>
    <p:sldId id="640" r:id="rId73"/>
    <p:sldId id="641" r:id="rId74"/>
    <p:sldId id="642" r:id="rId75"/>
    <p:sldId id="643" r:id="rId76"/>
    <p:sldId id="644" r:id="rId77"/>
    <p:sldId id="645" r:id="rId78"/>
    <p:sldId id="659" r:id="rId79"/>
    <p:sldId id="660" r:id="rId80"/>
    <p:sldId id="671" r:id="rId81"/>
    <p:sldId id="672" r:id="rId82"/>
    <p:sldId id="673" r:id="rId83"/>
    <p:sldId id="674" r:id="rId84"/>
    <p:sldId id="676" r:id="rId85"/>
    <p:sldId id="677" r:id="rId86"/>
    <p:sldId id="691" r:id="rId87"/>
    <p:sldId id="692" r:id="rId88"/>
    <p:sldId id="569" r:id="rId89"/>
    <p:sldId id="650" r:id="rId90"/>
    <p:sldId id="637" r:id="rId91"/>
    <p:sldId id="604" r:id="rId92"/>
    <p:sldId id="605" r:id="rId93"/>
    <p:sldId id="570" r:id="rId94"/>
    <p:sldId id="670" r:id="rId95"/>
    <p:sldId id="682" r:id="rId96"/>
    <p:sldId id="681" r:id="rId97"/>
    <p:sldId id="683" r:id="rId98"/>
    <p:sldId id="571" r:id="rId99"/>
    <p:sldId id="675" r:id="rId100"/>
    <p:sldId id="572" r:id="rId101"/>
    <p:sldId id="574" r:id="rId102"/>
    <p:sldId id="573" r:id="rId103"/>
    <p:sldId id="678" r:id="rId104"/>
    <p:sldId id="575" r:id="rId105"/>
    <p:sldId id="577" r:id="rId106"/>
    <p:sldId id="578" r:id="rId107"/>
    <p:sldId id="638" r:id="rId108"/>
    <p:sldId id="579" r:id="rId109"/>
    <p:sldId id="580" r:id="rId110"/>
    <p:sldId id="581" r:id="rId111"/>
    <p:sldId id="582" r:id="rId112"/>
    <p:sldId id="583" r:id="rId113"/>
    <p:sldId id="584" r:id="rId114"/>
    <p:sldId id="669" r:id="rId115"/>
    <p:sldId id="585" r:id="rId116"/>
    <p:sldId id="679" r:id="rId117"/>
    <p:sldId id="662" r:id="rId118"/>
    <p:sldId id="627" r:id="rId119"/>
    <p:sldId id="639" r:id="rId120"/>
    <p:sldId id="586" r:id="rId121"/>
    <p:sldId id="588" r:id="rId122"/>
    <p:sldId id="589" r:id="rId123"/>
    <p:sldId id="591" r:id="rId124"/>
    <p:sldId id="684" r:id="rId125"/>
    <p:sldId id="685" r:id="rId126"/>
    <p:sldId id="686" r:id="rId127"/>
    <p:sldId id="687" r:id="rId128"/>
    <p:sldId id="688" r:id="rId129"/>
    <p:sldId id="689" r:id="rId130"/>
    <p:sldId id="690" r:id="rId131"/>
    <p:sldId id="590" r:id="rId132"/>
    <p:sldId id="592" r:id="rId133"/>
    <p:sldId id="593" r:id="rId134"/>
    <p:sldId id="595" r:id="rId135"/>
    <p:sldId id="601" r:id="rId136"/>
    <p:sldId id="617" r:id="rId137"/>
    <p:sldId id="594" r:id="rId138"/>
    <p:sldId id="615" r:id="rId139"/>
    <p:sldId id="616" r:id="rId140"/>
    <p:sldId id="596" r:id="rId141"/>
    <p:sldId id="606" r:id="rId142"/>
    <p:sldId id="602" r:id="rId143"/>
    <p:sldId id="599" r:id="rId144"/>
    <p:sldId id="652" r:id="rId145"/>
    <p:sldId id="597" r:id="rId146"/>
    <p:sldId id="598" r:id="rId147"/>
    <p:sldId id="603" r:id="rId148"/>
    <p:sldId id="600" r:id="rId149"/>
  </p:sldIdLst>
  <p:sldSz cx="9144000" cy="6858000" type="screen4x3"/>
  <p:notesSz cx="6888163" cy="10020300"/>
  <p:defaultTextStyle>
    <a:defPPr>
      <a:defRPr lang="sk-SK"/>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a:srgbClr val="FFFF99"/>
    <a:srgbClr val="FFCC99"/>
    <a:srgbClr val="FF0000"/>
    <a:srgbClr val="FFFF00"/>
    <a:srgbClr val="FF990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690" autoAdjust="0"/>
  </p:normalViewPr>
  <p:slideViewPr>
    <p:cSldViewPr>
      <p:cViewPr varScale="1">
        <p:scale>
          <a:sx n="83" d="100"/>
          <a:sy n="83" d="100"/>
        </p:scale>
        <p:origin x="161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394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tableStyles" Target="tableStyle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84871" cy="501015"/>
          </a:xfrm>
          <a:prstGeom prst="rect">
            <a:avLst/>
          </a:prstGeom>
          <a:noFill/>
          <a:ln w="9525">
            <a:noFill/>
            <a:miter lim="800000"/>
            <a:headEnd/>
            <a:tailEnd/>
          </a:ln>
          <a:effectLst/>
        </p:spPr>
        <p:txBody>
          <a:bodyPr vert="horz" wrap="square" lIns="96616" tIns="48308" rIns="96616" bIns="48308" numCol="1" anchor="t" anchorCtr="0" compatLnSpc="1">
            <a:prstTxWarp prst="textNoShape">
              <a:avLst/>
            </a:prstTxWarp>
          </a:bodyPr>
          <a:lstStyle>
            <a:lvl1pPr>
              <a:defRPr sz="1300"/>
            </a:lvl1pPr>
          </a:lstStyle>
          <a:p>
            <a:pPr>
              <a:defRPr/>
            </a:pPr>
            <a:endParaRPr lang="sk-SK"/>
          </a:p>
        </p:txBody>
      </p:sp>
      <p:sp>
        <p:nvSpPr>
          <p:cNvPr id="16387" name="Rectangle 3"/>
          <p:cNvSpPr>
            <a:spLocks noGrp="1" noChangeArrowheads="1"/>
          </p:cNvSpPr>
          <p:nvPr>
            <p:ph type="dt" idx="1"/>
          </p:nvPr>
        </p:nvSpPr>
        <p:spPr bwMode="auto">
          <a:xfrm>
            <a:off x="3901698" y="0"/>
            <a:ext cx="2984871" cy="501015"/>
          </a:xfrm>
          <a:prstGeom prst="rect">
            <a:avLst/>
          </a:prstGeom>
          <a:noFill/>
          <a:ln w="9525">
            <a:noFill/>
            <a:miter lim="800000"/>
            <a:headEnd/>
            <a:tailEnd/>
          </a:ln>
          <a:effectLst/>
        </p:spPr>
        <p:txBody>
          <a:bodyPr vert="horz" wrap="square" lIns="96616" tIns="48308" rIns="96616" bIns="48308" numCol="1" anchor="t" anchorCtr="0" compatLnSpc="1">
            <a:prstTxWarp prst="textNoShape">
              <a:avLst/>
            </a:prstTxWarp>
          </a:bodyPr>
          <a:lstStyle>
            <a:lvl1pPr algn="r">
              <a:defRPr sz="1300"/>
            </a:lvl1pPr>
          </a:lstStyle>
          <a:p>
            <a:pPr>
              <a:defRPr/>
            </a:pPr>
            <a:endParaRPr lang="sk-SK"/>
          </a:p>
        </p:txBody>
      </p:sp>
      <p:sp>
        <p:nvSpPr>
          <p:cNvPr id="39940" name="Rectangle 4"/>
          <p:cNvSpPr>
            <a:spLocks noGrp="1" noRot="1" noChangeAspect="1" noChangeArrowheads="1" noTextEdit="1"/>
          </p:cNvSpPr>
          <p:nvPr>
            <p:ph type="sldImg" idx="2"/>
          </p:nvPr>
        </p:nvSpPr>
        <p:spPr bwMode="auto">
          <a:xfrm>
            <a:off x="939800" y="750888"/>
            <a:ext cx="5008563" cy="3757612"/>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688817" y="4759643"/>
            <a:ext cx="5510530" cy="4509135"/>
          </a:xfrm>
          <a:prstGeom prst="rect">
            <a:avLst/>
          </a:prstGeom>
          <a:noFill/>
          <a:ln w="9525">
            <a:noFill/>
            <a:miter lim="800000"/>
            <a:headEnd/>
            <a:tailEnd/>
          </a:ln>
          <a:effectLst/>
        </p:spPr>
        <p:txBody>
          <a:bodyPr vert="horz" wrap="square" lIns="96616" tIns="48308" rIns="96616" bIns="48308" numCol="1" anchor="t" anchorCtr="0" compatLnSpc="1">
            <a:prstTxWarp prst="textNoShape">
              <a:avLst/>
            </a:prstTxWarp>
          </a:bodyPr>
          <a:lstStyle/>
          <a:p>
            <a:pPr lvl="0"/>
            <a:r>
              <a:rPr lang="sk-SK" noProof="0"/>
              <a:t>Click to edit Master text styles</a:t>
            </a:r>
          </a:p>
          <a:p>
            <a:pPr lvl="1"/>
            <a:r>
              <a:rPr lang="sk-SK" noProof="0"/>
              <a:t>Second level</a:t>
            </a:r>
          </a:p>
          <a:p>
            <a:pPr lvl="2"/>
            <a:r>
              <a:rPr lang="sk-SK" noProof="0"/>
              <a:t>Third level</a:t>
            </a:r>
          </a:p>
          <a:p>
            <a:pPr lvl="3"/>
            <a:r>
              <a:rPr lang="sk-SK" noProof="0"/>
              <a:t>Fourth level</a:t>
            </a:r>
          </a:p>
          <a:p>
            <a:pPr lvl="4"/>
            <a:r>
              <a:rPr lang="sk-SK" noProof="0"/>
              <a:t>Fifth level</a:t>
            </a:r>
          </a:p>
        </p:txBody>
      </p:sp>
      <p:sp>
        <p:nvSpPr>
          <p:cNvPr id="16390" name="Rectangle 6"/>
          <p:cNvSpPr>
            <a:spLocks noGrp="1" noChangeArrowheads="1"/>
          </p:cNvSpPr>
          <p:nvPr>
            <p:ph type="ftr" sz="quarter" idx="4"/>
          </p:nvPr>
        </p:nvSpPr>
        <p:spPr bwMode="auto">
          <a:xfrm>
            <a:off x="0" y="9517546"/>
            <a:ext cx="2984871" cy="501015"/>
          </a:xfrm>
          <a:prstGeom prst="rect">
            <a:avLst/>
          </a:prstGeom>
          <a:noFill/>
          <a:ln w="9525">
            <a:noFill/>
            <a:miter lim="800000"/>
            <a:headEnd/>
            <a:tailEnd/>
          </a:ln>
          <a:effectLst/>
        </p:spPr>
        <p:txBody>
          <a:bodyPr vert="horz" wrap="square" lIns="96616" tIns="48308" rIns="96616" bIns="48308" numCol="1" anchor="b" anchorCtr="0" compatLnSpc="1">
            <a:prstTxWarp prst="textNoShape">
              <a:avLst/>
            </a:prstTxWarp>
          </a:bodyPr>
          <a:lstStyle>
            <a:lvl1pPr>
              <a:defRPr sz="1300"/>
            </a:lvl1pPr>
          </a:lstStyle>
          <a:p>
            <a:pPr>
              <a:defRPr/>
            </a:pPr>
            <a:endParaRPr lang="sk-SK"/>
          </a:p>
        </p:txBody>
      </p:sp>
      <p:sp>
        <p:nvSpPr>
          <p:cNvPr id="16391" name="Rectangle 7"/>
          <p:cNvSpPr>
            <a:spLocks noGrp="1" noChangeArrowheads="1"/>
          </p:cNvSpPr>
          <p:nvPr>
            <p:ph type="sldNum" sz="quarter" idx="5"/>
          </p:nvPr>
        </p:nvSpPr>
        <p:spPr bwMode="auto">
          <a:xfrm>
            <a:off x="3901698" y="9517546"/>
            <a:ext cx="2984871" cy="501015"/>
          </a:xfrm>
          <a:prstGeom prst="rect">
            <a:avLst/>
          </a:prstGeom>
          <a:noFill/>
          <a:ln w="9525">
            <a:noFill/>
            <a:miter lim="800000"/>
            <a:headEnd/>
            <a:tailEnd/>
          </a:ln>
          <a:effectLst/>
        </p:spPr>
        <p:txBody>
          <a:bodyPr vert="horz" wrap="square" lIns="96616" tIns="48308" rIns="96616" bIns="48308" numCol="1" anchor="b" anchorCtr="0" compatLnSpc="1">
            <a:prstTxWarp prst="textNoShape">
              <a:avLst/>
            </a:prstTxWarp>
          </a:bodyPr>
          <a:lstStyle>
            <a:lvl1pPr algn="r">
              <a:defRPr sz="1300"/>
            </a:lvl1pPr>
          </a:lstStyle>
          <a:p>
            <a:pPr>
              <a:defRPr/>
            </a:pPr>
            <a:fld id="{0AA020E8-AC26-45A2-8DDA-4796D5812D29}" type="slidenum">
              <a:rPr lang="sk-SK"/>
              <a:pPr>
                <a:defRPr/>
              </a:pPr>
              <a:t>‹#›</a:t>
            </a:fld>
            <a:endParaRPr lang="sk-SK"/>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r>
              <a:rPr lang="cs-CZ"/>
              <a:t>22112021</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a:t>PŘÍRODNÍ POLYMERY KOLAGEN PŘF MU 9 2021</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022159F9-13B7-4B9F-BAF9-1E91E2B4D075}" type="slidenum">
              <a:rPr lang="sk-SK"/>
              <a:pPr>
                <a:defRPr/>
              </a:pPr>
              <a:t>‹#›</a:t>
            </a:fld>
            <a:endParaRPr lang="sk-S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r>
              <a:rPr lang="cs-CZ"/>
              <a:t>22112021</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a:t>PŘÍRODNÍ POLYMERY KOLAGEN PŘF MU 9 2021</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675AE0EF-75A2-445F-BA42-21AAA1105D5A}" type="slidenum">
              <a:rPr lang="sk-SK"/>
              <a:pPr>
                <a:defRPr/>
              </a:pPr>
              <a:t>‹#›</a:t>
            </a:fld>
            <a:endParaRPr lang="sk-S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r>
              <a:rPr lang="cs-CZ"/>
              <a:t>22112021</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a:t>PŘÍRODNÍ POLYMERY KOLAGEN PŘF MU 9 2021</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1CCD0A45-28A5-461E-8B92-945FC723D892}" type="slidenum">
              <a:rPr lang="sk-SK"/>
              <a:pPr>
                <a:defRPr/>
              </a:pPr>
              <a:t>‹#›</a:t>
            </a:fld>
            <a:endParaRPr lang="sk-SK"/>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abulku 2"/>
          <p:cNvSpPr>
            <a:spLocks noGrp="1"/>
          </p:cNvSpPr>
          <p:nvPr>
            <p:ph type="tbl" idx="1"/>
          </p:nvPr>
        </p:nvSpPr>
        <p:spPr>
          <a:xfrm>
            <a:off x="457200" y="1600200"/>
            <a:ext cx="8229600" cy="4525963"/>
          </a:xfrm>
        </p:spPr>
        <p:txBody>
          <a:bodyPr/>
          <a:lstStyle/>
          <a:p>
            <a:pPr lvl="0"/>
            <a:endParaRPr lang="cs-CZ" noProof="0"/>
          </a:p>
        </p:txBody>
      </p:sp>
      <p:sp>
        <p:nvSpPr>
          <p:cNvPr id="4" name="Rectangle 4"/>
          <p:cNvSpPr>
            <a:spLocks noGrp="1" noChangeArrowheads="1"/>
          </p:cNvSpPr>
          <p:nvPr>
            <p:ph type="dt" sz="half" idx="10"/>
          </p:nvPr>
        </p:nvSpPr>
        <p:spPr>
          <a:ln/>
        </p:spPr>
        <p:txBody>
          <a:bodyPr/>
          <a:lstStyle>
            <a:lvl1pPr>
              <a:defRPr/>
            </a:lvl1pPr>
          </a:lstStyle>
          <a:p>
            <a:pPr>
              <a:defRPr/>
            </a:pPr>
            <a:r>
              <a:rPr lang="cs-CZ"/>
              <a:t>22112021</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a:t>PŘÍRODNÍ POLYMERY KOLAGEN PŘF MU 9 2021</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63AF317E-C5B4-4DAB-9674-AFCC279BEA9B}" type="slidenum">
              <a:rPr lang="sk-SK"/>
              <a:pPr>
                <a:defRPr/>
              </a:pPr>
              <a:t>‹#›</a:t>
            </a:fld>
            <a:endParaRPr lang="sk-S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r>
              <a:rPr lang="cs-CZ"/>
              <a:t>22112021</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a:t>PŘÍRODNÍ POLYMERY KOLAGEN PŘF MU 9 2021</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3F41B0DE-FA74-4AFF-A5C7-1440790630ED}" type="slidenum">
              <a:rPr lang="sk-SK"/>
              <a:pPr>
                <a:defRPr/>
              </a:pPr>
              <a:t>‹#›</a:t>
            </a:fld>
            <a:endParaRPr lang="sk-S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r>
              <a:rPr lang="cs-CZ"/>
              <a:t>22112021</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a:t>PŘÍRODNÍ POLYMERY KOLAGEN PŘF MU 9 2021</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143F162C-1DBC-4BD0-B3FA-CB1FC3ECB061}" type="slidenum">
              <a:rPr lang="sk-SK"/>
              <a:pPr>
                <a:defRPr/>
              </a:pPr>
              <a:t>‹#›</a:t>
            </a:fld>
            <a:endParaRPr lang="sk-S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r>
              <a:rPr lang="cs-CZ"/>
              <a:t>22112021</a:t>
            </a:r>
            <a:endParaRPr lang="sk-SK"/>
          </a:p>
        </p:txBody>
      </p:sp>
      <p:sp>
        <p:nvSpPr>
          <p:cNvPr id="6" name="Rectangle 5"/>
          <p:cNvSpPr>
            <a:spLocks noGrp="1" noChangeArrowheads="1"/>
          </p:cNvSpPr>
          <p:nvPr>
            <p:ph type="ftr" sz="quarter" idx="11"/>
          </p:nvPr>
        </p:nvSpPr>
        <p:spPr>
          <a:ln/>
        </p:spPr>
        <p:txBody>
          <a:bodyPr/>
          <a:lstStyle>
            <a:lvl1pPr>
              <a:defRPr/>
            </a:lvl1pPr>
          </a:lstStyle>
          <a:p>
            <a:pPr>
              <a:defRPr/>
            </a:pPr>
            <a:r>
              <a:rPr lang="pl-PL"/>
              <a:t>PŘÍRODNÍ POLYMERY KOLAGEN PŘF MU 9 2021</a:t>
            </a: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E3668248-660C-447C-855D-37CBFB628770}" type="slidenum">
              <a:rPr lang="sk-SK"/>
              <a:pPr>
                <a:defRPr/>
              </a:pPr>
              <a:t>‹#›</a:t>
            </a:fld>
            <a:endParaRPr lang="sk-S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r>
              <a:rPr lang="cs-CZ"/>
              <a:t>22112021</a:t>
            </a:r>
            <a:endParaRPr lang="sk-SK"/>
          </a:p>
        </p:txBody>
      </p:sp>
      <p:sp>
        <p:nvSpPr>
          <p:cNvPr id="8" name="Rectangle 5"/>
          <p:cNvSpPr>
            <a:spLocks noGrp="1" noChangeArrowheads="1"/>
          </p:cNvSpPr>
          <p:nvPr>
            <p:ph type="ftr" sz="quarter" idx="11"/>
          </p:nvPr>
        </p:nvSpPr>
        <p:spPr>
          <a:ln/>
        </p:spPr>
        <p:txBody>
          <a:bodyPr/>
          <a:lstStyle>
            <a:lvl1pPr>
              <a:defRPr/>
            </a:lvl1pPr>
          </a:lstStyle>
          <a:p>
            <a:pPr>
              <a:defRPr/>
            </a:pPr>
            <a:r>
              <a:rPr lang="pl-PL"/>
              <a:t>PŘÍRODNÍ POLYMERY KOLAGEN PŘF MU 9 2021</a:t>
            </a:r>
            <a:endParaRPr lang="sk-SK"/>
          </a:p>
        </p:txBody>
      </p:sp>
      <p:sp>
        <p:nvSpPr>
          <p:cNvPr id="9" name="Rectangle 6"/>
          <p:cNvSpPr>
            <a:spLocks noGrp="1" noChangeArrowheads="1"/>
          </p:cNvSpPr>
          <p:nvPr>
            <p:ph type="sldNum" sz="quarter" idx="12"/>
          </p:nvPr>
        </p:nvSpPr>
        <p:spPr>
          <a:ln/>
        </p:spPr>
        <p:txBody>
          <a:bodyPr/>
          <a:lstStyle>
            <a:lvl1pPr>
              <a:defRPr/>
            </a:lvl1pPr>
          </a:lstStyle>
          <a:p>
            <a:pPr>
              <a:defRPr/>
            </a:pPr>
            <a:fld id="{AA2A1800-BFC7-4E22-8964-B8A4E143B637}" type="slidenum">
              <a:rPr lang="sk-SK"/>
              <a:pPr>
                <a:defRPr/>
              </a:pPr>
              <a:t>‹#›</a:t>
            </a:fld>
            <a:endParaRPr lang="sk-S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r>
              <a:rPr lang="cs-CZ"/>
              <a:t>22112021</a:t>
            </a:r>
            <a:endParaRPr lang="sk-SK"/>
          </a:p>
        </p:txBody>
      </p:sp>
      <p:sp>
        <p:nvSpPr>
          <p:cNvPr id="4" name="Rectangle 5"/>
          <p:cNvSpPr>
            <a:spLocks noGrp="1" noChangeArrowheads="1"/>
          </p:cNvSpPr>
          <p:nvPr>
            <p:ph type="ftr" sz="quarter" idx="11"/>
          </p:nvPr>
        </p:nvSpPr>
        <p:spPr>
          <a:ln/>
        </p:spPr>
        <p:txBody>
          <a:bodyPr/>
          <a:lstStyle>
            <a:lvl1pPr>
              <a:defRPr/>
            </a:lvl1pPr>
          </a:lstStyle>
          <a:p>
            <a:pPr>
              <a:defRPr/>
            </a:pPr>
            <a:r>
              <a:rPr lang="pl-PL"/>
              <a:t>PŘÍRODNÍ POLYMERY KOLAGEN PŘF MU 9 2021</a:t>
            </a:r>
            <a:endParaRPr lang="sk-SK"/>
          </a:p>
        </p:txBody>
      </p:sp>
      <p:sp>
        <p:nvSpPr>
          <p:cNvPr id="5" name="Rectangle 6"/>
          <p:cNvSpPr>
            <a:spLocks noGrp="1" noChangeArrowheads="1"/>
          </p:cNvSpPr>
          <p:nvPr>
            <p:ph type="sldNum" sz="quarter" idx="12"/>
          </p:nvPr>
        </p:nvSpPr>
        <p:spPr>
          <a:ln/>
        </p:spPr>
        <p:txBody>
          <a:bodyPr/>
          <a:lstStyle>
            <a:lvl1pPr>
              <a:defRPr/>
            </a:lvl1pPr>
          </a:lstStyle>
          <a:p>
            <a:pPr>
              <a:defRPr/>
            </a:pPr>
            <a:fld id="{BD7865BE-C659-4ABD-A817-DED046766B31}" type="slidenum">
              <a:rPr lang="sk-SK"/>
              <a:pPr>
                <a:defRPr/>
              </a:pPr>
              <a:t>‹#›</a:t>
            </a:fld>
            <a:endParaRPr lang="sk-S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cs-CZ"/>
              <a:t>22112021</a:t>
            </a:r>
            <a:endParaRPr lang="sk-SK"/>
          </a:p>
        </p:txBody>
      </p:sp>
      <p:sp>
        <p:nvSpPr>
          <p:cNvPr id="3" name="Rectangle 5"/>
          <p:cNvSpPr>
            <a:spLocks noGrp="1" noChangeArrowheads="1"/>
          </p:cNvSpPr>
          <p:nvPr>
            <p:ph type="ftr" sz="quarter" idx="11"/>
          </p:nvPr>
        </p:nvSpPr>
        <p:spPr>
          <a:ln/>
        </p:spPr>
        <p:txBody>
          <a:bodyPr/>
          <a:lstStyle>
            <a:lvl1pPr>
              <a:defRPr/>
            </a:lvl1pPr>
          </a:lstStyle>
          <a:p>
            <a:pPr>
              <a:defRPr/>
            </a:pPr>
            <a:r>
              <a:rPr lang="pl-PL"/>
              <a:t>PŘÍRODNÍ POLYMERY KOLAGEN PŘF MU 9 2021</a:t>
            </a:r>
            <a:endParaRPr lang="sk-SK"/>
          </a:p>
        </p:txBody>
      </p:sp>
      <p:sp>
        <p:nvSpPr>
          <p:cNvPr id="4" name="Rectangle 6"/>
          <p:cNvSpPr>
            <a:spLocks noGrp="1" noChangeArrowheads="1"/>
          </p:cNvSpPr>
          <p:nvPr>
            <p:ph type="sldNum" sz="quarter" idx="12"/>
          </p:nvPr>
        </p:nvSpPr>
        <p:spPr>
          <a:ln/>
        </p:spPr>
        <p:txBody>
          <a:bodyPr/>
          <a:lstStyle>
            <a:lvl1pPr>
              <a:defRPr/>
            </a:lvl1pPr>
          </a:lstStyle>
          <a:p>
            <a:pPr>
              <a:defRPr/>
            </a:pPr>
            <a:fld id="{D2DAE1EA-64DE-4526-BF42-981E8B573A59}" type="slidenum">
              <a:rPr lang="sk-SK"/>
              <a:pPr>
                <a:defRPr/>
              </a:pPr>
              <a:t>‹#›</a:t>
            </a:fld>
            <a:endParaRPr lang="sk-S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r>
              <a:rPr lang="cs-CZ"/>
              <a:t>22112021</a:t>
            </a:r>
            <a:endParaRPr lang="sk-SK"/>
          </a:p>
        </p:txBody>
      </p:sp>
      <p:sp>
        <p:nvSpPr>
          <p:cNvPr id="6" name="Rectangle 5"/>
          <p:cNvSpPr>
            <a:spLocks noGrp="1" noChangeArrowheads="1"/>
          </p:cNvSpPr>
          <p:nvPr>
            <p:ph type="ftr" sz="quarter" idx="11"/>
          </p:nvPr>
        </p:nvSpPr>
        <p:spPr>
          <a:ln/>
        </p:spPr>
        <p:txBody>
          <a:bodyPr/>
          <a:lstStyle>
            <a:lvl1pPr>
              <a:defRPr/>
            </a:lvl1pPr>
          </a:lstStyle>
          <a:p>
            <a:pPr>
              <a:defRPr/>
            </a:pPr>
            <a:r>
              <a:rPr lang="pl-PL"/>
              <a:t>PŘÍRODNÍ POLYMERY KOLAGEN PŘF MU 9 2021</a:t>
            </a: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114294A2-FC15-4664-8301-AA3F984E8460}" type="slidenum">
              <a:rPr lang="sk-SK"/>
              <a:pPr>
                <a:defRPr/>
              </a:pPr>
              <a:t>‹#›</a:t>
            </a:fld>
            <a:endParaRPr lang="sk-S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r>
              <a:rPr lang="cs-CZ"/>
              <a:t>22112021</a:t>
            </a:r>
            <a:endParaRPr lang="sk-SK"/>
          </a:p>
        </p:txBody>
      </p:sp>
      <p:sp>
        <p:nvSpPr>
          <p:cNvPr id="6" name="Rectangle 5"/>
          <p:cNvSpPr>
            <a:spLocks noGrp="1" noChangeArrowheads="1"/>
          </p:cNvSpPr>
          <p:nvPr>
            <p:ph type="ftr" sz="quarter" idx="11"/>
          </p:nvPr>
        </p:nvSpPr>
        <p:spPr>
          <a:ln/>
        </p:spPr>
        <p:txBody>
          <a:bodyPr/>
          <a:lstStyle>
            <a:lvl1pPr>
              <a:defRPr/>
            </a:lvl1pPr>
          </a:lstStyle>
          <a:p>
            <a:pPr>
              <a:defRPr/>
            </a:pPr>
            <a:r>
              <a:rPr lang="pl-PL"/>
              <a:t>PŘÍRODNÍ POLYMERY KOLAGEN PŘF MU 9 2021</a:t>
            </a: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69F01612-7D2C-4A80-B82F-FB90E81E0ECC}" type="slidenum">
              <a:rPr lang="sk-SK"/>
              <a:pPr>
                <a:defRPr/>
              </a:pPr>
              <a:t>‹#›</a:t>
            </a:fld>
            <a:endParaRPr lang="sk-S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sk-SK"/>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k-SK"/>
              <a:t>Click to edit Master text styles</a:t>
            </a:r>
          </a:p>
          <a:p>
            <a:pPr lvl="1"/>
            <a:r>
              <a:rPr lang="sk-SK"/>
              <a:t>Second level</a:t>
            </a:r>
          </a:p>
          <a:p>
            <a:pPr lvl="2"/>
            <a:r>
              <a:rPr lang="sk-SK"/>
              <a:t>Third level</a:t>
            </a:r>
          </a:p>
          <a:p>
            <a:pPr lvl="3"/>
            <a:r>
              <a:rPr lang="sk-SK"/>
              <a:t>Fourth level</a:t>
            </a:r>
          </a:p>
          <a:p>
            <a:pPr lvl="4"/>
            <a:r>
              <a:rPr lang="sk-SK"/>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r>
              <a:rPr lang="cs-CZ"/>
              <a:t>22112021</a:t>
            </a:r>
            <a:endParaRPr lang="sk-SK"/>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r>
              <a:rPr lang="pl-PL"/>
              <a:t>PŘÍRODNÍ POLYMERY KOLAGEN PŘF MU 9 2021</a:t>
            </a:r>
            <a:endParaRPr lang="sk-SK"/>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65CD623B-DDD8-4A6A-9C50-793E8D3E8A30}" type="slidenum">
              <a:rPr lang="sk-SK"/>
              <a:pPr>
                <a:defRPr/>
              </a:pPr>
              <a:t>‹#›</a:t>
            </a:fld>
            <a:endParaRPr lang="sk-S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74.jpeg"/></Relationships>
</file>

<file path=ppt/slides/_rels/slide105.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75.jpeg"/></Relationships>
</file>

<file path=ppt/slides/_rels/slide111.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76.jpeg"/></Relationships>
</file>

<file path=ppt/slides/_rels/slide112.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77.jpeg"/></Relationships>
</file>

<file path=ppt/slides/_rels/slide113.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80.jpeg"/></Relationships>
</file>

<file path=ppt/slides/_rels/slide11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123.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12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91.jpeg"/></Relationships>
</file>

<file path=ppt/slides/_rels/slide133.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 Id="rId6" Type="http://schemas.openxmlformats.org/officeDocument/2006/relationships/hyperlink" Target="https://cs.wikipedia.org/wiki/Srst" TargetMode="External"/><Relationship Id="rId5" Type="http://schemas.openxmlformats.org/officeDocument/2006/relationships/hyperlink" Target="https://cs.wikipedia.org/wiki/Hydroxid_v%C3%A1penat%C3%BD" TargetMode="External"/><Relationship Id="rId4" Type="http://schemas.openxmlformats.org/officeDocument/2006/relationships/hyperlink" Target="https://cs.wikipedia.org/wiki/Sulfid_sodn%C3%BD" TargetMode="External"/></Relationships>
</file>

<file path=ppt/slides/_rels/slide13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144.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145.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146.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 Id="rId5" Type="http://schemas.openxmlformats.org/officeDocument/2006/relationships/hyperlink" Target="https://en.wikipedia.org/wiki/Chromium(III)_sulfate" TargetMode="External"/><Relationship Id="rId4" Type="http://schemas.openxmlformats.org/officeDocument/2006/relationships/image" Target="../media/image102.jpeg"/></Relationships>
</file>

<file path=ppt/slides/_rels/slide147.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148.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10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hyperlink" Target="http://en.wikipedia.org/wiki/Acid" TargetMode="External"/><Relationship Id="rId13" Type="http://schemas.openxmlformats.org/officeDocument/2006/relationships/hyperlink" Target="http://en.wikipedia.org/wiki/Chloroform" TargetMode="External"/><Relationship Id="rId18" Type="http://schemas.openxmlformats.org/officeDocument/2006/relationships/image" Target="../media/image9.png"/><Relationship Id="rId3" Type="http://schemas.openxmlformats.org/officeDocument/2006/relationships/hyperlink" Target="http://en.wikipedia.org/wiki/Nucleic_acids" TargetMode="External"/><Relationship Id="rId7" Type="http://schemas.openxmlformats.org/officeDocument/2006/relationships/hyperlink" Target="http://en.wikipedia.org/wiki/Native_state" TargetMode="External"/><Relationship Id="rId12" Type="http://schemas.openxmlformats.org/officeDocument/2006/relationships/hyperlink" Target="http://en.wikipedia.org/wiki/Alcohol" TargetMode="External"/><Relationship Id="rId17" Type="http://schemas.openxmlformats.org/officeDocument/2006/relationships/image" Target="../media/image8.png"/><Relationship Id="rId2" Type="http://schemas.openxmlformats.org/officeDocument/2006/relationships/hyperlink" Target="http://en.wikipedia.org/wiki/Proteins" TargetMode="External"/><Relationship Id="rId16" Type="http://schemas.openxmlformats.org/officeDocument/2006/relationships/hyperlink" Target="http://en.wikipedia.org/wiki/Communal_aggregation" TargetMode="External"/><Relationship Id="rId1" Type="http://schemas.openxmlformats.org/officeDocument/2006/relationships/slideLayout" Target="../slideLayouts/slideLayout6.xml"/><Relationship Id="rId6" Type="http://schemas.openxmlformats.org/officeDocument/2006/relationships/hyperlink" Target="http://en.wikipedia.org/wiki/Secondary_structure" TargetMode="External"/><Relationship Id="rId11" Type="http://schemas.openxmlformats.org/officeDocument/2006/relationships/hyperlink" Target="http://en.wikipedia.org/wiki/Organic_compound" TargetMode="External"/><Relationship Id="rId5" Type="http://schemas.openxmlformats.org/officeDocument/2006/relationships/hyperlink" Target="http://en.wikipedia.org/wiki/Tertiary_structure" TargetMode="External"/><Relationship Id="rId15" Type="http://schemas.openxmlformats.org/officeDocument/2006/relationships/hyperlink" Target="http://en.wikipedia.org/wiki/Denaturation_(biochemistry)" TargetMode="External"/><Relationship Id="rId10" Type="http://schemas.openxmlformats.org/officeDocument/2006/relationships/hyperlink" Target="http://en.wikipedia.org/wiki/Inorganic" TargetMode="External"/><Relationship Id="rId4" Type="http://schemas.openxmlformats.org/officeDocument/2006/relationships/hyperlink" Target="http://en.wikipedia.org/wiki/Quaternary_structure" TargetMode="External"/><Relationship Id="rId9" Type="http://schemas.openxmlformats.org/officeDocument/2006/relationships/hyperlink" Target="http://en.wikipedia.org/wiki/Base_(chemistry)" TargetMode="External"/><Relationship Id="rId14" Type="http://schemas.openxmlformats.org/officeDocument/2006/relationships/hyperlink" Target="http://en.wikipedia.org/wiki/Hea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en.wikipedia.org/wiki/Denaturation_(biochemistry)" TargetMode="External"/><Relationship Id="rId2" Type="http://schemas.openxmlformats.org/officeDocument/2006/relationships/hyperlink" Target="https://en.wikipedia.org/wiki/Enzyme"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en.wikipedia.org/wiki/DNA" TargetMode="External"/><Relationship Id="rId2" Type="http://schemas.openxmlformats.org/officeDocument/2006/relationships/hyperlink" Target="https://en.wikipedia.org/wiki/Denaturation_(biochemistry)" TargetMode="External"/><Relationship Id="rId1" Type="http://schemas.openxmlformats.org/officeDocument/2006/relationships/slideLayout" Target="../slideLayouts/slideLayout7.xml"/><Relationship Id="rId5" Type="http://schemas.openxmlformats.org/officeDocument/2006/relationships/hyperlink" Target="https://en.wikipedia.org/wiki/Anfinsen's_dogma" TargetMode="External"/><Relationship Id="rId4" Type="http://schemas.openxmlformats.org/officeDocument/2006/relationships/hyperlink" Target="https://en.wikipedia.org/wiki/Christian_B._Anfinsen"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7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8" Type="http://schemas.openxmlformats.org/officeDocument/2006/relationships/hyperlink" Target="https://cs.wikipedia.org/w/index.php?title=S%C3%AD%C5%A5ovadlo&amp;action=edit&amp;redlink=1" TargetMode="External"/><Relationship Id="rId3" Type="http://schemas.openxmlformats.org/officeDocument/2006/relationships/hyperlink" Target="https://cs.wikipedia.org/wiki/Chemick%C3%BD_vzorec" TargetMode="External"/><Relationship Id="rId7" Type="http://schemas.openxmlformats.org/officeDocument/2006/relationships/hyperlink" Target="https://cs.wikipedia.org/wiki/Biochemie" TargetMode="External"/><Relationship Id="rId2" Type="http://schemas.openxmlformats.org/officeDocument/2006/relationships/hyperlink" Target="https://cs.wikipedia.org/wiki/Systematick%C3%BD_n%C3%A1zev" TargetMode="External"/><Relationship Id="rId1" Type="http://schemas.openxmlformats.org/officeDocument/2006/relationships/slideLayout" Target="../slideLayouts/slideLayout7.xml"/><Relationship Id="rId6" Type="http://schemas.openxmlformats.org/officeDocument/2006/relationships/hyperlink" Target="https://cs.wikipedia.org/wiki/Dezinfekce" TargetMode="External"/><Relationship Id="rId5" Type="http://schemas.openxmlformats.org/officeDocument/2006/relationships/hyperlink" Target="https://cs.wikipedia.org/wiki/V%C5%AFn%C4%9B" TargetMode="External"/><Relationship Id="rId4" Type="http://schemas.openxmlformats.org/officeDocument/2006/relationships/hyperlink" Target="https://cs.wikipedia.org/wiki/Kapalina" TargetMode="External"/><Relationship Id="rId9" Type="http://schemas.openxmlformats.org/officeDocument/2006/relationships/image" Target="../media/image53.png"/></Relationships>
</file>

<file path=ppt/slides/_rels/slide8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Zástupný symbol pro zápatí 4"/>
          <p:cNvSpPr>
            <a:spLocks noGrp="1"/>
          </p:cNvSpPr>
          <p:nvPr>
            <p:ph type="ftr" sz="quarter" idx="11"/>
          </p:nvPr>
        </p:nvSpPr>
        <p:spPr>
          <a:xfrm>
            <a:off x="1547813" y="6245225"/>
            <a:ext cx="6696075" cy="476250"/>
          </a:xfrm>
          <a:noFill/>
        </p:spPr>
        <p:txBody>
          <a:bodyPr/>
          <a:lstStyle/>
          <a:p>
            <a:r>
              <a:rPr lang="pl-PL"/>
              <a:t>PŘÍRODNÍ POLYMERY KOLAGEN PŘF MU 9 2021</a:t>
            </a:r>
            <a:endParaRPr lang="sk-SK"/>
          </a:p>
        </p:txBody>
      </p:sp>
      <p:sp>
        <p:nvSpPr>
          <p:cNvPr id="3075" name="Zástupný symbol pro číslo snímku 5"/>
          <p:cNvSpPr>
            <a:spLocks noGrp="1"/>
          </p:cNvSpPr>
          <p:nvPr>
            <p:ph type="sldNum" sz="quarter" idx="12"/>
          </p:nvPr>
        </p:nvSpPr>
        <p:spPr>
          <a:noFill/>
        </p:spPr>
        <p:txBody>
          <a:bodyPr/>
          <a:lstStyle/>
          <a:p>
            <a:fld id="{6C0CBC22-831C-497A-92CA-C8075AB01A1C}" type="slidenum">
              <a:rPr lang="sk-SK" smtClean="0"/>
              <a:pPr/>
              <a:t>1</a:t>
            </a:fld>
            <a:endParaRPr lang="sk-SK"/>
          </a:p>
        </p:txBody>
      </p:sp>
      <p:sp>
        <p:nvSpPr>
          <p:cNvPr id="3076" name="Rectangle 2"/>
          <p:cNvSpPr>
            <a:spLocks noGrp="1" noChangeArrowheads="1"/>
          </p:cNvSpPr>
          <p:nvPr>
            <p:ph type="ctrTitle"/>
          </p:nvPr>
        </p:nvSpPr>
        <p:spPr>
          <a:xfrm>
            <a:off x="611560" y="188640"/>
            <a:ext cx="7772400" cy="4680520"/>
          </a:xfrm>
        </p:spPr>
        <p:txBody>
          <a:bodyPr/>
          <a:lstStyle/>
          <a:p>
            <a:pPr eaLnBrk="1" hangingPunct="1"/>
            <a:r>
              <a:rPr lang="sk-SK" sz="4800" b="1" dirty="0">
                <a:solidFill>
                  <a:srgbClr val="FF0000"/>
                </a:solidFill>
                <a:latin typeface="Arial Black" pitchFamily="34" charset="0"/>
              </a:rPr>
              <a:t>PŘÍRODNÍ POLYMERY</a:t>
            </a:r>
            <a:br>
              <a:rPr lang="sk-SK" sz="4000" b="1" dirty="0">
                <a:solidFill>
                  <a:srgbClr val="FF0000"/>
                </a:solidFill>
              </a:rPr>
            </a:br>
            <a:r>
              <a:rPr lang="sk-SK" sz="5400" b="1" kern="1200" dirty="0">
                <a:solidFill>
                  <a:srgbClr val="000000"/>
                </a:solidFill>
                <a:ea typeface="Times New Roman"/>
                <a:cs typeface="Times New Roman"/>
              </a:rPr>
              <a:t> </a:t>
            </a:r>
            <a:br>
              <a:rPr lang="cs-CZ" sz="5400" dirty="0">
                <a:latin typeface="Calibri"/>
                <a:ea typeface="Calibri"/>
                <a:cs typeface="Times New Roman"/>
              </a:rPr>
            </a:br>
            <a:r>
              <a:rPr lang="cs-CZ" sz="6600" b="1" kern="1200" dirty="0">
                <a:solidFill>
                  <a:srgbClr val="008000"/>
                </a:solidFill>
                <a:latin typeface="Arial Black" pitchFamily="34" charset="0"/>
              </a:rPr>
              <a:t>Bílkovinná vlákna I - KOLAGEN</a:t>
            </a:r>
            <a:endParaRPr lang="sk-SK" sz="4000" b="1" dirty="0">
              <a:solidFill>
                <a:srgbClr val="008000"/>
              </a:solidFill>
              <a:latin typeface="Arial Black" pitchFamily="34" charset="0"/>
            </a:endParaRPr>
          </a:p>
        </p:txBody>
      </p:sp>
      <p:sp>
        <p:nvSpPr>
          <p:cNvPr id="3077" name="Rectangle 3"/>
          <p:cNvSpPr>
            <a:spLocks noGrp="1" noChangeArrowheads="1"/>
          </p:cNvSpPr>
          <p:nvPr>
            <p:ph type="subTitle" idx="1"/>
          </p:nvPr>
        </p:nvSpPr>
        <p:spPr>
          <a:xfrm>
            <a:off x="827584" y="4941168"/>
            <a:ext cx="7272808" cy="1296144"/>
          </a:xfrm>
        </p:spPr>
        <p:txBody>
          <a:bodyPr/>
          <a:lstStyle/>
          <a:p>
            <a:pPr eaLnBrk="1" hangingPunct="1"/>
            <a:r>
              <a:rPr lang="cs-CZ" b="1" dirty="0">
                <a:solidFill>
                  <a:srgbClr val="0000FF"/>
                </a:solidFill>
                <a:latin typeface="Arial Black" pitchFamily="34" charset="0"/>
              </a:rPr>
              <a:t>RNDr. Ladislav Pospíšil, CSc.</a:t>
            </a:r>
          </a:p>
        </p:txBody>
      </p:sp>
      <p:sp>
        <p:nvSpPr>
          <p:cNvPr id="3078" name="Zástupný symbol pro datum 5"/>
          <p:cNvSpPr>
            <a:spLocks noGrp="1"/>
          </p:cNvSpPr>
          <p:nvPr>
            <p:ph type="dt" sz="quarter" idx="10"/>
          </p:nvPr>
        </p:nvSpPr>
        <p:spPr>
          <a:noFill/>
        </p:spPr>
        <p:txBody>
          <a:bodyPr/>
          <a:lstStyle/>
          <a:p>
            <a:r>
              <a:rPr lang="cs-CZ"/>
              <a:t>22112021</a:t>
            </a:r>
            <a:endParaRPr lang="sk-SK"/>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lstStyle/>
          <a:p>
            <a:r>
              <a:rPr lang="cs-CZ" sz="2800" dirty="0">
                <a:solidFill>
                  <a:srgbClr val="FF0000"/>
                </a:solidFill>
                <a:latin typeface="Arial Black" pitchFamily="34" charset="0"/>
              </a:rPr>
              <a:t>Dělení proteinů( bílkovin) podle výskytu dalších složek v makromolekule </a:t>
            </a:r>
            <a:endParaRPr lang="cs-CZ" sz="2800" dirty="0"/>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a:t>
            </a:fld>
            <a:endParaRPr lang="sk-SK"/>
          </a:p>
        </p:txBody>
      </p:sp>
      <p:sp>
        <p:nvSpPr>
          <p:cNvPr id="7" name="Zástupný symbol pro obsah 6"/>
          <p:cNvSpPr>
            <a:spLocks noGrp="1"/>
          </p:cNvSpPr>
          <p:nvPr>
            <p:ph idx="1"/>
          </p:nvPr>
        </p:nvSpPr>
        <p:spPr>
          <a:xfrm>
            <a:off x="395536" y="1988840"/>
            <a:ext cx="8229600" cy="4104456"/>
          </a:xfrm>
        </p:spPr>
        <p:txBody>
          <a:bodyPr/>
          <a:lstStyle/>
          <a:p>
            <a:r>
              <a:rPr lang="cs-CZ" sz="2800" b="1" dirty="0">
                <a:solidFill>
                  <a:srgbClr val="008000"/>
                </a:solidFill>
                <a:latin typeface="Arial Black" pitchFamily="34" charset="0"/>
              </a:rPr>
              <a:t>JEDNODUCHÉ (PROTEINY) – </a:t>
            </a:r>
            <a:r>
              <a:rPr lang="cs-CZ" sz="2800" b="1" dirty="0">
                <a:solidFill>
                  <a:srgbClr val="008000"/>
                </a:solidFill>
              </a:rPr>
              <a:t>hydrolýzu se štěpí jen na aminokyseliny</a:t>
            </a:r>
          </a:p>
          <a:p>
            <a:r>
              <a:rPr lang="cs-CZ" sz="2800" b="1" dirty="0">
                <a:solidFill>
                  <a:srgbClr val="0000FF"/>
                </a:solidFill>
                <a:latin typeface="Arial Black" pitchFamily="34" charset="0"/>
              </a:rPr>
              <a:t>SLOŽENÉ (PROTEIDY) – </a:t>
            </a:r>
            <a:r>
              <a:rPr lang="cs-CZ" sz="2800" b="1" dirty="0">
                <a:solidFill>
                  <a:srgbClr val="0000FF"/>
                </a:solidFill>
              </a:rPr>
              <a:t>hydrolýzu se štěpí na aminokyseliny, cukry, tuky, …</a:t>
            </a:r>
          </a:p>
          <a:p>
            <a:pPr lvl="1"/>
            <a:r>
              <a:rPr lang="cs-CZ" sz="2400" b="1" dirty="0">
                <a:solidFill>
                  <a:srgbClr val="0000FF"/>
                </a:solidFill>
              </a:rPr>
              <a:t>LIPOPROTEINY (tuky)</a:t>
            </a:r>
          </a:p>
          <a:p>
            <a:pPr lvl="1"/>
            <a:r>
              <a:rPr lang="cs-CZ" sz="2400" b="1" dirty="0">
                <a:solidFill>
                  <a:srgbClr val="0000FF"/>
                </a:solidFill>
              </a:rPr>
              <a:t>GLYKOPROTEINY (cukry)</a:t>
            </a:r>
          </a:p>
          <a:p>
            <a:pPr lvl="1"/>
            <a:r>
              <a:rPr lang="cs-CZ" sz="2400" b="1" dirty="0">
                <a:solidFill>
                  <a:srgbClr val="0000FF"/>
                </a:solidFill>
              </a:rPr>
              <a:t>FOSFOPROTEINY (</a:t>
            </a:r>
            <a:r>
              <a:rPr lang="cs-CZ" sz="2400" b="1" dirty="0" err="1">
                <a:solidFill>
                  <a:srgbClr val="0000FF"/>
                </a:solidFill>
              </a:rPr>
              <a:t>fostátové</a:t>
            </a:r>
            <a:r>
              <a:rPr lang="cs-CZ" sz="2400" b="1" dirty="0">
                <a:solidFill>
                  <a:srgbClr val="0000FF"/>
                </a:solidFill>
              </a:rPr>
              <a:t> skupiny &gt; </a:t>
            </a:r>
            <a:r>
              <a:rPr lang="cs-CZ" sz="2400" b="1" dirty="0">
                <a:solidFill>
                  <a:srgbClr val="0000FF"/>
                </a:solidFill>
                <a:latin typeface="Arial Black" pitchFamily="34" charset="0"/>
              </a:rPr>
              <a:t>KASEIN</a:t>
            </a:r>
            <a:r>
              <a:rPr lang="cs-CZ" sz="2400" b="1" dirty="0">
                <a:solidFill>
                  <a:srgbClr val="0000FF"/>
                </a:solidFill>
              </a:rPr>
              <a:t>)</a:t>
            </a:r>
          </a:p>
          <a:p>
            <a:pPr lvl="1"/>
            <a:r>
              <a:rPr lang="cs-CZ" sz="2400" b="1" dirty="0">
                <a:solidFill>
                  <a:srgbClr val="0000FF"/>
                </a:solidFill>
              </a:rPr>
              <a:t>CHROMOPEROTEINY (barviva, např. hemoglobin, melamin)</a:t>
            </a:r>
          </a:p>
          <a:p>
            <a:pPr lvl="1"/>
            <a:endParaRPr lang="cs-CZ" sz="2400" b="1" dirty="0">
              <a:solidFill>
                <a:srgbClr val="0000FF"/>
              </a:solidFill>
            </a:endParaRPr>
          </a:p>
          <a:p>
            <a:endParaRPr lang="cs-CZ" sz="2800" b="1"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778098"/>
          </a:xfrm>
        </p:spPr>
        <p:txBody>
          <a:bodyPr/>
          <a:lstStyle/>
          <a:p>
            <a:r>
              <a:rPr lang="cs-CZ" sz="2800" b="1" dirty="0">
                <a:solidFill>
                  <a:srgbClr val="FF0000"/>
                </a:solidFill>
                <a:latin typeface="+mn-lt"/>
              </a:rPr>
              <a:t>Výroba želatiny a klihu </a:t>
            </a:r>
            <a:r>
              <a:rPr lang="cs-CZ" sz="2800" b="1" dirty="0">
                <a:solidFill>
                  <a:srgbClr val="FF0000"/>
                </a:solidFill>
              </a:rPr>
              <a:t>ve firmě TANEX </a:t>
            </a:r>
            <a:br>
              <a:rPr lang="cs-CZ" sz="2800" b="1" dirty="0">
                <a:solidFill>
                  <a:srgbClr val="FF0000"/>
                </a:solidFill>
                <a:latin typeface="+mn-lt"/>
              </a:rPr>
            </a:br>
            <a:r>
              <a:rPr lang="cs-CZ" sz="2800" b="1" dirty="0">
                <a:solidFill>
                  <a:srgbClr val="FF0000"/>
                </a:solidFill>
                <a:latin typeface="+mn-lt"/>
              </a:rPr>
              <a:t>TECHNOLOGICKÉ KROKY</a:t>
            </a:r>
            <a:endParaRPr lang="cs-CZ" sz="2800" b="1" dirty="0">
              <a:latin typeface="+mn-lt"/>
            </a:endParaRPr>
          </a:p>
        </p:txBody>
      </p:sp>
      <p:sp>
        <p:nvSpPr>
          <p:cNvPr id="9" name="Zástupný symbol pro obsah 8"/>
          <p:cNvSpPr>
            <a:spLocks noGrp="1"/>
          </p:cNvSpPr>
          <p:nvPr>
            <p:ph idx="1"/>
          </p:nvPr>
        </p:nvSpPr>
        <p:spPr>
          <a:xfrm>
            <a:off x="457200" y="1124744"/>
            <a:ext cx="8229600" cy="5112568"/>
          </a:xfrm>
        </p:spPr>
        <p:txBody>
          <a:bodyPr/>
          <a:lstStyle/>
          <a:p>
            <a:pPr marL="514350" indent="-514350">
              <a:buFont typeface="+mj-lt"/>
              <a:buAutoNum type="arabicPeriod" startAt="6"/>
            </a:pPr>
            <a:r>
              <a:rPr lang="cs-CZ" sz="2400" b="1" dirty="0"/>
              <a:t>Konzervace a bělení – ZnSO</a:t>
            </a:r>
            <a:r>
              <a:rPr lang="cs-CZ" sz="2400" b="1" baseline="-25000" dirty="0"/>
              <a:t>4 </a:t>
            </a:r>
            <a:r>
              <a:rPr lang="cs-CZ" sz="2400" b="1" dirty="0"/>
              <a:t>(to dává TANEX), SO</a:t>
            </a:r>
            <a:r>
              <a:rPr lang="cs-CZ" sz="2400" b="1" baseline="-25000" dirty="0"/>
              <a:t>2</a:t>
            </a:r>
            <a:r>
              <a:rPr lang="cs-CZ" sz="2400" b="1" dirty="0"/>
              <a:t> nebo </a:t>
            </a:r>
            <a:r>
              <a:rPr lang="cs-CZ" sz="2400" b="1" dirty="0">
                <a:solidFill>
                  <a:srgbClr val="008000"/>
                </a:solidFill>
              </a:rPr>
              <a:t>H</a:t>
            </a:r>
            <a:r>
              <a:rPr lang="cs-CZ" sz="2400" b="1" baseline="-25000" dirty="0">
                <a:solidFill>
                  <a:srgbClr val="008000"/>
                </a:solidFill>
              </a:rPr>
              <a:t>2</a:t>
            </a:r>
            <a:r>
              <a:rPr lang="cs-CZ" sz="2400" b="1" dirty="0">
                <a:solidFill>
                  <a:srgbClr val="008000"/>
                </a:solidFill>
              </a:rPr>
              <a:t>O</a:t>
            </a:r>
            <a:r>
              <a:rPr lang="cs-CZ" sz="2400" b="1" baseline="-25000" dirty="0">
                <a:solidFill>
                  <a:srgbClr val="008000"/>
                </a:solidFill>
              </a:rPr>
              <a:t>2</a:t>
            </a:r>
            <a:r>
              <a:rPr lang="cs-CZ" sz="2400" b="1" dirty="0"/>
              <a:t> (TANEX nedělá bělení)</a:t>
            </a:r>
          </a:p>
          <a:p>
            <a:pPr marL="514350" indent="-514350">
              <a:buFont typeface="+mj-lt"/>
              <a:buAutoNum type="arabicPeriod" startAt="6"/>
            </a:pPr>
            <a:r>
              <a:rPr lang="cs-CZ" sz="2400" b="1" dirty="0"/>
              <a:t>Zahušťování v odparce</a:t>
            </a:r>
          </a:p>
          <a:p>
            <a:pPr marL="514350" indent="-514350">
              <a:buFont typeface="+mj-lt"/>
              <a:buAutoNum type="arabicPeriod" startAt="6"/>
            </a:pPr>
            <a:r>
              <a:rPr lang="cs-CZ" sz="2400" b="1" dirty="0"/>
              <a:t>Ochlazení a formování &gt; KLIHOVÁ GALERTA</a:t>
            </a:r>
          </a:p>
          <a:p>
            <a:pPr marL="514350" indent="-514350">
              <a:buFont typeface="+mj-lt"/>
              <a:buAutoNum type="arabicPeriod" startAt="6"/>
            </a:pPr>
            <a:r>
              <a:rPr lang="cs-CZ" sz="2400" b="1" dirty="0"/>
              <a:t>Sušení na obsah vody 12 – 15 %</a:t>
            </a:r>
          </a:p>
          <a:p>
            <a:pPr marL="514350" indent="-514350">
              <a:buFont typeface="+mj-lt"/>
              <a:buAutoNum type="arabicPeriod" startAt="6"/>
            </a:pPr>
            <a:r>
              <a:rPr lang="cs-CZ" sz="2400" b="1" dirty="0"/>
              <a:t>Sekání na kostičky nebo mletí na drť</a:t>
            </a:r>
          </a:p>
          <a:p>
            <a:pPr marL="514350" indent="-514350">
              <a:buFont typeface="+mj-lt"/>
              <a:buAutoNum type="arabicPeriod"/>
            </a:pPr>
            <a:endParaRPr lang="cs-CZ" sz="2400" b="1" dirty="0">
              <a:solidFill>
                <a:srgbClr val="008000"/>
              </a:solidFill>
            </a:endParaRPr>
          </a:p>
          <a:p>
            <a:pPr marL="514350" indent="-514350">
              <a:buFont typeface="+mj-lt"/>
              <a:buAutoNum type="arabicPeriod"/>
            </a:pPr>
            <a:endParaRPr lang="cs-CZ" sz="2400" b="1" dirty="0"/>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100</a:t>
            </a:fld>
            <a:endParaRPr lang="sk-SK"/>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778098"/>
          </a:xfrm>
        </p:spPr>
        <p:txBody>
          <a:bodyPr/>
          <a:lstStyle/>
          <a:p>
            <a:r>
              <a:rPr lang="cs-CZ" sz="2800" b="1" dirty="0">
                <a:solidFill>
                  <a:srgbClr val="FF0000"/>
                </a:solidFill>
                <a:latin typeface="+mn-lt"/>
              </a:rPr>
              <a:t>Výroba želatiny a klihu</a:t>
            </a:r>
            <a:br>
              <a:rPr lang="cs-CZ" sz="2800" b="1" dirty="0">
                <a:solidFill>
                  <a:srgbClr val="FF0000"/>
                </a:solidFill>
                <a:latin typeface="+mn-lt"/>
              </a:rPr>
            </a:br>
            <a:r>
              <a:rPr lang="cs-CZ" sz="2800" b="1" dirty="0">
                <a:solidFill>
                  <a:srgbClr val="008000"/>
                </a:solidFill>
                <a:latin typeface="+mn-lt"/>
              </a:rPr>
              <a:t>TECHNOLOGICKÉ ODPADY</a:t>
            </a: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101</a:t>
            </a:fld>
            <a:endParaRPr lang="sk-SK"/>
          </a:p>
        </p:txBody>
      </p:sp>
      <p:sp>
        <p:nvSpPr>
          <p:cNvPr id="8" name="Zástupný symbol pro obsah 7"/>
          <p:cNvSpPr>
            <a:spLocks noGrp="1"/>
          </p:cNvSpPr>
          <p:nvPr>
            <p:ph idx="1"/>
          </p:nvPr>
        </p:nvSpPr>
        <p:spPr>
          <a:xfrm>
            <a:off x="457200" y="1196752"/>
            <a:ext cx="8229600" cy="5112568"/>
          </a:xfrm>
        </p:spPr>
        <p:txBody>
          <a:bodyPr/>
          <a:lstStyle/>
          <a:p>
            <a:pPr marL="457200" indent="-457200">
              <a:buFont typeface="+mj-lt"/>
              <a:buAutoNum type="arabicPeriod"/>
            </a:pPr>
            <a:r>
              <a:rPr lang="cs-CZ" sz="2400" b="1" dirty="0">
                <a:solidFill>
                  <a:srgbClr val="0000FF"/>
                </a:solidFill>
                <a:latin typeface="Arial Black" pitchFamily="34" charset="0"/>
              </a:rPr>
              <a:t>KOŽNÍ TUK </a:t>
            </a:r>
            <a:r>
              <a:rPr lang="cs-CZ" sz="2400" b="1" dirty="0">
                <a:solidFill>
                  <a:srgbClr val="0000FF"/>
                </a:solidFill>
              </a:rPr>
              <a:t>&gt;  rafinace &gt; prodej nebo výroba mýdla</a:t>
            </a:r>
          </a:p>
          <a:p>
            <a:pPr marL="457200" indent="-457200">
              <a:buFont typeface="+mj-lt"/>
              <a:buAutoNum type="arabicPeriod"/>
            </a:pPr>
            <a:r>
              <a:rPr lang="cs-CZ" sz="2400" b="1" dirty="0">
                <a:solidFill>
                  <a:srgbClr val="C00000"/>
                </a:solidFill>
                <a:latin typeface="Arial Black" pitchFamily="34" charset="0"/>
              </a:rPr>
              <a:t>Odfiltrované nečistoty </a:t>
            </a:r>
            <a:r>
              <a:rPr lang="cs-CZ" sz="2400" b="1" dirty="0">
                <a:solidFill>
                  <a:srgbClr val="C00000"/>
                </a:solidFill>
              </a:rPr>
              <a:t>&gt; bioplyn &gt; tuhé zbytky &gt; </a:t>
            </a:r>
            <a:r>
              <a:rPr lang="cs-CZ" sz="3600" b="1" dirty="0">
                <a:solidFill>
                  <a:srgbClr val="FFC000"/>
                </a:solidFill>
                <a:latin typeface="Arial Black" pitchFamily="34" charset="0"/>
              </a:rPr>
              <a:t>HNOJIVO NA POLE</a:t>
            </a:r>
            <a:endParaRPr lang="cs-CZ" sz="2400" b="1" dirty="0">
              <a:solidFill>
                <a:srgbClr val="FFC000"/>
              </a:solidFill>
              <a:latin typeface="Arial Black" pitchFamily="34" charset="0"/>
            </a:endParaRPr>
          </a:p>
          <a:p>
            <a:pPr marL="457200" indent="-457200">
              <a:buFont typeface="+mj-lt"/>
              <a:buAutoNum type="arabicPeriod"/>
            </a:pPr>
            <a:r>
              <a:rPr lang="cs-CZ" sz="2400" b="1" dirty="0">
                <a:solidFill>
                  <a:srgbClr val="00B050"/>
                </a:solidFill>
              </a:rPr>
              <a:t>Odpadní voda &gt; ČOV &gt; TUHÉ ZBYTKY &gt; </a:t>
            </a:r>
            <a:r>
              <a:rPr lang="cs-CZ" sz="2400" b="1" dirty="0">
                <a:solidFill>
                  <a:srgbClr val="C00000"/>
                </a:solidFill>
              </a:rPr>
              <a:t>bioplyn &gt; KOGENERAČNÍ JEDNOTKY (SPALOVACÍ MOTOR &gt; ELEKTŘINA + TEPLO) </a:t>
            </a:r>
          </a:p>
          <a:p>
            <a:pPr marL="457200" indent="-457200" algn="ctr">
              <a:buNone/>
            </a:pPr>
            <a:r>
              <a:rPr lang="cs-CZ" sz="4400" b="1" dirty="0">
                <a:solidFill>
                  <a:srgbClr val="FF0000"/>
                </a:solidFill>
                <a:latin typeface="Arial Black" pitchFamily="34" charset="0"/>
              </a:rPr>
              <a:t>VÝROBA KLIHU  je tedy v podniku TANEX zcela BEZODPADOVÁ!</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0" y="188640"/>
            <a:ext cx="8964488" cy="792088"/>
          </a:xfrm>
        </p:spPr>
        <p:txBody>
          <a:bodyPr/>
          <a:lstStyle/>
          <a:p>
            <a:r>
              <a:rPr lang="cs-CZ" sz="2800" b="1" dirty="0">
                <a:solidFill>
                  <a:srgbClr val="FF0000"/>
                </a:solidFill>
                <a:latin typeface="+mn-lt"/>
              </a:rPr>
              <a:t>Výroba klihu </a:t>
            </a:r>
            <a:r>
              <a:rPr lang="cs-CZ" sz="2800" b="1" cap="all" dirty="0">
                <a:solidFill>
                  <a:srgbClr val="008000"/>
                </a:solidFill>
                <a:latin typeface="+mn-lt"/>
              </a:rPr>
              <a:t>příklad sortimentu I</a:t>
            </a:r>
            <a:br>
              <a:rPr lang="cs-CZ" sz="2800" b="1" cap="all" dirty="0">
                <a:solidFill>
                  <a:srgbClr val="008000"/>
                </a:solidFill>
                <a:latin typeface="+mn-lt"/>
              </a:rPr>
            </a:br>
            <a:r>
              <a:rPr lang="cs-CZ" sz="2800" b="1" cap="all" dirty="0" err="1">
                <a:solidFill>
                  <a:srgbClr val="008000"/>
                </a:solidFill>
                <a:latin typeface="+mn-lt"/>
              </a:rPr>
              <a:t>tanex</a:t>
            </a:r>
            <a:r>
              <a:rPr lang="cs-CZ" sz="2800" b="1" cap="all" dirty="0">
                <a:solidFill>
                  <a:srgbClr val="008000"/>
                </a:solidFill>
                <a:latin typeface="+mn-lt"/>
              </a:rPr>
              <a:t> </a:t>
            </a:r>
            <a:r>
              <a:rPr lang="cs-CZ" sz="2800" b="1" dirty="0">
                <a:solidFill>
                  <a:srgbClr val="008000"/>
                </a:solidFill>
                <a:latin typeface="+mn-lt"/>
              </a:rPr>
              <a:t>Vladislav</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102</a:t>
            </a:fld>
            <a:endParaRPr lang="sk-SK"/>
          </a:p>
        </p:txBody>
      </p:sp>
      <p:sp>
        <p:nvSpPr>
          <p:cNvPr id="10" name="Zástupný symbol pro obsah 9"/>
          <p:cNvSpPr>
            <a:spLocks noGrp="1"/>
          </p:cNvSpPr>
          <p:nvPr>
            <p:ph idx="1"/>
          </p:nvPr>
        </p:nvSpPr>
        <p:spPr>
          <a:xfrm>
            <a:off x="457200" y="1124744"/>
            <a:ext cx="8229600" cy="5112568"/>
          </a:xfrm>
        </p:spPr>
        <p:txBody>
          <a:bodyPr/>
          <a:lstStyle/>
          <a:p>
            <a:pPr>
              <a:buNone/>
            </a:pPr>
            <a:r>
              <a:rPr lang="cs-CZ" sz="3000" b="1" dirty="0"/>
              <a:t>Kožní klih a technická želatina</a:t>
            </a:r>
            <a:r>
              <a:rPr lang="cs-CZ" sz="3000" dirty="0"/>
              <a:t> je směs </a:t>
            </a:r>
            <a:r>
              <a:rPr lang="cs-CZ" sz="3000" dirty="0">
                <a:solidFill>
                  <a:srgbClr val="FF0000"/>
                </a:solidFill>
                <a:latin typeface="Arial Black" pitchFamily="34" charset="0"/>
              </a:rPr>
              <a:t>glutinu</a:t>
            </a:r>
            <a:r>
              <a:rPr lang="cs-CZ" sz="3000" dirty="0"/>
              <a:t> a menšího množství jeho štěpných produktů. Vyrábí se vyluhováním nečiněných kůží a kožních odpadů teplou vodou. Klih je dodáván v zrnité konzistenci s nepravidelnou velikostí zrn a to drcený (průměr zrn cca 1,5 - 2,5 mm) a nedrcený (průměr zrn cca 3,5 - 4,5 mm). Používá se k různým účelům v textilním, chemickém, dřevařském, papírenském a polygrafickém průmyslu.</a:t>
            </a:r>
          </a:p>
          <a:p>
            <a:pPr algn="ctr">
              <a:buNone/>
            </a:pPr>
            <a:r>
              <a:rPr lang="cs-CZ" dirty="0">
                <a:solidFill>
                  <a:srgbClr val="FF0000"/>
                </a:solidFill>
                <a:latin typeface="Arial Black" pitchFamily="34" charset="0"/>
              </a:rPr>
              <a:t>Glutin = málo přečištěná želatina</a:t>
            </a:r>
            <a:endParaRPr lang="cs-CZ" b="1"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22112021</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103</a:t>
            </a:fld>
            <a:endParaRPr lang="sk-SK"/>
          </a:p>
        </p:txBody>
      </p:sp>
      <p:pic>
        <p:nvPicPr>
          <p:cNvPr id="5" name="Obrázek 4" descr="Kožní KLIH HLAVNÍ  POUŽITÍ 001.jpg"/>
          <p:cNvPicPr>
            <a:picLocks noChangeAspect="1"/>
          </p:cNvPicPr>
          <p:nvPr/>
        </p:nvPicPr>
        <p:blipFill>
          <a:blip r:embed="rId2" cstate="print"/>
          <a:stretch>
            <a:fillRect/>
          </a:stretch>
        </p:blipFill>
        <p:spPr>
          <a:xfrm>
            <a:off x="179512" y="620688"/>
            <a:ext cx="8827874" cy="2736304"/>
          </a:xfrm>
          <a:prstGeom prst="rect">
            <a:avLst/>
          </a:prstGeom>
        </p:spPr>
      </p:pic>
      <p:pic>
        <p:nvPicPr>
          <p:cNvPr id="6" name="Obrázek 5" descr="Kožní KLIH HLAVNÍ  POUŽITÍ 002.jpg"/>
          <p:cNvPicPr>
            <a:picLocks noChangeAspect="1"/>
          </p:cNvPicPr>
          <p:nvPr/>
        </p:nvPicPr>
        <p:blipFill>
          <a:blip r:embed="rId3" cstate="print"/>
          <a:stretch>
            <a:fillRect/>
          </a:stretch>
        </p:blipFill>
        <p:spPr>
          <a:xfrm>
            <a:off x="0" y="3356992"/>
            <a:ext cx="8714236" cy="2880320"/>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188640"/>
            <a:ext cx="8229600" cy="994122"/>
          </a:xfrm>
        </p:spPr>
        <p:txBody>
          <a:bodyPr/>
          <a:lstStyle/>
          <a:p>
            <a:r>
              <a:rPr lang="cs-CZ" sz="2800" b="1" dirty="0">
                <a:solidFill>
                  <a:srgbClr val="FF0000"/>
                </a:solidFill>
                <a:latin typeface="+mn-lt"/>
              </a:rPr>
              <a:t>Výroba klihu </a:t>
            </a:r>
            <a:r>
              <a:rPr lang="cs-CZ" sz="2800" b="1" cap="all" dirty="0">
                <a:solidFill>
                  <a:srgbClr val="008000"/>
                </a:solidFill>
                <a:latin typeface="+mn-lt"/>
              </a:rPr>
              <a:t>příklad sortimentu </a:t>
            </a:r>
            <a:r>
              <a:rPr lang="cs-CZ" sz="2800" b="1" cap="all" dirty="0" err="1">
                <a:solidFill>
                  <a:srgbClr val="008000"/>
                </a:solidFill>
                <a:latin typeface="+mn-lt"/>
              </a:rPr>
              <a:t>iI</a:t>
            </a:r>
            <a:br>
              <a:rPr lang="cs-CZ" sz="2800" b="1" cap="all" dirty="0">
                <a:solidFill>
                  <a:srgbClr val="008000"/>
                </a:solidFill>
                <a:latin typeface="+mn-lt"/>
              </a:rPr>
            </a:br>
            <a:r>
              <a:rPr lang="cs-CZ" sz="2800" b="1" cap="all" dirty="0" err="1">
                <a:solidFill>
                  <a:srgbClr val="008000"/>
                </a:solidFill>
                <a:latin typeface="+mn-lt"/>
              </a:rPr>
              <a:t>tanex</a:t>
            </a:r>
            <a:r>
              <a:rPr lang="cs-CZ" sz="2800" b="1" cap="all" dirty="0">
                <a:solidFill>
                  <a:srgbClr val="008000"/>
                </a:solidFill>
                <a:latin typeface="+mn-lt"/>
              </a:rPr>
              <a:t> </a:t>
            </a:r>
            <a:r>
              <a:rPr lang="cs-CZ" sz="2800" b="1" dirty="0">
                <a:solidFill>
                  <a:srgbClr val="008000"/>
                </a:solidFill>
                <a:latin typeface="+mn-lt"/>
              </a:rPr>
              <a:t>Vladislav</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104</a:t>
            </a:fld>
            <a:endParaRPr lang="sk-SK"/>
          </a:p>
        </p:txBody>
      </p:sp>
      <p:graphicFrame>
        <p:nvGraphicFramePr>
          <p:cNvPr id="9" name="Tabulka 8"/>
          <p:cNvGraphicFramePr>
            <a:graphicFrameLocks noGrp="1"/>
          </p:cNvGraphicFramePr>
          <p:nvPr/>
        </p:nvGraphicFramePr>
        <p:xfrm>
          <a:off x="2123728" y="1340768"/>
          <a:ext cx="5644444" cy="4956378"/>
        </p:xfrm>
        <a:graphic>
          <a:graphicData uri="http://schemas.openxmlformats.org/drawingml/2006/table">
            <a:tbl>
              <a:tblPr/>
              <a:tblGrid>
                <a:gridCol w="2822222">
                  <a:extLst>
                    <a:ext uri="{9D8B030D-6E8A-4147-A177-3AD203B41FA5}">
                      <a16:colId xmlns:a16="http://schemas.microsoft.com/office/drawing/2014/main" val="20000"/>
                    </a:ext>
                  </a:extLst>
                </a:gridCol>
                <a:gridCol w="2822222">
                  <a:extLst>
                    <a:ext uri="{9D8B030D-6E8A-4147-A177-3AD203B41FA5}">
                      <a16:colId xmlns:a16="http://schemas.microsoft.com/office/drawing/2014/main" val="20001"/>
                    </a:ext>
                  </a:extLst>
                </a:gridCol>
              </a:tblGrid>
              <a:tr h="338667">
                <a:tc gridSpan="2">
                  <a:txBody>
                    <a:bodyPr/>
                    <a:lstStyle/>
                    <a:p>
                      <a:pPr algn="ctr"/>
                      <a:r>
                        <a:rPr lang="cs-CZ" sz="3200" b="1" dirty="0">
                          <a:solidFill>
                            <a:srgbClr val="008000"/>
                          </a:solidFill>
                          <a:latin typeface="Arial Black" pitchFamily="34" charset="0"/>
                        </a:rPr>
                        <a:t>TECHNICKÁ ŽELATINA</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sz="1700" dirty="0"/>
                    </a:p>
                  </a:txBody>
                  <a:tcPr marL="84667" marR="84667" marT="42333" marB="42333" anchor="ctr">
                    <a:lnL>
                      <a:noFill/>
                    </a:lnL>
                    <a:lnR>
                      <a:noFill/>
                    </a:lnR>
                    <a:lnT>
                      <a:noFill/>
                    </a:lnT>
                    <a:lnB>
                      <a:noFill/>
                    </a:lnB>
                  </a:tcPr>
                </a:tc>
                <a:extLst>
                  <a:ext uri="{0D108BD9-81ED-4DB2-BD59-A6C34878D82A}">
                    <a16:rowId xmlns:a16="http://schemas.microsoft.com/office/drawing/2014/main" val="10000"/>
                  </a:ext>
                </a:extLst>
              </a:tr>
              <a:tr h="338667">
                <a:tc>
                  <a:txBody>
                    <a:bodyPr/>
                    <a:lstStyle/>
                    <a:p>
                      <a:r>
                        <a:rPr lang="cs-CZ" sz="1700" b="1" dirty="0"/>
                        <a:t>Bod tání:</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31 °C</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38667">
                <a:tc>
                  <a:txBody>
                    <a:bodyPr/>
                    <a:lstStyle/>
                    <a:p>
                      <a:r>
                        <a:rPr lang="cs-CZ" sz="1700" b="1" dirty="0"/>
                        <a:t>Báze:</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kožní klih v suchém stavu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38667">
                <a:tc>
                  <a:txBody>
                    <a:bodyPr/>
                    <a:lstStyle/>
                    <a:p>
                      <a:r>
                        <a:rPr lang="cs-CZ" sz="1700" b="1"/>
                        <a:t>Barva:</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světle žlutá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38667">
                <a:tc>
                  <a:txBody>
                    <a:bodyPr/>
                    <a:lstStyle/>
                    <a:p>
                      <a:r>
                        <a:rPr lang="cs-CZ" sz="1700" b="1"/>
                        <a:t>Charakter filmu:</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tvrdý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38667">
                <a:tc>
                  <a:txBody>
                    <a:bodyPr/>
                    <a:lstStyle/>
                    <a:p>
                      <a:r>
                        <a:rPr lang="cs-CZ" sz="1700" b="1"/>
                        <a:t>Viskozita:</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3 - 5,5 </a:t>
                      </a:r>
                      <a:r>
                        <a:rPr lang="cs-CZ" sz="1700" b="1" dirty="0" err="1"/>
                        <a:t>Engler</a:t>
                      </a:r>
                      <a:r>
                        <a:rPr lang="cs-CZ" sz="1700" b="1" dirty="0"/>
                        <a:t> (min)</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38667">
                <a:tc>
                  <a:txBody>
                    <a:bodyPr/>
                    <a:lstStyle/>
                    <a:p>
                      <a:r>
                        <a:rPr lang="cs-CZ" sz="1700" b="1" dirty="0"/>
                        <a:t>Popel:</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do 1 - 2 %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38667">
                <a:tc>
                  <a:txBody>
                    <a:bodyPr/>
                    <a:lstStyle/>
                    <a:p>
                      <a:r>
                        <a:rPr lang="cs-CZ" sz="1700" b="1" dirty="0"/>
                        <a:t>Pracovní teplota:</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60 - 80 °C</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38667">
                <a:tc>
                  <a:txBody>
                    <a:bodyPr/>
                    <a:lstStyle/>
                    <a:p>
                      <a:r>
                        <a:rPr lang="cs-CZ" sz="1700" b="1"/>
                        <a:t>Obsah vody:</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do 14 % (</a:t>
                      </a:r>
                      <a:r>
                        <a:rPr lang="cs-CZ" sz="1700" b="1" dirty="0" err="1"/>
                        <a:t>max</a:t>
                      </a:r>
                      <a:r>
                        <a:rPr lang="cs-CZ" sz="1700" b="1" dirty="0"/>
                        <a:t>)</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38667">
                <a:tc>
                  <a:txBody>
                    <a:bodyPr/>
                    <a:lstStyle/>
                    <a:p>
                      <a:r>
                        <a:rPr lang="cs-CZ" sz="1700" b="1"/>
                        <a:t>Pokles viskozity:</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10 -15 (</a:t>
                      </a:r>
                      <a:r>
                        <a:rPr lang="cs-CZ" sz="1700" b="1" dirty="0" err="1"/>
                        <a:t>max</a:t>
                      </a:r>
                      <a:r>
                        <a:rPr lang="cs-CZ" sz="1700" b="1" dirty="0"/>
                        <a:t>)</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38667">
                <a:tc>
                  <a:txBody>
                    <a:bodyPr/>
                    <a:lstStyle/>
                    <a:p>
                      <a:r>
                        <a:rPr lang="cs-CZ" sz="1700" b="1"/>
                        <a:t>pH 1% roztoku:</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6,5 - 7,2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38667">
                <a:tc>
                  <a:txBody>
                    <a:bodyPr/>
                    <a:lstStyle/>
                    <a:p>
                      <a:r>
                        <a:rPr lang="cs-CZ" sz="1700" b="1"/>
                        <a:t>Pevnost gelu:</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200 - 350 </a:t>
                      </a:r>
                      <a:r>
                        <a:rPr lang="cs-CZ" sz="1700" b="1" dirty="0" err="1"/>
                        <a:t>Bloom</a:t>
                      </a:r>
                      <a:r>
                        <a:rPr lang="cs-CZ" sz="1700" b="1" dirty="0"/>
                        <a:t>/g (min)</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338667">
                <a:tc>
                  <a:txBody>
                    <a:bodyPr/>
                    <a:lstStyle/>
                    <a:p>
                      <a:r>
                        <a:rPr lang="cs-CZ" sz="1700" b="1"/>
                        <a:t>Obsah tuku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0,3 - 0,5 %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pic>
        <p:nvPicPr>
          <p:cNvPr id="41986" name="Picture 2" descr="Technická želatina">
            <a:hlinkClick r:id="rId3" tooltip="Technická želatina"/>
          </p:cNvPr>
          <p:cNvPicPr>
            <a:picLocks noChangeAspect="1" noChangeArrowheads="1"/>
          </p:cNvPicPr>
          <p:nvPr/>
        </p:nvPicPr>
        <p:blipFill>
          <a:blip r:embed="rId4" cstate="print"/>
          <a:srcRect/>
          <a:stretch>
            <a:fillRect/>
          </a:stretch>
        </p:blipFill>
        <p:spPr bwMode="auto">
          <a:xfrm>
            <a:off x="153589" y="1484784"/>
            <a:ext cx="1909652" cy="2808312"/>
          </a:xfrm>
          <a:prstGeom prst="rect">
            <a:avLst/>
          </a:prstGeom>
          <a:noFill/>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188640"/>
            <a:ext cx="8229600" cy="994122"/>
          </a:xfrm>
        </p:spPr>
        <p:txBody>
          <a:bodyPr/>
          <a:lstStyle/>
          <a:p>
            <a:r>
              <a:rPr lang="cs-CZ" sz="2800" b="1" dirty="0">
                <a:solidFill>
                  <a:srgbClr val="FF0000"/>
                </a:solidFill>
                <a:latin typeface="+mn-lt"/>
              </a:rPr>
              <a:t>Výroba klihu </a:t>
            </a:r>
            <a:r>
              <a:rPr lang="cs-CZ" sz="2800" b="1" cap="all" dirty="0">
                <a:solidFill>
                  <a:srgbClr val="008000"/>
                </a:solidFill>
                <a:latin typeface="+mn-lt"/>
              </a:rPr>
              <a:t>příklad sortimentu </a:t>
            </a:r>
            <a:r>
              <a:rPr lang="cs-CZ" sz="2800" b="1" cap="all" dirty="0" err="1">
                <a:solidFill>
                  <a:srgbClr val="008000"/>
                </a:solidFill>
                <a:latin typeface="+mn-lt"/>
              </a:rPr>
              <a:t>IiI</a:t>
            </a:r>
            <a:br>
              <a:rPr lang="cs-CZ" sz="2800" b="1" cap="all" dirty="0">
                <a:solidFill>
                  <a:srgbClr val="008000"/>
                </a:solidFill>
                <a:latin typeface="+mn-lt"/>
              </a:rPr>
            </a:br>
            <a:r>
              <a:rPr lang="cs-CZ" sz="2800" b="1" cap="all" dirty="0" err="1">
                <a:solidFill>
                  <a:srgbClr val="008000"/>
                </a:solidFill>
                <a:latin typeface="+mn-lt"/>
              </a:rPr>
              <a:t>tanex</a:t>
            </a:r>
            <a:r>
              <a:rPr lang="cs-CZ" sz="2800" b="1" cap="all" dirty="0">
                <a:solidFill>
                  <a:srgbClr val="008000"/>
                </a:solidFill>
                <a:latin typeface="+mn-lt"/>
              </a:rPr>
              <a:t> </a:t>
            </a:r>
            <a:r>
              <a:rPr lang="cs-CZ" sz="2800" b="1" dirty="0">
                <a:solidFill>
                  <a:srgbClr val="008000"/>
                </a:solidFill>
                <a:latin typeface="+mn-lt"/>
              </a:rPr>
              <a:t>Vladislav</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105</a:t>
            </a:fld>
            <a:endParaRPr lang="sk-SK"/>
          </a:p>
        </p:txBody>
      </p:sp>
      <p:graphicFrame>
        <p:nvGraphicFramePr>
          <p:cNvPr id="9" name="Tabulka 8"/>
          <p:cNvGraphicFramePr>
            <a:graphicFrameLocks noGrp="1"/>
          </p:cNvGraphicFramePr>
          <p:nvPr/>
        </p:nvGraphicFramePr>
        <p:xfrm>
          <a:off x="2339752" y="1196752"/>
          <a:ext cx="6552728" cy="5235786"/>
        </p:xfrm>
        <a:graphic>
          <a:graphicData uri="http://schemas.openxmlformats.org/drawingml/2006/table">
            <a:tbl>
              <a:tblPr/>
              <a:tblGrid>
                <a:gridCol w="3528392">
                  <a:extLst>
                    <a:ext uri="{9D8B030D-6E8A-4147-A177-3AD203B41FA5}">
                      <a16:colId xmlns:a16="http://schemas.microsoft.com/office/drawing/2014/main" val="20000"/>
                    </a:ext>
                  </a:extLst>
                </a:gridCol>
                <a:gridCol w="3024336">
                  <a:extLst>
                    <a:ext uri="{9D8B030D-6E8A-4147-A177-3AD203B41FA5}">
                      <a16:colId xmlns:a16="http://schemas.microsoft.com/office/drawing/2014/main" val="20001"/>
                    </a:ext>
                  </a:extLst>
                </a:gridCol>
              </a:tblGrid>
              <a:tr h="338667">
                <a:tc gridSpan="2">
                  <a:txBody>
                    <a:bodyPr/>
                    <a:lstStyle/>
                    <a:p>
                      <a:pPr algn="ctr"/>
                      <a:r>
                        <a:rPr lang="cs-CZ" sz="3200" b="1" dirty="0">
                          <a:solidFill>
                            <a:srgbClr val="008000"/>
                          </a:solidFill>
                          <a:latin typeface="Arial Black" pitchFamily="34" charset="0"/>
                        </a:rPr>
                        <a:t>SIRKÁRENSKÝ KLIH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sz="1700" dirty="0"/>
                    </a:p>
                  </a:txBody>
                  <a:tcPr marL="84667" marR="84667" marT="42333" marB="42333" anchor="ctr">
                    <a:lnL>
                      <a:noFill/>
                    </a:lnL>
                    <a:lnR>
                      <a:noFill/>
                    </a:lnR>
                    <a:lnT>
                      <a:noFill/>
                    </a:lnT>
                    <a:lnB>
                      <a:noFill/>
                    </a:lnB>
                  </a:tcPr>
                </a:tc>
                <a:extLst>
                  <a:ext uri="{0D108BD9-81ED-4DB2-BD59-A6C34878D82A}">
                    <a16:rowId xmlns:a16="http://schemas.microsoft.com/office/drawing/2014/main" val="10000"/>
                  </a:ext>
                </a:extLst>
              </a:tr>
              <a:tr h="338667">
                <a:tc>
                  <a:txBody>
                    <a:bodyPr/>
                    <a:lstStyle/>
                    <a:p>
                      <a:r>
                        <a:rPr lang="cs-CZ" b="1"/>
                        <a:t>Bod tání: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31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38667">
                <a:tc>
                  <a:txBody>
                    <a:bodyPr/>
                    <a:lstStyle/>
                    <a:p>
                      <a:r>
                        <a:rPr lang="cs-CZ" b="1"/>
                        <a:t>Báze: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kožní klih v suchém stavu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38667">
                <a:tc>
                  <a:txBody>
                    <a:bodyPr/>
                    <a:lstStyle/>
                    <a:p>
                      <a:r>
                        <a:rPr lang="cs-CZ" b="1"/>
                        <a:t>Barva: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žlutá až tmavohnědá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38667">
                <a:tc>
                  <a:txBody>
                    <a:bodyPr/>
                    <a:lstStyle/>
                    <a:p>
                      <a:r>
                        <a:rPr lang="cs-CZ" b="1"/>
                        <a:t>Charakter filmu: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tvrdý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38667">
                <a:tc>
                  <a:txBody>
                    <a:bodyPr/>
                    <a:lstStyle/>
                    <a:p>
                      <a:r>
                        <a:rPr lang="cs-CZ" b="1"/>
                        <a:t>Viskozita: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min. 5 </a:t>
                      </a:r>
                      <a:r>
                        <a:rPr lang="cs-CZ" b="1" dirty="0" err="1"/>
                        <a:t>Engler</a:t>
                      </a:r>
                      <a:r>
                        <a:rPr lang="cs-CZ" b="1" dirty="0"/>
                        <a:t>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38667">
                <a:tc>
                  <a:txBody>
                    <a:bodyPr/>
                    <a:lstStyle/>
                    <a:p>
                      <a:r>
                        <a:rPr lang="cs-CZ" b="1"/>
                        <a:t>Popel: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1 - 2 %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38667">
                <a:tc>
                  <a:txBody>
                    <a:bodyPr/>
                    <a:lstStyle/>
                    <a:p>
                      <a:r>
                        <a:rPr lang="cs-CZ" b="1"/>
                        <a:t>Pracovní teplota: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60 - 80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38667">
                <a:tc>
                  <a:txBody>
                    <a:bodyPr/>
                    <a:lstStyle/>
                    <a:p>
                      <a:r>
                        <a:rPr lang="cs-CZ" b="1"/>
                        <a:t>Obsah vody: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do 14 % (</a:t>
                      </a:r>
                      <a:r>
                        <a:rPr lang="cs-CZ" b="1" dirty="0" err="1"/>
                        <a:t>max</a:t>
                      </a:r>
                      <a:r>
                        <a:rPr lang="cs-CZ"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38667">
                <a:tc>
                  <a:txBody>
                    <a:bodyPr/>
                    <a:lstStyle/>
                    <a:p>
                      <a:r>
                        <a:rPr lang="cs-CZ" b="1"/>
                        <a:t>Pokles viskozity: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10 - 15 (</a:t>
                      </a:r>
                      <a:r>
                        <a:rPr lang="cs-CZ" b="1" dirty="0" err="1"/>
                        <a:t>max</a:t>
                      </a:r>
                      <a:r>
                        <a:rPr lang="cs-CZ"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38667">
                <a:tc>
                  <a:txBody>
                    <a:bodyPr/>
                    <a:lstStyle/>
                    <a:p>
                      <a:r>
                        <a:rPr lang="cs-CZ" b="1"/>
                        <a:t>pH 1% roztoku: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6,5 - 7,2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38667">
                <a:tc>
                  <a:txBody>
                    <a:bodyPr/>
                    <a:lstStyle/>
                    <a:p>
                      <a:r>
                        <a:rPr lang="cs-CZ" b="1"/>
                        <a:t>Pevnost gelu: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280 - 340 </a:t>
                      </a:r>
                      <a:r>
                        <a:rPr lang="cs-CZ" b="1" dirty="0" err="1"/>
                        <a:t>Bloom</a:t>
                      </a:r>
                      <a:r>
                        <a:rPr lang="cs-CZ" b="1" dirty="0"/>
                        <a:t>/g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338667">
                <a:tc>
                  <a:txBody>
                    <a:bodyPr/>
                    <a:lstStyle/>
                    <a:p>
                      <a:r>
                        <a:rPr lang="cs-CZ" b="1"/>
                        <a:t>Obsah tuku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0,3 - 0,5 %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sp>
        <p:nvSpPr>
          <p:cNvPr id="8" name="TextovéPole 7"/>
          <p:cNvSpPr txBox="1"/>
          <p:nvPr/>
        </p:nvSpPr>
        <p:spPr>
          <a:xfrm>
            <a:off x="179512" y="1196752"/>
            <a:ext cx="1979712" cy="1938992"/>
          </a:xfrm>
          <a:prstGeom prst="rect">
            <a:avLst/>
          </a:prstGeom>
          <a:noFill/>
        </p:spPr>
        <p:txBody>
          <a:bodyPr wrap="square" rtlCol="0">
            <a:spAutoFit/>
          </a:bodyPr>
          <a:lstStyle/>
          <a:p>
            <a:r>
              <a:rPr lang="cs-CZ" sz="2400" b="1" dirty="0">
                <a:solidFill>
                  <a:srgbClr val="FF0000"/>
                </a:solidFill>
              </a:rPr>
              <a:t>S vysokou PĚNIVOSTÍ &amp; NÍZKÝM OBSAHEM TUKU</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188640"/>
            <a:ext cx="8229600" cy="994122"/>
          </a:xfrm>
        </p:spPr>
        <p:txBody>
          <a:bodyPr/>
          <a:lstStyle/>
          <a:p>
            <a:r>
              <a:rPr lang="cs-CZ" sz="2800" b="1" dirty="0">
                <a:solidFill>
                  <a:srgbClr val="FF0000"/>
                </a:solidFill>
                <a:latin typeface="+mn-lt"/>
              </a:rPr>
              <a:t>Výroba klihu </a:t>
            </a:r>
            <a:r>
              <a:rPr lang="cs-CZ" sz="2800" b="1" cap="all" dirty="0">
                <a:solidFill>
                  <a:srgbClr val="008000"/>
                </a:solidFill>
                <a:latin typeface="+mn-lt"/>
              </a:rPr>
              <a:t>příklad sortimentu IV</a:t>
            </a:r>
            <a:br>
              <a:rPr lang="cs-CZ" sz="2800" b="1" cap="all" dirty="0">
                <a:solidFill>
                  <a:srgbClr val="008000"/>
                </a:solidFill>
                <a:latin typeface="+mn-lt"/>
              </a:rPr>
            </a:br>
            <a:r>
              <a:rPr lang="cs-CZ" sz="2800" b="1" cap="all" dirty="0" err="1">
                <a:solidFill>
                  <a:srgbClr val="008000"/>
                </a:solidFill>
                <a:latin typeface="+mn-lt"/>
              </a:rPr>
              <a:t>tanex</a:t>
            </a:r>
            <a:r>
              <a:rPr lang="cs-CZ" sz="2800" b="1" cap="all" dirty="0">
                <a:solidFill>
                  <a:srgbClr val="008000"/>
                </a:solidFill>
                <a:latin typeface="+mn-lt"/>
              </a:rPr>
              <a:t> </a:t>
            </a:r>
            <a:r>
              <a:rPr lang="cs-CZ" sz="2800" b="1" dirty="0">
                <a:solidFill>
                  <a:srgbClr val="008000"/>
                </a:solidFill>
                <a:latin typeface="+mn-lt"/>
              </a:rPr>
              <a:t>Vladislav</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106</a:t>
            </a:fld>
            <a:endParaRPr lang="sk-SK"/>
          </a:p>
        </p:txBody>
      </p:sp>
      <p:graphicFrame>
        <p:nvGraphicFramePr>
          <p:cNvPr id="9" name="Tabulka 8"/>
          <p:cNvGraphicFramePr>
            <a:graphicFrameLocks noGrp="1"/>
          </p:cNvGraphicFramePr>
          <p:nvPr/>
        </p:nvGraphicFramePr>
        <p:xfrm>
          <a:off x="2195736" y="1196752"/>
          <a:ext cx="6552728" cy="5235786"/>
        </p:xfrm>
        <a:graphic>
          <a:graphicData uri="http://schemas.openxmlformats.org/drawingml/2006/table">
            <a:tbl>
              <a:tblPr/>
              <a:tblGrid>
                <a:gridCol w="3528392">
                  <a:extLst>
                    <a:ext uri="{9D8B030D-6E8A-4147-A177-3AD203B41FA5}">
                      <a16:colId xmlns:a16="http://schemas.microsoft.com/office/drawing/2014/main" val="20000"/>
                    </a:ext>
                  </a:extLst>
                </a:gridCol>
                <a:gridCol w="3024336">
                  <a:extLst>
                    <a:ext uri="{9D8B030D-6E8A-4147-A177-3AD203B41FA5}">
                      <a16:colId xmlns:a16="http://schemas.microsoft.com/office/drawing/2014/main" val="20001"/>
                    </a:ext>
                  </a:extLst>
                </a:gridCol>
              </a:tblGrid>
              <a:tr h="338667">
                <a:tc gridSpan="2">
                  <a:txBody>
                    <a:bodyPr/>
                    <a:lstStyle/>
                    <a:p>
                      <a:pPr algn="ctr"/>
                      <a:r>
                        <a:rPr lang="cs-CZ" sz="3200" b="1" dirty="0">
                          <a:solidFill>
                            <a:srgbClr val="008000"/>
                          </a:solidFill>
                          <a:latin typeface="Arial Black" pitchFamily="34" charset="0"/>
                        </a:rPr>
                        <a:t>KLIH TOPAZ SPECIÁL</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sz="1700" dirty="0"/>
                    </a:p>
                  </a:txBody>
                  <a:tcPr marL="84667" marR="84667" marT="42333" marB="42333" anchor="ctr">
                    <a:lnL>
                      <a:noFill/>
                    </a:lnL>
                    <a:lnR>
                      <a:noFill/>
                    </a:lnR>
                    <a:lnT>
                      <a:noFill/>
                    </a:lnT>
                    <a:lnB>
                      <a:noFill/>
                    </a:lnB>
                  </a:tcPr>
                </a:tc>
                <a:extLst>
                  <a:ext uri="{0D108BD9-81ED-4DB2-BD59-A6C34878D82A}">
                    <a16:rowId xmlns:a16="http://schemas.microsoft.com/office/drawing/2014/main" val="10000"/>
                  </a:ext>
                </a:extLst>
              </a:tr>
              <a:tr h="338667">
                <a:tc>
                  <a:txBody>
                    <a:bodyPr/>
                    <a:lstStyle/>
                    <a:p>
                      <a:r>
                        <a:rPr lang="cs-CZ" b="1"/>
                        <a:t>Bod tání: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31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38667">
                <a:tc>
                  <a:txBody>
                    <a:bodyPr/>
                    <a:lstStyle/>
                    <a:p>
                      <a:r>
                        <a:rPr lang="cs-CZ" b="1"/>
                        <a:t>Báze: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kožní klih v suchém stavu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38667">
                <a:tc>
                  <a:txBody>
                    <a:bodyPr/>
                    <a:lstStyle/>
                    <a:p>
                      <a:r>
                        <a:rPr lang="cs-CZ" b="1"/>
                        <a:t>Barva: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žlutá až tmavohnědá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38667">
                <a:tc>
                  <a:txBody>
                    <a:bodyPr/>
                    <a:lstStyle/>
                    <a:p>
                      <a:r>
                        <a:rPr lang="cs-CZ" b="1"/>
                        <a:t>Charakter filmu: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tvrdý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38667">
                <a:tc>
                  <a:txBody>
                    <a:bodyPr/>
                    <a:lstStyle/>
                    <a:p>
                      <a:r>
                        <a:rPr lang="cs-CZ" b="1"/>
                        <a:t>Viskozita: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5 - 6 Engler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38667">
                <a:tc>
                  <a:txBody>
                    <a:bodyPr/>
                    <a:lstStyle/>
                    <a:p>
                      <a:r>
                        <a:rPr lang="cs-CZ" b="1"/>
                        <a:t>Popel: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do 3 %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38667">
                <a:tc>
                  <a:txBody>
                    <a:bodyPr/>
                    <a:lstStyle/>
                    <a:p>
                      <a:r>
                        <a:rPr lang="cs-CZ" b="1"/>
                        <a:t>Pracovní teplota: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60 - 80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38667">
                <a:tc>
                  <a:txBody>
                    <a:bodyPr/>
                    <a:lstStyle/>
                    <a:p>
                      <a:r>
                        <a:rPr lang="cs-CZ" b="1"/>
                        <a:t>Obsah vody: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do 15 % (max)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38667">
                <a:tc>
                  <a:txBody>
                    <a:bodyPr/>
                    <a:lstStyle/>
                    <a:p>
                      <a:r>
                        <a:rPr lang="cs-CZ" b="1"/>
                        <a:t>Pokles viskozity: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10 - 15 (max)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38667">
                <a:tc>
                  <a:txBody>
                    <a:bodyPr/>
                    <a:lstStyle/>
                    <a:p>
                      <a:r>
                        <a:rPr lang="cs-CZ" b="1"/>
                        <a:t>pH 1% roztoku: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6 - 7,5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38667">
                <a:tc>
                  <a:txBody>
                    <a:bodyPr/>
                    <a:lstStyle/>
                    <a:p>
                      <a:r>
                        <a:rPr lang="cs-CZ" b="1"/>
                        <a:t>Pevnost gelu: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280 - 340 Bloom/g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338667">
                <a:tc>
                  <a:txBody>
                    <a:bodyPr/>
                    <a:lstStyle/>
                    <a:p>
                      <a:r>
                        <a:rPr lang="cs-CZ" b="1"/>
                        <a:t>Obsah tuku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4 %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ulka 8"/>
          <p:cNvGraphicFramePr>
            <a:graphicFrameLocks noGrp="1"/>
          </p:cNvGraphicFramePr>
          <p:nvPr/>
        </p:nvGraphicFramePr>
        <p:xfrm>
          <a:off x="1" y="477831"/>
          <a:ext cx="9143999" cy="5842967"/>
        </p:xfrm>
        <a:graphic>
          <a:graphicData uri="http://schemas.openxmlformats.org/drawingml/2006/table">
            <a:tbl>
              <a:tblPr/>
              <a:tblGrid>
                <a:gridCol w="2043952">
                  <a:extLst>
                    <a:ext uri="{9D8B030D-6E8A-4147-A177-3AD203B41FA5}">
                      <a16:colId xmlns:a16="http://schemas.microsoft.com/office/drawing/2014/main" val="20000"/>
                    </a:ext>
                  </a:extLst>
                </a:gridCol>
                <a:gridCol w="2151531">
                  <a:extLst>
                    <a:ext uri="{9D8B030D-6E8A-4147-A177-3AD203B41FA5}">
                      <a16:colId xmlns:a16="http://schemas.microsoft.com/office/drawing/2014/main" val="20001"/>
                    </a:ext>
                  </a:extLst>
                </a:gridCol>
                <a:gridCol w="2474258">
                  <a:extLst>
                    <a:ext uri="{9D8B030D-6E8A-4147-A177-3AD203B41FA5}">
                      <a16:colId xmlns:a16="http://schemas.microsoft.com/office/drawing/2014/main" val="20002"/>
                    </a:ext>
                  </a:extLst>
                </a:gridCol>
                <a:gridCol w="2474258">
                  <a:extLst>
                    <a:ext uri="{9D8B030D-6E8A-4147-A177-3AD203B41FA5}">
                      <a16:colId xmlns:a16="http://schemas.microsoft.com/office/drawing/2014/main" val="20003"/>
                    </a:ext>
                  </a:extLst>
                </a:gridCol>
              </a:tblGrid>
              <a:tr h="540267">
                <a:tc gridSpan="2">
                  <a:txBody>
                    <a:bodyPr/>
                    <a:lstStyle/>
                    <a:p>
                      <a:pPr algn="l"/>
                      <a:r>
                        <a:rPr lang="cs-CZ" sz="1600" b="1" dirty="0">
                          <a:solidFill>
                            <a:srgbClr val="008000"/>
                          </a:solidFill>
                          <a:latin typeface="Arial Black" pitchFamily="34" charset="0"/>
                        </a:rPr>
                        <a:t>KLIH TOPAZ SPECIÁL</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hMerge="1">
                  <a:txBody>
                    <a:bodyPr/>
                    <a:lstStyle/>
                    <a:p>
                      <a:endParaRPr lang="cs-CZ" sz="1700" dirty="0"/>
                    </a:p>
                  </a:txBody>
                  <a:tcPr marL="84667" marR="84667" marT="42333" marB="42333" anchor="ctr">
                    <a:lnL>
                      <a:noFill/>
                    </a:lnL>
                    <a:lnR>
                      <a:noFill/>
                    </a:lnR>
                    <a:lnT>
                      <a:noFill/>
                    </a:lnT>
                    <a:lnB>
                      <a:noFill/>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600" dirty="0">
                          <a:solidFill>
                            <a:srgbClr val="008000"/>
                          </a:solidFill>
                          <a:latin typeface="Arial Black" pitchFamily="34" charset="0"/>
                        </a:rPr>
                        <a:t>SIRKÁRENSKÝ</a:t>
                      </a:r>
                    </a:p>
                    <a:p>
                      <a:pPr algn="l"/>
                      <a:r>
                        <a:rPr lang="cs-CZ" sz="1600" b="1" dirty="0">
                          <a:solidFill>
                            <a:srgbClr val="008000"/>
                          </a:solidFill>
                          <a:latin typeface="Arial Black" pitchFamily="34" charset="0"/>
                        </a:rPr>
                        <a:t>KLIH</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algn="l"/>
                      <a:r>
                        <a:rPr lang="cs-CZ" sz="1600" b="1" dirty="0">
                          <a:solidFill>
                            <a:srgbClr val="008000"/>
                          </a:solidFill>
                          <a:latin typeface="Arial Black" pitchFamily="34" charset="0"/>
                        </a:rPr>
                        <a:t>TECHNICKÁ ŽELATINA</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0"/>
                  </a:ext>
                </a:extLst>
              </a:tr>
              <a:tr h="357875">
                <a:tc>
                  <a:txBody>
                    <a:bodyPr/>
                    <a:lstStyle/>
                    <a:p>
                      <a:r>
                        <a:rPr lang="cs-CZ" sz="1400" b="1" dirty="0"/>
                        <a:t>Bod tání: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31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31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31 °C</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1"/>
                  </a:ext>
                </a:extLst>
              </a:tr>
              <a:tr h="512778">
                <a:tc>
                  <a:txBody>
                    <a:bodyPr/>
                    <a:lstStyle/>
                    <a:p>
                      <a:r>
                        <a:rPr lang="cs-CZ" sz="1400" b="1"/>
                        <a:t>Báze: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kožní klih v suchém stavu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kožní klih v suchém stavu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kožní klih v suchém stavu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2"/>
                  </a:ext>
                </a:extLst>
              </a:tr>
              <a:tr h="546662">
                <a:tc>
                  <a:txBody>
                    <a:bodyPr/>
                    <a:lstStyle/>
                    <a:p>
                      <a:r>
                        <a:rPr lang="cs-CZ" sz="1600" b="1" dirty="0">
                          <a:solidFill>
                            <a:srgbClr val="C00000"/>
                          </a:solidFill>
                          <a:latin typeface="Arial Black" pitchFamily="34" charset="0"/>
                        </a:rPr>
                        <a:t>Barva: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600" b="1" dirty="0">
                          <a:solidFill>
                            <a:srgbClr val="C00000"/>
                          </a:solidFill>
                          <a:latin typeface="Arial Black" pitchFamily="34" charset="0"/>
                        </a:rPr>
                        <a:t>žlutá až tmavohnědá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600" b="1" dirty="0">
                          <a:solidFill>
                            <a:srgbClr val="C00000"/>
                          </a:solidFill>
                          <a:latin typeface="Arial Black" pitchFamily="34" charset="0"/>
                        </a:rPr>
                        <a:t>žlutá až tmavohnědá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600" b="1" dirty="0">
                          <a:solidFill>
                            <a:srgbClr val="C00000"/>
                          </a:solidFill>
                          <a:latin typeface="Arial Black" pitchFamily="34" charset="0"/>
                        </a:rPr>
                        <a:t>světle žlutá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3"/>
                  </a:ext>
                </a:extLst>
              </a:tr>
              <a:tr h="393384">
                <a:tc>
                  <a:txBody>
                    <a:bodyPr/>
                    <a:lstStyle/>
                    <a:p>
                      <a:r>
                        <a:rPr lang="cs-CZ" sz="1400" b="1"/>
                        <a:t>Charakter filmu: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tvrdý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tvrdý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tvrdý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4"/>
                  </a:ext>
                </a:extLst>
              </a:tr>
              <a:tr h="314260">
                <a:tc>
                  <a:txBody>
                    <a:bodyPr/>
                    <a:lstStyle/>
                    <a:p>
                      <a:r>
                        <a:rPr lang="cs-CZ" sz="1400" b="1" dirty="0">
                          <a:solidFill>
                            <a:srgbClr val="0000FF"/>
                          </a:solidFill>
                          <a:latin typeface="Arial Black" pitchFamily="34" charset="0"/>
                        </a:rPr>
                        <a:t>Viskozita: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solidFill>
                            <a:srgbClr val="0000FF"/>
                          </a:solidFill>
                          <a:latin typeface="Arial Black" pitchFamily="34" charset="0"/>
                        </a:rPr>
                        <a:t>5 - 6 </a:t>
                      </a:r>
                      <a:r>
                        <a:rPr lang="cs-CZ" sz="1400" b="1" dirty="0" err="1">
                          <a:solidFill>
                            <a:srgbClr val="0000FF"/>
                          </a:solidFill>
                          <a:latin typeface="Arial Black" pitchFamily="34" charset="0"/>
                        </a:rPr>
                        <a:t>Engler</a:t>
                      </a:r>
                      <a:r>
                        <a:rPr lang="cs-CZ" sz="1400" b="1" dirty="0">
                          <a:solidFill>
                            <a:srgbClr val="0000FF"/>
                          </a:solidFill>
                          <a:latin typeface="Arial Black" pitchFamily="34" charset="0"/>
                        </a:rPr>
                        <a:t>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solidFill>
                            <a:srgbClr val="0000FF"/>
                          </a:solidFill>
                          <a:latin typeface="Arial Black" pitchFamily="34" charset="0"/>
                        </a:rPr>
                        <a:t>min. 5 </a:t>
                      </a:r>
                      <a:r>
                        <a:rPr lang="cs-CZ" sz="1400" b="1" dirty="0" err="1">
                          <a:solidFill>
                            <a:srgbClr val="0000FF"/>
                          </a:solidFill>
                          <a:latin typeface="Arial Black" pitchFamily="34" charset="0"/>
                        </a:rPr>
                        <a:t>Engler</a:t>
                      </a:r>
                      <a:r>
                        <a:rPr lang="cs-CZ" sz="1400" b="1" dirty="0">
                          <a:solidFill>
                            <a:srgbClr val="0000FF"/>
                          </a:solidFill>
                          <a:latin typeface="Arial Black" pitchFamily="34" charset="0"/>
                        </a:rPr>
                        <a:t>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solidFill>
                            <a:srgbClr val="0000FF"/>
                          </a:solidFill>
                          <a:latin typeface="Arial Black" pitchFamily="34" charset="0"/>
                        </a:rPr>
                        <a:t>3 - 5,5 </a:t>
                      </a:r>
                      <a:r>
                        <a:rPr lang="cs-CZ" sz="1400" b="1" dirty="0" err="1">
                          <a:solidFill>
                            <a:srgbClr val="0000FF"/>
                          </a:solidFill>
                          <a:latin typeface="Arial Black" pitchFamily="34" charset="0"/>
                        </a:rPr>
                        <a:t>Engler</a:t>
                      </a:r>
                      <a:r>
                        <a:rPr lang="cs-CZ" sz="1400" b="1" dirty="0">
                          <a:solidFill>
                            <a:srgbClr val="0000FF"/>
                          </a:solidFill>
                          <a:latin typeface="Arial Black" pitchFamily="34" charset="0"/>
                        </a:rPr>
                        <a:t> (min)</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5"/>
                  </a:ext>
                </a:extLst>
              </a:tr>
              <a:tr h="307667">
                <a:tc>
                  <a:txBody>
                    <a:bodyPr/>
                    <a:lstStyle/>
                    <a:p>
                      <a:r>
                        <a:rPr lang="cs-CZ" sz="1400" b="1"/>
                        <a:t>Popel: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do 3 %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1 - 2 %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do 1 - 2 %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6"/>
                  </a:ext>
                </a:extLst>
              </a:tr>
              <a:tr h="478321">
                <a:tc>
                  <a:txBody>
                    <a:bodyPr/>
                    <a:lstStyle/>
                    <a:p>
                      <a:r>
                        <a:rPr lang="cs-CZ" sz="1400" b="1"/>
                        <a:t>Pracovní teplota: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60 - 80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60 - 80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60 - 80 °C</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7"/>
                  </a:ext>
                </a:extLst>
              </a:tr>
              <a:tr h="360028">
                <a:tc>
                  <a:txBody>
                    <a:bodyPr/>
                    <a:lstStyle/>
                    <a:p>
                      <a:r>
                        <a:rPr lang="cs-CZ" sz="1400" b="1"/>
                        <a:t>Obsah vody: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do 15 % (</a:t>
                      </a:r>
                      <a:r>
                        <a:rPr lang="cs-CZ" sz="1400" b="1" dirty="0" err="1"/>
                        <a:t>max</a:t>
                      </a:r>
                      <a:r>
                        <a:rPr lang="cs-CZ" sz="14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do 14 % (</a:t>
                      </a:r>
                      <a:r>
                        <a:rPr lang="cs-CZ" sz="1400" b="1" dirty="0" err="1"/>
                        <a:t>max</a:t>
                      </a:r>
                      <a:r>
                        <a:rPr lang="cs-CZ" sz="14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do 14 % (</a:t>
                      </a:r>
                      <a:r>
                        <a:rPr lang="cs-CZ" sz="1400" b="1" dirty="0" err="1"/>
                        <a:t>max</a:t>
                      </a:r>
                      <a:r>
                        <a:rPr lang="cs-CZ" sz="1400" b="1" dirty="0"/>
                        <a:t>)</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8"/>
                  </a:ext>
                </a:extLst>
              </a:tr>
              <a:tr h="478321">
                <a:tc>
                  <a:txBody>
                    <a:bodyPr/>
                    <a:lstStyle/>
                    <a:p>
                      <a:r>
                        <a:rPr lang="cs-CZ" sz="1400" b="1"/>
                        <a:t>Pokles viskozity: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10 - 15 (</a:t>
                      </a:r>
                      <a:r>
                        <a:rPr lang="cs-CZ" sz="1400" b="1" dirty="0" err="1"/>
                        <a:t>max</a:t>
                      </a:r>
                      <a:r>
                        <a:rPr lang="cs-CZ" sz="14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10 - 15 (</a:t>
                      </a:r>
                      <a:r>
                        <a:rPr lang="cs-CZ" sz="1400" b="1" dirty="0" err="1"/>
                        <a:t>max</a:t>
                      </a:r>
                      <a:r>
                        <a:rPr lang="cs-CZ" sz="14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10 -15 (</a:t>
                      </a:r>
                      <a:r>
                        <a:rPr lang="cs-CZ" sz="1400" b="1" dirty="0" err="1"/>
                        <a:t>max</a:t>
                      </a:r>
                      <a:r>
                        <a:rPr lang="cs-CZ" sz="1400" b="1" dirty="0"/>
                        <a:t>)</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9"/>
                  </a:ext>
                </a:extLst>
              </a:tr>
              <a:tr h="452547">
                <a:tc>
                  <a:txBody>
                    <a:bodyPr/>
                    <a:lstStyle/>
                    <a:p>
                      <a:r>
                        <a:rPr lang="cs-CZ" sz="1400" b="1"/>
                        <a:t>pH 1% roztoku: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6 - 7,5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6,5 - 7,2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6,5 - 7,2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10"/>
                  </a:ext>
                </a:extLst>
              </a:tr>
              <a:tr h="515404">
                <a:tc>
                  <a:txBody>
                    <a:bodyPr/>
                    <a:lstStyle/>
                    <a:p>
                      <a:r>
                        <a:rPr lang="cs-CZ" sz="1400" b="1" dirty="0">
                          <a:solidFill>
                            <a:srgbClr val="7030A0"/>
                          </a:solidFill>
                          <a:latin typeface="Arial Black" pitchFamily="34" charset="0"/>
                        </a:rPr>
                        <a:t>Pevnost gelu: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solidFill>
                            <a:srgbClr val="7030A0"/>
                          </a:solidFill>
                          <a:latin typeface="Arial Black" pitchFamily="34" charset="0"/>
                        </a:rPr>
                        <a:t>280 - 340 </a:t>
                      </a:r>
                      <a:r>
                        <a:rPr lang="cs-CZ" sz="1400" b="1" dirty="0" err="1">
                          <a:solidFill>
                            <a:srgbClr val="7030A0"/>
                          </a:solidFill>
                          <a:latin typeface="Arial Black" pitchFamily="34" charset="0"/>
                        </a:rPr>
                        <a:t>Bloom</a:t>
                      </a:r>
                      <a:r>
                        <a:rPr lang="cs-CZ" sz="1400" b="1" dirty="0">
                          <a:solidFill>
                            <a:srgbClr val="7030A0"/>
                          </a:solidFill>
                          <a:latin typeface="Arial Black" pitchFamily="34" charset="0"/>
                        </a:rPr>
                        <a:t>/g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solidFill>
                            <a:srgbClr val="7030A0"/>
                          </a:solidFill>
                          <a:latin typeface="Arial Black" pitchFamily="34" charset="0"/>
                        </a:rPr>
                        <a:t>280 - 340 </a:t>
                      </a:r>
                      <a:r>
                        <a:rPr lang="cs-CZ" sz="1400" b="1" dirty="0" err="1">
                          <a:solidFill>
                            <a:srgbClr val="7030A0"/>
                          </a:solidFill>
                          <a:latin typeface="Arial Black" pitchFamily="34" charset="0"/>
                        </a:rPr>
                        <a:t>Bloom</a:t>
                      </a:r>
                      <a:r>
                        <a:rPr lang="cs-CZ" sz="1400" b="1" dirty="0">
                          <a:solidFill>
                            <a:srgbClr val="7030A0"/>
                          </a:solidFill>
                          <a:latin typeface="Arial Black" pitchFamily="34" charset="0"/>
                        </a:rPr>
                        <a:t>/g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solidFill>
                            <a:srgbClr val="7030A0"/>
                          </a:solidFill>
                          <a:latin typeface="Arial Black" pitchFamily="34" charset="0"/>
                        </a:rPr>
                        <a:t>200 - 350 </a:t>
                      </a:r>
                      <a:r>
                        <a:rPr lang="cs-CZ" sz="1400" b="1" dirty="0" err="1">
                          <a:solidFill>
                            <a:srgbClr val="7030A0"/>
                          </a:solidFill>
                          <a:latin typeface="Arial Black" pitchFamily="34" charset="0"/>
                        </a:rPr>
                        <a:t>Bloom</a:t>
                      </a:r>
                      <a:r>
                        <a:rPr lang="cs-CZ" sz="1400" b="1" dirty="0">
                          <a:solidFill>
                            <a:srgbClr val="7030A0"/>
                          </a:solidFill>
                          <a:latin typeface="Arial Black" pitchFamily="34" charset="0"/>
                        </a:rPr>
                        <a:t>/g (min)</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11"/>
                  </a:ext>
                </a:extLst>
              </a:tr>
              <a:tr h="512778">
                <a:tc>
                  <a:txBody>
                    <a:bodyPr/>
                    <a:lstStyle/>
                    <a:p>
                      <a:r>
                        <a:rPr lang="cs-CZ" sz="2000" b="1" dirty="0">
                          <a:solidFill>
                            <a:srgbClr val="FF0000"/>
                          </a:solidFill>
                          <a:latin typeface="Arial Black" pitchFamily="34" charset="0"/>
                        </a:rPr>
                        <a:t>Obsah tuku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2000" b="1" dirty="0">
                          <a:solidFill>
                            <a:srgbClr val="FF0000"/>
                          </a:solidFill>
                          <a:latin typeface="Arial Black" pitchFamily="34" charset="0"/>
                        </a:rPr>
                        <a:t>4 %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2000" b="1" dirty="0">
                          <a:solidFill>
                            <a:srgbClr val="FF0000"/>
                          </a:solidFill>
                          <a:latin typeface="Arial Black" pitchFamily="34" charset="0"/>
                        </a:rPr>
                        <a:t>0,3 - 0,5 %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2000" b="1" dirty="0">
                          <a:solidFill>
                            <a:srgbClr val="FF0000"/>
                          </a:solidFill>
                          <a:latin typeface="Arial Black" pitchFamily="34" charset="0"/>
                        </a:rPr>
                        <a:t>0,3 - 0,5 %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12"/>
                  </a:ext>
                </a:extLst>
              </a:tr>
            </a:tbl>
          </a:graphicData>
        </a:graphic>
      </p:graphicFrame>
      <p:sp>
        <p:nvSpPr>
          <p:cNvPr id="3" name="Zástupný symbol pro datum 2"/>
          <p:cNvSpPr>
            <a:spLocks noGrp="1"/>
          </p:cNvSpPr>
          <p:nvPr>
            <p:ph type="dt" sz="half" idx="10"/>
          </p:nvPr>
        </p:nvSpPr>
        <p:spPr/>
        <p:txBody>
          <a:bodyPr/>
          <a:lstStyle/>
          <a:p>
            <a:pPr>
              <a:defRPr/>
            </a:pPr>
            <a:r>
              <a:rPr lang="cs-CZ"/>
              <a:t>22112021</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107</a:t>
            </a:fld>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251520" y="0"/>
            <a:ext cx="8229600" cy="922114"/>
          </a:xfrm>
        </p:spPr>
        <p:txBody>
          <a:bodyPr/>
          <a:lstStyle/>
          <a:p>
            <a:r>
              <a:rPr lang="cs-CZ" sz="2800" b="1" dirty="0">
                <a:solidFill>
                  <a:srgbClr val="FF0000"/>
                </a:solidFill>
                <a:latin typeface="+mn-lt"/>
              </a:rPr>
              <a:t>Výroba klihu </a:t>
            </a:r>
            <a:r>
              <a:rPr lang="cs-CZ" sz="2800" b="1" cap="all" dirty="0">
                <a:solidFill>
                  <a:srgbClr val="008000"/>
                </a:solidFill>
                <a:latin typeface="+mn-lt"/>
              </a:rPr>
              <a:t>příklad </a:t>
            </a:r>
            <a:r>
              <a:rPr lang="cs-CZ" sz="2800" b="1" cap="all" dirty="0">
                <a:solidFill>
                  <a:srgbClr val="0000FF"/>
                </a:solidFill>
                <a:latin typeface="+mn-lt"/>
              </a:rPr>
              <a:t>DALŠÍHO</a:t>
            </a:r>
            <a:r>
              <a:rPr lang="cs-CZ" sz="2800" b="1" cap="all" dirty="0">
                <a:solidFill>
                  <a:srgbClr val="008000"/>
                </a:solidFill>
                <a:latin typeface="+mn-lt"/>
              </a:rPr>
              <a:t> sortimentu </a:t>
            </a:r>
            <a:br>
              <a:rPr lang="cs-CZ" sz="2800" b="1" cap="all" dirty="0">
                <a:solidFill>
                  <a:srgbClr val="008000"/>
                </a:solidFill>
                <a:latin typeface="+mn-lt"/>
              </a:rPr>
            </a:br>
            <a:r>
              <a:rPr lang="cs-CZ" sz="2800" b="1" cap="all" dirty="0" err="1">
                <a:solidFill>
                  <a:srgbClr val="008000"/>
                </a:solidFill>
                <a:latin typeface="+mn-lt"/>
              </a:rPr>
              <a:t>tanex</a:t>
            </a:r>
            <a:r>
              <a:rPr lang="cs-CZ" sz="2800" b="1" cap="all" dirty="0">
                <a:solidFill>
                  <a:srgbClr val="008000"/>
                </a:solidFill>
                <a:latin typeface="+mn-lt"/>
              </a:rPr>
              <a:t> </a:t>
            </a:r>
            <a:r>
              <a:rPr lang="cs-CZ" sz="2800" b="1" dirty="0">
                <a:solidFill>
                  <a:srgbClr val="008000"/>
                </a:solidFill>
                <a:latin typeface="+mn-lt"/>
              </a:rPr>
              <a:t>Vladislav</a:t>
            </a:r>
            <a:endParaRPr lang="cs-CZ" sz="2800" b="1" cap="all" dirty="0">
              <a:solidFill>
                <a:srgbClr val="008000"/>
              </a:solidFill>
              <a:latin typeface="+mn-lt"/>
            </a:endParaRPr>
          </a:p>
        </p:txBody>
      </p:sp>
      <p:sp>
        <p:nvSpPr>
          <p:cNvPr id="8" name="Zástupný symbol pro obsah 7"/>
          <p:cNvSpPr>
            <a:spLocks noGrp="1"/>
          </p:cNvSpPr>
          <p:nvPr>
            <p:ph idx="1"/>
          </p:nvPr>
        </p:nvSpPr>
        <p:spPr>
          <a:xfrm>
            <a:off x="107504" y="908720"/>
            <a:ext cx="8928992" cy="5328592"/>
          </a:xfrm>
        </p:spPr>
        <p:txBody>
          <a:bodyPr/>
          <a:lstStyle/>
          <a:p>
            <a:pPr marL="457200" indent="-457200">
              <a:buFont typeface="+mj-lt"/>
              <a:buAutoNum type="arabicPeriod"/>
            </a:pPr>
            <a:r>
              <a:rPr lang="cs-CZ" sz="2400" b="1" dirty="0"/>
              <a:t>KRÁLIČÍ KLIH</a:t>
            </a:r>
          </a:p>
          <a:p>
            <a:pPr marL="457200" indent="-457200">
              <a:buFont typeface="+mj-lt"/>
              <a:buAutoNum type="arabicPeriod"/>
            </a:pPr>
            <a:r>
              <a:rPr lang="cs-CZ" sz="2400" b="1" dirty="0"/>
              <a:t>TOPAZ  I  - pro náročné zákazníky</a:t>
            </a:r>
          </a:p>
          <a:p>
            <a:pPr marL="457200" indent="-457200">
              <a:buFont typeface="+mj-lt"/>
              <a:buAutoNum type="arabicPeriod"/>
            </a:pPr>
            <a:r>
              <a:rPr lang="cs-CZ" b="1" dirty="0">
                <a:solidFill>
                  <a:srgbClr val="0000FF"/>
                </a:solidFill>
                <a:latin typeface="Arial Black" pitchFamily="34" charset="0"/>
              </a:rPr>
              <a:t>TOPAZ II  - NEJPRODÁVANĚJŠÍ DRUH</a:t>
            </a:r>
            <a:endParaRPr lang="cs-CZ" sz="2400" b="1" dirty="0">
              <a:solidFill>
                <a:srgbClr val="0000FF"/>
              </a:solidFill>
              <a:latin typeface="Arial Black" pitchFamily="34" charset="0"/>
            </a:endParaRPr>
          </a:p>
          <a:p>
            <a:pPr marL="457200" indent="-457200">
              <a:buFont typeface="+mj-lt"/>
              <a:buAutoNum type="arabicPeriod"/>
            </a:pPr>
            <a:r>
              <a:rPr lang="cs-CZ" sz="2400" b="1" dirty="0"/>
              <a:t>Kožní klih K2 – náhrada kostního klihu</a:t>
            </a:r>
          </a:p>
          <a:p>
            <a:pPr marL="457200" indent="-457200" algn="ctr">
              <a:buNone/>
            </a:pPr>
            <a:r>
              <a:rPr lang="cs-CZ" sz="2400" b="1" cap="all" dirty="0">
                <a:solidFill>
                  <a:srgbClr val="C00000"/>
                </a:solidFill>
                <a:latin typeface="Arial Black" pitchFamily="34" charset="0"/>
              </a:rPr>
              <a:t>Kožní</a:t>
            </a:r>
            <a:r>
              <a:rPr lang="cs-CZ" sz="2400" b="1" dirty="0">
                <a:solidFill>
                  <a:srgbClr val="C00000"/>
                </a:solidFill>
                <a:latin typeface="Arial Black" pitchFamily="34" charset="0"/>
              </a:rPr>
              <a:t> versus </a:t>
            </a:r>
            <a:r>
              <a:rPr lang="cs-CZ" sz="2400" b="1" cap="all" dirty="0">
                <a:solidFill>
                  <a:srgbClr val="C00000"/>
                </a:solidFill>
                <a:latin typeface="Arial Black" pitchFamily="34" charset="0"/>
              </a:rPr>
              <a:t>kostní</a:t>
            </a:r>
            <a:r>
              <a:rPr lang="cs-CZ" sz="2400" b="1" dirty="0">
                <a:solidFill>
                  <a:srgbClr val="C00000"/>
                </a:solidFill>
                <a:latin typeface="Arial Black" pitchFamily="34" charset="0"/>
              </a:rPr>
              <a:t> klih</a:t>
            </a:r>
          </a:p>
          <a:p>
            <a:pPr marL="457200" indent="-457200"/>
            <a:r>
              <a:rPr lang="cs-CZ" sz="2400" b="1" dirty="0">
                <a:solidFill>
                  <a:srgbClr val="C00000"/>
                </a:solidFill>
              </a:rPr>
              <a:t>Kožní klih dává lepší vlastnosti spoje (pevnost)</a:t>
            </a:r>
          </a:p>
          <a:p>
            <a:pPr marL="457200" indent="-457200" algn="ctr">
              <a:buNone/>
            </a:pPr>
            <a:r>
              <a:rPr lang="cs-CZ" sz="2400" b="1" dirty="0">
                <a:solidFill>
                  <a:srgbClr val="FF0000"/>
                </a:solidFill>
                <a:latin typeface="Arial Black" pitchFamily="34" charset="0"/>
              </a:rPr>
              <a:t>POSTUPNÉ VAŘENÍ KLIHU</a:t>
            </a:r>
          </a:p>
          <a:p>
            <a:pPr marL="457200" indent="-457200"/>
            <a:r>
              <a:rPr lang="cs-CZ" sz="2400" b="1" dirty="0">
                <a:solidFill>
                  <a:srgbClr val="FF0000"/>
                </a:solidFill>
              </a:rPr>
              <a:t>První vaření dává nejlepší klih, protože dlouhé makromolekuly kolagenu jsou nejméně hydrolyzované na kratší makromolekuly</a:t>
            </a:r>
          </a:p>
          <a:p>
            <a:pPr marL="457200" indent="-457200">
              <a:buFont typeface="+mj-lt"/>
              <a:buAutoNum type="arabicPeriod"/>
            </a:pPr>
            <a:endParaRPr lang="cs-CZ" sz="2400" b="1" dirty="0"/>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108</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94122"/>
          </a:xfrm>
        </p:spPr>
        <p:txBody>
          <a:bodyPr/>
          <a:lstStyle/>
          <a:p>
            <a:r>
              <a:rPr lang="cs-CZ" sz="2800" b="1" dirty="0">
                <a:solidFill>
                  <a:srgbClr val="008000"/>
                </a:solidFill>
                <a:latin typeface="Arial Black" pitchFamily="34" charset="0"/>
              </a:rPr>
              <a:t>Klih</a:t>
            </a:r>
            <a:r>
              <a:rPr lang="cs-CZ" sz="2800" b="1" dirty="0">
                <a:solidFill>
                  <a:srgbClr val="FF0000"/>
                </a:solidFill>
                <a:latin typeface="Arial Black" pitchFamily="34" charset="0"/>
              </a:rPr>
              <a:t> &amp;</a:t>
            </a:r>
            <a:r>
              <a:rPr lang="cs-CZ" sz="2800" b="1" dirty="0">
                <a:solidFill>
                  <a:srgbClr val="0000FF"/>
                </a:solidFill>
                <a:latin typeface="Arial Black" pitchFamily="34" charset="0"/>
              </a:rPr>
              <a:t>ŽELATINA</a:t>
            </a:r>
            <a:r>
              <a:rPr lang="cs-CZ" sz="2800" b="1" dirty="0">
                <a:solidFill>
                  <a:srgbClr val="FF0000"/>
                </a:solidFill>
                <a:latin typeface="Arial Black" pitchFamily="34" charset="0"/>
              </a:rPr>
              <a:t> a KONZERVÁTOR – RESTAURÁTOR I</a:t>
            </a:r>
            <a:endParaRPr lang="cs-CZ" sz="2800" b="1" cap="all" dirty="0">
              <a:solidFill>
                <a:srgbClr val="008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109</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sp>
        <p:nvSpPr>
          <p:cNvPr id="9" name="Zástupný symbol pro obsah 8"/>
          <p:cNvSpPr>
            <a:spLocks noGrp="1"/>
          </p:cNvSpPr>
          <p:nvPr>
            <p:ph idx="1"/>
          </p:nvPr>
        </p:nvSpPr>
        <p:spPr>
          <a:xfrm>
            <a:off x="179512" y="1196752"/>
            <a:ext cx="8784976" cy="4929411"/>
          </a:xfrm>
        </p:spPr>
        <p:txBody>
          <a:bodyPr/>
          <a:lstStyle/>
          <a:p>
            <a:r>
              <a:rPr lang="cs-CZ" sz="2400" b="1" dirty="0">
                <a:solidFill>
                  <a:srgbClr val="0000FF"/>
                </a:solidFill>
                <a:latin typeface="Arial Black" pitchFamily="34" charset="0"/>
              </a:rPr>
              <a:t>ŽELATINA OBSAHUJE MÉNĚ NÍZKOMOLEKULÁRNÍCH LÁTEK NEŽ KLIH</a:t>
            </a:r>
          </a:p>
          <a:p>
            <a:r>
              <a:rPr lang="cs-CZ" sz="2400" b="1" dirty="0"/>
              <a:t>Do 20°C želatina ve vodě jen silně bobtná</a:t>
            </a:r>
          </a:p>
          <a:p>
            <a:r>
              <a:rPr lang="cs-CZ" sz="2400" b="1" dirty="0"/>
              <a:t>Želatina bobtná víc než klihy</a:t>
            </a:r>
          </a:p>
          <a:p>
            <a:r>
              <a:rPr lang="cs-CZ" sz="2400" b="1" dirty="0"/>
              <a:t>Nad 35 °C tvoří želatina viskózní roztoky </a:t>
            </a:r>
          </a:p>
          <a:p>
            <a:r>
              <a:rPr lang="cs-CZ" sz="2400" b="1" dirty="0"/>
              <a:t>Po ochlazení roztoků vytváří želatina GEL  již při nízké koncentraci pod 1 % hmot.</a:t>
            </a:r>
          </a:p>
          <a:p>
            <a:r>
              <a:rPr lang="cs-CZ" sz="2400" b="1" dirty="0"/>
              <a:t>Vlivy na viskozitu mají i soli či formaldehyd (TEN VYTVÁŘÍ NEROZPUSTNÉ GELY)</a:t>
            </a:r>
          </a:p>
          <a:p>
            <a:r>
              <a:rPr lang="cs-CZ" sz="2400" b="1" dirty="0"/>
              <a:t>Podobná je reakce s ionty </a:t>
            </a:r>
            <a:r>
              <a:rPr lang="cs-CZ" sz="2400" b="1" dirty="0" err="1"/>
              <a:t>Al</a:t>
            </a:r>
            <a:r>
              <a:rPr lang="cs-CZ" sz="2400" b="1" dirty="0"/>
              <a:t>, </a:t>
            </a:r>
            <a:r>
              <a:rPr lang="cs-CZ" sz="2400" b="1" dirty="0" err="1"/>
              <a:t>Cr</a:t>
            </a:r>
            <a:r>
              <a:rPr lang="cs-CZ" sz="2400" b="1" dirty="0"/>
              <a:t> a </a:t>
            </a:r>
            <a:r>
              <a:rPr lang="cs-CZ" sz="2400" b="1" dirty="0" err="1"/>
              <a:t>Fe</a:t>
            </a:r>
            <a:r>
              <a:rPr lang="cs-CZ" sz="2400" b="1" dirty="0"/>
              <a:t> &gt; činění kůží </a:t>
            </a:r>
          </a:p>
          <a:p>
            <a:r>
              <a:rPr lang="cs-CZ" sz="2400" b="1" dirty="0"/>
              <a:t>Nadměrným zahříváním nad 35 °C klesá MW a tím i viskozita a zhoršují se vlastnosti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lstStyle/>
          <a:p>
            <a:r>
              <a:rPr lang="cs-CZ" sz="2800" dirty="0">
                <a:solidFill>
                  <a:srgbClr val="FF0000"/>
                </a:solidFill>
                <a:latin typeface="Arial Black" pitchFamily="34" charset="0"/>
              </a:rPr>
              <a:t>Dělení proteinů( bílkovin) podle rozpustnosti ve vodě</a:t>
            </a:r>
            <a:endParaRPr lang="cs-CZ" sz="2800" dirty="0"/>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11</a:t>
            </a:fld>
            <a:endParaRPr lang="sk-SK"/>
          </a:p>
        </p:txBody>
      </p:sp>
      <p:sp>
        <p:nvSpPr>
          <p:cNvPr id="8" name="Zástupný symbol pro obsah 7"/>
          <p:cNvSpPr>
            <a:spLocks noGrp="1"/>
          </p:cNvSpPr>
          <p:nvPr>
            <p:ph idx="1"/>
          </p:nvPr>
        </p:nvSpPr>
        <p:spPr>
          <a:xfrm>
            <a:off x="323528" y="1600200"/>
            <a:ext cx="8568952" cy="4525963"/>
          </a:xfrm>
        </p:spPr>
        <p:txBody>
          <a:bodyPr/>
          <a:lstStyle/>
          <a:p>
            <a:r>
              <a:rPr lang="cs-CZ" sz="2800" dirty="0">
                <a:solidFill>
                  <a:srgbClr val="0000FF"/>
                </a:solidFill>
                <a:latin typeface="Arial Black" pitchFamily="34" charset="0"/>
              </a:rPr>
              <a:t>ROZPUSTNÉ (SFÉROPROTEINY)</a:t>
            </a:r>
          </a:p>
          <a:p>
            <a:pPr lvl="1"/>
            <a:r>
              <a:rPr lang="cs-CZ" sz="2400" dirty="0">
                <a:solidFill>
                  <a:srgbClr val="0000FF"/>
                </a:solidFill>
              </a:rPr>
              <a:t>(TEPLO &gt; </a:t>
            </a:r>
            <a:r>
              <a:rPr lang="cs-CZ" sz="2400" u="sng" dirty="0">
                <a:solidFill>
                  <a:srgbClr val="0000FF"/>
                </a:solidFill>
              </a:rPr>
              <a:t>KOAGULACE</a:t>
            </a:r>
            <a:r>
              <a:rPr lang="cs-CZ" sz="2400" dirty="0">
                <a:solidFill>
                  <a:srgbClr val="0000FF"/>
                </a:solidFill>
              </a:rPr>
              <a:t>)</a:t>
            </a:r>
          </a:p>
          <a:p>
            <a:pPr lvl="1"/>
            <a:r>
              <a:rPr lang="cs-CZ" sz="2400" dirty="0">
                <a:solidFill>
                  <a:srgbClr val="0000FF"/>
                </a:solidFill>
              </a:rPr>
              <a:t>Albumin &gt; </a:t>
            </a:r>
            <a:r>
              <a:rPr lang="cs-CZ" sz="2400" dirty="0">
                <a:solidFill>
                  <a:srgbClr val="0000FF"/>
                </a:solidFill>
                <a:latin typeface="Arial Black" pitchFamily="34" charset="0"/>
              </a:rPr>
              <a:t>vaječný bílek</a:t>
            </a:r>
          </a:p>
          <a:p>
            <a:pPr lvl="1"/>
            <a:r>
              <a:rPr lang="cs-CZ" sz="2400" dirty="0" err="1">
                <a:solidFill>
                  <a:srgbClr val="0000FF"/>
                </a:solidFill>
              </a:rPr>
              <a:t>Gluteliny</a:t>
            </a:r>
            <a:r>
              <a:rPr lang="cs-CZ" sz="2400" dirty="0">
                <a:solidFill>
                  <a:srgbClr val="0000FF"/>
                </a:solidFill>
              </a:rPr>
              <a:t> &gt; </a:t>
            </a:r>
            <a:r>
              <a:rPr lang="cs-CZ" sz="2400" dirty="0" err="1">
                <a:solidFill>
                  <a:srgbClr val="0000FF"/>
                </a:solidFill>
                <a:latin typeface="Arial Black" pitchFamily="34" charset="0"/>
              </a:rPr>
              <a:t>glutein</a:t>
            </a:r>
            <a:r>
              <a:rPr lang="cs-CZ" sz="2400" dirty="0">
                <a:solidFill>
                  <a:srgbClr val="0000FF"/>
                </a:solidFill>
                <a:latin typeface="Arial Black" pitchFamily="34" charset="0"/>
              </a:rPr>
              <a:t> z pšenice</a:t>
            </a:r>
          </a:p>
          <a:p>
            <a:r>
              <a:rPr lang="cs-CZ" sz="2800" dirty="0">
                <a:solidFill>
                  <a:srgbClr val="008000"/>
                </a:solidFill>
                <a:latin typeface="Arial Black" pitchFamily="34" charset="0"/>
              </a:rPr>
              <a:t>NEROZPUSTNÉ (SKLEROPROREINY)</a:t>
            </a:r>
          </a:p>
          <a:p>
            <a:pPr lvl="1"/>
            <a:r>
              <a:rPr lang="cs-CZ" sz="2400" dirty="0">
                <a:solidFill>
                  <a:srgbClr val="008000"/>
                </a:solidFill>
              </a:rPr>
              <a:t>Keratiny </a:t>
            </a:r>
            <a:r>
              <a:rPr lang="cs-CZ" sz="2400" dirty="0">
                <a:solidFill>
                  <a:srgbClr val="008000"/>
                </a:solidFill>
                <a:latin typeface="Symbol" pitchFamily="18" charset="2"/>
              </a:rPr>
              <a:t>a </a:t>
            </a:r>
            <a:r>
              <a:rPr lang="cs-CZ" sz="2400" dirty="0" err="1">
                <a:solidFill>
                  <a:srgbClr val="008000"/>
                </a:solidFill>
              </a:rPr>
              <a:t>a</a:t>
            </a:r>
            <a:r>
              <a:rPr lang="cs-CZ" sz="2400" dirty="0">
                <a:solidFill>
                  <a:srgbClr val="008000"/>
                </a:solidFill>
              </a:rPr>
              <a:t> </a:t>
            </a:r>
            <a:r>
              <a:rPr lang="cs-CZ" sz="2400" dirty="0">
                <a:solidFill>
                  <a:srgbClr val="008000"/>
                </a:solidFill>
                <a:latin typeface="Symbol" pitchFamily="18" charset="2"/>
              </a:rPr>
              <a:t>b</a:t>
            </a:r>
            <a:endParaRPr lang="cs-CZ" sz="2400" dirty="0">
              <a:solidFill>
                <a:srgbClr val="008000"/>
              </a:solidFill>
            </a:endParaRPr>
          </a:p>
          <a:p>
            <a:pPr lvl="1"/>
            <a:r>
              <a:rPr lang="cs-CZ" sz="5400" dirty="0">
                <a:solidFill>
                  <a:srgbClr val="FF0000"/>
                </a:solidFill>
                <a:latin typeface="Arial Black" pitchFamily="34" charset="0"/>
              </a:rPr>
              <a:t>Kolageny </a:t>
            </a:r>
          </a:p>
          <a:p>
            <a:pPr lvl="1"/>
            <a:endParaRPr lang="cs-CZ" sz="2400" dirty="0">
              <a:solidFill>
                <a:srgbClr val="0000FF"/>
              </a:solidFill>
              <a:latin typeface="Arial Black" pitchFamily="34" charset="0"/>
            </a:endParaRPr>
          </a:p>
          <a:p>
            <a:pPr lvl="1"/>
            <a:endParaRPr lang="cs-CZ" sz="2400" dirty="0">
              <a:solidFill>
                <a:srgbClr val="0000FF"/>
              </a:solidFill>
            </a:endParaRPr>
          </a:p>
          <a:p>
            <a:endParaRPr lang="cs-CZ" sz="2800"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850106"/>
          </a:xfrm>
        </p:spPr>
        <p:txBody>
          <a:bodyPr/>
          <a:lstStyle/>
          <a:p>
            <a:r>
              <a:rPr lang="cs-CZ" sz="2800" b="1" dirty="0">
                <a:solidFill>
                  <a:srgbClr val="008000"/>
                </a:solidFill>
                <a:latin typeface="Arial Black" pitchFamily="34" charset="0"/>
              </a:rPr>
              <a:t>Klih</a:t>
            </a:r>
            <a:r>
              <a:rPr lang="cs-CZ" sz="2800" b="1" dirty="0">
                <a:solidFill>
                  <a:srgbClr val="FF0000"/>
                </a:solidFill>
                <a:latin typeface="Arial Black" pitchFamily="34" charset="0"/>
              </a:rPr>
              <a:t> &amp;</a:t>
            </a:r>
            <a:r>
              <a:rPr lang="cs-CZ" sz="2800" b="1" dirty="0">
                <a:solidFill>
                  <a:srgbClr val="0000FF"/>
                </a:solidFill>
                <a:latin typeface="Arial Black" pitchFamily="34" charset="0"/>
              </a:rPr>
              <a:t>ŽELATINA</a:t>
            </a:r>
            <a:r>
              <a:rPr lang="cs-CZ" sz="2800" b="1" dirty="0">
                <a:solidFill>
                  <a:srgbClr val="FF0000"/>
                </a:solidFill>
                <a:latin typeface="Arial Black" pitchFamily="34" charset="0"/>
              </a:rPr>
              <a:t> a KONZERVÁTOR – RESTAURÁTOR II</a:t>
            </a:r>
            <a:endParaRPr lang="cs-CZ" sz="2800" b="1" cap="all" dirty="0">
              <a:solidFill>
                <a:srgbClr val="008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110</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pic>
        <p:nvPicPr>
          <p:cNvPr id="10" name="Obrázek 9" descr="img872.jpg"/>
          <p:cNvPicPr>
            <a:picLocks noChangeAspect="1"/>
          </p:cNvPicPr>
          <p:nvPr/>
        </p:nvPicPr>
        <p:blipFill>
          <a:blip r:embed="rId4" cstate="print"/>
          <a:stretch>
            <a:fillRect/>
          </a:stretch>
        </p:blipFill>
        <p:spPr>
          <a:xfrm rot="5400000">
            <a:off x="1923881" y="244470"/>
            <a:ext cx="4680520" cy="6873115"/>
          </a:xfrm>
          <a:prstGeom prst="rect">
            <a:avLst/>
          </a:prstGeom>
        </p:spPr>
      </p:pic>
      <p:sp>
        <p:nvSpPr>
          <p:cNvPr id="9" name="TextovéPole 8"/>
          <p:cNvSpPr txBox="1"/>
          <p:nvPr/>
        </p:nvSpPr>
        <p:spPr>
          <a:xfrm>
            <a:off x="107504" y="2636912"/>
            <a:ext cx="2592288" cy="954107"/>
          </a:xfrm>
          <a:prstGeom prst="rect">
            <a:avLst/>
          </a:prstGeom>
          <a:noFill/>
        </p:spPr>
        <p:txBody>
          <a:bodyPr wrap="square" rtlCol="0">
            <a:spAutoFit/>
          </a:bodyPr>
          <a:lstStyle/>
          <a:p>
            <a:r>
              <a:rPr lang="cs-CZ" sz="2800" dirty="0">
                <a:solidFill>
                  <a:srgbClr val="7030A0"/>
                </a:solidFill>
                <a:latin typeface="Arial Black" pitchFamily="34" charset="0"/>
              </a:rPr>
              <a:t>POZOR!</a:t>
            </a:r>
          </a:p>
          <a:p>
            <a:r>
              <a:rPr lang="cs-CZ" sz="2800" dirty="0">
                <a:solidFill>
                  <a:srgbClr val="7030A0"/>
                </a:solidFill>
                <a:latin typeface="Arial Black" pitchFamily="34" charset="0"/>
              </a:rPr>
              <a:t>SI jednotky</a:t>
            </a:r>
          </a:p>
        </p:txBody>
      </p:sp>
      <p:sp>
        <p:nvSpPr>
          <p:cNvPr id="11" name="TextovéPole 10"/>
          <p:cNvSpPr txBox="1"/>
          <p:nvPr/>
        </p:nvSpPr>
        <p:spPr>
          <a:xfrm>
            <a:off x="6372200" y="1268760"/>
            <a:ext cx="2520280" cy="1277273"/>
          </a:xfrm>
          <a:prstGeom prst="rect">
            <a:avLst/>
          </a:prstGeom>
          <a:noFill/>
        </p:spPr>
        <p:txBody>
          <a:bodyPr wrap="square" rtlCol="0">
            <a:spAutoFit/>
          </a:bodyPr>
          <a:lstStyle/>
          <a:p>
            <a:r>
              <a:rPr lang="cs-CZ" dirty="0"/>
              <a:t>1 St = 1 cm</a:t>
            </a:r>
            <a:r>
              <a:rPr lang="cs-CZ" baseline="30000" dirty="0"/>
              <a:t>2</a:t>
            </a:r>
            <a:r>
              <a:rPr lang="cs-CZ" dirty="0"/>
              <a:t>·s</a:t>
            </a:r>
            <a:r>
              <a:rPr lang="cs-CZ" baseline="30000" dirty="0"/>
              <a:t>-1</a:t>
            </a:r>
            <a:r>
              <a:rPr lang="cs-CZ" dirty="0"/>
              <a:t> = 10</a:t>
            </a:r>
            <a:r>
              <a:rPr lang="cs-CZ" baseline="30000" dirty="0"/>
              <a:t>-4</a:t>
            </a:r>
            <a:r>
              <a:rPr lang="cs-CZ" dirty="0"/>
              <a:t> m</a:t>
            </a:r>
            <a:r>
              <a:rPr lang="cs-CZ" baseline="30000" dirty="0"/>
              <a:t>2</a:t>
            </a:r>
            <a:r>
              <a:rPr lang="cs-CZ" dirty="0"/>
              <a:t>·s</a:t>
            </a:r>
            <a:r>
              <a:rPr lang="cs-CZ" baseline="30000" dirty="0"/>
              <a:t>-1 </a:t>
            </a:r>
          </a:p>
          <a:p>
            <a:r>
              <a:rPr lang="cs-CZ" b="1" dirty="0">
                <a:solidFill>
                  <a:srgbClr val="FF0000"/>
                </a:solidFill>
              </a:rPr>
              <a:t>1 </a:t>
            </a:r>
            <a:r>
              <a:rPr lang="cs-CZ" b="1" dirty="0" err="1">
                <a:solidFill>
                  <a:srgbClr val="FF0000"/>
                </a:solidFill>
              </a:rPr>
              <a:t>cSt</a:t>
            </a:r>
            <a:r>
              <a:rPr lang="cs-CZ" b="1" dirty="0">
                <a:solidFill>
                  <a:srgbClr val="FF0000"/>
                </a:solidFill>
              </a:rPr>
              <a:t> </a:t>
            </a:r>
            <a:r>
              <a:rPr lang="cs-CZ" dirty="0"/>
              <a:t>= </a:t>
            </a:r>
            <a:r>
              <a:rPr lang="cs-CZ" sz="2300" dirty="0">
                <a:solidFill>
                  <a:srgbClr val="7030A0"/>
                </a:solidFill>
                <a:latin typeface="Arial Black" pitchFamily="34" charset="0"/>
              </a:rPr>
              <a:t>1 mm</a:t>
            </a:r>
            <a:r>
              <a:rPr lang="cs-CZ" sz="2300" baseline="30000" dirty="0">
                <a:solidFill>
                  <a:srgbClr val="7030A0"/>
                </a:solidFill>
                <a:latin typeface="Arial Black" pitchFamily="34" charset="0"/>
              </a:rPr>
              <a:t>2</a:t>
            </a:r>
            <a:r>
              <a:rPr lang="cs-CZ" sz="2300" dirty="0">
                <a:solidFill>
                  <a:srgbClr val="7030A0"/>
                </a:solidFill>
                <a:latin typeface="Arial Black" pitchFamily="34" charset="0"/>
              </a:rPr>
              <a:t>·s</a:t>
            </a:r>
            <a:r>
              <a:rPr lang="cs-CZ" sz="2300" baseline="30000" dirty="0">
                <a:solidFill>
                  <a:srgbClr val="7030A0"/>
                </a:solidFill>
                <a:latin typeface="Arial Black" pitchFamily="34" charset="0"/>
              </a:rPr>
              <a:t>-1</a:t>
            </a:r>
            <a:r>
              <a:rPr lang="cs-CZ" sz="2300" dirty="0">
                <a:solidFill>
                  <a:srgbClr val="7030A0"/>
                </a:solidFill>
                <a:latin typeface="Arial Black" pitchFamily="34" charset="0"/>
              </a:rPr>
              <a:t> </a:t>
            </a:r>
            <a:r>
              <a:rPr lang="cs-CZ" dirty="0"/>
              <a:t>= 10</a:t>
            </a:r>
            <a:r>
              <a:rPr lang="cs-CZ" baseline="30000" dirty="0"/>
              <a:t>-6</a:t>
            </a:r>
            <a:r>
              <a:rPr lang="cs-CZ" dirty="0"/>
              <a:t>m</a:t>
            </a:r>
            <a:r>
              <a:rPr lang="cs-CZ" baseline="30000" dirty="0"/>
              <a:t>2</a:t>
            </a:r>
            <a:r>
              <a:rPr lang="cs-CZ" dirty="0"/>
              <a:t>·s</a:t>
            </a:r>
            <a:r>
              <a:rPr lang="cs-CZ" baseline="30000" dirty="0"/>
              <a:t>-1</a:t>
            </a:r>
            <a:endParaRPr lang="cs-CZ" dirty="0"/>
          </a:p>
        </p:txBody>
      </p:sp>
      <p:sp>
        <p:nvSpPr>
          <p:cNvPr id="13" name="TextovéPole 12"/>
          <p:cNvSpPr txBox="1"/>
          <p:nvPr/>
        </p:nvSpPr>
        <p:spPr>
          <a:xfrm>
            <a:off x="6372200" y="2852936"/>
            <a:ext cx="2520280" cy="1569660"/>
          </a:xfrm>
          <a:prstGeom prst="rect">
            <a:avLst/>
          </a:prstGeom>
          <a:noFill/>
        </p:spPr>
        <p:txBody>
          <a:bodyPr wrap="square" rtlCol="0">
            <a:spAutoFit/>
          </a:bodyPr>
          <a:lstStyle/>
          <a:p>
            <a:r>
              <a:rPr lang="cs-CZ" b="1" dirty="0"/>
              <a:t>kinematická viskozita (vazkost)</a:t>
            </a:r>
            <a:endParaRPr lang="cs-CZ" dirty="0"/>
          </a:p>
          <a:p>
            <a:r>
              <a:rPr lang="cs-CZ" sz="6000" dirty="0">
                <a:solidFill>
                  <a:srgbClr val="FF0000"/>
                </a:solidFill>
                <a:latin typeface="Symbol" pitchFamily="18" charset="2"/>
              </a:rPr>
              <a:t>n = h/r</a:t>
            </a:r>
          </a:p>
        </p:txBody>
      </p:sp>
      <p:sp>
        <p:nvSpPr>
          <p:cNvPr id="14" name="TextovéPole 13"/>
          <p:cNvSpPr txBox="1"/>
          <p:nvPr/>
        </p:nvSpPr>
        <p:spPr>
          <a:xfrm>
            <a:off x="2987824" y="5877272"/>
            <a:ext cx="5760640" cy="369332"/>
          </a:xfrm>
          <a:prstGeom prst="rect">
            <a:avLst/>
          </a:prstGeom>
          <a:noFill/>
        </p:spPr>
        <p:txBody>
          <a:bodyPr wrap="square" rtlCol="0">
            <a:spAutoFit/>
          </a:bodyPr>
          <a:lstStyle/>
          <a:p>
            <a:r>
              <a:rPr lang="cs-CZ" b="1" dirty="0">
                <a:solidFill>
                  <a:srgbClr val="FF0000"/>
                </a:solidFill>
              </a:rPr>
              <a:t>1 </a:t>
            </a:r>
            <a:r>
              <a:rPr lang="cs-CZ" b="1" dirty="0" err="1">
                <a:solidFill>
                  <a:srgbClr val="FF0000"/>
                </a:solidFill>
              </a:rPr>
              <a:t>cSt</a:t>
            </a:r>
            <a:r>
              <a:rPr lang="cs-CZ" b="1" dirty="0">
                <a:solidFill>
                  <a:srgbClr val="FF0000"/>
                </a:solidFill>
              </a:rPr>
              <a:t> &gt; </a:t>
            </a:r>
            <a:r>
              <a:rPr lang="cs-CZ" b="1" dirty="0" err="1">
                <a:solidFill>
                  <a:srgbClr val="FF0000"/>
                </a:solidFill>
              </a:rPr>
              <a:t>centistoke</a:t>
            </a:r>
            <a:r>
              <a:rPr lang="cs-CZ" b="1" dirty="0">
                <a:solidFill>
                  <a:srgbClr val="FF0000"/>
                </a:solidFill>
              </a:rPr>
              <a:t> (podle G. G. </a:t>
            </a:r>
            <a:r>
              <a:rPr lang="cs-CZ" b="1" dirty="0" err="1">
                <a:solidFill>
                  <a:srgbClr val="FF0000"/>
                </a:solidFill>
              </a:rPr>
              <a:t>Stokes</a:t>
            </a:r>
            <a:r>
              <a:rPr lang="cs-CZ" b="1" dirty="0">
                <a:solidFill>
                  <a:srgbClr val="FF0000"/>
                </a:solidFill>
              </a:rPr>
              <a:t>)</a:t>
            </a:r>
            <a:endParaRPr lang="cs-CZ" dirty="0"/>
          </a:p>
        </p:txBody>
      </p:sp>
      <p:sp>
        <p:nvSpPr>
          <p:cNvPr id="15" name="TextovéPole 14"/>
          <p:cNvSpPr txBox="1"/>
          <p:nvPr/>
        </p:nvSpPr>
        <p:spPr>
          <a:xfrm>
            <a:off x="899592" y="4941168"/>
            <a:ext cx="1584176" cy="646331"/>
          </a:xfrm>
          <a:prstGeom prst="rect">
            <a:avLst/>
          </a:prstGeom>
          <a:noFill/>
        </p:spPr>
        <p:txBody>
          <a:bodyPr wrap="square" rtlCol="0">
            <a:spAutoFit/>
          </a:bodyPr>
          <a:lstStyle/>
          <a:p>
            <a:r>
              <a:rPr lang="cs-CZ" dirty="0">
                <a:solidFill>
                  <a:srgbClr val="008000"/>
                </a:solidFill>
                <a:latin typeface="Arial Black" pitchFamily="34" charset="0"/>
              </a:rPr>
              <a:t>CHYBNÉ OZNAČENÍ</a:t>
            </a:r>
          </a:p>
        </p:txBody>
      </p:sp>
      <p:cxnSp>
        <p:nvCxnSpPr>
          <p:cNvPr id="17" name="Přímá spojovací šipka 16"/>
          <p:cNvCxnSpPr/>
          <p:nvPr/>
        </p:nvCxnSpPr>
        <p:spPr>
          <a:xfrm>
            <a:off x="2339752" y="5373216"/>
            <a:ext cx="1440160" cy="21602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850106"/>
          </a:xfrm>
        </p:spPr>
        <p:txBody>
          <a:bodyPr/>
          <a:lstStyle/>
          <a:p>
            <a:r>
              <a:rPr lang="cs-CZ" sz="2800" b="1" dirty="0">
                <a:solidFill>
                  <a:srgbClr val="008000"/>
                </a:solidFill>
                <a:latin typeface="Arial Black" pitchFamily="34" charset="0"/>
              </a:rPr>
              <a:t>Klih</a:t>
            </a:r>
            <a:r>
              <a:rPr lang="cs-CZ" sz="2800" b="1" dirty="0">
                <a:solidFill>
                  <a:srgbClr val="FF0000"/>
                </a:solidFill>
                <a:latin typeface="Arial Black" pitchFamily="34" charset="0"/>
              </a:rPr>
              <a:t> &amp;</a:t>
            </a:r>
            <a:r>
              <a:rPr lang="cs-CZ" sz="2800" b="1" dirty="0">
                <a:solidFill>
                  <a:srgbClr val="0000FF"/>
                </a:solidFill>
                <a:latin typeface="Arial Black" pitchFamily="34" charset="0"/>
              </a:rPr>
              <a:t>ŽELATINA</a:t>
            </a:r>
            <a:r>
              <a:rPr lang="cs-CZ" sz="2800" b="1" dirty="0">
                <a:solidFill>
                  <a:srgbClr val="FF0000"/>
                </a:solidFill>
                <a:latin typeface="Arial Black" pitchFamily="34" charset="0"/>
              </a:rPr>
              <a:t> a KONZERVÁTOR – RESTAURÁTOR III</a:t>
            </a:r>
            <a:endParaRPr lang="cs-CZ" sz="2800" b="1" cap="all" dirty="0">
              <a:solidFill>
                <a:srgbClr val="008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111</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pic>
        <p:nvPicPr>
          <p:cNvPr id="8" name="Obrázek 7" descr="img873.jpg"/>
          <p:cNvPicPr>
            <a:picLocks noChangeAspect="1"/>
          </p:cNvPicPr>
          <p:nvPr/>
        </p:nvPicPr>
        <p:blipFill>
          <a:blip r:embed="rId4" cstate="print"/>
          <a:stretch>
            <a:fillRect/>
          </a:stretch>
        </p:blipFill>
        <p:spPr>
          <a:xfrm rot="5400000">
            <a:off x="1905829" y="190515"/>
            <a:ext cx="5044310" cy="7200800"/>
          </a:xfrm>
          <a:prstGeom prst="rect">
            <a:avLst/>
          </a:prstGeom>
        </p:spPr>
      </p:pic>
      <p:sp>
        <p:nvSpPr>
          <p:cNvPr id="10" name="TextovéPole 9"/>
          <p:cNvSpPr txBox="1"/>
          <p:nvPr/>
        </p:nvSpPr>
        <p:spPr>
          <a:xfrm>
            <a:off x="107504" y="2636912"/>
            <a:ext cx="2592288" cy="954107"/>
          </a:xfrm>
          <a:prstGeom prst="rect">
            <a:avLst/>
          </a:prstGeom>
          <a:noFill/>
        </p:spPr>
        <p:txBody>
          <a:bodyPr wrap="square" rtlCol="0">
            <a:spAutoFit/>
          </a:bodyPr>
          <a:lstStyle/>
          <a:p>
            <a:r>
              <a:rPr lang="cs-CZ" sz="2800" dirty="0">
                <a:solidFill>
                  <a:srgbClr val="7030A0"/>
                </a:solidFill>
                <a:latin typeface="Arial Black" pitchFamily="34" charset="0"/>
              </a:rPr>
              <a:t>POZOR!</a:t>
            </a:r>
          </a:p>
          <a:p>
            <a:r>
              <a:rPr lang="cs-CZ" sz="2800" dirty="0">
                <a:solidFill>
                  <a:srgbClr val="7030A0"/>
                </a:solidFill>
                <a:latin typeface="Arial Black" pitchFamily="34" charset="0"/>
              </a:rPr>
              <a:t>SI jednotky</a:t>
            </a:r>
          </a:p>
        </p:txBody>
      </p:sp>
      <p:sp>
        <p:nvSpPr>
          <p:cNvPr id="11" name="TextovéPole 10"/>
          <p:cNvSpPr txBox="1"/>
          <p:nvPr/>
        </p:nvSpPr>
        <p:spPr>
          <a:xfrm>
            <a:off x="899592" y="4941168"/>
            <a:ext cx="1584176" cy="646331"/>
          </a:xfrm>
          <a:prstGeom prst="rect">
            <a:avLst/>
          </a:prstGeom>
          <a:noFill/>
        </p:spPr>
        <p:txBody>
          <a:bodyPr wrap="square" rtlCol="0">
            <a:spAutoFit/>
          </a:bodyPr>
          <a:lstStyle/>
          <a:p>
            <a:r>
              <a:rPr lang="cs-CZ" dirty="0">
                <a:solidFill>
                  <a:srgbClr val="008000"/>
                </a:solidFill>
                <a:latin typeface="Arial Black" pitchFamily="34" charset="0"/>
              </a:rPr>
              <a:t>CHYBNÉ OZNAČENÍ</a:t>
            </a:r>
          </a:p>
        </p:txBody>
      </p:sp>
      <p:cxnSp>
        <p:nvCxnSpPr>
          <p:cNvPr id="12" name="Přímá spojovací šipka 11"/>
          <p:cNvCxnSpPr/>
          <p:nvPr/>
        </p:nvCxnSpPr>
        <p:spPr>
          <a:xfrm>
            <a:off x="2339752" y="5373216"/>
            <a:ext cx="1512168" cy="288032"/>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13" name="TextovéPole 12"/>
          <p:cNvSpPr txBox="1"/>
          <p:nvPr/>
        </p:nvSpPr>
        <p:spPr>
          <a:xfrm>
            <a:off x="6623720" y="2852936"/>
            <a:ext cx="2520280" cy="1569660"/>
          </a:xfrm>
          <a:prstGeom prst="rect">
            <a:avLst/>
          </a:prstGeom>
          <a:noFill/>
        </p:spPr>
        <p:txBody>
          <a:bodyPr wrap="square" rtlCol="0">
            <a:spAutoFit/>
          </a:bodyPr>
          <a:lstStyle/>
          <a:p>
            <a:r>
              <a:rPr lang="cs-CZ" b="1" dirty="0"/>
              <a:t>kinematická viskozita (vazkost)</a:t>
            </a:r>
            <a:endParaRPr lang="cs-CZ" dirty="0"/>
          </a:p>
          <a:p>
            <a:r>
              <a:rPr lang="cs-CZ" sz="6000" dirty="0">
                <a:solidFill>
                  <a:srgbClr val="FF0000"/>
                </a:solidFill>
                <a:latin typeface="Symbol" pitchFamily="18" charset="2"/>
              </a:rPr>
              <a:t>n = h/r</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850106"/>
          </a:xfrm>
        </p:spPr>
        <p:txBody>
          <a:bodyPr/>
          <a:lstStyle/>
          <a:p>
            <a:r>
              <a:rPr lang="cs-CZ" sz="2800" b="1" dirty="0">
                <a:solidFill>
                  <a:srgbClr val="008000"/>
                </a:solidFill>
                <a:latin typeface="Arial Black" pitchFamily="34" charset="0"/>
              </a:rPr>
              <a:t>Klih</a:t>
            </a:r>
            <a:r>
              <a:rPr lang="cs-CZ" sz="2800" b="1" dirty="0">
                <a:solidFill>
                  <a:srgbClr val="FF0000"/>
                </a:solidFill>
                <a:latin typeface="Arial Black" pitchFamily="34" charset="0"/>
              </a:rPr>
              <a:t> &amp;</a:t>
            </a:r>
            <a:r>
              <a:rPr lang="cs-CZ" sz="2800" b="1" dirty="0">
                <a:solidFill>
                  <a:srgbClr val="0000FF"/>
                </a:solidFill>
                <a:latin typeface="Arial Black" pitchFamily="34" charset="0"/>
              </a:rPr>
              <a:t>ŽELATINA</a:t>
            </a:r>
            <a:r>
              <a:rPr lang="cs-CZ" sz="2800" b="1" dirty="0">
                <a:solidFill>
                  <a:srgbClr val="FF0000"/>
                </a:solidFill>
                <a:latin typeface="Arial Black" pitchFamily="34" charset="0"/>
              </a:rPr>
              <a:t> a KONZERVÁTOR – RESTAURÁTOR IV</a:t>
            </a:r>
            <a:endParaRPr lang="cs-CZ" sz="2800" b="1" cap="all" dirty="0">
              <a:solidFill>
                <a:srgbClr val="008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112</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pic>
        <p:nvPicPr>
          <p:cNvPr id="9" name="Obrázek 8" descr="img874.jpg"/>
          <p:cNvPicPr>
            <a:picLocks noChangeAspect="1"/>
          </p:cNvPicPr>
          <p:nvPr/>
        </p:nvPicPr>
        <p:blipFill>
          <a:blip r:embed="rId4" cstate="print"/>
          <a:stretch>
            <a:fillRect/>
          </a:stretch>
        </p:blipFill>
        <p:spPr>
          <a:xfrm rot="16200000">
            <a:off x="1874243" y="294109"/>
            <a:ext cx="4896544" cy="6989861"/>
          </a:xfrm>
          <a:prstGeom prst="rect">
            <a:avLst/>
          </a:prstGeom>
        </p:spPr>
      </p:pic>
      <p:sp>
        <p:nvSpPr>
          <p:cNvPr id="8" name="TextovéPole 7"/>
          <p:cNvSpPr txBox="1"/>
          <p:nvPr/>
        </p:nvSpPr>
        <p:spPr>
          <a:xfrm>
            <a:off x="107504" y="2636912"/>
            <a:ext cx="2592288" cy="954107"/>
          </a:xfrm>
          <a:prstGeom prst="rect">
            <a:avLst/>
          </a:prstGeom>
          <a:noFill/>
        </p:spPr>
        <p:txBody>
          <a:bodyPr wrap="square" rtlCol="0">
            <a:spAutoFit/>
          </a:bodyPr>
          <a:lstStyle/>
          <a:p>
            <a:r>
              <a:rPr lang="cs-CZ" sz="2800" dirty="0">
                <a:solidFill>
                  <a:srgbClr val="7030A0"/>
                </a:solidFill>
                <a:latin typeface="Arial Black" pitchFamily="34" charset="0"/>
              </a:rPr>
              <a:t>POZOR!</a:t>
            </a:r>
          </a:p>
          <a:p>
            <a:r>
              <a:rPr lang="cs-CZ" sz="2800" dirty="0">
                <a:solidFill>
                  <a:srgbClr val="7030A0"/>
                </a:solidFill>
                <a:latin typeface="Arial Black" pitchFamily="34" charset="0"/>
              </a:rPr>
              <a:t>SI jednotky</a:t>
            </a:r>
          </a:p>
        </p:txBody>
      </p:sp>
      <p:sp>
        <p:nvSpPr>
          <p:cNvPr id="10" name="TextovéPole 9"/>
          <p:cNvSpPr txBox="1"/>
          <p:nvPr/>
        </p:nvSpPr>
        <p:spPr>
          <a:xfrm>
            <a:off x="899592" y="4941168"/>
            <a:ext cx="1584176" cy="646331"/>
          </a:xfrm>
          <a:prstGeom prst="rect">
            <a:avLst/>
          </a:prstGeom>
          <a:noFill/>
        </p:spPr>
        <p:txBody>
          <a:bodyPr wrap="square" rtlCol="0">
            <a:spAutoFit/>
          </a:bodyPr>
          <a:lstStyle/>
          <a:p>
            <a:r>
              <a:rPr lang="cs-CZ" dirty="0">
                <a:solidFill>
                  <a:srgbClr val="008000"/>
                </a:solidFill>
                <a:latin typeface="Arial Black" pitchFamily="34" charset="0"/>
              </a:rPr>
              <a:t>CHYBNÉ OZNAČENÍ</a:t>
            </a:r>
          </a:p>
        </p:txBody>
      </p:sp>
      <p:cxnSp>
        <p:nvCxnSpPr>
          <p:cNvPr id="11" name="Přímá spojovací šipka 10"/>
          <p:cNvCxnSpPr/>
          <p:nvPr/>
        </p:nvCxnSpPr>
        <p:spPr>
          <a:xfrm>
            <a:off x="2339752" y="5373216"/>
            <a:ext cx="1440160" cy="21602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12" name="TextovéPole 11"/>
          <p:cNvSpPr txBox="1"/>
          <p:nvPr/>
        </p:nvSpPr>
        <p:spPr>
          <a:xfrm>
            <a:off x="6372200" y="2852936"/>
            <a:ext cx="2520280" cy="1569660"/>
          </a:xfrm>
          <a:prstGeom prst="rect">
            <a:avLst/>
          </a:prstGeom>
          <a:noFill/>
        </p:spPr>
        <p:txBody>
          <a:bodyPr wrap="square" rtlCol="0">
            <a:spAutoFit/>
          </a:bodyPr>
          <a:lstStyle/>
          <a:p>
            <a:r>
              <a:rPr lang="cs-CZ" b="1" dirty="0"/>
              <a:t>kinematická viskozita (vazkost)</a:t>
            </a:r>
            <a:endParaRPr lang="cs-CZ" dirty="0"/>
          </a:p>
          <a:p>
            <a:r>
              <a:rPr lang="cs-CZ" sz="6000" dirty="0">
                <a:solidFill>
                  <a:srgbClr val="FF0000"/>
                </a:solidFill>
                <a:latin typeface="Symbol" pitchFamily="18" charset="2"/>
              </a:rPr>
              <a:t>n = h/r</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sz="2800" b="1" dirty="0">
                <a:solidFill>
                  <a:srgbClr val="008000"/>
                </a:solidFill>
                <a:latin typeface="Arial Black" pitchFamily="34" charset="0"/>
              </a:rPr>
              <a:t>Klih</a:t>
            </a:r>
            <a:r>
              <a:rPr lang="cs-CZ" sz="2800" b="1" dirty="0">
                <a:solidFill>
                  <a:srgbClr val="FF0000"/>
                </a:solidFill>
                <a:latin typeface="Arial Black" pitchFamily="34" charset="0"/>
              </a:rPr>
              <a:t> &amp;</a:t>
            </a:r>
            <a:r>
              <a:rPr lang="cs-CZ" sz="2800" b="1" dirty="0">
                <a:solidFill>
                  <a:srgbClr val="0000FF"/>
                </a:solidFill>
                <a:latin typeface="Arial Black" pitchFamily="34" charset="0"/>
              </a:rPr>
              <a:t>ŽELATINA</a:t>
            </a:r>
            <a:r>
              <a:rPr lang="cs-CZ" sz="2800" b="1" dirty="0">
                <a:solidFill>
                  <a:srgbClr val="FF0000"/>
                </a:solidFill>
                <a:latin typeface="Arial Black" pitchFamily="34" charset="0"/>
              </a:rPr>
              <a:t> a KONZERVÁTOR – RESTAURÁTOR V</a:t>
            </a:r>
            <a:endParaRPr lang="cs-CZ" sz="2800" b="1" cap="all" dirty="0">
              <a:solidFill>
                <a:srgbClr val="008000"/>
              </a:solidFill>
              <a:latin typeface="Arial Black" pitchFamily="34" charset="0"/>
            </a:endParaRPr>
          </a:p>
        </p:txBody>
      </p:sp>
      <p:sp>
        <p:nvSpPr>
          <p:cNvPr id="8" name="Zástupný symbol pro obsah 7"/>
          <p:cNvSpPr>
            <a:spLocks noGrp="1"/>
          </p:cNvSpPr>
          <p:nvPr>
            <p:ph idx="1"/>
          </p:nvPr>
        </p:nvSpPr>
        <p:spPr/>
        <p:txBody>
          <a:bodyPr/>
          <a:lstStyle/>
          <a:p>
            <a:pPr algn="ctr">
              <a:buNone/>
            </a:pPr>
            <a:r>
              <a:rPr lang="cs-CZ" b="1" dirty="0">
                <a:solidFill>
                  <a:srgbClr val="FF0000"/>
                </a:solidFill>
              </a:rPr>
              <a:t>HLAVNÍ PARAMETRY KVALITY</a:t>
            </a:r>
          </a:p>
          <a:p>
            <a:pPr algn="ctr">
              <a:buNone/>
            </a:pPr>
            <a:r>
              <a:rPr lang="cs-CZ" b="1" dirty="0">
                <a:solidFill>
                  <a:srgbClr val="FF0000"/>
                </a:solidFill>
              </a:rPr>
              <a:t> </a:t>
            </a:r>
            <a:r>
              <a:rPr lang="cs-CZ" b="1" dirty="0">
                <a:solidFill>
                  <a:srgbClr val="0000FF"/>
                </a:solidFill>
              </a:rPr>
              <a:t>želatiny</a:t>
            </a:r>
            <a:r>
              <a:rPr lang="cs-CZ" b="1" dirty="0">
                <a:solidFill>
                  <a:srgbClr val="FF0000"/>
                </a:solidFill>
              </a:rPr>
              <a:t> a klihu</a:t>
            </a:r>
          </a:p>
          <a:p>
            <a:r>
              <a:rPr lang="cs-CZ" b="1" dirty="0">
                <a:solidFill>
                  <a:srgbClr val="FF0000"/>
                </a:solidFill>
              </a:rPr>
              <a:t>Viskozita roztoku &gt; vyšší viskozita &gt; pevnější spoj</a:t>
            </a:r>
          </a:p>
          <a:p>
            <a:r>
              <a:rPr lang="cs-CZ" b="1" dirty="0">
                <a:solidFill>
                  <a:srgbClr val="FF0000"/>
                </a:solidFill>
              </a:rPr>
              <a:t>Pevnost gelu</a:t>
            </a:r>
          </a:p>
          <a:p>
            <a:endParaRPr lang="cs-CZ" b="1" dirty="0"/>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113</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0" y="274638"/>
            <a:ext cx="9144000" cy="1143000"/>
          </a:xfrm>
        </p:spPr>
        <p:txBody>
          <a:bodyPr/>
          <a:lstStyle/>
          <a:p>
            <a:r>
              <a:rPr lang="cs-CZ" sz="6000" b="1" dirty="0">
                <a:solidFill>
                  <a:srgbClr val="0000FF"/>
                </a:solidFill>
                <a:latin typeface="Arial Black" pitchFamily="34" charset="0"/>
              </a:rPr>
              <a:t>Klih</a:t>
            </a:r>
            <a:r>
              <a:rPr lang="cs-CZ" sz="6000" b="1" dirty="0">
                <a:solidFill>
                  <a:srgbClr val="FF0000"/>
                </a:solidFill>
                <a:latin typeface="Arial Black" pitchFamily="34" charset="0"/>
              </a:rPr>
              <a:t> </a:t>
            </a:r>
            <a:r>
              <a:rPr lang="cs-CZ" sz="2800" b="1" dirty="0">
                <a:solidFill>
                  <a:srgbClr val="FF0000"/>
                </a:solidFill>
                <a:latin typeface="Arial Black" pitchFamily="34" charset="0"/>
              </a:rPr>
              <a:t>– ÚPRAVY (ZVYŠOVÁNÍ) VISKOZITY</a:t>
            </a:r>
            <a:endParaRPr lang="cs-CZ" sz="2800" b="1" cap="all" dirty="0">
              <a:solidFill>
                <a:srgbClr val="008000"/>
              </a:solidFill>
              <a:latin typeface="Arial Black" pitchFamily="34" charset="0"/>
            </a:endParaRPr>
          </a:p>
        </p:txBody>
      </p:sp>
      <p:sp>
        <p:nvSpPr>
          <p:cNvPr id="8" name="Zástupný symbol pro obsah 7"/>
          <p:cNvSpPr>
            <a:spLocks noGrp="1"/>
          </p:cNvSpPr>
          <p:nvPr>
            <p:ph idx="1"/>
          </p:nvPr>
        </p:nvSpPr>
        <p:spPr/>
        <p:txBody>
          <a:bodyPr/>
          <a:lstStyle/>
          <a:p>
            <a:r>
              <a:rPr lang="cs-CZ" b="1" dirty="0"/>
              <a:t>Přídavek  KARBOXYMETHYL CELULÓZY (jednotky % hmot.)</a:t>
            </a: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114</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1066130"/>
          </a:xfrm>
        </p:spPr>
        <p:txBody>
          <a:bodyPr/>
          <a:lstStyle/>
          <a:p>
            <a:r>
              <a:rPr lang="cs-CZ" sz="2800" b="1" dirty="0">
                <a:solidFill>
                  <a:srgbClr val="008000"/>
                </a:solidFill>
                <a:latin typeface="+mn-lt"/>
              </a:rPr>
              <a:t>Klih</a:t>
            </a:r>
            <a:r>
              <a:rPr lang="cs-CZ" sz="2800" b="1" dirty="0">
                <a:solidFill>
                  <a:srgbClr val="FF0000"/>
                </a:solidFill>
                <a:latin typeface="+mn-lt"/>
              </a:rPr>
              <a:t> &amp;</a:t>
            </a:r>
            <a:r>
              <a:rPr lang="cs-CZ" sz="2800" b="1" dirty="0">
                <a:solidFill>
                  <a:srgbClr val="0000FF"/>
                </a:solidFill>
                <a:latin typeface="+mn-lt"/>
              </a:rPr>
              <a:t>ŽELATINA</a:t>
            </a:r>
            <a:r>
              <a:rPr lang="cs-CZ" sz="2800" b="1" dirty="0">
                <a:solidFill>
                  <a:srgbClr val="FF0000"/>
                </a:solidFill>
                <a:latin typeface="+mn-lt"/>
              </a:rPr>
              <a:t> a KONZERVÁTOR – RESTAURÁTOR VI</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115</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sp>
        <p:nvSpPr>
          <p:cNvPr id="9" name="Zástupný symbol pro obsah 8"/>
          <p:cNvSpPr>
            <a:spLocks noGrp="1"/>
          </p:cNvSpPr>
          <p:nvPr>
            <p:ph idx="1"/>
          </p:nvPr>
        </p:nvSpPr>
        <p:spPr>
          <a:xfrm>
            <a:off x="457200" y="1628800"/>
            <a:ext cx="8229600" cy="4497363"/>
          </a:xfrm>
        </p:spPr>
        <p:txBody>
          <a:bodyPr/>
          <a:lstStyle/>
          <a:p>
            <a:r>
              <a:rPr lang="cs-CZ" sz="2400" b="1" dirty="0">
                <a:solidFill>
                  <a:srgbClr val="008000"/>
                </a:solidFill>
              </a:rPr>
              <a:t>Lepení dřeva,</a:t>
            </a:r>
          </a:p>
          <a:p>
            <a:r>
              <a:rPr lang="cs-CZ" sz="2400" b="1" dirty="0">
                <a:solidFill>
                  <a:srgbClr val="008000"/>
                </a:solidFill>
              </a:rPr>
              <a:t>Knižní vazba,</a:t>
            </a:r>
          </a:p>
          <a:p>
            <a:r>
              <a:rPr lang="cs-CZ" sz="2400" b="1" dirty="0">
                <a:solidFill>
                  <a:srgbClr val="008000"/>
                </a:solidFill>
              </a:rPr>
              <a:t>Pojivo barev,</a:t>
            </a:r>
          </a:p>
          <a:p>
            <a:r>
              <a:rPr lang="cs-CZ" sz="2400" b="1" dirty="0">
                <a:solidFill>
                  <a:srgbClr val="008000"/>
                </a:solidFill>
              </a:rPr>
              <a:t>Podklady pod malbu</a:t>
            </a:r>
          </a:p>
          <a:p>
            <a:r>
              <a:rPr lang="cs-CZ" sz="2400" b="1" dirty="0">
                <a:solidFill>
                  <a:srgbClr val="008000"/>
                </a:solidFill>
              </a:rPr>
              <a:t>Pojení netkaného textilu</a:t>
            </a:r>
          </a:p>
          <a:p>
            <a:endParaRPr lang="cs-CZ" sz="2400" b="1" dirty="0">
              <a:solidFill>
                <a:srgbClr val="008000"/>
              </a:solidFill>
            </a:endParaRPr>
          </a:p>
          <a:p>
            <a:r>
              <a:rPr lang="cs-CZ" sz="2400" b="1" dirty="0">
                <a:solidFill>
                  <a:srgbClr val="0000FF"/>
                </a:solidFill>
              </a:rPr>
              <a:t>Fotografické desky a filmy</a:t>
            </a:r>
          </a:p>
          <a:p>
            <a:r>
              <a:rPr lang="cs-CZ" sz="2400" b="1" dirty="0">
                <a:solidFill>
                  <a:srgbClr val="0000FF"/>
                </a:solidFill>
              </a:rPr>
              <a:t>Odlévací formy</a:t>
            </a:r>
          </a:p>
          <a:p>
            <a:r>
              <a:rPr lang="cs-CZ" sz="2400" b="1" dirty="0">
                <a:solidFill>
                  <a:srgbClr val="0000FF"/>
                </a:solidFill>
              </a:rPr>
              <a:t>Podklady pro zlacení</a:t>
            </a:r>
          </a:p>
          <a:p>
            <a:r>
              <a:rPr lang="cs-CZ" sz="2400" b="1" dirty="0">
                <a:solidFill>
                  <a:srgbClr val="0000FF"/>
                </a:solidFill>
              </a:rPr>
              <a:t>Směs se sádrou nebo kaolinem &gt; tvarovací hmota</a:t>
            </a:r>
          </a:p>
          <a:p>
            <a:endParaRPr lang="cs-CZ" sz="2400" b="1"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22112021</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116</a:t>
            </a:fld>
            <a:endParaRPr lang="sk-SK"/>
          </a:p>
        </p:txBody>
      </p:sp>
      <p:pic>
        <p:nvPicPr>
          <p:cNvPr id="5" name="Obrázek 4" descr="KLIH A ŽELATINA  z Chemie v práci konzervátora arestaurátora 012.jpg"/>
          <p:cNvPicPr>
            <a:picLocks noChangeAspect="1"/>
          </p:cNvPicPr>
          <p:nvPr/>
        </p:nvPicPr>
        <p:blipFill>
          <a:blip r:embed="rId2" cstate="print"/>
          <a:stretch>
            <a:fillRect/>
          </a:stretch>
        </p:blipFill>
        <p:spPr>
          <a:xfrm>
            <a:off x="179512" y="332656"/>
            <a:ext cx="8758230" cy="2736304"/>
          </a:xfrm>
          <a:prstGeom prst="rect">
            <a:avLst/>
          </a:prstGeom>
        </p:spPr>
      </p:pic>
      <p:pic>
        <p:nvPicPr>
          <p:cNvPr id="7" name="Obrázek 6" descr="KLIH A ŽELATINA  z Chemie v práci konzervátora arestaurátora 011.jpg"/>
          <p:cNvPicPr>
            <a:picLocks noChangeAspect="1"/>
          </p:cNvPicPr>
          <p:nvPr/>
        </p:nvPicPr>
        <p:blipFill>
          <a:blip r:embed="rId3" cstate="print"/>
          <a:stretch>
            <a:fillRect/>
          </a:stretch>
        </p:blipFill>
        <p:spPr>
          <a:xfrm>
            <a:off x="323528" y="3284984"/>
            <a:ext cx="8591884" cy="2448272"/>
          </a:xfrm>
          <a:prstGeom prst="rect">
            <a:avLst/>
          </a:prstGeom>
        </p:spPr>
      </p:pic>
      <p:sp>
        <p:nvSpPr>
          <p:cNvPr id="8" name="TextovéPole 7"/>
          <p:cNvSpPr txBox="1"/>
          <p:nvPr/>
        </p:nvSpPr>
        <p:spPr>
          <a:xfrm>
            <a:off x="3347864" y="5013176"/>
            <a:ext cx="5472608" cy="830997"/>
          </a:xfrm>
          <a:prstGeom prst="rect">
            <a:avLst/>
          </a:prstGeom>
          <a:solidFill>
            <a:schemeClr val="accent3">
              <a:lumMod val="95000"/>
            </a:schemeClr>
          </a:solidFill>
        </p:spPr>
        <p:txBody>
          <a:bodyPr wrap="square" rtlCol="0">
            <a:spAutoFit/>
          </a:bodyPr>
          <a:lstStyle/>
          <a:p>
            <a:r>
              <a:rPr lang="cs-CZ" sz="2400" dirty="0">
                <a:solidFill>
                  <a:srgbClr val="FF0000"/>
                </a:solidFill>
                <a:latin typeface="Arial Black" pitchFamily="34" charset="0"/>
              </a:rPr>
              <a:t>V době před DIGITÁLNÍ TECHNIKOU. </a:t>
            </a:r>
          </a:p>
        </p:txBody>
      </p:sp>
      <p:cxnSp>
        <p:nvCxnSpPr>
          <p:cNvPr id="9" name="Přímá spojovací čára 8"/>
          <p:cNvCxnSpPr/>
          <p:nvPr/>
        </p:nvCxnSpPr>
        <p:spPr>
          <a:xfrm>
            <a:off x="539552" y="5589240"/>
            <a:ext cx="2736304" cy="0"/>
          </a:xfrm>
          <a:prstGeom prst="line">
            <a:avLst/>
          </a:pr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1" name="Přímá spojovací čára 10"/>
          <p:cNvCxnSpPr/>
          <p:nvPr/>
        </p:nvCxnSpPr>
        <p:spPr>
          <a:xfrm>
            <a:off x="611560" y="5085184"/>
            <a:ext cx="2736304" cy="0"/>
          </a:xfrm>
          <a:prstGeom prst="line">
            <a:avLst/>
          </a:pr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2" name="TextovéPole 11"/>
          <p:cNvSpPr txBox="1"/>
          <p:nvPr/>
        </p:nvSpPr>
        <p:spPr>
          <a:xfrm>
            <a:off x="4391472" y="5877272"/>
            <a:ext cx="4752528" cy="954107"/>
          </a:xfrm>
          <a:prstGeom prst="rect">
            <a:avLst/>
          </a:prstGeom>
          <a:solidFill>
            <a:schemeClr val="bg1"/>
          </a:solidFill>
        </p:spPr>
        <p:txBody>
          <a:bodyPr wrap="square" rtlCol="0">
            <a:spAutoFit/>
          </a:bodyPr>
          <a:lstStyle/>
          <a:p>
            <a:r>
              <a:rPr lang="cs-CZ" sz="2800">
                <a:solidFill>
                  <a:srgbClr val="92D050"/>
                </a:solidFill>
                <a:latin typeface="Arial Black" pitchFamily="34" charset="0"/>
              </a:rPr>
              <a:t>Želatinové kapsle </a:t>
            </a:r>
            <a:r>
              <a:rPr lang="cs-CZ" sz="2800" dirty="0">
                <a:solidFill>
                  <a:srgbClr val="92D050"/>
                </a:solidFill>
                <a:latin typeface="Arial Black" pitchFamily="34" charset="0"/>
              </a:rPr>
              <a:t>na léky doplňky výživy</a:t>
            </a:r>
          </a:p>
        </p:txBody>
      </p:sp>
      <p:sp>
        <p:nvSpPr>
          <p:cNvPr id="13" name="TextovéPole 12"/>
          <p:cNvSpPr txBox="1"/>
          <p:nvPr/>
        </p:nvSpPr>
        <p:spPr>
          <a:xfrm>
            <a:off x="395536" y="5661248"/>
            <a:ext cx="2736304" cy="1077218"/>
          </a:xfrm>
          <a:prstGeom prst="rect">
            <a:avLst/>
          </a:prstGeom>
          <a:solidFill>
            <a:schemeClr val="bg1"/>
          </a:solidFill>
        </p:spPr>
        <p:txBody>
          <a:bodyPr wrap="square" rtlCol="0">
            <a:spAutoFit/>
          </a:bodyPr>
          <a:lstStyle/>
          <a:p>
            <a:r>
              <a:rPr lang="cs-CZ" sz="3200" dirty="0">
                <a:solidFill>
                  <a:srgbClr val="0000FF"/>
                </a:solidFill>
                <a:latin typeface="Arial Black" pitchFamily="34" charset="0"/>
              </a:rPr>
              <a:t>ROSOLY &amp; ASPIKY</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sz="4000" b="1" dirty="0">
                <a:solidFill>
                  <a:srgbClr val="008000"/>
                </a:solidFill>
                <a:latin typeface="Arial Black" pitchFamily="34" charset="0"/>
              </a:rPr>
              <a:t>KOLAGEN</a:t>
            </a:r>
            <a:r>
              <a:rPr lang="cs-CZ" sz="4000" b="1" dirty="0">
                <a:solidFill>
                  <a:srgbClr val="FF0000"/>
                </a:solidFill>
                <a:latin typeface="+mn-lt"/>
              </a:rPr>
              <a:t> a KONZERVÁTOR – RESTAURÁTOR VII</a:t>
            </a:r>
            <a:endParaRPr lang="cs-CZ" sz="40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117</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pic>
        <p:nvPicPr>
          <p:cNvPr id="10" name="Obrázek 9" descr="CUTGUT srtuna do smyčcových nástrojů 1280px-Violino_classico,_dettaglio WIKI ENG 09122017.jpg"/>
          <p:cNvPicPr>
            <a:picLocks noChangeAspect="1"/>
          </p:cNvPicPr>
          <p:nvPr/>
        </p:nvPicPr>
        <p:blipFill>
          <a:blip r:embed="rId4" cstate="print"/>
          <a:stretch>
            <a:fillRect/>
          </a:stretch>
        </p:blipFill>
        <p:spPr>
          <a:xfrm>
            <a:off x="179512" y="1889448"/>
            <a:ext cx="6408712" cy="4806534"/>
          </a:xfrm>
          <a:prstGeom prst="rect">
            <a:avLst/>
          </a:prstGeom>
        </p:spPr>
      </p:pic>
      <p:sp>
        <p:nvSpPr>
          <p:cNvPr id="11" name="TextovéPole 10"/>
          <p:cNvSpPr txBox="1"/>
          <p:nvPr/>
        </p:nvSpPr>
        <p:spPr>
          <a:xfrm>
            <a:off x="5436096" y="1700808"/>
            <a:ext cx="3528392" cy="1569660"/>
          </a:xfrm>
          <a:prstGeom prst="rect">
            <a:avLst/>
          </a:prstGeom>
          <a:solidFill>
            <a:schemeClr val="accent3">
              <a:lumMod val="85000"/>
            </a:schemeClr>
          </a:solidFill>
        </p:spPr>
        <p:txBody>
          <a:bodyPr wrap="square" rtlCol="0">
            <a:spAutoFit/>
          </a:bodyPr>
          <a:lstStyle/>
          <a:p>
            <a:r>
              <a:rPr lang="cs-CZ" sz="3200" dirty="0">
                <a:solidFill>
                  <a:srgbClr val="0000FF"/>
                </a:solidFill>
                <a:latin typeface="Arial Black" pitchFamily="34" charset="0"/>
              </a:rPr>
              <a:t>STRUNY SMYČCOVÝCH NÁSTROJŮ</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188640"/>
            <a:ext cx="8928992" cy="1143000"/>
          </a:xfrm>
        </p:spPr>
        <p:txBody>
          <a:bodyPr/>
          <a:lstStyle/>
          <a:p>
            <a:r>
              <a:rPr lang="cs-CZ" sz="3200" dirty="0">
                <a:solidFill>
                  <a:srgbClr val="FF0000"/>
                </a:solidFill>
                <a:latin typeface="Arial Black" pitchFamily="34" charset="0"/>
              </a:rPr>
              <a:t>ŽELATINA  - čiření vína a ovocných šťáv</a:t>
            </a:r>
          </a:p>
        </p:txBody>
      </p:sp>
      <p:sp>
        <p:nvSpPr>
          <p:cNvPr id="3" name="Zástupný symbol pro datum 2"/>
          <p:cNvSpPr>
            <a:spLocks noGrp="1"/>
          </p:cNvSpPr>
          <p:nvPr>
            <p:ph type="dt" sz="half" idx="10"/>
          </p:nvPr>
        </p:nvSpPr>
        <p:spPr/>
        <p:txBody>
          <a:bodyPr/>
          <a:lstStyle/>
          <a:p>
            <a:pPr>
              <a:defRPr/>
            </a:pPr>
            <a:r>
              <a:rPr lang="cs-CZ"/>
              <a:t>22112021</a:t>
            </a:r>
            <a:endParaRPr lang="sk-SK"/>
          </a:p>
        </p:txBody>
      </p:sp>
      <p:sp>
        <p:nvSpPr>
          <p:cNvPr id="4" name="Zástupný symbol pro zápatí 3"/>
          <p:cNvSpPr>
            <a:spLocks noGrp="1"/>
          </p:cNvSpPr>
          <p:nvPr>
            <p:ph type="ftr" sz="quarter" idx="11"/>
          </p:nvPr>
        </p:nvSpPr>
        <p:spPr/>
        <p:txBody>
          <a:bodyPr/>
          <a:lstStyle/>
          <a:p>
            <a:pPr>
              <a:defRPr/>
            </a:pPr>
            <a:r>
              <a:rPr lang="pl-PL"/>
              <a:t>PŘÍRODNÍ POLYMERY KOLAGEN PŘF MU 9 2021</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118</a:t>
            </a:fld>
            <a:endParaRPr lang="sk-SK"/>
          </a:p>
        </p:txBody>
      </p:sp>
      <p:pic>
        <p:nvPicPr>
          <p:cNvPr id="6" name="Obrázek 5" descr="želatina pH X izoelektrický bod 15012016.jpg"/>
          <p:cNvPicPr>
            <a:picLocks noChangeAspect="1"/>
          </p:cNvPicPr>
          <p:nvPr/>
        </p:nvPicPr>
        <p:blipFill>
          <a:blip r:embed="rId2" cstate="print"/>
          <a:stretch>
            <a:fillRect/>
          </a:stretch>
        </p:blipFill>
        <p:spPr>
          <a:xfrm rot="5400000">
            <a:off x="583446" y="1512898"/>
            <a:ext cx="4392488" cy="5056340"/>
          </a:xfrm>
          <a:prstGeom prst="rect">
            <a:avLst/>
          </a:prstGeom>
        </p:spPr>
      </p:pic>
      <p:sp>
        <p:nvSpPr>
          <p:cNvPr id="7" name="TextovéPole 6"/>
          <p:cNvSpPr txBox="1"/>
          <p:nvPr/>
        </p:nvSpPr>
        <p:spPr>
          <a:xfrm>
            <a:off x="3851920" y="1196752"/>
            <a:ext cx="5040560" cy="1384995"/>
          </a:xfrm>
          <a:prstGeom prst="rect">
            <a:avLst/>
          </a:prstGeom>
          <a:noFill/>
        </p:spPr>
        <p:txBody>
          <a:bodyPr wrap="square" rtlCol="0">
            <a:spAutoFit/>
          </a:bodyPr>
          <a:lstStyle/>
          <a:p>
            <a:r>
              <a:rPr lang="cs-CZ" sz="2800" dirty="0">
                <a:solidFill>
                  <a:srgbClr val="0000FF"/>
                </a:solidFill>
                <a:latin typeface="Arial Black" pitchFamily="34" charset="0"/>
              </a:rPr>
              <a:t>ČIŘENÍ = opatření, jak odstranit látky tvořící ZÁKALY</a:t>
            </a:r>
          </a:p>
        </p:txBody>
      </p:sp>
      <p:sp>
        <p:nvSpPr>
          <p:cNvPr id="8" name="TextovéPole 7"/>
          <p:cNvSpPr txBox="1"/>
          <p:nvPr/>
        </p:nvSpPr>
        <p:spPr>
          <a:xfrm>
            <a:off x="5652120" y="4509120"/>
            <a:ext cx="3096344" cy="1815882"/>
          </a:xfrm>
          <a:prstGeom prst="rect">
            <a:avLst/>
          </a:prstGeom>
          <a:noFill/>
        </p:spPr>
        <p:txBody>
          <a:bodyPr wrap="square" rtlCol="0">
            <a:spAutoFit/>
          </a:bodyPr>
          <a:lstStyle/>
          <a:p>
            <a:r>
              <a:rPr lang="cs-CZ" sz="2800" dirty="0">
                <a:solidFill>
                  <a:srgbClr val="008000"/>
                </a:solidFill>
                <a:latin typeface="Arial Black" pitchFamily="34" charset="0"/>
              </a:rPr>
              <a:t>Hlavní látkou tvořící ZÁKALY  jsou  PEKTINY </a:t>
            </a:r>
          </a:p>
        </p:txBody>
      </p:sp>
      <p:pic>
        <p:nvPicPr>
          <p:cNvPr id="9" name="Obrázek 8" descr="PEKTIN 15012016.jpg"/>
          <p:cNvPicPr>
            <a:picLocks noChangeAspect="1"/>
          </p:cNvPicPr>
          <p:nvPr/>
        </p:nvPicPr>
        <p:blipFill>
          <a:blip r:embed="rId3" cstate="print"/>
          <a:stretch>
            <a:fillRect/>
          </a:stretch>
        </p:blipFill>
        <p:spPr>
          <a:xfrm rot="16200000">
            <a:off x="5323407" y="965137"/>
            <a:ext cx="2016224" cy="5071742"/>
          </a:xfrm>
          <a:prstGeom prst="rect">
            <a:avLst/>
          </a:prstGeom>
        </p:spPr>
      </p:pic>
      <p:cxnSp>
        <p:nvCxnSpPr>
          <p:cNvPr id="11" name="Přímá spojovací čára 10"/>
          <p:cNvCxnSpPr/>
          <p:nvPr/>
        </p:nvCxnSpPr>
        <p:spPr>
          <a:xfrm>
            <a:off x="4788024" y="2708920"/>
            <a:ext cx="504056" cy="0"/>
          </a:xfrm>
          <a:prstGeom prst="line">
            <a:avLst/>
          </a:prstGeom>
          <a:ln w="38100">
            <a:solidFill>
              <a:srgbClr val="0080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Přímá spojovací čára 11"/>
          <p:cNvCxnSpPr/>
          <p:nvPr/>
        </p:nvCxnSpPr>
        <p:spPr>
          <a:xfrm>
            <a:off x="6732240" y="2708920"/>
            <a:ext cx="504056" cy="0"/>
          </a:xfrm>
          <a:prstGeom prst="line">
            <a:avLst/>
          </a:prstGeom>
          <a:ln w="38100">
            <a:solidFill>
              <a:srgbClr val="008000"/>
            </a:solidFill>
            <a:prstDash val="sysDash"/>
          </a:ln>
        </p:spPr>
        <p:style>
          <a:lnRef idx="1">
            <a:schemeClr val="accent1"/>
          </a:lnRef>
          <a:fillRef idx="0">
            <a:schemeClr val="accent1"/>
          </a:fillRef>
          <a:effectRef idx="0">
            <a:schemeClr val="accent1"/>
          </a:effectRef>
          <a:fontRef idx="minor">
            <a:schemeClr val="tx1"/>
          </a:fontRef>
        </p:style>
      </p:cxnSp>
      <p:cxnSp>
        <p:nvCxnSpPr>
          <p:cNvPr id="13" name="Přímá spojovací čára 12"/>
          <p:cNvCxnSpPr/>
          <p:nvPr/>
        </p:nvCxnSpPr>
        <p:spPr>
          <a:xfrm>
            <a:off x="5724128" y="4221088"/>
            <a:ext cx="504056" cy="0"/>
          </a:xfrm>
          <a:prstGeom prst="line">
            <a:avLst/>
          </a:prstGeom>
          <a:ln w="38100">
            <a:solidFill>
              <a:srgbClr val="00800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22112021</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119</a:t>
            </a:fld>
            <a:endParaRPr lang="sk-SK"/>
          </a:p>
        </p:txBody>
      </p:sp>
      <p:sp>
        <p:nvSpPr>
          <p:cNvPr id="5" name="TextovéPole 4"/>
          <p:cNvSpPr txBox="1"/>
          <p:nvPr/>
        </p:nvSpPr>
        <p:spPr>
          <a:xfrm>
            <a:off x="107504" y="188640"/>
            <a:ext cx="8784976" cy="5816977"/>
          </a:xfrm>
          <a:prstGeom prst="rect">
            <a:avLst/>
          </a:prstGeom>
          <a:noFill/>
        </p:spPr>
        <p:txBody>
          <a:bodyPr wrap="square" rtlCol="0">
            <a:spAutoFit/>
          </a:bodyPr>
          <a:lstStyle/>
          <a:p>
            <a:pPr algn="ctr"/>
            <a:r>
              <a:rPr lang="cs-CZ" sz="3600" dirty="0">
                <a:solidFill>
                  <a:srgbClr val="0000FF"/>
                </a:solidFill>
                <a:latin typeface="Arial Black" pitchFamily="34" charset="0"/>
              </a:rPr>
              <a:t>KVALITATIVNĚ NEJNIŽŠÍ </a:t>
            </a:r>
            <a:r>
              <a:rPr lang="cs-CZ" sz="3600">
                <a:solidFill>
                  <a:srgbClr val="0000FF"/>
                </a:solidFill>
                <a:latin typeface="Arial Black" pitchFamily="34" charset="0"/>
              </a:rPr>
              <a:t>MW MÁ</a:t>
            </a:r>
          </a:p>
          <a:p>
            <a:pPr algn="ctr"/>
            <a:endParaRPr lang="cs-CZ" sz="3600" dirty="0">
              <a:solidFill>
                <a:srgbClr val="0000FF"/>
              </a:solidFill>
              <a:latin typeface="Arial Black" pitchFamily="34" charset="0"/>
            </a:endParaRPr>
          </a:p>
          <a:p>
            <a:pPr algn="ctr"/>
            <a:r>
              <a:rPr lang="cs-CZ" sz="3600" dirty="0">
                <a:solidFill>
                  <a:srgbClr val="0000FF"/>
                </a:solidFill>
                <a:latin typeface="Arial Black" pitchFamily="34" charset="0"/>
              </a:rPr>
              <a:t>	</a:t>
            </a:r>
            <a:r>
              <a:rPr lang="cs-CZ" sz="4800" dirty="0">
                <a:solidFill>
                  <a:srgbClr val="FF0000"/>
                </a:solidFill>
                <a:latin typeface="Arial Black" pitchFamily="34" charset="0"/>
              </a:rPr>
              <a:t>MALÍŘSKÝ KLIH</a:t>
            </a:r>
          </a:p>
          <a:p>
            <a:pPr algn="ctr"/>
            <a:endParaRPr lang="cs-CZ" sz="3600" dirty="0">
              <a:solidFill>
                <a:srgbClr val="FF0000"/>
              </a:solidFill>
              <a:latin typeface="Arial Black" pitchFamily="34" charset="0"/>
            </a:endParaRPr>
          </a:p>
          <a:p>
            <a:pPr algn="ctr"/>
            <a:r>
              <a:rPr lang="cs-CZ" sz="3600" dirty="0">
                <a:solidFill>
                  <a:srgbClr val="0000FF"/>
                </a:solidFill>
                <a:latin typeface="Arial Black" pitchFamily="34" charset="0"/>
              </a:rPr>
              <a:t>Na malování v interiéru, kde se dává kvůli soudržnosti malby</a:t>
            </a:r>
          </a:p>
          <a:p>
            <a:pPr algn="ctr"/>
            <a:endParaRPr lang="cs-CZ" sz="3600" dirty="0">
              <a:solidFill>
                <a:srgbClr val="0000FF"/>
              </a:solidFill>
              <a:latin typeface="Arial Black" pitchFamily="34" charset="0"/>
            </a:endParaRPr>
          </a:p>
          <a:p>
            <a:pPr algn="ctr"/>
            <a:r>
              <a:rPr lang="cs-CZ" sz="3600" dirty="0">
                <a:solidFill>
                  <a:srgbClr val="008000"/>
                </a:solidFill>
                <a:latin typeface="Arial Black" pitchFamily="34" charset="0"/>
              </a:rPr>
              <a:t>Protože má nejnižší MW, tj. je to nejvíce odbouraný KOLAGEN,  je rozpustný zastudena </a:t>
            </a:r>
            <a:r>
              <a:rPr lang="cs-CZ" sz="3600" dirty="0">
                <a:solidFill>
                  <a:srgbClr val="0000FF"/>
                </a:solidFill>
                <a:latin typeface="Arial Black" pitchFamily="34" charset="0"/>
              </a:rPr>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539552" y="2348880"/>
            <a:ext cx="8229600" cy="936104"/>
          </a:xfrm>
        </p:spPr>
        <p:txBody>
          <a:bodyPr/>
          <a:lstStyle/>
          <a:p>
            <a:pPr marL="742950" indent="-742950" algn="ctr">
              <a:buFont typeface="+mj-lt"/>
              <a:buAutoNum type="arabicPeriod" startAt="2"/>
            </a:pPr>
            <a:r>
              <a:rPr lang="cs-CZ" sz="4400" dirty="0">
                <a:solidFill>
                  <a:srgbClr val="FF0000"/>
                </a:solidFill>
                <a:latin typeface="Arial Black" pitchFamily="34" charset="0"/>
              </a:rPr>
              <a:t>Vláknité</a:t>
            </a:r>
            <a:r>
              <a:rPr lang="cs-CZ" sz="3600" dirty="0">
                <a:solidFill>
                  <a:srgbClr val="FF0000"/>
                </a:solidFill>
                <a:latin typeface="Arial Black" pitchFamily="34" charset="0"/>
              </a:rPr>
              <a:t> </a:t>
            </a:r>
            <a:r>
              <a:rPr lang="cs-CZ" sz="4400" dirty="0">
                <a:solidFill>
                  <a:srgbClr val="FF0000"/>
                </a:solidFill>
                <a:latin typeface="Arial Black" pitchFamily="34" charset="0"/>
              </a:rPr>
              <a:t>bílkoviny</a:t>
            </a:r>
          </a:p>
        </p:txBody>
      </p:sp>
      <p:sp>
        <p:nvSpPr>
          <p:cNvPr id="2" name="Zástupný symbol pro datum 1"/>
          <p:cNvSpPr>
            <a:spLocks noGrp="1"/>
          </p:cNvSpPr>
          <p:nvPr>
            <p:ph type="dt" sz="half" idx="10"/>
          </p:nvPr>
        </p:nvSpPr>
        <p:spPr/>
        <p:txBody>
          <a:bodyPr/>
          <a:lstStyle/>
          <a:p>
            <a:pPr>
              <a:defRPr/>
            </a:pPr>
            <a:r>
              <a:rPr lang="cs-CZ"/>
              <a:t>22112021</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12</a:t>
            </a:fld>
            <a:endParaRPr lang="sk-SK"/>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539552" y="2348880"/>
            <a:ext cx="8229600" cy="2448272"/>
          </a:xfrm>
        </p:spPr>
        <p:txBody>
          <a:bodyPr/>
          <a:lstStyle/>
          <a:p>
            <a:pPr marL="742950" indent="-742950">
              <a:buFont typeface="+mj-lt"/>
              <a:buAutoNum type="arabicPeriod" startAt="3"/>
            </a:pPr>
            <a:r>
              <a:rPr lang="cs-CZ" sz="4400" dirty="0">
                <a:solidFill>
                  <a:srgbClr val="FF0000"/>
                </a:solidFill>
                <a:latin typeface="Arial Black" pitchFamily="34" charset="0"/>
              </a:rPr>
              <a:t>Koželužství</a:t>
            </a:r>
          </a:p>
          <a:p>
            <a:pPr marL="1143000" lvl="1" indent="-742950">
              <a:buNone/>
            </a:pPr>
            <a:r>
              <a:rPr lang="cs-CZ" sz="4400" dirty="0">
                <a:solidFill>
                  <a:srgbClr val="FF0000"/>
                </a:solidFill>
                <a:latin typeface="Arial Black" pitchFamily="34" charset="0"/>
              </a:rPr>
              <a:t>3.1 Kůže versus useň</a:t>
            </a:r>
          </a:p>
          <a:p>
            <a:pPr marL="1143000" lvl="1" indent="-742950">
              <a:buNone/>
            </a:pPr>
            <a:r>
              <a:rPr lang="cs-CZ" sz="4400" dirty="0">
                <a:solidFill>
                  <a:srgbClr val="FF0000"/>
                </a:solidFill>
                <a:latin typeface="Arial Black" pitchFamily="34" charset="0"/>
              </a:rPr>
              <a:t>3.2 Postup činění kůží</a:t>
            </a:r>
          </a:p>
          <a:p>
            <a:pPr marL="1143000" lvl="1" indent="-742950">
              <a:buNone/>
            </a:pPr>
            <a:endParaRPr lang="cs-CZ" sz="4400" dirty="0">
              <a:solidFill>
                <a:srgbClr val="FF0000"/>
              </a:solidFill>
              <a:latin typeface="Arial Black" pitchFamily="34" charset="0"/>
            </a:endParaRPr>
          </a:p>
        </p:txBody>
      </p:sp>
      <p:sp>
        <p:nvSpPr>
          <p:cNvPr id="2" name="Zástupný symbol pro datum 1"/>
          <p:cNvSpPr>
            <a:spLocks noGrp="1"/>
          </p:cNvSpPr>
          <p:nvPr>
            <p:ph type="dt" sz="half" idx="10"/>
          </p:nvPr>
        </p:nvSpPr>
        <p:spPr/>
        <p:txBody>
          <a:bodyPr/>
          <a:lstStyle/>
          <a:p>
            <a:pPr>
              <a:defRPr/>
            </a:pPr>
            <a:r>
              <a:rPr lang="cs-CZ"/>
              <a:t>22112021</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120</a:t>
            </a:fld>
            <a:endParaRPr lang="sk-SK"/>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539552" y="2348880"/>
            <a:ext cx="8229600" cy="864096"/>
          </a:xfrm>
        </p:spPr>
        <p:txBody>
          <a:bodyPr/>
          <a:lstStyle/>
          <a:p>
            <a:pPr marL="1143000" lvl="1" indent="-742950">
              <a:buFont typeface="+mj-lt"/>
              <a:buAutoNum type="arabicPeriod" startAt="3"/>
            </a:pPr>
            <a:r>
              <a:rPr lang="cs-CZ" sz="4400" dirty="0">
                <a:solidFill>
                  <a:srgbClr val="FF0000"/>
                </a:solidFill>
                <a:latin typeface="Arial Black" pitchFamily="34" charset="0"/>
              </a:rPr>
              <a:t>1 Kůže versus useň</a:t>
            </a:r>
          </a:p>
        </p:txBody>
      </p:sp>
      <p:sp>
        <p:nvSpPr>
          <p:cNvPr id="2" name="Zástupný symbol pro datum 1"/>
          <p:cNvSpPr>
            <a:spLocks noGrp="1"/>
          </p:cNvSpPr>
          <p:nvPr>
            <p:ph type="dt" sz="half" idx="10"/>
          </p:nvPr>
        </p:nvSpPr>
        <p:spPr/>
        <p:txBody>
          <a:bodyPr/>
          <a:lstStyle/>
          <a:p>
            <a:pPr>
              <a:defRPr/>
            </a:pPr>
            <a:r>
              <a:rPr lang="cs-CZ"/>
              <a:t>22112021</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121</a:t>
            </a:fld>
            <a:endParaRPr lang="sk-SK"/>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dirty="0">
                <a:solidFill>
                  <a:schemeClr val="tx1"/>
                </a:solidFill>
                <a:latin typeface="Arial Black" pitchFamily="34" charset="0"/>
              </a:rPr>
              <a:t>Kůže</a:t>
            </a:r>
            <a:r>
              <a:rPr lang="cs-CZ" sz="2800" dirty="0">
                <a:solidFill>
                  <a:srgbClr val="FF0000"/>
                </a:solidFill>
                <a:latin typeface="Arial Black" pitchFamily="34" charset="0"/>
              </a:rPr>
              <a:t> versus useň</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122</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pic>
        <p:nvPicPr>
          <p:cNvPr id="10" name="Zástupný symbol pro obsah 9" descr="ŘEZ KŮŽÍ.jpg"/>
          <p:cNvPicPr>
            <a:picLocks noGrp="1" noChangeAspect="1"/>
          </p:cNvPicPr>
          <p:nvPr>
            <p:ph idx="1"/>
          </p:nvPr>
        </p:nvPicPr>
        <p:blipFill>
          <a:blip r:embed="rId4" cstate="print"/>
          <a:stretch>
            <a:fillRect/>
          </a:stretch>
        </p:blipFill>
        <p:spPr>
          <a:xfrm>
            <a:off x="539552" y="980728"/>
            <a:ext cx="4416491" cy="3312368"/>
          </a:xfrm>
        </p:spPr>
      </p:pic>
      <p:sp>
        <p:nvSpPr>
          <p:cNvPr id="11" name="TextovéPole 10"/>
          <p:cNvSpPr txBox="1"/>
          <p:nvPr/>
        </p:nvSpPr>
        <p:spPr>
          <a:xfrm>
            <a:off x="5292080" y="836712"/>
            <a:ext cx="3528392" cy="1815882"/>
          </a:xfrm>
          <a:prstGeom prst="rect">
            <a:avLst/>
          </a:prstGeom>
          <a:noFill/>
          <a:ln w="38100">
            <a:solidFill>
              <a:schemeClr val="tx1"/>
            </a:solidFill>
          </a:ln>
        </p:spPr>
        <p:txBody>
          <a:bodyPr wrap="square" rtlCol="0">
            <a:spAutoFit/>
          </a:bodyPr>
          <a:lstStyle/>
          <a:p>
            <a:r>
              <a:rPr lang="cs-CZ" sz="2800" dirty="0">
                <a:latin typeface="Arial Black" pitchFamily="34" charset="0"/>
              </a:rPr>
              <a:t>KŮŽE = TO CO SE ZÍSKÁ PO USMRCENÍ ZVÍŘETE</a:t>
            </a:r>
          </a:p>
        </p:txBody>
      </p:sp>
      <p:sp>
        <p:nvSpPr>
          <p:cNvPr id="12" name="TextovéPole 11"/>
          <p:cNvSpPr txBox="1"/>
          <p:nvPr/>
        </p:nvSpPr>
        <p:spPr>
          <a:xfrm>
            <a:off x="5292080" y="2780928"/>
            <a:ext cx="3384376" cy="1384995"/>
          </a:xfrm>
          <a:prstGeom prst="rect">
            <a:avLst/>
          </a:prstGeom>
          <a:noFill/>
          <a:ln w="38100">
            <a:solidFill>
              <a:srgbClr val="FF0000"/>
            </a:solidFill>
          </a:ln>
        </p:spPr>
        <p:txBody>
          <a:bodyPr wrap="square" rtlCol="0">
            <a:spAutoFit/>
          </a:bodyPr>
          <a:lstStyle/>
          <a:p>
            <a:r>
              <a:rPr lang="cs-CZ" sz="2800" dirty="0">
                <a:solidFill>
                  <a:srgbClr val="FF0000"/>
                </a:solidFill>
                <a:latin typeface="Arial Black" pitchFamily="34" charset="0"/>
              </a:rPr>
              <a:t>USEŇ = ZPRACOVANÁ KŮŽE</a:t>
            </a:r>
          </a:p>
        </p:txBody>
      </p:sp>
      <p:sp>
        <p:nvSpPr>
          <p:cNvPr id="13" name="TextovéPole 12"/>
          <p:cNvSpPr txBox="1"/>
          <p:nvPr/>
        </p:nvSpPr>
        <p:spPr>
          <a:xfrm>
            <a:off x="539552" y="4365104"/>
            <a:ext cx="8136904" cy="1815882"/>
          </a:xfrm>
          <a:prstGeom prst="rect">
            <a:avLst/>
          </a:prstGeom>
          <a:noFill/>
        </p:spPr>
        <p:txBody>
          <a:bodyPr wrap="square" rtlCol="0">
            <a:spAutoFit/>
          </a:bodyPr>
          <a:lstStyle/>
          <a:p>
            <a:r>
              <a:rPr lang="cs-CZ" sz="2800" dirty="0">
                <a:solidFill>
                  <a:srgbClr val="008000"/>
                </a:solidFill>
                <a:latin typeface="Arial Black" pitchFamily="34" charset="0"/>
              </a:rPr>
              <a:t>PRO VÝROBU USNĚ JE VÝZNAMNÁ ŠKÁRA.</a:t>
            </a:r>
          </a:p>
          <a:p>
            <a:r>
              <a:rPr lang="cs-CZ" sz="2800" dirty="0">
                <a:solidFill>
                  <a:srgbClr val="0000FF"/>
                </a:solidFill>
                <a:latin typeface="Arial Black" pitchFamily="34" charset="0"/>
              </a:rPr>
              <a:t>POKOŽKA I PODKOŽNÍ VAZIVO SE ODSTRAŇUJÍ V PRŮBĚHU ZPRACOVÁNÍ</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418058"/>
          </a:xfrm>
        </p:spPr>
        <p:txBody>
          <a:bodyPr/>
          <a:lstStyle/>
          <a:p>
            <a:r>
              <a:rPr lang="cs-CZ" sz="2800" dirty="0">
                <a:solidFill>
                  <a:schemeClr val="tx1"/>
                </a:solidFill>
                <a:latin typeface="Arial Black" pitchFamily="34" charset="0"/>
              </a:rPr>
              <a:t>Složení kůže</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123</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pic>
        <p:nvPicPr>
          <p:cNvPr id="10" name="Zástupný symbol pro obsah 9" descr="ŘEZ KŮŽÍ.jpg"/>
          <p:cNvPicPr>
            <a:picLocks noGrp="1" noChangeAspect="1"/>
          </p:cNvPicPr>
          <p:nvPr>
            <p:ph idx="1"/>
          </p:nvPr>
        </p:nvPicPr>
        <p:blipFill>
          <a:blip r:embed="rId4" cstate="print"/>
          <a:stretch>
            <a:fillRect/>
          </a:stretch>
        </p:blipFill>
        <p:spPr>
          <a:xfrm>
            <a:off x="0" y="692696"/>
            <a:ext cx="5472608" cy="4896544"/>
          </a:xfrm>
        </p:spPr>
      </p:pic>
      <p:sp>
        <p:nvSpPr>
          <p:cNvPr id="14" name="TextovéPole 13"/>
          <p:cNvSpPr txBox="1"/>
          <p:nvPr/>
        </p:nvSpPr>
        <p:spPr>
          <a:xfrm>
            <a:off x="5471592" y="1628800"/>
            <a:ext cx="3672408" cy="3785652"/>
          </a:xfrm>
          <a:prstGeom prst="rect">
            <a:avLst/>
          </a:prstGeom>
          <a:noFill/>
        </p:spPr>
        <p:txBody>
          <a:bodyPr wrap="square" rtlCol="0">
            <a:spAutoFit/>
          </a:bodyPr>
          <a:lstStyle/>
          <a:p>
            <a:pPr>
              <a:buFont typeface="Arial" pitchFamily="34" charset="0"/>
              <a:buChar char="•"/>
            </a:pPr>
            <a:r>
              <a:rPr lang="cs-CZ" sz="2400" dirty="0">
                <a:latin typeface="Arial Black" pitchFamily="34" charset="0"/>
              </a:rPr>
              <a:t> bílkoviny</a:t>
            </a:r>
          </a:p>
          <a:p>
            <a:pPr lvl="1">
              <a:buFont typeface="Arial" pitchFamily="34" charset="0"/>
              <a:buChar char="•"/>
            </a:pPr>
            <a:r>
              <a:rPr lang="cs-CZ" sz="2400" dirty="0">
                <a:latin typeface="Arial Black" pitchFamily="34" charset="0"/>
              </a:rPr>
              <a:t> fibrilární (kolagen)</a:t>
            </a:r>
          </a:p>
          <a:p>
            <a:pPr lvl="1">
              <a:buFont typeface="Arial" pitchFamily="34" charset="0"/>
              <a:buChar char="•"/>
            </a:pPr>
            <a:r>
              <a:rPr lang="cs-CZ" sz="2400" dirty="0">
                <a:latin typeface="Arial Black" pitchFamily="34" charset="0"/>
              </a:rPr>
              <a:t> </a:t>
            </a:r>
            <a:r>
              <a:rPr lang="cs-CZ" sz="2400" dirty="0" err="1">
                <a:latin typeface="Arial Black" pitchFamily="34" charset="0"/>
              </a:rPr>
              <a:t>globulární</a:t>
            </a:r>
            <a:r>
              <a:rPr lang="cs-CZ" sz="2400" dirty="0">
                <a:latin typeface="Arial Black" pitchFamily="34" charset="0"/>
              </a:rPr>
              <a:t> (např. albumin, odstraňují se před činěním)</a:t>
            </a:r>
          </a:p>
          <a:p>
            <a:pPr>
              <a:buFont typeface="Arial" pitchFamily="34" charset="0"/>
              <a:buChar char="•"/>
            </a:pPr>
            <a:r>
              <a:rPr lang="cs-CZ" sz="2400" dirty="0">
                <a:latin typeface="Arial Black" pitchFamily="34" charset="0"/>
              </a:rPr>
              <a:t> </a:t>
            </a:r>
            <a:r>
              <a:rPr lang="cs-CZ" sz="2400" dirty="0">
                <a:solidFill>
                  <a:srgbClr val="008000"/>
                </a:solidFill>
                <a:latin typeface="Arial Black" pitchFamily="34" charset="0"/>
              </a:rPr>
              <a:t>tuky</a:t>
            </a:r>
            <a:r>
              <a:rPr lang="cs-CZ" sz="2400" dirty="0">
                <a:latin typeface="Arial Black" pitchFamily="34" charset="0"/>
              </a:rPr>
              <a:t> </a:t>
            </a:r>
          </a:p>
          <a:p>
            <a:pPr>
              <a:buFont typeface="Arial" pitchFamily="34" charset="0"/>
              <a:buChar char="•"/>
            </a:pPr>
            <a:r>
              <a:rPr lang="cs-CZ" sz="2400" dirty="0">
                <a:solidFill>
                  <a:srgbClr val="0000FF"/>
                </a:solidFill>
                <a:latin typeface="Arial Black" pitchFamily="34" charset="0"/>
              </a:rPr>
              <a:t> voda</a:t>
            </a:r>
          </a:p>
          <a:p>
            <a:pPr>
              <a:buFont typeface="Arial" pitchFamily="34" charset="0"/>
              <a:buChar char="•"/>
            </a:pPr>
            <a:r>
              <a:rPr lang="cs-CZ" sz="2400" dirty="0">
                <a:latin typeface="Arial Black" pitchFamily="34" charset="0"/>
              </a:rPr>
              <a:t> </a:t>
            </a:r>
            <a:r>
              <a:rPr lang="cs-CZ" sz="2400" dirty="0">
                <a:solidFill>
                  <a:srgbClr val="C00000"/>
                </a:solidFill>
                <a:latin typeface="Arial Black" pitchFamily="34" charset="0"/>
              </a:rPr>
              <a:t>anorganické látky</a:t>
            </a:r>
          </a:p>
        </p:txBody>
      </p:sp>
      <p:sp>
        <p:nvSpPr>
          <p:cNvPr id="15" name="TextovéPole 14"/>
          <p:cNvSpPr txBox="1"/>
          <p:nvPr/>
        </p:nvSpPr>
        <p:spPr>
          <a:xfrm>
            <a:off x="0" y="5661248"/>
            <a:ext cx="8928992" cy="523220"/>
          </a:xfrm>
          <a:prstGeom prst="rect">
            <a:avLst/>
          </a:prstGeom>
          <a:noFill/>
          <a:ln w="38100">
            <a:solidFill>
              <a:srgbClr val="FF0000"/>
            </a:solidFill>
          </a:ln>
        </p:spPr>
        <p:txBody>
          <a:bodyPr wrap="square" rtlCol="0">
            <a:spAutoFit/>
          </a:bodyPr>
          <a:lstStyle/>
          <a:p>
            <a:r>
              <a:rPr lang="cs-CZ" sz="2800" dirty="0">
                <a:solidFill>
                  <a:srgbClr val="FF0000"/>
                </a:solidFill>
                <a:latin typeface="Arial Black" pitchFamily="34" charset="0"/>
              </a:rPr>
              <a:t>ZPRACOVANÍ KŮŽE na USEŇ = ČINĚNÍ KŮŽE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22112021</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124</a:t>
            </a:fld>
            <a:endParaRPr lang="sk-SK"/>
          </a:p>
        </p:txBody>
      </p:sp>
      <p:pic>
        <p:nvPicPr>
          <p:cNvPr id="5" name="Obrázek 4" descr="img547.jpg"/>
          <p:cNvPicPr>
            <a:picLocks noChangeAspect="1"/>
          </p:cNvPicPr>
          <p:nvPr/>
        </p:nvPicPr>
        <p:blipFill>
          <a:blip r:embed="rId2" cstate="print"/>
          <a:stretch>
            <a:fillRect/>
          </a:stretch>
        </p:blipFill>
        <p:spPr>
          <a:xfrm>
            <a:off x="-1" y="476672"/>
            <a:ext cx="9093617" cy="5760640"/>
          </a:xfrm>
          <a:prstGeom prst="rect">
            <a:avLst/>
          </a:prstGeo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22112021</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125</a:t>
            </a:fld>
            <a:endParaRPr lang="sk-SK"/>
          </a:p>
        </p:txBody>
      </p:sp>
      <p:pic>
        <p:nvPicPr>
          <p:cNvPr id="6" name="Obrázek 5" descr="img546.jpg"/>
          <p:cNvPicPr>
            <a:picLocks noChangeAspect="1"/>
          </p:cNvPicPr>
          <p:nvPr/>
        </p:nvPicPr>
        <p:blipFill>
          <a:blip r:embed="rId2" cstate="print"/>
          <a:stretch>
            <a:fillRect/>
          </a:stretch>
        </p:blipFill>
        <p:spPr>
          <a:xfrm>
            <a:off x="0" y="548679"/>
            <a:ext cx="6228184" cy="6348989"/>
          </a:xfrm>
          <a:prstGeom prst="rect">
            <a:avLst/>
          </a:prstGeo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22112021</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126</a:t>
            </a:fld>
            <a:endParaRPr lang="sk-SK"/>
          </a:p>
        </p:txBody>
      </p:sp>
      <p:pic>
        <p:nvPicPr>
          <p:cNvPr id="7" name="Obrázek 6" descr="img539.jpg"/>
          <p:cNvPicPr>
            <a:picLocks noChangeAspect="1"/>
          </p:cNvPicPr>
          <p:nvPr/>
        </p:nvPicPr>
        <p:blipFill>
          <a:blip r:embed="rId2" cstate="print"/>
          <a:stretch>
            <a:fillRect/>
          </a:stretch>
        </p:blipFill>
        <p:spPr>
          <a:xfrm>
            <a:off x="0" y="476672"/>
            <a:ext cx="5220072" cy="6370954"/>
          </a:xfrm>
          <a:prstGeom prst="rect">
            <a:avLst/>
          </a:prstGeom>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22112021</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127</a:t>
            </a:fld>
            <a:endParaRPr lang="sk-SK"/>
          </a:p>
        </p:txBody>
      </p:sp>
      <p:pic>
        <p:nvPicPr>
          <p:cNvPr id="6" name="Obrázek 5" descr="img540.jpg"/>
          <p:cNvPicPr>
            <a:picLocks noChangeAspect="1"/>
          </p:cNvPicPr>
          <p:nvPr/>
        </p:nvPicPr>
        <p:blipFill>
          <a:blip r:embed="rId2" cstate="print"/>
          <a:stretch>
            <a:fillRect/>
          </a:stretch>
        </p:blipFill>
        <p:spPr>
          <a:xfrm>
            <a:off x="179512" y="476672"/>
            <a:ext cx="6264696" cy="6296416"/>
          </a:xfrm>
          <a:prstGeom prst="rect">
            <a:avLst/>
          </a:prstGeom>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22112021</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128</a:t>
            </a:fld>
            <a:endParaRPr lang="sk-SK"/>
          </a:p>
        </p:txBody>
      </p:sp>
      <p:pic>
        <p:nvPicPr>
          <p:cNvPr id="7" name="Obrázek 6" descr="img541.jpg"/>
          <p:cNvPicPr>
            <a:picLocks noChangeAspect="1"/>
          </p:cNvPicPr>
          <p:nvPr/>
        </p:nvPicPr>
        <p:blipFill>
          <a:blip r:embed="rId2" cstate="print"/>
          <a:stretch>
            <a:fillRect/>
          </a:stretch>
        </p:blipFill>
        <p:spPr>
          <a:xfrm>
            <a:off x="0" y="476672"/>
            <a:ext cx="6372200" cy="6358728"/>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22112021</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129</a:t>
            </a:fld>
            <a:endParaRPr lang="sk-SK"/>
          </a:p>
        </p:txBody>
      </p:sp>
      <p:pic>
        <p:nvPicPr>
          <p:cNvPr id="6" name="Obrázek 5" descr="img545.jpg"/>
          <p:cNvPicPr>
            <a:picLocks noChangeAspect="1"/>
          </p:cNvPicPr>
          <p:nvPr/>
        </p:nvPicPr>
        <p:blipFill>
          <a:blip r:embed="rId2" cstate="print"/>
          <a:stretch>
            <a:fillRect/>
          </a:stretch>
        </p:blipFill>
        <p:spPr>
          <a:xfrm>
            <a:off x="-1" y="476672"/>
            <a:ext cx="9093489" cy="638132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22112021</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13</a:t>
            </a:fld>
            <a:endParaRPr lang="sk-SK"/>
          </a:p>
        </p:txBody>
      </p:sp>
      <p:pic>
        <p:nvPicPr>
          <p:cNvPr id="9" name="Obrázek 8" descr="Primary_and other structures bílkoviny 12102015.png"/>
          <p:cNvPicPr>
            <a:picLocks noChangeAspect="1"/>
          </p:cNvPicPr>
          <p:nvPr/>
        </p:nvPicPr>
        <p:blipFill>
          <a:blip r:embed="rId2" cstate="print"/>
          <a:stretch>
            <a:fillRect/>
          </a:stretch>
        </p:blipFill>
        <p:spPr>
          <a:xfrm>
            <a:off x="0" y="0"/>
            <a:ext cx="9144000" cy="6858000"/>
          </a:xfrm>
          <a:prstGeom prst="rect">
            <a:avLst/>
          </a:prstGeom>
        </p:spPr>
      </p:pic>
      <p:sp>
        <p:nvSpPr>
          <p:cNvPr id="6" name="TextovéPole 5"/>
          <p:cNvSpPr txBox="1"/>
          <p:nvPr/>
        </p:nvSpPr>
        <p:spPr>
          <a:xfrm>
            <a:off x="3347864" y="116632"/>
            <a:ext cx="2448272" cy="923330"/>
          </a:xfrm>
          <a:prstGeom prst="rect">
            <a:avLst/>
          </a:prstGeom>
          <a:solidFill>
            <a:srgbClr val="FFFF00"/>
          </a:solidFill>
          <a:ln w="38100">
            <a:solidFill>
              <a:srgbClr val="0000FF"/>
            </a:solidFill>
            <a:prstDash val="sysDash"/>
          </a:ln>
        </p:spPr>
        <p:txBody>
          <a:bodyPr wrap="square" rtlCol="0">
            <a:spAutoFit/>
          </a:bodyPr>
          <a:lstStyle/>
          <a:p>
            <a:r>
              <a:rPr lang="cs-CZ" dirty="0">
                <a:solidFill>
                  <a:srgbClr val="0000FF"/>
                </a:solidFill>
                <a:latin typeface="Arial Black" pitchFamily="34" charset="0"/>
              </a:rPr>
              <a:t>Interakce v rámci jedné makromolekuly</a:t>
            </a:r>
          </a:p>
        </p:txBody>
      </p:sp>
      <p:sp>
        <p:nvSpPr>
          <p:cNvPr id="7" name="TextovéPole 6"/>
          <p:cNvSpPr txBox="1"/>
          <p:nvPr/>
        </p:nvSpPr>
        <p:spPr>
          <a:xfrm>
            <a:off x="251520" y="4581128"/>
            <a:ext cx="2448272" cy="923330"/>
          </a:xfrm>
          <a:prstGeom prst="rect">
            <a:avLst/>
          </a:prstGeom>
          <a:solidFill>
            <a:schemeClr val="bg1">
              <a:lumMod val="85000"/>
            </a:schemeClr>
          </a:solidFill>
          <a:ln w="38100">
            <a:solidFill>
              <a:srgbClr val="008000"/>
            </a:solidFill>
            <a:prstDash val="sysDash"/>
          </a:ln>
        </p:spPr>
        <p:txBody>
          <a:bodyPr wrap="square" rtlCol="0">
            <a:spAutoFit/>
          </a:bodyPr>
          <a:lstStyle/>
          <a:p>
            <a:r>
              <a:rPr lang="cs-CZ" dirty="0">
                <a:solidFill>
                  <a:srgbClr val="008000"/>
                </a:solidFill>
                <a:latin typeface="Arial Black" pitchFamily="34" charset="0"/>
              </a:rPr>
              <a:t>Interakce v rámci VÍCE </a:t>
            </a:r>
            <a:r>
              <a:rPr lang="cs-CZ" cap="all" dirty="0">
                <a:solidFill>
                  <a:srgbClr val="008000"/>
                </a:solidFill>
                <a:latin typeface="Arial Black" pitchFamily="34" charset="0"/>
              </a:rPr>
              <a:t>makromolekul</a:t>
            </a:r>
          </a:p>
        </p:txBody>
      </p:sp>
      <p:cxnSp>
        <p:nvCxnSpPr>
          <p:cNvPr id="10" name="Přímá spojovací šipka 9"/>
          <p:cNvCxnSpPr/>
          <p:nvPr/>
        </p:nvCxnSpPr>
        <p:spPr>
          <a:xfrm flipH="1">
            <a:off x="5220072" y="1052736"/>
            <a:ext cx="576064" cy="936104"/>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 name="Přímá spojovací šipka 10"/>
          <p:cNvCxnSpPr/>
          <p:nvPr/>
        </p:nvCxnSpPr>
        <p:spPr>
          <a:xfrm flipV="1">
            <a:off x="1331640" y="3789040"/>
            <a:ext cx="432048" cy="720080"/>
          </a:xfrm>
          <a:prstGeom prst="straightConnector1">
            <a:avLst/>
          </a:prstGeom>
          <a:ln w="38100">
            <a:solidFill>
              <a:srgbClr val="008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 name="Přímá spojovací šipka 13"/>
          <p:cNvCxnSpPr/>
          <p:nvPr/>
        </p:nvCxnSpPr>
        <p:spPr>
          <a:xfrm flipH="1" flipV="1">
            <a:off x="1043608" y="4221088"/>
            <a:ext cx="216024" cy="288032"/>
          </a:xfrm>
          <a:prstGeom prst="straightConnector1">
            <a:avLst/>
          </a:prstGeom>
          <a:ln w="38100">
            <a:solidFill>
              <a:srgbClr val="008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8" name="TextovéPole 17"/>
          <p:cNvSpPr txBox="1"/>
          <p:nvPr/>
        </p:nvSpPr>
        <p:spPr>
          <a:xfrm>
            <a:off x="6948264" y="3212976"/>
            <a:ext cx="2016224" cy="646331"/>
          </a:xfrm>
          <a:prstGeom prst="rect">
            <a:avLst/>
          </a:prstGeom>
          <a:noFill/>
        </p:spPr>
        <p:txBody>
          <a:bodyPr wrap="square" rtlCol="0">
            <a:spAutoFit/>
          </a:bodyPr>
          <a:lstStyle/>
          <a:p>
            <a:r>
              <a:rPr lang="cs-CZ" dirty="0">
                <a:solidFill>
                  <a:srgbClr val="C00000"/>
                </a:solidFill>
                <a:latin typeface="Arial Black" pitchFamily="34" charset="0"/>
              </a:rPr>
              <a:t>Dvě možnosti - struktury</a:t>
            </a:r>
          </a:p>
        </p:txBody>
      </p:sp>
      <p:cxnSp>
        <p:nvCxnSpPr>
          <p:cNvPr id="19" name="Přímá spojovací šipka 18"/>
          <p:cNvCxnSpPr/>
          <p:nvPr/>
        </p:nvCxnSpPr>
        <p:spPr>
          <a:xfrm flipV="1">
            <a:off x="7884368" y="2204864"/>
            <a:ext cx="144016" cy="1080120"/>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1" name="Přímá spojovací šipka 20"/>
          <p:cNvCxnSpPr>
            <a:stCxn id="18" idx="2"/>
          </p:cNvCxnSpPr>
          <p:nvPr/>
        </p:nvCxnSpPr>
        <p:spPr>
          <a:xfrm>
            <a:off x="7956376" y="3859307"/>
            <a:ext cx="288032" cy="793829"/>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22112021</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130</a:t>
            </a:fld>
            <a:endParaRPr lang="sk-SK"/>
          </a:p>
        </p:txBody>
      </p:sp>
      <p:pic>
        <p:nvPicPr>
          <p:cNvPr id="7" name="Obrázek 6" descr="Domácí činění kůže  4.jpg"/>
          <p:cNvPicPr>
            <a:picLocks noChangeAspect="1"/>
          </p:cNvPicPr>
          <p:nvPr/>
        </p:nvPicPr>
        <p:blipFill>
          <a:blip r:embed="rId2" cstate="print"/>
          <a:stretch>
            <a:fillRect/>
          </a:stretch>
        </p:blipFill>
        <p:spPr>
          <a:xfrm>
            <a:off x="0" y="0"/>
            <a:ext cx="5908224" cy="6669360"/>
          </a:xfrm>
          <a:prstGeom prst="rect">
            <a:avLst/>
          </a:prstGeom>
        </p:spPr>
      </p:pic>
      <p:sp>
        <p:nvSpPr>
          <p:cNvPr id="8" name="TextovéPole 7"/>
          <p:cNvSpPr txBox="1"/>
          <p:nvPr/>
        </p:nvSpPr>
        <p:spPr>
          <a:xfrm>
            <a:off x="5436096" y="1268760"/>
            <a:ext cx="3707904" cy="3170099"/>
          </a:xfrm>
          <a:prstGeom prst="rect">
            <a:avLst/>
          </a:prstGeom>
          <a:noFill/>
        </p:spPr>
        <p:txBody>
          <a:bodyPr wrap="square" rtlCol="0">
            <a:spAutoFit/>
          </a:bodyPr>
          <a:lstStyle/>
          <a:p>
            <a:r>
              <a:rPr lang="cs-CZ" sz="4000" dirty="0">
                <a:solidFill>
                  <a:srgbClr val="FF0000"/>
                </a:solidFill>
                <a:latin typeface="Arial Black" pitchFamily="34" charset="0"/>
              </a:rPr>
              <a:t>Dříve se soupravy na činění kůží běžně prodávaly</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dirty="0">
                <a:solidFill>
                  <a:schemeClr val="tx1"/>
                </a:solidFill>
                <a:latin typeface="Arial Black" pitchFamily="34" charset="0"/>
              </a:rPr>
              <a:t>Kůže – SLOŽENÍ ŠKÁRY</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131</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sp>
        <p:nvSpPr>
          <p:cNvPr id="14" name="Zástupný symbol pro obsah 13"/>
          <p:cNvSpPr>
            <a:spLocks noGrp="1"/>
          </p:cNvSpPr>
          <p:nvPr>
            <p:ph idx="1"/>
          </p:nvPr>
        </p:nvSpPr>
        <p:spPr>
          <a:xfrm>
            <a:off x="457200" y="1052736"/>
            <a:ext cx="8229600" cy="5073427"/>
          </a:xfrm>
        </p:spPr>
        <p:txBody>
          <a:bodyPr/>
          <a:lstStyle/>
          <a:p>
            <a:r>
              <a:rPr lang="cs-CZ" sz="2800" b="1" dirty="0">
                <a:solidFill>
                  <a:srgbClr val="FF0000"/>
                </a:solidFill>
                <a:latin typeface="Arial Black" pitchFamily="34" charset="0"/>
              </a:rPr>
              <a:t>KOLAGEN</a:t>
            </a:r>
          </a:p>
          <a:p>
            <a:pPr lvl="1"/>
            <a:r>
              <a:rPr lang="cs-CZ" sz="2400" b="1" dirty="0">
                <a:solidFill>
                  <a:srgbClr val="FF0000"/>
                </a:solidFill>
              </a:rPr>
              <a:t>VLÁKNA VYTVÁŘEJÍ </a:t>
            </a:r>
            <a:r>
              <a:rPr lang="cs-CZ" sz="2400" b="1" u="sng" dirty="0">
                <a:solidFill>
                  <a:srgbClr val="FF0000"/>
                </a:solidFill>
                <a:latin typeface="Arial Black" pitchFamily="34" charset="0"/>
              </a:rPr>
              <a:t>TROJROZMĚRNOU STRUKTURU</a:t>
            </a:r>
          </a:p>
          <a:p>
            <a:r>
              <a:rPr lang="cs-CZ" sz="2800" b="1" dirty="0">
                <a:solidFill>
                  <a:srgbClr val="0000FF"/>
                </a:solidFill>
              </a:rPr>
              <a:t>POVRCHOVÁ VRSTVA ŠKÁRY = </a:t>
            </a:r>
            <a:r>
              <a:rPr lang="cs-CZ" sz="2800" b="1" dirty="0">
                <a:solidFill>
                  <a:srgbClr val="0000FF"/>
                </a:solidFill>
                <a:latin typeface="Arial Black" pitchFamily="34" charset="0"/>
              </a:rPr>
              <a:t>PAPILÁRNÍ VRSTVA</a:t>
            </a:r>
          </a:p>
          <a:p>
            <a:r>
              <a:rPr lang="cs-CZ" sz="2800" b="1" dirty="0">
                <a:solidFill>
                  <a:srgbClr val="008000"/>
                </a:solidFill>
              </a:rPr>
              <a:t>Spodní vrstva škáry = </a:t>
            </a:r>
            <a:r>
              <a:rPr lang="cs-CZ" sz="2800" b="1" dirty="0">
                <a:solidFill>
                  <a:srgbClr val="008000"/>
                </a:solidFill>
                <a:latin typeface="Arial Black" pitchFamily="34" charset="0"/>
              </a:rPr>
              <a:t>RETIKULÁRNÍ VRSTVA</a:t>
            </a:r>
          </a:p>
          <a:p>
            <a:r>
              <a:rPr lang="cs-CZ" sz="2800" b="1" dirty="0">
                <a:solidFill>
                  <a:srgbClr val="C00000"/>
                </a:solidFill>
              </a:rPr>
              <a:t>Poměr tloušťek </a:t>
            </a:r>
            <a:r>
              <a:rPr lang="cs-CZ" sz="2800" b="1" dirty="0">
                <a:solidFill>
                  <a:srgbClr val="0000FF"/>
                </a:solidFill>
                <a:latin typeface="Arial Black" pitchFamily="34" charset="0"/>
              </a:rPr>
              <a:t>PAPILÁRNÍ</a:t>
            </a:r>
            <a:r>
              <a:rPr lang="cs-CZ" sz="2800" b="1" dirty="0">
                <a:solidFill>
                  <a:srgbClr val="0000FF"/>
                </a:solidFill>
              </a:rPr>
              <a:t> </a:t>
            </a:r>
            <a:r>
              <a:rPr lang="cs-CZ" sz="2800" b="1" dirty="0">
                <a:solidFill>
                  <a:srgbClr val="0000FF"/>
                </a:solidFill>
                <a:latin typeface="Arial Black" pitchFamily="34" charset="0"/>
              </a:rPr>
              <a:t>versus</a:t>
            </a:r>
            <a:r>
              <a:rPr lang="cs-CZ" sz="2800" b="1" dirty="0">
                <a:solidFill>
                  <a:srgbClr val="0000FF"/>
                </a:solidFill>
              </a:rPr>
              <a:t> </a:t>
            </a:r>
            <a:r>
              <a:rPr lang="cs-CZ" sz="2800" b="1" dirty="0">
                <a:solidFill>
                  <a:srgbClr val="008000"/>
                </a:solidFill>
                <a:latin typeface="Arial Black" pitchFamily="34" charset="0"/>
              </a:rPr>
              <a:t>RETIKULÁRNÍ</a:t>
            </a:r>
            <a:r>
              <a:rPr lang="cs-CZ" sz="2800" b="1" dirty="0">
                <a:solidFill>
                  <a:srgbClr val="008000"/>
                </a:solidFill>
              </a:rPr>
              <a:t> </a:t>
            </a:r>
            <a:r>
              <a:rPr lang="cs-CZ" sz="2800" b="1" dirty="0">
                <a:solidFill>
                  <a:srgbClr val="C00000"/>
                </a:solidFill>
              </a:rPr>
              <a:t>vrstvy určuje kvalitu kůže a u různých živočichů se liší</a:t>
            </a:r>
          </a:p>
          <a:p>
            <a:endParaRPr lang="cs-CZ" sz="2800"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94122"/>
          </a:xfrm>
        </p:spPr>
        <p:txBody>
          <a:bodyPr/>
          <a:lstStyle/>
          <a:p>
            <a:r>
              <a:rPr lang="cs-CZ" sz="2800" dirty="0">
                <a:solidFill>
                  <a:srgbClr val="C00000"/>
                </a:solidFill>
                <a:latin typeface="Arial Black" pitchFamily="34" charset="0"/>
              </a:rPr>
              <a:t>TEPLOTA SMRŠTĚNÍ </a:t>
            </a:r>
            <a:r>
              <a:rPr lang="cs-CZ" sz="2800" dirty="0">
                <a:solidFill>
                  <a:schemeClr val="tx1"/>
                </a:solidFill>
                <a:latin typeface="Arial Black" pitchFamily="34" charset="0"/>
              </a:rPr>
              <a:t>Kůže VERSUS </a:t>
            </a:r>
            <a:r>
              <a:rPr lang="cs-CZ" sz="2800" dirty="0">
                <a:solidFill>
                  <a:srgbClr val="FF0000"/>
                </a:solidFill>
                <a:latin typeface="Arial Black" pitchFamily="34" charset="0"/>
              </a:rPr>
              <a:t>USEŇ</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132</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pic>
        <p:nvPicPr>
          <p:cNvPr id="9" name="Obrázek 8" descr="img875.jpg"/>
          <p:cNvPicPr>
            <a:picLocks noChangeAspect="1"/>
          </p:cNvPicPr>
          <p:nvPr/>
        </p:nvPicPr>
        <p:blipFill>
          <a:blip r:embed="rId4" cstate="print"/>
          <a:stretch>
            <a:fillRect/>
          </a:stretch>
        </p:blipFill>
        <p:spPr>
          <a:xfrm rot="16200000">
            <a:off x="3242364" y="-1650076"/>
            <a:ext cx="2880320" cy="8573976"/>
          </a:xfrm>
          <a:prstGeom prst="rect">
            <a:avLst/>
          </a:prstGeom>
        </p:spPr>
      </p:pic>
      <p:sp>
        <p:nvSpPr>
          <p:cNvPr id="11" name="TextovéPole 10"/>
          <p:cNvSpPr txBox="1"/>
          <p:nvPr/>
        </p:nvSpPr>
        <p:spPr>
          <a:xfrm>
            <a:off x="323528" y="4149080"/>
            <a:ext cx="8496944" cy="2123658"/>
          </a:xfrm>
          <a:prstGeom prst="rect">
            <a:avLst/>
          </a:prstGeom>
          <a:noFill/>
        </p:spPr>
        <p:txBody>
          <a:bodyPr wrap="square" rtlCol="0">
            <a:spAutoFit/>
          </a:bodyPr>
          <a:lstStyle/>
          <a:p>
            <a:pPr algn="ctr"/>
            <a:r>
              <a:rPr lang="cs-CZ" sz="2400" dirty="0">
                <a:solidFill>
                  <a:srgbClr val="C00000"/>
                </a:solidFill>
                <a:latin typeface="Arial Black" pitchFamily="34" charset="0"/>
              </a:rPr>
              <a:t>TEPLOTA SMRŠTĚNÍ</a:t>
            </a:r>
          </a:p>
          <a:p>
            <a:r>
              <a:rPr lang="cs-CZ" sz="2400" dirty="0">
                <a:solidFill>
                  <a:srgbClr val="C00000"/>
                </a:solidFill>
                <a:latin typeface="Arial Black" pitchFamily="34" charset="0"/>
              </a:rPr>
              <a:t>Uvolnění vodíkových vazeb mezi vlákny kolagenu vlivem zvýšené teploty a smrštění takto uvolněných vláken</a:t>
            </a:r>
          </a:p>
          <a:p>
            <a:pPr algn="ctr"/>
            <a:r>
              <a:rPr lang="cs-CZ" sz="3600" dirty="0">
                <a:solidFill>
                  <a:srgbClr val="FF0000"/>
                </a:solidFill>
                <a:latin typeface="Arial Black" pitchFamily="34" charset="0"/>
              </a:rPr>
              <a:t>Tento proces je NEVRATNÝ</a:t>
            </a:r>
            <a:endParaRPr lang="cs-CZ" sz="3600" dirty="0">
              <a:solidFill>
                <a:srgbClr val="FF0000"/>
              </a:solidFill>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778098"/>
          </a:xfrm>
        </p:spPr>
        <p:txBody>
          <a:bodyPr/>
          <a:lstStyle/>
          <a:p>
            <a:r>
              <a:rPr lang="cs-CZ" sz="2800" dirty="0">
                <a:solidFill>
                  <a:schemeClr val="tx1"/>
                </a:solidFill>
                <a:latin typeface="Arial Black" pitchFamily="34" charset="0"/>
              </a:rPr>
              <a:t>Kůže VERSUS </a:t>
            </a:r>
            <a:r>
              <a:rPr lang="cs-CZ" sz="2800" dirty="0">
                <a:solidFill>
                  <a:srgbClr val="FF0000"/>
                </a:solidFill>
                <a:latin typeface="Arial Black" pitchFamily="34" charset="0"/>
              </a:rPr>
              <a:t>USEŇ</a:t>
            </a:r>
            <a:endParaRPr lang="cs-CZ" sz="2800" b="1" cap="all" dirty="0">
              <a:solidFill>
                <a:srgbClr val="FF0000"/>
              </a:solidFill>
              <a:latin typeface="+mn-lt"/>
            </a:endParaRPr>
          </a:p>
        </p:txBody>
      </p:sp>
      <p:sp>
        <p:nvSpPr>
          <p:cNvPr id="10" name="Zástupný symbol pro obsah 9"/>
          <p:cNvSpPr>
            <a:spLocks noGrp="1"/>
          </p:cNvSpPr>
          <p:nvPr>
            <p:ph idx="1"/>
          </p:nvPr>
        </p:nvSpPr>
        <p:spPr>
          <a:xfrm>
            <a:off x="457200" y="1124744"/>
            <a:ext cx="8229600" cy="5001419"/>
          </a:xfrm>
        </p:spPr>
        <p:txBody>
          <a:bodyPr/>
          <a:lstStyle/>
          <a:p>
            <a:r>
              <a:rPr lang="cs-CZ" sz="2800" b="1" dirty="0">
                <a:solidFill>
                  <a:srgbClr val="FF0000"/>
                </a:solidFill>
                <a:latin typeface="Arial Black" pitchFamily="34" charset="0"/>
              </a:rPr>
              <a:t>USEŇ</a:t>
            </a:r>
            <a:r>
              <a:rPr lang="cs-CZ" sz="2800" b="1" dirty="0"/>
              <a:t> je ve vlhkém prostředí odolnější vůči mikroorganismům </a:t>
            </a:r>
          </a:p>
          <a:p>
            <a:r>
              <a:rPr lang="cs-CZ" sz="2800" b="1" dirty="0">
                <a:solidFill>
                  <a:srgbClr val="FF0000"/>
                </a:solidFill>
                <a:latin typeface="Arial Black" pitchFamily="34" charset="0"/>
              </a:rPr>
              <a:t>USEŇ </a:t>
            </a:r>
            <a:r>
              <a:rPr lang="cs-CZ" sz="2800" b="1" dirty="0">
                <a:latin typeface="+mj-lt"/>
              </a:rPr>
              <a:t>má vyšší chemickou stabilitu, méně </a:t>
            </a:r>
            <a:r>
              <a:rPr lang="cs-CZ" sz="2800" b="1" dirty="0" err="1">
                <a:latin typeface="+mj-lt"/>
              </a:rPr>
              <a:t>botná</a:t>
            </a:r>
            <a:r>
              <a:rPr lang="cs-CZ" sz="2800" b="1" dirty="0">
                <a:latin typeface="+mj-lt"/>
              </a:rPr>
              <a:t> ve vodě</a:t>
            </a:r>
          </a:p>
          <a:p>
            <a:r>
              <a:rPr lang="cs-CZ" sz="2800" b="1" dirty="0">
                <a:solidFill>
                  <a:srgbClr val="FF0000"/>
                </a:solidFill>
                <a:latin typeface="Arial Black" pitchFamily="34" charset="0"/>
              </a:rPr>
              <a:t>USEŇ </a:t>
            </a:r>
            <a:r>
              <a:rPr lang="cs-CZ" sz="2800" b="1" dirty="0"/>
              <a:t>má lepší a výhodnější mechanické vlastnosti a v suchém stavu je měkká a vláčná</a:t>
            </a:r>
          </a:p>
          <a:p>
            <a:r>
              <a:rPr lang="cs-CZ" sz="2800" b="1" dirty="0">
                <a:solidFill>
                  <a:srgbClr val="FF0000"/>
                </a:solidFill>
                <a:latin typeface="Arial Black" pitchFamily="34" charset="0"/>
              </a:rPr>
              <a:t>USEŇ </a:t>
            </a:r>
            <a:r>
              <a:rPr lang="cs-CZ" sz="2800" b="1" dirty="0"/>
              <a:t>má vyšší </a:t>
            </a:r>
            <a:r>
              <a:rPr lang="cs-CZ" sz="2800" dirty="0">
                <a:solidFill>
                  <a:srgbClr val="C00000"/>
                </a:solidFill>
                <a:latin typeface="Arial Black" pitchFamily="34" charset="0"/>
              </a:rPr>
              <a:t>TEPLOTU SMRŠTĚNÍ </a:t>
            </a:r>
            <a:endParaRPr lang="cs-CZ" sz="2800" b="1" dirty="0"/>
          </a:p>
          <a:p>
            <a:endParaRPr lang="cs-CZ" sz="2800" b="1" dirty="0"/>
          </a:p>
          <a:p>
            <a:endParaRPr lang="cs-CZ" sz="2800" b="1" dirty="0"/>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133</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780928"/>
            <a:ext cx="8229600" cy="1143000"/>
          </a:xfrm>
        </p:spPr>
        <p:txBody>
          <a:bodyPr/>
          <a:lstStyle/>
          <a:p>
            <a:pPr lvl="1"/>
            <a:r>
              <a:rPr lang="cs-CZ" dirty="0">
                <a:solidFill>
                  <a:srgbClr val="FF0000"/>
                </a:solidFill>
                <a:latin typeface="Arial Black" pitchFamily="34" charset="0"/>
              </a:rPr>
              <a:t>3.2 Postup činění kůží</a:t>
            </a:r>
            <a:endParaRPr lang="cs-CZ" dirty="0"/>
          </a:p>
        </p:txBody>
      </p:sp>
      <p:sp>
        <p:nvSpPr>
          <p:cNvPr id="3" name="Zástupný symbol pro datum 2"/>
          <p:cNvSpPr>
            <a:spLocks noGrp="1"/>
          </p:cNvSpPr>
          <p:nvPr>
            <p:ph type="dt" sz="half" idx="10"/>
          </p:nvPr>
        </p:nvSpPr>
        <p:spPr/>
        <p:txBody>
          <a:bodyPr/>
          <a:lstStyle/>
          <a:p>
            <a:pPr>
              <a:defRPr/>
            </a:pPr>
            <a:r>
              <a:rPr lang="cs-CZ"/>
              <a:t>22112021</a:t>
            </a:r>
            <a:endParaRPr lang="sk-SK"/>
          </a:p>
        </p:txBody>
      </p:sp>
      <p:sp>
        <p:nvSpPr>
          <p:cNvPr id="4" name="Zástupný symbol pro zápatí 3"/>
          <p:cNvSpPr>
            <a:spLocks noGrp="1"/>
          </p:cNvSpPr>
          <p:nvPr>
            <p:ph type="ftr" sz="quarter" idx="11"/>
          </p:nvPr>
        </p:nvSpPr>
        <p:spPr/>
        <p:txBody>
          <a:bodyPr/>
          <a:lstStyle/>
          <a:p>
            <a:pPr>
              <a:defRPr/>
            </a:pPr>
            <a:r>
              <a:rPr lang="pl-PL"/>
              <a:t>PŘÍRODNÍ POLYMERY KOLAGEN PŘF MU 9 2021</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134</a:t>
            </a:fld>
            <a:endParaRPr lang="sk-SK"/>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a:t>22112021</a:t>
            </a:r>
            <a:endParaRPr lang="sk-SK"/>
          </a:p>
        </p:txBody>
      </p:sp>
      <p:sp>
        <p:nvSpPr>
          <p:cNvPr id="4" name="Zástupný symbol pro zápatí 3"/>
          <p:cNvSpPr>
            <a:spLocks noGrp="1"/>
          </p:cNvSpPr>
          <p:nvPr>
            <p:ph type="ftr" sz="quarter" idx="11"/>
          </p:nvPr>
        </p:nvSpPr>
        <p:spPr/>
        <p:txBody>
          <a:bodyPr/>
          <a:lstStyle/>
          <a:p>
            <a:pPr>
              <a:defRPr/>
            </a:pPr>
            <a:r>
              <a:rPr lang="pl-PL"/>
              <a:t>PŘÍRODNÍ POLYMERY KOLAGEN PŘF MU 9 2021</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135</a:t>
            </a:fld>
            <a:endParaRPr lang="sk-SK"/>
          </a:p>
        </p:txBody>
      </p:sp>
      <p:pic>
        <p:nvPicPr>
          <p:cNvPr id="6" name="Obrázek 5" descr="img267.jpg"/>
          <p:cNvPicPr>
            <a:picLocks noChangeAspect="1"/>
          </p:cNvPicPr>
          <p:nvPr/>
        </p:nvPicPr>
        <p:blipFill>
          <a:blip r:embed="rId2" cstate="print"/>
          <a:stretch>
            <a:fillRect/>
          </a:stretch>
        </p:blipFill>
        <p:spPr>
          <a:xfrm>
            <a:off x="251520" y="237330"/>
            <a:ext cx="8640960" cy="5999981"/>
          </a:xfrm>
          <a:prstGeom prst="rect">
            <a:avLst/>
          </a:prstGeom>
        </p:spPr>
      </p:pic>
      <p:sp>
        <p:nvSpPr>
          <p:cNvPr id="8" name="TextovéPole 7"/>
          <p:cNvSpPr txBox="1"/>
          <p:nvPr/>
        </p:nvSpPr>
        <p:spPr>
          <a:xfrm>
            <a:off x="7596336" y="3717032"/>
            <a:ext cx="1368152" cy="646331"/>
          </a:xfrm>
          <a:prstGeom prst="rect">
            <a:avLst/>
          </a:prstGeom>
          <a:noFill/>
          <a:ln w="38100">
            <a:solidFill>
              <a:srgbClr val="7030A0"/>
            </a:solidFill>
          </a:ln>
        </p:spPr>
        <p:txBody>
          <a:bodyPr wrap="square" rtlCol="0">
            <a:spAutoFit/>
          </a:bodyPr>
          <a:lstStyle/>
          <a:p>
            <a:r>
              <a:rPr lang="cs-CZ" dirty="0">
                <a:solidFill>
                  <a:srgbClr val="7030A0"/>
                </a:solidFill>
              </a:rPr>
              <a:t>Asi jen pro modifikaci</a:t>
            </a:r>
          </a:p>
        </p:txBody>
      </p:sp>
      <p:cxnSp>
        <p:nvCxnSpPr>
          <p:cNvPr id="10" name="Přímá spojovací šipka 9"/>
          <p:cNvCxnSpPr/>
          <p:nvPr/>
        </p:nvCxnSpPr>
        <p:spPr>
          <a:xfrm flipH="1" flipV="1">
            <a:off x="8460432" y="3501008"/>
            <a:ext cx="432048" cy="216024"/>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a:t>22112021</a:t>
            </a:r>
            <a:endParaRPr lang="sk-SK"/>
          </a:p>
        </p:txBody>
      </p:sp>
      <p:sp>
        <p:nvSpPr>
          <p:cNvPr id="4" name="Zástupný symbol pro zápatí 3"/>
          <p:cNvSpPr>
            <a:spLocks noGrp="1"/>
          </p:cNvSpPr>
          <p:nvPr>
            <p:ph type="ftr" sz="quarter" idx="11"/>
          </p:nvPr>
        </p:nvSpPr>
        <p:spPr/>
        <p:txBody>
          <a:bodyPr/>
          <a:lstStyle/>
          <a:p>
            <a:pPr>
              <a:defRPr/>
            </a:pPr>
            <a:r>
              <a:rPr lang="pl-PL"/>
              <a:t>PŘÍRODNÍ POLYMERY KOLAGEN PŘF MU 9 2021</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136</a:t>
            </a:fld>
            <a:endParaRPr lang="sk-SK"/>
          </a:p>
        </p:txBody>
      </p:sp>
      <p:pic>
        <p:nvPicPr>
          <p:cNvPr id="9" name="Obrázek 8" descr="Kde byli koželuhové v Brně.jpg"/>
          <p:cNvPicPr>
            <a:picLocks noChangeAspect="1"/>
          </p:cNvPicPr>
          <p:nvPr/>
        </p:nvPicPr>
        <p:blipFill>
          <a:blip r:embed="rId2" cstate="print"/>
          <a:stretch>
            <a:fillRect/>
          </a:stretch>
        </p:blipFill>
        <p:spPr>
          <a:xfrm>
            <a:off x="395536" y="265000"/>
            <a:ext cx="8424936" cy="5468256"/>
          </a:xfrm>
          <a:prstGeom prst="rect">
            <a:avLst/>
          </a:prstGeom>
        </p:spPr>
      </p:pic>
      <p:cxnSp>
        <p:nvCxnSpPr>
          <p:cNvPr id="12" name="Přímá spojovací čára 11"/>
          <p:cNvCxnSpPr/>
          <p:nvPr/>
        </p:nvCxnSpPr>
        <p:spPr>
          <a:xfrm>
            <a:off x="611560" y="1628800"/>
            <a:ext cx="2088232"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 name="Přímá spojovací čára 12"/>
          <p:cNvCxnSpPr/>
          <p:nvPr/>
        </p:nvCxnSpPr>
        <p:spPr>
          <a:xfrm>
            <a:off x="611560" y="1916832"/>
            <a:ext cx="3456384"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4" name="Přímá spojovací čára 13"/>
          <p:cNvCxnSpPr/>
          <p:nvPr/>
        </p:nvCxnSpPr>
        <p:spPr>
          <a:xfrm>
            <a:off x="611560" y="2708920"/>
            <a:ext cx="3168352"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 name="Přímá spojovací čára 15"/>
          <p:cNvCxnSpPr/>
          <p:nvPr/>
        </p:nvCxnSpPr>
        <p:spPr>
          <a:xfrm>
            <a:off x="611560" y="2996952"/>
            <a:ext cx="1512168"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9" name="TextovéPole 18"/>
          <p:cNvSpPr txBox="1"/>
          <p:nvPr/>
        </p:nvSpPr>
        <p:spPr>
          <a:xfrm>
            <a:off x="395536" y="5805264"/>
            <a:ext cx="8352928" cy="430887"/>
          </a:xfrm>
          <a:prstGeom prst="rect">
            <a:avLst/>
          </a:prstGeom>
          <a:noFill/>
        </p:spPr>
        <p:txBody>
          <a:bodyPr wrap="square" rtlCol="0">
            <a:spAutoFit/>
          </a:bodyPr>
          <a:lstStyle/>
          <a:p>
            <a:pPr algn="ctr"/>
            <a:r>
              <a:rPr lang="cs-CZ" sz="2200" dirty="0">
                <a:solidFill>
                  <a:srgbClr val="FF0000"/>
                </a:solidFill>
                <a:latin typeface="Arial Black" pitchFamily="34" charset="0"/>
              </a:rPr>
              <a:t>V Brně máme ulice JIRCHÁŘSKÁ  a KOŽELUŽSKÁ </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0"/>
            <a:ext cx="8229600" cy="562074"/>
          </a:xfrm>
        </p:spPr>
        <p:txBody>
          <a:bodyPr/>
          <a:lstStyle/>
          <a:p>
            <a:r>
              <a:rPr lang="cs-CZ" sz="2800" dirty="0">
                <a:solidFill>
                  <a:schemeClr val="tx1"/>
                </a:solidFill>
                <a:latin typeface="Arial Black" pitchFamily="34" charset="0"/>
              </a:rPr>
              <a:t>POSTUP  zpracování kůže na </a:t>
            </a:r>
            <a:r>
              <a:rPr lang="cs-CZ" sz="2800" dirty="0">
                <a:solidFill>
                  <a:srgbClr val="FF0000"/>
                </a:solidFill>
                <a:latin typeface="Arial Black" pitchFamily="34" charset="0"/>
              </a:rPr>
              <a:t>USEŇ</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137</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sp>
        <p:nvSpPr>
          <p:cNvPr id="8" name="Zástupný symbol pro obsah 7"/>
          <p:cNvSpPr>
            <a:spLocks noGrp="1"/>
          </p:cNvSpPr>
          <p:nvPr>
            <p:ph idx="1"/>
          </p:nvPr>
        </p:nvSpPr>
        <p:spPr>
          <a:xfrm>
            <a:off x="457200" y="548680"/>
            <a:ext cx="8579296" cy="5688632"/>
          </a:xfrm>
        </p:spPr>
        <p:txBody>
          <a:bodyPr/>
          <a:lstStyle/>
          <a:p>
            <a:pPr marL="457200" indent="-457200">
              <a:buFont typeface="+mj-lt"/>
              <a:buAutoNum type="arabicPeriod"/>
            </a:pPr>
            <a:r>
              <a:rPr lang="cs-CZ" sz="2400" b="1" dirty="0"/>
              <a:t>Konzervování</a:t>
            </a:r>
          </a:p>
          <a:p>
            <a:pPr marL="457200" indent="-457200">
              <a:buFont typeface="+mj-lt"/>
              <a:buAutoNum type="arabicPeriod"/>
            </a:pPr>
            <a:r>
              <a:rPr lang="cs-CZ" sz="2400" b="1" dirty="0">
                <a:solidFill>
                  <a:srgbClr val="FFC000"/>
                </a:solidFill>
              </a:rPr>
              <a:t>Máčení</a:t>
            </a:r>
          </a:p>
          <a:p>
            <a:pPr marL="457200" indent="-457200">
              <a:buFont typeface="+mj-lt"/>
              <a:buAutoNum type="arabicPeriod"/>
            </a:pPr>
            <a:r>
              <a:rPr lang="cs-CZ" b="1" dirty="0" err="1">
                <a:solidFill>
                  <a:srgbClr val="C00000"/>
                </a:solidFill>
              </a:rPr>
              <a:t>Loužení</a:t>
            </a:r>
            <a:r>
              <a:rPr lang="cs-CZ" b="1" dirty="0">
                <a:solidFill>
                  <a:srgbClr val="C00000"/>
                </a:solidFill>
              </a:rPr>
              <a:t> </a:t>
            </a:r>
            <a:r>
              <a:rPr lang="cs-CZ" dirty="0">
                <a:solidFill>
                  <a:srgbClr val="C00000"/>
                </a:solidFill>
              </a:rPr>
              <a:t>v roztoku </a:t>
            </a:r>
            <a:r>
              <a:rPr lang="cs-CZ" dirty="0">
                <a:solidFill>
                  <a:srgbClr val="C00000"/>
                </a:solidFill>
                <a:hlinkClick r:id="rId4" tooltip="Sulfid sodný"/>
              </a:rPr>
              <a:t>sulfidu sodného</a:t>
            </a:r>
            <a:r>
              <a:rPr lang="cs-CZ" dirty="0">
                <a:solidFill>
                  <a:srgbClr val="C00000"/>
                </a:solidFill>
              </a:rPr>
              <a:t> a </a:t>
            </a:r>
            <a:r>
              <a:rPr lang="cs-CZ" dirty="0">
                <a:solidFill>
                  <a:srgbClr val="C00000"/>
                </a:solidFill>
                <a:hlinkClick r:id="rId5" tooltip="Hydroxid vápenatý"/>
              </a:rPr>
              <a:t>vápna</a:t>
            </a:r>
            <a:r>
              <a:rPr lang="cs-CZ" dirty="0">
                <a:solidFill>
                  <a:srgbClr val="C00000"/>
                </a:solidFill>
              </a:rPr>
              <a:t> (dnes) kvůli odstranění </a:t>
            </a:r>
            <a:r>
              <a:rPr lang="cs-CZ" dirty="0">
                <a:solidFill>
                  <a:srgbClr val="C00000"/>
                </a:solidFill>
                <a:hlinkClick r:id="rId6" tooltip="Srst"/>
              </a:rPr>
              <a:t>srsti</a:t>
            </a:r>
            <a:r>
              <a:rPr lang="cs-CZ" dirty="0">
                <a:solidFill>
                  <a:srgbClr val="C00000"/>
                </a:solidFill>
              </a:rPr>
              <a:t> a vznikne holina.</a:t>
            </a:r>
            <a:endParaRPr lang="cs-CZ" b="1" dirty="0">
              <a:solidFill>
                <a:srgbClr val="C00000"/>
              </a:solidFill>
            </a:endParaRPr>
          </a:p>
          <a:p>
            <a:pPr marL="457200" indent="-457200">
              <a:buFont typeface="+mj-lt"/>
              <a:buAutoNum type="arabicPeriod"/>
            </a:pPr>
            <a:r>
              <a:rPr lang="cs-CZ" sz="2400" b="1" dirty="0"/>
              <a:t>Odchlupování</a:t>
            </a:r>
          </a:p>
          <a:p>
            <a:pPr marL="457200" indent="-457200">
              <a:buFont typeface="+mj-lt"/>
              <a:buAutoNum type="arabicPeriod"/>
            </a:pPr>
            <a:r>
              <a:rPr lang="cs-CZ" b="1" dirty="0" err="1">
                <a:solidFill>
                  <a:srgbClr val="0000FF"/>
                </a:solidFill>
              </a:rPr>
              <a:t>Mízdření</a:t>
            </a:r>
            <a:r>
              <a:rPr lang="cs-CZ" b="1" dirty="0">
                <a:solidFill>
                  <a:srgbClr val="0000FF"/>
                </a:solidFill>
              </a:rPr>
              <a:t> - </a:t>
            </a:r>
            <a:r>
              <a:rPr lang="cs-CZ" dirty="0">
                <a:solidFill>
                  <a:srgbClr val="0000FF"/>
                </a:solidFill>
              </a:rPr>
              <a:t>odřeže se vazivo a zbytky svalů</a:t>
            </a:r>
            <a:endParaRPr lang="cs-CZ" b="1" dirty="0">
              <a:solidFill>
                <a:srgbClr val="0000FF"/>
              </a:solidFill>
            </a:endParaRPr>
          </a:p>
          <a:p>
            <a:pPr marL="457200" indent="-457200">
              <a:buFont typeface="+mj-lt"/>
              <a:buAutoNum type="arabicPeriod"/>
            </a:pPr>
            <a:r>
              <a:rPr lang="cs-CZ" b="1" dirty="0">
                <a:solidFill>
                  <a:srgbClr val="008000"/>
                </a:solidFill>
              </a:rPr>
              <a:t>Odvápňování – viz 3, odstranění Ca solí</a:t>
            </a:r>
          </a:p>
          <a:p>
            <a:pPr marL="457200" indent="-457200">
              <a:buFont typeface="+mj-lt"/>
              <a:buAutoNum type="arabicPeriod"/>
            </a:pPr>
            <a:r>
              <a:rPr lang="cs-CZ" b="1" dirty="0">
                <a:solidFill>
                  <a:srgbClr val="7030A0"/>
                </a:solidFill>
              </a:rPr>
              <a:t>Moření – příprava na ČINĚNÍ</a:t>
            </a:r>
          </a:p>
          <a:p>
            <a:pPr marL="457200" indent="-457200">
              <a:buFont typeface="+mj-lt"/>
              <a:buAutoNum type="arabicPeriod"/>
            </a:pPr>
            <a:r>
              <a:rPr lang="cs-CZ" b="1" dirty="0">
                <a:solidFill>
                  <a:srgbClr val="FF0000"/>
                </a:solidFill>
                <a:latin typeface="Arial Black" pitchFamily="34" charset="0"/>
              </a:rPr>
              <a:t>ČINĚNÍ</a:t>
            </a:r>
          </a:p>
          <a:p>
            <a:pPr marL="457200" indent="-457200">
              <a:buFont typeface="+mj-lt"/>
              <a:buAutoNum type="arabicPeriod"/>
            </a:pPr>
            <a:r>
              <a:rPr lang="cs-CZ" sz="2400" b="1" dirty="0"/>
              <a:t>Mazání (</a:t>
            </a:r>
            <a:r>
              <a:rPr lang="cs-CZ" sz="2400" b="1" dirty="0" err="1"/>
              <a:t>tukování</a:t>
            </a:r>
            <a:r>
              <a:rPr lang="cs-CZ" sz="2400" b="1" dirty="0"/>
              <a:t>)</a:t>
            </a:r>
          </a:p>
          <a:p>
            <a:pPr marL="457200" indent="-457200">
              <a:buFont typeface="+mj-lt"/>
              <a:buAutoNum type="arabicPeriod"/>
            </a:pPr>
            <a:endParaRPr lang="cs-CZ" sz="2400" b="1" dirty="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706090"/>
          </a:xfrm>
        </p:spPr>
        <p:txBody>
          <a:bodyPr/>
          <a:lstStyle/>
          <a:p>
            <a:r>
              <a:rPr lang="cs-CZ" sz="2800" dirty="0">
                <a:solidFill>
                  <a:srgbClr val="FF0000"/>
                </a:solidFill>
                <a:latin typeface="Arial Black" pitchFamily="34" charset="0"/>
              </a:rPr>
              <a:t> KOLAGEN – PŘÍČNÉ VAZBY IN VITRO 1 </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138</a:t>
            </a:fld>
            <a:endParaRPr lang="sk-SK"/>
          </a:p>
        </p:txBody>
      </p:sp>
      <p:pic>
        <p:nvPicPr>
          <p:cNvPr id="9" name="Obrázek 8" descr="Kolagen příčné vazby  IN VITRO 1.jpg"/>
          <p:cNvPicPr>
            <a:picLocks noChangeAspect="1"/>
          </p:cNvPicPr>
          <p:nvPr/>
        </p:nvPicPr>
        <p:blipFill>
          <a:blip r:embed="rId2" cstate="print"/>
          <a:stretch>
            <a:fillRect/>
          </a:stretch>
        </p:blipFill>
        <p:spPr>
          <a:xfrm>
            <a:off x="288134" y="980728"/>
            <a:ext cx="8402968" cy="5328592"/>
          </a:xfrm>
          <a:prstGeom prst="rect">
            <a:avLst/>
          </a:prstGeom>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2434282"/>
          </a:xfrm>
        </p:spPr>
        <p:txBody>
          <a:bodyPr/>
          <a:lstStyle/>
          <a:p>
            <a:r>
              <a:rPr lang="cs-CZ" sz="3200" dirty="0">
                <a:solidFill>
                  <a:srgbClr val="FF0000"/>
                </a:solidFill>
                <a:latin typeface="Arial Black" pitchFamily="34" charset="0"/>
              </a:rPr>
              <a:t> KOLAGEN – PŘÍČNÉ VAZBY IN VITRO </a:t>
            </a:r>
            <a:br>
              <a:rPr lang="cs-CZ" sz="3200" dirty="0">
                <a:solidFill>
                  <a:srgbClr val="FF0000"/>
                </a:solidFill>
                <a:latin typeface="Arial Black" pitchFamily="34" charset="0"/>
              </a:rPr>
            </a:br>
            <a:r>
              <a:rPr lang="cs-CZ" sz="3200" dirty="0">
                <a:solidFill>
                  <a:srgbClr val="FF0000"/>
                </a:solidFill>
                <a:latin typeface="Arial Black" pitchFamily="34" charset="0"/>
              </a:rPr>
              <a:t>JSOU </a:t>
            </a:r>
            <a:r>
              <a:rPr lang="cs-CZ" sz="3200" dirty="0">
                <a:solidFill>
                  <a:srgbClr val="0000FF"/>
                </a:solidFill>
                <a:latin typeface="Arial Black" pitchFamily="34" charset="0"/>
              </a:rPr>
              <a:t>CHEMICKOU PODSTATOU</a:t>
            </a:r>
            <a:br>
              <a:rPr lang="cs-CZ" sz="3200" dirty="0">
                <a:solidFill>
                  <a:srgbClr val="FF0000"/>
                </a:solidFill>
                <a:latin typeface="Arial Black" pitchFamily="34" charset="0"/>
              </a:rPr>
            </a:br>
            <a:r>
              <a:rPr lang="cs-CZ" sz="3200" dirty="0">
                <a:solidFill>
                  <a:srgbClr val="FF0000"/>
                </a:solidFill>
                <a:latin typeface="Arial Black" pitchFamily="34" charset="0"/>
              </a:rPr>
              <a:t>ČINĚNÍ KŮŽE NA USEŇ </a:t>
            </a:r>
            <a:endParaRPr lang="cs-CZ" sz="32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139</a:t>
            </a:fld>
            <a:endParaRPr lang="sk-SK"/>
          </a:p>
        </p:txBody>
      </p:sp>
      <p:pic>
        <p:nvPicPr>
          <p:cNvPr id="8" name="Obrázek 7" descr="Kolagen příčné vazby  IN VITRO 2.jpg"/>
          <p:cNvPicPr>
            <a:picLocks noChangeAspect="1"/>
          </p:cNvPicPr>
          <p:nvPr/>
        </p:nvPicPr>
        <p:blipFill>
          <a:blip r:embed="rId2" cstate="print"/>
          <a:stretch>
            <a:fillRect/>
          </a:stretch>
        </p:blipFill>
        <p:spPr>
          <a:xfrm rot="10800000">
            <a:off x="323528" y="2420888"/>
            <a:ext cx="8238203" cy="36004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22112021</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14</a:t>
            </a:fld>
            <a:endParaRPr lang="sk-SK"/>
          </a:p>
        </p:txBody>
      </p:sp>
      <p:pic>
        <p:nvPicPr>
          <p:cNvPr id="5" name="Obrázek 4" descr="Levels_of_structural_organization_of_a_protein_svg.png"/>
          <p:cNvPicPr>
            <a:picLocks noChangeAspect="1"/>
          </p:cNvPicPr>
          <p:nvPr/>
        </p:nvPicPr>
        <p:blipFill>
          <a:blip r:embed="rId2" cstate="print"/>
          <a:stretch>
            <a:fillRect/>
          </a:stretch>
        </p:blipFill>
        <p:spPr>
          <a:xfrm>
            <a:off x="395536" y="260648"/>
            <a:ext cx="8352928" cy="2929090"/>
          </a:xfrm>
          <a:prstGeom prst="rect">
            <a:avLst/>
          </a:prstGeom>
        </p:spPr>
      </p:pic>
      <p:sp>
        <p:nvSpPr>
          <p:cNvPr id="7" name="TextovéPole 6"/>
          <p:cNvSpPr txBox="1"/>
          <p:nvPr/>
        </p:nvSpPr>
        <p:spPr>
          <a:xfrm>
            <a:off x="179512" y="3140969"/>
            <a:ext cx="8784976" cy="3170099"/>
          </a:xfrm>
          <a:prstGeom prst="rect">
            <a:avLst/>
          </a:prstGeom>
          <a:noFill/>
        </p:spPr>
        <p:txBody>
          <a:bodyPr wrap="square" rtlCol="0">
            <a:spAutoFit/>
          </a:bodyPr>
          <a:lstStyle/>
          <a:p>
            <a:r>
              <a:rPr lang="en-US" sz="2000" b="1" dirty="0">
                <a:solidFill>
                  <a:srgbClr val="FF0000"/>
                </a:solidFill>
                <a:latin typeface="Arial Black" pitchFamily="34" charset="0"/>
              </a:rPr>
              <a:t>Functional proteins have four levels of structural organization:</a:t>
            </a:r>
            <a:br>
              <a:rPr lang="en-US" sz="2000" b="1" dirty="0"/>
            </a:br>
            <a:r>
              <a:rPr lang="en-US" sz="2000" b="1" dirty="0"/>
              <a:t>1) Primary Structure : the linear structure of amino acids in the polypeptide chain</a:t>
            </a:r>
            <a:br>
              <a:rPr lang="en-US" sz="2000" b="1" dirty="0"/>
            </a:br>
            <a:r>
              <a:rPr lang="en-US" sz="2000" b="1" dirty="0">
                <a:solidFill>
                  <a:srgbClr val="C00000"/>
                </a:solidFill>
              </a:rPr>
              <a:t>2) Secondary Structure : hydrogen bonds between peptide group chains in an alpha helix or beta</a:t>
            </a:r>
            <a:br>
              <a:rPr lang="en-US" sz="2000" b="1" dirty="0"/>
            </a:br>
            <a:r>
              <a:rPr lang="en-US" sz="2000" b="1" dirty="0">
                <a:solidFill>
                  <a:srgbClr val="0000FF"/>
                </a:solidFill>
              </a:rPr>
              <a:t>3) Tertiary Structure : three-dimensional structure of alpha helixes and beta helixes folded</a:t>
            </a:r>
            <a:br>
              <a:rPr lang="en-US" sz="2000" b="1" dirty="0"/>
            </a:br>
            <a:r>
              <a:rPr lang="en-US" sz="2000" b="1" dirty="0">
                <a:solidFill>
                  <a:srgbClr val="008000"/>
                </a:solidFill>
              </a:rPr>
              <a:t>4) Quaternary Structure : three-dimensional structure of multiple polypeptides and how they fit together</a:t>
            </a:r>
            <a:endParaRPr lang="cs-CZ" sz="2000" b="1" dirty="0">
              <a:solidFill>
                <a:srgbClr val="008000"/>
              </a:solidFill>
            </a:endParaRPr>
          </a:p>
        </p:txBody>
      </p:sp>
      <p:sp>
        <p:nvSpPr>
          <p:cNvPr id="8" name="TextovéPole 7"/>
          <p:cNvSpPr txBox="1"/>
          <p:nvPr/>
        </p:nvSpPr>
        <p:spPr>
          <a:xfrm>
            <a:off x="3779912" y="0"/>
            <a:ext cx="2880320" cy="646331"/>
          </a:xfrm>
          <a:prstGeom prst="rect">
            <a:avLst/>
          </a:prstGeom>
          <a:solidFill>
            <a:srgbClr val="FFFF00"/>
          </a:solidFill>
          <a:ln w="38100">
            <a:solidFill>
              <a:srgbClr val="0000FF"/>
            </a:solidFill>
            <a:prstDash val="sysDash"/>
          </a:ln>
        </p:spPr>
        <p:txBody>
          <a:bodyPr wrap="square" rtlCol="0">
            <a:spAutoFit/>
          </a:bodyPr>
          <a:lstStyle/>
          <a:p>
            <a:r>
              <a:rPr lang="cs-CZ" dirty="0">
                <a:solidFill>
                  <a:srgbClr val="0000FF"/>
                </a:solidFill>
                <a:latin typeface="Arial Black" pitchFamily="34" charset="0"/>
              </a:rPr>
              <a:t>Interakce v rámci jedné makromolekuly</a:t>
            </a:r>
          </a:p>
        </p:txBody>
      </p:sp>
      <p:sp>
        <p:nvSpPr>
          <p:cNvPr id="9" name="TextovéPole 8"/>
          <p:cNvSpPr txBox="1"/>
          <p:nvPr/>
        </p:nvSpPr>
        <p:spPr>
          <a:xfrm>
            <a:off x="7164288" y="2924944"/>
            <a:ext cx="1979712" cy="738664"/>
          </a:xfrm>
          <a:prstGeom prst="rect">
            <a:avLst/>
          </a:prstGeom>
          <a:solidFill>
            <a:schemeClr val="bg1">
              <a:lumMod val="85000"/>
            </a:schemeClr>
          </a:solidFill>
          <a:ln w="38100">
            <a:solidFill>
              <a:srgbClr val="008000"/>
            </a:solidFill>
            <a:prstDash val="sysDash"/>
          </a:ln>
        </p:spPr>
        <p:txBody>
          <a:bodyPr wrap="square" rtlCol="0">
            <a:spAutoFit/>
          </a:bodyPr>
          <a:lstStyle/>
          <a:p>
            <a:r>
              <a:rPr lang="cs-CZ" sz="1400" dirty="0">
                <a:solidFill>
                  <a:srgbClr val="008000"/>
                </a:solidFill>
                <a:latin typeface="Arial Black" pitchFamily="34" charset="0"/>
              </a:rPr>
              <a:t>Interakce v rámci VÍCE </a:t>
            </a:r>
            <a:r>
              <a:rPr lang="cs-CZ" sz="1400" cap="all" dirty="0">
                <a:solidFill>
                  <a:srgbClr val="008000"/>
                </a:solidFill>
                <a:latin typeface="Arial Black" pitchFamily="34" charset="0"/>
              </a:rPr>
              <a:t>makromolekul</a:t>
            </a:r>
          </a:p>
        </p:txBody>
      </p:sp>
      <p:cxnSp>
        <p:nvCxnSpPr>
          <p:cNvPr id="10" name="Přímá spojovací šipka 9"/>
          <p:cNvCxnSpPr/>
          <p:nvPr/>
        </p:nvCxnSpPr>
        <p:spPr>
          <a:xfrm flipH="1">
            <a:off x="5148064" y="692696"/>
            <a:ext cx="1152128" cy="360040"/>
          </a:xfrm>
          <a:prstGeom prst="straightConnector1">
            <a:avLst/>
          </a:prstGeom>
          <a:ln w="38100">
            <a:solidFill>
              <a:srgbClr val="0000FF"/>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cap="all" dirty="0">
                <a:solidFill>
                  <a:srgbClr val="FF0000"/>
                </a:solidFill>
                <a:latin typeface="Arial Black" pitchFamily="34" charset="0"/>
              </a:rPr>
              <a:t>č</a:t>
            </a:r>
            <a:r>
              <a:rPr lang="cs-CZ" sz="2800" dirty="0">
                <a:solidFill>
                  <a:srgbClr val="FF0000"/>
                </a:solidFill>
                <a:latin typeface="Arial Black" pitchFamily="34" charset="0"/>
              </a:rPr>
              <a:t>inění kůže na USEŇ</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140</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sp>
        <p:nvSpPr>
          <p:cNvPr id="9" name="Zástupný symbol pro obsah 8"/>
          <p:cNvSpPr>
            <a:spLocks noGrp="1"/>
          </p:cNvSpPr>
          <p:nvPr>
            <p:ph idx="1"/>
          </p:nvPr>
        </p:nvSpPr>
        <p:spPr>
          <a:xfrm>
            <a:off x="457200" y="980728"/>
            <a:ext cx="8229600" cy="5145435"/>
          </a:xfrm>
        </p:spPr>
        <p:txBody>
          <a:bodyPr/>
          <a:lstStyle/>
          <a:p>
            <a:pPr>
              <a:buNone/>
            </a:pPr>
            <a:r>
              <a:rPr lang="cs-CZ" sz="2400" cap="all" dirty="0">
                <a:solidFill>
                  <a:srgbClr val="FF0000"/>
                </a:solidFill>
                <a:latin typeface="Arial Black" pitchFamily="34" charset="0"/>
              </a:rPr>
              <a:t>č</a:t>
            </a:r>
            <a:r>
              <a:rPr lang="cs-CZ" sz="2400" dirty="0">
                <a:solidFill>
                  <a:srgbClr val="FF0000"/>
                </a:solidFill>
                <a:latin typeface="Arial Black" pitchFamily="34" charset="0"/>
              </a:rPr>
              <a:t>inění kůže </a:t>
            </a:r>
            <a:r>
              <a:rPr lang="cs-CZ" sz="2400" dirty="0">
                <a:solidFill>
                  <a:srgbClr val="FF0000"/>
                </a:solidFill>
              </a:rPr>
              <a:t>je </a:t>
            </a:r>
            <a:r>
              <a:rPr lang="cs-CZ" sz="2400" b="1" dirty="0">
                <a:solidFill>
                  <a:srgbClr val="0000FF"/>
                </a:solidFill>
              </a:rPr>
              <a:t>CHEMICKÁ OPERACE</a:t>
            </a:r>
            <a:r>
              <a:rPr lang="cs-CZ" sz="2400" dirty="0">
                <a:solidFill>
                  <a:srgbClr val="FF0000"/>
                </a:solidFill>
              </a:rPr>
              <a:t>,  kdy  reagují funkční skupiny </a:t>
            </a:r>
            <a:r>
              <a:rPr lang="cs-CZ" sz="2400" b="1" dirty="0">
                <a:solidFill>
                  <a:srgbClr val="FF0000"/>
                </a:solidFill>
              </a:rPr>
              <a:t>KOLAGENU</a:t>
            </a:r>
            <a:r>
              <a:rPr lang="cs-CZ" sz="2400" dirty="0">
                <a:solidFill>
                  <a:srgbClr val="FF0000"/>
                </a:solidFill>
              </a:rPr>
              <a:t> s </a:t>
            </a:r>
            <a:r>
              <a:rPr lang="cs-CZ" sz="2400" b="1" cap="all" dirty="0">
                <a:solidFill>
                  <a:srgbClr val="008000"/>
                </a:solidFill>
              </a:rPr>
              <a:t>činící látkou</a:t>
            </a:r>
          </a:p>
          <a:p>
            <a:pPr algn="ctr">
              <a:buNone/>
            </a:pPr>
            <a:r>
              <a:rPr lang="cs-CZ" b="1" cap="all" dirty="0">
                <a:solidFill>
                  <a:srgbClr val="008000"/>
                </a:solidFill>
                <a:latin typeface="Arial Black" pitchFamily="34" charset="0"/>
              </a:rPr>
              <a:t>činící látky</a:t>
            </a:r>
          </a:p>
          <a:p>
            <a:pPr marL="457200" indent="-457200">
              <a:buFont typeface="+mj-lt"/>
              <a:buAutoNum type="arabicPeriod"/>
            </a:pPr>
            <a:r>
              <a:rPr lang="cs-CZ" b="1" cap="all" dirty="0">
                <a:solidFill>
                  <a:srgbClr val="008000"/>
                </a:solidFill>
                <a:latin typeface="Arial Black" pitchFamily="34" charset="0"/>
              </a:rPr>
              <a:t>Třísloviny (HYDROLYZOVATELNÉ NEBO KONDENZOVANÉ)&gt; </a:t>
            </a:r>
            <a:r>
              <a:rPr lang="cs-CZ" b="1" cap="all" dirty="0">
                <a:solidFill>
                  <a:srgbClr val="C00000"/>
                </a:solidFill>
                <a:latin typeface="Arial Black" pitchFamily="34" charset="0"/>
              </a:rPr>
              <a:t>bylo v přednášce č. 5</a:t>
            </a:r>
          </a:p>
          <a:p>
            <a:pPr marL="457200" indent="-457200">
              <a:buFont typeface="+mj-lt"/>
              <a:buAutoNum type="arabicPeriod"/>
            </a:pPr>
            <a:r>
              <a:rPr lang="cs-CZ" sz="2400" b="1" cap="all" dirty="0">
                <a:solidFill>
                  <a:srgbClr val="008000"/>
                </a:solidFill>
              </a:rPr>
              <a:t>Kamence (SÍRANY HLINITO-DRASELNÉ)</a:t>
            </a:r>
          </a:p>
          <a:p>
            <a:pPr marL="457200" indent="-457200">
              <a:buFont typeface="+mj-lt"/>
              <a:buAutoNum type="arabicPeriod"/>
            </a:pPr>
            <a:r>
              <a:rPr lang="cs-CZ" sz="2400" b="1" cap="all" dirty="0">
                <a:solidFill>
                  <a:srgbClr val="008000"/>
                </a:solidFill>
              </a:rPr>
              <a:t>Chromité sloučeniny</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1354162"/>
          </a:xfrm>
        </p:spPr>
        <p:txBody>
          <a:bodyPr/>
          <a:lstStyle/>
          <a:p>
            <a:r>
              <a:rPr lang="cs-CZ" sz="2800" cap="all" dirty="0">
                <a:solidFill>
                  <a:srgbClr val="FF0000"/>
                </a:solidFill>
                <a:latin typeface="Arial Black" pitchFamily="34" charset="0"/>
              </a:rPr>
              <a:t>činění</a:t>
            </a:r>
            <a:r>
              <a:rPr lang="cs-CZ" sz="2800" dirty="0">
                <a:solidFill>
                  <a:srgbClr val="FF0000"/>
                </a:solidFill>
                <a:latin typeface="Arial Black" pitchFamily="34" charset="0"/>
              </a:rPr>
              <a:t> kůže na USEŇ</a:t>
            </a:r>
            <a:br>
              <a:rPr lang="cs-CZ" sz="2800" dirty="0">
                <a:solidFill>
                  <a:srgbClr val="FF0000"/>
                </a:solidFill>
                <a:latin typeface="Arial Black" pitchFamily="34" charset="0"/>
              </a:rPr>
            </a:br>
            <a:r>
              <a:rPr lang="cs-CZ" sz="2800" dirty="0">
                <a:solidFill>
                  <a:srgbClr val="C00000"/>
                </a:solidFill>
                <a:latin typeface="Arial Black" pitchFamily="34" charset="0"/>
              </a:rPr>
              <a:t>Podobnost s VULKANIZACÍ kaučuku na PRYŽ</a:t>
            </a:r>
            <a:endParaRPr lang="cs-CZ" sz="2800" b="1" cap="all" dirty="0">
              <a:solidFill>
                <a:srgbClr val="C00000"/>
              </a:solidFill>
              <a:latin typeface="+mn-lt"/>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141</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sp>
        <p:nvSpPr>
          <p:cNvPr id="9" name="Zástupný symbol pro obsah 8"/>
          <p:cNvSpPr>
            <a:spLocks noGrp="1"/>
          </p:cNvSpPr>
          <p:nvPr>
            <p:ph idx="1"/>
          </p:nvPr>
        </p:nvSpPr>
        <p:spPr>
          <a:xfrm>
            <a:off x="467544" y="1628800"/>
            <a:ext cx="8229600" cy="4536504"/>
          </a:xfrm>
        </p:spPr>
        <p:txBody>
          <a:bodyPr/>
          <a:lstStyle/>
          <a:p>
            <a:pPr>
              <a:buNone/>
            </a:pPr>
            <a:r>
              <a:rPr lang="cs-CZ" sz="2800" b="1" cap="all" dirty="0">
                <a:solidFill>
                  <a:srgbClr val="FF0000"/>
                </a:solidFill>
                <a:latin typeface="Arial Black" pitchFamily="34" charset="0"/>
              </a:rPr>
              <a:t>č</a:t>
            </a:r>
            <a:r>
              <a:rPr lang="cs-CZ" sz="2800" b="1" dirty="0">
                <a:solidFill>
                  <a:srgbClr val="FF0000"/>
                </a:solidFill>
                <a:latin typeface="Arial Black" pitchFamily="34" charset="0"/>
              </a:rPr>
              <a:t>inění kůže </a:t>
            </a:r>
            <a:r>
              <a:rPr lang="cs-CZ" sz="2800" b="1" dirty="0">
                <a:solidFill>
                  <a:srgbClr val="FF0000"/>
                </a:solidFill>
              </a:rPr>
              <a:t>je </a:t>
            </a:r>
            <a:r>
              <a:rPr lang="cs-CZ" sz="2800" b="1" dirty="0">
                <a:solidFill>
                  <a:srgbClr val="FF0000"/>
                </a:solidFill>
                <a:latin typeface="Arial Black" pitchFamily="34" charset="0"/>
              </a:rPr>
              <a:t>CHEMICKÁ OPERACE (REAKCE)</a:t>
            </a:r>
            <a:r>
              <a:rPr lang="cs-CZ" sz="2800" b="1" dirty="0">
                <a:solidFill>
                  <a:srgbClr val="FF0000"/>
                </a:solidFill>
                <a:latin typeface="+mj-lt"/>
              </a:rPr>
              <a:t>,  kdy  reagují funkční skupiny </a:t>
            </a:r>
            <a:r>
              <a:rPr lang="cs-CZ" sz="2800" b="1" dirty="0">
                <a:solidFill>
                  <a:srgbClr val="FF0000"/>
                </a:solidFill>
                <a:latin typeface="Arial Black" pitchFamily="34" charset="0"/>
              </a:rPr>
              <a:t>KOLAGENU</a:t>
            </a:r>
            <a:r>
              <a:rPr lang="cs-CZ" sz="2800" b="1" dirty="0">
                <a:solidFill>
                  <a:srgbClr val="FF0000"/>
                </a:solidFill>
                <a:latin typeface="+mj-lt"/>
              </a:rPr>
              <a:t> s </a:t>
            </a:r>
            <a:r>
              <a:rPr lang="cs-CZ" sz="2800" b="1" cap="all" dirty="0">
                <a:solidFill>
                  <a:srgbClr val="FF0000"/>
                </a:solidFill>
                <a:latin typeface="Arial Black" pitchFamily="34" charset="0"/>
              </a:rPr>
              <a:t>činící látkou </a:t>
            </a:r>
            <a:r>
              <a:rPr lang="cs-CZ" sz="2800" b="1" dirty="0">
                <a:solidFill>
                  <a:srgbClr val="FF0000"/>
                </a:solidFill>
                <a:latin typeface="+mj-lt"/>
              </a:rPr>
              <a:t>a vytvářejí </a:t>
            </a:r>
            <a:r>
              <a:rPr lang="cs-CZ" sz="2800" b="1" dirty="0">
                <a:solidFill>
                  <a:srgbClr val="FF0000"/>
                </a:solidFill>
                <a:latin typeface="Arial Black" pitchFamily="34" charset="0"/>
              </a:rPr>
              <a:t>SÍŤ MEZI MAKROMOLEKULAMI KOLAGENU</a:t>
            </a:r>
          </a:p>
          <a:p>
            <a:pPr>
              <a:buNone/>
            </a:pPr>
            <a:endParaRPr lang="cs-CZ" sz="2800" b="1" dirty="0">
              <a:solidFill>
                <a:srgbClr val="008000"/>
              </a:solidFill>
            </a:endParaRPr>
          </a:p>
          <a:p>
            <a:pPr>
              <a:buNone/>
            </a:pPr>
            <a:r>
              <a:rPr lang="cs-CZ" sz="2800" dirty="0">
                <a:solidFill>
                  <a:srgbClr val="C00000"/>
                </a:solidFill>
                <a:latin typeface="Arial Black" pitchFamily="34" charset="0"/>
              </a:rPr>
              <a:t>VULKANIZACE kaučuku na PRYŽ je CHEMICKÁ </a:t>
            </a:r>
            <a:r>
              <a:rPr lang="cs-CZ" sz="2800">
                <a:solidFill>
                  <a:srgbClr val="C00000"/>
                </a:solidFill>
                <a:latin typeface="Arial Black" pitchFamily="34" charset="0"/>
              </a:rPr>
              <a:t>OPERACE (VULKANIZACE) </a:t>
            </a:r>
            <a:r>
              <a:rPr lang="cs-CZ" sz="2800" b="1" dirty="0">
                <a:solidFill>
                  <a:srgbClr val="C00000"/>
                </a:solidFill>
                <a:latin typeface="Arial Black" pitchFamily="34" charset="0"/>
              </a:rPr>
              <a:t>vytvářející SÍŤ MEZI MAKROMOLEKULAMI</a:t>
            </a:r>
            <a:r>
              <a:rPr lang="cs-CZ" sz="2800" dirty="0">
                <a:solidFill>
                  <a:srgbClr val="C00000"/>
                </a:solidFill>
                <a:latin typeface="Arial Black" pitchFamily="34" charset="0"/>
              </a:rPr>
              <a:t> POLYIZOPRENU</a:t>
            </a:r>
            <a:endParaRPr lang="cs-CZ" sz="2800" b="1" dirty="0">
              <a:solidFill>
                <a:srgbClr val="C00000"/>
              </a:solidFill>
              <a:latin typeface="Arial Black" pitchFamily="34" charset="0"/>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142</a:t>
            </a:fld>
            <a:endParaRPr lang="sk-SK"/>
          </a:p>
        </p:txBody>
      </p:sp>
      <p:pic>
        <p:nvPicPr>
          <p:cNvPr id="7" name="Obrázek 6" descr="img261.jpg"/>
          <p:cNvPicPr>
            <a:picLocks noChangeAspect="1"/>
          </p:cNvPicPr>
          <p:nvPr/>
        </p:nvPicPr>
        <p:blipFill>
          <a:blip r:embed="rId2" cstate="print"/>
          <a:stretch>
            <a:fillRect/>
          </a:stretch>
        </p:blipFill>
        <p:spPr>
          <a:xfrm>
            <a:off x="395536" y="260648"/>
            <a:ext cx="8314626" cy="5904656"/>
          </a:xfrm>
          <a:prstGeom prst="rect">
            <a:avLst/>
          </a:prstGeom>
        </p:spPr>
      </p:pic>
      <p:sp>
        <p:nvSpPr>
          <p:cNvPr id="8" name="TextovéPole 7"/>
          <p:cNvSpPr txBox="1"/>
          <p:nvPr/>
        </p:nvSpPr>
        <p:spPr>
          <a:xfrm>
            <a:off x="0" y="5445224"/>
            <a:ext cx="4211960" cy="830997"/>
          </a:xfrm>
          <a:prstGeom prst="rect">
            <a:avLst/>
          </a:prstGeom>
          <a:solidFill>
            <a:schemeClr val="accent3">
              <a:lumMod val="85000"/>
            </a:schemeClr>
          </a:solidFill>
        </p:spPr>
        <p:txBody>
          <a:bodyPr wrap="square" rtlCol="0">
            <a:spAutoFit/>
          </a:bodyPr>
          <a:lstStyle/>
          <a:p>
            <a:r>
              <a:rPr lang="cs-CZ" sz="2400" dirty="0">
                <a:solidFill>
                  <a:srgbClr val="008000"/>
                </a:solidFill>
                <a:latin typeface="Arial Black" pitchFamily="34" charset="0"/>
              </a:rPr>
              <a:t>POZOR! Tady zanedbali ELEKTRONEUTRALITU!</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cap="all" dirty="0" err="1">
                <a:solidFill>
                  <a:srgbClr val="FF0000"/>
                </a:solidFill>
                <a:latin typeface="Arial Black" pitchFamily="34" charset="0"/>
              </a:rPr>
              <a:t>tŘÍSLOčINĚNÍ</a:t>
            </a:r>
            <a:r>
              <a:rPr lang="cs-CZ" sz="2800" dirty="0">
                <a:solidFill>
                  <a:srgbClr val="FF0000"/>
                </a:solidFill>
                <a:latin typeface="Arial Black" pitchFamily="34" charset="0"/>
              </a:rPr>
              <a:t> kůže na USEŇ 1 A</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143</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sp>
        <p:nvSpPr>
          <p:cNvPr id="8" name="Zástupný symbol pro obsah 7"/>
          <p:cNvSpPr>
            <a:spLocks noGrp="1"/>
          </p:cNvSpPr>
          <p:nvPr>
            <p:ph idx="1"/>
          </p:nvPr>
        </p:nvSpPr>
        <p:spPr>
          <a:xfrm>
            <a:off x="457200" y="908720"/>
            <a:ext cx="8229600" cy="5217443"/>
          </a:xfrm>
        </p:spPr>
        <p:txBody>
          <a:bodyPr/>
          <a:lstStyle/>
          <a:p>
            <a:pPr>
              <a:buNone/>
            </a:pPr>
            <a:r>
              <a:rPr lang="cs-CZ" sz="2400" b="1" u="sng" dirty="0">
                <a:solidFill>
                  <a:srgbClr val="008000"/>
                </a:solidFill>
              </a:rPr>
              <a:t>PODSTATOU</a:t>
            </a:r>
            <a:r>
              <a:rPr lang="cs-CZ" sz="2400" b="1" dirty="0"/>
              <a:t>  je </a:t>
            </a:r>
            <a:r>
              <a:rPr lang="cs-CZ" sz="2400" b="1" dirty="0">
                <a:solidFill>
                  <a:srgbClr val="0000FF"/>
                </a:solidFill>
              </a:rPr>
              <a:t>interakce </a:t>
            </a:r>
            <a:r>
              <a:rPr lang="cs-CZ" sz="2400" b="1" dirty="0">
                <a:solidFill>
                  <a:srgbClr val="008000"/>
                </a:solidFill>
              </a:rPr>
              <a:t>–OH </a:t>
            </a:r>
            <a:r>
              <a:rPr lang="cs-CZ" sz="2400" b="1" dirty="0"/>
              <a:t>nebo</a:t>
            </a:r>
            <a:r>
              <a:rPr lang="cs-CZ" sz="2400" b="1" dirty="0">
                <a:solidFill>
                  <a:srgbClr val="0000FF"/>
                </a:solidFill>
              </a:rPr>
              <a:t> SO</a:t>
            </a:r>
            <a:r>
              <a:rPr lang="cs-CZ" sz="2400" b="1" baseline="-25000" dirty="0">
                <a:solidFill>
                  <a:srgbClr val="0000FF"/>
                </a:solidFill>
              </a:rPr>
              <a:t>3</a:t>
            </a:r>
            <a:r>
              <a:rPr lang="cs-CZ" sz="2400" b="1" baseline="30000" dirty="0">
                <a:solidFill>
                  <a:srgbClr val="0000FF"/>
                </a:solidFill>
              </a:rPr>
              <a:t>-2</a:t>
            </a:r>
            <a:r>
              <a:rPr lang="cs-CZ" sz="2400" b="1" dirty="0">
                <a:solidFill>
                  <a:srgbClr val="0000FF"/>
                </a:solidFill>
              </a:rPr>
              <a:t> skupin třísloviny </a:t>
            </a:r>
            <a:r>
              <a:rPr lang="cs-CZ" sz="2400" b="1" dirty="0"/>
              <a:t>s postranními skupinami v řetězci </a:t>
            </a:r>
            <a:r>
              <a:rPr lang="cs-CZ" sz="2400" b="1" dirty="0">
                <a:solidFill>
                  <a:srgbClr val="FF0000"/>
                </a:solidFill>
              </a:rPr>
              <a:t>KOLAGENU</a:t>
            </a:r>
            <a:r>
              <a:rPr lang="cs-CZ" sz="2400" b="1" dirty="0"/>
              <a:t>  za vytvoření  </a:t>
            </a:r>
            <a:r>
              <a:rPr lang="cs-CZ" sz="2400" b="1" dirty="0">
                <a:solidFill>
                  <a:srgbClr val="7030A0"/>
                </a:solidFill>
              </a:rPr>
              <a:t>KOVALENTNÍCH</a:t>
            </a:r>
            <a:r>
              <a:rPr lang="cs-CZ" sz="2400" b="1" dirty="0"/>
              <a:t> nebo </a:t>
            </a:r>
            <a:r>
              <a:rPr lang="cs-CZ" sz="2400" b="1" dirty="0">
                <a:solidFill>
                  <a:srgbClr val="0000FF"/>
                </a:solidFill>
              </a:rPr>
              <a:t>VODÍKOVÝCH VAZEB</a:t>
            </a:r>
          </a:p>
          <a:p>
            <a:pPr>
              <a:buNone/>
            </a:pPr>
            <a:endParaRPr lang="cs-CZ" sz="2400" b="1" dirty="0">
              <a:solidFill>
                <a:srgbClr val="0000FF"/>
              </a:solidFill>
            </a:endParaRPr>
          </a:p>
        </p:txBody>
      </p:sp>
      <p:pic>
        <p:nvPicPr>
          <p:cNvPr id="26" name="Obrázek 25" descr="TŘÍSLOČINĚNÍ   001.jpg"/>
          <p:cNvPicPr>
            <a:picLocks noChangeAspect="1"/>
          </p:cNvPicPr>
          <p:nvPr/>
        </p:nvPicPr>
        <p:blipFill>
          <a:blip r:embed="rId4" cstate="print"/>
          <a:stretch>
            <a:fillRect/>
          </a:stretch>
        </p:blipFill>
        <p:spPr>
          <a:xfrm rot="16200000">
            <a:off x="2735796" y="-314907"/>
            <a:ext cx="3672409" cy="9143999"/>
          </a:xfrm>
          <a:prstGeom prst="rect">
            <a:avLst/>
          </a:prstGeom>
        </p:spPr>
      </p:pic>
      <p:cxnSp>
        <p:nvCxnSpPr>
          <p:cNvPr id="29" name="Přímá spojovací šipka 28"/>
          <p:cNvCxnSpPr/>
          <p:nvPr/>
        </p:nvCxnSpPr>
        <p:spPr>
          <a:xfrm>
            <a:off x="6156176" y="1988840"/>
            <a:ext cx="1944216" cy="1152128"/>
          </a:xfrm>
          <a:prstGeom prst="straightConnector1">
            <a:avLst/>
          </a:prstGeom>
          <a:ln w="63500">
            <a:solidFill>
              <a:srgbClr val="7030A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32" name="Přímá spojovací šipka 31"/>
          <p:cNvCxnSpPr/>
          <p:nvPr/>
        </p:nvCxnSpPr>
        <p:spPr>
          <a:xfrm flipH="1">
            <a:off x="4211960" y="1268760"/>
            <a:ext cx="576064" cy="2952328"/>
          </a:xfrm>
          <a:prstGeom prst="straightConnector1">
            <a:avLst/>
          </a:prstGeom>
          <a:ln w="38100">
            <a:solidFill>
              <a:srgbClr val="008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5" name="TextovéPole 34"/>
          <p:cNvSpPr txBox="1"/>
          <p:nvPr/>
        </p:nvSpPr>
        <p:spPr>
          <a:xfrm>
            <a:off x="0" y="2492896"/>
            <a:ext cx="1619672" cy="461665"/>
          </a:xfrm>
          <a:prstGeom prst="rect">
            <a:avLst/>
          </a:prstGeom>
          <a:solidFill>
            <a:srgbClr val="FFCC99"/>
          </a:solidFill>
        </p:spPr>
        <p:txBody>
          <a:bodyPr wrap="square" rtlCol="0">
            <a:spAutoFit/>
          </a:bodyPr>
          <a:lstStyle/>
          <a:p>
            <a:r>
              <a:rPr lang="cs-CZ" sz="2400" dirty="0">
                <a:solidFill>
                  <a:srgbClr val="C00000"/>
                </a:solidFill>
                <a:latin typeface="Arial Black" pitchFamily="34" charset="0"/>
              </a:rPr>
              <a:t>------ OH </a:t>
            </a:r>
            <a:r>
              <a:rPr lang="cs-CZ" sz="3600" baseline="30000" dirty="0">
                <a:solidFill>
                  <a:srgbClr val="C00000"/>
                </a:solidFill>
                <a:latin typeface="Arial Black" pitchFamily="34" charset="0"/>
              </a:rPr>
              <a:t>-</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cap="all" dirty="0" err="1">
                <a:solidFill>
                  <a:srgbClr val="FF0000"/>
                </a:solidFill>
                <a:latin typeface="Arial Black" pitchFamily="34" charset="0"/>
              </a:rPr>
              <a:t>tŘÍSLOčINĚNÍ</a:t>
            </a:r>
            <a:r>
              <a:rPr lang="cs-CZ" sz="2800" dirty="0">
                <a:solidFill>
                  <a:srgbClr val="FF0000"/>
                </a:solidFill>
                <a:latin typeface="Arial Black" pitchFamily="34" charset="0"/>
              </a:rPr>
              <a:t> kůže na USEŇ 1 B</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144</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sp>
        <p:nvSpPr>
          <p:cNvPr id="8" name="Zástupný symbol pro obsah 7"/>
          <p:cNvSpPr>
            <a:spLocks noGrp="1"/>
          </p:cNvSpPr>
          <p:nvPr>
            <p:ph idx="1"/>
          </p:nvPr>
        </p:nvSpPr>
        <p:spPr>
          <a:xfrm>
            <a:off x="457200" y="908720"/>
            <a:ext cx="8229600" cy="5217443"/>
          </a:xfrm>
        </p:spPr>
        <p:txBody>
          <a:bodyPr/>
          <a:lstStyle/>
          <a:p>
            <a:pPr>
              <a:buNone/>
            </a:pPr>
            <a:r>
              <a:rPr lang="cs-CZ" sz="2400" b="1" u="sng" dirty="0">
                <a:solidFill>
                  <a:srgbClr val="008000"/>
                </a:solidFill>
              </a:rPr>
              <a:t>PODSTATOU</a:t>
            </a:r>
            <a:r>
              <a:rPr lang="cs-CZ" sz="2400" b="1" dirty="0"/>
              <a:t>  je </a:t>
            </a:r>
            <a:r>
              <a:rPr lang="cs-CZ" sz="2400" b="1" dirty="0">
                <a:solidFill>
                  <a:srgbClr val="0000FF"/>
                </a:solidFill>
              </a:rPr>
              <a:t>interakce </a:t>
            </a:r>
            <a:r>
              <a:rPr lang="cs-CZ" sz="2400" b="1" dirty="0">
                <a:solidFill>
                  <a:srgbClr val="008000"/>
                </a:solidFill>
              </a:rPr>
              <a:t>–OH </a:t>
            </a:r>
            <a:r>
              <a:rPr lang="cs-CZ" sz="2400" b="1" dirty="0"/>
              <a:t>nebo</a:t>
            </a:r>
            <a:r>
              <a:rPr lang="cs-CZ" sz="2400" b="1" dirty="0">
                <a:solidFill>
                  <a:srgbClr val="0000FF"/>
                </a:solidFill>
              </a:rPr>
              <a:t> SO</a:t>
            </a:r>
            <a:r>
              <a:rPr lang="cs-CZ" sz="2400" b="1" baseline="-25000" dirty="0">
                <a:solidFill>
                  <a:srgbClr val="0000FF"/>
                </a:solidFill>
              </a:rPr>
              <a:t>3</a:t>
            </a:r>
            <a:r>
              <a:rPr lang="cs-CZ" sz="2400" b="1" baseline="30000" dirty="0">
                <a:solidFill>
                  <a:srgbClr val="0000FF"/>
                </a:solidFill>
              </a:rPr>
              <a:t>-2</a:t>
            </a:r>
            <a:r>
              <a:rPr lang="cs-CZ" sz="2400" b="1" dirty="0">
                <a:solidFill>
                  <a:srgbClr val="0000FF"/>
                </a:solidFill>
              </a:rPr>
              <a:t> skupin třísloviny </a:t>
            </a:r>
            <a:r>
              <a:rPr lang="cs-CZ" sz="2400" b="1" dirty="0"/>
              <a:t>s postranními skupinami v řetězci </a:t>
            </a:r>
            <a:r>
              <a:rPr lang="cs-CZ" sz="2400" b="1" dirty="0">
                <a:solidFill>
                  <a:srgbClr val="FF0000"/>
                </a:solidFill>
              </a:rPr>
              <a:t>KOLAGENU</a:t>
            </a:r>
            <a:endParaRPr lang="cs-CZ" sz="2400" b="1" dirty="0">
              <a:solidFill>
                <a:srgbClr val="0000FF"/>
              </a:solidFill>
            </a:endParaRPr>
          </a:p>
          <a:p>
            <a:pPr>
              <a:buNone/>
            </a:pPr>
            <a:endParaRPr lang="cs-CZ" sz="2400" b="1" dirty="0">
              <a:solidFill>
                <a:srgbClr val="0000FF"/>
              </a:solidFill>
            </a:endParaRPr>
          </a:p>
        </p:txBody>
      </p:sp>
      <p:pic>
        <p:nvPicPr>
          <p:cNvPr id="13" name="Obrázek 12" descr="TŘÍSLOČINĚNÍ   002.jpg"/>
          <p:cNvPicPr>
            <a:picLocks noChangeAspect="1"/>
          </p:cNvPicPr>
          <p:nvPr/>
        </p:nvPicPr>
        <p:blipFill>
          <a:blip r:embed="rId4" cstate="print"/>
          <a:stretch>
            <a:fillRect/>
          </a:stretch>
        </p:blipFill>
        <p:spPr>
          <a:xfrm rot="16200000">
            <a:off x="2477017" y="427316"/>
            <a:ext cx="4189965" cy="8352928"/>
          </a:xfrm>
          <a:prstGeom prst="rect">
            <a:avLst/>
          </a:prstGeom>
        </p:spPr>
      </p:pic>
      <p:cxnSp>
        <p:nvCxnSpPr>
          <p:cNvPr id="14" name="Přímá spojovací šipka 13"/>
          <p:cNvCxnSpPr/>
          <p:nvPr/>
        </p:nvCxnSpPr>
        <p:spPr>
          <a:xfrm flipH="1">
            <a:off x="4644008" y="1340768"/>
            <a:ext cx="1440160" cy="3312368"/>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7884368" y="2924944"/>
            <a:ext cx="1080120" cy="584775"/>
          </a:xfrm>
          <a:prstGeom prst="rect">
            <a:avLst/>
          </a:prstGeom>
          <a:solidFill>
            <a:schemeClr val="accent3">
              <a:lumMod val="85000"/>
            </a:schemeClr>
          </a:solidFill>
        </p:spPr>
        <p:txBody>
          <a:bodyPr wrap="square" rtlCol="0">
            <a:spAutoFit/>
          </a:bodyPr>
          <a:lstStyle/>
          <a:p>
            <a:r>
              <a:rPr lang="cs-CZ" sz="3200" dirty="0">
                <a:solidFill>
                  <a:srgbClr val="7030A0"/>
                </a:solidFill>
                <a:latin typeface="Arial Black" pitchFamily="34" charset="0"/>
              </a:rPr>
              <a:t>H</a:t>
            </a:r>
            <a:r>
              <a:rPr lang="cs-CZ" sz="3200" baseline="-25000" dirty="0">
                <a:solidFill>
                  <a:srgbClr val="7030A0"/>
                </a:solidFill>
                <a:latin typeface="Arial Black" pitchFamily="34" charset="0"/>
              </a:rPr>
              <a:t>2</a:t>
            </a:r>
            <a:r>
              <a:rPr lang="cs-CZ" sz="3200" dirty="0">
                <a:solidFill>
                  <a:srgbClr val="7030A0"/>
                </a:solidFill>
                <a:latin typeface="Arial Black" pitchFamily="34" charset="0"/>
              </a:rPr>
              <a:t>O</a:t>
            </a:r>
          </a:p>
        </p:txBody>
      </p:sp>
      <p:sp>
        <p:nvSpPr>
          <p:cNvPr id="23" name="TextovéPole 22"/>
          <p:cNvSpPr txBox="1"/>
          <p:nvPr/>
        </p:nvSpPr>
        <p:spPr>
          <a:xfrm>
            <a:off x="107504" y="2420888"/>
            <a:ext cx="1728192" cy="461665"/>
          </a:xfrm>
          <a:prstGeom prst="rect">
            <a:avLst/>
          </a:prstGeom>
          <a:solidFill>
            <a:srgbClr val="FFCC99"/>
          </a:solidFill>
        </p:spPr>
        <p:txBody>
          <a:bodyPr wrap="square" rtlCol="0">
            <a:spAutoFit/>
          </a:bodyPr>
          <a:lstStyle/>
          <a:p>
            <a:r>
              <a:rPr lang="cs-CZ" sz="2400" dirty="0">
                <a:solidFill>
                  <a:srgbClr val="C00000"/>
                </a:solidFill>
                <a:latin typeface="Arial Black" pitchFamily="34" charset="0"/>
              </a:rPr>
              <a:t>------- OH </a:t>
            </a:r>
            <a:r>
              <a:rPr lang="cs-CZ" sz="3600" baseline="30000" dirty="0">
                <a:solidFill>
                  <a:srgbClr val="C00000"/>
                </a:solidFill>
                <a:latin typeface="Arial Black" pitchFamily="34" charset="0"/>
              </a:rPr>
              <a:t>-</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cap="all" dirty="0" err="1">
                <a:solidFill>
                  <a:srgbClr val="FF0000"/>
                </a:solidFill>
                <a:latin typeface="Arial Black" pitchFamily="34" charset="0"/>
              </a:rPr>
              <a:t>tŘÍSLOčINĚNÍ</a:t>
            </a:r>
            <a:r>
              <a:rPr lang="cs-CZ" sz="2800" dirty="0">
                <a:solidFill>
                  <a:srgbClr val="FF0000"/>
                </a:solidFill>
                <a:latin typeface="Arial Black" pitchFamily="34" charset="0"/>
              </a:rPr>
              <a:t> kůže na USEŇ 2</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145</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pic>
        <p:nvPicPr>
          <p:cNvPr id="12" name="Obrázek 11" descr="img879.jpg"/>
          <p:cNvPicPr>
            <a:picLocks noChangeAspect="1"/>
          </p:cNvPicPr>
          <p:nvPr/>
        </p:nvPicPr>
        <p:blipFill>
          <a:blip r:embed="rId4" cstate="print"/>
          <a:stretch>
            <a:fillRect/>
          </a:stretch>
        </p:blipFill>
        <p:spPr>
          <a:xfrm rot="5400000">
            <a:off x="1842106" y="-393834"/>
            <a:ext cx="1643366" cy="4248474"/>
          </a:xfrm>
          <a:prstGeom prst="rect">
            <a:avLst/>
          </a:prstGeom>
        </p:spPr>
      </p:pic>
      <p:pic>
        <p:nvPicPr>
          <p:cNvPr id="13" name="Obrázek 12" descr="img880.jpg"/>
          <p:cNvPicPr>
            <a:picLocks noChangeAspect="1"/>
          </p:cNvPicPr>
          <p:nvPr/>
        </p:nvPicPr>
        <p:blipFill>
          <a:blip r:embed="rId5" cstate="print"/>
          <a:stretch>
            <a:fillRect/>
          </a:stretch>
        </p:blipFill>
        <p:spPr>
          <a:xfrm rot="5400000">
            <a:off x="5201063" y="1579515"/>
            <a:ext cx="2012510" cy="3990716"/>
          </a:xfrm>
          <a:prstGeom prst="rect">
            <a:avLst/>
          </a:prstGeom>
        </p:spPr>
      </p:pic>
      <p:pic>
        <p:nvPicPr>
          <p:cNvPr id="14" name="Obrázek 13" descr="img881.jpg"/>
          <p:cNvPicPr>
            <a:picLocks noChangeAspect="1"/>
          </p:cNvPicPr>
          <p:nvPr/>
        </p:nvPicPr>
        <p:blipFill>
          <a:blip r:embed="rId6" cstate="print"/>
          <a:stretch>
            <a:fillRect/>
          </a:stretch>
        </p:blipFill>
        <p:spPr>
          <a:xfrm rot="5400000">
            <a:off x="5095880" y="2329055"/>
            <a:ext cx="1896984" cy="5969081"/>
          </a:xfrm>
          <a:prstGeom prst="rect">
            <a:avLst/>
          </a:prstGeom>
        </p:spPr>
      </p:pic>
      <p:sp>
        <p:nvSpPr>
          <p:cNvPr id="15" name="TextovéPole 14"/>
          <p:cNvSpPr txBox="1"/>
          <p:nvPr/>
        </p:nvSpPr>
        <p:spPr>
          <a:xfrm>
            <a:off x="1259632" y="2708920"/>
            <a:ext cx="3096344" cy="1200329"/>
          </a:xfrm>
          <a:prstGeom prst="rect">
            <a:avLst/>
          </a:prstGeom>
          <a:noFill/>
        </p:spPr>
        <p:txBody>
          <a:bodyPr wrap="square" rtlCol="0">
            <a:spAutoFit/>
          </a:bodyPr>
          <a:lstStyle/>
          <a:p>
            <a:r>
              <a:rPr lang="cs-CZ" sz="2400" b="1" dirty="0">
                <a:solidFill>
                  <a:srgbClr val="C00000"/>
                </a:solidFill>
              </a:rPr>
              <a:t>Vazba kovalentní </a:t>
            </a:r>
            <a:r>
              <a:rPr lang="cs-CZ" sz="2400" b="1" cap="all" dirty="0">
                <a:solidFill>
                  <a:srgbClr val="C00000"/>
                </a:solidFill>
              </a:rPr>
              <a:t>chinonu</a:t>
            </a:r>
            <a:r>
              <a:rPr lang="cs-CZ" sz="2400" b="1" dirty="0">
                <a:solidFill>
                  <a:srgbClr val="C00000"/>
                </a:solidFill>
              </a:rPr>
              <a:t>  s </a:t>
            </a:r>
            <a:r>
              <a:rPr lang="cs-CZ" sz="2400" b="1" cap="all" dirty="0">
                <a:solidFill>
                  <a:srgbClr val="C00000"/>
                </a:solidFill>
              </a:rPr>
              <a:t>aminoskupinami</a:t>
            </a:r>
          </a:p>
        </p:txBody>
      </p:sp>
      <p:sp>
        <p:nvSpPr>
          <p:cNvPr id="16" name="TextovéPole 15"/>
          <p:cNvSpPr txBox="1"/>
          <p:nvPr/>
        </p:nvSpPr>
        <p:spPr>
          <a:xfrm>
            <a:off x="4788024" y="1052736"/>
            <a:ext cx="3096344" cy="830997"/>
          </a:xfrm>
          <a:prstGeom prst="rect">
            <a:avLst/>
          </a:prstGeom>
          <a:noFill/>
        </p:spPr>
        <p:txBody>
          <a:bodyPr wrap="square" rtlCol="0">
            <a:spAutoFit/>
          </a:bodyPr>
          <a:lstStyle/>
          <a:p>
            <a:r>
              <a:rPr lang="cs-CZ" sz="2400" b="1" dirty="0">
                <a:solidFill>
                  <a:srgbClr val="0000FF"/>
                </a:solidFill>
              </a:rPr>
              <a:t>Vazba VODÍKOVÁ  s </a:t>
            </a:r>
            <a:r>
              <a:rPr lang="cs-CZ" sz="2400" b="1" dirty="0" err="1">
                <a:solidFill>
                  <a:srgbClr val="0000FF"/>
                </a:solidFill>
              </a:rPr>
              <a:t>I</a:t>
            </a:r>
            <a:r>
              <a:rPr lang="cs-CZ" sz="2400" b="1" cap="all" dirty="0" err="1">
                <a:solidFill>
                  <a:srgbClr val="0000FF"/>
                </a:solidFill>
              </a:rPr>
              <a:t>miDoskupinami</a:t>
            </a:r>
            <a:endParaRPr lang="cs-CZ" sz="2400" b="1" cap="all" dirty="0">
              <a:solidFill>
                <a:srgbClr val="0000FF"/>
              </a:solidFill>
            </a:endParaRPr>
          </a:p>
        </p:txBody>
      </p:sp>
      <p:sp>
        <p:nvSpPr>
          <p:cNvPr id="17" name="TextovéPole 16"/>
          <p:cNvSpPr txBox="1"/>
          <p:nvPr/>
        </p:nvSpPr>
        <p:spPr>
          <a:xfrm>
            <a:off x="179512" y="4005064"/>
            <a:ext cx="2952328" cy="2304256"/>
          </a:xfrm>
          <a:prstGeom prst="rect">
            <a:avLst/>
          </a:prstGeom>
          <a:noFill/>
        </p:spPr>
        <p:txBody>
          <a:bodyPr wrap="square" rtlCol="0">
            <a:spAutoFit/>
          </a:bodyPr>
          <a:lstStyle/>
          <a:p>
            <a:r>
              <a:rPr lang="cs-CZ" sz="2400" b="1" dirty="0">
                <a:solidFill>
                  <a:srgbClr val="008000"/>
                </a:solidFill>
              </a:rPr>
              <a:t>Vazba kovalentní </a:t>
            </a:r>
            <a:r>
              <a:rPr lang="cs-CZ" sz="2400" b="1" cap="all" dirty="0">
                <a:solidFill>
                  <a:srgbClr val="008000"/>
                </a:solidFill>
              </a:rPr>
              <a:t>chinonu</a:t>
            </a:r>
            <a:r>
              <a:rPr lang="cs-CZ" sz="2400" b="1" dirty="0">
                <a:solidFill>
                  <a:srgbClr val="008000"/>
                </a:solidFill>
              </a:rPr>
              <a:t>  s </a:t>
            </a:r>
            <a:r>
              <a:rPr lang="cs-CZ" sz="2400" b="1" cap="all" dirty="0">
                <a:solidFill>
                  <a:srgbClr val="008000"/>
                </a:solidFill>
              </a:rPr>
              <a:t>aminoskupinami</a:t>
            </a:r>
          </a:p>
          <a:p>
            <a:r>
              <a:rPr lang="cs-CZ" sz="2400" b="1" cap="all" dirty="0">
                <a:solidFill>
                  <a:srgbClr val="008000"/>
                </a:solidFill>
              </a:rPr>
              <a:t>+ </a:t>
            </a:r>
            <a:r>
              <a:rPr lang="cs-CZ" sz="2400" b="1" dirty="0">
                <a:solidFill>
                  <a:srgbClr val="0000FF"/>
                </a:solidFill>
              </a:rPr>
              <a:t>Vazba VODÍKOVÁ  s </a:t>
            </a:r>
            <a:r>
              <a:rPr lang="cs-CZ" sz="2400" b="1" dirty="0" err="1">
                <a:solidFill>
                  <a:srgbClr val="0000FF"/>
                </a:solidFill>
              </a:rPr>
              <a:t>I</a:t>
            </a:r>
            <a:r>
              <a:rPr lang="cs-CZ" sz="2400" b="1" cap="all" dirty="0" err="1">
                <a:solidFill>
                  <a:srgbClr val="0000FF"/>
                </a:solidFill>
              </a:rPr>
              <a:t>miDoskupinami</a:t>
            </a:r>
            <a:endParaRPr lang="cs-CZ" sz="2400" b="1" cap="all" dirty="0">
              <a:solidFill>
                <a:srgbClr val="008000"/>
              </a:solidFill>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cap="all" dirty="0" err="1">
                <a:solidFill>
                  <a:srgbClr val="FF0000"/>
                </a:solidFill>
                <a:latin typeface="Arial Black" pitchFamily="34" charset="0"/>
              </a:rPr>
              <a:t>chromočINĚNÍ</a:t>
            </a:r>
            <a:r>
              <a:rPr lang="cs-CZ" sz="2800" dirty="0">
                <a:solidFill>
                  <a:srgbClr val="FF0000"/>
                </a:solidFill>
                <a:latin typeface="Arial Black" pitchFamily="34" charset="0"/>
              </a:rPr>
              <a:t> kůže na USEŇ 1</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146</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sp>
        <p:nvSpPr>
          <p:cNvPr id="8" name="Zástupný symbol pro obsah 7"/>
          <p:cNvSpPr>
            <a:spLocks noGrp="1"/>
          </p:cNvSpPr>
          <p:nvPr>
            <p:ph idx="1"/>
          </p:nvPr>
        </p:nvSpPr>
        <p:spPr>
          <a:xfrm>
            <a:off x="457200" y="908720"/>
            <a:ext cx="8229600" cy="5217443"/>
          </a:xfrm>
        </p:spPr>
        <p:txBody>
          <a:bodyPr/>
          <a:lstStyle/>
          <a:p>
            <a:pPr>
              <a:buNone/>
            </a:pPr>
            <a:r>
              <a:rPr lang="cs-CZ" sz="2400" b="1" u="sng" dirty="0">
                <a:solidFill>
                  <a:srgbClr val="008000"/>
                </a:solidFill>
              </a:rPr>
              <a:t>PODSTATOU</a:t>
            </a:r>
            <a:r>
              <a:rPr lang="cs-CZ" sz="2400" b="1" dirty="0"/>
              <a:t>  je </a:t>
            </a:r>
            <a:r>
              <a:rPr lang="cs-CZ" sz="2400" b="1" dirty="0">
                <a:solidFill>
                  <a:srgbClr val="0000FF"/>
                </a:solidFill>
              </a:rPr>
              <a:t>interakce –COOH </a:t>
            </a:r>
            <a:r>
              <a:rPr lang="cs-CZ" sz="2400" b="1" dirty="0">
                <a:solidFill>
                  <a:srgbClr val="FF0000"/>
                </a:solidFill>
              </a:rPr>
              <a:t>KOLAGENU</a:t>
            </a:r>
            <a:r>
              <a:rPr lang="cs-CZ" sz="2400" b="1" dirty="0"/>
              <a:t>  za vytvoření NA </a:t>
            </a:r>
            <a:r>
              <a:rPr lang="cs-CZ" sz="2400" b="1" dirty="0">
                <a:solidFill>
                  <a:srgbClr val="C00000"/>
                </a:solidFill>
              </a:rPr>
              <a:t>KOMPLEXNÍ SLOUČENINU CHRÓMU</a:t>
            </a:r>
          </a:p>
          <a:p>
            <a:pPr>
              <a:buNone/>
            </a:pPr>
            <a:endParaRPr lang="cs-CZ" sz="2400" b="1" dirty="0">
              <a:solidFill>
                <a:srgbClr val="0000FF"/>
              </a:solidFill>
            </a:endParaRPr>
          </a:p>
        </p:txBody>
      </p:sp>
      <p:pic>
        <p:nvPicPr>
          <p:cNvPr id="11" name="Obrázek 10" descr="img878.jpg"/>
          <p:cNvPicPr>
            <a:picLocks noChangeAspect="1"/>
          </p:cNvPicPr>
          <p:nvPr/>
        </p:nvPicPr>
        <p:blipFill>
          <a:blip r:embed="rId4" cstate="print"/>
          <a:stretch>
            <a:fillRect/>
          </a:stretch>
        </p:blipFill>
        <p:spPr>
          <a:xfrm rot="16200000">
            <a:off x="3257146" y="-1009650"/>
            <a:ext cx="2564839" cy="8849849"/>
          </a:xfrm>
          <a:prstGeom prst="rect">
            <a:avLst/>
          </a:prstGeom>
        </p:spPr>
      </p:pic>
      <p:sp>
        <p:nvSpPr>
          <p:cNvPr id="9" name="Obdélník 8"/>
          <p:cNvSpPr/>
          <p:nvPr/>
        </p:nvSpPr>
        <p:spPr>
          <a:xfrm>
            <a:off x="467544" y="4725144"/>
            <a:ext cx="8424936" cy="1384995"/>
          </a:xfrm>
          <a:prstGeom prst="rect">
            <a:avLst/>
          </a:prstGeom>
          <a:ln w="38100">
            <a:solidFill>
              <a:srgbClr val="0000FF"/>
            </a:solidFill>
            <a:prstDash val="sysDash"/>
          </a:ln>
        </p:spPr>
        <p:txBody>
          <a:bodyPr wrap="square">
            <a:spAutoFit/>
          </a:bodyPr>
          <a:lstStyle/>
          <a:p>
            <a:r>
              <a:rPr lang="en-US" sz="2800" dirty="0">
                <a:solidFill>
                  <a:srgbClr val="0000FF"/>
                </a:solidFill>
                <a:latin typeface="Arial Black" pitchFamily="34" charset="0"/>
                <a:hlinkClick r:id="rId5" tooltip="Chromium(III) sulfate"/>
              </a:rPr>
              <a:t>Chromium(III) sulfate</a:t>
            </a:r>
            <a:r>
              <a:rPr lang="en-US" sz="2800" dirty="0">
                <a:solidFill>
                  <a:srgbClr val="0000FF"/>
                </a:solidFill>
                <a:latin typeface="Arial Black" pitchFamily="34" charset="0"/>
              </a:rPr>
              <a:t> ([Cr(H</a:t>
            </a:r>
            <a:r>
              <a:rPr lang="en-US" sz="2800" baseline="-25000" dirty="0">
                <a:solidFill>
                  <a:srgbClr val="0000FF"/>
                </a:solidFill>
                <a:latin typeface="Arial Black" pitchFamily="34" charset="0"/>
              </a:rPr>
              <a:t>2</a:t>
            </a:r>
            <a:r>
              <a:rPr lang="en-US" sz="2800" dirty="0">
                <a:solidFill>
                  <a:srgbClr val="0000FF"/>
                </a:solidFill>
                <a:latin typeface="Arial Black" pitchFamily="34" charset="0"/>
              </a:rPr>
              <a:t>O)</a:t>
            </a:r>
            <a:r>
              <a:rPr lang="en-US" sz="2800" baseline="-25000" dirty="0">
                <a:solidFill>
                  <a:srgbClr val="0000FF"/>
                </a:solidFill>
                <a:latin typeface="Arial Black" pitchFamily="34" charset="0"/>
              </a:rPr>
              <a:t>6</a:t>
            </a:r>
            <a:r>
              <a:rPr lang="en-US" sz="2800" dirty="0">
                <a:solidFill>
                  <a:srgbClr val="0000FF"/>
                </a:solidFill>
                <a:latin typeface="Arial Black" pitchFamily="34" charset="0"/>
              </a:rPr>
              <a:t>]</a:t>
            </a:r>
            <a:r>
              <a:rPr lang="en-US" sz="2800" baseline="-25000" dirty="0">
                <a:solidFill>
                  <a:srgbClr val="0000FF"/>
                </a:solidFill>
                <a:latin typeface="Arial Black" pitchFamily="34" charset="0"/>
              </a:rPr>
              <a:t>2</a:t>
            </a:r>
            <a:r>
              <a:rPr lang="en-US" sz="2800" dirty="0">
                <a:solidFill>
                  <a:srgbClr val="0000FF"/>
                </a:solidFill>
                <a:latin typeface="Arial Black" pitchFamily="34" charset="0"/>
              </a:rPr>
              <a:t>(SO</a:t>
            </a:r>
            <a:r>
              <a:rPr lang="en-US" sz="2800" baseline="-25000" dirty="0">
                <a:solidFill>
                  <a:srgbClr val="0000FF"/>
                </a:solidFill>
                <a:latin typeface="Arial Black" pitchFamily="34" charset="0"/>
              </a:rPr>
              <a:t>4</a:t>
            </a:r>
            <a:r>
              <a:rPr lang="en-US" sz="2800" dirty="0">
                <a:solidFill>
                  <a:srgbClr val="0000FF"/>
                </a:solidFill>
                <a:latin typeface="Arial Black" pitchFamily="34" charset="0"/>
              </a:rPr>
              <a:t>)</a:t>
            </a:r>
            <a:r>
              <a:rPr lang="en-US" sz="2800" baseline="-25000" dirty="0">
                <a:solidFill>
                  <a:srgbClr val="0000FF"/>
                </a:solidFill>
                <a:latin typeface="Arial Black" pitchFamily="34" charset="0"/>
              </a:rPr>
              <a:t>3</a:t>
            </a:r>
            <a:r>
              <a:rPr lang="en-US" sz="2800" dirty="0">
                <a:solidFill>
                  <a:srgbClr val="0000FF"/>
                </a:solidFill>
                <a:latin typeface="Arial Black" pitchFamily="34" charset="0"/>
              </a:rPr>
              <a:t>) has long been regarded as the most efficient and effective tanning agent.</a:t>
            </a:r>
            <a:endParaRPr lang="cs-CZ" sz="2800" dirty="0">
              <a:solidFill>
                <a:srgbClr val="0000FF"/>
              </a:solidFill>
              <a:latin typeface="Arial Black" pitchFamily="34" charset="0"/>
            </a:endParaRPr>
          </a:p>
        </p:txBody>
      </p:sp>
      <p:cxnSp>
        <p:nvCxnSpPr>
          <p:cNvPr id="12" name="Přímá spojovací šipka 11"/>
          <p:cNvCxnSpPr/>
          <p:nvPr/>
        </p:nvCxnSpPr>
        <p:spPr>
          <a:xfrm flipH="1" flipV="1">
            <a:off x="4644008" y="3356992"/>
            <a:ext cx="1512168" cy="1368152"/>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147</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pic>
        <p:nvPicPr>
          <p:cNvPr id="9" name="Obrázek 8" descr="lossy-page1-458px-Possible_Chromium(III)_Tanning_Mechanisms_tif.jpg"/>
          <p:cNvPicPr>
            <a:picLocks noChangeAspect="1"/>
          </p:cNvPicPr>
          <p:nvPr/>
        </p:nvPicPr>
        <p:blipFill>
          <a:blip r:embed="rId4" cstate="print"/>
          <a:stretch>
            <a:fillRect/>
          </a:stretch>
        </p:blipFill>
        <p:spPr>
          <a:xfrm>
            <a:off x="323528" y="188640"/>
            <a:ext cx="8568952" cy="6120680"/>
          </a:xfrm>
          <a:prstGeom prst="rect">
            <a:avLst/>
          </a:prstGeom>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cap="all" dirty="0">
                <a:solidFill>
                  <a:srgbClr val="7030A0"/>
                </a:solidFill>
                <a:latin typeface="Arial Black" pitchFamily="34" charset="0"/>
              </a:rPr>
              <a:t>KAMENCOVÉ </a:t>
            </a:r>
            <a:r>
              <a:rPr lang="cs-CZ" sz="2800" cap="all" dirty="0" err="1">
                <a:solidFill>
                  <a:srgbClr val="7030A0"/>
                </a:solidFill>
                <a:latin typeface="Arial Black" pitchFamily="34" charset="0"/>
              </a:rPr>
              <a:t>čINĚNÍ</a:t>
            </a:r>
            <a:r>
              <a:rPr lang="cs-CZ" sz="2800" dirty="0">
                <a:solidFill>
                  <a:srgbClr val="7030A0"/>
                </a:solidFill>
                <a:latin typeface="Arial Black" pitchFamily="34" charset="0"/>
              </a:rPr>
              <a:t> </a:t>
            </a:r>
            <a:r>
              <a:rPr lang="cs-CZ" sz="2800" dirty="0">
                <a:solidFill>
                  <a:srgbClr val="FF0000"/>
                </a:solidFill>
                <a:latin typeface="Arial Black" pitchFamily="34" charset="0"/>
              </a:rPr>
              <a:t>kůže na USEŇ</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148</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pic>
        <p:nvPicPr>
          <p:cNvPr id="10" name="Obrázek 9" descr="img259.jpg"/>
          <p:cNvPicPr>
            <a:picLocks noChangeAspect="1"/>
          </p:cNvPicPr>
          <p:nvPr/>
        </p:nvPicPr>
        <p:blipFill>
          <a:blip r:embed="rId4" cstate="print"/>
          <a:stretch>
            <a:fillRect/>
          </a:stretch>
        </p:blipFill>
        <p:spPr>
          <a:xfrm>
            <a:off x="295143" y="1556792"/>
            <a:ext cx="8848857" cy="5184576"/>
          </a:xfrm>
          <a:prstGeom prst="rect">
            <a:avLst/>
          </a:prstGeom>
        </p:spPr>
      </p:pic>
      <p:sp>
        <p:nvSpPr>
          <p:cNvPr id="12" name="Obdélník 11"/>
          <p:cNvSpPr/>
          <p:nvPr/>
        </p:nvSpPr>
        <p:spPr>
          <a:xfrm>
            <a:off x="3383360" y="1916832"/>
            <a:ext cx="5760640" cy="288032"/>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TextovéPole 8"/>
          <p:cNvSpPr txBox="1"/>
          <p:nvPr/>
        </p:nvSpPr>
        <p:spPr>
          <a:xfrm>
            <a:off x="2915816" y="908720"/>
            <a:ext cx="6048672" cy="523220"/>
          </a:xfrm>
          <a:prstGeom prst="rect">
            <a:avLst/>
          </a:prstGeom>
          <a:noFill/>
        </p:spPr>
        <p:txBody>
          <a:bodyPr wrap="square" rtlCol="0">
            <a:spAutoFit/>
          </a:bodyPr>
          <a:lstStyle/>
          <a:p>
            <a:r>
              <a:rPr lang="cs-CZ" sz="2800" dirty="0">
                <a:solidFill>
                  <a:srgbClr val="7030A0"/>
                </a:solidFill>
                <a:latin typeface="Arial Black" pitchFamily="34" charset="0"/>
              </a:rPr>
              <a:t>V Brně je ulice JIRCHÁŘSKÁ!</a:t>
            </a:r>
          </a:p>
        </p:txBody>
      </p:sp>
      <p:cxnSp>
        <p:nvCxnSpPr>
          <p:cNvPr id="13" name="Přímá spojovací šipka 12"/>
          <p:cNvCxnSpPr/>
          <p:nvPr/>
        </p:nvCxnSpPr>
        <p:spPr>
          <a:xfrm flipH="1">
            <a:off x="7452320" y="1268760"/>
            <a:ext cx="288032" cy="864096"/>
          </a:xfrm>
          <a:prstGeom prst="straightConnector1">
            <a:avLst/>
          </a:prstGeom>
          <a:ln w="63500">
            <a:solidFill>
              <a:srgbClr val="7030A0"/>
            </a:solidFill>
            <a:prstDash val="sysDot"/>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lstStyle/>
          <a:p>
            <a:r>
              <a:rPr lang="cs-CZ" sz="2800" dirty="0">
                <a:solidFill>
                  <a:srgbClr val="FF0000"/>
                </a:solidFill>
                <a:latin typeface="Arial Black" pitchFamily="34" charset="0"/>
              </a:rPr>
              <a:t>Dělení proteinů( bílkovin) podle tvaru molekul či </a:t>
            </a:r>
            <a:r>
              <a:rPr lang="cs-CZ" sz="2800" dirty="0" err="1">
                <a:solidFill>
                  <a:srgbClr val="FF0000"/>
                </a:solidFill>
                <a:latin typeface="Arial Black" pitchFamily="34" charset="0"/>
              </a:rPr>
              <a:t>nadmolekulárních</a:t>
            </a:r>
            <a:r>
              <a:rPr lang="cs-CZ" sz="2800" dirty="0">
                <a:solidFill>
                  <a:srgbClr val="FF0000"/>
                </a:solidFill>
                <a:latin typeface="Arial Black" pitchFamily="34" charset="0"/>
              </a:rPr>
              <a:t> útvarů</a:t>
            </a:r>
            <a:endParaRPr lang="cs-CZ" sz="2800" dirty="0"/>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15</a:t>
            </a:fld>
            <a:endParaRPr lang="sk-SK"/>
          </a:p>
        </p:txBody>
      </p:sp>
      <p:sp>
        <p:nvSpPr>
          <p:cNvPr id="7" name="Zástupný symbol pro obsah 6"/>
          <p:cNvSpPr>
            <a:spLocks noGrp="1"/>
          </p:cNvSpPr>
          <p:nvPr>
            <p:ph idx="1"/>
          </p:nvPr>
        </p:nvSpPr>
        <p:spPr>
          <a:xfrm>
            <a:off x="457200" y="1412776"/>
            <a:ext cx="8229600" cy="4713387"/>
          </a:xfrm>
        </p:spPr>
        <p:txBody>
          <a:bodyPr/>
          <a:lstStyle/>
          <a:p>
            <a:r>
              <a:rPr lang="cs-CZ" sz="5400" b="1" dirty="0">
                <a:solidFill>
                  <a:srgbClr val="FF0000"/>
                </a:solidFill>
                <a:latin typeface="Arial Black" pitchFamily="34" charset="0"/>
              </a:rPr>
              <a:t>VLÁKNITÉ</a:t>
            </a:r>
            <a:r>
              <a:rPr lang="cs-CZ" sz="6600" b="1" dirty="0">
                <a:solidFill>
                  <a:srgbClr val="FF0000"/>
                </a:solidFill>
                <a:latin typeface="Arial Black" pitchFamily="34" charset="0"/>
              </a:rPr>
              <a:t> </a:t>
            </a:r>
            <a:r>
              <a:rPr lang="cs-CZ" sz="2800" b="1" dirty="0">
                <a:solidFill>
                  <a:srgbClr val="008000"/>
                </a:solidFill>
                <a:latin typeface="Arial Black" pitchFamily="34" charset="0"/>
              </a:rPr>
              <a:t>= FIBRILÁRNÍ </a:t>
            </a:r>
            <a:r>
              <a:rPr lang="cs-CZ" sz="2800" b="1" dirty="0">
                <a:solidFill>
                  <a:srgbClr val="008000"/>
                </a:solidFill>
              </a:rPr>
              <a:t>&gt; HEDVÁBÍ, VLASY, SVALY, VAZIVA</a:t>
            </a:r>
          </a:p>
          <a:p>
            <a:r>
              <a:rPr lang="cs-CZ" sz="2800" b="1" dirty="0">
                <a:solidFill>
                  <a:srgbClr val="0000FF"/>
                </a:solidFill>
                <a:latin typeface="Arial Black" pitchFamily="34" charset="0"/>
              </a:rPr>
              <a:t>KULOVÉ = GLOBULÁRNÍ </a:t>
            </a:r>
            <a:r>
              <a:rPr lang="cs-CZ" sz="2800" b="1" dirty="0">
                <a:solidFill>
                  <a:srgbClr val="0000FF"/>
                </a:solidFill>
              </a:rPr>
              <a:t>&gt; ENZYMY, VAJEČNÉ A MLÉČNÉ BÍLKOVINY, INSULIN, …</a:t>
            </a:r>
          </a:p>
          <a:p>
            <a:endParaRPr lang="cs-CZ" sz="2800"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490066"/>
          </a:xfrm>
        </p:spPr>
        <p:txBody>
          <a:bodyPr/>
          <a:lstStyle/>
          <a:p>
            <a:r>
              <a:rPr lang="cs-CZ" sz="2800" cap="all" dirty="0">
                <a:solidFill>
                  <a:srgbClr val="008000"/>
                </a:solidFill>
                <a:latin typeface="Arial Black" pitchFamily="34" charset="0"/>
              </a:rPr>
              <a:t>Denaturace</a:t>
            </a:r>
            <a:r>
              <a:rPr lang="cs-CZ" sz="2800" dirty="0">
                <a:solidFill>
                  <a:srgbClr val="FF0000"/>
                </a:solidFill>
                <a:latin typeface="Arial Black" pitchFamily="34" charset="0"/>
              </a:rPr>
              <a:t> a </a:t>
            </a:r>
            <a:r>
              <a:rPr lang="cs-CZ" sz="2800" cap="all" dirty="0">
                <a:solidFill>
                  <a:srgbClr val="0000FF"/>
                </a:solidFill>
                <a:latin typeface="Arial Black" pitchFamily="34" charset="0"/>
              </a:rPr>
              <a:t>koagulace</a:t>
            </a:r>
            <a:r>
              <a:rPr lang="cs-CZ" sz="2800" dirty="0">
                <a:solidFill>
                  <a:srgbClr val="FF0000"/>
                </a:solidFill>
                <a:latin typeface="Arial Black" pitchFamily="34" charset="0"/>
              </a:rPr>
              <a:t> proteinů </a:t>
            </a:r>
            <a:endParaRPr lang="cs-CZ" sz="2800" dirty="0"/>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16</a:t>
            </a:fld>
            <a:endParaRPr lang="sk-SK"/>
          </a:p>
        </p:txBody>
      </p:sp>
      <p:pic>
        <p:nvPicPr>
          <p:cNvPr id="8" name="Obrázek 7" descr="denaturace bílkovin.jpg"/>
          <p:cNvPicPr>
            <a:picLocks noChangeAspect="1"/>
          </p:cNvPicPr>
          <p:nvPr/>
        </p:nvPicPr>
        <p:blipFill>
          <a:blip r:embed="rId2" cstate="print"/>
          <a:stretch>
            <a:fillRect/>
          </a:stretch>
        </p:blipFill>
        <p:spPr>
          <a:xfrm rot="16200000">
            <a:off x="1037923" y="-93707"/>
            <a:ext cx="2808312" cy="4525134"/>
          </a:xfrm>
          <a:prstGeom prst="rect">
            <a:avLst/>
          </a:prstGeom>
        </p:spPr>
      </p:pic>
      <p:sp>
        <p:nvSpPr>
          <p:cNvPr id="11" name="TextovéPole 10"/>
          <p:cNvSpPr txBox="1"/>
          <p:nvPr/>
        </p:nvSpPr>
        <p:spPr>
          <a:xfrm>
            <a:off x="4860032" y="908720"/>
            <a:ext cx="2952328" cy="1569660"/>
          </a:xfrm>
          <a:prstGeom prst="rect">
            <a:avLst/>
          </a:prstGeom>
          <a:noFill/>
          <a:ln w="38100">
            <a:solidFill>
              <a:srgbClr val="008000"/>
            </a:solidFill>
          </a:ln>
        </p:spPr>
        <p:txBody>
          <a:bodyPr wrap="square" rtlCol="0">
            <a:spAutoFit/>
          </a:bodyPr>
          <a:lstStyle/>
          <a:p>
            <a:r>
              <a:rPr lang="cs-CZ" sz="2400" cap="all" dirty="0">
                <a:solidFill>
                  <a:srgbClr val="008000"/>
                </a:solidFill>
                <a:latin typeface="Arial Black" pitchFamily="34" charset="0"/>
              </a:rPr>
              <a:t>Denaturace  </a:t>
            </a:r>
            <a:r>
              <a:rPr lang="cs-CZ" sz="2400" dirty="0">
                <a:solidFill>
                  <a:srgbClr val="008000"/>
                </a:solidFill>
                <a:latin typeface="Arial Black" pitchFamily="34" charset="0"/>
              </a:rPr>
              <a:t>je ROZRUŠENÍ STRUKTURY BÍLKOVINY</a:t>
            </a:r>
            <a:r>
              <a:rPr lang="cs-CZ" sz="2400" cap="all" dirty="0">
                <a:solidFill>
                  <a:srgbClr val="008000"/>
                </a:solidFill>
                <a:latin typeface="Arial Black" pitchFamily="34" charset="0"/>
              </a:rPr>
              <a:t> </a:t>
            </a:r>
            <a:endParaRPr lang="cs-CZ" sz="2400" dirty="0"/>
          </a:p>
        </p:txBody>
      </p:sp>
      <p:sp>
        <p:nvSpPr>
          <p:cNvPr id="12" name="TextovéPole 11"/>
          <p:cNvSpPr txBox="1"/>
          <p:nvPr/>
        </p:nvSpPr>
        <p:spPr>
          <a:xfrm>
            <a:off x="251520" y="3573016"/>
            <a:ext cx="8640960" cy="2646878"/>
          </a:xfrm>
          <a:prstGeom prst="rect">
            <a:avLst/>
          </a:prstGeom>
          <a:noFill/>
          <a:ln w="38100">
            <a:solidFill>
              <a:srgbClr val="0000FF"/>
            </a:solidFill>
          </a:ln>
        </p:spPr>
        <p:txBody>
          <a:bodyPr wrap="square" rtlCol="0">
            <a:spAutoFit/>
          </a:bodyPr>
          <a:lstStyle/>
          <a:p>
            <a:r>
              <a:rPr lang="cs-CZ" cap="all" dirty="0">
                <a:solidFill>
                  <a:srgbClr val="0000FF"/>
                </a:solidFill>
                <a:latin typeface="Arial Black" pitchFamily="34" charset="0"/>
              </a:rPr>
              <a:t>Koagulace  </a:t>
            </a:r>
            <a:r>
              <a:rPr lang="cs-CZ" dirty="0">
                <a:solidFill>
                  <a:srgbClr val="0000FF"/>
                </a:solidFill>
                <a:latin typeface="Arial Black" pitchFamily="34" charset="0"/>
              </a:rPr>
              <a:t>je vytvoření  nerozpustné formy bílkoviny z původně rozpustné formy fyzikálním působením, např. tepla (např. bílek při vaření vejce) nebo působením chemických činidel.</a:t>
            </a:r>
          </a:p>
          <a:p>
            <a:pPr algn="ctr"/>
            <a:r>
              <a:rPr lang="cs-CZ" sz="2800" u="sng" cap="all" dirty="0">
                <a:solidFill>
                  <a:srgbClr val="0000FF"/>
                </a:solidFill>
                <a:latin typeface="Arial Black" pitchFamily="34" charset="0"/>
              </a:rPr>
              <a:t>Koagulace </a:t>
            </a:r>
            <a:r>
              <a:rPr lang="cs-CZ" sz="2800" u="sng" dirty="0">
                <a:solidFill>
                  <a:srgbClr val="0000FF"/>
                </a:solidFill>
                <a:latin typeface="Arial Black" pitchFamily="34" charset="0"/>
              </a:rPr>
              <a:t>je jednou z forem </a:t>
            </a:r>
            <a:r>
              <a:rPr lang="cs-CZ" sz="2800" u="sng" cap="all" dirty="0">
                <a:solidFill>
                  <a:srgbClr val="008000"/>
                </a:solidFill>
                <a:latin typeface="Arial Black" pitchFamily="34" charset="0"/>
              </a:rPr>
              <a:t>Denaturace</a:t>
            </a:r>
          </a:p>
          <a:p>
            <a:r>
              <a:rPr lang="cs-CZ" sz="2800" cap="all" dirty="0">
                <a:solidFill>
                  <a:srgbClr val="FF0000"/>
                </a:solidFill>
                <a:latin typeface="Arial Black" pitchFamily="34" charset="0"/>
              </a:rPr>
              <a:t>Koagulace teplem je </a:t>
            </a:r>
            <a:r>
              <a:rPr lang="cs-CZ" sz="2800" u="sng" cap="all" dirty="0">
                <a:solidFill>
                  <a:srgbClr val="FF0000"/>
                </a:solidFill>
                <a:latin typeface="Arial Black" pitchFamily="34" charset="0"/>
              </a:rPr>
              <a:t>obvykle</a:t>
            </a:r>
            <a:r>
              <a:rPr lang="cs-CZ" sz="2800" cap="all" dirty="0">
                <a:solidFill>
                  <a:srgbClr val="FF0000"/>
                </a:solidFill>
                <a:latin typeface="Arial Black" pitchFamily="34" charset="0"/>
              </a:rPr>
              <a:t> nevratná</a:t>
            </a:r>
            <a:endParaRPr lang="cs-CZ" u="sng" dirty="0">
              <a:solidFill>
                <a:srgbClr val="FF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22112021</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17</a:t>
            </a:fld>
            <a:endParaRPr lang="sk-SK"/>
          </a:p>
        </p:txBody>
      </p:sp>
      <p:pic>
        <p:nvPicPr>
          <p:cNvPr id="6" name="Obrázek 5" descr="Process_of_Denaturation_svg.png"/>
          <p:cNvPicPr>
            <a:picLocks noChangeAspect="1"/>
          </p:cNvPicPr>
          <p:nvPr/>
        </p:nvPicPr>
        <p:blipFill>
          <a:blip r:embed="rId2" cstate="print"/>
          <a:stretch>
            <a:fillRect/>
          </a:stretch>
        </p:blipFill>
        <p:spPr>
          <a:xfrm>
            <a:off x="1763688" y="221873"/>
            <a:ext cx="5472608" cy="3788729"/>
          </a:xfrm>
          <a:prstGeom prst="rect">
            <a:avLst/>
          </a:prstGeom>
        </p:spPr>
      </p:pic>
      <p:sp>
        <p:nvSpPr>
          <p:cNvPr id="8" name="TextovéPole 7"/>
          <p:cNvSpPr txBox="1"/>
          <p:nvPr/>
        </p:nvSpPr>
        <p:spPr>
          <a:xfrm>
            <a:off x="251520" y="4005064"/>
            <a:ext cx="8640960" cy="2123658"/>
          </a:xfrm>
          <a:prstGeom prst="rect">
            <a:avLst/>
          </a:prstGeom>
          <a:noFill/>
        </p:spPr>
        <p:txBody>
          <a:bodyPr wrap="square" rtlCol="0">
            <a:spAutoFit/>
          </a:bodyPr>
          <a:lstStyle/>
          <a:p>
            <a:r>
              <a:rPr lang="en-US" sz="3600" dirty="0">
                <a:solidFill>
                  <a:srgbClr val="FF0000"/>
                </a:solidFill>
                <a:latin typeface="Arial Black" pitchFamily="34" charset="0"/>
              </a:rPr>
              <a:t>Process of </a:t>
            </a:r>
            <a:r>
              <a:rPr lang="en-US" sz="3600" dirty="0" err="1">
                <a:solidFill>
                  <a:srgbClr val="FF0000"/>
                </a:solidFill>
                <a:latin typeface="Arial Black" pitchFamily="34" charset="0"/>
              </a:rPr>
              <a:t>Denaturation</a:t>
            </a:r>
            <a:r>
              <a:rPr lang="en-US" sz="3600" dirty="0">
                <a:solidFill>
                  <a:srgbClr val="FF0000"/>
                </a:solidFill>
                <a:latin typeface="Arial Black" pitchFamily="34" charset="0"/>
              </a:rPr>
              <a:t>: </a:t>
            </a:r>
            <a:endParaRPr lang="cs-CZ" sz="3600" dirty="0">
              <a:solidFill>
                <a:srgbClr val="FF0000"/>
              </a:solidFill>
              <a:latin typeface="Arial Black" pitchFamily="34" charset="0"/>
            </a:endParaRPr>
          </a:p>
          <a:p>
            <a:pPr marL="342900" indent="-342900">
              <a:buAutoNum type="arabicParenR"/>
            </a:pPr>
            <a:r>
              <a:rPr lang="en-US" sz="2400" b="1" dirty="0">
                <a:solidFill>
                  <a:srgbClr val="008000"/>
                </a:solidFill>
              </a:rPr>
              <a:t>Functional protein showing a quaternary structure </a:t>
            </a:r>
            <a:r>
              <a:rPr lang="en-US" sz="2400" b="1" dirty="0"/>
              <a:t> </a:t>
            </a:r>
            <a:endParaRPr lang="cs-CZ" sz="2400" b="1" dirty="0"/>
          </a:p>
          <a:p>
            <a:pPr marL="342900" indent="-342900">
              <a:buAutoNum type="arabicParenR"/>
            </a:pPr>
            <a:r>
              <a:rPr lang="en-US" sz="2400" b="1" dirty="0">
                <a:solidFill>
                  <a:srgbClr val="C00000"/>
                </a:solidFill>
              </a:rPr>
              <a:t>when heat is applied it alters the </a:t>
            </a:r>
            <a:r>
              <a:rPr lang="en-US" sz="2400" b="1" dirty="0" err="1">
                <a:solidFill>
                  <a:srgbClr val="C00000"/>
                </a:solidFill>
              </a:rPr>
              <a:t>intramolecular</a:t>
            </a:r>
            <a:r>
              <a:rPr lang="en-US" sz="2400" b="1" dirty="0">
                <a:solidFill>
                  <a:srgbClr val="C00000"/>
                </a:solidFill>
              </a:rPr>
              <a:t> bonds of the protein  </a:t>
            </a:r>
            <a:endParaRPr lang="cs-CZ" sz="2400" b="1" dirty="0">
              <a:solidFill>
                <a:srgbClr val="C00000"/>
              </a:solidFill>
            </a:endParaRPr>
          </a:p>
          <a:p>
            <a:pPr marL="342900" indent="-342900">
              <a:buAutoNum type="arabicParenR"/>
            </a:pPr>
            <a:r>
              <a:rPr lang="en-US" sz="2400" b="1" dirty="0">
                <a:solidFill>
                  <a:srgbClr val="0000FF"/>
                </a:solidFill>
              </a:rPr>
              <a:t>unfolding of the polypeptides (amino acids)</a:t>
            </a:r>
            <a:endParaRPr lang="cs-CZ" sz="2400" b="1" dirty="0">
              <a:solidFill>
                <a:srgbClr val="0000FF"/>
              </a:solidFill>
            </a:endParaRPr>
          </a:p>
        </p:txBody>
      </p:sp>
      <p:sp>
        <p:nvSpPr>
          <p:cNvPr id="9" name="TextovéPole 8"/>
          <p:cNvSpPr txBox="1"/>
          <p:nvPr/>
        </p:nvSpPr>
        <p:spPr>
          <a:xfrm>
            <a:off x="2483768" y="3573016"/>
            <a:ext cx="576064" cy="584775"/>
          </a:xfrm>
          <a:prstGeom prst="rect">
            <a:avLst/>
          </a:prstGeom>
          <a:noFill/>
        </p:spPr>
        <p:txBody>
          <a:bodyPr wrap="square" rtlCol="0">
            <a:spAutoFit/>
          </a:bodyPr>
          <a:lstStyle/>
          <a:p>
            <a:pPr algn="ctr"/>
            <a:r>
              <a:rPr lang="cs-CZ" sz="3200" dirty="0">
                <a:solidFill>
                  <a:srgbClr val="008000"/>
                </a:solidFill>
                <a:latin typeface="Arial Black" pitchFamily="34" charset="0"/>
              </a:rPr>
              <a:t>1</a:t>
            </a:r>
          </a:p>
        </p:txBody>
      </p:sp>
      <p:sp>
        <p:nvSpPr>
          <p:cNvPr id="10" name="TextovéPole 9"/>
          <p:cNvSpPr txBox="1"/>
          <p:nvPr/>
        </p:nvSpPr>
        <p:spPr>
          <a:xfrm>
            <a:off x="3995936" y="2492896"/>
            <a:ext cx="576064" cy="584775"/>
          </a:xfrm>
          <a:prstGeom prst="rect">
            <a:avLst/>
          </a:prstGeom>
          <a:noFill/>
        </p:spPr>
        <p:txBody>
          <a:bodyPr wrap="square" rtlCol="0">
            <a:spAutoFit/>
          </a:bodyPr>
          <a:lstStyle/>
          <a:p>
            <a:pPr algn="ctr"/>
            <a:r>
              <a:rPr lang="cs-CZ" sz="3200" dirty="0">
                <a:solidFill>
                  <a:srgbClr val="C00000"/>
                </a:solidFill>
                <a:latin typeface="Arial Black" pitchFamily="34" charset="0"/>
              </a:rPr>
              <a:t>2</a:t>
            </a:r>
          </a:p>
        </p:txBody>
      </p:sp>
      <p:sp>
        <p:nvSpPr>
          <p:cNvPr id="11" name="TextovéPole 10"/>
          <p:cNvSpPr txBox="1"/>
          <p:nvPr/>
        </p:nvSpPr>
        <p:spPr>
          <a:xfrm>
            <a:off x="5652120" y="3356992"/>
            <a:ext cx="576064" cy="584775"/>
          </a:xfrm>
          <a:prstGeom prst="rect">
            <a:avLst/>
          </a:prstGeom>
          <a:noFill/>
        </p:spPr>
        <p:txBody>
          <a:bodyPr wrap="square" rtlCol="0">
            <a:spAutoFit/>
          </a:bodyPr>
          <a:lstStyle/>
          <a:p>
            <a:pPr algn="ctr"/>
            <a:r>
              <a:rPr lang="cs-CZ" sz="3200" dirty="0">
                <a:solidFill>
                  <a:srgbClr val="0000FF"/>
                </a:solidFill>
                <a:latin typeface="Arial Black" pitchFamily="34" charset="0"/>
              </a:rPr>
              <a:t>3</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22112021</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18</a:t>
            </a:fld>
            <a:endParaRPr lang="sk-SK"/>
          </a:p>
        </p:txBody>
      </p:sp>
      <p:sp>
        <p:nvSpPr>
          <p:cNvPr id="8" name="TextovéPole 7"/>
          <p:cNvSpPr txBox="1"/>
          <p:nvPr/>
        </p:nvSpPr>
        <p:spPr>
          <a:xfrm>
            <a:off x="179512" y="0"/>
            <a:ext cx="8640960" cy="1200329"/>
          </a:xfrm>
          <a:prstGeom prst="rect">
            <a:avLst/>
          </a:prstGeom>
          <a:noFill/>
        </p:spPr>
        <p:txBody>
          <a:bodyPr wrap="square" rtlCol="0">
            <a:spAutoFit/>
          </a:bodyPr>
          <a:lstStyle/>
          <a:p>
            <a:pPr algn="ctr"/>
            <a:r>
              <a:rPr lang="en-US" sz="3600" dirty="0" err="1">
                <a:solidFill>
                  <a:srgbClr val="FF0000"/>
                </a:solidFill>
                <a:latin typeface="Arial Black" pitchFamily="34" charset="0"/>
              </a:rPr>
              <a:t>Proces</a:t>
            </a:r>
            <a:r>
              <a:rPr lang="en-US" sz="3600" dirty="0">
                <a:solidFill>
                  <a:srgbClr val="FF0000"/>
                </a:solidFill>
                <a:latin typeface="Arial Black" pitchFamily="34" charset="0"/>
              </a:rPr>
              <a:t> </a:t>
            </a:r>
            <a:r>
              <a:rPr lang="en-US" sz="3600" cap="all" dirty="0" err="1">
                <a:solidFill>
                  <a:srgbClr val="0000FF"/>
                </a:solidFill>
                <a:latin typeface="Arial Black" pitchFamily="34" charset="0"/>
              </a:rPr>
              <a:t>Denatur</a:t>
            </a:r>
            <a:r>
              <a:rPr lang="cs-CZ" sz="3600" cap="all" dirty="0" err="1">
                <a:solidFill>
                  <a:srgbClr val="0000FF"/>
                </a:solidFill>
                <a:latin typeface="Arial Black" pitchFamily="34" charset="0"/>
              </a:rPr>
              <a:t>ace</a:t>
            </a:r>
            <a:r>
              <a:rPr lang="cs-CZ" sz="3600" cap="all" dirty="0">
                <a:solidFill>
                  <a:srgbClr val="0000FF"/>
                </a:solidFill>
                <a:latin typeface="Arial Black" pitchFamily="34" charset="0"/>
              </a:rPr>
              <a:t> </a:t>
            </a:r>
            <a:r>
              <a:rPr lang="cs-CZ" sz="3600" dirty="0">
                <a:solidFill>
                  <a:srgbClr val="FF0000"/>
                </a:solidFill>
                <a:latin typeface="Arial Black" pitchFamily="34" charset="0"/>
              </a:rPr>
              <a:t>MŮŽE být vratný &gt; </a:t>
            </a:r>
            <a:r>
              <a:rPr lang="cs-CZ" sz="3600" dirty="0">
                <a:solidFill>
                  <a:srgbClr val="008000"/>
                </a:solidFill>
                <a:latin typeface="Arial Black" pitchFamily="34" charset="0"/>
              </a:rPr>
              <a:t>RENATURACE</a:t>
            </a:r>
            <a:endParaRPr lang="cs-CZ" sz="2400" b="1" dirty="0">
              <a:solidFill>
                <a:srgbClr val="008000"/>
              </a:solidFill>
            </a:endParaRPr>
          </a:p>
        </p:txBody>
      </p:sp>
      <p:pic>
        <p:nvPicPr>
          <p:cNvPr id="12" name="Obrázek 11" descr="denaturave X RENATURACE BÍLKOVIN 28052017.jpg"/>
          <p:cNvPicPr>
            <a:picLocks noChangeAspect="1"/>
          </p:cNvPicPr>
          <p:nvPr/>
        </p:nvPicPr>
        <p:blipFill>
          <a:blip r:embed="rId2" cstate="print"/>
          <a:stretch>
            <a:fillRect/>
          </a:stretch>
        </p:blipFill>
        <p:spPr>
          <a:xfrm rot="16200000">
            <a:off x="1760084" y="-491324"/>
            <a:ext cx="5589239" cy="910940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a:xfrm>
            <a:off x="1547664" y="6245225"/>
            <a:ext cx="3096344" cy="476250"/>
          </a:xfrm>
        </p:spPr>
        <p:txBody>
          <a:bodyPr/>
          <a:lstStyle/>
          <a:p>
            <a:pPr>
              <a:defRPr/>
            </a:pPr>
            <a:r>
              <a:rPr lang="pl-PL"/>
              <a:t>PŘÍRODNÍ POLYMERY KOLAGEN PŘF MU 9 2021</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19</a:t>
            </a:fld>
            <a:endParaRPr lang="sk-SK"/>
          </a:p>
        </p:txBody>
      </p:sp>
      <p:sp>
        <p:nvSpPr>
          <p:cNvPr id="9" name="Nadpis 8"/>
          <p:cNvSpPr>
            <a:spLocks noGrp="1"/>
          </p:cNvSpPr>
          <p:nvPr>
            <p:ph type="title"/>
          </p:nvPr>
        </p:nvSpPr>
        <p:spPr>
          <a:xfrm>
            <a:off x="457200" y="274638"/>
            <a:ext cx="8229600" cy="2722314"/>
          </a:xfrm>
        </p:spPr>
        <p:txBody>
          <a:bodyPr/>
          <a:lstStyle/>
          <a:p>
            <a:pPr algn="just"/>
            <a:r>
              <a:rPr lang="en-US" sz="2000" b="1" dirty="0" err="1"/>
              <a:t>Denaturation</a:t>
            </a:r>
            <a:r>
              <a:rPr lang="en-US" sz="2000" dirty="0"/>
              <a:t> is a process in which </a:t>
            </a:r>
            <a:r>
              <a:rPr lang="en-US" sz="2000" dirty="0">
                <a:hlinkClick r:id="rId2" tooltip="Proteins"/>
              </a:rPr>
              <a:t>proteins</a:t>
            </a:r>
            <a:r>
              <a:rPr lang="en-US" sz="2000" dirty="0"/>
              <a:t> or </a:t>
            </a:r>
            <a:r>
              <a:rPr lang="en-US" sz="2000" dirty="0">
                <a:hlinkClick r:id="rId3" tooltip="Nucleic acids"/>
              </a:rPr>
              <a:t>nucleic acids</a:t>
            </a:r>
            <a:r>
              <a:rPr lang="en-US" sz="2000" dirty="0"/>
              <a:t> lose the </a:t>
            </a:r>
            <a:r>
              <a:rPr lang="en-US" sz="2000" dirty="0">
                <a:hlinkClick r:id="rId4" tooltip="Quaternary structure"/>
              </a:rPr>
              <a:t>quaternary structure</a:t>
            </a:r>
            <a:r>
              <a:rPr lang="en-US" sz="2000" dirty="0"/>
              <a:t>, </a:t>
            </a:r>
            <a:r>
              <a:rPr lang="en-US" sz="2000" dirty="0">
                <a:hlinkClick r:id="rId5" tooltip="Tertiary structure"/>
              </a:rPr>
              <a:t>tertiary structure</a:t>
            </a:r>
            <a:r>
              <a:rPr lang="en-US" sz="2000" dirty="0"/>
              <a:t> and </a:t>
            </a:r>
            <a:r>
              <a:rPr lang="en-US" sz="2000" dirty="0">
                <a:hlinkClick r:id="rId6" tooltip="Secondary structure"/>
              </a:rPr>
              <a:t>secondary structure</a:t>
            </a:r>
            <a:r>
              <a:rPr lang="en-US" sz="2000" dirty="0"/>
              <a:t> which is present in their </a:t>
            </a:r>
            <a:r>
              <a:rPr lang="en-US" sz="2000" dirty="0">
                <a:hlinkClick r:id="rId7" tooltip="Native state"/>
              </a:rPr>
              <a:t>native state</a:t>
            </a:r>
            <a:r>
              <a:rPr lang="en-US" sz="2000" dirty="0"/>
              <a:t>, by application of some external stress or compound such as a strong </a:t>
            </a:r>
            <a:r>
              <a:rPr lang="en-US" sz="2000" dirty="0">
                <a:hlinkClick r:id="rId8" tooltip="Acid"/>
              </a:rPr>
              <a:t>acid</a:t>
            </a:r>
            <a:r>
              <a:rPr lang="en-US" sz="2000" dirty="0"/>
              <a:t> or </a:t>
            </a:r>
            <a:r>
              <a:rPr lang="en-US" sz="2000" dirty="0">
                <a:hlinkClick r:id="rId9" tooltip="Base (chemistry)"/>
              </a:rPr>
              <a:t>base</a:t>
            </a:r>
            <a:r>
              <a:rPr lang="en-US" sz="2000" dirty="0"/>
              <a:t>, a concentrated </a:t>
            </a:r>
            <a:r>
              <a:rPr lang="en-US" sz="2000" dirty="0">
                <a:hlinkClick r:id="rId10" tooltip="Inorganic"/>
              </a:rPr>
              <a:t>inorganic</a:t>
            </a:r>
            <a:r>
              <a:rPr lang="en-US" sz="2000" dirty="0"/>
              <a:t> salt, an </a:t>
            </a:r>
            <a:r>
              <a:rPr lang="en-US" sz="2000" dirty="0">
                <a:hlinkClick r:id="rId11" tooltip="Organic compound"/>
              </a:rPr>
              <a:t>organic</a:t>
            </a:r>
            <a:r>
              <a:rPr lang="en-US" sz="2000" dirty="0"/>
              <a:t> solvent (e.g., </a:t>
            </a:r>
            <a:r>
              <a:rPr lang="en-US" sz="2000" dirty="0">
                <a:hlinkClick r:id="rId12" tooltip="Alcohol"/>
              </a:rPr>
              <a:t>alcohol</a:t>
            </a:r>
            <a:r>
              <a:rPr lang="en-US" sz="2000" dirty="0"/>
              <a:t> or </a:t>
            </a:r>
            <a:r>
              <a:rPr lang="en-US" sz="2000" dirty="0">
                <a:hlinkClick r:id="rId13" tooltip="Chloroform"/>
              </a:rPr>
              <a:t>chloroform</a:t>
            </a:r>
            <a:r>
              <a:rPr lang="en-US" sz="2000" dirty="0"/>
              <a:t>), radiation or </a:t>
            </a:r>
            <a:r>
              <a:rPr lang="en-US" sz="2000" dirty="0">
                <a:solidFill>
                  <a:srgbClr val="0000FF"/>
                </a:solidFill>
                <a:hlinkClick r:id="rId14" tooltip="Heat"/>
              </a:rPr>
              <a:t>heat</a:t>
            </a:r>
            <a:r>
              <a:rPr lang="en-US" sz="2000" dirty="0"/>
              <a:t>.</a:t>
            </a:r>
            <a:r>
              <a:rPr lang="en-US" sz="2000" baseline="30000" dirty="0">
                <a:hlinkClick r:id="rId15"/>
              </a:rPr>
              <a:t>[3]</a:t>
            </a:r>
            <a:r>
              <a:rPr lang="en-US" sz="2000" dirty="0"/>
              <a:t> If proteins in a living cell are denatured, this results in disruption of cell activity and possibly cell death. Denatured proteins can exhibit a wide range of characteristics, from loss of solubility to </a:t>
            </a:r>
            <a:r>
              <a:rPr lang="en-US" sz="2000" dirty="0">
                <a:hlinkClick r:id="rId16" tooltip="Communal aggregation"/>
              </a:rPr>
              <a:t>communal aggregation</a:t>
            </a:r>
            <a:endParaRPr lang="cs-CZ" sz="2000" dirty="0"/>
          </a:p>
        </p:txBody>
      </p:sp>
      <p:pic>
        <p:nvPicPr>
          <p:cNvPr id="10" name="Obrázek 9" descr="Protein_Denaturation.png"/>
          <p:cNvPicPr>
            <a:picLocks noChangeAspect="1"/>
          </p:cNvPicPr>
          <p:nvPr/>
        </p:nvPicPr>
        <p:blipFill>
          <a:blip r:embed="rId17" cstate="print"/>
          <a:stretch>
            <a:fillRect/>
          </a:stretch>
        </p:blipFill>
        <p:spPr>
          <a:xfrm>
            <a:off x="5364088" y="2780928"/>
            <a:ext cx="3305607" cy="3312368"/>
          </a:xfrm>
          <a:prstGeom prst="rect">
            <a:avLst/>
          </a:prstGeom>
        </p:spPr>
      </p:pic>
      <p:pic>
        <p:nvPicPr>
          <p:cNvPr id="7" name="Obrázek 6" descr="290px-Chemical_precipitation_diagram_svg.png"/>
          <p:cNvPicPr>
            <a:picLocks noChangeAspect="1"/>
          </p:cNvPicPr>
          <p:nvPr/>
        </p:nvPicPr>
        <p:blipFill>
          <a:blip r:embed="rId18" cstate="print"/>
          <a:stretch>
            <a:fillRect/>
          </a:stretch>
        </p:blipFill>
        <p:spPr>
          <a:xfrm>
            <a:off x="395536" y="3106426"/>
            <a:ext cx="4464496" cy="2989574"/>
          </a:xfrm>
          <a:prstGeom prst="rect">
            <a:avLst/>
          </a:prstGeom>
        </p:spPr>
      </p:pic>
      <p:sp>
        <p:nvSpPr>
          <p:cNvPr id="11" name="TextovéPole 10"/>
          <p:cNvSpPr txBox="1"/>
          <p:nvPr/>
        </p:nvSpPr>
        <p:spPr>
          <a:xfrm>
            <a:off x="4788024" y="4437112"/>
            <a:ext cx="4176464" cy="461665"/>
          </a:xfrm>
          <a:prstGeom prst="rect">
            <a:avLst/>
          </a:prstGeom>
          <a:solidFill>
            <a:schemeClr val="bg2">
              <a:lumMod val="40000"/>
              <a:lumOff val="60000"/>
            </a:schemeClr>
          </a:solidFill>
        </p:spPr>
        <p:txBody>
          <a:bodyPr wrap="square" rtlCol="0">
            <a:spAutoFit/>
          </a:bodyPr>
          <a:lstStyle/>
          <a:p>
            <a:r>
              <a:rPr lang="cs-CZ" sz="2400" cap="all" dirty="0">
                <a:solidFill>
                  <a:srgbClr val="0000FF"/>
                </a:solidFill>
                <a:latin typeface="Arial Black" pitchFamily="34" charset="0"/>
              </a:rPr>
              <a:t>Koagulace teplem</a:t>
            </a:r>
            <a:endParaRPr lang="cs-CZ" sz="2400" dirty="0"/>
          </a:p>
        </p:txBody>
      </p:sp>
      <p:sp>
        <p:nvSpPr>
          <p:cNvPr id="12" name="TextovéPole 11"/>
          <p:cNvSpPr txBox="1"/>
          <p:nvPr/>
        </p:nvSpPr>
        <p:spPr>
          <a:xfrm>
            <a:off x="4716016" y="6165304"/>
            <a:ext cx="4176464" cy="400110"/>
          </a:xfrm>
          <a:prstGeom prst="rect">
            <a:avLst/>
          </a:prstGeom>
          <a:solidFill>
            <a:schemeClr val="bg1">
              <a:lumMod val="85000"/>
            </a:schemeClr>
          </a:solidFill>
        </p:spPr>
        <p:txBody>
          <a:bodyPr wrap="square" rtlCol="0">
            <a:spAutoFit/>
          </a:bodyPr>
          <a:lstStyle/>
          <a:p>
            <a:pPr algn="ctr"/>
            <a:r>
              <a:rPr lang="cs-CZ" sz="2000" dirty="0">
                <a:solidFill>
                  <a:srgbClr val="0000FF"/>
                </a:solidFill>
                <a:latin typeface="Arial Black" pitchFamily="34" charset="0"/>
              </a:rPr>
              <a:t>ANALOGIE  se sponkami</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457200" y="274638"/>
            <a:ext cx="8229600" cy="490066"/>
          </a:xfrm>
        </p:spPr>
        <p:txBody>
          <a:bodyPr/>
          <a:lstStyle/>
          <a:p>
            <a:pPr eaLnBrk="1" hangingPunct="1"/>
            <a:r>
              <a:rPr lang="sk-SK" sz="3200" b="1" dirty="0">
                <a:solidFill>
                  <a:srgbClr val="FF0000"/>
                </a:solidFill>
              </a:rPr>
              <a:t>Časový plán</a:t>
            </a:r>
          </a:p>
        </p:txBody>
      </p:sp>
      <p:sp>
        <p:nvSpPr>
          <p:cNvPr id="5187" name="Zástupný symbol pro datum 5"/>
          <p:cNvSpPr>
            <a:spLocks noGrp="1"/>
          </p:cNvSpPr>
          <p:nvPr>
            <p:ph type="dt" sz="half" idx="10"/>
          </p:nvPr>
        </p:nvSpPr>
        <p:spPr>
          <a:noFill/>
        </p:spPr>
        <p:txBody>
          <a:bodyPr/>
          <a:lstStyle/>
          <a:p>
            <a:r>
              <a:rPr lang="cs-CZ"/>
              <a:t>22112021</a:t>
            </a:r>
            <a:endParaRPr lang="sk-SK"/>
          </a:p>
        </p:txBody>
      </p:sp>
      <p:sp>
        <p:nvSpPr>
          <p:cNvPr id="5122" name="Zástupný symbol pro zápatí 4"/>
          <p:cNvSpPr>
            <a:spLocks noGrp="1"/>
          </p:cNvSpPr>
          <p:nvPr>
            <p:ph type="ftr" sz="quarter" idx="11"/>
          </p:nvPr>
        </p:nvSpPr>
        <p:spPr>
          <a:xfrm>
            <a:off x="1835696" y="6245225"/>
            <a:ext cx="5760640" cy="476250"/>
          </a:xfrm>
          <a:noFill/>
        </p:spPr>
        <p:txBody>
          <a:bodyPr/>
          <a:lstStyle/>
          <a:p>
            <a:r>
              <a:rPr lang="pl-PL"/>
              <a:t>PŘÍRODNÍ POLYMERY KOLAGEN PŘF MU 9 2021</a:t>
            </a:r>
            <a:endParaRPr lang="sk-SK" dirty="0"/>
          </a:p>
        </p:txBody>
      </p:sp>
      <p:sp>
        <p:nvSpPr>
          <p:cNvPr id="5123" name="Zástupný symbol pro číslo snímku 5"/>
          <p:cNvSpPr>
            <a:spLocks noGrp="1"/>
          </p:cNvSpPr>
          <p:nvPr>
            <p:ph type="sldNum" sz="quarter" idx="12"/>
          </p:nvPr>
        </p:nvSpPr>
        <p:spPr>
          <a:noFill/>
        </p:spPr>
        <p:txBody>
          <a:bodyPr/>
          <a:lstStyle/>
          <a:p>
            <a:fld id="{5FF5703E-1236-4214-9588-EAFBC0DC33A4}" type="slidenum">
              <a:rPr lang="sk-SK" smtClean="0"/>
              <a:pPr/>
              <a:t>2</a:t>
            </a:fld>
            <a:endParaRPr lang="sk-SK"/>
          </a:p>
        </p:txBody>
      </p:sp>
      <p:graphicFrame>
        <p:nvGraphicFramePr>
          <p:cNvPr id="8" name="Tabulka 7"/>
          <p:cNvGraphicFramePr>
            <a:graphicFrameLocks noGrp="1"/>
          </p:cNvGraphicFramePr>
          <p:nvPr>
            <p:extLst>
              <p:ext uri="{D42A27DB-BD31-4B8C-83A1-F6EECF244321}">
                <p14:modId xmlns:p14="http://schemas.microsoft.com/office/powerpoint/2010/main" val="3882542994"/>
              </p:ext>
            </p:extLst>
          </p:nvPr>
        </p:nvGraphicFramePr>
        <p:xfrm>
          <a:off x="251520" y="764704"/>
          <a:ext cx="8712968" cy="4755308"/>
        </p:xfrm>
        <a:graphic>
          <a:graphicData uri="http://schemas.openxmlformats.org/drawingml/2006/table">
            <a:tbl>
              <a:tblPr/>
              <a:tblGrid>
                <a:gridCol w="1152128">
                  <a:extLst>
                    <a:ext uri="{9D8B030D-6E8A-4147-A177-3AD203B41FA5}">
                      <a16:colId xmlns:a16="http://schemas.microsoft.com/office/drawing/2014/main" val="20000"/>
                    </a:ext>
                  </a:extLst>
                </a:gridCol>
                <a:gridCol w="7560840">
                  <a:extLst>
                    <a:ext uri="{9D8B030D-6E8A-4147-A177-3AD203B41FA5}">
                      <a16:colId xmlns:a16="http://schemas.microsoft.com/office/drawing/2014/main" val="20001"/>
                    </a:ext>
                  </a:extLst>
                </a:gridCol>
              </a:tblGrid>
              <a:tr h="323623">
                <a:tc>
                  <a:txBody>
                    <a:bodyPr/>
                    <a:lstStyle/>
                    <a:p>
                      <a:pPr marL="347345" indent="-347345" algn="ctr" fontAlgn="b">
                        <a:lnSpc>
                          <a:spcPct val="115000"/>
                        </a:lnSpc>
                        <a:spcAft>
                          <a:spcPts val="0"/>
                        </a:spcAft>
                      </a:pPr>
                      <a:r>
                        <a:rPr lang="sk-SK" sz="1200" b="1" kern="1200" dirty="0">
                          <a:solidFill>
                            <a:srgbClr val="0000FF"/>
                          </a:solidFill>
                          <a:latin typeface="Arial Black" pitchFamily="34" charset="0"/>
                          <a:ea typeface="Times New Roman"/>
                          <a:cs typeface="Times New Roman"/>
                        </a:rPr>
                        <a:t>LEKCE</a:t>
                      </a:r>
                      <a:endParaRPr lang="cs-CZ" sz="1050" dirty="0">
                        <a:solidFill>
                          <a:srgbClr val="0000FF"/>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345" indent="-347345" algn="ctr" fontAlgn="b">
                        <a:lnSpc>
                          <a:spcPct val="115000"/>
                        </a:lnSpc>
                        <a:spcAft>
                          <a:spcPts val="0"/>
                        </a:spcAft>
                      </a:pPr>
                      <a:r>
                        <a:rPr lang="sk-SK" sz="1800" kern="1200" dirty="0">
                          <a:solidFill>
                            <a:srgbClr val="0000FF"/>
                          </a:solidFill>
                          <a:latin typeface="Arial Black"/>
                          <a:ea typeface="Times New Roman"/>
                          <a:cs typeface="Arial"/>
                        </a:rPr>
                        <a:t>téma </a:t>
                      </a:r>
                      <a:endParaRPr lang="cs-CZ" sz="900" dirty="0">
                        <a:solidFill>
                          <a:srgbClr val="0000FF"/>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96016">
                <a:tc>
                  <a:txBody>
                    <a:bodyPr/>
                    <a:lstStyle/>
                    <a:p>
                      <a:pPr marL="347345" indent="-347345" algn="ctr" fontAlgn="b">
                        <a:lnSpc>
                          <a:spcPct val="115000"/>
                        </a:lnSpc>
                        <a:spcAft>
                          <a:spcPts val="0"/>
                        </a:spcAft>
                      </a:pPr>
                      <a:r>
                        <a:rPr lang="sk-SK" sz="1400" b="1" kern="1200" dirty="0">
                          <a:solidFill>
                            <a:schemeClr val="tx1"/>
                          </a:solidFill>
                          <a:latin typeface="Arial Black" pitchFamily="34" charset="0"/>
                          <a:ea typeface="Times New Roman"/>
                          <a:cs typeface="Times New Roman"/>
                        </a:rPr>
                        <a:t>1</a:t>
                      </a:r>
                      <a:endParaRPr lang="cs-CZ" sz="1400" b="1" dirty="0">
                        <a:solidFill>
                          <a:schemeClr val="tx1"/>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7345" indent="-347345" fontAlgn="b">
                        <a:lnSpc>
                          <a:spcPct val="115000"/>
                        </a:lnSpc>
                        <a:spcAft>
                          <a:spcPts val="0"/>
                        </a:spcAft>
                      </a:pPr>
                      <a:r>
                        <a:rPr lang="sk-SK" sz="1400" b="1" kern="1200" dirty="0">
                          <a:solidFill>
                            <a:schemeClr val="tx1"/>
                          </a:solidFill>
                          <a:latin typeface="Arial"/>
                          <a:ea typeface="Times New Roman"/>
                          <a:cs typeface="Times New Roman"/>
                        </a:rPr>
                        <a:t>Úvod do </a:t>
                      </a:r>
                      <a:r>
                        <a:rPr lang="sk-SK" sz="1400" b="1" kern="1200" dirty="0" err="1">
                          <a:solidFill>
                            <a:schemeClr val="tx1"/>
                          </a:solidFill>
                          <a:latin typeface="Arial"/>
                          <a:ea typeface="Times New Roman"/>
                          <a:cs typeface="Times New Roman"/>
                        </a:rPr>
                        <a:t>předmětu</a:t>
                      </a:r>
                      <a:r>
                        <a:rPr lang="sk-SK" sz="1400" b="1" kern="1200" dirty="0">
                          <a:solidFill>
                            <a:schemeClr val="tx1"/>
                          </a:solidFill>
                          <a:latin typeface="Arial"/>
                          <a:ea typeface="Times New Roman"/>
                          <a:cs typeface="Times New Roman"/>
                        </a:rPr>
                        <a:t> - </a:t>
                      </a:r>
                      <a:r>
                        <a:rPr lang="cs-CZ" sz="1400" b="1" kern="1200" dirty="0">
                          <a:solidFill>
                            <a:schemeClr val="tx1"/>
                          </a:solidFill>
                          <a:latin typeface="Arial"/>
                          <a:ea typeface="Times New Roman"/>
                          <a:cs typeface="Times New Roman"/>
                        </a:rPr>
                        <a:t>Struktura a názvosloví přírodních polymerů, literatura </a:t>
                      </a:r>
                      <a:endParaRPr lang="cs-CZ" sz="1400" b="1" dirty="0">
                        <a:solidFill>
                          <a:schemeClr val="tx1"/>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80593">
                <a:tc>
                  <a:txBody>
                    <a:bodyPr/>
                    <a:lstStyle/>
                    <a:p>
                      <a:pPr marL="347345" indent="-347345" algn="ctr" fontAlgn="b">
                        <a:lnSpc>
                          <a:spcPct val="115000"/>
                        </a:lnSpc>
                        <a:spcAft>
                          <a:spcPts val="0"/>
                        </a:spcAft>
                      </a:pPr>
                      <a:r>
                        <a:rPr lang="sk-SK" sz="1400" b="1" kern="1200" dirty="0">
                          <a:solidFill>
                            <a:schemeClr val="tx1"/>
                          </a:solidFill>
                          <a:latin typeface="Arial Black" pitchFamily="34" charset="0"/>
                          <a:ea typeface="Times New Roman"/>
                          <a:cs typeface="Times New Roman"/>
                        </a:rPr>
                        <a:t>2</a:t>
                      </a:r>
                      <a:endParaRPr lang="cs-CZ" sz="1400" b="1" dirty="0">
                        <a:solidFill>
                          <a:schemeClr val="tx1"/>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7345" indent="-347345" fontAlgn="b">
                        <a:lnSpc>
                          <a:spcPct val="115000"/>
                        </a:lnSpc>
                        <a:spcAft>
                          <a:spcPts val="0"/>
                        </a:spcAft>
                      </a:pPr>
                      <a:r>
                        <a:rPr lang="sk-SK" sz="1400" b="1" kern="1200" dirty="0">
                          <a:solidFill>
                            <a:schemeClr val="tx1"/>
                          </a:solidFill>
                          <a:latin typeface="Arial"/>
                          <a:ea typeface="Times New Roman"/>
                          <a:cs typeface="Times New Roman"/>
                        </a:rPr>
                        <a:t>Deriváty </a:t>
                      </a:r>
                      <a:r>
                        <a:rPr lang="sk-SK" sz="1400" b="1" kern="1200" dirty="0" err="1">
                          <a:solidFill>
                            <a:schemeClr val="tx1"/>
                          </a:solidFill>
                          <a:latin typeface="Arial"/>
                          <a:ea typeface="Times New Roman"/>
                          <a:cs typeface="Times New Roman"/>
                        </a:rPr>
                        <a:t>kyselin</a:t>
                      </a:r>
                      <a:r>
                        <a:rPr lang="sk-SK" sz="1400" b="1" kern="1200" dirty="0">
                          <a:solidFill>
                            <a:schemeClr val="tx1"/>
                          </a:solidFill>
                          <a:latin typeface="Arial"/>
                          <a:ea typeface="Times New Roman"/>
                          <a:cs typeface="Times New Roman"/>
                        </a:rPr>
                        <a:t>, - </a:t>
                      </a:r>
                      <a:r>
                        <a:rPr lang="sk-SK" sz="1400" b="1" kern="1200" dirty="0" err="1">
                          <a:solidFill>
                            <a:schemeClr val="tx1"/>
                          </a:solidFill>
                          <a:latin typeface="Arial"/>
                          <a:ea typeface="Times New Roman"/>
                          <a:cs typeface="Times New Roman"/>
                        </a:rPr>
                        <a:t>přírodní</a:t>
                      </a:r>
                      <a:r>
                        <a:rPr lang="sk-SK" sz="1400" b="1" kern="1200" dirty="0">
                          <a:solidFill>
                            <a:schemeClr val="tx1"/>
                          </a:solidFill>
                          <a:latin typeface="Arial"/>
                          <a:ea typeface="Times New Roman"/>
                          <a:cs typeface="Times New Roman"/>
                        </a:rPr>
                        <a:t> </a:t>
                      </a:r>
                      <a:r>
                        <a:rPr lang="sk-SK" sz="1400" b="1" kern="1200" dirty="0" err="1">
                          <a:solidFill>
                            <a:schemeClr val="tx1"/>
                          </a:solidFill>
                          <a:latin typeface="Arial"/>
                          <a:ea typeface="Times New Roman"/>
                          <a:cs typeface="Times New Roman"/>
                        </a:rPr>
                        <a:t>pryskyřice</a:t>
                      </a:r>
                      <a:r>
                        <a:rPr lang="sk-SK" sz="1400" b="1" kern="1200" dirty="0">
                          <a:solidFill>
                            <a:schemeClr val="tx1"/>
                          </a:solidFill>
                          <a:latin typeface="Arial"/>
                          <a:ea typeface="Times New Roman"/>
                          <a:cs typeface="Times New Roman"/>
                        </a:rPr>
                        <a:t>, </a:t>
                      </a:r>
                      <a:r>
                        <a:rPr lang="sk-SK" sz="1400" b="1" kern="1200" dirty="0" err="1">
                          <a:solidFill>
                            <a:schemeClr val="tx1"/>
                          </a:solidFill>
                          <a:latin typeface="Arial"/>
                          <a:ea typeface="Times New Roman"/>
                          <a:cs typeface="Times New Roman"/>
                        </a:rPr>
                        <a:t>vysýchavé</a:t>
                      </a:r>
                      <a:r>
                        <a:rPr lang="sk-SK" sz="1400" b="1" kern="1200" dirty="0">
                          <a:solidFill>
                            <a:schemeClr val="tx1"/>
                          </a:solidFill>
                          <a:latin typeface="Arial"/>
                          <a:ea typeface="Times New Roman"/>
                          <a:cs typeface="Times New Roman"/>
                        </a:rPr>
                        <a:t> oleje, šelak</a:t>
                      </a:r>
                      <a:endParaRPr lang="cs-CZ" sz="1400" dirty="0">
                        <a:solidFill>
                          <a:schemeClr val="tx1"/>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36810">
                <a:tc>
                  <a:txBody>
                    <a:bodyPr/>
                    <a:lstStyle/>
                    <a:p>
                      <a:pPr marL="347345" indent="-347345" algn="ctr" fontAlgn="b">
                        <a:lnSpc>
                          <a:spcPct val="115000"/>
                        </a:lnSpc>
                        <a:spcAft>
                          <a:spcPts val="0"/>
                        </a:spcAft>
                      </a:pPr>
                      <a:r>
                        <a:rPr lang="sk-SK" sz="1400" b="1" kern="1200" dirty="0">
                          <a:solidFill>
                            <a:schemeClr val="tx1"/>
                          </a:solidFill>
                          <a:latin typeface="Arial Black" pitchFamily="34" charset="0"/>
                          <a:ea typeface="Times New Roman"/>
                          <a:cs typeface="Times New Roman"/>
                        </a:rPr>
                        <a:t>3</a:t>
                      </a:r>
                      <a:endParaRPr lang="cs-CZ" sz="1400" b="1" dirty="0">
                        <a:solidFill>
                          <a:schemeClr val="tx1"/>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cs-CZ" sz="1400" b="1" kern="1200" dirty="0">
                          <a:solidFill>
                            <a:schemeClr val="tx1"/>
                          </a:solidFill>
                          <a:latin typeface="+mn-lt"/>
                          <a:ea typeface="Times New Roman"/>
                          <a:cs typeface="Times New Roman"/>
                        </a:rPr>
                        <a:t>Vosky</a:t>
                      </a:r>
                      <a:endParaRPr lang="cs-CZ" sz="1400" b="1" dirty="0">
                        <a:solidFill>
                          <a:schemeClr val="tx1"/>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36810">
                <a:tc>
                  <a:txBody>
                    <a:bodyPr/>
                    <a:lstStyle/>
                    <a:p>
                      <a:pPr marL="347345" indent="-347345" algn="ctr" fontAlgn="b">
                        <a:lnSpc>
                          <a:spcPct val="115000"/>
                        </a:lnSpc>
                        <a:spcAft>
                          <a:spcPts val="0"/>
                        </a:spcAft>
                      </a:pPr>
                      <a:r>
                        <a:rPr lang="sk-SK" sz="1400" b="1" kern="1200" dirty="0">
                          <a:solidFill>
                            <a:schemeClr val="tx1"/>
                          </a:solidFill>
                          <a:latin typeface="Arial Black" pitchFamily="34" charset="0"/>
                          <a:ea typeface="Times New Roman"/>
                          <a:cs typeface="Times New Roman"/>
                        </a:rPr>
                        <a:t>4</a:t>
                      </a:r>
                      <a:endParaRPr lang="cs-CZ" sz="1400" b="1" dirty="0">
                        <a:solidFill>
                          <a:schemeClr val="tx1"/>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cs-CZ" sz="1400" b="1" kern="1200" dirty="0">
                          <a:solidFill>
                            <a:schemeClr val="tx1"/>
                          </a:solidFill>
                          <a:latin typeface="+mn-lt"/>
                          <a:ea typeface="Times New Roman"/>
                          <a:cs typeface="Times New Roman"/>
                        </a:rPr>
                        <a:t>Přírodní gumy, </a:t>
                      </a:r>
                      <a:r>
                        <a:rPr lang="cs-CZ" sz="1400" b="1" kern="1200" dirty="0" err="1">
                          <a:solidFill>
                            <a:schemeClr val="tx1"/>
                          </a:solidFill>
                          <a:latin typeface="+mn-lt"/>
                          <a:ea typeface="Times New Roman"/>
                          <a:cs typeface="Times New Roman"/>
                        </a:rPr>
                        <a:t>Polyterpeny</a:t>
                      </a:r>
                      <a:r>
                        <a:rPr lang="cs-CZ" sz="1400" b="1" kern="1200" dirty="0">
                          <a:solidFill>
                            <a:schemeClr val="tx1"/>
                          </a:solidFill>
                          <a:latin typeface="+mn-lt"/>
                          <a:ea typeface="Times New Roman"/>
                          <a:cs typeface="Times New Roman"/>
                        </a:rPr>
                        <a:t> – přírodní kaučuk, získávání, zpracování a modifikace </a:t>
                      </a:r>
                      <a:endParaRPr lang="cs-CZ" sz="1400" b="1" dirty="0">
                        <a:solidFill>
                          <a:schemeClr val="tx1"/>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36810">
                <a:tc>
                  <a:txBody>
                    <a:bodyPr/>
                    <a:lstStyle/>
                    <a:p>
                      <a:pPr marL="347345" indent="-347345" algn="ctr" fontAlgn="b">
                        <a:lnSpc>
                          <a:spcPct val="115000"/>
                        </a:lnSpc>
                        <a:spcAft>
                          <a:spcPts val="0"/>
                        </a:spcAft>
                      </a:pPr>
                      <a:r>
                        <a:rPr lang="sk-SK" sz="1400" kern="1200" dirty="0">
                          <a:solidFill>
                            <a:schemeClr val="tx1"/>
                          </a:solidFill>
                          <a:latin typeface="Arial Black" pitchFamily="34" charset="0"/>
                          <a:ea typeface="Times New Roman"/>
                          <a:cs typeface="Times New Roman"/>
                        </a:rPr>
                        <a:t>5</a:t>
                      </a:r>
                      <a:endParaRPr lang="cs-CZ" sz="1400" dirty="0">
                        <a:solidFill>
                          <a:schemeClr val="tx1"/>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cs-CZ" sz="1400" b="1" kern="1200" dirty="0" err="1">
                          <a:solidFill>
                            <a:schemeClr val="tx1"/>
                          </a:solidFill>
                          <a:latin typeface="+mn-lt"/>
                          <a:ea typeface="Times New Roman"/>
                          <a:cs typeface="Times New Roman"/>
                        </a:rPr>
                        <a:t>Polyfenoly</a:t>
                      </a:r>
                      <a:r>
                        <a:rPr lang="cs-CZ" sz="1400" b="1" kern="1200" dirty="0">
                          <a:solidFill>
                            <a:schemeClr val="tx1"/>
                          </a:solidFill>
                          <a:latin typeface="+mn-lt"/>
                          <a:ea typeface="Times New Roman"/>
                          <a:cs typeface="Times New Roman"/>
                        </a:rPr>
                        <a:t> – lignin, </a:t>
                      </a:r>
                      <a:r>
                        <a:rPr lang="cs-CZ" sz="1400" b="1" kern="1200" dirty="0" err="1">
                          <a:solidFill>
                            <a:schemeClr val="tx1"/>
                          </a:solidFill>
                          <a:latin typeface="+mn-lt"/>
                          <a:ea typeface="Times New Roman"/>
                          <a:cs typeface="Times New Roman"/>
                        </a:rPr>
                        <a:t>huminové</a:t>
                      </a:r>
                      <a:r>
                        <a:rPr lang="cs-CZ" sz="1400" b="1" kern="1200" dirty="0">
                          <a:solidFill>
                            <a:schemeClr val="tx1"/>
                          </a:solidFill>
                          <a:latin typeface="+mn-lt"/>
                          <a:ea typeface="Times New Roman"/>
                          <a:cs typeface="Times New Roman"/>
                        </a:rPr>
                        <a:t> kyseliny </a:t>
                      </a:r>
                      <a:endParaRPr lang="cs-CZ" sz="1400" dirty="0">
                        <a:solidFill>
                          <a:schemeClr val="tx1"/>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36810">
                <a:tc>
                  <a:txBody>
                    <a:bodyPr/>
                    <a:lstStyle/>
                    <a:p>
                      <a:pPr marL="347345" indent="-347345" algn="ctr" fontAlgn="b">
                        <a:lnSpc>
                          <a:spcPct val="115000"/>
                        </a:lnSpc>
                        <a:spcAft>
                          <a:spcPts val="0"/>
                        </a:spcAft>
                      </a:pPr>
                      <a:r>
                        <a:rPr lang="cs-CZ" sz="1400" b="1" dirty="0">
                          <a:solidFill>
                            <a:schemeClr val="tx1"/>
                          </a:solidFill>
                          <a:latin typeface="Arial Black" pitchFamily="34" charset="0"/>
                          <a:ea typeface="Calibri"/>
                          <a:cs typeface="Times New Roman"/>
                        </a:rPr>
                        <a:t>6</a:t>
                      </a: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1400" b="1" kern="1200" dirty="0">
                          <a:solidFill>
                            <a:schemeClr val="tx1"/>
                          </a:solidFill>
                          <a:latin typeface="+mn-lt"/>
                          <a:ea typeface="Times New Roman"/>
                          <a:cs typeface="Times New Roman"/>
                        </a:rPr>
                        <a:t>Polysacharidy I – škrob </a:t>
                      </a:r>
                      <a:endParaRPr lang="cs-CZ" sz="1400" dirty="0">
                        <a:solidFill>
                          <a:schemeClr val="tx1"/>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36810">
                <a:tc>
                  <a:txBody>
                    <a:bodyPr/>
                    <a:lstStyle/>
                    <a:p>
                      <a:pPr marL="347345" indent="-347345" algn="ctr" fontAlgn="b">
                        <a:lnSpc>
                          <a:spcPct val="115000"/>
                        </a:lnSpc>
                        <a:spcAft>
                          <a:spcPts val="0"/>
                        </a:spcAft>
                      </a:pPr>
                      <a:r>
                        <a:rPr lang="cs-CZ" sz="1400" b="1" dirty="0">
                          <a:solidFill>
                            <a:schemeClr val="tx1"/>
                          </a:solidFill>
                          <a:latin typeface="+mn-lt"/>
                          <a:ea typeface="Calibri"/>
                          <a:cs typeface="Times New Roman"/>
                        </a:rPr>
                        <a:t>22. 11.</a:t>
                      </a: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sk-SK" sz="1400" b="1" kern="1200" dirty="0" err="1">
                          <a:solidFill>
                            <a:schemeClr val="tx1"/>
                          </a:solidFill>
                          <a:latin typeface="+mn-lt"/>
                          <a:ea typeface="Times New Roman"/>
                          <a:cs typeface="Times New Roman"/>
                        </a:rPr>
                        <a:t>Kasein</a:t>
                      </a:r>
                      <a:r>
                        <a:rPr lang="sk-SK" sz="1400" b="1" kern="1200" dirty="0">
                          <a:solidFill>
                            <a:schemeClr val="tx1"/>
                          </a:solidFill>
                          <a:latin typeface="+mn-lt"/>
                          <a:ea typeface="Times New Roman"/>
                          <a:cs typeface="Times New Roman"/>
                        </a:rPr>
                        <a:t>, </a:t>
                      </a:r>
                      <a:r>
                        <a:rPr lang="sk-SK" sz="1400" b="1" kern="1200" dirty="0" err="1">
                          <a:solidFill>
                            <a:schemeClr val="tx1"/>
                          </a:solidFill>
                          <a:latin typeface="+mn-lt"/>
                          <a:ea typeface="Times New Roman"/>
                          <a:cs typeface="Times New Roman"/>
                        </a:rPr>
                        <a:t>syrovátka</a:t>
                      </a:r>
                      <a:r>
                        <a:rPr lang="sk-SK" sz="1400" b="1" kern="1200" dirty="0">
                          <a:solidFill>
                            <a:schemeClr val="tx1"/>
                          </a:solidFill>
                          <a:latin typeface="+mn-lt"/>
                          <a:ea typeface="Times New Roman"/>
                          <a:cs typeface="Times New Roman"/>
                        </a:rPr>
                        <a:t>, vaječné </a:t>
                      </a:r>
                      <a:r>
                        <a:rPr lang="sk-SK" sz="1400" b="1" kern="1200" dirty="0" err="1">
                          <a:solidFill>
                            <a:schemeClr val="tx1"/>
                          </a:solidFill>
                          <a:latin typeface="+mn-lt"/>
                          <a:ea typeface="Times New Roman"/>
                          <a:cs typeface="Times New Roman"/>
                        </a:rPr>
                        <a:t>proteiny</a:t>
                      </a:r>
                      <a:r>
                        <a:rPr lang="sk-SK" sz="1400" b="1" kern="1200" dirty="0">
                          <a:solidFill>
                            <a:schemeClr val="tx1"/>
                          </a:solidFill>
                          <a:latin typeface="+mn-lt"/>
                          <a:ea typeface="Times New Roman"/>
                          <a:cs typeface="Times New Roman"/>
                        </a:rPr>
                        <a:t> </a:t>
                      </a:r>
                      <a:endParaRPr lang="cs-CZ" sz="1400" b="1" dirty="0">
                        <a:solidFill>
                          <a:schemeClr val="tx1"/>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36810">
                <a:tc>
                  <a:txBody>
                    <a:bodyPr/>
                    <a:lstStyle/>
                    <a:p>
                      <a:pPr marL="347345" indent="-347345" algn="ctr" fontAlgn="b">
                        <a:lnSpc>
                          <a:spcPct val="115000"/>
                        </a:lnSpc>
                        <a:spcAft>
                          <a:spcPts val="0"/>
                        </a:spcAft>
                      </a:pPr>
                      <a:r>
                        <a:rPr lang="cs-CZ" sz="1800" dirty="0">
                          <a:solidFill>
                            <a:srgbClr val="FF0000"/>
                          </a:solidFill>
                          <a:latin typeface="Arial Black" pitchFamily="34" charset="0"/>
                          <a:ea typeface="Calibri"/>
                          <a:cs typeface="Times New Roman"/>
                        </a:rPr>
                        <a:t>30. 11. </a:t>
                      </a: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cs-CZ" sz="3200" b="1" kern="1200" dirty="0">
                          <a:solidFill>
                            <a:srgbClr val="FF0000"/>
                          </a:solidFill>
                          <a:latin typeface="Arial Black" pitchFamily="34" charset="0"/>
                          <a:ea typeface="Times New Roman"/>
                          <a:cs typeface="Times New Roman"/>
                        </a:rPr>
                        <a:t>Bílkovinná vlákna I </a:t>
                      </a:r>
                      <a:endParaRPr lang="cs-CZ" sz="3200" dirty="0">
                        <a:solidFill>
                          <a:srgbClr val="FF0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36810">
                <a:tc>
                  <a:txBody>
                    <a:bodyPr/>
                    <a:lstStyle/>
                    <a:p>
                      <a:pPr marL="347345" indent="-347345" algn="ctr" fontAlgn="b">
                        <a:lnSpc>
                          <a:spcPct val="115000"/>
                        </a:lnSpc>
                        <a:spcAft>
                          <a:spcPts val="0"/>
                        </a:spcAft>
                      </a:pPr>
                      <a:endParaRPr lang="cs-CZ" sz="1800" dirty="0">
                        <a:solidFill>
                          <a:srgbClr val="7030A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345" marR="0" indent="-347345" algn="l" defTabSz="914400" rtl="0" eaLnBrk="1" fontAlgn="b" latinLnBrk="0" hangingPunct="1">
                        <a:lnSpc>
                          <a:spcPct val="115000"/>
                        </a:lnSpc>
                        <a:spcBef>
                          <a:spcPts val="0"/>
                        </a:spcBef>
                        <a:spcAft>
                          <a:spcPts val="0"/>
                        </a:spcAft>
                        <a:buClrTx/>
                        <a:buSzTx/>
                        <a:buFontTx/>
                        <a:buNone/>
                        <a:tabLst/>
                        <a:defRPr/>
                      </a:pPr>
                      <a:r>
                        <a:rPr lang="cs-CZ" sz="2000" b="1" kern="1200" dirty="0">
                          <a:solidFill>
                            <a:srgbClr val="0000FF"/>
                          </a:solidFill>
                          <a:latin typeface="Arial Black" pitchFamily="34" charset="0"/>
                          <a:ea typeface="Times New Roman"/>
                          <a:cs typeface="Times New Roman"/>
                        </a:rPr>
                        <a:t>Bílkovinná vlákna II </a:t>
                      </a:r>
                      <a:endParaRPr lang="cs-CZ" sz="2000" dirty="0">
                        <a:solidFill>
                          <a:srgbClr val="0000FF"/>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36810">
                <a:tc>
                  <a:txBody>
                    <a:bodyPr/>
                    <a:lstStyle/>
                    <a:p>
                      <a:pPr marL="347345" marR="0" indent="-347345" algn="ctr" defTabSz="914400" rtl="0" eaLnBrk="1" fontAlgn="b" latinLnBrk="0" hangingPunct="1">
                        <a:lnSpc>
                          <a:spcPct val="115000"/>
                        </a:lnSpc>
                        <a:spcBef>
                          <a:spcPts val="0"/>
                        </a:spcBef>
                        <a:spcAft>
                          <a:spcPts val="0"/>
                        </a:spcAft>
                        <a:buClrTx/>
                        <a:buSzTx/>
                        <a:buFontTx/>
                        <a:buNone/>
                        <a:tabLst/>
                        <a:defRPr/>
                      </a:pPr>
                      <a:endParaRPr lang="cs-CZ" sz="2000" dirty="0">
                        <a:solidFill>
                          <a:schemeClr val="tx1"/>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2000" b="1" kern="1200" dirty="0">
                          <a:solidFill>
                            <a:srgbClr val="0000FF"/>
                          </a:solidFill>
                          <a:latin typeface="Arial Black" pitchFamily="34" charset="0"/>
                          <a:ea typeface="Times New Roman"/>
                          <a:cs typeface="Times New Roman"/>
                        </a:rPr>
                        <a:t>Polysacharidy II –  celulóza </a:t>
                      </a:r>
                      <a:endParaRPr lang="cs-CZ" sz="2000" b="1" dirty="0">
                        <a:solidFill>
                          <a:srgbClr val="0000FF"/>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36810">
                <a:tc rowSpan="2">
                  <a:txBody>
                    <a:bodyPr/>
                    <a:lstStyle/>
                    <a:p>
                      <a:pPr marL="347345" marR="0" indent="-347345" algn="ctr" defTabSz="914400" rtl="0" eaLnBrk="1" fontAlgn="b" latinLnBrk="0" hangingPunct="1">
                        <a:lnSpc>
                          <a:spcPct val="115000"/>
                        </a:lnSpc>
                        <a:spcBef>
                          <a:spcPts val="0"/>
                        </a:spcBef>
                        <a:spcAft>
                          <a:spcPts val="0"/>
                        </a:spcAft>
                        <a:buClrTx/>
                        <a:buSzTx/>
                        <a:buFontTx/>
                        <a:buNone/>
                        <a:tabLst/>
                        <a:defRPr/>
                      </a:pPr>
                      <a:endParaRPr lang="cs-CZ" sz="2000" dirty="0">
                        <a:solidFill>
                          <a:srgbClr val="FFC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345" indent="-347345" fontAlgn="b">
                        <a:lnSpc>
                          <a:spcPct val="115000"/>
                        </a:lnSpc>
                        <a:spcAft>
                          <a:spcPts val="0"/>
                        </a:spcAft>
                      </a:pPr>
                      <a:r>
                        <a:rPr lang="sk-SK" sz="2000" b="1" kern="1200" dirty="0" err="1">
                          <a:solidFill>
                            <a:srgbClr val="0000FF"/>
                          </a:solidFill>
                          <a:latin typeface="Arial Black" pitchFamily="34" charset="0"/>
                          <a:ea typeface="Times New Roman"/>
                          <a:cs typeface="Times New Roman"/>
                        </a:rPr>
                        <a:t>Identifikace</a:t>
                      </a:r>
                      <a:r>
                        <a:rPr lang="sk-SK" sz="2000" b="1" kern="1200" dirty="0">
                          <a:solidFill>
                            <a:srgbClr val="0000FF"/>
                          </a:solidFill>
                          <a:latin typeface="Arial Black" pitchFamily="34" charset="0"/>
                          <a:ea typeface="Times New Roman"/>
                          <a:cs typeface="Times New Roman"/>
                        </a:rPr>
                        <a:t> </a:t>
                      </a:r>
                      <a:r>
                        <a:rPr lang="sk-SK" sz="2000" b="1" kern="1200" dirty="0" err="1">
                          <a:solidFill>
                            <a:srgbClr val="0000FF"/>
                          </a:solidFill>
                          <a:latin typeface="Arial Black" pitchFamily="34" charset="0"/>
                          <a:ea typeface="Times New Roman"/>
                          <a:cs typeface="Times New Roman"/>
                        </a:rPr>
                        <a:t>přírodních</a:t>
                      </a:r>
                      <a:r>
                        <a:rPr lang="sk-SK" sz="2000" b="1" kern="1200" dirty="0">
                          <a:solidFill>
                            <a:srgbClr val="0000FF"/>
                          </a:solidFill>
                          <a:latin typeface="Arial Black" pitchFamily="34" charset="0"/>
                          <a:ea typeface="Times New Roman"/>
                          <a:cs typeface="Times New Roman"/>
                        </a:rPr>
                        <a:t> </a:t>
                      </a:r>
                      <a:r>
                        <a:rPr lang="sk-SK" sz="2000" b="1" kern="1200" dirty="0" err="1">
                          <a:solidFill>
                            <a:srgbClr val="0000FF"/>
                          </a:solidFill>
                          <a:latin typeface="Arial Black" pitchFamily="34" charset="0"/>
                          <a:ea typeface="Times New Roman"/>
                          <a:cs typeface="Times New Roman"/>
                        </a:rPr>
                        <a:t>látek</a:t>
                      </a:r>
                      <a:r>
                        <a:rPr lang="sk-SK" sz="2000" b="1" kern="1200" dirty="0">
                          <a:solidFill>
                            <a:srgbClr val="0000FF"/>
                          </a:solidFill>
                          <a:latin typeface="Arial Black" pitchFamily="34" charset="0"/>
                          <a:ea typeface="Times New Roman"/>
                          <a:cs typeface="Times New Roman"/>
                        </a:rPr>
                        <a:t> </a:t>
                      </a:r>
                      <a:endParaRPr lang="cs-CZ" sz="2000" dirty="0">
                        <a:solidFill>
                          <a:srgbClr val="0000FF"/>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36810">
                <a:tc vMerge="1">
                  <a:txBody>
                    <a:bodyPr/>
                    <a:lstStyle/>
                    <a:p>
                      <a:pPr marL="347345" indent="-347345" algn="ctr" fontAlgn="b">
                        <a:lnSpc>
                          <a:spcPct val="115000"/>
                        </a:lnSpc>
                        <a:spcAft>
                          <a:spcPts val="0"/>
                        </a:spcAft>
                      </a:pPr>
                      <a:endParaRPr lang="cs-CZ" sz="1200" dirty="0">
                        <a:solidFill>
                          <a:srgbClr val="FFC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345" indent="-347345" fontAlgn="b">
                        <a:lnSpc>
                          <a:spcPct val="115000"/>
                        </a:lnSpc>
                        <a:spcAft>
                          <a:spcPts val="0"/>
                        </a:spcAft>
                      </a:pPr>
                      <a:r>
                        <a:rPr lang="sk-SK" sz="2000" b="1" kern="1200" dirty="0" err="1">
                          <a:solidFill>
                            <a:srgbClr val="0000FF"/>
                          </a:solidFill>
                          <a:latin typeface="Arial Black" pitchFamily="34" charset="0"/>
                          <a:ea typeface="Times New Roman"/>
                          <a:cs typeface="Times New Roman"/>
                        </a:rPr>
                        <a:t>Laboratorní</a:t>
                      </a:r>
                      <a:r>
                        <a:rPr lang="sk-SK" sz="2000" b="1" kern="1200" dirty="0">
                          <a:solidFill>
                            <a:srgbClr val="0000FF"/>
                          </a:solidFill>
                          <a:latin typeface="Arial Black" pitchFamily="34" charset="0"/>
                          <a:ea typeface="Times New Roman"/>
                          <a:cs typeface="Times New Roman"/>
                        </a:rPr>
                        <a:t> </a:t>
                      </a:r>
                      <a:r>
                        <a:rPr lang="sk-SK" sz="2000" b="1" kern="1200" dirty="0" err="1">
                          <a:solidFill>
                            <a:srgbClr val="0000FF"/>
                          </a:solidFill>
                          <a:latin typeface="Arial Black" pitchFamily="34" charset="0"/>
                          <a:ea typeface="Times New Roman"/>
                          <a:cs typeface="Times New Roman"/>
                        </a:rPr>
                        <a:t>metody</a:t>
                      </a:r>
                      <a:r>
                        <a:rPr lang="sk-SK" sz="2000" b="1" kern="1200" dirty="0">
                          <a:solidFill>
                            <a:srgbClr val="0000FF"/>
                          </a:solidFill>
                          <a:latin typeface="Arial Black" pitchFamily="34" charset="0"/>
                          <a:ea typeface="Times New Roman"/>
                          <a:cs typeface="Times New Roman"/>
                        </a:rPr>
                        <a:t> </a:t>
                      </a:r>
                      <a:r>
                        <a:rPr lang="sk-SK" sz="2000" b="1" kern="1200" dirty="0" err="1">
                          <a:solidFill>
                            <a:srgbClr val="0000FF"/>
                          </a:solidFill>
                          <a:latin typeface="Arial Black" pitchFamily="34" charset="0"/>
                          <a:ea typeface="Times New Roman"/>
                          <a:cs typeface="Times New Roman"/>
                        </a:rPr>
                        <a:t>hodnocení</a:t>
                      </a:r>
                      <a:r>
                        <a:rPr lang="sk-SK" sz="2000" b="1" kern="1200" dirty="0">
                          <a:solidFill>
                            <a:srgbClr val="0000FF"/>
                          </a:solidFill>
                          <a:latin typeface="Arial Black" pitchFamily="34" charset="0"/>
                          <a:ea typeface="Times New Roman"/>
                          <a:cs typeface="Times New Roman"/>
                        </a:rPr>
                        <a:t> </a:t>
                      </a:r>
                      <a:r>
                        <a:rPr lang="sk-SK" sz="2000" b="1" kern="1200" dirty="0" err="1">
                          <a:solidFill>
                            <a:srgbClr val="0000FF"/>
                          </a:solidFill>
                          <a:latin typeface="Arial Black" pitchFamily="34" charset="0"/>
                          <a:ea typeface="Times New Roman"/>
                          <a:cs typeface="Times New Roman"/>
                        </a:rPr>
                        <a:t>přírodních</a:t>
                      </a:r>
                      <a:r>
                        <a:rPr lang="sk-SK" sz="2000" b="1" kern="1200" dirty="0">
                          <a:solidFill>
                            <a:srgbClr val="0000FF"/>
                          </a:solidFill>
                          <a:latin typeface="Arial Black" pitchFamily="34" charset="0"/>
                          <a:ea typeface="Times New Roman"/>
                          <a:cs typeface="Times New Roman"/>
                        </a:rPr>
                        <a:t> </a:t>
                      </a:r>
                      <a:r>
                        <a:rPr lang="sk-SK" sz="2000" b="1" kern="1200" dirty="0" err="1">
                          <a:solidFill>
                            <a:srgbClr val="0000FF"/>
                          </a:solidFill>
                          <a:latin typeface="Arial Black" pitchFamily="34" charset="0"/>
                          <a:ea typeface="Times New Roman"/>
                          <a:cs typeface="Times New Roman"/>
                        </a:rPr>
                        <a:t>polymerů</a:t>
                      </a:r>
                      <a:r>
                        <a:rPr lang="sk-SK" sz="2000" b="1" kern="1200" dirty="0">
                          <a:solidFill>
                            <a:srgbClr val="0000FF"/>
                          </a:solidFill>
                          <a:latin typeface="Arial Black" pitchFamily="34" charset="0"/>
                          <a:ea typeface="Times New Roman"/>
                          <a:cs typeface="Times New Roman"/>
                        </a:rPr>
                        <a:t> </a:t>
                      </a:r>
                      <a:endParaRPr lang="cs-CZ" sz="2000" dirty="0">
                        <a:solidFill>
                          <a:srgbClr val="0000FF"/>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22112021</a:t>
            </a:r>
            <a:endParaRPr lang="sk-SK"/>
          </a:p>
        </p:txBody>
      </p:sp>
      <p:sp>
        <p:nvSpPr>
          <p:cNvPr id="3" name="Zástupný symbol pro zápatí 2"/>
          <p:cNvSpPr>
            <a:spLocks noGrp="1"/>
          </p:cNvSpPr>
          <p:nvPr>
            <p:ph type="ftr" sz="quarter" idx="11"/>
          </p:nvPr>
        </p:nvSpPr>
        <p:spPr>
          <a:xfrm>
            <a:off x="1691680" y="6245225"/>
            <a:ext cx="6624736" cy="476250"/>
          </a:xfrm>
        </p:spPr>
        <p:txBody>
          <a:bodyPr/>
          <a:lstStyle/>
          <a:p>
            <a:pPr>
              <a:defRPr/>
            </a:pPr>
            <a:r>
              <a:rPr lang="pl-PL"/>
              <a:t>PŘÍRODNÍ POLYMERY KOLAGEN PŘF MU 9 2021</a:t>
            </a:r>
            <a:endParaRPr lang="sk-SK" dirty="0"/>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20</a:t>
            </a:fld>
            <a:endParaRPr lang="sk-SK"/>
          </a:p>
        </p:txBody>
      </p:sp>
      <p:sp>
        <p:nvSpPr>
          <p:cNvPr id="5" name="Obdélník 4"/>
          <p:cNvSpPr/>
          <p:nvPr/>
        </p:nvSpPr>
        <p:spPr>
          <a:xfrm>
            <a:off x="323528" y="188640"/>
            <a:ext cx="8424936" cy="4893647"/>
          </a:xfrm>
          <a:prstGeom prst="rect">
            <a:avLst/>
          </a:prstGeom>
        </p:spPr>
        <p:txBody>
          <a:bodyPr wrap="square">
            <a:spAutoFit/>
          </a:bodyPr>
          <a:lstStyle/>
          <a:p>
            <a:pPr algn="ctr"/>
            <a:r>
              <a:rPr lang="en-US" sz="2400" b="1" dirty="0">
                <a:solidFill>
                  <a:srgbClr val="FF0000"/>
                </a:solidFill>
                <a:latin typeface="Arial Black" pitchFamily="34" charset="0"/>
              </a:rPr>
              <a:t>IUPAC definition</a:t>
            </a:r>
          </a:p>
          <a:p>
            <a:r>
              <a:rPr lang="en-US" sz="2400" b="1" dirty="0">
                <a:solidFill>
                  <a:srgbClr val="008000"/>
                </a:solidFill>
              </a:rPr>
              <a:t>Process</a:t>
            </a:r>
            <a:r>
              <a:rPr lang="en-US" sz="2400" b="1" dirty="0"/>
              <a:t> of partial or total alteration of the native secondary, and/or tertiary, and/or quaternary structures of proteins or nucleic acids </a:t>
            </a:r>
            <a:r>
              <a:rPr lang="en-US" sz="2400" b="1" dirty="0">
                <a:solidFill>
                  <a:srgbClr val="008000"/>
                </a:solidFill>
              </a:rPr>
              <a:t>resulting in a loss of </a:t>
            </a:r>
            <a:r>
              <a:rPr lang="en-US" sz="2400" b="1" i="1" dirty="0">
                <a:solidFill>
                  <a:srgbClr val="008000"/>
                </a:solidFill>
              </a:rPr>
              <a:t>bioactivity</a:t>
            </a:r>
            <a:r>
              <a:rPr lang="en-US" sz="2400" b="1" dirty="0">
                <a:solidFill>
                  <a:srgbClr val="008000"/>
                </a:solidFill>
              </a:rPr>
              <a:t>.</a:t>
            </a:r>
          </a:p>
          <a:p>
            <a:r>
              <a:rPr lang="en-US" sz="2400" b="1" i="1" dirty="0">
                <a:solidFill>
                  <a:srgbClr val="FF0000"/>
                </a:solidFill>
              </a:rPr>
              <a:t>Note </a:t>
            </a:r>
            <a:r>
              <a:rPr lang="cs-CZ" sz="2400" b="1" i="1" dirty="0">
                <a:solidFill>
                  <a:srgbClr val="FF0000"/>
                </a:solidFill>
              </a:rPr>
              <a:t>1</a:t>
            </a:r>
            <a:r>
              <a:rPr lang="en-US" sz="2400" b="1" dirty="0">
                <a:solidFill>
                  <a:srgbClr val="FF0000"/>
                </a:solidFill>
              </a:rPr>
              <a:t>: </a:t>
            </a:r>
            <a:endParaRPr lang="cs-CZ" sz="2400" b="1" dirty="0">
              <a:solidFill>
                <a:srgbClr val="FF0000"/>
              </a:solidFill>
            </a:endParaRPr>
          </a:p>
          <a:p>
            <a:r>
              <a:rPr lang="en-US" sz="2400" b="1" dirty="0" err="1"/>
              <a:t>Denaturation</a:t>
            </a:r>
            <a:r>
              <a:rPr lang="en-US" sz="2400" b="1" dirty="0"/>
              <a:t> can occur when proteins and nucleic acids are subjected to </a:t>
            </a:r>
            <a:r>
              <a:rPr lang="en-US" sz="2400" b="1" dirty="0">
                <a:solidFill>
                  <a:srgbClr val="0000FF"/>
                </a:solidFill>
              </a:rPr>
              <a:t>elevated temperature or to extremes of pH, or to </a:t>
            </a:r>
            <a:r>
              <a:rPr lang="en-US" sz="2400" b="1" dirty="0" err="1">
                <a:solidFill>
                  <a:srgbClr val="0000FF"/>
                </a:solidFill>
              </a:rPr>
              <a:t>nonphysiological</a:t>
            </a:r>
            <a:r>
              <a:rPr lang="en-US" sz="2400" b="1" dirty="0">
                <a:solidFill>
                  <a:srgbClr val="0000FF"/>
                </a:solidFill>
              </a:rPr>
              <a:t> concentrations of salt, organic solvents, urea, or other chemical agents.</a:t>
            </a:r>
          </a:p>
          <a:p>
            <a:r>
              <a:rPr lang="en-US" sz="2400" b="1" i="1" dirty="0">
                <a:solidFill>
                  <a:srgbClr val="FF0000"/>
                </a:solidFill>
              </a:rPr>
              <a:t>Note </a:t>
            </a:r>
            <a:r>
              <a:rPr lang="cs-CZ" sz="2400" b="1" i="1" dirty="0">
                <a:solidFill>
                  <a:srgbClr val="FF0000"/>
                </a:solidFill>
              </a:rPr>
              <a:t>2</a:t>
            </a:r>
            <a:r>
              <a:rPr lang="en-US" sz="2400" b="1" dirty="0">
                <a:solidFill>
                  <a:srgbClr val="FF0000"/>
                </a:solidFill>
              </a:rPr>
              <a:t>: </a:t>
            </a:r>
            <a:endParaRPr lang="cs-CZ" sz="2400" b="1" dirty="0">
              <a:solidFill>
                <a:srgbClr val="FF0000"/>
              </a:solidFill>
            </a:endParaRPr>
          </a:p>
          <a:p>
            <a:r>
              <a:rPr lang="en-US" sz="2400" b="1" dirty="0"/>
              <a:t>An </a:t>
            </a:r>
            <a:r>
              <a:rPr lang="en-US" sz="2400" b="1" i="1" dirty="0">
                <a:hlinkClick r:id="rId2" tooltip="Enzyme"/>
              </a:rPr>
              <a:t>enzyme</a:t>
            </a:r>
            <a:r>
              <a:rPr lang="en-US" sz="2400" b="1" dirty="0"/>
              <a:t> loses its catalytic activity when it is denaturized.</a:t>
            </a:r>
            <a:r>
              <a:rPr lang="en-US" sz="2400" b="1" baseline="30000" dirty="0">
                <a:hlinkClick r:id="rId3"/>
              </a:rPr>
              <a:t>[2]</a:t>
            </a:r>
            <a:endParaRPr lang="en-US" sz="2400"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22112021</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21</a:t>
            </a:fld>
            <a:endParaRPr lang="sk-SK"/>
          </a:p>
        </p:txBody>
      </p:sp>
      <p:sp>
        <p:nvSpPr>
          <p:cNvPr id="5" name="Obdélník 4"/>
          <p:cNvSpPr/>
          <p:nvPr/>
        </p:nvSpPr>
        <p:spPr>
          <a:xfrm>
            <a:off x="395536" y="404664"/>
            <a:ext cx="8424936" cy="5632311"/>
          </a:xfrm>
          <a:prstGeom prst="rect">
            <a:avLst/>
          </a:prstGeom>
        </p:spPr>
        <p:txBody>
          <a:bodyPr wrap="square">
            <a:spAutoFit/>
          </a:bodyPr>
          <a:lstStyle/>
          <a:p>
            <a:pPr algn="ctr"/>
            <a:r>
              <a:rPr lang="en-US" sz="3200" b="1" dirty="0">
                <a:solidFill>
                  <a:srgbClr val="FF0000"/>
                </a:solidFill>
                <a:latin typeface="Arial Black" pitchFamily="34" charset="0"/>
              </a:rPr>
              <a:t>Reversibility and irreversibility</a:t>
            </a:r>
          </a:p>
          <a:p>
            <a:pPr algn="just"/>
            <a:r>
              <a:rPr lang="en-US" sz="3200" b="1" u="sng" dirty="0">
                <a:solidFill>
                  <a:srgbClr val="0000FF"/>
                </a:solidFill>
                <a:latin typeface="Arial Black" pitchFamily="34" charset="0"/>
              </a:rPr>
              <a:t>In very few cases</a:t>
            </a:r>
            <a:r>
              <a:rPr lang="en-US" sz="2400" b="1" dirty="0">
                <a:solidFill>
                  <a:srgbClr val="0000FF"/>
                </a:solidFill>
              </a:rPr>
              <a:t>, </a:t>
            </a:r>
            <a:r>
              <a:rPr lang="en-US" sz="2400" b="1" dirty="0" err="1">
                <a:solidFill>
                  <a:srgbClr val="0000FF"/>
                </a:solidFill>
              </a:rPr>
              <a:t>denaturation</a:t>
            </a:r>
            <a:r>
              <a:rPr lang="en-US" sz="2400" b="1" dirty="0">
                <a:solidFill>
                  <a:srgbClr val="0000FF"/>
                </a:solidFill>
              </a:rPr>
              <a:t> is reversible (the proteins can regain their native state when the denaturing influence is removed). This process can be called </a:t>
            </a:r>
            <a:r>
              <a:rPr lang="en-US" sz="2400" b="1" dirty="0" err="1">
                <a:solidFill>
                  <a:srgbClr val="0000FF"/>
                </a:solidFill>
              </a:rPr>
              <a:t>renaturation</a:t>
            </a:r>
            <a:r>
              <a:rPr lang="en-US" sz="2400" dirty="0"/>
              <a:t>.</a:t>
            </a:r>
            <a:r>
              <a:rPr lang="en-US" sz="2400" baseline="30000" dirty="0">
                <a:hlinkClick r:id="rId2"/>
              </a:rPr>
              <a:t>[6]</a:t>
            </a:r>
            <a:r>
              <a:rPr lang="en-US" sz="2400" dirty="0"/>
              <a:t> </a:t>
            </a:r>
            <a:endParaRPr lang="cs-CZ" sz="2400" dirty="0"/>
          </a:p>
          <a:p>
            <a:endParaRPr lang="cs-CZ" sz="2400" b="1" dirty="0"/>
          </a:p>
          <a:p>
            <a:r>
              <a:rPr lang="en-US" sz="2400" b="1" dirty="0"/>
              <a:t>This understanding has led to the </a:t>
            </a:r>
            <a:r>
              <a:rPr lang="en-US" sz="3200" b="1" u="sng" dirty="0">
                <a:solidFill>
                  <a:srgbClr val="008000"/>
                </a:solidFill>
                <a:latin typeface="Arial Black" pitchFamily="34" charset="0"/>
              </a:rPr>
              <a:t>notion</a:t>
            </a:r>
            <a:r>
              <a:rPr lang="en-US" sz="3200" b="1" dirty="0"/>
              <a:t> </a:t>
            </a:r>
            <a:r>
              <a:rPr lang="en-US" sz="2400" b="1" dirty="0">
                <a:solidFill>
                  <a:srgbClr val="008000"/>
                </a:solidFill>
              </a:rPr>
              <a:t>that all the information needed for proteins to assume their native state was encoded in the primary structure of the protein,</a:t>
            </a:r>
            <a:r>
              <a:rPr lang="en-US" sz="2400" b="1" dirty="0"/>
              <a:t> and hence in the </a:t>
            </a:r>
            <a:r>
              <a:rPr lang="en-US" sz="2400" b="1" dirty="0">
                <a:hlinkClick r:id="rId3" tooltip="DNA"/>
              </a:rPr>
              <a:t>DNA</a:t>
            </a:r>
            <a:r>
              <a:rPr lang="en-US" sz="2400" b="1" dirty="0"/>
              <a:t> that codes for the protein, the so-called "</a:t>
            </a:r>
            <a:r>
              <a:rPr lang="en-US" sz="2400" b="1" dirty="0">
                <a:hlinkClick r:id="rId4" tooltip="Christian B. Anfinsen"/>
              </a:rPr>
              <a:t>Anfinsen's</a:t>
            </a:r>
            <a:r>
              <a:rPr lang="en-US" sz="2400" b="1" dirty="0"/>
              <a:t> </a:t>
            </a:r>
            <a:r>
              <a:rPr lang="en-US" sz="2400" b="1" dirty="0">
                <a:hlinkClick r:id="rId5" tooltip="Anfinsen's dogma"/>
              </a:rPr>
              <a:t>thermodynamic hypothesis</a:t>
            </a:r>
            <a:r>
              <a:rPr lang="en-US" sz="2400" b="1" dirty="0"/>
              <a:t>".</a:t>
            </a:r>
            <a:r>
              <a:rPr lang="en-US" sz="2400" b="1" baseline="30000" dirty="0">
                <a:hlinkClick r:id="rId2"/>
              </a:rPr>
              <a:t>[7]</a:t>
            </a:r>
            <a:r>
              <a:rPr lang="en-US" sz="2400" b="1" dirty="0"/>
              <a:t> </a:t>
            </a:r>
            <a:endParaRPr lang="cs-CZ" sz="2400" b="1" dirty="0"/>
          </a:p>
          <a:p>
            <a:endParaRPr lang="cs-CZ" sz="2400" b="1" dirty="0"/>
          </a:p>
          <a:p>
            <a:r>
              <a:rPr lang="en-US" sz="2400" b="1" dirty="0">
                <a:solidFill>
                  <a:srgbClr val="C00000"/>
                </a:solidFill>
              </a:rPr>
              <a:t>One example of </a:t>
            </a:r>
            <a:r>
              <a:rPr lang="en-US" sz="2400" b="1" dirty="0" err="1">
                <a:solidFill>
                  <a:srgbClr val="C00000"/>
                </a:solidFill>
              </a:rPr>
              <a:t>renaturation</a:t>
            </a:r>
            <a:r>
              <a:rPr lang="en-US" sz="2400" b="1" dirty="0">
                <a:solidFill>
                  <a:srgbClr val="C00000"/>
                </a:solidFill>
              </a:rPr>
              <a:t> </a:t>
            </a:r>
            <a:r>
              <a:rPr lang="en-US" sz="2400" b="1" dirty="0"/>
              <a:t>is that an egg white can be uncooked using vitamin C or sodium </a:t>
            </a:r>
            <a:r>
              <a:rPr lang="en-US" sz="2400" b="1" dirty="0" err="1"/>
              <a:t>borohydride</a:t>
            </a:r>
            <a:r>
              <a:rPr lang="en-US" sz="2400" b="1" dirty="0"/>
              <a:t>.</a:t>
            </a:r>
            <a:r>
              <a:rPr lang="en-US" sz="2400" b="1" baseline="30000" dirty="0">
                <a:hlinkClick r:id="rId2"/>
              </a:rPr>
              <a:t>[8]</a:t>
            </a:r>
            <a:endParaRPr lang="en-US" sz="2400" b="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116632"/>
            <a:ext cx="8229600" cy="764704"/>
          </a:xfrm>
        </p:spPr>
        <p:txBody>
          <a:bodyPr/>
          <a:lstStyle/>
          <a:p>
            <a:r>
              <a:rPr lang="cs-CZ" sz="2800" dirty="0">
                <a:solidFill>
                  <a:srgbClr val="FF0000"/>
                </a:solidFill>
                <a:latin typeface="Arial Black" pitchFamily="34" charset="0"/>
              </a:rPr>
              <a:t>Příklady na </a:t>
            </a:r>
            <a:r>
              <a:rPr lang="cs-CZ" sz="2800" dirty="0">
                <a:solidFill>
                  <a:srgbClr val="0000FF"/>
                </a:solidFill>
                <a:latin typeface="Arial Black" pitchFamily="34" charset="0"/>
              </a:rPr>
              <a:t>vratnou</a:t>
            </a:r>
            <a:r>
              <a:rPr lang="cs-CZ" sz="2800" dirty="0">
                <a:solidFill>
                  <a:srgbClr val="FF0000"/>
                </a:solidFill>
                <a:latin typeface="Arial Black" pitchFamily="34" charset="0"/>
              </a:rPr>
              <a:t> a </a:t>
            </a:r>
            <a:r>
              <a:rPr lang="cs-CZ" sz="2800" dirty="0">
                <a:solidFill>
                  <a:srgbClr val="C00000"/>
                </a:solidFill>
                <a:latin typeface="Arial Black" pitchFamily="34" charset="0"/>
              </a:rPr>
              <a:t>nevratnou</a:t>
            </a:r>
            <a:r>
              <a:rPr lang="cs-CZ" sz="2800" dirty="0">
                <a:solidFill>
                  <a:srgbClr val="FF0000"/>
                </a:solidFill>
                <a:latin typeface="Arial Black" pitchFamily="34" charset="0"/>
              </a:rPr>
              <a:t> KOAGULACI</a:t>
            </a:r>
            <a:endParaRPr lang="cs-CZ" sz="2800" dirty="0"/>
          </a:p>
        </p:txBody>
      </p:sp>
      <p:sp>
        <p:nvSpPr>
          <p:cNvPr id="8" name="Zástupný symbol pro text 7"/>
          <p:cNvSpPr>
            <a:spLocks noGrp="1"/>
          </p:cNvSpPr>
          <p:nvPr>
            <p:ph type="body" idx="1"/>
          </p:nvPr>
        </p:nvSpPr>
        <p:spPr>
          <a:xfrm>
            <a:off x="457200" y="908721"/>
            <a:ext cx="4040188" cy="432048"/>
          </a:xfrm>
        </p:spPr>
        <p:txBody>
          <a:bodyPr/>
          <a:lstStyle/>
          <a:p>
            <a:pPr algn="ctr"/>
            <a:r>
              <a:rPr lang="cs-CZ" dirty="0">
                <a:solidFill>
                  <a:srgbClr val="0000FF"/>
                </a:solidFill>
                <a:latin typeface="Arial Black" pitchFamily="34" charset="0"/>
              </a:rPr>
              <a:t>VRATNÁ</a:t>
            </a:r>
          </a:p>
        </p:txBody>
      </p:sp>
      <p:sp>
        <p:nvSpPr>
          <p:cNvPr id="10" name="Zástupný symbol pro obsah 9"/>
          <p:cNvSpPr>
            <a:spLocks noGrp="1"/>
          </p:cNvSpPr>
          <p:nvPr>
            <p:ph sz="half" idx="2"/>
          </p:nvPr>
        </p:nvSpPr>
        <p:spPr>
          <a:xfrm>
            <a:off x="0" y="1340768"/>
            <a:ext cx="4644008" cy="4896544"/>
          </a:xfrm>
        </p:spPr>
        <p:txBody>
          <a:bodyPr/>
          <a:lstStyle/>
          <a:p>
            <a:r>
              <a:rPr lang="cs-CZ" u="sng" dirty="0">
                <a:solidFill>
                  <a:srgbClr val="0000FF"/>
                </a:solidFill>
                <a:latin typeface="Arial Black" pitchFamily="34" charset="0"/>
              </a:rPr>
              <a:t>ŽELATINA</a:t>
            </a:r>
            <a:r>
              <a:rPr lang="cs-CZ" dirty="0">
                <a:solidFill>
                  <a:srgbClr val="0000FF"/>
                </a:solidFill>
                <a:latin typeface="Arial Black" pitchFamily="34" charset="0"/>
              </a:rPr>
              <a:t> (tj. kolagen s nižší MW)</a:t>
            </a:r>
          </a:p>
          <a:p>
            <a:r>
              <a:rPr lang="cs-CZ" dirty="0">
                <a:solidFill>
                  <a:srgbClr val="0000FF"/>
                </a:solidFill>
                <a:latin typeface="Arial Black" pitchFamily="34" charset="0"/>
              </a:rPr>
              <a:t>ZVÝŠENÍ TEPLOTY &gt; ROZPOUŠTĚNÍ &gt; SOL</a:t>
            </a:r>
          </a:p>
          <a:p>
            <a:r>
              <a:rPr lang="cs-CZ" dirty="0">
                <a:solidFill>
                  <a:srgbClr val="0000FF"/>
                </a:solidFill>
                <a:latin typeface="Arial Black" pitchFamily="34" charset="0"/>
              </a:rPr>
              <a:t>SNÍŽENÍ TEPLOTY &gt; ZTUHNUTÍ &gt; GEL</a:t>
            </a:r>
          </a:p>
          <a:p>
            <a:r>
              <a:rPr lang="cs-CZ" dirty="0">
                <a:solidFill>
                  <a:srgbClr val="008000"/>
                </a:solidFill>
                <a:latin typeface="Arial Black" pitchFamily="34" charset="0"/>
              </a:rPr>
              <a:t>KOAGULAČNÍ TEPLOTA = </a:t>
            </a:r>
            <a:r>
              <a:rPr lang="cs-CZ" dirty="0" err="1">
                <a:solidFill>
                  <a:srgbClr val="008000"/>
                </a:solidFill>
                <a:latin typeface="Arial Black" pitchFamily="34" charset="0"/>
              </a:rPr>
              <a:t>teplota</a:t>
            </a:r>
            <a:r>
              <a:rPr lang="cs-CZ" dirty="0">
                <a:solidFill>
                  <a:srgbClr val="008000"/>
                </a:solidFill>
                <a:latin typeface="Arial Black" pitchFamily="34" charset="0"/>
              </a:rPr>
              <a:t>, kdy za dané koncentrace probíhá KOAGULACE, tj.  </a:t>
            </a:r>
            <a:r>
              <a:rPr lang="cs-CZ" dirty="0">
                <a:solidFill>
                  <a:srgbClr val="FF0000"/>
                </a:solidFill>
                <a:latin typeface="Arial Black" pitchFamily="34" charset="0"/>
              </a:rPr>
              <a:t>přechod SOL &gt;&gt; GEL </a:t>
            </a:r>
            <a:r>
              <a:rPr lang="cs-CZ" sz="4000" u="sng" dirty="0">
                <a:solidFill>
                  <a:srgbClr val="FF0000"/>
                </a:solidFill>
                <a:latin typeface="Arial Black" pitchFamily="34" charset="0"/>
              </a:rPr>
              <a:t>snížením</a:t>
            </a:r>
            <a:r>
              <a:rPr lang="cs-CZ" sz="4000" dirty="0">
                <a:solidFill>
                  <a:srgbClr val="FF0000"/>
                </a:solidFill>
                <a:latin typeface="Arial Black" pitchFamily="34" charset="0"/>
              </a:rPr>
              <a:t> </a:t>
            </a:r>
            <a:r>
              <a:rPr lang="cs-CZ" dirty="0">
                <a:solidFill>
                  <a:srgbClr val="FF0000"/>
                </a:solidFill>
                <a:latin typeface="Arial Black" pitchFamily="34" charset="0"/>
              </a:rPr>
              <a:t>teploty</a:t>
            </a:r>
            <a:endParaRPr lang="cs-CZ" dirty="0">
              <a:solidFill>
                <a:srgbClr val="008000"/>
              </a:solidFill>
              <a:latin typeface="Arial Black" pitchFamily="34" charset="0"/>
            </a:endParaRPr>
          </a:p>
        </p:txBody>
      </p:sp>
      <p:sp>
        <p:nvSpPr>
          <p:cNvPr id="11" name="Zástupný symbol pro text 10"/>
          <p:cNvSpPr>
            <a:spLocks noGrp="1"/>
          </p:cNvSpPr>
          <p:nvPr>
            <p:ph type="body" sz="quarter" idx="3"/>
          </p:nvPr>
        </p:nvSpPr>
        <p:spPr>
          <a:xfrm>
            <a:off x="4572000" y="980728"/>
            <a:ext cx="4041775" cy="639762"/>
          </a:xfrm>
        </p:spPr>
        <p:txBody>
          <a:bodyPr/>
          <a:lstStyle/>
          <a:p>
            <a:pPr algn="ctr"/>
            <a:r>
              <a:rPr lang="cs-CZ" sz="4000" dirty="0">
                <a:solidFill>
                  <a:srgbClr val="C00000"/>
                </a:solidFill>
                <a:latin typeface="Arial Black" pitchFamily="34" charset="0"/>
              </a:rPr>
              <a:t>NEVRATNÁ</a:t>
            </a:r>
          </a:p>
        </p:txBody>
      </p:sp>
      <p:sp>
        <p:nvSpPr>
          <p:cNvPr id="12" name="Zástupný symbol pro obsah 11"/>
          <p:cNvSpPr>
            <a:spLocks noGrp="1"/>
          </p:cNvSpPr>
          <p:nvPr>
            <p:ph sz="quarter" idx="4"/>
          </p:nvPr>
        </p:nvSpPr>
        <p:spPr>
          <a:xfrm>
            <a:off x="4572000" y="1628800"/>
            <a:ext cx="4572000" cy="4680520"/>
          </a:xfrm>
        </p:spPr>
        <p:txBody>
          <a:bodyPr/>
          <a:lstStyle/>
          <a:p>
            <a:r>
              <a:rPr lang="cs-CZ" u="sng" dirty="0">
                <a:solidFill>
                  <a:srgbClr val="C00000"/>
                </a:solidFill>
                <a:latin typeface="Arial Black" pitchFamily="34" charset="0"/>
              </a:rPr>
              <a:t>VAJEČNÝ BÍLEK </a:t>
            </a:r>
          </a:p>
          <a:p>
            <a:r>
              <a:rPr lang="cs-CZ" dirty="0">
                <a:solidFill>
                  <a:srgbClr val="C00000"/>
                </a:solidFill>
                <a:latin typeface="Arial Black" pitchFamily="34" charset="0"/>
              </a:rPr>
              <a:t>ZVÝŠENÍ TEPLOTY (nad cca. 60 °C)&gt; ZTUHNUTÍ &gt; </a:t>
            </a:r>
            <a:r>
              <a:rPr lang="cs-CZ" dirty="0">
                <a:solidFill>
                  <a:srgbClr val="FF0000"/>
                </a:solidFill>
                <a:latin typeface="Arial Black" pitchFamily="34" charset="0"/>
              </a:rPr>
              <a:t>přechod SOL &gt;&gt; GEL</a:t>
            </a:r>
          </a:p>
          <a:p>
            <a:r>
              <a:rPr lang="cs-CZ" dirty="0">
                <a:solidFill>
                  <a:srgbClr val="008000"/>
                </a:solidFill>
                <a:latin typeface="Arial Black" pitchFamily="34" charset="0"/>
              </a:rPr>
              <a:t>KOAGULAČNÍ TEPLOTA = </a:t>
            </a:r>
            <a:r>
              <a:rPr lang="cs-CZ" dirty="0" err="1">
                <a:solidFill>
                  <a:srgbClr val="008000"/>
                </a:solidFill>
                <a:latin typeface="Arial Black" pitchFamily="34" charset="0"/>
              </a:rPr>
              <a:t>teplota</a:t>
            </a:r>
            <a:r>
              <a:rPr lang="cs-CZ" dirty="0">
                <a:solidFill>
                  <a:srgbClr val="008000"/>
                </a:solidFill>
                <a:latin typeface="Arial Black" pitchFamily="34" charset="0"/>
              </a:rPr>
              <a:t>, kdy za dané koncentrace probíhá KOAGULACE , tj.  </a:t>
            </a:r>
            <a:r>
              <a:rPr lang="cs-CZ" dirty="0">
                <a:solidFill>
                  <a:srgbClr val="FF0000"/>
                </a:solidFill>
                <a:latin typeface="Arial Black" pitchFamily="34" charset="0"/>
              </a:rPr>
              <a:t>přechod SOL &gt;&gt; GEL </a:t>
            </a:r>
            <a:r>
              <a:rPr lang="cs-CZ" sz="3600" i="1" u="sng" dirty="0">
                <a:solidFill>
                  <a:srgbClr val="FF0000"/>
                </a:solidFill>
                <a:latin typeface="Arial Black" pitchFamily="34" charset="0"/>
              </a:rPr>
              <a:t>ZVÝŠENÍM</a:t>
            </a:r>
            <a:r>
              <a:rPr lang="cs-CZ" sz="3600" dirty="0">
                <a:solidFill>
                  <a:srgbClr val="FF0000"/>
                </a:solidFill>
                <a:latin typeface="Arial Black" pitchFamily="34" charset="0"/>
              </a:rPr>
              <a:t> </a:t>
            </a:r>
            <a:r>
              <a:rPr lang="cs-CZ" dirty="0">
                <a:solidFill>
                  <a:srgbClr val="FF0000"/>
                </a:solidFill>
                <a:latin typeface="Arial Black" pitchFamily="34" charset="0"/>
              </a:rPr>
              <a:t>teploty</a:t>
            </a:r>
            <a:r>
              <a:rPr lang="cs-CZ" dirty="0">
                <a:solidFill>
                  <a:srgbClr val="008000"/>
                </a:solidFill>
                <a:latin typeface="Arial Black" pitchFamily="34" charset="0"/>
              </a:rPr>
              <a:t>   </a:t>
            </a:r>
          </a:p>
          <a:p>
            <a:endParaRPr lang="cs-CZ" dirty="0"/>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22</a:t>
            </a:fld>
            <a:endParaRPr lang="sk-SK"/>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dirty="0">
                <a:solidFill>
                  <a:srgbClr val="FF0000"/>
                </a:solidFill>
                <a:latin typeface="Arial Black" pitchFamily="34" charset="0"/>
              </a:rPr>
              <a:t>PRIMÁRNÍ STRUKTURA proteinů I</a:t>
            </a:r>
            <a:endParaRPr lang="cs-CZ" sz="2800" dirty="0"/>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23</a:t>
            </a:fld>
            <a:endParaRPr lang="sk-SK"/>
          </a:p>
        </p:txBody>
      </p:sp>
      <p:pic>
        <p:nvPicPr>
          <p:cNvPr id="9" name="Obrázek 8" descr="Protein_primary_structure_svg.png"/>
          <p:cNvPicPr>
            <a:picLocks noChangeAspect="1"/>
          </p:cNvPicPr>
          <p:nvPr/>
        </p:nvPicPr>
        <p:blipFill>
          <a:blip r:embed="rId2" cstate="print"/>
          <a:stretch>
            <a:fillRect/>
          </a:stretch>
        </p:blipFill>
        <p:spPr>
          <a:xfrm>
            <a:off x="460446" y="980728"/>
            <a:ext cx="8223104" cy="504056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116632"/>
            <a:ext cx="8229600" cy="864096"/>
          </a:xfrm>
        </p:spPr>
        <p:txBody>
          <a:bodyPr/>
          <a:lstStyle/>
          <a:p>
            <a:r>
              <a:rPr lang="cs-CZ" sz="2800" dirty="0">
                <a:solidFill>
                  <a:srgbClr val="FF0000"/>
                </a:solidFill>
                <a:latin typeface="Arial Black" pitchFamily="34" charset="0"/>
              </a:rPr>
              <a:t>KOLAGEN jako příklad FIBRILÁRNÍCH PROTEINŮ</a:t>
            </a:r>
            <a:endParaRPr lang="cs-CZ" sz="2800" dirty="0"/>
          </a:p>
        </p:txBody>
      </p:sp>
      <p:sp>
        <p:nvSpPr>
          <p:cNvPr id="8" name="Zástupný symbol pro obsah 7"/>
          <p:cNvSpPr>
            <a:spLocks noGrp="1"/>
          </p:cNvSpPr>
          <p:nvPr>
            <p:ph idx="1"/>
          </p:nvPr>
        </p:nvSpPr>
        <p:spPr>
          <a:xfrm>
            <a:off x="0" y="980728"/>
            <a:ext cx="9144000" cy="5877272"/>
          </a:xfrm>
          <a:solidFill>
            <a:schemeClr val="bg1">
              <a:lumMod val="95000"/>
            </a:schemeClr>
          </a:solidFill>
        </p:spPr>
        <p:txBody>
          <a:bodyPr/>
          <a:lstStyle/>
          <a:p>
            <a:r>
              <a:rPr lang="cs-CZ" sz="2400" b="1" dirty="0"/>
              <a:t>KŮŽE, KOSTI, CHRUPAVKY, ŠLACHY, CÉVNÍ STĚNY, ROHOVKY, …</a:t>
            </a:r>
          </a:p>
          <a:p>
            <a:r>
              <a:rPr lang="cs-CZ" sz="2400" b="1" dirty="0"/>
              <a:t>Glycin 27 %, prolin 15 %, sekvence (GLY-X-Y)</a:t>
            </a:r>
            <a:r>
              <a:rPr lang="cs-CZ" sz="2400" b="1" baseline="-25000" dirty="0"/>
              <a:t>n</a:t>
            </a:r>
          </a:p>
          <a:p>
            <a:r>
              <a:rPr lang="cs-CZ" sz="2400" b="1" dirty="0"/>
              <a:t>Popsáno do nynějška 15 typů kolagenů, lišících se výskytem a zastoupením aminokyselin</a:t>
            </a:r>
          </a:p>
          <a:p>
            <a:r>
              <a:rPr lang="cs-CZ" sz="2400" b="1" cap="all" dirty="0" err="1">
                <a:solidFill>
                  <a:srgbClr val="0000FF"/>
                </a:solidFill>
              </a:rPr>
              <a:t>Tropokolagen</a:t>
            </a:r>
            <a:r>
              <a:rPr lang="cs-CZ" sz="2400" b="1" dirty="0"/>
              <a:t> – tři vzájemně ovinuté řetězce</a:t>
            </a:r>
          </a:p>
          <a:p>
            <a:r>
              <a:rPr lang="cs-CZ" sz="2400" b="1" cap="all" dirty="0" err="1">
                <a:solidFill>
                  <a:srgbClr val="0000FF"/>
                </a:solidFill>
              </a:rPr>
              <a:t>Tropokolagen</a:t>
            </a:r>
            <a:r>
              <a:rPr lang="cs-CZ" sz="2400" b="1" cap="all" dirty="0">
                <a:solidFill>
                  <a:srgbClr val="0000FF"/>
                </a:solidFill>
              </a:rPr>
              <a:t> &gt; </a:t>
            </a:r>
            <a:r>
              <a:rPr lang="cs-CZ" sz="2400" b="1" dirty="0" err="1">
                <a:solidFill>
                  <a:srgbClr val="0000FF"/>
                </a:solidFill>
              </a:rPr>
              <a:t>samoseskupení</a:t>
            </a:r>
            <a:r>
              <a:rPr lang="cs-CZ" sz="2400" b="1" dirty="0">
                <a:solidFill>
                  <a:srgbClr val="0000FF"/>
                </a:solidFill>
              </a:rPr>
              <a:t> v </a:t>
            </a:r>
            <a:r>
              <a:rPr lang="cs-CZ" sz="2400" b="1" dirty="0">
                <a:solidFill>
                  <a:srgbClr val="008000"/>
                </a:solidFill>
              </a:rPr>
              <a:t>KOLAGENOVÉ FIBRILY</a:t>
            </a:r>
            <a:r>
              <a:rPr lang="cs-CZ" sz="2400" b="1" dirty="0">
                <a:solidFill>
                  <a:srgbClr val="0000FF"/>
                </a:solidFill>
              </a:rPr>
              <a:t> &gt; </a:t>
            </a:r>
            <a:r>
              <a:rPr lang="cs-CZ" sz="2400" b="1" dirty="0" err="1">
                <a:solidFill>
                  <a:srgbClr val="0000FF"/>
                </a:solidFill>
              </a:rPr>
              <a:t>sesíťování</a:t>
            </a:r>
            <a:r>
              <a:rPr lang="cs-CZ" sz="2400" b="1" dirty="0">
                <a:solidFill>
                  <a:srgbClr val="0000FF"/>
                </a:solidFill>
              </a:rPr>
              <a:t> přes H můstky &gt; </a:t>
            </a:r>
            <a:r>
              <a:rPr lang="cs-CZ" sz="2400" b="1" dirty="0">
                <a:solidFill>
                  <a:srgbClr val="FF0000"/>
                </a:solidFill>
              </a:rPr>
              <a:t>KOLAGENOVÁ VLÁKNA &gt; </a:t>
            </a:r>
            <a:r>
              <a:rPr lang="cs-CZ" sz="3000" b="1" dirty="0">
                <a:solidFill>
                  <a:srgbClr val="FF0000"/>
                </a:solidFill>
                <a:latin typeface="Arial Black" pitchFamily="34" charset="0"/>
              </a:rPr>
              <a:t>SVAZKY VLÁKEN</a:t>
            </a:r>
          </a:p>
          <a:p>
            <a:r>
              <a:rPr lang="cs-CZ" sz="2400" b="1" dirty="0">
                <a:solidFill>
                  <a:srgbClr val="7030A0"/>
                </a:solidFill>
              </a:rPr>
              <a:t>ODBOURÁNÍ KOLAGENU ENZYMEM </a:t>
            </a:r>
            <a:r>
              <a:rPr lang="cs-CZ" sz="2400" b="1" cap="all" dirty="0">
                <a:solidFill>
                  <a:srgbClr val="7030A0"/>
                </a:solidFill>
              </a:rPr>
              <a:t>kolagenózou</a:t>
            </a:r>
            <a:r>
              <a:rPr lang="cs-CZ" sz="2400" b="1" dirty="0">
                <a:solidFill>
                  <a:srgbClr val="7030A0"/>
                </a:solidFill>
              </a:rPr>
              <a:t> &gt; stárnutí pokožky </a:t>
            </a:r>
          </a:p>
          <a:p>
            <a:r>
              <a:rPr lang="cs-CZ" sz="4000" b="1" dirty="0">
                <a:solidFill>
                  <a:srgbClr val="92D050"/>
                </a:solidFill>
                <a:latin typeface="Arial Black" pitchFamily="34" charset="0"/>
              </a:rPr>
              <a:t>KOLAGEN TVOŘÍ cca. 30 % hmot. lidského těla</a:t>
            </a:r>
            <a:endParaRPr lang="cs-CZ" sz="3600" b="1" dirty="0"/>
          </a:p>
        </p:txBody>
      </p:sp>
      <p:sp>
        <p:nvSpPr>
          <p:cNvPr id="2" name="Zástupný symbol pro datum 1">
            <a:extLst>
              <a:ext uri="{FF2B5EF4-FFF2-40B4-BE49-F238E27FC236}">
                <a16:creationId xmlns:a16="http://schemas.microsoft.com/office/drawing/2014/main" id="{0378A965-3E11-45D1-BABC-1BF7BA5208ED}"/>
              </a:ext>
            </a:extLst>
          </p:cNvPr>
          <p:cNvSpPr>
            <a:spLocks noGrp="1"/>
          </p:cNvSpPr>
          <p:nvPr>
            <p:ph type="dt" sz="half" idx="10"/>
          </p:nvPr>
        </p:nvSpPr>
        <p:spPr/>
        <p:txBody>
          <a:bodyPr/>
          <a:lstStyle/>
          <a:p>
            <a:pPr>
              <a:defRPr/>
            </a:pPr>
            <a:r>
              <a:rPr lang="cs-CZ"/>
              <a:t>22112021</a:t>
            </a:r>
            <a:endParaRPr lang="sk-SK"/>
          </a:p>
        </p:txBody>
      </p:sp>
      <p:sp>
        <p:nvSpPr>
          <p:cNvPr id="3" name="Zástupný symbol pro zápatí 2">
            <a:extLst>
              <a:ext uri="{FF2B5EF4-FFF2-40B4-BE49-F238E27FC236}">
                <a16:creationId xmlns:a16="http://schemas.microsoft.com/office/drawing/2014/main" id="{1BD5B6AF-F41C-493E-A6F1-47F1AC2FC538}"/>
              </a:ext>
            </a:extLst>
          </p:cNvPr>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a:extLst>
              <a:ext uri="{FF2B5EF4-FFF2-40B4-BE49-F238E27FC236}">
                <a16:creationId xmlns:a16="http://schemas.microsoft.com/office/drawing/2014/main" id="{641EF52A-AABB-42FC-A5A6-9BCE64DBC7D9}"/>
              </a:ext>
            </a:extLst>
          </p:cNvPr>
          <p:cNvSpPr>
            <a:spLocks noGrp="1"/>
          </p:cNvSpPr>
          <p:nvPr>
            <p:ph type="sldNum" sz="quarter" idx="12"/>
          </p:nvPr>
        </p:nvSpPr>
        <p:spPr/>
        <p:txBody>
          <a:bodyPr/>
          <a:lstStyle/>
          <a:p>
            <a:pPr>
              <a:defRPr/>
            </a:pPr>
            <a:fld id="{3F41B0DE-FA74-4AFF-A5C7-1440790630ED}" type="slidenum">
              <a:rPr lang="sk-SK" smtClean="0"/>
              <a:pPr>
                <a:defRPr/>
              </a:pPr>
              <a:t>24</a:t>
            </a:fld>
            <a:endParaRPr lang="sk-SK"/>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a:xfrm>
            <a:off x="1619672" y="6381327"/>
            <a:ext cx="6624736" cy="340147"/>
          </a:xfrm>
        </p:spPr>
        <p:txBody>
          <a:bodyPr/>
          <a:lstStyle/>
          <a:p>
            <a:pPr>
              <a:defRPr/>
            </a:pPr>
            <a:r>
              <a:rPr lang="pl-PL"/>
              <a:t>PŘÍRODNÍ POLYMERY KOLAGEN PŘF MU 9 2021</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25</a:t>
            </a:fld>
            <a:endParaRPr lang="sk-SK"/>
          </a:p>
        </p:txBody>
      </p:sp>
      <p:graphicFrame>
        <p:nvGraphicFramePr>
          <p:cNvPr id="8" name="Tabulka 7"/>
          <p:cNvGraphicFramePr>
            <a:graphicFrameLocks noGrp="1"/>
          </p:cNvGraphicFramePr>
          <p:nvPr/>
        </p:nvGraphicFramePr>
        <p:xfrm>
          <a:off x="467544" y="188640"/>
          <a:ext cx="8352928" cy="1872208"/>
        </p:xfrm>
        <a:graphic>
          <a:graphicData uri="http://schemas.openxmlformats.org/drawingml/2006/table">
            <a:tbl>
              <a:tblPr/>
              <a:tblGrid>
                <a:gridCol w="2448272">
                  <a:extLst>
                    <a:ext uri="{9D8B030D-6E8A-4147-A177-3AD203B41FA5}">
                      <a16:colId xmlns:a16="http://schemas.microsoft.com/office/drawing/2014/main" val="20000"/>
                    </a:ext>
                  </a:extLst>
                </a:gridCol>
                <a:gridCol w="5904656">
                  <a:extLst>
                    <a:ext uri="{9D8B030D-6E8A-4147-A177-3AD203B41FA5}">
                      <a16:colId xmlns:a16="http://schemas.microsoft.com/office/drawing/2014/main" val="20001"/>
                    </a:ext>
                  </a:extLst>
                </a:gridCol>
              </a:tblGrid>
              <a:tr h="1872208">
                <a:tc>
                  <a:txBody>
                    <a:bodyPr/>
                    <a:lstStyle/>
                    <a:p>
                      <a:pPr algn="ctr"/>
                      <a:br>
                        <a:rPr lang="cs-CZ" sz="1800" dirty="0"/>
                      </a:br>
                      <a:r>
                        <a:rPr lang="cs-CZ" sz="3200" dirty="0">
                          <a:solidFill>
                            <a:srgbClr val="FF0000"/>
                          </a:solidFill>
                          <a:latin typeface="Arial Black" pitchFamily="34" charset="0"/>
                        </a:rPr>
                        <a:t>GLYCIN</a:t>
                      </a:r>
                    </a:p>
                    <a:p>
                      <a:pPr algn="ctr"/>
                      <a:r>
                        <a:rPr lang="cs-CZ" sz="3200" dirty="0">
                          <a:solidFill>
                            <a:srgbClr val="FF0000"/>
                          </a:solidFill>
                          <a:latin typeface="Arial Black" pitchFamily="34" charset="0"/>
                        </a:rPr>
                        <a:t> (</a:t>
                      </a:r>
                      <a:r>
                        <a:rPr lang="cs-CZ" sz="3200" dirty="0" err="1">
                          <a:solidFill>
                            <a:srgbClr val="FF0000"/>
                          </a:solidFill>
                          <a:latin typeface="Arial Black" pitchFamily="34" charset="0"/>
                        </a:rPr>
                        <a:t>Gly</a:t>
                      </a:r>
                      <a:r>
                        <a:rPr lang="cs-CZ" sz="3200" dirty="0">
                          <a:solidFill>
                            <a:srgbClr val="FF0000"/>
                          </a:solidFill>
                          <a:latin typeface="Arial Black" pitchFamily="34" charset="0"/>
                        </a:rPr>
                        <a:t>, G)</a:t>
                      </a:r>
                      <a:br>
                        <a:rPr lang="cs-CZ" sz="3200" dirty="0">
                          <a:solidFill>
                            <a:srgbClr val="FF0000"/>
                          </a:solidFill>
                          <a:latin typeface="Arial Black" pitchFamily="34" charset="0"/>
                        </a:rPr>
                      </a:br>
                      <a:endParaRPr lang="cs-CZ" sz="3200" dirty="0">
                        <a:solidFill>
                          <a:srgbClr val="FF0000"/>
                        </a:solidFill>
                        <a:latin typeface="Arial Black" pitchFamily="34" charset="0"/>
                      </a:endParaRPr>
                    </a:p>
                  </a:txBody>
                  <a:tcPr marL="12285" marR="12285" marT="12285" marB="12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cs-CZ" sz="1200" dirty="0"/>
                    </a:p>
                  </a:txBody>
                  <a:tcPr marL="58970" marR="58970" marT="29485" marB="294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9" name="Obrázek 8" descr="Amminoacido_glicina_formula.png"/>
          <p:cNvPicPr>
            <a:picLocks noChangeAspect="1"/>
          </p:cNvPicPr>
          <p:nvPr/>
        </p:nvPicPr>
        <p:blipFill>
          <a:blip r:embed="rId2" cstate="print"/>
          <a:stretch>
            <a:fillRect/>
          </a:stretch>
        </p:blipFill>
        <p:spPr>
          <a:xfrm>
            <a:off x="4860032" y="315275"/>
            <a:ext cx="1944216" cy="1609006"/>
          </a:xfrm>
          <a:prstGeom prst="rect">
            <a:avLst/>
          </a:prstGeom>
        </p:spPr>
      </p:pic>
      <p:graphicFrame>
        <p:nvGraphicFramePr>
          <p:cNvPr id="11" name="Tabulka 10"/>
          <p:cNvGraphicFramePr>
            <a:graphicFrameLocks noGrp="1"/>
          </p:cNvGraphicFramePr>
          <p:nvPr/>
        </p:nvGraphicFramePr>
        <p:xfrm>
          <a:off x="467544" y="2060848"/>
          <a:ext cx="8317432" cy="1728192"/>
        </p:xfrm>
        <a:graphic>
          <a:graphicData uri="http://schemas.openxmlformats.org/drawingml/2006/table">
            <a:tbl>
              <a:tblPr/>
              <a:tblGrid>
                <a:gridCol w="2474608">
                  <a:extLst>
                    <a:ext uri="{9D8B030D-6E8A-4147-A177-3AD203B41FA5}">
                      <a16:colId xmlns:a16="http://schemas.microsoft.com/office/drawing/2014/main" val="20000"/>
                    </a:ext>
                  </a:extLst>
                </a:gridCol>
                <a:gridCol w="5842824">
                  <a:extLst>
                    <a:ext uri="{9D8B030D-6E8A-4147-A177-3AD203B41FA5}">
                      <a16:colId xmlns:a16="http://schemas.microsoft.com/office/drawing/2014/main" val="20001"/>
                    </a:ext>
                  </a:extLst>
                </a:gridCol>
              </a:tblGrid>
              <a:tr h="1728192">
                <a:tc>
                  <a:txBody>
                    <a:bodyPr/>
                    <a:lstStyle/>
                    <a:p>
                      <a:pPr algn="ctr"/>
                      <a:br>
                        <a:rPr lang="cs-CZ" dirty="0"/>
                      </a:br>
                      <a:r>
                        <a:rPr lang="cs-CZ" sz="3200" dirty="0">
                          <a:solidFill>
                            <a:srgbClr val="0000FF"/>
                          </a:solidFill>
                          <a:latin typeface="Arial Black" pitchFamily="34" charset="0"/>
                        </a:rPr>
                        <a:t>PROLIN (Pro, P)</a:t>
                      </a: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cs-CZ" sz="1200" dirty="0"/>
                    </a:p>
                  </a:txBody>
                  <a:tcPr marL="58970" marR="58970" marT="29485" marB="294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12" name="Obrázek 11" descr="800px-Amminoacido_prolina_formula_svg.png"/>
          <p:cNvPicPr>
            <a:picLocks noChangeAspect="1"/>
          </p:cNvPicPr>
          <p:nvPr/>
        </p:nvPicPr>
        <p:blipFill>
          <a:blip r:embed="rId3" cstate="print"/>
          <a:stretch>
            <a:fillRect/>
          </a:stretch>
        </p:blipFill>
        <p:spPr>
          <a:xfrm>
            <a:off x="5148064" y="2204864"/>
            <a:ext cx="2380335" cy="1684087"/>
          </a:xfrm>
          <a:prstGeom prst="rect">
            <a:avLst/>
          </a:prstGeom>
        </p:spPr>
      </p:pic>
      <p:graphicFrame>
        <p:nvGraphicFramePr>
          <p:cNvPr id="10" name="Tabulka 9"/>
          <p:cNvGraphicFramePr>
            <a:graphicFrameLocks noGrp="1"/>
          </p:cNvGraphicFramePr>
          <p:nvPr/>
        </p:nvGraphicFramePr>
        <p:xfrm>
          <a:off x="467544" y="3861048"/>
          <a:ext cx="8317432" cy="1728192"/>
        </p:xfrm>
        <a:graphic>
          <a:graphicData uri="http://schemas.openxmlformats.org/drawingml/2006/table">
            <a:tbl>
              <a:tblPr/>
              <a:tblGrid>
                <a:gridCol w="2474608">
                  <a:extLst>
                    <a:ext uri="{9D8B030D-6E8A-4147-A177-3AD203B41FA5}">
                      <a16:colId xmlns:a16="http://schemas.microsoft.com/office/drawing/2014/main" val="20000"/>
                    </a:ext>
                  </a:extLst>
                </a:gridCol>
                <a:gridCol w="5842824">
                  <a:extLst>
                    <a:ext uri="{9D8B030D-6E8A-4147-A177-3AD203B41FA5}">
                      <a16:colId xmlns:a16="http://schemas.microsoft.com/office/drawing/2014/main" val="20001"/>
                    </a:ext>
                  </a:extLst>
                </a:gridCol>
              </a:tblGrid>
              <a:tr h="1728192">
                <a:tc>
                  <a:txBody>
                    <a:bodyPr/>
                    <a:lstStyle/>
                    <a:p>
                      <a:pPr algn="ctr"/>
                      <a:br>
                        <a:rPr lang="cs-CZ" dirty="0"/>
                      </a:br>
                      <a:r>
                        <a:rPr lang="cs-CZ" sz="3200" dirty="0">
                          <a:solidFill>
                            <a:srgbClr val="008000"/>
                          </a:solidFill>
                          <a:latin typeface="Arial Black" pitchFamily="34" charset="0"/>
                        </a:rPr>
                        <a:t>LYSIN</a:t>
                      </a:r>
                    </a:p>
                    <a:p>
                      <a:pPr algn="ctr"/>
                      <a:r>
                        <a:rPr lang="cs-CZ" sz="3200" dirty="0">
                          <a:solidFill>
                            <a:srgbClr val="0000FF"/>
                          </a:solidFill>
                          <a:latin typeface="Arial Black" pitchFamily="34" charset="0"/>
                        </a:rPr>
                        <a:t> </a:t>
                      </a:r>
                      <a:r>
                        <a:rPr lang="cs-CZ" sz="3200" dirty="0">
                          <a:solidFill>
                            <a:srgbClr val="008000"/>
                          </a:solidFill>
                          <a:latin typeface="Arial Black" pitchFamily="34" charset="0"/>
                        </a:rPr>
                        <a:t>(</a:t>
                      </a:r>
                      <a:r>
                        <a:rPr lang="cs-CZ" sz="3200" dirty="0" err="1">
                          <a:solidFill>
                            <a:srgbClr val="008000"/>
                          </a:solidFill>
                          <a:latin typeface="Arial Black" pitchFamily="34" charset="0"/>
                        </a:rPr>
                        <a:t>Lys</a:t>
                      </a:r>
                      <a:r>
                        <a:rPr lang="cs-CZ" sz="3200" dirty="0">
                          <a:solidFill>
                            <a:srgbClr val="008000"/>
                          </a:solidFill>
                          <a:latin typeface="Arial Black" pitchFamily="34" charset="0"/>
                        </a:rPr>
                        <a:t>, L)</a:t>
                      </a: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cs-CZ" sz="1200" dirty="0"/>
                    </a:p>
                  </a:txBody>
                  <a:tcPr marL="58970" marR="58970" marT="29485" marB="294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13" name="Obrázek 12" descr="Amminoacido_lisina_formula.png"/>
          <p:cNvPicPr>
            <a:picLocks noChangeAspect="1"/>
          </p:cNvPicPr>
          <p:nvPr/>
        </p:nvPicPr>
        <p:blipFill>
          <a:blip r:embed="rId4" cstate="print"/>
          <a:stretch>
            <a:fillRect/>
          </a:stretch>
        </p:blipFill>
        <p:spPr>
          <a:xfrm>
            <a:off x="5004048" y="3933056"/>
            <a:ext cx="3672408" cy="1557450"/>
          </a:xfrm>
          <a:prstGeom prst="rect">
            <a:avLst/>
          </a:prstGeom>
        </p:spPr>
      </p:pic>
      <p:sp>
        <p:nvSpPr>
          <p:cNvPr id="14" name="TextovéPole 13"/>
          <p:cNvSpPr txBox="1"/>
          <p:nvPr/>
        </p:nvSpPr>
        <p:spPr>
          <a:xfrm>
            <a:off x="467544" y="5589240"/>
            <a:ext cx="8424936" cy="830997"/>
          </a:xfrm>
          <a:prstGeom prst="rect">
            <a:avLst/>
          </a:prstGeom>
          <a:noFill/>
          <a:ln w="63500">
            <a:solidFill>
              <a:srgbClr val="008000"/>
            </a:solidFill>
            <a:prstDash val="sysDot"/>
          </a:ln>
        </p:spPr>
        <p:txBody>
          <a:bodyPr wrap="square" rtlCol="0">
            <a:spAutoFit/>
          </a:bodyPr>
          <a:lstStyle/>
          <a:p>
            <a:pPr algn="r"/>
            <a:r>
              <a:rPr lang="cs-CZ" sz="2400" dirty="0">
                <a:solidFill>
                  <a:srgbClr val="008000"/>
                </a:solidFill>
                <a:latin typeface="Arial Black" pitchFamily="34" charset="0"/>
              </a:rPr>
              <a:t>Tato skupina má význam pro PŘÍČNÉ VAZBY molekul KOLAGENU</a:t>
            </a:r>
          </a:p>
        </p:txBody>
      </p:sp>
      <p:cxnSp>
        <p:nvCxnSpPr>
          <p:cNvPr id="16" name="Přímá spojovací šipka 15"/>
          <p:cNvCxnSpPr/>
          <p:nvPr/>
        </p:nvCxnSpPr>
        <p:spPr>
          <a:xfrm>
            <a:off x="5580112" y="5301208"/>
            <a:ext cx="1296144" cy="72008"/>
          </a:xfrm>
          <a:prstGeom prst="straightConnector1">
            <a:avLst/>
          </a:prstGeom>
          <a:ln w="63500">
            <a:solidFill>
              <a:srgbClr val="008000"/>
            </a:solidFill>
            <a:prstDash val="sysDot"/>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116632"/>
            <a:ext cx="8229600" cy="720080"/>
          </a:xfrm>
        </p:spPr>
        <p:txBody>
          <a:bodyPr/>
          <a:lstStyle/>
          <a:p>
            <a:r>
              <a:rPr lang="cs-CZ" sz="2000" dirty="0">
                <a:solidFill>
                  <a:srgbClr val="FF0000"/>
                </a:solidFill>
                <a:latin typeface="Arial Black" pitchFamily="34" charset="0"/>
              </a:rPr>
              <a:t>PRIMÁRNÍ STRUKTURA proteinů II - KOLAGEN jako příklad </a:t>
            </a:r>
            <a:r>
              <a:rPr lang="cs-CZ" sz="2000" dirty="0">
                <a:solidFill>
                  <a:srgbClr val="008000"/>
                </a:solidFill>
                <a:latin typeface="Arial Black" pitchFamily="34" charset="0"/>
              </a:rPr>
              <a:t>(uvedeny počty jednotlivých aminokyselin v makromolekule)</a:t>
            </a:r>
            <a:endParaRPr lang="cs-CZ" sz="2000" dirty="0">
              <a:solidFill>
                <a:srgbClr val="008000"/>
              </a:solidFill>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a:xfrm>
            <a:off x="1619672" y="6381327"/>
            <a:ext cx="6624736" cy="340147"/>
          </a:xfrm>
        </p:spPr>
        <p:txBody>
          <a:bodyPr/>
          <a:lstStyle/>
          <a:p>
            <a:pPr>
              <a:defRPr/>
            </a:pPr>
            <a:r>
              <a:rPr lang="pl-PL"/>
              <a:t>PŘÍRODNÍ POLYMERY KOLAGEN PŘF MU 9 2021</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26</a:t>
            </a:fld>
            <a:endParaRPr lang="sk-SK"/>
          </a:p>
        </p:txBody>
      </p:sp>
      <p:graphicFrame>
        <p:nvGraphicFramePr>
          <p:cNvPr id="19" name="Tabulka 18"/>
          <p:cNvGraphicFramePr>
            <a:graphicFrameLocks noGrp="1"/>
          </p:cNvGraphicFramePr>
          <p:nvPr/>
        </p:nvGraphicFramePr>
        <p:xfrm>
          <a:off x="467544" y="1024918"/>
          <a:ext cx="8280920" cy="5474388"/>
        </p:xfrm>
        <a:graphic>
          <a:graphicData uri="http://schemas.openxmlformats.org/drawingml/2006/table">
            <a:tbl>
              <a:tblPr/>
              <a:tblGrid>
                <a:gridCol w="1035115">
                  <a:extLst>
                    <a:ext uri="{9D8B030D-6E8A-4147-A177-3AD203B41FA5}">
                      <a16:colId xmlns:a16="http://schemas.microsoft.com/office/drawing/2014/main" val="20000"/>
                    </a:ext>
                  </a:extLst>
                </a:gridCol>
                <a:gridCol w="1035115">
                  <a:extLst>
                    <a:ext uri="{9D8B030D-6E8A-4147-A177-3AD203B41FA5}">
                      <a16:colId xmlns:a16="http://schemas.microsoft.com/office/drawing/2014/main" val="20001"/>
                    </a:ext>
                  </a:extLst>
                </a:gridCol>
                <a:gridCol w="1035115">
                  <a:extLst>
                    <a:ext uri="{9D8B030D-6E8A-4147-A177-3AD203B41FA5}">
                      <a16:colId xmlns:a16="http://schemas.microsoft.com/office/drawing/2014/main" val="20002"/>
                    </a:ext>
                  </a:extLst>
                </a:gridCol>
                <a:gridCol w="1035115">
                  <a:extLst>
                    <a:ext uri="{9D8B030D-6E8A-4147-A177-3AD203B41FA5}">
                      <a16:colId xmlns:a16="http://schemas.microsoft.com/office/drawing/2014/main" val="20003"/>
                    </a:ext>
                  </a:extLst>
                </a:gridCol>
                <a:gridCol w="1035115">
                  <a:extLst>
                    <a:ext uri="{9D8B030D-6E8A-4147-A177-3AD203B41FA5}">
                      <a16:colId xmlns:a16="http://schemas.microsoft.com/office/drawing/2014/main" val="20004"/>
                    </a:ext>
                  </a:extLst>
                </a:gridCol>
                <a:gridCol w="1035115">
                  <a:extLst>
                    <a:ext uri="{9D8B030D-6E8A-4147-A177-3AD203B41FA5}">
                      <a16:colId xmlns:a16="http://schemas.microsoft.com/office/drawing/2014/main" val="20005"/>
                    </a:ext>
                  </a:extLst>
                </a:gridCol>
                <a:gridCol w="1035115">
                  <a:extLst>
                    <a:ext uri="{9D8B030D-6E8A-4147-A177-3AD203B41FA5}">
                      <a16:colId xmlns:a16="http://schemas.microsoft.com/office/drawing/2014/main" val="20006"/>
                    </a:ext>
                  </a:extLst>
                </a:gridCol>
                <a:gridCol w="1035115">
                  <a:extLst>
                    <a:ext uri="{9D8B030D-6E8A-4147-A177-3AD203B41FA5}">
                      <a16:colId xmlns:a16="http://schemas.microsoft.com/office/drawing/2014/main" val="20007"/>
                    </a:ext>
                  </a:extLst>
                </a:gridCol>
              </a:tblGrid>
              <a:tr h="338579">
                <a:tc>
                  <a:txBody>
                    <a:bodyPr/>
                    <a:lstStyle/>
                    <a:p>
                      <a:pPr>
                        <a:lnSpc>
                          <a:spcPct val="115000"/>
                        </a:lnSpc>
                        <a:spcAft>
                          <a:spcPts val="0"/>
                        </a:spcAft>
                      </a:pPr>
                      <a:r>
                        <a:rPr lang="cs-CZ" sz="1200" b="1" dirty="0">
                          <a:latin typeface="Verdana"/>
                          <a:ea typeface="Times New Roman"/>
                          <a:cs typeface="Times New Roman"/>
                        </a:rPr>
                        <a:t>AMK</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Typ I</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Typ II </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Verdana"/>
                          <a:ea typeface="Times New Roman"/>
                          <a:cs typeface="Times New Roman"/>
                        </a:rPr>
                        <a:t>Typ III </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Verdana"/>
                          <a:ea typeface="Times New Roman"/>
                          <a:cs typeface="Times New Roman"/>
                        </a:rPr>
                        <a:t>Typ IV </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Typ V</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38579">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alfa1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alfa2    </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B</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37572">
                <a:tc>
                  <a:txBody>
                    <a:bodyPr/>
                    <a:lstStyle/>
                    <a:p>
                      <a:pPr>
                        <a:lnSpc>
                          <a:spcPct val="115000"/>
                        </a:lnSpc>
                        <a:spcAft>
                          <a:spcPts val="0"/>
                        </a:spcAft>
                      </a:pPr>
                      <a:r>
                        <a:rPr lang="cs-CZ" sz="1200" b="1">
                          <a:latin typeface="Verdana"/>
                          <a:ea typeface="Times New Roman"/>
                          <a:cs typeface="Times New Roman"/>
                        </a:rPr>
                        <a:t>3-Hyp</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0,0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2,5</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37572">
                <a:tc>
                  <a:txBody>
                    <a:bodyPr/>
                    <a:lstStyle/>
                    <a:p>
                      <a:pPr>
                        <a:lnSpc>
                          <a:spcPct val="115000"/>
                        </a:lnSpc>
                        <a:spcAft>
                          <a:spcPts val="0"/>
                        </a:spcAft>
                      </a:pPr>
                      <a:r>
                        <a:rPr lang="cs-CZ" sz="1200" b="1">
                          <a:latin typeface="Verdana"/>
                          <a:ea typeface="Times New Roman"/>
                          <a:cs typeface="Times New Roman"/>
                        </a:rPr>
                        <a:t>4-Hyp</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125</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130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37572">
                <a:tc>
                  <a:txBody>
                    <a:bodyPr/>
                    <a:lstStyle/>
                    <a:p>
                      <a:pPr>
                        <a:lnSpc>
                          <a:spcPct val="115000"/>
                        </a:lnSpc>
                        <a:spcAft>
                          <a:spcPts val="0"/>
                        </a:spcAft>
                      </a:pPr>
                      <a:r>
                        <a:rPr lang="cs-CZ" sz="1200" b="1">
                          <a:latin typeface="Verdana"/>
                          <a:ea typeface="Times New Roman"/>
                          <a:cs typeface="Times New Roman"/>
                        </a:rPr>
                        <a:t>Asp</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37572">
                <a:tc>
                  <a:txBody>
                    <a:bodyPr/>
                    <a:lstStyle/>
                    <a:p>
                      <a:pPr>
                        <a:lnSpc>
                          <a:spcPct val="115000"/>
                        </a:lnSpc>
                        <a:spcAft>
                          <a:spcPts val="0"/>
                        </a:spcAft>
                      </a:pPr>
                      <a:r>
                        <a:rPr lang="cs-CZ" sz="1200" b="1">
                          <a:latin typeface="Verdana"/>
                          <a:ea typeface="Times New Roman"/>
                          <a:cs typeface="Times New Roman"/>
                        </a:rPr>
                        <a:t>Thr</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Verdana"/>
                          <a:ea typeface="Times New Roman"/>
                          <a:cs typeface="Times New Roman"/>
                        </a:rPr>
                        <a:t>20</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37572">
                <a:tc>
                  <a:txBody>
                    <a:bodyPr/>
                    <a:lstStyle/>
                    <a:p>
                      <a:pPr>
                        <a:lnSpc>
                          <a:spcPct val="115000"/>
                        </a:lnSpc>
                        <a:spcAft>
                          <a:spcPts val="0"/>
                        </a:spcAft>
                      </a:pPr>
                      <a:r>
                        <a:rPr lang="cs-CZ" sz="1200" b="1">
                          <a:latin typeface="Verdana"/>
                          <a:ea typeface="Times New Roman"/>
                          <a:cs typeface="Times New Roman"/>
                        </a:rPr>
                        <a:t>Ser</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27</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37</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37572">
                <a:tc>
                  <a:txBody>
                    <a:bodyPr/>
                    <a:lstStyle/>
                    <a:p>
                      <a:pPr>
                        <a:lnSpc>
                          <a:spcPct val="115000"/>
                        </a:lnSpc>
                        <a:spcAft>
                          <a:spcPts val="0"/>
                        </a:spcAft>
                      </a:pPr>
                      <a:r>
                        <a:rPr lang="cs-CZ" sz="1200" b="1">
                          <a:latin typeface="Verdana"/>
                          <a:ea typeface="Times New Roman"/>
                          <a:cs typeface="Times New Roman"/>
                        </a:rPr>
                        <a:t>Glu</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74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71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71241">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Pro</a:t>
                      </a:r>
                      <a:endParaRPr lang="cs-CZ" sz="24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129</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113</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121</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107</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61</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97</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118</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71241">
                <a:tc>
                  <a:txBody>
                    <a:bodyPr/>
                    <a:lstStyle/>
                    <a:p>
                      <a:pPr algn="ctr">
                        <a:lnSpc>
                          <a:spcPct val="115000"/>
                        </a:lnSpc>
                        <a:spcAft>
                          <a:spcPts val="0"/>
                        </a:spcAft>
                      </a:pPr>
                      <a:r>
                        <a:rPr lang="cs-CZ" sz="1400" b="1" dirty="0" err="1">
                          <a:solidFill>
                            <a:srgbClr val="FF0000"/>
                          </a:solidFill>
                          <a:latin typeface="Arial Black" pitchFamily="34" charset="0"/>
                          <a:ea typeface="Times New Roman"/>
                          <a:cs typeface="Times New Roman"/>
                        </a:rPr>
                        <a:t>Gly</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330</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336</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333</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350</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310</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319</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322</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237572">
                <a:tc>
                  <a:txBody>
                    <a:bodyPr/>
                    <a:lstStyle/>
                    <a:p>
                      <a:pPr>
                        <a:lnSpc>
                          <a:spcPct val="115000"/>
                        </a:lnSpc>
                        <a:spcAft>
                          <a:spcPts val="0"/>
                        </a:spcAft>
                      </a:pPr>
                      <a:r>
                        <a:rPr lang="cs-CZ" sz="1200" b="1">
                          <a:latin typeface="Verdana"/>
                          <a:ea typeface="Times New Roman"/>
                          <a:cs typeface="Times New Roman"/>
                        </a:rPr>
                        <a:t>Ala</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112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237572">
                <a:tc>
                  <a:txBody>
                    <a:bodyPr/>
                    <a:lstStyle/>
                    <a:p>
                      <a:pPr>
                        <a:lnSpc>
                          <a:spcPct val="115000"/>
                        </a:lnSpc>
                        <a:spcAft>
                          <a:spcPts val="0"/>
                        </a:spcAft>
                      </a:pPr>
                      <a:r>
                        <a:rPr lang="cs-CZ" sz="1200" b="1">
                          <a:latin typeface="Verdana"/>
                          <a:ea typeface="Times New Roman"/>
                          <a:cs typeface="Times New Roman"/>
                        </a:rPr>
                        <a:t>Val</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Verdana"/>
                          <a:ea typeface="Times New Roman"/>
                          <a:cs typeface="Times New Roman"/>
                        </a:rPr>
                        <a:t>18</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27</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237572">
                <a:tc>
                  <a:txBody>
                    <a:bodyPr/>
                    <a:lstStyle/>
                    <a:p>
                      <a:pPr>
                        <a:lnSpc>
                          <a:spcPct val="115000"/>
                        </a:lnSpc>
                        <a:spcAft>
                          <a:spcPts val="0"/>
                        </a:spcAft>
                      </a:pPr>
                      <a:r>
                        <a:rPr lang="cs-CZ" sz="1200" b="1">
                          <a:latin typeface="Verdana"/>
                          <a:ea typeface="Times New Roman"/>
                          <a:cs typeface="Times New Roman"/>
                        </a:rPr>
                        <a:t>Gys 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r h="237572">
                <a:tc>
                  <a:txBody>
                    <a:bodyPr/>
                    <a:lstStyle/>
                    <a:p>
                      <a:pPr>
                        <a:lnSpc>
                          <a:spcPct val="115000"/>
                        </a:lnSpc>
                        <a:spcAft>
                          <a:spcPts val="0"/>
                        </a:spcAft>
                      </a:pPr>
                      <a:r>
                        <a:rPr lang="cs-CZ" sz="1200" b="1">
                          <a:latin typeface="Verdana"/>
                          <a:ea typeface="Times New Roman"/>
                          <a:cs typeface="Times New Roman"/>
                        </a:rPr>
                        <a:t>Met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r h="237572">
                <a:tc>
                  <a:txBody>
                    <a:bodyPr/>
                    <a:lstStyle/>
                    <a:p>
                      <a:pPr>
                        <a:lnSpc>
                          <a:spcPct val="115000"/>
                        </a:lnSpc>
                        <a:spcAft>
                          <a:spcPts val="0"/>
                        </a:spcAft>
                      </a:pPr>
                      <a:r>
                        <a:rPr lang="cs-CZ" sz="1200" b="1">
                          <a:latin typeface="Verdana"/>
                          <a:ea typeface="Times New Roman"/>
                          <a:cs typeface="Times New Roman"/>
                        </a:rPr>
                        <a:t>Ile</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4"/>
                  </a:ext>
                </a:extLst>
              </a:tr>
              <a:tr h="237572">
                <a:tc>
                  <a:txBody>
                    <a:bodyPr/>
                    <a:lstStyle/>
                    <a:p>
                      <a:pPr>
                        <a:lnSpc>
                          <a:spcPct val="115000"/>
                        </a:lnSpc>
                        <a:spcAft>
                          <a:spcPts val="0"/>
                        </a:spcAft>
                      </a:pPr>
                      <a:r>
                        <a:rPr lang="cs-CZ" sz="1200" b="1">
                          <a:latin typeface="Verdana"/>
                          <a:ea typeface="Times New Roman"/>
                          <a:cs typeface="Times New Roman"/>
                        </a:rPr>
                        <a:t>Leu</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35</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5"/>
                  </a:ext>
                </a:extLst>
              </a:tr>
              <a:tr h="237572">
                <a:tc>
                  <a:txBody>
                    <a:bodyPr/>
                    <a:lstStyle/>
                    <a:p>
                      <a:pPr>
                        <a:lnSpc>
                          <a:spcPct val="115000"/>
                        </a:lnSpc>
                        <a:spcAft>
                          <a:spcPts val="0"/>
                        </a:spcAft>
                      </a:pPr>
                      <a:r>
                        <a:rPr lang="cs-CZ" sz="1200" b="1">
                          <a:latin typeface="Verdana"/>
                          <a:ea typeface="Times New Roman"/>
                          <a:cs typeface="Times New Roman"/>
                        </a:rPr>
                        <a:t>Tyr</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6"/>
                  </a:ext>
                </a:extLst>
              </a:tr>
              <a:tr h="237572">
                <a:tc>
                  <a:txBody>
                    <a:bodyPr/>
                    <a:lstStyle/>
                    <a:p>
                      <a:pPr>
                        <a:lnSpc>
                          <a:spcPct val="115000"/>
                        </a:lnSpc>
                        <a:spcAft>
                          <a:spcPts val="0"/>
                        </a:spcAft>
                      </a:pPr>
                      <a:r>
                        <a:rPr lang="cs-CZ" sz="1200" b="1">
                          <a:latin typeface="Verdana"/>
                          <a:ea typeface="Times New Roman"/>
                          <a:cs typeface="Times New Roman"/>
                        </a:rPr>
                        <a:t>Xhe</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27</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7"/>
                  </a:ext>
                </a:extLst>
              </a:tr>
              <a:tr h="237572">
                <a:tc>
                  <a:txBody>
                    <a:bodyPr/>
                    <a:lstStyle/>
                    <a:p>
                      <a:pPr>
                        <a:lnSpc>
                          <a:spcPct val="115000"/>
                        </a:lnSpc>
                        <a:spcAft>
                          <a:spcPts val="0"/>
                        </a:spcAft>
                      </a:pPr>
                      <a:r>
                        <a:rPr lang="cs-CZ" sz="1200" b="1">
                          <a:latin typeface="Verdana"/>
                          <a:ea typeface="Times New Roman"/>
                          <a:cs typeface="Times New Roman"/>
                        </a:rPr>
                        <a:t>Hyl</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8"/>
                  </a:ext>
                </a:extLst>
              </a:tr>
              <a:tr h="237572">
                <a:tc>
                  <a:txBody>
                    <a:bodyPr/>
                    <a:lstStyle/>
                    <a:p>
                      <a:pPr>
                        <a:lnSpc>
                          <a:spcPct val="115000"/>
                        </a:lnSpc>
                        <a:spcAft>
                          <a:spcPts val="0"/>
                        </a:spcAft>
                      </a:pPr>
                      <a:r>
                        <a:rPr lang="cs-CZ" sz="1200" b="1">
                          <a:latin typeface="Verdana"/>
                          <a:ea typeface="Times New Roman"/>
                          <a:cs typeface="Times New Roman"/>
                        </a:rPr>
                        <a:t>Lys</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7,3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9"/>
                  </a:ext>
                </a:extLst>
              </a:tr>
              <a:tr h="237572">
                <a:tc>
                  <a:txBody>
                    <a:bodyPr/>
                    <a:lstStyle/>
                    <a:p>
                      <a:pPr>
                        <a:lnSpc>
                          <a:spcPct val="115000"/>
                        </a:lnSpc>
                        <a:spcAft>
                          <a:spcPts val="0"/>
                        </a:spcAft>
                      </a:pPr>
                      <a:r>
                        <a:rPr lang="cs-CZ" sz="1200" b="1">
                          <a:latin typeface="Verdana"/>
                          <a:ea typeface="Times New Roman"/>
                          <a:cs typeface="Times New Roman"/>
                        </a:rPr>
                        <a:t>Arg</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Verdana"/>
                          <a:ea typeface="Times New Roman"/>
                          <a:cs typeface="Times New Roman"/>
                        </a:rPr>
                        <a:t>50</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0"/>
                  </a:ext>
                </a:extLst>
              </a:tr>
            </a:tbl>
          </a:graphicData>
        </a:graphic>
      </p:graphicFrame>
      <p:sp>
        <p:nvSpPr>
          <p:cNvPr id="8" name="Obdélník 7"/>
          <p:cNvSpPr/>
          <p:nvPr/>
        </p:nvSpPr>
        <p:spPr>
          <a:xfrm>
            <a:off x="467544" y="6021288"/>
            <a:ext cx="8352928" cy="288032"/>
          </a:xfrm>
          <a:prstGeom prst="rect">
            <a:avLst/>
          </a:prstGeom>
          <a:noFill/>
          <a:ln w="63500">
            <a:solidFill>
              <a:srgbClr val="008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0"/>
            <a:ext cx="8229600" cy="850106"/>
          </a:xfrm>
        </p:spPr>
        <p:txBody>
          <a:bodyPr/>
          <a:lstStyle/>
          <a:p>
            <a:r>
              <a:rPr lang="cs-CZ" sz="2800" dirty="0">
                <a:solidFill>
                  <a:srgbClr val="FF0000"/>
                </a:solidFill>
                <a:latin typeface="Arial Black" pitchFamily="34" charset="0"/>
              </a:rPr>
              <a:t>PRIMÁRNÍ STRUKTURA proteinů III</a:t>
            </a:r>
            <a:br>
              <a:rPr lang="cs-CZ" sz="2800" dirty="0">
                <a:solidFill>
                  <a:srgbClr val="008000"/>
                </a:solidFill>
                <a:latin typeface="Arial Black" pitchFamily="34" charset="0"/>
              </a:rPr>
            </a:br>
            <a:r>
              <a:rPr lang="cs-CZ" sz="2800" dirty="0">
                <a:solidFill>
                  <a:srgbClr val="FF0000"/>
                </a:solidFill>
                <a:latin typeface="Arial Black" pitchFamily="34" charset="0"/>
              </a:rPr>
              <a:t>KOLAGEN jako příklad</a:t>
            </a:r>
            <a:endParaRPr lang="cs-CZ" sz="2800" dirty="0">
              <a:solidFill>
                <a:srgbClr val="FF0000"/>
              </a:solidFill>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27</a:t>
            </a:fld>
            <a:endParaRPr lang="sk-SK"/>
          </a:p>
        </p:txBody>
      </p:sp>
      <p:graphicFrame>
        <p:nvGraphicFramePr>
          <p:cNvPr id="8" name="Tabulka 7"/>
          <p:cNvGraphicFramePr>
            <a:graphicFrameLocks noGrp="1"/>
          </p:cNvGraphicFramePr>
          <p:nvPr/>
        </p:nvGraphicFramePr>
        <p:xfrm>
          <a:off x="0" y="1052736"/>
          <a:ext cx="9143999" cy="6050541"/>
        </p:xfrm>
        <a:graphic>
          <a:graphicData uri="http://schemas.openxmlformats.org/drawingml/2006/table">
            <a:tbl>
              <a:tblPr/>
              <a:tblGrid>
                <a:gridCol w="788274">
                  <a:extLst>
                    <a:ext uri="{9D8B030D-6E8A-4147-A177-3AD203B41FA5}">
                      <a16:colId xmlns:a16="http://schemas.microsoft.com/office/drawing/2014/main" val="20000"/>
                    </a:ext>
                  </a:extLst>
                </a:gridCol>
                <a:gridCol w="1623486">
                  <a:extLst>
                    <a:ext uri="{9D8B030D-6E8A-4147-A177-3AD203B41FA5}">
                      <a16:colId xmlns:a16="http://schemas.microsoft.com/office/drawing/2014/main" val="20001"/>
                    </a:ext>
                  </a:extLst>
                </a:gridCol>
                <a:gridCol w="6732239">
                  <a:extLst>
                    <a:ext uri="{9D8B030D-6E8A-4147-A177-3AD203B41FA5}">
                      <a16:colId xmlns:a16="http://schemas.microsoft.com/office/drawing/2014/main" val="20002"/>
                    </a:ext>
                  </a:extLst>
                </a:gridCol>
              </a:tblGrid>
              <a:tr h="283107">
                <a:tc>
                  <a:txBody>
                    <a:bodyPr/>
                    <a:lstStyle/>
                    <a:p>
                      <a:pPr algn="ctr">
                        <a:lnSpc>
                          <a:spcPct val="115000"/>
                        </a:lnSpc>
                        <a:spcAft>
                          <a:spcPts val="0"/>
                        </a:spcAft>
                      </a:pPr>
                      <a:r>
                        <a:rPr lang="cs-CZ" sz="2400" b="1" dirty="0">
                          <a:solidFill>
                            <a:srgbClr val="FF0000"/>
                          </a:solidFill>
                          <a:latin typeface="Arial Black" pitchFamily="34" charset="0"/>
                          <a:ea typeface="Times New Roman"/>
                          <a:cs typeface="Times New Roman"/>
                        </a:rPr>
                        <a:t>Typ</a:t>
                      </a:r>
                      <a:r>
                        <a:rPr lang="cs-CZ" sz="1600" b="1" dirty="0">
                          <a:solidFill>
                            <a:srgbClr val="FF0000"/>
                          </a:solidFill>
                          <a:latin typeface="Arial Black" pitchFamily="34" charset="0"/>
                          <a:ea typeface="Times New Roman"/>
                          <a:cs typeface="Times New Roman"/>
                        </a:rPr>
                        <a:t>  </a:t>
                      </a:r>
                      <a:endParaRPr lang="cs-CZ" sz="2400" b="1" dirty="0">
                        <a:solidFill>
                          <a:srgbClr val="FF0000"/>
                        </a:solidFill>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cs-CZ" sz="1600" b="1" dirty="0">
                          <a:solidFill>
                            <a:srgbClr val="FF0000"/>
                          </a:solidFill>
                          <a:latin typeface="Arial Black" pitchFamily="34" charset="0"/>
                          <a:ea typeface="Times New Roman"/>
                          <a:cs typeface="Times New Roman"/>
                        </a:rPr>
                        <a:t>Molekulární složení  </a:t>
                      </a:r>
                      <a:endParaRPr lang="cs-CZ" sz="2400" b="1" dirty="0">
                        <a:solidFill>
                          <a:srgbClr val="FF0000"/>
                        </a:solidFill>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cs-CZ" sz="3200" b="1" dirty="0">
                          <a:solidFill>
                            <a:srgbClr val="FF0000"/>
                          </a:solidFill>
                          <a:latin typeface="Arial Black" pitchFamily="34" charset="0"/>
                          <a:ea typeface="Times New Roman"/>
                          <a:cs typeface="Times New Roman"/>
                        </a:rPr>
                        <a:t>Výskyt</a:t>
                      </a:r>
                      <a:endParaRPr lang="cs-CZ" sz="2400" b="1" dirty="0">
                        <a:solidFill>
                          <a:srgbClr val="FF0000"/>
                        </a:solidFill>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511135">
                <a:tc>
                  <a:txBody>
                    <a:bodyPr/>
                    <a:lstStyle/>
                    <a:p>
                      <a:pPr algn="ctr">
                        <a:lnSpc>
                          <a:spcPct val="115000"/>
                        </a:lnSpc>
                        <a:spcAft>
                          <a:spcPts val="0"/>
                        </a:spcAft>
                      </a:pPr>
                      <a:r>
                        <a:rPr lang="cs-CZ" sz="1800" b="1" dirty="0">
                          <a:latin typeface="Arial Black" pitchFamily="34" charset="0"/>
                          <a:ea typeface="Times New Roman"/>
                          <a:cs typeface="Times New Roman"/>
                        </a:rPr>
                        <a:t>I</a:t>
                      </a:r>
                      <a:endParaRPr lang="cs-CZ" sz="2800" b="1" dirty="0">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1200" b="1">
                          <a:latin typeface="+mn-lt"/>
                          <a:ea typeface="Times New Roman"/>
                          <a:cs typeface="Times New Roman"/>
                        </a:rPr>
                        <a:t>[alfa1(I)]2alfa2</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1600" b="1" dirty="0">
                          <a:latin typeface="+mn-lt"/>
                          <a:ea typeface="Times New Roman"/>
                          <a:cs typeface="Times New Roman"/>
                        </a:rPr>
                        <a:t>V kůži, šlachách, kostech, aortě, plicích atd.</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283107">
                <a:tc>
                  <a:txBody>
                    <a:bodyPr/>
                    <a:lstStyle/>
                    <a:p>
                      <a:pPr algn="ctr">
                        <a:lnSpc>
                          <a:spcPct val="115000"/>
                        </a:lnSpc>
                        <a:spcAft>
                          <a:spcPts val="0"/>
                        </a:spcAft>
                      </a:pPr>
                      <a:r>
                        <a:rPr lang="cs-CZ" sz="1800" b="1" dirty="0">
                          <a:latin typeface="Arial Black" pitchFamily="34" charset="0"/>
                          <a:ea typeface="Times New Roman"/>
                          <a:cs typeface="Times New Roman"/>
                        </a:rPr>
                        <a:t>II</a:t>
                      </a:r>
                      <a:endParaRPr lang="cs-CZ" sz="2800" b="1" dirty="0">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1200" b="1">
                          <a:latin typeface="+mn-lt"/>
                          <a:ea typeface="Times New Roman"/>
                          <a:cs typeface="Times New Roman"/>
                        </a:rPr>
                        <a:t>[alfa1(II)]3</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1600" b="1" dirty="0" err="1">
                          <a:latin typeface="+mn-lt"/>
                          <a:ea typeface="Times New Roman"/>
                          <a:cs typeface="Times New Roman"/>
                        </a:rPr>
                        <a:t>Hyalinová</a:t>
                      </a:r>
                      <a:r>
                        <a:rPr lang="cs-CZ" sz="1600" b="1" dirty="0">
                          <a:latin typeface="+mn-lt"/>
                          <a:ea typeface="Times New Roman"/>
                          <a:cs typeface="Times New Roman"/>
                        </a:rPr>
                        <a:t> chrupavka</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511135">
                <a:tc>
                  <a:txBody>
                    <a:bodyPr/>
                    <a:lstStyle/>
                    <a:p>
                      <a:pPr algn="ctr">
                        <a:lnSpc>
                          <a:spcPct val="115000"/>
                        </a:lnSpc>
                        <a:spcAft>
                          <a:spcPts val="0"/>
                        </a:spcAft>
                      </a:pPr>
                      <a:r>
                        <a:rPr lang="cs-CZ" sz="2800" b="1" dirty="0">
                          <a:solidFill>
                            <a:srgbClr val="92D050"/>
                          </a:solidFill>
                          <a:latin typeface="Arial Black" pitchFamily="34" charset="0"/>
                          <a:ea typeface="Times New Roman"/>
                          <a:cs typeface="Times New Roman"/>
                        </a:rPr>
                        <a:t>III</a:t>
                      </a:r>
                      <a:endParaRPr lang="cs-CZ" sz="4000" b="1" dirty="0">
                        <a:solidFill>
                          <a:srgbClr val="92D050"/>
                        </a:solidFill>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1800" b="1" dirty="0">
                          <a:solidFill>
                            <a:srgbClr val="92D050"/>
                          </a:solidFill>
                          <a:latin typeface="Arial Black" pitchFamily="34" charset="0"/>
                          <a:ea typeface="Times New Roman"/>
                          <a:cs typeface="Times New Roman"/>
                        </a:rPr>
                        <a:t>[alfa1(III)]3</a:t>
                      </a:r>
                      <a:endParaRPr lang="cs-CZ" sz="2800" b="1" dirty="0">
                        <a:solidFill>
                          <a:srgbClr val="92D050"/>
                        </a:solidFill>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2000" b="1" dirty="0">
                          <a:solidFill>
                            <a:srgbClr val="92D050"/>
                          </a:solidFill>
                          <a:latin typeface="Arial Black" pitchFamily="34" charset="0"/>
                          <a:ea typeface="Times New Roman"/>
                          <a:cs typeface="Times New Roman"/>
                        </a:rPr>
                        <a:t>Stejně jako typ I, důležitá či hlavní</a:t>
                      </a:r>
                      <a:r>
                        <a:rPr lang="cs-CZ" sz="2000" b="1" baseline="0" dirty="0">
                          <a:solidFill>
                            <a:srgbClr val="92D050"/>
                          </a:solidFill>
                          <a:latin typeface="Arial Black" pitchFamily="34" charset="0"/>
                          <a:ea typeface="Times New Roman"/>
                          <a:cs typeface="Times New Roman"/>
                        </a:rPr>
                        <a:t> složka cév a žil, která jim dává pružnost a brání vzniku křečových žil (varixů)</a:t>
                      </a:r>
                      <a:endParaRPr lang="cs-CZ" sz="3200" b="1" dirty="0">
                        <a:solidFill>
                          <a:srgbClr val="92D050"/>
                        </a:solidFill>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283107">
                <a:tc>
                  <a:txBody>
                    <a:bodyPr/>
                    <a:lstStyle/>
                    <a:p>
                      <a:pPr algn="ctr">
                        <a:lnSpc>
                          <a:spcPct val="115000"/>
                        </a:lnSpc>
                        <a:spcAft>
                          <a:spcPts val="0"/>
                        </a:spcAft>
                      </a:pPr>
                      <a:r>
                        <a:rPr lang="cs-CZ" sz="1800" b="1" dirty="0">
                          <a:latin typeface="Arial Black" pitchFamily="34" charset="0"/>
                          <a:ea typeface="Times New Roman"/>
                          <a:cs typeface="Times New Roman"/>
                        </a:rPr>
                        <a:t>IV</a:t>
                      </a:r>
                      <a:endParaRPr lang="cs-CZ" sz="2800" b="1" dirty="0">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1200" b="1">
                          <a:latin typeface="+mn-lt"/>
                          <a:ea typeface="Times New Roman"/>
                          <a:cs typeface="Times New Roman"/>
                        </a:rPr>
                        <a:t>[alfa1(IV)]3</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1600" b="1" dirty="0">
                          <a:latin typeface="+mn-lt"/>
                          <a:ea typeface="Times New Roman"/>
                          <a:cs typeface="Times New Roman"/>
                        </a:rPr>
                        <a:t>V bazálních membránách</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333780">
                <a:tc>
                  <a:txBody>
                    <a:bodyPr/>
                    <a:lstStyle/>
                    <a:p>
                      <a:pPr algn="ctr">
                        <a:lnSpc>
                          <a:spcPct val="115000"/>
                        </a:lnSpc>
                        <a:spcAft>
                          <a:spcPts val="0"/>
                        </a:spcAft>
                      </a:pPr>
                      <a:r>
                        <a:rPr lang="cs-CZ" sz="1800" b="1" dirty="0">
                          <a:latin typeface="Arial Black" pitchFamily="34" charset="0"/>
                          <a:ea typeface="Times New Roman"/>
                          <a:cs typeface="Times New Roman"/>
                        </a:rPr>
                        <a:t>V</a:t>
                      </a:r>
                      <a:endParaRPr lang="cs-CZ" sz="2800" b="1" dirty="0">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1600" b="1" dirty="0">
                          <a:latin typeface="+mn-lt"/>
                          <a:ea typeface="Times New Roman"/>
                          <a:cs typeface="Times New Roman"/>
                        </a:rPr>
                        <a:t>V novotvarech apod.</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r h="333780">
                <a:tc>
                  <a:txBody>
                    <a:bodyPr/>
                    <a:lstStyle/>
                    <a:p>
                      <a:pPr algn="ctr">
                        <a:lnSpc>
                          <a:spcPct val="115000"/>
                        </a:lnSpc>
                        <a:spcAft>
                          <a:spcPts val="0"/>
                        </a:spcAft>
                      </a:pPr>
                      <a:r>
                        <a:rPr lang="cs-CZ" sz="1800" b="1" dirty="0">
                          <a:latin typeface="Arial Black" pitchFamily="34" charset="0"/>
                          <a:ea typeface="Times New Roman"/>
                          <a:cs typeface="Times New Roman"/>
                        </a:rPr>
                        <a:t>VI</a:t>
                      </a:r>
                      <a:endParaRPr lang="cs-CZ" sz="2800" b="1" dirty="0">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1600" b="1" dirty="0">
                          <a:latin typeface="+mn-lt"/>
                          <a:ea typeface="Times New Roman"/>
                          <a:cs typeface="Times New Roman"/>
                        </a:rPr>
                        <a:t>V intersticiální tkáni</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r h="333780">
                <a:tc>
                  <a:txBody>
                    <a:bodyPr/>
                    <a:lstStyle/>
                    <a:p>
                      <a:pPr algn="ctr">
                        <a:lnSpc>
                          <a:spcPct val="115000"/>
                        </a:lnSpc>
                        <a:spcAft>
                          <a:spcPts val="0"/>
                        </a:spcAft>
                      </a:pPr>
                      <a:r>
                        <a:rPr lang="cs-CZ" sz="1800" b="1" dirty="0">
                          <a:latin typeface="Arial Black" pitchFamily="34" charset="0"/>
                          <a:ea typeface="Times New Roman"/>
                          <a:cs typeface="Times New Roman"/>
                        </a:rPr>
                        <a:t>VII</a:t>
                      </a:r>
                      <a:endParaRPr lang="cs-CZ" sz="2800" b="1" dirty="0">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1600" b="1" dirty="0">
                          <a:latin typeface="+mn-lt"/>
                          <a:ea typeface="Times New Roman"/>
                          <a:cs typeface="Times New Roman"/>
                        </a:rPr>
                        <a:t>V tkáních epitelu</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7"/>
                  </a:ext>
                </a:extLst>
              </a:tr>
              <a:tr h="333780">
                <a:tc>
                  <a:txBody>
                    <a:bodyPr/>
                    <a:lstStyle/>
                    <a:p>
                      <a:pPr algn="ctr">
                        <a:lnSpc>
                          <a:spcPct val="115000"/>
                        </a:lnSpc>
                        <a:spcAft>
                          <a:spcPts val="0"/>
                        </a:spcAft>
                      </a:pPr>
                      <a:r>
                        <a:rPr lang="cs-CZ" sz="1800" b="1" dirty="0">
                          <a:latin typeface="Arial Black" pitchFamily="34" charset="0"/>
                          <a:ea typeface="Times New Roman"/>
                          <a:cs typeface="Times New Roman"/>
                        </a:rPr>
                        <a:t>VIII</a:t>
                      </a:r>
                      <a:endParaRPr lang="cs-CZ" sz="2800" b="1" dirty="0">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1600" b="1" dirty="0">
                          <a:latin typeface="+mn-lt"/>
                          <a:ea typeface="Times New Roman"/>
                          <a:cs typeface="Times New Roman"/>
                        </a:rPr>
                        <a:t>V některých buňkách endotelu</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8"/>
                  </a:ext>
                </a:extLst>
              </a:tr>
              <a:tr h="333780">
                <a:tc>
                  <a:txBody>
                    <a:bodyPr/>
                    <a:lstStyle/>
                    <a:p>
                      <a:pPr algn="ctr">
                        <a:lnSpc>
                          <a:spcPct val="115000"/>
                        </a:lnSpc>
                        <a:spcAft>
                          <a:spcPts val="0"/>
                        </a:spcAft>
                      </a:pPr>
                      <a:r>
                        <a:rPr lang="cs-CZ" sz="1800" b="1" dirty="0">
                          <a:latin typeface="Arial Black" pitchFamily="34" charset="0"/>
                          <a:ea typeface="Times New Roman"/>
                          <a:cs typeface="Times New Roman"/>
                        </a:rPr>
                        <a:t>IX</a:t>
                      </a:r>
                      <a:endParaRPr lang="cs-CZ" sz="2800" b="1" dirty="0">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1600" b="1" dirty="0">
                          <a:latin typeface="+mn-lt"/>
                          <a:ea typeface="Times New Roman"/>
                          <a:cs typeface="Times New Roman"/>
                        </a:rPr>
                        <a:t>V chrupavkách spolu s typem II</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9"/>
                  </a:ext>
                </a:extLst>
              </a:tr>
              <a:tr h="511135">
                <a:tc>
                  <a:txBody>
                    <a:bodyPr/>
                    <a:lstStyle/>
                    <a:p>
                      <a:pPr algn="ctr">
                        <a:lnSpc>
                          <a:spcPct val="115000"/>
                        </a:lnSpc>
                        <a:spcAft>
                          <a:spcPts val="0"/>
                        </a:spcAft>
                      </a:pPr>
                      <a:r>
                        <a:rPr lang="cs-CZ" sz="1800" b="1" dirty="0">
                          <a:latin typeface="Arial Black" pitchFamily="34" charset="0"/>
                          <a:ea typeface="Times New Roman"/>
                          <a:cs typeface="Times New Roman"/>
                        </a:rPr>
                        <a:t>X</a:t>
                      </a:r>
                      <a:endParaRPr lang="cs-CZ" sz="2800" b="1" dirty="0">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1600" b="1" dirty="0">
                          <a:latin typeface="+mn-lt"/>
                          <a:ea typeface="Times New Roman"/>
                          <a:cs typeface="Times New Roman"/>
                        </a:rPr>
                        <a:t>Je součástí hypertrofických a mineralizujících chrupavek</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0"/>
                  </a:ext>
                </a:extLst>
              </a:tr>
              <a:tr h="333780">
                <a:tc>
                  <a:txBody>
                    <a:bodyPr/>
                    <a:lstStyle/>
                    <a:p>
                      <a:pPr algn="ctr">
                        <a:lnSpc>
                          <a:spcPct val="115000"/>
                        </a:lnSpc>
                        <a:spcAft>
                          <a:spcPts val="0"/>
                        </a:spcAft>
                      </a:pPr>
                      <a:r>
                        <a:rPr lang="cs-CZ" sz="1800" b="1" dirty="0">
                          <a:latin typeface="Arial Black" pitchFamily="34" charset="0"/>
                          <a:ea typeface="Times New Roman"/>
                          <a:cs typeface="Times New Roman"/>
                        </a:rPr>
                        <a:t>XI</a:t>
                      </a:r>
                      <a:endParaRPr lang="cs-CZ" sz="2800" b="1" dirty="0">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1600" b="1" dirty="0">
                          <a:latin typeface="+mn-lt"/>
                          <a:ea typeface="Times New Roman"/>
                          <a:cs typeface="Times New Roman"/>
                        </a:rPr>
                        <a:t>V chrupavce</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1"/>
                  </a:ext>
                </a:extLst>
              </a:tr>
              <a:tr h="511135">
                <a:tc>
                  <a:txBody>
                    <a:bodyPr/>
                    <a:lstStyle/>
                    <a:p>
                      <a:pPr algn="ctr">
                        <a:lnSpc>
                          <a:spcPct val="115000"/>
                        </a:lnSpc>
                        <a:spcAft>
                          <a:spcPts val="0"/>
                        </a:spcAft>
                      </a:pPr>
                      <a:r>
                        <a:rPr lang="cs-CZ" sz="1800" b="1" dirty="0">
                          <a:latin typeface="Arial Black" pitchFamily="34" charset="0"/>
                          <a:ea typeface="Times New Roman"/>
                          <a:cs typeface="Times New Roman"/>
                        </a:rPr>
                        <a:t>XII</a:t>
                      </a:r>
                      <a:endParaRPr lang="cs-CZ" sz="2800" b="1" dirty="0">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1600" b="1" dirty="0">
                          <a:latin typeface="+mn-lt"/>
                          <a:ea typeface="Times New Roman"/>
                          <a:cs typeface="Times New Roman"/>
                        </a:rPr>
                        <a:t>Vyskytuje se společně s typy I a III</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28</a:t>
            </a:fld>
            <a:endParaRPr lang="sk-SK"/>
          </a:p>
        </p:txBody>
      </p:sp>
      <p:graphicFrame>
        <p:nvGraphicFramePr>
          <p:cNvPr id="8" name="Tabulka 7"/>
          <p:cNvGraphicFramePr>
            <a:graphicFrameLocks noGrp="1"/>
          </p:cNvGraphicFramePr>
          <p:nvPr/>
        </p:nvGraphicFramePr>
        <p:xfrm>
          <a:off x="395536" y="764704"/>
          <a:ext cx="8136904" cy="5676912"/>
        </p:xfrm>
        <a:graphic>
          <a:graphicData uri="http://schemas.openxmlformats.org/drawingml/2006/table">
            <a:tbl>
              <a:tblPr/>
              <a:tblGrid>
                <a:gridCol w="8136904">
                  <a:extLst>
                    <a:ext uri="{9D8B030D-6E8A-4147-A177-3AD203B41FA5}">
                      <a16:colId xmlns:a16="http://schemas.microsoft.com/office/drawing/2014/main" val="20000"/>
                    </a:ext>
                  </a:extLst>
                </a:gridCol>
              </a:tblGrid>
              <a:tr h="129440">
                <a:tc>
                  <a:txBody>
                    <a:bodyPr/>
                    <a:lstStyle/>
                    <a:p>
                      <a:pPr algn="ctr">
                        <a:lnSpc>
                          <a:spcPct val="115000"/>
                        </a:lnSpc>
                        <a:spcAft>
                          <a:spcPts val="0"/>
                        </a:spcAft>
                      </a:pPr>
                      <a:r>
                        <a:rPr lang="cs-CZ" sz="700" b="1" dirty="0" err="1">
                          <a:latin typeface="Verdana"/>
                          <a:ea typeface="Times New Roman"/>
                          <a:cs typeface="Times New Roman"/>
                        </a:rPr>
                        <a:t>Glu</a:t>
                      </a:r>
                      <a:r>
                        <a:rPr lang="cs-CZ" sz="700" b="1" dirty="0">
                          <a:latin typeface="Verdana"/>
                          <a:ea typeface="Times New Roman"/>
                          <a:cs typeface="Times New Roman"/>
                        </a:rPr>
                        <a:t>-Met-Ser-</a:t>
                      </a:r>
                      <a:r>
                        <a:rPr lang="cs-CZ" sz="700" b="1" dirty="0" err="1">
                          <a:latin typeface="Verdana"/>
                          <a:ea typeface="Times New Roman"/>
                          <a:cs typeface="Times New Roman"/>
                        </a:rPr>
                        <a:t>Tyr</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Tyr</a:t>
                      </a:r>
                      <a:r>
                        <a:rPr lang="cs-CZ" sz="700" b="1" dirty="0">
                          <a:latin typeface="Verdana"/>
                          <a:ea typeface="Times New Roman"/>
                          <a:cs typeface="Times New Roman"/>
                        </a:rPr>
                        <a:t>-</a:t>
                      </a:r>
                      <a:r>
                        <a:rPr lang="cs-CZ" sz="700" b="1" dirty="0" err="1">
                          <a:latin typeface="Verdana"/>
                          <a:ea typeface="Times New Roman"/>
                          <a:cs typeface="Times New Roman"/>
                        </a:rPr>
                        <a:t>Asp</a:t>
                      </a:r>
                      <a:r>
                        <a:rPr lang="cs-CZ" sz="700" b="1" dirty="0">
                          <a:latin typeface="Verdana"/>
                          <a:ea typeface="Times New Roman"/>
                          <a:cs typeface="Times New Roman"/>
                        </a:rPr>
                        <a:t>-</a:t>
                      </a:r>
                      <a:r>
                        <a:rPr lang="cs-CZ" sz="700" b="1" dirty="0" err="1">
                          <a:latin typeface="Verdana"/>
                          <a:ea typeface="Times New Roman"/>
                          <a:cs typeface="Times New Roman"/>
                        </a:rPr>
                        <a:t>Glu</a:t>
                      </a:r>
                      <a:r>
                        <a:rPr lang="cs-CZ" sz="700" b="1" dirty="0">
                          <a:latin typeface="Verdana"/>
                          <a:ea typeface="Times New Roman"/>
                          <a:cs typeface="Times New Roman"/>
                        </a:rPr>
                        <a:t>-</a:t>
                      </a:r>
                      <a:r>
                        <a:rPr lang="cs-CZ" sz="700" b="1" dirty="0" err="1">
                          <a:latin typeface="Verdana"/>
                          <a:ea typeface="Times New Roman"/>
                          <a:cs typeface="Times New Roman"/>
                        </a:rPr>
                        <a:t>Lys</a:t>
                      </a:r>
                      <a:r>
                        <a:rPr lang="cs-CZ" sz="700" b="1" dirty="0">
                          <a:latin typeface="Verdana"/>
                          <a:ea typeface="Times New Roman"/>
                          <a:cs typeface="Times New Roman"/>
                        </a:rPr>
                        <a:t>-Ser-Ala-</a:t>
                      </a:r>
                      <a:r>
                        <a:rPr lang="cs-CZ" sz="700" b="1" dirty="0" err="1">
                          <a:latin typeface="Verdana"/>
                          <a:ea typeface="Times New Roman"/>
                          <a:cs typeface="Times New Roman"/>
                        </a:rPr>
                        <a:t>Gly</a:t>
                      </a:r>
                      <a:r>
                        <a:rPr lang="cs-CZ" sz="700" b="1" dirty="0">
                          <a:latin typeface="Verdana"/>
                          <a:ea typeface="Times New Roman"/>
                          <a:cs typeface="Times New Roman"/>
                        </a:rPr>
                        <a:t>-Val-Ser-Val-Pro– </a:t>
                      </a:r>
                      <a:endParaRPr lang="cs-CZ" sz="800" b="1" dirty="0">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7500">
                <a:tc>
                  <a:txBody>
                    <a:bodyPr/>
                    <a:lstStyle/>
                    <a:p>
                      <a:pPr algn="ctr">
                        <a:lnSpc>
                          <a:spcPct val="115000"/>
                        </a:lnSpc>
                      </a:pPr>
                      <a:endParaRPr lang="cs-CZ" sz="800" b="1" dirty="0">
                        <a:latin typeface="Calibri"/>
                        <a:ea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9440">
                <a:tc>
                  <a:txBody>
                    <a:bodyPr/>
                    <a:lstStyle/>
                    <a:p>
                      <a:pPr algn="ctr">
                        <a:lnSpc>
                          <a:spcPct val="115000"/>
                        </a:lnSpc>
                        <a:spcAft>
                          <a:spcPts val="0"/>
                        </a:spcAft>
                      </a:pPr>
                      <a:r>
                        <a:rPr lang="cs-CZ" sz="700" b="1">
                          <a:latin typeface="Verdana"/>
                          <a:ea typeface="Times New Roman"/>
                          <a:cs typeface="Times New Roman"/>
                        </a:rPr>
                        <a:t>Gly-Pro-Met-Gly-Pro-Ser-Gly-Pro-Arg-Gly-Leu-Hyp-Gly-Pro-Hyp-Gly-Ala-Hyp-Gly-Pro-Gln-Gly-Phe-Gln-Gly-Pro-Hyp-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29440">
                <a:tc>
                  <a:txBody>
                    <a:bodyPr/>
                    <a:lstStyle/>
                    <a:p>
                      <a:pPr algn="ctr">
                        <a:lnSpc>
                          <a:spcPct val="115000"/>
                        </a:lnSpc>
                        <a:spcAft>
                          <a:spcPts val="0"/>
                        </a:spcAft>
                      </a:pPr>
                      <a:r>
                        <a:rPr lang="cs-CZ" sz="700" b="1">
                          <a:latin typeface="Verdana"/>
                          <a:ea typeface="Times New Roman"/>
                          <a:cs typeface="Times New Roman"/>
                        </a:rPr>
                        <a:t>Gly-Glu-Hyp-Gly-Glu-Hyp-Gly-Ala-Ser-Gly-Pro-Met-Gly-Pro-Arg-Gly-Pro-Hyp-Gly-Pro-Hyp-Gly-Lys-Asn-Gly-Asp-Asp-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29440">
                <a:tc>
                  <a:txBody>
                    <a:bodyPr/>
                    <a:lstStyle/>
                    <a:p>
                      <a:pPr algn="ctr">
                        <a:lnSpc>
                          <a:spcPct val="115000"/>
                        </a:lnSpc>
                        <a:spcAft>
                          <a:spcPts val="0"/>
                        </a:spcAft>
                      </a:pPr>
                      <a:r>
                        <a:rPr lang="cs-CZ" sz="700" b="1">
                          <a:latin typeface="Verdana"/>
                          <a:ea typeface="Times New Roman"/>
                          <a:cs typeface="Times New Roman"/>
                        </a:rPr>
                        <a:t>Gly-Glu-Ala-Gly-Lys-Pro-Gly-Arg-Hyp-Gly-Gln-Arg-Gly-Pro-Hyp-Gly-Pro-Gln-Gly-Ala-Arg-Gly-Leu-Hyp-Gly-Thr-AJa-</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29440">
                <a:tc>
                  <a:txBody>
                    <a:bodyPr/>
                    <a:lstStyle/>
                    <a:p>
                      <a:pPr algn="ctr">
                        <a:lnSpc>
                          <a:spcPct val="115000"/>
                        </a:lnSpc>
                        <a:spcAft>
                          <a:spcPts val="0"/>
                        </a:spcAft>
                      </a:pPr>
                      <a:r>
                        <a:rPr lang="cs-CZ" sz="700" b="1">
                          <a:latin typeface="Verdana"/>
                          <a:ea typeface="Times New Roman"/>
                          <a:cs typeface="Times New Roman"/>
                        </a:rPr>
                        <a:t>Gly-Leu-Hyp-Gly-Met-Hyl-Gly-His-Arg-Gly-Phe-Ser-Gly-Leu-Asp-Gly-Ala-Lys-Gly-Asn-Thr-Gly-Pro-AIa-Gly-Pro-Lys-</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29440">
                <a:tc>
                  <a:txBody>
                    <a:bodyPr/>
                    <a:lstStyle/>
                    <a:p>
                      <a:pPr algn="ctr">
                        <a:lnSpc>
                          <a:spcPct val="115000"/>
                        </a:lnSpc>
                        <a:spcAft>
                          <a:spcPts val="0"/>
                        </a:spcAft>
                      </a:pP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Glu</a:t>
                      </a:r>
                      <a:r>
                        <a:rPr lang="cs-CZ" sz="700" b="1" dirty="0">
                          <a:latin typeface="Verdana"/>
                          <a:ea typeface="Times New Roman"/>
                          <a:cs typeface="Times New Roman"/>
                        </a:rPr>
                        <a:t>-</a:t>
                      </a:r>
                      <a:r>
                        <a:rPr lang="cs-CZ" sz="700" b="1" dirty="0" err="1">
                          <a:latin typeface="Verdana"/>
                          <a:ea typeface="Times New Roman"/>
                          <a:cs typeface="Times New Roman"/>
                        </a:rPr>
                        <a:t>Hyp</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-Ser-</a:t>
                      </a:r>
                      <a:r>
                        <a:rPr lang="cs-CZ" sz="700" b="1" dirty="0" err="1">
                          <a:latin typeface="Verdana"/>
                          <a:ea typeface="Times New Roman"/>
                          <a:cs typeface="Times New Roman"/>
                        </a:rPr>
                        <a:t>Hyp</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Glx</a:t>
                      </a:r>
                      <a:r>
                        <a:rPr lang="cs-CZ" sz="700" b="1" dirty="0">
                          <a:latin typeface="Verdana"/>
                          <a:ea typeface="Times New Roman"/>
                          <a:cs typeface="Times New Roman"/>
                        </a:rPr>
                        <a:t>-</a:t>
                      </a:r>
                      <a:r>
                        <a:rPr lang="cs-CZ" sz="700" b="1" dirty="0" err="1">
                          <a:latin typeface="Verdana"/>
                          <a:ea typeface="Times New Roman"/>
                          <a:cs typeface="Times New Roman"/>
                        </a:rPr>
                        <a:t>Asx</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-Ala-</a:t>
                      </a:r>
                      <a:r>
                        <a:rPr lang="cs-CZ" sz="700" b="1" dirty="0" err="1">
                          <a:latin typeface="Verdana"/>
                          <a:ea typeface="Times New Roman"/>
                          <a:cs typeface="Times New Roman"/>
                        </a:rPr>
                        <a:t>Hyp</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Gln</a:t>
                      </a:r>
                      <a:r>
                        <a:rPr lang="cs-CZ" sz="700" b="1" dirty="0">
                          <a:latin typeface="Verdana"/>
                          <a:ea typeface="Times New Roman"/>
                          <a:cs typeface="Times New Roman"/>
                        </a:rPr>
                        <a:t>-Met-</a:t>
                      </a:r>
                      <a:r>
                        <a:rPr lang="cs-CZ" sz="700" b="1" dirty="0" err="1">
                          <a:latin typeface="Verdana"/>
                          <a:ea typeface="Times New Roman"/>
                          <a:cs typeface="Times New Roman"/>
                        </a:rPr>
                        <a:t>Gly</a:t>
                      </a:r>
                      <a:r>
                        <a:rPr lang="cs-CZ" sz="700" b="1" dirty="0">
                          <a:latin typeface="Verdana"/>
                          <a:ea typeface="Times New Roman"/>
                          <a:cs typeface="Times New Roman"/>
                        </a:rPr>
                        <a:t>-Pro-</a:t>
                      </a:r>
                      <a:r>
                        <a:rPr lang="cs-CZ" sz="700" b="1" dirty="0" err="1">
                          <a:latin typeface="Verdana"/>
                          <a:ea typeface="Times New Roman"/>
                          <a:cs typeface="Times New Roman"/>
                        </a:rPr>
                        <a:t>Arg</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Leu</a:t>
                      </a:r>
                      <a:r>
                        <a:rPr lang="cs-CZ" sz="700" b="1" dirty="0">
                          <a:latin typeface="Verdana"/>
                          <a:ea typeface="Times New Roman"/>
                          <a:cs typeface="Times New Roman"/>
                        </a:rPr>
                        <a:t>-</a:t>
                      </a:r>
                      <a:r>
                        <a:rPr lang="cs-CZ" sz="700" b="1" dirty="0" err="1">
                          <a:latin typeface="Verdana"/>
                          <a:ea typeface="Times New Roman"/>
                          <a:cs typeface="Times New Roman"/>
                        </a:rPr>
                        <a:t>Hyp</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Glu</a:t>
                      </a:r>
                      <a:r>
                        <a:rPr lang="cs-CZ" sz="700" b="1" dirty="0">
                          <a:latin typeface="Verdana"/>
                          <a:ea typeface="Times New Roman"/>
                          <a:cs typeface="Times New Roman"/>
                        </a:rPr>
                        <a:t>-</a:t>
                      </a:r>
                      <a:r>
                        <a:rPr lang="cs-CZ" sz="700" b="1" dirty="0" err="1">
                          <a:latin typeface="Verdana"/>
                          <a:ea typeface="Times New Roman"/>
                          <a:cs typeface="Times New Roman"/>
                        </a:rPr>
                        <a:t>Arg</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Arg</a:t>
                      </a:r>
                      <a:r>
                        <a:rPr lang="cs-CZ" sz="700" b="1" dirty="0">
                          <a:latin typeface="Verdana"/>
                          <a:ea typeface="Times New Roman"/>
                          <a:cs typeface="Times New Roman"/>
                        </a:rPr>
                        <a:t>-</a:t>
                      </a:r>
                      <a:r>
                        <a:rPr lang="cs-CZ" sz="700" b="1" dirty="0" err="1">
                          <a:latin typeface="Verdana"/>
                          <a:ea typeface="Times New Roman"/>
                          <a:cs typeface="Times New Roman"/>
                        </a:rPr>
                        <a:t>Hyp</a:t>
                      </a:r>
                      <a:r>
                        <a:rPr lang="cs-CZ" sz="700" b="1" dirty="0">
                          <a:latin typeface="Verdana"/>
                          <a:ea typeface="Times New Roman"/>
                          <a:cs typeface="Times New Roman"/>
                        </a:rPr>
                        <a:t>-</a:t>
                      </a:r>
                      <a:endParaRPr lang="cs-CZ" sz="800" b="1" dirty="0">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29440">
                <a:tc>
                  <a:txBody>
                    <a:bodyPr/>
                    <a:lstStyle/>
                    <a:p>
                      <a:pPr algn="ctr">
                        <a:lnSpc>
                          <a:spcPct val="115000"/>
                        </a:lnSpc>
                        <a:spcAft>
                          <a:spcPts val="0"/>
                        </a:spcAft>
                      </a:pPr>
                      <a:r>
                        <a:rPr lang="cs-CZ" sz="700" b="1">
                          <a:latin typeface="Verdana"/>
                          <a:ea typeface="Times New Roman"/>
                          <a:cs typeface="Times New Roman"/>
                        </a:rPr>
                        <a:t>Gly-Pro-Hyp-Gly-Ser-Ala-Gly-Ala-Arg-Gly-Asp-Asp-Gly-Ala-Val-Gly-Ala-Ala-Gly-Pro-Hyp-Gly-Pro-Thr-Gly-Pro-Thr-</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129440">
                <a:tc>
                  <a:txBody>
                    <a:bodyPr/>
                    <a:lstStyle/>
                    <a:p>
                      <a:pPr algn="ctr">
                        <a:lnSpc>
                          <a:spcPct val="115000"/>
                        </a:lnSpc>
                        <a:spcAft>
                          <a:spcPts val="0"/>
                        </a:spcAft>
                      </a:pPr>
                      <a:r>
                        <a:rPr lang="cs-CZ" sz="700" b="1">
                          <a:latin typeface="Verdana"/>
                          <a:ea typeface="Times New Roman"/>
                          <a:cs typeface="Times New Roman"/>
                        </a:rPr>
                        <a:t>Gly-Pro-Hyp-Gly-Phe-Hyp-Gly-Ala-Ala-Gly-Ala-Lys-Gly-Glu-Ala-Gly-Pro-Gln-Gly-Ala-Arg-Gly-Ser-Glu-Gly-Pro-Gln-</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129440">
                <a:tc>
                  <a:txBody>
                    <a:bodyPr/>
                    <a:lstStyle/>
                    <a:p>
                      <a:pPr algn="ctr">
                        <a:lnSpc>
                          <a:spcPct val="115000"/>
                        </a:lnSpc>
                        <a:spcAft>
                          <a:spcPts val="0"/>
                        </a:spcAft>
                      </a:pPr>
                      <a:r>
                        <a:rPr lang="cs-CZ" sz="700" b="1">
                          <a:latin typeface="Verdana"/>
                          <a:ea typeface="Times New Roman"/>
                          <a:cs typeface="Times New Roman"/>
                        </a:rPr>
                        <a:t>Gly-Val-Arg-Gly-Glu-Hyp-Gly-Pro-Hyp-Gly-Pro-Ala-Gly-Ala-Ala-Gly-Pro-Ala-Gly-Asn-Hyp-Gly-Ala-Asp-Gly-Gln-Hyp-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129440">
                <a:tc>
                  <a:txBody>
                    <a:bodyPr/>
                    <a:lstStyle/>
                    <a:p>
                      <a:pPr algn="ctr">
                        <a:lnSpc>
                          <a:spcPct val="115000"/>
                        </a:lnSpc>
                        <a:spcAft>
                          <a:spcPts val="0"/>
                        </a:spcAft>
                      </a:pPr>
                      <a:r>
                        <a:rPr lang="cs-CZ" sz="700" b="1">
                          <a:latin typeface="Verdana"/>
                          <a:ea typeface="Times New Roman"/>
                          <a:cs typeface="Times New Roman"/>
                        </a:rPr>
                        <a:t>Gly-Ala-Lys-Gly-Ala-Asn-Gly-Ala-Hyp-Gly-Ile-Ala-Gly-Ala-Hyp-Gly-Phe-Hyp-Gly-Ala-Arg-Gly-Pro-Scr-Gly-Pro-Gln-</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129440">
                <a:tc>
                  <a:txBody>
                    <a:bodyPr/>
                    <a:lstStyle/>
                    <a:p>
                      <a:pPr algn="ctr">
                        <a:lnSpc>
                          <a:spcPct val="115000"/>
                        </a:lnSpc>
                        <a:spcAft>
                          <a:spcPts val="0"/>
                        </a:spcAft>
                      </a:pPr>
                      <a:r>
                        <a:rPr lang="cs-CZ" sz="700" b="1">
                          <a:latin typeface="Verdana"/>
                          <a:ea typeface="Times New Roman"/>
                          <a:cs typeface="Times New Roman"/>
                        </a:rPr>
                        <a:t>Gly-Pro-Ser-Gly-Ala-Hyp-Gly-Pro-Lys-Gly-Asn-Ser-Gly-Glu-Hyp-Gly-Ala-Hyp-Gly-Asn-Lys-Gly-Asp-Thr-Gly-Ala-Lys-</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129440">
                <a:tc>
                  <a:txBody>
                    <a:bodyPr/>
                    <a:lstStyle/>
                    <a:p>
                      <a:pPr algn="ctr">
                        <a:lnSpc>
                          <a:spcPct val="115000"/>
                        </a:lnSpc>
                        <a:spcAft>
                          <a:spcPts val="0"/>
                        </a:spcAft>
                      </a:pPr>
                      <a:r>
                        <a:rPr lang="cs-CZ" sz="700" b="1">
                          <a:latin typeface="Verdana"/>
                          <a:ea typeface="Times New Roman"/>
                          <a:cs typeface="Times New Roman"/>
                        </a:rPr>
                        <a:t>Gly-Glu-Hyp-Gly-Pro-Ala-Gly-Val-Gln-Gly-Pro-Hyp-Gly-Pro-Ala-Gly-Glu-Glu-Gly-Lys-Arg-Gly-Ala-Arg-Gly-Glu-Hyp-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r h="129440">
                <a:tc>
                  <a:txBody>
                    <a:bodyPr/>
                    <a:lstStyle/>
                    <a:p>
                      <a:pPr algn="ctr">
                        <a:lnSpc>
                          <a:spcPct val="115000"/>
                        </a:lnSpc>
                        <a:spcAft>
                          <a:spcPts val="0"/>
                        </a:spcAft>
                      </a:pPr>
                      <a:r>
                        <a:rPr lang="cs-CZ" sz="700" b="1">
                          <a:latin typeface="Verdana"/>
                          <a:ea typeface="Times New Roman"/>
                          <a:cs typeface="Times New Roman"/>
                        </a:rPr>
                        <a:t>Gly-Pro-Ser-Gly-Leu-Hyp-Gly-Pro-Hyp-Gly-Glu-Arg-Gly-Gly-Hyp-Gly-Ser-Arg-Gly-Phe-Hyp-Gly-Ala-Asp-Gly-Val-Ala-</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r h="129440">
                <a:tc>
                  <a:txBody>
                    <a:bodyPr/>
                    <a:lstStyle/>
                    <a:p>
                      <a:pPr algn="ctr">
                        <a:lnSpc>
                          <a:spcPct val="115000"/>
                        </a:lnSpc>
                        <a:spcAft>
                          <a:spcPts val="0"/>
                        </a:spcAft>
                      </a:pPr>
                      <a:r>
                        <a:rPr lang="cs-CZ" sz="700" b="1">
                          <a:latin typeface="Verdana"/>
                          <a:ea typeface="Times New Roman"/>
                          <a:cs typeface="Times New Roman"/>
                        </a:rPr>
                        <a:t>Gly-Pro-Lys-Gly-Pro-Ala-Gly-Glu-Arg-Gly-Ser-Hyp-Gly-Pro-Ala-Gly-Pro-Lys-Gly-Ser-Hyp-Gly-Glu-Ala-Gly-Arg-Hyp-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4"/>
                  </a:ext>
                </a:extLst>
              </a:tr>
              <a:tr h="129440">
                <a:tc>
                  <a:txBody>
                    <a:bodyPr/>
                    <a:lstStyle/>
                    <a:p>
                      <a:pPr algn="ctr">
                        <a:lnSpc>
                          <a:spcPct val="115000"/>
                        </a:lnSpc>
                        <a:spcAft>
                          <a:spcPts val="0"/>
                        </a:spcAft>
                      </a:pPr>
                      <a:r>
                        <a:rPr lang="cs-CZ" sz="700" b="1">
                          <a:latin typeface="Verdana"/>
                          <a:ea typeface="Times New Roman"/>
                          <a:cs typeface="Times New Roman"/>
                        </a:rPr>
                        <a:t>Gly-Glu-Ala-Gly-Leu-Hyp-Gly-Ala-Lys-Gly-Leu-Thr-Gly-Ser-Hyp-Gly-Ser-Hyp-Gly-Pro-Asp-Gly-Lys-Thr-Gly-Pro-Hyp-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5"/>
                  </a:ext>
                </a:extLst>
              </a:tr>
              <a:tr h="129440">
                <a:tc>
                  <a:txBody>
                    <a:bodyPr/>
                    <a:lstStyle/>
                    <a:p>
                      <a:pPr algn="ctr">
                        <a:lnSpc>
                          <a:spcPct val="115000"/>
                        </a:lnSpc>
                        <a:spcAft>
                          <a:spcPts val="0"/>
                        </a:spcAft>
                      </a:pPr>
                      <a:r>
                        <a:rPr lang="cs-CZ" sz="700" b="1">
                          <a:latin typeface="Verdana"/>
                          <a:ea typeface="Times New Roman"/>
                          <a:cs typeface="Times New Roman"/>
                        </a:rPr>
                        <a:t>Gly-Pro-Ala-Gly-Gln-Asp-Gly-Arg-Hyp-Gly-Pro-Ala-Gly-Pro-Hyp-Gly-Ala-Arg-Gly-Gln-Ala-Gly-Val-Met-Gly-Phe-Hyp-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6"/>
                  </a:ext>
                </a:extLst>
              </a:tr>
              <a:tr h="129440">
                <a:tc>
                  <a:txBody>
                    <a:bodyPr/>
                    <a:lstStyle/>
                    <a:p>
                      <a:pPr algn="ctr">
                        <a:lnSpc>
                          <a:spcPct val="115000"/>
                        </a:lnSpc>
                        <a:spcAft>
                          <a:spcPts val="0"/>
                        </a:spcAft>
                      </a:pPr>
                      <a:r>
                        <a:rPr lang="cs-CZ" sz="700" b="1">
                          <a:latin typeface="Verdana"/>
                          <a:ea typeface="Times New Roman"/>
                          <a:cs typeface="Times New Roman"/>
                        </a:rPr>
                        <a:t>Gly-Pro-Lys-Gly-Ala-Ala-Gly-Glu-Hyp-Gly-Lys-AIa-Gly-Glu-Arg-Gly-Val-Myp-Gly-Pro-Hyp-Gly-Ala-Val-Gly-Pro-Ala-</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7"/>
                  </a:ext>
                </a:extLst>
              </a:tr>
              <a:tr h="129440">
                <a:tc>
                  <a:txBody>
                    <a:bodyPr/>
                    <a:lstStyle/>
                    <a:p>
                      <a:pPr algn="ctr">
                        <a:lnSpc>
                          <a:spcPct val="115000"/>
                        </a:lnSpc>
                        <a:spcAft>
                          <a:spcPts val="0"/>
                        </a:spcAft>
                      </a:pPr>
                      <a:r>
                        <a:rPr lang="cs-CZ" sz="700" b="1">
                          <a:latin typeface="Verdana"/>
                          <a:ea typeface="Times New Roman"/>
                          <a:cs typeface="Times New Roman"/>
                        </a:rPr>
                        <a:t>Gly-Lys-Asp-Gly-Glu-A]a-Gly-Ala-Gln-Gly-Pro-Hyp-Gly-Pro-Ala-Gly-Pro-A,.-Gly-Glu-Arg-Gly-Glu-Gln-Gly-Pro-Ala-</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8"/>
                  </a:ext>
                </a:extLst>
              </a:tr>
              <a:tr h="129440">
                <a:tc>
                  <a:txBody>
                    <a:bodyPr/>
                    <a:lstStyle/>
                    <a:p>
                      <a:pPr algn="ctr">
                        <a:lnSpc>
                          <a:spcPct val="115000"/>
                        </a:lnSpc>
                        <a:spcAft>
                          <a:spcPts val="0"/>
                        </a:spcAft>
                      </a:pPr>
                      <a:r>
                        <a:rPr lang="cs-CZ" sz="700" b="1">
                          <a:latin typeface="Verdana"/>
                          <a:ea typeface="Times New Roman"/>
                          <a:cs typeface="Times New Roman"/>
                        </a:rPr>
                        <a:t>Gly-Ser-Hyp-Gly-Phe-Gln-Gly-Leu-Hyp-GIy-Pro-Ala-Gly-Pro-Hyp-Gly-Glu-Ala-Gly-Lys-Hyp-Gly-Glu-Gln-Gly-Val-Hyp-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9"/>
                  </a:ext>
                </a:extLst>
              </a:tr>
              <a:tr h="129440">
                <a:tc>
                  <a:txBody>
                    <a:bodyPr/>
                    <a:lstStyle/>
                    <a:p>
                      <a:pPr algn="ctr">
                        <a:lnSpc>
                          <a:spcPct val="115000"/>
                        </a:lnSpc>
                        <a:spcAft>
                          <a:spcPts val="0"/>
                        </a:spcAft>
                      </a:pPr>
                      <a:r>
                        <a:rPr lang="cs-CZ" sz="700" b="1">
                          <a:latin typeface="Verdana"/>
                          <a:ea typeface="Times New Roman"/>
                          <a:cs typeface="Times New Roman"/>
                        </a:rPr>
                        <a:t>Gly-Asp-Leu-Gly-Ala-Hyp-Gly-Pro-Ser-Gly-Ala-Arg-Gly-Glu-Arg-Gly-Phe-Hyp-Gly-Glu-Arg-Gly-Val-Glu-Gly-Pro-Hyp-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0"/>
                  </a:ext>
                </a:extLst>
              </a:tr>
              <a:tr h="129440">
                <a:tc>
                  <a:txBody>
                    <a:bodyPr/>
                    <a:lstStyle/>
                    <a:p>
                      <a:pPr algn="ctr">
                        <a:lnSpc>
                          <a:spcPct val="115000"/>
                        </a:lnSpc>
                        <a:spcAft>
                          <a:spcPts val="0"/>
                        </a:spcAft>
                      </a:pPr>
                      <a:r>
                        <a:rPr lang="cs-CZ" sz="700" b="1">
                          <a:latin typeface="Verdana"/>
                          <a:ea typeface="Times New Roman"/>
                          <a:cs typeface="Times New Roman"/>
                        </a:rPr>
                        <a:t>Gly-Pro-Ala-GJy-Pro-Arg-Gly-Ala-Asn-Gly-Ala-Hyp-Gly-Asn-Asp-Gly-Ala-Lys-Gly-Asp-Ala-Gly-Ala-Hyp-Gly-Ala-Hyp-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1"/>
                  </a:ext>
                </a:extLst>
              </a:tr>
              <a:tr h="129440">
                <a:tc>
                  <a:txBody>
                    <a:bodyPr/>
                    <a:lstStyle/>
                    <a:p>
                      <a:pPr algn="ctr">
                        <a:lnSpc>
                          <a:spcPct val="115000"/>
                        </a:lnSpc>
                        <a:spcAft>
                          <a:spcPts val="0"/>
                        </a:spcAft>
                      </a:pPr>
                      <a:r>
                        <a:rPr lang="cs-CZ" sz="700" b="1">
                          <a:latin typeface="Verdana"/>
                          <a:ea typeface="Times New Roman"/>
                          <a:cs typeface="Times New Roman"/>
                        </a:rPr>
                        <a:t>Gly-Ser-Gin-Gly-Als-Hyp-Gly-Leu-Gin-Gly-Met-Hyp-Gly-Glu-Arg-Gly-Ala-Ala-Gly-Leu-Hyp-Gly-Pro-Lys-Gly-Asp-Arg-</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2"/>
                  </a:ext>
                </a:extLst>
              </a:tr>
              <a:tr h="129440">
                <a:tc>
                  <a:txBody>
                    <a:bodyPr/>
                    <a:lstStyle/>
                    <a:p>
                      <a:pPr algn="ctr">
                        <a:lnSpc>
                          <a:spcPct val="115000"/>
                        </a:lnSpc>
                        <a:spcAft>
                          <a:spcPts val="0"/>
                        </a:spcAft>
                      </a:pPr>
                      <a:r>
                        <a:rPr lang="cs-CZ" sz="700" b="1">
                          <a:latin typeface="Verdana"/>
                          <a:ea typeface="Times New Roman"/>
                          <a:cs typeface="Times New Roman"/>
                        </a:rPr>
                        <a:t>Gly-Asp-Ala-Gly-Pro-Lys-Gly-Aln-Asp-Gly-Ala-Pro-Gly-Lys-Asp-Gly-Val-Arg-Gly-Leu-Thr-Gly-Pro-Ile-Gly-Pro-Hyp-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3"/>
                  </a:ext>
                </a:extLst>
              </a:tr>
              <a:tr h="129440">
                <a:tc>
                  <a:txBody>
                    <a:bodyPr/>
                    <a:lstStyle/>
                    <a:p>
                      <a:pPr algn="ctr">
                        <a:lnSpc>
                          <a:spcPct val="115000"/>
                        </a:lnSpc>
                        <a:spcAft>
                          <a:spcPts val="0"/>
                        </a:spcAft>
                      </a:pPr>
                      <a:r>
                        <a:rPr lang="cs-CZ" sz="700" b="1">
                          <a:latin typeface="Verdana"/>
                          <a:ea typeface="Times New Roman"/>
                          <a:cs typeface="Times New Roman"/>
                        </a:rPr>
                        <a:t>Gly-Pro-Ala-Gly-Ala-Hyp-Gly-Asp-Lys-Gly-Glu-Ala-Gly-Pro-Ser-Gly-Pro-Ala-Giy-Thr-Arg-Gly-Ala-Hyp-Gly-Asp-Arg-</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4"/>
                  </a:ext>
                </a:extLst>
              </a:tr>
              <a:tr h="129440">
                <a:tc>
                  <a:txBody>
                    <a:bodyPr/>
                    <a:lstStyle/>
                    <a:p>
                      <a:pPr algn="ctr">
                        <a:lnSpc>
                          <a:spcPct val="115000"/>
                        </a:lnSpc>
                        <a:spcAft>
                          <a:spcPts val="0"/>
                        </a:spcAft>
                      </a:pPr>
                      <a:r>
                        <a:rPr lang="cs-CZ" sz="700" b="1">
                          <a:latin typeface="Verdana"/>
                          <a:ea typeface="Times New Roman"/>
                          <a:cs typeface="Times New Roman"/>
                        </a:rPr>
                        <a:t>Gly-Glu-Hyp-Gly-Pro-Hyp-Gly-Pro-Ala-Gly-Phe-Ala-Gly-Pro-Hyp-Gly-Ala-Asp-Gly-Gln-Hyp-Gly-Ala-Lys-Gly-Glu-Hyp-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5"/>
                  </a:ext>
                </a:extLst>
              </a:tr>
              <a:tr h="129440">
                <a:tc>
                  <a:txBody>
                    <a:bodyPr/>
                    <a:lstStyle/>
                    <a:p>
                      <a:pPr algn="ctr">
                        <a:lnSpc>
                          <a:spcPct val="115000"/>
                        </a:lnSpc>
                        <a:spcAft>
                          <a:spcPts val="0"/>
                        </a:spcAft>
                      </a:pPr>
                      <a:r>
                        <a:rPr lang="cs-CZ" sz="700" b="1">
                          <a:latin typeface="Verdana"/>
                          <a:ea typeface="Times New Roman"/>
                          <a:cs typeface="Times New Roman"/>
                        </a:rPr>
                        <a:t>Gly-Asp-Ala-Gly-Ala-Lys-Gly-Asp-Ala-Gly-Pro-Hyp-Gly-Pro-Ala-Gly-Pro-Ala-Gly-Pro-Hyp-Gly-Pro-Ile-Gly-Asn-Val-</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6"/>
                  </a:ext>
                </a:extLst>
              </a:tr>
              <a:tr h="129440">
                <a:tc>
                  <a:txBody>
                    <a:bodyPr/>
                    <a:lstStyle/>
                    <a:p>
                      <a:pPr algn="ctr">
                        <a:lnSpc>
                          <a:spcPct val="115000"/>
                        </a:lnSpc>
                        <a:spcAft>
                          <a:spcPts val="0"/>
                        </a:spcAft>
                      </a:pPr>
                      <a:r>
                        <a:rPr lang="cs-CZ" sz="700" b="1">
                          <a:latin typeface="Verdana"/>
                          <a:ea typeface="Times New Roman"/>
                          <a:cs typeface="Times New Roman"/>
                        </a:rPr>
                        <a:t>Gly-Ala-Hyp-Gly-Pro-Hyl-Gly-Ala-Arg-Gly-Ser-Ala-Gly-Pro-Hyp-Gly-Ala-Thr-Gly-Phe-Hyp-Gly-Ala-Ala-Gly-Arg-Val-</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7"/>
                  </a:ext>
                </a:extLst>
              </a:tr>
              <a:tr h="129440">
                <a:tc>
                  <a:txBody>
                    <a:bodyPr/>
                    <a:lstStyle/>
                    <a:p>
                      <a:pPr algn="ctr">
                        <a:lnSpc>
                          <a:spcPct val="115000"/>
                        </a:lnSpc>
                        <a:spcAft>
                          <a:spcPts val="0"/>
                        </a:spcAft>
                      </a:pPr>
                      <a:r>
                        <a:rPr lang="cs-CZ" sz="700" b="1">
                          <a:latin typeface="Verdana"/>
                          <a:ea typeface="Times New Roman"/>
                          <a:cs typeface="Times New Roman"/>
                        </a:rPr>
                        <a:t>Gly-Pro-Hyp-Gly-Pro-Ser-Gly-Asn-Ala-Gly-Pro-Hyp-Gly-Pro-Hyp-Gly-Pro-Ala-Gly-Lys-Glu-Gly-Ser-Lys-Gly-Pro-Arg-</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8"/>
                  </a:ext>
                </a:extLst>
              </a:tr>
              <a:tr h="129440">
                <a:tc>
                  <a:txBody>
                    <a:bodyPr/>
                    <a:lstStyle/>
                    <a:p>
                      <a:pPr algn="ctr">
                        <a:lnSpc>
                          <a:spcPct val="115000"/>
                        </a:lnSpc>
                        <a:spcAft>
                          <a:spcPts val="0"/>
                        </a:spcAft>
                      </a:pPr>
                      <a:r>
                        <a:rPr lang="cs-CZ" sz="700" b="1">
                          <a:latin typeface="Verdana"/>
                          <a:ea typeface="Times New Roman"/>
                          <a:cs typeface="Times New Roman"/>
                        </a:rPr>
                        <a:t>Gly-Glu-Thr-Gly-Pro-Ala-Gly-Arg-Hyp-Gly-Glu-Val-Gly-Pro-Hyp-Gly-Pro-Hyp-Gly-Pro-Ala-Gly-Glu-Lys-Gly-Ala-Hyp-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9"/>
                  </a:ext>
                </a:extLst>
              </a:tr>
              <a:tr h="129440">
                <a:tc>
                  <a:txBody>
                    <a:bodyPr/>
                    <a:lstStyle/>
                    <a:p>
                      <a:pPr algn="ctr">
                        <a:lnSpc>
                          <a:spcPct val="115000"/>
                        </a:lnSpc>
                        <a:spcAft>
                          <a:spcPts val="0"/>
                        </a:spcAft>
                      </a:pPr>
                      <a:r>
                        <a:rPr lang="cs-CZ" sz="700" b="1">
                          <a:latin typeface="Verdana"/>
                          <a:ea typeface="Times New Roman"/>
                          <a:cs typeface="Times New Roman"/>
                        </a:rPr>
                        <a:t>Gly-Als-Asp-Gly-Pro-Ala-Gly-Ala-Hyp-Gly-Thr-Pro-Gly-Pro-Gln-Gly-Ile-Ala-Gly-Gln-Arg-Gly-Val-Val-Gly-Leu-Hyp-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30"/>
                  </a:ext>
                </a:extLst>
              </a:tr>
              <a:tr h="129440">
                <a:tc>
                  <a:txBody>
                    <a:bodyPr/>
                    <a:lstStyle/>
                    <a:p>
                      <a:pPr algn="ctr">
                        <a:lnSpc>
                          <a:spcPct val="115000"/>
                        </a:lnSpc>
                        <a:spcAft>
                          <a:spcPts val="0"/>
                        </a:spcAft>
                      </a:pPr>
                      <a:r>
                        <a:rPr lang="cs-CZ" sz="700" b="1">
                          <a:latin typeface="Verdana"/>
                          <a:ea typeface="Times New Roman"/>
                          <a:cs typeface="Times New Roman"/>
                        </a:rPr>
                        <a:t>Gly-Gln-Arg-Gly-Glu-Arg-Gly-Phe-Hyp-Gly-Leu-Hyp-Gly-Pro-Ser-Gly-Glu-Hyp-Gly-Lys-Gln-Gly-Pro-Ser-Gly-Ala-Ser-</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31"/>
                  </a:ext>
                </a:extLst>
              </a:tr>
              <a:tr h="129440">
                <a:tc>
                  <a:txBody>
                    <a:bodyPr/>
                    <a:lstStyle/>
                    <a:p>
                      <a:pPr algn="ctr">
                        <a:lnSpc>
                          <a:spcPct val="115000"/>
                        </a:lnSpc>
                        <a:spcAft>
                          <a:spcPts val="0"/>
                        </a:spcAft>
                      </a:pPr>
                      <a:r>
                        <a:rPr lang="cs-CZ" sz="700" b="1">
                          <a:latin typeface="Verdana"/>
                          <a:ea typeface="Times New Roman"/>
                          <a:cs typeface="Times New Roman"/>
                        </a:rPr>
                        <a:t>Gly-Glu-Arg-Gly-Pro-Hyp-Gly-Pro-Met-Gly-Pro-Hyp-Gly-Leu-AlarGly-Pro-Hyp-Gly-Glu-Ser-Gly-Arg-Glu-Gly-Ala-Hyp-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32"/>
                  </a:ext>
                </a:extLst>
              </a:tr>
              <a:tr h="129440">
                <a:tc>
                  <a:txBody>
                    <a:bodyPr/>
                    <a:lstStyle/>
                    <a:p>
                      <a:pPr algn="ctr">
                        <a:lnSpc>
                          <a:spcPct val="115000"/>
                        </a:lnSpc>
                        <a:spcAft>
                          <a:spcPts val="0"/>
                        </a:spcAft>
                      </a:pPr>
                      <a:r>
                        <a:rPr lang="cs-CZ" sz="700" b="1">
                          <a:latin typeface="Verdana"/>
                          <a:ea typeface="Times New Roman"/>
                          <a:cs typeface="Times New Roman"/>
                        </a:rPr>
                        <a:t>Gly-Ala-Glu-Gly-Ser-Hyp-Gly-Arg-Asp-Gly-Ser-Hyp-Gly-Ala-Lys-Gly-Asp-Arg-Gly-Glu-Thr-Gly-Pro-Ala-Giy-Ala-Hyp-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33"/>
                  </a:ext>
                </a:extLst>
              </a:tr>
              <a:tr h="129440">
                <a:tc>
                  <a:txBody>
                    <a:bodyPr/>
                    <a:lstStyle/>
                    <a:p>
                      <a:pPr algn="ctr">
                        <a:lnSpc>
                          <a:spcPct val="115000"/>
                        </a:lnSpc>
                        <a:spcAft>
                          <a:spcPts val="0"/>
                        </a:spcAft>
                      </a:pPr>
                      <a:r>
                        <a:rPr lang="cs-CZ" sz="700" b="1">
                          <a:latin typeface="Verdana"/>
                          <a:ea typeface="Times New Roman"/>
                          <a:cs typeface="Times New Roman"/>
                        </a:rPr>
                        <a:t>Gly-Pro-Hyp-Gly-Ala-Hyp-Gly-Ala-Hyp-Gly-Pro-Val-Gly-Pro-Ala-Gly-Lys-Ser-Gly-Asp-Arg-Gly-Glu-Thr-Gly-Pro-Ala-</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34"/>
                  </a:ext>
                </a:extLst>
              </a:tr>
              <a:tr h="129440">
                <a:tc>
                  <a:txBody>
                    <a:bodyPr/>
                    <a:lstStyle/>
                    <a:p>
                      <a:pPr algn="ctr">
                        <a:lnSpc>
                          <a:spcPct val="115000"/>
                        </a:lnSpc>
                        <a:spcAft>
                          <a:spcPts val="0"/>
                        </a:spcAft>
                      </a:pPr>
                      <a:r>
                        <a:rPr lang="cs-CZ" sz="700" b="1">
                          <a:latin typeface="Verdana"/>
                          <a:ea typeface="Times New Roman"/>
                          <a:cs typeface="Times New Roman"/>
                        </a:rPr>
                        <a:t>Gly-Pro-Ile-Gly-Pro-Val-Gly-Pro-Ala-Gly-AIa-Arg-Gly-Pro-Ala-Gly-Pro-Gln-Gly-Pro-Arg-Gly-Asx-Hyl-Gly-Glx-Thr-</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35"/>
                  </a:ext>
                </a:extLst>
              </a:tr>
              <a:tr h="129440">
                <a:tc>
                  <a:txBody>
                    <a:bodyPr/>
                    <a:lstStyle/>
                    <a:p>
                      <a:pPr algn="ctr">
                        <a:lnSpc>
                          <a:spcPct val="115000"/>
                        </a:lnSpc>
                        <a:spcAft>
                          <a:spcPts val="0"/>
                        </a:spcAft>
                      </a:pPr>
                      <a:r>
                        <a:rPr lang="cs-CZ" sz="700" b="1">
                          <a:latin typeface="Verdana"/>
                          <a:ea typeface="Times New Roman"/>
                          <a:cs typeface="Times New Roman"/>
                        </a:rPr>
                        <a:t>Gly-Glx-Glx-Gly-Asx-Arg-Gly-Ile-Hyl-Gly-His-Arg-Gly-Phe-Ser-Gly-Leu-Gln-Gly-Pro-Hyp-Gly-Pro-Hyp-Gly-Ser-Hyp-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36"/>
                  </a:ext>
                </a:extLst>
              </a:tr>
              <a:tr h="129440">
                <a:tc>
                  <a:txBody>
                    <a:bodyPr/>
                    <a:lstStyle/>
                    <a:p>
                      <a:pPr algn="ctr">
                        <a:lnSpc>
                          <a:spcPct val="115000"/>
                        </a:lnSpc>
                        <a:spcAft>
                          <a:spcPts val="0"/>
                        </a:spcAft>
                      </a:pPr>
                      <a:r>
                        <a:rPr lang="cs-CZ" sz="700" b="1">
                          <a:latin typeface="Verdana"/>
                          <a:ea typeface="Times New Roman"/>
                          <a:cs typeface="Times New Roman"/>
                        </a:rPr>
                        <a:t>Gly-Glu-Gln-Gly-Pro-Ser-Gly-Ala-Ser-Gly-Pro-Ala-GIy-Pro-Arg-Gly-Pro-Hyp-Gly-Ser-Ala-Gly-Ser-Hyp-Gly-Lys-Asp-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37"/>
                  </a:ext>
                </a:extLst>
              </a:tr>
              <a:tr h="129440">
                <a:tc>
                  <a:txBody>
                    <a:bodyPr/>
                    <a:lstStyle/>
                    <a:p>
                      <a:pPr algn="ctr">
                        <a:lnSpc>
                          <a:spcPct val="115000"/>
                        </a:lnSpc>
                        <a:spcAft>
                          <a:spcPts val="0"/>
                        </a:spcAft>
                      </a:pPr>
                      <a:r>
                        <a:rPr lang="cs-CZ" sz="700" b="1">
                          <a:latin typeface="Verdana"/>
                          <a:ea typeface="Times New Roman"/>
                          <a:cs typeface="Times New Roman"/>
                        </a:rPr>
                        <a:t>Gly-Leu-Asn-Gly-Leu-Hyp-Gly-Pro-Ile-Gly-Hyp-Hyp-Gly-Pro-Arg-Gly-Arg-Thr-Gly-Asp-Ala-Gly-Pro-Ala-Gíy-Pro-Hyp-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38"/>
                  </a:ext>
                </a:extLst>
              </a:tr>
              <a:tr h="129440">
                <a:tc>
                  <a:txBody>
                    <a:bodyPr/>
                    <a:lstStyle/>
                    <a:p>
                      <a:pPr algn="ctr">
                        <a:lnSpc>
                          <a:spcPct val="115000"/>
                        </a:lnSpc>
                        <a:spcAft>
                          <a:spcPts val="0"/>
                        </a:spcAft>
                      </a:pPr>
                      <a:r>
                        <a:rPr lang="cs-CZ" sz="700" b="1">
                          <a:latin typeface="Verdana"/>
                          <a:ea typeface="Times New Roman"/>
                          <a:cs typeface="Times New Roman"/>
                        </a:rPr>
                        <a:t>Gly-Pro-Hyp-Gly-Pro-Hyp-Gly-Pro-Hyp-Gly-Pro-Pro-</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39"/>
                  </a:ext>
                </a:extLst>
              </a:tr>
              <a:tr h="147500">
                <a:tc>
                  <a:txBody>
                    <a:bodyPr/>
                    <a:lstStyle/>
                    <a:p>
                      <a:pPr algn="ctr">
                        <a:lnSpc>
                          <a:spcPct val="115000"/>
                        </a:lnSpc>
                      </a:pPr>
                      <a:endParaRPr lang="cs-CZ" sz="800" b="1" dirty="0">
                        <a:latin typeface="Calibri"/>
                        <a:ea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40"/>
                  </a:ext>
                </a:extLst>
              </a:tr>
              <a:tr h="129440">
                <a:tc>
                  <a:txBody>
                    <a:bodyPr/>
                    <a:lstStyle/>
                    <a:p>
                      <a:pPr algn="ctr">
                        <a:lnSpc>
                          <a:spcPct val="115000"/>
                        </a:lnSpc>
                        <a:spcAft>
                          <a:spcPts val="0"/>
                        </a:spcAft>
                      </a:pPr>
                      <a:r>
                        <a:rPr lang="cs-CZ" sz="700" b="1" dirty="0">
                          <a:latin typeface="Verdana"/>
                          <a:ea typeface="Times New Roman"/>
                          <a:cs typeface="Times New Roman"/>
                        </a:rPr>
                        <a:t>Ser-</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Tyr</a:t>
                      </a:r>
                      <a:r>
                        <a:rPr lang="cs-CZ" sz="700" b="1" dirty="0">
                          <a:latin typeface="Verdana"/>
                          <a:ea typeface="Times New Roman"/>
                          <a:cs typeface="Times New Roman"/>
                        </a:rPr>
                        <a:t>-</a:t>
                      </a:r>
                      <a:r>
                        <a:rPr lang="cs-CZ" sz="700" b="1" dirty="0" err="1">
                          <a:latin typeface="Verdana"/>
                          <a:ea typeface="Times New Roman"/>
                          <a:cs typeface="Times New Roman"/>
                        </a:rPr>
                        <a:t>Asp</a:t>
                      </a:r>
                      <a:r>
                        <a:rPr lang="cs-CZ" sz="700" b="1" dirty="0">
                          <a:latin typeface="Verdana"/>
                          <a:ea typeface="Times New Roman"/>
                          <a:cs typeface="Times New Roman"/>
                        </a:rPr>
                        <a:t>-</a:t>
                      </a:r>
                      <a:r>
                        <a:rPr lang="cs-CZ" sz="700" b="1" dirty="0" err="1">
                          <a:latin typeface="Verdana"/>
                          <a:ea typeface="Times New Roman"/>
                          <a:cs typeface="Times New Roman"/>
                        </a:rPr>
                        <a:t>Leu</a:t>
                      </a:r>
                      <a:r>
                        <a:rPr lang="cs-CZ" sz="700" b="1" dirty="0">
                          <a:latin typeface="Verdana"/>
                          <a:ea typeface="Times New Roman"/>
                          <a:cs typeface="Times New Roman"/>
                        </a:rPr>
                        <a:t>-Ser-</a:t>
                      </a:r>
                      <a:r>
                        <a:rPr lang="cs-CZ" sz="700" b="1" dirty="0" err="1">
                          <a:latin typeface="Verdana"/>
                          <a:ea typeface="Times New Roman"/>
                          <a:cs typeface="Times New Roman"/>
                        </a:rPr>
                        <a:t>Phe</a:t>
                      </a:r>
                      <a:r>
                        <a:rPr lang="cs-CZ" sz="700" b="1" dirty="0">
                          <a:latin typeface="Verdana"/>
                          <a:ea typeface="Times New Roman"/>
                          <a:cs typeface="Times New Roman"/>
                        </a:rPr>
                        <a:t>-</a:t>
                      </a:r>
                      <a:r>
                        <a:rPr lang="cs-CZ" sz="700" b="1" dirty="0" err="1">
                          <a:latin typeface="Verdana"/>
                          <a:ea typeface="Times New Roman"/>
                          <a:cs typeface="Times New Roman"/>
                        </a:rPr>
                        <a:t>Leu</a:t>
                      </a:r>
                      <a:r>
                        <a:rPr lang="cs-CZ" sz="700" b="1" dirty="0">
                          <a:latin typeface="Verdana"/>
                          <a:ea typeface="Times New Roman"/>
                          <a:cs typeface="Times New Roman"/>
                        </a:rPr>
                        <a:t>-Pro-Gin-Pro-Pro-Gin-Gin-</a:t>
                      </a:r>
                      <a:r>
                        <a:rPr lang="cs-CZ" sz="700" b="1" dirty="0" err="1">
                          <a:latin typeface="Verdana"/>
                          <a:ea typeface="Times New Roman"/>
                          <a:cs typeface="Times New Roman"/>
                        </a:rPr>
                        <a:t>Glx</a:t>
                      </a:r>
                      <a:r>
                        <a:rPr lang="cs-CZ" sz="700" b="1" dirty="0">
                          <a:latin typeface="Verdana"/>
                          <a:ea typeface="Times New Roman"/>
                          <a:cs typeface="Times New Roman"/>
                        </a:rPr>
                        <a:t>-</a:t>
                      </a:r>
                      <a:r>
                        <a:rPr lang="cs-CZ" sz="700" b="1" dirty="0" err="1">
                          <a:latin typeface="Verdana"/>
                          <a:ea typeface="Times New Roman"/>
                          <a:cs typeface="Times New Roman"/>
                        </a:rPr>
                        <a:t>Lys</a:t>
                      </a:r>
                      <a:r>
                        <a:rPr lang="cs-CZ" sz="700" b="1" dirty="0">
                          <a:latin typeface="Verdana"/>
                          <a:ea typeface="Times New Roman"/>
                          <a:cs typeface="Times New Roman"/>
                        </a:rPr>
                        <a:t>-Ala-His-</a:t>
                      </a:r>
                      <a:r>
                        <a:rPr lang="cs-CZ" sz="700" b="1" dirty="0" err="1">
                          <a:latin typeface="Verdana"/>
                          <a:ea typeface="Times New Roman"/>
                          <a:cs typeface="Times New Roman"/>
                        </a:rPr>
                        <a:t>Asp</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Arg</a:t>
                      </a:r>
                      <a:r>
                        <a:rPr lang="cs-CZ" sz="700" b="1" dirty="0">
                          <a:latin typeface="Verdana"/>
                          <a:ea typeface="Times New Roman"/>
                          <a:cs typeface="Times New Roman"/>
                        </a:rPr>
                        <a:t>-</a:t>
                      </a:r>
                      <a:r>
                        <a:rPr lang="cs-CZ" sz="700" b="1" dirty="0" err="1">
                          <a:latin typeface="Verdana"/>
                          <a:ea typeface="Times New Roman"/>
                          <a:cs typeface="Times New Roman"/>
                        </a:rPr>
                        <a:t>Tyr</a:t>
                      </a:r>
                      <a:r>
                        <a:rPr lang="cs-CZ" sz="700" b="1" dirty="0">
                          <a:latin typeface="Verdana"/>
                          <a:ea typeface="Times New Roman"/>
                          <a:cs typeface="Times New Roman"/>
                        </a:rPr>
                        <a:t>-</a:t>
                      </a:r>
                      <a:r>
                        <a:rPr lang="cs-CZ" sz="700" b="1" dirty="0" err="1">
                          <a:latin typeface="Verdana"/>
                          <a:ea typeface="Times New Roman"/>
                          <a:cs typeface="Times New Roman"/>
                        </a:rPr>
                        <a:t>Tyr</a:t>
                      </a:r>
                      <a:endParaRPr lang="cs-CZ" sz="800" b="1" dirty="0">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41"/>
                  </a:ext>
                </a:extLst>
              </a:tr>
            </a:tbl>
          </a:graphicData>
        </a:graphic>
      </p:graphicFrame>
      <p:sp>
        <p:nvSpPr>
          <p:cNvPr id="12289" name="Rectangle 1"/>
          <p:cNvSpPr>
            <a:spLocks noChangeArrowheads="1"/>
          </p:cNvSpPr>
          <p:nvPr/>
        </p:nvSpPr>
        <p:spPr bwMode="auto">
          <a:xfrm>
            <a:off x="251520" y="124854"/>
            <a:ext cx="8496944"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1" u="none" strike="noStrike" cap="none" normalizeH="0" baseline="0" dirty="0">
                <a:ln>
                  <a:noFill/>
                </a:ln>
                <a:solidFill>
                  <a:srgbClr val="FF0000"/>
                </a:solidFill>
                <a:effectLst/>
                <a:latin typeface="Verdana" pitchFamily="34" charset="0"/>
                <a:ea typeface="Times New Roman" pitchFamily="18" charset="0"/>
                <a:cs typeface="Times New Roman" pitchFamily="18" charset="0"/>
              </a:rPr>
              <a:t>Aminokyselinov</a:t>
            </a:r>
            <a:r>
              <a:rPr kumimoji="0" lang="cs-CZ" sz="1600" b="1" u="none" strike="noStrike" cap="none" normalizeH="0" baseline="0" dirty="0">
                <a:ln>
                  <a:noFill/>
                </a:ln>
                <a:solidFill>
                  <a:srgbClr val="FF0000"/>
                </a:solidFill>
                <a:effectLst/>
                <a:latin typeface="Calibri"/>
                <a:ea typeface="Times New Roman" pitchFamily="18" charset="0"/>
                <a:cs typeface="Times New Roman" pitchFamily="18" charset="0"/>
              </a:rPr>
              <a:t>á</a:t>
            </a:r>
            <a:r>
              <a:rPr kumimoji="0" lang="cs-CZ" sz="1600" b="1" u="none" strike="noStrike" cap="none" normalizeH="0" baseline="0" dirty="0">
                <a:ln>
                  <a:noFill/>
                </a:ln>
                <a:solidFill>
                  <a:srgbClr val="FF0000"/>
                </a:solidFill>
                <a:effectLst/>
                <a:latin typeface="Verdana" pitchFamily="34" charset="0"/>
                <a:ea typeface="Times New Roman" pitchFamily="18" charset="0"/>
                <a:cs typeface="Times New Roman" pitchFamily="18" charset="0"/>
              </a:rPr>
              <a:t> sekvence alfa1 řetězce kolagenu kůže (N-termin</a:t>
            </a:r>
            <a:r>
              <a:rPr kumimoji="0" lang="cs-CZ" sz="1600" b="1" u="none" strike="noStrike" cap="none" normalizeH="0" baseline="0" dirty="0">
                <a:ln>
                  <a:noFill/>
                </a:ln>
                <a:solidFill>
                  <a:srgbClr val="FF0000"/>
                </a:solidFill>
                <a:effectLst/>
                <a:latin typeface="Calibri"/>
                <a:ea typeface="Times New Roman" pitchFamily="18" charset="0"/>
                <a:cs typeface="Times New Roman" pitchFamily="18" charset="0"/>
              </a:rPr>
              <a:t>á</a:t>
            </a:r>
            <a:r>
              <a:rPr kumimoji="0" lang="cs-CZ" sz="1600" b="1" u="none" strike="noStrike" cap="none" normalizeH="0" baseline="0" dirty="0">
                <a:ln>
                  <a:noFill/>
                </a:ln>
                <a:solidFill>
                  <a:srgbClr val="FF0000"/>
                </a:solidFill>
                <a:effectLst/>
                <a:latin typeface="Verdana" pitchFamily="34" charset="0"/>
                <a:ea typeface="Times New Roman" pitchFamily="18" charset="0"/>
                <a:cs typeface="Times New Roman" pitchFamily="18" charset="0"/>
              </a:rPr>
              <a:t>ln</a:t>
            </a:r>
            <a:r>
              <a:rPr kumimoji="0" lang="cs-CZ" sz="1600" b="1" u="none" strike="noStrike" cap="none" normalizeH="0" baseline="0" dirty="0">
                <a:ln>
                  <a:noFill/>
                </a:ln>
                <a:solidFill>
                  <a:srgbClr val="FF0000"/>
                </a:solidFill>
                <a:effectLst/>
                <a:latin typeface="Calibri"/>
                <a:ea typeface="Times New Roman" pitchFamily="18" charset="0"/>
                <a:cs typeface="Times New Roman" pitchFamily="18" charset="0"/>
              </a:rPr>
              <a:t>í</a:t>
            </a:r>
            <a:r>
              <a:rPr kumimoji="0" lang="cs-CZ" sz="1600" b="1" u="none" strike="noStrike" cap="none" normalizeH="0" baseline="0" dirty="0">
                <a:ln>
                  <a:noFill/>
                </a:ln>
                <a:solidFill>
                  <a:srgbClr val="FF0000"/>
                </a:solidFill>
                <a:effectLst/>
                <a:latin typeface="Verdana" pitchFamily="34" charset="0"/>
                <a:ea typeface="Times New Roman" pitchFamily="18" charset="0"/>
                <a:cs typeface="Times New Roman" pitchFamily="18" charset="0"/>
              </a:rPr>
              <a:t> a C-termin</a:t>
            </a:r>
            <a:r>
              <a:rPr kumimoji="0" lang="cs-CZ" sz="1600" b="1" u="none" strike="noStrike" cap="none" normalizeH="0" baseline="0" dirty="0">
                <a:ln>
                  <a:noFill/>
                </a:ln>
                <a:solidFill>
                  <a:srgbClr val="FF0000"/>
                </a:solidFill>
                <a:effectLst/>
                <a:latin typeface="Calibri"/>
                <a:ea typeface="Times New Roman" pitchFamily="18" charset="0"/>
                <a:cs typeface="Times New Roman" pitchFamily="18" charset="0"/>
              </a:rPr>
              <a:t>á</a:t>
            </a:r>
            <a:r>
              <a:rPr kumimoji="0" lang="cs-CZ" sz="1600" b="1" u="none" strike="noStrike" cap="none" normalizeH="0" baseline="0" dirty="0">
                <a:ln>
                  <a:noFill/>
                </a:ln>
                <a:solidFill>
                  <a:srgbClr val="FF0000"/>
                </a:solidFill>
                <a:effectLst/>
                <a:latin typeface="Verdana" pitchFamily="34" charset="0"/>
                <a:ea typeface="Times New Roman" pitchFamily="18" charset="0"/>
                <a:cs typeface="Times New Roman" pitchFamily="18" charset="0"/>
              </a:rPr>
              <a:t>ln</a:t>
            </a:r>
            <a:r>
              <a:rPr kumimoji="0" lang="cs-CZ" sz="1600" b="1" u="none" strike="noStrike" cap="none" normalizeH="0" baseline="0" dirty="0">
                <a:ln>
                  <a:noFill/>
                </a:ln>
                <a:solidFill>
                  <a:srgbClr val="FF0000"/>
                </a:solidFill>
                <a:effectLst/>
                <a:latin typeface="Calibri"/>
                <a:ea typeface="Times New Roman" pitchFamily="18" charset="0"/>
                <a:cs typeface="Times New Roman" pitchFamily="18" charset="0"/>
              </a:rPr>
              <a:t>í</a:t>
            </a:r>
            <a:r>
              <a:rPr kumimoji="0" lang="cs-CZ" sz="1600" b="1" u="none" strike="noStrike" cap="none" normalizeH="0" baseline="0" dirty="0">
                <a:ln>
                  <a:noFill/>
                </a:ln>
                <a:solidFill>
                  <a:srgbClr val="FF0000"/>
                </a:solidFill>
                <a:effectLst/>
                <a:latin typeface="Verdana" pitchFamily="34" charset="0"/>
                <a:ea typeface="Times New Roman" pitchFamily="18" charset="0"/>
                <a:cs typeface="Times New Roman" pitchFamily="18" charset="0"/>
              </a:rPr>
              <a:t> oblasti jsou odděleny a nejsou očíslovány)</a:t>
            </a:r>
            <a:endParaRPr kumimoji="0" lang="cs-CZ" sz="4000" b="1" u="none" strike="noStrike" cap="none" normalizeH="0" baseline="0" dirty="0">
              <a:ln>
                <a:noFill/>
              </a:ln>
              <a:solidFill>
                <a:srgbClr val="FF0000"/>
              </a:solidFill>
              <a:effectLst/>
              <a:latin typeface="Arial" pitchFamily="34" charset="0"/>
              <a:cs typeface="Arial"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dirty="0">
                <a:solidFill>
                  <a:srgbClr val="0000FF"/>
                </a:solidFill>
                <a:latin typeface="Arial Black" pitchFamily="34" charset="0"/>
              </a:rPr>
              <a:t>SEKUNDÁRNÍ STRUKTURA proteinů I</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29</a:t>
            </a:fld>
            <a:endParaRPr lang="sk-SK"/>
          </a:p>
        </p:txBody>
      </p:sp>
      <p:pic>
        <p:nvPicPr>
          <p:cNvPr id="8" name="Obrázek 7" descr="img778.jpg"/>
          <p:cNvPicPr>
            <a:picLocks noChangeAspect="1"/>
          </p:cNvPicPr>
          <p:nvPr/>
        </p:nvPicPr>
        <p:blipFill>
          <a:blip r:embed="rId2" cstate="print"/>
          <a:stretch>
            <a:fillRect/>
          </a:stretch>
        </p:blipFill>
        <p:spPr>
          <a:xfrm rot="10800000">
            <a:off x="149288" y="1268760"/>
            <a:ext cx="8760448" cy="410445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457200" y="274638"/>
            <a:ext cx="8229600" cy="3082354"/>
          </a:xfrm>
        </p:spPr>
        <p:txBody>
          <a:bodyPr/>
          <a:lstStyle/>
          <a:p>
            <a:r>
              <a:rPr lang="sk-SK" b="1" kern="1200" dirty="0" err="1">
                <a:solidFill>
                  <a:srgbClr val="FF0000"/>
                </a:solidFill>
                <a:latin typeface="Arial Black" pitchFamily="34" charset="0"/>
                <a:ea typeface="Times New Roman"/>
                <a:cs typeface="Times New Roman"/>
              </a:rPr>
              <a:t>Bylo</a:t>
            </a:r>
            <a:r>
              <a:rPr lang="sk-SK" b="1" kern="1200" dirty="0">
                <a:solidFill>
                  <a:srgbClr val="FF0000"/>
                </a:solidFill>
                <a:latin typeface="Arial Black" pitchFamily="34" charset="0"/>
                <a:ea typeface="Times New Roman"/>
                <a:cs typeface="Times New Roman"/>
              </a:rPr>
              <a:t> </a:t>
            </a:r>
            <a:r>
              <a:rPr lang="sk-SK" b="1" kern="1200" dirty="0" err="1">
                <a:solidFill>
                  <a:srgbClr val="FF0000"/>
                </a:solidFill>
                <a:latin typeface="Arial Black" pitchFamily="34" charset="0"/>
                <a:ea typeface="Times New Roman"/>
                <a:cs typeface="Times New Roman"/>
              </a:rPr>
              <a:t>již</a:t>
            </a:r>
            <a:r>
              <a:rPr lang="sk-SK" b="1" kern="1200" dirty="0">
                <a:solidFill>
                  <a:srgbClr val="FF0000"/>
                </a:solidFill>
                <a:latin typeface="Arial Black" pitchFamily="34" charset="0"/>
                <a:ea typeface="Times New Roman"/>
                <a:cs typeface="Times New Roman"/>
              </a:rPr>
              <a:t> </a:t>
            </a:r>
            <a:r>
              <a:rPr lang="sk-SK" b="1" kern="1200" dirty="0" err="1">
                <a:solidFill>
                  <a:srgbClr val="FF0000"/>
                </a:solidFill>
                <a:latin typeface="Arial Black" pitchFamily="34" charset="0"/>
                <a:ea typeface="Times New Roman"/>
                <a:cs typeface="Times New Roman"/>
              </a:rPr>
              <a:t>probráno</a:t>
            </a:r>
            <a:r>
              <a:rPr lang="sk-SK" b="1" kern="1200" dirty="0">
                <a:solidFill>
                  <a:srgbClr val="FF0000"/>
                </a:solidFill>
                <a:latin typeface="Arial Black" pitchFamily="34" charset="0"/>
                <a:ea typeface="Times New Roman"/>
                <a:cs typeface="Times New Roman"/>
              </a:rPr>
              <a:t> v </a:t>
            </a:r>
            <a:r>
              <a:rPr lang="sk-SK" b="1" kern="1200" dirty="0" err="1">
                <a:solidFill>
                  <a:srgbClr val="FF0000"/>
                </a:solidFill>
                <a:latin typeface="Arial Black" pitchFamily="34" charset="0"/>
                <a:ea typeface="Times New Roman"/>
                <a:cs typeface="Times New Roman"/>
              </a:rPr>
              <a:t>přednášce</a:t>
            </a:r>
            <a:r>
              <a:rPr lang="sk-SK" b="1" kern="1200" dirty="0">
                <a:solidFill>
                  <a:srgbClr val="FF0000"/>
                </a:solidFill>
                <a:latin typeface="Arial Black" pitchFamily="34" charset="0"/>
                <a:ea typeface="Times New Roman"/>
                <a:cs typeface="Times New Roman"/>
              </a:rPr>
              <a:t> 8:</a:t>
            </a:r>
            <a:br>
              <a:rPr lang="sk-SK" b="1" kern="1200" dirty="0">
                <a:solidFill>
                  <a:srgbClr val="008000"/>
                </a:solidFill>
                <a:latin typeface="Arial Black" pitchFamily="34" charset="0"/>
                <a:ea typeface="Times New Roman"/>
                <a:cs typeface="Times New Roman"/>
              </a:rPr>
            </a:br>
            <a:r>
              <a:rPr lang="sk-SK" b="1" kern="1200" dirty="0" err="1">
                <a:solidFill>
                  <a:srgbClr val="008000"/>
                </a:solidFill>
                <a:latin typeface="Arial Black" pitchFamily="34" charset="0"/>
                <a:ea typeface="Times New Roman"/>
                <a:cs typeface="Times New Roman"/>
              </a:rPr>
              <a:t>Kasein</a:t>
            </a:r>
            <a:r>
              <a:rPr lang="sk-SK" b="1" kern="1200" dirty="0">
                <a:solidFill>
                  <a:srgbClr val="008000"/>
                </a:solidFill>
                <a:latin typeface="Arial Black" pitchFamily="34" charset="0"/>
                <a:ea typeface="Times New Roman"/>
                <a:cs typeface="Times New Roman"/>
              </a:rPr>
              <a:t>, </a:t>
            </a:r>
            <a:r>
              <a:rPr lang="sk-SK" b="1" kern="1200" dirty="0" err="1">
                <a:solidFill>
                  <a:srgbClr val="008000"/>
                </a:solidFill>
                <a:latin typeface="Arial Black" pitchFamily="34" charset="0"/>
                <a:ea typeface="Times New Roman"/>
                <a:cs typeface="Times New Roman"/>
              </a:rPr>
              <a:t>syrovátka</a:t>
            </a:r>
            <a:r>
              <a:rPr lang="sk-SK" b="1" kern="1200" dirty="0">
                <a:solidFill>
                  <a:srgbClr val="008000"/>
                </a:solidFill>
                <a:latin typeface="Arial Black" pitchFamily="34" charset="0"/>
                <a:ea typeface="Times New Roman"/>
                <a:cs typeface="Times New Roman"/>
              </a:rPr>
              <a:t>, vaječné </a:t>
            </a:r>
            <a:r>
              <a:rPr lang="sk-SK" b="1" kern="1200" dirty="0" err="1">
                <a:solidFill>
                  <a:srgbClr val="008000"/>
                </a:solidFill>
                <a:latin typeface="Arial Black" pitchFamily="34" charset="0"/>
                <a:ea typeface="Times New Roman"/>
                <a:cs typeface="Times New Roman"/>
              </a:rPr>
              <a:t>proteiny</a:t>
            </a:r>
            <a:endParaRPr lang="cs-CZ" dirty="0"/>
          </a:p>
        </p:txBody>
      </p:sp>
      <p:sp>
        <p:nvSpPr>
          <p:cNvPr id="7" name="Zástupný symbol pro obsah 6"/>
          <p:cNvSpPr>
            <a:spLocks noGrp="1"/>
          </p:cNvSpPr>
          <p:nvPr>
            <p:ph idx="1"/>
          </p:nvPr>
        </p:nvSpPr>
        <p:spPr>
          <a:xfrm>
            <a:off x="457200" y="3573016"/>
            <a:ext cx="8229600" cy="2553147"/>
          </a:xfrm>
          <a:ln w="63500">
            <a:solidFill>
              <a:srgbClr val="FF0000"/>
            </a:solidFill>
          </a:ln>
        </p:spPr>
        <p:txBody>
          <a:bodyPr/>
          <a:lstStyle/>
          <a:p>
            <a:pPr marL="742950" indent="-742950">
              <a:buFont typeface="+mj-lt"/>
              <a:buAutoNum type="arabicPeriod"/>
            </a:pPr>
            <a:r>
              <a:rPr lang="cs-CZ" sz="3600" dirty="0">
                <a:solidFill>
                  <a:srgbClr val="FF0000"/>
                </a:solidFill>
                <a:latin typeface="Arial Black" pitchFamily="34" charset="0"/>
              </a:rPr>
              <a:t>Chemie peptidů a proteinů    ( bílkovin)</a:t>
            </a:r>
          </a:p>
          <a:p>
            <a:pPr marL="742950" indent="-742950">
              <a:buFont typeface="+mj-lt"/>
              <a:buAutoNum type="arabicPeriod"/>
            </a:pPr>
            <a:r>
              <a:rPr lang="cs-CZ" sz="3600" dirty="0" err="1">
                <a:solidFill>
                  <a:srgbClr val="FF0000"/>
                </a:solidFill>
                <a:latin typeface="Arial Black" pitchFamily="34" charset="0"/>
              </a:rPr>
              <a:t>Nadmolekulární</a:t>
            </a:r>
            <a:r>
              <a:rPr lang="cs-CZ" sz="3600" dirty="0">
                <a:solidFill>
                  <a:srgbClr val="FF0000"/>
                </a:solidFill>
                <a:latin typeface="Arial Black" pitchFamily="34" charset="0"/>
              </a:rPr>
              <a:t> </a:t>
            </a:r>
            <a:r>
              <a:rPr lang="cs-CZ" sz="3600" dirty="0" err="1">
                <a:solidFill>
                  <a:srgbClr val="FF0000"/>
                </a:solidFill>
                <a:latin typeface="Arial Black" pitchFamily="34" charset="0"/>
              </a:rPr>
              <a:t>stuktura</a:t>
            </a:r>
            <a:r>
              <a:rPr lang="cs-CZ" sz="3600" dirty="0">
                <a:solidFill>
                  <a:srgbClr val="FF0000"/>
                </a:solidFill>
                <a:latin typeface="Arial Black" pitchFamily="34" charset="0"/>
              </a:rPr>
              <a:t> peptidů a proteinů ( bílkovin)</a:t>
            </a:r>
          </a:p>
        </p:txBody>
      </p:sp>
      <p:sp>
        <p:nvSpPr>
          <p:cNvPr id="2" name="Zástupný symbol pro datum 1"/>
          <p:cNvSpPr>
            <a:spLocks noGrp="1"/>
          </p:cNvSpPr>
          <p:nvPr>
            <p:ph type="dt" sz="half" idx="10"/>
          </p:nvPr>
        </p:nvSpPr>
        <p:spPr/>
        <p:txBody>
          <a:bodyPr/>
          <a:lstStyle/>
          <a:p>
            <a:pPr>
              <a:defRPr/>
            </a:pPr>
            <a:r>
              <a:rPr lang="cs-CZ"/>
              <a:t>22112021</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3</a:t>
            </a:fld>
            <a:endParaRPr lang="sk-SK"/>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dirty="0">
                <a:solidFill>
                  <a:srgbClr val="0000FF"/>
                </a:solidFill>
                <a:latin typeface="Arial Black" pitchFamily="34" charset="0"/>
              </a:rPr>
              <a:t>SEKUNDÁRNÍ STRUKTURA proteinů II</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30</a:t>
            </a:fld>
            <a:endParaRPr lang="sk-SK"/>
          </a:p>
        </p:txBody>
      </p:sp>
      <p:pic>
        <p:nvPicPr>
          <p:cNvPr id="9" name="Obrázek 8" descr="img779.jpg"/>
          <p:cNvPicPr>
            <a:picLocks noChangeAspect="1"/>
          </p:cNvPicPr>
          <p:nvPr/>
        </p:nvPicPr>
        <p:blipFill>
          <a:blip r:embed="rId2" cstate="print"/>
          <a:stretch>
            <a:fillRect/>
          </a:stretch>
        </p:blipFill>
        <p:spPr>
          <a:xfrm rot="10800000">
            <a:off x="395536" y="1033116"/>
            <a:ext cx="8424936" cy="5052190"/>
          </a:xfrm>
          <a:prstGeom prst="rect">
            <a:avLst/>
          </a:prstGeom>
        </p:spPr>
      </p:pic>
      <p:sp>
        <p:nvSpPr>
          <p:cNvPr id="8" name="TextovéPole 7"/>
          <p:cNvSpPr txBox="1"/>
          <p:nvPr/>
        </p:nvSpPr>
        <p:spPr>
          <a:xfrm>
            <a:off x="3131840" y="4869160"/>
            <a:ext cx="3744416" cy="923330"/>
          </a:xfrm>
          <a:prstGeom prst="rect">
            <a:avLst/>
          </a:prstGeom>
          <a:noFill/>
        </p:spPr>
        <p:txBody>
          <a:bodyPr wrap="square" rtlCol="0">
            <a:spAutoFit/>
          </a:bodyPr>
          <a:lstStyle/>
          <a:p>
            <a:r>
              <a:rPr lang="cs-CZ" sz="5400" dirty="0">
                <a:solidFill>
                  <a:srgbClr val="FF0000"/>
                </a:solidFill>
                <a:latin typeface="Arial Black" pitchFamily="34" charset="0"/>
              </a:rPr>
              <a:t>Kolageny</a:t>
            </a:r>
            <a:endParaRPr lang="cs-CZ" sz="5400" dirty="0"/>
          </a:p>
        </p:txBody>
      </p:sp>
      <p:sp>
        <p:nvSpPr>
          <p:cNvPr id="10" name="Obdélník 9"/>
          <p:cNvSpPr/>
          <p:nvPr/>
        </p:nvSpPr>
        <p:spPr>
          <a:xfrm>
            <a:off x="3203848" y="5733256"/>
            <a:ext cx="4248472" cy="36004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850106"/>
          </a:xfrm>
        </p:spPr>
        <p:txBody>
          <a:bodyPr/>
          <a:lstStyle/>
          <a:p>
            <a:r>
              <a:rPr lang="cs-CZ" sz="2800" dirty="0">
                <a:solidFill>
                  <a:srgbClr val="0000FF"/>
                </a:solidFill>
                <a:latin typeface="Arial Black" pitchFamily="34" charset="0"/>
              </a:rPr>
              <a:t>SEKUNDÁRNÍ STRUKTURA proteinů II</a:t>
            </a:r>
            <a:br>
              <a:rPr lang="cs-CZ" sz="2800" dirty="0">
                <a:solidFill>
                  <a:srgbClr val="008000"/>
                </a:solidFill>
                <a:latin typeface="Arial Black" pitchFamily="34" charset="0"/>
              </a:rPr>
            </a:br>
            <a:r>
              <a:rPr lang="cs-CZ" sz="2800" dirty="0">
                <a:solidFill>
                  <a:srgbClr val="FF0000"/>
                </a:solidFill>
                <a:latin typeface="Arial Black" pitchFamily="34" charset="0"/>
              </a:rPr>
              <a:t>KOLAGEN jako příklad</a:t>
            </a:r>
            <a:endParaRPr lang="cs-CZ" sz="2800" dirty="0">
              <a:solidFill>
                <a:srgbClr val="FF0000"/>
              </a:solidFill>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31</a:t>
            </a:fld>
            <a:endParaRPr lang="sk-SK"/>
          </a:p>
        </p:txBody>
      </p:sp>
      <p:sp>
        <p:nvSpPr>
          <p:cNvPr id="11" name="TextovéPole 10"/>
          <p:cNvSpPr txBox="1"/>
          <p:nvPr/>
        </p:nvSpPr>
        <p:spPr>
          <a:xfrm>
            <a:off x="395536" y="1196752"/>
            <a:ext cx="8208912" cy="646331"/>
          </a:xfrm>
          <a:prstGeom prst="rect">
            <a:avLst/>
          </a:prstGeom>
          <a:noFill/>
        </p:spPr>
        <p:txBody>
          <a:bodyPr wrap="square" rtlCol="0">
            <a:spAutoFit/>
          </a:bodyPr>
          <a:lstStyle/>
          <a:p>
            <a:r>
              <a:rPr lang="cs-CZ" b="1" dirty="0">
                <a:solidFill>
                  <a:srgbClr val="0000FF"/>
                </a:solidFill>
              </a:rPr>
              <a:t>Uspořádání SEKUNDÁRNÍ STRUKTURY (</a:t>
            </a:r>
            <a:r>
              <a:rPr lang="cs-CZ" b="1" dirty="0">
                <a:solidFill>
                  <a:srgbClr val="0000FF"/>
                </a:solidFill>
                <a:latin typeface="Symbol" pitchFamily="18" charset="2"/>
              </a:rPr>
              <a:t>a</a:t>
            </a:r>
            <a:r>
              <a:rPr lang="cs-CZ" b="1" dirty="0">
                <a:solidFill>
                  <a:srgbClr val="0000FF"/>
                </a:solidFill>
                <a:latin typeface="+mn-lt"/>
              </a:rPr>
              <a:t>-</a:t>
            </a:r>
            <a:r>
              <a:rPr lang="cs-CZ" b="1" dirty="0" err="1">
                <a:solidFill>
                  <a:srgbClr val="0000FF"/>
                </a:solidFill>
                <a:latin typeface="+mn-lt"/>
              </a:rPr>
              <a:t>helix</a:t>
            </a:r>
            <a:r>
              <a:rPr lang="cs-CZ" b="1" dirty="0">
                <a:solidFill>
                  <a:srgbClr val="0000FF"/>
                </a:solidFill>
                <a:latin typeface="+mn-lt"/>
              </a:rPr>
              <a:t>, </a:t>
            </a:r>
            <a:r>
              <a:rPr lang="cs-CZ" b="1" dirty="0">
                <a:solidFill>
                  <a:srgbClr val="0000FF"/>
                </a:solidFill>
                <a:latin typeface="Symbol" pitchFamily="18" charset="2"/>
              </a:rPr>
              <a:t>b</a:t>
            </a:r>
            <a:r>
              <a:rPr lang="cs-CZ" b="1" dirty="0">
                <a:solidFill>
                  <a:srgbClr val="0000FF"/>
                </a:solidFill>
                <a:latin typeface="+mn-lt"/>
              </a:rPr>
              <a:t>- plošné uspořádání, statistické klubko) má</a:t>
            </a:r>
            <a:r>
              <a:rPr lang="cs-CZ" b="1" dirty="0">
                <a:solidFill>
                  <a:srgbClr val="0000FF"/>
                </a:solidFill>
              </a:rPr>
              <a:t> vliv i na polohu pásů v IFČ.</a:t>
            </a:r>
          </a:p>
        </p:txBody>
      </p:sp>
      <p:pic>
        <p:nvPicPr>
          <p:cNvPr id="12" name="Obrázek 11" descr="img868.jpg"/>
          <p:cNvPicPr>
            <a:picLocks noChangeAspect="1"/>
          </p:cNvPicPr>
          <p:nvPr/>
        </p:nvPicPr>
        <p:blipFill>
          <a:blip r:embed="rId2" cstate="print"/>
          <a:stretch>
            <a:fillRect/>
          </a:stretch>
        </p:blipFill>
        <p:spPr>
          <a:xfrm rot="5400000">
            <a:off x="922903" y="1540457"/>
            <a:ext cx="4014576" cy="5299842"/>
          </a:xfrm>
          <a:prstGeom prst="rect">
            <a:avLst/>
          </a:prstGeom>
          <a:ln w="38100">
            <a:solidFill>
              <a:srgbClr val="7030A0"/>
            </a:solidFill>
          </a:ln>
        </p:spPr>
      </p:pic>
      <p:sp>
        <p:nvSpPr>
          <p:cNvPr id="14" name="TextovéPole 13"/>
          <p:cNvSpPr txBox="1"/>
          <p:nvPr/>
        </p:nvSpPr>
        <p:spPr>
          <a:xfrm>
            <a:off x="6228184" y="2204864"/>
            <a:ext cx="2592288" cy="2769989"/>
          </a:xfrm>
          <a:prstGeom prst="rect">
            <a:avLst/>
          </a:prstGeom>
          <a:noFill/>
          <a:ln w="38100">
            <a:solidFill>
              <a:schemeClr val="tx1"/>
            </a:solidFill>
          </a:ln>
        </p:spPr>
        <p:txBody>
          <a:bodyPr wrap="square" rtlCol="0">
            <a:spAutoFit/>
          </a:bodyPr>
          <a:lstStyle/>
          <a:p>
            <a:r>
              <a:rPr lang="cs-CZ" b="1" dirty="0">
                <a:solidFill>
                  <a:srgbClr val="7030A0"/>
                </a:solidFill>
              </a:rPr>
              <a:t>Poněkud neobvyklá, leč správná, jednotka vlnočtu 10</a:t>
            </a:r>
            <a:r>
              <a:rPr lang="cs-CZ" b="1" baseline="30000" dirty="0">
                <a:solidFill>
                  <a:srgbClr val="7030A0"/>
                </a:solidFill>
              </a:rPr>
              <a:t>2</a:t>
            </a:r>
            <a:r>
              <a:rPr lang="cs-CZ" b="1" dirty="0">
                <a:solidFill>
                  <a:srgbClr val="7030A0"/>
                </a:solidFill>
              </a:rPr>
              <a:t> m</a:t>
            </a:r>
            <a:r>
              <a:rPr lang="cs-CZ" b="1" baseline="30000" dirty="0">
                <a:solidFill>
                  <a:srgbClr val="7030A0"/>
                </a:solidFill>
              </a:rPr>
              <a:t>-1</a:t>
            </a:r>
            <a:r>
              <a:rPr lang="cs-CZ" b="1" dirty="0">
                <a:solidFill>
                  <a:srgbClr val="7030A0"/>
                </a:solidFill>
              </a:rPr>
              <a:t>. </a:t>
            </a:r>
          </a:p>
          <a:p>
            <a:r>
              <a:rPr lang="cs-CZ" dirty="0">
                <a:solidFill>
                  <a:srgbClr val="008000"/>
                </a:solidFill>
                <a:latin typeface="Arial Black" pitchFamily="34" charset="0"/>
              </a:rPr>
              <a:t>Numericky je to ale stejné, jako OBVYKLÁ JEDNOTKA  cm</a:t>
            </a:r>
            <a:r>
              <a:rPr lang="cs-CZ" baseline="30000" dirty="0">
                <a:solidFill>
                  <a:srgbClr val="008000"/>
                </a:solidFill>
                <a:latin typeface="Arial Black" pitchFamily="34" charset="0"/>
              </a:rPr>
              <a:t>-1</a:t>
            </a:r>
            <a:r>
              <a:rPr lang="cs-CZ" dirty="0">
                <a:solidFill>
                  <a:srgbClr val="008000"/>
                </a:solidFill>
                <a:latin typeface="Arial Black" pitchFamily="34" charset="0"/>
              </a:rPr>
              <a:t>.</a:t>
            </a:r>
          </a:p>
          <a:p>
            <a:r>
              <a:rPr lang="cs-CZ" b="1" dirty="0">
                <a:solidFill>
                  <a:srgbClr val="FF0000"/>
                </a:solidFill>
                <a:latin typeface="Arial Black" pitchFamily="34" charset="0"/>
              </a:rPr>
              <a:t>KOLAGEN je </a:t>
            </a:r>
            <a:r>
              <a:rPr lang="cs-CZ" b="1" dirty="0">
                <a:solidFill>
                  <a:srgbClr val="FF0000"/>
                </a:solidFill>
                <a:latin typeface="Symbol" pitchFamily="18" charset="2"/>
              </a:rPr>
              <a:t>a</a:t>
            </a:r>
            <a:r>
              <a:rPr lang="cs-CZ" b="1" dirty="0">
                <a:solidFill>
                  <a:srgbClr val="FF0000"/>
                </a:solidFill>
                <a:latin typeface="Arial Black" pitchFamily="34" charset="0"/>
              </a:rPr>
              <a:t>-</a:t>
            </a:r>
            <a:r>
              <a:rPr lang="cs-CZ" b="1" dirty="0" err="1">
                <a:solidFill>
                  <a:srgbClr val="FF0000"/>
                </a:solidFill>
                <a:latin typeface="Arial Black" pitchFamily="34" charset="0"/>
              </a:rPr>
              <a:t>helix</a:t>
            </a:r>
            <a:endParaRPr lang="cs-CZ" dirty="0">
              <a:solidFill>
                <a:srgbClr val="FF0000"/>
              </a:solidFill>
              <a:latin typeface="Arial Black" pitchFamily="34" charset="0"/>
            </a:endParaRPr>
          </a:p>
          <a:p>
            <a:endParaRPr lang="cs-CZ" baseline="30000" dirty="0">
              <a:solidFill>
                <a:srgbClr val="FF0000"/>
              </a:solidFill>
              <a:latin typeface="Arial Black" pitchFamily="34" charset="0"/>
            </a:endParaRPr>
          </a:p>
        </p:txBody>
      </p:sp>
      <p:cxnSp>
        <p:nvCxnSpPr>
          <p:cNvPr id="16" name="Přímá spojovací šipka 15"/>
          <p:cNvCxnSpPr/>
          <p:nvPr/>
        </p:nvCxnSpPr>
        <p:spPr>
          <a:xfrm flipH="1">
            <a:off x="5220072" y="2204864"/>
            <a:ext cx="1008112" cy="576064"/>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850106"/>
          </a:xfrm>
        </p:spPr>
        <p:txBody>
          <a:bodyPr/>
          <a:lstStyle/>
          <a:p>
            <a:r>
              <a:rPr lang="cs-CZ" sz="2800" dirty="0">
                <a:solidFill>
                  <a:srgbClr val="008000"/>
                </a:solidFill>
                <a:latin typeface="Arial Black" pitchFamily="34" charset="0"/>
              </a:rPr>
              <a:t>TERCIÁRNÍ STRUKTURA proteinů I</a:t>
            </a:r>
            <a:br>
              <a:rPr lang="cs-CZ" sz="2800" dirty="0">
                <a:solidFill>
                  <a:srgbClr val="008000"/>
                </a:solidFill>
                <a:latin typeface="Arial Black" pitchFamily="34" charset="0"/>
              </a:rPr>
            </a:br>
            <a:r>
              <a:rPr lang="cs-CZ" sz="2800" dirty="0">
                <a:solidFill>
                  <a:srgbClr val="FF0000"/>
                </a:solidFill>
                <a:latin typeface="Arial Black" pitchFamily="34" charset="0"/>
              </a:rPr>
              <a:t>KOLAGEN jako příklad</a:t>
            </a:r>
            <a:endParaRPr lang="cs-CZ" sz="2800" dirty="0">
              <a:solidFill>
                <a:srgbClr val="FF0000"/>
              </a:solidFill>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32</a:t>
            </a:fld>
            <a:endParaRPr lang="sk-SK"/>
          </a:p>
        </p:txBody>
      </p:sp>
      <p:sp>
        <p:nvSpPr>
          <p:cNvPr id="11" name="TextovéPole 10"/>
          <p:cNvSpPr txBox="1"/>
          <p:nvPr/>
        </p:nvSpPr>
        <p:spPr>
          <a:xfrm>
            <a:off x="395536" y="1196752"/>
            <a:ext cx="8208912" cy="1754326"/>
          </a:xfrm>
          <a:prstGeom prst="rect">
            <a:avLst/>
          </a:prstGeom>
          <a:noFill/>
        </p:spPr>
        <p:txBody>
          <a:bodyPr wrap="square" rtlCol="0">
            <a:spAutoFit/>
          </a:bodyPr>
          <a:lstStyle/>
          <a:p>
            <a:r>
              <a:rPr lang="cs-CZ" b="1" dirty="0">
                <a:solidFill>
                  <a:srgbClr val="008000"/>
                </a:solidFill>
                <a:latin typeface="Arial Black" pitchFamily="34" charset="0"/>
              </a:rPr>
              <a:t>Interakce mezi jednotlivými vláknitými strukturami </a:t>
            </a:r>
            <a:r>
              <a:rPr lang="cs-CZ" b="1" dirty="0"/>
              <a:t>svinutými do spirály v rámci  již vytvořené </a:t>
            </a:r>
            <a:r>
              <a:rPr lang="cs-CZ" b="1" dirty="0">
                <a:solidFill>
                  <a:srgbClr val="0000FF"/>
                </a:solidFill>
              </a:rPr>
              <a:t>SEKUNDÁRNÍ STRUKTURY.</a:t>
            </a:r>
          </a:p>
          <a:p>
            <a:r>
              <a:rPr lang="cs-CZ" b="1" dirty="0"/>
              <a:t>Například u </a:t>
            </a:r>
            <a:r>
              <a:rPr lang="cs-CZ" b="1" dirty="0">
                <a:solidFill>
                  <a:srgbClr val="FF0000"/>
                </a:solidFill>
                <a:latin typeface="Arial Black" pitchFamily="34" charset="0"/>
              </a:rPr>
              <a:t>KOLAGENU</a:t>
            </a:r>
            <a:r>
              <a:rPr lang="cs-CZ" b="1" dirty="0"/>
              <a:t>  se jedná o tři do další spirály stočené řetězce </a:t>
            </a:r>
            <a:r>
              <a:rPr lang="cs-CZ" b="1" dirty="0">
                <a:solidFill>
                  <a:srgbClr val="0000FF"/>
                </a:solidFill>
              </a:rPr>
              <a:t>SEKUNDÁRNÍ STRUKTURY.</a:t>
            </a:r>
            <a:r>
              <a:rPr lang="cs-CZ" b="1" dirty="0"/>
              <a:t>  </a:t>
            </a:r>
          </a:p>
          <a:p>
            <a:r>
              <a:rPr lang="cs-CZ" b="1" dirty="0">
                <a:solidFill>
                  <a:srgbClr val="0000FF"/>
                </a:solidFill>
              </a:rPr>
              <a:t>Uspořádání SEKUNDÁRNÍ STRUKTURY (</a:t>
            </a:r>
            <a:r>
              <a:rPr lang="cs-CZ" b="1" dirty="0">
                <a:solidFill>
                  <a:srgbClr val="0000FF"/>
                </a:solidFill>
                <a:latin typeface="Symbol" pitchFamily="18" charset="2"/>
              </a:rPr>
              <a:t>a</a:t>
            </a:r>
            <a:r>
              <a:rPr lang="cs-CZ" b="1" dirty="0">
                <a:solidFill>
                  <a:srgbClr val="0000FF"/>
                </a:solidFill>
                <a:latin typeface="+mn-lt"/>
              </a:rPr>
              <a:t>-</a:t>
            </a:r>
            <a:r>
              <a:rPr lang="cs-CZ" b="1" dirty="0" err="1">
                <a:solidFill>
                  <a:srgbClr val="0000FF"/>
                </a:solidFill>
                <a:latin typeface="+mn-lt"/>
              </a:rPr>
              <a:t>helix</a:t>
            </a:r>
            <a:r>
              <a:rPr lang="cs-CZ" b="1" dirty="0">
                <a:solidFill>
                  <a:srgbClr val="0000FF"/>
                </a:solidFill>
                <a:latin typeface="+mn-lt"/>
              </a:rPr>
              <a:t>, </a:t>
            </a:r>
            <a:r>
              <a:rPr lang="cs-CZ" b="1" dirty="0">
                <a:solidFill>
                  <a:srgbClr val="0000FF"/>
                </a:solidFill>
                <a:latin typeface="Symbol" pitchFamily="18" charset="2"/>
              </a:rPr>
              <a:t>b</a:t>
            </a:r>
            <a:r>
              <a:rPr lang="cs-CZ" b="1" dirty="0">
                <a:solidFill>
                  <a:srgbClr val="0000FF"/>
                </a:solidFill>
                <a:latin typeface="+mn-lt"/>
              </a:rPr>
              <a:t>- plošné uspořádání, statistické klubko) má</a:t>
            </a:r>
            <a:r>
              <a:rPr lang="cs-CZ" b="1" dirty="0">
                <a:solidFill>
                  <a:srgbClr val="0000FF"/>
                </a:solidFill>
              </a:rPr>
              <a:t> vliv i na polohu pásů v IFČ.</a:t>
            </a:r>
          </a:p>
        </p:txBody>
      </p:sp>
      <p:pic>
        <p:nvPicPr>
          <p:cNvPr id="12" name="Obrázek 11" descr="img868.jpg"/>
          <p:cNvPicPr>
            <a:picLocks noChangeAspect="1"/>
          </p:cNvPicPr>
          <p:nvPr/>
        </p:nvPicPr>
        <p:blipFill>
          <a:blip r:embed="rId2" cstate="print"/>
          <a:stretch>
            <a:fillRect/>
          </a:stretch>
        </p:blipFill>
        <p:spPr>
          <a:xfrm rot="5400000">
            <a:off x="1279456" y="2401064"/>
            <a:ext cx="3272720" cy="4320480"/>
          </a:xfrm>
          <a:prstGeom prst="rect">
            <a:avLst/>
          </a:prstGeom>
        </p:spPr>
      </p:pic>
      <p:sp>
        <p:nvSpPr>
          <p:cNvPr id="14" name="TextovéPole 13"/>
          <p:cNvSpPr txBox="1"/>
          <p:nvPr/>
        </p:nvSpPr>
        <p:spPr>
          <a:xfrm>
            <a:off x="5508104" y="3284984"/>
            <a:ext cx="2448272" cy="3046988"/>
          </a:xfrm>
          <a:prstGeom prst="rect">
            <a:avLst/>
          </a:prstGeom>
          <a:noFill/>
          <a:ln w="38100">
            <a:solidFill>
              <a:schemeClr val="tx1"/>
            </a:solidFill>
          </a:ln>
        </p:spPr>
        <p:txBody>
          <a:bodyPr wrap="square" rtlCol="0">
            <a:spAutoFit/>
          </a:bodyPr>
          <a:lstStyle/>
          <a:p>
            <a:r>
              <a:rPr lang="cs-CZ" b="1" dirty="0">
                <a:solidFill>
                  <a:srgbClr val="7030A0"/>
                </a:solidFill>
              </a:rPr>
              <a:t>Poněkud neobvyklá, leč správná, jednotka vlnočtu 10</a:t>
            </a:r>
            <a:r>
              <a:rPr lang="cs-CZ" b="1" baseline="30000" dirty="0">
                <a:solidFill>
                  <a:srgbClr val="7030A0"/>
                </a:solidFill>
              </a:rPr>
              <a:t>2</a:t>
            </a:r>
            <a:r>
              <a:rPr lang="cs-CZ" b="1" dirty="0">
                <a:solidFill>
                  <a:srgbClr val="7030A0"/>
                </a:solidFill>
              </a:rPr>
              <a:t> m</a:t>
            </a:r>
            <a:r>
              <a:rPr lang="cs-CZ" b="1" baseline="30000" dirty="0">
                <a:solidFill>
                  <a:srgbClr val="7030A0"/>
                </a:solidFill>
              </a:rPr>
              <a:t>-1</a:t>
            </a:r>
            <a:r>
              <a:rPr lang="cs-CZ" b="1" dirty="0">
                <a:solidFill>
                  <a:srgbClr val="7030A0"/>
                </a:solidFill>
              </a:rPr>
              <a:t>. </a:t>
            </a:r>
          </a:p>
          <a:p>
            <a:r>
              <a:rPr lang="cs-CZ" dirty="0">
                <a:solidFill>
                  <a:srgbClr val="008000"/>
                </a:solidFill>
                <a:latin typeface="Arial Black" pitchFamily="34" charset="0"/>
              </a:rPr>
              <a:t>Numericky je to ale stejné, jako OBVYKLÁ JEDNOTKA  cm</a:t>
            </a:r>
            <a:r>
              <a:rPr lang="cs-CZ" baseline="30000" dirty="0">
                <a:solidFill>
                  <a:srgbClr val="008000"/>
                </a:solidFill>
                <a:latin typeface="Arial Black" pitchFamily="34" charset="0"/>
              </a:rPr>
              <a:t>-1</a:t>
            </a:r>
            <a:r>
              <a:rPr lang="cs-CZ" dirty="0">
                <a:solidFill>
                  <a:srgbClr val="008000"/>
                </a:solidFill>
                <a:latin typeface="Arial Black" pitchFamily="34" charset="0"/>
              </a:rPr>
              <a:t>.</a:t>
            </a:r>
          </a:p>
          <a:p>
            <a:r>
              <a:rPr lang="cs-CZ" b="1" dirty="0">
                <a:solidFill>
                  <a:srgbClr val="FF0000"/>
                </a:solidFill>
                <a:latin typeface="Arial Black" pitchFamily="34" charset="0"/>
              </a:rPr>
              <a:t>KOLAGEN je </a:t>
            </a:r>
            <a:r>
              <a:rPr lang="cs-CZ" b="1" dirty="0">
                <a:solidFill>
                  <a:srgbClr val="FF0000"/>
                </a:solidFill>
                <a:latin typeface="Symbol" pitchFamily="18" charset="2"/>
              </a:rPr>
              <a:t>a</a:t>
            </a:r>
            <a:r>
              <a:rPr lang="cs-CZ" b="1" dirty="0">
                <a:solidFill>
                  <a:srgbClr val="FF0000"/>
                </a:solidFill>
                <a:latin typeface="Arial Black" pitchFamily="34" charset="0"/>
              </a:rPr>
              <a:t>-</a:t>
            </a:r>
            <a:r>
              <a:rPr lang="cs-CZ" b="1" dirty="0" err="1">
                <a:solidFill>
                  <a:srgbClr val="FF0000"/>
                </a:solidFill>
                <a:latin typeface="Arial Black" pitchFamily="34" charset="0"/>
              </a:rPr>
              <a:t>helix</a:t>
            </a:r>
            <a:endParaRPr lang="cs-CZ" dirty="0">
              <a:solidFill>
                <a:srgbClr val="FF0000"/>
              </a:solidFill>
              <a:latin typeface="Arial Black" pitchFamily="34" charset="0"/>
            </a:endParaRPr>
          </a:p>
          <a:p>
            <a:endParaRPr lang="cs-CZ" baseline="30000" dirty="0">
              <a:solidFill>
                <a:srgbClr val="FF0000"/>
              </a:solidFill>
              <a:latin typeface="Arial Black" pitchFamily="34" charset="0"/>
            </a:endParaRPr>
          </a:p>
        </p:txBody>
      </p:sp>
      <p:cxnSp>
        <p:nvCxnSpPr>
          <p:cNvPr id="16" name="Přímá spojovací šipka 15"/>
          <p:cNvCxnSpPr/>
          <p:nvPr/>
        </p:nvCxnSpPr>
        <p:spPr>
          <a:xfrm flipH="1">
            <a:off x="4860032" y="3284984"/>
            <a:ext cx="648072" cy="144016"/>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1354162"/>
          </a:xfrm>
        </p:spPr>
        <p:txBody>
          <a:bodyPr/>
          <a:lstStyle/>
          <a:p>
            <a:r>
              <a:rPr lang="cs-CZ" sz="2800" dirty="0">
                <a:solidFill>
                  <a:srgbClr val="008000"/>
                </a:solidFill>
                <a:latin typeface="Arial Black" pitchFamily="34" charset="0"/>
              </a:rPr>
              <a:t>TERCIÁRNÍ STRUKTURA proteinů II</a:t>
            </a:r>
            <a:br>
              <a:rPr lang="cs-CZ" sz="2800" dirty="0">
                <a:solidFill>
                  <a:srgbClr val="008000"/>
                </a:solidFill>
                <a:latin typeface="Arial Black" pitchFamily="34" charset="0"/>
              </a:rPr>
            </a:br>
            <a:r>
              <a:rPr lang="cs-CZ" sz="2800" dirty="0">
                <a:solidFill>
                  <a:srgbClr val="FF0000"/>
                </a:solidFill>
                <a:latin typeface="Arial Black" pitchFamily="34" charset="0"/>
              </a:rPr>
              <a:t> KOLAGEN jako příklad</a:t>
            </a:r>
            <a:br>
              <a:rPr lang="cs-CZ" sz="2800" dirty="0">
                <a:solidFill>
                  <a:srgbClr val="FF0000"/>
                </a:solidFill>
                <a:latin typeface="Arial Black" pitchFamily="34" charset="0"/>
              </a:rPr>
            </a:br>
            <a:r>
              <a:rPr lang="cs-CZ" sz="2800" b="1" dirty="0">
                <a:solidFill>
                  <a:srgbClr val="FF0000"/>
                </a:solidFill>
                <a:latin typeface="Arial Black" pitchFamily="34" charset="0"/>
              </a:rPr>
              <a:t> tři do další spirály stočené řetězce </a:t>
            </a:r>
            <a:endParaRPr lang="cs-CZ"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33</a:t>
            </a:fld>
            <a:endParaRPr lang="sk-SK"/>
          </a:p>
        </p:txBody>
      </p:sp>
      <p:pic>
        <p:nvPicPr>
          <p:cNvPr id="11" name="Obrázek 10" descr="http://www.hypro.cz/img/kolagen/molekula.gif"/>
          <p:cNvPicPr/>
          <p:nvPr/>
        </p:nvPicPr>
        <p:blipFill>
          <a:blip r:embed="rId2" cstate="print"/>
          <a:srcRect/>
          <a:stretch>
            <a:fillRect/>
          </a:stretch>
        </p:blipFill>
        <p:spPr bwMode="auto">
          <a:xfrm rot="5400000">
            <a:off x="3419872" y="-603447"/>
            <a:ext cx="2376264" cy="7128791"/>
          </a:xfrm>
          <a:prstGeom prst="rect">
            <a:avLst/>
          </a:prstGeom>
          <a:noFill/>
          <a:ln w="9525">
            <a:noFill/>
            <a:miter lim="800000"/>
            <a:headEnd/>
            <a:tailEnd/>
          </a:ln>
        </p:spPr>
      </p:pic>
      <p:pic>
        <p:nvPicPr>
          <p:cNvPr id="12" name="Obrázek 11" descr="http://www.hypro.cz/img/kolagen/model.gif"/>
          <p:cNvPicPr/>
          <p:nvPr/>
        </p:nvPicPr>
        <p:blipFill>
          <a:blip r:embed="rId3" cstate="print"/>
          <a:srcRect/>
          <a:stretch>
            <a:fillRect/>
          </a:stretch>
        </p:blipFill>
        <p:spPr bwMode="auto">
          <a:xfrm rot="5400000">
            <a:off x="3167843" y="1376773"/>
            <a:ext cx="2736305" cy="6984776"/>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1354162"/>
          </a:xfrm>
        </p:spPr>
        <p:txBody>
          <a:bodyPr/>
          <a:lstStyle/>
          <a:p>
            <a:r>
              <a:rPr lang="cs-CZ" sz="2800" dirty="0">
                <a:solidFill>
                  <a:srgbClr val="008000"/>
                </a:solidFill>
                <a:latin typeface="Arial Black" pitchFamily="34" charset="0"/>
              </a:rPr>
              <a:t>TERCIÁRNÍ STRUKTURA proteinů III</a:t>
            </a:r>
            <a:br>
              <a:rPr lang="cs-CZ" sz="2800" dirty="0">
                <a:solidFill>
                  <a:srgbClr val="008000"/>
                </a:solidFill>
                <a:latin typeface="Arial Black" pitchFamily="34" charset="0"/>
              </a:rPr>
            </a:br>
            <a:r>
              <a:rPr lang="cs-CZ" sz="2800" dirty="0">
                <a:solidFill>
                  <a:srgbClr val="FF0000"/>
                </a:solidFill>
                <a:latin typeface="Arial Black" pitchFamily="34" charset="0"/>
              </a:rPr>
              <a:t> KOLAGEN jako příklad</a:t>
            </a:r>
            <a:br>
              <a:rPr lang="cs-CZ" sz="2800" dirty="0">
                <a:solidFill>
                  <a:srgbClr val="FF0000"/>
                </a:solidFill>
                <a:latin typeface="Arial Black" pitchFamily="34" charset="0"/>
              </a:rPr>
            </a:br>
            <a:r>
              <a:rPr lang="cs-CZ" sz="2800" b="1" dirty="0">
                <a:solidFill>
                  <a:srgbClr val="FF0000"/>
                </a:solidFill>
                <a:latin typeface="Arial Black" pitchFamily="34" charset="0"/>
              </a:rPr>
              <a:t> tři do další spirály stočené řetězce </a:t>
            </a:r>
            <a:endParaRPr lang="cs-CZ"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34</a:t>
            </a:fld>
            <a:endParaRPr lang="sk-SK"/>
          </a:p>
        </p:txBody>
      </p:sp>
      <p:pic>
        <p:nvPicPr>
          <p:cNvPr id="8" name="Obrázek 7" descr="http://www.hypro.cz/img/kolagen/tropomol.gif"/>
          <p:cNvPicPr/>
          <p:nvPr/>
        </p:nvPicPr>
        <p:blipFill>
          <a:blip r:embed="rId2" cstate="print"/>
          <a:srcRect/>
          <a:stretch>
            <a:fillRect/>
          </a:stretch>
        </p:blipFill>
        <p:spPr bwMode="auto">
          <a:xfrm rot="5400000">
            <a:off x="1439652" y="440668"/>
            <a:ext cx="3096344" cy="5472608"/>
          </a:xfrm>
          <a:prstGeom prst="rect">
            <a:avLst/>
          </a:prstGeom>
          <a:noFill/>
          <a:ln w="9525">
            <a:noFill/>
            <a:miter lim="800000"/>
            <a:headEnd/>
            <a:tailEnd/>
          </a:ln>
        </p:spPr>
      </p:pic>
      <p:sp>
        <p:nvSpPr>
          <p:cNvPr id="9" name="TextovéPole 8"/>
          <p:cNvSpPr txBox="1"/>
          <p:nvPr/>
        </p:nvSpPr>
        <p:spPr>
          <a:xfrm>
            <a:off x="5580112" y="1700808"/>
            <a:ext cx="3312368" cy="4154984"/>
          </a:xfrm>
          <a:prstGeom prst="rect">
            <a:avLst/>
          </a:prstGeom>
          <a:noFill/>
        </p:spPr>
        <p:txBody>
          <a:bodyPr wrap="square" rtlCol="0">
            <a:spAutoFit/>
          </a:bodyPr>
          <a:lstStyle/>
          <a:p>
            <a:r>
              <a:rPr lang="cs-CZ" sz="2200" b="1" i="1" dirty="0"/>
              <a:t>Schematické znázornění trojité </a:t>
            </a:r>
            <a:r>
              <a:rPr lang="cs-CZ" sz="2200" b="1" i="1" dirty="0" err="1"/>
              <a:t>tropokolagenové</a:t>
            </a:r>
            <a:r>
              <a:rPr lang="cs-CZ" sz="2200" b="1" i="1" dirty="0"/>
              <a:t> molekuly. Vpravo jsou naznačeny intervaly D (67 </a:t>
            </a:r>
            <a:r>
              <a:rPr lang="cs-CZ" sz="2200" b="1" i="1" dirty="0" err="1"/>
              <a:t>nm</a:t>
            </a:r>
            <a:r>
              <a:rPr lang="cs-CZ" sz="2200" b="1" i="1" dirty="0"/>
              <a:t>), o něž jsou jednotlivé molekuly vzájemně posunuty a necelistvý interval 0,35 D, který je v koncové oblasti a umožňuje vznik osové mezery</a:t>
            </a:r>
            <a:endParaRPr lang="cs-CZ" sz="2200" b="1"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1354162"/>
          </a:xfrm>
        </p:spPr>
        <p:txBody>
          <a:bodyPr/>
          <a:lstStyle/>
          <a:p>
            <a:r>
              <a:rPr lang="cs-CZ" sz="2800" dirty="0">
                <a:solidFill>
                  <a:srgbClr val="008000"/>
                </a:solidFill>
                <a:latin typeface="Arial Black" pitchFamily="34" charset="0"/>
              </a:rPr>
              <a:t>TERCIÁRNÍ STRUKTURA proteinů IV</a:t>
            </a:r>
            <a:br>
              <a:rPr lang="cs-CZ" sz="2800" dirty="0">
                <a:solidFill>
                  <a:srgbClr val="008000"/>
                </a:solidFill>
                <a:latin typeface="Arial Black" pitchFamily="34" charset="0"/>
              </a:rPr>
            </a:br>
            <a:r>
              <a:rPr lang="cs-CZ" sz="2800" dirty="0">
                <a:solidFill>
                  <a:srgbClr val="FF0000"/>
                </a:solidFill>
                <a:latin typeface="Arial Black" pitchFamily="34" charset="0"/>
              </a:rPr>
              <a:t> KOLAGEN jako příklad</a:t>
            </a:r>
            <a:br>
              <a:rPr lang="cs-CZ" sz="2800" dirty="0">
                <a:solidFill>
                  <a:srgbClr val="FF0000"/>
                </a:solidFill>
                <a:latin typeface="Arial Black" pitchFamily="34" charset="0"/>
              </a:rPr>
            </a:br>
            <a:r>
              <a:rPr lang="cs-CZ" sz="2800" b="1" dirty="0">
                <a:solidFill>
                  <a:srgbClr val="FF0000"/>
                </a:solidFill>
                <a:latin typeface="Arial Black" pitchFamily="34" charset="0"/>
              </a:rPr>
              <a:t> tři do další spirály stočené řetězce </a:t>
            </a:r>
            <a:endParaRPr lang="cs-CZ"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35</a:t>
            </a:fld>
            <a:endParaRPr lang="sk-SK"/>
          </a:p>
        </p:txBody>
      </p:sp>
      <p:pic>
        <p:nvPicPr>
          <p:cNvPr id="10" name="Obrázek 9" descr="sekundární &amp; terciární struktura KOLAGENU 002.jpg"/>
          <p:cNvPicPr>
            <a:picLocks noChangeAspect="1"/>
          </p:cNvPicPr>
          <p:nvPr/>
        </p:nvPicPr>
        <p:blipFill>
          <a:blip r:embed="rId2" cstate="print"/>
          <a:stretch>
            <a:fillRect/>
          </a:stretch>
        </p:blipFill>
        <p:spPr>
          <a:xfrm>
            <a:off x="107504" y="4221088"/>
            <a:ext cx="8885346" cy="2636912"/>
          </a:xfrm>
          <a:prstGeom prst="rect">
            <a:avLst/>
          </a:prstGeom>
        </p:spPr>
      </p:pic>
      <p:cxnSp>
        <p:nvCxnSpPr>
          <p:cNvPr id="12" name="Přímá spojovací šipka 11"/>
          <p:cNvCxnSpPr/>
          <p:nvPr/>
        </p:nvCxnSpPr>
        <p:spPr>
          <a:xfrm flipH="1">
            <a:off x="1043608" y="1556792"/>
            <a:ext cx="576064" cy="3096344"/>
          </a:xfrm>
          <a:prstGeom prst="straightConnector1">
            <a:avLst/>
          </a:prstGeom>
          <a:ln w="63500">
            <a:solidFill>
              <a:srgbClr val="008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3" name="Obdélník 12"/>
          <p:cNvSpPr/>
          <p:nvPr/>
        </p:nvSpPr>
        <p:spPr>
          <a:xfrm>
            <a:off x="2731175" y="3244334"/>
            <a:ext cx="5628720" cy="523220"/>
          </a:xfrm>
          <a:prstGeom prst="rect">
            <a:avLst/>
          </a:prstGeom>
        </p:spPr>
        <p:txBody>
          <a:bodyPr wrap="none">
            <a:spAutoFit/>
          </a:bodyPr>
          <a:lstStyle/>
          <a:p>
            <a:r>
              <a:rPr lang="cs-CZ" sz="2800" dirty="0">
                <a:solidFill>
                  <a:srgbClr val="0000FF"/>
                </a:solidFill>
                <a:latin typeface="Arial Black" pitchFamily="34" charset="0"/>
              </a:rPr>
              <a:t>SEKUNDÁRNÍ STRUKTURA </a:t>
            </a:r>
            <a:endParaRPr lang="cs-CZ" sz="2800" dirty="0"/>
          </a:p>
        </p:txBody>
      </p:sp>
      <p:cxnSp>
        <p:nvCxnSpPr>
          <p:cNvPr id="14" name="Přímá spojovací šipka 13"/>
          <p:cNvCxnSpPr/>
          <p:nvPr/>
        </p:nvCxnSpPr>
        <p:spPr>
          <a:xfrm flipH="1">
            <a:off x="4211960" y="3645024"/>
            <a:ext cx="288032" cy="1512168"/>
          </a:xfrm>
          <a:prstGeom prst="straightConnector1">
            <a:avLst/>
          </a:prstGeom>
          <a:ln w="63500">
            <a:solidFill>
              <a:srgbClr val="0000FF"/>
            </a:solidFill>
            <a:prstDash val="sysDot"/>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a:solidFill>
                  <a:srgbClr val="008000"/>
                </a:solidFill>
                <a:latin typeface="Arial Black" pitchFamily="34" charset="0"/>
              </a:rPr>
              <a:t>TERCIÁRNÍ STRUKTURA proteinů V</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36</a:t>
            </a:fld>
            <a:endParaRPr lang="sk-SK"/>
          </a:p>
        </p:txBody>
      </p:sp>
      <p:pic>
        <p:nvPicPr>
          <p:cNvPr id="8" name="Obrázek 7" descr="img778.jpg"/>
          <p:cNvPicPr>
            <a:picLocks noChangeAspect="1"/>
          </p:cNvPicPr>
          <p:nvPr/>
        </p:nvPicPr>
        <p:blipFill>
          <a:blip r:embed="rId2" cstate="print"/>
          <a:stretch>
            <a:fillRect/>
          </a:stretch>
        </p:blipFill>
        <p:spPr>
          <a:xfrm rot="10800000">
            <a:off x="149288" y="1268760"/>
            <a:ext cx="8760448" cy="4104456"/>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37</a:t>
            </a:fld>
            <a:endParaRPr lang="sk-SK"/>
          </a:p>
        </p:txBody>
      </p:sp>
      <p:pic>
        <p:nvPicPr>
          <p:cNvPr id="11" name="Obrázek 10" descr="Collagen_biosynthesis_(en).png"/>
          <p:cNvPicPr>
            <a:picLocks noChangeAspect="1"/>
          </p:cNvPicPr>
          <p:nvPr/>
        </p:nvPicPr>
        <p:blipFill>
          <a:blip r:embed="rId2" cstate="print"/>
          <a:stretch>
            <a:fillRect/>
          </a:stretch>
        </p:blipFill>
        <p:spPr>
          <a:xfrm>
            <a:off x="242412" y="116632"/>
            <a:ext cx="8722076" cy="6552728"/>
          </a:xfrm>
          <a:prstGeom prst="rect">
            <a:avLst/>
          </a:prstGeom>
        </p:spPr>
      </p:pic>
      <p:sp>
        <p:nvSpPr>
          <p:cNvPr id="7" name="TextovéPole 6"/>
          <p:cNvSpPr txBox="1"/>
          <p:nvPr/>
        </p:nvSpPr>
        <p:spPr>
          <a:xfrm>
            <a:off x="2843808" y="2060848"/>
            <a:ext cx="4680520" cy="707886"/>
          </a:xfrm>
          <a:prstGeom prst="rect">
            <a:avLst/>
          </a:prstGeom>
          <a:noFill/>
          <a:ln w="38100">
            <a:solidFill>
              <a:srgbClr val="FF0000"/>
            </a:solidFill>
            <a:prstDash val="sysDash"/>
          </a:ln>
        </p:spPr>
        <p:txBody>
          <a:bodyPr wrap="square" rtlCol="0">
            <a:spAutoFit/>
          </a:bodyPr>
          <a:lstStyle/>
          <a:p>
            <a:r>
              <a:rPr lang="cs-CZ" sz="2000" dirty="0">
                <a:solidFill>
                  <a:srgbClr val="0000FF"/>
                </a:solidFill>
                <a:latin typeface="Arial Black" pitchFamily="34" charset="0"/>
              </a:rPr>
              <a:t>NEHELIXÁLNÍ PRODLOUŽENÍ </a:t>
            </a:r>
          </a:p>
          <a:p>
            <a:r>
              <a:rPr lang="cs-CZ" sz="2000" dirty="0">
                <a:solidFill>
                  <a:srgbClr val="008000"/>
                </a:solidFill>
                <a:latin typeface="Arial Black" pitchFamily="34" charset="0"/>
              </a:rPr>
              <a:t>= není stočeno do spirály</a:t>
            </a:r>
          </a:p>
        </p:txBody>
      </p:sp>
      <p:cxnSp>
        <p:nvCxnSpPr>
          <p:cNvPr id="9" name="Přímá spojovací šipka 8"/>
          <p:cNvCxnSpPr/>
          <p:nvPr/>
        </p:nvCxnSpPr>
        <p:spPr>
          <a:xfrm flipH="1" flipV="1">
            <a:off x="3779912" y="1772816"/>
            <a:ext cx="1584176" cy="288032"/>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0" name="Přímá spojovací šipka 9"/>
          <p:cNvCxnSpPr/>
          <p:nvPr/>
        </p:nvCxnSpPr>
        <p:spPr>
          <a:xfrm flipV="1">
            <a:off x="5364088" y="1628800"/>
            <a:ext cx="648072" cy="432048"/>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 name="Přímá spojovací šipka 13"/>
          <p:cNvCxnSpPr/>
          <p:nvPr/>
        </p:nvCxnSpPr>
        <p:spPr>
          <a:xfrm>
            <a:off x="827584" y="2636912"/>
            <a:ext cx="72008" cy="2808312"/>
          </a:xfrm>
          <a:prstGeom prst="straightConnector1">
            <a:avLst/>
          </a:prstGeom>
          <a:ln w="38100">
            <a:solidFill>
              <a:srgbClr val="0000FF"/>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cxnSp>
        <p:nvCxnSpPr>
          <p:cNvPr id="23" name="Přímá spojovací šipka 22"/>
          <p:cNvCxnSpPr/>
          <p:nvPr/>
        </p:nvCxnSpPr>
        <p:spPr>
          <a:xfrm>
            <a:off x="1331640" y="836712"/>
            <a:ext cx="1800200" cy="0"/>
          </a:xfrm>
          <a:prstGeom prst="straightConnector1">
            <a:avLst/>
          </a:prstGeom>
          <a:ln w="38100">
            <a:solidFill>
              <a:srgbClr val="0000FF"/>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cxnSp>
        <p:nvCxnSpPr>
          <p:cNvPr id="27" name="Přímá spojovací šipka 26"/>
          <p:cNvCxnSpPr/>
          <p:nvPr/>
        </p:nvCxnSpPr>
        <p:spPr>
          <a:xfrm>
            <a:off x="4211960" y="836712"/>
            <a:ext cx="2736304" cy="0"/>
          </a:xfrm>
          <a:prstGeom prst="straightConnector1">
            <a:avLst/>
          </a:prstGeom>
          <a:ln w="38100">
            <a:solidFill>
              <a:srgbClr val="0000FF"/>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cxnSp>
        <p:nvCxnSpPr>
          <p:cNvPr id="29" name="Přímá spojovací šipka 28"/>
          <p:cNvCxnSpPr/>
          <p:nvPr/>
        </p:nvCxnSpPr>
        <p:spPr>
          <a:xfrm flipH="1">
            <a:off x="7668344" y="1484784"/>
            <a:ext cx="288032" cy="2160240"/>
          </a:xfrm>
          <a:prstGeom prst="straightConnector1">
            <a:avLst/>
          </a:prstGeom>
          <a:ln w="38100">
            <a:solidFill>
              <a:srgbClr val="0000FF"/>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sp>
        <p:nvSpPr>
          <p:cNvPr id="32" name="TextovéPole 31"/>
          <p:cNvSpPr txBox="1"/>
          <p:nvPr/>
        </p:nvSpPr>
        <p:spPr>
          <a:xfrm>
            <a:off x="4211960" y="4869160"/>
            <a:ext cx="4824536" cy="1323439"/>
          </a:xfrm>
          <a:prstGeom prst="rect">
            <a:avLst/>
          </a:prstGeom>
          <a:noFill/>
        </p:spPr>
        <p:txBody>
          <a:bodyPr wrap="square" rtlCol="0">
            <a:spAutoFit/>
          </a:bodyPr>
          <a:lstStyle/>
          <a:p>
            <a:r>
              <a:rPr lang="cs-CZ" sz="2000" dirty="0">
                <a:solidFill>
                  <a:srgbClr val="FF0000"/>
                </a:solidFill>
                <a:latin typeface="Arial Black" pitchFamily="34" charset="0"/>
              </a:rPr>
              <a:t>ENZYMATICKÝM ODBOURÁNÍM </a:t>
            </a:r>
            <a:r>
              <a:rPr lang="cs-CZ" sz="2000" dirty="0">
                <a:solidFill>
                  <a:srgbClr val="0000FF"/>
                </a:solidFill>
                <a:latin typeface="Arial Black" pitchFamily="34" charset="0"/>
              </a:rPr>
              <a:t>NEHELIXÁLNÍHO PRODLOUŽENÍ </a:t>
            </a:r>
            <a:r>
              <a:rPr lang="cs-CZ" sz="2000" dirty="0">
                <a:solidFill>
                  <a:srgbClr val="008000"/>
                </a:solidFill>
                <a:latin typeface="Arial Black" pitchFamily="34" charset="0"/>
              </a:rPr>
              <a:t>se zvyšuje BIOKOMPATIBILITA,  tj. potlačují se ANTIGENITA </a:t>
            </a:r>
            <a:r>
              <a:rPr lang="cs-CZ" sz="2000" dirty="0">
                <a:solidFill>
                  <a:srgbClr val="FF0000"/>
                </a:solidFill>
              </a:rPr>
              <a:t> </a:t>
            </a:r>
          </a:p>
        </p:txBody>
      </p:sp>
      <p:cxnSp>
        <p:nvCxnSpPr>
          <p:cNvPr id="33" name="Přímá spojovací šipka 32"/>
          <p:cNvCxnSpPr/>
          <p:nvPr/>
        </p:nvCxnSpPr>
        <p:spPr>
          <a:xfrm flipH="1" flipV="1">
            <a:off x="6156176" y="1628800"/>
            <a:ext cx="1872208" cy="3312368"/>
          </a:xfrm>
          <a:prstGeom prst="straightConnector1">
            <a:avLst/>
          </a:prstGeom>
          <a:ln w="38100">
            <a:solidFill>
              <a:srgbClr val="FF0000"/>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22114"/>
          </a:xfrm>
        </p:spPr>
        <p:txBody>
          <a:bodyPr/>
          <a:lstStyle/>
          <a:p>
            <a:r>
              <a:rPr lang="cs-CZ" sz="2800" dirty="0">
                <a:solidFill>
                  <a:srgbClr val="C00000"/>
                </a:solidFill>
                <a:latin typeface="Arial Black" pitchFamily="34" charset="0"/>
              </a:rPr>
              <a:t>KVARTÉRNÍ STRUKTURA proteinů I</a:t>
            </a:r>
            <a:br>
              <a:rPr lang="cs-CZ" sz="2800" dirty="0">
                <a:solidFill>
                  <a:srgbClr val="C00000"/>
                </a:solidFill>
                <a:latin typeface="Arial Black" pitchFamily="34" charset="0"/>
              </a:rPr>
            </a:br>
            <a:r>
              <a:rPr lang="cs-CZ" sz="2800" dirty="0">
                <a:solidFill>
                  <a:srgbClr val="FF0000"/>
                </a:solidFill>
                <a:latin typeface="Arial Black" pitchFamily="34" charset="0"/>
              </a:rPr>
              <a:t> KOLAGEN jako příklad</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38</a:t>
            </a:fld>
            <a:endParaRPr lang="sk-SK"/>
          </a:p>
        </p:txBody>
      </p:sp>
      <p:sp>
        <p:nvSpPr>
          <p:cNvPr id="8" name="TextovéPole 7"/>
          <p:cNvSpPr txBox="1"/>
          <p:nvPr/>
        </p:nvSpPr>
        <p:spPr>
          <a:xfrm>
            <a:off x="323528" y="1268760"/>
            <a:ext cx="8352928" cy="1754326"/>
          </a:xfrm>
          <a:prstGeom prst="rect">
            <a:avLst/>
          </a:prstGeom>
          <a:noFill/>
        </p:spPr>
        <p:txBody>
          <a:bodyPr wrap="square" rtlCol="0">
            <a:spAutoFit/>
          </a:bodyPr>
          <a:lstStyle/>
          <a:p>
            <a:r>
              <a:rPr lang="cs-CZ" b="1" dirty="0">
                <a:solidFill>
                  <a:srgbClr val="008000"/>
                </a:solidFill>
                <a:latin typeface="Arial Black" pitchFamily="34" charset="0"/>
              </a:rPr>
              <a:t>Interakce mezi SLOŽENÝMI vláknitými strukturami </a:t>
            </a:r>
            <a:r>
              <a:rPr lang="cs-CZ" b="1" dirty="0"/>
              <a:t>svinutými do spirály v rámci  již vytvořené </a:t>
            </a:r>
            <a:r>
              <a:rPr lang="cs-CZ" b="1" dirty="0">
                <a:solidFill>
                  <a:srgbClr val="008000"/>
                </a:solidFill>
                <a:latin typeface="Arial Black" pitchFamily="34" charset="0"/>
              </a:rPr>
              <a:t>TERCIÁRNÍ STRUKTURY</a:t>
            </a:r>
            <a:r>
              <a:rPr lang="cs-CZ" b="1" dirty="0">
                <a:solidFill>
                  <a:srgbClr val="0000FF"/>
                </a:solidFill>
              </a:rPr>
              <a:t>.</a:t>
            </a:r>
          </a:p>
          <a:p>
            <a:r>
              <a:rPr lang="cs-CZ" b="1" dirty="0"/>
              <a:t>Například u </a:t>
            </a:r>
            <a:r>
              <a:rPr lang="cs-CZ" b="1" dirty="0">
                <a:solidFill>
                  <a:srgbClr val="FF0000"/>
                </a:solidFill>
                <a:latin typeface="Arial Black" pitchFamily="34" charset="0"/>
              </a:rPr>
              <a:t>KOLAGENU</a:t>
            </a:r>
            <a:r>
              <a:rPr lang="cs-CZ" b="1" dirty="0"/>
              <a:t>  se jedná o </a:t>
            </a:r>
            <a:r>
              <a:rPr lang="cs-CZ" b="1" dirty="0">
                <a:solidFill>
                  <a:srgbClr val="C00000"/>
                </a:solidFill>
                <a:latin typeface="Arial Black" pitchFamily="34" charset="0"/>
              </a:rPr>
              <a:t>PARALELNÍ SVAZKY TERCIÁRNÍ STRUKTURY</a:t>
            </a:r>
            <a:r>
              <a:rPr lang="cs-CZ" b="1" dirty="0">
                <a:solidFill>
                  <a:srgbClr val="0000FF"/>
                </a:solidFill>
              </a:rPr>
              <a:t>.</a:t>
            </a:r>
            <a:r>
              <a:rPr lang="cs-CZ" b="1" dirty="0"/>
              <a:t>  Někdy se toto nazývá </a:t>
            </a:r>
            <a:r>
              <a:rPr lang="cs-CZ" b="1" dirty="0">
                <a:solidFill>
                  <a:srgbClr val="C00000"/>
                </a:solidFill>
                <a:latin typeface="Arial Black" pitchFamily="34" charset="0"/>
              </a:rPr>
              <a:t>VZNIK ASOCIÁTŮ</a:t>
            </a:r>
            <a:r>
              <a:rPr lang="cs-CZ" b="1" dirty="0"/>
              <a:t>.</a:t>
            </a:r>
          </a:p>
          <a:p>
            <a:r>
              <a:rPr lang="cs-CZ" b="1" dirty="0"/>
              <a:t>Toto je typické pro </a:t>
            </a:r>
            <a:r>
              <a:rPr lang="cs-CZ" b="1" dirty="0">
                <a:solidFill>
                  <a:srgbClr val="FFC000"/>
                </a:solidFill>
                <a:latin typeface="Arial Black" pitchFamily="34" charset="0"/>
              </a:rPr>
              <a:t>ENZYMY</a:t>
            </a:r>
            <a:r>
              <a:rPr lang="cs-CZ" b="1" dirty="0"/>
              <a:t>, kde se ale nejedná o </a:t>
            </a:r>
            <a:r>
              <a:rPr lang="cs-CZ" b="1" dirty="0">
                <a:solidFill>
                  <a:srgbClr val="C00000"/>
                </a:solidFill>
                <a:latin typeface="Arial Black" pitchFamily="34" charset="0"/>
              </a:rPr>
              <a:t>PARALELNÍ SVAZKY,  </a:t>
            </a:r>
            <a:r>
              <a:rPr lang="cs-CZ" b="1" dirty="0">
                <a:latin typeface="+mn-lt"/>
              </a:rPr>
              <a:t>ale o </a:t>
            </a:r>
            <a:r>
              <a:rPr lang="cs-CZ" b="1" cap="all" dirty="0" err="1">
                <a:solidFill>
                  <a:srgbClr val="FFC000"/>
                </a:solidFill>
                <a:latin typeface="Arial Black" pitchFamily="34" charset="0"/>
              </a:rPr>
              <a:t>globulární</a:t>
            </a:r>
            <a:r>
              <a:rPr lang="cs-CZ" b="1" cap="all" dirty="0">
                <a:solidFill>
                  <a:srgbClr val="FFC000"/>
                </a:solidFill>
                <a:latin typeface="Arial Black" pitchFamily="34" charset="0"/>
              </a:rPr>
              <a:t> útvary</a:t>
            </a:r>
            <a:r>
              <a:rPr lang="cs-CZ" b="1" dirty="0">
                <a:latin typeface="+mn-lt"/>
              </a:rPr>
              <a:t>.</a:t>
            </a:r>
            <a:r>
              <a:rPr lang="cs-CZ" b="1" dirty="0">
                <a:solidFill>
                  <a:srgbClr val="C00000"/>
                </a:solidFill>
                <a:latin typeface="Arial Black" pitchFamily="34" charset="0"/>
              </a:rPr>
              <a:t> </a:t>
            </a:r>
            <a:endParaRPr lang="cs-CZ" b="1" dirty="0"/>
          </a:p>
        </p:txBody>
      </p:sp>
      <p:pic>
        <p:nvPicPr>
          <p:cNvPr id="9" name="Obrázek 8" descr="Cellulase_1JS4 PICTURE WIKI ENG.jpg"/>
          <p:cNvPicPr>
            <a:picLocks noChangeAspect="1"/>
          </p:cNvPicPr>
          <p:nvPr/>
        </p:nvPicPr>
        <p:blipFill>
          <a:blip r:embed="rId2" cstate="print"/>
          <a:stretch>
            <a:fillRect/>
          </a:stretch>
        </p:blipFill>
        <p:spPr>
          <a:xfrm>
            <a:off x="467544" y="3140968"/>
            <a:ext cx="6048672" cy="2922928"/>
          </a:xfrm>
          <a:prstGeom prst="rect">
            <a:avLst/>
          </a:prstGeom>
        </p:spPr>
      </p:pic>
      <p:sp>
        <p:nvSpPr>
          <p:cNvPr id="10" name="TextovéPole 9"/>
          <p:cNvSpPr txBox="1"/>
          <p:nvPr/>
        </p:nvSpPr>
        <p:spPr>
          <a:xfrm>
            <a:off x="6660232" y="3140968"/>
            <a:ext cx="2088232" cy="1323439"/>
          </a:xfrm>
          <a:prstGeom prst="rect">
            <a:avLst/>
          </a:prstGeom>
          <a:noFill/>
          <a:ln w="38100">
            <a:solidFill>
              <a:srgbClr val="FFC000"/>
            </a:solidFill>
          </a:ln>
        </p:spPr>
        <p:txBody>
          <a:bodyPr wrap="square" rtlCol="0">
            <a:spAutoFit/>
          </a:bodyPr>
          <a:lstStyle/>
          <a:p>
            <a:r>
              <a:rPr lang="cs-CZ" sz="2000" dirty="0">
                <a:solidFill>
                  <a:srgbClr val="FFC000"/>
                </a:solidFill>
                <a:latin typeface="Arial Black" pitchFamily="34" charset="0"/>
              </a:rPr>
              <a:t>Jeden z enzymů ze skupiny  „CELULÁZY“</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22114"/>
          </a:xfrm>
        </p:spPr>
        <p:txBody>
          <a:bodyPr/>
          <a:lstStyle/>
          <a:p>
            <a:r>
              <a:rPr lang="cs-CZ" sz="2800" dirty="0">
                <a:solidFill>
                  <a:srgbClr val="C00000"/>
                </a:solidFill>
                <a:latin typeface="Arial Black" pitchFamily="34" charset="0"/>
              </a:rPr>
              <a:t>KVARTÉRNÍ STRUKTURA proteinů II</a:t>
            </a:r>
            <a:br>
              <a:rPr lang="cs-CZ" sz="2800" dirty="0">
                <a:solidFill>
                  <a:srgbClr val="C00000"/>
                </a:solidFill>
                <a:latin typeface="Arial Black" pitchFamily="34" charset="0"/>
              </a:rPr>
            </a:br>
            <a:r>
              <a:rPr lang="cs-CZ" sz="2800" dirty="0">
                <a:solidFill>
                  <a:srgbClr val="FF0000"/>
                </a:solidFill>
                <a:latin typeface="Arial Black" pitchFamily="34" charset="0"/>
              </a:rPr>
              <a:t> KOLAGEN jako příklad</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39</a:t>
            </a:fld>
            <a:endParaRPr lang="sk-SK"/>
          </a:p>
        </p:txBody>
      </p:sp>
      <p:sp>
        <p:nvSpPr>
          <p:cNvPr id="8" name="TextovéPole 7"/>
          <p:cNvSpPr txBox="1"/>
          <p:nvPr/>
        </p:nvSpPr>
        <p:spPr>
          <a:xfrm>
            <a:off x="323528" y="1268760"/>
            <a:ext cx="8352928" cy="1200329"/>
          </a:xfrm>
          <a:prstGeom prst="rect">
            <a:avLst/>
          </a:prstGeom>
          <a:noFill/>
        </p:spPr>
        <p:txBody>
          <a:bodyPr wrap="square" rtlCol="0">
            <a:spAutoFit/>
          </a:bodyPr>
          <a:lstStyle/>
          <a:p>
            <a:r>
              <a:rPr lang="cs-CZ" b="1" dirty="0">
                <a:solidFill>
                  <a:srgbClr val="008000"/>
                </a:solidFill>
                <a:latin typeface="Arial Black" pitchFamily="34" charset="0"/>
              </a:rPr>
              <a:t>Interakce mezi SLOŽENÝMI vláknitými strukturami </a:t>
            </a:r>
            <a:r>
              <a:rPr lang="cs-CZ" b="1" dirty="0"/>
              <a:t>svinutými do spirály v rámci  již vytvořené </a:t>
            </a:r>
            <a:r>
              <a:rPr lang="cs-CZ" b="1" dirty="0">
                <a:solidFill>
                  <a:srgbClr val="008000"/>
                </a:solidFill>
                <a:latin typeface="Arial Black" pitchFamily="34" charset="0"/>
              </a:rPr>
              <a:t>TERCIÁRNÍ STRUKTURY</a:t>
            </a:r>
            <a:r>
              <a:rPr lang="cs-CZ" b="1" dirty="0">
                <a:solidFill>
                  <a:srgbClr val="0000FF"/>
                </a:solidFill>
              </a:rPr>
              <a:t>.</a:t>
            </a:r>
          </a:p>
          <a:p>
            <a:r>
              <a:rPr lang="cs-CZ" b="1" dirty="0"/>
              <a:t>Například u </a:t>
            </a:r>
            <a:r>
              <a:rPr lang="cs-CZ" b="1" dirty="0">
                <a:solidFill>
                  <a:srgbClr val="FF0000"/>
                </a:solidFill>
                <a:latin typeface="Arial Black" pitchFamily="34" charset="0"/>
              </a:rPr>
              <a:t>KOLAGENU</a:t>
            </a:r>
            <a:r>
              <a:rPr lang="cs-CZ" b="1" dirty="0"/>
              <a:t>  se jedná o </a:t>
            </a:r>
            <a:r>
              <a:rPr lang="cs-CZ" b="1" dirty="0">
                <a:solidFill>
                  <a:srgbClr val="C00000"/>
                </a:solidFill>
                <a:latin typeface="Arial Black" pitchFamily="34" charset="0"/>
              </a:rPr>
              <a:t>PARALELNÍ SVAZKY TERCIÁRNÍ STRUKTURY</a:t>
            </a:r>
            <a:r>
              <a:rPr lang="cs-CZ" b="1" dirty="0">
                <a:solidFill>
                  <a:srgbClr val="0000FF"/>
                </a:solidFill>
              </a:rPr>
              <a:t>.</a:t>
            </a:r>
            <a:r>
              <a:rPr lang="cs-CZ" b="1" dirty="0"/>
              <a:t>  </a:t>
            </a:r>
          </a:p>
        </p:txBody>
      </p:sp>
      <p:pic>
        <p:nvPicPr>
          <p:cNvPr id="10" name="Obrázek 9" descr="http://www.hypro.cz/img/kolagen/mikrofib.gif"/>
          <p:cNvPicPr/>
          <p:nvPr/>
        </p:nvPicPr>
        <p:blipFill>
          <a:blip r:embed="rId2" cstate="print"/>
          <a:srcRect/>
          <a:stretch>
            <a:fillRect/>
          </a:stretch>
        </p:blipFill>
        <p:spPr bwMode="auto">
          <a:xfrm rot="5400000">
            <a:off x="1223627" y="1520788"/>
            <a:ext cx="2808312" cy="4608512"/>
          </a:xfrm>
          <a:prstGeom prst="rect">
            <a:avLst/>
          </a:prstGeom>
          <a:noFill/>
          <a:ln w="9525">
            <a:noFill/>
            <a:miter lim="800000"/>
            <a:headEnd/>
            <a:tailEnd/>
          </a:ln>
        </p:spPr>
      </p:pic>
      <p:sp>
        <p:nvSpPr>
          <p:cNvPr id="14" name="TextovéPole 13"/>
          <p:cNvSpPr txBox="1"/>
          <p:nvPr/>
        </p:nvSpPr>
        <p:spPr>
          <a:xfrm>
            <a:off x="5148064" y="2348880"/>
            <a:ext cx="3744416" cy="3785652"/>
          </a:xfrm>
          <a:prstGeom prst="rect">
            <a:avLst/>
          </a:prstGeom>
          <a:noFill/>
        </p:spPr>
        <p:txBody>
          <a:bodyPr wrap="square" rtlCol="0">
            <a:spAutoFit/>
          </a:bodyPr>
          <a:lstStyle/>
          <a:p>
            <a:r>
              <a:rPr lang="cs-CZ" sz="2400" b="1" i="1" dirty="0"/>
              <a:t>Model </a:t>
            </a:r>
            <a:r>
              <a:rPr lang="cs-CZ" sz="2400" b="1" i="1" dirty="0" err="1"/>
              <a:t>mikrofibrily</a:t>
            </a:r>
            <a:r>
              <a:rPr lang="cs-CZ" sz="2400" b="1" i="1" dirty="0"/>
              <a:t> vytvořené důsledkem interakce polárních a hydrofobních vedlejších řetězců. </a:t>
            </a:r>
            <a:r>
              <a:rPr lang="cs-CZ" sz="2400" b="1" i="1" dirty="0">
                <a:solidFill>
                  <a:srgbClr val="008000"/>
                </a:solidFill>
              </a:rPr>
              <a:t>Pět </a:t>
            </a:r>
            <a:r>
              <a:rPr lang="cs-CZ" sz="2400" b="1" i="1" dirty="0" err="1">
                <a:solidFill>
                  <a:srgbClr val="008000"/>
                </a:solidFill>
              </a:rPr>
              <a:t>tropokolagenových</a:t>
            </a:r>
            <a:r>
              <a:rPr lang="cs-CZ" sz="2400" b="1" i="1" dirty="0">
                <a:solidFill>
                  <a:srgbClr val="008000"/>
                </a:solidFill>
              </a:rPr>
              <a:t> molekul</a:t>
            </a:r>
            <a:r>
              <a:rPr lang="cs-CZ" sz="2400" b="1" i="1" dirty="0"/>
              <a:t> je zde vzájemně posunuto o interval D a vytváří válcovitý útvar o průměru 4 </a:t>
            </a:r>
            <a:r>
              <a:rPr lang="cs-CZ" sz="2400" b="1" i="1" dirty="0" err="1"/>
              <a:t>nm</a:t>
            </a:r>
            <a:endParaRPr lang="cs-CZ" sz="2400" b="1" dirty="0"/>
          </a:p>
        </p:txBody>
      </p:sp>
      <p:cxnSp>
        <p:nvCxnSpPr>
          <p:cNvPr id="11" name="Přímá spojovací šipka 10"/>
          <p:cNvCxnSpPr/>
          <p:nvPr/>
        </p:nvCxnSpPr>
        <p:spPr>
          <a:xfrm flipH="1">
            <a:off x="3779912" y="2060848"/>
            <a:ext cx="1152128" cy="1296144"/>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3" name="Přímá spojovací šipka 12"/>
          <p:cNvCxnSpPr/>
          <p:nvPr/>
        </p:nvCxnSpPr>
        <p:spPr>
          <a:xfrm flipH="1" flipV="1">
            <a:off x="4644008" y="3573016"/>
            <a:ext cx="648072" cy="93610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5" name="Přímá spojovací šipka 14"/>
          <p:cNvCxnSpPr/>
          <p:nvPr/>
        </p:nvCxnSpPr>
        <p:spPr>
          <a:xfrm flipH="1" flipV="1">
            <a:off x="4716016" y="3789040"/>
            <a:ext cx="648072" cy="93610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6" name="Přímá spojovací šipka 15"/>
          <p:cNvCxnSpPr/>
          <p:nvPr/>
        </p:nvCxnSpPr>
        <p:spPr>
          <a:xfrm flipH="1" flipV="1">
            <a:off x="4644008" y="4149080"/>
            <a:ext cx="648072" cy="93610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7" name="Přímá spojovací šipka 16"/>
          <p:cNvCxnSpPr/>
          <p:nvPr/>
        </p:nvCxnSpPr>
        <p:spPr>
          <a:xfrm flipH="1" flipV="1">
            <a:off x="4355976" y="4005064"/>
            <a:ext cx="648072" cy="93610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8" name="Přímá spojovací šipka 17"/>
          <p:cNvCxnSpPr/>
          <p:nvPr/>
        </p:nvCxnSpPr>
        <p:spPr>
          <a:xfrm flipH="1" flipV="1">
            <a:off x="4355976" y="3645024"/>
            <a:ext cx="648072" cy="93610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5"/>
          <p:cNvSpPr>
            <a:spLocks noGrp="1"/>
          </p:cNvSpPr>
          <p:nvPr>
            <p:ph idx="1"/>
          </p:nvPr>
        </p:nvSpPr>
        <p:spPr>
          <a:xfrm>
            <a:off x="323528" y="260648"/>
            <a:ext cx="8568952" cy="5865515"/>
          </a:xfrm>
        </p:spPr>
        <p:txBody>
          <a:bodyPr/>
          <a:lstStyle/>
          <a:p>
            <a:r>
              <a:rPr lang="cs-CZ" sz="2400" dirty="0"/>
              <a:t>P. </a:t>
            </a:r>
            <a:r>
              <a:rPr lang="cs-CZ" sz="2400" dirty="0" err="1"/>
              <a:t>Mokrejš</a:t>
            </a:r>
            <a:r>
              <a:rPr lang="cs-CZ" sz="2400" dirty="0"/>
              <a:t>: </a:t>
            </a:r>
            <a:r>
              <a:rPr lang="cs-CZ" sz="2400" b="1" dirty="0">
                <a:solidFill>
                  <a:srgbClr val="008000"/>
                </a:solidFill>
              </a:rPr>
              <a:t>Aplikace přírodních polymerů </a:t>
            </a:r>
            <a:r>
              <a:rPr lang="cs-CZ" sz="2400" dirty="0">
                <a:solidFill>
                  <a:srgbClr val="008000"/>
                </a:solidFill>
              </a:rPr>
              <a:t>– Návody k laboratorním cvičením z předmětu</a:t>
            </a:r>
            <a:r>
              <a:rPr lang="cs-CZ" sz="2400" dirty="0"/>
              <a:t>, skripta UTB Zlín, 2008 </a:t>
            </a:r>
          </a:p>
          <a:p>
            <a:r>
              <a:rPr lang="cs-CZ" sz="2400" dirty="0"/>
              <a:t>P. </a:t>
            </a:r>
            <a:r>
              <a:rPr lang="cs-CZ" sz="2400" dirty="0" err="1"/>
              <a:t>Mokrejš</a:t>
            </a:r>
            <a:r>
              <a:rPr lang="cs-CZ" sz="2400" dirty="0"/>
              <a:t>, F. </a:t>
            </a:r>
            <a:r>
              <a:rPr lang="cs-CZ" sz="2400" dirty="0" err="1"/>
              <a:t>Langmaier</a:t>
            </a:r>
            <a:r>
              <a:rPr lang="cs-CZ" sz="2400" dirty="0"/>
              <a:t>: </a:t>
            </a:r>
            <a:r>
              <a:rPr lang="cs-CZ" sz="2400" b="1" dirty="0">
                <a:solidFill>
                  <a:srgbClr val="008000"/>
                </a:solidFill>
              </a:rPr>
              <a:t>Aplikace přírodních polymerů</a:t>
            </a:r>
            <a:r>
              <a:rPr lang="cs-CZ" sz="2400" dirty="0"/>
              <a:t>, skripta UTB Zlín, 2008 </a:t>
            </a:r>
          </a:p>
          <a:p>
            <a:r>
              <a:rPr lang="cs-CZ" sz="2400" dirty="0"/>
              <a:t>Ing. J. Dvořáková: </a:t>
            </a:r>
            <a:r>
              <a:rPr lang="cs-CZ" sz="2400" b="1" dirty="0">
                <a:solidFill>
                  <a:srgbClr val="C00000"/>
                </a:solidFill>
              </a:rPr>
              <a:t>PŘÍRODNÍ POLYMERY</a:t>
            </a:r>
            <a:r>
              <a:rPr lang="cs-CZ" sz="2400" dirty="0"/>
              <a:t>, VŠCHT Praha, Katedra polymerů, skripta 1990</a:t>
            </a:r>
          </a:p>
          <a:p>
            <a:r>
              <a:rPr lang="cs-CZ" sz="2400" dirty="0"/>
              <a:t>J. </a:t>
            </a:r>
            <a:r>
              <a:rPr lang="cs-CZ" sz="2400" dirty="0" err="1"/>
              <a:t>Zelinger</a:t>
            </a:r>
            <a:r>
              <a:rPr lang="cs-CZ" sz="2400" dirty="0"/>
              <a:t>, V. </a:t>
            </a:r>
            <a:r>
              <a:rPr lang="cs-CZ" sz="2400" dirty="0" err="1"/>
              <a:t>Heidingsfeld</a:t>
            </a:r>
            <a:r>
              <a:rPr lang="cs-CZ" sz="2400" dirty="0"/>
              <a:t>, P. Kotlík, E. Šimůnková: </a:t>
            </a:r>
            <a:r>
              <a:rPr lang="cs-CZ" sz="2400" b="1" dirty="0">
                <a:solidFill>
                  <a:srgbClr val="0000FF"/>
                </a:solidFill>
              </a:rPr>
              <a:t>Chemie v práci konzervátora a restaurátora</a:t>
            </a:r>
            <a:r>
              <a:rPr lang="cs-CZ" sz="2400" dirty="0"/>
              <a:t>, ACADEMIA Praha 1987,  </a:t>
            </a:r>
          </a:p>
          <a:p>
            <a:r>
              <a:rPr lang="cs-CZ" sz="2400" dirty="0"/>
              <a:t>A. Blažej, V. </a:t>
            </a:r>
            <a:r>
              <a:rPr lang="cs-CZ" sz="2400" dirty="0" err="1"/>
              <a:t>Szilvová</a:t>
            </a:r>
            <a:r>
              <a:rPr lang="cs-CZ" sz="2400" dirty="0"/>
              <a:t>: </a:t>
            </a:r>
            <a:r>
              <a:rPr lang="cs-CZ" sz="2400" b="1" dirty="0" err="1">
                <a:solidFill>
                  <a:srgbClr val="C00000"/>
                </a:solidFill>
              </a:rPr>
              <a:t>Prírodné</a:t>
            </a:r>
            <a:r>
              <a:rPr lang="cs-CZ" sz="2400" b="1" dirty="0">
                <a:solidFill>
                  <a:srgbClr val="C00000"/>
                </a:solidFill>
              </a:rPr>
              <a:t> a syntetické polymery</a:t>
            </a:r>
            <a:r>
              <a:rPr lang="cs-CZ" sz="2400" dirty="0"/>
              <a:t>, SVŠT Bratislava, skripta 1985</a:t>
            </a:r>
          </a:p>
          <a:p>
            <a:r>
              <a:rPr lang="cs-CZ" sz="2400" dirty="0"/>
              <a:t>M. Mrazík: </a:t>
            </a:r>
            <a:r>
              <a:rPr lang="cs-CZ" sz="2400" b="1" dirty="0">
                <a:solidFill>
                  <a:srgbClr val="FF0000"/>
                </a:solidFill>
              </a:rPr>
              <a:t>Koželužská technologie</a:t>
            </a:r>
            <a:r>
              <a:rPr lang="cs-CZ" sz="2400" dirty="0"/>
              <a:t>, SNTL Praha 1989</a:t>
            </a:r>
          </a:p>
          <a:p>
            <a:r>
              <a:rPr lang="cs-CZ" sz="2400" dirty="0"/>
              <a:t>J. </a:t>
            </a:r>
            <a:r>
              <a:rPr lang="cs-CZ" sz="2400" dirty="0" err="1"/>
              <a:t>Bajzík</a:t>
            </a:r>
            <a:r>
              <a:rPr lang="cs-CZ" sz="2400" dirty="0"/>
              <a:t>, P. </a:t>
            </a:r>
            <a:r>
              <a:rPr lang="cs-CZ" sz="2400" dirty="0" err="1"/>
              <a:t>Múčka</a:t>
            </a:r>
            <a:r>
              <a:rPr lang="cs-CZ" sz="2400" dirty="0"/>
              <a:t>: </a:t>
            </a:r>
            <a:r>
              <a:rPr lang="cs-CZ" sz="2400" b="1" dirty="0">
                <a:solidFill>
                  <a:srgbClr val="FF0000"/>
                </a:solidFill>
              </a:rPr>
              <a:t>Chemická </a:t>
            </a:r>
            <a:r>
              <a:rPr lang="cs-CZ" sz="2400" b="1" dirty="0" err="1">
                <a:solidFill>
                  <a:srgbClr val="FF0000"/>
                </a:solidFill>
              </a:rPr>
              <a:t>technológia</a:t>
            </a:r>
            <a:r>
              <a:rPr lang="cs-CZ" sz="2400" b="1" dirty="0">
                <a:solidFill>
                  <a:srgbClr val="FF0000"/>
                </a:solidFill>
              </a:rPr>
              <a:t> </a:t>
            </a:r>
            <a:r>
              <a:rPr lang="cs-CZ" sz="2400" b="1" dirty="0" err="1">
                <a:solidFill>
                  <a:srgbClr val="FF0000"/>
                </a:solidFill>
              </a:rPr>
              <a:t>kože</a:t>
            </a:r>
            <a:r>
              <a:rPr lang="cs-CZ" sz="2400" b="1" dirty="0">
                <a:solidFill>
                  <a:srgbClr val="FF0000"/>
                </a:solidFill>
              </a:rPr>
              <a:t> II</a:t>
            </a:r>
            <a:r>
              <a:rPr lang="cs-CZ" sz="2400" dirty="0"/>
              <a:t>, ALFA Bratislava 1987</a:t>
            </a:r>
          </a:p>
          <a:p>
            <a:endParaRPr lang="cs-CZ" sz="2400" dirty="0"/>
          </a:p>
          <a:p>
            <a:endParaRPr lang="cs-CZ" sz="2400" dirty="0"/>
          </a:p>
          <a:p>
            <a:endParaRPr lang="cs-CZ" sz="2400" dirty="0"/>
          </a:p>
        </p:txBody>
      </p:sp>
      <p:sp>
        <p:nvSpPr>
          <p:cNvPr id="2" name="Zástupný symbol pro datum 1"/>
          <p:cNvSpPr>
            <a:spLocks noGrp="1"/>
          </p:cNvSpPr>
          <p:nvPr>
            <p:ph type="dt" sz="half" idx="10"/>
          </p:nvPr>
        </p:nvSpPr>
        <p:spPr/>
        <p:txBody>
          <a:bodyPr/>
          <a:lstStyle/>
          <a:p>
            <a:pPr>
              <a:defRPr/>
            </a:pPr>
            <a:r>
              <a:rPr lang="cs-CZ"/>
              <a:t>22112021</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a:t>
            </a:fld>
            <a:endParaRPr lang="sk-SK"/>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a:solidFill>
                  <a:srgbClr val="FF0000"/>
                </a:solidFill>
                <a:latin typeface="Arial Black" pitchFamily="34" charset="0"/>
              </a:rPr>
              <a:t> KOLAGEN – hierarchie struktur</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40</a:t>
            </a:fld>
            <a:endParaRPr lang="sk-SK" dirty="0"/>
          </a:p>
        </p:txBody>
      </p:sp>
      <p:pic>
        <p:nvPicPr>
          <p:cNvPr id="10" name="Obrázek 9" descr="img799.jpg"/>
          <p:cNvPicPr>
            <a:picLocks noChangeAspect="1"/>
          </p:cNvPicPr>
          <p:nvPr/>
        </p:nvPicPr>
        <p:blipFill>
          <a:blip r:embed="rId2" cstate="print"/>
          <a:stretch>
            <a:fillRect/>
          </a:stretch>
        </p:blipFill>
        <p:spPr>
          <a:xfrm rot="5400000">
            <a:off x="2339752" y="-1251520"/>
            <a:ext cx="4248472" cy="8568952"/>
          </a:xfrm>
          <a:prstGeom prst="rect">
            <a:avLst/>
          </a:prstGeom>
        </p:spPr>
      </p:pic>
      <p:sp>
        <p:nvSpPr>
          <p:cNvPr id="13" name="TextovéPole 12"/>
          <p:cNvSpPr txBox="1"/>
          <p:nvPr/>
        </p:nvSpPr>
        <p:spPr>
          <a:xfrm>
            <a:off x="251520" y="836712"/>
            <a:ext cx="2664296" cy="646331"/>
          </a:xfrm>
          <a:prstGeom prst="rect">
            <a:avLst/>
          </a:prstGeom>
          <a:noFill/>
          <a:ln w="38100">
            <a:solidFill>
              <a:srgbClr val="008000"/>
            </a:solidFill>
          </a:ln>
        </p:spPr>
        <p:txBody>
          <a:bodyPr wrap="square" rtlCol="0">
            <a:spAutoFit/>
          </a:bodyPr>
          <a:lstStyle/>
          <a:p>
            <a:r>
              <a:rPr lang="cs-CZ" dirty="0">
                <a:solidFill>
                  <a:srgbClr val="008000"/>
                </a:solidFill>
                <a:latin typeface="Arial Black" pitchFamily="34" charset="0"/>
              </a:rPr>
              <a:t>SEKUNDÁRNÍ</a:t>
            </a:r>
          </a:p>
          <a:p>
            <a:r>
              <a:rPr lang="cs-CZ" dirty="0">
                <a:solidFill>
                  <a:srgbClr val="008000"/>
                </a:solidFill>
                <a:latin typeface="Arial Black" pitchFamily="34" charset="0"/>
              </a:rPr>
              <a:t> = jedna šroubovice</a:t>
            </a:r>
          </a:p>
        </p:txBody>
      </p:sp>
      <p:sp>
        <p:nvSpPr>
          <p:cNvPr id="14" name="TextovéPole 13"/>
          <p:cNvSpPr txBox="1"/>
          <p:nvPr/>
        </p:nvSpPr>
        <p:spPr>
          <a:xfrm>
            <a:off x="1691680" y="4941168"/>
            <a:ext cx="4608512" cy="1354217"/>
          </a:xfrm>
          <a:prstGeom prst="rect">
            <a:avLst/>
          </a:prstGeom>
          <a:noFill/>
          <a:ln w="38100">
            <a:solidFill>
              <a:srgbClr val="0000FF"/>
            </a:solidFill>
          </a:ln>
        </p:spPr>
        <p:txBody>
          <a:bodyPr wrap="square" rtlCol="0">
            <a:spAutoFit/>
          </a:bodyPr>
          <a:lstStyle/>
          <a:p>
            <a:r>
              <a:rPr lang="cs-CZ" dirty="0">
                <a:solidFill>
                  <a:srgbClr val="0000FF"/>
                </a:solidFill>
                <a:latin typeface="Arial Black" pitchFamily="34" charset="0"/>
              </a:rPr>
              <a:t>TERCIÁRNÍ – dvě různá znázornění</a:t>
            </a:r>
          </a:p>
          <a:p>
            <a:pPr algn="ctr"/>
            <a:r>
              <a:rPr lang="cs-CZ" sz="2800" dirty="0">
                <a:solidFill>
                  <a:srgbClr val="C00000"/>
                </a:solidFill>
                <a:latin typeface="Arial Black" pitchFamily="34" charset="0"/>
              </a:rPr>
              <a:t>TŘI ŠROUBOVICE</a:t>
            </a:r>
            <a:endParaRPr lang="cs-CZ" dirty="0">
              <a:solidFill>
                <a:srgbClr val="C00000"/>
              </a:solidFill>
              <a:latin typeface="Arial Black" pitchFamily="34" charset="0"/>
            </a:endParaRPr>
          </a:p>
          <a:p>
            <a:r>
              <a:rPr lang="cs-CZ" dirty="0">
                <a:solidFill>
                  <a:srgbClr val="FFC000"/>
                </a:solidFill>
                <a:latin typeface="Arial Black" pitchFamily="34" charset="0"/>
              </a:rPr>
              <a:t>Obrázek vlevo - ZJEDNODUŠENÍ</a:t>
            </a:r>
          </a:p>
          <a:p>
            <a:r>
              <a:rPr lang="cs-CZ" dirty="0">
                <a:solidFill>
                  <a:srgbClr val="FF0000"/>
                </a:solidFill>
                <a:latin typeface="Arial Black" pitchFamily="34" charset="0"/>
              </a:rPr>
              <a:t>Obrázek vpravo - </a:t>
            </a:r>
            <a:r>
              <a:rPr lang="cs-CZ" cap="all" dirty="0">
                <a:solidFill>
                  <a:srgbClr val="FF0000"/>
                </a:solidFill>
                <a:latin typeface="Arial Black" pitchFamily="34" charset="0"/>
              </a:rPr>
              <a:t>skutečnost</a:t>
            </a:r>
          </a:p>
        </p:txBody>
      </p:sp>
      <p:sp>
        <p:nvSpPr>
          <p:cNvPr id="11" name="TextovéPole 10"/>
          <p:cNvSpPr txBox="1"/>
          <p:nvPr/>
        </p:nvSpPr>
        <p:spPr>
          <a:xfrm>
            <a:off x="6300192" y="4725144"/>
            <a:ext cx="2376264" cy="461665"/>
          </a:xfrm>
          <a:prstGeom prst="rect">
            <a:avLst/>
          </a:prstGeom>
          <a:noFill/>
        </p:spPr>
        <p:txBody>
          <a:bodyPr wrap="square" rtlCol="0">
            <a:spAutoFit/>
          </a:bodyPr>
          <a:lstStyle/>
          <a:p>
            <a:r>
              <a:rPr lang="cs-CZ" sz="2400" dirty="0">
                <a:solidFill>
                  <a:srgbClr val="C00000"/>
                </a:solidFill>
                <a:latin typeface="Arial Black" pitchFamily="34" charset="0"/>
              </a:rPr>
              <a:t>KVARTÉRNÍ</a:t>
            </a:r>
          </a:p>
        </p:txBody>
      </p:sp>
      <p:cxnSp>
        <p:nvCxnSpPr>
          <p:cNvPr id="16" name="Přímá spojovací šipka 15"/>
          <p:cNvCxnSpPr/>
          <p:nvPr/>
        </p:nvCxnSpPr>
        <p:spPr>
          <a:xfrm flipH="1" flipV="1">
            <a:off x="5652120" y="4581128"/>
            <a:ext cx="432048" cy="1080120"/>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8" name="Přímá spojovací šipka 17"/>
          <p:cNvCxnSpPr/>
          <p:nvPr/>
        </p:nvCxnSpPr>
        <p:spPr>
          <a:xfrm flipV="1">
            <a:off x="3851920" y="4725144"/>
            <a:ext cx="72008" cy="1080120"/>
          </a:xfrm>
          <a:prstGeom prst="straightConnector1">
            <a:avLst/>
          </a:prstGeom>
          <a:ln w="76200">
            <a:solidFill>
              <a:srgbClr val="FFC000"/>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22112021</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41</a:t>
            </a:fld>
            <a:endParaRPr lang="sk-SK"/>
          </a:p>
        </p:txBody>
      </p:sp>
      <p:pic>
        <p:nvPicPr>
          <p:cNvPr id="5" name="Obrázek 4" descr="img085.jpg"/>
          <p:cNvPicPr>
            <a:picLocks noChangeAspect="1"/>
          </p:cNvPicPr>
          <p:nvPr/>
        </p:nvPicPr>
        <p:blipFill>
          <a:blip r:embed="rId2" cstate="print"/>
          <a:stretch>
            <a:fillRect/>
          </a:stretch>
        </p:blipFill>
        <p:spPr>
          <a:xfrm>
            <a:off x="251520" y="2492896"/>
            <a:ext cx="8596049" cy="4104456"/>
          </a:xfrm>
          <a:prstGeom prst="rect">
            <a:avLst/>
          </a:prstGeom>
        </p:spPr>
      </p:pic>
      <p:sp>
        <p:nvSpPr>
          <p:cNvPr id="6" name="TextovéPole 5"/>
          <p:cNvSpPr txBox="1"/>
          <p:nvPr/>
        </p:nvSpPr>
        <p:spPr>
          <a:xfrm>
            <a:off x="179512" y="188640"/>
            <a:ext cx="8784976" cy="1569660"/>
          </a:xfrm>
          <a:prstGeom prst="rect">
            <a:avLst/>
          </a:prstGeom>
          <a:noFill/>
        </p:spPr>
        <p:txBody>
          <a:bodyPr wrap="square" rtlCol="0">
            <a:spAutoFit/>
          </a:bodyPr>
          <a:lstStyle/>
          <a:p>
            <a:pPr algn="ctr"/>
            <a:r>
              <a:rPr lang="cs-CZ" sz="3200" dirty="0">
                <a:solidFill>
                  <a:srgbClr val="FF0000"/>
                </a:solidFill>
                <a:latin typeface="Arial Black" pitchFamily="34" charset="0"/>
              </a:rPr>
              <a:t>Primární struktury různých typů KOLAGENŮ  byly už ukázány na předchozích snímcích</a:t>
            </a:r>
          </a:p>
        </p:txBody>
      </p:sp>
      <p:sp>
        <p:nvSpPr>
          <p:cNvPr id="7" name="TextovéPole 6"/>
          <p:cNvSpPr txBox="1"/>
          <p:nvPr/>
        </p:nvSpPr>
        <p:spPr>
          <a:xfrm>
            <a:off x="3131840" y="1844824"/>
            <a:ext cx="2736304" cy="646331"/>
          </a:xfrm>
          <a:prstGeom prst="rect">
            <a:avLst/>
          </a:prstGeom>
          <a:noFill/>
          <a:ln w="38100">
            <a:solidFill>
              <a:srgbClr val="008000"/>
            </a:solidFill>
          </a:ln>
        </p:spPr>
        <p:txBody>
          <a:bodyPr wrap="square" rtlCol="0">
            <a:spAutoFit/>
          </a:bodyPr>
          <a:lstStyle/>
          <a:p>
            <a:r>
              <a:rPr lang="cs-CZ" dirty="0">
                <a:solidFill>
                  <a:srgbClr val="008000"/>
                </a:solidFill>
                <a:latin typeface="Arial Black" pitchFamily="34" charset="0"/>
              </a:rPr>
              <a:t>SEKUNDÁRNÍ</a:t>
            </a:r>
          </a:p>
          <a:p>
            <a:r>
              <a:rPr lang="cs-CZ" dirty="0">
                <a:solidFill>
                  <a:srgbClr val="008000"/>
                </a:solidFill>
                <a:latin typeface="Arial Black" pitchFamily="34" charset="0"/>
              </a:rPr>
              <a:t> = jedna šroubovice</a:t>
            </a:r>
          </a:p>
        </p:txBody>
      </p:sp>
      <p:sp>
        <p:nvSpPr>
          <p:cNvPr id="8" name="Obdélník 7"/>
          <p:cNvSpPr/>
          <p:nvPr/>
        </p:nvSpPr>
        <p:spPr>
          <a:xfrm>
            <a:off x="395536" y="2708920"/>
            <a:ext cx="792088"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1115616" y="2636912"/>
            <a:ext cx="1872208" cy="50405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TextovéPole 9"/>
          <p:cNvSpPr txBox="1"/>
          <p:nvPr/>
        </p:nvSpPr>
        <p:spPr>
          <a:xfrm>
            <a:off x="6588224" y="1844824"/>
            <a:ext cx="2088232" cy="646331"/>
          </a:xfrm>
          <a:prstGeom prst="rect">
            <a:avLst/>
          </a:prstGeom>
          <a:noFill/>
          <a:ln w="38100">
            <a:solidFill>
              <a:srgbClr val="0000FF"/>
            </a:solidFill>
          </a:ln>
        </p:spPr>
        <p:txBody>
          <a:bodyPr wrap="square" rtlCol="0">
            <a:spAutoFit/>
          </a:bodyPr>
          <a:lstStyle/>
          <a:p>
            <a:r>
              <a:rPr lang="cs-CZ" dirty="0">
                <a:solidFill>
                  <a:srgbClr val="0000FF"/>
                </a:solidFill>
                <a:latin typeface="Arial Black" pitchFamily="34" charset="0"/>
              </a:rPr>
              <a:t>TERCIÁRNÍ – tři šroubovice</a:t>
            </a:r>
          </a:p>
        </p:txBody>
      </p:sp>
      <p:cxnSp>
        <p:nvCxnSpPr>
          <p:cNvPr id="12" name="Přímá spojovací šipka 11"/>
          <p:cNvCxnSpPr/>
          <p:nvPr/>
        </p:nvCxnSpPr>
        <p:spPr>
          <a:xfrm flipH="1">
            <a:off x="3563888" y="2492896"/>
            <a:ext cx="72008" cy="288032"/>
          </a:xfrm>
          <a:prstGeom prst="straightConnector1">
            <a:avLst/>
          </a:prstGeom>
          <a:ln w="635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3" name="Přímá spojovací šipka 12"/>
          <p:cNvCxnSpPr/>
          <p:nvPr/>
        </p:nvCxnSpPr>
        <p:spPr>
          <a:xfrm flipH="1">
            <a:off x="7668344" y="2492896"/>
            <a:ext cx="1008112" cy="1080120"/>
          </a:xfrm>
          <a:prstGeom prst="straightConnector1">
            <a:avLst/>
          </a:prstGeom>
          <a:ln w="635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179512" y="1844824"/>
            <a:ext cx="2376264" cy="461665"/>
          </a:xfrm>
          <a:prstGeom prst="rect">
            <a:avLst/>
          </a:prstGeom>
          <a:noFill/>
        </p:spPr>
        <p:txBody>
          <a:bodyPr wrap="square" rtlCol="0">
            <a:spAutoFit/>
          </a:bodyPr>
          <a:lstStyle/>
          <a:p>
            <a:r>
              <a:rPr lang="cs-CZ" sz="2400" dirty="0">
                <a:solidFill>
                  <a:srgbClr val="C00000"/>
                </a:solidFill>
                <a:latin typeface="Arial Black" pitchFamily="34" charset="0"/>
              </a:rPr>
              <a:t>KVARTÉRNÍ</a:t>
            </a:r>
          </a:p>
        </p:txBody>
      </p:sp>
      <p:cxnSp>
        <p:nvCxnSpPr>
          <p:cNvPr id="18" name="Přímá spojovací šipka 17"/>
          <p:cNvCxnSpPr/>
          <p:nvPr/>
        </p:nvCxnSpPr>
        <p:spPr>
          <a:xfrm flipH="1">
            <a:off x="1259632" y="2492896"/>
            <a:ext cx="7416824" cy="2232248"/>
          </a:xfrm>
          <a:prstGeom prst="straightConnector1">
            <a:avLst/>
          </a:prstGeom>
          <a:ln w="635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2" name="Přímá spojovací šipka 21"/>
          <p:cNvCxnSpPr/>
          <p:nvPr/>
        </p:nvCxnSpPr>
        <p:spPr>
          <a:xfrm>
            <a:off x="323528" y="2204864"/>
            <a:ext cx="1008112" cy="3384376"/>
          </a:xfrm>
          <a:prstGeom prst="straightConnector1">
            <a:avLst/>
          </a:prstGeom>
          <a:ln w="635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Přímá spojovací šipka 24"/>
          <p:cNvCxnSpPr/>
          <p:nvPr/>
        </p:nvCxnSpPr>
        <p:spPr>
          <a:xfrm flipV="1">
            <a:off x="251520" y="5733256"/>
            <a:ext cx="7200800" cy="72008"/>
          </a:xfrm>
          <a:prstGeom prst="straightConnector1">
            <a:avLst/>
          </a:prstGeom>
          <a:ln w="635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Přímá spojovací čára 31"/>
          <p:cNvCxnSpPr/>
          <p:nvPr/>
        </p:nvCxnSpPr>
        <p:spPr>
          <a:xfrm flipH="1">
            <a:off x="251520" y="2204864"/>
            <a:ext cx="72008" cy="360040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22112021</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42</a:t>
            </a:fld>
            <a:endParaRPr lang="sk-SK"/>
          </a:p>
        </p:txBody>
      </p:sp>
      <p:pic>
        <p:nvPicPr>
          <p:cNvPr id="5" name="Obrázek 4" descr="img084.jpg"/>
          <p:cNvPicPr>
            <a:picLocks noChangeAspect="1"/>
          </p:cNvPicPr>
          <p:nvPr/>
        </p:nvPicPr>
        <p:blipFill>
          <a:blip r:embed="rId2" cstate="print"/>
          <a:stretch>
            <a:fillRect/>
          </a:stretch>
        </p:blipFill>
        <p:spPr>
          <a:xfrm>
            <a:off x="179512" y="0"/>
            <a:ext cx="8712968" cy="6669360"/>
          </a:xfrm>
          <a:prstGeom prst="rect">
            <a:avLst/>
          </a:prstGeom>
        </p:spPr>
      </p:pic>
      <p:sp>
        <p:nvSpPr>
          <p:cNvPr id="6" name="TextovéPole 5"/>
          <p:cNvSpPr txBox="1"/>
          <p:nvPr/>
        </p:nvSpPr>
        <p:spPr>
          <a:xfrm>
            <a:off x="0" y="0"/>
            <a:ext cx="1979712" cy="523220"/>
          </a:xfrm>
          <a:prstGeom prst="rect">
            <a:avLst/>
          </a:prstGeom>
          <a:noFill/>
          <a:ln w="38100">
            <a:solidFill>
              <a:srgbClr val="008000"/>
            </a:solidFill>
          </a:ln>
        </p:spPr>
        <p:txBody>
          <a:bodyPr wrap="square" rtlCol="0">
            <a:spAutoFit/>
          </a:bodyPr>
          <a:lstStyle/>
          <a:p>
            <a:r>
              <a:rPr lang="cs-CZ" sz="1400" dirty="0">
                <a:solidFill>
                  <a:srgbClr val="008000"/>
                </a:solidFill>
                <a:latin typeface="Arial Black" pitchFamily="34" charset="0"/>
              </a:rPr>
              <a:t>SEKUNDÁRNÍ</a:t>
            </a:r>
          </a:p>
          <a:p>
            <a:r>
              <a:rPr lang="cs-CZ" sz="1400" dirty="0">
                <a:solidFill>
                  <a:srgbClr val="008000"/>
                </a:solidFill>
                <a:latin typeface="Arial Black" pitchFamily="34" charset="0"/>
              </a:rPr>
              <a:t>jedna šroubovice</a:t>
            </a:r>
          </a:p>
        </p:txBody>
      </p:sp>
      <p:sp>
        <p:nvSpPr>
          <p:cNvPr id="7" name="TextovéPole 6"/>
          <p:cNvSpPr txBox="1"/>
          <p:nvPr/>
        </p:nvSpPr>
        <p:spPr>
          <a:xfrm>
            <a:off x="2771800" y="4293096"/>
            <a:ext cx="2808312" cy="307777"/>
          </a:xfrm>
          <a:prstGeom prst="rect">
            <a:avLst/>
          </a:prstGeom>
          <a:noFill/>
          <a:ln w="38100">
            <a:solidFill>
              <a:srgbClr val="0000FF"/>
            </a:solidFill>
          </a:ln>
        </p:spPr>
        <p:txBody>
          <a:bodyPr wrap="square" rtlCol="0">
            <a:spAutoFit/>
          </a:bodyPr>
          <a:lstStyle/>
          <a:p>
            <a:r>
              <a:rPr lang="cs-CZ" sz="1400" dirty="0">
                <a:solidFill>
                  <a:srgbClr val="0000FF"/>
                </a:solidFill>
                <a:latin typeface="Arial Black" pitchFamily="34" charset="0"/>
              </a:rPr>
              <a:t>TERCIÁRNÍ  tři šroubovice</a:t>
            </a:r>
          </a:p>
        </p:txBody>
      </p:sp>
      <p:sp>
        <p:nvSpPr>
          <p:cNvPr id="8" name="TextovéPole 7"/>
          <p:cNvSpPr txBox="1"/>
          <p:nvPr/>
        </p:nvSpPr>
        <p:spPr>
          <a:xfrm>
            <a:off x="6084168" y="4221088"/>
            <a:ext cx="2376264" cy="307777"/>
          </a:xfrm>
          <a:prstGeom prst="rect">
            <a:avLst/>
          </a:prstGeom>
          <a:noFill/>
          <a:ln w="63500">
            <a:solidFill>
              <a:srgbClr val="C00000"/>
            </a:solidFill>
          </a:ln>
        </p:spPr>
        <p:txBody>
          <a:bodyPr wrap="square" rtlCol="0">
            <a:spAutoFit/>
          </a:bodyPr>
          <a:lstStyle/>
          <a:p>
            <a:r>
              <a:rPr lang="cs-CZ" sz="1400" dirty="0">
                <a:solidFill>
                  <a:srgbClr val="C00000"/>
                </a:solidFill>
                <a:latin typeface="Arial Black" pitchFamily="34" charset="0"/>
              </a:rPr>
              <a:t>KVARTÉRNÍ struktura</a:t>
            </a:r>
          </a:p>
        </p:txBody>
      </p:sp>
      <p:sp>
        <p:nvSpPr>
          <p:cNvPr id="9" name="Zástupný symbol pro zápatí 8"/>
          <p:cNvSpPr>
            <a:spLocks noGrp="1"/>
          </p:cNvSpPr>
          <p:nvPr>
            <p:ph type="ftr" sz="quarter" idx="11"/>
          </p:nvPr>
        </p:nvSpPr>
        <p:spPr/>
        <p:txBody>
          <a:bodyPr/>
          <a:lstStyle/>
          <a:p>
            <a:pPr>
              <a:defRPr/>
            </a:pPr>
            <a:r>
              <a:rPr lang="pl-PL"/>
              <a:t>PŘÍRODNÍ POLYMERY KOLAGEN PŘF MU 9 2021</a:t>
            </a:r>
            <a:endParaRPr lang="sk-SK"/>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lstStyle/>
          <a:p>
            <a:r>
              <a:rPr lang="cs-CZ" sz="2800" dirty="0">
                <a:solidFill>
                  <a:srgbClr val="FF0000"/>
                </a:solidFill>
                <a:latin typeface="Arial Black" pitchFamily="34" charset="0"/>
              </a:rPr>
              <a:t>PŘÍKLAD VYTVOŘENÍ </a:t>
            </a:r>
            <a:r>
              <a:rPr lang="cs-CZ" sz="2800" u="sng" dirty="0">
                <a:solidFill>
                  <a:srgbClr val="FF0000"/>
                </a:solidFill>
                <a:latin typeface="Arial Black" pitchFamily="34" charset="0"/>
              </a:rPr>
              <a:t>KVARTÉRNÍ</a:t>
            </a:r>
            <a:r>
              <a:rPr lang="cs-CZ" sz="2800" dirty="0">
                <a:solidFill>
                  <a:srgbClr val="FF0000"/>
                </a:solidFill>
                <a:latin typeface="Arial Black" pitchFamily="34" charset="0"/>
              </a:rPr>
              <a:t> </a:t>
            </a:r>
            <a:r>
              <a:rPr lang="cs-CZ" sz="2800" u="sng" dirty="0">
                <a:solidFill>
                  <a:srgbClr val="FF0000"/>
                </a:solidFill>
                <a:latin typeface="Arial Black" pitchFamily="34" charset="0"/>
              </a:rPr>
              <a:t>STRUKTURY</a:t>
            </a:r>
            <a:r>
              <a:rPr lang="cs-CZ" sz="2800" dirty="0">
                <a:solidFill>
                  <a:srgbClr val="FF0000"/>
                </a:solidFill>
                <a:latin typeface="Arial Black" pitchFamily="34" charset="0"/>
              </a:rPr>
              <a:t> - HEMOGLOBIN</a:t>
            </a:r>
          </a:p>
        </p:txBody>
      </p:sp>
      <p:sp>
        <p:nvSpPr>
          <p:cNvPr id="3" name="Zástupný symbol pro datum 2"/>
          <p:cNvSpPr>
            <a:spLocks noGrp="1"/>
          </p:cNvSpPr>
          <p:nvPr>
            <p:ph type="dt" sz="half" idx="10"/>
          </p:nvPr>
        </p:nvSpPr>
        <p:spPr/>
        <p:txBody>
          <a:bodyPr/>
          <a:lstStyle/>
          <a:p>
            <a:pPr>
              <a:defRPr/>
            </a:pPr>
            <a:r>
              <a:rPr lang="cs-CZ"/>
              <a:t>22112021</a:t>
            </a:r>
            <a:endParaRPr lang="sk-SK"/>
          </a:p>
        </p:txBody>
      </p:sp>
      <p:sp>
        <p:nvSpPr>
          <p:cNvPr id="4" name="Zástupný symbol pro zápatí 3"/>
          <p:cNvSpPr>
            <a:spLocks noGrp="1"/>
          </p:cNvSpPr>
          <p:nvPr>
            <p:ph type="ftr" sz="quarter" idx="11"/>
          </p:nvPr>
        </p:nvSpPr>
        <p:spPr/>
        <p:txBody>
          <a:bodyPr/>
          <a:lstStyle/>
          <a:p>
            <a:pPr>
              <a:defRPr/>
            </a:pPr>
            <a:r>
              <a:rPr lang="pl-PL"/>
              <a:t>PŘÍRODNÍ POLYMERY KOLAGEN PŘF MU 9 2021</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43</a:t>
            </a:fld>
            <a:endParaRPr lang="sk-SK"/>
          </a:p>
        </p:txBody>
      </p:sp>
      <p:pic>
        <p:nvPicPr>
          <p:cNvPr id="6" name="Obrázek 5" descr="img800.jpg"/>
          <p:cNvPicPr>
            <a:picLocks noChangeAspect="1"/>
          </p:cNvPicPr>
          <p:nvPr/>
        </p:nvPicPr>
        <p:blipFill>
          <a:blip r:embed="rId2" cstate="print"/>
          <a:stretch>
            <a:fillRect/>
          </a:stretch>
        </p:blipFill>
        <p:spPr>
          <a:xfrm rot="5400000">
            <a:off x="900159" y="548114"/>
            <a:ext cx="3167217" cy="4608512"/>
          </a:xfrm>
          <a:prstGeom prst="rect">
            <a:avLst/>
          </a:prstGeom>
        </p:spPr>
      </p:pic>
      <p:pic>
        <p:nvPicPr>
          <p:cNvPr id="7" name="Obrázek 6" descr="img801.jpg"/>
          <p:cNvPicPr>
            <a:picLocks noChangeAspect="1"/>
          </p:cNvPicPr>
          <p:nvPr/>
        </p:nvPicPr>
        <p:blipFill>
          <a:blip r:embed="rId3" cstate="print"/>
          <a:stretch>
            <a:fillRect/>
          </a:stretch>
        </p:blipFill>
        <p:spPr>
          <a:xfrm rot="5400000">
            <a:off x="5020855" y="2263199"/>
            <a:ext cx="3828578" cy="3862192"/>
          </a:xfrm>
          <a:prstGeom prst="rect">
            <a:avLst/>
          </a:prstGeom>
        </p:spPr>
      </p:pic>
      <p:sp>
        <p:nvSpPr>
          <p:cNvPr id="8" name="TextovéPole 7"/>
          <p:cNvSpPr txBox="1"/>
          <p:nvPr/>
        </p:nvSpPr>
        <p:spPr>
          <a:xfrm>
            <a:off x="251520" y="4437112"/>
            <a:ext cx="3528392" cy="830997"/>
          </a:xfrm>
          <a:prstGeom prst="rect">
            <a:avLst/>
          </a:prstGeom>
          <a:noFill/>
        </p:spPr>
        <p:txBody>
          <a:bodyPr wrap="square" rtlCol="0">
            <a:spAutoFit/>
          </a:bodyPr>
          <a:lstStyle/>
          <a:p>
            <a:r>
              <a:rPr lang="cs-CZ" sz="2400" dirty="0">
                <a:solidFill>
                  <a:srgbClr val="0000FF"/>
                </a:solidFill>
                <a:latin typeface="Arial Black" pitchFamily="34" charset="0"/>
              </a:rPr>
              <a:t>SLOŽKY -  terciární struktury</a:t>
            </a:r>
          </a:p>
        </p:txBody>
      </p:sp>
      <p:sp>
        <p:nvSpPr>
          <p:cNvPr id="10" name="TextovéPole 9"/>
          <p:cNvSpPr txBox="1"/>
          <p:nvPr/>
        </p:nvSpPr>
        <p:spPr>
          <a:xfrm>
            <a:off x="6444208" y="1412776"/>
            <a:ext cx="2448272" cy="830997"/>
          </a:xfrm>
          <a:prstGeom prst="rect">
            <a:avLst/>
          </a:prstGeom>
          <a:noFill/>
        </p:spPr>
        <p:txBody>
          <a:bodyPr wrap="square" rtlCol="0">
            <a:spAutoFit/>
          </a:bodyPr>
          <a:lstStyle/>
          <a:p>
            <a:r>
              <a:rPr lang="cs-CZ" sz="2400" u="sng" dirty="0">
                <a:solidFill>
                  <a:srgbClr val="C00000"/>
                </a:solidFill>
                <a:latin typeface="Arial Black" pitchFamily="34" charset="0"/>
              </a:rPr>
              <a:t>KVARTÉRNÍ</a:t>
            </a:r>
            <a:r>
              <a:rPr lang="cs-CZ" sz="2400" u="sng" dirty="0">
                <a:solidFill>
                  <a:srgbClr val="C00000"/>
                </a:solidFill>
              </a:rPr>
              <a:t> </a:t>
            </a:r>
            <a:r>
              <a:rPr lang="cs-CZ" sz="2400" u="sng" dirty="0">
                <a:solidFill>
                  <a:srgbClr val="C00000"/>
                </a:solidFill>
                <a:latin typeface="Arial Black" pitchFamily="34" charset="0"/>
              </a:rPr>
              <a:t>STRUKTURA</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22114"/>
          </a:xfrm>
        </p:spPr>
        <p:txBody>
          <a:bodyPr/>
          <a:lstStyle/>
          <a:p>
            <a:r>
              <a:rPr lang="cs-CZ" sz="2800" dirty="0">
                <a:solidFill>
                  <a:srgbClr val="0000FF"/>
                </a:solidFill>
                <a:latin typeface="Arial Black" pitchFamily="34" charset="0"/>
              </a:rPr>
              <a:t>KVARTÉRNÍ STRUKTURA proteinů III</a:t>
            </a:r>
            <a:br>
              <a:rPr lang="cs-CZ" sz="2800" dirty="0">
                <a:solidFill>
                  <a:srgbClr val="C00000"/>
                </a:solidFill>
                <a:latin typeface="Arial Black" pitchFamily="34" charset="0"/>
              </a:rPr>
            </a:br>
            <a:r>
              <a:rPr lang="cs-CZ" sz="2800" dirty="0">
                <a:solidFill>
                  <a:srgbClr val="FF0000"/>
                </a:solidFill>
                <a:latin typeface="Arial Black" pitchFamily="34" charset="0"/>
              </a:rPr>
              <a:t> KOLAGEN jako příklad</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a:xfrm>
            <a:off x="1691680" y="6453335"/>
            <a:ext cx="6408712" cy="268139"/>
          </a:xfrm>
        </p:spPr>
        <p:txBody>
          <a:bodyPr/>
          <a:lstStyle/>
          <a:p>
            <a:pPr>
              <a:defRPr/>
            </a:pPr>
            <a:r>
              <a:rPr lang="pl-PL"/>
              <a:t>PŘÍRODNÍ POLYMERY KOLAGEN PŘF MU 9 2021</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44</a:t>
            </a:fld>
            <a:endParaRPr lang="sk-SK"/>
          </a:p>
        </p:txBody>
      </p:sp>
      <p:sp>
        <p:nvSpPr>
          <p:cNvPr id="8" name="TextovéPole 7"/>
          <p:cNvSpPr txBox="1"/>
          <p:nvPr/>
        </p:nvSpPr>
        <p:spPr>
          <a:xfrm>
            <a:off x="323528" y="1268760"/>
            <a:ext cx="8568952" cy="1384995"/>
          </a:xfrm>
          <a:prstGeom prst="rect">
            <a:avLst/>
          </a:prstGeom>
          <a:noFill/>
        </p:spPr>
        <p:txBody>
          <a:bodyPr wrap="square" rtlCol="0">
            <a:spAutoFit/>
          </a:bodyPr>
          <a:lstStyle/>
          <a:p>
            <a:r>
              <a:rPr lang="cs-CZ" b="1" dirty="0">
                <a:solidFill>
                  <a:srgbClr val="008000"/>
                </a:solidFill>
                <a:latin typeface="Arial Black" pitchFamily="34" charset="0"/>
              </a:rPr>
              <a:t>Interakce mezi SLOŽENÝMI vláknitými strukturami </a:t>
            </a:r>
            <a:r>
              <a:rPr lang="cs-CZ" b="1" dirty="0"/>
              <a:t>svinutými do spirály v rámci  již vytvořené </a:t>
            </a:r>
            <a:r>
              <a:rPr lang="cs-CZ" b="1" dirty="0">
                <a:solidFill>
                  <a:srgbClr val="0000FF"/>
                </a:solidFill>
                <a:latin typeface="Arial Black" pitchFamily="34" charset="0"/>
              </a:rPr>
              <a:t>TERCIÁRNÍ STRUKTURY VZNIKÁ </a:t>
            </a:r>
            <a:r>
              <a:rPr lang="cs-CZ" b="1" dirty="0">
                <a:solidFill>
                  <a:srgbClr val="C00000"/>
                </a:solidFill>
                <a:latin typeface="Arial Black" pitchFamily="34" charset="0"/>
              </a:rPr>
              <a:t>STRUKTURA </a:t>
            </a:r>
            <a:r>
              <a:rPr lang="cs-CZ" sz="2800" b="1" dirty="0">
                <a:solidFill>
                  <a:srgbClr val="C00000"/>
                </a:solidFill>
                <a:latin typeface="Arial Black" pitchFamily="34" charset="0"/>
              </a:rPr>
              <a:t>KVARTÉRNÍ </a:t>
            </a:r>
            <a:r>
              <a:rPr lang="cs-CZ" b="1" dirty="0">
                <a:solidFill>
                  <a:srgbClr val="0000FF"/>
                </a:solidFill>
              </a:rPr>
              <a:t>.</a:t>
            </a:r>
          </a:p>
          <a:p>
            <a:r>
              <a:rPr lang="cs-CZ" b="1" dirty="0"/>
              <a:t>Například u </a:t>
            </a:r>
            <a:r>
              <a:rPr lang="cs-CZ" b="1" dirty="0">
                <a:solidFill>
                  <a:srgbClr val="FF0000"/>
                </a:solidFill>
                <a:latin typeface="Arial Black" pitchFamily="34" charset="0"/>
              </a:rPr>
              <a:t>KOLAGENU</a:t>
            </a:r>
            <a:r>
              <a:rPr lang="cs-CZ" b="1" dirty="0"/>
              <a:t>  se jedná o </a:t>
            </a:r>
            <a:r>
              <a:rPr lang="cs-CZ" b="1" dirty="0">
                <a:solidFill>
                  <a:srgbClr val="0000FF"/>
                </a:solidFill>
                <a:latin typeface="Arial Black" pitchFamily="34" charset="0"/>
              </a:rPr>
              <a:t>PARALELNÍ SVAZKY </a:t>
            </a:r>
            <a:r>
              <a:rPr lang="cs-CZ" sz="2000" b="1" dirty="0">
                <a:solidFill>
                  <a:srgbClr val="0000FF"/>
                </a:solidFill>
                <a:latin typeface="Arial Black" pitchFamily="34" charset="0"/>
              </a:rPr>
              <a:t>TERCIÁRNÍ</a:t>
            </a:r>
            <a:r>
              <a:rPr lang="cs-CZ" sz="2000" b="1" dirty="0"/>
              <a:t>  </a:t>
            </a:r>
            <a:endParaRPr lang="cs-CZ" b="1" dirty="0"/>
          </a:p>
        </p:txBody>
      </p:sp>
      <p:pic>
        <p:nvPicPr>
          <p:cNvPr id="9" name="Obrázek 8" descr="http://www.hypro.cz/img/kolagen/vlakna.jpg"/>
          <p:cNvPicPr/>
          <p:nvPr/>
        </p:nvPicPr>
        <p:blipFill>
          <a:blip r:embed="rId2" cstate="print"/>
          <a:srcRect/>
          <a:stretch>
            <a:fillRect/>
          </a:stretch>
        </p:blipFill>
        <p:spPr bwMode="auto">
          <a:xfrm rot="5400000">
            <a:off x="4608003" y="2672917"/>
            <a:ext cx="3744418" cy="3816424"/>
          </a:xfrm>
          <a:prstGeom prst="rect">
            <a:avLst/>
          </a:prstGeom>
          <a:noFill/>
          <a:ln w="9525">
            <a:noFill/>
            <a:miter lim="800000"/>
            <a:headEnd/>
            <a:tailEnd/>
          </a:ln>
        </p:spPr>
      </p:pic>
      <p:sp>
        <p:nvSpPr>
          <p:cNvPr id="10" name="TextovéPole 9"/>
          <p:cNvSpPr txBox="1"/>
          <p:nvPr/>
        </p:nvSpPr>
        <p:spPr>
          <a:xfrm>
            <a:off x="179512" y="4941168"/>
            <a:ext cx="4320480" cy="1200329"/>
          </a:xfrm>
          <a:prstGeom prst="rect">
            <a:avLst/>
          </a:prstGeom>
          <a:noFill/>
        </p:spPr>
        <p:txBody>
          <a:bodyPr wrap="square" rtlCol="0">
            <a:spAutoFit/>
          </a:bodyPr>
          <a:lstStyle/>
          <a:p>
            <a:r>
              <a:rPr lang="cs-CZ" sz="2400" dirty="0">
                <a:latin typeface="Arial Black" pitchFamily="34" charset="0"/>
              </a:rPr>
              <a:t>Svazky </a:t>
            </a:r>
            <a:r>
              <a:rPr lang="cs-CZ" sz="2400">
                <a:latin typeface="Arial Black" pitchFamily="34" charset="0"/>
              </a:rPr>
              <a:t>kolagenových vláken kvartérní </a:t>
            </a:r>
            <a:r>
              <a:rPr lang="cs-CZ" sz="2400" dirty="0">
                <a:latin typeface="Arial Black" pitchFamily="34" charset="0"/>
              </a:rPr>
              <a:t>struktury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22112021</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45</a:t>
            </a:fld>
            <a:endParaRPr lang="sk-SK"/>
          </a:p>
        </p:txBody>
      </p:sp>
      <p:pic>
        <p:nvPicPr>
          <p:cNvPr id="5" name="Obrázek 4" descr="enzymatická hydrolýza kolagenu 001.jpg"/>
          <p:cNvPicPr>
            <a:picLocks noChangeAspect="1"/>
          </p:cNvPicPr>
          <p:nvPr/>
        </p:nvPicPr>
        <p:blipFill>
          <a:blip r:embed="rId2" cstate="print"/>
          <a:stretch>
            <a:fillRect/>
          </a:stretch>
        </p:blipFill>
        <p:spPr>
          <a:xfrm rot="10800000">
            <a:off x="0" y="742701"/>
            <a:ext cx="9144000" cy="6115299"/>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0"/>
            <a:ext cx="8229600" cy="548680"/>
          </a:xfrm>
        </p:spPr>
        <p:txBody>
          <a:bodyPr/>
          <a:lstStyle/>
          <a:p>
            <a:r>
              <a:rPr lang="cs-CZ" sz="2800" dirty="0">
                <a:solidFill>
                  <a:srgbClr val="FF0000"/>
                </a:solidFill>
                <a:latin typeface="Arial Black" pitchFamily="34" charset="0"/>
              </a:rPr>
              <a:t> KOLAGEN – PŘÍČNÉ VAZBY IN VIVO </a:t>
            </a:r>
            <a:endParaRPr lang="cs-CZ" sz="2800" dirty="0">
              <a:solidFill>
                <a:srgbClr val="C00000"/>
              </a:solidFill>
            </a:endParaRPr>
          </a:p>
        </p:txBody>
      </p:sp>
      <p:sp>
        <p:nvSpPr>
          <p:cNvPr id="11" name="Zástupný symbol pro obsah 10"/>
          <p:cNvSpPr>
            <a:spLocks noGrp="1"/>
          </p:cNvSpPr>
          <p:nvPr>
            <p:ph idx="1"/>
          </p:nvPr>
        </p:nvSpPr>
        <p:spPr>
          <a:xfrm>
            <a:off x="0" y="548680"/>
            <a:ext cx="8964488" cy="5145435"/>
          </a:xfrm>
        </p:spPr>
        <p:txBody>
          <a:bodyPr/>
          <a:lstStyle/>
          <a:p>
            <a:r>
              <a:rPr lang="cs-CZ" sz="2400" b="1" dirty="0"/>
              <a:t>Vazby jsou založeny na reakcích </a:t>
            </a:r>
            <a:r>
              <a:rPr lang="cs-CZ" b="1" dirty="0">
                <a:solidFill>
                  <a:srgbClr val="7030A0"/>
                </a:solidFill>
                <a:latin typeface="Arial Black" pitchFamily="34" charset="0"/>
              </a:rPr>
              <a:t>oxidované – HN</a:t>
            </a:r>
            <a:r>
              <a:rPr lang="cs-CZ" b="1" baseline="-25000" dirty="0">
                <a:solidFill>
                  <a:srgbClr val="7030A0"/>
                </a:solidFill>
                <a:latin typeface="Arial Black" pitchFamily="34" charset="0"/>
              </a:rPr>
              <a:t>2</a:t>
            </a:r>
            <a:r>
              <a:rPr lang="cs-CZ" b="1" dirty="0">
                <a:solidFill>
                  <a:srgbClr val="7030A0"/>
                </a:solidFill>
                <a:latin typeface="Arial Black" pitchFamily="34" charset="0"/>
              </a:rPr>
              <a:t> </a:t>
            </a:r>
            <a:r>
              <a:rPr lang="cs-CZ" sz="2400" b="1" dirty="0"/>
              <a:t>skupiny </a:t>
            </a:r>
            <a:r>
              <a:rPr lang="cs-CZ" b="1" dirty="0">
                <a:solidFill>
                  <a:srgbClr val="008000"/>
                </a:solidFill>
                <a:latin typeface="Arial Black" pitchFamily="34" charset="0"/>
              </a:rPr>
              <a:t>lyzinu</a:t>
            </a:r>
            <a:r>
              <a:rPr lang="cs-CZ" b="1" dirty="0"/>
              <a:t> </a:t>
            </a:r>
            <a:r>
              <a:rPr lang="cs-CZ" sz="2400" b="1" dirty="0"/>
              <a:t>na</a:t>
            </a:r>
            <a:r>
              <a:rPr lang="cs-CZ" sz="2400" b="1" dirty="0">
                <a:solidFill>
                  <a:srgbClr val="7030A0"/>
                </a:solidFill>
                <a:latin typeface="Arial Black" pitchFamily="34" charset="0"/>
              </a:rPr>
              <a:t> </a:t>
            </a:r>
            <a:r>
              <a:rPr lang="cs-CZ" b="1" dirty="0">
                <a:solidFill>
                  <a:srgbClr val="7030A0"/>
                </a:solidFill>
                <a:latin typeface="Arial Black" pitchFamily="34" charset="0"/>
              </a:rPr>
              <a:t>–OH </a:t>
            </a:r>
            <a:r>
              <a:rPr lang="cs-CZ" sz="2400" b="1" dirty="0"/>
              <a:t>skupinu a reakcemi vzniklých skupin</a:t>
            </a:r>
          </a:p>
          <a:p>
            <a:r>
              <a:rPr lang="cs-CZ" sz="2400" b="1" dirty="0"/>
              <a:t>Reakce jsou hlavně INTRAMOLEKULÁRNÍ,  ale také INTERMOLEKULÁRNÍ</a:t>
            </a:r>
          </a:p>
          <a:p>
            <a:r>
              <a:rPr lang="cs-CZ" sz="2400" b="1" dirty="0"/>
              <a:t>V tzv. MLADÉM KOLAGENU  je méně příčných vazeb &gt; vyšší rozpustnost</a:t>
            </a:r>
          </a:p>
          <a:p>
            <a:r>
              <a:rPr lang="cs-CZ" sz="2400" b="1" i="1" dirty="0"/>
              <a:t>V tzv. STARÉM KOLAGENU  je VÍCE příčných vazeb &gt; NIŽŠÍ rozpustnost</a:t>
            </a:r>
          </a:p>
          <a:p>
            <a:r>
              <a:rPr lang="cs-CZ" sz="4000" b="1" dirty="0">
                <a:solidFill>
                  <a:srgbClr val="008000"/>
                </a:solidFill>
                <a:latin typeface="Arial Black" pitchFamily="34" charset="0"/>
              </a:rPr>
              <a:t>lysin</a:t>
            </a:r>
            <a:endParaRPr lang="cs-CZ" sz="4000" b="1" dirty="0">
              <a:solidFill>
                <a:srgbClr val="008000"/>
              </a:solidFill>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46</a:t>
            </a:fld>
            <a:endParaRPr lang="sk-SK"/>
          </a:p>
        </p:txBody>
      </p:sp>
      <p:pic>
        <p:nvPicPr>
          <p:cNvPr id="8" name="Obrázek 7" descr="Amminoacido_lisina_formula.png"/>
          <p:cNvPicPr>
            <a:picLocks noChangeAspect="1"/>
          </p:cNvPicPr>
          <p:nvPr/>
        </p:nvPicPr>
        <p:blipFill>
          <a:blip r:embed="rId2" cstate="print"/>
          <a:stretch>
            <a:fillRect/>
          </a:stretch>
        </p:blipFill>
        <p:spPr>
          <a:xfrm>
            <a:off x="4067944" y="3573016"/>
            <a:ext cx="3744416" cy="1587988"/>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0"/>
            <a:ext cx="8229600" cy="562074"/>
          </a:xfrm>
        </p:spPr>
        <p:txBody>
          <a:bodyPr/>
          <a:lstStyle/>
          <a:p>
            <a:r>
              <a:rPr lang="cs-CZ" sz="2800" dirty="0">
                <a:solidFill>
                  <a:srgbClr val="FF0000"/>
                </a:solidFill>
                <a:latin typeface="Arial Black" pitchFamily="34" charset="0"/>
              </a:rPr>
              <a:t> KOLAGEN – PŘÍČNÉ VAZBY IN VIVO 1</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47</a:t>
            </a:fld>
            <a:endParaRPr lang="sk-SK"/>
          </a:p>
        </p:txBody>
      </p:sp>
      <p:pic>
        <p:nvPicPr>
          <p:cNvPr id="10" name="Obrázek 9" descr="Kolagen příčné vazby  IN VIVO 1.jpg"/>
          <p:cNvPicPr>
            <a:picLocks noChangeAspect="1"/>
          </p:cNvPicPr>
          <p:nvPr/>
        </p:nvPicPr>
        <p:blipFill>
          <a:blip r:embed="rId2" cstate="print"/>
          <a:stretch>
            <a:fillRect/>
          </a:stretch>
        </p:blipFill>
        <p:spPr>
          <a:xfrm>
            <a:off x="446748" y="836711"/>
            <a:ext cx="8301716" cy="5216757"/>
          </a:xfrm>
          <a:prstGeom prst="rect">
            <a:avLst/>
          </a:prstGeom>
        </p:spPr>
      </p:pic>
      <p:cxnSp>
        <p:nvCxnSpPr>
          <p:cNvPr id="9" name="Přímá spojovací šipka 8"/>
          <p:cNvCxnSpPr/>
          <p:nvPr/>
        </p:nvCxnSpPr>
        <p:spPr>
          <a:xfrm flipV="1">
            <a:off x="2627784" y="3501008"/>
            <a:ext cx="720080" cy="1224136"/>
          </a:xfrm>
          <a:prstGeom prst="straightConnector1">
            <a:avLst/>
          </a:prstGeom>
          <a:ln w="38100">
            <a:solidFill>
              <a:srgbClr val="0000FF"/>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ovéPole 7"/>
          <p:cNvSpPr txBox="1"/>
          <p:nvPr/>
        </p:nvSpPr>
        <p:spPr>
          <a:xfrm>
            <a:off x="6156176" y="548680"/>
            <a:ext cx="2736304" cy="1938992"/>
          </a:xfrm>
          <a:prstGeom prst="rect">
            <a:avLst/>
          </a:prstGeom>
          <a:solidFill>
            <a:srgbClr val="FFFF99"/>
          </a:solidFill>
          <a:ln w="63500">
            <a:solidFill>
              <a:srgbClr val="7030A0"/>
            </a:solidFill>
            <a:prstDash val="sysDot"/>
          </a:ln>
        </p:spPr>
        <p:txBody>
          <a:bodyPr wrap="square" rtlCol="0">
            <a:spAutoFit/>
          </a:bodyPr>
          <a:lstStyle/>
          <a:p>
            <a:r>
              <a:rPr lang="cs-CZ" sz="2000" dirty="0">
                <a:solidFill>
                  <a:srgbClr val="7030A0"/>
                </a:solidFill>
                <a:latin typeface="Arial Black" pitchFamily="34" charset="0"/>
              </a:rPr>
              <a:t>DALŠÍCH 6 SNÍMKŮ JE </a:t>
            </a:r>
            <a:r>
              <a:rPr lang="cs-CZ" sz="2000" i="1" u="sng" dirty="0">
                <a:solidFill>
                  <a:srgbClr val="7030A0"/>
                </a:solidFill>
                <a:latin typeface="Arial Black" pitchFamily="34" charset="0"/>
              </a:rPr>
              <a:t>V PŘEDNÁŠCE SKRYTÝCH, </a:t>
            </a:r>
            <a:r>
              <a:rPr lang="cs-CZ" sz="2000" dirty="0">
                <a:solidFill>
                  <a:srgbClr val="7030A0"/>
                </a:solidFill>
                <a:latin typeface="Arial Black" pitchFamily="34" charset="0"/>
              </a:rPr>
              <a:t>ALE V PREZENTACI JE NAJDETE!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a:solidFill>
                  <a:srgbClr val="FF0000"/>
                </a:solidFill>
                <a:latin typeface="Arial Black" pitchFamily="34" charset="0"/>
              </a:rPr>
              <a:t> KOLAGEN – PŘÍČNÉ VAZBY IN VIVO 2</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48</a:t>
            </a:fld>
            <a:endParaRPr lang="sk-SK"/>
          </a:p>
        </p:txBody>
      </p:sp>
      <p:pic>
        <p:nvPicPr>
          <p:cNvPr id="8" name="Obrázek 7" descr="Kolagen příčné vazby  IN VIVO 2.jpg"/>
          <p:cNvPicPr>
            <a:picLocks noChangeAspect="1"/>
          </p:cNvPicPr>
          <p:nvPr/>
        </p:nvPicPr>
        <p:blipFill>
          <a:blip r:embed="rId2" cstate="print"/>
          <a:stretch>
            <a:fillRect/>
          </a:stretch>
        </p:blipFill>
        <p:spPr>
          <a:xfrm rot="10800000">
            <a:off x="395536" y="0"/>
            <a:ext cx="8424935" cy="6858000"/>
          </a:xfrm>
          <a:prstGeom prst="rect">
            <a:avLst/>
          </a:prstGeom>
        </p:spPr>
      </p:pic>
      <p:cxnSp>
        <p:nvCxnSpPr>
          <p:cNvPr id="10" name="Přímá spojovací čára 9"/>
          <p:cNvCxnSpPr/>
          <p:nvPr/>
        </p:nvCxnSpPr>
        <p:spPr>
          <a:xfrm flipH="1">
            <a:off x="5508104" y="1268760"/>
            <a:ext cx="72008" cy="7200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Přímá spojovací šipka 11"/>
          <p:cNvCxnSpPr/>
          <p:nvPr/>
        </p:nvCxnSpPr>
        <p:spPr>
          <a:xfrm flipH="1">
            <a:off x="3851920" y="2132856"/>
            <a:ext cx="1656184" cy="576064"/>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a:solidFill>
                  <a:srgbClr val="FF0000"/>
                </a:solidFill>
                <a:latin typeface="Arial Black" pitchFamily="34" charset="0"/>
              </a:rPr>
              <a:t> KOLAGEN – PŘÍČNÉ VAZBY IN VIVO 3</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49</a:t>
            </a:fld>
            <a:endParaRPr lang="sk-SK"/>
          </a:p>
        </p:txBody>
      </p:sp>
      <p:pic>
        <p:nvPicPr>
          <p:cNvPr id="9" name="Obrázek 8" descr="Kolagen příčné vazby  IN VIVO 3.jpg"/>
          <p:cNvPicPr>
            <a:picLocks noChangeAspect="1"/>
          </p:cNvPicPr>
          <p:nvPr/>
        </p:nvPicPr>
        <p:blipFill>
          <a:blip r:embed="rId2" cstate="print"/>
          <a:stretch>
            <a:fillRect/>
          </a:stretch>
        </p:blipFill>
        <p:spPr>
          <a:xfrm>
            <a:off x="323528" y="0"/>
            <a:ext cx="8424936" cy="6858000"/>
          </a:xfrm>
          <a:prstGeom prst="rect">
            <a:avLst/>
          </a:pr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22112021</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5</a:t>
            </a:fld>
            <a:endParaRPr lang="sk-SK"/>
          </a:p>
        </p:txBody>
      </p:sp>
      <p:pic>
        <p:nvPicPr>
          <p:cNvPr id="7" name="Obrázek 6" descr="img295.jpg"/>
          <p:cNvPicPr>
            <a:picLocks noChangeAspect="1"/>
          </p:cNvPicPr>
          <p:nvPr/>
        </p:nvPicPr>
        <p:blipFill>
          <a:blip r:embed="rId2" cstate="print"/>
          <a:stretch>
            <a:fillRect/>
          </a:stretch>
        </p:blipFill>
        <p:spPr>
          <a:xfrm>
            <a:off x="323528" y="260648"/>
            <a:ext cx="4579132" cy="5959144"/>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a:solidFill>
                  <a:srgbClr val="FF0000"/>
                </a:solidFill>
                <a:latin typeface="Arial Black" pitchFamily="34" charset="0"/>
              </a:rPr>
              <a:t> KOLAGEN – PŘÍČNÉ VAZBY IN VIVO 4</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50</a:t>
            </a:fld>
            <a:endParaRPr lang="sk-SK"/>
          </a:p>
        </p:txBody>
      </p:sp>
      <p:pic>
        <p:nvPicPr>
          <p:cNvPr id="8" name="Obrázek 7" descr="Kolagen příčné vazby  IN VIVO 4.jpg"/>
          <p:cNvPicPr>
            <a:picLocks noChangeAspect="1"/>
          </p:cNvPicPr>
          <p:nvPr/>
        </p:nvPicPr>
        <p:blipFill>
          <a:blip r:embed="rId2" cstate="print"/>
          <a:stretch>
            <a:fillRect/>
          </a:stretch>
        </p:blipFill>
        <p:spPr>
          <a:xfrm rot="10800000">
            <a:off x="395534" y="0"/>
            <a:ext cx="8352929" cy="6858000"/>
          </a:xfrm>
          <a:prstGeom prst="rect">
            <a:avLst/>
          </a:prstGeom>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a:solidFill>
                  <a:srgbClr val="FF0000"/>
                </a:solidFill>
                <a:latin typeface="Arial Black" pitchFamily="34" charset="0"/>
              </a:rPr>
              <a:t> KOLAGEN – PŘÍČNÉ VAZBY IN VIVO 5</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51</a:t>
            </a:fld>
            <a:endParaRPr lang="sk-SK"/>
          </a:p>
        </p:txBody>
      </p:sp>
      <p:pic>
        <p:nvPicPr>
          <p:cNvPr id="9" name="Obrázek 8" descr="Kolagen příčné vazby  IN VIVO 5.jpg"/>
          <p:cNvPicPr>
            <a:picLocks noChangeAspect="1"/>
          </p:cNvPicPr>
          <p:nvPr/>
        </p:nvPicPr>
        <p:blipFill>
          <a:blip r:embed="rId2" cstate="print"/>
          <a:stretch>
            <a:fillRect/>
          </a:stretch>
        </p:blipFill>
        <p:spPr>
          <a:xfrm>
            <a:off x="395536" y="0"/>
            <a:ext cx="8424936" cy="6858000"/>
          </a:xfrm>
          <a:prstGeom prst="rect">
            <a:avLst/>
          </a:prstGeom>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a:solidFill>
                  <a:srgbClr val="FF0000"/>
                </a:solidFill>
                <a:latin typeface="Arial Black" pitchFamily="34" charset="0"/>
              </a:rPr>
              <a:t> KOLAGEN – PŘÍČNÉ VAZBY IN VIVO 6</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52</a:t>
            </a:fld>
            <a:endParaRPr lang="sk-SK"/>
          </a:p>
        </p:txBody>
      </p:sp>
      <p:pic>
        <p:nvPicPr>
          <p:cNvPr id="8" name="Obrázek 7" descr="Kolagen příčné vazby  IN VIVO 6.jpg"/>
          <p:cNvPicPr>
            <a:picLocks noChangeAspect="1"/>
          </p:cNvPicPr>
          <p:nvPr/>
        </p:nvPicPr>
        <p:blipFill>
          <a:blip r:embed="rId2" cstate="print"/>
          <a:stretch>
            <a:fillRect/>
          </a:stretch>
        </p:blipFill>
        <p:spPr>
          <a:xfrm rot="10800000">
            <a:off x="467544" y="3762"/>
            <a:ext cx="8496943" cy="6858000"/>
          </a:xfrm>
          <a:prstGeom prst="rect">
            <a:avLst/>
          </a:prstGeom>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a:solidFill>
                  <a:srgbClr val="FF0000"/>
                </a:solidFill>
                <a:latin typeface="Arial Black" pitchFamily="34" charset="0"/>
              </a:rPr>
              <a:t> KOLAGEN – PŘÍČNÉ VAZBY IN VIVO 7</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53</a:t>
            </a:fld>
            <a:endParaRPr lang="sk-SK"/>
          </a:p>
        </p:txBody>
      </p:sp>
      <p:pic>
        <p:nvPicPr>
          <p:cNvPr id="9" name="Obrázek 8" descr="Kolagen příčné vazby  IN VIVO 7.jpg"/>
          <p:cNvPicPr>
            <a:picLocks noChangeAspect="1"/>
          </p:cNvPicPr>
          <p:nvPr/>
        </p:nvPicPr>
        <p:blipFill>
          <a:blip r:embed="rId2" cstate="print"/>
          <a:stretch>
            <a:fillRect/>
          </a:stretch>
        </p:blipFill>
        <p:spPr>
          <a:xfrm>
            <a:off x="395536" y="0"/>
            <a:ext cx="8496944" cy="6858000"/>
          </a:xfrm>
          <a:prstGeom prst="rect">
            <a:avLst/>
          </a:prstGeom>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0"/>
            <a:ext cx="8229600" cy="562074"/>
          </a:xfrm>
        </p:spPr>
        <p:txBody>
          <a:bodyPr/>
          <a:lstStyle/>
          <a:p>
            <a:r>
              <a:rPr lang="cs-CZ" sz="2800" dirty="0">
                <a:solidFill>
                  <a:srgbClr val="FF0000"/>
                </a:solidFill>
                <a:latin typeface="Arial Black" pitchFamily="34" charset="0"/>
              </a:rPr>
              <a:t> </a:t>
            </a:r>
            <a:r>
              <a:rPr lang="cs-CZ" sz="2800" dirty="0">
                <a:solidFill>
                  <a:srgbClr val="0000FF"/>
                </a:solidFill>
                <a:latin typeface="Arial Black" pitchFamily="34" charset="0"/>
              </a:rPr>
              <a:t>KOLAGEN –REAKCE IN VITRO 1</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54</a:t>
            </a:fld>
            <a:endParaRPr lang="sk-SK"/>
          </a:p>
        </p:txBody>
      </p:sp>
      <p:cxnSp>
        <p:nvCxnSpPr>
          <p:cNvPr id="9" name="Přímá spojovací šipka 8"/>
          <p:cNvCxnSpPr/>
          <p:nvPr/>
        </p:nvCxnSpPr>
        <p:spPr>
          <a:xfrm flipV="1">
            <a:off x="8423920" y="5949280"/>
            <a:ext cx="720080" cy="1224136"/>
          </a:xfrm>
          <a:prstGeom prst="straightConnector1">
            <a:avLst/>
          </a:prstGeom>
          <a:ln w="38100">
            <a:solidFill>
              <a:srgbClr val="0000FF"/>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ovéPole 10"/>
          <p:cNvSpPr txBox="1"/>
          <p:nvPr/>
        </p:nvSpPr>
        <p:spPr>
          <a:xfrm>
            <a:off x="107504" y="764704"/>
            <a:ext cx="8856984" cy="3724096"/>
          </a:xfrm>
          <a:prstGeom prst="rect">
            <a:avLst/>
          </a:prstGeom>
          <a:noFill/>
        </p:spPr>
        <p:txBody>
          <a:bodyPr wrap="square" rtlCol="0">
            <a:spAutoFit/>
          </a:bodyPr>
          <a:lstStyle/>
          <a:p>
            <a:pPr>
              <a:buFont typeface="Arial" pitchFamily="34" charset="0"/>
              <a:buChar char="•"/>
            </a:pPr>
            <a:r>
              <a:rPr lang="cs-CZ" sz="3600" dirty="0">
                <a:latin typeface="Arial Black" pitchFamily="34" charset="0"/>
              </a:rPr>
              <a:t> </a:t>
            </a:r>
            <a:r>
              <a:rPr lang="cs-CZ" sz="3600" dirty="0">
                <a:solidFill>
                  <a:srgbClr val="0000FF"/>
                </a:solidFill>
                <a:latin typeface="Arial Black" pitchFamily="34" charset="0"/>
              </a:rPr>
              <a:t>ACYLACE POMOCÍ acetanhydridu</a:t>
            </a:r>
          </a:p>
          <a:p>
            <a:pPr>
              <a:buFont typeface="Arial" pitchFamily="34" charset="0"/>
              <a:buChar char="•"/>
            </a:pPr>
            <a:r>
              <a:rPr lang="cs-CZ" sz="3600" dirty="0">
                <a:latin typeface="Arial Black" pitchFamily="34" charset="0"/>
              </a:rPr>
              <a:t> </a:t>
            </a:r>
            <a:r>
              <a:rPr lang="cs-CZ" sz="3600" dirty="0">
                <a:solidFill>
                  <a:srgbClr val="008000"/>
                </a:solidFill>
                <a:latin typeface="Arial Black" pitchFamily="34" charset="0"/>
              </a:rPr>
              <a:t>Esterifikace (různá činidla)</a:t>
            </a:r>
          </a:p>
          <a:p>
            <a:pPr>
              <a:buFont typeface="Arial" pitchFamily="34" charset="0"/>
              <a:buChar char="•"/>
            </a:pPr>
            <a:r>
              <a:rPr lang="cs-CZ" sz="3600" dirty="0">
                <a:latin typeface="Arial Black" pitchFamily="34" charset="0"/>
              </a:rPr>
              <a:t> </a:t>
            </a:r>
            <a:r>
              <a:rPr lang="cs-CZ" sz="3600" dirty="0">
                <a:solidFill>
                  <a:srgbClr val="FF0000"/>
                </a:solidFill>
                <a:latin typeface="Arial Black" pitchFamily="34" charset="0"/>
              </a:rPr>
              <a:t>Deaminace (-NH</a:t>
            </a:r>
            <a:r>
              <a:rPr lang="cs-CZ" sz="3600" baseline="-25000" dirty="0">
                <a:solidFill>
                  <a:srgbClr val="FF0000"/>
                </a:solidFill>
                <a:latin typeface="Arial Black" pitchFamily="34" charset="0"/>
              </a:rPr>
              <a:t>2</a:t>
            </a:r>
            <a:r>
              <a:rPr lang="cs-CZ" sz="3600" dirty="0">
                <a:solidFill>
                  <a:srgbClr val="FF0000"/>
                </a:solidFill>
                <a:latin typeface="Arial Black" pitchFamily="34" charset="0"/>
              </a:rPr>
              <a:t> &gt; -OH)</a:t>
            </a:r>
          </a:p>
          <a:p>
            <a:pPr>
              <a:buFont typeface="Arial" pitchFamily="34" charset="0"/>
              <a:buChar char="•"/>
            </a:pPr>
            <a:r>
              <a:rPr lang="cs-CZ" sz="3600" dirty="0">
                <a:latin typeface="Arial Black" pitchFamily="34" charset="0"/>
              </a:rPr>
              <a:t> </a:t>
            </a:r>
            <a:r>
              <a:rPr lang="cs-CZ" sz="3600" dirty="0" err="1">
                <a:solidFill>
                  <a:srgbClr val="C00000"/>
                </a:solidFill>
                <a:latin typeface="Arial Black" pitchFamily="34" charset="0"/>
              </a:rPr>
              <a:t>Deguanidizace</a:t>
            </a:r>
            <a:r>
              <a:rPr lang="cs-CZ" sz="3600" dirty="0">
                <a:solidFill>
                  <a:srgbClr val="C00000"/>
                </a:solidFill>
                <a:latin typeface="Arial Black" pitchFamily="34" charset="0"/>
              </a:rPr>
              <a:t> </a:t>
            </a:r>
          </a:p>
          <a:p>
            <a:r>
              <a:rPr lang="cs-CZ" sz="2800" dirty="0">
                <a:solidFill>
                  <a:srgbClr val="C00000"/>
                </a:solidFill>
                <a:latin typeface="Arial Black" pitchFamily="34" charset="0"/>
              </a:rPr>
              <a:t>(odstranění konce z argininu</a:t>
            </a:r>
          </a:p>
          <a:p>
            <a:r>
              <a:rPr lang="cs-CZ" sz="2800" dirty="0">
                <a:solidFill>
                  <a:srgbClr val="C00000"/>
                </a:solidFill>
                <a:latin typeface="Arial Black" pitchFamily="34" charset="0"/>
              </a:rPr>
              <a:t>za odštěpení H</a:t>
            </a:r>
            <a:r>
              <a:rPr lang="cs-CZ" sz="2800" baseline="-25000" dirty="0">
                <a:solidFill>
                  <a:srgbClr val="C00000"/>
                </a:solidFill>
                <a:latin typeface="Arial Black" pitchFamily="34" charset="0"/>
              </a:rPr>
              <a:t>2</a:t>
            </a:r>
            <a:r>
              <a:rPr lang="cs-CZ" sz="2800" dirty="0">
                <a:solidFill>
                  <a:srgbClr val="C00000"/>
                </a:solidFill>
                <a:latin typeface="Arial Black" pitchFamily="34" charset="0"/>
              </a:rPr>
              <a:t>N – CO – NH</a:t>
            </a:r>
            <a:r>
              <a:rPr lang="cs-CZ" sz="2800" baseline="-25000" dirty="0">
                <a:solidFill>
                  <a:srgbClr val="C00000"/>
                </a:solidFill>
                <a:latin typeface="Arial Black" pitchFamily="34" charset="0"/>
              </a:rPr>
              <a:t>2</a:t>
            </a:r>
            <a:r>
              <a:rPr lang="cs-CZ" sz="2800" dirty="0">
                <a:solidFill>
                  <a:srgbClr val="C00000"/>
                </a:solidFill>
                <a:latin typeface="Arial Black" pitchFamily="34" charset="0"/>
              </a:rPr>
              <a:t>)</a:t>
            </a:r>
          </a:p>
          <a:p>
            <a:pPr>
              <a:buFont typeface="Arial" pitchFamily="34" charset="0"/>
              <a:buChar char="•"/>
            </a:pPr>
            <a:endParaRPr lang="cs-CZ" sz="3600" dirty="0">
              <a:latin typeface="Arial Black" pitchFamily="34" charset="0"/>
            </a:endParaRPr>
          </a:p>
        </p:txBody>
      </p:sp>
      <p:pic>
        <p:nvPicPr>
          <p:cNvPr id="12" name="Obrázek 11" descr="141px-Guanidin_svg.png"/>
          <p:cNvPicPr>
            <a:picLocks noChangeAspect="1"/>
          </p:cNvPicPr>
          <p:nvPr/>
        </p:nvPicPr>
        <p:blipFill>
          <a:blip r:embed="rId2" cstate="print"/>
          <a:stretch>
            <a:fillRect/>
          </a:stretch>
        </p:blipFill>
        <p:spPr>
          <a:xfrm>
            <a:off x="6012160" y="2276872"/>
            <a:ext cx="2808312" cy="1728192"/>
          </a:xfrm>
          <a:prstGeom prst="rect">
            <a:avLst/>
          </a:prstGeom>
        </p:spPr>
      </p:pic>
      <p:sp>
        <p:nvSpPr>
          <p:cNvPr id="13" name="TextovéPole 12"/>
          <p:cNvSpPr txBox="1"/>
          <p:nvPr/>
        </p:nvSpPr>
        <p:spPr>
          <a:xfrm>
            <a:off x="6228184" y="4149080"/>
            <a:ext cx="2792370" cy="707886"/>
          </a:xfrm>
          <a:prstGeom prst="rect">
            <a:avLst/>
          </a:prstGeom>
          <a:noFill/>
        </p:spPr>
        <p:txBody>
          <a:bodyPr wrap="square" rtlCol="0">
            <a:spAutoFit/>
          </a:bodyPr>
          <a:lstStyle/>
          <a:p>
            <a:r>
              <a:rPr lang="cs-CZ" sz="4000" dirty="0">
                <a:solidFill>
                  <a:srgbClr val="C00000"/>
                </a:solidFill>
                <a:latin typeface="Arial Black" pitchFamily="34" charset="0"/>
              </a:rPr>
              <a:t>guanidin</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0"/>
            <a:ext cx="8229600" cy="562074"/>
          </a:xfrm>
        </p:spPr>
        <p:txBody>
          <a:bodyPr/>
          <a:lstStyle/>
          <a:p>
            <a:r>
              <a:rPr lang="cs-CZ" sz="2800" dirty="0">
                <a:solidFill>
                  <a:srgbClr val="FF0000"/>
                </a:solidFill>
                <a:latin typeface="Arial Black" pitchFamily="34" charset="0"/>
              </a:rPr>
              <a:t> </a:t>
            </a:r>
            <a:r>
              <a:rPr lang="cs-CZ" sz="2800" dirty="0">
                <a:solidFill>
                  <a:srgbClr val="0000FF"/>
                </a:solidFill>
                <a:latin typeface="Arial Black" pitchFamily="34" charset="0"/>
              </a:rPr>
              <a:t>KOLAGEN – PŘÍČNÉ VAZBY IN VITRO 1</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55</a:t>
            </a:fld>
            <a:endParaRPr lang="sk-SK"/>
          </a:p>
        </p:txBody>
      </p:sp>
      <p:pic>
        <p:nvPicPr>
          <p:cNvPr id="8" name="Obrázek 7" descr="SÍŤOVÁNÍ KOLAGENU 001.jpg"/>
          <p:cNvPicPr>
            <a:picLocks noChangeAspect="1"/>
          </p:cNvPicPr>
          <p:nvPr/>
        </p:nvPicPr>
        <p:blipFill>
          <a:blip r:embed="rId2" cstate="print"/>
          <a:stretch>
            <a:fillRect/>
          </a:stretch>
        </p:blipFill>
        <p:spPr>
          <a:xfrm rot="10800000">
            <a:off x="107504" y="2132855"/>
            <a:ext cx="9036496" cy="4599373"/>
          </a:xfrm>
          <a:prstGeom prst="rect">
            <a:avLst/>
          </a:prstGeom>
        </p:spPr>
      </p:pic>
      <p:cxnSp>
        <p:nvCxnSpPr>
          <p:cNvPr id="11" name="Přímá spojovací šipka 10"/>
          <p:cNvCxnSpPr/>
          <p:nvPr/>
        </p:nvCxnSpPr>
        <p:spPr>
          <a:xfrm>
            <a:off x="1979712" y="2276872"/>
            <a:ext cx="2304256" cy="0"/>
          </a:xfrm>
          <a:prstGeom prst="straightConnector1">
            <a:avLst/>
          </a:prstGeom>
          <a:ln w="38100">
            <a:solidFill>
              <a:srgbClr val="0000FF"/>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Přímá spojovací šipka 13"/>
          <p:cNvCxnSpPr/>
          <p:nvPr/>
        </p:nvCxnSpPr>
        <p:spPr>
          <a:xfrm>
            <a:off x="6300192" y="2780928"/>
            <a:ext cx="1152128" cy="0"/>
          </a:xfrm>
          <a:prstGeom prst="straightConnector1">
            <a:avLst/>
          </a:prstGeom>
          <a:ln w="38100">
            <a:solidFill>
              <a:srgbClr val="0000FF"/>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251520" y="548680"/>
            <a:ext cx="8496944" cy="1631216"/>
          </a:xfrm>
          <a:prstGeom prst="rect">
            <a:avLst/>
          </a:prstGeom>
          <a:noFill/>
        </p:spPr>
        <p:txBody>
          <a:bodyPr wrap="square" rtlCol="0">
            <a:spAutoFit/>
          </a:bodyPr>
          <a:lstStyle/>
          <a:p>
            <a:pPr>
              <a:buFont typeface="Arial" pitchFamily="34" charset="0"/>
              <a:buChar char="•"/>
            </a:pPr>
            <a:r>
              <a:rPr lang="cs-CZ" sz="2800" dirty="0">
                <a:latin typeface="Arial Black" pitchFamily="34" charset="0"/>
              </a:rPr>
              <a:t> </a:t>
            </a:r>
            <a:r>
              <a:rPr lang="cs-CZ" sz="4400" dirty="0">
                <a:solidFill>
                  <a:srgbClr val="0000FF"/>
                </a:solidFill>
                <a:latin typeface="Arial Black" pitchFamily="34" charset="0"/>
              </a:rPr>
              <a:t>Aldehydová kondenzace</a:t>
            </a:r>
            <a:endParaRPr lang="cs-CZ" sz="2800" dirty="0">
              <a:solidFill>
                <a:srgbClr val="0000FF"/>
              </a:solidFill>
              <a:latin typeface="Arial Black" pitchFamily="34" charset="0"/>
            </a:endParaRPr>
          </a:p>
          <a:p>
            <a:pPr>
              <a:buFont typeface="Arial" pitchFamily="34" charset="0"/>
              <a:buChar char="•"/>
            </a:pPr>
            <a:r>
              <a:rPr lang="cs-CZ" sz="2800" dirty="0">
                <a:latin typeface="Arial Black" pitchFamily="34" charset="0"/>
              </a:rPr>
              <a:t> Oxidace jodistanem &gt; </a:t>
            </a:r>
          </a:p>
          <a:p>
            <a:r>
              <a:rPr lang="cs-CZ" sz="2800" dirty="0">
                <a:solidFill>
                  <a:srgbClr val="FF0000"/>
                </a:solidFill>
                <a:latin typeface="Arial Black" pitchFamily="34" charset="0"/>
              </a:rPr>
              <a:t>  5-</a:t>
            </a:r>
            <a:r>
              <a:rPr lang="cs-CZ" sz="2800" dirty="0" err="1">
                <a:solidFill>
                  <a:srgbClr val="FF0000"/>
                </a:solidFill>
                <a:latin typeface="Arial Black" pitchFamily="34" charset="0"/>
              </a:rPr>
              <a:t>hydroxylysin</a:t>
            </a:r>
            <a:r>
              <a:rPr lang="cs-CZ" sz="2800" dirty="0">
                <a:latin typeface="Arial Black" pitchFamily="34" charset="0"/>
              </a:rPr>
              <a:t> &gt; </a:t>
            </a:r>
            <a:r>
              <a:rPr lang="cs-CZ" sz="2800" dirty="0">
                <a:solidFill>
                  <a:srgbClr val="C00000"/>
                </a:solidFill>
                <a:latin typeface="Arial Black" pitchFamily="34" charset="0"/>
              </a:rPr>
              <a:t>ALDEHYD</a:t>
            </a:r>
            <a:r>
              <a:rPr lang="cs-CZ" sz="2800" dirty="0">
                <a:latin typeface="Arial Black" pitchFamily="34" charset="0"/>
              </a:rPr>
              <a:t> &gt; </a:t>
            </a:r>
            <a:r>
              <a:rPr lang="cs-CZ" sz="2800" dirty="0">
                <a:solidFill>
                  <a:srgbClr val="008000"/>
                </a:solidFill>
                <a:latin typeface="Arial Black" pitchFamily="34" charset="0"/>
              </a:rPr>
              <a:t>REAKCE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88640"/>
            <a:ext cx="8229600" cy="908720"/>
          </a:xfrm>
        </p:spPr>
        <p:txBody>
          <a:bodyPr/>
          <a:lstStyle/>
          <a:p>
            <a:r>
              <a:rPr lang="cs-CZ" sz="2800" dirty="0">
                <a:solidFill>
                  <a:srgbClr val="FF0000"/>
                </a:solidFill>
                <a:latin typeface="Arial Black" pitchFamily="34" charset="0"/>
              </a:rPr>
              <a:t> </a:t>
            </a:r>
            <a:r>
              <a:rPr lang="cs-CZ" sz="2800" dirty="0">
                <a:solidFill>
                  <a:srgbClr val="C00000"/>
                </a:solidFill>
                <a:latin typeface="Arial Black" pitchFamily="34" charset="0"/>
              </a:rPr>
              <a:t>KOLAGEN – reakce se syntetickými polymery IN VITRO 1</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56</a:t>
            </a:fld>
            <a:endParaRPr lang="sk-SK"/>
          </a:p>
        </p:txBody>
      </p:sp>
      <p:sp>
        <p:nvSpPr>
          <p:cNvPr id="10" name="TextovéPole 9"/>
          <p:cNvSpPr txBox="1"/>
          <p:nvPr/>
        </p:nvSpPr>
        <p:spPr>
          <a:xfrm>
            <a:off x="0" y="1412776"/>
            <a:ext cx="8964488" cy="1754326"/>
          </a:xfrm>
          <a:prstGeom prst="rect">
            <a:avLst/>
          </a:prstGeom>
          <a:noFill/>
        </p:spPr>
        <p:txBody>
          <a:bodyPr wrap="square" rtlCol="0">
            <a:spAutoFit/>
          </a:bodyPr>
          <a:lstStyle/>
          <a:p>
            <a:pPr algn="ctr"/>
            <a:r>
              <a:rPr lang="cs-CZ" sz="3600" dirty="0">
                <a:solidFill>
                  <a:srgbClr val="FF0000"/>
                </a:solidFill>
                <a:latin typeface="Arial Black" pitchFamily="34" charset="0"/>
              </a:rPr>
              <a:t>Snaha o zvýšení KOMPATIBILITY 	 </a:t>
            </a:r>
            <a:r>
              <a:rPr lang="cs-CZ" sz="3600" dirty="0">
                <a:solidFill>
                  <a:srgbClr val="008000"/>
                </a:solidFill>
                <a:latin typeface="Arial Black" pitchFamily="34" charset="0"/>
              </a:rPr>
              <a:t>PŘÍRODNÍHO</a:t>
            </a:r>
            <a:r>
              <a:rPr lang="cs-CZ" sz="3600" dirty="0">
                <a:solidFill>
                  <a:srgbClr val="FF0000"/>
                </a:solidFill>
                <a:latin typeface="Arial Black" pitchFamily="34" charset="0"/>
              </a:rPr>
              <a:t> &amp; </a:t>
            </a:r>
            <a:r>
              <a:rPr lang="cs-CZ" sz="3600" dirty="0">
                <a:solidFill>
                  <a:srgbClr val="C00000"/>
                </a:solidFill>
                <a:latin typeface="Arial Black" pitchFamily="34" charset="0"/>
              </a:rPr>
              <a:t>SYNTETICKÉHO POLYMERU</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0" y="116632"/>
            <a:ext cx="9036496" cy="562074"/>
          </a:xfrm>
        </p:spPr>
        <p:txBody>
          <a:bodyPr/>
          <a:lstStyle/>
          <a:p>
            <a:r>
              <a:rPr lang="cs-CZ" sz="2800" dirty="0">
                <a:solidFill>
                  <a:srgbClr val="FF0000"/>
                </a:solidFill>
                <a:latin typeface="Arial Black" pitchFamily="34" charset="0"/>
              </a:rPr>
              <a:t> KOLAGEN – hierarchie struktur &amp; </a:t>
            </a:r>
            <a:r>
              <a:rPr lang="cs-CZ" sz="2800" dirty="0">
                <a:solidFill>
                  <a:srgbClr val="0000FF"/>
                </a:solidFill>
                <a:latin typeface="Arial Black" pitchFamily="34" charset="0"/>
              </a:rPr>
              <a:t>POUŽITÍ</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57</a:t>
            </a:fld>
            <a:endParaRPr lang="sk-SK"/>
          </a:p>
        </p:txBody>
      </p:sp>
      <p:pic>
        <p:nvPicPr>
          <p:cNvPr id="15" name="Obrázek 14" descr="img807.jpg"/>
          <p:cNvPicPr>
            <a:picLocks noChangeAspect="1"/>
          </p:cNvPicPr>
          <p:nvPr/>
        </p:nvPicPr>
        <p:blipFill>
          <a:blip r:embed="rId2" cstate="print"/>
          <a:stretch>
            <a:fillRect/>
          </a:stretch>
        </p:blipFill>
        <p:spPr>
          <a:xfrm>
            <a:off x="323528" y="1628800"/>
            <a:ext cx="8280920" cy="5053834"/>
          </a:xfrm>
          <a:prstGeom prst="rect">
            <a:avLst/>
          </a:prstGeom>
        </p:spPr>
      </p:pic>
      <p:sp>
        <p:nvSpPr>
          <p:cNvPr id="8" name="TextovéPole 7"/>
          <p:cNvSpPr txBox="1"/>
          <p:nvPr/>
        </p:nvSpPr>
        <p:spPr>
          <a:xfrm>
            <a:off x="0" y="836712"/>
            <a:ext cx="9144000" cy="523220"/>
          </a:xfrm>
          <a:prstGeom prst="rect">
            <a:avLst/>
          </a:prstGeom>
          <a:noFill/>
        </p:spPr>
        <p:txBody>
          <a:bodyPr wrap="square" rtlCol="0">
            <a:spAutoFit/>
          </a:bodyPr>
          <a:lstStyle/>
          <a:p>
            <a:pPr algn="ctr"/>
            <a:r>
              <a:rPr lang="cs-CZ" sz="2800" dirty="0">
                <a:solidFill>
                  <a:srgbClr val="0000FF"/>
                </a:solidFill>
                <a:latin typeface="Arial Black" pitchFamily="34" charset="0"/>
              </a:rPr>
              <a:t>HYPRO Otrokovice – skončili v roce 2016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a:solidFill>
                  <a:srgbClr val="FF0000"/>
                </a:solidFill>
                <a:latin typeface="Arial Black" pitchFamily="34" charset="0"/>
              </a:rPr>
              <a:t> KOLAGEN – použití v medicíně 1</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a:xfrm>
            <a:off x="1547664" y="6381327"/>
            <a:ext cx="6696744" cy="340147"/>
          </a:xfrm>
        </p:spPr>
        <p:txBody>
          <a:bodyPr/>
          <a:lstStyle/>
          <a:p>
            <a:pPr>
              <a:defRPr/>
            </a:pPr>
            <a:r>
              <a:rPr lang="pl-PL"/>
              <a:t>PŘÍRODNÍ POLYMERY KOLAGEN PŘF MU 9 2021</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58</a:t>
            </a:fld>
            <a:endParaRPr lang="sk-SK"/>
          </a:p>
        </p:txBody>
      </p:sp>
      <p:pic>
        <p:nvPicPr>
          <p:cNvPr id="8" name="Obrázek 7" descr="img808.jpg"/>
          <p:cNvPicPr>
            <a:picLocks noChangeAspect="1"/>
          </p:cNvPicPr>
          <p:nvPr/>
        </p:nvPicPr>
        <p:blipFill>
          <a:blip r:embed="rId2" cstate="print"/>
          <a:stretch>
            <a:fillRect/>
          </a:stretch>
        </p:blipFill>
        <p:spPr>
          <a:xfrm rot="10800000">
            <a:off x="395536" y="980728"/>
            <a:ext cx="8352928" cy="5184577"/>
          </a:xfrm>
          <a:prstGeom prst="rect">
            <a:avLst/>
          </a:prstGeom>
        </p:spPr>
      </p:pic>
      <p:sp>
        <p:nvSpPr>
          <p:cNvPr id="9" name="Obdélník 8"/>
          <p:cNvSpPr/>
          <p:nvPr/>
        </p:nvSpPr>
        <p:spPr>
          <a:xfrm>
            <a:off x="2267744" y="2132856"/>
            <a:ext cx="1008112" cy="28803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4932040" y="5661248"/>
            <a:ext cx="1728192" cy="288032"/>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p:cNvSpPr/>
          <p:nvPr/>
        </p:nvSpPr>
        <p:spPr>
          <a:xfrm>
            <a:off x="5004048" y="3429000"/>
            <a:ext cx="3600400" cy="288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rgbClr val="FF0000"/>
              </a:solidFill>
            </a:endParaRPr>
          </a:p>
        </p:txBody>
      </p:sp>
      <p:cxnSp>
        <p:nvCxnSpPr>
          <p:cNvPr id="13" name="Přímá spojovací čára 12"/>
          <p:cNvCxnSpPr/>
          <p:nvPr/>
        </p:nvCxnSpPr>
        <p:spPr>
          <a:xfrm>
            <a:off x="3203848" y="2924944"/>
            <a:ext cx="1512168" cy="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4" name="Obdélník 13"/>
          <p:cNvSpPr/>
          <p:nvPr/>
        </p:nvSpPr>
        <p:spPr>
          <a:xfrm>
            <a:off x="5148064" y="2132856"/>
            <a:ext cx="3312368" cy="28803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a:solidFill>
                  <a:srgbClr val="FF0000"/>
                </a:solidFill>
                <a:latin typeface="Arial Black" pitchFamily="34" charset="0"/>
              </a:rPr>
              <a:t> KOLAGEN – použití v medicíně 2</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a:xfrm>
            <a:off x="1403648" y="6453335"/>
            <a:ext cx="6768752" cy="268139"/>
          </a:xfrm>
        </p:spPr>
        <p:txBody>
          <a:bodyPr/>
          <a:lstStyle/>
          <a:p>
            <a:pPr>
              <a:defRPr/>
            </a:pPr>
            <a:r>
              <a:rPr lang="pl-PL"/>
              <a:t>PŘÍRODNÍ POLYMERY KOLAGEN PŘF MU 9 2021</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59</a:t>
            </a:fld>
            <a:endParaRPr lang="sk-SK"/>
          </a:p>
        </p:txBody>
      </p:sp>
      <p:pic>
        <p:nvPicPr>
          <p:cNvPr id="8" name="Obrázek 7" descr="použití kolagenu v medicíně 001.jpg"/>
          <p:cNvPicPr>
            <a:picLocks noChangeAspect="1"/>
          </p:cNvPicPr>
          <p:nvPr/>
        </p:nvPicPr>
        <p:blipFill>
          <a:blip r:embed="rId2" cstate="print"/>
          <a:stretch>
            <a:fillRect/>
          </a:stretch>
        </p:blipFill>
        <p:spPr>
          <a:xfrm rot="10800000">
            <a:off x="0" y="908720"/>
            <a:ext cx="9076407" cy="5612102"/>
          </a:xfrm>
          <a:prstGeom prst="rect">
            <a:avLst/>
          </a:prstGeom>
        </p:spPr>
      </p:pic>
      <p:sp>
        <p:nvSpPr>
          <p:cNvPr id="9" name="6cípá hvězda 8"/>
          <p:cNvSpPr/>
          <p:nvPr/>
        </p:nvSpPr>
        <p:spPr>
          <a:xfrm>
            <a:off x="179512" y="980728"/>
            <a:ext cx="288032" cy="288032"/>
          </a:xfrm>
          <a:prstGeom prst="star6">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6cípá hvězda 9"/>
          <p:cNvSpPr/>
          <p:nvPr/>
        </p:nvSpPr>
        <p:spPr>
          <a:xfrm>
            <a:off x="179512" y="5229200"/>
            <a:ext cx="288032" cy="288032"/>
          </a:xfrm>
          <a:prstGeom prst="star6">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6cípá hvězda 11"/>
          <p:cNvSpPr/>
          <p:nvPr/>
        </p:nvSpPr>
        <p:spPr>
          <a:xfrm>
            <a:off x="179512" y="6021288"/>
            <a:ext cx="288032" cy="288032"/>
          </a:xfrm>
          <a:prstGeom prst="star6">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6cípá hvězda 12"/>
          <p:cNvSpPr/>
          <p:nvPr/>
        </p:nvSpPr>
        <p:spPr>
          <a:xfrm>
            <a:off x="179512" y="4221088"/>
            <a:ext cx="288032" cy="288032"/>
          </a:xfrm>
          <a:prstGeom prst="star6">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6cípá hvězda 13"/>
          <p:cNvSpPr/>
          <p:nvPr/>
        </p:nvSpPr>
        <p:spPr>
          <a:xfrm>
            <a:off x="179512" y="4581128"/>
            <a:ext cx="288032" cy="288032"/>
          </a:xfrm>
          <a:prstGeom prst="star6">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6cípá hvězda 14"/>
          <p:cNvSpPr/>
          <p:nvPr/>
        </p:nvSpPr>
        <p:spPr>
          <a:xfrm>
            <a:off x="179512" y="1628800"/>
            <a:ext cx="288032" cy="288032"/>
          </a:xfrm>
          <a:prstGeom prst="star6">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22112021</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6</a:t>
            </a:fld>
            <a:endParaRPr lang="sk-SK"/>
          </a:p>
        </p:txBody>
      </p:sp>
      <p:pic>
        <p:nvPicPr>
          <p:cNvPr id="5" name="Obrázek 4" descr="img270.jpg"/>
          <p:cNvPicPr>
            <a:picLocks noChangeAspect="1"/>
          </p:cNvPicPr>
          <p:nvPr/>
        </p:nvPicPr>
        <p:blipFill>
          <a:blip r:embed="rId2" cstate="print"/>
          <a:stretch>
            <a:fillRect/>
          </a:stretch>
        </p:blipFill>
        <p:spPr>
          <a:xfrm>
            <a:off x="395535" y="260648"/>
            <a:ext cx="4378575" cy="5760640"/>
          </a:xfrm>
          <a:prstGeom prst="rect">
            <a:avLst/>
          </a:prstGeom>
        </p:spPr>
      </p:pic>
      <p:sp>
        <p:nvSpPr>
          <p:cNvPr id="6" name="TextovéPole 5"/>
          <p:cNvSpPr txBox="1"/>
          <p:nvPr/>
        </p:nvSpPr>
        <p:spPr>
          <a:xfrm>
            <a:off x="5004048" y="260648"/>
            <a:ext cx="3744416" cy="3046988"/>
          </a:xfrm>
          <a:prstGeom prst="rect">
            <a:avLst/>
          </a:prstGeom>
          <a:noFill/>
        </p:spPr>
        <p:txBody>
          <a:bodyPr wrap="square" rtlCol="0">
            <a:spAutoFit/>
          </a:bodyPr>
          <a:lstStyle/>
          <a:p>
            <a:r>
              <a:rPr lang="cs-CZ" sz="3200" dirty="0">
                <a:latin typeface="Arial Black" pitchFamily="34" charset="0"/>
              </a:rPr>
              <a:t>Obsahuje hodně metod na bílkoviny &amp; aminokyseliny a na dřevo, málo na škrob</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22112021</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60</a:t>
            </a:fld>
            <a:endParaRPr lang="sk-SK"/>
          </a:p>
        </p:txBody>
      </p:sp>
      <p:pic>
        <p:nvPicPr>
          <p:cNvPr id="7" name="Obrázek 6" descr="CATGUT  chirurgické nitě vstřebatelné z KOLAGENU 001.jpg"/>
          <p:cNvPicPr>
            <a:picLocks noChangeAspect="1"/>
          </p:cNvPicPr>
          <p:nvPr/>
        </p:nvPicPr>
        <p:blipFill>
          <a:blip r:embed="rId2" cstate="print"/>
          <a:stretch>
            <a:fillRect/>
          </a:stretch>
        </p:blipFill>
        <p:spPr>
          <a:xfrm>
            <a:off x="179512" y="3544250"/>
            <a:ext cx="8964488" cy="3200568"/>
          </a:xfrm>
          <a:prstGeom prst="rect">
            <a:avLst/>
          </a:prstGeom>
        </p:spPr>
      </p:pic>
      <p:sp>
        <p:nvSpPr>
          <p:cNvPr id="8" name="TextovéPole 7"/>
          <p:cNvSpPr txBox="1"/>
          <p:nvPr/>
        </p:nvSpPr>
        <p:spPr>
          <a:xfrm>
            <a:off x="179512" y="188640"/>
            <a:ext cx="8784976" cy="3539430"/>
          </a:xfrm>
          <a:prstGeom prst="rect">
            <a:avLst/>
          </a:prstGeom>
          <a:noFill/>
        </p:spPr>
        <p:txBody>
          <a:bodyPr wrap="square" rtlCol="0">
            <a:spAutoFit/>
          </a:bodyPr>
          <a:lstStyle/>
          <a:p>
            <a:pPr>
              <a:buFont typeface="Arial" pitchFamily="34" charset="0"/>
              <a:buChar char="•"/>
            </a:pPr>
            <a:r>
              <a:rPr lang="cs-CZ" sz="3200" dirty="0">
                <a:latin typeface="Arial Black" pitchFamily="34" charset="0"/>
              </a:rPr>
              <a:t> </a:t>
            </a:r>
            <a:r>
              <a:rPr lang="cs-CZ" sz="3200" dirty="0" err="1">
                <a:solidFill>
                  <a:srgbClr val="0000FF"/>
                </a:solidFill>
                <a:latin typeface="Arial Black" pitchFamily="34" charset="0"/>
              </a:rPr>
              <a:t>sesíťované</a:t>
            </a:r>
            <a:r>
              <a:rPr lang="cs-CZ" sz="3200" dirty="0">
                <a:solidFill>
                  <a:srgbClr val="0000FF"/>
                </a:solidFill>
                <a:latin typeface="Arial Black" pitchFamily="34" charset="0"/>
              </a:rPr>
              <a:t> soleni chrómu &gt; pomalejší biodegradace (resorpce) v organizmu,</a:t>
            </a:r>
          </a:p>
          <a:p>
            <a:pPr>
              <a:buFont typeface="Arial" pitchFamily="34" charset="0"/>
              <a:buChar char="•"/>
            </a:pPr>
            <a:r>
              <a:rPr lang="cs-CZ" sz="3200" dirty="0">
                <a:latin typeface="Arial Black" pitchFamily="34" charset="0"/>
              </a:rPr>
              <a:t> </a:t>
            </a:r>
            <a:r>
              <a:rPr lang="cs-CZ" sz="3200" cap="all" dirty="0" err="1">
                <a:solidFill>
                  <a:srgbClr val="008000"/>
                </a:solidFill>
                <a:latin typeface="Arial Black" pitchFamily="34" charset="0"/>
              </a:rPr>
              <a:t>NEsesíťované</a:t>
            </a:r>
            <a:r>
              <a:rPr lang="cs-CZ" sz="3200" dirty="0">
                <a:solidFill>
                  <a:srgbClr val="008000"/>
                </a:solidFill>
                <a:latin typeface="Arial Black" pitchFamily="34" charset="0"/>
              </a:rPr>
              <a:t> soleni chrómu &gt; RYCHLEJŠÍ biodegradace (resorpce) v organizmu,</a:t>
            </a:r>
          </a:p>
          <a:p>
            <a:pPr>
              <a:buFont typeface="Arial" pitchFamily="34" charset="0"/>
              <a:buChar char="•"/>
            </a:pPr>
            <a:endParaRPr lang="cs-CZ" sz="3200" dirty="0">
              <a:latin typeface="Arial Black"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22112021</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61</a:t>
            </a:fld>
            <a:endParaRPr lang="sk-SK"/>
          </a:p>
        </p:txBody>
      </p:sp>
      <p:sp>
        <p:nvSpPr>
          <p:cNvPr id="5" name="TextovéPole 4"/>
          <p:cNvSpPr txBox="1"/>
          <p:nvPr/>
        </p:nvSpPr>
        <p:spPr>
          <a:xfrm>
            <a:off x="107504" y="188640"/>
            <a:ext cx="8784976" cy="4031873"/>
          </a:xfrm>
          <a:prstGeom prst="rect">
            <a:avLst/>
          </a:prstGeom>
          <a:noFill/>
        </p:spPr>
        <p:txBody>
          <a:bodyPr wrap="square" rtlCol="0">
            <a:spAutoFit/>
          </a:bodyPr>
          <a:lstStyle/>
          <a:p>
            <a:pPr algn="ctr"/>
            <a:r>
              <a:rPr lang="cs-CZ" sz="3200" dirty="0">
                <a:solidFill>
                  <a:srgbClr val="0000FF"/>
                </a:solidFill>
                <a:latin typeface="Arial Black" pitchFamily="34" charset="0"/>
              </a:rPr>
              <a:t>Nyní se vedou diskuse o tom, zda jsou štěpy kolagenu ohrožením lidského organismu či nikoli.</a:t>
            </a:r>
          </a:p>
          <a:p>
            <a:pPr algn="ctr"/>
            <a:r>
              <a:rPr lang="cs-CZ" sz="3200" dirty="0">
                <a:solidFill>
                  <a:srgbClr val="008000"/>
                </a:solidFill>
                <a:latin typeface="Arial Black" pitchFamily="34" charset="0"/>
              </a:rPr>
              <a:t>Někdy je uváděno, že „CATGUT“ je možno použít jen ve veterinární medicíně.</a:t>
            </a:r>
          </a:p>
          <a:p>
            <a:pPr algn="ctr"/>
            <a:r>
              <a:rPr lang="cs-CZ" sz="3200" dirty="0">
                <a:solidFill>
                  <a:srgbClr val="FF0000"/>
                </a:solidFill>
                <a:latin typeface="Arial Black" pitchFamily="34" charset="0"/>
              </a:rPr>
              <a:t>U dodavatelů chirurgických nití se toto ZATÍM  (prosinec 2017) neuvádí.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22112021</a:t>
            </a:r>
            <a:endParaRPr lang="sk-SK"/>
          </a:p>
        </p:txBody>
      </p:sp>
      <p:sp>
        <p:nvSpPr>
          <p:cNvPr id="3" name="Zástupný symbol pro zápatí 2"/>
          <p:cNvSpPr>
            <a:spLocks noGrp="1"/>
          </p:cNvSpPr>
          <p:nvPr>
            <p:ph type="ftr" sz="quarter" idx="11"/>
          </p:nvPr>
        </p:nvSpPr>
        <p:spPr>
          <a:xfrm>
            <a:off x="2051720" y="6525343"/>
            <a:ext cx="6264696" cy="196131"/>
          </a:xfrm>
        </p:spPr>
        <p:txBody>
          <a:bodyPr/>
          <a:lstStyle/>
          <a:p>
            <a:pPr>
              <a:defRPr/>
            </a:pPr>
            <a:r>
              <a:rPr lang="pl-PL"/>
              <a:t>PŘÍRODNÍ POLYMERY KOLAGEN PŘF MU 9 2021</a:t>
            </a:r>
            <a:endParaRPr lang="sk-SK" dirty="0"/>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62</a:t>
            </a:fld>
            <a:endParaRPr lang="sk-SK"/>
          </a:p>
        </p:txBody>
      </p:sp>
      <p:sp>
        <p:nvSpPr>
          <p:cNvPr id="6" name="TextovéPole 5"/>
          <p:cNvSpPr txBox="1"/>
          <p:nvPr/>
        </p:nvSpPr>
        <p:spPr>
          <a:xfrm>
            <a:off x="179512" y="260648"/>
            <a:ext cx="8712968" cy="6264696"/>
          </a:xfrm>
          <a:prstGeom prst="rect">
            <a:avLst/>
          </a:prstGeom>
          <a:noFill/>
        </p:spPr>
        <p:txBody>
          <a:bodyPr wrap="square" rtlCol="0">
            <a:spAutoFit/>
          </a:bodyPr>
          <a:lstStyle/>
          <a:p>
            <a:pPr algn="ctr"/>
            <a:r>
              <a:rPr lang="cs-CZ" sz="3200" b="1" dirty="0">
                <a:solidFill>
                  <a:srgbClr val="FF0000"/>
                </a:solidFill>
                <a:latin typeface="Arial Black" pitchFamily="34" charset="0"/>
              </a:rPr>
              <a:t>Catgut </a:t>
            </a:r>
            <a:r>
              <a:rPr lang="cs-CZ" sz="3200" b="1" dirty="0" err="1">
                <a:solidFill>
                  <a:srgbClr val="FF0000"/>
                </a:solidFill>
                <a:latin typeface="Arial Black" pitchFamily="34" charset="0"/>
              </a:rPr>
              <a:t>Chromic</a:t>
            </a:r>
            <a:r>
              <a:rPr lang="cs-CZ" sz="3200" b="1" dirty="0">
                <a:solidFill>
                  <a:srgbClr val="FF0000"/>
                </a:solidFill>
                <a:latin typeface="Arial Black" pitchFamily="34" charset="0"/>
              </a:rPr>
              <a:t> </a:t>
            </a:r>
            <a:r>
              <a:rPr lang="cs-CZ" sz="3200" b="1" dirty="0" err="1">
                <a:solidFill>
                  <a:srgbClr val="FF0000"/>
                </a:solidFill>
                <a:latin typeface="Arial Black" pitchFamily="34" charset="0"/>
              </a:rPr>
              <a:t>Suture</a:t>
            </a:r>
            <a:r>
              <a:rPr lang="cs-CZ" sz="3200" b="1" dirty="0">
                <a:solidFill>
                  <a:srgbClr val="FF0000"/>
                </a:solidFill>
                <a:latin typeface="Arial Black" pitchFamily="34" charset="0"/>
              </a:rPr>
              <a:t> | Catgut </a:t>
            </a:r>
            <a:r>
              <a:rPr lang="cs-CZ" sz="3200" b="1" dirty="0" err="1">
                <a:solidFill>
                  <a:srgbClr val="FF0000"/>
                </a:solidFill>
                <a:latin typeface="Arial Black" pitchFamily="34" charset="0"/>
              </a:rPr>
              <a:t>suture</a:t>
            </a:r>
            <a:endParaRPr lang="cs-CZ" sz="3200" b="1" dirty="0">
              <a:solidFill>
                <a:srgbClr val="FF0000"/>
              </a:solidFill>
              <a:latin typeface="Arial Black" pitchFamily="34" charset="0"/>
            </a:endParaRPr>
          </a:p>
          <a:p>
            <a:pPr algn="just">
              <a:buFont typeface="Arial" pitchFamily="34" charset="0"/>
              <a:buChar char="•"/>
            </a:pPr>
            <a:r>
              <a:rPr lang="cs-CZ" dirty="0"/>
              <a:t> </a:t>
            </a:r>
            <a:r>
              <a:rPr lang="cs-CZ" sz="2000" b="1" dirty="0">
                <a:solidFill>
                  <a:srgbClr val="C00000"/>
                </a:solidFill>
                <a:latin typeface="Arial Black" pitchFamily="34" charset="0"/>
              </a:rPr>
              <a:t>Catgut </a:t>
            </a:r>
            <a:r>
              <a:rPr lang="cs-CZ" sz="2000" b="1" dirty="0" err="1">
                <a:solidFill>
                  <a:srgbClr val="C00000"/>
                </a:solidFill>
                <a:latin typeface="Arial Black" pitchFamily="34" charset="0"/>
              </a:rPr>
              <a:t>or</a:t>
            </a:r>
            <a:r>
              <a:rPr lang="cs-CZ" sz="2000" b="1" dirty="0">
                <a:solidFill>
                  <a:srgbClr val="C00000"/>
                </a:solidFill>
                <a:latin typeface="Arial Black" pitchFamily="34" charset="0"/>
              </a:rPr>
              <a:t> gut </a:t>
            </a:r>
            <a:r>
              <a:rPr lang="cs-CZ" sz="2000" b="1" dirty="0" err="1">
                <a:solidFill>
                  <a:srgbClr val="C00000"/>
                </a:solidFill>
                <a:latin typeface="Arial Black" pitchFamily="34" charset="0"/>
              </a:rPr>
              <a:t>suture</a:t>
            </a:r>
            <a:r>
              <a:rPr lang="cs-CZ" sz="2000" b="1" dirty="0">
                <a:solidFill>
                  <a:srgbClr val="C00000"/>
                </a:solidFill>
                <a:latin typeface="Arial Black" pitchFamily="34" charset="0"/>
              </a:rPr>
              <a:t> </a:t>
            </a:r>
            <a:r>
              <a:rPr lang="cs-CZ" sz="2000" b="1" dirty="0" err="1">
                <a:solidFill>
                  <a:srgbClr val="C00000"/>
                </a:solidFill>
                <a:latin typeface="Arial Black" pitchFamily="34" charset="0"/>
              </a:rPr>
              <a:t>is</a:t>
            </a:r>
            <a:r>
              <a:rPr lang="cs-CZ" sz="2000" b="1" dirty="0">
                <a:solidFill>
                  <a:srgbClr val="C00000"/>
                </a:solidFill>
                <a:latin typeface="Arial Black" pitchFamily="34" charset="0"/>
              </a:rPr>
              <a:t> </a:t>
            </a:r>
            <a:r>
              <a:rPr lang="cs-CZ" sz="2000" b="1" dirty="0" err="1">
                <a:solidFill>
                  <a:srgbClr val="C00000"/>
                </a:solidFill>
                <a:latin typeface="Arial Black" pitchFamily="34" charset="0"/>
              </a:rPr>
              <a:t>an</a:t>
            </a:r>
            <a:r>
              <a:rPr lang="cs-CZ" sz="2000" b="1" dirty="0">
                <a:solidFill>
                  <a:srgbClr val="C00000"/>
                </a:solidFill>
                <a:latin typeface="Arial Black" pitchFamily="34" charset="0"/>
              </a:rPr>
              <a:t> </a:t>
            </a:r>
            <a:r>
              <a:rPr lang="cs-CZ" sz="2000" b="1" dirty="0" err="1">
                <a:solidFill>
                  <a:srgbClr val="C00000"/>
                </a:solidFill>
                <a:latin typeface="Arial Black" pitchFamily="34" charset="0"/>
              </a:rPr>
              <a:t>absorbable</a:t>
            </a:r>
            <a:r>
              <a:rPr lang="cs-CZ" sz="2000" b="1" dirty="0">
                <a:solidFill>
                  <a:srgbClr val="C00000"/>
                </a:solidFill>
                <a:latin typeface="Arial Black" pitchFamily="34" charset="0"/>
              </a:rPr>
              <a:t> </a:t>
            </a:r>
            <a:r>
              <a:rPr lang="cs-CZ" sz="2000" b="1" dirty="0" err="1">
                <a:solidFill>
                  <a:srgbClr val="C00000"/>
                </a:solidFill>
                <a:latin typeface="Arial Black" pitchFamily="34" charset="0"/>
              </a:rPr>
              <a:t>suture</a:t>
            </a:r>
            <a:r>
              <a:rPr lang="cs-CZ" sz="2000" b="1" dirty="0">
                <a:solidFill>
                  <a:srgbClr val="C00000"/>
                </a:solidFill>
                <a:latin typeface="Arial Black" pitchFamily="34" charset="0"/>
              </a:rPr>
              <a:t> </a:t>
            </a:r>
            <a:r>
              <a:rPr lang="cs-CZ" sz="2000" b="1" dirty="0" err="1">
                <a:solidFill>
                  <a:srgbClr val="C00000"/>
                </a:solidFill>
                <a:latin typeface="Arial Black" pitchFamily="34" charset="0"/>
              </a:rPr>
              <a:t>usually</a:t>
            </a:r>
            <a:r>
              <a:rPr lang="cs-CZ" sz="2000" b="1" dirty="0">
                <a:solidFill>
                  <a:srgbClr val="C00000"/>
                </a:solidFill>
                <a:latin typeface="Arial Black" pitchFamily="34" charset="0"/>
              </a:rPr>
              <a:t> </a:t>
            </a:r>
            <a:r>
              <a:rPr lang="cs-CZ" sz="2000" b="1" dirty="0" err="1">
                <a:solidFill>
                  <a:srgbClr val="C00000"/>
                </a:solidFill>
                <a:latin typeface="Arial Black" pitchFamily="34" charset="0"/>
              </a:rPr>
              <a:t>manufactured</a:t>
            </a:r>
            <a:r>
              <a:rPr lang="cs-CZ" sz="2000" b="1" dirty="0">
                <a:solidFill>
                  <a:srgbClr val="C00000"/>
                </a:solidFill>
                <a:latin typeface="Arial Black" pitchFamily="34" charset="0"/>
              </a:rPr>
              <a:t> </a:t>
            </a:r>
            <a:r>
              <a:rPr lang="cs-CZ" sz="2000" b="1" dirty="0" err="1">
                <a:solidFill>
                  <a:srgbClr val="C00000"/>
                </a:solidFill>
                <a:latin typeface="Arial Black" pitchFamily="34" charset="0"/>
              </a:rPr>
              <a:t>from</a:t>
            </a:r>
            <a:r>
              <a:rPr lang="cs-CZ" sz="2000" b="1" dirty="0">
                <a:solidFill>
                  <a:srgbClr val="C00000"/>
                </a:solidFill>
                <a:latin typeface="Arial Black" pitchFamily="34" charset="0"/>
              </a:rPr>
              <a:t> </a:t>
            </a:r>
            <a:r>
              <a:rPr lang="cs-CZ" sz="2000" b="1" dirty="0" err="1">
                <a:solidFill>
                  <a:srgbClr val="C00000"/>
                </a:solidFill>
                <a:latin typeface="Arial Black" pitchFamily="34" charset="0"/>
              </a:rPr>
              <a:t>the</a:t>
            </a:r>
            <a:r>
              <a:rPr lang="cs-CZ" sz="2000" b="1" dirty="0">
                <a:solidFill>
                  <a:srgbClr val="C00000"/>
                </a:solidFill>
                <a:latin typeface="Arial Black" pitchFamily="34" charset="0"/>
              </a:rPr>
              <a:t> </a:t>
            </a:r>
            <a:r>
              <a:rPr lang="cs-CZ" sz="2000" b="1" dirty="0" err="1">
                <a:solidFill>
                  <a:srgbClr val="C00000"/>
                </a:solidFill>
                <a:latin typeface="Arial Black" pitchFamily="34" charset="0"/>
              </a:rPr>
              <a:t>intestine</a:t>
            </a:r>
            <a:r>
              <a:rPr lang="cs-CZ" sz="2000" b="1" dirty="0">
                <a:solidFill>
                  <a:srgbClr val="C00000"/>
                </a:solidFill>
                <a:latin typeface="Arial Black" pitchFamily="34" charset="0"/>
              </a:rPr>
              <a:t> </a:t>
            </a:r>
            <a:r>
              <a:rPr lang="cs-CZ" sz="2000" b="1" dirty="0" err="1">
                <a:solidFill>
                  <a:srgbClr val="C00000"/>
                </a:solidFill>
                <a:latin typeface="Arial Black" pitchFamily="34" charset="0"/>
              </a:rPr>
              <a:t>of</a:t>
            </a:r>
            <a:r>
              <a:rPr lang="cs-CZ" sz="2000" b="1" dirty="0">
                <a:solidFill>
                  <a:srgbClr val="C00000"/>
                </a:solidFill>
                <a:latin typeface="Arial Black" pitchFamily="34" charset="0"/>
              </a:rPr>
              <a:t> </a:t>
            </a:r>
            <a:r>
              <a:rPr lang="cs-CZ" sz="2000" b="1" dirty="0" err="1">
                <a:solidFill>
                  <a:srgbClr val="C00000"/>
                </a:solidFill>
                <a:latin typeface="Arial Black" pitchFamily="34" charset="0"/>
              </a:rPr>
              <a:t>sheep</a:t>
            </a:r>
            <a:r>
              <a:rPr lang="cs-CZ" sz="2000" b="1" dirty="0">
                <a:solidFill>
                  <a:srgbClr val="C00000"/>
                </a:solidFill>
                <a:latin typeface="Arial Black" pitchFamily="34" charset="0"/>
              </a:rPr>
              <a:t> </a:t>
            </a:r>
            <a:r>
              <a:rPr lang="cs-CZ" sz="2000" b="1" dirty="0" err="1">
                <a:solidFill>
                  <a:srgbClr val="C00000"/>
                </a:solidFill>
                <a:latin typeface="Arial Black" pitchFamily="34" charset="0"/>
              </a:rPr>
              <a:t>or</a:t>
            </a:r>
            <a:r>
              <a:rPr lang="cs-CZ" sz="2000" b="1" dirty="0">
                <a:solidFill>
                  <a:srgbClr val="C00000"/>
                </a:solidFill>
                <a:latin typeface="Arial Black" pitchFamily="34" charset="0"/>
              </a:rPr>
              <a:t> </a:t>
            </a:r>
            <a:r>
              <a:rPr lang="cs-CZ" sz="2000" b="1" dirty="0" err="1">
                <a:solidFill>
                  <a:srgbClr val="C00000"/>
                </a:solidFill>
                <a:latin typeface="Arial Black" pitchFamily="34" charset="0"/>
              </a:rPr>
              <a:t>goat</a:t>
            </a:r>
            <a:r>
              <a:rPr lang="cs-CZ" sz="2000" b="1" dirty="0">
                <a:solidFill>
                  <a:srgbClr val="C00000"/>
                </a:solidFill>
                <a:latin typeface="Arial Black" pitchFamily="34" charset="0"/>
              </a:rPr>
              <a:t>. </a:t>
            </a:r>
          </a:p>
          <a:p>
            <a:pPr algn="just">
              <a:buFont typeface="Arial" pitchFamily="34" charset="0"/>
              <a:buChar char="•"/>
            </a:pPr>
            <a:r>
              <a:rPr lang="cs-CZ" sz="2000" b="1" dirty="0">
                <a:latin typeface="Arial Black" pitchFamily="34" charset="0"/>
              </a:rPr>
              <a:t> </a:t>
            </a:r>
            <a:r>
              <a:rPr lang="cs-CZ" sz="2000" b="1" dirty="0">
                <a:solidFill>
                  <a:srgbClr val="0000FF"/>
                </a:solidFill>
                <a:latin typeface="Arial Black" pitchFamily="34" charset="0"/>
              </a:rPr>
              <a:t>Catgut </a:t>
            </a:r>
            <a:r>
              <a:rPr lang="cs-CZ" sz="2000" b="1" dirty="0" err="1">
                <a:solidFill>
                  <a:srgbClr val="0000FF"/>
                </a:solidFill>
                <a:latin typeface="Arial Black" pitchFamily="34" charset="0"/>
              </a:rPr>
              <a:t>suture</a:t>
            </a:r>
            <a:r>
              <a:rPr lang="cs-CZ" sz="2000" b="1" dirty="0">
                <a:solidFill>
                  <a:srgbClr val="0000FF"/>
                </a:solidFill>
                <a:latin typeface="Arial Black" pitchFamily="34" charset="0"/>
              </a:rPr>
              <a:t> are </a:t>
            </a:r>
            <a:r>
              <a:rPr lang="cs-CZ" sz="2000" b="1" dirty="0" err="1">
                <a:solidFill>
                  <a:srgbClr val="0000FF"/>
                </a:solidFill>
                <a:latin typeface="Arial Black" pitchFamily="34" charset="0"/>
              </a:rPr>
              <a:t>composed</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of</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highly</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purified</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connective</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tissue</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derived</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from</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either</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beef</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or</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sheep</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intestines</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The</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membrane</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is</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chemically</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treated</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and</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slender</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strands</a:t>
            </a:r>
            <a:r>
              <a:rPr lang="cs-CZ" sz="2000" b="1" dirty="0">
                <a:solidFill>
                  <a:srgbClr val="0000FF"/>
                </a:solidFill>
                <a:latin typeface="Arial Black" pitchFamily="34" charset="0"/>
              </a:rPr>
              <a:t> are </a:t>
            </a:r>
            <a:r>
              <a:rPr lang="cs-CZ" sz="2000" b="1" dirty="0" err="1">
                <a:solidFill>
                  <a:srgbClr val="0000FF"/>
                </a:solidFill>
                <a:latin typeface="Arial Black" pitchFamily="34" charset="0"/>
              </a:rPr>
              <a:t>woven</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together</a:t>
            </a:r>
            <a:r>
              <a:rPr lang="cs-CZ" sz="2000" b="1" dirty="0">
                <a:solidFill>
                  <a:srgbClr val="0000FF"/>
                </a:solidFill>
                <a:latin typeface="Arial Black" pitchFamily="34" charset="0"/>
              </a:rPr>
              <a:t> to </a:t>
            </a:r>
            <a:r>
              <a:rPr lang="cs-CZ" sz="2000" b="1" dirty="0" err="1">
                <a:solidFill>
                  <a:srgbClr val="0000FF"/>
                </a:solidFill>
                <a:latin typeface="Arial Black" pitchFamily="34" charset="0"/>
              </a:rPr>
              <a:t>form</a:t>
            </a:r>
            <a:r>
              <a:rPr lang="cs-CZ" sz="2000" b="1" dirty="0">
                <a:solidFill>
                  <a:srgbClr val="0000FF"/>
                </a:solidFill>
                <a:latin typeface="Arial Black" pitchFamily="34" charset="0"/>
              </a:rPr>
              <a:t> a </a:t>
            </a:r>
            <a:r>
              <a:rPr lang="cs-CZ" sz="2000" b="1" dirty="0" err="1">
                <a:solidFill>
                  <a:srgbClr val="0000FF"/>
                </a:solidFill>
                <a:latin typeface="Arial Black" pitchFamily="34" charset="0"/>
              </a:rPr>
              <a:t>suture</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The</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grinding</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process</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creates</a:t>
            </a:r>
            <a:r>
              <a:rPr lang="cs-CZ" sz="2000" b="1" dirty="0">
                <a:solidFill>
                  <a:srgbClr val="0000FF"/>
                </a:solidFill>
                <a:latin typeface="Arial Black" pitchFamily="34" charset="0"/>
              </a:rPr>
              <a:t> a </a:t>
            </a:r>
            <a:r>
              <a:rPr lang="cs-CZ" sz="2000" b="1" dirty="0" err="1">
                <a:solidFill>
                  <a:srgbClr val="0000FF"/>
                </a:solidFill>
                <a:latin typeface="Arial Black" pitchFamily="34" charset="0"/>
              </a:rPr>
              <a:t>strand</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of</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uniform</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diameter</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The</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suture</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strand</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is</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then</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further</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polished</a:t>
            </a:r>
            <a:r>
              <a:rPr lang="cs-CZ" sz="2000" b="1" dirty="0">
                <a:solidFill>
                  <a:srgbClr val="0000FF"/>
                </a:solidFill>
                <a:latin typeface="Arial Black" pitchFamily="34" charset="0"/>
              </a:rPr>
              <a:t> to </a:t>
            </a:r>
            <a:r>
              <a:rPr lang="cs-CZ" sz="2000" b="1" dirty="0" err="1">
                <a:solidFill>
                  <a:srgbClr val="0000FF"/>
                </a:solidFill>
                <a:latin typeface="Arial Black" pitchFamily="34" charset="0"/>
              </a:rPr>
              <a:t>achieve</a:t>
            </a:r>
            <a:r>
              <a:rPr lang="cs-CZ" sz="2000" b="1" dirty="0">
                <a:solidFill>
                  <a:srgbClr val="0000FF"/>
                </a:solidFill>
                <a:latin typeface="Arial Black" pitchFamily="34" charset="0"/>
              </a:rPr>
              <a:t> maximum </a:t>
            </a:r>
            <a:r>
              <a:rPr lang="cs-CZ" sz="2000" b="1" dirty="0" err="1">
                <a:solidFill>
                  <a:srgbClr val="0000FF"/>
                </a:solidFill>
                <a:latin typeface="Arial Black" pitchFamily="34" charset="0"/>
              </a:rPr>
              <a:t>smoothness</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for</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reliability</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and</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strength</a:t>
            </a:r>
            <a:r>
              <a:rPr lang="cs-CZ" sz="2000" b="1" dirty="0">
                <a:solidFill>
                  <a:srgbClr val="0000FF"/>
                </a:solidFill>
                <a:latin typeface="Arial Black" pitchFamily="34" charset="0"/>
              </a:rPr>
              <a:t>. </a:t>
            </a:r>
          </a:p>
          <a:p>
            <a:pPr algn="just">
              <a:buFont typeface="Arial" pitchFamily="34" charset="0"/>
              <a:buChar char="•"/>
            </a:pPr>
            <a:r>
              <a:rPr lang="cs-CZ" sz="2000" b="1" dirty="0">
                <a:solidFill>
                  <a:srgbClr val="0000FF"/>
                </a:solidFill>
                <a:latin typeface="Arial Black" pitchFamily="34" charset="0"/>
              </a:rPr>
              <a:t> </a:t>
            </a:r>
            <a:r>
              <a:rPr lang="cs-CZ" sz="2000" b="1" dirty="0">
                <a:solidFill>
                  <a:srgbClr val="008000"/>
                </a:solidFill>
                <a:latin typeface="Arial Black" pitchFamily="34" charset="0"/>
              </a:rPr>
              <a:t>Catgut </a:t>
            </a:r>
            <a:r>
              <a:rPr lang="cs-CZ" sz="2000" b="1" dirty="0" err="1">
                <a:solidFill>
                  <a:srgbClr val="008000"/>
                </a:solidFill>
                <a:latin typeface="Arial Black" pitchFamily="34" charset="0"/>
              </a:rPr>
              <a:t>suture</a:t>
            </a:r>
            <a:r>
              <a:rPr lang="cs-CZ" sz="2000" b="1" dirty="0">
                <a:solidFill>
                  <a:srgbClr val="008000"/>
                </a:solidFill>
                <a:latin typeface="Arial Black" pitchFamily="34" charset="0"/>
              </a:rPr>
              <a:t> are </a:t>
            </a:r>
            <a:r>
              <a:rPr lang="cs-CZ" sz="2000" b="1" dirty="0" err="1">
                <a:solidFill>
                  <a:srgbClr val="008000"/>
                </a:solidFill>
                <a:latin typeface="Arial Black" pitchFamily="34" charset="0"/>
              </a:rPr>
              <a:t>available</a:t>
            </a:r>
            <a:r>
              <a:rPr lang="cs-CZ" sz="2000" b="1" dirty="0">
                <a:solidFill>
                  <a:srgbClr val="008000"/>
                </a:solidFill>
                <a:latin typeface="Arial Black" pitchFamily="34" charset="0"/>
              </a:rPr>
              <a:t> in </a:t>
            </a:r>
            <a:r>
              <a:rPr lang="cs-CZ" sz="2000" b="1" dirty="0" err="1">
                <a:solidFill>
                  <a:srgbClr val="008000"/>
                </a:solidFill>
                <a:latin typeface="Arial Black" pitchFamily="34" charset="0"/>
              </a:rPr>
              <a:t>the</a:t>
            </a:r>
            <a:r>
              <a:rPr lang="cs-CZ" sz="2000" b="1" dirty="0">
                <a:solidFill>
                  <a:srgbClr val="008000"/>
                </a:solidFill>
                <a:latin typeface="Arial Black" pitchFamily="34" charset="0"/>
              </a:rPr>
              <a:t> </a:t>
            </a:r>
            <a:r>
              <a:rPr lang="cs-CZ" sz="2000" b="1" dirty="0" err="1">
                <a:solidFill>
                  <a:srgbClr val="008000"/>
                </a:solidFill>
                <a:latin typeface="Arial Black" pitchFamily="34" charset="0"/>
              </a:rPr>
              <a:t>form</a:t>
            </a:r>
            <a:r>
              <a:rPr lang="cs-CZ" sz="2000" b="1" dirty="0">
                <a:solidFill>
                  <a:srgbClr val="008000"/>
                </a:solidFill>
                <a:latin typeface="Arial Black" pitchFamily="34" charset="0"/>
              </a:rPr>
              <a:t> </a:t>
            </a:r>
            <a:r>
              <a:rPr lang="cs-CZ" sz="2000" b="1" dirty="0" err="1">
                <a:solidFill>
                  <a:srgbClr val="008000"/>
                </a:solidFill>
                <a:latin typeface="Arial Black" pitchFamily="34" charset="0"/>
              </a:rPr>
              <a:t>of</a:t>
            </a:r>
            <a:r>
              <a:rPr lang="cs-CZ" sz="2000" b="1" dirty="0">
                <a:solidFill>
                  <a:srgbClr val="008000"/>
                </a:solidFill>
                <a:latin typeface="Arial Black" pitchFamily="34" charset="0"/>
              </a:rPr>
              <a:t> </a:t>
            </a:r>
            <a:r>
              <a:rPr lang="cs-CZ" sz="2000" b="1" dirty="0" err="1">
                <a:solidFill>
                  <a:srgbClr val="008000"/>
                </a:solidFill>
                <a:latin typeface="Arial Black" pitchFamily="34" charset="0"/>
              </a:rPr>
              <a:t>plain</a:t>
            </a:r>
            <a:r>
              <a:rPr lang="cs-CZ" sz="2000" b="1" dirty="0">
                <a:solidFill>
                  <a:srgbClr val="008000"/>
                </a:solidFill>
                <a:latin typeface="Arial Black" pitchFamily="34" charset="0"/>
              </a:rPr>
              <a:t> catgut </a:t>
            </a:r>
            <a:r>
              <a:rPr lang="cs-CZ" sz="2000" b="1" dirty="0" err="1">
                <a:solidFill>
                  <a:srgbClr val="008000"/>
                </a:solidFill>
                <a:latin typeface="Arial Black" pitchFamily="34" charset="0"/>
              </a:rPr>
              <a:t>or</a:t>
            </a:r>
            <a:r>
              <a:rPr lang="cs-CZ" sz="2000" b="1" dirty="0">
                <a:solidFill>
                  <a:srgbClr val="008000"/>
                </a:solidFill>
                <a:latin typeface="Arial Black" pitchFamily="34" charset="0"/>
              </a:rPr>
              <a:t> </a:t>
            </a:r>
            <a:r>
              <a:rPr lang="cs-CZ" sz="2000" b="1" dirty="0" err="1">
                <a:solidFill>
                  <a:srgbClr val="008000"/>
                </a:solidFill>
                <a:latin typeface="Arial Black" pitchFamily="34" charset="0"/>
              </a:rPr>
              <a:t>chromic</a:t>
            </a:r>
            <a:r>
              <a:rPr lang="cs-CZ" sz="2000" b="1" dirty="0">
                <a:solidFill>
                  <a:srgbClr val="008000"/>
                </a:solidFill>
                <a:latin typeface="Arial Black" pitchFamily="34" charset="0"/>
              </a:rPr>
              <a:t> catgut.</a:t>
            </a:r>
          </a:p>
          <a:p>
            <a:pPr algn="just">
              <a:buFont typeface="Arial" pitchFamily="34" charset="0"/>
              <a:buChar char="•"/>
            </a:pPr>
            <a:r>
              <a:rPr lang="cs-CZ" sz="2000" b="1" dirty="0">
                <a:latin typeface="Arial Black" pitchFamily="34" charset="0"/>
              </a:rPr>
              <a:t> </a:t>
            </a:r>
            <a:r>
              <a:rPr lang="cs-CZ" sz="2000" b="1" dirty="0" err="1">
                <a:solidFill>
                  <a:srgbClr val="FFC000"/>
                </a:solidFill>
                <a:latin typeface="Arial Black" pitchFamily="34" charset="0"/>
              </a:rPr>
              <a:t>Plain</a:t>
            </a:r>
            <a:r>
              <a:rPr lang="cs-CZ" sz="2000" b="1" dirty="0">
                <a:solidFill>
                  <a:srgbClr val="FFC000"/>
                </a:solidFill>
                <a:latin typeface="Arial Black" pitchFamily="34" charset="0"/>
              </a:rPr>
              <a:t> catgut </a:t>
            </a:r>
            <a:r>
              <a:rPr lang="cs-CZ" sz="2000" b="1" dirty="0" err="1">
                <a:solidFill>
                  <a:srgbClr val="FFC000"/>
                </a:solidFill>
                <a:latin typeface="Arial Black" pitchFamily="34" charset="0"/>
              </a:rPr>
              <a:t>is</a:t>
            </a:r>
            <a:r>
              <a:rPr lang="cs-CZ" sz="2000" b="1" dirty="0">
                <a:solidFill>
                  <a:srgbClr val="FFC000"/>
                </a:solidFill>
                <a:latin typeface="Arial Black" pitchFamily="34" charset="0"/>
              </a:rPr>
              <a:t> </a:t>
            </a:r>
            <a:r>
              <a:rPr lang="cs-CZ" sz="2000" b="1" dirty="0" err="1">
                <a:solidFill>
                  <a:srgbClr val="FFC000"/>
                </a:solidFill>
                <a:latin typeface="Arial Black" pitchFamily="34" charset="0"/>
              </a:rPr>
              <a:t>usually</a:t>
            </a:r>
            <a:r>
              <a:rPr lang="cs-CZ" sz="2000" b="1" dirty="0">
                <a:solidFill>
                  <a:srgbClr val="FFC000"/>
                </a:solidFill>
                <a:latin typeface="Arial Black" pitchFamily="34" charset="0"/>
              </a:rPr>
              <a:t> </a:t>
            </a:r>
            <a:r>
              <a:rPr lang="cs-CZ" sz="2000" b="1" dirty="0" err="1">
                <a:solidFill>
                  <a:srgbClr val="FFC000"/>
                </a:solidFill>
                <a:latin typeface="Arial Black" pitchFamily="34" charset="0"/>
              </a:rPr>
              <a:t>having</a:t>
            </a:r>
            <a:r>
              <a:rPr lang="cs-CZ" sz="2000" b="1" dirty="0">
                <a:solidFill>
                  <a:srgbClr val="FFC000"/>
                </a:solidFill>
                <a:latin typeface="Arial Black" pitchFamily="34" charset="0"/>
              </a:rPr>
              <a:t> </a:t>
            </a:r>
            <a:r>
              <a:rPr lang="cs-CZ" sz="2000" b="1" dirty="0" err="1">
                <a:solidFill>
                  <a:srgbClr val="FFC000"/>
                </a:solidFill>
                <a:latin typeface="Arial Black" pitchFamily="34" charset="0"/>
              </a:rPr>
              <a:t>shorter</a:t>
            </a:r>
            <a:r>
              <a:rPr lang="cs-CZ" sz="2000" b="1" dirty="0">
                <a:solidFill>
                  <a:srgbClr val="FFC000"/>
                </a:solidFill>
                <a:latin typeface="Arial Black" pitchFamily="34" charset="0"/>
              </a:rPr>
              <a:t> </a:t>
            </a:r>
            <a:r>
              <a:rPr lang="cs-CZ" sz="2000" b="1" dirty="0" err="1">
                <a:solidFill>
                  <a:srgbClr val="FFC000"/>
                </a:solidFill>
                <a:latin typeface="Arial Black" pitchFamily="34" charset="0"/>
              </a:rPr>
              <a:t>absorption</a:t>
            </a:r>
            <a:r>
              <a:rPr lang="cs-CZ" sz="2000" b="1" dirty="0">
                <a:solidFill>
                  <a:srgbClr val="FFC000"/>
                </a:solidFill>
                <a:latin typeface="Arial Black" pitchFamily="34" charset="0"/>
              </a:rPr>
              <a:t> </a:t>
            </a:r>
            <a:r>
              <a:rPr lang="cs-CZ" sz="2000" b="1" dirty="0" err="1">
                <a:solidFill>
                  <a:srgbClr val="FFC000"/>
                </a:solidFill>
                <a:latin typeface="Arial Black" pitchFamily="34" charset="0"/>
              </a:rPr>
              <a:t>periods</a:t>
            </a:r>
            <a:r>
              <a:rPr lang="cs-CZ" sz="2000" b="1" dirty="0">
                <a:solidFill>
                  <a:srgbClr val="FFC000"/>
                </a:solidFill>
                <a:latin typeface="Arial Black" pitchFamily="34" charset="0"/>
              </a:rPr>
              <a:t> </a:t>
            </a:r>
            <a:r>
              <a:rPr lang="cs-CZ" sz="2000" b="1" dirty="0" err="1">
                <a:solidFill>
                  <a:srgbClr val="FFC000"/>
                </a:solidFill>
                <a:latin typeface="Arial Black" pitchFamily="34" charset="0"/>
              </a:rPr>
              <a:t>and</a:t>
            </a:r>
            <a:r>
              <a:rPr lang="cs-CZ" sz="2000" b="1" dirty="0">
                <a:solidFill>
                  <a:srgbClr val="FFC000"/>
                </a:solidFill>
                <a:latin typeface="Arial Black" pitchFamily="34" charset="0"/>
              </a:rPr>
              <a:t> </a:t>
            </a:r>
            <a:r>
              <a:rPr lang="cs-CZ" sz="2000" b="1" dirty="0" err="1">
                <a:solidFill>
                  <a:srgbClr val="FFC000"/>
                </a:solidFill>
                <a:latin typeface="Arial Black" pitchFamily="34" charset="0"/>
              </a:rPr>
              <a:t>is</a:t>
            </a:r>
            <a:r>
              <a:rPr lang="cs-CZ" sz="2000" b="1" dirty="0">
                <a:solidFill>
                  <a:srgbClr val="FFC000"/>
                </a:solidFill>
                <a:latin typeface="Arial Black" pitchFamily="34" charset="0"/>
              </a:rPr>
              <a:t> </a:t>
            </a:r>
            <a:r>
              <a:rPr lang="cs-CZ" sz="2000" b="1" dirty="0" err="1">
                <a:solidFill>
                  <a:srgbClr val="FFC000"/>
                </a:solidFill>
                <a:latin typeface="Arial Black" pitchFamily="34" charset="0"/>
              </a:rPr>
              <a:t>absorbed</a:t>
            </a:r>
            <a:r>
              <a:rPr lang="cs-CZ" sz="2000" b="1" dirty="0">
                <a:solidFill>
                  <a:srgbClr val="FFC000"/>
                </a:solidFill>
                <a:latin typeface="Arial Black" pitchFamily="34" charset="0"/>
              </a:rPr>
              <a:t> more </a:t>
            </a:r>
            <a:r>
              <a:rPr lang="cs-CZ" sz="2000" b="1" dirty="0" err="1">
                <a:solidFill>
                  <a:srgbClr val="FFC000"/>
                </a:solidFill>
                <a:latin typeface="Arial Black" pitchFamily="34" charset="0"/>
              </a:rPr>
              <a:t>rapidly</a:t>
            </a:r>
            <a:r>
              <a:rPr lang="cs-CZ" sz="2000" b="1" dirty="0">
                <a:solidFill>
                  <a:srgbClr val="FFC000"/>
                </a:solidFill>
                <a:latin typeface="Arial Black" pitchFamily="34" charset="0"/>
              </a:rPr>
              <a:t> in </a:t>
            </a:r>
            <a:r>
              <a:rPr lang="cs-CZ" sz="2000" b="1" dirty="0" err="1">
                <a:solidFill>
                  <a:srgbClr val="FFC000"/>
                </a:solidFill>
                <a:latin typeface="Arial Black" pitchFamily="34" charset="0"/>
              </a:rPr>
              <a:t>infected</a:t>
            </a:r>
            <a:r>
              <a:rPr lang="cs-CZ" sz="2000" b="1" dirty="0">
                <a:solidFill>
                  <a:srgbClr val="FFC000"/>
                </a:solidFill>
                <a:latin typeface="Arial Black" pitchFamily="34" charset="0"/>
              </a:rPr>
              <a:t> </a:t>
            </a:r>
            <a:r>
              <a:rPr lang="cs-CZ" sz="2000" b="1" dirty="0" err="1">
                <a:solidFill>
                  <a:srgbClr val="FFC000"/>
                </a:solidFill>
                <a:latin typeface="Arial Black" pitchFamily="34" charset="0"/>
              </a:rPr>
              <a:t>areas</a:t>
            </a:r>
            <a:r>
              <a:rPr lang="cs-CZ" sz="2000" b="1" dirty="0">
                <a:solidFill>
                  <a:srgbClr val="FFC000"/>
                </a:solidFill>
                <a:latin typeface="Arial Black" pitchFamily="34" charset="0"/>
              </a:rPr>
              <a:t>. </a:t>
            </a:r>
          </a:p>
          <a:p>
            <a:pPr algn="just">
              <a:buFont typeface="Arial" pitchFamily="34" charset="0"/>
              <a:buChar char="•"/>
            </a:pPr>
            <a:r>
              <a:rPr lang="cs-CZ" sz="2000" b="1" dirty="0">
                <a:latin typeface="Arial Black" pitchFamily="34" charset="0"/>
              </a:rPr>
              <a:t> </a:t>
            </a:r>
            <a:r>
              <a:rPr lang="cs-CZ" sz="2000" b="1" dirty="0" err="1">
                <a:latin typeface="Arial Black" pitchFamily="34" charset="0"/>
              </a:rPr>
              <a:t>The</a:t>
            </a:r>
            <a:r>
              <a:rPr lang="cs-CZ" sz="2000" b="1" dirty="0">
                <a:latin typeface="Arial Black" pitchFamily="34" charset="0"/>
              </a:rPr>
              <a:t> </a:t>
            </a:r>
            <a:r>
              <a:rPr lang="cs-CZ" sz="2000" b="1" dirty="0" err="1">
                <a:latin typeface="Arial Black" pitchFamily="34" charset="0"/>
              </a:rPr>
              <a:t>percentage</a:t>
            </a:r>
            <a:r>
              <a:rPr lang="cs-CZ" sz="2000" b="1" dirty="0">
                <a:latin typeface="Arial Black" pitchFamily="34" charset="0"/>
              </a:rPr>
              <a:t> </a:t>
            </a:r>
            <a:r>
              <a:rPr lang="cs-CZ" sz="2000" b="1" dirty="0" err="1">
                <a:latin typeface="Arial Black" pitchFamily="34" charset="0"/>
              </a:rPr>
              <a:t>of</a:t>
            </a:r>
            <a:r>
              <a:rPr lang="cs-CZ" sz="2000" b="1" dirty="0">
                <a:latin typeface="Arial Black" pitchFamily="34" charset="0"/>
              </a:rPr>
              <a:t> </a:t>
            </a:r>
            <a:r>
              <a:rPr lang="cs-CZ" sz="2000" b="1" dirty="0" err="1">
                <a:latin typeface="Arial Black" pitchFamily="34" charset="0"/>
              </a:rPr>
              <a:t>collagen</a:t>
            </a:r>
            <a:r>
              <a:rPr lang="cs-CZ" sz="2000" b="1" dirty="0">
                <a:latin typeface="Arial Black" pitchFamily="34" charset="0"/>
              </a:rPr>
              <a:t> in </a:t>
            </a:r>
            <a:r>
              <a:rPr lang="cs-CZ" sz="2000" b="1" dirty="0" err="1">
                <a:latin typeface="Arial Black" pitchFamily="34" charset="0"/>
              </a:rPr>
              <a:t>the</a:t>
            </a:r>
            <a:r>
              <a:rPr lang="cs-CZ" sz="2000" b="1" dirty="0">
                <a:latin typeface="Arial Black" pitchFamily="34" charset="0"/>
              </a:rPr>
              <a:t> catgut </a:t>
            </a:r>
            <a:r>
              <a:rPr lang="cs-CZ" sz="2000" b="1" dirty="0" err="1">
                <a:latin typeface="Arial Black" pitchFamily="34" charset="0"/>
              </a:rPr>
              <a:t>suture</a:t>
            </a:r>
            <a:r>
              <a:rPr lang="cs-CZ" sz="2000" b="1" dirty="0">
                <a:latin typeface="Arial Black" pitchFamily="34" charset="0"/>
              </a:rPr>
              <a:t> </a:t>
            </a:r>
            <a:r>
              <a:rPr lang="cs-CZ" sz="2000" b="1" dirty="0" err="1">
                <a:latin typeface="Arial Black" pitchFamily="34" charset="0"/>
              </a:rPr>
              <a:t>often</a:t>
            </a:r>
            <a:r>
              <a:rPr lang="cs-CZ" sz="2000" b="1" dirty="0">
                <a:latin typeface="Arial Black" pitchFamily="34" charset="0"/>
              </a:rPr>
              <a:t> </a:t>
            </a:r>
            <a:r>
              <a:rPr lang="cs-CZ" sz="2000" b="1" dirty="0" err="1">
                <a:latin typeface="Arial Black" pitchFamily="34" charset="0"/>
              </a:rPr>
              <a:t>determines</a:t>
            </a:r>
            <a:r>
              <a:rPr lang="cs-CZ" sz="2000" b="1" dirty="0">
                <a:latin typeface="Arial Black" pitchFamily="34" charset="0"/>
              </a:rPr>
              <a:t> </a:t>
            </a:r>
            <a:r>
              <a:rPr lang="cs-CZ" sz="2000" b="1" dirty="0" err="1">
                <a:latin typeface="Arial Black" pitchFamily="34" charset="0"/>
              </a:rPr>
              <a:t>the</a:t>
            </a:r>
            <a:r>
              <a:rPr lang="cs-CZ" sz="2000" b="1" dirty="0">
                <a:latin typeface="Arial Black" pitchFamily="34" charset="0"/>
              </a:rPr>
              <a:t> </a:t>
            </a:r>
            <a:r>
              <a:rPr lang="cs-CZ" sz="2000" b="1" dirty="0" err="1">
                <a:latin typeface="Arial Black" pitchFamily="34" charset="0"/>
              </a:rPr>
              <a:t>quality</a:t>
            </a:r>
            <a:r>
              <a:rPr lang="cs-CZ" sz="2000" b="1" dirty="0">
                <a:latin typeface="Arial Black" pitchFamily="34" charset="0"/>
              </a:rPr>
              <a:t> </a:t>
            </a:r>
            <a:r>
              <a:rPr lang="cs-CZ" sz="2000" b="1" dirty="0" err="1">
                <a:latin typeface="Arial Black" pitchFamily="34" charset="0"/>
              </a:rPr>
              <a:t>of</a:t>
            </a:r>
            <a:r>
              <a:rPr lang="cs-CZ" sz="2000" b="1" dirty="0">
                <a:latin typeface="Arial Black" pitchFamily="34" charset="0"/>
              </a:rPr>
              <a:t> </a:t>
            </a:r>
            <a:r>
              <a:rPr lang="cs-CZ" sz="2000" b="1" dirty="0" err="1">
                <a:latin typeface="Arial Black" pitchFamily="34" charset="0"/>
              </a:rPr>
              <a:t>the</a:t>
            </a:r>
            <a:r>
              <a:rPr lang="cs-CZ" sz="2000" b="1" dirty="0">
                <a:latin typeface="Arial Black" pitchFamily="34" charset="0"/>
              </a:rPr>
              <a:t> </a:t>
            </a:r>
            <a:r>
              <a:rPr lang="cs-CZ" sz="2000" b="1" dirty="0" err="1">
                <a:latin typeface="Arial Black" pitchFamily="34" charset="0"/>
              </a:rPr>
              <a:t>suture</a:t>
            </a:r>
            <a:r>
              <a:rPr lang="cs-CZ" sz="2000" b="1" dirty="0">
                <a:latin typeface="Arial Black" pitchFamily="34" charset="0"/>
              </a:rPr>
              <a:t>. </a:t>
            </a:r>
            <a:r>
              <a:rPr lang="cs-CZ" sz="2000" b="1" dirty="0" err="1">
                <a:latin typeface="Arial Black" pitchFamily="34" charset="0"/>
              </a:rPr>
              <a:t>Higher</a:t>
            </a:r>
            <a:r>
              <a:rPr lang="cs-CZ" sz="2000" b="1" dirty="0">
                <a:latin typeface="Arial Black" pitchFamily="34" charset="0"/>
              </a:rPr>
              <a:t> </a:t>
            </a:r>
            <a:r>
              <a:rPr lang="cs-CZ" sz="2000" b="1" dirty="0" err="1">
                <a:latin typeface="Arial Black" pitchFamily="34" charset="0"/>
              </a:rPr>
              <a:t>percentages</a:t>
            </a:r>
            <a:r>
              <a:rPr lang="cs-CZ" sz="2000" b="1" dirty="0">
                <a:latin typeface="Arial Black" pitchFamily="34" charset="0"/>
              </a:rPr>
              <a:t> </a:t>
            </a:r>
            <a:r>
              <a:rPr lang="cs-CZ" sz="2000" b="1" dirty="0" err="1">
                <a:latin typeface="Arial Black" pitchFamily="34" charset="0"/>
              </a:rPr>
              <a:t>of</a:t>
            </a:r>
            <a:r>
              <a:rPr lang="cs-CZ" sz="2000" b="1" dirty="0">
                <a:latin typeface="Arial Black" pitchFamily="34" charset="0"/>
              </a:rPr>
              <a:t> </a:t>
            </a:r>
            <a:r>
              <a:rPr lang="cs-CZ" sz="2000" b="1" dirty="0" err="1">
                <a:latin typeface="Arial Black" pitchFamily="34" charset="0"/>
              </a:rPr>
              <a:t>collagen</a:t>
            </a:r>
            <a:r>
              <a:rPr lang="cs-CZ" sz="2000" b="1" dirty="0">
                <a:latin typeface="Arial Black" pitchFamily="34" charset="0"/>
              </a:rPr>
              <a:t> </a:t>
            </a:r>
            <a:r>
              <a:rPr lang="cs-CZ" sz="2000" b="1" dirty="0" err="1">
                <a:latin typeface="Arial Black" pitchFamily="34" charset="0"/>
              </a:rPr>
              <a:t>allow</a:t>
            </a:r>
            <a:r>
              <a:rPr lang="cs-CZ" sz="2000" b="1" dirty="0">
                <a:latin typeface="Arial Black" pitchFamily="34" charset="0"/>
              </a:rPr>
              <a:t> </a:t>
            </a:r>
            <a:r>
              <a:rPr lang="cs-CZ" sz="2000" b="1" dirty="0" err="1">
                <a:latin typeface="Arial Black" pitchFamily="34" charset="0"/>
              </a:rPr>
              <a:t>for</a:t>
            </a:r>
            <a:r>
              <a:rPr lang="cs-CZ" sz="2000" b="1" dirty="0">
                <a:latin typeface="Arial Black" pitchFamily="34" charset="0"/>
              </a:rPr>
              <a:t>: superior </a:t>
            </a:r>
            <a:r>
              <a:rPr lang="cs-CZ" sz="2000" b="1" dirty="0" err="1">
                <a:latin typeface="Arial Black" pitchFamily="34" charset="0"/>
              </a:rPr>
              <a:t>tensile</a:t>
            </a:r>
            <a:r>
              <a:rPr lang="cs-CZ" sz="2000" b="1" dirty="0">
                <a:latin typeface="Arial Black" pitchFamily="34" charset="0"/>
              </a:rPr>
              <a:t> </a:t>
            </a:r>
            <a:r>
              <a:rPr lang="cs-CZ" sz="2000" b="1" dirty="0" err="1">
                <a:latin typeface="Arial Black" pitchFamily="34" charset="0"/>
              </a:rPr>
              <a:t>strength</a:t>
            </a:r>
            <a:r>
              <a:rPr lang="cs-CZ" sz="2000" b="1" dirty="0">
                <a:latin typeface="Arial Black" pitchFamily="34" charset="0"/>
              </a:rPr>
              <a:t>, </a:t>
            </a:r>
            <a:r>
              <a:rPr lang="cs-CZ" sz="2000" b="1" dirty="0" err="1">
                <a:latin typeface="Arial Black" pitchFamily="34" charset="0"/>
              </a:rPr>
              <a:t>longer</a:t>
            </a:r>
            <a:r>
              <a:rPr lang="cs-CZ" sz="2000" b="1" dirty="0">
                <a:latin typeface="Arial Black" pitchFamily="34" charset="0"/>
              </a:rPr>
              <a:t> </a:t>
            </a:r>
            <a:r>
              <a:rPr lang="cs-CZ" sz="2000" b="1" dirty="0" err="1">
                <a:latin typeface="Arial Black" pitchFamily="34" charset="0"/>
              </a:rPr>
              <a:t>absorption</a:t>
            </a:r>
            <a:r>
              <a:rPr lang="cs-CZ" sz="2000" b="1" dirty="0">
                <a:latin typeface="Arial Black" pitchFamily="34" charset="0"/>
              </a:rPr>
              <a:t> </a:t>
            </a:r>
            <a:r>
              <a:rPr lang="cs-CZ" sz="2000" b="1" dirty="0" err="1">
                <a:latin typeface="Arial Black" pitchFamily="34" charset="0"/>
              </a:rPr>
              <a:t>times</a:t>
            </a:r>
            <a:r>
              <a:rPr lang="cs-CZ" sz="2000" b="1" dirty="0">
                <a:latin typeface="Arial Black" pitchFamily="34" charset="0"/>
              </a:rPr>
              <a:t>, </a:t>
            </a:r>
            <a:r>
              <a:rPr lang="cs-CZ" sz="2000" b="1" dirty="0" err="1">
                <a:latin typeface="Arial Black" pitchFamily="34" charset="0"/>
              </a:rPr>
              <a:t>and</a:t>
            </a:r>
            <a:r>
              <a:rPr lang="cs-CZ" sz="2000" b="1" dirty="0">
                <a:latin typeface="Arial Black" pitchFamily="34" charset="0"/>
              </a:rPr>
              <a:t> </a:t>
            </a:r>
            <a:r>
              <a:rPr lang="cs-CZ" sz="2000" b="1" dirty="0" err="1">
                <a:latin typeface="Arial Black" pitchFamily="34" charset="0"/>
              </a:rPr>
              <a:t>lower</a:t>
            </a:r>
            <a:r>
              <a:rPr lang="cs-CZ" sz="2000" b="1" dirty="0">
                <a:latin typeface="Arial Black" pitchFamily="34" charset="0"/>
              </a:rPr>
              <a:t> </a:t>
            </a:r>
            <a:r>
              <a:rPr lang="cs-CZ" sz="2000" b="1" dirty="0" err="1">
                <a:latin typeface="Arial Black" pitchFamily="34" charset="0"/>
              </a:rPr>
              <a:t>reactions</a:t>
            </a:r>
            <a:r>
              <a:rPr lang="cs-CZ" sz="2000" b="1" dirty="0">
                <a:latin typeface="Arial Black" pitchFamily="34" charset="0"/>
              </a:rPr>
              <a:t> in </a:t>
            </a:r>
            <a:r>
              <a:rPr lang="cs-CZ" sz="2000" b="1" dirty="0" err="1">
                <a:latin typeface="Arial Black" pitchFamily="34" charset="0"/>
              </a:rPr>
              <a:t>vivo</a:t>
            </a:r>
            <a:r>
              <a:rPr lang="cs-CZ" sz="2000" b="1" dirty="0">
                <a:latin typeface="Arial Black" pitchFamily="34" charset="0"/>
              </a:rPr>
              <a:t>. </a:t>
            </a:r>
            <a:r>
              <a:rPr lang="cs-CZ" sz="2000" b="1" dirty="0" err="1">
                <a:latin typeface="Arial Black" pitchFamily="34" charset="0"/>
              </a:rPr>
              <a:t>Plain</a:t>
            </a:r>
            <a:r>
              <a:rPr lang="cs-CZ" sz="2000" b="1" dirty="0">
                <a:latin typeface="Arial Black" pitchFamily="34" charset="0"/>
              </a:rPr>
              <a:t> catgut </a:t>
            </a:r>
            <a:r>
              <a:rPr lang="cs-CZ" sz="2000" b="1" dirty="0" err="1">
                <a:latin typeface="Arial Black" pitchFamily="34" charset="0"/>
              </a:rPr>
              <a:t>is</a:t>
            </a:r>
            <a:r>
              <a:rPr lang="cs-CZ" sz="2000" b="1" dirty="0">
                <a:latin typeface="Arial Black" pitchFamily="34" charset="0"/>
              </a:rPr>
              <a:t> </a:t>
            </a:r>
            <a:r>
              <a:rPr lang="cs-CZ" sz="2000" b="1" dirty="0" err="1">
                <a:latin typeface="Arial Black" pitchFamily="34" charset="0"/>
              </a:rPr>
              <a:t>available</a:t>
            </a:r>
            <a:r>
              <a:rPr lang="cs-CZ" sz="2000" b="1" dirty="0">
                <a:latin typeface="Arial Black" pitchFamily="34" charset="0"/>
              </a:rPr>
              <a:t> in </a:t>
            </a:r>
            <a:r>
              <a:rPr lang="cs-CZ" sz="2000" b="1" dirty="0" err="1">
                <a:latin typeface="Arial Black" pitchFamily="34" charset="0"/>
              </a:rPr>
              <a:t>ivory</a:t>
            </a:r>
            <a:r>
              <a:rPr lang="cs-CZ" sz="2000" b="1" dirty="0">
                <a:latin typeface="Arial Black" pitchFamily="34" charset="0"/>
              </a:rPr>
              <a:t> </a:t>
            </a:r>
            <a:r>
              <a:rPr lang="cs-CZ" sz="2000" b="1" dirty="0" err="1">
                <a:latin typeface="Arial Black" pitchFamily="34" charset="0"/>
              </a:rPr>
              <a:t>colour</a:t>
            </a:r>
            <a:r>
              <a:rPr lang="cs-CZ" sz="2000" b="1" dirty="0">
                <a:latin typeface="Arial Black" pitchFamily="34" charset="0"/>
              </a:rPr>
              <a: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22112021</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63</a:t>
            </a:fld>
            <a:endParaRPr lang="sk-SK"/>
          </a:p>
        </p:txBody>
      </p:sp>
      <p:sp>
        <p:nvSpPr>
          <p:cNvPr id="6" name="TextovéPole 5"/>
          <p:cNvSpPr txBox="1"/>
          <p:nvPr/>
        </p:nvSpPr>
        <p:spPr>
          <a:xfrm>
            <a:off x="179512" y="332656"/>
            <a:ext cx="8712968" cy="5016758"/>
          </a:xfrm>
          <a:prstGeom prst="rect">
            <a:avLst/>
          </a:prstGeom>
          <a:noFill/>
        </p:spPr>
        <p:txBody>
          <a:bodyPr wrap="square" rtlCol="0">
            <a:spAutoFit/>
          </a:bodyPr>
          <a:lstStyle/>
          <a:p>
            <a:pPr algn="ctr"/>
            <a:r>
              <a:rPr lang="cs-CZ" sz="3200" b="1" dirty="0">
                <a:solidFill>
                  <a:srgbClr val="FF0000"/>
                </a:solidFill>
                <a:latin typeface="Arial Black" pitchFamily="34" charset="0"/>
              </a:rPr>
              <a:t>Catgut </a:t>
            </a:r>
            <a:r>
              <a:rPr lang="cs-CZ" sz="3200" b="1" dirty="0" err="1">
                <a:solidFill>
                  <a:srgbClr val="FF0000"/>
                </a:solidFill>
                <a:latin typeface="Arial Black" pitchFamily="34" charset="0"/>
              </a:rPr>
              <a:t>Chromic</a:t>
            </a:r>
            <a:r>
              <a:rPr lang="cs-CZ" sz="3200" b="1" dirty="0">
                <a:solidFill>
                  <a:srgbClr val="FF0000"/>
                </a:solidFill>
                <a:latin typeface="Arial Black" pitchFamily="34" charset="0"/>
              </a:rPr>
              <a:t> </a:t>
            </a:r>
            <a:r>
              <a:rPr lang="cs-CZ" sz="3200" b="1" dirty="0" err="1">
                <a:solidFill>
                  <a:srgbClr val="FF0000"/>
                </a:solidFill>
                <a:latin typeface="Arial Black" pitchFamily="34" charset="0"/>
              </a:rPr>
              <a:t>Suture</a:t>
            </a:r>
            <a:r>
              <a:rPr lang="cs-CZ" sz="3200" b="1" dirty="0">
                <a:solidFill>
                  <a:srgbClr val="FF0000"/>
                </a:solidFill>
                <a:latin typeface="Arial Black" pitchFamily="34" charset="0"/>
              </a:rPr>
              <a:t> | Catgut </a:t>
            </a:r>
            <a:r>
              <a:rPr lang="cs-CZ" sz="3200" b="1" dirty="0" err="1">
                <a:solidFill>
                  <a:srgbClr val="FF0000"/>
                </a:solidFill>
                <a:latin typeface="Arial Black" pitchFamily="34" charset="0"/>
              </a:rPr>
              <a:t>suture</a:t>
            </a:r>
            <a:endParaRPr lang="cs-CZ" sz="3200" b="1" dirty="0">
              <a:solidFill>
                <a:srgbClr val="FF0000"/>
              </a:solidFill>
              <a:latin typeface="Arial Black" pitchFamily="34" charset="0"/>
            </a:endParaRPr>
          </a:p>
          <a:p>
            <a:pPr>
              <a:buFont typeface="Arial" pitchFamily="34" charset="0"/>
              <a:buChar char="•"/>
            </a:pPr>
            <a:r>
              <a:rPr lang="cs-CZ" dirty="0"/>
              <a:t> </a:t>
            </a:r>
            <a:r>
              <a:rPr lang="cs-CZ" b="1" dirty="0"/>
              <a:t> </a:t>
            </a:r>
            <a:r>
              <a:rPr lang="cs-CZ" sz="2400" b="1" dirty="0" err="1">
                <a:solidFill>
                  <a:srgbClr val="008000"/>
                </a:solidFill>
                <a:latin typeface="Arial Black" pitchFamily="34" charset="0"/>
              </a:rPr>
              <a:t>Chromic</a:t>
            </a:r>
            <a:r>
              <a:rPr lang="cs-CZ" sz="2400" b="1" dirty="0">
                <a:solidFill>
                  <a:srgbClr val="008000"/>
                </a:solidFill>
                <a:latin typeface="Arial Black" pitchFamily="34" charset="0"/>
              </a:rPr>
              <a:t> catgut </a:t>
            </a:r>
            <a:r>
              <a:rPr lang="cs-CZ" sz="2400" b="1" dirty="0" err="1">
                <a:solidFill>
                  <a:srgbClr val="008000"/>
                </a:solidFill>
                <a:latin typeface="Arial Black" pitchFamily="34" charset="0"/>
              </a:rPr>
              <a:t>is</a:t>
            </a:r>
            <a:r>
              <a:rPr lang="cs-CZ" sz="2400" b="1" dirty="0">
                <a:solidFill>
                  <a:srgbClr val="008000"/>
                </a:solidFill>
                <a:latin typeface="Arial Black" pitchFamily="34" charset="0"/>
              </a:rPr>
              <a:t> </a:t>
            </a:r>
            <a:r>
              <a:rPr lang="cs-CZ" sz="2400" b="1" dirty="0" err="1">
                <a:solidFill>
                  <a:srgbClr val="008000"/>
                </a:solidFill>
                <a:latin typeface="Arial Black" pitchFamily="34" charset="0"/>
              </a:rPr>
              <a:t>treated</a:t>
            </a:r>
            <a:r>
              <a:rPr lang="cs-CZ" sz="2400" b="1" dirty="0">
                <a:solidFill>
                  <a:srgbClr val="008000"/>
                </a:solidFill>
                <a:latin typeface="Arial Black" pitchFamily="34" charset="0"/>
              </a:rPr>
              <a:t> </a:t>
            </a:r>
            <a:r>
              <a:rPr lang="cs-CZ" sz="2400" b="1" dirty="0" err="1">
                <a:solidFill>
                  <a:srgbClr val="008000"/>
                </a:solidFill>
                <a:latin typeface="Arial Black" pitchFamily="34" charset="0"/>
              </a:rPr>
              <a:t>with</a:t>
            </a:r>
            <a:r>
              <a:rPr lang="cs-CZ" sz="2400" b="1" dirty="0">
                <a:solidFill>
                  <a:srgbClr val="008000"/>
                </a:solidFill>
                <a:latin typeface="Arial Black" pitchFamily="34" charset="0"/>
              </a:rPr>
              <a:t> </a:t>
            </a:r>
            <a:r>
              <a:rPr lang="cs-CZ" sz="2400" b="1" dirty="0" err="1">
                <a:solidFill>
                  <a:srgbClr val="008000"/>
                </a:solidFill>
                <a:latin typeface="Arial Black" pitchFamily="34" charset="0"/>
              </a:rPr>
              <a:t>chromium</a:t>
            </a:r>
            <a:r>
              <a:rPr lang="cs-CZ" sz="2400" b="1" dirty="0">
                <a:solidFill>
                  <a:srgbClr val="008000"/>
                </a:solidFill>
                <a:latin typeface="Arial Black" pitchFamily="34" charset="0"/>
              </a:rPr>
              <a:t> salt </a:t>
            </a:r>
            <a:r>
              <a:rPr lang="cs-CZ" sz="2400" b="1" dirty="0" err="1">
                <a:solidFill>
                  <a:srgbClr val="008000"/>
                </a:solidFill>
                <a:latin typeface="Arial Black" pitchFamily="34" charset="0"/>
              </a:rPr>
              <a:t>solution</a:t>
            </a:r>
            <a:r>
              <a:rPr lang="cs-CZ" sz="2400" b="1" dirty="0">
                <a:solidFill>
                  <a:srgbClr val="008000"/>
                </a:solidFill>
                <a:latin typeface="Arial Black" pitchFamily="34" charset="0"/>
              </a:rPr>
              <a:t> to </a:t>
            </a:r>
            <a:r>
              <a:rPr lang="cs-CZ" sz="2400" b="1" dirty="0" err="1">
                <a:solidFill>
                  <a:srgbClr val="008000"/>
                </a:solidFill>
                <a:latin typeface="Arial Black" pitchFamily="34" charset="0"/>
              </a:rPr>
              <a:t>resist</a:t>
            </a:r>
            <a:r>
              <a:rPr lang="cs-CZ" sz="2400" b="1" dirty="0">
                <a:solidFill>
                  <a:srgbClr val="008000"/>
                </a:solidFill>
                <a:latin typeface="Arial Black" pitchFamily="34" charset="0"/>
              </a:rPr>
              <a:t> body </a:t>
            </a:r>
            <a:r>
              <a:rPr lang="cs-CZ" sz="2400" b="1" dirty="0" err="1">
                <a:solidFill>
                  <a:srgbClr val="008000"/>
                </a:solidFill>
                <a:latin typeface="Arial Black" pitchFamily="34" charset="0"/>
              </a:rPr>
              <a:t>enzymes</a:t>
            </a:r>
            <a:r>
              <a:rPr lang="cs-CZ" sz="2400" b="1" dirty="0">
                <a:solidFill>
                  <a:srgbClr val="008000"/>
                </a:solidFill>
                <a:latin typeface="Arial Black" pitchFamily="34" charset="0"/>
              </a:rPr>
              <a:t> </a:t>
            </a:r>
            <a:r>
              <a:rPr lang="cs-CZ" sz="2400" b="1" dirty="0" err="1">
                <a:solidFill>
                  <a:srgbClr val="008000"/>
                </a:solidFill>
                <a:latin typeface="Arial Black" pitchFamily="34" charset="0"/>
              </a:rPr>
              <a:t>and</a:t>
            </a:r>
            <a:r>
              <a:rPr lang="cs-CZ" sz="2400" b="1" dirty="0">
                <a:solidFill>
                  <a:srgbClr val="008000"/>
                </a:solidFill>
                <a:latin typeface="Arial Black" pitchFamily="34" charset="0"/>
              </a:rPr>
              <a:t> </a:t>
            </a:r>
            <a:r>
              <a:rPr lang="cs-CZ" sz="2400" b="1" dirty="0" err="1">
                <a:solidFill>
                  <a:srgbClr val="008000"/>
                </a:solidFill>
                <a:latin typeface="Arial Black" pitchFamily="34" charset="0"/>
              </a:rPr>
              <a:t>slower</a:t>
            </a:r>
            <a:r>
              <a:rPr lang="cs-CZ" sz="2400" b="1" dirty="0">
                <a:solidFill>
                  <a:srgbClr val="008000"/>
                </a:solidFill>
                <a:latin typeface="Arial Black" pitchFamily="34" charset="0"/>
              </a:rPr>
              <a:t> </a:t>
            </a:r>
            <a:r>
              <a:rPr lang="cs-CZ" sz="2400" b="1" dirty="0" err="1">
                <a:solidFill>
                  <a:srgbClr val="008000"/>
                </a:solidFill>
                <a:latin typeface="Arial Black" pitchFamily="34" charset="0"/>
              </a:rPr>
              <a:t>the</a:t>
            </a:r>
            <a:r>
              <a:rPr lang="cs-CZ" sz="2400" b="1" dirty="0">
                <a:solidFill>
                  <a:srgbClr val="008000"/>
                </a:solidFill>
                <a:latin typeface="Arial Black" pitchFamily="34" charset="0"/>
              </a:rPr>
              <a:t> </a:t>
            </a:r>
            <a:r>
              <a:rPr lang="cs-CZ" sz="2400" b="1" dirty="0" err="1">
                <a:solidFill>
                  <a:srgbClr val="008000"/>
                </a:solidFill>
                <a:latin typeface="Arial Black" pitchFamily="34" charset="0"/>
              </a:rPr>
              <a:t>absorption</a:t>
            </a:r>
            <a:r>
              <a:rPr lang="cs-CZ" sz="2400" b="1" dirty="0">
                <a:solidFill>
                  <a:srgbClr val="008000"/>
                </a:solidFill>
                <a:latin typeface="Arial Black" pitchFamily="34" charset="0"/>
              </a:rPr>
              <a:t> </a:t>
            </a:r>
            <a:r>
              <a:rPr lang="cs-CZ" sz="2400" b="1" dirty="0" err="1">
                <a:solidFill>
                  <a:srgbClr val="008000"/>
                </a:solidFill>
                <a:latin typeface="Arial Black" pitchFamily="34" charset="0"/>
              </a:rPr>
              <a:t>process</a:t>
            </a:r>
            <a:r>
              <a:rPr lang="cs-CZ" sz="2400" b="1" dirty="0">
                <a:solidFill>
                  <a:srgbClr val="008000"/>
                </a:solidFill>
                <a:latin typeface="Arial Black" pitchFamily="34" charset="0"/>
              </a:rPr>
              <a:t> </a:t>
            </a:r>
            <a:r>
              <a:rPr lang="cs-CZ" sz="2400" b="1" dirty="0" err="1">
                <a:solidFill>
                  <a:srgbClr val="008000"/>
                </a:solidFill>
                <a:latin typeface="Arial Black" pitchFamily="34" charset="0"/>
              </a:rPr>
              <a:t>thus</a:t>
            </a:r>
            <a:r>
              <a:rPr lang="cs-CZ" sz="2400" b="1" dirty="0">
                <a:solidFill>
                  <a:srgbClr val="008000"/>
                </a:solidFill>
                <a:latin typeface="Arial Black" pitchFamily="34" charset="0"/>
              </a:rPr>
              <a:t> </a:t>
            </a:r>
            <a:r>
              <a:rPr lang="cs-CZ" sz="2400" b="1" dirty="0" err="1">
                <a:solidFill>
                  <a:srgbClr val="008000"/>
                </a:solidFill>
                <a:latin typeface="Arial Black" pitchFamily="34" charset="0"/>
              </a:rPr>
              <a:t>supporting</a:t>
            </a:r>
            <a:r>
              <a:rPr lang="cs-CZ" sz="2400" b="1" dirty="0">
                <a:solidFill>
                  <a:srgbClr val="008000"/>
                </a:solidFill>
                <a:latin typeface="Arial Black" pitchFamily="34" charset="0"/>
              </a:rPr>
              <a:t> </a:t>
            </a:r>
            <a:r>
              <a:rPr lang="cs-CZ" sz="2400" b="1" dirty="0" err="1">
                <a:solidFill>
                  <a:srgbClr val="008000"/>
                </a:solidFill>
                <a:latin typeface="Arial Black" pitchFamily="34" charset="0"/>
              </a:rPr>
              <a:t>the</a:t>
            </a:r>
            <a:r>
              <a:rPr lang="cs-CZ" sz="2400" b="1" dirty="0">
                <a:solidFill>
                  <a:srgbClr val="008000"/>
                </a:solidFill>
                <a:latin typeface="Arial Black" pitchFamily="34" charset="0"/>
              </a:rPr>
              <a:t> </a:t>
            </a:r>
            <a:r>
              <a:rPr lang="cs-CZ" sz="2400" b="1" dirty="0" err="1">
                <a:solidFill>
                  <a:srgbClr val="008000"/>
                </a:solidFill>
                <a:latin typeface="Arial Black" pitchFamily="34" charset="0"/>
              </a:rPr>
              <a:t>wound</a:t>
            </a:r>
            <a:r>
              <a:rPr lang="cs-CZ" sz="2400" b="1" dirty="0">
                <a:solidFill>
                  <a:srgbClr val="008000"/>
                </a:solidFill>
                <a:latin typeface="Arial Black" pitchFamily="34" charset="0"/>
              </a:rPr>
              <a:t> </a:t>
            </a:r>
            <a:r>
              <a:rPr lang="cs-CZ" sz="2400" b="1" dirty="0" err="1">
                <a:solidFill>
                  <a:srgbClr val="008000"/>
                </a:solidFill>
                <a:latin typeface="Arial Black" pitchFamily="34" charset="0"/>
              </a:rPr>
              <a:t>for</a:t>
            </a:r>
            <a:r>
              <a:rPr lang="cs-CZ" sz="2400" b="1" dirty="0">
                <a:solidFill>
                  <a:srgbClr val="008000"/>
                </a:solidFill>
                <a:latin typeface="Arial Black" pitchFamily="34" charset="0"/>
              </a:rPr>
              <a:t> </a:t>
            </a:r>
            <a:r>
              <a:rPr lang="cs-CZ" sz="2400" b="1" dirty="0" err="1">
                <a:solidFill>
                  <a:srgbClr val="008000"/>
                </a:solidFill>
                <a:latin typeface="Arial Black" pitchFamily="34" charset="0"/>
              </a:rPr>
              <a:t>longer</a:t>
            </a:r>
            <a:r>
              <a:rPr lang="cs-CZ" sz="2400" b="1" dirty="0">
                <a:solidFill>
                  <a:srgbClr val="008000"/>
                </a:solidFill>
                <a:latin typeface="Arial Black" pitchFamily="34" charset="0"/>
              </a:rPr>
              <a:t> </a:t>
            </a:r>
            <a:r>
              <a:rPr lang="cs-CZ" sz="2400" b="1" dirty="0" err="1">
                <a:solidFill>
                  <a:srgbClr val="008000"/>
                </a:solidFill>
                <a:latin typeface="Arial Black" pitchFamily="34" charset="0"/>
              </a:rPr>
              <a:t>periods</a:t>
            </a:r>
            <a:r>
              <a:rPr lang="cs-CZ" sz="2400" b="1" dirty="0">
                <a:solidFill>
                  <a:srgbClr val="008000"/>
                </a:solidFill>
                <a:latin typeface="Arial Black" pitchFamily="34" charset="0"/>
              </a:rPr>
              <a:t>. </a:t>
            </a:r>
          </a:p>
          <a:p>
            <a:pPr>
              <a:buFont typeface="Arial" pitchFamily="34" charset="0"/>
              <a:buChar char="•"/>
            </a:pPr>
            <a:r>
              <a:rPr lang="cs-CZ" sz="2400" b="1" dirty="0">
                <a:solidFill>
                  <a:srgbClr val="008000"/>
                </a:solidFill>
                <a:latin typeface="Arial Black" pitchFamily="34" charset="0"/>
              </a:rPr>
              <a:t> </a:t>
            </a:r>
            <a:r>
              <a:rPr lang="cs-CZ" sz="2400" b="1" dirty="0" err="1">
                <a:solidFill>
                  <a:srgbClr val="C00000"/>
                </a:solidFill>
                <a:latin typeface="Arial Black" pitchFamily="34" charset="0"/>
              </a:rPr>
              <a:t>Chromic</a:t>
            </a:r>
            <a:r>
              <a:rPr lang="cs-CZ" sz="2400" b="1" dirty="0">
                <a:solidFill>
                  <a:srgbClr val="C00000"/>
                </a:solidFill>
                <a:latin typeface="Arial Black" pitchFamily="34" charset="0"/>
              </a:rPr>
              <a:t> gut </a:t>
            </a:r>
            <a:r>
              <a:rPr lang="cs-CZ" sz="2400" b="1" dirty="0" err="1">
                <a:solidFill>
                  <a:srgbClr val="C00000"/>
                </a:solidFill>
                <a:latin typeface="Arial Black" pitchFamily="34" charset="0"/>
              </a:rPr>
              <a:t>is</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chromicised</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before</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it</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is</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spun</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into</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strands</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This</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allows</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control</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over</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the</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amount</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of</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chromic</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content</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for</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an</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even</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absorption</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rate</a:t>
            </a:r>
            <a:r>
              <a:rPr lang="cs-CZ" sz="2400" b="1" dirty="0">
                <a:solidFill>
                  <a:srgbClr val="C00000"/>
                </a:solidFill>
                <a:latin typeface="Arial Black" pitchFamily="34" charset="0"/>
              </a:rPr>
              <a:t>. </a:t>
            </a:r>
          </a:p>
          <a:p>
            <a:pPr>
              <a:buFont typeface="Arial" pitchFamily="34" charset="0"/>
              <a:buChar char="•"/>
            </a:pPr>
            <a:r>
              <a:rPr lang="cs-CZ" sz="2400" b="1" dirty="0">
                <a:solidFill>
                  <a:srgbClr val="008000"/>
                </a:solidFill>
                <a:latin typeface="Arial Black" pitchFamily="34" charset="0"/>
              </a:rPr>
              <a:t> </a:t>
            </a:r>
            <a:r>
              <a:rPr lang="cs-CZ" sz="2400" b="1" dirty="0" err="1">
                <a:solidFill>
                  <a:srgbClr val="FFC000"/>
                </a:solidFill>
                <a:latin typeface="Arial Black" pitchFamily="34" charset="0"/>
              </a:rPr>
              <a:t>The</a:t>
            </a:r>
            <a:r>
              <a:rPr lang="cs-CZ" sz="2400" b="1" dirty="0">
                <a:solidFill>
                  <a:srgbClr val="FFC000"/>
                </a:solidFill>
                <a:latin typeface="Arial Black" pitchFamily="34" charset="0"/>
              </a:rPr>
              <a:t> </a:t>
            </a:r>
            <a:r>
              <a:rPr lang="cs-CZ" sz="2400" b="1" dirty="0" err="1">
                <a:solidFill>
                  <a:srgbClr val="FFC000"/>
                </a:solidFill>
                <a:latin typeface="Arial Black" pitchFamily="34" charset="0"/>
              </a:rPr>
              <a:t>chromic</a:t>
            </a:r>
            <a:r>
              <a:rPr lang="cs-CZ" sz="2400" b="1" dirty="0">
                <a:solidFill>
                  <a:srgbClr val="FFC000"/>
                </a:solidFill>
                <a:latin typeface="Arial Black" pitchFamily="34" charset="0"/>
              </a:rPr>
              <a:t> </a:t>
            </a:r>
            <a:r>
              <a:rPr lang="cs-CZ" sz="2400" b="1" dirty="0" err="1">
                <a:solidFill>
                  <a:srgbClr val="FFC000"/>
                </a:solidFill>
                <a:latin typeface="Arial Black" pitchFamily="34" charset="0"/>
              </a:rPr>
              <a:t>content</a:t>
            </a:r>
            <a:r>
              <a:rPr lang="cs-CZ" sz="2400" b="1" dirty="0">
                <a:solidFill>
                  <a:srgbClr val="FFC000"/>
                </a:solidFill>
                <a:latin typeface="Arial Black" pitchFamily="34" charset="0"/>
              </a:rPr>
              <a:t> not </a:t>
            </a:r>
            <a:r>
              <a:rPr lang="cs-CZ" sz="2400" b="1" dirty="0" err="1">
                <a:solidFill>
                  <a:srgbClr val="FFC000"/>
                </a:solidFill>
                <a:latin typeface="Arial Black" pitchFamily="34" charset="0"/>
              </a:rPr>
              <a:t>only</a:t>
            </a:r>
            <a:r>
              <a:rPr lang="cs-CZ" sz="2400" b="1" dirty="0">
                <a:solidFill>
                  <a:srgbClr val="FFC000"/>
                </a:solidFill>
                <a:latin typeface="Arial Black" pitchFamily="34" charset="0"/>
              </a:rPr>
              <a:t> </a:t>
            </a:r>
            <a:r>
              <a:rPr lang="cs-CZ" sz="2400" b="1" dirty="0" err="1">
                <a:solidFill>
                  <a:srgbClr val="FFC000"/>
                </a:solidFill>
                <a:latin typeface="Arial Black" pitchFamily="34" charset="0"/>
              </a:rPr>
              <a:t>increases</a:t>
            </a:r>
            <a:r>
              <a:rPr lang="cs-CZ" sz="2400" b="1" dirty="0">
                <a:solidFill>
                  <a:srgbClr val="FFC000"/>
                </a:solidFill>
                <a:latin typeface="Arial Black" pitchFamily="34" charset="0"/>
              </a:rPr>
              <a:t> </a:t>
            </a:r>
            <a:r>
              <a:rPr lang="cs-CZ" sz="2400" b="1" dirty="0" err="1">
                <a:solidFill>
                  <a:srgbClr val="FFC000"/>
                </a:solidFill>
                <a:latin typeface="Arial Black" pitchFamily="34" charset="0"/>
              </a:rPr>
              <a:t>the</a:t>
            </a:r>
            <a:r>
              <a:rPr lang="cs-CZ" sz="2400" b="1" dirty="0">
                <a:solidFill>
                  <a:srgbClr val="FFC000"/>
                </a:solidFill>
                <a:latin typeface="Arial Black" pitchFamily="34" charset="0"/>
              </a:rPr>
              <a:t> </a:t>
            </a:r>
            <a:r>
              <a:rPr lang="cs-CZ" sz="2400" b="1" dirty="0" err="1">
                <a:solidFill>
                  <a:srgbClr val="FFC000"/>
                </a:solidFill>
                <a:latin typeface="Arial Black" pitchFamily="34" charset="0"/>
              </a:rPr>
              <a:t>tensile</a:t>
            </a:r>
            <a:r>
              <a:rPr lang="cs-CZ" sz="2400" b="1" dirty="0">
                <a:solidFill>
                  <a:srgbClr val="FFC000"/>
                </a:solidFill>
                <a:latin typeface="Arial Black" pitchFamily="34" charset="0"/>
              </a:rPr>
              <a:t> </a:t>
            </a:r>
            <a:r>
              <a:rPr lang="cs-CZ" sz="2400" b="1" dirty="0" err="1">
                <a:solidFill>
                  <a:srgbClr val="FFC000"/>
                </a:solidFill>
                <a:latin typeface="Arial Black" pitchFamily="34" charset="0"/>
              </a:rPr>
              <a:t>strength</a:t>
            </a:r>
            <a:r>
              <a:rPr lang="cs-CZ" sz="2400" b="1" dirty="0">
                <a:solidFill>
                  <a:srgbClr val="FFC000"/>
                </a:solidFill>
                <a:latin typeface="Arial Black" pitchFamily="34" charset="0"/>
              </a:rPr>
              <a:t>, </a:t>
            </a:r>
            <a:r>
              <a:rPr lang="cs-CZ" sz="2400" b="1" dirty="0" err="1">
                <a:solidFill>
                  <a:srgbClr val="FFC000"/>
                </a:solidFill>
                <a:latin typeface="Arial Black" pitchFamily="34" charset="0"/>
              </a:rPr>
              <a:t>but</a:t>
            </a:r>
            <a:r>
              <a:rPr lang="cs-CZ" sz="2400" b="1" dirty="0">
                <a:solidFill>
                  <a:srgbClr val="FFC000"/>
                </a:solidFill>
                <a:latin typeface="Arial Black" pitchFamily="34" charset="0"/>
              </a:rPr>
              <a:t> </a:t>
            </a:r>
            <a:r>
              <a:rPr lang="cs-CZ" sz="2400" b="1" dirty="0" err="1">
                <a:solidFill>
                  <a:srgbClr val="FFC000"/>
                </a:solidFill>
                <a:latin typeface="Arial Black" pitchFamily="34" charset="0"/>
              </a:rPr>
              <a:t>also</a:t>
            </a:r>
            <a:r>
              <a:rPr lang="cs-CZ" sz="2400" b="1" dirty="0">
                <a:solidFill>
                  <a:srgbClr val="FFC000"/>
                </a:solidFill>
                <a:latin typeface="Arial Black" pitchFamily="34" charset="0"/>
              </a:rPr>
              <a:t> </a:t>
            </a:r>
            <a:r>
              <a:rPr lang="cs-CZ" sz="2400" b="1" dirty="0" err="1">
                <a:solidFill>
                  <a:srgbClr val="FFC000"/>
                </a:solidFill>
                <a:latin typeface="Arial Black" pitchFamily="34" charset="0"/>
              </a:rPr>
              <a:t>reduces</a:t>
            </a:r>
            <a:r>
              <a:rPr lang="cs-CZ" sz="2400" b="1" dirty="0">
                <a:solidFill>
                  <a:srgbClr val="FFC000"/>
                </a:solidFill>
                <a:latin typeface="Arial Black" pitchFamily="34" charset="0"/>
              </a:rPr>
              <a:t> </a:t>
            </a:r>
            <a:r>
              <a:rPr lang="cs-CZ" sz="2400" b="1" dirty="0" err="1">
                <a:solidFill>
                  <a:srgbClr val="FFC000"/>
                </a:solidFill>
                <a:latin typeface="Arial Black" pitchFamily="34" charset="0"/>
              </a:rPr>
              <a:t>tissue</a:t>
            </a:r>
            <a:r>
              <a:rPr lang="cs-CZ" sz="2400" b="1" dirty="0">
                <a:solidFill>
                  <a:srgbClr val="FFC000"/>
                </a:solidFill>
                <a:latin typeface="Arial Black" pitchFamily="34" charset="0"/>
              </a:rPr>
              <a:t> </a:t>
            </a:r>
            <a:r>
              <a:rPr lang="cs-CZ" sz="2400" b="1" dirty="0" err="1">
                <a:solidFill>
                  <a:srgbClr val="FFC000"/>
                </a:solidFill>
                <a:latin typeface="Arial Black" pitchFamily="34" charset="0"/>
              </a:rPr>
              <a:t>irritation</a:t>
            </a:r>
            <a:r>
              <a:rPr lang="cs-CZ" sz="2400" b="1" dirty="0">
                <a:solidFill>
                  <a:srgbClr val="FFC000"/>
                </a:solidFill>
                <a:latin typeface="Arial Black" pitchFamily="34" charset="0"/>
              </a:rPr>
              <a:t>.</a:t>
            </a:r>
            <a:endParaRPr lang="cs-CZ" sz="2000" b="1" dirty="0">
              <a:solidFill>
                <a:srgbClr val="FFC000"/>
              </a:solidFill>
              <a:latin typeface="Arial Black" pitchFamily="34" charset="0"/>
            </a:endParaRPr>
          </a:p>
          <a:p>
            <a:pPr>
              <a:buFont typeface="Arial" pitchFamily="34" charset="0"/>
              <a:buChar char="•"/>
            </a:pPr>
            <a:r>
              <a:rPr lang="cs-CZ" sz="2000" b="1" dirty="0"/>
              <a:t> </a:t>
            </a:r>
            <a:r>
              <a:rPr lang="cs-CZ" sz="2400" b="1" dirty="0">
                <a:solidFill>
                  <a:srgbClr val="0000FF"/>
                </a:solidFill>
                <a:latin typeface="Arial Black" pitchFamily="34" charset="0"/>
              </a:rPr>
              <a:t>Catgut </a:t>
            </a:r>
            <a:r>
              <a:rPr lang="cs-CZ" sz="2400" b="1" dirty="0" err="1">
                <a:solidFill>
                  <a:srgbClr val="0000FF"/>
                </a:solidFill>
                <a:latin typeface="Arial Black" pitchFamily="34" charset="0"/>
              </a:rPr>
              <a:t>sutures</a:t>
            </a:r>
            <a:r>
              <a:rPr lang="cs-CZ" sz="2400" b="1" dirty="0">
                <a:solidFill>
                  <a:srgbClr val="0000FF"/>
                </a:solidFill>
                <a:latin typeface="Arial Black" pitchFamily="34" charset="0"/>
              </a:rPr>
              <a:t> are </a:t>
            </a:r>
            <a:r>
              <a:rPr lang="cs-CZ" sz="2400" b="1" dirty="0" err="1">
                <a:solidFill>
                  <a:srgbClr val="0000FF"/>
                </a:solidFill>
                <a:latin typeface="Arial Black" pitchFamily="34" charset="0"/>
              </a:rPr>
              <a:t>sterilized</a:t>
            </a:r>
            <a:r>
              <a:rPr lang="cs-CZ" sz="2400" b="1" dirty="0">
                <a:solidFill>
                  <a:srgbClr val="0000FF"/>
                </a:solidFill>
                <a:latin typeface="Arial Black" pitchFamily="34" charset="0"/>
              </a:rPr>
              <a:t> by a </a:t>
            </a:r>
            <a:r>
              <a:rPr lang="cs-CZ" sz="2400" b="1" dirty="0" err="1">
                <a:solidFill>
                  <a:srgbClr val="0000FF"/>
                </a:solidFill>
                <a:latin typeface="Arial Black" pitchFamily="34" charset="0"/>
              </a:rPr>
              <a:t>sterilizing</a:t>
            </a:r>
            <a:r>
              <a:rPr lang="cs-CZ" sz="2400" b="1" dirty="0">
                <a:solidFill>
                  <a:srgbClr val="0000FF"/>
                </a:solidFill>
                <a:latin typeface="Arial Black" pitchFamily="34" charset="0"/>
              </a:rPr>
              <a:t> fluid </a:t>
            </a:r>
            <a:r>
              <a:rPr lang="cs-CZ" sz="2400" b="1" dirty="0" err="1">
                <a:solidFill>
                  <a:srgbClr val="0000FF"/>
                </a:solidFill>
                <a:latin typeface="Arial Black" pitchFamily="34" charset="0"/>
              </a:rPr>
              <a:t>containing</a:t>
            </a:r>
            <a:r>
              <a:rPr lang="cs-CZ" sz="2400" b="1" dirty="0">
                <a:solidFill>
                  <a:srgbClr val="0000FF"/>
                </a:solidFill>
                <a:latin typeface="Arial Black" pitchFamily="34" charset="0"/>
              </a:rPr>
              <a:t> EO (</a:t>
            </a:r>
            <a:r>
              <a:rPr lang="cs-CZ" sz="2400" b="1" dirty="0" err="1">
                <a:solidFill>
                  <a:srgbClr val="0000FF"/>
                </a:solidFill>
                <a:latin typeface="Arial Black" pitchFamily="34" charset="0"/>
              </a:rPr>
              <a:t>ethylenoxide</a:t>
            </a:r>
            <a:r>
              <a:rPr lang="cs-CZ" sz="2400" b="1" dirty="0">
                <a:solidFill>
                  <a:srgbClr val="0000FF"/>
                </a:solidFill>
                <a:latin typeface="Arial Black" pitchFamily="34" charset="0"/>
              </a:rPr>
              <a:t>), </a:t>
            </a:r>
            <a:r>
              <a:rPr lang="cs-CZ" sz="2400" b="1" dirty="0" err="1">
                <a:solidFill>
                  <a:srgbClr val="0000FF"/>
                </a:solidFill>
                <a:latin typeface="Arial Black" pitchFamily="34" charset="0"/>
              </a:rPr>
              <a:t>distilled</a:t>
            </a:r>
            <a:r>
              <a:rPr lang="cs-CZ" sz="2400" b="1" dirty="0">
                <a:solidFill>
                  <a:srgbClr val="0000FF"/>
                </a:solidFill>
                <a:latin typeface="Arial Black" pitchFamily="34" charset="0"/>
              </a:rPr>
              <a:t> </a:t>
            </a:r>
            <a:r>
              <a:rPr lang="cs-CZ" sz="2400" b="1" dirty="0" err="1">
                <a:solidFill>
                  <a:srgbClr val="0000FF"/>
                </a:solidFill>
                <a:latin typeface="Arial Black" pitchFamily="34" charset="0"/>
              </a:rPr>
              <a:t>water</a:t>
            </a:r>
            <a:r>
              <a:rPr lang="cs-CZ" sz="2400" b="1" dirty="0">
                <a:solidFill>
                  <a:srgbClr val="0000FF"/>
                </a:solidFill>
                <a:latin typeface="Arial Black" pitchFamily="34" charset="0"/>
              </a:rPr>
              <a:t> </a:t>
            </a:r>
            <a:r>
              <a:rPr lang="cs-CZ" sz="2400" b="1" dirty="0" err="1">
                <a:solidFill>
                  <a:srgbClr val="0000FF"/>
                </a:solidFill>
                <a:latin typeface="Arial Black" pitchFamily="34" charset="0"/>
              </a:rPr>
              <a:t>and</a:t>
            </a:r>
            <a:r>
              <a:rPr lang="cs-CZ" sz="2400" b="1" dirty="0">
                <a:solidFill>
                  <a:srgbClr val="0000FF"/>
                </a:solidFill>
                <a:latin typeface="Arial Black" pitchFamily="34" charset="0"/>
              </a:rPr>
              <a:t> </a:t>
            </a:r>
            <a:r>
              <a:rPr lang="cs-CZ" sz="2400" b="1" dirty="0" err="1">
                <a:solidFill>
                  <a:srgbClr val="0000FF"/>
                </a:solidFill>
                <a:latin typeface="Arial Black" pitchFamily="34" charset="0"/>
              </a:rPr>
              <a:t>isopropyl</a:t>
            </a:r>
            <a:r>
              <a:rPr lang="cs-CZ" sz="2400" b="1" dirty="0">
                <a:solidFill>
                  <a:srgbClr val="0000FF"/>
                </a:solidFill>
                <a:latin typeface="Arial Black" pitchFamily="34" charset="0"/>
              </a:rPr>
              <a:t> </a:t>
            </a:r>
            <a:r>
              <a:rPr lang="cs-CZ" sz="2400" b="1" dirty="0" err="1">
                <a:solidFill>
                  <a:srgbClr val="0000FF"/>
                </a:solidFill>
                <a:latin typeface="Arial Black" pitchFamily="34" charset="0"/>
              </a:rPr>
              <a:t>alcohol</a:t>
            </a:r>
            <a:r>
              <a:rPr lang="cs-CZ" sz="2400" b="1" dirty="0">
                <a:solidFill>
                  <a:srgbClr val="0000FF"/>
                </a:solidFill>
                <a:latin typeface="Arial Black" pitchFamily="34" charset="0"/>
              </a:rPr>
              <a:t>.</a:t>
            </a:r>
            <a:endParaRPr lang="cs-CZ" sz="2000" b="1" dirty="0">
              <a:solidFill>
                <a:srgbClr val="0000FF"/>
              </a:solidFill>
              <a:latin typeface="Arial Black"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22112021</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64</a:t>
            </a:fld>
            <a:endParaRPr lang="sk-SK"/>
          </a:p>
        </p:txBody>
      </p:sp>
      <p:sp>
        <p:nvSpPr>
          <p:cNvPr id="7" name="TextovéPole 6"/>
          <p:cNvSpPr txBox="1"/>
          <p:nvPr/>
        </p:nvSpPr>
        <p:spPr>
          <a:xfrm>
            <a:off x="251520" y="332656"/>
            <a:ext cx="8568952" cy="6093976"/>
          </a:xfrm>
          <a:prstGeom prst="rect">
            <a:avLst/>
          </a:prstGeom>
          <a:noFill/>
        </p:spPr>
        <p:txBody>
          <a:bodyPr wrap="square" rtlCol="0">
            <a:spAutoFit/>
          </a:bodyPr>
          <a:lstStyle/>
          <a:p>
            <a:pPr algn="ctr"/>
            <a:r>
              <a:rPr lang="cs-CZ" sz="3200" b="1" dirty="0" err="1">
                <a:solidFill>
                  <a:srgbClr val="FF0000"/>
                </a:solidFill>
                <a:latin typeface="Arial Black" pitchFamily="34" charset="0"/>
              </a:rPr>
              <a:t>Distinctive</a:t>
            </a:r>
            <a:r>
              <a:rPr lang="cs-CZ" sz="3200" b="1" dirty="0">
                <a:solidFill>
                  <a:srgbClr val="FF0000"/>
                </a:solidFill>
                <a:latin typeface="Arial Black" pitchFamily="34" charset="0"/>
              </a:rPr>
              <a:t> </a:t>
            </a:r>
            <a:r>
              <a:rPr lang="cs-CZ" sz="3200" b="1" dirty="0" err="1">
                <a:solidFill>
                  <a:srgbClr val="FF0000"/>
                </a:solidFill>
                <a:latin typeface="Arial Black" pitchFamily="34" charset="0"/>
              </a:rPr>
              <a:t>Characteristics</a:t>
            </a:r>
            <a:r>
              <a:rPr lang="cs-CZ" sz="3200" b="1" dirty="0">
                <a:solidFill>
                  <a:srgbClr val="FF0000"/>
                </a:solidFill>
                <a:latin typeface="Arial Black" pitchFamily="34" charset="0"/>
              </a:rPr>
              <a:t> </a:t>
            </a:r>
            <a:r>
              <a:rPr lang="cs-CZ" sz="3200" b="1" dirty="0" err="1">
                <a:solidFill>
                  <a:srgbClr val="FF0000"/>
                </a:solidFill>
                <a:latin typeface="Arial Black" pitchFamily="34" charset="0"/>
              </a:rPr>
              <a:t>of</a:t>
            </a:r>
            <a:r>
              <a:rPr lang="cs-CZ" sz="3200" b="1" dirty="0">
                <a:solidFill>
                  <a:srgbClr val="FF0000"/>
                </a:solidFill>
                <a:latin typeface="Arial Black" pitchFamily="34" charset="0"/>
              </a:rPr>
              <a:t> Catgut </a:t>
            </a:r>
            <a:r>
              <a:rPr lang="cs-CZ" sz="3200" b="1" dirty="0" err="1">
                <a:solidFill>
                  <a:srgbClr val="FF0000"/>
                </a:solidFill>
                <a:latin typeface="Arial Black" pitchFamily="34" charset="0"/>
              </a:rPr>
              <a:t>Chromic</a:t>
            </a:r>
            <a:r>
              <a:rPr lang="cs-CZ" sz="3200" b="1" dirty="0">
                <a:solidFill>
                  <a:srgbClr val="FF0000"/>
                </a:solidFill>
                <a:latin typeface="Arial Black" pitchFamily="34" charset="0"/>
              </a:rPr>
              <a:t> </a:t>
            </a:r>
            <a:r>
              <a:rPr lang="cs-CZ" sz="3200" b="1" dirty="0" err="1">
                <a:solidFill>
                  <a:srgbClr val="FF0000"/>
                </a:solidFill>
                <a:latin typeface="Arial Black" pitchFamily="34" charset="0"/>
              </a:rPr>
              <a:t>Sutures</a:t>
            </a:r>
            <a:endParaRPr lang="cs-CZ" sz="3200" b="1" dirty="0">
              <a:solidFill>
                <a:srgbClr val="FF0000"/>
              </a:solidFill>
              <a:latin typeface="Arial Black" pitchFamily="34" charset="0"/>
            </a:endParaRPr>
          </a:p>
          <a:p>
            <a:pPr lvl="0">
              <a:buFont typeface="Arial" pitchFamily="34" charset="0"/>
              <a:buChar char="•"/>
            </a:pPr>
            <a:r>
              <a:rPr lang="cs-CZ" sz="2800" dirty="0" err="1">
                <a:solidFill>
                  <a:srgbClr val="0000FF"/>
                </a:solidFill>
                <a:latin typeface="Arial Black" pitchFamily="34" charset="0"/>
              </a:rPr>
              <a:t>Absorption</a:t>
            </a:r>
            <a:r>
              <a:rPr lang="cs-CZ" sz="2800" dirty="0"/>
              <a:t> </a:t>
            </a:r>
            <a:r>
              <a:rPr lang="cs-CZ" sz="2800" dirty="0" err="1"/>
              <a:t>within</a:t>
            </a:r>
            <a:r>
              <a:rPr lang="cs-CZ" sz="2800" dirty="0"/>
              <a:t> 60-90 </a:t>
            </a:r>
            <a:r>
              <a:rPr lang="cs-CZ" sz="2800" dirty="0" err="1"/>
              <a:t>days</a:t>
            </a:r>
            <a:r>
              <a:rPr lang="cs-CZ" sz="2800" dirty="0"/>
              <a:t> </a:t>
            </a:r>
            <a:r>
              <a:rPr lang="cs-CZ" sz="2800" dirty="0" err="1"/>
              <a:t>for</a:t>
            </a:r>
            <a:r>
              <a:rPr lang="cs-CZ" sz="2800" dirty="0"/>
              <a:t> </a:t>
            </a:r>
            <a:r>
              <a:rPr lang="cs-CZ" sz="2800" dirty="0" err="1"/>
              <a:t>chromic</a:t>
            </a:r>
            <a:r>
              <a:rPr lang="cs-CZ" sz="2800" dirty="0"/>
              <a:t> </a:t>
            </a:r>
            <a:r>
              <a:rPr lang="cs-CZ" sz="2800" dirty="0" err="1"/>
              <a:t>suture</a:t>
            </a:r>
            <a:r>
              <a:rPr lang="cs-CZ" sz="2800" dirty="0"/>
              <a:t> </a:t>
            </a:r>
            <a:r>
              <a:rPr lang="cs-CZ" sz="2800" dirty="0" err="1"/>
              <a:t>and</a:t>
            </a:r>
            <a:r>
              <a:rPr lang="cs-CZ" sz="2800" dirty="0"/>
              <a:t> 60-70 </a:t>
            </a:r>
            <a:r>
              <a:rPr lang="cs-CZ" sz="2800" dirty="0" err="1"/>
              <a:t>days</a:t>
            </a:r>
            <a:r>
              <a:rPr lang="cs-CZ" sz="2800" dirty="0"/>
              <a:t> </a:t>
            </a:r>
            <a:r>
              <a:rPr lang="cs-CZ" sz="2800" dirty="0" err="1"/>
              <a:t>for</a:t>
            </a:r>
            <a:r>
              <a:rPr lang="cs-CZ" sz="2800" dirty="0"/>
              <a:t> </a:t>
            </a:r>
            <a:r>
              <a:rPr lang="cs-CZ" sz="2800" dirty="0" err="1"/>
              <a:t>plain</a:t>
            </a:r>
            <a:r>
              <a:rPr lang="cs-CZ" sz="2800" dirty="0"/>
              <a:t> gut </a:t>
            </a:r>
            <a:r>
              <a:rPr lang="cs-CZ" sz="2800" dirty="0" err="1"/>
              <a:t>suture</a:t>
            </a:r>
            <a:r>
              <a:rPr lang="cs-CZ" sz="2800" dirty="0"/>
              <a:t>.</a:t>
            </a:r>
          </a:p>
          <a:p>
            <a:pPr lvl="0">
              <a:buFont typeface="Arial" pitchFamily="34" charset="0"/>
              <a:buChar char="•"/>
            </a:pPr>
            <a:r>
              <a:rPr lang="cs-CZ" sz="2800" dirty="0" err="1"/>
              <a:t>Allows</a:t>
            </a:r>
            <a:r>
              <a:rPr lang="cs-CZ" sz="2800" dirty="0"/>
              <a:t> </a:t>
            </a:r>
            <a:r>
              <a:rPr lang="cs-CZ" sz="2800" dirty="0" err="1"/>
              <a:t>for</a:t>
            </a:r>
            <a:r>
              <a:rPr lang="cs-CZ" sz="2800" dirty="0"/>
              <a:t> </a:t>
            </a:r>
            <a:r>
              <a:rPr lang="cs-CZ" sz="2800" dirty="0" err="1">
                <a:solidFill>
                  <a:srgbClr val="008000"/>
                </a:solidFill>
                <a:latin typeface="Arial Black" pitchFamily="34" charset="0"/>
              </a:rPr>
              <a:t>smooth</a:t>
            </a:r>
            <a:r>
              <a:rPr lang="cs-CZ" sz="2800" dirty="0">
                <a:solidFill>
                  <a:srgbClr val="008000"/>
                </a:solidFill>
                <a:latin typeface="Arial Black" pitchFamily="34" charset="0"/>
              </a:rPr>
              <a:t> </a:t>
            </a:r>
            <a:r>
              <a:rPr lang="cs-CZ" sz="2800" dirty="0" err="1">
                <a:solidFill>
                  <a:srgbClr val="008000"/>
                </a:solidFill>
                <a:latin typeface="Arial Black" pitchFamily="34" charset="0"/>
              </a:rPr>
              <a:t>passage</a:t>
            </a:r>
            <a:r>
              <a:rPr lang="cs-CZ" sz="2800" dirty="0">
                <a:solidFill>
                  <a:srgbClr val="008000"/>
                </a:solidFill>
                <a:latin typeface="Arial Black" pitchFamily="34" charset="0"/>
              </a:rPr>
              <a:t> </a:t>
            </a:r>
            <a:r>
              <a:rPr lang="cs-CZ" sz="2800" dirty="0" err="1"/>
              <a:t>through</a:t>
            </a:r>
            <a:r>
              <a:rPr lang="cs-CZ" sz="2800" dirty="0"/>
              <a:t> </a:t>
            </a:r>
            <a:r>
              <a:rPr lang="cs-CZ" sz="2800" dirty="0" err="1"/>
              <a:t>tissue</a:t>
            </a:r>
            <a:r>
              <a:rPr lang="cs-CZ" sz="2800" dirty="0"/>
              <a:t>.</a:t>
            </a:r>
          </a:p>
          <a:p>
            <a:pPr lvl="0">
              <a:buFont typeface="Arial" pitchFamily="34" charset="0"/>
              <a:buChar char="•"/>
            </a:pPr>
            <a:r>
              <a:rPr lang="cs-CZ" sz="2800" dirty="0" err="1"/>
              <a:t>Packed</a:t>
            </a:r>
            <a:r>
              <a:rPr lang="cs-CZ" sz="2800" dirty="0"/>
              <a:t> in IPA to </a:t>
            </a:r>
            <a:r>
              <a:rPr lang="cs-CZ" sz="2800" dirty="0" err="1"/>
              <a:t>retain</a:t>
            </a:r>
            <a:r>
              <a:rPr lang="cs-CZ" sz="2800" dirty="0"/>
              <a:t> </a:t>
            </a:r>
            <a:r>
              <a:rPr lang="cs-CZ" sz="2800" dirty="0" err="1"/>
              <a:t>memory</a:t>
            </a:r>
            <a:r>
              <a:rPr lang="cs-CZ" sz="2800" dirty="0"/>
              <a:t> &amp; </a:t>
            </a:r>
            <a:r>
              <a:rPr lang="cs-CZ" sz="2800" dirty="0" err="1"/>
              <a:t>increase</a:t>
            </a:r>
            <a:r>
              <a:rPr lang="cs-CZ" sz="2800" dirty="0"/>
              <a:t> </a:t>
            </a:r>
            <a:r>
              <a:rPr lang="cs-CZ" sz="2800" dirty="0" err="1"/>
              <a:t>pliability</a:t>
            </a:r>
            <a:r>
              <a:rPr lang="cs-CZ" sz="2800" dirty="0"/>
              <a:t>.</a:t>
            </a:r>
          </a:p>
          <a:p>
            <a:pPr lvl="0">
              <a:buFont typeface="Arial" pitchFamily="34" charset="0"/>
              <a:buChar char="•"/>
            </a:pPr>
            <a:r>
              <a:rPr lang="cs-CZ" sz="2800" dirty="0" err="1"/>
              <a:t>Uniform</a:t>
            </a:r>
            <a:r>
              <a:rPr lang="cs-CZ" sz="2800" dirty="0"/>
              <a:t> chrome </a:t>
            </a:r>
            <a:r>
              <a:rPr lang="cs-CZ" sz="2800" dirty="0" err="1"/>
              <a:t>content</a:t>
            </a:r>
            <a:r>
              <a:rPr lang="cs-CZ" sz="2800" dirty="0"/>
              <a:t> </a:t>
            </a:r>
            <a:r>
              <a:rPr lang="cs-CZ" sz="2800" dirty="0" err="1"/>
              <a:t>provides</a:t>
            </a:r>
            <a:r>
              <a:rPr lang="cs-CZ" sz="2800" dirty="0"/>
              <a:t> </a:t>
            </a:r>
            <a:r>
              <a:rPr lang="cs-CZ" sz="2800" dirty="0" err="1"/>
              <a:t>required</a:t>
            </a:r>
            <a:r>
              <a:rPr lang="cs-CZ" sz="2800" dirty="0"/>
              <a:t> </a:t>
            </a:r>
            <a:r>
              <a:rPr lang="cs-CZ" sz="2800" dirty="0" err="1"/>
              <a:t>wound</a:t>
            </a:r>
            <a:r>
              <a:rPr lang="cs-CZ" sz="2800" dirty="0"/>
              <a:t> support </a:t>
            </a:r>
            <a:r>
              <a:rPr lang="cs-CZ" sz="2800" dirty="0" err="1"/>
              <a:t>and</a:t>
            </a:r>
            <a:r>
              <a:rPr lang="cs-CZ" sz="2800" dirty="0"/>
              <a:t> </a:t>
            </a:r>
            <a:r>
              <a:rPr lang="cs-CZ" sz="2800" dirty="0" err="1"/>
              <a:t>absorption</a:t>
            </a:r>
            <a:r>
              <a:rPr lang="cs-CZ" sz="2800" dirty="0"/>
              <a:t>.</a:t>
            </a:r>
          </a:p>
          <a:p>
            <a:pPr lvl="0">
              <a:buFont typeface="Arial" pitchFamily="34" charset="0"/>
              <a:buChar char="•"/>
            </a:pPr>
            <a:r>
              <a:rPr lang="cs-CZ" sz="2800" dirty="0"/>
              <a:t>Catgut </a:t>
            </a:r>
            <a:r>
              <a:rPr lang="cs-CZ" sz="2800" dirty="0" err="1"/>
              <a:t>suture</a:t>
            </a:r>
            <a:r>
              <a:rPr lang="cs-CZ" sz="2800" dirty="0"/>
              <a:t> are </a:t>
            </a:r>
            <a:r>
              <a:rPr lang="cs-CZ" sz="2800" dirty="0" err="1"/>
              <a:t>available</a:t>
            </a:r>
            <a:r>
              <a:rPr lang="cs-CZ" sz="2800" dirty="0"/>
              <a:t> </a:t>
            </a:r>
            <a:r>
              <a:rPr lang="cs-CZ" sz="2800" dirty="0" err="1"/>
              <a:t>from</a:t>
            </a:r>
            <a:r>
              <a:rPr lang="cs-CZ" sz="2800" dirty="0"/>
              <a:t> U.S.P </a:t>
            </a:r>
            <a:r>
              <a:rPr lang="cs-CZ" sz="2800" dirty="0" err="1"/>
              <a:t>Sizes</a:t>
            </a:r>
            <a:r>
              <a:rPr lang="cs-CZ" sz="2800" dirty="0"/>
              <a:t> 5-0 to 2</a:t>
            </a:r>
          </a:p>
          <a:p>
            <a:pPr lvl="0">
              <a:buFont typeface="Arial" pitchFamily="34" charset="0"/>
              <a:buChar char="•"/>
            </a:pPr>
            <a:r>
              <a:rPr lang="cs-CZ" sz="2800" dirty="0" err="1">
                <a:solidFill>
                  <a:srgbClr val="C00000"/>
                </a:solidFill>
                <a:latin typeface="Arial Black" pitchFamily="34" charset="0"/>
              </a:rPr>
              <a:t>General</a:t>
            </a:r>
            <a:r>
              <a:rPr lang="cs-CZ" sz="2800" dirty="0">
                <a:solidFill>
                  <a:srgbClr val="C00000"/>
                </a:solidFill>
                <a:latin typeface="Arial Black" pitchFamily="34" charset="0"/>
              </a:rPr>
              <a:t> </a:t>
            </a:r>
            <a:r>
              <a:rPr lang="cs-CZ" sz="2800" dirty="0" err="1">
                <a:solidFill>
                  <a:srgbClr val="C00000"/>
                </a:solidFill>
                <a:latin typeface="Arial Black" pitchFamily="34" charset="0"/>
              </a:rPr>
              <a:t>closure</a:t>
            </a:r>
            <a:r>
              <a:rPr lang="cs-CZ" sz="2800" dirty="0"/>
              <a:t>, </a:t>
            </a:r>
            <a:r>
              <a:rPr lang="cs-CZ" sz="2800" dirty="0" err="1"/>
              <a:t>Ophthalmic</a:t>
            </a:r>
            <a:r>
              <a:rPr lang="cs-CZ" sz="2800" dirty="0"/>
              <a:t>, </a:t>
            </a:r>
            <a:r>
              <a:rPr lang="cs-CZ" sz="2800" dirty="0" err="1"/>
              <a:t>Orthopaedics</a:t>
            </a:r>
            <a:r>
              <a:rPr lang="cs-CZ" sz="2800" dirty="0"/>
              <a:t>, </a:t>
            </a:r>
            <a:r>
              <a:rPr lang="cs-CZ" sz="2800" dirty="0" err="1"/>
              <a:t>Obstetrics</a:t>
            </a:r>
            <a:r>
              <a:rPr lang="cs-CZ" sz="2800" dirty="0"/>
              <a:t>/</a:t>
            </a:r>
            <a:r>
              <a:rPr lang="cs-CZ" sz="2800" dirty="0" err="1"/>
              <a:t>Gynaecology</a:t>
            </a:r>
            <a:r>
              <a:rPr lang="cs-CZ" sz="2800" dirty="0"/>
              <a:t> </a:t>
            </a:r>
            <a:r>
              <a:rPr lang="cs-CZ" sz="2800" dirty="0" err="1"/>
              <a:t>and</a:t>
            </a:r>
            <a:r>
              <a:rPr lang="cs-CZ" sz="2800" dirty="0"/>
              <a:t> </a:t>
            </a:r>
            <a:r>
              <a:rPr lang="cs-CZ" sz="2800" dirty="0" err="1"/>
              <a:t>Gastro</a:t>
            </a:r>
            <a:r>
              <a:rPr lang="cs-CZ" sz="2800" dirty="0"/>
              <a:t>-</a:t>
            </a:r>
            <a:r>
              <a:rPr lang="cs-CZ" sz="2800" dirty="0" err="1"/>
              <a:t>intestinal</a:t>
            </a:r>
            <a:r>
              <a:rPr lang="cs-CZ" sz="2800" dirty="0"/>
              <a:t> </a:t>
            </a:r>
            <a:r>
              <a:rPr lang="cs-CZ" sz="2800" dirty="0" err="1"/>
              <a:t>Tract</a:t>
            </a:r>
            <a:r>
              <a:rPr lang="cs-CZ" sz="2800" dirty="0"/>
              <a:t> </a:t>
            </a:r>
            <a:r>
              <a:rPr lang="cs-CZ" sz="2800" dirty="0" err="1"/>
              <a:t>Surgery</a:t>
            </a:r>
            <a:r>
              <a:rPr lang="cs-CZ" sz="2800" dirty="0"/>
              <a:t>.</a:t>
            </a:r>
          </a:p>
          <a:p>
            <a:endParaRPr lang="cs-CZ"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16632"/>
            <a:ext cx="8229600" cy="792088"/>
          </a:xfrm>
        </p:spPr>
        <p:txBody>
          <a:bodyPr/>
          <a:lstStyle/>
          <a:p>
            <a:r>
              <a:rPr lang="cs-CZ" sz="2800" dirty="0">
                <a:solidFill>
                  <a:srgbClr val="FF0000"/>
                </a:solidFill>
                <a:latin typeface="Arial Black" pitchFamily="34" charset="0"/>
              </a:rPr>
              <a:t> KOLAGEN – rozpustnost 1</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65</a:t>
            </a:fld>
            <a:endParaRPr lang="sk-SK"/>
          </a:p>
        </p:txBody>
      </p:sp>
      <p:sp>
        <p:nvSpPr>
          <p:cNvPr id="8" name="Obdélník 7"/>
          <p:cNvSpPr/>
          <p:nvPr/>
        </p:nvSpPr>
        <p:spPr>
          <a:xfrm>
            <a:off x="323528" y="836712"/>
            <a:ext cx="8496944" cy="1569660"/>
          </a:xfrm>
          <a:prstGeom prst="rect">
            <a:avLst/>
          </a:prstGeom>
        </p:spPr>
        <p:txBody>
          <a:bodyPr wrap="square">
            <a:spAutoFit/>
          </a:bodyPr>
          <a:lstStyle/>
          <a:p>
            <a:r>
              <a:rPr lang="en-US" sz="2400" dirty="0"/>
              <a:t>Some cosmetics include soluble or </a:t>
            </a:r>
            <a:r>
              <a:rPr lang="en-US" sz="2400" dirty="0">
                <a:solidFill>
                  <a:srgbClr val="FF0000"/>
                </a:solidFill>
                <a:latin typeface="Arial Black" pitchFamily="34" charset="0"/>
              </a:rPr>
              <a:t>hydrolyzed collagen</a:t>
            </a:r>
            <a:r>
              <a:rPr lang="en-US" sz="2400" dirty="0"/>
              <a:t>. In this case, the collagen molecules have been broken down into much smaller fragments, which are able to penetrate the skin’s surface. </a:t>
            </a:r>
            <a:endParaRPr lang="cs-CZ" sz="2400" dirty="0"/>
          </a:p>
        </p:txBody>
      </p:sp>
      <p:sp>
        <p:nvSpPr>
          <p:cNvPr id="11" name="TextovéPole 10"/>
          <p:cNvSpPr txBox="1"/>
          <p:nvPr/>
        </p:nvSpPr>
        <p:spPr>
          <a:xfrm>
            <a:off x="179512" y="2636912"/>
            <a:ext cx="8784976" cy="2246769"/>
          </a:xfrm>
          <a:prstGeom prst="rect">
            <a:avLst/>
          </a:prstGeom>
          <a:noFill/>
        </p:spPr>
        <p:txBody>
          <a:bodyPr wrap="square" rtlCol="0">
            <a:spAutoFit/>
          </a:bodyPr>
          <a:lstStyle/>
          <a:p>
            <a:r>
              <a:rPr lang="cs-CZ" sz="2800" u="sng" dirty="0">
                <a:solidFill>
                  <a:srgbClr val="0000FF"/>
                </a:solidFill>
                <a:latin typeface="Arial Black" pitchFamily="34" charset="0"/>
              </a:rPr>
              <a:t>ROZPUSTNOST KOLAGENU ZÁVISÍ NA:</a:t>
            </a:r>
          </a:p>
          <a:p>
            <a:pPr>
              <a:buFont typeface="Arial" pitchFamily="34" charset="0"/>
              <a:buChar char="•"/>
            </a:pPr>
            <a:r>
              <a:rPr lang="cs-CZ" sz="2800" dirty="0">
                <a:solidFill>
                  <a:srgbClr val="0000FF"/>
                </a:solidFill>
                <a:latin typeface="Arial Black" pitchFamily="34" charset="0"/>
              </a:rPr>
              <a:t> MW &gt;  hydrolyzované typy jsou rozpustnější, a to i ve vodě</a:t>
            </a:r>
          </a:p>
          <a:p>
            <a:pPr>
              <a:buFont typeface="Arial" pitchFamily="34" charset="0"/>
              <a:buChar char="•"/>
            </a:pPr>
            <a:r>
              <a:rPr lang="cs-CZ" sz="2800" dirty="0">
                <a:solidFill>
                  <a:srgbClr val="0000FF"/>
                </a:solidFill>
                <a:latin typeface="Arial Black" pitchFamily="34" charset="0"/>
              </a:rPr>
              <a:t> pH,</a:t>
            </a:r>
          </a:p>
          <a:p>
            <a:pPr>
              <a:buFont typeface="Arial" pitchFamily="34" charset="0"/>
              <a:buChar char="•"/>
            </a:pPr>
            <a:r>
              <a:rPr lang="cs-CZ" sz="2800" dirty="0">
                <a:solidFill>
                  <a:srgbClr val="0000FF"/>
                </a:solidFill>
                <a:latin typeface="Arial Black" pitchFamily="34" charset="0"/>
              </a:rPr>
              <a:t>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16632"/>
            <a:ext cx="8229600" cy="792088"/>
          </a:xfrm>
        </p:spPr>
        <p:txBody>
          <a:bodyPr/>
          <a:lstStyle/>
          <a:p>
            <a:r>
              <a:rPr lang="cs-CZ" sz="2800" dirty="0">
                <a:solidFill>
                  <a:srgbClr val="FF0000"/>
                </a:solidFill>
                <a:latin typeface="Arial Black" pitchFamily="34" charset="0"/>
              </a:rPr>
              <a:t> KOLAGEN – rozpustnost 2</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66</a:t>
            </a:fld>
            <a:endParaRPr lang="sk-SK"/>
          </a:p>
        </p:txBody>
      </p:sp>
      <p:sp>
        <p:nvSpPr>
          <p:cNvPr id="11" name="TextovéPole 10"/>
          <p:cNvSpPr txBox="1"/>
          <p:nvPr/>
        </p:nvSpPr>
        <p:spPr>
          <a:xfrm>
            <a:off x="0" y="908720"/>
            <a:ext cx="8784976" cy="1384995"/>
          </a:xfrm>
          <a:prstGeom prst="rect">
            <a:avLst/>
          </a:prstGeom>
          <a:noFill/>
        </p:spPr>
        <p:txBody>
          <a:bodyPr wrap="square" rtlCol="0">
            <a:spAutoFit/>
          </a:bodyPr>
          <a:lstStyle/>
          <a:p>
            <a:r>
              <a:rPr lang="cs-CZ" sz="2800" u="sng" dirty="0">
                <a:solidFill>
                  <a:srgbClr val="008000"/>
                </a:solidFill>
                <a:latin typeface="Arial Black" pitchFamily="34" charset="0"/>
              </a:rPr>
              <a:t>IZOELEKTRICKÝ BOD </a:t>
            </a:r>
            <a:r>
              <a:rPr lang="cs-CZ" sz="2800" u="sng" dirty="0">
                <a:solidFill>
                  <a:srgbClr val="0000FF"/>
                </a:solidFill>
                <a:latin typeface="Arial Black" pitchFamily="34" charset="0"/>
              </a:rPr>
              <a:t>KOLAGENU: cca. pH7</a:t>
            </a:r>
          </a:p>
          <a:p>
            <a:pPr algn="ctr"/>
            <a:r>
              <a:rPr lang="cs-CZ" sz="2800" dirty="0">
                <a:solidFill>
                  <a:srgbClr val="0000FF"/>
                </a:solidFill>
                <a:latin typeface="Arial Black" pitchFamily="34" charset="0"/>
              </a:rPr>
              <a:t> </a:t>
            </a:r>
            <a:r>
              <a:rPr lang="cs-CZ" sz="2800" dirty="0">
                <a:solidFill>
                  <a:srgbClr val="FF0000"/>
                </a:solidFill>
                <a:latin typeface="Arial Black" pitchFamily="34" charset="0"/>
              </a:rPr>
              <a:t>SOL               28 °C              </a:t>
            </a:r>
            <a:r>
              <a:rPr lang="cs-CZ" sz="2800" dirty="0">
                <a:solidFill>
                  <a:srgbClr val="C00000"/>
                </a:solidFill>
                <a:latin typeface="Arial Black" pitchFamily="34" charset="0"/>
              </a:rPr>
              <a:t>GEL</a:t>
            </a:r>
          </a:p>
          <a:p>
            <a:pPr algn="ctr"/>
            <a:r>
              <a:rPr lang="cs-CZ" sz="2800" dirty="0">
                <a:solidFill>
                  <a:srgbClr val="0000FF"/>
                </a:solidFill>
                <a:latin typeface="Arial Black" pitchFamily="34" charset="0"/>
              </a:rPr>
              <a:t> </a:t>
            </a:r>
            <a:r>
              <a:rPr lang="cs-CZ" sz="2800" dirty="0">
                <a:solidFill>
                  <a:srgbClr val="C00000"/>
                </a:solidFill>
                <a:latin typeface="Arial Black" pitchFamily="34" charset="0"/>
              </a:rPr>
              <a:t>GEL</a:t>
            </a:r>
            <a:r>
              <a:rPr lang="cs-CZ" sz="2800" dirty="0">
                <a:solidFill>
                  <a:srgbClr val="FF0000"/>
                </a:solidFill>
                <a:latin typeface="Arial Black" pitchFamily="34" charset="0"/>
              </a:rPr>
              <a:t>               34 °C              SOL</a:t>
            </a:r>
            <a:endParaRPr lang="cs-CZ" sz="2800" dirty="0">
              <a:solidFill>
                <a:srgbClr val="0000FF"/>
              </a:solidFill>
              <a:latin typeface="Arial Black" pitchFamily="34" charset="0"/>
            </a:endParaRPr>
          </a:p>
        </p:txBody>
      </p:sp>
      <p:cxnSp>
        <p:nvCxnSpPr>
          <p:cNvPr id="13" name="Přímá spojovací šipka 12"/>
          <p:cNvCxnSpPr/>
          <p:nvPr/>
        </p:nvCxnSpPr>
        <p:spPr>
          <a:xfrm>
            <a:off x="2555776" y="1628800"/>
            <a:ext cx="1368152" cy="0"/>
          </a:xfrm>
          <a:prstGeom prst="straightConnector1">
            <a:avLst/>
          </a:prstGeom>
          <a:ln w="6350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4" name="Přímá spojovací šipka 13"/>
          <p:cNvCxnSpPr/>
          <p:nvPr/>
        </p:nvCxnSpPr>
        <p:spPr>
          <a:xfrm>
            <a:off x="5148064" y="1628800"/>
            <a:ext cx="1368152" cy="0"/>
          </a:xfrm>
          <a:prstGeom prst="straightConnector1">
            <a:avLst/>
          </a:prstGeom>
          <a:ln w="6350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5" name="Přímá spojovací šipka 14"/>
          <p:cNvCxnSpPr/>
          <p:nvPr/>
        </p:nvCxnSpPr>
        <p:spPr>
          <a:xfrm>
            <a:off x="2555776" y="1988840"/>
            <a:ext cx="1368152" cy="0"/>
          </a:xfrm>
          <a:prstGeom prst="straightConnector1">
            <a:avLst/>
          </a:prstGeom>
          <a:ln w="6350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6" name="Přímá spojovací šipka 15"/>
          <p:cNvCxnSpPr/>
          <p:nvPr/>
        </p:nvCxnSpPr>
        <p:spPr>
          <a:xfrm>
            <a:off x="5220072" y="2060848"/>
            <a:ext cx="1368152" cy="0"/>
          </a:xfrm>
          <a:prstGeom prst="straightConnector1">
            <a:avLst/>
          </a:prstGeom>
          <a:ln w="6350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0" y="2348880"/>
            <a:ext cx="8892480" cy="2246769"/>
          </a:xfrm>
          <a:prstGeom prst="rect">
            <a:avLst/>
          </a:prstGeom>
          <a:noFill/>
        </p:spPr>
        <p:txBody>
          <a:bodyPr wrap="square" rtlCol="0">
            <a:spAutoFit/>
          </a:bodyPr>
          <a:lstStyle/>
          <a:p>
            <a:pPr algn="ctr"/>
            <a:r>
              <a:rPr lang="cs-CZ" sz="2800" dirty="0">
                <a:latin typeface="Arial Black" pitchFamily="34" charset="0"/>
              </a:rPr>
              <a:t>Přechod</a:t>
            </a:r>
            <a:r>
              <a:rPr lang="cs-CZ" sz="2800" dirty="0"/>
              <a:t>  </a:t>
            </a:r>
            <a:r>
              <a:rPr lang="cs-CZ" sz="2800" dirty="0">
                <a:solidFill>
                  <a:srgbClr val="FF0000"/>
                </a:solidFill>
                <a:latin typeface="Arial Black" pitchFamily="34" charset="0"/>
              </a:rPr>
              <a:t>SOL               </a:t>
            </a:r>
            <a:r>
              <a:rPr lang="cs-CZ" sz="2800" dirty="0">
                <a:solidFill>
                  <a:srgbClr val="C00000"/>
                </a:solidFill>
                <a:latin typeface="Arial Black" pitchFamily="34" charset="0"/>
              </a:rPr>
              <a:t>GEL </a:t>
            </a:r>
            <a:r>
              <a:rPr lang="cs-CZ" sz="2800" dirty="0">
                <a:latin typeface="Arial Black" pitchFamily="34" charset="0"/>
              </a:rPr>
              <a:t>není BODOVÁ CHARAKTERISTIKA, není to vratný děj!</a:t>
            </a:r>
          </a:p>
          <a:p>
            <a:pPr algn="ctr"/>
            <a:r>
              <a:rPr lang="cs-CZ" sz="2800" dirty="0">
                <a:solidFill>
                  <a:srgbClr val="7030A0"/>
                </a:solidFill>
                <a:latin typeface="Arial Black" pitchFamily="34" charset="0"/>
              </a:rPr>
              <a:t>Říká se tomu „INVERZNÍ DĚJ“, protože během něho </a:t>
            </a:r>
            <a:r>
              <a:rPr lang="cs-CZ" sz="2800" cap="small" dirty="0">
                <a:solidFill>
                  <a:srgbClr val="7030A0"/>
                </a:solidFill>
                <a:latin typeface="Arial Black" pitchFamily="34" charset="0"/>
              </a:rPr>
              <a:t>může</a:t>
            </a:r>
            <a:r>
              <a:rPr lang="cs-CZ" sz="2800" dirty="0">
                <a:solidFill>
                  <a:srgbClr val="7030A0"/>
                </a:solidFill>
                <a:latin typeface="Arial Black" pitchFamily="34" charset="0"/>
              </a:rPr>
              <a:t> dojít ke změnám v makromolekulárním uspořádání   </a:t>
            </a:r>
            <a:r>
              <a:rPr lang="cs-CZ" sz="2800" dirty="0">
                <a:solidFill>
                  <a:srgbClr val="7030A0"/>
                </a:solidFill>
              </a:rPr>
              <a:t>  </a:t>
            </a:r>
          </a:p>
        </p:txBody>
      </p:sp>
      <p:cxnSp>
        <p:nvCxnSpPr>
          <p:cNvPr id="18" name="Přímá spojovací šipka 17"/>
          <p:cNvCxnSpPr/>
          <p:nvPr/>
        </p:nvCxnSpPr>
        <p:spPr>
          <a:xfrm>
            <a:off x="3203848" y="2636912"/>
            <a:ext cx="1368152" cy="0"/>
          </a:xfrm>
          <a:prstGeom prst="straightConnector1">
            <a:avLst/>
          </a:prstGeom>
          <a:ln w="63500">
            <a:solidFill>
              <a:srgbClr val="0000FF"/>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16632"/>
            <a:ext cx="8229600" cy="778098"/>
          </a:xfrm>
        </p:spPr>
        <p:txBody>
          <a:bodyPr/>
          <a:lstStyle/>
          <a:p>
            <a:r>
              <a:rPr lang="cs-CZ" sz="2800" dirty="0">
                <a:solidFill>
                  <a:srgbClr val="FF0000"/>
                </a:solidFill>
                <a:latin typeface="Arial Black" pitchFamily="34" charset="0"/>
              </a:rPr>
              <a:t> KOLAGEN – </a:t>
            </a:r>
            <a:r>
              <a:rPr lang="cs-CZ" sz="2800" dirty="0" err="1">
                <a:solidFill>
                  <a:srgbClr val="FF0000"/>
                </a:solidFill>
                <a:latin typeface="Arial Black" pitchFamily="34" charset="0"/>
              </a:rPr>
              <a:t>nanovlákna</a:t>
            </a:r>
            <a:r>
              <a:rPr lang="cs-CZ" sz="2800" dirty="0">
                <a:solidFill>
                  <a:srgbClr val="FF0000"/>
                </a:solidFill>
                <a:latin typeface="Arial Black" pitchFamily="34" charset="0"/>
              </a:rPr>
              <a:t> 1 </a:t>
            </a:r>
            <a:br>
              <a:rPr lang="cs-CZ" sz="2800" dirty="0">
                <a:solidFill>
                  <a:srgbClr val="FF0000"/>
                </a:solidFill>
                <a:latin typeface="Arial Black" pitchFamily="34" charset="0"/>
              </a:rPr>
            </a:br>
            <a:r>
              <a:rPr lang="cs-CZ" sz="2800" dirty="0">
                <a:solidFill>
                  <a:srgbClr val="0000FF"/>
                </a:solidFill>
                <a:latin typeface="Arial Black" pitchFamily="34" charset="0"/>
              </a:rPr>
              <a:t>(laskavostí CONTIPRO)</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67</a:t>
            </a:fld>
            <a:endParaRPr lang="sk-SK"/>
          </a:p>
        </p:txBody>
      </p:sp>
      <p:pic>
        <p:nvPicPr>
          <p:cNvPr id="8" name="Obrázek 7" descr="NANOVLÁKNO KOLAGEN vzorek_4_1kx.tiff"/>
          <p:cNvPicPr>
            <a:picLocks noChangeAspect="1"/>
          </p:cNvPicPr>
          <p:nvPr/>
        </p:nvPicPr>
        <p:blipFill>
          <a:blip r:embed="rId2" cstate="print"/>
          <a:stretch>
            <a:fillRect/>
          </a:stretch>
        </p:blipFill>
        <p:spPr>
          <a:xfrm>
            <a:off x="539552" y="1124744"/>
            <a:ext cx="8208912" cy="5095186"/>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16632"/>
            <a:ext cx="8229600" cy="778098"/>
          </a:xfrm>
        </p:spPr>
        <p:txBody>
          <a:bodyPr/>
          <a:lstStyle/>
          <a:p>
            <a:r>
              <a:rPr lang="cs-CZ" sz="2800" dirty="0">
                <a:solidFill>
                  <a:srgbClr val="FF0000"/>
                </a:solidFill>
                <a:latin typeface="Arial Black" pitchFamily="34" charset="0"/>
              </a:rPr>
              <a:t> KOLAGEN – </a:t>
            </a:r>
            <a:r>
              <a:rPr lang="cs-CZ" sz="2800" dirty="0" err="1">
                <a:solidFill>
                  <a:srgbClr val="FF0000"/>
                </a:solidFill>
                <a:latin typeface="Arial Black" pitchFamily="34" charset="0"/>
              </a:rPr>
              <a:t>nanovlákna</a:t>
            </a:r>
            <a:r>
              <a:rPr lang="cs-CZ" sz="2800" dirty="0">
                <a:solidFill>
                  <a:srgbClr val="FF0000"/>
                </a:solidFill>
                <a:latin typeface="Arial Black" pitchFamily="34" charset="0"/>
              </a:rPr>
              <a:t> 2 </a:t>
            </a:r>
            <a:br>
              <a:rPr lang="cs-CZ" sz="2800" dirty="0">
                <a:solidFill>
                  <a:srgbClr val="FF0000"/>
                </a:solidFill>
                <a:latin typeface="Arial Black" pitchFamily="34" charset="0"/>
              </a:rPr>
            </a:br>
            <a:r>
              <a:rPr lang="cs-CZ" sz="2800" dirty="0">
                <a:solidFill>
                  <a:srgbClr val="0000FF"/>
                </a:solidFill>
                <a:latin typeface="Arial Black" pitchFamily="34" charset="0"/>
              </a:rPr>
              <a:t>(laskavostí CONTIPRO)</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68</a:t>
            </a:fld>
            <a:endParaRPr lang="sk-SK"/>
          </a:p>
        </p:txBody>
      </p:sp>
      <p:pic>
        <p:nvPicPr>
          <p:cNvPr id="9" name="Obrázek 8" descr="NANOVLÁKNO KOLAGEN vzorek_4_5kx.tiff"/>
          <p:cNvPicPr>
            <a:picLocks noChangeAspect="1"/>
          </p:cNvPicPr>
          <p:nvPr/>
        </p:nvPicPr>
        <p:blipFill>
          <a:blip r:embed="rId2" cstate="print"/>
          <a:stretch>
            <a:fillRect/>
          </a:stretch>
        </p:blipFill>
        <p:spPr>
          <a:xfrm>
            <a:off x="1043608" y="980728"/>
            <a:ext cx="7068277" cy="5301208"/>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16632"/>
            <a:ext cx="8229600" cy="778098"/>
          </a:xfrm>
        </p:spPr>
        <p:txBody>
          <a:bodyPr/>
          <a:lstStyle/>
          <a:p>
            <a:r>
              <a:rPr lang="cs-CZ" sz="2800" dirty="0">
                <a:solidFill>
                  <a:srgbClr val="FF0000"/>
                </a:solidFill>
                <a:latin typeface="Arial Black" pitchFamily="34" charset="0"/>
              </a:rPr>
              <a:t> KOLAGEN – </a:t>
            </a:r>
            <a:r>
              <a:rPr lang="cs-CZ" sz="2800" dirty="0" err="1">
                <a:solidFill>
                  <a:srgbClr val="FF0000"/>
                </a:solidFill>
                <a:latin typeface="Arial Black" pitchFamily="34" charset="0"/>
              </a:rPr>
              <a:t>nanovlákna</a:t>
            </a:r>
            <a:r>
              <a:rPr lang="cs-CZ" sz="2800" dirty="0">
                <a:solidFill>
                  <a:srgbClr val="FF0000"/>
                </a:solidFill>
                <a:latin typeface="Arial Black" pitchFamily="34" charset="0"/>
              </a:rPr>
              <a:t> 3 </a:t>
            </a:r>
            <a:br>
              <a:rPr lang="cs-CZ" sz="2800" dirty="0">
                <a:solidFill>
                  <a:srgbClr val="FF0000"/>
                </a:solidFill>
                <a:latin typeface="Arial Black" pitchFamily="34" charset="0"/>
              </a:rPr>
            </a:br>
            <a:r>
              <a:rPr lang="cs-CZ" sz="2800" dirty="0">
                <a:solidFill>
                  <a:srgbClr val="0000FF"/>
                </a:solidFill>
                <a:latin typeface="Arial Black" pitchFamily="34" charset="0"/>
              </a:rPr>
              <a:t>(laskavostí CONTIPRO)</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69</a:t>
            </a:fld>
            <a:endParaRPr lang="sk-SK"/>
          </a:p>
        </p:txBody>
      </p:sp>
      <p:pic>
        <p:nvPicPr>
          <p:cNvPr id="8" name="Obrázek 7" descr="NANOVLÁKNO KOLAGEN vzorek_4_10kx.tiff"/>
          <p:cNvPicPr>
            <a:picLocks noChangeAspect="1"/>
          </p:cNvPicPr>
          <p:nvPr/>
        </p:nvPicPr>
        <p:blipFill>
          <a:blip r:embed="rId2" cstate="print"/>
          <a:stretch>
            <a:fillRect/>
          </a:stretch>
        </p:blipFill>
        <p:spPr>
          <a:xfrm>
            <a:off x="971600" y="908720"/>
            <a:ext cx="7236296" cy="542722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539552" y="260648"/>
            <a:ext cx="8229600" cy="5976664"/>
          </a:xfrm>
        </p:spPr>
        <p:txBody>
          <a:bodyPr/>
          <a:lstStyle/>
          <a:p>
            <a:pPr marL="742950" indent="-742950">
              <a:buFont typeface="+mj-lt"/>
              <a:buAutoNum type="arabicPeriod"/>
            </a:pPr>
            <a:r>
              <a:rPr lang="cs-CZ" sz="3600" dirty="0">
                <a:latin typeface="Arial Black" pitchFamily="34" charset="0"/>
              </a:rPr>
              <a:t>Zopakování základních pojmů týkajících se BÍLKOVIN (</a:t>
            </a:r>
            <a:r>
              <a:rPr lang="cs-CZ" sz="3600">
                <a:latin typeface="Arial Black" pitchFamily="34" charset="0"/>
              </a:rPr>
              <a:t>přednáška 8)</a:t>
            </a:r>
            <a:endParaRPr lang="cs-CZ" sz="3600" dirty="0">
              <a:latin typeface="Arial Black" pitchFamily="34" charset="0"/>
            </a:endParaRPr>
          </a:p>
          <a:p>
            <a:pPr marL="742950" indent="-742950">
              <a:buFont typeface="+mj-lt"/>
              <a:buAutoNum type="arabicPeriod"/>
            </a:pPr>
            <a:r>
              <a:rPr lang="cs-CZ" sz="3600" dirty="0">
                <a:latin typeface="Arial Black" pitchFamily="34" charset="0"/>
              </a:rPr>
              <a:t>Vláknité bílkoviny</a:t>
            </a:r>
          </a:p>
          <a:p>
            <a:pPr marL="742950" indent="-742950">
              <a:buFont typeface="+mj-lt"/>
              <a:buAutoNum type="arabicPeriod"/>
            </a:pPr>
            <a:r>
              <a:rPr lang="cs-CZ" sz="3600" dirty="0">
                <a:latin typeface="Arial Black" pitchFamily="34" charset="0"/>
              </a:rPr>
              <a:t>Výroba želatiny a klihu</a:t>
            </a:r>
          </a:p>
          <a:p>
            <a:pPr marL="742950" indent="-742950">
              <a:buFont typeface="+mj-lt"/>
              <a:buAutoNum type="arabicPeriod"/>
            </a:pPr>
            <a:r>
              <a:rPr lang="cs-CZ" sz="3600" dirty="0">
                <a:latin typeface="Arial Black" pitchFamily="34" charset="0"/>
              </a:rPr>
              <a:t>Koželužství</a:t>
            </a:r>
          </a:p>
          <a:p>
            <a:pPr marL="1143000" lvl="1" indent="-742950">
              <a:buFont typeface="+mj-lt"/>
              <a:buAutoNum type="arabicPeriod"/>
            </a:pPr>
            <a:r>
              <a:rPr lang="cs-CZ" dirty="0">
                <a:latin typeface="Arial Black" pitchFamily="34" charset="0"/>
              </a:rPr>
              <a:t>Kůže versus useň</a:t>
            </a:r>
          </a:p>
          <a:p>
            <a:pPr marL="1143000" lvl="1" indent="-742950">
              <a:buFont typeface="+mj-lt"/>
              <a:buAutoNum type="arabicPeriod"/>
            </a:pPr>
            <a:r>
              <a:rPr lang="cs-CZ" dirty="0">
                <a:latin typeface="Arial Black" pitchFamily="34" charset="0"/>
              </a:rPr>
              <a:t>Postup činění kůží</a:t>
            </a:r>
          </a:p>
          <a:p>
            <a:pPr marL="742950" indent="-742950">
              <a:buFont typeface="+mj-lt"/>
              <a:buAutoNum type="arabicPeriod"/>
            </a:pPr>
            <a:r>
              <a:rPr lang="cs-CZ" sz="3600" dirty="0">
                <a:latin typeface="Arial Black" pitchFamily="34" charset="0"/>
              </a:rPr>
              <a:t>Useň a konzervátor - restaurátor</a:t>
            </a:r>
          </a:p>
        </p:txBody>
      </p:sp>
      <p:sp>
        <p:nvSpPr>
          <p:cNvPr id="2" name="Zástupný symbol pro datum 1"/>
          <p:cNvSpPr>
            <a:spLocks noGrp="1"/>
          </p:cNvSpPr>
          <p:nvPr>
            <p:ph type="dt" sz="half" idx="10"/>
          </p:nvPr>
        </p:nvSpPr>
        <p:spPr/>
        <p:txBody>
          <a:bodyPr/>
          <a:lstStyle/>
          <a:p>
            <a:pPr>
              <a:defRPr/>
            </a:pPr>
            <a:r>
              <a:rPr lang="cs-CZ"/>
              <a:t>22112021</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7</a:t>
            </a:fld>
            <a:endParaRPr lang="sk-SK"/>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16632"/>
            <a:ext cx="8229600" cy="792088"/>
          </a:xfrm>
        </p:spPr>
        <p:txBody>
          <a:bodyPr/>
          <a:lstStyle/>
          <a:p>
            <a:r>
              <a:rPr lang="cs-CZ" sz="2800" dirty="0">
                <a:solidFill>
                  <a:srgbClr val="FF0000"/>
                </a:solidFill>
                <a:latin typeface="Arial Black" pitchFamily="34" charset="0"/>
              </a:rPr>
              <a:t> KOLAGEN – ceny pro kosmetiku, vodorozpustný</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70</a:t>
            </a:fld>
            <a:endParaRPr lang="sk-SK"/>
          </a:p>
        </p:txBody>
      </p:sp>
      <p:sp>
        <p:nvSpPr>
          <p:cNvPr id="9" name="TextovéPole 8"/>
          <p:cNvSpPr txBox="1"/>
          <p:nvPr/>
        </p:nvSpPr>
        <p:spPr>
          <a:xfrm>
            <a:off x="251520" y="980728"/>
            <a:ext cx="8496944" cy="2554545"/>
          </a:xfrm>
          <a:prstGeom prst="rect">
            <a:avLst/>
          </a:prstGeom>
          <a:noFill/>
        </p:spPr>
        <p:txBody>
          <a:bodyPr wrap="square" rtlCol="0">
            <a:spAutoFit/>
          </a:bodyPr>
          <a:lstStyle/>
          <a:p>
            <a:r>
              <a:rPr lang="cs-CZ" sz="2400" dirty="0">
                <a:solidFill>
                  <a:srgbClr val="008000"/>
                </a:solidFill>
                <a:latin typeface="Arial Black" pitchFamily="34" charset="0"/>
              </a:rPr>
              <a:t>US $12 - 18 / Kilogram </a:t>
            </a:r>
          </a:p>
          <a:p>
            <a:r>
              <a:rPr lang="en-US" sz="2400" b="1" dirty="0">
                <a:solidFill>
                  <a:srgbClr val="0000FF"/>
                </a:solidFill>
                <a:latin typeface="Arial Black" pitchFamily="34" charset="0"/>
              </a:rPr>
              <a:t>100% Soluble In Water Solubility Hydrolyzed Collagen For Hair </a:t>
            </a:r>
            <a:endParaRPr lang="cs-CZ" sz="2400" b="1" dirty="0">
              <a:solidFill>
                <a:srgbClr val="0000FF"/>
              </a:solidFill>
              <a:latin typeface="Arial Black" pitchFamily="34" charset="0"/>
            </a:endParaRPr>
          </a:p>
          <a:p>
            <a:r>
              <a:rPr lang="en-US" sz="2400" dirty="0">
                <a:solidFill>
                  <a:srgbClr val="FF0000"/>
                </a:solidFill>
                <a:latin typeface="Arial Black" pitchFamily="34" charset="0"/>
              </a:rPr>
              <a:t>Supply Ability: 300 Ton/Tons per Month Fish Collagen</a:t>
            </a:r>
            <a:endParaRPr lang="cs-CZ" sz="2400" dirty="0">
              <a:solidFill>
                <a:srgbClr val="FF0000"/>
              </a:solidFill>
              <a:latin typeface="Arial Black" pitchFamily="34" charset="0"/>
            </a:endParaRPr>
          </a:p>
          <a:p>
            <a:pPr algn="ctr"/>
            <a:r>
              <a:rPr lang="cs-CZ" sz="4000" dirty="0">
                <a:solidFill>
                  <a:srgbClr val="C00000"/>
                </a:solidFill>
                <a:latin typeface="Arial Black" pitchFamily="34" charset="0"/>
              </a:rPr>
              <a:t>ZEMĚ PŮVODU: ČÍNA (ČLR)</a:t>
            </a:r>
          </a:p>
        </p:txBody>
      </p:sp>
      <p:sp>
        <p:nvSpPr>
          <p:cNvPr id="10" name="TextovéPole 9"/>
          <p:cNvSpPr txBox="1"/>
          <p:nvPr/>
        </p:nvSpPr>
        <p:spPr>
          <a:xfrm>
            <a:off x="179512" y="3717032"/>
            <a:ext cx="8496944" cy="2185214"/>
          </a:xfrm>
          <a:prstGeom prst="rect">
            <a:avLst/>
          </a:prstGeom>
          <a:noFill/>
        </p:spPr>
        <p:txBody>
          <a:bodyPr wrap="square" rtlCol="0">
            <a:spAutoFit/>
          </a:bodyPr>
          <a:lstStyle/>
          <a:p>
            <a:r>
              <a:rPr lang="cs-CZ" sz="2400" dirty="0">
                <a:solidFill>
                  <a:srgbClr val="008000"/>
                </a:solidFill>
                <a:latin typeface="Arial Black" pitchFamily="34" charset="0"/>
              </a:rPr>
              <a:t>US $12 - 18 / Kilogram </a:t>
            </a:r>
          </a:p>
          <a:p>
            <a:r>
              <a:rPr lang="cs-CZ" sz="2400" b="1" dirty="0">
                <a:solidFill>
                  <a:srgbClr val="0000FF"/>
                </a:solidFill>
                <a:latin typeface="Arial Black" pitchFamily="34" charset="0"/>
              </a:rPr>
              <a:t>FOOD GRADE</a:t>
            </a:r>
          </a:p>
          <a:p>
            <a:r>
              <a:rPr lang="en-US" sz="2400" dirty="0">
                <a:solidFill>
                  <a:srgbClr val="FF0000"/>
                </a:solidFill>
                <a:latin typeface="Arial Black" pitchFamily="34" charset="0"/>
              </a:rPr>
              <a:t>Supply Ability: 300 Ton/Tons per Month Fish Collagen</a:t>
            </a:r>
            <a:endParaRPr lang="cs-CZ" sz="2400" dirty="0">
              <a:solidFill>
                <a:srgbClr val="FF0000"/>
              </a:solidFill>
              <a:latin typeface="Arial Black" pitchFamily="34" charset="0"/>
            </a:endParaRPr>
          </a:p>
          <a:p>
            <a:pPr algn="ctr"/>
            <a:r>
              <a:rPr lang="cs-CZ" sz="4000" dirty="0">
                <a:solidFill>
                  <a:srgbClr val="C00000"/>
                </a:solidFill>
                <a:latin typeface="Arial Black" pitchFamily="34" charset="0"/>
              </a:rPr>
              <a:t>ZEMĚ PŮVODU: ČÍNA (ČLR)</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0" y="116632"/>
            <a:ext cx="9036496" cy="504056"/>
          </a:xfrm>
        </p:spPr>
        <p:txBody>
          <a:bodyPr/>
          <a:lstStyle/>
          <a:p>
            <a:r>
              <a:rPr lang="cs-CZ" sz="2800" dirty="0">
                <a:solidFill>
                  <a:srgbClr val="FF0000"/>
                </a:solidFill>
                <a:latin typeface="Arial Black" pitchFamily="34" charset="0"/>
              </a:rPr>
              <a:t> KOLAGEN jako předmět chemických reakcí</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71</a:t>
            </a:fld>
            <a:endParaRPr lang="sk-SK"/>
          </a:p>
        </p:txBody>
      </p:sp>
      <p:sp>
        <p:nvSpPr>
          <p:cNvPr id="9" name="TextovéPole 8"/>
          <p:cNvSpPr txBox="1"/>
          <p:nvPr/>
        </p:nvSpPr>
        <p:spPr>
          <a:xfrm>
            <a:off x="179512" y="3284984"/>
            <a:ext cx="8712968" cy="2677656"/>
          </a:xfrm>
          <a:prstGeom prst="rect">
            <a:avLst/>
          </a:prstGeom>
          <a:noFill/>
        </p:spPr>
        <p:txBody>
          <a:bodyPr wrap="square" rtlCol="0">
            <a:spAutoFit/>
          </a:bodyPr>
          <a:lstStyle/>
          <a:p>
            <a:pPr>
              <a:buFont typeface="Arial" pitchFamily="34" charset="0"/>
              <a:buChar char="•"/>
            </a:pPr>
            <a:r>
              <a:rPr lang="cs-CZ" sz="2800" dirty="0">
                <a:solidFill>
                  <a:srgbClr val="0000FF"/>
                </a:solidFill>
                <a:latin typeface="Arial Black" pitchFamily="34" charset="0"/>
              </a:rPr>
              <a:t> pokud možno POLYMERANALOGICKÉ PŘEMĚNY, tj. bez změn MW,</a:t>
            </a:r>
          </a:p>
          <a:p>
            <a:pPr>
              <a:buFont typeface="Arial" pitchFamily="34" charset="0"/>
              <a:buChar char="•"/>
            </a:pPr>
            <a:r>
              <a:rPr lang="cs-CZ" sz="2800" dirty="0">
                <a:solidFill>
                  <a:srgbClr val="0000FF"/>
                </a:solidFill>
                <a:latin typeface="Arial Black" pitchFamily="34" charset="0"/>
              </a:rPr>
              <a:t> hlavně se jednalo o modifikace pro fotografické emulze &gt; </a:t>
            </a:r>
            <a:r>
              <a:rPr lang="cs-CZ" sz="2800" u="sng" dirty="0">
                <a:solidFill>
                  <a:srgbClr val="0000FF"/>
                </a:solidFill>
                <a:latin typeface="Arial Black" pitchFamily="34" charset="0"/>
              </a:rPr>
              <a:t>PATENTY</a:t>
            </a:r>
            <a:r>
              <a:rPr lang="cs-CZ" sz="2800" dirty="0">
                <a:solidFill>
                  <a:srgbClr val="0000FF"/>
                </a:solidFill>
                <a:latin typeface="Arial Black" pitchFamily="34" charset="0"/>
              </a:rPr>
              <a:t>,</a:t>
            </a:r>
          </a:p>
          <a:p>
            <a:pPr>
              <a:buFont typeface="Arial" pitchFamily="34" charset="0"/>
              <a:buChar char="•"/>
            </a:pPr>
            <a:r>
              <a:rPr lang="cs-CZ" sz="2800" dirty="0">
                <a:solidFill>
                  <a:srgbClr val="0000FF"/>
                </a:solidFill>
                <a:latin typeface="Arial Black" pitchFamily="34" charset="0"/>
              </a:rPr>
              <a:t> nyní pro substráty na pěstování buněk,</a:t>
            </a:r>
          </a:p>
          <a:p>
            <a:r>
              <a:rPr lang="cs-CZ" sz="2800" dirty="0">
                <a:solidFill>
                  <a:srgbClr val="0000FF"/>
                </a:solidFill>
                <a:latin typeface="Arial Black" pitchFamily="34" charset="0"/>
              </a:rPr>
              <a:t>  řada patentů i publikací.</a:t>
            </a:r>
          </a:p>
        </p:txBody>
      </p:sp>
      <p:sp>
        <p:nvSpPr>
          <p:cNvPr id="10" name="TextovéPole 9"/>
          <p:cNvSpPr txBox="1"/>
          <p:nvPr/>
        </p:nvSpPr>
        <p:spPr>
          <a:xfrm>
            <a:off x="0" y="836712"/>
            <a:ext cx="9144000" cy="2000548"/>
          </a:xfrm>
          <a:prstGeom prst="rect">
            <a:avLst/>
          </a:prstGeom>
          <a:noFill/>
        </p:spPr>
        <p:txBody>
          <a:bodyPr wrap="square" rtlCol="0">
            <a:spAutoFit/>
          </a:bodyPr>
          <a:lstStyle/>
          <a:p>
            <a:pPr algn="ctr"/>
            <a:r>
              <a:rPr lang="cs-CZ" sz="2800" dirty="0">
                <a:solidFill>
                  <a:srgbClr val="008000"/>
                </a:solidFill>
                <a:latin typeface="Arial Black" pitchFamily="34" charset="0"/>
              </a:rPr>
              <a:t>Místem reakce bývá aminoskupina (-NH</a:t>
            </a:r>
            <a:r>
              <a:rPr lang="cs-CZ" sz="2800" baseline="-25000" dirty="0">
                <a:solidFill>
                  <a:srgbClr val="008000"/>
                </a:solidFill>
                <a:latin typeface="Arial Black" pitchFamily="34" charset="0"/>
              </a:rPr>
              <a:t>2</a:t>
            </a:r>
            <a:r>
              <a:rPr lang="cs-CZ" sz="2800" dirty="0">
                <a:solidFill>
                  <a:srgbClr val="008000"/>
                </a:solidFill>
                <a:latin typeface="Arial Black" pitchFamily="34" charset="0"/>
              </a:rPr>
              <a:t>)</a:t>
            </a:r>
          </a:p>
          <a:p>
            <a:pPr algn="ctr"/>
            <a:r>
              <a:rPr lang="cs-CZ" sz="2400" u="sng" dirty="0">
                <a:solidFill>
                  <a:srgbClr val="FF0000"/>
                </a:solidFill>
                <a:latin typeface="Arial Black" pitchFamily="34" charset="0"/>
              </a:rPr>
              <a:t>ČLÁNEK (např.):</a:t>
            </a:r>
          </a:p>
          <a:p>
            <a:r>
              <a:rPr lang="cs-CZ" sz="2400" i="1" dirty="0" err="1">
                <a:solidFill>
                  <a:srgbClr val="FF0000"/>
                </a:solidFill>
                <a:latin typeface="Arial Black" pitchFamily="34" charset="0"/>
              </a:rPr>
              <a:t>Synthesis</a:t>
            </a:r>
            <a:r>
              <a:rPr lang="cs-CZ" sz="2400" i="1" dirty="0">
                <a:solidFill>
                  <a:srgbClr val="FF0000"/>
                </a:solidFill>
                <a:latin typeface="Arial Black" pitchFamily="34" charset="0"/>
              </a:rPr>
              <a:t> </a:t>
            </a:r>
            <a:r>
              <a:rPr lang="cs-CZ" sz="2400" i="1" dirty="0" err="1">
                <a:solidFill>
                  <a:srgbClr val="FF0000"/>
                </a:solidFill>
                <a:latin typeface="Arial Black" pitchFamily="34" charset="0"/>
              </a:rPr>
              <a:t>and</a:t>
            </a:r>
            <a:r>
              <a:rPr lang="cs-CZ" sz="2400" i="1" dirty="0">
                <a:solidFill>
                  <a:srgbClr val="FF0000"/>
                </a:solidFill>
                <a:latin typeface="Arial Black" pitchFamily="34" charset="0"/>
              </a:rPr>
              <a:t> </a:t>
            </a:r>
            <a:r>
              <a:rPr lang="cs-CZ" sz="2400" i="1" dirty="0" err="1">
                <a:solidFill>
                  <a:srgbClr val="FF0000"/>
                </a:solidFill>
                <a:latin typeface="Arial Black" pitchFamily="34" charset="0"/>
              </a:rPr>
              <a:t>properties</a:t>
            </a:r>
            <a:r>
              <a:rPr lang="cs-CZ" sz="2400" i="1" dirty="0">
                <a:solidFill>
                  <a:srgbClr val="FF0000"/>
                </a:solidFill>
                <a:latin typeface="Arial Black" pitchFamily="34" charset="0"/>
              </a:rPr>
              <a:t> </a:t>
            </a:r>
            <a:r>
              <a:rPr lang="cs-CZ" sz="2400" i="1" dirty="0" err="1">
                <a:solidFill>
                  <a:srgbClr val="FF0000"/>
                </a:solidFill>
                <a:latin typeface="Arial Black" pitchFamily="34" charset="0"/>
              </a:rPr>
              <a:t>of</a:t>
            </a:r>
            <a:r>
              <a:rPr lang="cs-CZ" sz="2400" i="1" dirty="0">
                <a:solidFill>
                  <a:srgbClr val="FF0000"/>
                </a:solidFill>
                <a:latin typeface="Arial Black" pitchFamily="34" charset="0"/>
              </a:rPr>
              <a:t> </a:t>
            </a:r>
            <a:r>
              <a:rPr lang="cs-CZ" sz="2400" i="1" dirty="0" err="1">
                <a:solidFill>
                  <a:srgbClr val="FF0000"/>
                </a:solidFill>
                <a:latin typeface="Arial Black" pitchFamily="34" charset="0"/>
              </a:rPr>
              <a:t>some</a:t>
            </a:r>
            <a:r>
              <a:rPr lang="cs-CZ" sz="2400" i="1" dirty="0">
                <a:solidFill>
                  <a:srgbClr val="FF0000"/>
                </a:solidFill>
                <a:latin typeface="Arial Black" pitchFamily="34" charset="0"/>
              </a:rPr>
              <a:t> </a:t>
            </a:r>
            <a:r>
              <a:rPr lang="cs-CZ" sz="2400" i="1" dirty="0" err="1">
                <a:latin typeface="Arial Black" pitchFamily="34" charset="0"/>
              </a:rPr>
              <a:t>gelatin</a:t>
            </a:r>
            <a:r>
              <a:rPr lang="cs-CZ" sz="2400" i="1" dirty="0">
                <a:solidFill>
                  <a:srgbClr val="FF0000"/>
                </a:solidFill>
                <a:latin typeface="Arial Black" pitchFamily="34" charset="0"/>
              </a:rPr>
              <a:t> </a:t>
            </a:r>
            <a:r>
              <a:rPr lang="cs-CZ" sz="2400" i="1" dirty="0" err="1">
                <a:solidFill>
                  <a:srgbClr val="FF0000"/>
                </a:solidFill>
                <a:latin typeface="Arial Black" pitchFamily="34" charset="0"/>
              </a:rPr>
              <a:t>derivatives</a:t>
            </a:r>
            <a:r>
              <a:rPr lang="cs-CZ" sz="2400" i="1" dirty="0">
                <a:solidFill>
                  <a:srgbClr val="FF0000"/>
                </a:solidFill>
                <a:latin typeface="Arial Black" pitchFamily="34" charset="0"/>
              </a:rPr>
              <a:t> </a:t>
            </a:r>
            <a:r>
              <a:rPr lang="cs-CZ" sz="2400" i="1" dirty="0" err="1">
                <a:solidFill>
                  <a:srgbClr val="FF0000"/>
                </a:solidFill>
                <a:latin typeface="Arial Black" pitchFamily="34" charset="0"/>
              </a:rPr>
              <a:t>with</a:t>
            </a:r>
            <a:r>
              <a:rPr lang="cs-CZ" sz="2400" i="1" dirty="0">
                <a:solidFill>
                  <a:srgbClr val="FF0000"/>
                </a:solidFill>
                <a:latin typeface="Arial Black" pitchFamily="34" charset="0"/>
              </a:rPr>
              <a:t> </a:t>
            </a:r>
            <a:r>
              <a:rPr lang="cs-CZ" sz="2400" i="1" dirty="0" err="1">
                <a:solidFill>
                  <a:srgbClr val="FF0000"/>
                </a:solidFill>
                <a:latin typeface="Arial Black" pitchFamily="34" charset="0"/>
              </a:rPr>
              <a:t>substituents</a:t>
            </a:r>
            <a:r>
              <a:rPr lang="cs-CZ" sz="2400" i="1" dirty="0">
                <a:solidFill>
                  <a:srgbClr val="FF0000"/>
                </a:solidFill>
                <a:latin typeface="Arial Black" pitchFamily="34" charset="0"/>
              </a:rPr>
              <a:t> </a:t>
            </a:r>
            <a:r>
              <a:rPr lang="cs-CZ" sz="2400" i="1" dirty="0" err="1">
                <a:solidFill>
                  <a:srgbClr val="FF0000"/>
                </a:solidFill>
                <a:latin typeface="Arial Black" pitchFamily="34" charset="0"/>
              </a:rPr>
              <a:t>at</a:t>
            </a:r>
            <a:r>
              <a:rPr lang="cs-CZ" sz="2400" i="1" dirty="0">
                <a:solidFill>
                  <a:srgbClr val="FF0000"/>
                </a:solidFill>
                <a:latin typeface="Arial Black" pitchFamily="34" charset="0"/>
              </a:rPr>
              <a:t> </a:t>
            </a:r>
            <a:r>
              <a:rPr lang="cs-CZ" sz="2400" i="1" dirty="0" err="1">
                <a:solidFill>
                  <a:srgbClr val="FF0000"/>
                </a:solidFill>
                <a:latin typeface="Arial Black" pitchFamily="34" charset="0"/>
              </a:rPr>
              <a:t>the</a:t>
            </a:r>
            <a:r>
              <a:rPr lang="cs-CZ" sz="2400" i="1" dirty="0">
                <a:solidFill>
                  <a:srgbClr val="FF0000"/>
                </a:solidFill>
                <a:latin typeface="Arial Black" pitchFamily="34" charset="0"/>
              </a:rPr>
              <a:t> </a:t>
            </a:r>
            <a:r>
              <a:rPr lang="cs-CZ" sz="2400" i="1" dirty="0" err="1">
                <a:solidFill>
                  <a:srgbClr val="FF0000"/>
                </a:solidFill>
                <a:latin typeface="Arial Black" pitchFamily="34" charset="0"/>
              </a:rPr>
              <a:t>amino</a:t>
            </a:r>
            <a:r>
              <a:rPr lang="cs-CZ" sz="2400" i="1" dirty="0">
                <a:solidFill>
                  <a:srgbClr val="FF0000"/>
                </a:solidFill>
                <a:latin typeface="Arial Black" pitchFamily="34" charset="0"/>
              </a:rPr>
              <a:t> </a:t>
            </a:r>
            <a:r>
              <a:rPr lang="cs-CZ" sz="2400" i="1" dirty="0" err="1">
                <a:solidFill>
                  <a:srgbClr val="FF0000"/>
                </a:solidFill>
                <a:latin typeface="Arial Black" pitchFamily="34" charset="0"/>
              </a:rPr>
              <a:t>groups</a:t>
            </a:r>
            <a:endParaRPr lang="cs-CZ" sz="2400" i="1" dirty="0">
              <a:solidFill>
                <a:srgbClr val="FF0000"/>
              </a:solidFill>
              <a:latin typeface="Arial Black" pitchFamily="34" charset="0"/>
            </a:endParaRPr>
          </a:p>
          <a:p>
            <a:r>
              <a:rPr lang="cs-CZ" sz="2400" dirty="0">
                <a:solidFill>
                  <a:srgbClr val="FF0000"/>
                </a:solidFill>
                <a:latin typeface="Arial Black" pitchFamily="34" charset="0"/>
              </a:rPr>
              <a:t>J. </a:t>
            </a:r>
            <a:r>
              <a:rPr lang="cs-CZ" sz="2400" dirty="0" err="1">
                <a:solidFill>
                  <a:srgbClr val="FF0000"/>
                </a:solidFill>
                <a:latin typeface="Arial Black" pitchFamily="34" charset="0"/>
              </a:rPr>
              <a:t>Chem</a:t>
            </a:r>
            <a:r>
              <a:rPr lang="cs-CZ" sz="2400" dirty="0">
                <a:solidFill>
                  <a:srgbClr val="FF0000"/>
                </a:solidFill>
                <a:latin typeface="Arial Black" pitchFamily="34" charset="0"/>
              </a:rPr>
              <a:t>. </a:t>
            </a:r>
            <a:r>
              <a:rPr lang="cs-CZ" sz="2400" dirty="0" err="1">
                <a:solidFill>
                  <a:srgbClr val="FF0000"/>
                </a:solidFill>
                <a:latin typeface="Arial Black" pitchFamily="34" charset="0"/>
              </a:rPr>
              <a:t>Techn</a:t>
            </a:r>
            <a:r>
              <a:rPr lang="cs-CZ" sz="2400" dirty="0">
                <a:solidFill>
                  <a:srgbClr val="FF0000"/>
                </a:solidFill>
                <a:latin typeface="Arial Black" pitchFamily="34" charset="0"/>
              </a:rPr>
              <a:t>. </a:t>
            </a:r>
            <a:r>
              <a:rPr lang="cs-CZ" sz="2400" dirty="0" err="1">
                <a:solidFill>
                  <a:srgbClr val="FF0000"/>
                </a:solidFill>
                <a:latin typeface="Arial Black" pitchFamily="34" charset="0"/>
              </a:rPr>
              <a:t>and</a:t>
            </a:r>
            <a:r>
              <a:rPr lang="cs-CZ" sz="2400" dirty="0">
                <a:solidFill>
                  <a:srgbClr val="FF0000"/>
                </a:solidFill>
                <a:latin typeface="Arial Black" pitchFamily="34" charset="0"/>
              </a:rPr>
              <a:t> Biotechnology, </a:t>
            </a:r>
            <a:r>
              <a:rPr lang="cs-CZ" sz="2400" u="sng" dirty="0">
                <a:solidFill>
                  <a:srgbClr val="FF0000"/>
                </a:solidFill>
                <a:latin typeface="Arial Black" pitchFamily="34" charset="0"/>
              </a:rPr>
              <a:t>15</a:t>
            </a:r>
            <a:r>
              <a:rPr lang="cs-CZ" sz="2400" dirty="0">
                <a:solidFill>
                  <a:srgbClr val="FF0000"/>
                </a:solidFill>
                <a:latin typeface="Arial Black" pitchFamily="34" charset="0"/>
              </a:rPr>
              <a:t>, (1965), 479 </a:t>
            </a:r>
            <a:endParaRPr lang="cs-CZ" sz="2800" dirty="0">
              <a:solidFill>
                <a:srgbClr val="FF0000"/>
              </a:solidFill>
              <a:latin typeface="Arial Black"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72</a:t>
            </a:fld>
            <a:endParaRPr lang="sk-SK"/>
          </a:p>
        </p:txBody>
      </p:sp>
      <p:sp>
        <p:nvSpPr>
          <p:cNvPr id="10" name="Nadpis 6"/>
          <p:cNvSpPr txBox="1">
            <a:spLocks/>
          </p:cNvSpPr>
          <p:nvPr/>
        </p:nvSpPr>
        <p:spPr bwMode="auto">
          <a:xfrm>
            <a:off x="0" y="116632"/>
            <a:ext cx="9036496"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2800" b="0" i="0" u="none" strike="noStrike" kern="0" cap="none" spc="0" normalizeH="0" baseline="0" noProof="0">
                <a:ln>
                  <a:noFill/>
                </a:ln>
                <a:solidFill>
                  <a:srgbClr val="FF0000"/>
                </a:solidFill>
                <a:effectLst/>
                <a:uLnTx/>
                <a:uFillTx/>
                <a:latin typeface="Arial Black" pitchFamily="34" charset="0"/>
                <a:ea typeface="+mj-ea"/>
                <a:cs typeface="+mj-cs"/>
              </a:rPr>
              <a:t> KOLAGEN jako předmět chemických reakcí</a:t>
            </a:r>
            <a:endParaRPr kumimoji="0" lang="cs-CZ" sz="2800" b="0" i="0" u="none" strike="noStrike" kern="0" cap="none" spc="0" normalizeH="0" baseline="0" noProof="0" dirty="0">
              <a:ln>
                <a:noFill/>
              </a:ln>
              <a:solidFill>
                <a:srgbClr val="0000FF"/>
              </a:solidFill>
              <a:effectLst/>
              <a:uLnTx/>
              <a:uFillTx/>
              <a:latin typeface="+mj-lt"/>
              <a:ea typeface="+mj-ea"/>
              <a:cs typeface="+mj-cs"/>
            </a:endParaRPr>
          </a:p>
        </p:txBody>
      </p:sp>
      <p:sp>
        <p:nvSpPr>
          <p:cNvPr id="12" name="TextovéPole 11"/>
          <p:cNvSpPr txBox="1"/>
          <p:nvPr/>
        </p:nvSpPr>
        <p:spPr>
          <a:xfrm>
            <a:off x="251520" y="764704"/>
            <a:ext cx="8640960" cy="5016758"/>
          </a:xfrm>
          <a:prstGeom prst="rect">
            <a:avLst/>
          </a:prstGeom>
          <a:noFill/>
        </p:spPr>
        <p:txBody>
          <a:bodyPr wrap="square" rtlCol="0">
            <a:spAutoFit/>
          </a:bodyPr>
          <a:lstStyle/>
          <a:p>
            <a:pPr algn="ctr"/>
            <a:r>
              <a:rPr lang="cs-CZ" sz="3600" b="1" u="sng" dirty="0">
                <a:solidFill>
                  <a:srgbClr val="0000FF"/>
                </a:solidFill>
                <a:latin typeface="Arial Black" pitchFamily="34" charset="0"/>
              </a:rPr>
              <a:t>Chemická modifikace</a:t>
            </a:r>
          </a:p>
          <a:p>
            <a:pPr lvl="0" algn="ctr"/>
            <a:r>
              <a:rPr lang="cs-CZ" sz="3200" b="1" dirty="0">
                <a:solidFill>
                  <a:srgbClr val="008000"/>
                </a:solidFill>
                <a:latin typeface="Arial Black" pitchFamily="34" charset="0"/>
              </a:rPr>
              <a:t>reakce s monofunkčními </a:t>
            </a:r>
            <a:r>
              <a:rPr lang="cs-CZ" sz="3200" b="1" dirty="0" err="1">
                <a:solidFill>
                  <a:srgbClr val="008000"/>
                </a:solidFill>
                <a:latin typeface="Arial Black" pitchFamily="34" charset="0"/>
              </a:rPr>
              <a:t>reagenty</a:t>
            </a:r>
            <a:endParaRPr lang="cs-CZ" sz="3200" b="1" dirty="0">
              <a:solidFill>
                <a:srgbClr val="008000"/>
              </a:solidFill>
              <a:latin typeface="Arial Black" pitchFamily="34" charset="0"/>
            </a:endParaRPr>
          </a:p>
          <a:p>
            <a:pPr lvl="0">
              <a:buFont typeface="Arial" pitchFamily="34" charset="0"/>
              <a:buChar char="•"/>
            </a:pPr>
            <a:r>
              <a:rPr lang="cs-CZ" sz="2800" b="1" dirty="0">
                <a:solidFill>
                  <a:srgbClr val="0000FF"/>
                </a:solidFill>
              </a:rPr>
              <a:t> </a:t>
            </a:r>
            <a:r>
              <a:rPr lang="cs-CZ" sz="2800" b="1" dirty="0">
                <a:solidFill>
                  <a:srgbClr val="0000FF"/>
                </a:solidFill>
                <a:latin typeface="Arial Black" pitchFamily="34" charset="0"/>
              </a:rPr>
              <a:t>acylace</a:t>
            </a:r>
            <a:r>
              <a:rPr lang="cs-CZ" sz="2800" b="1" dirty="0">
                <a:solidFill>
                  <a:srgbClr val="0000FF"/>
                </a:solidFill>
              </a:rPr>
              <a:t> (acetanhydrid + aminoskupiny)</a:t>
            </a:r>
          </a:p>
          <a:p>
            <a:pPr lvl="0">
              <a:buFont typeface="Arial" pitchFamily="34" charset="0"/>
              <a:buChar char="•"/>
            </a:pPr>
            <a:r>
              <a:rPr lang="cs-CZ" sz="2800" b="1" dirty="0">
                <a:solidFill>
                  <a:srgbClr val="0000FF"/>
                </a:solidFill>
              </a:rPr>
              <a:t> </a:t>
            </a:r>
            <a:r>
              <a:rPr lang="cs-CZ" sz="2800" b="1" dirty="0">
                <a:solidFill>
                  <a:srgbClr val="0000FF"/>
                </a:solidFill>
                <a:latin typeface="Arial Black" pitchFamily="34" charset="0"/>
              </a:rPr>
              <a:t>esterifikace</a:t>
            </a:r>
            <a:r>
              <a:rPr lang="cs-CZ" sz="2800" b="1" dirty="0">
                <a:solidFill>
                  <a:srgbClr val="0000FF"/>
                </a:solidFill>
              </a:rPr>
              <a:t> (</a:t>
            </a:r>
            <a:r>
              <a:rPr lang="cs-CZ" sz="2800" b="1" dirty="0" err="1">
                <a:solidFill>
                  <a:srgbClr val="0000FF"/>
                </a:solidFill>
              </a:rPr>
              <a:t>dimethylsulfátem</a:t>
            </a:r>
            <a:r>
              <a:rPr lang="cs-CZ" sz="2800" b="1" dirty="0">
                <a:solidFill>
                  <a:srgbClr val="0000FF"/>
                </a:solidFill>
              </a:rPr>
              <a:t>, bezvodým </a:t>
            </a:r>
            <a:r>
              <a:rPr lang="cs-CZ" sz="2800" b="1" dirty="0" err="1">
                <a:solidFill>
                  <a:srgbClr val="0000FF"/>
                </a:solidFill>
              </a:rPr>
              <a:t>methanolem</a:t>
            </a:r>
            <a:r>
              <a:rPr lang="cs-CZ" sz="2800" b="1" dirty="0">
                <a:solidFill>
                  <a:srgbClr val="0000FF"/>
                </a:solidFill>
              </a:rPr>
              <a:t>) – mění průběh křivky </a:t>
            </a:r>
            <a:r>
              <a:rPr lang="cs-CZ" sz="2800" b="1" dirty="0" err="1">
                <a:solidFill>
                  <a:srgbClr val="0000FF"/>
                </a:solidFill>
              </a:rPr>
              <a:t>botnání</a:t>
            </a:r>
            <a:r>
              <a:rPr lang="cs-CZ" sz="2800" b="1" dirty="0">
                <a:solidFill>
                  <a:srgbClr val="0000FF"/>
                </a:solidFill>
              </a:rPr>
              <a:t>, struktura a nerozpustnost je zachována</a:t>
            </a:r>
          </a:p>
          <a:p>
            <a:pPr lvl="0">
              <a:buFont typeface="Arial" pitchFamily="34" charset="0"/>
              <a:buChar char="•"/>
            </a:pPr>
            <a:r>
              <a:rPr lang="cs-CZ" sz="2800" b="1" dirty="0">
                <a:solidFill>
                  <a:srgbClr val="0000FF"/>
                </a:solidFill>
              </a:rPr>
              <a:t> </a:t>
            </a:r>
            <a:r>
              <a:rPr lang="cs-CZ" sz="2800" b="1" dirty="0">
                <a:solidFill>
                  <a:srgbClr val="0000FF"/>
                </a:solidFill>
                <a:latin typeface="Arial Black" pitchFamily="34" charset="0"/>
              </a:rPr>
              <a:t>deaminace</a:t>
            </a:r>
            <a:r>
              <a:rPr lang="cs-CZ" sz="2800" b="1" dirty="0">
                <a:solidFill>
                  <a:srgbClr val="0000FF"/>
                </a:solidFill>
              </a:rPr>
              <a:t> (směs dusitanu sodného a ledové kyseliny octové) - aminoskupiny </a:t>
            </a:r>
            <a:r>
              <a:rPr lang="cs-CZ" sz="2800" b="1" dirty="0">
                <a:solidFill>
                  <a:srgbClr val="0000FF"/>
                </a:solidFill>
                <a:sym typeface="Wingdings"/>
              </a:rPr>
              <a:t></a:t>
            </a:r>
            <a:r>
              <a:rPr lang="cs-CZ" sz="2800" b="1" dirty="0">
                <a:solidFill>
                  <a:srgbClr val="0000FF"/>
                </a:solidFill>
              </a:rPr>
              <a:t> hydroxylové skupiny; změna křivky </a:t>
            </a:r>
            <a:r>
              <a:rPr lang="cs-CZ" sz="2800" b="1" dirty="0" err="1">
                <a:solidFill>
                  <a:srgbClr val="0000FF"/>
                </a:solidFill>
              </a:rPr>
              <a:t>botnání</a:t>
            </a:r>
            <a:endParaRPr lang="cs-CZ" sz="2800" b="1" dirty="0">
              <a:solidFill>
                <a:srgbClr val="0000FF"/>
              </a:solidFill>
            </a:endParaRPr>
          </a:p>
          <a:p>
            <a:pPr lvl="0">
              <a:buFont typeface="Arial" pitchFamily="34" charset="0"/>
              <a:buChar char="•"/>
            </a:pPr>
            <a:r>
              <a:rPr lang="cs-CZ" sz="2800" b="1" dirty="0">
                <a:solidFill>
                  <a:srgbClr val="0000FF"/>
                </a:solidFill>
              </a:rPr>
              <a:t> </a:t>
            </a:r>
            <a:r>
              <a:rPr lang="cs-CZ" sz="2800" b="1" dirty="0" err="1">
                <a:solidFill>
                  <a:srgbClr val="0000FF"/>
                </a:solidFill>
                <a:latin typeface="Arial Black" pitchFamily="34" charset="0"/>
              </a:rPr>
              <a:t>deguanidinace</a:t>
            </a:r>
            <a:r>
              <a:rPr lang="cs-CZ" sz="2800" b="1" dirty="0">
                <a:solidFill>
                  <a:srgbClr val="0000FF"/>
                </a:solidFill>
              </a:rPr>
              <a:t> – arginin </a:t>
            </a:r>
            <a:r>
              <a:rPr lang="cs-CZ" sz="2800" b="1" dirty="0">
                <a:solidFill>
                  <a:srgbClr val="0000FF"/>
                </a:solidFill>
                <a:sym typeface="Wingdings"/>
              </a:rPr>
              <a:t></a:t>
            </a:r>
            <a:r>
              <a:rPr lang="cs-CZ" sz="2800" b="1" dirty="0">
                <a:solidFill>
                  <a:srgbClr val="0000FF"/>
                </a:solidFill>
              </a:rPr>
              <a:t> ornitin + močovina nebo citrulin + amoniak</a:t>
            </a:r>
            <a:endParaRPr lang="cs-CZ" b="1" dirty="0">
              <a:solidFill>
                <a:srgbClr val="0000FF"/>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73</a:t>
            </a:fld>
            <a:endParaRPr lang="sk-SK"/>
          </a:p>
        </p:txBody>
      </p:sp>
      <p:sp>
        <p:nvSpPr>
          <p:cNvPr id="10" name="Nadpis 6"/>
          <p:cNvSpPr txBox="1">
            <a:spLocks/>
          </p:cNvSpPr>
          <p:nvPr/>
        </p:nvSpPr>
        <p:spPr bwMode="auto">
          <a:xfrm>
            <a:off x="0" y="116632"/>
            <a:ext cx="9036496"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2800" b="0" i="0" u="none" strike="noStrike" kern="0" cap="none" spc="0" normalizeH="0" baseline="0" noProof="0">
                <a:ln>
                  <a:noFill/>
                </a:ln>
                <a:solidFill>
                  <a:srgbClr val="FF0000"/>
                </a:solidFill>
                <a:effectLst/>
                <a:uLnTx/>
                <a:uFillTx/>
                <a:latin typeface="Arial Black" pitchFamily="34" charset="0"/>
                <a:ea typeface="+mj-ea"/>
                <a:cs typeface="+mj-cs"/>
              </a:rPr>
              <a:t> KOLAGEN jako předmět chemických reakcí</a:t>
            </a:r>
            <a:endParaRPr kumimoji="0" lang="cs-CZ" sz="2800" b="0" i="0" u="none" strike="noStrike" kern="0" cap="none" spc="0" normalizeH="0" baseline="0" noProof="0" dirty="0">
              <a:ln>
                <a:noFill/>
              </a:ln>
              <a:solidFill>
                <a:srgbClr val="0000FF"/>
              </a:solidFill>
              <a:effectLst/>
              <a:uLnTx/>
              <a:uFillTx/>
              <a:latin typeface="+mj-lt"/>
              <a:ea typeface="+mj-ea"/>
              <a:cs typeface="+mj-cs"/>
            </a:endParaRPr>
          </a:p>
        </p:txBody>
      </p:sp>
      <p:sp>
        <p:nvSpPr>
          <p:cNvPr id="12" name="TextovéPole 11"/>
          <p:cNvSpPr txBox="1"/>
          <p:nvPr/>
        </p:nvSpPr>
        <p:spPr>
          <a:xfrm>
            <a:off x="251520" y="764704"/>
            <a:ext cx="8640960" cy="4493538"/>
          </a:xfrm>
          <a:prstGeom prst="rect">
            <a:avLst/>
          </a:prstGeom>
          <a:noFill/>
        </p:spPr>
        <p:txBody>
          <a:bodyPr wrap="square" rtlCol="0">
            <a:spAutoFit/>
          </a:bodyPr>
          <a:lstStyle/>
          <a:p>
            <a:pPr algn="ctr"/>
            <a:r>
              <a:rPr lang="cs-CZ" sz="3600" b="1" u="sng" dirty="0">
                <a:solidFill>
                  <a:srgbClr val="0000FF"/>
                </a:solidFill>
                <a:latin typeface="Arial Black" pitchFamily="34" charset="0"/>
              </a:rPr>
              <a:t>Chemická modifikace</a:t>
            </a:r>
          </a:p>
          <a:p>
            <a:pPr lvl="0" algn="ctr"/>
            <a:r>
              <a:rPr lang="cs-CZ" sz="3200" b="1" dirty="0">
                <a:solidFill>
                  <a:srgbClr val="008000"/>
                </a:solidFill>
                <a:latin typeface="Arial Black" pitchFamily="34" charset="0"/>
              </a:rPr>
              <a:t>reakce vedoucí ke tvorbě síťovaného gelu</a:t>
            </a:r>
            <a:endParaRPr lang="cs-CZ" sz="2800" b="1" dirty="0">
              <a:solidFill>
                <a:srgbClr val="008000"/>
              </a:solidFill>
              <a:latin typeface="Arial Black" pitchFamily="34" charset="0"/>
            </a:endParaRPr>
          </a:p>
          <a:p>
            <a:pPr>
              <a:buFont typeface="Arial" pitchFamily="34" charset="0"/>
              <a:buChar char="•"/>
            </a:pPr>
            <a:r>
              <a:rPr lang="cs-CZ" sz="2400" b="1" dirty="0">
                <a:solidFill>
                  <a:srgbClr val="0000FF"/>
                </a:solidFill>
              </a:rPr>
              <a:t> větší pružnost, odolnost k </a:t>
            </a:r>
            <a:r>
              <a:rPr lang="cs-CZ" sz="2400" b="1" dirty="0" err="1">
                <a:solidFill>
                  <a:srgbClr val="0000FF"/>
                </a:solidFill>
              </a:rPr>
              <a:t>proteázám</a:t>
            </a:r>
            <a:r>
              <a:rPr lang="cs-CZ" sz="2400" b="1" dirty="0">
                <a:solidFill>
                  <a:srgbClr val="0000FF"/>
                </a:solidFill>
              </a:rPr>
              <a:t>, nižší stupeň </a:t>
            </a:r>
            <a:r>
              <a:rPr lang="cs-CZ" sz="2400" b="1" dirty="0" err="1">
                <a:solidFill>
                  <a:srgbClr val="0000FF"/>
                </a:solidFill>
              </a:rPr>
              <a:t>nabotnání</a:t>
            </a:r>
            <a:r>
              <a:rPr lang="cs-CZ" sz="2400" b="1" dirty="0">
                <a:solidFill>
                  <a:srgbClr val="0000FF"/>
                </a:solidFill>
              </a:rPr>
              <a:t> </a:t>
            </a:r>
            <a:r>
              <a:rPr lang="cs-CZ" sz="2400" b="1" dirty="0">
                <a:solidFill>
                  <a:srgbClr val="0000FF"/>
                </a:solidFill>
                <a:sym typeface="Wingdings"/>
              </a:rPr>
              <a:t></a:t>
            </a:r>
            <a:r>
              <a:rPr lang="cs-CZ" sz="2400" b="1" dirty="0">
                <a:solidFill>
                  <a:srgbClr val="0000FF"/>
                </a:solidFill>
              </a:rPr>
              <a:t> lepší produkt</a:t>
            </a:r>
          </a:p>
          <a:p>
            <a:pPr lvl="0">
              <a:buFont typeface="Arial" pitchFamily="34" charset="0"/>
              <a:buChar char="•"/>
            </a:pPr>
            <a:r>
              <a:rPr lang="cs-CZ" sz="2400" b="1" dirty="0">
                <a:solidFill>
                  <a:srgbClr val="0000FF"/>
                </a:solidFill>
              </a:rPr>
              <a:t> </a:t>
            </a:r>
            <a:r>
              <a:rPr lang="cs-CZ" sz="2400" b="1" dirty="0">
                <a:solidFill>
                  <a:srgbClr val="0000FF"/>
                </a:solidFill>
                <a:latin typeface="Arial Black" pitchFamily="34" charset="0"/>
              </a:rPr>
              <a:t>aldehydová kondenzace </a:t>
            </a:r>
            <a:r>
              <a:rPr lang="cs-CZ" sz="2400" b="1" dirty="0">
                <a:solidFill>
                  <a:srgbClr val="0000FF"/>
                </a:solidFill>
              </a:rPr>
              <a:t>(</a:t>
            </a:r>
            <a:r>
              <a:rPr lang="cs-CZ" sz="2400" b="1" dirty="0" err="1">
                <a:solidFill>
                  <a:srgbClr val="0000FF"/>
                </a:solidFill>
              </a:rPr>
              <a:t>glutaraldehyd</a:t>
            </a:r>
            <a:r>
              <a:rPr lang="cs-CZ" sz="2400" b="1" dirty="0">
                <a:solidFill>
                  <a:srgbClr val="0000FF"/>
                </a:solidFill>
              </a:rPr>
              <a:t> tvoří můstky) </a:t>
            </a:r>
            <a:r>
              <a:rPr lang="cs-CZ" sz="2400" b="1" dirty="0">
                <a:solidFill>
                  <a:srgbClr val="0000FF"/>
                </a:solidFill>
                <a:sym typeface="Wingdings"/>
              </a:rPr>
              <a:t></a:t>
            </a:r>
            <a:r>
              <a:rPr lang="cs-CZ" sz="2400" b="1" dirty="0">
                <a:solidFill>
                  <a:srgbClr val="0000FF"/>
                </a:solidFill>
              </a:rPr>
              <a:t> dvojitá </a:t>
            </a:r>
            <a:r>
              <a:rPr lang="cs-CZ" sz="2400" b="1" i="1" dirty="0" err="1">
                <a:solidFill>
                  <a:srgbClr val="0000FF"/>
                </a:solidFill>
              </a:rPr>
              <a:t>Schiffova</a:t>
            </a:r>
            <a:r>
              <a:rPr lang="cs-CZ" sz="2400" b="1" i="1" dirty="0">
                <a:solidFill>
                  <a:srgbClr val="0000FF"/>
                </a:solidFill>
              </a:rPr>
              <a:t> báze</a:t>
            </a:r>
            <a:r>
              <a:rPr lang="cs-CZ" sz="2400" b="1" dirty="0">
                <a:solidFill>
                  <a:srgbClr val="0000FF"/>
                </a:solidFill>
              </a:rPr>
              <a:t> – větší odolnost vůči kyselé nebo vysokoteplotní hydrolýze</a:t>
            </a:r>
          </a:p>
          <a:p>
            <a:pPr lvl="0">
              <a:buFont typeface="Arial" pitchFamily="34" charset="0"/>
              <a:buChar char="•"/>
            </a:pPr>
            <a:r>
              <a:rPr lang="cs-CZ" sz="2400" b="1" dirty="0">
                <a:solidFill>
                  <a:srgbClr val="0000FF"/>
                </a:solidFill>
              </a:rPr>
              <a:t> </a:t>
            </a:r>
            <a:r>
              <a:rPr lang="cs-CZ" sz="2400" b="1" dirty="0">
                <a:solidFill>
                  <a:srgbClr val="0000FF"/>
                </a:solidFill>
                <a:latin typeface="Arial Black" pitchFamily="34" charset="0"/>
              </a:rPr>
              <a:t>oxidace jodistanem </a:t>
            </a:r>
            <a:r>
              <a:rPr lang="cs-CZ" sz="2400" b="1" dirty="0">
                <a:solidFill>
                  <a:srgbClr val="0000FF"/>
                </a:solidFill>
              </a:rPr>
              <a:t>(5-hydroxyprolin </a:t>
            </a:r>
            <a:r>
              <a:rPr lang="cs-CZ" sz="2400" b="1" dirty="0">
                <a:solidFill>
                  <a:srgbClr val="0000FF"/>
                </a:solidFill>
                <a:sym typeface="Wingdings"/>
              </a:rPr>
              <a:t></a:t>
            </a:r>
            <a:r>
              <a:rPr lang="cs-CZ" sz="2400" b="1" dirty="0">
                <a:solidFill>
                  <a:srgbClr val="0000FF"/>
                </a:solidFill>
              </a:rPr>
              <a:t> aldehyd </a:t>
            </a:r>
            <a:r>
              <a:rPr lang="cs-CZ" sz="2400" b="1" dirty="0">
                <a:solidFill>
                  <a:srgbClr val="0000FF"/>
                </a:solidFill>
                <a:sym typeface="Wingdings"/>
              </a:rPr>
              <a:t></a:t>
            </a:r>
            <a:r>
              <a:rPr lang="cs-CZ" sz="2400" b="1" dirty="0">
                <a:solidFill>
                  <a:srgbClr val="0000FF"/>
                </a:solidFill>
              </a:rPr>
              <a:t> + aminoskupiny </a:t>
            </a:r>
            <a:r>
              <a:rPr lang="cs-CZ" sz="2400" b="1" dirty="0" err="1">
                <a:solidFill>
                  <a:srgbClr val="0000FF"/>
                </a:solidFill>
              </a:rPr>
              <a:t>lysinů</a:t>
            </a:r>
            <a:r>
              <a:rPr lang="cs-CZ" sz="2400" b="1" dirty="0">
                <a:solidFill>
                  <a:srgbClr val="0000FF"/>
                </a:solidFill>
              </a:rPr>
              <a:t> </a:t>
            </a:r>
            <a:r>
              <a:rPr lang="cs-CZ" sz="2400" b="1" dirty="0">
                <a:solidFill>
                  <a:srgbClr val="0000FF"/>
                </a:solidFill>
                <a:sym typeface="Wingdings"/>
              </a:rPr>
              <a:t></a:t>
            </a:r>
            <a:r>
              <a:rPr lang="cs-CZ" sz="2400" b="1" dirty="0">
                <a:solidFill>
                  <a:srgbClr val="0000FF"/>
                </a:solidFill>
              </a:rPr>
              <a:t> síť) </a:t>
            </a:r>
            <a:r>
              <a:rPr lang="cs-CZ" sz="2400" b="1" dirty="0">
                <a:solidFill>
                  <a:srgbClr val="0000FF"/>
                </a:solidFill>
                <a:sym typeface="Wingdings"/>
              </a:rPr>
              <a:t></a:t>
            </a:r>
            <a:r>
              <a:rPr lang="cs-CZ" sz="2400" b="1" dirty="0">
                <a:solidFill>
                  <a:srgbClr val="0000FF"/>
                </a:solidFill>
              </a:rPr>
              <a:t> větší mechanická pevnost, </a:t>
            </a:r>
          </a:p>
          <a:p>
            <a:pPr lvl="0">
              <a:buFont typeface="Arial" pitchFamily="34" charset="0"/>
              <a:buChar char="•"/>
            </a:pPr>
            <a:endParaRPr lang="cs-CZ" b="1" dirty="0">
              <a:solidFill>
                <a:srgbClr val="0000FF"/>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74</a:t>
            </a:fld>
            <a:endParaRPr lang="sk-SK"/>
          </a:p>
        </p:txBody>
      </p:sp>
      <p:sp>
        <p:nvSpPr>
          <p:cNvPr id="10" name="Nadpis 6"/>
          <p:cNvSpPr txBox="1">
            <a:spLocks/>
          </p:cNvSpPr>
          <p:nvPr/>
        </p:nvSpPr>
        <p:spPr bwMode="auto">
          <a:xfrm>
            <a:off x="0" y="116632"/>
            <a:ext cx="9036496"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2800" b="0" i="0" u="none" strike="noStrike" kern="0" cap="none" spc="0" normalizeH="0" baseline="0" noProof="0">
                <a:ln>
                  <a:noFill/>
                </a:ln>
                <a:solidFill>
                  <a:srgbClr val="FF0000"/>
                </a:solidFill>
                <a:effectLst/>
                <a:uLnTx/>
                <a:uFillTx/>
                <a:latin typeface="Arial Black" pitchFamily="34" charset="0"/>
                <a:ea typeface="+mj-ea"/>
                <a:cs typeface="+mj-cs"/>
              </a:rPr>
              <a:t> KOLAGEN jako předmět chemických reakcí</a:t>
            </a:r>
            <a:endParaRPr kumimoji="0" lang="cs-CZ" sz="2800" b="0" i="0" u="none" strike="noStrike" kern="0" cap="none" spc="0" normalizeH="0" baseline="0" noProof="0" dirty="0">
              <a:ln>
                <a:noFill/>
              </a:ln>
              <a:solidFill>
                <a:srgbClr val="0000FF"/>
              </a:solidFill>
              <a:effectLst/>
              <a:uLnTx/>
              <a:uFillTx/>
              <a:latin typeface="+mj-lt"/>
              <a:ea typeface="+mj-ea"/>
              <a:cs typeface="+mj-cs"/>
            </a:endParaRPr>
          </a:p>
        </p:txBody>
      </p:sp>
      <p:sp>
        <p:nvSpPr>
          <p:cNvPr id="12" name="TextovéPole 11"/>
          <p:cNvSpPr txBox="1"/>
          <p:nvPr/>
        </p:nvSpPr>
        <p:spPr>
          <a:xfrm>
            <a:off x="251520" y="764704"/>
            <a:ext cx="8640960" cy="5478423"/>
          </a:xfrm>
          <a:prstGeom prst="rect">
            <a:avLst/>
          </a:prstGeom>
          <a:noFill/>
        </p:spPr>
        <p:txBody>
          <a:bodyPr wrap="square" rtlCol="0">
            <a:spAutoFit/>
          </a:bodyPr>
          <a:lstStyle/>
          <a:p>
            <a:pPr algn="ctr"/>
            <a:r>
              <a:rPr lang="cs-CZ" sz="3600" b="1" u="sng" dirty="0">
                <a:solidFill>
                  <a:srgbClr val="0000FF"/>
                </a:solidFill>
                <a:latin typeface="Arial Black" pitchFamily="34" charset="0"/>
              </a:rPr>
              <a:t>Chemická modifikace</a:t>
            </a:r>
          </a:p>
          <a:p>
            <a:pPr lvl="0" algn="ctr"/>
            <a:r>
              <a:rPr lang="cs-CZ" sz="3200" dirty="0">
                <a:solidFill>
                  <a:srgbClr val="008000"/>
                </a:solidFill>
                <a:latin typeface="Arial Black" pitchFamily="34" charset="0"/>
              </a:rPr>
              <a:t>reakce se syntetickými polymery (povrchová imobilizace)</a:t>
            </a:r>
          </a:p>
          <a:p>
            <a:pPr lvl="0">
              <a:buFont typeface="Arial" pitchFamily="34" charset="0"/>
              <a:buChar char="•"/>
            </a:pPr>
            <a:r>
              <a:rPr lang="cs-CZ" sz="2400" dirty="0"/>
              <a:t> </a:t>
            </a:r>
            <a:r>
              <a:rPr lang="cs-CZ" sz="2400" b="1" dirty="0">
                <a:solidFill>
                  <a:srgbClr val="0000FF"/>
                </a:solidFill>
              </a:rPr>
              <a:t>potažení porézního </a:t>
            </a:r>
            <a:r>
              <a:rPr lang="cs-CZ" sz="2400" b="1" dirty="0">
                <a:solidFill>
                  <a:srgbClr val="C00000"/>
                </a:solidFill>
              </a:rPr>
              <a:t>KOPOLYMERU</a:t>
            </a:r>
            <a:r>
              <a:rPr lang="cs-CZ" sz="2400" b="1" dirty="0">
                <a:solidFill>
                  <a:srgbClr val="0000FF"/>
                </a:solidFill>
              </a:rPr>
              <a:t> </a:t>
            </a:r>
            <a:r>
              <a:rPr lang="cs-CZ" sz="2400" b="1" dirty="0" err="1">
                <a:solidFill>
                  <a:srgbClr val="0000FF"/>
                </a:solidFill>
              </a:rPr>
              <a:t>polyethylenu</a:t>
            </a:r>
            <a:r>
              <a:rPr lang="cs-CZ" sz="2400" b="1" dirty="0">
                <a:solidFill>
                  <a:srgbClr val="0000FF"/>
                </a:solidFill>
              </a:rPr>
              <a:t> s </a:t>
            </a:r>
            <a:r>
              <a:rPr lang="cs-CZ" sz="2400" b="1" dirty="0">
                <a:solidFill>
                  <a:srgbClr val="C00000"/>
                </a:solidFill>
              </a:rPr>
              <a:t>kyselinou akrylovou </a:t>
            </a:r>
            <a:r>
              <a:rPr lang="cs-CZ" sz="2400" b="1" dirty="0">
                <a:solidFill>
                  <a:srgbClr val="0000FF"/>
                </a:solidFill>
              </a:rPr>
              <a:t>kolagenem vázaným k povrchu kovalentní amidovou vazbou </a:t>
            </a:r>
            <a:r>
              <a:rPr lang="cs-CZ" sz="2400" b="1" dirty="0">
                <a:solidFill>
                  <a:srgbClr val="C00000"/>
                </a:solidFill>
              </a:rPr>
              <a:t>(mezi karboxylovými skupinami kyseliny akrylové a aminoskupinami molekul kolagenu) </a:t>
            </a:r>
            <a:r>
              <a:rPr lang="cs-CZ" sz="2400" b="1" dirty="0">
                <a:solidFill>
                  <a:srgbClr val="0000FF"/>
                </a:solidFill>
                <a:sym typeface="Wingdings"/>
              </a:rPr>
              <a:t></a:t>
            </a:r>
            <a:r>
              <a:rPr lang="cs-CZ" sz="2400" b="1" dirty="0">
                <a:solidFill>
                  <a:srgbClr val="0000FF"/>
                </a:solidFill>
              </a:rPr>
              <a:t> zvýšení biokompatibility implantátů</a:t>
            </a:r>
          </a:p>
          <a:p>
            <a:pPr lvl="0" algn="ctr"/>
            <a:r>
              <a:rPr lang="cs-CZ" sz="2400" b="1" dirty="0">
                <a:solidFill>
                  <a:srgbClr val="0000FF"/>
                </a:solidFill>
              </a:rPr>
              <a:t> </a:t>
            </a:r>
            <a:r>
              <a:rPr lang="cs-CZ" sz="6600" b="1" dirty="0">
                <a:solidFill>
                  <a:srgbClr val="FF0000"/>
                </a:solidFill>
                <a:latin typeface="Arial Black" pitchFamily="34" charset="0"/>
              </a:rPr>
              <a:t>PŘÍKLAD</a:t>
            </a:r>
            <a:endParaRPr lang="cs-CZ" sz="3200" b="1" dirty="0">
              <a:solidFill>
                <a:srgbClr val="FF0000"/>
              </a:solidFill>
              <a:latin typeface="Arial Black" pitchFamily="34" charset="0"/>
            </a:endParaRPr>
          </a:p>
          <a:p>
            <a:pPr lvl="0" algn="ctr"/>
            <a:r>
              <a:rPr lang="cs-CZ" sz="3200" b="1" dirty="0">
                <a:solidFill>
                  <a:srgbClr val="FF0000"/>
                </a:solidFill>
                <a:latin typeface="Arial Black" pitchFamily="34" charset="0"/>
              </a:rPr>
              <a:t>Potahování cévních náhrad z PET pleteniny</a:t>
            </a:r>
            <a:endParaRPr lang="cs-CZ" b="1" dirty="0">
              <a:solidFill>
                <a:srgbClr val="0000FF"/>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75</a:t>
            </a:fld>
            <a:endParaRPr lang="sk-SK"/>
          </a:p>
        </p:txBody>
      </p:sp>
      <p:sp>
        <p:nvSpPr>
          <p:cNvPr id="10" name="Nadpis 6"/>
          <p:cNvSpPr txBox="1">
            <a:spLocks/>
          </p:cNvSpPr>
          <p:nvPr/>
        </p:nvSpPr>
        <p:spPr bwMode="auto">
          <a:xfrm>
            <a:off x="0" y="116632"/>
            <a:ext cx="9036496"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2800" b="0" i="0" u="none" strike="noStrike" kern="0" cap="none" spc="0" normalizeH="0" baseline="0" noProof="0" dirty="0">
                <a:ln>
                  <a:noFill/>
                </a:ln>
                <a:solidFill>
                  <a:srgbClr val="FF0000"/>
                </a:solidFill>
                <a:effectLst/>
                <a:uLnTx/>
                <a:uFillTx/>
                <a:latin typeface="Arial Black" pitchFamily="34" charset="0"/>
                <a:ea typeface="+mj-ea"/>
                <a:cs typeface="+mj-cs"/>
              </a:rPr>
              <a:t>Medicínské aplikace  KOLAGENU 1</a:t>
            </a:r>
            <a:endParaRPr kumimoji="0" lang="cs-CZ" sz="2800" b="0" i="0" u="none" strike="noStrike" kern="0" cap="none" spc="0" normalizeH="0" baseline="0" noProof="0" dirty="0">
              <a:ln>
                <a:noFill/>
              </a:ln>
              <a:solidFill>
                <a:srgbClr val="0000FF"/>
              </a:solidFill>
              <a:effectLst/>
              <a:uLnTx/>
              <a:uFillTx/>
              <a:latin typeface="+mj-lt"/>
              <a:ea typeface="+mj-ea"/>
              <a:cs typeface="+mj-cs"/>
            </a:endParaRPr>
          </a:p>
        </p:txBody>
      </p:sp>
      <p:sp>
        <p:nvSpPr>
          <p:cNvPr id="7" name="TextovéPole 6"/>
          <p:cNvSpPr txBox="1"/>
          <p:nvPr/>
        </p:nvSpPr>
        <p:spPr>
          <a:xfrm>
            <a:off x="179512" y="692696"/>
            <a:ext cx="8784976" cy="5509200"/>
          </a:xfrm>
          <a:prstGeom prst="rect">
            <a:avLst/>
          </a:prstGeom>
          <a:noFill/>
        </p:spPr>
        <p:txBody>
          <a:bodyPr wrap="square" rtlCol="0">
            <a:spAutoFit/>
          </a:bodyPr>
          <a:lstStyle/>
          <a:p>
            <a:pPr lvl="0">
              <a:buFont typeface="Arial" pitchFamily="34" charset="0"/>
              <a:buChar char="•"/>
            </a:pPr>
            <a:r>
              <a:rPr lang="cs-CZ" sz="2800" b="1" dirty="0">
                <a:solidFill>
                  <a:srgbClr val="0000FF"/>
                </a:solidFill>
              </a:rPr>
              <a:t> ze střev stočená </a:t>
            </a:r>
            <a:r>
              <a:rPr lang="cs-CZ" sz="3600" b="1" dirty="0">
                <a:solidFill>
                  <a:srgbClr val="0000FF"/>
                </a:solidFill>
                <a:latin typeface="Arial Black" pitchFamily="34" charset="0"/>
              </a:rPr>
              <a:t>šicí vlákna </a:t>
            </a:r>
            <a:r>
              <a:rPr lang="cs-CZ" sz="2800" b="1" dirty="0">
                <a:solidFill>
                  <a:srgbClr val="0000FF"/>
                </a:solidFill>
              </a:rPr>
              <a:t>(“</a:t>
            </a:r>
            <a:r>
              <a:rPr lang="cs-CZ" sz="3600" b="1" dirty="0">
                <a:solidFill>
                  <a:srgbClr val="0000FF"/>
                </a:solidFill>
                <a:latin typeface="Arial Black" pitchFamily="34" charset="0"/>
              </a:rPr>
              <a:t>catgut</a:t>
            </a:r>
            <a:r>
              <a:rPr lang="cs-CZ" sz="2800" b="1" dirty="0">
                <a:solidFill>
                  <a:srgbClr val="0000FF"/>
                </a:solidFill>
              </a:rPr>
              <a:t>”) – </a:t>
            </a:r>
            <a:r>
              <a:rPr lang="cs-CZ" sz="2800" b="1" dirty="0" err="1">
                <a:solidFill>
                  <a:srgbClr val="0000FF"/>
                </a:solidFill>
              </a:rPr>
              <a:t>resorbovatelnost</a:t>
            </a:r>
            <a:r>
              <a:rPr lang="cs-CZ" sz="2800" b="1" dirty="0">
                <a:solidFill>
                  <a:srgbClr val="0000FF"/>
                </a:solidFill>
              </a:rPr>
              <a:t> se řídí </a:t>
            </a:r>
            <a:r>
              <a:rPr lang="cs-CZ" sz="2800" b="1" dirty="0" err="1">
                <a:solidFill>
                  <a:srgbClr val="0000FF"/>
                </a:solidFill>
              </a:rPr>
              <a:t>zesíťováním</a:t>
            </a:r>
            <a:r>
              <a:rPr lang="cs-CZ" sz="2800" b="1" dirty="0">
                <a:solidFill>
                  <a:srgbClr val="0000FF"/>
                </a:solidFill>
              </a:rPr>
              <a:t> solemi chromu</a:t>
            </a:r>
          </a:p>
          <a:p>
            <a:pPr lvl="0">
              <a:buFont typeface="Arial" pitchFamily="34" charset="0"/>
              <a:buChar char="•"/>
            </a:pPr>
            <a:r>
              <a:rPr lang="cs-CZ" sz="2800" b="1" dirty="0">
                <a:solidFill>
                  <a:srgbClr val="0000FF"/>
                </a:solidFill>
              </a:rPr>
              <a:t> </a:t>
            </a:r>
            <a:r>
              <a:rPr lang="cs-CZ" sz="2800" b="1" dirty="0">
                <a:solidFill>
                  <a:srgbClr val="008000"/>
                </a:solidFill>
              </a:rPr>
              <a:t>kožní štípenky, netkané textilie, fixované pěny </a:t>
            </a:r>
            <a:r>
              <a:rPr lang="cs-CZ" sz="2800" b="1" dirty="0">
                <a:solidFill>
                  <a:srgbClr val="008000"/>
                </a:solidFill>
                <a:sym typeface="Wingdings"/>
              </a:rPr>
              <a:t></a:t>
            </a:r>
            <a:r>
              <a:rPr lang="cs-CZ" sz="2800" b="1" dirty="0">
                <a:solidFill>
                  <a:srgbClr val="008000"/>
                </a:solidFill>
              </a:rPr>
              <a:t> radiačně-chemická sterilizace </a:t>
            </a:r>
            <a:r>
              <a:rPr lang="cs-CZ" sz="2800" b="1" dirty="0">
                <a:solidFill>
                  <a:srgbClr val="008000"/>
                </a:solidFill>
                <a:sym typeface="Wingdings"/>
              </a:rPr>
              <a:t></a:t>
            </a:r>
            <a:r>
              <a:rPr lang="cs-CZ" sz="2800" b="1" dirty="0">
                <a:solidFill>
                  <a:srgbClr val="008000"/>
                </a:solidFill>
              </a:rPr>
              <a:t> </a:t>
            </a:r>
            <a:r>
              <a:rPr lang="cs-CZ" sz="3200" b="1" dirty="0">
                <a:solidFill>
                  <a:srgbClr val="008000"/>
                </a:solidFill>
                <a:latin typeface="Arial Black" pitchFamily="34" charset="0"/>
              </a:rPr>
              <a:t>zakrytí ran a popálenin</a:t>
            </a:r>
            <a:endParaRPr lang="cs-CZ" sz="2800" b="1" dirty="0">
              <a:solidFill>
                <a:srgbClr val="008000"/>
              </a:solidFill>
              <a:latin typeface="Arial Black" pitchFamily="34" charset="0"/>
            </a:endParaRPr>
          </a:p>
          <a:p>
            <a:pPr lvl="0">
              <a:buFont typeface="Arial" pitchFamily="34" charset="0"/>
              <a:buChar char="•"/>
            </a:pPr>
            <a:r>
              <a:rPr lang="cs-CZ" sz="2800" b="1" dirty="0">
                <a:solidFill>
                  <a:srgbClr val="0000FF"/>
                </a:solidFill>
              </a:rPr>
              <a:t> </a:t>
            </a:r>
            <a:r>
              <a:rPr lang="cs-CZ" sz="2800" b="1" dirty="0">
                <a:solidFill>
                  <a:srgbClr val="C00000"/>
                </a:solidFill>
              </a:rPr>
              <a:t>sprejová </a:t>
            </a:r>
            <a:r>
              <a:rPr lang="cs-CZ" sz="3200" b="1" dirty="0">
                <a:solidFill>
                  <a:srgbClr val="C00000"/>
                </a:solidFill>
                <a:latin typeface="Arial Black" pitchFamily="34" charset="0"/>
              </a:rPr>
              <a:t>bandáž na rány </a:t>
            </a:r>
            <a:r>
              <a:rPr lang="cs-CZ" sz="2800" b="1" dirty="0">
                <a:solidFill>
                  <a:srgbClr val="C00000"/>
                </a:solidFill>
              </a:rPr>
              <a:t>(práškový kolagen)</a:t>
            </a:r>
          </a:p>
          <a:p>
            <a:pPr lvl="0">
              <a:buFont typeface="Arial" pitchFamily="34" charset="0"/>
              <a:buChar char="•"/>
            </a:pPr>
            <a:r>
              <a:rPr lang="cs-CZ" sz="2800" b="1" dirty="0">
                <a:solidFill>
                  <a:srgbClr val="0000FF"/>
                </a:solidFill>
              </a:rPr>
              <a:t> </a:t>
            </a:r>
            <a:r>
              <a:rPr lang="cs-CZ" sz="3200" b="1" dirty="0">
                <a:solidFill>
                  <a:srgbClr val="FFC000"/>
                </a:solidFill>
                <a:latin typeface="Arial Black" pitchFamily="34" charset="0"/>
              </a:rPr>
              <a:t>oprava cév, náhrady šlach</a:t>
            </a:r>
            <a:endParaRPr lang="cs-CZ" sz="2800" b="1" dirty="0">
              <a:solidFill>
                <a:srgbClr val="FFC000"/>
              </a:solidFill>
              <a:latin typeface="Arial Black" pitchFamily="34" charset="0"/>
            </a:endParaRPr>
          </a:p>
          <a:p>
            <a:pPr lvl="0">
              <a:buFont typeface="Arial" pitchFamily="34" charset="0"/>
              <a:buChar char="•"/>
            </a:pPr>
            <a:r>
              <a:rPr lang="cs-CZ" sz="2800" b="1" dirty="0">
                <a:solidFill>
                  <a:srgbClr val="0000FF"/>
                </a:solidFill>
              </a:rPr>
              <a:t> </a:t>
            </a:r>
            <a:r>
              <a:rPr lang="cs-CZ" sz="3200" b="1" dirty="0">
                <a:solidFill>
                  <a:srgbClr val="FF0000"/>
                </a:solidFill>
                <a:latin typeface="Arial Black" pitchFamily="34" charset="0"/>
              </a:rPr>
              <a:t>pěstování buněčných kultur </a:t>
            </a:r>
            <a:r>
              <a:rPr lang="cs-CZ" sz="2800" b="1" i="1" dirty="0">
                <a:solidFill>
                  <a:srgbClr val="FF0000"/>
                </a:solidFill>
              </a:rPr>
              <a:t>in </a:t>
            </a:r>
            <a:r>
              <a:rPr lang="cs-CZ" sz="2800" b="1" i="1" dirty="0" err="1">
                <a:solidFill>
                  <a:srgbClr val="FF0000"/>
                </a:solidFill>
              </a:rPr>
              <a:t>vitro</a:t>
            </a:r>
            <a:endParaRPr lang="cs-CZ" sz="2800" b="1" dirty="0">
              <a:solidFill>
                <a:srgbClr val="FF0000"/>
              </a:solidFill>
            </a:endParaRPr>
          </a:p>
          <a:p>
            <a:pPr lvl="0">
              <a:buFont typeface="Arial" pitchFamily="34" charset="0"/>
              <a:buChar char="•"/>
            </a:pPr>
            <a:r>
              <a:rPr lang="cs-CZ" sz="2800" b="1" dirty="0">
                <a:solidFill>
                  <a:srgbClr val="0000FF"/>
                </a:solidFill>
              </a:rPr>
              <a:t> </a:t>
            </a:r>
            <a:r>
              <a:rPr lang="cs-CZ" sz="2800" b="1" dirty="0">
                <a:solidFill>
                  <a:srgbClr val="7030A0"/>
                </a:solidFill>
              </a:rPr>
              <a:t>kombinace s Goretexem, </a:t>
            </a:r>
            <a:r>
              <a:rPr lang="cs-CZ" sz="2800" b="1" dirty="0" err="1">
                <a:solidFill>
                  <a:srgbClr val="7030A0"/>
                </a:solidFill>
              </a:rPr>
              <a:t>Poromeriksem</a:t>
            </a:r>
            <a:r>
              <a:rPr lang="cs-CZ" sz="2800" b="1" dirty="0">
                <a:solidFill>
                  <a:srgbClr val="7030A0"/>
                </a:solidFill>
              </a:rPr>
              <a:t> – brání vysušení </a:t>
            </a:r>
            <a:r>
              <a:rPr lang="cs-CZ" sz="2800" b="1" i="1" u="sng" dirty="0">
                <a:solidFill>
                  <a:srgbClr val="7030A0"/>
                </a:solidFill>
                <a:latin typeface="Arial Black" pitchFamily="34" charset="0"/>
              </a:rPr>
              <a:t>(APLIKACE NA ODĚVY)</a:t>
            </a:r>
          </a:p>
          <a:p>
            <a:endParaRPr lang="cs-CZ" sz="160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76</a:t>
            </a:fld>
            <a:endParaRPr lang="sk-SK"/>
          </a:p>
        </p:txBody>
      </p:sp>
      <p:sp>
        <p:nvSpPr>
          <p:cNvPr id="10" name="Nadpis 6"/>
          <p:cNvSpPr txBox="1">
            <a:spLocks/>
          </p:cNvSpPr>
          <p:nvPr/>
        </p:nvSpPr>
        <p:spPr bwMode="auto">
          <a:xfrm>
            <a:off x="0" y="116632"/>
            <a:ext cx="9036496"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2800" b="0" i="0" u="none" strike="noStrike" kern="0" cap="none" spc="0" normalizeH="0" baseline="0" noProof="0" dirty="0">
                <a:ln>
                  <a:noFill/>
                </a:ln>
                <a:solidFill>
                  <a:srgbClr val="FF0000"/>
                </a:solidFill>
                <a:effectLst/>
                <a:uLnTx/>
                <a:uFillTx/>
                <a:latin typeface="Arial Black" pitchFamily="34" charset="0"/>
                <a:ea typeface="+mj-ea"/>
                <a:cs typeface="+mj-cs"/>
              </a:rPr>
              <a:t>Medicínské aplikace  KOLAGENU 2</a:t>
            </a:r>
            <a:endParaRPr kumimoji="0" lang="cs-CZ" sz="2800" b="0" i="0" u="none" strike="noStrike" kern="0" cap="none" spc="0" normalizeH="0" baseline="0" noProof="0" dirty="0">
              <a:ln>
                <a:noFill/>
              </a:ln>
              <a:solidFill>
                <a:srgbClr val="0000FF"/>
              </a:solidFill>
              <a:effectLst/>
              <a:uLnTx/>
              <a:uFillTx/>
              <a:latin typeface="+mj-lt"/>
              <a:ea typeface="+mj-ea"/>
              <a:cs typeface="+mj-cs"/>
            </a:endParaRPr>
          </a:p>
        </p:txBody>
      </p:sp>
      <p:sp>
        <p:nvSpPr>
          <p:cNvPr id="7" name="TextovéPole 6"/>
          <p:cNvSpPr txBox="1"/>
          <p:nvPr/>
        </p:nvSpPr>
        <p:spPr>
          <a:xfrm>
            <a:off x="179512" y="692696"/>
            <a:ext cx="8784976" cy="5509200"/>
          </a:xfrm>
          <a:prstGeom prst="rect">
            <a:avLst/>
          </a:prstGeom>
          <a:noFill/>
        </p:spPr>
        <p:txBody>
          <a:bodyPr wrap="square" rtlCol="0">
            <a:spAutoFit/>
          </a:bodyPr>
          <a:lstStyle/>
          <a:p>
            <a:pPr lvl="0">
              <a:buFont typeface="Arial" pitchFamily="34" charset="0"/>
              <a:buChar char="•"/>
            </a:pPr>
            <a:r>
              <a:rPr lang="cs-CZ" sz="3200" b="1" dirty="0">
                <a:solidFill>
                  <a:srgbClr val="0000FF"/>
                </a:solidFill>
              </a:rPr>
              <a:t> hemostyptika, membrány,netkané textilie  zástava krvácení, hojení operačních ran</a:t>
            </a:r>
          </a:p>
          <a:p>
            <a:pPr lvl="0">
              <a:buFont typeface="Arial" pitchFamily="34" charset="0"/>
              <a:buChar char="•"/>
            </a:pPr>
            <a:r>
              <a:rPr lang="cs-CZ" sz="3200" b="1" dirty="0">
                <a:solidFill>
                  <a:srgbClr val="0000FF"/>
                </a:solidFill>
              </a:rPr>
              <a:t> </a:t>
            </a:r>
            <a:r>
              <a:rPr lang="cs-CZ" sz="3200" b="1" dirty="0">
                <a:solidFill>
                  <a:srgbClr val="008000"/>
                </a:solidFill>
              </a:rPr>
              <a:t>teflonové hadice vyložené kolagenem &gt; </a:t>
            </a:r>
            <a:r>
              <a:rPr lang="cs-CZ" sz="3200" b="1" dirty="0">
                <a:solidFill>
                  <a:srgbClr val="008000"/>
                </a:solidFill>
                <a:latin typeface="Arial Black" pitchFamily="34" charset="0"/>
              </a:rPr>
              <a:t>CÉVNÍ NÁHRADY</a:t>
            </a:r>
          </a:p>
          <a:p>
            <a:pPr lvl="0">
              <a:buFont typeface="Arial" pitchFamily="34" charset="0"/>
              <a:buChar char="•"/>
            </a:pPr>
            <a:r>
              <a:rPr lang="cs-CZ" sz="3200" b="1" dirty="0">
                <a:solidFill>
                  <a:srgbClr val="0000FF"/>
                </a:solidFill>
              </a:rPr>
              <a:t> </a:t>
            </a:r>
            <a:r>
              <a:rPr lang="cs-CZ" sz="3200" b="1" dirty="0">
                <a:solidFill>
                  <a:srgbClr val="C00000"/>
                </a:solidFill>
              </a:rPr>
              <a:t>kombinace s fosforečnanem vápenatým </a:t>
            </a:r>
            <a:r>
              <a:rPr lang="cs-CZ" sz="3200" b="1" dirty="0">
                <a:solidFill>
                  <a:srgbClr val="C00000"/>
                </a:solidFill>
                <a:sym typeface="Wingdings"/>
              </a:rPr>
              <a:t></a:t>
            </a:r>
            <a:r>
              <a:rPr lang="cs-CZ" sz="3200" b="1" dirty="0">
                <a:solidFill>
                  <a:srgbClr val="C00000"/>
                </a:solidFill>
              </a:rPr>
              <a:t> náhrada kostí a zubů</a:t>
            </a:r>
          </a:p>
          <a:p>
            <a:pPr lvl="0">
              <a:buFont typeface="Arial" pitchFamily="34" charset="0"/>
              <a:buChar char="•"/>
            </a:pPr>
            <a:r>
              <a:rPr lang="cs-CZ" sz="3200" b="1" dirty="0">
                <a:solidFill>
                  <a:srgbClr val="0000FF"/>
                </a:solidFill>
              </a:rPr>
              <a:t> </a:t>
            </a:r>
            <a:r>
              <a:rPr lang="cs-CZ" sz="3200" b="1" dirty="0">
                <a:solidFill>
                  <a:srgbClr val="FFC000"/>
                </a:solidFill>
              </a:rPr>
              <a:t>vstřikování </a:t>
            </a:r>
            <a:r>
              <a:rPr lang="cs-CZ" sz="3200" b="1" dirty="0" err="1">
                <a:solidFill>
                  <a:srgbClr val="FFC000"/>
                </a:solidFill>
              </a:rPr>
              <a:t>mikrokapslí</a:t>
            </a:r>
            <a:r>
              <a:rPr lang="cs-CZ" sz="3200" b="1" dirty="0">
                <a:solidFill>
                  <a:srgbClr val="FFC000"/>
                </a:solidFill>
              </a:rPr>
              <a:t> napuštěných účinnou látkou – hojení ran</a:t>
            </a:r>
          </a:p>
          <a:p>
            <a:pPr lvl="0">
              <a:buFont typeface="Arial" pitchFamily="34" charset="0"/>
              <a:buChar char="•"/>
            </a:pPr>
            <a:r>
              <a:rPr lang="cs-CZ" sz="3200" b="1" dirty="0">
                <a:solidFill>
                  <a:srgbClr val="0000FF"/>
                </a:solidFill>
              </a:rPr>
              <a:t> </a:t>
            </a:r>
            <a:r>
              <a:rPr lang="cs-CZ" sz="3200" b="1" dirty="0">
                <a:solidFill>
                  <a:srgbClr val="FF0000"/>
                </a:solidFill>
              </a:rPr>
              <a:t>kolagenová lepidla v chirurgii</a:t>
            </a:r>
          </a:p>
          <a:p>
            <a:pPr lvl="0">
              <a:buFont typeface="Arial" pitchFamily="34" charset="0"/>
              <a:buChar char="•"/>
            </a:pPr>
            <a:r>
              <a:rPr lang="cs-CZ" sz="3200" b="1" dirty="0">
                <a:solidFill>
                  <a:srgbClr val="0000FF"/>
                </a:solidFill>
              </a:rPr>
              <a:t> </a:t>
            </a:r>
            <a:r>
              <a:rPr lang="cs-CZ" sz="3200" b="1" dirty="0">
                <a:solidFill>
                  <a:srgbClr val="7030A0"/>
                </a:solidFill>
              </a:rPr>
              <a:t>s polyakryláty – kontaktní čočky</a:t>
            </a:r>
          </a:p>
          <a:p>
            <a:pPr lvl="0">
              <a:buFont typeface="Arial" pitchFamily="34" charset="0"/>
              <a:buChar char="•"/>
            </a:pPr>
            <a:endParaRPr lang="cs-CZ" sz="3200" b="1" dirty="0">
              <a:solidFill>
                <a:srgbClr val="0000FF"/>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0"/>
            <a:ext cx="8229600" cy="1143000"/>
          </a:xfrm>
        </p:spPr>
        <p:txBody>
          <a:bodyPr/>
          <a:lstStyle/>
          <a:p>
            <a:r>
              <a:rPr lang="cs-CZ" sz="3200" dirty="0">
                <a:solidFill>
                  <a:srgbClr val="FF0000"/>
                </a:solidFill>
                <a:latin typeface="Arial Black" pitchFamily="34" charset="0"/>
              </a:rPr>
              <a:t>Výrobci kolagenních preparátů v tuzemsku – dva příklady</a:t>
            </a:r>
          </a:p>
        </p:txBody>
      </p:sp>
      <p:sp>
        <p:nvSpPr>
          <p:cNvPr id="3" name="Zástupný symbol pro datum 2"/>
          <p:cNvSpPr>
            <a:spLocks noGrp="1"/>
          </p:cNvSpPr>
          <p:nvPr>
            <p:ph type="dt" sz="half" idx="10"/>
          </p:nvPr>
        </p:nvSpPr>
        <p:spPr/>
        <p:txBody>
          <a:bodyPr/>
          <a:lstStyle/>
          <a:p>
            <a:pPr>
              <a:defRPr/>
            </a:pPr>
            <a:r>
              <a:rPr lang="cs-CZ"/>
              <a:t>22112021</a:t>
            </a:r>
            <a:endParaRPr lang="sk-SK"/>
          </a:p>
        </p:txBody>
      </p:sp>
      <p:sp>
        <p:nvSpPr>
          <p:cNvPr id="4" name="Zástupný symbol pro zápatí 3"/>
          <p:cNvSpPr>
            <a:spLocks noGrp="1"/>
          </p:cNvSpPr>
          <p:nvPr>
            <p:ph type="ftr" sz="quarter" idx="11"/>
          </p:nvPr>
        </p:nvSpPr>
        <p:spPr/>
        <p:txBody>
          <a:bodyPr/>
          <a:lstStyle/>
          <a:p>
            <a:pPr>
              <a:defRPr/>
            </a:pPr>
            <a:r>
              <a:rPr lang="pl-PL"/>
              <a:t>PŘÍRODNÍ POLYMERY KOLAGEN PŘF MU 9 2021</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77</a:t>
            </a:fld>
            <a:endParaRPr lang="sk-SK"/>
          </a:p>
        </p:txBody>
      </p:sp>
      <p:sp>
        <p:nvSpPr>
          <p:cNvPr id="6" name="TextovéPole 5"/>
          <p:cNvSpPr txBox="1"/>
          <p:nvPr/>
        </p:nvSpPr>
        <p:spPr>
          <a:xfrm>
            <a:off x="0" y="1124744"/>
            <a:ext cx="8640960" cy="2246769"/>
          </a:xfrm>
          <a:prstGeom prst="rect">
            <a:avLst/>
          </a:prstGeom>
          <a:noFill/>
        </p:spPr>
        <p:txBody>
          <a:bodyPr wrap="square" rtlCol="0">
            <a:spAutoFit/>
          </a:bodyPr>
          <a:lstStyle/>
          <a:p>
            <a:pPr algn="ctr"/>
            <a:r>
              <a:rPr lang="cs-CZ" sz="2800" u="sng" dirty="0">
                <a:solidFill>
                  <a:srgbClr val="0000FF"/>
                </a:solidFill>
                <a:latin typeface="Arial Black" pitchFamily="34" charset="0"/>
              </a:rPr>
              <a:t>STOSPOL</a:t>
            </a:r>
            <a:r>
              <a:rPr lang="cs-CZ" sz="2800" dirty="0">
                <a:solidFill>
                  <a:srgbClr val="0000FF"/>
                </a:solidFill>
                <a:latin typeface="Arial Black" pitchFamily="34" charset="0"/>
              </a:rPr>
              <a:t>,  s.r.o., Valašské Meziříčí  </a:t>
            </a:r>
            <a:r>
              <a:rPr lang="cs-CZ" sz="2800" i="1" dirty="0">
                <a:solidFill>
                  <a:srgbClr val="0000FF"/>
                </a:solidFill>
                <a:latin typeface="Arial Black" pitchFamily="34" charset="0"/>
              </a:rPr>
              <a:t>GEPROCOL</a:t>
            </a:r>
            <a:r>
              <a:rPr lang="cs-CZ" sz="2800" dirty="0">
                <a:solidFill>
                  <a:srgbClr val="0000FF"/>
                </a:solidFill>
                <a:latin typeface="Arial Black" pitchFamily="34" charset="0"/>
              </a:rPr>
              <a:t>  (ENZYMATICKÝ HYDROLYZÁT KOLAGENU),  doplněk stravy s stopovým množstvím </a:t>
            </a:r>
            <a:r>
              <a:rPr lang="cs-CZ" sz="2800" dirty="0" err="1">
                <a:solidFill>
                  <a:srgbClr val="0000FF"/>
                </a:solidFill>
                <a:latin typeface="Arial Black" pitchFamily="34" charset="0"/>
              </a:rPr>
              <a:t>Cr</a:t>
            </a:r>
            <a:r>
              <a:rPr lang="cs-CZ" sz="2800" baseline="30000" dirty="0">
                <a:solidFill>
                  <a:srgbClr val="0000FF"/>
                </a:solidFill>
                <a:latin typeface="Arial Black" pitchFamily="34" charset="0"/>
              </a:rPr>
              <a:t>+3</a:t>
            </a:r>
            <a:r>
              <a:rPr lang="cs-CZ" sz="2800" dirty="0">
                <a:solidFill>
                  <a:srgbClr val="0000FF"/>
                </a:solidFill>
                <a:latin typeface="Arial Black" pitchFamily="34" charset="0"/>
              </a:rPr>
              <a:t> &gt; SEHNAL JSEM TO &gt; Mgr. G. Vyskočilová</a:t>
            </a:r>
          </a:p>
        </p:txBody>
      </p:sp>
      <p:sp>
        <p:nvSpPr>
          <p:cNvPr id="7" name="TextovéPole 6"/>
          <p:cNvSpPr txBox="1"/>
          <p:nvPr/>
        </p:nvSpPr>
        <p:spPr>
          <a:xfrm>
            <a:off x="107504" y="3356992"/>
            <a:ext cx="8784976" cy="2677656"/>
          </a:xfrm>
          <a:prstGeom prst="rect">
            <a:avLst/>
          </a:prstGeom>
          <a:noFill/>
        </p:spPr>
        <p:txBody>
          <a:bodyPr wrap="square" rtlCol="0">
            <a:spAutoFit/>
          </a:bodyPr>
          <a:lstStyle/>
          <a:p>
            <a:pPr algn="ctr"/>
            <a:r>
              <a:rPr lang="cs-CZ" sz="2800" u="sng" dirty="0" err="1">
                <a:solidFill>
                  <a:srgbClr val="008000"/>
                </a:solidFill>
                <a:latin typeface="Arial Black" pitchFamily="34" charset="0"/>
              </a:rPr>
              <a:t>Hypro</a:t>
            </a:r>
            <a:r>
              <a:rPr lang="cs-CZ" sz="2800" dirty="0">
                <a:solidFill>
                  <a:srgbClr val="008000"/>
                </a:solidFill>
                <a:latin typeface="Arial Black" pitchFamily="34" charset="0"/>
              </a:rPr>
              <a:t>, s.r.o., Otrokovice </a:t>
            </a:r>
          </a:p>
          <a:p>
            <a:pPr algn="ctr"/>
            <a:r>
              <a:rPr lang="cs-CZ" sz="2800" i="1" u="sng" dirty="0">
                <a:solidFill>
                  <a:srgbClr val="7030A0"/>
                </a:solidFill>
                <a:latin typeface="Arial Black" pitchFamily="34" charset="0"/>
              </a:rPr>
              <a:t>(ZANIKLO V ROCE 2016)</a:t>
            </a:r>
          </a:p>
          <a:p>
            <a:r>
              <a:rPr lang="cs-CZ" sz="2800" u="sng" dirty="0">
                <a:solidFill>
                  <a:srgbClr val="008000"/>
                </a:solidFill>
                <a:latin typeface="Arial Black" pitchFamily="34" charset="0"/>
              </a:rPr>
              <a:t>Používá hovězí kolagen</a:t>
            </a:r>
          </a:p>
          <a:p>
            <a:r>
              <a:rPr lang="cs-CZ" sz="2800" i="1" dirty="0" err="1">
                <a:solidFill>
                  <a:srgbClr val="008000"/>
                </a:solidFill>
                <a:latin typeface="Arial Black" pitchFamily="34" charset="0"/>
              </a:rPr>
              <a:t>Hypro</a:t>
            </a:r>
            <a:r>
              <a:rPr lang="cs-CZ" sz="2800" i="1" dirty="0">
                <a:solidFill>
                  <a:srgbClr val="008000"/>
                </a:solidFill>
                <a:latin typeface="Arial Black" pitchFamily="34" charset="0"/>
              </a:rPr>
              <a:t>-</a:t>
            </a:r>
            <a:r>
              <a:rPr lang="cs-CZ" sz="2800" i="1" dirty="0" err="1">
                <a:solidFill>
                  <a:srgbClr val="008000"/>
                </a:solidFill>
                <a:latin typeface="Arial Black" pitchFamily="34" charset="0"/>
              </a:rPr>
              <a:t>sorb</a:t>
            </a:r>
            <a:r>
              <a:rPr lang="cs-CZ" sz="2800" dirty="0">
                <a:solidFill>
                  <a:srgbClr val="008000"/>
                </a:solidFill>
                <a:latin typeface="Arial Black" pitchFamily="34" charset="0"/>
              </a:rPr>
              <a:t> (krycí roušky, hemostatické vstřebatelné plsti a další medicínské aplikace)</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88640"/>
            <a:ext cx="8229600" cy="1340768"/>
          </a:xfrm>
        </p:spPr>
        <p:txBody>
          <a:bodyPr/>
          <a:lstStyle/>
          <a:p>
            <a:r>
              <a:rPr lang="cs-CZ" sz="3200" dirty="0">
                <a:solidFill>
                  <a:srgbClr val="FF0000"/>
                </a:solidFill>
                <a:latin typeface="Arial Black" pitchFamily="34" charset="0"/>
              </a:rPr>
              <a:t>Kolagenní KLOUBNÍ </a:t>
            </a:r>
            <a:r>
              <a:rPr lang="cs-CZ" sz="3200" cap="all" dirty="0" err="1">
                <a:solidFill>
                  <a:srgbClr val="FF0000"/>
                </a:solidFill>
                <a:latin typeface="Arial Black" pitchFamily="34" charset="0"/>
              </a:rPr>
              <a:t>preparátY</a:t>
            </a:r>
            <a:br>
              <a:rPr lang="cs-CZ" sz="3200" cap="all" dirty="0">
                <a:solidFill>
                  <a:srgbClr val="FF0000"/>
                </a:solidFill>
                <a:latin typeface="Arial Black" pitchFamily="34" charset="0"/>
              </a:rPr>
            </a:br>
            <a:r>
              <a:rPr lang="cs-CZ" sz="3200" cap="all" dirty="0">
                <a:solidFill>
                  <a:srgbClr val="0000FF"/>
                </a:solidFill>
                <a:latin typeface="Arial Black" pitchFamily="34" charset="0"/>
              </a:rPr>
              <a:t>výživa &amp; regenerace kloubních chrupavek</a:t>
            </a:r>
            <a:r>
              <a:rPr lang="cs-CZ" sz="3200" dirty="0">
                <a:solidFill>
                  <a:srgbClr val="0000FF"/>
                </a:solidFill>
                <a:latin typeface="Arial Black" pitchFamily="34" charset="0"/>
              </a:rPr>
              <a:t> </a:t>
            </a:r>
          </a:p>
        </p:txBody>
      </p:sp>
      <p:sp>
        <p:nvSpPr>
          <p:cNvPr id="3" name="Zástupný symbol pro datum 2"/>
          <p:cNvSpPr>
            <a:spLocks noGrp="1"/>
          </p:cNvSpPr>
          <p:nvPr>
            <p:ph type="dt" sz="half" idx="10"/>
          </p:nvPr>
        </p:nvSpPr>
        <p:spPr/>
        <p:txBody>
          <a:bodyPr/>
          <a:lstStyle/>
          <a:p>
            <a:pPr>
              <a:defRPr/>
            </a:pPr>
            <a:r>
              <a:rPr lang="cs-CZ"/>
              <a:t>22112021</a:t>
            </a:r>
            <a:endParaRPr lang="sk-SK"/>
          </a:p>
        </p:txBody>
      </p:sp>
      <p:sp>
        <p:nvSpPr>
          <p:cNvPr id="4" name="Zástupný symbol pro zápatí 3"/>
          <p:cNvSpPr>
            <a:spLocks noGrp="1"/>
          </p:cNvSpPr>
          <p:nvPr>
            <p:ph type="ftr" sz="quarter" idx="11"/>
          </p:nvPr>
        </p:nvSpPr>
        <p:spPr/>
        <p:txBody>
          <a:bodyPr/>
          <a:lstStyle/>
          <a:p>
            <a:pPr>
              <a:defRPr/>
            </a:pPr>
            <a:r>
              <a:rPr lang="pl-PL"/>
              <a:t>PŘÍRODNÍ POLYMERY KOLAGEN PŘF MU 9 2021</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78</a:t>
            </a:fld>
            <a:endParaRPr lang="sk-SK"/>
          </a:p>
        </p:txBody>
      </p:sp>
      <p:pic>
        <p:nvPicPr>
          <p:cNvPr id="8" name="Obrázek 7" descr=" nativní versus hadrolyzovaný KOLAGEN   001.jpg"/>
          <p:cNvPicPr>
            <a:picLocks noChangeAspect="1"/>
          </p:cNvPicPr>
          <p:nvPr/>
        </p:nvPicPr>
        <p:blipFill>
          <a:blip r:embed="rId2" cstate="print"/>
          <a:stretch>
            <a:fillRect/>
          </a:stretch>
        </p:blipFill>
        <p:spPr>
          <a:xfrm rot="10800000">
            <a:off x="-4" y="2564902"/>
            <a:ext cx="9144001" cy="1728193"/>
          </a:xfrm>
          <a:prstGeom prst="rect">
            <a:avLst/>
          </a:prstGeom>
        </p:spPr>
      </p:pic>
      <p:pic>
        <p:nvPicPr>
          <p:cNvPr id="9" name="Obrázek 8" descr=" nativní versus hadrolyzovaný KOLAGEN   002.jpg"/>
          <p:cNvPicPr>
            <a:picLocks noChangeAspect="1"/>
          </p:cNvPicPr>
          <p:nvPr/>
        </p:nvPicPr>
        <p:blipFill>
          <a:blip r:embed="rId3" cstate="print"/>
          <a:stretch>
            <a:fillRect/>
          </a:stretch>
        </p:blipFill>
        <p:spPr>
          <a:xfrm rot="10800000">
            <a:off x="0" y="4149080"/>
            <a:ext cx="9033632" cy="1728192"/>
          </a:xfrm>
          <a:prstGeom prst="rect">
            <a:avLst/>
          </a:prstGeom>
        </p:spPr>
      </p:pic>
      <p:pic>
        <p:nvPicPr>
          <p:cNvPr id="10" name="Obrázek 9" descr=" nativní versus hadrolyzovaný KOLAGEN   003.jpg"/>
          <p:cNvPicPr>
            <a:picLocks noChangeAspect="1"/>
          </p:cNvPicPr>
          <p:nvPr/>
        </p:nvPicPr>
        <p:blipFill>
          <a:blip r:embed="rId4" cstate="print"/>
          <a:stretch>
            <a:fillRect/>
          </a:stretch>
        </p:blipFill>
        <p:spPr>
          <a:xfrm rot="10800000">
            <a:off x="-1" y="5877272"/>
            <a:ext cx="8712969" cy="864096"/>
          </a:xfrm>
          <a:prstGeom prst="rect">
            <a:avLst/>
          </a:prstGeom>
        </p:spPr>
      </p:pic>
      <p:sp>
        <p:nvSpPr>
          <p:cNvPr id="12" name="TextovéPole 11"/>
          <p:cNvSpPr txBox="1"/>
          <p:nvPr/>
        </p:nvSpPr>
        <p:spPr>
          <a:xfrm>
            <a:off x="107504" y="1916832"/>
            <a:ext cx="8928992" cy="584775"/>
          </a:xfrm>
          <a:prstGeom prst="rect">
            <a:avLst/>
          </a:prstGeom>
          <a:noFill/>
          <a:ln w="60325">
            <a:solidFill>
              <a:srgbClr val="008000"/>
            </a:solidFill>
            <a:prstDash val="sysDash"/>
          </a:ln>
        </p:spPr>
        <p:txBody>
          <a:bodyPr wrap="square" rtlCol="0">
            <a:spAutoFit/>
          </a:bodyPr>
          <a:lstStyle/>
          <a:p>
            <a:pPr algn="ctr"/>
            <a:r>
              <a:rPr lang="cs-CZ" sz="3200" dirty="0">
                <a:solidFill>
                  <a:srgbClr val="008000"/>
                </a:solidFill>
                <a:latin typeface="Arial Black" pitchFamily="34" charset="0"/>
                <a:cs typeface="Aharoni" pitchFamily="2" charset="-79"/>
              </a:rPr>
              <a:t>Podle materiálů české firmy ORLING:</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22112021</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79</a:t>
            </a:fld>
            <a:endParaRPr lang="sk-SK"/>
          </a:p>
        </p:txBody>
      </p:sp>
      <p:pic>
        <p:nvPicPr>
          <p:cNvPr id="5" name="Obrázek 4" descr=" nativní versus hadrolyzovaný KOLAGEN   004.jpg"/>
          <p:cNvPicPr>
            <a:picLocks noChangeAspect="1"/>
          </p:cNvPicPr>
          <p:nvPr/>
        </p:nvPicPr>
        <p:blipFill>
          <a:blip r:embed="rId2" cstate="print"/>
          <a:stretch>
            <a:fillRect/>
          </a:stretch>
        </p:blipFill>
        <p:spPr>
          <a:xfrm>
            <a:off x="179512" y="1052736"/>
            <a:ext cx="8712968" cy="5642212"/>
          </a:xfrm>
          <a:prstGeom prst="rect">
            <a:avLst/>
          </a:prstGeom>
        </p:spPr>
      </p:pic>
      <p:sp>
        <p:nvSpPr>
          <p:cNvPr id="6" name="TextovéPole 5"/>
          <p:cNvSpPr txBox="1"/>
          <p:nvPr/>
        </p:nvSpPr>
        <p:spPr>
          <a:xfrm>
            <a:off x="0" y="188640"/>
            <a:ext cx="9036496" cy="584775"/>
          </a:xfrm>
          <a:prstGeom prst="rect">
            <a:avLst/>
          </a:prstGeom>
          <a:noFill/>
          <a:ln w="60325">
            <a:solidFill>
              <a:srgbClr val="008000"/>
            </a:solidFill>
            <a:prstDash val="sysDash"/>
          </a:ln>
        </p:spPr>
        <p:txBody>
          <a:bodyPr wrap="square" rtlCol="0">
            <a:spAutoFit/>
          </a:bodyPr>
          <a:lstStyle/>
          <a:p>
            <a:pPr algn="ctr"/>
            <a:r>
              <a:rPr lang="cs-CZ" sz="3200" dirty="0">
                <a:solidFill>
                  <a:srgbClr val="008000"/>
                </a:solidFill>
                <a:latin typeface="Arial Black" pitchFamily="34" charset="0"/>
                <a:cs typeface="Aharoni" pitchFamily="2" charset="-79"/>
              </a:rPr>
              <a:t>Podle materiálů české firmy ORLING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323528" y="1988840"/>
            <a:ext cx="8445624" cy="2520280"/>
          </a:xfrm>
        </p:spPr>
        <p:txBody>
          <a:bodyPr/>
          <a:lstStyle/>
          <a:p>
            <a:pPr marL="742950" indent="-742950">
              <a:buFont typeface="+mj-lt"/>
              <a:buAutoNum type="arabicPeriod"/>
            </a:pPr>
            <a:r>
              <a:rPr lang="cs-CZ" sz="4400" dirty="0">
                <a:solidFill>
                  <a:srgbClr val="FF0000"/>
                </a:solidFill>
                <a:latin typeface="Arial Black" pitchFamily="34" charset="0"/>
              </a:rPr>
              <a:t>Zopakování základních pojmů týkajících se BÍLKOVIN (</a:t>
            </a:r>
            <a:r>
              <a:rPr lang="cs-CZ" sz="4400">
                <a:solidFill>
                  <a:srgbClr val="FF0000"/>
                </a:solidFill>
                <a:latin typeface="Arial Black" pitchFamily="34" charset="0"/>
              </a:rPr>
              <a:t>přednáška 8)</a:t>
            </a:r>
            <a:endParaRPr lang="cs-CZ" sz="4400" dirty="0">
              <a:solidFill>
                <a:srgbClr val="FF0000"/>
              </a:solidFill>
              <a:latin typeface="Arial Black" pitchFamily="34" charset="0"/>
            </a:endParaRPr>
          </a:p>
        </p:txBody>
      </p:sp>
      <p:sp>
        <p:nvSpPr>
          <p:cNvPr id="2" name="Zástupný symbol pro datum 1"/>
          <p:cNvSpPr>
            <a:spLocks noGrp="1"/>
          </p:cNvSpPr>
          <p:nvPr>
            <p:ph type="dt" sz="half" idx="10"/>
          </p:nvPr>
        </p:nvSpPr>
        <p:spPr/>
        <p:txBody>
          <a:bodyPr/>
          <a:lstStyle/>
          <a:p>
            <a:pPr>
              <a:defRPr/>
            </a:pPr>
            <a:r>
              <a:rPr lang="cs-CZ"/>
              <a:t>22112021</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a:t>
            </a:fld>
            <a:endParaRPr lang="sk-SK"/>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22112021</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80</a:t>
            </a:fld>
            <a:endParaRPr lang="sk-SK"/>
          </a:p>
        </p:txBody>
      </p:sp>
      <p:sp>
        <p:nvSpPr>
          <p:cNvPr id="7" name="TextovéPole 6"/>
          <p:cNvSpPr txBox="1"/>
          <p:nvPr/>
        </p:nvSpPr>
        <p:spPr>
          <a:xfrm>
            <a:off x="0" y="260648"/>
            <a:ext cx="8820472" cy="1323439"/>
          </a:xfrm>
          <a:prstGeom prst="rect">
            <a:avLst/>
          </a:prstGeom>
          <a:noFill/>
        </p:spPr>
        <p:txBody>
          <a:bodyPr wrap="square" rtlCol="0">
            <a:spAutoFit/>
          </a:bodyPr>
          <a:lstStyle/>
          <a:p>
            <a:pPr algn="ctr"/>
            <a:r>
              <a:rPr lang="cs-CZ" sz="4000" dirty="0">
                <a:solidFill>
                  <a:srgbClr val="FF0000"/>
                </a:solidFill>
                <a:latin typeface="Arial Black" pitchFamily="34" charset="0"/>
              </a:rPr>
              <a:t>Nebílkovinné složky přírodního kolagenu</a:t>
            </a:r>
          </a:p>
        </p:txBody>
      </p:sp>
      <p:sp>
        <p:nvSpPr>
          <p:cNvPr id="8" name="TextovéPole 7"/>
          <p:cNvSpPr txBox="1"/>
          <p:nvPr/>
        </p:nvSpPr>
        <p:spPr>
          <a:xfrm>
            <a:off x="0" y="1700808"/>
            <a:ext cx="8964488" cy="3785652"/>
          </a:xfrm>
          <a:prstGeom prst="rect">
            <a:avLst/>
          </a:prstGeom>
          <a:noFill/>
        </p:spPr>
        <p:txBody>
          <a:bodyPr wrap="square" rtlCol="0">
            <a:spAutoFit/>
          </a:bodyPr>
          <a:lstStyle/>
          <a:p>
            <a:pPr marL="342900" indent="-342900">
              <a:buFont typeface="+mj-lt"/>
              <a:buAutoNum type="arabicPeriod"/>
            </a:pPr>
            <a:r>
              <a:rPr lang="cs-CZ" sz="4800" b="1" dirty="0">
                <a:solidFill>
                  <a:srgbClr val="008000"/>
                </a:solidFill>
              </a:rPr>
              <a:t>Chondroitin sulfát</a:t>
            </a:r>
          </a:p>
          <a:p>
            <a:pPr marL="342900" indent="-342900">
              <a:buFont typeface="+mj-lt"/>
              <a:buAutoNum type="arabicPeriod"/>
            </a:pPr>
            <a:r>
              <a:rPr lang="cs-CZ" sz="4800" b="1" dirty="0" err="1">
                <a:solidFill>
                  <a:srgbClr val="008000"/>
                </a:solidFill>
              </a:rPr>
              <a:t>Glukosoaminoglykany</a:t>
            </a:r>
            <a:endParaRPr lang="cs-CZ" sz="4800" b="1" dirty="0">
              <a:solidFill>
                <a:srgbClr val="008000"/>
              </a:solidFill>
            </a:endParaRPr>
          </a:p>
          <a:p>
            <a:pPr marL="342900" indent="-342900">
              <a:buFont typeface="+mj-lt"/>
              <a:buAutoNum type="arabicPeriod"/>
            </a:pPr>
            <a:r>
              <a:rPr lang="cs-CZ" sz="4800" b="1" dirty="0">
                <a:solidFill>
                  <a:srgbClr val="008000"/>
                </a:solidFill>
              </a:rPr>
              <a:t>Pentózy</a:t>
            </a:r>
          </a:p>
          <a:p>
            <a:pPr marL="342900" indent="-342900">
              <a:buFont typeface="+mj-lt"/>
              <a:buAutoNum type="arabicPeriod"/>
            </a:pPr>
            <a:r>
              <a:rPr lang="cs-CZ" sz="4800" b="1" dirty="0">
                <a:solidFill>
                  <a:srgbClr val="008000"/>
                </a:solidFill>
              </a:rPr>
              <a:t>Hexózy</a:t>
            </a:r>
          </a:p>
          <a:p>
            <a:pPr marL="342900" indent="-342900">
              <a:buFont typeface="+mj-lt"/>
              <a:buAutoNum type="arabicPeriod"/>
            </a:pPr>
            <a:r>
              <a:rPr lang="cs-CZ" sz="4800" b="1" dirty="0">
                <a:solidFill>
                  <a:srgbClr val="008000"/>
                </a:solidFill>
              </a:rPr>
              <a:t>……………</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22112021</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81</a:t>
            </a:fld>
            <a:endParaRPr lang="sk-SK"/>
          </a:p>
        </p:txBody>
      </p:sp>
      <p:sp>
        <p:nvSpPr>
          <p:cNvPr id="7" name="TextovéPole 6"/>
          <p:cNvSpPr txBox="1"/>
          <p:nvPr/>
        </p:nvSpPr>
        <p:spPr>
          <a:xfrm>
            <a:off x="0" y="260648"/>
            <a:ext cx="8820472" cy="1077218"/>
          </a:xfrm>
          <a:prstGeom prst="rect">
            <a:avLst/>
          </a:prstGeom>
          <a:noFill/>
        </p:spPr>
        <p:txBody>
          <a:bodyPr wrap="square" rtlCol="0">
            <a:spAutoFit/>
          </a:bodyPr>
          <a:lstStyle/>
          <a:p>
            <a:pPr algn="ctr"/>
            <a:r>
              <a:rPr lang="en-US" sz="3600" b="1" dirty="0">
                <a:solidFill>
                  <a:srgbClr val="FF0000"/>
                </a:solidFill>
                <a:latin typeface="Arial Black" pitchFamily="34" charset="0"/>
              </a:rPr>
              <a:t>Chondroitin-4-sulfate: </a:t>
            </a:r>
            <a:endParaRPr lang="cs-CZ" sz="3600" b="1" dirty="0">
              <a:solidFill>
                <a:srgbClr val="FF0000"/>
              </a:solidFill>
              <a:latin typeface="Arial Black" pitchFamily="34" charset="0"/>
            </a:endParaRPr>
          </a:p>
          <a:p>
            <a:pPr algn="ctr"/>
            <a:r>
              <a:rPr lang="en-US" sz="2800" b="1" dirty="0"/>
              <a:t>R</a:t>
            </a:r>
            <a:r>
              <a:rPr lang="en-US" sz="2800" b="1" baseline="-25000" dirty="0"/>
              <a:t>1</a:t>
            </a:r>
            <a:r>
              <a:rPr lang="en-US" sz="2800" b="1" dirty="0"/>
              <a:t> = H; R</a:t>
            </a:r>
            <a:r>
              <a:rPr lang="en-US" sz="2800" b="1" baseline="-25000" dirty="0"/>
              <a:t>2</a:t>
            </a:r>
            <a:r>
              <a:rPr lang="en-US" sz="2800" b="1" dirty="0"/>
              <a:t> = SO</a:t>
            </a:r>
            <a:r>
              <a:rPr lang="en-US" sz="2800" b="1" baseline="-25000" dirty="0"/>
              <a:t>3</a:t>
            </a:r>
            <a:r>
              <a:rPr lang="en-US" sz="2800" b="1" dirty="0"/>
              <a:t>H; R</a:t>
            </a:r>
            <a:r>
              <a:rPr lang="en-US" sz="2800" b="1" baseline="-25000" dirty="0"/>
              <a:t>3</a:t>
            </a:r>
            <a:r>
              <a:rPr lang="en-US" sz="2800" b="1" dirty="0"/>
              <a:t> = H</a:t>
            </a:r>
            <a:endParaRPr lang="cs-CZ" sz="2800" b="1" dirty="0">
              <a:solidFill>
                <a:srgbClr val="FF0000"/>
              </a:solidFill>
              <a:latin typeface="Arial Black" pitchFamily="34" charset="0"/>
            </a:endParaRPr>
          </a:p>
        </p:txBody>
      </p:sp>
      <p:pic>
        <p:nvPicPr>
          <p:cNvPr id="9" name="Obrázek 8" descr="800px-Chondroitin_Sulfate_Structure_NTP.png"/>
          <p:cNvPicPr>
            <a:picLocks noChangeAspect="1"/>
          </p:cNvPicPr>
          <p:nvPr/>
        </p:nvPicPr>
        <p:blipFill>
          <a:blip r:embed="rId2" cstate="print"/>
          <a:stretch>
            <a:fillRect/>
          </a:stretch>
        </p:blipFill>
        <p:spPr>
          <a:xfrm>
            <a:off x="179512" y="1412776"/>
            <a:ext cx="8824102" cy="4824536"/>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22112021</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82</a:t>
            </a:fld>
            <a:endParaRPr lang="sk-SK"/>
          </a:p>
        </p:txBody>
      </p:sp>
      <p:pic>
        <p:nvPicPr>
          <p:cNvPr id="8" name="Obrázek 7" descr="Glukosaminoglykany+-+GAG.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22112021</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83</a:t>
            </a:fld>
            <a:endParaRPr lang="sk-SK"/>
          </a:p>
        </p:txBody>
      </p:sp>
      <p:sp>
        <p:nvSpPr>
          <p:cNvPr id="6" name="TextovéPole 5"/>
          <p:cNvSpPr txBox="1"/>
          <p:nvPr/>
        </p:nvSpPr>
        <p:spPr>
          <a:xfrm>
            <a:off x="0" y="0"/>
            <a:ext cx="8712968" cy="1200329"/>
          </a:xfrm>
          <a:prstGeom prst="rect">
            <a:avLst/>
          </a:prstGeom>
          <a:noFill/>
        </p:spPr>
        <p:txBody>
          <a:bodyPr wrap="square" rtlCol="0">
            <a:spAutoFit/>
          </a:bodyPr>
          <a:lstStyle/>
          <a:p>
            <a:pPr algn="ctr"/>
            <a:r>
              <a:rPr lang="cs-CZ" sz="3600" dirty="0">
                <a:solidFill>
                  <a:srgbClr val="FF0000"/>
                </a:solidFill>
                <a:latin typeface="Arial Black" pitchFamily="34" charset="0"/>
              </a:rPr>
              <a:t>KOLAGEN PRO LÉKAŘSKÉ ÚČELY</a:t>
            </a:r>
          </a:p>
          <a:p>
            <a:pPr algn="ctr"/>
            <a:r>
              <a:rPr lang="cs-CZ" sz="3600" dirty="0">
                <a:solidFill>
                  <a:srgbClr val="FF0000"/>
                </a:solidFill>
                <a:latin typeface="Arial Black" pitchFamily="34" charset="0"/>
              </a:rPr>
              <a:t>VÚP MEDICAL BRNO </a:t>
            </a:r>
          </a:p>
        </p:txBody>
      </p:sp>
      <p:sp>
        <p:nvSpPr>
          <p:cNvPr id="7" name="TextovéPole 6"/>
          <p:cNvSpPr txBox="1"/>
          <p:nvPr/>
        </p:nvSpPr>
        <p:spPr>
          <a:xfrm>
            <a:off x="0" y="1196752"/>
            <a:ext cx="9144000" cy="5816977"/>
          </a:xfrm>
          <a:prstGeom prst="rect">
            <a:avLst/>
          </a:prstGeom>
          <a:solidFill>
            <a:schemeClr val="accent3">
              <a:lumMod val="95000"/>
            </a:schemeClr>
          </a:solidFill>
        </p:spPr>
        <p:txBody>
          <a:bodyPr wrap="square" rtlCol="0">
            <a:spAutoFit/>
          </a:bodyPr>
          <a:lstStyle/>
          <a:p>
            <a:r>
              <a:rPr lang="cs-CZ" sz="2800" b="1" dirty="0"/>
              <a:t>Kolagenní hmota</a:t>
            </a:r>
            <a:br>
              <a:rPr lang="cs-CZ" sz="2800" dirty="0"/>
            </a:br>
            <a:r>
              <a:rPr lang="cs-CZ" sz="2800" dirty="0"/>
              <a:t>Bílá až slabě nažloutlá silně viskózní bílkovinná hmota</a:t>
            </a:r>
            <a:br>
              <a:rPr lang="cs-CZ" sz="2800" dirty="0"/>
            </a:br>
            <a:r>
              <a:rPr lang="cs-CZ" sz="2800" dirty="0"/>
              <a:t>Charakteristika </a:t>
            </a:r>
            <a:r>
              <a:rPr lang="cs-CZ" sz="2800" b="1" dirty="0">
                <a:solidFill>
                  <a:srgbClr val="0000FF"/>
                </a:solidFill>
              </a:rPr>
              <a:t>Obsah sušiny: min. 7 %</a:t>
            </a:r>
          </a:p>
          <a:p>
            <a:r>
              <a:rPr lang="cs-CZ" sz="2800" b="1" dirty="0">
                <a:solidFill>
                  <a:srgbClr val="00B050"/>
                </a:solidFill>
              </a:rPr>
              <a:t>pH: 2,5 ± 0,5</a:t>
            </a:r>
          </a:p>
          <a:p>
            <a:r>
              <a:rPr lang="cs-CZ" sz="2800" dirty="0"/>
              <a:t>Celkový popel: max. 1 % v sušině</a:t>
            </a:r>
          </a:p>
          <a:p>
            <a:r>
              <a:rPr lang="cs-CZ" sz="2800" dirty="0">
                <a:solidFill>
                  <a:srgbClr val="FF0000"/>
                </a:solidFill>
                <a:latin typeface="Arial Black" pitchFamily="34" charset="0"/>
              </a:rPr>
              <a:t>Kolagenní bílkoviny: min. 82 % v sušině</a:t>
            </a:r>
          </a:p>
          <a:p>
            <a:r>
              <a:rPr lang="cs-CZ" sz="3200" dirty="0">
                <a:solidFill>
                  <a:srgbClr val="0000FF"/>
                </a:solidFill>
                <a:latin typeface="Arial Black" pitchFamily="34" charset="0"/>
              </a:rPr>
              <a:t>Nekolagenní bílkoviny: max. 3 % v sušině</a:t>
            </a:r>
          </a:p>
          <a:p>
            <a:r>
              <a:rPr lang="cs-CZ" sz="2800" dirty="0"/>
              <a:t>Těžké kovy (Cd, </a:t>
            </a:r>
            <a:r>
              <a:rPr lang="cs-CZ" sz="2800" dirty="0" err="1"/>
              <a:t>Hg</a:t>
            </a:r>
            <a:r>
              <a:rPr lang="cs-CZ" sz="2800" dirty="0"/>
              <a:t>, </a:t>
            </a:r>
            <a:r>
              <a:rPr lang="cs-CZ" sz="2800" dirty="0" err="1"/>
              <a:t>Pb</a:t>
            </a:r>
            <a:r>
              <a:rPr lang="cs-CZ" sz="2800" dirty="0"/>
              <a:t>, </a:t>
            </a:r>
            <a:r>
              <a:rPr lang="cs-CZ" sz="2800" dirty="0" err="1"/>
              <a:t>Cu</a:t>
            </a:r>
            <a:r>
              <a:rPr lang="cs-CZ" sz="2800" dirty="0"/>
              <a:t>, </a:t>
            </a:r>
            <a:r>
              <a:rPr lang="cs-CZ" sz="2800" dirty="0" err="1"/>
              <a:t>Zn</a:t>
            </a:r>
            <a:r>
              <a:rPr lang="cs-CZ" sz="2800" dirty="0"/>
              <a:t>, </a:t>
            </a:r>
            <a:r>
              <a:rPr lang="cs-CZ" sz="2800" dirty="0" err="1"/>
              <a:t>Cr</a:t>
            </a:r>
            <a:r>
              <a:rPr lang="cs-CZ" sz="2800" dirty="0"/>
              <a:t>): max. 50 </a:t>
            </a:r>
            <a:r>
              <a:rPr lang="el-GR" sz="2800" dirty="0"/>
              <a:t>μ</a:t>
            </a:r>
            <a:r>
              <a:rPr lang="cs-CZ" sz="2800" dirty="0"/>
              <a:t>g/g sušiny</a:t>
            </a:r>
          </a:p>
          <a:p>
            <a:r>
              <a:rPr lang="cs-CZ" sz="2800" dirty="0"/>
              <a:t>Mikrobiální znečištění: max. 1000 nepatogenních mikroorganismů/g</a:t>
            </a:r>
          </a:p>
          <a:p>
            <a:r>
              <a:rPr lang="cs-CZ" sz="2800" dirty="0"/>
              <a:t>Neobsahuje </a:t>
            </a:r>
            <a:r>
              <a:rPr lang="cs-CZ" sz="2800" dirty="0" err="1"/>
              <a:t>E.coli</a:t>
            </a:r>
            <a:r>
              <a:rPr lang="cs-CZ" sz="2800" dirty="0"/>
              <a:t> a </a:t>
            </a:r>
            <a:r>
              <a:rPr lang="cs-CZ" sz="2800" dirty="0" err="1"/>
              <a:t>Salmonelly</a:t>
            </a:r>
            <a:endParaRPr lang="cs-CZ" sz="28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22112021</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84</a:t>
            </a:fld>
            <a:endParaRPr lang="sk-SK"/>
          </a:p>
        </p:txBody>
      </p:sp>
      <p:sp>
        <p:nvSpPr>
          <p:cNvPr id="6" name="TextovéPole 5"/>
          <p:cNvSpPr txBox="1"/>
          <p:nvPr/>
        </p:nvSpPr>
        <p:spPr>
          <a:xfrm>
            <a:off x="0" y="0"/>
            <a:ext cx="8712968" cy="1200329"/>
          </a:xfrm>
          <a:prstGeom prst="rect">
            <a:avLst/>
          </a:prstGeom>
          <a:noFill/>
        </p:spPr>
        <p:txBody>
          <a:bodyPr wrap="square" rtlCol="0">
            <a:spAutoFit/>
          </a:bodyPr>
          <a:lstStyle/>
          <a:p>
            <a:pPr algn="ctr"/>
            <a:r>
              <a:rPr lang="cs-CZ" sz="3600" dirty="0">
                <a:solidFill>
                  <a:srgbClr val="FF0000"/>
                </a:solidFill>
                <a:latin typeface="Arial Black" pitchFamily="34" charset="0"/>
              </a:rPr>
              <a:t>KOLAGEN PRO POTRAVINÁŘSKÉ ÚČELY – kolagenní střeva</a:t>
            </a:r>
          </a:p>
        </p:txBody>
      </p:sp>
      <p:sp>
        <p:nvSpPr>
          <p:cNvPr id="7" name="TextovéPole 6"/>
          <p:cNvSpPr txBox="1"/>
          <p:nvPr/>
        </p:nvSpPr>
        <p:spPr>
          <a:xfrm>
            <a:off x="0" y="1196752"/>
            <a:ext cx="9144000" cy="4893647"/>
          </a:xfrm>
          <a:prstGeom prst="rect">
            <a:avLst/>
          </a:prstGeom>
          <a:solidFill>
            <a:schemeClr val="accent3">
              <a:lumMod val="95000"/>
            </a:schemeClr>
          </a:solidFill>
        </p:spPr>
        <p:txBody>
          <a:bodyPr wrap="square" rtlCol="0">
            <a:spAutoFit/>
          </a:bodyPr>
          <a:lstStyle/>
          <a:p>
            <a:r>
              <a:rPr lang="cs-CZ" sz="2800" b="1" dirty="0">
                <a:solidFill>
                  <a:srgbClr val="0070C0"/>
                </a:solidFill>
                <a:latin typeface="Arial Black" pitchFamily="34" charset="0"/>
              </a:rPr>
              <a:t>Kolagenní hmota </a:t>
            </a:r>
            <a:r>
              <a:rPr lang="cs-CZ" sz="2800" b="1" dirty="0"/>
              <a:t>– získá se jen MECHANICKÝM rozvlákněním klihovky, poté se odfiltrují vlákna s větším průměrem a nerozvlákněné kousky</a:t>
            </a:r>
          </a:p>
          <a:p>
            <a:r>
              <a:rPr lang="cs-CZ" sz="2800" b="1" dirty="0">
                <a:solidFill>
                  <a:srgbClr val="008000"/>
                </a:solidFill>
                <a:latin typeface="Arial Black" pitchFamily="34" charset="0"/>
              </a:rPr>
              <a:t>Vytlačování střeva </a:t>
            </a:r>
            <a:r>
              <a:rPr lang="cs-CZ" sz="2800" b="1" dirty="0"/>
              <a:t>– vytlačování přes kruhovou hubici do podoby rukávu naplněného vzduchem</a:t>
            </a:r>
          </a:p>
          <a:p>
            <a:r>
              <a:rPr lang="cs-CZ" sz="2800" b="1" dirty="0">
                <a:solidFill>
                  <a:srgbClr val="C00000"/>
                </a:solidFill>
                <a:latin typeface="Arial Black" pitchFamily="34" charset="0"/>
              </a:rPr>
              <a:t>Sušení střeva</a:t>
            </a:r>
            <a:r>
              <a:rPr lang="cs-CZ" sz="2800" b="1" dirty="0"/>
              <a:t> – cca. 50 °C, 20 – 30 minut, výsledná vlhkost cca. 12 – 15 %</a:t>
            </a:r>
          </a:p>
          <a:p>
            <a:r>
              <a:rPr lang="cs-CZ" sz="4000" b="1" dirty="0">
                <a:solidFill>
                  <a:srgbClr val="FF0000"/>
                </a:solidFill>
                <a:latin typeface="Arial Black" pitchFamily="34" charset="0"/>
              </a:rPr>
              <a:t>CHEMICKÁ ÚPRAVA </a:t>
            </a:r>
            <a:r>
              <a:rPr lang="cs-CZ" sz="2800" b="1" dirty="0"/>
              <a:t>– roztok formaldehydu nebo </a:t>
            </a:r>
            <a:r>
              <a:rPr lang="cs-CZ" sz="2800" b="1" dirty="0" err="1"/>
              <a:t>glutaraldehydu</a:t>
            </a:r>
            <a:r>
              <a:rPr lang="cs-CZ" sz="2800" b="1" dirty="0"/>
              <a:t> &gt; </a:t>
            </a:r>
            <a:r>
              <a:rPr lang="cs-CZ" sz="3600" b="1" dirty="0">
                <a:solidFill>
                  <a:srgbClr val="FF0000"/>
                </a:solidFill>
                <a:latin typeface="Arial Black" pitchFamily="34" charset="0"/>
              </a:rPr>
              <a:t>SÍŤOVÁNÍ</a:t>
            </a:r>
            <a:endParaRPr lang="cs-CZ" sz="2800" b="1" dirty="0">
              <a:solidFill>
                <a:srgbClr val="FF0000"/>
              </a:solidFill>
              <a:latin typeface="Arial Black" pitchFamily="34" charset="0"/>
            </a:endParaRPr>
          </a:p>
          <a:p>
            <a:r>
              <a:rPr lang="cs-CZ" sz="4000" b="1" dirty="0">
                <a:solidFill>
                  <a:srgbClr val="FFC000"/>
                </a:solidFill>
                <a:latin typeface="Arial Black" pitchFamily="34" charset="0"/>
              </a:rPr>
              <a:t>Praní a neutralizace </a:t>
            </a:r>
            <a:r>
              <a:rPr lang="cs-CZ" sz="2800" b="1" dirty="0">
                <a:latin typeface="Arial Black" pitchFamily="34" charset="0"/>
              </a:rPr>
              <a:t>– na pH 4,5 – </a:t>
            </a:r>
            <a:r>
              <a:rPr lang="cs-CZ" sz="2800" b="1" dirty="0" err="1">
                <a:latin typeface="Arial Black" pitchFamily="34" charset="0"/>
              </a:rPr>
              <a:t>5</a:t>
            </a:r>
            <a:r>
              <a:rPr lang="cs-CZ" sz="2800" b="1" dirty="0">
                <a:latin typeface="Arial Black" pitchFamily="34" charset="0"/>
              </a:rPr>
              <a:t>,0</a:t>
            </a:r>
            <a:endParaRPr lang="cs-CZ" sz="2800"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22112021</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85</a:t>
            </a:fld>
            <a:endParaRPr lang="sk-SK"/>
          </a:p>
        </p:txBody>
      </p:sp>
      <p:sp>
        <p:nvSpPr>
          <p:cNvPr id="5" name="TextovéPole 4"/>
          <p:cNvSpPr txBox="1"/>
          <p:nvPr/>
        </p:nvSpPr>
        <p:spPr>
          <a:xfrm>
            <a:off x="0" y="620688"/>
            <a:ext cx="9144000" cy="1384995"/>
          </a:xfrm>
          <a:prstGeom prst="rect">
            <a:avLst/>
          </a:prstGeom>
          <a:noFill/>
        </p:spPr>
        <p:txBody>
          <a:bodyPr wrap="square" rtlCol="0">
            <a:spAutoFit/>
          </a:bodyPr>
          <a:lstStyle/>
          <a:p>
            <a:r>
              <a:rPr lang="cs-CZ" sz="2800" b="1" dirty="0" err="1"/>
              <a:t>Glutaraldehyd</a:t>
            </a:r>
            <a:r>
              <a:rPr lang="cs-CZ" sz="2800" dirty="0"/>
              <a:t> (</a:t>
            </a:r>
            <a:r>
              <a:rPr lang="cs-CZ" sz="2800" dirty="0">
                <a:hlinkClick r:id="rId2" tooltip="Systematický název"/>
              </a:rPr>
              <a:t>systematický název</a:t>
            </a:r>
            <a:r>
              <a:rPr lang="cs-CZ" sz="2800" dirty="0"/>
              <a:t> </a:t>
            </a:r>
            <a:r>
              <a:rPr lang="cs-CZ" sz="2800" i="1" dirty="0" err="1"/>
              <a:t>pentandial</a:t>
            </a:r>
            <a:r>
              <a:rPr lang="cs-CZ" sz="2800" dirty="0"/>
              <a:t>, </a:t>
            </a:r>
            <a:r>
              <a:rPr lang="cs-CZ" sz="2800" dirty="0">
                <a:hlinkClick r:id="rId3" tooltip="Chemický vzorec"/>
              </a:rPr>
              <a:t>sumární vzorec</a:t>
            </a:r>
            <a:r>
              <a:rPr lang="cs-CZ" sz="2800" dirty="0"/>
              <a:t> C</a:t>
            </a:r>
            <a:r>
              <a:rPr lang="cs-CZ" sz="2800" baseline="-25000" dirty="0"/>
              <a:t>5</a:t>
            </a:r>
            <a:r>
              <a:rPr lang="cs-CZ" sz="2800" dirty="0"/>
              <a:t>H</a:t>
            </a:r>
            <a:r>
              <a:rPr lang="cs-CZ" sz="2800" baseline="-25000" dirty="0"/>
              <a:t>8</a:t>
            </a:r>
            <a:r>
              <a:rPr lang="cs-CZ" sz="2800" dirty="0"/>
              <a:t>O</a:t>
            </a:r>
            <a:r>
              <a:rPr lang="cs-CZ" sz="2800" baseline="-25000" dirty="0"/>
              <a:t>2</a:t>
            </a:r>
            <a:r>
              <a:rPr lang="cs-CZ" sz="2800" dirty="0"/>
              <a:t>) je bezbarvá </a:t>
            </a:r>
            <a:r>
              <a:rPr lang="cs-CZ" sz="2800" dirty="0">
                <a:hlinkClick r:id="rId4" tooltip="Kapalina"/>
              </a:rPr>
              <a:t>kapalina</a:t>
            </a:r>
            <a:r>
              <a:rPr lang="cs-CZ" sz="2800" dirty="0"/>
              <a:t> štiplavého </a:t>
            </a:r>
            <a:r>
              <a:rPr lang="cs-CZ" sz="2800" dirty="0">
                <a:hlinkClick r:id="rId5" tooltip="Vůně"/>
              </a:rPr>
              <a:t>zápachu</a:t>
            </a:r>
            <a:r>
              <a:rPr lang="cs-CZ" sz="2800" dirty="0"/>
              <a:t> používaná k </a:t>
            </a:r>
            <a:r>
              <a:rPr lang="cs-CZ" sz="2800" dirty="0">
                <a:hlinkClick r:id="rId6" tooltip="Dezinfekce"/>
              </a:rPr>
              <a:t>dezinfekci</a:t>
            </a:r>
            <a:r>
              <a:rPr lang="cs-CZ" sz="2800" dirty="0"/>
              <a:t> předmětů a povrchů.</a:t>
            </a:r>
          </a:p>
        </p:txBody>
      </p:sp>
      <p:sp>
        <p:nvSpPr>
          <p:cNvPr id="6" name="TextovéPole 5"/>
          <p:cNvSpPr txBox="1"/>
          <p:nvPr/>
        </p:nvSpPr>
        <p:spPr>
          <a:xfrm>
            <a:off x="0" y="2132856"/>
            <a:ext cx="8964488" cy="1384995"/>
          </a:xfrm>
          <a:prstGeom prst="rect">
            <a:avLst/>
          </a:prstGeom>
          <a:noFill/>
        </p:spPr>
        <p:txBody>
          <a:bodyPr wrap="square" rtlCol="0">
            <a:spAutoFit/>
          </a:bodyPr>
          <a:lstStyle/>
          <a:p>
            <a:r>
              <a:rPr lang="cs-CZ" sz="2800" b="1" dirty="0" err="1"/>
              <a:t>Glutaraldehyd</a:t>
            </a:r>
            <a:r>
              <a:rPr lang="cs-CZ" sz="2800" dirty="0"/>
              <a:t> se často používá v </a:t>
            </a:r>
            <a:r>
              <a:rPr lang="cs-CZ" sz="2800" dirty="0">
                <a:hlinkClick r:id="rId7" tooltip="Biochemie"/>
              </a:rPr>
              <a:t>biochemických</a:t>
            </a:r>
            <a:r>
              <a:rPr lang="cs-CZ" sz="2800" dirty="0"/>
              <a:t> aplikacích jako </a:t>
            </a:r>
            <a:r>
              <a:rPr lang="cs-CZ" sz="2800" b="1" dirty="0" err="1"/>
              <a:t>aminoreaktivní</a:t>
            </a:r>
            <a:r>
              <a:rPr lang="cs-CZ" sz="2800" dirty="0"/>
              <a:t> </a:t>
            </a:r>
            <a:r>
              <a:rPr lang="cs-CZ" sz="2800" dirty="0" err="1"/>
              <a:t>homobifunkční</a:t>
            </a:r>
            <a:r>
              <a:rPr lang="cs-CZ" sz="2800" dirty="0"/>
              <a:t> </a:t>
            </a:r>
            <a:r>
              <a:rPr lang="cs-CZ" sz="2800" b="1" dirty="0">
                <a:solidFill>
                  <a:srgbClr val="FF0000"/>
                </a:solidFill>
                <a:hlinkClick r:id="rId8" tooltip="Síťovadlo (stránka neexistuje)"/>
              </a:rPr>
              <a:t>SÍŤOVADLO</a:t>
            </a:r>
            <a:r>
              <a:rPr lang="cs-CZ" sz="2800" dirty="0"/>
              <a:t>.</a:t>
            </a:r>
          </a:p>
        </p:txBody>
      </p:sp>
      <p:pic>
        <p:nvPicPr>
          <p:cNvPr id="1026" name="Picture 2"/>
          <p:cNvPicPr>
            <a:picLocks noChangeAspect="1" noChangeArrowheads="1"/>
          </p:cNvPicPr>
          <p:nvPr/>
        </p:nvPicPr>
        <p:blipFill>
          <a:blip r:embed="rId9" cstate="print"/>
          <a:srcRect/>
          <a:stretch>
            <a:fillRect/>
          </a:stretch>
        </p:blipFill>
        <p:spPr bwMode="auto">
          <a:xfrm>
            <a:off x="251520" y="3501008"/>
            <a:ext cx="7677380" cy="2664296"/>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2B1C33B4-D1E5-40FC-A701-0BF65EE2D706}"/>
              </a:ext>
            </a:extLst>
          </p:cNvPr>
          <p:cNvSpPr>
            <a:spLocks noGrp="1"/>
          </p:cNvSpPr>
          <p:nvPr>
            <p:ph type="dt" sz="half" idx="10"/>
          </p:nvPr>
        </p:nvSpPr>
        <p:spPr/>
        <p:txBody>
          <a:bodyPr/>
          <a:lstStyle/>
          <a:p>
            <a:pPr>
              <a:defRPr/>
            </a:pPr>
            <a:r>
              <a:rPr lang="cs-CZ"/>
              <a:t>22112021</a:t>
            </a:r>
            <a:endParaRPr lang="sk-SK"/>
          </a:p>
        </p:txBody>
      </p:sp>
      <p:sp>
        <p:nvSpPr>
          <p:cNvPr id="3" name="Zástupný symbol pro zápatí 2">
            <a:extLst>
              <a:ext uri="{FF2B5EF4-FFF2-40B4-BE49-F238E27FC236}">
                <a16:creationId xmlns:a16="http://schemas.microsoft.com/office/drawing/2014/main" id="{C6FADD8D-282E-43D3-B60D-490D5FAC004E}"/>
              </a:ext>
            </a:extLst>
          </p:cNvPr>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a:extLst>
              <a:ext uri="{FF2B5EF4-FFF2-40B4-BE49-F238E27FC236}">
                <a16:creationId xmlns:a16="http://schemas.microsoft.com/office/drawing/2014/main" id="{D6593420-AF6E-43DB-B776-A3D3B3FFB1CC}"/>
              </a:ext>
            </a:extLst>
          </p:cNvPr>
          <p:cNvSpPr>
            <a:spLocks noGrp="1"/>
          </p:cNvSpPr>
          <p:nvPr>
            <p:ph type="sldNum" sz="quarter" idx="12"/>
          </p:nvPr>
        </p:nvSpPr>
        <p:spPr/>
        <p:txBody>
          <a:bodyPr/>
          <a:lstStyle/>
          <a:p>
            <a:pPr>
              <a:defRPr/>
            </a:pPr>
            <a:fld id="{D2DAE1EA-64DE-4526-BF42-981E8B573A59}" type="slidenum">
              <a:rPr lang="sk-SK" smtClean="0"/>
              <a:pPr>
                <a:defRPr/>
              </a:pPr>
              <a:t>86</a:t>
            </a:fld>
            <a:endParaRPr lang="sk-SK"/>
          </a:p>
        </p:txBody>
      </p:sp>
      <p:sp>
        <p:nvSpPr>
          <p:cNvPr id="5" name="TextovéPole 4">
            <a:extLst>
              <a:ext uri="{FF2B5EF4-FFF2-40B4-BE49-F238E27FC236}">
                <a16:creationId xmlns:a16="http://schemas.microsoft.com/office/drawing/2014/main" id="{BC977738-485C-420E-B1D0-728B186CFBB8}"/>
              </a:ext>
            </a:extLst>
          </p:cNvPr>
          <p:cNvSpPr txBox="1"/>
          <p:nvPr/>
        </p:nvSpPr>
        <p:spPr>
          <a:xfrm>
            <a:off x="0" y="0"/>
            <a:ext cx="9144000" cy="523220"/>
          </a:xfrm>
          <a:prstGeom prst="rect">
            <a:avLst/>
          </a:prstGeom>
          <a:noFill/>
        </p:spPr>
        <p:txBody>
          <a:bodyPr wrap="square" rtlCol="0">
            <a:spAutoFit/>
          </a:bodyPr>
          <a:lstStyle/>
          <a:p>
            <a:pPr algn="ctr"/>
            <a:r>
              <a:rPr lang="cs-CZ" sz="2800" b="1" dirty="0">
                <a:solidFill>
                  <a:srgbClr val="FF0000"/>
                </a:solidFill>
              </a:rPr>
              <a:t>Chemie v práci konzervátora a restaurátora 1</a:t>
            </a:r>
          </a:p>
        </p:txBody>
      </p:sp>
      <p:pic>
        <p:nvPicPr>
          <p:cNvPr id="7" name="Obrázek 6" descr="Obsah obrázku text&#10;&#10;Popis byl vytvořen automaticky">
            <a:extLst>
              <a:ext uri="{FF2B5EF4-FFF2-40B4-BE49-F238E27FC236}">
                <a16:creationId xmlns:a16="http://schemas.microsoft.com/office/drawing/2014/main" id="{B80ED717-7854-4BEC-85A1-B6EDB0843D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3220"/>
            <a:ext cx="9144000" cy="6334780"/>
          </a:xfrm>
          <a:prstGeom prst="rect">
            <a:avLst/>
          </a:prstGeom>
        </p:spPr>
      </p:pic>
    </p:spTree>
    <p:extLst>
      <p:ext uri="{BB962C8B-B14F-4D97-AF65-F5344CB8AC3E}">
        <p14:creationId xmlns:p14="http://schemas.microsoft.com/office/powerpoint/2010/main" val="11321809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2B1C33B4-D1E5-40FC-A701-0BF65EE2D706}"/>
              </a:ext>
            </a:extLst>
          </p:cNvPr>
          <p:cNvSpPr>
            <a:spLocks noGrp="1"/>
          </p:cNvSpPr>
          <p:nvPr>
            <p:ph type="dt" sz="half" idx="10"/>
          </p:nvPr>
        </p:nvSpPr>
        <p:spPr/>
        <p:txBody>
          <a:bodyPr/>
          <a:lstStyle/>
          <a:p>
            <a:pPr>
              <a:defRPr/>
            </a:pPr>
            <a:r>
              <a:rPr lang="cs-CZ"/>
              <a:t>22112021</a:t>
            </a:r>
            <a:endParaRPr lang="sk-SK"/>
          </a:p>
        </p:txBody>
      </p:sp>
      <p:sp>
        <p:nvSpPr>
          <p:cNvPr id="3" name="Zástupný symbol pro zápatí 2">
            <a:extLst>
              <a:ext uri="{FF2B5EF4-FFF2-40B4-BE49-F238E27FC236}">
                <a16:creationId xmlns:a16="http://schemas.microsoft.com/office/drawing/2014/main" id="{C6FADD8D-282E-43D3-B60D-490D5FAC004E}"/>
              </a:ext>
            </a:extLst>
          </p:cNvPr>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a:extLst>
              <a:ext uri="{FF2B5EF4-FFF2-40B4-BE49-F238E27FC236}">
                <a16:creationId xmlns:a16="http://schemas.microsoft.com/office/drawing/2014/main" id="{D6593420-AF6E-43DB-B776-A3D3B3FFB1CC}"/>
              </a:ext>
            </a:extLst>
          </p:cNvPr>
          <p:cNvSpPr>
            <a:spLocks noGrp="1"/>
          </p:cNvSpPr>
          <p:nvPr>
            <p:ph type="sldNum" sz="quarter" idx="12"/>
          </p:nvPr>
        </p:nvSpPr>
        <p:spPr/>
        <p:txBody>
          <a:bodyPr/>
          <a:lstStyle/>
          <a:p>
            <a:pPr>
              <a:defRPr/>
            </a:pPr>
            <a:fld id="{D2DAE1EA-64DE-4526-BF42-981E8B573A59}" type="slidenum">
              <a:rPr lang="sk-SK" smtClean="0"/>
              <a:pPr>
                <a:defRPr/>
              </a:pPr>
              <a:t>87</a:t>
            </a:fld>
            <a:endParaRPr lang="sk-SK"/>
          </a:p>
        </p:txBody>
      </p:sp>
      <p:sp>
        <p:nvSpPr>
          <p:cNvPr id="5" name="TextovéPole 4">
            <a:extLst>
              <a:ext uri="{FF2B5EF4-FFF2-40B4-BE49-F238E27FC236}">
                <a16:creationId xmlns:a16="http://schemas.microsoft.com/office/drawing/2014/main" id="{BC977738-485C-420E-B1D0-728B186CFBB8}"/>
              </a:ext>
            </a:extLst>
          </p:cNvPr>
          <p:cNvSpPr txBox="1"/>
          <p:nvPr/>
        </p:nvSpPr>
        <p:spPr>
          <a:xfrm>
            <a:off x="0" y="0"/>
            <a:ext cx="9144000" cy="523220"/>
          </a:xfrm>
          <a:prstGeom prst="rect">
            <a:avLst/>
          </a:prstGeom>
          <a:noFill/>
        </p:spPr>
        <p:txBody>
          <a:bodyPr wrap="square" rtlCol="0">
            <a:spAutoFit/>
          </a:bodyPr>
          <a:lstStyle/>
          <a:p>
            <a:pPr algn="ctr"/>
            <a:r>
              <a:rPr lang="cs-CZ" sz="2800" b="1" dirty="0">
                <a:solidFill>
                  <a:srgbClr val="FF0000"/>
                </a:solidFill>
              </a:rPr>
              <a:t>Chemie v práci konzervátora a restaurátora 2</a:t>
            </a:r>
          </a:p>
        </p:txBody>
      </p:sp>
      <p:pic>
        <p:nvPicPr>
          <p:cNvPr id="8" name="Obrázek 7" descr="Obsah obrázku text, noviny&#10;&#10;Popis byl vytvořen automaticky">
            <a:extLst>
              <a:ext uri="{FF2B5EF4-FFF2-40B4-BE49-F238E27FC236}">
                <a16:creationId xmlns:a16="http://schemas.microsoft.com/office/drawing/2014/main" id="{64EA6700-6635-4FF0-970C-05F3CD0595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3219"/>
            <a:ext cx="9098158" cy="6198255"/>
          </a:xfrm>
          <a:prstGeom prst="rect">
            <a:avLst/>
          </a:prstGeom>
        </p:spPr>
      </p:pic>
    </p:spTree>
    <p:extLst>
      <p:ext uri="{BB962C8B-B14F-4D97-AF65-F5344CB8AC3E}">
        <p14:creationId xmlns:p14="http://schemas.microsoft.com/office/powerpoint/2010/main" val="18238279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107504" y="1196752"/>
            <a:ext cx="8928992" cy="3312368"/>
          </a:xfrm>
        </p:spPr>
        <p:txBody>
          <a:bodyPr/>
          <a:lstStyle/>
          <a:p>
            <a:pPr marL="742950" indent="-742950" algn="ctr">
              <a:buFont typeface="+mj-lt"/>
              <a:buAutoNum type="arabicPeriod" startAt="3"/>
            </a:pPr>
            <a:r>
              <a:rPr lang="cs-CZ" sz="4400" dirty="0">
                <a:solidFill>
                  <a:srgbClr val="FF0000"/>
                </a:solidFill>
                <a:latin typeface="Arial Black" pitchFamily="34" charset="0"/>
              </a:rPr>
              <a:t>Výroba želatiny a klihu</a:t>
            </a:r>
          </a:p>
          <a:p>
            <a:pPr marL="742950" indent="-742950" algn="ctr">
              <a:buNone/>
            </a:pPr>
            <a:r>
              <a:rPr lang="cs-CZ" sz="4400" dirty="0">
                <a:solidFill>
                  <a:srgbClr val="0000FF"/>
                </a:solidFill>
                <a:latin typeface="Arial Black" pitchFamily="34" charset="0"/>
              </a:rPr>
              <a:t>TANEX, Vladislav u Třebíč</a:t>
            </a:r>
          </a:p>
          <a:p>
            <a:pPr marL="742950" indent="-742950" algn="ctr">
              <a:buNone/>
            </a:pPr>
            <a:r>
              <a:rPr lang="cs-CZ" sz="4400" dirty="0">
                <a:solidFill>
                  <a:srgbClr val="008000"/>
                </a:solidFill>
                <a:latin typeface="Arial Black" pitchFamily="34" charset="0"/>
              </a:rPr>
              <a:t>Snímky pořízeny při exkurzi</a:t>
            </a:r>
          </a:p>
          <a:p>
            <a:pPr marL="742950" indent="-742950" algn="ctr">
              <a:buNone/>
            </a:pPr>
            <a:endParaRPr lang="cs-CZ" sz="4400" dirty="0">
              <a:solidFill>
                <a:srgbClr val="FF0000"/>
              </a:solidFill>
              <a:latin typeface="Arial Black" pitchFamily="34" charset="0"/>
            </a:endParaRPr>
          </a:p>
        </p:txBody>
      </p:sp>
      <p:sp>
        <p:nvSpPr>
          <p:cNvPr id="2" name="Zástupný symbol pro datum 1"/>
          <p:cNvSpPr>
            <a:spLocks noGrp="1"/>
          </p:cNvSpPr>
          <p:nvPr>
            <p:ph type="dt" sz="half" idx="10"/>
          </p:nvPr>
        </p:nvSpPr>
        <p:spPr/>
        <p:txBody>
          <a:bodyPr/>
          <a:lstStyle/>
          <a:p>
            <a:pPr>
              <a:defRPr/>
            </a:pPr>
            <a:r>
              <a:rPr lang="cs-CZ"/>
              <a:t>22112021</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88</a:t>
            </a:fld>
            <a:endParaRPr lang="sk-SK"/>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22112021</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89</a:t>
            </a:fld>
            <a:endParaRPr lang="sk-SK"/>
          </a:p>
        </p:txBody>
      </p:sp>
      <p:pic>
        <p:nvPicPr>
          <p:cNvPr id="5" name="Obrázek 4" descr="793.jpg"/>
          <p:cNvPicPr>
            <a:picLocks noChangeAspect="1"/>
          </p:cNvPicPr>
          <p:nvPr/>
        </p:nvPicPr>
        <p:blipFill>
          <a:blip r:embed="rId2" cstate="print"/>
          <a:stretch>
            <a:fillRect/>
          </a:stretch>
        </p:blipFill>
        <p:spPr>
          <a:xfrm>
            <a:off x="0" y="0"/>
            <a:ext cx="4572000" cy="6858000"/>
          </a:xfrm>
          <a:prstGeom prst="rect">
            <a:avLst/>
          </a:prstGeom>
        </p:spPr>
      </p:pic>
      <p:sp>
        <p:nvSpPr>
          <p:cNvPr id="6" name="TextovéPole 5"/>
          <p:cNvSpPr txBox="1"/>
          <p:nvPr/>
        </p:nvSpPr>
        <p:spPr>
          <a:xfrm>
            <a:off x="4716016" y="188640"/>
            <a:ext cx="4248472" cy="2308324"/>
          </a:xfrm>
          <a:prstGeom prst="rect">
            <a:avLst/>
          </a:prstGeom>
          <a:noFill/>
        </p:spPr>
        <p:txBody>
          <a:bodyPr wrap="square" rtlCol="0">
            <a:spAutoFit/>
          </a:bodyPr>
          <a:lstStyle/>
          <a:p>
            <a:r>
              <a:rPr lang="cs-CZ" sz="3600" dirty="0">
                <a:solidFill>
                  <a:srgbClr val="FF0000"/>
                </a:solidFill>
                <a:latin typeface="Arial Black" pitchFamily="34" charset="0"/>
              </a:rPr>
              <a:t>Stará kniha, ale ona se tato technologie moc nezměnila!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78098"/>
          </a:xfrm>
        </p:spPr>
        <p:txBody>
          <a:bodyPr/>
          <a:lstStyle/>
          <a:p>
            <a:r>
              <a:rPr lang="cs-CZ" sz="2800" dirty="0">
                <a:solidFill>
                  <a:srgbClr val="FF0000"/>
                </a:solidFill>
                <a:latin typeface="Arial Black" pitchFamily="34" charset="0"/>
              </a:rPr>
              <a:t>Strukturní hierarchie peptidů a proteinů( bílkovin)</a:t>
            </a:r>
            <a:endParaRPr lang="cs-CZ" sz="2800" dirty="0"/>
          </a:p>
        </p:txBody>
      </p:sp>
      <p:sp>
        <p:nvSpPr>
          <p:cNvPr id="3" name="Zástupný symbol pro obsah 2"/>
          <p:cNvSpPr>
            <a:spLocks noGrp="1"/>
          </p:cNvSpPr>
          <p:nvPr>
            <p:ph idx="1"/>
          </p:nvPr>
        </p:nvSpPr>
        <p:spPr>
          <a:xfrm>
            <a:off x="457200" y="1124744"/>
            <a:ext cx="8229600" cy="5112568"/>
          </a:xfrm>
        </p:spPr>
        <p:txBody>
          <a:bodyPr/>
          <a:lstStyle/>
          <a:p>
            <a:r>
              <a:rPr lang="cs-CZ" sz="2800" b="1" dirty="0">
                <a:solidFill>
                  <a:srgbClr val="FF0000"/>
                </a:solidFill>
                <a:latin typeface="Arial Black" pitchFamily="34" charset="0"/>
              </a:rPr>
              <a:t>Primární struktura </a:t>
            </a:r>
            <a:r>
              <a:rPr lang="cs-CZ" sz="2800" b="1" dirty="0">
                <a:solidFill>
                  <a:srgbClr val="FF0000"/>
                </a:solidFill>
              </a:rPr>
              <a:t>– sled aminokyselin</a:t>
            </a:r>
          </a:p>
          <a:p>
            <a:r>
              <a:rPr lang="cs-CZ" sz="2800" b="1" dirty="0">
                <a:solidFill>
                  <a:srgbClr val="0000FF"/>
                </a:solidFill>
                <a:latin typeface="Arial Black" pitchFamily="34" charset="0"/>
              </a:rPr>
              <a:t>Sekundární struktura </a:t>
            </a:r>
            <a:r>
              <a:rPr lang="cs-CZ" sz="2800" b="1" dirty="0">
                <a:solidFill>
                  <a:srgbClr val="0000FF"/>
                </a:solidFill>
              </a:rPr>
              <a:t>– interakce v rámci jedné makromolekuly </a:t>
            </a:r>
          </a:p>
          <a:p>
            <a:r>
              <a:rPr lang="cs-CZ" sz="2800" b="1" dirty="0">
                <a:solidFill>
                  <a:srgbClr val="008000"/>
                </a:solidFill>
                <a:latin typeface="Arial Black" pitchFamily="34" charset="0"/>
              </a:rPr>
              <a:t>Terciární struktura </a:t>
            </a:r>
            <a:r>
              <a:rPr lang="cs-CZ" sz="2800" b="1" dirty="0">
                <a:solidFill>
                  <a:srgbClr val="008000"/>
                </a:solidFill>
              </a:rPr>
              <a:t>- interakce v rámci více makromolekul, svazky řetězců nebo nesousedními segmenty polymerního řetězce</a:t>
            </a:r>
          </a:p>
          <a:p>
            <a:r>
              <a:rPr lang="cs-CZ" sz="2800" b="1" dirty="0">
                <a:solidFill>
                  <a:srgbClr val="C00000"/>
                </a:solidFill>
                <a:latin typeface="Arial Black" pitchFamily="34" charset="0"/>
              </a:rPr>
              <a:t>Kvartérní struktura </a:t>
            </a:r>
            <a:r>
              <a:rPr lang="cs-CZ" sz="2800" b="1" dirty="0">
                <a:solidFill>
                  <a:srgbClr val="C00000"/>
                </a:solidFill>
              </a:rPr>
              <a:t>– interakce mezi svazky řetězců</a:t>
            </a:r>
          </a:p>
          <a:p>
            <a:pPr algn="ctr">
              <a:buNone/>
            </a:pPr>
            <a:r>
              <a:rPr lang="cs-CZ" sz="2800" b="1" u="sng" dirty="0">
                <a:solidFill>
                  <a:srgbClr val="7030A0"/>
                </a:solidFill>
                <a:latin typeface="Arial Black" pitchFamily="34" charset="0"/>
              </a:rPr>
              <a:t>Terciární a kvartérní struktury – tomu se budeme věnovat nyní u kolagenu</a:t>
            </a: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a:t>
            </a:fld>
            <a:endParaRPr lang="sk-SK"/>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22112021</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90</a:t>
            </a:fld>
            <a:endParaRPr lang="sk-SK"/>
          </a:p>
        </p:txBody>
      </p:sp>
      <p:pic>
        <p:nvPicPr>
          <p:cNvPr id="5" name="Obrázek 4" descr="img194.jpg"/>
          <p:cNvPicPr>
            <a:picLocks noChangeAspect="1"/>
          </p:cNvPicPr>
          <p:nvPr/>
        </p:nvPicPr>
        <p:blipFill>
          <a:blip r:embed="rId2" cstate="print"/>
          <a:stretch>
            <a:fillRect/>
          </a:stretch>
        </p:blipFill>
        <p:spPr>
          <a:xfrm rot="10800000">
            <a:off x="107504" y="260648"/>
            <a:ext cx="4798314" cy="2555748"/>
          </a:xfrm>
          <a:prstGeom prst="rect">
            <a:avLst/>
          </a:prstGeom>
        </p:spPr>
      </p:pic>
      <p:pic>
        <p:nvPicPr>
          <p:cNvPr id="6" name="Obrázek 5" descr="img195.jpg"/>
          <p:cNvPicPr>
            <a:picLocks noChangeAspect="1"/>
          </p:cNvPicPr>
          <p:nvPr/>
        </p:nvPicPr>
        <p:blipFill>
          <a:blip r:embed="rId3" cstate="print"/>
          <a:stretch>
            <a:fillRect/>
          </a:stretch>
        </p:blipFill>
        <p:spPr>
          <a:xfrm rot="10800000">
            <a:off x="2987824" y="3140968"/>
            <a:ext cx="6014466" cy="3579876"/>
          </a:xfrm>
          <a:prstGeom prst="rect">
            <a:avLst/>
          </a:prstGeom>
        </p:spPr>
      </p:pic>
      <p:sp>
        <p:nvSpPr>
          <p:cNvPr id="7" name="TextovéPole 6"/>
          <p:cNvSpPr txBox="1"/>
          <p:nvPr/>
        </p:nvSpPr>
        <p:spPr>
          <a:xfrm>
            <a:off x="5004048" y="260648"/>
            <a:ext cx="3960440" cy="2308324"/>
          </a:xfrm>
          <a:prstGeom prst="rect">
            <a:avLst/>
          </a:prstGeom>
          <a:noFill/>
        </p:spPr>
        <p:txBody>
          <a:bodyPr wrap="square" rtlCol="0">
            <a:spAutoFit/>
          </a:bodyPr>
          <a:lstStyle/>
          <a:p>
            <a:r>
              <a:rPr lang="cs-CZ" sz="3600" dirty="0">
                <a:solidFill>
                  <a:srgbClr val="FF0000"/>
                </a:solidFill>
                <a:latin typeface="Arial Black" pitchFamily="34" charset="0"/>
              </a:rPr>
              <a:t>Kniha je dost stará, ale ono se to tak vyrábí pořád</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94122"/>
          </a:xfrm>
        </p:spPr>
        <p:txBody>
          <a:bodyPr/>
          <a:lstStyle/>
          <a:p>
            <a:r>
              <a:rPr lang="cs-CZ" sz="2800" b="1" dirty="0">
                <a:solidFill>
                  <a:srgbClr val="FF0000"/>
                </a:solidFill>
              </a:rPr>
              <a:t>Výroba želatiny a klihu</a:t>
            </a:r>
            <a:br>
              <a:rPr lang="cs-CZ" sz="2800" b="1" dirty="0">
                <a:solidFill>
                  <a:srgbClr val="FF0000"/>
                </a:solidFill>
              </a:rPr>
            </a:br>
            <a:r>
              <a:rPr lang="cs-CZ" sz="2800" b="1" dirty="0">
                <a:solidFill>
                  <a:srgbClr val="C00000"/>
                </a:solidFill>
                <a:latin typeface="Arial Black" pitchFamily="34" charset="0"/>
              </a:rPr>
              <a:t>suroviny nevypadají vábně 1!</a:t>
            </a:r>
            <a:endParaRPr lang="cs-CZ" sz="2800" dirty="0">
              <a:solidFill>
                <a:srgbClr val="C00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a:t>22112021</a:t>
            </a:r>
            <a:endParaRPr lang="sk-SK"/>
          </a:p>
        </p:txBody>
      </p:sp>
      <p:sp>
        <p:nvSpPr>
          <p:cNvPr id="4" name="Zástupný symbol pro zápatí 3"/>
          <p:cNvSpPr>
            <a:spLocks noGrp="1"/>
          </p:cNvSpPr>
          <p:nvPr>
            <p:ph type="ftr" sz="quarter" idx="11"/>
          </p:nvPr>
        </p:nvSpPr>
        <p:spPr/>
        <p:txBody>
          <a:bodyPr/>
          <a:lstStyle/>
          <a:p>
            <a:pPr>
              <a:defRPr/>
            </a:pPr>
            <a:r>
              <a:rPr lang="pl-PL"/>
              <a:t>PŘÍRODNÍ POLYMERY KOLAGEN PŘF MU 9 2021</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91</a:t>
            </a:fld>
            <a:endParaRPr lang="sk-SK"/>
          </a:p>
        </p:txBody>
      </p:sp>
      <p:pic>
        <p:nvPicPr>
          <p:cNvPr id="6" name="Obrázek 5" descr="Suroviny TANEX IMAG0951.jpg"/>
          <p:cNvPicPr>
            <a:picLocks noChangeAspect="1"/>
          </p:cNvPicPr>
          <p:nvPr/>
        </p:nvPicPr>
        <p:blipFill>
          <a:blip r:embed="rId2" cstate="print"/>
          <a:stretch>
            <a:fillRect/>
          </a:stretch>
        </p:blipFill>
        <p:spPr>
          <a:xfrm>
            <a:off x="323528" y="1196751"/>
            <a:ext cx="3384376" cy="5076565"/>
          </a:xfrm>
          <a:prstGeom prst="rect">
            <a:avLst/>
          </a:prstGeom>
        </p:spPr>
      </p:pic>
      <p:pic>
        <p:nvPicPr>
          <p:cNvPr id="7" name="Obrázek 6" descr="Suroviny TANEX IMAG0943.jpg"/>
          <p:cNvPicPr>
            <a:picLocks noChangeAspect="1"/>
          </p:cNvPicPr>
          <p:nvPr/>
        </p:nvPicPr>
        <p:blipFill>
          <a:blip r:embed="rId3" cstate="print"/>
          <a:stretch>
            <a:fillRect/>
          </a:stretch>
        </p:blipFill>
        <p:spPr>
          <a:xfrm>
            <a:off x="5364088" y="1268760"/>
            <a:ext cx="3318115" cy="4977172"/>
          </a:xfrm>
          <a:prstGeom prst="rect">
            <a:avLst/>
          </a:prstGeom>
        </p:spPr>
      </p:pic>
      <p:sp>
        <p:nvSpPr>
          <p:cNvPr id="8" name="TextovéPole 7"/>
          <p:cNvSpPr txBox="1"/>
          <p:nvPr/>
        </p:nvSpPr>
        <p:spPr>
          <a:xfrm>
            <a:off x="1331640" y="5445224"/>
            <a:ext cx="6336704" cy="830997"/>
          </a:xfrm>
          <a:prstGeom prst="rect">
            <a:avLst/>
          </a:prstGeom>
          <a:solidFill>
            <a:srgbClr val="C00000"/>
          </a:solidFill>
        </p:spPr>
        <p:txBody>
          <a:bodyPr wrap="square" rtlCol="0">
            <a:spAutoFit/>
          </a:bodyPr>
          <a:lstStyle/>
          <a:p>
            <a:r>
              <a:rPr lang="cs-CZ" sz="2400" dirty="0">
                <a:solidFill>
                  <a:srgbClr val="FFFF00"/>
                </a:solidFill>
                <a:latin typeface="Arial Black" pitchFamily="34" charset="0"/>
              </a:rPr>
              <a:t>Jateční odpad z HOVĚZÍHO dobytka </a:t>
            </a:r>
          </a:p>
          <a:p>
            <a:r>
              <a:rPr lang="cs-CZ" sz="2400" dirty="0">
                <a:solidFill>
                  <a:srgbClr val="FFFF00"/>
                </a:solidFill>
                <a:latin typeface="Arial Black" pitchFamily="34" charset="0"/>
              </a:rPr>
              <a:t>Kůže, uši atd.</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94122"/>
          </a:xfrm>
        </p:spPr>
        <p:txBody>
          <a:bodyPr/>
          <a:lstStyle/>
          <a:p>
            <a:r>
              <a:rPr lang="cs-CZ" sz="2800" b="1" dirty="0">
                <a:solidFill>
                  <a:srgbClr val="FF0000"/>
                </a:solidFill>
              </a:rPr>
              <a:t>Výroba želatiny a klihu</a:t>
            </a:r>
            <a:br>
              <a:rPr lang="cs-CZ" sz="2800" b="1" dirty="0">
                <a:solidFill>
                  <a:srgbClr val="FF0000"/>
                </a:solidFill>
              </a:rPr>
            </a:br>
            <a:r>
              <a:rPr lang="cs-CZ" sz="2800" b="1" dirty="0">
                <a:solidFill>
                  <a:srgbClr val="C00000"/>
                </a:solidFill>
                <a:latin typeface="Arial Black" pitchFamily="34" charset="0"/>
              </a:rPr>
              <a:t>suroviny nevypadají vábně 2!</a:t>
            </a:r>
            <a:endParaRPr lang="cs-CZ" sz="2800" dirty="0">
              <a:solidFill>
                <a:srgbClr val="C00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a:t>22112021</a:t>
            </a:r>
            <a:endParaRPr lang="sk-SK"/>
          </a:p>
        </p:txBody>
      </p:sp>
      <p:sp>
        <p:nvSpPr>
          <p:cNvPr id="4" name="Zástupný symbol pro zápatí 3"/>
          <p:cNvSpPr>
            <a:spLocks noGrp="1"/>
          </p:cNvSpPr>
          <p:nvPr>
            <p:ph type="ftr" sz="quarter" idx="11"/>
          </p:nvPr>
        </p:nvSpPr>
        <p:spPr/>
        <p:txBody>
          <a:bodyPr/>
          <a:lstStyle/>
          <a:p>
            <a:pPr>
              <a:defRPr/>
            </a:pPr>
            <a:r>
              <a:rPr lang="pl-PL"/>
              <a:t>PŘÍRODNÍ POLYMERY KOLAGEN PŘF MU 9 2021</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92</a:t>
            </a:fld>
            <a:endParaRPr lang="sk-SK"/>
          </a:p>
        </p:txBody>
      </p:sp>
      <p:pic>
        <p:nvPicPr>
          <p:cNvPr id="9" name="Obrázek 8" descr="Suroviny TANEX  IMAG0942.jpg"/>
          <p:cNvPicPr>
            <a:picLocks noChangeAspect="1"/>
          </p:cNvPicPr>
          <p:nvPr/>
        </p:nvPicPr>
        <p:blipFill>
          <a:blip r:embed="rId2" cstate="print"/>
          <a:stretch>
            <a:fillRect/>
          </a:stretch>
        </p:blipFill>
        <p:spPr>
          <a:xfrm>
            <a:off x="755576" y="1196752"/>
            <a:ext cx="3384376" cy="5076564"/>
          </a:xfrm>
          <a:prstGeom prst="rect">
            <a:avLst/>
          </a:prstGeom>
        </p:spPr>
      </p:pic>
      <p:pic>
        <p:nvPicPr>
          <p:cNvPr id="10" name="Obrázek 9" descr="Suroviny TANEX IMAG0950.jpg"/>
          <p:cNvPicPr>
            <a:picLocks noChangeAspect="1"/>
          </p:cNvPicPr>
          <p:nvPr/>
        </p:nvPicPr>
        <p:blipFill>
          <a:blip r:embed="rId3" cstate="print"/>
          <a:stretch>
            <a:fillRect/>
          </a:stretch>
        </p:blipFill>
        <p:spPr>
          <a:xfrm>
            <a:off x="5484101" y="1196752"/>
            <a:ext cx="3342118" cy="5013176"/>
          </a:xfrm>
          <a:prstGeom prst="rect">
            <a:avLst/>
          </a:prstGeom>
        </p:spPr>
      </p:pic>
      <p:sp>
        <p:nvSpPr>
          <p:cNvPr id="8" name="TextovéPole 7"/>
          <p:cNvSpPr txBox="1"/>
          <p:nvPr/>
        </p:nvSpPr>
        <p:spPr>
          <a:xfrm>
            <a:off x="1331640" y="5445224"/>
            <a:ext cx="6336704" cy="830997"/>
          </a:xfrm>
          <a:prstGeom prst="rect">
            <a:avLst/>
          </a:prstGeom>
          <a:solidFill>
            <a:srgbClr val="C00000"/>
          </a:solidFill>
        </p:spPr>
        <p:txBody>
          <a:bodyPr wrap="square" rtlCol="0">
            <a:spAutoFit/>
          </a:bodyPr>
          <a:lstStyle/>
          <a:p>
            <a:r>
              <a:rPr lang="cs-CZ" sz="2400" dirty="0">
                <a:solidFill>
                  <a:srgbClr val="FFFF00"/>
                </a:solidFill>
                <a:latin typeface="Arial Black" pitchFamily="34" charset="0"/>
              </a:rPr>
              <a:t>Jateční odpad z HOVĚZÍHO dobytka </a:t>
            </a:r>
          </a:p>
          <a:p>
            <a:r>
              <a:rPr lang="cs-CZ" sz="2400" dirty="0">
                <a:solidFill>
                  <a:srgbClr val="FFFF00"/>
                </a:solidFill>
                <a:latin typeface="Arial Black" pitchFamily="34" charset="0"/>
              </a:rPr>
              <a:t>Kůže, uši atd.</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0" y="274638"/>
            <a:ext cx="9144000" cy="922114"/>
          </a:xfrm>
        </p:spPr>
        <p:txBody>
          <a:bodyPr/>
          <a:lstStyle/>
          <a:p>
            <a:r>
              <a:rPr lang="cs-CZ" sz="3200" b="1" dirty="0">
                <a:solidFill>
                  <a:srgbClr val="FF0000"/>
                </a:solidFill>
                <a:latin typeface="+mn-lt"/>
              </a:rPr>
              <a:t>Výroba želatiny a klihu</a:t>
            </a:r>
            <a:br>
              <a:rPr lang="cs-CZ" sz="3200" b="1" dirty="0">
                <a:solidFill>
                  <a:srgbClr val="FF0000"/>
                </a:solidFill>
                <a:latin typeface="+mn-lt"/>
              </a:rPr>
            </a:br>
            <a:r>
              <a:rPr lang="cs-CZ" sz="3200" b="1" dirty="0">
                <a:solidFill>
                  <a:srgbClr val="00B050"/>
                </a:solidFill>
                <a:latin typeface="Arial Black" pitchFamily="34" charset="0"/>
              </a:rPr>
              <a:t>ZÁKLADNÍ TŘI KROKY TECHNOLOGIE</a:t>
            </a: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93</a:t>
            </a:fld>
            <a:endParaRPr lang="sk-SK"/>
          </a:p>
        </p:txBody>
      </p:sp>
      <p:sp>
        <p:nvSpPr>
          <p:cNvPr id="9" name="TextovéPole 8"/>
          <p:cNvSpPr txBox="1"/>
          <p:nvPr/>
        </p:nvSpPr>
        <p:spPr>
          <a:xfrm>
            <a:off x="0" y="1556792"/>
            <a:ext cx="8892480" cy="3108543"/>
          </a:xfrm>
          <a:prstGeom prst="rect">
            <a:avLst/>
          </a:prstGeom>
          <a:noFill/>
        </p:spPr>
        <p:txBody>
          <a:bodyPr wrap="square" rtlCol="0">
            <a:spAutoFit/>
          </a:bodyPr>
          <a:lstStyle/>
          <a:p>
            <a:pPr marL="342900" indent="-342900">
              <a:buFont typeface="+mj-lt"/>
              <a:buAutoNum type="arabicPeriod"/>
            </a:pPr>
            <a:r>
              <a:rPr lang="cs-CZ" sz="2800" b="1" dirty="0">
                <a:solidFill>
                  <a:srgbClr val="00B050"/>
                </a:solidFill>
              </a:rPr>
              <a:t>ŠTĚPENÍ příčných INTERMOLEKULÁRNÍCH vazeb na úrovní KVARTÉRNÍ STRUKTURY</a:t>
            </a:r>
          </a:p>
          <a:p>
            <a:pPr marL="342900" indent="-342900">
              <a:buFont typeface="+mj-lt"/>
              <a:buAutoNum type="arabicPeriod"/>
            </a:pPr>
            <a:r>
              <a:rPr lang="cs-CZ" sz="2800" b="1" dirty="0">
                <a:solidFill>
                  <a:srgbClr val="0000FF"/>
                </a:solidFill>
              </a:rPr>
              <a:t>DENATURACE na úrovni TERCIÁRNÍ STRUKTURY</a:t>
            </a:r>
          </a:p>
          <a:p>
            <a:pPr marL="342900" indent="-342900">
              <a:buFont typeface="+mj-lt"/>
              <a:buAutoNum type="arabicPeriod"/>
            </a:pPr>
            <a:r>
              <a:rPr lang="cs-CZ" sz="2800" b="1" dirty="0">
                <a:solidFill>
                  <a:srgbClr val="C00000"/>
                </a:solidFill>
              </a:rPr>
              <a:t>HYDROLYTICKÉ ŠTĚPENÍ peptidových vazeb bílkovinných řetězců NA MOLEKULÁRNÍ ÚROVNI </a:t>
            </a:r>
          </a:p>
          <a:p>
            <a:pPr marL="342900" indent="-342900">
              <a:buFont typeface="+mj-lt"/>
              <a:buAutoNum type="arabicPeriod"/>
            </a:pPr>
            <a:endParaRPr lang="cs-CZ" sz="2800" b="1" dirty="0">
              <a:solidFill>
                <a:srgbClr val="00B050"/>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22114"/>
          </a:xfrm>
        </p:spPr>
        <p:txBody>
          <a:bodyPr/>
          <a:lstStyle/>
          <a:p>
            <a:r>
              <a:rPr lang="cs-CZ" sz="2800" b="1" dirty="0">
                <a:solidFill>
                  <a:srgbClr val="FF0000"/>
                </a:solidFill>
                <a:latin typeface="+mn-lt"/>
              </a:rPr>
              <a:t>Výroba želatiny a klihu</a:t>
            </a:r>
            <a:br>
              <a:rPr lang="cs-CZ" sz="2800" b="1" dirty="0">
                <a:solidFill>
                  <a:srgbClr val="FF0000"/>
                </a:solidFill>
                <a:latin typeface="+mn-lt"/>
              </a:rPr>
            </a:br>
            <a:r>
              <a:rPr lang="cs-CZ" sz="2800" b="1" dirty="0">
                <a:solidFill>
                  <a:srgbClr val="FF0000"/>
                </a:solidFill>
                <a:latin typeface="+mn-lt"/>
              </a:rPr>
              <a:t>základní schéma</a:t>
            </a:r>
            <a:endParaRPr lang="cs-CZ" sz="2800" b="1" dirty="0">
              <a:latin typeface="+mn-lt"/>
            </a:endParaRPr>
          </a:p>
        </p:txBody>
      </p:sp>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94</a:t>
            </a:fld>
            <a:endParaRPr lang="sk-SK"/>
          </a:p>
        </p:txBody>
      </p:sp>
      <p:pic>
        <p:nvPicPr>
          <p:cNvPr id="8" name="Obrázek 7" descr="Přeměna kolagen - želatina"/>
          <p:cNvPicPr/>
          <p:nvPr/>
        </p:nvPicPr>
        <p:blipFill>
          <a:blip r:embed="rId2" cstate="print"/>
          <a:srcRect/>
          <a:stretch>
            <a:fillRect/>
          </a:stretch>
        </p:blipFill>
        <p:spPr bwMode="auto">
          <a:xfrm>
            <a:off x="683568" y="1412776"/>
            <a:ext cx="7776864" cy="4464496"/>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22112021</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95</a:t>
            </a:fld>
            <a:endParaRPr lang="sk-SK"/>
          </a:p>
        </p:txBody>
      </p:sp>
      <p:pic>
        <p:nvPicPr>
          <p:cNvPr id="5" name="Obrázek 4" descr="KLIH A ŽELATINA  z Chemie v práci konzervátora arestaurátora 002.jpg"/>
          <p:cNvPicPr>
            <a:picLocks noChangeAspect="1"/>
          </p:cNvPicPr>
          <p:nvPr/>
        </p:nvPicPr>
        <p:blipFill>
          <a:blip r:embed="rId2" cstate="print"/>
          <a:stretch>
            <a:fillRect/>
          </a:stretch>
        </p:blipFill>
        <p:spPr>
          <a:xfrm>
            <a:off x="-1" y="332656"/>
            <a:ext cx="9009921" cy="2952328"/>
          </a:xfrm>
          <a:prstGeom prst="rect">
            <a:avLst/>
          </a:prstGeom>
        </p:spPr>
      </p:pic>
      <p:pic>
        <p:nvPicPr>
          <p:cNvPr id="6" name="Obrázek 5" descr="KLIH A ŽELATINA  z Chemie v práci konzervátora arestaurátora 001.jpg"/>
          <p:cNvPicPr>
            <a:picLocks noChangeAspect="1"/>
          </p:cNvPicPr>
          <p:nvPr/>
        </p:nvPicPr>
        <p:blipFill>
          <a:blip r:embed="rId3" cstate="print"/>
          <a:stretch>
            <a:fillRect/>
          </a:stretch>
        </p:blipFill>
        <p:spPr>
          <a:xfrm>
            <a:off x="251519" y="3356992"/>
            <a:ext cx="8720523" cy="2808312"/>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22112021</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96</a:t>
            </a:fld>
            <a:endParaRPr lang="sk-SK"/>
          </a:p>
        </p:txBody>
      </p:sp>
      <p:pic>
        <p:nvPicPr>
          <p:cNvPr id="5" name="Obrázek 4" descr="KLIH A ŽELATINA  z Chemie v práci konzervátora arestaurátora 004.jpg"/>
          <p:cNvPicPr>
            <a:picLocks noChangeAspect="1"/>
          </p:cNvPicPr>
          <p:nvPr/>
        </p:nvPicPr>
        <p:blipFill>
          <a:blip r:embed="rId2" cstate="print"/>
          <a:stretch>
            <a:fillRect/>
          </a:stretch>
        </p:blipFill>
        <p:spPr>
          <a:xfrm>
            <a:off x="-1" y="332656"/>
            <a:ext cx="8848029" cy="3312368"/>
          </a:xfrm>
          <a:prstGeom prst="rect">
            <a:avLst/>
          </a:prstGeom>
        </p:spPr>
      </p:pic>
      <p:pic>
        <p:nvPicPr>
          <p:cNvPr id="6" name="Obrázek 5" descr="KLIH A ŽELATINA  z Chemie v práci konzervátora arestaurátora 003.jpg"/>
          <p:cNvPicPr>
            <a:picLocks noChangeAspect="1"/>
          </p:cNvPicPr>
          <p:nvPr/>
        </p:nvPicPr>
        <p:blipFill>
          <a:blip r:embed="rId3" cstate="print"/>
          <a:stretch>
            <a:fillRect/>
          </a:stretch>
        </p:blipFill>
        <p:spPr>
          <a:xfrm>
            <a:off x="251519" y="3501008"/>
            <a:ext cx="8643225" cy="2592288"/>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22112021</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2021</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97</a:t>
            </a:fld>
            <a:endParaRPr lang="sk-SK"/>
          </a:p>
        </p:txBody>
      </p:sp>
      <p:pic>
        <p:nvPicPr>
          <p:cNvPr id="5" name="Obrázek 4" descr="KLIH A ŽELATINA  z Chemie v práci konzervátora arestaurátora 006.jpg"/>
          <p:cNvPicPr>
            <a:picLocks noChangeAspect="1"/>
          </p:cNvPicPr>
          <p:nvPr/>
        </p:nvPicPr>
        <p:blipFill>
          <a:blip r:embed="rId2" cstate="print"/>
          <a:stretch>
            <a:fillRect/>
          </a:stretch>
        </p:blipFill>
        <p:spPr>
          <a:xfrm>
            <a:off x="179511" y="404664"/>
            <a:ext cx="8804255" cy="2664296"/>
          </a:xfrm>
          <a:prstGeom prst="rect">
            <a:avLst/>
          </a:prstGeom>
        </p:spPr>
      </p:pic>
      <p:pic>
        <p:nvPicPr>
          <p:cNvPr id="6" name="Obrázek 5" descr="KLIH A ŽELATINA  z Chemie v práci konzervátora arestaurátora 005.jpg"/>
          <p:cNvPicPr>
            <a:picLocks noChangeAspect="1"/>
          </p:cNvPicPr>
          <p:nvPr/>
        </p:nvPicPr>
        <p:blipFill>
          <a:blip r:embed="rId3" cstate="print"/>
          <a:stretch>
            <a:fillRect/>
          </a:stretch>
        </p:blipFill>
        <p:spPr>
          <a:xfrm>
            <a:off x="0" y="3140968"/>
            <a:ext cx="8936232" cy="3096344"/>
          </a:xfrm>
          <a:prstGeom prst="rect">
            <a:avLst/>
          </a:prstGeom>
        </p:spPr>
      </p:pic>
      <p:sp>
        <p:nvSpPr>
          <p:cNvPr id="7" name="Obdélník 6"/>
          <p:cNvSpPr/>
          <p:nvPr/>
        </p:nvSpPr>
        <p:spPr>
          <a:xfrm>
            <a:off x="179512" y="404664"/>
            <a:ext cx="2592288"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0" y="3068960"/>
            <a:ext cx="2771800"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0" name="Přímá spojovací čára 9"/>
          <p:cNvCxnSpPr/>
          <p:nvPr/>
        </p:nvCxnSpPr>
        <p:spPr>
          <a:xfrm>
            <a:off x="4139952" y="980728"/>
            <a:ext cx="1224136" cy="0"/>
          </a:xfrm>
          <a:prstGeom prst="line">
            <a:avLst/>
          </a:pr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1" name="Přímá spojovací čára 10"/>
          <p:cNvCxnSpPr/>
          <p:nvPr/>
        </p:nvCxnSpPr>
        <p:spPr>
          <a:xfrm flipV="1">
            <a:off x="1259632" y="1556792"/>
            <a:ext cx="7488832" cy="144016"/>
          </a:xfrm>
          <a:prstGeom prst="line">
            <a:avLst/>
          </a:pr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3" name="Přímá spojovací čára 12"/>
          <p:cNvCxnSpPr/>
          <p:nvPr/>
        </p:nvCxnSpPr>
        <p:spPr>
          <a:xfrm>
            <a:off x="1619672" y="5445224"/>
            <a:ext cx="4392488" cy="0"/>
          </a:xfrm>
          <a:prstGeom prst="line">
            <a:avLst/>
          </a:prstGeom>
          <a:ln w="6350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15" name="Přímá spojovací čára 14"/>
          <p:cNvCxnSpPr/>
          <p:nvPr/>
        </p:nvCxnSpPr>
        <p:spPr>
          <a:xfrm>
            <a:off x="179512" y="6165304"/>
            <a:ext cx="4104456" cy="0"/>
          </a:xfrm>
          <a:prstGeom prst="line">
            <a:avLst/>
          </a:prstGeom>
          <a:ln w="63500">
            <a:solidFill>
              <a:srgbClr val="0000FF"/>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a:t>22112021</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98</a:t>
            </a:fld>
            <a:endParaRPr lang="sk-SK"/>
          </a:p>
        </p:txBody>
      </p:sp>
      <p:pic>
        <p:nvPicPr>
          <p:cNvPr id="9" name="Obrázek 8" descr="výroba klihu a želatiny img870.jpg"/>
          <p:cNvPicPr>
            <a:picLocks noChangeAspect="1"/>
          </p:cNvPicPr>
          <p:nvPr/>
        </p:nvPicPr>
        <p:blipFill>
          <a:blip r:embed="rId2" cstate="print"/>
          <a:stretch>
            <a:fillRect/>
          </a:stretch>
        </p:blipFill>
        <p:spPr>
          <a:xfrm rot="5400000">
            <a:off x="1055038" y="-542870"/>
            <a:ext cx="3145492" cy="4608512"/>
          </a:xfrm>
          <a:prstGeom prst="rect">
            <a:avLst/>
          </a:prstGeom>
        </p:spPr>
      </p:pic>
      <p:pic>
        <p:nvPicPr>
          <p:cNvPr id="11" name="Obrázek 10" descr="výroba klihu a želatiny img871.jpg"/>
          <p:cNvPicPr>
            <a:picLocks noChangeAspect="1"/>
          </p:cNvPicPr>
          <p:nvPr/>
        </p:nvPicPr>
        <p:blipFill>
          <a:blip r:embed="rId3" cstate="print"/>
          <a:stretch>
            <a:fillRect/>
          </a:stretch>
        </p:blipFill>
        <p:spPr>
          <a:xfrm rot="5400000">
            <a:off x="5072255" y="2444120"/>
            <a:ext cx="3080001" cy="4512560"/>
          </a:xfrm>
          <a:prstGeom prst="rect">
            <a:avLst/>
          </a:prstGeom>
        </p:spPr>
      </p:pic>
      <p:sp>
        <p:nvSpPr>
          <p:cNvPr id="12" name="TextovéPole 11"/>
          <p:cNvSpPr txBox="1"/>
          <p:nvPr/>
        </p:nvSpPr>
        <p:spPr>
          <a:xfrm>
            <a:off x="5220072" y="188640"/>
            <a:ext cx="3600400" cy="2923877"/>
          </a:xfrm>
          <a:prstGeom prst="rect">
            <a:avLst/>
          </a:prstGeom>
          <a:noFill/>
        </p:spPr>
        <p:txBody>
          <a:bodyPr wrap="square" rtlCol="0">
            <a:spAutoFit/>
          </a:bodyPr>
          <a:lstStyle/>
          <a:p>
            <a:r>
              <a:rPr lang="cs-CZ" sz="2400" b="1" dirty="0">
                <a:solidFill>
                  <a:srgbClr val="008000"/>
                </a:solidFill>
                <a:latin typeface="Arial Black" pitchFamily="34" charset="0"/>
              </a:rPr>
              <a:t>Lepší suroviny &amp; MÍRNĚJŠÍ PODMÍNKY &gt; </a:t>
            </a:r>
            <a:r>
              <a:rPr lang="cs-CZ" sz="3200" b="1" dirty="0">
                <a:solidFill>
                  <a:srgbClr val="008000"/>
                </a:solidFill>
                <a:latin typeface="Arial Black" pitchFamily="34" charset="0"/>
              </a:rPr>
              <a:t>ŽELATINA</a:t>
            </a:r>
            <a:endParaRPr lang="cs-CZ" sz="2400" b="1" dirty="0">
              <a:solidFill>
                <a:srgbClr val="008000"/>
              </a:solidFill>
              <a:latin typeface="Arial Black" pitchFamily="34" charset="0"/>
            </a:endParaRPr>
          </a:p>
          <a:p>
            <a:r>
              <a:rPr lang="cs-CZ" sz="2400" b="1" dirty="0">
                <a:solidFill>
                  <a:srgbClr val="0000FF"/>
                </a:solidFill>
                <a:latin typeface="Arial Black" pitchFamily="34" charset="0"/>
              </a:rPr>
              <a:t>Horší suroviny &amp; DRSNĚJŠÍ PODMÍNKY &gt; </a:t>
            </a:r>
            <a:r>
              <a:rPr lang="cs-CZ" sz="3200" b="1" dirty="0">
                <a:solidFill>
                  <a:srgbClr val="0000FF"/>
                </a:solidFill>
                <a:latin typeface="Arial Black" pitchFamily="34" charset="0"/>
              </a:rPr>
              <a:t>KLIH</a:t>
            </a:r>
            <a:endParaRPr lang="cs-CZ" sz="2400" b="1" dirty="0">
              <a:solidFill>
                <a:srgbClr val="0000FF"/>
              </a:solidFill>
              <a:latin typeface="Arial Black" pitchFamily="34" charset="0"/>
            </a:endParaRPr>
          </a:p>
        </p:txBody>
      </p:sp>
      <p:sp>
        <p:nvSpPr>
          <p:cNvPr id="13" name="TextovéPole 12"/>
          <p:cNvSpPr txBox="1"/>
          <p:nvPr/>
        </p:nvSpPr>
        <p:spPr>
          <a:xfrm>
            <a:off x="323528" y="3284984"/>
            <a:ext cx="3672408" cy="3046988"/>
          </a:xfrm>
          <a:prstGeom prst="rect">
            <a:avLst/>
          </a:prstGeom>
          <a:noFill/>
        </p:spPr>
        <p:txBody>
          <a:bodyPr wrap="square" rtlCol="0">
            <a:spAutoFit/>
          </a:bodyPr>
          <a:lstStyle/>
          <a:p>
            <a:r>
              <a:rPr lang="cs-CZ" sz="2400" u="sng" dirty="0">
                <a:solidFill>
                  <a:srgbClr val="FF0000"/>
                </a:solidFill>
                <a:latin typeface="Arial Black" pitchFamily="34" charset="0"/>
              </a:rPr>
              <a:t>SUROVINY:</a:t>
            </a:r>
          </a:p>
          <a:p>
            <a:pPr>
              <a:buFont typeface="Arial" pitchFamily="34" charset="0"/>
              <a:buChar char="•"/>
            </a:pPr>
            <a:r>
              <a:rPr lang="cs-CZ" sz="2400" dirty="0">
                <a:latin typeface="Arial Black" pitchFamily="34" charset="0"/>
              </a:rPr>
              <a:t> </a:t>
            </a:r>
            <a:r>
              <a:rPr lang="cs-CZ" sz="2400" dirty="0">
                <a:solidFill>
                  <a:srgbClr val="C00000"/>
                </a:solidFill>
                <a:latin typeface="Arial Black" pitchFamily="34" charset="0"/>
              </a:rPr>
              <a:t>ODPAD Z KOŽELUŽEN a jatek (kůže a usně) &gt; KOŽNÍ KLIH</a:t>
            </a:r>
          </a:p>
          <a:p>
            <a:pPr>
              <a:buFont typeface="Arial" pitchFamily="34" charset="0"/>
              <a:buChar char="•"/>
            </a:pPr>
            <a:r>
              <a:rPr lang="cs-CZ" sz="2400" dirty="0">
                <a:latin typeface="Arial Black" pitchFamily="34" charset="0"/>
              </a:rPr>
              <a:t> </a:t>
            </a:r>
            <a:r>
              <a:rPr lang="cs-CZ" sz="2400" dirty="0">
                <a:solidFill>
                  <a:srgbClr val="7030A0"/>
                </a:solidFill>
                <a:latin typeface="Arial Black" pitchFamily="34" charset="0"/>
              </a:rPr>
              <a:t>ODPAD Z JATEK (kosti) &gt; KOSTNÍ KLIH</a:t>
            </a:r>
          </a:p>
        </p:txBody>
      </p:sp>
      <p:sp>
        <p:nvSpPr>
          <p:cNvPr id="15" name="TextovéPole 14"/>
          <p:cNvSpPr txBox="1"/>
          <p:nvPr/>
        </p:nvSpPr>
        <p:spPr>
          <a:xfrm>
            <a:off x="7092280" y="4509120"/>
            <a:ext cx="1656184" cy="369332"/>
          </a:xfrm>
          <a:prstGeom prst="rect">
            <a:avLst/>
          </a:prstGeom>
          <a:noFill/>
          <a:ln w="38100">
            <a:solidFill>
              <a:srgbClr val="7030A0"/>
            </a:solidFill>
          </a:ln>
        </p:spPr>
        <p:txBody>
          <a:bodyPr wrap="square" rtlCol="0">
            <a:spAutoFit/>
          </a:bodyPr>
          <a:lstStyle/>
          <a:p>
            <a:pPr algn="ctr"/>
            <a:r>
              <a:rPr lang="cs-CZ" dirty="0">
                <a:solidFill>
                  <a:srgbClr val="7030A0"/>
                </a:solidFill>
                <a:latin typeface="Arial Black" pitchFamily="34" charset="0"/>
              </a:rPr>
              <a:t>KLÍH</a:t>
            </a:r>
            <a:endParaRPr lang="cs-CZ" dirty="0"/>
          </a:p>
        </p:txBody>
      </p:sp>
      <p:cxnSp>
        <p:nvCxnSpPr>
          <p:cNvPr id="18" name="Přímá spojovací šipka 17"/>
          <p:cNvCxnSpPr/>
          <p:nvPr/>
        </p:nvCxnSpPr>
        <p:spPr>
          <a:xfrm flipH="1" flipV="1">
            <a:off x="4427984" y="1772816"/>
            <a:ext cx="2664296" cy="2808312"/>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4" name="Obdélník 13"/>
          <p:cNvSpPr/>
          <p:nvPr/>
        </p:nvSpPr>
        <p:spPr>
          <a:xfrm>
            <a:off x="1259632" y="1052736"/>
            <a:ext cx="864096" cy="72008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Obdélník 15"/>
          <p:cNvSpPr/>
          <p:nvPr/>
        </p:nvSpPr>
        <p:spPr>
          <a:xfrm>
            <a:off x="5292080" y="4077072"/>
            <a:ext cx="864096" cy="72008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778098"/>
          </a:xfrm>
        </p:spPr>
        <p:txBody>
          <a:bodyPr/>
          <a:lstStyle/>
          <a:p>
            <a:r>
              <a:rPr lang="cs-CZ" sz="2800" b="1" dirty="0">
                <a:solidFill>
                  <a:srgbClr val="FF0000"/>
                </a:solidFill>
                <a:latin typeface="+mn-lt"/>
              </a:rPr>
              <a:t>Výroba želatiny a klihu ve firmě TANEX</a:t>
            </a:r>
            <a:br>
              <a:rPr lang="cs-CZ" sz="2800" b="1" dirty="0">
                <a:solidFill>
                  <a:srgbClr val="FF0000"/>
                </a:solidFill>
                <a:latin typeface="+mn-lt"/>
              </a:rPr>
            </a:br>
            <a:r>
              <a:rPr lang="cs-CZ" sz="2800" b="1" dirty="0">
                <a:solidFill>
                  <a:srgbClr val="FF0000"/>
                </a:solidFill>
                <a:latin typeface="+mn-lt"/>
              </a:rPr>
              <a:t>TECHNOLOGICKÉ KROKY - 1</a:t>
            </a:r>
            <a:endParaRPr lang="cs-CZ" sz="2800" b="1" dirty="0">
              <a:latin typeface="+mn-lt"/>
            </a:endParaRPr>
          </a:p>
        </p:txBody>
      </p:sp>
      <p:sp>
        <p:nvSpPr>
          <p:cNvPr id="9" name="Zástupný symbol pro obsah 8"/>
          <p:cNvSpPr>
            <a:spLocks noGrp="1"/>
          </p:cNvSpPr>
          <p:nvPr>
            <p:ph idx="1"/>
          </p:nvPr>
        </p:nvSpPr>
        <p:spPr>
          <a:xfrm>
            <a:off x="0" y="1124744"/>
            <a:ext cx="9144000" cy="5112568"/>
          </a:xfrm>
        </p:spPr>
        <p:txBody>
          <a:bodyPr/>
          <a:lstStyle/>
          <a:p>
            <a:pPr marL="514350" indent="-514350">
              <a:buFont typeface="+mj-lt"/>
              <a:buAutoNum type="arabicPeriod"/>
            </a:pPr>
            <a:r>
              <a:rPr lang="cs-CZ" sz="2400" b="1" dirty="0"/>
              <a:t>Praní klihovky (odstranění </a:t>
            </a:r>
            <a:r>
              <a:rPr lang="cs-CZ" sz="2400" b="1" dirty="0" err="1"/>
              <a:t>konzervantů</a:t>
            </a:r>
            <a:r>
              <a:rPr lang="cs-CZ" sz="2400" b="1" dirty="0"/>
              <a:t> – Ca(OH)</a:t>
            </a:r>
            <a:r>
              <a:rPr lang="cs-CZ" sz="2400" b="1" baseline="-25000" dirty="0"/>
              <a:t>2</a:t>
            </a:r>
            <a:r>
              <a:rPr lang="cs-CZ" sz="2400" b="1" dirty="0"/>
              <a:t> vyprání nekolagenních bílkovin (globuliny, albuminy atd.), </a:t>
            </a:r>
            <a:r>
              <a:rPr lang="cs-CZ" sz="2400" b="1" dirty="0" err="1"/>
              <a:t>glukosoaminoglykanů</a:t>
            </a:r>
            <a:r>
              <a:rPr lang="cs-CZ" sz="2400" b="1" dirty="0"/>
              <a:t>, sacharidů, tuků, …), rozvolnění struktury suroviny (v </a:t>
            </a:r>
            <a:r>
              <a:rPr lang="cs-CZ" sz="2400" b="1" dirty="0">
                <a:solidFill>
                  <a:srgbClr val="FF0000"/>
                </a:solidFill>
              </a:rPr>
              <a:t>ALKALICKÉM</a:t>
            </a:r>
            <a:r>
              <a:rPr lang="cs-CZ" sz="2400" b="1" dirty="0"/>
              <a:t>  prostředí klihovka více zbobtná a kolagenní vlákna jsou přístupnější pro další denaturaci).</a:t>
            </a:r>
          </a:p>
          <a:p>
            <a:pPr marL="514350" indent="-514350">
              <a:buFont typeface="+mj-lt"/>
              <a:buAutoNum type="arabicPeriod"/>
            </a:pPr>
            <a:r>
              <a:rPr lang="cs-CZ" sz="2400" b="1" dirty="0"/>
              <a:t>Přeložení do další míchané kádě, vyprání Ca(OH)</a:t>
            </a:r>
            <a:r>
              <a:rPr lang="cs-CZ" sz="2400" b="1" baseline="-25000" dirty="0"/>
              <a:t>2</a:t>
            </a:r>
            <a:r>
              <a:rPr lang="cs-CZ" sz="2400" b="1" dirty="0"/>
              <a:t>, solí vápníku a okyselení na pH 6,2 – 6,5 pomocí </a:t>
            </a:r>
            <a:r>
              <a:rPr lang="cs-CZ" sz="2400" b="1" dirty="0" err="1"/>
              <a:t>HCl</a:t>
            </a:r>
            <a:r>
              <a:rPr lang="cs-CZ" sz="2400" b="1" dirty="0"/>
              <a:t> nebo H</a:t>
            </a:r>
            <a:r>
              <a:rPr lang="cs-CZ" sz="2400" b="1" baseline="-25000" dirty="0"/>
              <a:t>2</a:t>
            </a:r>
            <a:r>
              <a:rPr lang="cs-CZ" sz="2400" b="1" dirty="0"/>
              <a:t>SO</a:t>
            </a:r>
            <a:r>
              <a:rPr lang="cs-CZ" sz="2400" b="1" baseline="-25000" dirty="0"/>
              <a:t>4</a:t>
            </a:r>
          </a:p>
          <a:p>
            <a:pPr marL="514350" indent="-514350">
              <a:buFont typeface="+mj-lt"/>
              <a:buAutoNum type="arabicPeriod"/>
            </a:pPr>
            <a:r>
              <a:rPr lang="cs-CZ" sz="2400" b="1" dirty="0"/>
              <a:t>Vaření </a:t>
            </a:r>
            <a:r>
              <a:rPr lang="cs-CZ" sz="2400" b="1" dirty="0">
                <a:solidFill>
                  <a:srgbClr val="FF0000"/>
                </a:solidFill>
              </a:rPr>
              <a:t>želatiny a klihu </a:t>
            </a:r>
            <a:r>
              <a:rPr lang="cs-CZ" sz="2400" b="1" dirty="0"/>
              <a:t>&gt; přeměna kolagenu na GLUTINOVÝ  roztok </a:t>
            </a:r>
            <a:r>
              <a:rPr lang="cs-CZ" sz="2400" b="1" i="1" u="sng" dirty="0">
                <a:solidFill>
                  <a:srgbClr val="7030A0"/>
                </a:solidFill>
              </a:rPr>
              <a:t>(! NE gluten!) </a:t>
            </a:r>
            <a:r>
              <a:rPr lang="cs-CZ" sz="2400" b="1" dirty="0"/>
              <a:t>, </a:t>
            </a:r>
            <a:r>
              <a:rPr lang="cs-CZ" sz="2400" b="1" dirty="0">
                <a:solidFill>
                  <a:srgbClr val="0000FF"/>
                </a:solidFill>
              </a:rPr>
              <a:t>postupně v několika vařeních</a:t>
            </a:r>
            <a:r>
              <a:rPr lang="cs-CZ" sz="2400" b="1" dirty="0"/>
              <a:t>, až  zbude jen cca. 2 – 5 % vsázky, např. srsti</a:t>
            </a:r>
          </a:p>
          <a:p>
            <a:pPr marL="514350" indent="-514350">
              <a:buFont typeface="+mj-lt"/>
              <a:buAutoNum type="arabicPeriod"/>
            </a:pPr>
            <a:r>
              <a:rPr lang="cs-CZ" sz="2400" b="1" dirty="0"/>
              <a:t>Filtrace – odstranění nečistot</a:t>
            </a:r>
          </a:p>
          <a:p>
            <a:pPr marL="514350" indent="-514350">
              <a:buNone/>
            </a:pPr>
            <a:r>
              <a:rPr lang="cs-CZ" sz="2400" b="1" dirty="0"/>
              <a:t> </a:t>
            </a:r>
            <a:endParaRPr lang="cs-CZ" sz="2400" b="1" baseline="-25000" dirty="0">
              <a:solidFill>
                <a:srgbClr val="008000"/>
              </a:solidFill>
            </a:endParaRPr>
          </a:p>
          <a:p>
            <a:pPr marL="514350" indent="-514350">
              <a:buFont typeface="+mj-lt"/>
              <a:buAutoNum type="arabicPeriod"/>
            </a:pPr>
            <a:endParaRPr lang="cs-CZ" sz="2400" b="1" dirty="0"/>
          </a:p>
        </p:txBody>
      </p:sp>
      <p:sp>
        <p:nvSpPr>
          <p:cNvPr id="4" name="Zástupný symbol pro datum 3"/>
          <p:cNvSpPr>
            <a:spLocks noGrp="1"/>
          </p:cNvSpPr>
          <p:nvPr>
            <p:ph type="dt" sz="half" idx="10"/>
          </p:nvPr>
        </p:nvSpPr>
        <p:spPr/>
        <p:txBody>
          <a:bodyPr/>
          <a:lstStyle/>
          <a:p>
            <a:pPr>
              <a:defRPr/>
            </a:pPr>
            <a:r>
              <a:rPr lang="cs-CZ"/>
              <a:t>22112021</a:t>
            </a:r>
            <a:endParaRPr lang="sk-SK" dirty="0"/>
          </a:p>
        </p:txBody>
      </p:sp>
      <p:sp>
        <p:nvSpPr>
          <p:cNvPr id="5" name="Zástupný symbol pro zápatí 4"/>
          <p:cNvSpPr>
            <a:spLocks noGrp="1"/>
          </p:cNvSpPr>
          <p:nvPr>
            <p:ph type="ftr" sz="quarter" idx="11"/>
          </p:nvPr>
        </p:nvSpPr>
        <p:spPr/>
        <p:txBody>
          <a:bodyPr/>
          <a:lstStyle/>
          <a:p>
            <a:pPr>
              <a:defRPr/>
            </a:pPr>
            <a:r>
              <a:rPr lang="pl-PL"/>
              <a:t>PŘÍRODNÍ POLYMERY KOLAGEN PŘF MU 9 2021</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99</a:t>
            </a:fld>
            <a:endParaRPr lang="sk-SK"/>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10337</TotalTime>
  <Words>7038</Words>
  <Application>Microsoft Office PowerPoint</Application>
  <PresentationFormat>Předvádění na obrazovce (4:3)</PresentationFormat>
  <Paragraphs>1424</Paragraphs>
  <Slides>148</Slides>
  <Notes>0</Notes>
  <HiddenSlides>6</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148</vt:i4>
      </vt:variant>
    </vt:vector>
  </HeadingPairs>
  <TitlesOfParts>
    <vt:vector size="154" baseType="lpstr">
      <vt:lpstr>Arial</vt:lpstr>
      <vt:lpstr>Arial Black</vt:lpstr>
      <vt:lpstr>Calibri</vt:lpstr>
      <vt:lpstr>Symbol</vt:lpstr>
      <vt:lpstr>Verdana</vt:lpstr>
      <vt:lpstr>Default Design</vt:lpstr>
      <vt:lpstr>PŘÍRODNÍ POLYMERY   Bílkovinná vlákna I - KOLAGEN</vt:lpstr>
      <vt:lpstr>Časový plán</vt:lpstr>
      <vt:lpstr>Bylo již probráno v přednášce 8: Kasein, syrovátka, vaječné proteiny</vt:lpstr>
      <vt:lpstr>Prezentace aplikace PowerPoint</vt:lpstr>
      <vt:lpstr>Prezentace aplikace PowerPoint</vt:lpstr>
      <vt:lpstr>Prezentace aplikace PowerPoint</vt:lpstr>
      <vt:lpstr>Prezentace aplikace PowerPoint</vt:lpstr>
      <vt:lpstr>Prezentace aplikace PowerPoint</vt:lpstr>
      <vt:lpstr>Strukturní hierarchie peptidů a proteinů( bílkovin)</vt:lpstr>
      <vt:lpstr>Dělení proteinů( bílkovin) podle výskytu dalších složek v makromolekule </vt:lpstr>
      <vt:lpstr>Dělení proteinů( bílkovin) podle rozpustnosti ve vodě</vt:lpstr>
      <vt:lpstr>Prezentace aplikace PowerPoint</vt:lpstr>
      <vt:lpstr>Prezentace aplikace PowerPoint</vt:lpstr>
      <vt:lpstr>Prezentace aplikace PowerPoint</vt:lpstr>
      <vt:lpstr>Dělení proteinů( bílkovin) podle tvaru molekul či nadmolekulárních útvarů</vt:lpstr>
      <vt:lpstr>Denaturace a koagulace proteinů </vt:lpstr>
      <vt:lpstr>Prezentace aplikace PowerPoint</vt:lpstr>
      <vt:lpstr>Prezentace aplikace PowerPoint</vt:lpstr>
      <vt:lpstr>Denaturation is a process in which proteins or nucleic acids lose the quaternary structure, tertiary structure and secondary structure which is present in their native state, by application of some external stress or compound such as a strong acid or base, a concentrated inorganic salt, an organic solvent (e.g., alcohol or chloroform), radiation or heat.[3] If proteins in a living cell are denatured, this results in disruption of cell activity and possibly cell death. Denatured proteins can exhibit a wide range of characteristics, from loss of solubility to communal aggregation</vt:lpstr>
      <vt:lpstr>Prezentace aplikace PowerPoint</vt:lpstr>
      <vt:lpstr>Prezentace aplikace PowerPoint</vt:lpstr>
      <vt:lpstr>Příklady na vratnou a nevratnou KOAGULACI</vt:lpstr>
      <vt:lpstr>PRIMÁRNÍ STRUKTURA proteinů I</vt:lpstr>
      <vt:lpstr>KOLAGEN jako příklad FIBRILÁRNÍCH PROTEINŮ</vt:lpstr>
      <vt:lpstr>Prezentace aplikace PowerPoint</vt:lpstr>
      <vt:lpstr>PRIMÁRNÍ STRUKTURA proteinů II - KOLAGEN jako příklad (uvedeny počty jednotlivých aminokyselin v makromolekule)</vt:lpstr>
      <vt:lpstr>PRIMÁRNÍ STRUKTURA proteinů III KOLAGEN jako příklad</vt:lpstr>
      <vt:lpstr>Prezentace aplikace PowerPoint</vt:lpstr>
      <vt:lpstr>SEKUNDÁRNÍ STRUKTURA proteinů I</vt:lpstr>
      <vt:lpstr>SEKUNDÁRNÍ STRUKTURA proteinů II</vt:lpstr>
      <vt:lpstr>SEKUNDÁRNÍ STRUKTURA proteinů II KOLAGEN jako příklad</vt:lpstr>
      <vt:lpstr>TERCIÁRNÍ STRUKTURA proteinů I KOLAGEN jako příklad</vt:lpstr>
      <vt:lpstr>TERCIÁRNÍ STRUKTURA proteinů II  KOLAGEN jako příklad  tři do další spirály stočené řetězce </vt:lpstr>
      <vt:lpstr>TERCIÁRNÍ STRUKTURA proteinů III  KOLAGEN jako příklad  tři do další spirály stočené řetězce </vt:lpstr>
      <vt:lpstr>TERCIÁRNÍ STRUKTURA proteinů IV  KOLAGEN jako příklad  tři do další spirály stočené řetězce </vt:lpstr>
      <vt:lpstr>TERCIÁRNÍ STRUKTURA proteinů V</vt:lpstr>
      <vt:lpstr>Prezentace aplikace PowerPoint</vt:lpstr>
      <vt:lpstr>KVARTÉRNÍ STRUKTURA proteinů I  KOLAGEN jako příklad</vt:lpstr>
      <vt:lpstr>KVARTÉRNÍ STRUKTURA proteinů II  KOLAGEN jako příklad</vt:lpstr>
      <vt:lpstr> KOLAGEN – hierarchie struktur</vt:lpstr>
      <vt:lpstr>Prezentace aplikace PowerPoint</vt:lpstr>
      <vt:lpstr>Prezentace aplikace PowerPoint</vt:lpstr>
      <vt:lpstr>PŘÍKLAD VYTVOŘENÍ KVARTÉRNÍ STRUKTURY - HEMOGLOBIN</vt:lpstr>
      <vt:lpstr>KVARTÉRNÍ STRUKTURA proteinů III  KOLAGEN jako příklad</vt:lpstr>
      <vt:lpstr>Prezentace aplikace PowerPoint</vt:lpstr>
      <vt:lpstr> KOLAGEN – PŘÍČNÉ VAZBY IN VIVO </vt:lpstr>
      <vt:lpstr> KOLAGEN – PŘÍČNÉ VAZBY IN VIVO 1</vt:lpstr>
      <vt:lpstr> KOLAGEN – PŘÍČNÉ VAZBY IN VIVO 2</vt:lpstr>
      <vt:lpstr> KOLAGEN – PŘÍČNÉ VAZBY IN VIVO 3</vt:lpstr>
      <vt:lpstr> KOLAGEN – PŘÍČNÉ VAZBY IN VIVO 4</vt:lpstr>
      <vt:lpstr> KOLAGEN – PŘÍČNÉ VAZBY IN VIVO 5</vt:lpstr>
      <vt:lpstr> KOLAGEN – PŘÍČNÉ VAZBY IN VIVO 6</vt:lpstr>
      <vt:lpstr> KOLAGEN – PŘÍČNÉ VAZBY IN VIVO 7</vt:lpstr>
      <vt:lpstr> KOLAGEN –REAKCE IN VITRO 1</vt:lpstr>
      <vt:lpstr> KOLAGEN – PŘÍČNÉ VAZBY IN VITRO 1</vt:lpstr>
      <vt:lpstr> KOLAGEN – reakce se syntetickými polymery IN VITRO 1</vt:lpstr>
      <vt:lpstr> KOLAGEN – hierarchie struktur &amp; POUŽITÍ</vt:lpstr>
      <vt:lpstr> KOLAGEN – použití v medicíně 1</vt:lpstr>
      <vt:lpstr> KOLAGEN – použití v medicíně 2</vt:lpstr>
      <vt:lpstr>Prezentace aplikace PowerPoint</vt:lpstr>
      <vt:lpstr>Prezentace aplikace PowerPoint</vt:lpstr>
      <vt:lpstr>Prezentace aplikace PowerPoint</vt:lpstr>
      <vt:lpstr>Prezentace aplikace PowerPoint</vt:lpstr>
      <vt:lpstr>Prezentace aplikace PowerPoint</vt:lpstr>
      <vt:lpstr> KOLAGEN – rozpustnost 1</vt:lpstr>
      <vt:lpstr> KOLAGEN – rozpustnost 2</vt:lpstr>
      <vt:lpstr> KOLAGEN – nanovlákna 1  (laskavostí CONTIPRO)</vt:lpstr>
      <vt:lpstr> KOLAGEN – nanovlákna 2  (laskavostí CONTIPRO)</vt:lpstr>
      <vt:lpstr> KOLAGEN – nanovlákna 3  (laskavostí CONTIPRO)</vt:lpstr>
      <vt:lpstr> KOLAGEN – ceny pro kosmetiku, vodorozpustný</vt:lpstr>
      <vt:lpstr> KOLAGEN jako předmět chemických reakcí</vt:lpstr>
      <vt:lpstr>Prezentace aplikace PowerPoint</vt:lpstr>
      <vt:lpstr>Prezentace aplikace PowerPoint</vt:lpstr>
      <vt:lpstr>Prezentace aplikace PowerPoint</vt:lpstr>
      <vt:lpstr>Prezentace aplikace PowerPoint</vt:lpstr>
      <vt:lpstr>Prezentace aplikace PowerPoint</vt:lpstr>
      <vt:lpstr>Výrobci kolagenních preparátů v tuzemsku – dva příklady</vt:lpstr>
      <vt:lpstr>Kolagenní KLOUBNÍ preparátY výživa &amp; regenerace kloubních chrupavek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Výroba želatiny a klihu suroviny nevypadají vábně 1!</vt:lpstr>
      <vt:lpstr>Výroba želatiny a klihu suroviny nevypadají vábně 2!</vt:lpstr>
      <vt:lpstr>Výroba želatiny a klihu ZÁKLADNÍ TŘI KROKY TECHNOLOGIE</vt:lpstr>
      <vt:lpstr>Výroba želatiny a klihu základní schéma</vt:lpstr>
      <vt:lpstr>Prezentace aplikace PowerPoint</vt:lpstr>
      <vt:lpstr>Prezentace aplikace PowerPoint</vt:lpstr>
      <vt:lpstr>Prezentace aplikace PowerPoint</vt:lpstr>
      <vt:lpstr>Prezentace aplikace PowerPoint</vt:lpstr>
      <vt:lpstr>Výroba želatiny a klihu ve firmě TANEX TECHNOLOGICKÉ KROKY - 1</vt:lpstr>
      <vt:lpstr>Výroba želatiny a klihu ve firmě TANEX  TECHNOLOGICKÉ KROKY</vt:lpstr>
      <vt:lpstr>Výroba želatiny a klihu TECHNOLOGICKÉ ODPADY</vt:lpstr>
      <vt:lpstr>Výroba klihu příklad sortimentu I tanex Vladislav</vt:lpstr>
      <vt:lpstr>Prezentace aplikace PowerPoint</vt:lpstr>
      <vt:lpstr>Výroba klihu příklad sortimentu iI tanex Vladislav</vt:lpstr>
      <vt:lpstr>Výroba klihu příklad sortimentu IiI tanex Vladislav</vt:lpstr>
      <vt:lpstr>Výroba klihu příklad sortimentu IV tanex Vladislav</vt:lpstr>
      <vt:lpstr>Prezentace aplikace PowerPoint</vt:lpstr>
      <vt:lpstr>Výroba klihu příklad DALŠÍHO sortimentu  tanex Vladislav</vt:lpstr>
      <vt:lpstr>Klih &amp;ŽELATINA a KONZERVÁTOR – RESTAURÁTOR I</vt:lpstr>
      <vt:lpstr>Klih &amp;ŽELATINA a KONZERVÁTOR – RESTAURÁTOR II</vt:lpstr>
      <vt:lpstr>Klih &amp;ŽELATINA a KONZERVÁTOR – RESTAURÁTOR III</vt:lpstr>
      <vt:lpstr>Klih &amp;ŽELATINA a KONZERVÁTOR – RESTAURÁTOR IV</vt:lpstr>
      <vt:lpstr>Klih &amp;ŽELATINA a KONZERVÁTOR – RESTAURÁTOR V</vt:lpstr>
      <vt:lpstr>Klih – ÚPRAVY (ZVYŠOVÁNÍ) VISKOZITY</vt:lpstr>
      <vt:lpstr>Klih &amp;ŽELATINA a KONZERVÁTOR – RESTAURÁTOR VI</vt:lpstr>
      <vt:lpstr>Prezentace aplikace PowerPoint</vt:lpstr>
      <vt:lpstr>KOLAGEN a KONZERVÁTOR – RESTAURÁTOR VII</vt:lpstr>
      <vt:lpstr>ŽELATINA  - čiření vína a ovocných šťáv</vt:lpstr>
      <vt:lpstr>Prezentace aplikace PowerPoint</vt:lpstr>
      <vt:lpstr>Prezentace aplikace PowerPoint</vt:lpstr>
      <vt:lpstr>Prezentace aplikace PowerPoint</vt:lpstr>
      <vt:lpstr>Kůže versus useň</vt:lpstr>
      <vt:lpstr>Složení kůže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Kůže – SLOŽENÍ ŠKÁRY</vt:lpstr>
      <vt:lpstr>TEPLOTA SMRŠTĚNÍ Kůže VERSUS USEŇ</vt:lpstr>
      <vt:lpstr>Kůže VERSUS USEŇ</vt:lpstr>
      <vt:lpstr>3.2 Postup činění kůží</vt:lpstr>
      <vt:lpstr>Prezentace aplikace PowerPoint</vt:lpstr>
      <vt:lpstr>Prezentace aplikace PowerPoint</vt:lpstr>
      <vt:lpstr>POSTUP  zpracování kůže na USEŇ</vt:lpstr>
      <vt:lpstr> KOLAGEN – PŘÍČNÉ VAZBY IN VITRO 1 </vt:lpstr>
      <vt:lpstr> KOLAGEN – PŘÍČNÉ VAZBY IN VITRO  JSOU CHEMICKOU PODSTATOU ČINĚNÍ KŮŽE NA USEŇ </vt:lpstr>
      <vt:lpstr>činění kůže na USEŇ</vt:lpstr>
      <vt:lpstr>činění kůže na USEŇ Podobnost s VULKANIZACÍ kaučuku na PRYŽ</vt:lpstr>
      <vt:lpstr>Prezentace aplikace PowerPoint</vt:lpstr>
      <vt:lpstr>tŘÍSLOčINĚNÍ kůže na USEŇ 1 A</vt:lpstr>
      <vt:lpstr>tŘÍSLOčINĚNÍ kůže na USEŇ 1 B</vt:lpstr>
      <vt:lpstr>tŘÍSLOčINĚNÍ kůže na USEŇ 2</vt:lpstr>
      <vt:lpstr>chromočINĚNÍ kůže na USEŇ 1</vt:lpstr>
      <vt:lpstr>Prezentace aplikace PowerPoint</vt:lpstr>
      <vt:lpstr>KAMENCOVÉ čINĚNÍ kůže na USEŇ</vt:lpstr>
    </vt:vector>
  </TitlesOfParts>
  <Company>Home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NAVRHOVÁNÍ VÝROBKŮ Z PLASTŮ</dc:title>
  <dc:creator>LP</dc:creator>
  <cp:lastModifiedBy>ladapospa@icloud.com</cp:lastModifiedBy>
  <cp:revision>961</cp:revision>
  <dcterms:created xsi:type="dcterms:W3CDTF">2008-02-10T16:41:08Z</dcterms:created>
  <dcterms:modified xsi:type="dcterms:W3CDTF">2021-11-28T07:18:27Z</dcterms:modified>
</cp:coreProperties>
</file>