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64" r:id="rId3"/>
    <p:sldId id="467" r:id="rId4"/>
    <p:sldId id="612" r:id="rId5"/>
    <p:sldId id="465" r:id="rId6"/>
    <p:sldId id="615" r:id="rId7"/>
    <p:sldId id="617" r:id="rId8"/>
    <p:sldId id="616" r:id="rId9"/>
    <p:sldId id="466" r:id="rId10"/>
    <p:sldId id="468" r:id="rId11"/>
    <p:sldId id="469" r:id="rId12"/>
    <p:sldId id="488" r:id="rId13"/>
    <p:sldId id="474" r:id="rId14"/>
    <p:sldId id="470" r:id="rId15"/>
    <p:sldId id="471" r:id="rId16"/>
    <p:sldId id="472" r:id="rId17"/>
    <p:sldId id="592" r:id="rId18"/>
    <p:sldId id="593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  </a:t>
            </a:r>
            <a:r>
              <a:rPr lang="cs-CZ" sz="5400" b="1" kern="120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CELULÓZA 3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16. 11. 2020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Použití celulózy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b="1" dirty="0"/>
              <a:t>Výroba papíru</a:t>
            </a:r>
          </a:p>
          <a:p>
            <a:r>
              <a:rPr lang="cs-CZ" b="1" dirty="0"/>
              <a:t>Textilní výroba</a:t>
            </a:r>
          </a:p>
          <a:p>
            <a:r>
              <a:rPr lang="cs-CZ" b="1" dirty="0"/>
              <a:t>Farmacie </a:t>
            </a:r>
          </a:p>
          <a:p>
            <a:r>
              <a:rPr lang="cs-CZ" b="1" dirty="0"/>
              <a:t>Regenerovaná celulóza</a:t>
            </a:r>
          </a:p>
          <a:p>
            <a:r>
              <a:rPr lang="cs-CZ" b="1" dirty="0"/>
              <a:t>DERIVÁTY CELULÓZY</a:t>
            </a:r>
          </a:p>
          <a:p>
            <a:pPr lvl="1"/>
            <a:r>
              <a:rPr lang="cs-CZ" b="1" dirty="0"/>
              <a:t>Estery</a:t>
            </a:r>
          </a:p>
          <a:p>
            <a:pPr lvl="1"/>
            <a:r>
              <a:rPr lang="cs-CZ" b="1" dirty="0"/>
              <a:t>Nitráty</a:t>
            </a:r>
          </a:p>
          <a:p>
            <a:pPr lvl="1"/>
            <a:r>
              <a:rPr lang="cs-CZ" b="1" dirty="0"/>
              <a:t>Alkyl (aryl)celulóza</a:t>
            </a:r>
          </a:p>
          <a:p>
            <a:pPr lvl="1"/>
            <a:r>
              <a:rPr lang="cs-CZ" b="1" dirty="0" err="1"/>
              <a:t>Karbaxymethylcelulóza</a:t>
            </a:r>
            <a:endParaRPr lang="cs-CZ" b="1" dirty="0"/>
          </a:p>
          <a:p>
            <a:pPr lvl="1"/>
            <a:r>
              <a:rPr lang="cs-CZ" b="1" dirty="0" err="1"/>
              <a:t>Hydroxyethylcelulóza</a:t>
            </a:r>
            <a:r>
              <a:rPr lang="cs-CZ" b="1" dirty="0"/>
              <a:t> </a:t>
            </a:r>
          </a:p>
          <a:p>
            <a:pPr lvl="1"/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49032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469204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139952" y="112474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To jsem vyfotil v botanické zahradě na Krétě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8" name="Obrázek 7" descr="Papyrus 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24744"/>
            <a:ext cx="5199289" cy="3528392"/>
          </a:xfrm>
          <a:prstGeom prst="rect">
            <a:avLst/>
          </a:prstGeom>
        </p:spPr>
      </p:pic>
      <p:pic>
        <p:nvPicPr>
          <p:cNvPr id="9" name="Obrázek 8" descr="Papyru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052737"/>
            <a:ext cx="3528392" cy="5184576"/>
          </a:xfrm>
          <a:prstGeom prst="rect">
            <a:avLst/>
          </a:prstGeom>
        </p:spPr>
      </p:pic>
      <p:pic>
        <p:nvPicPr>
          <p:cNvPr id="10" name="Obrázek 9" descr="Živá historie 1-2_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5589240"/>
            <a:ext cx="4980073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cs-CZ" sz="4400" b="1" dirty="0">
                <a:solidFill>
                  <a:srgbClr val="FF0000"/>
                </a:solidFill>
              </a:rPr>
              <a:t>PAPÍR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b="1" baseline="30000" dirty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r>
              <a:rPr lang="cs-CZ" sz="4400" b="1" dirty="0">
                <a:solidFill>
                  <a:srgbClr val="0000FF"/>
                </a:solidFill>
              </a:rPr>
              <a:t>Kartón a lepenka &gt; 250 g/m</a:t>
            </a:r>
            <a:r>
              <a:rPr lang="cs-CZ" sz="4400" b="1" baseline="30000" dirty="0">
                <a:solidFill>
                  <a:srgbClr val="0000FF"/>
                </a:solidFill>
              </a:rPr>
              <a:t>2</a:t>
            </a:r>
            <a:endParaRPr lang="cs-CZ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PAPÍR</a:t>
            </a:r>
          </a:p>
          <a:p>
            <a:pPr algn="just">
              <a:buNone/>
            </a:pPr>
            <a:r>
              <a:rPr lang="cs-CZ" sz="2400" b="1" dirty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sz="2400" b="1" baseline="30000" dirty="0">
                <a:solidFill>
                  <a:srgbClr val="FF0000"/>
                </a:solidFill>
              </a:rPr>
              <a:t>2</a:t>
            </a:r>
            <a:r>
              <a:rPr lang="cs-CZ" sz="2400" b="1" dirty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BUNIČINA 722px-Zellstoff_200_fach_Pol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725934" cy="3096344"/>
          </a:xfrm>
          <a:prstGeom prst="rect">
            <a:avLst/>
          </a:prstGeom>
        </p:spPr>
      </p:pic>
      <p:pic>
        <p:nvPicPr>
          <p:cNvPr id="9" name="Obrázek 8" descr="800px-PaperAutofluoresc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320480" cy="32403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3568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Buničina 200x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7332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00FF"/>
                </a:solidFill>
              </a:rPr>
              <a:t>Papír  800x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13" name="Obrázek 12" descr="img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16632"/>
            <a:ext cx="8352928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/>
              <a:t>Dřevovina</a:t>
            </a:r>
            <a:r>
              <a:rPr lang="cs-CZ" dirty="0"/>
              <a:t> – mechanické rozvláknění dřeva &amp; třídění vláken &amp; bělení vláken &gt; levné papíry, např. novinový a toaletní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800px-Mechanicalpul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37" y="2869616"/>
            <a:ext cx="8207246" cy="3295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Ruční výroba papíru na Znojemsku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0" name="Obrázek 9" descr="Ruční papír ze Znojemsk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68402" y="1512618"/>
            <a:ext cx="4448156" cy="3096344"/>
          </a:xfrm>
          <a:prstGeom prst="rect">
            <a:avLst/>
          </a:prstGeom>
        </p:spPr>
      </p:pic>
      <p:pic>
        <p:nvPicPr>
          <p:cNvPr id="11" name="Obrázek 10" descr="Ruční papír ze Znojemsk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36401" y="1504159"/>
            <a:ext cx="4392488" cy="3057594"/>
          </a:xfrm>
          <a:prstGeom prst="rect">
            <a:avLst/>
          </a:prstGeom>
        </p:spPr>
      </p:pic>
      <p:pic>
        <p:nvPicPr>
          <p:cNvPr id="12" name="Obrázek 11" descr="Ruční papír ze Znojemsk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51036" y="1113859"/>
            <a:ext cx="3384376" cy="28300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Ruční výroba papíru –</a:t>
            </a:r>
            <a:r>
              <a:rPr lang="cs-CZ" sz="2800" b="1">
                <a:solidFill>
                  <a:srgbClr val="FF0000"/>
                </a:solidFill>
                <a:latin typeface="Arial Black" pitchFamily="34" charset="0"/>
              </a:rPr>
              <a:t>Velké Losiny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5" name="Obrázek 4" descr="JUTA z Hladík Textilní vlák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36892"/>
            <a:ext cx="8424936" cy="42787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STONKOVÉ VLÁKNO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Výroba celulózy IV – ze dřeva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cs-CZ" b="1" dirty="0"/>
              <a:t>Natronový postup s </a:t>
            </a:r>
            <a:r>
              <a:rPr lang="cs-CZ" b="1" dirty="0" err="1"/>
              <a:t>NaOH</a:t>
            </a:r>
            <a:r>
              <a:rPr lang="cs-CZ" b="1" dirty="0"/>
              <a:t> (listnaté dřevo, sláma, odpad) - </a:t>
            </a:r>
            <a:r>
              <a:rPr lang="cs-CZ" b="1" dirty="0">
                <a:solidFill>
                  <a:srgbClr val="7030A0"/>
                </a:solidFill>
                <a:latin typeface="Arial Black" pitchFamily="34" charset="0"/>
              </a:rPr>
              <a:t>ALKALICKÝ ZPŮSOB</a:t>
            </a:r>
            <a:endParaRPr lang="cs-CZ" b="1" dirty="0"/>
          </a:p>
          <a:p>
            <a:r>
              <a:rPr lang="cs-CZ" b="1" dirty="0">
                <a:solidFill>
                  <a:srgbClr val="0000FF"/>
                </a:solidFill>
              </a:rPr>
              <a:t>Sulfitový postup (smrk, listnaté dřevo) – </a:t>
            </a:r>
            <a:r>
              <a:rPr lang="cs-CZ" b="1" i="1" dirty="0">
                <a:solidFill>
                  <a:srgbClr val="C00000"/>
                </a:solidFill>
                <a:latin typeface="Arial Black" pitchFamily="34" charset="0"/>
              </a:rPr>
              <a:t>KYSELÝ ZPŮSOB</a:t>
            </a:r>
          </a:p>
          <a:p>
            <a:r>
              <a:rPr lang="cs-CZ" b="1" dirty="0">
                <a:solidFill>
                  <a:srgbClr val="008000"/>
                </a:solidFill>
              </a:rPr>
              <a:t>Sulfátový postup (buk, bříza, borovice, sláma, odpad) – </a:t>
            </a:r>
            <a:r>
              <a:rPr lang="cs-CZ" b="1" dirty="0">
                <a:solidFill>
                  <a:srgbClr val="7030A0"/>
                </a:solidFill>
                <a:latin typeface="Arial Black" pitchFamily="34" charset="0"/>
              </a:rPr>
              <a:t>ALKALICKÝ ZPŮSOB</a:t>
            </a:r>
          </a:p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Výtěžky jsou jen cca. 25 % hmot. (</a:t>
            </a:r>
            <a:r>
              <a:rPr lang="cs-CZ" b="1" u="sng" dirty="0">
                <a:solidFill>
                  <a:srgbClr val="FF0000"/>
                </a:solidFill>
                <a:latin typeface="Arial Black" pitchFamily="34" charset="0"/>
              </a:rPr>
              <a:t>údaje se liší podle zdroje i podle typu dřeva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) z celkové ve dřevě obsažené celulózy – </a:t>
            </a:r>
            <a:r>
              <a:rPr lang="cs-CZ" sz="3600" b="1" dirty="0">
                <a:solidFill>
                  <a:srgbClr val="7030A0"/>
                </a:solidFill>
                <a:latin typeface="Arial Black" pitchFamily="34" charset="0"/>
              </a:rPr>
              <a:t>MOŽNÁ UŽ JE TO LEPŠÍ</a:t>
            </a:r>
            <a:endParaRPr lang="cs-CZ" b="1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1663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STONKOVÁ VLÁKNA 2 &amp; 3</a:t>
            </a:r>
          </a:p>
        </p:txBody>
      </p:sp>
      <p:pic>
        <p:nvPicPr>
          <p:cNvPr id="7" name="Obrázek 6" descr="LEN a KONOPÍ z Hladík Textilní vlák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25429" y="539018"/>
            <a:ext cx="6229248" cy="64087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LISTOVÉ VLÁKNO 1 – SISAL PŮVODNÍ</a:t>
            </a:r>
          </a:p>
        </p:txBody>
      </p:sp>
      <p:pic>
        <p:nvPicPr>
          <p:cNvPr id="8" name="Obrázek 7" descr="sisal puvodni 2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337" y="648222"/>
            <a:ext cx="6413326" cy="55615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15008" y="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LISTOVÉ VLÁKNO 2 – SISAL PŮVODNÍ</a:t>
            </a:r>
          </a:p>
        </p:txBody>
      </p:sp>
      <p:pic>
        <p:nvPicPr>
          <p:cNvPr id="7" name="Obrázek 6" descr="sisal puvodni 1kx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337" y="648222"/>
            <a:ext cx="6413326" cy="55615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15008" y="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LISTOVÉ VLÁKNO 3 – SISAL PO EXPOZICI VENKU cca. 3 roky</a:t>
            </a:r>
          </a:p>
        </p:txBody>
      </p:sp>
      <p:pic>
        <p:nvPicPr>
          <p:cNvPr id="8" name="Obrázek 7" descr="sisal degradovany 2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19" y="1026888"/>
            <a:ext cx="5976665" cy="51828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15008" y="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LISTOVÉ VLÁKNO 4 – SISAL PO EXPOZICI VENKU cca. 3 roky</a:t>
            </a:r>
          </a:p>
        </p:txBody>
      </p:sp>
      <p:pic>
        <p:nvPicPr>
          <p:cNvPr id="7" name="Obrázek 6" descr="sisal degradovany 1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803" y="961069"/>
            <a:ext cx="6052565" cy="52487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15008" y="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LISTOVÉ VLÁKNO 4 – SISAL vliv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EXPOZICE</a:t>
            </a:r>
          </a:p>
        </p:txBody>
      </p:sp>
      <p:pic>
        <p:nvPicPr>
          <p:cNvPr id="7" name="Obrázek 6" descr="sisal degradovany 1k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203098" cy="36448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43651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VENKU cca. 3 roky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10" name="Obrázek 9" descr="sisal puvodni 1kx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4314" y="692696"/>
            <a:ext cx="4234849" cy="367240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76056" y="44371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PŮVODNÍ</a:t>
            </a:r>
            <a:endParaRPr lang="cs-CZ" sz="4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43808" y="501317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ZVĚTŠENÍ 1000x, SEM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15008" y="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LISTOVÉ VLÁKNO 5 – SISAL vliv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EXPOZICE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43651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VENKU cca. 3 roky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44371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PŮVODNÍ</a:t>
            </a:r>
            <a:endParaRPr lang="cs-CZ" sz="4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sisal degradovany 2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9"/>
            <a:ext cx="4248472" cy="3684222"/>
          </a:xfrm>
          <a:prstGeom prst="rect">
            <a:avLst/>
          </a:prstGeom>
        </p:spPr>
      </p:pic>
      <p:pic>
        <p:nvPicPr>
          <p:cNvPr id="13" name="Obrázek 12" descr="sisal puvodni 2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4286134" cy="371688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843808" y="501317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ZVĚTŠENÍ 200x, SEM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Delignifikace dřeva DEPOLYMERACÍ 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sulfátový způsob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9" name="Obrázek 8" descr="Depolymerisation of lignin WIKI ENG 1901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07" y="2546602"/>
            <a:ext cx="8418094" cy="2538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Natronový postup s </a:t>
            </a:r>
            <a:r>
              <a:rPr lang="cs-CZ" sz="2800" b="1" dirty="0" err="1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5 – 12 % </a:t>
            </a:r>
            <a:r>
              <a:rPr lang="cs-CZ" b="1" dirty="0" err="1"/>
              <a:t>NaOH</a:t>
            </a:r>
            <a:endParaRPr lang="cs-CZ" b="1" dirty="0"/>
          </a:p>
          <a:p>
            <a:r>
              <a:rPr lang="cs-CZ" b="1" dirty="0"/>
              <a:t>150 – 180 °C</a:t>
            </a:r>
          </a:p>
          <a:p>
            <a:r>
              <a:rPr lang="cs-CZ" b="1" dirty="0"/>
              <a:t>700 – 1000 </a:t>
            </a:r>
            <a:r>
              <a:rPr lang="cs-CZ" b="1" dirty="0" err="1"/>
              <a:t>kPa</a:t>
            </a:r>
            <a:endParaRPr lang="cs-CZ" b="1" dirty="0"/>
          </a:p>
          <a:p>
            <a:r>
              <a:rPr lang="cs-CZ" b="1" dirty="0"/>
              <a:t>3 – 6 hodin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Sulfitový postup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400600"/>
          </a:xfrm>
        </p:spPr>
        <p:txBody>
          <a:bodyPr/>
          <a:lstStyle/>
          <a:p>
            <a:r>
              <a:rPr lang="cs-CZ" b="1" dirty="0"/>
              <a:t>Ca(HSO</a:t>
            </a:r>
            <a:r>
              <a:rPr lang="cs-CZ" b="1" baseline="-25000" dirty="0"/>
              <a:t>3</a:t>
            </a:r>
            <a:r>
              <a:rPr lang="cs-CZ" b="1" dirty="0"/>
              <a:t>)</a:t>
            </a:r>
            <a:r>
              <a:rPr lang="cs-CZ" b="1" baseline="-25000" dirty="0"/>
              <a:t>2</a:t>
            </a:r>
            <a:r>
              <a:rPr lang="cs-CZ" b="1" dirty="0"/>
              <a:t>, SO</a:t>
            </a:r>
            <a:r>
              <a:rPr lang="cs-CZ" b="1" baseline="-25000" dirty="0"/>
              <a:t>2</a:t>
            </a:r>
          </a:p>
          <a:p>
            <a:r>
              <a:rPr lang="cs-CZ" b="1" dirty="0"/>
              <a:t>130 °C</a:t>
            </a:r>
          </a:p>
          <a:p>
            <a:r>
              <a:rPr lang="cs-CZ" b="1" dirty="0"/>
              <a:t>300 – 400 </a:t>
            </a:r>
            <a:r>
              <a:rPr lang="cs-CZ" b="1" dirty="0" err="1"/>
              <a:t>kPa</a:t>
            </a:r>
            <a:endParaRPr lang="cs-CZ" b="1" dirty="0"/>
          </a:p>
          <a:p>
            <a:r>
              <a:rPr lang="cs-CZ" b="1" dirty="0"/>
              <a:t>3 – 6 hodin, </a:t>
            </a:r>
            <a:r>
              <a:rPr lang="cs-CZ" b="1" dirty="0">
                <a:solidFill>
                  <a:srgbClr val="0000FF"/>
                </a:solidFill>
              </a:rPr>
              <a:t>NĚKDE JE UDÁVÁNO I VÍCE</a:t>
            </a:r>
          </a:p>
          <a:p>
            <a:endParaRPr lang="cs-CZ" b="1" dirty="0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62459" y="706093"/>
            <a:ext cx="2763098" cy="8352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Výroby buničiny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3"/>
            <a:ext cx="8784976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0" y="54868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Výroba – VISKÓZOVÁ </a:t>
            </a:r>
            <a:r>
              <a:rPr lang="cs-CZ" sz="3200" b="1" dirty="0">
                <a:solidFill>
                  <a:srgbClr val="0000FF"/>
                </a:solidFill>
                <a:latin typeface="Arial Black" pitchFamily="34" charset="0"/>
              </a:rPr>
              <a:t>(VLÁKNAŘSKÁ) </a:t>
            </a:r>
            <a:r>
              <a:rPr lang="cs-CZ" sz="3200" b="1" dirty="0">
                <a:solidFill>
                  <a:srgbClr val="008000"/>
                </a:solidFill>
                <a:latin typeface="Arial Black" pitchFamily="34" charset="0"/>
              </a:rPr>
              <a:t>BUNIČINA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b="1" dirty="0"/>
              <a:t>	Viskózová buničina se vyrábí ze smrkového dříví kyselým </a:t>
            </a:r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MAGNESIOBISULFITOVÝM</a:t>
            </a:r>
            <a:r>
              <a:rPr lang="cs-CZ" b="1" dirty="0"/>
              <a:t> postupem.</a:t>
            </a:r>
          </a:p>
          <a:p>
            <a:r>
              <a:rPr lang="cs-CZ" b="1" dirty="0"/>
              <a:t>	Vařením dříví, které je nasekáno na štěpky, se ve varné kyselině s hořečnatou zásadou uvolní doprovodné látky (lignin, hemicelulózy), které se převedou do roztoku. Nerozpustnou částí je surová nebělená buničina.</a:t>
            </a:r>
          </a:p>
          <a:p>
            <a:r>
              <a:rPr lang="cs-CZ" b="1" dirty="0"/>
              <a:t>	Ta se pak pere a třídí, aby se zbavila zbytků výluhu po várce, suků a </a:t>
            </a:r>
            <a:r>
              <a:rPr lang="cs-CZ" b="1" dirty="0" err="1"/>
              <a:t>neprovarů</a:t>
            </a:r>
            <a:r>
              <a:rPr lang="cs-CZ" b="1" dirty="0"/>
              <a:t>  </a:t>
            </a:r>
            <a:br>
              <a:rPr lang="cs-CZ" b="1" dirty="0"/>
            </a:br>
            <a:r>
              <a:rPr lang="cs-CZ" b="1" dirty="0"/>
              <a:t>a většiny nečistot.</a:t>
            </a:r>
          </a:p>
          <a:p>
            <a:r>
              <a:rPr lang="cs-CZ" b="1" dirty="0"/>
              <a:t>	Následuje další, hlubší odstranění ligninu a hemicelulóz procesem zušlechťování </a:t>
            </a:r>
            <a:br>
              <a:rPr lang="cs-CZ" b="1" dirty="0"/>
            </a:br>
            <a:r>
              <a:rPr lang="cs-CZ" b="1" dirty="0"/>
              <a:t>a kyslíkovou delignifikací. Finální bělost buničiny je dosažena použitím ozónu </a:t>
            </a:r>
            <a:br>
              <a:rPr lang="cs-CZ" b="1" dirty="0"/>
            </a:br>
            <a:r>
              <a:rPr lang="cs-CZ" b="1" dirty="0"/>
              <a:t>a peroxidu vodíku.</a:t>
            </a:r>
          </a:p>
          <a:p>
            <a:r>
              <a:rPr lang="cs-CZ" b="1" dirty="0"/>
              <a:t>	Po vytřídění posledních i těch nejmenších nečistot se buničina vysuší a ve formě listů o rozměrech 60 x 80 cm se v jednotkách obsahujících 8 balíků po 200 kg expeduje.</a:t>
            </a:r>
          </a:p>
          <a:p>
            <a:pPr algn="ctr"/>
            <a:r>
              <a:rPr lang="cs-CZ" sz="2400" b="1" dirty="0">
                <a:solidFill>
                  <a:srgbClr val="7030A0"/>
                </a:solidFill>
                <a:latin typeface="Arial Black" pitchFamily="34" charset="0"/>
              </a:rPr>
              <a:t>Kvalitativně nižším druhem je PAPÍRESKÁ BUNIČINA</a:t>
            </a:r>
            <a:endParaRPr lang="cs-CZ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Biocel Paskov, člen skupiny LENZING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6" name="Obrázek 5" descr="Pulp_mill_2 WIKI ENG 1901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720" cy="63093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08104" y="494116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Toto je typické pro </a:t>
            </a:r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VISKÓZOVOU </a:t>
            </a:r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(VLÁKNAŘSKOU) </a:t>
            </a:r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BUNIČINU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5076056" y="2780928"/>
            <a:ext cx="504056" cy="2952328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Sulfátový postup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3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60640"/>
          </a:xfrm>
        </p:spPr>
        <p:txBody>
          <a:bodyPr/>
          <a:lstStyle/>
          <a:p>
            <a:r>
              <a:rPr lang="cs-CZ" b="1" dirty="0"/>
              <a:t>Na</a:t>
            </a:r>
            <a:r>
              <a:rPr lang="cs-CZ" b="1" baseline="-25000" dirty="0"/>
              <a:t>2</a:t>
            </a:r>
            <a:r>
              <a:rPr lang="cs-CZ" b="1" dirty="0"/>
              <a:t>SO</a:t>
            </a:r>
            <a:r>
              <a:rPr lang="cs-CZ" b="1" baseline="-25000" dirty="0"/>
              <a:t>4</a:t>
            </a:r>
            <a:r>
              <a:rPr lang="cs-CZ" b="1" dirty="0"/>
              <a:t>, Na</a:t>
            </a:r>
            <a:r>
              <a:rPr lang="cs-CZ" b="1" baseline="-25000" dirty="0"/>
              <a:t>2</a:t>
            </a:r>
            <a:r>
              <a:rPr lang="cs-CZ" b="1" dirty="0"/>
              <a:t>CO3, Na</a:t>
            </a:r>
            <a:r>
              <a:rPr lang="cs-CZ" b="1" baseline="-25000" dirty="0"/>
              <a:t>2</a:t>
            </a:r>
            <a:r>
              <a:rPr lang="cs-CZ" b="1" dirty="0"/>
              <a:t>S, Na OH</a:t>
            </a:r>
          </a:p>
          <a:p>
            <a:r>
              <a:rPr lang="cs-CZ" b="1" dirty="0"/>
              <a:t>150 – 180 °C</a:t>
            </a:r>
          </a:p>
          <a:p>
            <a:r>
              <a:rPr lang="cs-CZ" b="1" dirty="0"/>
              <a:t>700 – 1000 </a:t>
            </a:r>
            <a:r>
              <a:rPr lang="cs-CZ" b="1" dirty="0" err="1"/>
              <a:t>kPa</a:t>
            </a:r>
            <a:endParaRPr lang="cs-CZ" b="1" dirty="0"/>
          </a:p>
          <a:p>
            <a:r>
              <a:rPr lang="cs-CZ" b="1" u="sng" dirty="0"/>
              <a:t>2 – 4 hodiny</a:t>
            </a:r>
            <a:r>
              <a:rPr lang="cs-CZ" b="1" dirty="0"/>
              <a:t>, </a:t>
            </a:r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RYCHLEJŠÍ VAŘENÍ, LEPŠÍ ODSTANĚNÍ LIGNINU</a:t>
            </a:r>
          </a:p>
          <a:p>
            <a:endParaRPr lang="cs-CZ" dirty="0"/>
          </a:p>
        </p:txBody>
      </p:sp>
      <p:pic>
        <p:nvPicPr>
          <p:cNvPr id="7" name="Obrázek 6" descr="img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43504" y="565007"/>
            <a:ext cx="2984983" cy="8280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947</Words>
  <Application>Microsoft Office PowerPoint</Application>
  <PresentationFormat>Předvádění na obrazovce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Arial Black</vt:lpstr>
      <vt:lpstr>Default Design</vt:lpstr>
      <vt:lpstr>PŘÍRODNÍ POLYMERY Polysacharidy II  CELULÓZA 3</vt:lpstr>
      <vt:lpstr>Výroba celulózy IV – ze dřeva</vt:lpstr>
      <vt:lpstr>Delignifikace dřeva DEPOLYMERACÍ  sulfátový způsob</vt:lpstr>
      <vt:lpstr>Natronový postup s NaOH – ze dřeva</vt:lpstr>
      <vt:lpstr>Sulfitový postup – ze dřeva</vt:lpstr>
      <vt:lpstr>Prezentace aplikace PowerPoint</vt:lpstr>
      <vt:lpstr>Prezentace aplikace PowerPoint</vt:lpstr>
      <vt:lpstr>Prezentace aplikace PowerPoint</vt:lpstr>
      <vt:lpstr>Sulfátový postup – ze dřeva</vt:lpstr>
      <vt:lpstr>Použití celulózy</vt:lpstr>
      <vt:lpstr>Od PAPYRUSU k papíru</vt:lpstr>
      <vt:lpstr>Od PAPYRUSU k papíru</vt:lpstr>
      <vt:lpstr>Výroba papíru</vt:lpstr>
      <vt:lpstr>Výroba papíru</vt:lpstr>
      <vt:lpstr>Prezentace aplikace PowerPoint</vt:lpstr>
      <vt:lpstr>Výroba papíru</vt:lpstr>
      <vt:lpstr>Ruční výroba papíru na Znojemsku</vt:lpstr>
      <vt:lpstr>Ruční výroba papíru –Velké Losiny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833</cp:revision>
  <dcterms:created xsi:type="dcterms:W3CDTF">2008-02-10T16:41:08Z</dcterms:created>
  <dcterms:modified xsi:type="dcterms:W3CDTF">2020-11-16T17:49:31Z</dcterms:modified>
</cp:coreProperties>
</file>