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86"/>
  </p:notesMasterIdLst>
  <p:sldIdLst>
    <p:sldId id="256" r:id="rId3"/>
    <p:sldId id="483" r:id="rId4"/>
    <p:sldId id="484" r:id="rId5"/>
    <p:sldId id="490" r:id="rId6"/>
    <p:sldId id="625" r:id="rId7"/>
    <p:sldId id="556" r:id="rId8"/>
    <p:sldId id="489" r:id="rId9"/>
    <p:sldId id="478" r:id="rId10"/>
    <p:sldId id="479" r:id="rId11"/>
    <p:sldId id="473" r:id="rId12"/>
    <p:sldId id="515" r:id="rId13"/>
    <p:sldId id="475" r:id="rId14"/>
    <p:sldId id="546" r:id="rId15"/>
    <p:sldId id="492" r:id="rId16"/>
    <p:sldId id="614" r:id="rId17"/>
    <p:sldId id="516" r:id="rId18"/>
    <p:sldId id="627" r:id="rId19"/>
    <p:sldId id="624" r:id="rId20"/>
    <p:sldId id="477" r:id="rId21"/>
    <p:sldId id="545" r:id="rId22"/>
    <p:sldId id="533" r:id="rId23"/>
    <p:sldId id="494" r:id="rId24"/>
    <p:sldId id="504" r:id="rId25"/>
    <p:sldId id="623" r:id="rId26"/>
    <p:sldId id="503" r:id="rId27"/>
    <p:sldId id="505" r:id="rId28"/>
    <p:sldId id="521" r:id="rId29"/>
    <p:sldId id="557" r:id="rId30"/>
    <p:sldId id="551" r:id="rId31"/>
    <p:sldId id="552" r:id="rId32"/>
    <p:sldId id="631" r:id="rId33"/>
    <p:sldId id="632" r:id="rId34"/>
    <p:sldId id="633" r:id="rId35"/>
    <p:sldId id="634" r:id="rId36"/>
    <p:sldId id="553" r:id="rId37"/>
    <p:sldId id="567" r:id="rId38"/>
    <p:sldId id="564" r:id="rId39"/>
    <p:sldId id="563" r:id="rId40"/>
    <p:sldId id="476" r:id="rId41"/>
    <p:sldId id="493" r:id="rId42"/>
    <p:sldId id="562" r:id="rId43"/>
    <p:sldId id="507" r:id="rId44"/>
    <p:sldId id="566" r:id="rId45"/>
    <p:sldId id="561" r:id="rId46"/>
    <p:sldId id="520" r:id="rId47"/>
    <p:sldId id="547" r:id="rId48"/>
    <p:sldId id="508" r:id="rId49"/>
    <p:sldId id="626" r:id="rId50"/>
    <p:sldId id="514" r:id="rId51"/>
    <p:sldId id="518" r:id="rId52"/>
    <p:sldId id="519" r:id="rId53"/>
    <p:sldId id="589" r:id="rId54"/>
    <p:sldId id="534" r:id="rId55"/>
    <p:sldId id="535" r:id="rId56"/>
    <p:sldId id="317" r:id="rId57"/>
    <p:sldId id="638" r:id="rId58"/>
    <p:sldId id="639" r:id="rId59"/>
    <p:sldId id="640" r:id="rId60"/>
    <p:sldId id="641" r:id="rId61"/>
    <p:sldId id="636" r:id="rId62"/>
    <p:sldId id="637" r:id="rId63"/>
    <p:sldId id="548" r:id="rId64"/>
    <p:sldId id="517" r:id="rId65"/>
    <p:sldId id="644" r:id="rId66"/>
    <p:sldId id="630" r:id="rId67"/>
    <p:sldId id="629" r:id="rId68"/>
    <p:sldId id="532" r:id="rId69"/>
    <p:sldId id="485" r:id="rId70"/>
    <p:sldId id="495" r:id="rId71"/>
    <p:sldId id="501" r:id="rId72"/>
    <p:sldId id="619" r:id="rId73"/>
    <p:sldId id="620" r:id="rId74"/>
    <p:sldId id="621" r:id="rId75"/>
    <p:sldId id="622" r:id="rId76"/>
    <p:sldId id="502" r:id="rId77"/>
    <p:sldId id="497" r:id="rId78"/>
    <p:sldId id="480" r:id="rId79"/>
    <p:sldId id="539" r:id="rId80"/>
    <p:sldId id="509" r:id="rId81"/>
    <p:sldId id="510" r:id="rId82"/>
    <p:sldId id="511" r:id="rId83"/>
    <p:sldId id="512" r:id="rId84"/>
    <p:sldId id="513" r:id="rId85"/>
  </p:sldIdLst>
  <p:sldSz cx="9144000" cy="6858000" type="screen4x3"/>
  <p:notesSz cx="6888163" cy="100203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00FF"/>
    <a:srgbClr val="FF0000"/>
    <a:srgbClr val="FFFF99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90" autoAdjust="0"/>
  </p:normalViewPr>
  <p:slideViewPr>
    <p:cSldViewPr>
      <p:cViewPr varScale="1">
        <p:scale>
          <a:sx n="85" d="100"/>
          <a:sy n="85" d="100"/>
        </p:scale>
        <p:origin x="155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52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theme" Target="theme/theme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tableStyles" Target="tableStyles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presProps" Target="pres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1698" y="0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9800" y="750888"/>
            <a:ext cx="5008563" cy="3757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817" y="4759643"/>
            <a:ext cx="5510530" cy="4509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noProof="0"/>
              <a:t>Click to edit Master text styles</a:t>
            </a:r>
          </a:p>
          <a:p>
            <a:pPr lvl="1"/>
            <a:r>
              <a:rPr lang="sk-SK" noProof="0"/>
              <a:t>Second level</a:t>
            </a:r>
          </a:p>
          <a:p>
            <a:pPr lvl="2"/>
            <a:r>
              <a:rPr lang="sk-SK" noProof="0"/>
              <a:t>Third level</a:t>
            </a:r>
          </a:p>
          <a:p>
            <a:pPr lvl="3"/>
            <a:r>
              <a:rPr lang="sk-SK" noProof="0"/>
              <a:t>Fourth level</a:t>
            </a:r>
          </a:p>
          <a:p>
            <a:pPr lvl="4"/>
            <a:r>
              <a:rPr lang="sk-SK" noProof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17546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1698" y="9517546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0AA020E8-AC26-45A2-8DDA-4796D5812D2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159F9-13B7-4B9F-BAF9-1E91E2B4D07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AE0EF-75A2-445F-BA42-21AAA1105D5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D0A45-28A5-461E-8B92-945FC723D89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F317E-C5B4-4DAB-9674-AFCC279BEA9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24112020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CHEMIE 2 M &amp; N listopad Dusíkaté deriváty uhlovodíků 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F1430-A196-4121-8FC4-893723F7F43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0808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24112020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CHEMIE 2 M &amp; N listopad Dusíkaté deriváty uhlovodíků 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F1430-A196-4121-8FC4-893723F7F43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4701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24112020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CHEMIE 2 M &amp; N listopad Dusíkaté deriváty uhlovodíků 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F1430-A196-4121-8FC4-893723F7F43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1069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24112020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CHEMIE 2 M &amp; N listopad Dusíkaté deriváty uhlovodíků 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F1430-A196-4121-8FC4-893723F7F43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2722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24112020</a:t>
            </a: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CHEMIE 2 M &amp; N listopad Dusíkaté deriváty uhlovodíků 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F1430-A196-4121-8FC4-893723F7F43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46533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24112020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CHEMIE 2 M &amp; N listopad Dusíkaté deriváty uhlovodíků 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F1430-A196-4121-8FC4-893723F7F43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18517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24112020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CHEMIE 2 M &amp; N listopad Dusíkaté deriváty uhlovodíků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F1430-A196-4121-8FC4-893723F7F43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9219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1B0DE-FA74-4AFF-A5C7-1440790630E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24112020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CHEMIE 2 M &amp; N listopad Dusíkaté deriváty uhlovodíků 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F1430-A196-4121-8FC4-893723F7F43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1260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24112020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CHEMIE 2 M &amp; N listopad Dusíkaté deriváty uhlovodíků 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F1430-A196-4121-8FC4-893723F7F43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95049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24112020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CHEMIE 2 M &amp; N listopad Dusíkaté deriváty uhlovodíků 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F1430-A196-4121-8FC4-893723F7F43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64850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24112020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CHEMIE 2 M &amp; N listopad Dusíkaté deriváty uhlovodíků 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F1430-A196-4121-8FC4-893723F7F43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61002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A531F4-4BF0-4386-A3B6-77B85C1763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24112020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692649-7484-4F8B-9C20-91F21F7AA9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CHEMIE 2 M &amp; N listopad Dusíkaté deriváty uhlovodíků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E6C550-B75A-4020-9F88-50733C0D9D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8D1624-95D9-49AE-8849-D174569E767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90357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F162C-1DBC-4BD0-B3FA-CB1FC3ECB06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68248-660C-447C-855D-37CBFB62877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A1800-BFC7-4E22-8964-B8A4E143B63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865BE-C659-4ABD-A817-DED046766B3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AE1EA-64DE-4526-BF42-981E8B573A5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294A2-FC15-4664-8301-AA3F984E846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01612-7D2C-4A80-B82F-FB90E81E0EC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5CD623B-DDD8-4A6A-9C50-793E8D3E8A3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24112020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CHEMIE 2 M &amp; N listopad Dusíkaté deriváty uhlovodíků 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F1430-A196-4121-8FC4-893723F7F43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990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Diethylether" TargetMode="External"/><Relationship Id="rId7" Type="http://schemas.openxmlformats.org/officeDocument/2006/relationships/image" Target="../media/image44.png"/><Relationship Id="rId2" Type="http://schemas.openxmlformats.org/officeDocument/2006/relationships/hyperlink" Target="https://cs.wikipedia.org/wiki/Nitrocelul%C3%B3z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wikipedia.org/wiki/Celul%C3%B3za" TargetMode="External"/><Relationship Id="rId5" Type="http://schemas.openxmlformats.org/officeDocument/2006/relationships/hyperlink" Target="https://cs.wikipedia.org/wiki/Chirurgie" TargetMode="External"/><Relationship Id="rId4" Type="http://schemas.openxmlformats.org/officeDocument/2006/relationships/hyperlink" Target="https://cs.wikipedia.org/wiki/Ethanol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hyperlink" Target="http://webbook.nist.gov/cgi/cbook.cgi?Name=76-22-2&amp;Units=SI" TargetMode="External"/><Relationship Id="rId13" Type="http://schemas.openxmlformats.org/officeDocument/2006/relationships/hyperlink" Target="https://cs.wikipedia.org/wiki/Rozpustnost" TargetMode="External"/><Relationship Id="rId3" Type="http://schemas.openxmlformats.org/officeDocument/2006/relationships/hyperlink" Target="https://cs.wikipedia.org/wiki/Systematick%C3%BD_n%C3%A1zev" TargetMode="External"/><Relationship Id="rId7" Type="http://schemas.openxmlformats.org/officeDocument/2006/relationships/hyperlink" Target="https://cs.wikipedia.org/wiki/Registra%C4%8Dn%C3%AD_%C4%8D%C3%ADslo_CAS" TargetMode="External"/><Relationship Id="rId12" Type="http://schemas.openxmlformats.org/officeDocument/2006/relationships/hyperlink" Target="https://cs.wikipedia.org/wiki/Hustota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cs.wikipedia.org/wiki/Chemick%C3%BD_vzorec" TargetMode="External"/><Relationship Id="rId11" Type="http://schemas.openxmlformats.org/officeDocument/2006/relationships/hyperlink" Target="https://cs.wikipedia.org/wiki/Teplota_varu" TargetMode="External"/><Relationship Id="rId5" Type="http://schemas.openxmlformats.org/officeDocument/2006/relationships/hyperlink" Target="https://cs.wikipedia.org/wiki/Anglick%C3%A9_chemick%C3%A9_n%C3%A1zvoslov%C3%AD" TargetMode="External"/><Relationship Id="rId10" Type="http://schemas.openxmlformats.org/officeDocument/2006/relationships/hyperlink" Target="https://cs.wikipedia.org/wiki/Teplota_t%C3%A1n%C3%AD" TargetMode="External"/><Relationship Id="rId4" Type="http://schemas.openxmlformats.org/officeDocument/2006/relationships/hyperlink" Target="https://cs.wikipedia.org/wiki/Heptan" TargetMode="External"/><Relationship Id="rId9" Type="http://schemas.openxmlformats.org/officeDocument/2006/relationships/hyperlink" Target="https://cs.wikipedia.org/wiki/Mol%C3%A1rn%C3%AD_hmotnost" TargetMode="External"/><Relationship Id="rId14" Type="http://schemas.openxmlformats.org/officeDocument/2006/relationships/hyperlink" Target="https://cs.wikipedia.org/wiki/Voda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o6RSovJd7ck&amp;ab_channel=B.L" TargetMode="External"/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zzucchelli.it/" TargetMode="Externa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547813" y="6245225"/>
            <a:ext cx="6696075" cy="476250"/>
          </a:xfrm>
          <a:noFill/>
        </p:spPr>
        <p:txBody>
          <a:bodyPr/>
          <a:lstStyle/>
          <a:p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3075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C0CBC22-831C-497A-92CA-C8075AB01A1C}" type="slidenum">
              <a:rPr lang="sk-SK" smtClean="0"/>
              <a:pPr/>
              <a:t>1</a:t>
            </a:fld>
            <a:endParaRPr lang="sk-SK"/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188640"/>
            <a:ext cx="7772400" cy="2952328"/>
          </a:xfrm>
        </p:spPr>
        <p:txBody>
          <a:bodyPr/>
          <a:lstStyle/>
          <a:p>
            <a:pPr eaLnBrk="1" hangingPunct="1"/>
            <a:r>
              <a:rPr lang="sk-SK" sz="4800" b="1" dirty="0">
                <a:solidFill>
                  <a:srgbClr val="FF0000"/>
                </a:solidFill>
                <a:latin typeface="Arial Black" pitchFamily="34" charset="0"/>
              </a:rPr>
              <a:t>PŘÍRODNÍ POLYMERY</a:t>
            </a:r>
            <a:br>
              <a:rPr lang="sk-SK" sz="4000" b="1" dirty="0">
                <a:solidFill>
                  <a:srgbClr val="FF0000"/>
                </a:solidFill>
              </a:rPr>
            </a:br>
            <a:r>
              <a:rPr lang="cs-CZ" sz="5400" b="1" kern="1200" dirty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Polysacharidy II  </a:t>
            </a:r>
            <a:r>
              <a:rPr lang="cs-CZ" sz="5400" b="1" kern="120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CELULÓZA 4</a:t>
            </a:r>
            <a:endParaRPr lang="sk-SK" sz="4000" b="1" dirty="0">
              <a:solidFill>
                <a:srgbClr val="008000"/>
              </a:solidFill>
            </a:endParaRP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640" y="5661248"/>
            <a:ext cx="6400800" cy="576064"/>
          </a:xfrm>
        </p:spPr>
        <p:txBody>
          <a:bodyPr/>
          <a:lstStyle/>
          <a:p>
            <a:pPr eaLnBrk="1" hangingPunct="1"/>
            <a:r>
              <a:rPr lang="cs-CZ" b="1" dirty="0">
                <a:solidFill>
                  <a:srgbClr val="0000FF"/>
                </a:solidFill>
              </a:rPr>
              <a:t>RNDr. Ladislav Pospíšil, CSc.</a:t>
            </a:r>
          </a:p>
        </p:txBody>
      </p:sp>
      <p:sp>
        <p:nvSpPr>
          <p:cNvPr id="3078" name="Zástupný symbol pro datum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cs-CZ"/>
              <a:t>16. 11. 2020</a:t>
            </a:r>
            <a:endParaRPr lang="sk-SK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Výroba viskózového hedvábí z celulózy</a:t>
            </a:r>
            <a:br>
              <a:rPr lang="cs-CZ" sz="2800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 v České a Slovenské republice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12568"/>
          </a:xfrm>
        </p:spPr>
        <p:txBody>
          <a:bodyPr/>
          <a:lstStyle/>
          <a:p>
            <a:r>
              <a:rPr lang="cs-CZ" sz="2800" b="1" dirty="0">
                <a:solidFill>
                  <a:srgbClr val="0000FF"/>
                </a:solidFill>
              </a:rPr>
              <a:t>1919 – Moravská Chrastavá (250 t/rok)</a:t>
            </a:r>
          </a:p>
          <a:p>
            <a:r>
              <a:rPr lang="cs-CZ" sz="2800" b="1" dirty="0">
                <a:solidFill>
                  <a:srgbClr val="C00000"/>
                </a:solidFill>
              </a:rPr>
              <a:t>1920 – </a:t>
            </a:r>
            <a:r>
              <a:rPr lang="cs-CZ" sz="2800" b="1" dirty="0" err="1">
                <a:solidFill>
                  <a:srgbClr val="C00000"/>
                </a:solidFill>
              </a:rPr>
              <a:t>Senica</a:t>
            </a:r>
            <a:r>
              <a:rPr lang="cs-CZ" sz="2800" b="1" dirty="0">
                <a:solidFill>
                  <a:srgbClr val="C00000"/>
                </a:solidFill>
              </a:rPr>
              <a:t> nad Myjavou</a:t>
            </a:r>
          </a:p>
          <a:p>
            <a:r>
              <a:rPr lang="cs-CZ" sz="2800" b="1" dirty="0">
                <a:solidFill>
                  <a:srgbClr val="0000FF"/>
                </a:solidFill>
              </a:rPr>
              <a:t>1920 – Rudník u Hostinného nad Labem</a:t>
            </a:r>
          </a:p>
          <a:p>
            <a:r>
              <a:rPr lang="cs-CZ" sz="2800" b="1" u="sng" dirty="0">
                <a:solidFill>
                  <a:srgbClr val="FF0000"/>
                </a:solidFill>
                <a:latin typeface="Arial Black" pitchFamily="34" charset="0"/>
              </a:rPr>
              <a:t>1921 – Lovosice (hedvábí) &gt; až do 2000</a:t>
            </a:r>
          </a:p>
          <a:p>
            <a:r>
              <a:rPr lang="cs-CZ" sz="2800" b="1" u="sng" dirty="0">
                <a:solidFill>
                  <a:srgbClr val="FF0000"/>
                </a:solidFill>
                <a:latin typeface="Arial Black" pitchFamily="34" charset="0"/>
              </a:rPr>
              <a:t>???? – Neratovice (střiž) &gt; až do 2000</a:t>
            </a:r>
          </a:p>
          <a:p>
            <a:r>
              <a:rPr lang="cs-CZ" sz="2800" b="1" dirty="0">
                <a:solidFill>
                  <a:srgbClr val="C00000"/>
                </a:solidFill>
              </a:rPr>
              <a:t>1935 – Svit u </a:t>
            </a:r>
            <a:r>
              <a:rPr lang="cs-CZ" sz="2800" b="1" dirty="0" err="1">
                <a:solidFill>
                  <a:srgbClr val="C00000"/>
                </a:solidFill>
              </a:rPr>
              <a:t>Popradu</a:t>
            </a:r>
            <a:r>
              <a:rPr lang="cs-CZ" sz="2800" b="1" dirty="0">
                <a:solidFill>
                  <a:srgbClr val="C00000"/>
                </a:solidFill>
              </a:rPr>
              <a:t> </a:t>
            </a:r>
            <a:r>
              <a:rPr lang="cs-CZ" sz="2800" dirty="0"/>
              <a:t>(</a:t>
            </a:r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S</a:t>
            </a:r>
            <a:r>
              <a:rPr lang="cs-CZ" sz="2800" dirty="0"/>
              <a:t>lovenská </a:t>
            </a:r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vi</a:t>
            </a:r>
            <a:r>
              <a:rPr lang="cs-CZ" sz="2800" dirty="0"/>
              <a:t>skózová </a:t>
            </a:r>
            <a:r>
              <a:rPr lang="cs-CZ" sz="2800" b="1" dirty="0" err="1">
                <a:solidFill>
                  <a:srgbClr val="FF0000"/>
                </a:solidFill>
                <a:latin typeface="Arial Black" pitchFamily="34" charset="0"/>
              </a:rPr>
              <a:t>t</a:t>
            </a:r>
            <a:r>
              <a:rPr lang="cs-CZ" sz="2800" dirty="0" err="1"/>
              <a:t>ováreň</a:t>
            </a:r>
            <a:r>
              <a:rPr lang="cs-CZ" sz="2800" dirty="0"/>
              <a:t>), </a:t>
            </a:r>
            <a:r>
              <a:rPr lang="cs-CZ" sz="2800" u="sng" dirty="0">
                <a:solidFill>
                  <a:srgbClr val="7030A0"/>
                </a:solidFill>
                <a:latin typeface="Arial Black" pitchFamily="34" charset="0"/>
              </a:rPr>
              <a:t>vlákna i celofán (fólie)</a:t>
            </a:r>
          </a:p>
          <a:p>
            <a:r>
              <a:rPr lang="cs-CZ" sz="2800" b="1" dirty="0">
                <a:solidFill>
                  <a:srgbClr val="C00000"/>
                </a:solidFill>
              </a:rPr>
              <a:t>1951 – Bratislava</a:t>
            </a:r>
          </a:p>
          <a:p>
            <a:pPr algn="ctr">
              <a:buNone/>
            </a:pPr>
            <a:r>
              <a:rPr lang="cs-CZ" sz="2800" dirty="0">
                <a:solidFill>
                  <a:srgbClr val="008000"/>
                </a:solidFill>
                <a:latin typeface="Arial Black" pitchFamily="34" charset="0"/>
              </a:rPr>
              <a:t>V současné době už žádný závod není v provozu (problémy s CS</a:t>
            </a:r>
            <a:r>
              <a:rPr lang="cs-CZ" sz="2800" baseline="-25000" dirty="0">
                <a:solidFill>
                  <a:srgbClr val="008000"/>
                </a:solidFill>
                <a:latin typeface="Arial Black" pitchFamily="34" charset="0"/>
              </a:rPr>
              <a:t>2</a:t>
            </a:r>
            <a:r>
              <a:rPr lang="cs-CZ" sz="2800" dirty="0">
                <a:solidFill>
                  <a:srgbClr val="008000"/>
                </a:solidFill>
                <a:latin typeface="Arial Black" pitchFamily="34" charset="0"/>
              </a:rPr>
              <a:t>)</a:t>
            </a:r>
          </a:p>
          <a:p>
            <a:endParaRPr lang="cs-CZ" sz="2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r>
              <a:rPr lang="cs-CZ" sz="6600" dirty="0">
                <a:solidFill>
                  <a:srgbClr val="0000FF"/>
                </a:solidFill>
                <a:latin typeface="Arial Black" pitchFamily="34" charset="0"/>
              </a:rPr>
              <a:t>Měďnaté hedvábí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11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467544" y="5229200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400" dirty="0">
                <a:solidFill>
                  <a:srgbClr val="008000"/>
                </a:solidFill>
                <a:latin typeface="Arial Black" pitchFamily="34" charset="0"/>
              </a:rPr>
              <a:t>Děláme v </a:t>
            </a:r>
            <a:r>
              <a:rPr lang="cs-CZ" sz="5400" dirty="0" err="1">
                <a:solidFill>
                  <a:srgbClr val="008000"/>
                </a:solidFill>
                <a:latin typeface="Arial Black" pitchFamily="34" charset="0"/>
              </a:rPr>
              <a:t>laborkách</a:t>
            </a:r>
            <a:endParaRPr lang="cs-CZ" sz="5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79512" y="1340768"/>
            <a:ext cx="86409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Obsah </a:t>
            </a:r>
            <a:r>
              <a:rPr lang="cs-CZ" sz="3200" dirty="0">
                <a:solidFill>
                  <a:srgbClr val="0000FF"/>
                </a:solidFill>
                <a:latin typeface="Symbol" pitchFamily="18" charset="2"/>
              </a:rPr>
              <a:t>a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 celulózy musí být extrémní, &gt;95 % hmot. a více</a:t>
            </a:r>
          </a:p>
          <a:p>
            <a:r>
              <a:rPr lang="cs-CZ" sz="3200" dirty="0">
                <a:solidFill>
                  <a:srgbClr val="C00000"/>
                </a:solidFill>
                <a:latin typeface="Arial Black" pitchFamily="34" charset="0"/>
              </a:rPr>
              <a:t>Proto se používají tzv. LINTRES (</a:t>
            </a:r>
            <a:r>
              <a:rPr lang="cs-CZ" sz="3200" dirty="0" err="1">
                <a:solidFill>
                  <a:srgbClr val="C00000"/>
                </a:solidFill>
                <a:latin typeface="Arial Black" pitchFamily="34" charset="0"/>
              </a:rPr>
              <a:t>lintry</a:t>
            </a:r>
            <a:r>
              <a:rPr lang="cs-CZ" sz="3200" dirty="0">
                <a:solidFill>
                  <a:srgbClr val="C00000"/>
                </a:solidFill>
                <a:latin typeface="Arial Black" pitchFamily="34" charset="0"/>
              </a:rPr>
              <a:t>) s obsahem </a:t>
            </a:r>
            <a:r>
              <a:rPr lang="cs-CZ" sz="3200" dirty="0">
                <a:solidFill>
                  <a:srgbClr val="C00000"/>
                </a:solidFill>
                <a:latin typeface="Symbol" pitchFamily="18" charset="2"/>
              </a:rPr>
              <a:t>a</a:t>
            </a:r>
            <a:r>
              <a:rPr lang="cs-CZ" sz="3200" dirty="0">
                <a:solidFill>
                  <a:srgbClr val="C00000"/>
                </a:solidFill>
                <a:latin typeface="Arial Black" pitchFamily="34" charset="0"/>
              </a:rPr>
              <a:t> celulózy až 99 % hmot.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12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179512" y="5877272"/>
            <a:ext cx="8856984" cy="4616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>
                <a:solidFill>
                  <a:srgbClr val="FF0000"/>
                </a:solidFill>
              </a:rPr>
              <a:t>Schweitzerovo</a:t>
            </a:r>
            <a:r>
              <a:rPr lang="cs-CZ" sz="2400" b="1" dirty="0">
                <a:solidFill>
                  <a:srgbClr val="FF0000"/>
                </a:solidFill>
              </a:rPr>
              <a:t> činidlo = </a:t>
            </a:r>
            <a:r>
              <a:rPr lang="cs-CZ" sz="2400" b="1" dirty="0" err="1">
                <a:solidFill>
                  <a:srgbClr val="0000FF"/>
                </a:solidFill>
                <a:latin typeface="Arial Black" pitchFamily="34" charset="0"/>
              </a:rPr>
              <a:t>Kuamox</a:t>
            </a:r>
            <a:r>
              <a:rPr lang="cs-CZ" sz="2400" b="1" dirty="0">
                <a:solidFill>
                  <a:srgbClr val="0000FF"/>
                </a:solidFill>
              </a:rPr>
              <a:t> </a:t>
            </a:r>
            <a:endParaRPr lang="cs-CZ" sz="2400" dirty="0"/>
          </a:p>
        </p:txBody>
      </p:sp>
      <p:pic>
        <p:nvPicPr>
          <p:cNvPr id="11" name="Obrázek 10" descr="img2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749654" y="-1165477"/>
            <a:ext cx="5544616" cy="8396865"/>
          </a:xfrm>
          <a:prstGeom prst="rect">
            <a:avLst/>
          </a:prstGeom>
        </p:spPr>
      </p:pic>
      <p:cxnSp>
        <p:nvCxnSpPr>
          <p:cNvPr id="13" name="Přímá spojovací šipka 12"/>
          <p:cNvCxnSpPr/>
          <p:nvPr/>
        </p:nvCxnSpPr>
        <p:spPr>
          <a:xfrm flipV="1">
            <a:off x="971600" y="3429000"/>
            <a:ext cx="4104456" cy="93610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bdélník 14"/>
          <p:cNvSpPr/>
          <p:nvPr/>
        </p:nvSpPr>
        <p:spPr>
          <a:xfrm>
            <a:off x="3779912" y="2996952"/>
            <a:ext cx="3816424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8" name="Přímá spojovací čára 17"/>
          <p:cNvCxnSpPr/>
          <p:nvPr/>
        </p:nvCxnSpPr>
        <p:spPr>
          <a:xfrm flipH="1">
            <a:off x="827584" y="4365104"/>
            <a:ext cx="144016" cy="15121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13</a:t>
            </a:fld>
            <a:endParaRPr lang="sk-SK"/>
          </a:p>
        </p:txBody>
      </p:sp>
      <p:pic>
        <p:nvPicPr>
          <p:cNvPr id="5" name="Obrázek 4" descr="img2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32656"/>
            <a:ext cx="8352928" cy="626469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14</a:t>
            </a:fld>
            <a:endParaRPr lang="sk-SK"/>
          </a:p>
        </p:txBody>
      </p:sp>
      <p:pic>
        <p:nvPicPr>
          <p:cNvPr id="7" name="Obrázek 6" descr="img7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04664"/>
            <a:ext cx="8256572" cy="1872208"/>
          </a:xfrm>
          <a:prstGeom prst="rect">
            <a:avLst/>
          </a:prstGeom>
        </p:spPr>
      </p:pic>
      <p:pic>
        <p:nvPicPr>
          <p:cNvPr id="8" name="Obrázek 7" descr="img7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4281" y="3026663"/>
            <a:ext cx="8194183" cy="2058521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691680" y="1916832"/>
            <a:ext cx="360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rgbClr val="FF0000"/>
                </a:solidFill>
                <a:latin typeface="Arial Black" pitchFamily="34" charset="0"/>
              </a:rPr>
              <a:t>Schweitzerovo</a:t>
            </a:r>
            <a:r>
              <a:rPr lang="cs-CZ" sz="3200" b="1" dirty="0">
                <a:solidFill>
                  <a:srgbClr val="FF0000"/>
                </a:solidFill>
                <a:latin typeface="Arial Black" pitchFamily="34" charset="0"/>
              </a:rPr>
              <a:t> činidlo</a:t>
            </a:r>
            <a:endParaRPr lang="cs-CZ" sz="3200" dirty="0">
              <a:latin typeface="Arial Black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79512" y="5589240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008000"/>
                </a:solidFill>
              </a:rPr>
              <a:t>Roztok celulózy v </a:t>
            </a:r>
            <a:r>
              <a:rPr lang="cs-CZ" b="1" dirty="0" err="1">
                <a:solidFill>
                  <a:srgbClr val="008000"/>
                </a:solidFill>
              </a:rPr>
              <a:t>NaOH</a:t>
            </a:r>
            <a:r>
              <a:rPr lang="cs-CZ" b="1" dirty="0">
                <a:solidFill>
                  <a:srgbClr val="008000"/>
                </a:solidFill>
              </a:rPr>
              <a:t> přechází působením CS</a:t>
            </a:r>
            <a:r>
              <a:rPr lang="cs-CZ" b="1" baseline="-25000" dirty="0">
                <a:solidFill>
                  <a:srgbClr val="008000"/>
                </a:solidFill>
              </a:rPr>
              <a:t>2</a:t>
            </a:r>
            <a:r>
              <a:rPr lang="cs-CZ" b="1" dirty="0">
                <a:solidFill>
                  <a:srgbClr val="008000"/>
                </a:solidFill>
              </a:rPr>
              <a:t> na XANTOGENÁT CELULÓZY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51520" y="458112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ALKALICELULÓZA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4860032" y="2996952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XANTOGENÁT CELULÓZY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6660232" y="4653136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C00000"/>
                </a:solidFill>
                <a:latin typeface="Arial Black" pitchFamily="34" charset="0"/>
              </a:rPr>
              <a:t>REGREROVANÁ CELULÓZA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PŘÍRODNÍ POLYMERY CELULÓZA PŘF MU  7 2020 část 4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15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179512" y="188640"/>
            <a:ext cx="87129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ČSN 50 0279</a:t>
            </a:r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(Norma už není platná):</a:t>
            </a:r>
          </a:p>
          <a:p>
            <a:r>
              <a:rPr lang="cs-CZ" sz="3200" dirty="0" err="1">
                <a:solidFill>
                  <a:srgbClr val="0000FF"/>
                </a:solidFill>
                <a:latin typeface="Arial Black" pitchFamily="34" charset="0"/>
              </a:rPr>
              <a:t>Určenie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3200" dirty="0" err="1">
                <a:solidFill>
                  <a:srgbClr val="0000FF"/>
                </a:solidFill>
                <a:latin typeface="Arial Black" pitchFamily="34" charset="0"/>
              </a:rPr>
              <a:t>primerného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3200" dirty="0" err="1">
                <a:solidFill>
                  <a:srgbClr val="0000FF"/>
                </a:solidFill>
                <a:latin typeface="Arial Black" pitchFamily="34" charset="0"/>
              </a:rPr>
              <a:t>polymeračného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3200" dirty="0" err="1">
                <a:solidFill>
                  <a:srgbClr val="0000FF"/>
                </a:solidFill>
                <a:latin typeface="Arial Black" pitchFamily="34" charset="0"/>
              </a:rPr>
              <a:t>stupňa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 buničiny v </a:t>
            </a:r>
            <a:r>
              <a:rPr lang="cs-CZ" sz="3200" dirty="0" err="1">
                <a:solidFill>
                  <a:srgbClr val="0000FF"/>
                </a:solidFill>
                <a:latin typeface="Arial Black" pitchFamily="34" charset="0"/>
              </a:rPr>
              <a:t>kuamoxovom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 roztoku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79512" y="2348880"/>
            <a:ext cx="8712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Arial Black" pitchFamily="34" charset="0"/>
              </a:rPr>
              <a:t>Metodou je relativní viskozita v kapilárním viskozimetru a empirická rovnice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20080"/>
          </a:xfrm>
        </p:spPr>
        <p:txBody>
          <a:bodyPr/>
          <a:lstStyle/>
          <a:p>
            <a:r>
              <a:rPr lang="cs-CZ" sz="6600" dirty="0">
                <a:solidFill>
                  <a:srgbClr val="0000FF"/>
                </a:solidFill>
                <a:latin typeface="Arial Black" pitchFamily="34" charset="0"/>
              </a:rPr>
              <a:t>Viskózové vlákno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u="sng" dirty="0">
                <a:solidFill>
                  <a:srgbClr val="0000FF"/>
                </a:solidFill>
                <a:latin typeface="Arial Black" pitchFamily="34" charset="0"/>
              </a:rPr>
              <a:t>ALKALICELULÓZA</a:t>
            </a:r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 – oddělí se </a:t>
            </a:r>
            <a:r>
              <a:rPr lang="cs-CZ" dirty="0">
                <a:solidFill>
                  <a:srgbClr val="0000FF"/>
                </a:solidFill>
                <a:latin typeface="Symbol" pitchFamily="18" charset="2"/>
              </a:rPr>
              <a:t>b </a:t>
            </a:r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a </a:t>
            </a:r>
            <a:r>
              <a:rPr lang="cs-CZ" dirty="0">
                <a:solidFill>
                  <a:srgbClr val="0000FF"/>
                </a:solidFill>
                <a:latin typeface="Symbol" pitchFamily="18" charset="2"/>
              </a:rPr>
              <a:t>g </a:t>
            </a:r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celulózy  LISOVÁNÍM &gt; zbude </a:t>
            </a:r>
            <a:r>
              <a:rPr lang="cs-CZ" dirty="0">
                <a:solidFill>
                  <a:srgbClr val="0000FF"/>
                </a:solidFill>
                <a:latin typeface="Symbol" pitchFamily="18" charset="2"/>
              </a:rPr>
              <a:t>a </a:t>
            </a:r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celulóza (</a:t>
            </a:r>
            <a:r>
              <a:rPr lang="cs-CZ" i="1" u="sng" dirty="0">
                <a:solidFill>
                  <a:srgbClr val="0000FF"/>
                </a:solidFill>
                <a:latin typeface="Arial Black" pitchFamily="34" charset="0"/>
              </a:rPr>
              <a:t>používá se 18 % </a:t>
            </a:r>
            <a:r>
              <a:rPr lang="cs-CZ" i="1" u="sng" dirty="0" err="1">
                <a:solidFill>
                  <a:srgbClr val="0000FF"/>
                </a:solidFill>
                <a:latin typeface="Arial Black" pitchFamily="34" charset="0"/>
              </a:rPr>
              <a:t>NaOH</a:t>
            </a:r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)</a:t>
            </a:r>
          </a:p>
          <a:p>
            <a:pPr marL="914400" lvl="1" indent="-514350">
              <a:buFont typeface="Arial" pitchFamily="34" charset="0"/>
              <a:buChar char="•"/>
            </a:pPr>
            <a:r>
              <a:rPr lang="cs-CZ" dirty="0" err="1">
                <a:solidFill>
                  <a:srgbClr val="008000"/>
                </a:solidFill>
                <a:latin typeface="Arial Black" pitchFamily="34" charset="0"/>
              </a:rPr>
              <a:t>NaOH</a:t>
            </a:r>
            <a:r>
              <a:rPr lang="cs-CZ" dirty="0">
                <a:solidFill>
                  <a:srgbClr val="008000"/>
                </a:solidFill>
                <a:latin typeface="Symbol" pitchFamily="18" charset="2"/>
              </a:rPr>
              <a:t> </a:t>
            </a:r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se oddělí od hemicelulóz a nižších MW celulóz DIALÝZOU</a:t>
            </a:r>
          </a:p>
          <a:p>
            <a:pPr marL="914400" lvl="1" indent="-514350">
              <a:buFont typeface="Arial" pitchFamily="34" charset="0"/>
              <a:buChar char="•"/>
            </a:pPr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Obsah </a:t>
            </a:r>
            <a:r>
              <a:rPr lang="cs-CZ" dirty="0">
                <a:solidFill>
                  <a:srgbClr val="0000FF"/>
                </a:solidFill>
                <a:latin typeface="Symbol" pitchFamily="18" charset="2"/>
              </a:rPr>
              <a:t>a </a:t>
            </a:r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celulózy </a:t>
            </a:r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má být 90 – 92 % hmot. pro hedvábí, </a:t>
            </a:r>
            <a:r>
              <a:rPr lang="cs-CZ" dirty="0">
                <a:solidFill>
                  <a:srgbClr val="C00000"/>
                </a:solidFill>
                <a:latin typeface="Arial Black" pitchFamily="34" charset="0"/>
              </a:rPr>
              <a:t>pro kord  &gt; 95 % </a:t>
            </a:r>
          </a:p>
          <a:p>
            <a:pPr marL="514350" indent="-514350">
              <a:buFont typeface="+mj-lt"/>
              <a:buAutoNum type="arabicPeriod"/>
            </a:pPr>
            <a:r>
              <a:rPr lang="cs-CZ" u="sng" dirty="0">
                <a:solidFill>
                  <a:srgbClr val="C00000"/>
                </a:solidFill>
                <a:latin typeface="Arial Black" pitchFamily="34" charset="0"/>
              </a:rPr>
              <a:t> XANTOGENACE</a:t>
            </a:r>
          </a:p>
          <a:p>
            <a:pPr marL="914400" lvl="1" indent="-514350">
              <a:buFont typeface="Arial" pitchFamily="34" charset="0"/>
              <a:buChar char="•"/>
            </a:pPr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ALKALICELULÓZA + </a:t>
            </a:r>
            <a:r>
              <a:rPr lang="cs-CZ" dirty="0">
                <a:solidFill>
                  <a:srgbClr val="7030A0"/>
                </a:solidFill>
                <a:latin typeface="Arial Black" pitchFamily="34" charset="0"/>
              </a:rPr>
              <a:t>CS</a:t>
            </a:r>
            <a:r>
              <a:rPr lang="cs-CZ" baseline="-25000" dirty="0">
                <a:solidFill>
                  <a:srgbClr val="7030A0"/>
                </a:solidFill>
                <a:latin typeface="Arial Black" pitchFamily="34" charset="0"/>
              </a:rPr>
              <a:t>2</a:t>
            </a:r>
            <a:r>
              <a:rPr lang="cs-CZ" dirty="0">
                <a:solidFill>
                  <a:srgbClr val="7030A0"/>
                </a:solidFill>
                <a:latin typeface="Arial Black" pitchFamily="34" charset="0"/>
              </a:rPr>
              <a:t> </a:t>
            </a:r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&gt;</a:t>
            </a:r>
            <a:r>
              <a:rPr lang="cs-CZ" dirty="0">
                <a:solidFill>
                  <a:srgbClr val="C00000"/>
                </a:solidFill>
                <a:latin typeface="Arial Black" pitchFamily="34" charset="0"/>
              </a:rPr>
              <a:t>Roztok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>
                <a:solidFill>
                  <a:srgbClr val="FF0000"/>
                </a:solidFill>
                <a:latin typeface="Arial Black" pitchFamily="34" charset="0"/>
              </a:rPr>
              <a:t>Mokré zvlákňování do SRÁŽEDLA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16</a:t>
            </a:fld>
            <a:endParaRPr lang="sk-SK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0" y="332656"/>
            <a:ext cx="9036496" cy="5793507"/>
          </a:xfrm>
        </p:spPr>
        <p:txBody>
          <a:bodyPr/>
          <a:lstStyle/>
          <a:p>
            <a:pPr marL="514350" indent="-514350">
              <a:buNone/>
            </a:pP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  <a:p>
            <a:pPr marL="514350" indent="-514350">
              <a:buNone/>
            </a:pPr>
            <a:endParaRPr lang="cs-CZ" dirty="0">
              <a:solidFill>
                <a:srgbClr val="C00000"/>
              </a:solidFill>
              <a:latin typeface="Arial Black" pitchFamily="34" charset="0"/>
            </a:endParaRPr>
          </a:p>
          <a:p>
            <a:pPr marL="914400" lvl="1" indent="-514350">
              <a:buNone/>
            </a:pP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ALKALICELULÓZA + </a:t>
            </a:r>
            <a:r>
              <a:rPr lang="cs-CZ" sz="3200" dirty="0">
                <a:solidFill>
                  <a:srgbClr val="7030A0"/>
                </a:solidFill>
                <a:latin typeface="Arial Black" pitchFamily="34" charset="0"/>
              </a:rPr>
              <a:t>CS</a:t>
            </a:r>
            <a:r>
              <a:rPr lang="cs-CZ" sz="3200" baseline="-25000" dirty="0">
                <a:solidFill>
                  <a:srgbClr val="7030A0"/>
                </a:solidFill>
                <a:latin typeface="Arial Black" pitchFamily="34" charset="0"/>
              </a:rPr>
              <a:t>2</a:t>
            </a:r>
            <a:r>
              <a:rPr lang="cs-CZ" sz="3200" dirty="0">
                <a:solidFill>
                  <a:srgbClr val="7030A0"/>
                </a:solidFill>
                <a:latin typeface="Arial Black" pitchFamily="34" charset="0"/>
              </a:rPr>
              <a:t> 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&gt; </a:t>
            </a:r>
            <a:r>
              <a:rPr lang="cs-CZ" sz="3200" dirty="0">
                <a:solidFill>
                  <a:srgbClr val="C00000"/>
                </a:solidFill>
                <a:latin typeface="Arial Black" pitchFamily="34" charset="0"/>
              </a:rPr>
              <a:t>Roztok</a:t>
            </a:r>
          </a:p>
          <a:p>
            <a:pPr marL="914400" lvl="1" indent="-514350">
              <a:buNone/>
            </a:pPr>
            <a:endParaRPr lang="cs-CZ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17</a:t>
            </a:fld>
            <a:endParaRPr lang="sk-SK"/>
          </a:p>
        </p:txBody>
      </p:sp>
      <p:pic>
        <p:nvPicPr>
          <p:cNvPr id="10" name="Obrázek 9" descr="rozpouštění alkalicelulózy v sirouhlíku na xantogená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50177"/>
            <a:ext cx="9144000" cy="401216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0" y="2204864"/>
            <a:ext cx="3851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0" y="2204864"/>
            <a:ext cx="3923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ALKALICELULÓZA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5652120" y="2204864"/>
            <a:ext cx="3347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C00000"/>
                </a:solidFill>
                <a:latin typeface="Arial Black" pitchFamily="34" charset="0"/>
              </a:rPr>
              <a:t>XANTOGENACE</a:t>
            </a:r>
            <a:endParaRPr lang="cs-CZ" sz="2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18</a:t>
            </a:fld>
            <a:endParaRPr lang="sk-SK"/>
          </a:p>
        </p:txBody>
      </p:sp>
      <p:pic>
        <p:nvPicPr>
          <p:cNvPr id="5" name="Obrázek 4" descr="viskózové vlákno schéma výroby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836713"/>
            <a:ext cx="8856984" cy="591539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0" y="116633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600" dirty="0">
                <a:solidFill>
                  <a:srgbClr val="FF0000"/>
                </a:solidFill>
                <a:latin typeface="Arial Black" pitchFamily="34" charset="0"/>
              </a:rPr>
              <a:t>A to je jen </a:t>
            </a:r>
            <a:r>
              <a:rPr lang="cs-CZ" sz="2600" dirty="0">
                <a:solidFill>
                  <a:srgbClr val="0000FF"/>
                </a:solidFill>
                <a:latin typeface="Arial Black" pitchFamily="34" charset="0"/>
              </a:rPr>
              <a:t>CHEMICKÁ ČÁST</a:t>
            </a:r>
            <a:r>
              <a:rPr lang="cs-CZ" sz="2600" dirty="0">
                <a:solidFill>
                  <a:srgbClr val="FF0000"/>
                </a:solidFill>
                <a:latin typeface="Arial Black" pitchFamily="34" charset="0"/>
              </a:rPr>
              <a:t>, k tomu ještě patří </a:t>
            </a:r>
            <a:r>
              <a:rPr lang="cs-CZ" sz="2600" dirty="0">
                <a:solidFill>
                  <a:srgbClr val="008000"/>
                </a:solidFill>
                <a:latin typeface="Arial Black" pitchFamily="34" charset="0"/>
              </a:rPr>
              <a:t>TEXTILNÍ ČÁST</a:t>
            </a:r>
            <a:r>
              <a:rPr lang="cs-CZ" sz="2600" dirty="0">
                <a:solidFill>
                  <a:srgbClr val="FF0000"/>
                </a:solidFill>
                <a:latin typeface="Arial Black" pitchFamily="34" charset="0"/>
              </a:rPr>
              <a:t>!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19</a:t>
            </a:fld>
            <a:endParaRPr lang="sk-SK"/>
          </a:p>
        </p:txBody>
      </p:sp>
      <p:pic>
        <p:nvPicPr>
          <p:cNvPr id="9" name="Obrázek 8" descr="img3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136165" y="-2551989"/>
            <a:ext cx="2943679" cy="8424937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pic>
        <p:nvPicPr>
          <p:cNvPr id="10" name="Obrázek 9" descr="img3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6004821" y="916061"/>
            <a:ext cx="720079" cy="5313911"/>
          </a:xfrm>
          <a:prstGeom prst="rect">
            <a:avLst/>
          </a:prstGeom>
          <a:ln w="38100">
            <a:solidFill>
              <a:srgbClr val="C00000"/>
            </a:solidFill>
            <a:prstDash val="sysDash"/>
          </a:ln>
        </p:spPr>
      </p:pic>
      <p:pic>
        <p:nvPicPr>
          <p:cNvPr id="11" name="Obrázek 10" descr="img3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3519876" y="664700"/>
            <a:ext cx="2176256" cy="885698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2" name="TextovéPole 11"/>
          <p:cNvSpPr txBox="1"/>
          <p:nvPr/>
        </p:nvSpPr>
        <p:spPr>
          <a:xfrm>
            <a:off x="5364088" y="260648"/>
            <a:ext cx="3312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ALKALICELULÓZA</a:t>
            </a:r>
          </a:p>
          <a:p>
            <a:pPr algn="ctr"/>
            <a:r>
              <a:rPr lang="cs-CZ" sz="3200" b="1" dirty="0">
                <a:solidFill>
                  <a:srgbClr val="0000FF"/>
                </a:solidFill>
                <a:latin typeface="Symbol" pitchFamily="18" charset="2"/>
              </a:rPr>
              <a:t>ß</a:t>
            </a:r>
          </a:p>
          <a:p>
            <a:pPr algn="ctr"/>
            <a:r>
              <a:rPr lang="cs-CZ" sz="2400" dirty="0" err="1">
                <a:solidFill>
                  <a:srgbClr val="0000FF"/>
                </a:solidFill>
                <a:latin typeface="Arial Black" pitchFamily="34" charset="0"/>
              </a:rPr>
              <a:t>xantogenace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6551712" y="5661248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REGENERACE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0" y="3356992"/>
            <a:ext cx="3563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 Black" pitchFamily="34" charset="0"/>
              </a:rPr>
              <a:t>VEDLEJŠÍ REAKCE</a:t>
            </a:r>
          </a:p>
        </p:txBody>
      </p:sp>
      <p:cxnSp>
        <p:nvCxnSpPr>
          <p:cNvPr id="16" name="Přímá spojovací šipka 15"/>
          <p:cNvCxnSpPr/>
          <p:nvPr/>
        </p:nvCxnSpPr>
        <p:spPr>
          <a:xfrm flipH="1">
            <a:off x="2195736" y="1556792"/>
            <a:ext cx="5688632" cy="576064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 flipV="1">
            <a:off x="3275856" y="2132856"/>
            <a:ext cx="1368152" cy="1440160"/>
          </a:xfrm>
          <a:prstGeom prst="straightConnector1">
            <a:avLst/>
          </a:prstGeom>
          <a:ln w="381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6516216" y="1844824"/>
            <a:ext cx="2232248" cy="369332"/>
          </a:xfrm>
          <a:prstGeom prst="rect">
            <a:avLst/>
          </a:prstGeom>
          <a:noFill/>
          <a:ln w="38100">
            <a:solidFill>
              <a:srgbClr val="7030A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7030A0"/>
                </a:solidFill>
                <a:latin typeface="Arial Black" pitchFamily="34" charset="0"/>
              </a:rPr>
              <a:t>karbonylsulfid</a:t>
            </a:r>
            <a:endParaRPr lang="cs-CZ" dirty="0">
              <a:solidFill>
                <a:srgbClr val="7030A0"/>
              </a:solidFill>
              <a:latin typeface="Arial Black" pitchFamily="34" charset="0"/>
            </a:endParaRPr>
          </a:p>
        </p:txBody>
      </p:sp>
      <p:cxnSp>
        <p:nvCxnSpPr>
          <p:cNvPr id="20" name="Přímá spojovací šipka 19"/>
          <p:cNvCxnSpPr/>
          <p:nvPr/>
        </p:nvCxnSpPr>
        <p:spPr>
          <a:xfrm flipH="1" flipV="1">
            <a:off x="5508104" y="1628800"/>
            <a:ext cx="1008112" cy="288032"/>
          </a:xfrm>
          <a:prstGeom prst="straightConnector1">
            <a:avLst/>
          </a:prstGeom>
          <a:ln w="38100">
            <a:solidFill>
              <a:srgbClr val="7030A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</a:t>
            </a:fld>
            <a:endParaRPr lang="sk-SK"/>
          </a:p>
        </p:txBody>
      </p:sp>
      <p:pic>
        <p:nvPicPr>
          <p:cNvPr id="7" name="Obrázek 6" descr="img4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43150" y="376237"/>
            <a:ext cx="4457700" cy="610552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20</a:t>
            </a:fld>
            <a:endParaRPr lang="sk-SK"/>
          </a:p>
        </p:txBody>
      </p:sp>
      <p:pic>
        <p:nvPicPr>
          <p:cNvPr id="5" name="Obrázek 4" descr="img2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268760"/>
            <a:ext cx="8669937" cy="36004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21</a:t>
            </a:fld>
            <a:endParaRPr lang="sk-SK"/>
          </a:p>
        </p:txBody>
      </p:sp>
      <p:pic>
        <p:nvPicPr>
          <p:cNvPr id="5" name="Obrázek 4" descr="Xanthogenate_Cellulose_Structural_Formula_V1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6632"/>
            <a:ext cx="5400599" cy="612068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644008" y="2132856"/>
            <a:ext cx="4392488" cy="12003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rgbClr val="FF0000"/>
                </a:solidFill>
                <a:latin typeface="Arial Black" pitchFamily="34" charset="0"/>
              </a:rPr>
              <a:t>XANTOGENACE CELULÓZY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580112" y="116632"/>
            <a:ext cx="33843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Uhlíky C6 jsou nejreaktivnější, protože jsou nejméně stericky bráněné!</a:t>
            </a:r>
          </a:p>
        </p:txBody>
      </p:sp>
      <p:cxnSp>
        <p:nvCxnSpPr>
          <p:cNvPr id="9" name="Přímá spojovací šipka 8"/>
          <p:cNvCxnSpPr/>
          <p:nvPr/>
        </p:nvCxnSpPr>
        <p:spPr>
          <a:xfrm flipH="1">
            <a:off x="3419872" y="332656"/>
            <a:ext cx="2160240" cy="1008112"/>
          </a:xfrm>
          <a:prstGeom prst="straightConnector1">
            <a:avLst/>
          </a:prstGeom>
          <a:ln w="381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šipka 9"/>
          <p:cNvCxnSpPr/>
          <p:nvPr/>
        </p:nvCxnSpPr>
        <p:spPr>
          <a:xfrm flipH="1">
            <a:off x="1475656" y="332656"/>
            <a:ext cx="4104456" cy="216024"/>
          </a:xfrm>
          <a:prstGeom prst="straightConnector1">
            <a:avLst/>
          </a:prstGeom>
          <a:ln w="381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5580112" y="3429000"/>
            <a:ext cx="34563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>
                <a:solidFill>
                  <a:srgbClr val="C00000"/>
                </a:solidFill>
                <a:latin typeface="Arial Black" pitchFamily="34" charset="0"/>
              </a:rPr>
              <a:t>Z důvodů přístupnosti reakčních míst se daří dělat maximálně TRISUBSTITUOVANÉ deriváty celulózy</a:t>
            </a:r>
          </a:p>
        </p:txBody>
      </p:sp>
      <p:cxnSp>
        <p:nvCxnSpPr>
          <p:cNvPr id="14" name="Přímá spojovací šipka 13"/>
          <p:cNvCxnSpPr/>
          <p:nvPr/>
        </p:nvCxnSpPr>
        <p:spPr>
          <a:xfrm flipH="1" flipV="1">
            <a:off x="4355976" y="4365104"/>
            <a:ext cx="1368152" cy="648072"/>
          </a:xfrm>
          <a:prstGeom prst="straightConnector1">
            <a:avLst/>
          </a:prstGeom>
          <a:ln w="381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 flipH="1">
            <a:off x="4572000" y="4941168"/>
            <a:ext cx="1152128" cy="864096"/>
          </a:xfrm>
          <a:prstGeom prst="straightConnector1">
            <a:avLst/>
          </a:prstGeom>
          <a:ln w="381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flipH="1" flipV="1">
            <a:off x="3347864" y="4365104"/>
            <a:ext cx="2376264" cy="648072"/>
          </a:xfrm>
          <a:prstGeom prst="straightConnector1">
            <a:avLst/>
          </a:prstGeom>
          <a:ln w="381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22</a:t>
            </a:fld>
            <a:endParaRPr lang="sk-SK"/>
          </a:p>
        </p:txBody>
      </p:sp>
      <p:pic>
        <p:nvPicPr>
          <p:cNvPr id="13" name="Obrázek 12" descr="img5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9"/>
            <a:ext cx="4536504" cy="5904656"/>
          </a:xfrm>
          <a:prstGeom prst="rect">
            <a:avLst/>
          </a:prstGeom>
        </p:spPr>
      </p:pic>
      <p:pic>
        <p:nvPicPr>
          <p:cNvPr id="14" name="Obrázek 13" descr="img5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5130236" y="2404955"/>
            <a:ext cx="2999588" cy="4615630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4572000" y="116632"/>
            <a:ext cx="41764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u="sng" dirty="0">
                <a:solidFill>
                  <a:srgbClr val="FF0000"/>
                </a:solidFill>
                <a:latin typeface="Arial Black" pitchFamily="34" charset="0"/>
              </a:rPr>
              <a:t>Před zhruba 50 lety:</a:t>
            </a:r>
          </a:p>
          <a:p>
            <a:pPr>
              <a:buFont typeface="Arial" pitchFamily="34" charset="0"/>
              <a:buChar char="•"/>
            </a:pPr>
            <a:r>
              <a:rPr lang="cs-CZ" sz="2000" dirty="0">
                <a:solidFill>
                  <a:srgbClr val="FF0000"/>
                </a:solidFill>
                <a:latin typeface="Arial Black" pitchFamily="34" charset="0"/>
              </a:rPr>
              <a:t> viskózové vlákno bylo dominantním chemickým vláknem</a:t>
            </a:r>
          </a:p>
          <a:p>
            <a:pPr>
              <a:buFont typeface="Arial" pitchFamily="34" charset="0"/>
              <a:buChar char="•"/>
            </a:pPr>
            <a:r>
              <a:rPr lang="cs-CZ" sz="2000" dirty="0">
                <a:solidFill>
                  <a:srgbClr val="FF0000"/>
                </a:solidFill>
                <a:latin typeface="Arial Black" pitchFamily="34" charset="0"/>
              </a:rPr>
              <a:t> technologie byla dovedena k téměř dokonalosti</a:t>
            </a:r>
          </a:p>
          <a:p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PROČ JE DNES VLÁKNEM MINORITNÍM?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676456" cy="476672"/>
          </a:xfrm>
        </p:spPr>
        <p:txBody>
          <a:bodyPr/>
          <a:lstStyle/>
          <a:p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PROČ JE DNES VLÁKNEM MINORITNÍM 1?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23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0" y="548680"/>
            <a:ext cx="8686800" cy="5760640"/>
          </a:xfrm>
        </p:spPr>
        <p:txBody>
          <a:bodyPr/>
          <a:lstStyle/>
          <a:p>
            <a:r>
              <a:rPr lang="cs-CZ" sz="2800" b="1" u="sng" dirty="0">
                <a:solidFill>
                  <a:srgbClr val="FF0000"/>
                </a:solidFill>
              </a:rPr>
              <a:t>Technologická náročnost</a:t>
            </a:r>
          </a:p>
          <a:p>
            <a:pPr lvl="1"/>
            <a:r>
              <a:rPr lang="cs-CZ" sz="2400" b="1" dirty="0">
                <a:solidFill>
                  <a:srgbClr val="FF0000"/>
                </a:solidFill>
              </a:rPr>
              <a:t>Mnoho kroků výroby</a:t>
            </a:r>
          </a:p>
          <a:p>
            <a:pPr lvl="2"/>
            <a:r>
              <a:rPr lang="cs-CZ" sz="2000" b="1" dirty="0">
                <a:solidFill>
                  <a:srgbClr val="FF0000"/>
                </a:solidFill>
              </a:rPr>
              <a:t>Praní zvlákněné viskózy,</a:t>
            </a:r>
          </a:p>
          <a:p>
            <a:pPr lvl="2"/>
            <a:r>
              <a:rPr lang="cs-CZ" sz="2000" b="1" dirty="0">
                <a:solidFill>
                  <a:srgbClr val="FF0000"/>
                </a:solidFill>
                <a:latin typeface="Arial Black" pitchFamily="34" charset="0"/>
              </a:rPr>
              <a:t>Odsíření vláken po praní,</a:t>
            </a:r>
          </a:p>
          <a:p>
            <a:pPr lvl="2"/>
            <a:r>
              <a:rPr lang="cs-CZ" sz="2000" b="1" dirty="0">
                <a:solidFill>
                  <a:srgbClr val="FF0000"/>
                </a:solidFill>
              </a:rPr>
              <a:t>Bělení vláken (dnes možná ozónem místo chloru),</a:t>
            </a:r>
          </a:p>
          <a:p>
            <a:pPr lvl="2"/>
            <a:r>
              <a:rPr lang="cs-CZ" sz="2000" b="1" dirty="0">
                <a:solidFill>
                  <a:srgbClr val="FF0000"/>
                </a:solidFill>
              </a:rPr>
              <a:t> …………………. </a:t>
            </a:r>
          </a:p>
          <a:p>
            <a:pPr lvl="1"/>
            <a:r>
              <a:rPr lang="cs-CZ" sz="2400" b="1" dirty="0">
                <a:solidFill>
                  <a:srgbClr val="FF0000"/>
                </a:solidFill>
              </a:rPr>
              <a:t>Časově náročné</a:t>
            </a:r>
          </a:p>
          <a:p>
            <a:pPr lvl="1"/>
            <a:r>
              <a:rPr lang="cs-CZ" sz="2400" b="1" dirty="0">
                <a:solidFill>
                  <a:srgbClr val="FF0000"/>
                </a:solidFill>
              </a:rPr>
              <a:t>Rozpouštědla nutná regenerovat</a:t>
            </a:r>
          </a:p>
          <a:p>
            <a:r>
              <a:rPr lang="cs-CZ" sz="2800" b="1" u="sng" dirty="0">
                <a:solidFill>
                  <a:srgbClr val="0000FF"/>
                </a:solidFill>
              </a:rPr>
              <a:t>Náklady</a:t>
            </a:r>
          </a:p>
          <a:p>
            <a:pPr lvl="1"/>
            <a:r>
              <a:rPr lang="cs-CZ" sz="2400" b="1" dirty="0">
                <a:solidFill>
                  <a:srgbClr val="0000FF"/>
                </a:solidFill>
              </a:rPr>
              <a:t>Zařízení má mnoho strojů</a:t>
            </a:r>
          </a:p>
          <a:p>
            <a:pPr lvl="1"/>
            <a:r>
              <a:rPr lang="cs-CZ" sz="2400" b="1" dirty="0">
                <a:solidFill>
                  <a:srgbClr val="0000FF"/>
                </a:solidFill>
              </a:rPr>
              <a:t>Regenerace rozpouštědel</a:t>
            </a:r>
          </a:p>
        </p:txBody>
      </p:sp>
      <p:pic>
        <p:nvPicPr>
          <p:cNvPr id="7" name="Obrázek 6" descr="úpravy viskózy po zvláknění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6199299" y="-718580"/>
            <a:ext cx="1497927" cy="4032447"/>
          </a:xfrm>
          <a:prstGeom prst="rect">
            <a:avLst/>
          </a:prstGeom>
        </p:spPr>
      </p:pic>
      <p:cxnSp>
        <p:nvCxnSpPr>
          <p:cNvPr id="10" name="Přímá spojovací šipka 9"/>
          <p:cNvCxnSpPr/>
          <p:nvPr/>
        </p:nvCxnSpPr>
        <p:spPr>
          <a:xfrm flipH="1">
            <a:off x="4572000" y="1268760"/>
            <a:ext cx="504056" cy="648072"/>
          </a:xfrm>
          <a:prstGeom prst="straightConnector1">
            <a:avLst/>
          </a:prstGeom>
          <a:ln w="635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 descr="úpravy viskózy po zvláknění 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5801783" y="110986"/>
            <a:ext cx="726731" cy="563456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568952" cy="476672"/>
          </a:xfrm>
        </p:spPr>
        <p:txBody>
          <a:bodyPr/>
          <a:lstStyle/>
          <a:p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PROČ JE DNES VLÁKNEM MINORITNÍM 2?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24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760640"/>
          </a:xfrm>
        </p:spPr>
        <p:txBody>
          <a:bodyPr/>
          <a:lstStyle/>
          <a:p>
            <a:r>
              <a:rPr lang="cs-CZ" sz="2800" b="1" u="sng" dirty="0">
                <a:solidFill>
                  <a:srgbClr val="FF0000"/>
                </a:solidFill>
              </a:rPr>
              <a:t>Technologická náročnost</a:t>
            </a:r>
          </a:p>
          <a:p>
            <a:pPr lvl="1"/>
            <a:r>
              <a:rPr lang="cs-CZ" sz="2400" b="1" dirty="0">
                <a:solidFill>
                  <a:srgbClr val="FF0000"/>
                </a:solidFill>
              </a:rPr>
              <a:t>Mnoho kroků výroby</a:t>
            </a:r>
          </a:p>
          <a:p>
            <a:pPr lvl="1"/>
            <a:r>
              <a:rPr lang="cs-CZ" sz="2400" b="1" dirty="0">
                <a:solidFill>
                  <a:srgbClr val="FF0000"/>
                </a:solidFill>
              </a:rPr>
              <a:t>Časově náročné</a:t>
            </a:r>
          </a:p>
          <a:p>
            <a:pPr lvl="1"/>
            <a:r>
              <a:rPr lang="cs-CZ" sz="2400" b="1" dirty="0">
                <a:solidFill>
                  <a:srgbClr val="FF0000"/>
                </a:solidFill>
              </a:rPr>
              <a:t>Rozpouštědla nutná regenerovat</a:t>
            </a:r>
          </a:p>
          <a:p>
            <a:r>
              <a:rPr lang="cs-CZ" sz="2800" b="1" u="sng" dirty="0">
                <a:solidFill>
                  <a:srgbClr val="0000FF"/>
                </a:solidFill>
              </a:rPr>
              <a:t>Náklady</a:t>
            </a:r>
          </a:p>
          <a:p>
            <a:pPr lvl="1"/>
            <a:r>
              <a:rPr lang="cs-CZ" sz="2400" b="1" dirty="0">
                <a:solidFill>
                  <a:srgbClr val="0000FF"/>
                </a:solidFill>
              </a:rPr>
              <a:t>Zařízení má mnoho strojů</a:t>
            </a:r>
          </a:p>
          <a:p>
            <a:pPr lvl="1"/>
            <a:r>
              <a:rPr lang="cs-CZ" sz="2400" b="1" dirty="0">
                <a:solidFill>
                  <a:srgbClr val="0000FF"/>
                </a:solidFill>
              </a:rPr>
              <a:t>Regenerace rozpouštědel</a:t>
            </a:r>
          </a:p>
          <a:p>
            <a:r>
              <a:rPr lang="cs-CZ" sz="2800" b="1" u="sng" dirty="0">
                <a:solidFill>
                  <a:srgbClr val="008000"/>
                </a:solidFill>
              </a:rPr>
              <a:t>Ochrana životního prostředí</a:t>
            </a:r>
          </a:p>
          <a:p>
            <a:pPr lvl="1"/>
            <a:r>
              <a:rPr lang="cs-CZ" sz="2400" b="1" dirty="0">
                <a:solidFill>
                  <a:srgbClr val="008000"/>
                </a:solidFill>
              </a:rPr>
              <a:t>Sirouhlík (CS</a:t>
            </a:r>
            <a:r>
              <a:rPr lang="cs-CZ" sz="2400" b="1" baseline="-25000" dirty="0">
                <a:solidFill>
                  <a:srgbClr val="008000"/>
                </a:solidFill>
              </a:rPr>
              <a:t>2</a:t>
            </a:r>
            <a:r>
              <a:rPr lang="cs-CZ" sz="2400" b="1" dirty="0">
                <a:solidFill>
                  <a:srgbClr val="008000"/>
                </a:solidFill>
              </a:rPr>
              <a:t>)</a:t>
            </a:r>
          </a:p>
          <a:p>
            <a:pPr lvl="1"/>
            <a:r>
              <a:rPr lang="cs-CZ" sz="2400" b="1" dirty="0">
                <a:solidFill>
                  <a:srgbClr val="008000"/>
                </a:solidFill>
                <a:latin typeface="Arial Black" pitchFamily="34" charset="0"/>
              </a:rPr>
              <a:t>Spotřeba vody na praní vláken je až 1000 litrů/kg vlákna</a:t>
            </a:r>
          </a:p>
          <a:p>
            <a:pPr lvl="1"/>
            <a:r>
              <a:rPr lang="cs-CZ" sz="2400" b="1" dirty="0">
                <a:solidFill>
                  <a:srgbClr val="008000"/>
                </a:solidFill>
              </a:rPr>
              <a:t>Evropa nechtěla investovat do např. </a:t>
            </a:r>
            <a:r>
              <a:rPr lang="cs-CZ" sz="2400" b="1" dirty="0" err="1">
                <a:solidFill>
                  <a:srgbClr val="008000"/>
                </a:solidFill>
              </a:rPr>
              <a:t>víceplášťových</a:t>
            </a:r>
            <a:r>
              <a:rPr lang="cs-CZ" sz="2400" b="1" dirty="0">
                <a:solidFill>
                  <a:srgbClr val="008000"/>
                </a:solidFill>
              </a:rPr>
              <a:t> budov a záchytu CS</a:t>
            </a:r>
            <a:r>
              <a:rPr lang="cs-CZ" sz="2400" b="1" baseline="-25000" dirty="0">
                <a:solidFill>
                  <a:srgbClr val="008000"/>
                </a:solidFill>
              </a:rPr>
              <a:t>2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25</a:t>
            </a:fld>
            <a:endParaRPr lang="sk-SK"/>
          </a:p>
        </p:txBody>
      </p:sp>
      <p:sp>
        <p:nvSpPr>
          <p:cNvPr id="20" name="TextovéPole 19"/>
          <p:cNvSpPr txBox="1"/>
          <p:nvPr/>
        </p:nvSpPr>
        <p:spPr>
          <a:xfrm>
            <a:off x="107504" y="2564904"/>
            <a:ext cx="151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8000"/>
                </a:solidFill>
              </a:rPr>
              <a:t>Jádro s jinou strukturou 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1691680" y="198884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00FF"/>
                </a:solidFill>
              </a:rPr>
              <a:t>SLUPKA</a:t>
            </a:r>
          </a:p>
        </p:txBody>
      </p:sp>
      <p:sp>
        <p:nvSpPr>
          <p:cNvPr id="27" name="TextovéPole 26"/>
          <p:cNvSpPr txBox="1"/>
          <p:nvPr/>
        </p:nvSpPr>
        <p:spPr>
          <a:xfrm>
            <a:off x="3707904" y="188640"/>
            <a:ext cx="5112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  <a:latin typeface="Arial Black" pitchFamily="34" charset="0"/>
              </a:rPr>
              <a:t>Pomalé srážení &gt; stejnoměrná struktura napříč vláknem &gt; VYŠŠÍ PEVNOST &gt; KORDOVÉ HEDVÁBÍ</a:t>
            </a:r>
          </a:p>
        </p:txBody>
      </p:sp>
      <p:pic>
        <p:nvPicPr>
          <p:cNvPr id="15" name="Obrázek 14" descr="img1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662284" y="666309"/>
            <a:ext cx="4680520" cy="6029433"/>
          </a:xfrm>
          <a:prstGeom prst="rect">
            <a:avLst/>
          </a:prstGeom>
        </p:spPr>
      </p:pic>
      <p:cxnSp>
        <p:nvCxnSpPr>
          <p:cNvPr id="17" name="Přímá spojovací šipka 16"/>
          <p:cNvCxnSpPr/>
          <p:nvPr/>
        </p:nvCxnSpPr>
        <p:spPr>
          <a:xfrm>
            <a:off x="2375756" y="1988840"/>
            <a:ext cx="3852428" cy="7200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šipka 20"/>
          <p:cNvCxnSpPr/>
          <p:nvPr/>
        </p:nvCxnSpPr>
        <p:spPr>
          <a:xfrm>
            <a:off x="1115616" y="2780928"/>
            <a:ext cx="5832648" cy="72008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ovací šipka 24"/>
          <p:cNvCxnSpPr/>
          <p:nvPr/>
        </p:nvCxnSpPr>
        <p:spPr>
          <a:xfrm>
            <a:off x="3707904" y="650305"/>
            <a:ext cx="144016" cy="285070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80120"/>
          </a:xfrm>
        </p:spPr>
        <p:txBody>
          <a:bodyPr/>
          <a:lstStyle/>
          <a:p>
            <a:r>
              <a:rPr lang="cs-CZ" sz="3600" dirty="0">
                <a:solidFill>
                  <a:srgbClr val="008000"/>
                </a:solidFill>
                <a:latin typeface="Arial Black" pitchFamily="34" charset="0"/>
              </a:rPr>
              <a:t>KDE MÁ VISKÓZOVÝ KORD JEŠTĚ DNES ŠANCI?</a:t>
            </a:r>
            <a:endParaRPr lang="cs-CZ" sz="3600" dirty="0">
              <a:solidFill>
                <a:srgbClr val="008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91680" y="6381327"/>
            <a:ext cx="6480720" cy="340147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26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40560"/>
          </a:xfrm>
        </p:spPr>
        <p:txBody>
          <a:bodyPr/>
          <a:lstStyle/>
          <a:p>
            <a:r>
              <a:rPr lang="cs-CZ" b="1" u="sng" dirty="0">
                <a:solidFill>
                  <a:srgbClr val="FF0000"/>
                </a:solidFill>
                <a:latin typeface="Arial Black" pitchFamily="34" charset="0"/>
              </a:rPr>
              <a:t>KORD</a:t>
            </a:r>
            <a:r>
              <a:rPr lang="cs-CZ" b="1" u="sng" dirty="0">
                <a:solidFill>
                  <a:srgbClr val="FF0000"/>
                </a:solidFill>
              </a:rPr>
              <a:t> </a:t>
            </a:r>
            <a:r>
              <a:rPr lang="cs-CZ" sz="2400" b="1" u="sng" dirty="0">
                <a:solidFill>
                  <a:srgbClr val="FF0000"/>
                </a:solidFill>
              </a:rPr>
              <a:t>= hedvábí s extrémně vysokou pevností</a:t>
            </a:r>
          </a:p>
          <a:p>
            <a:pPr>
              <a:buNone/>
            </a:pPr>
            <a:r>
              <a:rPr lang="cs-CZ" b="1" u="sng" dirty="0">
                <a:solidFill>
                  <a:srgbClr val="008000"/>
                </a:solidFill>
                <a:latin typeface="Arial Black" pitchFamily="34" charset="0"/>
              </a:rPr>
              <a:t>VÝROBA UHLÍKOVÝCH VLÁKEN</a:t>
            </a:r>
          </a:p>
          <a:p>
            <a:pPr lvl="1"/>
            <a:r>
              <a:rPr lang="cs-CZ" sz="2400" b="1" dirty="0">
                <a:solidFill>
                  <a:srgbClr val="C00000"/>
                </a:solidFill>
                <a:latin typeface="Arial Black" pitchFamily="34" charset="0"/>
              </a:rPr>
              <a:t>PAN (polyakrylonitril) – hlavní surovina</a:t>
            </a:r>
          </a:p>
          <a:p>
            <a:pPr lvl="1"/>
            <a:r>
              <a:rPr lang="cs-CZ" sz="2400" b="1" dirty="0">
                <a:latin typeface="Arial Black" pitchFamily="34" charset="0"/>
              </a:rPr>
              <a:t>Smoly z karbonizace černého uhlí (vedlejší produkt v koksovně) – minoritní surovina</a:t>
            </a:r>
          </a:p>
          <a:p>
            <a:pPr lvl="1"/>
            <a:r>
              <a:rPr lang="cs-CZ" sz="3200" b="1" dirty="0">
                <a:solidFill>
                  <a:srgbClr val="008000"/>
                </a:solidFill>
                <a:latin typeface="Arial Black" pitchFamily="34" charset="0"/>
              </a:rPr>
              <a:t>Viskózový kord – </a:t>
            </a:r>
            <a:r>
              <a:rPr lang="cs-CZ" sz="2400" b="1" dirty="0">
                <a:solidFill>
                  <a:srgbClr val="008000"/>
                </a:solidFill>
                <a:latin typeface="Arial Black" pitchFamily="34" charset="0"/>
              </a:rPr>
              <a:t>nyní spíše opomíjená surovina &gt; </a:t>
            </a:r>
            <a:r>
              <a:rPr lang="cs-CZ" sz="2400" b="1" dirty="0">
                <a:solidFill>
                  <a:srgbClr val="FF0000"/>
                </a:solidFill>
                <a:latin typeface="Arial Black" pitchFamily="34" charset="0"/>
              </a:rPr>
              <a:t>ŠANCE PRO VÁS!</a:t>
            </a:r>
          </a:p>
          <a:p>
            <a:r>
              <a:rPr lang="cs-CZ" b="1" dirty="0">
                <a:solidFill>
                  <a:srgbClr val="7030A0"/>
                </a:solidFill>
                <a:latin typeface="Arial Black" pitchFamily="34" charset="0"/>
              </a:rPr>
              <a:t>Viskózový kord -  dříve kostry pneumatik</a:t>
            </a:r>
          </a:p>
          <a:p>
            <a:pPr algn="ctr">
              <a:buNone/>
            </a:pPr>
            <a:r>
              <a:rPr lang="cs-CZ" b="1" dirty="0">
                <a:solidFill>
                  <a:srgbClr val="0000FF"/>
                </a:solidFill>
                <a:latin typeface="Arial Black" pitchFamily="34" charset="0"/>
              </a:rPr>
              <a:t>Ukázka sekaných vláken</a:t>
            </a:r>
            <a:endParaRPr lang="cs-CZ" sz="4000" b="1" dirty="0">
              <a:solidFill>
                <a:srgbClr val="0000FF"/>
              </a:solidFill>
              <a:latin typeface="Arial Black" pitchFamily="34" charset="0"/>
            </a:endParaRPr>
          </a:p>
          <a:p>
            <a:pPr>
              <a:buNone/>
            </a:pPr>
            <a:endParaRPr lang="cs-CZ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27984" y="274638"/>
            <a:ext cx="4258816" cy="5674642"/>
          </a:xfrm>
        </p:spPr>
        <p:txBody>
          <a:bodyPr/>
          <a:lstStyle/>
          <a:p>
            <a:r>
              <a:rPr lang="cs-CZ" sz="3000" dirty="0">
                <a:solidFill>
                  <a:srgbClr val="0000FF"/>
                </a:solidFill>
                <a:latin typeface="Arial Black" pitchFamily="34" charset="0"/>
              </a:rPr>
              <a:t>Viskózové hedvábí (vlákno na bázi polysacharidu) </a:t>
            </a:r>
            <a:r>
              <a:rPr lang="cs-CZ" sz="3000" dirty="0">
                <a:solidFill>
                  <a:srgbClr val="FF0000"/>
                </a:solidFill>
                <a:latin typeface="Arial Black" pitchFamily="34" charset="0"/>
              </a:rPr>
              <a:t>bylo prvním konkurentem </a:t>
            </a:r>
            <a:r>
              <a:rPr lang="cs-CZ" sz="3000" dirty="0">
                <a:solidFill>
                  <a:srgbClr val="008000"/>
                </a:solidFill>
                <a:latin typeface="Arial Black" pitchFamily="34" charset="0"/>
              </a:rPr>
              <a:t>PŘÍRODNÍHO HEDVÁNÍ (bílkovinné vlákno)</a:t>
            </a:r>
            <a:br>
              <a:rPr lang="cs-CZ" sz="3000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3000" dirty="0">
                <a:solidFill>
                  <a:srgbClr val="C00000"/>
                </a:solidFill>
                <a:latin typeface="Arial Black" pitchFamily="34" charset="0"/>
              </a:rPr>
              <a:t>V Československu dostupné už v roce 1934!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27</a:t>
            </a:fld>
            <a:endParaRPr lang="sk-SK"/>
          </a:p>
        </p:txBody>
      </p:sp>
      <p:pic>
        <p:nvPicPr>
          <p:cNvPr id="6" name="Obrázek 5" descr="img3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838422" y="1350590"/>
            <a:ext cx="5996308" cy="381642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28</a:t>
            </a:fld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179512" y="188640"/>
            <a:ext cx="8712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CO SE DŘÍVE VYRÁBĚLO V ČESKOSLOVENSKU Z VISKÓZY</a:t>
            </a:r>
          </a:p>
        </p:txBody>
      </p:sp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107505" y="1397000"/>
          <a:ext cx="9036495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600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FF"/>
                          </a:solidFill>
                        </a:rPr>
                        <a:t>Celofán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FF"/>
                          </a:solidFill>
                        </a:rPr>
                        <a:t>Svit u </a:t>
                      </a:r>
                      <a:r>
                        <a:rPr lang="cs-CZ" dirty="0" err="1">
                          <a:solidFill>
                            <a:srgbClr val="0000FF"/>
                          </a:solidFill>
                        </a:rPr>
                        <a:t>Popradu</a:t>
                      </a:r>
                      <a:endParaRPr lang="cs-CZ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cs-CZ" sz="48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Zlikvidováno</a:t>
                      </a:r>
                    </a:p>
                    <a:p>
                      <a:pPr algn="ctr"/>
                      <a:r>
                        <a:rPr lang="cs-CZ" sz="48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VŠE</a:t>
                      </a:r>
                      <a:endParaRPr lang="cs-CZ" sz="3200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Stříž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Neratovice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Hedvábí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Lovosice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Hedvábí a kablík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Svit u </a:t>
                      </a:r>
                      <a:r>
                        <a:rPr lang="cs-CZ" dirty="0" err="1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Popradu</a:t>
                      </a:r>
                      <a:endParaRPr lang="cs-CZ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TextovéPole 8"/>
          <p:cNvSpPr txBox="1"/>
          <p:nvPr/>
        </p:nvSpPr>
        <p:spPr>
          <a:xfrm>
            <a:off x="179512" y="3212976"/>
            <a:ext cx="86409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000" dirty="0">
                <a:solidFill>
                  <a:srgbClr val="7030A0"/>
                </a:solidFill>
                <a:latin typeface="Arial Black" pitchFamily="34" charset="0"/>
              </a:rPr>
              <a:t>Celková kapacita byla v roce 1985</a:t>
            </a:r>
          </a:p>
          <a:p>
            <a:pPr algn="ctr"/>
            <a:r>
              <a:rPr lang="cs-CZ" sz="6000" dirty="0">
                <a:solidFill>
                  <a:srgbClr val="7030A0"/>
                </a:solidFill>
                <a:latin typeface="Arial Black" pitchFamily="34" charset="0"/>
              </a:rPr>
              <a:t> 57 000 t !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29</a:t>
            </a:fld>
            <a:endParaRPr lang="sk-SK"/>
          </a:p>
        </p:txBody>
      </p:sp>
      <p:pic>
        <p:nvPicPr>
          <p:cNvPr id="5" name="Obrázek 4" descr="netkanka viskoza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0"/>
            <a:ext cx="4369343" cy="3789040"/>
          </a:xfrm>
          <a:prstGeom prst="rect">
            <a:avLst/>
          </a:prstGeom>
        </p:spPr>
      </p:pic>
      <p:pic>
        <p:nvPicPr>
          <p:cNvPr id="6" name="Obrázek 5" descr="netkanka viskoza 1kx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2795110"/>
            <a:ext cx="4685134" cy="406289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644008" y="188640"/>
            <a:ext cx="432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VISKÓZOVÉ VLÁKNO </a:t>
            </a:r>
          </a:p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Netkaná textilie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</a:t>
            </a:fld>
            <a:endParaRPr lang="sk-SK"/>
          </a:p>
        </p:txBody>
      </p:sp>
      <p:pic>
        <p:nvPicPr>
          <p:cNvPr id="8" name="Obrázek 7" descr="img7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205459" y="890885"/>
            <a:ext cx="6048672" cy="4500167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30</a:t>
            </a:fld>
            <a:endParaRPr lang="sk-SK"/>
          </a:p>
        </p:txBody>
      </p:sp>
      <p:pic>
        <p:nvPicPr>
          <p:cNvPr id="5" name="Obrázek 4" descr="netkanka viskoza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0"/>
            <a:ext cx="4369343" cy="378904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644008" y="188640"/>
            <a:ext cx="432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VISKÓZOVÉ VLÁKNO </a:t>
            </a:r>
          </a:p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Netkaná textilie</a:t>
            </a:r>
          </a:p>
        </p:txBody>
      </p:sp>
      <p:pic>
        <p:nvPicPr>
          <p:cNvPr id="8" name="Obrázek 7" descr="netkanka viskoza 5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44294" y="2348880"/>
            <a:ext cx="5199706" cy="450912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31</a:t>
            </a:fld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395536" y="188640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VISKÓZOVÉ VLÁKNO </a:t>
            </a:r>
          </a:p>
          <a:p>
            <a:pPr algn="ctr"/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Netkaná textilie </a:t>
            </a:r>
            <a:r>
              <a:rPr lang="cs-CZ" sz="4400" dirty="0">
                <a:solidFill>
                  <a:srgbClr val="0000FF"/>
                </a:solidFill>
                <a:latin typeface="Arial Black" pitchFamily="34" charset="0"/>
              </a:rPr>
              <a:t>SMĚSNÁ 1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9" name="Obrázek 8" descr="netkana text na folii 29082018 15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392555"/>
            <a:ext cx="6048672" cy="5245333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32</a:t>
            </a:fld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323528" y="188640"/>
            <a:ext cx="8568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00FF"/>
                </a:solidFill>
                <a:latin typeface="Arial Black" pitchFamily="34" charset="0"/>
              </a:rPr>
              <a:t>VISKÓZOVÉ VLÁKNO Netkaná textilie SMĚSNÁ 2</a:t>
            </a:r>
          </a:p>
        </p:txBody>
      </p:sp>
      <p:pic>
        <p:nvPicPr>
          <p:cNvPr id="8" name="Obrázek 7" descr="netkana text na folii 29082018 25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5336" y="648222"/>
            <a:ext cx="7167103" cy="6215222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33</a:t>
            </a:fld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323528" y="188640"/>
            <a:ext cx="8568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00FF"/>
                </a:solidFill>
                <a:latin typeface="Arial Black" pitchFamily="34" charset="0"/>
              </a:rPr>
              <a:t>VISKÓZOVÉ VLÁKNO Netkaná textilie SMĚSNÁ 3</a:t>
            </a:r>
          </a:p>
        </p:txBody>
      </p:sp>
      <p:pic>
        <p:nvPicPr>
          <p:cNvPr id="9" name="Obrázek 8" descr="netkana text na folii 29082018 5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6001"/>
            <a:ext cx="7128792" cy="6181999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3491880" y="5473005"/>
            <a:ext cx="5652120" cy="1384995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Textilie je propojená jen MECHANICKY, není v ní POJIVO  ani PROTAVENÍ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34</a:t>
            </a:fld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323528" y="188640"/>
            <a:ext cx="8568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00FF"/>
                </a:solidFill>
                <a:latin typeface="Arial Black" pitchFamily="34" charset="0"/>
              </a:rPr>
              <a:t>VISKÓZOVÉ VLÁKNO Netkaná textilie SMĚSNÁ 4</a:t>
            </a:r>
          </a:p>
        </p:txBody>
      </p:sp>
      <p:pic>
        <p:nvPicPr>
          <p:cNvPr id="8" name="Obrázek 7" descr="netkana text na folii 29082018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20688"/>
            <a:ext cx="7192576" cy="6237312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5148064" y="620688"/>
            <a:ext cx="3995936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rgbClr val="FF0000"/>
                </a:solidFill>
                <a:latin typeface="Arial Black" pitchFamily="34" charset="0"/>
              </a:rPr>
              <a:t>BAVLNA &gt; vlákno je do spirály a není hladké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5111552" y="4303455"/>
            <a:ext cx="4032448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rgbClr val="C00000"/>
                </a:solidFill>
                <a:latin typeface="Arial Black" pitchFamily="34" charset="0"/>
              </a:rPr>
              <a:t>SYNTETICKÉ VLÁKNO &gt; JE HLADKÉ + ROVNÉ</a:t>
            </a:r>
          </a:p>
        </p:txBody>
      </p:sp>
      <p:cxnSp>
        <p:nvCxnSpPr>
          <p:cNvPr id="13" name="Přímá spojovací šipka 12"/>
          <p:cNvCxnSpPr/>
          <p:nvPr/>
        </p:nvCxnSpPr>
        <p:spPr>
          <a:xfrm flipH="1" flipV="1">
            <a:off x="3779912" y="2996952"/>
            <a:ext cx="1368152" cy="1944216"/>
          </a:xfrm>
          <a:prstGeom prst="straightConnector1">
            <a:avLst/>
          </a:prstGeom>
          <a:ln w="101600">
            <a:solidFill>
              <a:srgbClr val="FF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H="1">
            <a:off x="3419872" y="908720"/>
            <a:ext cx="1800200" cy="72008"/>
          </a:xfrm>
          <a:prstGeom prst="straightConnector1">
            <a:avLst/>
          </a:prstGeom>
          <a:ln w="1016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/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Hydrolýza celulózy 1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35</a:t>
            </a:fld>
            <a:endParaRPr lang="sk-SK"/>
          </a:p>
        </p:txBody>
      </p:sp>
      <p:pic>
        <p:nvPicPr>
          <p:cNvPr id="8" name="Obrázek 7" descr="str 1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997976" y="-333680"/>
            <a:ext cx="5148048" cy="864096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0" y="620688"/>
            <a:ext cx="8964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Katalyzováno hlavně ANORGANICKÝMI KYSELINAMI (</a:t>
            </a:r>
            <a:r>
              <a:rPr lang="cs-CZ" sz="2800" dirty="0" err="1">
                <a:solidFill>
                  <a:srgbClr val="0000FF"/>
                </a:solidFill>
                <a:latin typeface="Arial Black" pitchFamily="34" charset="0"/>
              </a:rPr>
              <a:t>HCl</a:t>
            </a:r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, H</a:t>
            </a:r>
            <a:r>
              <a:rPr lang="cs-CZ" sz="2800" baseline="-25000" dirty="0">
                <a:solidFill>
                  <a:srgbClr val="0000FF"/>
                </a:solidFill>
                <a:latin typeface="Arial Black" pitchFamily="34" charset="0"/>
              </a:rPr>
              <a:t>2</a:t>
            </a:r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SO</a:t>
            </a:r>
            <a:r>
              <a:rPr lang="cs-CZ" sz="2800" baseline="-25000" dirty="0">
                <a:solidFill>
                  <a:srgbClr val="0000FF"/>
                </a:solidFill>
                <a:latin typeface="Arial Black" pitchFamily="34" charset="0"/>
              </a:rPr>
              <a:t>4</a:t>
            </a:r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)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915816" y="1700808"/>
            <a:ext cx="3384376" cy="523220"/>
          </a:xfrm>
          <a:prstGeom prst="rect">
            <a:avLst/>
          </a:prstGeom>
          <a:noFill/>
          <a:ln w="63500">
            <a:solidFill>
              <a:srgbClr val="008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008000"/>
                </a:solidFill>
                <a:latin typeface="Arial Black" pitchFamily="34" charset="0"/>
              </a:rPr>
              <a:t>Štěpení řetězce</a:t>
            </a:r>
          </a:p>
        </p:txBody>
      </p:sp>
      <p:cxnSp>
        <p:nvCxnSpPr>
          <p:cNvPr id="12" name="Přímá spojovací šipka 11"/>
          <p:cNvCxnSpPr>
            <a:stCxn id="10" idx="1"/>
          </p:cNvCxnSpPr>
          <p:nvPr/>
        </p:nvCxnSpPr>
        <p:spPr>
          <a:xfrm flipH="1">
            <a:off x="2195736" y="1962418"/>
            <a:ext cx="720080" cy="26422"/>
          </a:xfrm>
          <a:prstGeom prst="straightConnector1">
            <a:avLst/>
          </a:prstGeom>
          <a:ln w="635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>
            <a:off x="6300192" y="2060848"/>
            <a:ext cx="432048" cy="72008"/>
          </a:xfrm>
          <a:prstGeom prst="straightConnector1">
            <a:avLst/>
          </a:prstGeom>
          <a:ln w="635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/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Hydrolýza celulózy 2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36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0" y="620688"/>
            <a:ext cx="8964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Katalyzováno hlavně ANORGANICKÝMI KYSELINAMI (</a:t>
            </a:r>
            <a:r>
              <a:rPr lang="cs-CZ" sz="2800" dirty="0" err="1">
                <a:solidFill>
                  <a:srgbClr val="0000FF"/>
                </a:solidFill>
                <a:latin typeface="Arial Black" pitchFamily="34" charset="0"/>
              </a:rPr>
              <a:t>HCl</a:t>
            </a:r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, H</a:t>
            </a:r>
            <a:r>
              <a:rPr lang="cs-CZ" sz="2800" baseline="-25000" dirty="0">
                <a:solidFill>
                  <a:srgbClr val="0000FF"/>
                </a:solidFill>
                <a:latin typeface="Arial Black" pitchFamily="34" charset="0"/>
              </a:rPr>
              <a:t>2</a:t>
            </a:r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SO</a:t>
            </a:r>
            <a:r>
              <a:rPr lang="cs-CZ" sz="2800" baseline="-25000" dirty="0">
                <a:solidFill>
                  <a:srgbClr val="0000FF"/>
                </a:solidFill>
                <a:latin typeface="Arial Black" pitchFamily="34" charset="0"/>
              </a:rPr>
              <a:t>4</a:t>
            </a:r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)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0" y="1700808"/>
            <a:ext cx="8964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008000"/>
                </a:solidFill>
                <a:latin typeface="Arial Black" pitchFamily="34" charset="0"/>
              </a:rPr>
              <a:t>Stačí </a:t>
            </a:r>
            <a:r>
              <a:rPr lang="cs-CZ" sz="2800" dirty="0" err="1">
                <a:solidFill>
                  <a:srgbClr val="008000"/>
                </a:solidFill>
                <a:latin typeface="Arial Black" pitchFamily="34" charset="0"/>
              </a:rPr>
              <a:t>napreparovat</a:t>
            </a:r>
            <a:r>
              <a:rPr lang="cs-CZ" sz="2800" dirty="0">
                <a:solidFill>
                  <a:srgbClr val="008000"/>
                </a:solidFill>
                <a:latin typeface="Arial Black" pitchFamily="34" charset="0"/>
              </a:rPr>
              <a:t> celulózu 1 % roztokem těchto kyselin a usušit při 60 – 70 °C 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0" y="2708920"/>
            <a:ext cx="89644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C00000"/>
                </a:solidFill>
                <a:latin typeface="Arial Black" pitchFamily="34" charset="0"/>
              </a:rPr>
              <a:t>Výsledkem je tzv. </a:t>
            </a:r>
            <a:r>
              <a:rPr lang="cs-CZ" sz="2800" u="sng" dirty="0">
                <a:solidFill>
                  <a:srgbClr val="C00000"/>
                </a:solidFill>
                <a:latin typeface="Arial Black" pitchFamily="34" charset="0"/>
              </a:rPr>
              <a:t>HYDROCELULÓZA</a:t>
            </a:r>
            <a:r>
              <a:rPr lang="cs-CZ" sz="2800" dirty="0">
                <a:solidFill>
                  <a:srgbClr val="C00000"/>
                </a:solidFill>
                <a:latin typeface="Arial Black" pitchFamily="34" charset="0"/>
              </a:rPr>
              <a:t>, která má nižší polymerační stupeň &gt; </a:t>
            </a:r>
            <a:r>
              <a:rPr lang="cs-CZ" sz="2800" i="1" u="sng" dirty="0">
                <a:solidFill>
                  <a:srgbClr val="FF0000"/>
                </a:solidFill>
                <a:latin typeface="Arial Black" pitchFamily="34" charset="0"/>
              </a:rPr>
              <a:t>viz minulý snímek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0" y="4005064"/>
            <a:ext cx="90364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u="sng" dirty="0">
                <a:solidFill>
                  <a:srgbClr val="7030A0"/>
                </a:solidFill>
                <a:latin typeface="Arial Black" pitchFamily="34" charset="0"/>
              </a:rPr>
              <a:t>HYDROCELULÓZA</a:t>
            </a:r>
            <a:r>
              <a:rPr lang="cs-CZ" sz="2800" dirty="0">
                <a:solidFill>
                  <a:srgbClr val="7030A0"/>
                </a:solidFill>
                <a:latin typeface="Arial Black" pitchFamily="34" charset="0"/>
              </a:rPr>
              <a:t> má tyto jiné vlastnosti: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>
                <a:solidFill>
                  <a:srgbClr val="7030A0"/>
                </a:solidFill>
                <a:latin typeface="Arial Black" pitchFamily="34" charset="0"/>
              </a:rPr>
              <a:t> dává reakci na redukující cukry &gt; koncové skupiny po štěpení jsou aldehydické,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>
                <a:solidFill>
                  <a:srgbClr val="7030A0"/>
                </a:solidFill>
                <a:latin typeface="Arial Black" pitchFamily="34" charset="0"/>
              </a:rPr>
              <a:t> má, závislosti na výsledném polymeračním stupni, vyšší rozpustnosti v alkáliích (</a:t>
            </a:r>
            <a:r>
              <a:rPr lang="cs-CZ" sz="2800" dirty="0" err="1">
                <a:solidFill>
                  <a:srgbClr val="7030A0"/>
                </a:solidFill>
                <a:latin typeface="Arial Black" pitchFamily="34" charset="0"/>
              </a:rPr>
              <a:t>NaOH</a:t>
            </a:r>
            <a:r>
              <a:rPr lang="cs-CZ" sz="2800" dirty="0">
                <a:solidFill>
                  <a:srgbClr val="7030A0"/>
                </a:solidFill>
                <a:latin typeface="Arial Black" pitchFamily="34" charset="0"/>
              </a:rPr>
              <a:t>) </a:t>
            </a:r>
            <a:endParaRPr lang="cs-CZ" sz="28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/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ROZPOUŠTĚDLA celulózy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37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0" y="620688"/>
            <a:ext cx="8964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Většinou se jedná o </a:t>
            </a:r>
            <a:r>
              <a:rPr lang="cs-CZ" sz="2800" dirty="0">
                <a:solidFill>
                  <a:srgbClr val="008000"/>
                </a:solidFill>
                <a:latin typeface="Arial Black" pitchFamily="34" charset="0"/>
              </a:rPr>
              <a:t>DERIVÁTY CELULÓZY </a:t>
            </a:r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nebo o ČÁSTEČNOU ROZPUSTNOST (</a:t>
            </a:r>
            <a:r>
              <a:rPr lang="cs-CZ" sz="2800" dirty="0" err="1">
                <a:solidFill>
                  <a:srgbClr val="0000FF"/>
                </a:solidFill>
                <a:latin typeface="Arial Black" pitchFamily="34" charset="0"/>
              </a:rPr>
              <a:t>NaOH</a:t>
            </a:r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)!</a:t>
            </a:r>
          </a:p>
        </p:txBody>
      </p:sp>
      <p:pic>
        <p:nvPicPr>
          <p:cNvPr id="10" name="Obrázek 9" descr="str 1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526952" y="1305696"/>
            <a:ext cx="5112568" cy="5758776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3275856" y="4077072"/>
            <a:ext cx="4104456" cy="2592288"/>
          </a:xfrm>
          <a:prstGeom prst="rect">
            <a:avLst/>
          </a:prstGeom>
          <a:noFill/>
          <a:ln w="63500">
            <a:solidFill>
              <a:srgbClr val="008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3275856" y="3212976"/>
            <a:ext cx="5544616" cy="792088"/>
          </a:xfrm>
          <a:prstGeom prst="rect">
            <a:avLst/>
          </a:prstGeom>
          <a:noFill/>
          <a:ln w="6350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3212976"/>
            <a:ext cx="3024336" cy="707886"/>
          </a:xfrm>
          <a:prstGeom prst="rect">
            <a:avLst/>
          </a:prstGeom>
          <a:noFill/>
          <a:ln w="63500">
            <a:solidFill>
              <a:srgbClr val="0000FF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00FF"/>
                </a:solidFill>
                <a:latin typeface="Arial Black" pitchFamily="34" charset="0"/>
              </a:rPr>
              <a:t>Toto jsem našel jen v původní literatuře!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0" y="4077072"/>
            <a:ext cx="3131840" cy="2677656"/>
          </a:xfrm>
          <a:prstGeom prst="rect">
            <a:avLst/>
          </a:prstGeom>
          <a:solidFill>
            <a:schemeClr val="accent3">
              <a:lumMod val="85000"/>
            </a:schemeClr>
          </a:solidFill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Nejnovější trendy: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 IONTOVÉ KAPALINY,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 TAVENIVY SOLÍ (např. ZnCl</a:t>
            </a:r>
            <a:r>
              <a:rPr lang="cs-CZ" sz="2400" baseline="-25000" dirty="0">
                <a:solidFill>
                  <a:srgbClr val="FF0000"/>
                </a:solidFill>
                <a:latin typeface="Arial Black" pitchFamily="34" charset="0"/>
              </a:rPr>
              <a:t>2</a:t>
            </a:r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 . 4H</a:t>
            </a:r>
            <a:r>
              <a:rPr lang="cs-CZ" sz="2400" baseline="-25000" dirty="0">
                <a:solidFill>
                  <a:srgbClr val="FF0000"/>
                </a:solidFill>
                <a:latin typeface="Arial Black" pitchFamily="34" charset="0"/>
              </a:rPr>
              <a:t>2</a:t>
            </a:r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O.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Proč se </a:t>
            </a:r>
            <a:r>
              <a:rPr lang="cs-CZ" sz="4800" u="sng" dirty="0">
                <a:solidFill>
                  <a:srgbClr val="FF0000"/>
                </a:solidFill>
                <a:latin typeface="Arial Black" pitchFamily="34" charset="0"/>
              </a:rPr>
              <a:t>ASI</a:t>
            </a:r>
            <a:r>
              <a:rPr lang="cs-CZ" sz="4800" dirty="0">
                <a:solidFill>
                  <a:srgbClr val="FF0000"/>
                </a:solidFill>
                <a:latin typeface="Arial Black" pitchFamily="34" charset="0"/>
              </a:rPr>
              <a:t>  </a:t>
            </a:r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začalo vyrábět VISKÓZOVÉ VLÁKNO?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r>
              <a:rPr lang="cs-CZ" b="1" dirty="0">
                <a:solidFill>
                  <a:srgbClr val="0000FF"/>
                </a:solidFill>
              </a:rPr>
              <a:t>NEKONEČNÉ VLÁKNO</a:t>
            </a:r>
          </a:p>
          <a:p>
            <a:r>
              <a:rPr lang="cs-CZ" b="1" dirty="0">
                <a:solidFill>
                  <a:srgbClr val="FF0000"/>
                </a:solidFill>
              </a:rPr>
              <a:t>Náhrada přírodního hedvábí</a:t>
            </a:r>
          </a:p>
          <a:p>
            <a:r>
              <a:rPr lang="cs-CZ" b="1" dirty="0">
                <a:solidFill>
                  <a:srgbClr val="008000"/>
                </a:solidFill>
              </a:rPr>
              <a:t>Barvení ve hmotě</a:t>
            </a:r>
          </a:p>
          <a:p>
            <a:r>
              <a:rPr lang="cs-CZ" b="1" dirty="0">
                <a:solidFill>
                  <a:srgbClr val="C00000"/>
                </a:solidFill>
              </a:rPr>
              <a:t>Možnost různých průměrů</a:t>
            </a:r>
          </a:p>
          <a:p>
            <a:r>
              <a:rPr lang="cs-CZ" b="1" dirty="0">
                <a:solidFill>
                  <a:srgbClr val="FFC000"/>
                </a:solidFill>
                <a:latin typeface="Arial Black" pitchFamily="34" charset="0"/>
              </a:rPr>
              <a:t>Možnost ovlivnit mechanické vlastnosti dloužením atd.</a:t>
            </a:r>
          </a:p>
          <a:p>
            <a:r>
              <a:rPr lang="cs-CZ" b="1" dirty="0">
                <a:solidFill>
                  <a:srgbClr val="7030A0"/>
                </a:solidFill>
              </a:rPr>
              <a:t>Využití celulózy jiného původu než je bavlna</a:t>
            </a:r>
          </a:p>
          <a:p>
            <a:r>
              <a:rPr lang="cs-CZ" b="1" dirty="0"/>
              <a:t>???????????????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38</a:t>
            </a:fld>
            <a:endParaRPr lang="sk-SK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39</a:t>
            </a:fld>
            <a:endParaRPr lang="sk-SK"/>
          </a:p>
        </p:txBody>
      </p:sp>
      <p:pic>
        <p:nvPicPr>
          <p:cNvPr id="9" name="Obrázek 8" descr="img7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260648"/>
            <a:ext cx="8208912" cy="2664296"/>
          </a:xfrm>
          <a:prstGeom prst="rect">
            <a:avLst/>
          </a:prstGeom>
        </p:spPr>
      </p:pic>
      <p:pic>
        <p:nvPicPr>
          <p:cNvPr id="10" name="Obrázek 9" descr="img7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573016"/>
            <a:ext cx="8504524" cy="1224136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6228184" y="1268760"/>
            <a:ext cx="2592288" cy="2031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Působením ALKYLAČNÍCH ČINIDEL na ALKALICELULÓZU vznikají C-ALKYLDERIVÁTY CELULÓZY </a:t>
            </a:r>
          </a:p>
        </p:txBody>
      </p:sp>
      <p:cxnSp>
        <p:nvCxnSpPr>
          <p:cNvPr id="13" name="Přímá spojovací šipka 12"/>
          <p:cNvCxnSpPr/>
          <p:nvPr/>
        </p:nvCxnSpPr>
        <p:spPr>
          <a:xfrm flipH="1">
            <a:off x="2771800" y="1196752"/>
            <a:ext cx="144016" cy="1008112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 flipH="1" flipV="1">
            <a:off x="3563888" y="764704"/>
            <a:ext cx="2664296" cy="5760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395536" y="4941168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8000"/>
                </a:solidFill>
              </a:rPr>
              <a:t>Působením aldehydu vzniká POLOACETAL  a pak může reagovat na  ACETAL.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</a:t>
            </a:fld>
            <a:endParaRPr lang="sk-SK"/>
          </a:p>
        </p:txBody>
      </p:sp>
      <p:pic>
        <p:nvPicPr>
          <p:cNvPr id="7" name="Obrázek 6" descr="img1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899592" y="188640"/>
            <a:ext cx="6696744" cy="6039612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Oxidovaná celulóza</a:t>
            </a:r>
          </a:p>
        </p:txBody>
      </p:sp>
      <p:sp>
        <p:nvSpPr>
          <p:cNvPr id="10" name="Zástupný symbol pro obsah 9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616624"/>
          </a:xfrm>
        </p:spPr>
        <p:txBody>
          <a:bodyPr/>
          <a:lstStyle/>
          <a:p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SYNTHESIA  Pardubice &gt; OKCEL</a:t>
            </a:r>
          </a:p>
          <a:p>
            <a:pPr lvl="1"/>
            <a:r>
              <a:rPr lang="cs-CZ" sz="2000" b="1" dirty="0"/>
              <a:t>PRÁŠEK</a:t>
            </a:r>
          </a:p>
          <a:p>
            <a:pPr lvl="1"/>
            <a:r>
              <a:rPr lang="cs-CZ" sz="2000" b="1" dirty="0"/>
              <a:t>TEXTILIE</a:t>
            </a:r>
          </a:p>
          <a:p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Použití</a:t>
            </a:r>
          </a:p>
          <a:p>
            <a:pPr lvl="1"/>
            <a:r>
              <a:rPr lang="cs-CZ" b="1" dirty="0">
                <a:solidFill>
                  <a:srgbClr val="FF0000"/>
                </a:solidFill>
                <a:latin typeface="Arial Black" pitchFamily="34" charset="0"/>
              </a:rPr>
              <a:t>Medicína – hemostatikum, vstřebatelné pokryvy ran</a:t>
            </a:r>
          </a:p>
          <a:p>
            <a:pPr lvl="1"/>
            <a:r>
              <a:rPr lang="cs-CZ" sz="2000" b="1" dirty="0"/>
              <a:t>Technické – laky, fólie, ……..</a:t>
            </a:r>
          </a:p>
          <a:p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Technologie výroby</a:t>
            </a:r>
          </a:p>
          <a:p>
            <a:pPr lvl="1"/>
            <a:r>
              <a:rPr lang="cs-CZ" sz="2000" dirty="0">
                <a:solidFill>
                  <a:srgbClr val="008000"/>
                </a:solidFill>
                <a:latin typeface="Arial Black" pitchFamily="34" charset="0"/>
              </a:rPr>
              <a:t>Oxidace bavlny</a:t>
            </a:r>
          </a:p>
          <a:p>
            <a:pPr lvl="1"/>
            <a:r>
              <a:rPr lang="cs-CZ" sz="2000" dirty="0">
                <a:solidFill>
                  <a:srgbClr val="008000"/>
                </a:solidFill>
                <a:latin typeface="Arial Black" pitchFamily="34" charset="0"/>
              </a:rPr>
              <a:t>H</a:t>
            </a:r>
            <a:r>
              <a:rPr lang="cs-CZ" sz="2000" baseline="-25000" dirty="0">
                <a:solidFill>
                  <a:srgbClr val="008000"/>
                </a:solidFill>
                <a:latin typeface="Arial Black" pitchFamily="34" charset="0"/>
              </a:rPr>
              <a:t>2</a:t>
            </a:r>
            <a:r>
              <a:rPr lang="cs-CZ" sz="2000" dirty="0">
                <a:solidFill>
                  <a:srgbClr val="008000"/>
                </a:solidFill>
                <a:latin typeface="Arial Black" pitchFamily="34" charset="0"/>
              </a:rPr>
              <a:t>O</a:t>
            </a:r>
            <a:r>
              <a:rPr lang="cs-CZ" sz="2000" baseline="-25000" dirty="0">
                <a:solidFill>
                  <a:srgbClr val="008000"/>
                </a:solidFill>
                <a:latin typeface="Arial Black" pitchFamily="34" charset="0"/>
              </a:rPr>
              <a:t>2</a:t>
            </a:r>
            <a:r>
              <a:rPr lang="cs-CZ" sz="2000" dirty="0">
                <a:solidFill>
                  <a:srgbClr val="008000"/>
                </a:solidFill>
                <a:latin typeface="Arial Black" pitchFamily="34" charset="0"/>
              </a:rPr>
              <a:t>, HNO</a:t>
            </a:r>
            <a:r>
              <a:rPr lang="cs-CZ" sz="2000" baseline="-25000" dirty="0">
                <a:solidFill>
                  <a:srgbClr val="008000"/>
                </a:solidFill>
                <a:latin typeface="Arial Black" pitchFamily="34" charset="0"/>
              </a:rPr>
              <a:t>3</a:t>
            </a:r>
            <a:r>
              <a:rPr lang="cs-CZ" sz="2000" dirty="0">
                <a:solidFill>
                  <a:srgbClr val="008000"/>
                </a:solidFill>
                <a:latin typeface="Arial Black" pitchFamily="34" charset="0"/>
              </a:rPr>
              <a:t>, CHLORNANY, …</a:t>
            </a:r>
          </a:p>
          <a:p>
            <a:r>
              <a:rPr lang="cs-CZ" sz="2400" dirty="0">
                <a:solidFill>
                  <a:srgbClr val="C00000"/>
                </a:solidFill>
                <a:latin typeface="Arial Black" pitchFamily="34" charset="0"/>
              </a:rPr>
              <a:t>Druhy oxidované celulózy</a:t>
            </a:r>
          </a:p>
          <a:p>
            <a:pPr lvl="1"/>
            <a:r>
              <a:rPr lang="cs-CZ" sz="2000" dirty="0">
                <a:solidFill>
                  <a:srgbClr val="C00000"/>
                </a:solidFill>
                <a:latin typeface="Arial Black" pitchFamily="34" charset="0"/>
              </a:rPr>
              <a:t>Dělení podle toho, co způsobí oxidace na hlavním řetězci</a:t>
            </a:r>
          </a:p>
          <a:p>
            <a:pPr lvl="1"/>
            <a:r>
              <a:rPr lang="cs-CZ" sz="2000" dirty="0">
                <a:solidFill>
                  <a:srgbClr val="C00000"/>
                </a:solidFill>
                <a:latin typeface="Arial Black" pitchFamily="34" charset="0"/>
              </a:rPr>
              <a:t>Různé rozpustnosti ve vodě a v roztoku </a:t>
            </a:r>
            <a:r>
              <a:rPr lang="cs-CZ" sz="2000" dirty="0" err="1">
                <a:solidFill>
                  <a:srgbClr val="C00000"/>
                </a:solidFill>
                <a:latin typeface="Arial Black" pitchFamily="34" charset="0"/>
              </a:rPr>
              <a:t>NaOH</a:t>
            </a:r>
            <a:endParaRPr lang="cs-CZ" sz="2000" dirty="0">
              <a:solidFill>
                <a:srgbClr val="C00000"/>
              </a:solidFill>
              <a:latin typeface="Arial Black" pitchFamily="34" charset="0"/>
            </a:endParaRPr>
          </a:p>
          <a:p>
            <a:endParaRPr lang="cs-CZ" sz="24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40</a:t>
            </a:fld>
            <a:endParaRPr lang="sk-SK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41</a:t>
            </a:fld>
            <a:endParaRPr lang="sk-SK"/>
          </a:p>
        </p:txBody>
      </p:sp>
      <p:pic>
        <p:nvPicPr>
          <p:cNvPr id="5" name="Obrázek 4" descr="str 1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1043608" y="620688"/>
            <a:ext cx="6949440" cy="5285232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42</a:t>
            </a:fld>
            <a:endParaRPr lang="sk-SK"/>
          </a:p>
        </p:txBody>
      </p:sp>
      <p:sp>
        <p:nvSpPr>
          <p:cNvPr id="17" name="TextovéPole 16"/>
          <p:cNvSpPr txBox="1"/>
          <p:nvPr/>
        </p:nvSpPr>
        <p:spPr>
          <a:xfrm>
            <a:off x="107504" y="188640"/>
            <a:ext cx="9036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Základní schéma oxidace celulózy 1</a:t>
            </a:r>
          </a:p>
        </p:txBody>
      </p:sp>
      <p:sp>
        <p:nvSpPr>
          <p:cNvPr id="19" name="Obdélník 18"/>
          <p:cNvSpPr/>
          <p:nvPr/>
        </p:nvSpPr>
        <p:spPr>
          <a:xfrm>
            <a:off x="2051720" y="4941168"/>
            <a:ext cx="36004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3" name="Obrázek 22" descr="str 1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560403" y="-616187"/>
            <a:ext cx="6021288" cy="892708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43</a:t>
            </a:fld>
            <a:endParaRPr lang="sk-SK"/>
          </a:p>
        </p:txBody>
      </p:sp>
      <p:pic>
        <p:nvPicPr>
          <p:cNvPr id="14" name="Obrázek 13" descr="str 1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654511" y="-494271"/>
            <a:ext cx="5690961" cy="8496944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107504" y="188640"/>
            <a:ext cx="878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Základní schéma oxidace celulózy 2</a:t>
            </a:r>
          </a:p>
        </p:txBody>
      </p:sp>
      <p:sp>
        <p:nvSpPr>
          <p:cNvPr id="19" name="Obdélník 18"/>
          <p:cNvSpPr/>
          <p:nvPr/>
        </p:nvSpPr>
        <p:spPr>
          <a:xfrm>
            <a:off x="2051720" y="4941168"/>
            <a:ext cx="36004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/>
          <p:cNvSpPr/>
          <p:nvPr/>
        </p:nvSpPr>
        <p:spPr>
          <a:xfrm>
            <a:off x="4427984" y="5013176"/>
            <a:ext cx="36004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/>
          <p:cNvSpPr/>
          <p:nvPr/>
        </p:nvSpPr>
        <p:spPr>
          <a:xfrm>
            <a:off x="6660232" y="4005064"/>
            <a:ext cx="2088232" cy="2592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44</a:t>
            </a:fld>
            <a:endParaRPr lang="sk-SK"/>
          </a:p>
        </p:txBody>
      </p:sp>
      <p:pic>
        <p:nvPicPr>
          <p:cNvPr id="7" name="Obrázek 6" descr="img7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88640"/>
            <a:ext cx="8071727" cy="2880320"/>
          </a:xfrm>
          <a:prstGeom prst="rect">
            <a:avLst/>
          </a:prstGeom>
        </p:spPr>
      </p:pic>
      <p:pic>
        <p:nvPicPr>
          <p:cNvPr id="8" name="Obrázek 7" descr="img7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2165" y="3212976"/>
            <a:ext cx="7822283" cy="3024335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467544" y="188640"/>
            <a:ext cx="1296144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1331640" y="3212976"/>
            <a:ext cx="2304256" cy="216024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2" name="Přímá spojovací šipka 11"/>
          <p:cNvCxnSpPr>
            <a:stCxn id="10" idx="3"/>
          </p:cNvCxnSpPr>
          <p:nvPr/>
        </p:nvCxnSpPr>
        <p:spPr>
          <a:xfrm flipV="1">
            <a:off x="3635896" y="1988840"/>
            <a:ext cx="1080120" cy="133214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délník 12"/>
          <p:cNvSpPr/>
          <p:nvPr/>
        </p:nvSpPr>
        <p:spPr>
          <a:xfrm>
            <a:off x="6084168" y="3284984"/>
            <a:ext cx="2520280" cy="2160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5" name="Přímá spojovací šipka 14"/>
          <p:cNvCxnSpPr>
            <a:stCxn id="13" idx="1"/>
          </p:cNvCxnSpPr>
          <p:nvPr/>
        </p:nvCxnSpPr>
        <p:spPr>
          <a:xfrm flipH="1">
            <a:off x="3851920" y="3392996"/>
            <a:ext cx="2232248" cy="1044116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bdélník 15"/>
          <p:cNvSpPr/>
          <p:nvPr/>
        </p:nvSpPr>
        <p:spPr>
          <a:xfrm>
            <a:off x="827584" y="3645024"/>
            <a:ext cx="1224136" cy="216024"/>
          </a:xfrm>
          <a:prstGeom prst="rect">
            <a:avLst/>
          </a:prstGeom>
          <a:noFill/>
          <a:ln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8" name="Přímá spojovací šipka 17"/>
          <p:cNvCxnSpPr/>
          <p:nvPr/>
        </p:nvCxnSpPr>
        <p:spPr>
          <a:xfrm>
            <a:off x="2123728" y="3861048"/>
            <a:ext cx="4680520" cy="936104"/>
          </a:xfrm>
          <a:prstGeom prst="straightConnector1">
            <a:avLst/>
          </a:prstGeom>
          <a:ln w="38100">
            <a:solidFill>
              <a:srgbClr val="7030A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/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Celulóza pro zastavování krve</a:t>
            </a:r>
            <a:endParaRPr lang="cs-CZ" sz="32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45</a:t>
            </a:fld>
            <a:endParaRPr lang="sk-SK"/>
          </a:p>
        </p:txBody>
      </p:sp>
      <p:pic>
        <p:nvPicPr>
          <p:cNvPr id="6" name="Obrázek 5" descr="https://static.wixstatic.com/media/14efbf_b4f615f4d5f1ac43a6cd2d5a6c3b2070.png/v1/fill/w_130,h_157,al_c,usm_0.66_1.00_0.01/14efbf_b4f615f4d5f1ac43a6cd2d5a6c3b2070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273630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https://static.wixstatic.com/media/14efbf_79aebc7eaac62d82a3bd09186f7545a7.png/v1/fill/w_130,h_156,al_c,usm_0.66_1.00_0.01/14efbf_79aebc7eaac62d82a3bd09186f7545a7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3501008"/>
            <a:ext cx="266429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 descr="https://static.wixstatic.com/media/14efbf_06d8cc034c83d2642390ad30ec7336bd.png/v1/fill/w_130,h_156,al_c,usm_0.66_1.00_0.01/14efbf_06d8cc034c83d2642390ad30ec7336bd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3573016"/>
            <a:ext cx="2558151" cy="2568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délník 8"/>
          <p:cNvSpPr/>
          <p:nvPr/>
        </p:nvSpPr>
        <p:spPr>
          <a:xfrm>
            <a:off x="107504" y="3933056"/>
            <a:ext cx="30059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>
                <a:solidFill>
                  <a:srgbClr val="0000FF"/>
                </a:solidFill>
              </a:rPr>
              <a:t>US Patent 8,828,050 B2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347864" y="692696"/>
            <a:ext cx="55446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XStat</a:t>
            </a:r>
            <a:r>
              <a:rPr lang="cs-CZ" dirty="0"/>
              <a:t>® </a:t>
            </a:r>
            <a:r>
              <a:rPr lang="cs-CZ" dirty="0" err="1"/>
              <a:t>is</a:t>
            </a:r>
            <a:r>
              <a:rPr lang="cs-CZ" dirty="0"/>
              <a:t> a </a:t>
            </a:r>
            <a:r>
              <a:rPr lang="cs-CZ" dirty="0" err="1"/>
              <a:t>first</a:t>
            </a:r>
            <a:r>
              <a:rPr lang="cs-CZ" dirty="0"/>
              <a:t>-in-</a:t>
            </a:r>
            <a:r>
              <a:rPr lang="cs-CZ" dirty="0" err="1"/>
              <a:t>kind</a:t>
            </a:r>
            <a:r>
              <a:rPr lang="cs-CZ" dirty="0"/>
              <a:t> </a:t>
            </a:r>
            <a:r>
              <a:rPr lang="cs-CZ" b="1" dirty="0" err="1">
                <a:solidFill>
                  <a:srgbClr val="FF0000"/>
                </a:solidFill>
              </a:rPr>
              <a:t>hemostatic</a:t>
            </a:r>
            <a:r>
              <a:rPr lang="cs-CZ" b="1" dirty="0">
                <a:solidFill>
                  <a:srgbClr val="FF0000"/>
                </a:solidFill>
              </a:rPr>
              <a:t> device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treatment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gunshot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shrapnel</a:t>
            </a:r>
            <a:r>
              <a:rPr lang="cs-CZ" dirty="0"/>
              <a:t> </a:t>
            </a:r>
            <a:r>
              <a:rPr lang="cs-CZ" dirty="0" err="1"/>
              <a:t>wounds</a:t>
            </a:r>
            <a:r>
              <a:rPr lang="cs-CZ" dirty="0"/>
              <a:t>. </a:t>
            </a:r>
            <a:r>
              <a:rPr lang="cs-CZ" dirty="0" err="1"/>
              <a:t>XStat</a:t>
            </a:r>
            <a:r>
              <a:rPr lang="cs-CZ" dirty="0"/>
              <a:t> </a:t>
            </a:r>
            <a:r>
              <a:rPr lang="cs-CZ" dirty="0" err="1"/>
              <a:t>works</a:t>
            </a:r>
            <a:r>
              <a:rPr lang="cs-CZ" dirty="0"/>
              <a:t> by </a:t>
            </a:r>
            <a:r>
              <a:rPr lang="cs-CZ" dirty="0" err="1"/>
              <a:t>injecting</a:t>
            </a:r>
            <a:r>
              <a:rPr lang="cs-CZ" dirty="0"/>
              <a:t> a </a:t>
            </a:r>
            <a:r>
              <a:rPr lang="cs-CZ" dirty="0" err="1"/>
              <a:t>group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b="1" dirty="0" err="1">
                <a:solidFill>
                  <a:srgbClr val="FF0000"/>
                </a:solidFill>
              </a:rPr>
              <a:t>small</a:t>
            </a:r>
            <a:r>
              <a:rPr lang="cs-CZ" b="1" dirty="0">
                <a:solidFill>
                  <a:srgbClr val="FF0000"/>
                </a:solidFill>
              </a:rPr>
              <a:t>, </a:t>
            </a:r>
            <a:r>
              <a:rPr lang="cs-CZ" b="1" dirty="0" err="1">
                <a:solidFill>
                  <a:srgbClr val="FF0000"/>
                </a:solidFill>
              </a:rPr>
              <a:t>rapidly</a:t>
            </a:r>
            <a:r>
              <a:rPr lang="cs-CZ" b="1" dirty="0">
                <a:solidFill>
                  <a:srgbClr val="FF0000"/>
                </a:solidFill>
              </a:rPr>
              <a:t>-</a:t>
            </a:r>
            <a:r>
              <a:rPr lang="cs-CZ" b="1" dirty="0" err="1">
                <a:solidFill>
                  <a:srgbClr val="FF0000"/>
                </a:solidFill>
              </a:rPr>
              <a:t>expanding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sponges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into</a:t>
            </a:r>
            <a:r>
              <a:rPr lang="cs-CZ" b="1" dirty="0">
                <a:solidFill>
                  <a:srgbClr val="FF0000"/>
                </a:solidFill>
              </a:rPr>
              <a:t> a </a:t>
            </a:r>
            <a:r>
              <a:rPr lang="cs-CZ" b="1" dirty="0" err="1">
                <a:solidFill>
                  <a:srgbClr val="FF0000"/>
                </a:solidFill>
              </a:rPr>
              <a:t>wound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cavity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dirty="0" err="1"/>
              <a:t>using</a:t>
            </a:r>
            <a:r>
              <a:rPr lang="cs-CZ" dirty="0"/>
              <a:t> a syringe-</a:t>
            </a:r>
            <a:r>
              <a:rPr lang="cs-CZ" dirty="0" err="1"/>
              <a:t>like</a:t>
            </a:r>
            <a:r>
              <a:rPr lang="cs-CZ" dirty="0"/>
              <a:t> </a:t>
            </a:r>
            <a:r>
              <a:rPr lang="cs-CZ" dirty="0" err="1"/>
              <a:t>applicator</a:t>
            </a:r>
            <a:r>
              <a:rPr lang="cs-CZ" dirty="0"/>
              <a:t>. </a:t>
            </a:r>
            <a:r>
              <a:rPr lang="cs-CZ" dirty="0" err="1"/>
              <a:t>Each</a:t>
            </a:r>
            <a:r>
              <a:rPr lang="cs-CZ" dirty="0"/>
              <a:t> </a:t>
            </a:r>
            <a:r>
              <a:rPr lang="cs-CZ" dirty="0" err="1"/>
              <a:t>sponge</a:t>
            </a:r>
            <a:r>
              <a:rPr lang="cs-CZ" dirty="0"/>
              <a:t> </a:t>
            </a:r>
            <a:r>
              <a:rPr lang="cs-CZ" dirty="0" err="1"/>
              <a:t>contains</a:t>
            </a:r>
            <a:r>
              <a:rPr lang="cs-CZ" dirty="0"/>
              <a:t> </a:t>
            </a:r>
            <a:r>
              <a:rPr lang="cs-CZ" dirty="0" err="1"/>
              <a:t>an</a:t>
            </a:r>
            <a:r>
              <a:rPr lang="cs-CZ" dirty="0"/>
              <a:t> x-</a:t>
            </a:r>
            <a:r>
              <a:rPr lang="cs-CZ" dirty="0" err="1"/>
              <a:t>ray</a:t>
            </a:r>
            <a:r>
              <a:rPr lang="cs-CZ" dirty="0"/>
              <a:t> </a:t>
            </a:r>
            <a:r>
              <a:rPr lang="cs-CZ" dirty="0" err="1"/>
              <a:t>detectable</a:t>
            </a:r>
            <a:r>
              <a:rPr lang="cs-CZ" dirty="0"/>
              <a:t> </a:t>
            </a:r>
            <a:r>
              <a:rPr lang="cs-CZ" dirty="0" err="1"/>
              <a:t>marker</a:t>
            </a:r>
            <a:r>
              <a:rPr lang="cs-CZ" dirty="0"/>
              <a:t>.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wound</a:t>
            </a:r>
            <a:r>
              <a:rPr lang="cs-CZ" dirty="0"/>
              <a:t>, </a:t>
            </a:r>
            <a:r>
              <a:rPr lang="cs-CZ" dirty="0" err="1"/>
              <a:t>the</a:t>
            </a:r>
            <a:r>
              <a:rPr lang="cs-CZ" dirty="0"/>
              <a:t> XSTAT </a:t>
            </a:r>
            <a:r>
              <a:rPr lang="cs-CZ" dirty="0" err="1"/>
              <a:t>sponges</a:t>
            </a:r>
            <a:r>
              <a:rPr lang="cs-CZ" dirty="0"/>
              <a:t> </a:t>
            </a:r>
            <a:r>
              <a:rPr lang="cs-CZ" dirty="0" err="1"/>
              <a:t>expand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swell</a:t>
            </a:r>
            <a:r>
              <a:rPr lang="cs-CZ" dirty="0"/>
              <a:t> to </a:t>
            </a:r>
            <a:r>
              <a:rPr lang="cs-CZ" b="1" dirty="0" err="1">
                <a:solidFill>
                  <a:srgbClr val="FF0000"/>
                </a:solidFill>
              </a:rPr>
              <a:t>fill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the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wound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cavity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within</a:t>
            </a:r>
            <a:r>
              <a:rPr lang="cs-CZ" b="1" dirty="0">
                <a:solidFill>
                  <a:srgbClr val="FF0000"/>
                </a:solidFill>
              </a:rPr>
              <a:t> 20 </a:t>
            </a:r>
            <a:r>
              <a:rPr lang="cs-CZ" b="1" dirty="0" err="1">
                <a:solidFill>
                  <a:srgbClr val="FF0000"/>
                </a:solidFill>
              </a:rPr>
              <a:t>seconds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of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contact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with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blood</a:t>
            </a:r>
            <a:r>
              <a:rPr lang="cs-CZ" b="1" dirty="0">
                <a:solidFill>
                  <a:srgbClr val="FF0000"/>
                </a:solidFill>
              </a:rPr>
              <a:t>. </a:t>
            </a:r>
            <a:r>
              <a:rPr lang="cs-CZ" b="1" dirty="0" err="1">
                <a:solidFill>
                  <a:srgbClr val="008000"/>
                </a:solidFill>
              </a:rPr>
              <a:t>This</a:t>
            </a:r>
            <a:r>
              <a:rPr lang="cs-CZ" b="1" dirty="0">
                <a:solidFill>
                  <a:srgbClr val="008000"/>
                </a:solidFill>
              </a:rPr>
              <a:t> </a:t>
            </a:r>
            <a:r>
              <a:rPr lang="cs-CZ" b="1" dirty="0" err="1">
                <a:solidFill>
                  <a:srgbClr val="008000"/>
                </a:solidFill>
              </a:rPr>
              <a:t>creates</a:t>
            </a:r>
            <a:r>
              <a:rPr lang="cs-CZ" b="1" dirty="0">
                <a:solidFill>
                  <a:srgbClr val="008000"/>
                </a:solidFill>
              </a:rPr>
              <a:t> a </a:t>
            </a:r>
            <a:r>
              <a:rPr lang="cs-CZ" b="1" dirty="0" err="1">
                <a:solidFill>
                  <a:srgbClr val="008000"/>
                </a:solidFill>
              </a:rPr>
              <a:t>temporary</a:t>
            </a:r>
            <a:r>
              <a:rPr lang="cs-CZ" b="1" dirty="0">
                <a:solidFill>
                  <a:srgbClr val="008000"/>
                </a:solidFill>
              </a:rPr>
              <a:t> </a:t>
            </a:r>
            <a:r>
              <a:rPr lang="cs-CZ" b="1" dirty="0" err="1">
                <a:solidFill>
                  <a:srgbClr val="008000"/>
                </a:solidFill>
              </a:rPr>
              <a:t>barrier</a:t>
            </a:r>
            <a:r>
              <a:rPr lang="cs-CZ" b="1" dirty="0">
                <a:solidFill>
                  <a:srgbClr val="008000"/>
                </a:solidFill>
              </a:rPr>
              <a:t> to </a:t>
            </a:r>
            <a:r>
              <a:rPr lang="cs-CZ" b="1" dirty="0" err="1">
                <a:solidFill>
                  <a:srgbClr val="008000"/>
                </a:solidFill>
              </a:rPr>
              <a:t>blood</a:t>
            </a:r>
            <a:r>
              <a:rPr lang="cs-CZ" b="1" dirty="0">
                <a:solidFill>
                  <a:srgbClr val="008000"/>
                </a:solidFill>
              </a:rPr>
              <a:t> </a:t>
            </a:r>
            <a:r>
              <a:rPr lang="cs-CZ" b="1" dirty="0" err="1">
                <a:solidFill>
                  <a:srgbClr val="008000"/>
                </a:solidFill>
              </a:rPr>
              <a:t>flow</a:t>
            </a:r>
            <a:r>
              <a:rPr lang="cs-CZ" b="1" dirty="0">
                <a:solidFill>
                  <a:srgbClr val="008000"/>
                </a:solidFill>
              </a:rPr>
              <a:t> </a:t>
            </a:r>
            <a:r>
              <a:rPr lang="cs-CZ" b="1" dirty="0" err="1">
                <a:solidFill>
                  <a:srgbClr val="008000"/>
                </a:solidFill>
              </a:rPr>
              <a:t>and</a:t>
            </a:r>
            <a:r>
              <a:rPr lang="cs-CZ" b="1" dirty="0">
                <a:solidFill>
                  <a:srgbClr val="008000"/>
                </a:solidFill>
              </a:rPr>
              <a:t> </a:t>
            </a:r>
            <a:r>
              <a:rPr lang="cs-CZ" b="1" dirty="0" err="1">
                <a:solidFill>
                  <a:srgbClr val="008000"/>
                </a:solidFill>
              </a:rPr>
              <a:t>provides</a:t>
            </a:r>
            <a:r>
              <a:rPr lang="cs-CZ" b="1" dirty="0">
                <a:solidFill>
                  <a:srgbClr val="008000"/>
                </a:solidFill>
              </a:rPr>
              <a:t> </a:t>
            </a:r>
            <a:r>
              <a:rPr lang="cs-CZ" b="1" dirty="0" err="1">
                <a:solidFill>
                  <a:srgbClr val="008000"/>
                </a:solidFill>
              </a:rPr>
              <a:t>hemostatic</a:t>
            </a:r>
            <a:r>
              <a:rPr lang="cs-CZ" b="1" dirty="0">
                <a:solidFill>
                  <a:srgbClr val="008000"/>
                </a:solidFill>
              </a:rPr>
              <a:t> </a:t>
            </a:r>
            <a:r>
              <a:rPr lang="cs-CZ" b="1" dirty="0" err="1">
                <a:solidFill>
                  <a:srgbClr val="008000"/>
                </a:solidFill>
              </a:rPr>
              <a:t>pressure</a:t>
            </a:r>
            <a:r>
              <a:rPr lang="cs-CZ" b="1" dirty="0">
                <a:solidFill>
                  <a:srgbClr val="008000"/>
                </a:solidFill>
              </a:rPr>
              <a:t>. 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46</a:t>
            </a:fld>
            <a:endParaRPr lang="sk-SK"/>
          </a:p>
        </p:txBody>
      </p:sp>
      <p:pic>
        <p:nvPicPr>
          <p:cNvPr id="5" name="Obrázek 4" descr="img2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422797" y="-3054645"/>
            <a:ext cx="2321154" cy="866370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07504" y="2564904"/>
            <a:ext cx="878497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Podrobný popis výrobku </a:t>
            </a:r>
            <a:r>
              <a:rPr lang="cs-CZ" b="1" dirty="0">
                <a:solidFill>
                  <a:srgbClr val="FF0000"/>
                </a:solidFill>
              </a:rPr>
              <a:t>Kompres </a:t>
            </a:r>
            <a:r>
              <a:rPr lang="cs-CZ" b="1" dirty="0" err="1">
                <a:solidFill>
                  <a:srgbClr val="FF0000"/>
                </a:solidFill>
              </a:rPr>
              <a:t>Medicomp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/>
              <a:t>nester.10x10cm/100ks 4218251</a:t>
            </a:r>
          </a:p>
          <a:p>
            <a:r>
              <a:rPr lang="cs-CZ" dirty="0"/>
              <a:t>Kompres z netkaného textilu </a:t>
            </a:r>
            <a:r>
              <a:rPr lang="cs-CZ" dirty="0" err="1"/>
              <a:t>Medicomp</a:t>
            </a:r>
            <a:r>
              <a:rPr lang="cs-CZ" dirty="0"/>
              <a:t> může být v mnoha oblastech na oddělení i v ambulanci vhodnou alternativou ke klasickému mulovému kompresu.</a:t>
            </a:r>
          </a:p>
          <a:p>
            <a:r>
              <a:rPr lang="cs-CZ" dirty="0"/>
              <a:t>Kompresy z netkaného textilu </a:t>
            </a:r>
            <a:r>
              <a:rPr lang="cs-CZ" dirty="0" err="1"/>
              <a:t>Medicomp</a:t>
            </a:r>
            <a:r>
              <a:rPr lang="cs-CZ" dirty="0"/>
              <a:t> z 60 % viskózy a 34 % polyesterových vláken mají otevřenou, mulu podobnou strukturu. Proto mají velmi dobrou savou schopnost, jsou měkké a prodyšné. Netkaný textil je čistě mechanicky stabilizován a bez pojidel i optických bělicích látek. Pro hospodárné použití jsou k dispozici kompresy z netkaného textilu </a:t>
            </a:r>
            <a:r>
              <a:rPr lang="cs-CZ" dirty="0" err="1"/>
              <a:t>Medicomp</a:t>
            </a:r>
            <a:r>
              <a:rPr lang="cs-CZ" dirty="0"/>
              <a:t> s různým počtem vrstev a s rozdílnými rozměry, sterilizované pro přímé použití i nesterilizované. Speciálně k ošetření ran s drenáží, při tracheotomiích a extenzích i jako ochrana při aplikaci kanyl a sond jsou k dispozici kompresy z netkaného textilu </a:t>
            </a:r>
            <a:r>
              <a:rPr lang="cs-CZ" dirty="0" err="1"/>
              <a:t>Medicomp</a:t>
            </a:r>
            <a:r>
              <a:rPr lang="cs-CZ" dirty="0"/>
              <a:t> </a:t>
            </a:r>
            <a:r>
              <a:rPr lang="cs-CZ" dirty="0" err="1"/>
              <a:t>Drain</a:t>
            </a:r>
            <a:r>
              <a:rPr lang="cs-CZ" dirty="0"/>
              <a:t> ve tvaru Y.</a:t>
            </a:r>
          </a:p>
          <a:p>
            <a:r>
              <a:rPr lang="cs-CZ" dirty="0"/>
              <a:t>Ke všeobecnému ošetření ran; jako tampon a jako kompres při ambulantních a stacionárních zásazích.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Nitrocelulóza 1A</a:t>
            </a:r>
          </a:p>
        </p:txBody>
      </p:sp>
      <p:sp>
        <p:nvSpPr>
          <p:cNvPr id="10" name="Zástupný symbol pro obsah 9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472608"/>
          </a:xfrm>
        </p:spPr>
        <p:txBody>
          <a:bodyPr/>
          <a:lstStyle/>
          <a:p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SYNTHESIA  Pardubice </a:t>
            </a:r>
          </a:p>
          <a:p>
            <a:pPr lvl="1"/>
            <a:r>
              <a:rPr lang="cs-CZ" sz="2400" b="1" dirty="0">
                <a:solidFill>
                  <a:srgbClr val="FF0000"/>
                </a:solidFill>
              </a:rPr>
              <a:t>Dodává se jako </a:t>
            </a:r>
            <a:r>
              <a:rPr lang="cs-CZ" b="1" i="1" u="sng" dirty="0">
                <a:solidFill>
                  <a:srgbClr val="FF0000"/>
                </a:solidFill>
                <a:latin typeface="Arial Black" pitchFamily="34" charset="0"/>
              </a:rPr>
              <a:t>zvlhčená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sz="2400" b="1" dirty="0">
                <a:solidFill>
                  <a:srgbClr val="FF0000"/>
                </a:solidFill>
              </a:rPr>
              <a:t>(voda, alkoholy) pevná látka</a:t>
            </a:r>
          </a:p>
          <a:p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Použití</a:t>
            </a:r>
          </a:p>
          <a:p>
            <a:pPr lvl="1"/>
            <a:r>
              <a:rPr lang="cs-CZ" sz="2000" b="1" i="1" dirty="0">
                <a:solidFill>
                  <a:srgbClr val="0000FF"/>
                </a:solidFill>
              </a:rPr>
              <a:t>Vojenské </a:t>
            </a:r>
          </a:p>
          <a:p>
            <a:pPr lvl="1"/>
            <a:r>
              <a:rPr lang="cs-CZ" sz="2000" b="1" dirty="0">
                <a:solidFill>
                  <a:srgbClr val="0000FF"/>
                </a:solidFill>
                <a:latin typeface="Arial Black" pitchFamily="34" charset="0"/>
              </a:rPr>
              <a:t>Civilní</a:t>
            </a:r>
            <a:r>
              <a:rPr lang="cs-CZ" sz="2000" b="1" dirty="0">
                <a:solidFill>
                  <a:srgbClr val="0000FF"/>
                </a:solidFill>
              </a:rPr>
              <a:t> </a:t>
            </a:r>
            <a:r>
              <a:rPr lang="cs-CZ" sz="2000" b="1" dirty="0">
                <a:solidFill>
                  <a:srgbClr val="0000FF"/>
                </a:solidFill>
                <a:latin typeface="Arial Black" pitchFamily="34" charset="0"/>
              </a:rPr>
              <a:t>– plasty, laky, fólie, ……..</a:t>
            </a:r>
          </a:p>
          <a:p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Technologie výroby</a:t>
            </a:r>
          </a:p>
          <a:p>
            <a:pPr lvl="1"/>
            <a:r>
              <a:rPr lang="cs-CZ" sz="2000" dirty="0">
                <a:solidFill>
                  <a:srgbClr val="008000"/>
                </a:solidFill>
                <a:latin typeface="Arial Black" pitchFamily="34" charset="0"/>
              </a:rPr>
              <a:t>Oxidace buničiny nebo bavlny (starý název „střelná bavlna“)</a:t>
            </a:r>
          </a:p>
          <a:p>
            <a:pPr lvl="1"/>
            <a:r>
              <a:rPr lang="cs-CZ" sz="2000" dirty="0">
                <a:solidFill>
                  <a:srgbClr val="008000"/>
                </a:solidFill>
                <a:latin typeface="Arial Black" pitchFamily="34" charset="0"/>
              </a:rPr>
              <a:t>HNO</a:t>
            </a:r>
            <a:r>
              <a:rPr lang="cs-CZ" sz="2000" baseline="-25000" dirty="0">
                <a:solidFill>
                  <a:srgbClr val="008000"/>
                </a:solidFill>
                <a:latin typeface="Arial Black" pitchFamily="34" charset="0"/>
              </a:rPr>
              <a:t>3</a:t>
            </a:r>
            <a:endParaRPr lang="cs-CZ" sz="2000" dirty="0">
              <a:solidFill>
                <a:srgbClr val="008000"/>
              </a:solidFill>
              <a:latin typeface="Arial Black" pitchFamily="34" charset="0"/>
            </a:endParaRPr>
          </a:p>
          <a:p>
            <a:r>
              <a:rPr lang="cs-CZ" sz="2400" dirty="0">
                <a:solidFill>
                  <a:srgbClr val="C00000"/>
                </a:solidFill>
                <a:latin typeface="Arial Black" pitchFamily="34" charset="0"/>
              </a:rPr>
              <a:t>Druhy nitrocelulózy</a:t>
            </a:r>
          </a:p>
          <a:p>
            <a:pPr lvl="1"/>
            <a:r>
              <a:rPr lang="cs-CZ" sz="2000" dirty="0">
                <a:solidFill>
                  <a:srgbClr val="C00000"/>
                </a:solidFill>
                <a:latin typeface="Arial Black" pitchFamily="34" charset="0"/>
              </a:rPr>
              <a:t>Dělení podle toho, kolik je obsah dusíku a jaká je viskozita roztoku v acetonu</a:t>
            </a:r>
          </a:p>
          <a:p>
            <a:pPr lvl="1"/>
            <a:r>
              <a:rPr lang="cs-CZ" sz="2000" dirty="0">
                <a:solidFill>
                  <a:srgbClr val="C00000"/>
                </a:solidFill>
                <a:latin typeface="Arial Black" pitchFamily="34" charset="0"/>
              </a:rPr>
              <a:t>Různé rozpustnosti v organických rozpouštědlech</a:t>
            </a:r>
          </a:p>
          <a:p>
            <a:endParaRPr lang="cs-CZ" sz="24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47</a:t>
            </a:fld>
            <a:endParaRPr lang="sk-SK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Nitrocelulóza 1B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48</a:t>
            </a:fld>
            <a:endParaRPr lang="sk-SK"/>
          </a:p>
        </p:txBody>
      </p:sp>
      <p:pic>
        <p:nvPicPr>
          <p:cNvPr id="8" name="Obrázek 7" descr="nitrace celulóz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902858"/>
            <a:ext cx="9139640" cy="2813649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360040"/>
          </a:xfrm>
        </p:spPr>
        <p:txBody>
          <a:bodyPr/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Nitrocelulóza 2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49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/>
          <a:lstStyle/>
          <a:p>
            <a:pPr>
              <a:buNone/>
            </a:pPr>
            <a:r>
              <a:rPr lang="cs-CZ" b="1" u="sng" dirty="0">
                <a:solidFill>
                  <a:srgbClr val="FF0000"/>
                </a:solidFill>
                <a:latin typeface="Arial Black" pitchFamily="34" charset="0"/>
              </a:rPr>
              <a:t>Kolodium</a:t>
            </a:r>
            <a:r>
              <a:rPr lang="cs-CZ" u="sng" dirty="0"/>
              <a:t> </a:t>
            </a:r>
            <a:r>
              <a:rPr lang="cs-CZ" sz="2400" u="sng" dirty="0"/>
              <a:t>je roztok </a:t>
            </a:r>
            <a:r>
              <a:rPr lang="cs-CZ" sz="2400" dirty="0">
                <a:solidFill>
                  <a:srgbClr val="FF0000"/>
                </a:solidFill>
                <a:latin typeface="Arial Black" pitchFamily="34" charset="0"/>
                <a:hlinkClick r:id="rId2" tooltip="Nitrocelulóza"/>
              </a:rPr>
              <a:t>nitrocelulózy</a:t>
            </a:r>
            <a:r>
              <a:rPr lang="cs-CZ" sz="2400" dirty="0"/>
              <a:t> v </a:t>
            </a:r>
            <a:r>
              <a:rPr lang="cs-CZ" sz="2400" dirty="0">
                <a:latin typeface="Arial Black" pitchFamily="34" charset="0"/>
                <a:hlinkClick r:id="rId3" tooltip="Diethylether"/>
              </a:rPr>
              <a:t>etheru</a:t>
            </a:r>
            <a:r>
              <a:rPr lang="cs-CZ" sz="2400" dirty="0"/>
              <a:t> a </a:t>
            </a:r>
            <a:r>
              <a:rPr lang="cs-CZ" sz="2400" dirty="0" err="1">
                <a:latin typeface="Arial Black" pitchFamily="34" charset="0"/>
                <a:hlinkClick r:id="rId4" tooltip="Ethanol"/>
              </a:rPr>
              <a:t>ethanolu</a:t>
            </a:r>
            <a:r>
              <a:rPr lang="cs-CZ" sz="2400" dirty="0"/>
              <a:t> mající sirupovitou konzistenci, používaný v </a:t>
            </a:r>
            <a:r>
              <a:rPr lang="cs-CZ" sz="2400" dirty="0">
                <a:hlinkClick r:id="rId5" tooltip="Chirurgie"/>
              </a:rPr>
              <a:t>chirurgii</a:t>
            </a:r>
            <a:r>
              <a:rPr lang="cs-CZ" sz="2400" dirty="0"/>
              <a:t> jako "tekutý obvaz" a pro udržení krytí na místě. Natře-li se na kůži, zasychá do podoby pružného </a:t>
            </a:r>
            <a:r>
              <a:rPr lang="cs-CZ" sz="2400" dirty="0">
                <a:hlinkClick r:id="rId6" tooltip="Celulóza"/>
              </a:rPr>
              <a:t>celulózového</a:t>
            </a:r>
            <a:r>
              <a:rPr lang="cs-CZ" sz="2400" dirty="0"/>
              <a:t> filmu. </a:t>
            </a:r>
          </a:p>
          <a:p>
            <a:pPr>
              <a:buNone/>
            </a:pPr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Dnes se k tomuto účelu používají hlavně  AKRYLÁTY, např. AKUTOL </a:t>
            </a:r>
            <a:r>
              <a:rPr lang="cs-CZ" sz="2800" dirty="0" err="1">
                <a:solidFill>
                  <a:srgbClr val="0000FF"/>
                </a:solidFill>
                <a:latin typeface="Arial Black" pitchFamily="34" charset="0"/>
              </a:rPr>
              <a:t>Spray</a:t>
            </a:r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.</a:t>
            </a:r>
          </a:p>
          <a:p>
            <a:pPr>
              <a:buNone/>
            </a:pP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8" name="Obrázek 7" descr="Nitrocellulose-2D-skeletal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3356992"/>
            <a:ext cx="4519761" cy="288032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6300192" y="357301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4932040" y="3573016"/>
            <a:ext cx="33123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Nitrocelulóza</a:t>
            </a:r>
            <a:r>
              <a:rPr lang="cs-CZ" sz="2800" dirty="0">
                <a:solidFill>
                  <a:srgbClr val="008000"/>
                </a:solidFill>
                <a:latin typeface="Arial Black" pitchFamily="34" charset="0"/>
              </a:rPr>
              <a:t> o vysokém stupni nitrace</a:t>
            </a:r>
            <a:endParaRPr lang="cs-CZ" sz="2800" dirty="0">
              <a:solidFill>
                <a:srgbClr val="008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932040" y="4941168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>
                <a:latin typeface="Arial Black" pitchFamily="34" charset="0"/>
              </a:rPr>
              <a:t>Pyroxylin</a:t>
            </a:r>
            <a:r>
              <a:rPr lang="cs-CZ" sz="2400" dirty="0">
                <a:latin typeface="Arial Black" pitchFamily="34" charset="0"/>
              </a:rPr>
              <a:t> = jiný  </a:t>
            </a:r>
            <a:r>
              <a:rPr lang="cs-CZ" sz="2400" i="1" dirty="0">
                <a:latin typeface="Arial Black" pitchFamily="34" charset="0"/>
              </a:rPr>
              <a:t>ANGLICKÝ</a:t>
            </a:r>
            <a:r>
              <a:rPr lang="cs-CZ" sz="2400" dirty="0">
                <a:latin typeface="Arial Black" pitchFamily="34" charset="0"/>
              </a:rPr>
              <a:t> název pro </a:t>
            </a:r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Nitrocelulózu</a:t>
            </a:r>
            <a:endParaRPr lang="cs-CZ" sz="2400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</a:t>
            </a:fld>
            <a:endParaRPr lang="sk-SK"/>
          </a:p>
        </p:txBody>
      </p:sp>
      <p:pic>
        <p:nvPicPr>
          <p:cNvPr id="8" name="Obrázek 7" descr="reakce celulózy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87474" y="-1075218"/>
            <a:ext cx="6697044" cy="8856984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634082"/>
          </a:xfrm>
        </p:spPr>
        <p:txBody>
          <a:bodyPr/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Nitrocelulóza 3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544616"/>
          </a:xfrm>
        </p:spPr>
        <p:txBody>
          <a:bodyPr/>
          <a:lstStyle/>
          <a:p>
            <a:r>
              <a:rPr lang="cs-CZ" sz="2800" dirty="0" err="1">
                <a:solidFill>
                  <a:srgbClr val="FF0000"/>
                </a:solidFill>
                <a:latin typeface="Arial Black" pitchFamily="34" charset="0"/>
              </a:rPr>
              <a:t>Rozpouštědlové</a:t>
            </a: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 laky</a:t>
            </a:r>
          </a:p>
          <a:p>
            <a:r>
              <a:rPr lang="cs-CZ" sz="2800" dirty="0">
                <a:latin typeface="Arial Black" pitchFamily="34" charset="0"/>
              </a:rPr>
              <a:t>Nižší obsah dusíku &gt; rozpustnost v </a:t>
            </a:r>
            <a:r>
              <a:rPr lang="cs-CZ" sz="2800" dirty="0" err="1">
                <a:latin typeface="Arial Black" pitchFamily="34" charset="0"/>
              </a:rPr>
              <a:t>EtOH</a:t>
            </a:r>
            <a:r>
              <a:rPr lang="cs-CZ" sz="2800" dirty="0">
                <a:latin typeface="Arial Black" pitchFamily="34" charset="0"/>
              </a:rPr>
              <a:t> a aromátech &gt; </a:t>
            </a:r>
            <a:r>
              <a:rPr lang="cs-CZ" sz="2800" cap="all" dirty="0">
                <a:latin typeface="Arial Black" pitchFamily="34" charset="0"/>
              </a:rPr>
              <a:t>politury</a:t>
            </a:r>
          </a:p>
          <a:p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Střední obsah dusíku </a:t>
            </a:r>
            <a:r>
              <a:rPr lang="cs-CZ" sz="2800" cap="all" dirty="0">
                <a:solidFill>
                  <a:srgbClr val="0000FF"/>
                </a:solidFill>
                <a:latin typeface="Arial Black" pitchFamily="34" charset="0"/>
              </a:rPr>
              <a:t>&gt; nitrolaky &gt;</a:t>
            </a:r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 v </a:t>
            </a:r>
            <a:r>
              <a:rPr lang="cs-CZ" sz="2800" u="sng" dirty="0" err="1">
                <a:solidFill>
                  <a:srgbClr val="0000FF"/>
                </a:solidFill>
                <a:latin typeface="Arial Black" pitchFamily="34" charset="0"/>
              </a:rPr>
              <a:t>ethylacetátu</a:t>
            </a:r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 &amp; </a:t>
            </a:r>
            <a:r>
              <a:rPr lang="cs-CZ" sz="2800" dirty="0" err="1">
                <a:solidFill>
                  <a:srgbClr val="0000FF"/>
                </a:solidFill>
                <a:latin typeface="Arial Black" pitchFamily="34" charset="0"/>
              </a:rPr>
              <a:t>butylacetátu</a:t>
            </a:r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 &gt; rychle schnoucí &gt; </a:t>
            </a:r>
            <a:r>
              <a:rPr lang="cs-CZ" sz="3600" u="sng" dirty="0">
                <a:solidFill>
                  <a:srgbClr val="0000FF"/>
                </a:solidFill>
                <a:latin typeface="Arial Black" pitchFamily="34" charset="0"/>
              </a:rPr>
              <a:t>PRUŽNÉ</a:t>
            </a:r>
            <a:endParaRPr lang="cs-CZ" sz="2800" u="sng" dirty="0">
              <a:solidFill>
                <a:srgbClr val="0000FF"/>
              </a:solidFill>
              <a:latin typeface="Arial Black" pitchFamily="34" charset="0"/>
            </a:endParaRPr>
          </a:p>
          <a:p>
            <a:pPr lvl="1"/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PŘI POTŘEBĚ MĚKČÍCH FILMŮ &gt; FTALÁTOVÁ ZMĚKČOVADLA </a:t>
            </a:r>
          </a:p>
          <a:p>
            <a:pPr lvl="1" algn="ctr">
              <a:buNone/>
            </a:pPr>
            <a:r>
              <a:rPr lang="cs-CZ" sz="3600" i="1" u="sng" cap="all" dirty="0">
                <a:solidFill>
                  <a:srgbClr val="7030A0"/>
                </a:solidFill>
                <a:latin typeface="Arial Black" pitchFamily="34" charset="0"/>
              </a:rPr>
              <a:t>DŘÍVĚJŠÍ</a:t>
            </a:r>
            <a:r>
              <a:rPr lang="cs-CZ" sz="3600" cap="all" dirty="0">
                <a:solidFill>
                  <a:srgbClr val="7030A0"/>
                </a:solidFill>
                <a:latin typeface="Arial Black" pitchFamily="34" charset="0"/>
              </a:rPr>
              <a:t> POUŽITÍ</a:t>
            </a:r>
            <a:endParaRPr lang="cs-CZ" sz="3200" cap="all" dirty="0">
              <a:solidFill>
                <a:srgbClr val="7030A0"/>
              </a:solidFill>
              <a:latin typeface="Arial Black" pitchFamily="34" charset="0"/>
            </a:endParaRPr>
          </a:p>
          <a:p>
            <a:r>
              <a:rPr lang="cs-CZ" sz="2400" dirty="0">
                <a:solidFill>
                  <a:srgbClr val="7030A0"/>
                </a:solidFill>
                <a:latin typeface="Arial Black" pitchFamily="34" charset="0"/>
              </a:rPr>
              <a:t>Automobilové laky na karosérie</a:t>
            </a:r>
          </a:p>
          <a:p>
            <a:r>
              <a:rPr lang="cs-CZ" sz="2400" dirty="0">
                <a:solidFill>
                  <a:srgbClr val="7030A0"/>
                </a:solidFill>
                <a:latin typeface="Arial Black" pitchFamily="34" charset="0"/>
              </a:rPr>
              <a:t>Laky na skluznice lyží (</a:t>
            </a:r>
            <a:r>
              <a:rPr lang="cs-CZ" sz="2400" i="1" u="sng" dirty="0">
                <a:solidFill>
                  <a:srgbClr val="7030A0"/>
                </a:solidFill>
                <a:latin typeface="Arial Black" pitchFamily="34" charset="0"/>
              </a:rPr>
              <a:t>HISTORICKÝ POSTUP</a:t>
            </a:r>
            <a:r>
              <a:rPr lang="cs-CZ" sz="2400" dirty="0">
                <a:solidFill>
                  <a:srgbClr val="7030A0"/>
                </a:solidFill>
                <a:latin typeface="Arial Black" pitchFamily="34" charset="0"/>
              </a:rPr>
              <a:t>)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50</a:t>
            </a:fld>
            <a:endParaRPr lang="sk-SK"/>
          </a:p>
        </p:txBody>
      </p:sp>
      <p:sp>
        <p:nvSpPr>
          <p:cNvPr id="11" name="TextovéPole 10"/>
          <p:cNvSpPr txBox="1"/>
          <p:nvPr/>
        </p:nvSpPr>
        <p:spPr>
          <a:xfrm>
            <a:off x="6300192" y="357301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Nitrocelulóza 4/1 - CELULOID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51</a:t>
            </a:fld>
            <a:endParaRPr lang="sk-SK"/>
          </a:p>
        </p:txBody>
      </p:sp>
      <p:sp>
        <p:nvSpPr>
          <p:cNvPr id="11" name="TextovéPole 10"/>
          <p:cNvSpPr txBox="1"/>
          <p:nvPr/>
        </p:nvSpPr>
        <p:spPr>
          <a:xfrm>
            <a:off x="6300192" y="357301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12" name="Obrázek 11" descr="celuloid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941470" y="-2141269"/>
            <a:ext cx="3240360" cy="8764277"/>
          </a:xfrm>
          <a:prstGeom prst="rect">
            <a:avLst/>
          </a:prstGeom>
        </p:spPr>
      </p:pic>
      <p:pic>
        <p:nvPicPr>
          <p:cNvPr id="13" name="Obrázek 12" descr="celuloid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355834" y="684726"/>
            <a:ext cx="2448272" cy="8656900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4355976" y="5517232"/>
            <a:ext cx="2664296" cy="36004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Nitrocelulóza 4/2 - CELULOID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52</a:t>
            </a:fld>
            <a:endParaRPr lang="sk-SK"/>
          </a:p>
        </p:txBody>
      </p:sp>
      <p:sp>
        <p:nvSpPr>
          <p:cNvPr id="11" name="TextovéPole 10"/>
          <p:cNvSpPr txBox="1"/>
          <p:nvPr/>
        </p:nvSpPr>
        <p:spPr>
          <a:xfrm>
            <a:off x="6300192" y="357301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graphicFrame>
        <p:nvGraphicFramePr>
          <p:cNvPr id="10" name="Tabulka 9"/>
          <p:cNvGraphicFramePr>
            <a:graphicFrameLocks noGrp="1"/>
          </p:cNvGraphicFramePr>
          <p:nvPr/>
        </p:nvGraphicFramePr>
        <p:xfrm>
          <a:off x="323528" y="4365104"/>
          <a:ext cx="2857500" cy="365760"/>
        </p:xfrm>
        <a:graphic>
          <a:graphicData uri="http://schemas.openxmlformats.org/drawingml/2006/table">
            <a:tbl>
              <a:tblPr/>
              <a:tblGrid>
                <a:gridCol w="2857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Kafr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25" name="Picture 1" descr="Molekula kafru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764704"/>
            <a:ext cx="2160240" cy="3326769"/>
          </a:xfrm>
          <a:prstGeom prst="rect">
            <a:avLst/>
          </a:prstGeom>
          <a:noFill/>
        </p:spPr>
      </p:pic>
      <p:graphicFrame>
        <p:nvGraphicFramePr>
          <p:cNvPr id="14" name="Tabulka 13"/>
          <p:cNvGraphicFramePr>
            <a:graphicFrameLocks noGrp="1"/>
          </p:cNvGraphicFramePr>
          <p:nvPr/>
        </p:nvGraphicFramePr>
        <p:xfrm>
          <a:off x="3203848" y="692696"/>
          <a:ext cx="5688631" cy="5277636"/>
        </p:xfrm>
        <a:graphic>
          <a:graphicData uri="http://schemas.openxmlformats.org/drawingml/2006/table">
            <a:tbl>
              <a:tblPr/>
              <a:tblGrid>
                <a:gridCol w="2016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2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46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8755">
                <a:tc gridSpan="3">
                  <a:txBody>
                    <a:bodyPr/>
                    <a:lstStyle/>
                    <a:p>
                      <a:pPr algn="ctr"/>
                      <a:r>
                        <a:rPr lang="cs-CZ" sz="1600">
                          <a:latin typeface="+mn-lt"/>
                        </a:rPr>
                        <a:t>Obecné</a:t>
                      </a: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8454">
                <a:tc>
                  <a:txBody>
                    <a:bodyPr/>
                    <a:lstStyle/>
                    <a:p>
                      <a:pPr algn="r"/>
                      <a:r>
                        <a:rPr lang="cs-CZ" sz="1600">
                          <a:latin typeface="+mn-lt"/>
                          <a:hlinkClick r:id="rId3" tooltip="Systematický název"/>
                        </a:rPr>
                        <a:t>Systematický název</a:t>
                      </a:r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cs-CZ" sz="1600">
                          <a:latin typeface="+mn-lt"/>
                        </a:rPr>
                        <a:t>1,7,7-trimethylbicyklo[2.2.1]</a:t>
                      </a:r>
                      <a:r>
                        <a:rPr lang="cs-CZ" sz="1600">
                          <a:latin typeface="+mn-lt"/>
                          <a:hlinkClick r:id="rId4" tooltip="Heptan"/>
                        </a:rPr>
                        <a:t>heptan</a:t>
                      </a:r>
                      <a:r>
                        <a:rPr lang="cs-CZ" sz="1600">
                          <a:latin typeface="+mn-lt"/>
                        </a:rPr>
                        <a:t>-2-on</a:t>
                      </a: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5321">
                <a:tc>
                  <a:txBody>
                    <a:bodyPr/>
                    <a:lstStyle/>
                    <a:p>
                      <a:pPr algn="r"/>
                      <a:r>
                        <a:rPr lang="cs-CZ" sz="1800" dirty="0">
                          <a:latin typeface="Arial Black" pitchFamily="34" charset="0"/>
                          <a:hlinkClick r:id="rId5" tooltip="Anglické chemické názvosloví"/>
                        </a:rPr>
                        <a:t>Anglický název</a:t>
                      </a:r>
                      <a:endParaRPr lang="cs-CZ" sz="1800" dirty="0">
                        <a:latin typeface="Arial Black" pitchFamily="34" charset="0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cs-CZ" sz="1800" dirty="0" err="1">
                          <a:latin typeface="Arial Black" pitchFamily="34" charset="0"/>
                        </a:rPr>
                        <a:t>Camphor</a:t>
                      </a:r>
                      <a:endParaRPr lang="cs-CZ" sz="1800" dirty="0">
                        <a:latin typeface="Arial Black" pitchFamily="34" charset="0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 sz="1800" dirty="0">
                        <a:latin typeface="Arial Black" pitchFamily="34" charset="0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5321">
                <a:tc>
                  <a:txBody>
                    <a:bodyPr/>
                    <a:lstStyle/>
                    <a:p>
                      <a:pPr algn="r"/>
                      <a:r>
                        <a:rPr lang="cs-CZ" sz="1600">
                          <a:latin typeface="+mn-lt"/>
                          <a:hlinkClick r:id="rId6" tooltip="Chemický vzorec"/>
                        </a:rPr>
                        <a:t>Sumární vzorec</a:t>
                      </a:r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cs-CZ" sz="1600" dirty="0">
                          <a:latin typeface="+mn-lt"/>
                        </a:rPr>
                        <a:t>C</a:t>
                      </a:r>
                      <a:r>
                        <a:rPr lang="cs-CZ" sz="1600" baseline="-25000" dirty="0">
                          <a:latin typeface="+mn-lt"/>
                        </a:rPr>
                        <a:t>10</a:t>
                      </a:r>
                      <a:r>
                        <a:rPr lang="cs-CZ" sz="1600" dirty="0">
                          <a:latin typeface="+mn-lt"/>
                        </a:rPr>
                        <a:t>H</a:t>
                      </a:r>
                      <a:r>
                        <a:rPr lang="cs-CZ" sz="1600" baseline="-25000" dirty="0">
                          <a:latin typeface="+mn-lt"/>
                        </a:rPr>
                        <a:t>16</a:t>
                      </a:r>
                      <a:r>
                        <a:rPr lang="cs-CZ" sz="1600" dirty="0">
                          <a:latin typeface="+mn-lt"/>
                        </a:rPr>
                        <a:t>O</a:t>
                      </a: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 sz="1600" dirty="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7146">
                <a:tc>
                  <a:txBody>
                    <a:bodyPr/>
                    <a:lstStyle/>
                    <a:p>
                      <a:pPr algn="r"/>
                      <a:r>
                        <a:rPr lang="cs-CZ" sz="1600">
                          <a:latin typeface="+mn-lt"/>
                        </a:rPr>
                        <a:t>Vzhled</a:t>
                      </a: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cs-CZ" sz="1600">
                          <a:latin typeface="+mn-lt"/>
                        </a:rPr>
                        <a:t>bílé krystaly, aromatický zápach</a:t>
                      </a: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8755">
                <a:tc gridSpan="3">
                  <a:txBody>
                    <a:bodyPr/>
                    <a:lstStyle/>
                    <a:p>
                      <a:pPr algn="ctr"/>
                      <a:r>
                        <a:rPr lang="cs-CZ" sz="1600">
                          <a:latin typeface="+mn-lt"/>
                        </a:rPr>
                        <a:t>Identifikace</a:t>
                      </a: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5321">
                <a:tc gridSpan="2">
                  <a:txBody>
                    <a:bodyPr/>
                    <a:lstStyle/>
                    <a:p>
                      <a:pPr algn="r"/>
                      <a:r>
                        <a:rPr lang="cs-CZ" sz="1600">
                          <a:latin typeface="+mn-lt"/>
                          <a:hlinkClick r:id="rId7" tooltip="Registrační číslo CAS"/>
                        </a:rPr>
                        <a:t>Registrační číslo CAS</a:t>
                      </a:r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>
                          <a:latin typeface="+mn-lt"/>
                          <a:hlinkClick r:id="rId8"/>
                        </a:rPr>
                        <a:t>76-22-2</a:t>
                      </a:r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8755">
                <a:tc gridSpan="3">
                  <a:txBody>
                    <a:bodyPr/>
                    <a:lstStyle/>
                    <a:p>
                      <a:pPr algn="ctr"/>
                      <a:r>
                        <a:rPr lang="cs-CZ" sz="1600">
                          <a:latin typeface="+mn-lt"/>
                        </a:rPr>
                        <a:t>Vlastnosti</a:t>
                      </a: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5321">
                <a:tc gridSpan="2">
                  <a:txBody>
                    <a:bodyPr/>
                    <a:lstStyle/>
                    <a:p>
                      <a:pPr algn="r"/>
                      <a:r>
                        <a:rPr lang="cs-CZ" sz="1600">
                          <a:latin typeface="+mn-lt"/>
                          <a:hlinkClick r:id="rId9" tooltip="Molární hmotnost"/>
                        </a:rPr>
                        <a:t>Molární hmotnost</a:t>
                      </a:r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>
                          <a:latin typeface="+mn-lt"/>
                        </a:rPr>
                        <a:t>152,23 g/mol</a:t>
                      </a: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8755">
                <a:tc gridSpan="2">
                  <a:txBody>
                    <a:bodyPr/>
                    <a:lstStyle/>
                    <a:p>
                      <a:pPr algn="r"/>
                      <a:r>
                        <a:rPr lang="cs-CZ" sz="1600">
                          <a:latin typeface="+mn-lt"/>
                          <a:hlinkClick r:id="rId10" tooltip="Teplota tání"/>
                        </a:rPr>
                        <a:t>Teplota tání</a:t>
                      </a:r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>
                          <a:latin typeface="+mn-lt"/>
                        </a:rPr>
                        <a:t>175-177 °C</a:t>
                      </a: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5321">
                <a:tc gridSpan="2">
                  <a:txBody>
                    <a:bodyPr/>
                    <a:lstStyle/>
                    <a:p>
                      <a:pPr algn="r"/>
                      <a:r>
                        <a:rPr lang="cs-CZ" sz="1600">
                          <a:latin typeface="+mn-lt"/>
                          <a:hlinkClick r:id="rId11" tooltip="Teplota varu"/>
                        </a:rPr>
                        <a:t>Teplota varu</a:t>
                      </a:r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>
                          <a:latin typeface="+mn-lt"/>
                        </a:rPr>
                        <a:t>204 °C</a:t>
                      </a: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8755">
                <a:tc gridSpan="2">
                  <a:txBody>
                    <a:bodyPr/>
                    <a:lstStyle/>
                    <a:p>
                      <a:pPr algn="r"/>
                      <a:r>
                        <a:rPr lang="cs-CZ" sz="1600">
                          <a:latin typeface="+mn-lt"/>
                          <a:hlinkClick r:id="rId12" tooltip="Hustota"/>
                        </a:rPr>
                        <a:t>Hustota</a:t>
                      </a:r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>
                          <a:latin typeface="+mn-lt"/>
                        </a:rPr>
                        <a:t>0,990 g/cm</a:t>
                      </a:r>
                      <a:r>
                        <a:rPr lang="cs-CZ" sz="1600" baseline="30000">
                          <a:latin typeface="+mn-lt"/>
                        </a:rPr>
                        <a:t>3</a:t>
                      </a:r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35321">
                <a:tc gridSpan="2">
                  <a:txBody>
                    <a:bodyPr/>
                    <a:lstStyle/>
                    <a:p>
                      <a:pPr algn="r"/>
                      <a:r>
                        <a:rPr lang="cs-CZ" sz="1600">
                          <a:latin typeface="+mn-lt"/>
                          <a:hlinkClick r:id="rId13" tooltip="Rozpustnost"/>
                        </a:rPr>
                        <a:t>Rozpustnost</a:t>
                      </a:r>
                      <a:r>
                        <a:rPr lang="cs-CZ" sz="1600">
                          <a:latin typeface="+mn-lt"/>
                        </a:rPr>
                        <a:t> ve </a:t>
                      </a:r>
                      <a:r>
                        <a:rPr lang="cs-CZ" sz="1600">
                          <a:latin typeface="+mn-lt"/>
                          <a:hlinkClick r:id="rId14" tooltip="Voda"/>
                        </a:rPr>
                        <a:t>vodě</a:t>
                      </a:r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+mn-lt"/>
                        </a:rPr>
                        <a:t>1,2 mg/l</a:t>
                      </a: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576064"/>
          </a:xfrm>
        </p:spPr>
        <p:txBody>
          <a:bodyPr/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Nitrocelulóza 5 - ULTRAFILTRACE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53</a:t>
            </a:fld>
            <a:endParaRPr lang="sk-SK"/>
          </a:p>
        </p:txBody>
      </p:sp>
      <p:sp>
        <p:nvSpPr>
          <p:cNvPr id="11" name="TextovéPole 10"/>
          <p:cNvSpPr txBox="1"/>
          <p:nvPr/>
        </p:nvSpPr>
        <p:spPr>
          <a:xfrm>
            <a:off x="6300192" y="357301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10" name="Obrázek 9" descr="ULTRAFILTRY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325969" y="-2597778"/>
            <a:ext cx="2520280" cy="8957211"/>
          </a:xfrm>
          <a:prstGeom prst="rect">
            <a:avLst/>
          </a:prstGeom>
        </p:spPr>
      </p:pic>
      <p:pic>
        <p:nvPicPr>
          <p:cNvPr id="14" name="Obrázek 13" descr="ULTRAFILTRY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738041" y="586929"/>
            <a:ext cx="3595910" cy="8712968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576064"/>
          </a:xfrm>
        </p:spPr>
        <p:txBody>
          <a:bodyPr/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Nitrocelulóza 6 - ULTRAFILTRACE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54</a:t>
            </a:fld>
            <a:endParaRPr lang="sk-SK"/>
          </a:p>
        </p:txBody>
      </p:sp>
      <p:sp>
        <p:nvSpPr>
          <p:cNvPr id="11" name="TextovéPole 10"/>
          <p:cNvSpPr txBox="1"/>
          <p:nvPr/>
        </p:nvSpPr>
        <p:spPr>
          <a:xfrm>
            <a:off x="6300192" y="357301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12" name="Obrázek 11" descr="ULTRAFILTRY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735795" y="-1863586"/>
            <a:ext cx="3744417" cy="8856984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7380312" y="4077072"/>
            <a:ext cx="1512168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/>
          <p:cNvSpPr txBox="1"/>
          <p:nvPr/>
        </p:nvSpPr>
        <p:spPr>
          <a:xfrm>
            <a:off x="107504" y="4509120"/>
            <a:ext cx="8784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Už v roce 1969 to ale nebylo v katalogu SYNTHESIA. Patrně se to ale ve světě někde vyrábí.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A4F0818-A161-409A-809E-3DDAE1532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24112020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C3B0967-081D-4ABF-8A74-3ABF8B72E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CHEMIE 2 M &amp; N listopad Dusíkaté deriváty uhlovodíků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43307EC-8690-4845-B23B-672E2F32A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6F1430-A196-4121-8FC4-893723F7F43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CF23521-B491-48A0-B488-04DCD82B5EB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NITROCELULÓZA &amp; JEJÍ IDENTIFIKACE</a:t>
            </a: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Open Sans" panose="020B0604020202020204" pitchFamily="34" charset="0"/>
                <a:ea typeface="+mn-ea"/>
                <a:cs typeface="+mn-cs"/>
              </a:rPr>
              <a:t> 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6069C25-0DE6-4C24-980F-779FBB3E4F43}"/>
              </a:ext>
            </a:extLst>
          </p:cNvPr>
          <p:cNvSpPr txBox="1"/>
          <p:nvPr/>
        </p:nvSpPr>
        <p:spPr>
          <a:xfrm>
            <a:off x="2952" y="1045185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Open Sans" panose="020B0604020202020204" pitchFamily="34" charset="0"/>
                <a:ea typeface="+mn-ea"/>
                <a:cs typeface="+mn-cs"/>
              </a:rPr>
              <a:t>Velmi pěkné video identifikace NITROCELULÓZOVÝCH filmů</a:t>
            </a:r>
            <a:b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002776"/>
                </a:solidFill>
                <a:effectLst/>
                <a:uLnTx/>
                <a:uFillTx/>
                <a:latin typeface="Open Sans" panose="020B0604020202020204" pitchFamily="34" charset="0"/>
                <a:ea typeface="+mn-ea"/>
                <a:cs typeface="+mn-cs"/>
                <a:hlinkClick r:id="rId2"/>
              </a:rPr>
              <a:t>https://www.youtube.com/watch?v=o6RSovJd7ck&amp;ab_channel=B.L</a:t>
            </a:r>
            <a:b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cs-CZ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B77F10D-AC5C-4E86-BB78-5BE39B8819F2}"/>
              </a:ext>
            </a:extLst>
          </p:cNvPr>
          <p:cNvSpPr txBox="1"/>
          <p:nvPr/>
        </p:nvSpPr>
        <p:spPr>
          <a:xfrm>
            <a:off x="0" y="2060848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Ukázáno na rozlišení filmových podložek z: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Acetát celulózy,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NITROCELULÓZA,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PETP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Jedná se o reakci na důkaz dusičnanů</a:t>
            </a:r>
            <a:endParaRPr kumimoji="0" lang="cs-CZ" sz="2400" b="0" i="0" u="none" strike="noStrike" kern="1200" cap="none" spc="0" normalizeH="0" baseline="3000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9363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56</a:t>
            </a:fld>
            <a:endParaRPr lang="sk-SK"/>
          </a:p>
        </p:txBody>
      </p:sp>
      <p:pic>
        <p:nvPicPr>
          <p:cNvPr id="7" name="Obrázek 6" descr="celulózové ultrafiltry 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1" y="260648"/>
            <a:ext cx="8650609" cy="5688632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57</a:t>
            </a:fld>
            <a:endParaRPr lang="sk-SK"/>
          </a:p>
        </p:txBody>
      </p:sp>
      <p:pic>
        <p:nvPicPr>
          <p:cNvPr id="6" name="Obrázek 5" descr="celulózové ultrafiltry 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7" y="404664"/>
            <a:ext cx="8565821" cy="612068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58</a:t>
            </a:fld>
            <a:endParaRPr lang="sk-SK"/>
          </a:p>
        </p:txBody>
      </p:sp>
      <p:pic>
        <p:nvPicPr>
          <p:cNvPr id="7" name="Obrázek 6" descr="celulózové ultrafiltry 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88640"/>
            <a:ext cx="9220765" cy="576064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59</a:t>
            </a:fld>
            <a:endParaRPr lang="sk-SK"/>
          </a:p>
        </p:txBody>
      </p:sp>
      <p:pic>
        <p:nvPicPr>
          <p:cNvPr id="6" name="Obrázek 5" descr="celulózové ultrafiltry 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9493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6</a:t>
            </a:fld>
            <a:endParaRPr lang="sk-SK"/>
          </a:p>
        </p:txBody>
      </p:sp>
      <p:pic>
        <p:nvPicPr>
          <p:cNvPr id="6" name="Obrázek 5" descr="str 7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60</a:t>
            </a:fld>
            <a:endParaRPr lang="sk-SK"/>
          </a:p>
        </p:txBody>
      </p:sp>
      <p:pic>
        <p:nvPicPr>
          <p:cNvPr id="5" name="Obrázek 4" descr="celulózové ultrafiltry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5" y="0"/>
            <a:ext cx="90068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61</a:t>
            </a:fld>
            <a:endParaRPr lang="sk-SK"/>
          </a:p>
        </p:txBody>
      </p:sp>
      <p:pic>
        <p:nvPicPr>
          <p:cNvPr id="6" name="Obrázek 5" descr="celulózové ultrafiltry 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02521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62</a:t>
            </a:fld>
            <a:endParaRPr lang="sk-SK"/>
          </a:p>
        </p:txBody>
      </p:sp>
      <p:pic>
        <p:nvPicPr>
          <p:cNvPr id="5" name="Obrázek 4" descr="img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141633" y="322863"/>
            <a:ext cx="2932741" cy="856895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79512" y="2564904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Snížená hořlavost viskózových vláken vnesením FOSFORU do makromolekuly celulózy</a:t>
            </a:r>
          </a:p>
        </p:txBody>
      </p:sp>
      <p:sp>
        <p:nvSpPr>
          <p:cNvPr id="7" name="Obdélník 6"/>
          <p:cNvSpPr/>
          <p:nvPr/>
        </p:nvSpPr>
        <p:spPr>
          <a:xfrm>
            <a:off x="179512" y="3356992"/>
            <a:ext cx="1224136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20688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  <a:latin typeface="Arial Black" pitchFamily="34" charset="0"/>
              </a:rPr>
              <a:t>CELOFÁN</a:t>
            </a:r>
            <a:endParaRPr lang="cs-CZ" sz="1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620688"/>
            <a:ext cx="8229600" cy="5544616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Postup jako u viskózového vlákna, ale lití z PLOCHÉ HUBICE  do srážedla</a:t>
            </a:r>
          </a:p>
          <a:p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Křehká fólie &gt; měkčení glycerolem (cca. 10 – 15 % hmot.)</a:t>
            </a:r>
          </a:p>
          <a:p>
            <a:r>
              <a:rPr lang="cs-CZ" sz="2800" dirty="0">
                <a:solidFill>
                  <a:srgbClr val="008000"/>
                </a:solidFill>
                <a:latin typeface="Arial Black" pitchFamily="34" charset="0"/>
              </a:rPr>
              <a:t>Často lakován nitrocelulózovými laky &gt; potravinářské obaly a obaly na cigarety (</a:t>
            </a:r>
            <a:r>
              <a:rPr lang="cs-CZ" sz="2800" i="1" u="sng" dirty="0">
                <a:solidFill>
                  <a:srgbClr val="008000"/>
                </a:solidFill>
                <a:latin typeface="Arial Black" pitchFamily="34" charset="0"/>
              </a:rPr>
              <a:t>nyní BOPP – biaxiálně orientovaná polypropylénová fólie</a:t>
            </a:r>
            <a:r>
              <a:rPr lang="cs-CZ" sz="2800" dirty="0">
                <a:solidFill>
                  <a:srgbClr val="008000"/>
                </a:solidFill>
                <a:latin typeface="Arial Black" pitchFamily="34" charset="0"/>
              </a:rPr>
              <a:t>)</a:t>
            </a:r>
          </a:p>
          <a:p>
            <a:r>
              <a:rPr lang="cs-CZ" sz="2800" dirty="0">
                <a:solidFill>
                  <a:srgbClr val="C00000"/>
                </a:solidFill>
                <a:latin typeface="Arial Black" pitchFamily="34" charset="0"/>
              </a:rPr>
              <a:t>Po zvlhčení tvarovatelný &gt; uzavírání sklenic se zavařeninami atd.</a:t>
            </a:r>
          </a:p>
          <a:p>
            <a:r>
              <a:rPr lang="cs-CZ" sz="2800" dirty="0">
                <a:solidFill>
                  <a:srgbClr val="7030A0"/>
                </a:solidFill>
                <a:latin typeface="Arial Black" pitchFamily="34" charset="0"/>
              </a:rPr>
              <a:t>Po zvlhčení POLOPROPUSTNÁ MEMBRÁNA &gt; </a:t>
            </a:r>
            <a:r>
              <a:rPr lang="cs-CZ" sz="2800" dirty="0" err="1">
                <a:solidFill>
                  <a:srgbClr val="7030A0"/>
                </a:solidFill>
                <a:latin typeface="Arial Black" pitchFamily="34" charset="0"/>
              </a:rPr>
              <a:t>HEMOdialýza</a:t>
            </a:r>
            <a:r>
              <a:rPr lang="cs-CZ" sz="2800" dirty="0">
                <a:solidFill>
                  <a:srgbClr val="7030A0"/>
                </a:solidFill>
                <a:latin typeface="Arial Black" pitchFamily="34" charset="0"/>
              </a:rPr>
              <a:t> (</a:t>
            </a:r>
            <a:r>
              <a:rPr lang="cs-CZ" sz="2800" i="1" u="sng" dirty="0">
                <a:solidFill>
                  <a:srgbClr val="7030A0"/>
                </a:solidFill>
                <a:latin typeface="Arial Black" pitchFamily="34" charset="0"/>
              </a:rPr>
              <a:t>dříve</a:t>
            </a:r>
            <a:r>
              <a:rPr lang="cs-CZ" sz="2800" dirty="0">
                <a:solidFill>
                  <a:srgbClr val="7030A0"/>
                </a:solidFill>
                <a:latin typeface="Arial Black" pitchFamily="34" charset="0"/>
              </a:rPr>
              <a:t>)</a:t>
            </a:r>
          </a:p>
          <a:p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63</a:t>
            </a:fld>
            <a:endParaRPr lang="sk-SK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64</a:t>
            </a:fld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rgbClr val="FF0000"/>
                </a:solidFill>
                <a:latin typeface="Arial Black" pitchFamily="34" charset="0"/>
              </a:rPr>
              <a:t>CELOFÁN – PRVNÍ UMĚLÁ LEDVINA </a:t>
            </a:r>
          </a:p>
        </p:txBody>
      </p:sp>
      <p:pic>
        <p:nvPicPr>
          <p:cNvPr id="8" name="Obrázek 7" descr="celofán &amp; umělá ledvina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77688"/>
            <a:ext cx="7596336" cy="5480312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3995936" y="5805264"/>
            <a:ext cx="3600400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3923928" y="3861048"/>
            <a:ext cx="496855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Vynalezeno v letech 1942 – 1943</a:t>
            </a:r>
          </a:p>
          <a:p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Do té doby bylo onemocnění jistou smrtí</a:t>
            </a:r>
          </a:p>
          <a:p>
            <a:r>
              <a:rPr lang="cs-CZ" sz="3200" dirty="0">
                <a:solidFill>
                  <a:srgbClr val="008000"/>
                </a:solidFill>
                <a:latin typeface="Arial Black" pitchFamily="34" charset="0"/>
              </a:rPr>
              <a:t>Testováno na močovině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65</a:t>
            </a:fld>
            <a:endParaRPr lang="sk-SK"/>
          </a:p>
        </p:txBody>
      </p:sp>
      <p:pic>
        <p:nvPicPr>
          <p:cNvPr id="5" name="Obrázek 4" descr="Dialýza - schéma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939446" y="-1678799"/>
            <a:ext cx="5265108" cy="9144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0" y="5517232"/>
            <a:ext cx="9144000" cy="1200329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Malé molekuly (močovina, ionty atd. &gt; procházejí</a:t>
            </a:r>
          </a:p>
          <a:p>
            <a:pPr algn="ctr"/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Velké molekuly bílkovin (</a:t>
            </a:r>
            <a:r>
              <a:rPr lang="cs-CZ" sz="2400" dirty="0" err="1">
                <a:solidFill>
                  <a:srgbClr val="008000"/>
                </a:solidFill>
                <a:latin typeface="Arial Black" pitchFamily="34" charset="0"/>
              </a:rPr>
              <a:t>Globular</a:t>
            </a:r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sz="2400" dirty="0" err="1">
                <a:solidFill>
                  <a:srgbClr val="008000"/>
                </a:solidFill>
                <a:latin typeface="Arial Black" pitchFamily="34" charset="0"/>
              </a:rPr>
              <a:t>macromolecules</a:t>
            </a:r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) &gt; NEPROCHÁZEJÍ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66</a:t>
            </a:fld>
            <a:endParaRPr lang="sk-SK"/>
          </a:p>
        </p:txBody>
      </p:sp>
      <p:pic>
        <p:nvPicPr>
          <p:cNvPr id="5" name="Obrázek 4" descr="Dialysis_Figure WIKI ENG 2408201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052736"/>
            <a:ext cx="7704856" cy="471537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23528" y="6021288"/>
            <a:ext cx="7776864" cy="523220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dirty="0" err="1">
                <a:solidFill>
                  <a:srgbClr val="FF0000"/>
                </a:solidFill>
                <a:latin typeface="Arial Black" pitchFamily="34" charset="0"/>
              </a:rPr>
              <a:t>Labeling</a:t>
            </a: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 Agent = značkovací látka</a:t>
            </a:r>
          </a:p>
        </p:txBody>
      </p:sp>
      <p:cxnSp>
        <p:nvCxnSpPr>
          <p:cNvPr id="8" name="Přímá spojovací šipka 7"/>
          <p:cNvCxnSpPr/>
          <p:nvPr/>
        </p:nvCxnSpPr>
        <p:spPr>
          <a:xfrm flipV="1">
            <a:off x="3347864" y="3717032"/>
            <a:ext cx="288032" cy="2232248"/>
          </a:xfrm>
          <a:prstGeom prst="straightConnector1">
            <a:avLst/>
          </a:prstGeom>
          <a:ln w="635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67</a:t>
            </a:fld>
            <a:endParaRPr lang="sk-SK"/>
          </a:p>
        </p:txBody>
      </p:sp>
      <p:pic>
        <p:nvPicPr>
          <p:cNvPr id="5" name="Obrázek 4" descr="Xanthogenate_Cellulose_Structural_Formula_V1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6632"/>
            <a:ext cx="5400599" cy="612068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364088" y="2204864"/>
            <a:ext cx="3600400" cy="1815882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XANTOGENACE CELULÓZY</a:t>
            </a:r>
          </a:p>
          <a:p>
            <a:pPr algn="ctr"/>
            <a:r>
              <a:rPr lang="cs-CZ" sz="2800" u="sng" dirty="0">
                <a:solidFill>
                  <a:srgbClr val="0000FF"/>
                </a:solidFill>
                <a:latin typeface="Arial Black" pitchFamily="34" charset="0"/>
              </a:rPr>
              <a:t>Ještě jednou toto schéma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364088" y="188640"/>
            <a:ext cx="3600400" cy="156966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Pro celofán musí být obsah </a:t>
            </a:r>
            <a:r>
              <a:rPr lang="cs-CZ" sz="2400" dirty="0">
                <a:solidFill>
                  <a:srgbClr val="0000FF"/>
                </a:solidFill>
                <a:latin typeface="Symbol" pitchFamily="18" charset="2"/>
              </a:rPr>
              <a:t>a</a:t>
            </a:r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 celulózy vysoký, cca. 89 – 90 % hmot. </a:t>
            </a:r>
            <a:endParaRPr lang="cs-CZ" sz="2400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68</a:t>
            </a:fld>
            <a:endParaRPr lang="sk-SK"/>
          </a:p>
        </p:txBody>
      </p:sp>
      <p:pic>
        <p:nvPicPr>
          <p:cNvPr id="5" name="Obrázek 4" descr="img7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997528" y="-1909296"/>
            <a:ext cx="2808312" cy="7580248"/>
          </a:xfrm>
          <a:prstGeom prst="rect">
            <a:avLst/>
          </a:prstGeom>
        </p:spPr>
      </p:pic>
      <p:pic>
        <p:nvPicPr>
          <p:cNvPr id="6" name="Obrázek 5" descr="img7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3553541" y="1135091"/>
            <a:ext cx="2784712" cy="7516547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69</a:t>
            </a:fld>
            <a:endParaRPr lang="sk-SK"/>
          </a:p>
        </p:txBody>
      </p:sp>
      <p:pic>
        <p:nvPicPr>
          <p:cNvPr id="7" name="Obrázek 6" descr="img3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422443" y="-1830155"/>
            <a:ext cx="2376264" cy="843007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395536" y="476672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Acetát celulózy &gt; vlákna, plasty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23528" y="3573016"/>
            <a:ext cx="82089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Kdysi vyráběla SYNTHESIA  Pardubice</a:t>
            </a:r>
          </a:p>
          <a:p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Nyní např. 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  <a:hlinkClick r:id="rId3"/>
              </a:rPr>
              <a:t>www.</a:t>
            </a:r>
            <a:r>
              <a:rPr lang="cs-CZ" sz="3200" dirty="0" err="1">
                <a:solidFill>
                  <a:srgbClr val="0000FF"/>
                </a:solidFill>
                <a:latin typeface="Arial Black" pitchFamily="34" charset="0"/>
                <a:hlinkClick r:id="rId3"/>
              </a:rPr>
              <a:t>mazzucchelli.it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 &gt; pro </a:t>
            </a:r>
            <a:r>
              <a:rPr lang="cs-CZ" sz="3200" dirty="0" err="1">
                <a:solidFill>
                  <a:srgbClr val="0000FF"/>
                </a:solidFill>
                <a:latin typeface="Arial Black" pitchFamily="34" charset="0"/>
              </a:rPr>
              <a:t>designové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 výrobky, např. brýle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Modifikace celulózy I</a:t>
            </a:r>
            <a:endParaRPr lang="cs-CZ" sz="2800" dirty="0">
              <a:solidFill>
                <a:srgbClr val="FF0000"/>
              </a:solidFill>
            </a:endParaRPr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</p:nvPr>
        </p:nvGraphicFramePr>
        <p:xfrm>
          <a:off x="457200" y="981075"/>
          <a:ext cx="8229600" cy="50746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9693"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PRODUKT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VLASTNOST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POUŽITÍ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177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Regenerovaná celulóza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r"/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viskóza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Podobná nativní </a:t>
                      </a:r>
                      <a:r>
                        <a:rPr lang="cs-CZ" sz="1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celulóze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Vlákna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320">
                <a:tc>
                  <a:txBody>
                    <a:bodyPr/>
                    <a:lstStyle/>
                    <a:p>
                      <a:pPr algn="r"/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celofán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Transparentní, bezbarvý, 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Fólie pro potravinářství i techniku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0604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0000FF"/>
                          </a:solidFill>
                        </a:rPr>
                        <a:t>Acetát celulózy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0000FF"/>
                          </a:solidFill>
                        </a:rPr>
                        <a:t>Transparentní, bezbarvý, rozpustný v organických rozpouštědlech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0000FF"/>
                          </a:solidFill>
                        </a:rPr>
                        <a:t>Laky, lepidla, fólie, kinofilmy, vlákna, ………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0604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008000"/>
                          </a:solidFill>
                        </a:rPr>
                        <a:t>Propionát celulózy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008000"/>
                          </a:solidFill>
                        </a:rPr>
                        <a:t>Podobné jako acetát, ale vyšší tepelná odolnost a pevnost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008000"/>
                          </a:solidFill>
                        </a:rPr>
                        <a:t>Termoplast pro strojní výrobky a elektrotechniku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0604">
                <a:tc>
                  <a:txBody>
                    <a:bodyPr/>
                    <a:lstStyle/>
                    <a:p>
                      <a:r>
                        <a:rPr lang="cs-CZ" b="1" dirty="0" err="1">
                          <a:solidFill>
                            <a:srgbClr val="C00000"/>
                          </a:solidFill>
                        </a:rPr>
                        <a:t>Acetobutyrát</a:t>
                      </a:r>
                      <a:r>
                        <a:rPr lang="cs-CZ" b="1" dirty="0">
                          <a:solidFill>
                            <a:srgbClr val="C00000"/>
                          </a:solidFill>
                        </a:rPr>
                        <a:t> celulózy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C00000"/>
                          </a:solidFill>
                        </a:rPr>
                        <a:t>Lesk, rozměrová stálost, odolnost proti světlu, 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C00000"/>
                          </a:solidFill>
                        </a:rPr>
                        <a:t>Laky, brýle, nábytkové kování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</a:t>
            </a:fld>
            <a:endParaRPr lang="sk-SK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70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287016" y="188640"/>
            <a:ext cx="8749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Vlákna na bázi celulózy výrobní schémata I</a:t>
            </a:r>
          </a:p>
        </p:txBody>
      </p:sp>
      <p:pic>
        <p:nvPicPr>
          <p:cNvPr id="9" name="Obrázek 8" descr="img5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836712"/>
            <a:ext cx="7992888" cy="534128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71</a:t>
            </a:fld>
            <a:endParaRPr lang="sk-SK"/>
          </a:p>
        </p:txBody>
      </p:sp>
      <p:pic>
        <p:nvPicPr>
          <p:cNvPr id="5" name="Obrázek 4" descr="celulózová vlákna 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-4020"/>
            <a:ext cx="8856984" cy="6722592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72</a:t>
            </a:fld>
            <a:endParaRPr lang="sk-SK"/>
          </a:p>
        </p:txBody>
      </p:sp>
      <p:pic>
        <p:nvPicPr>
          <p:cNvPr id="5" name="Obrázek 4" descr="celulózová vlákna 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94147" y="539118"/>
            <a:ext cx="6563941" cy="576064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73</a:t>
            </a:fld>
            <a:endParaRPr lang="sk-SK"/>
          </a:p>
        </p:txBody>
      </p:sp>
      <p:pic>
        <p:nvPicPr>
          <p:cNvPr id="5" name="Obrázek 4" descr="celulózová vlákna 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690175" y="1404175"/>
            <a:ext cx="6597350" cy="4310299"/>
          </a:xfrm>
          <a:prstGeom prst="rect">
            <a:avLst/>
          </a:prstGeom>
        </p:spPr>
      </p:pic>
      <p:pic>
        <p:nvPicPr>
          <p:cNvPr id="6" name="Obrázek 5" descr="celulózová vlákna 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60648"/>
            <a:ext cx="4680520" cy="6361937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74</a:t>
            </a:fld>
            <a:endParaRPr lang="sk-SK"/>
          </a:p>
        </p:txBody>
      </p:sp>
      <p:pic>
        <p:nvPicPr>
          <p:cNvPr id="6" name="Obrázek 5" descr="celulózová vlákna 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263240" y="-3171839"/>
            <a:ext cx="2708922" cy="9052599"/>
          </a:xfrm>
          <a:prstGeom prst="rect">
            <a:avLst/>
          </a:prstGeom>
        </p:spPr>
      </p:pic>
      <p:pic>
        <p:nvPicPr>
          <p:cNvPr id="7" name="Obrázek 6" descr="celulózová vlákna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3" y="3645024"/>
            <a:ext cx="8914867" cy="3081132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75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287016" y="188640"/>
            <a:ext cx="8749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Vlákna na bázi celulózy </a:t>
            </a:r>
            <a:r>
              <a:rPr lang="cs-CZ" sz="2800">
                <a:solidFill>
                  <a:srgbClr val="FF0000"/>
                </a:solidFill>
                <a:latin typeface="Arial Black" pitchFamily="34" charset="0"/>
              </a:rPr>
              <a:t>výrobní schéma </a:t>
            </a: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II</a:t>
            </a:r>
          </a:p>
        </p:txBody>
      </p:sp>
      <p:pic>
        <p:nvPicPr>
          <p:cNvPr id="7" name="Obrázek 6" descr="img5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908720"/>
            <a:ext cx="8568952" cy="3528392"/>
          </a:xfrm>
          <a:prstGeom prst="rect">
            <a:avLst/>
          </a:prstGeom>
        </p:spPr>
      </p:pic>
      <p:pic>
        <p:nvPicPr>
          <p:cNvPr id="10" name="Obrázek 9" descr="img5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3784702" y="903929"/>
            <a:ext cx="1744584" cy="8810949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868144" y="5157192"/>
            <a:ext cx="309634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323528" y="5373216"/>
            <a:ext cx="5544616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76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179512" y="188640"/>
            <a:ext cx="8712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Vazba molekul celulózy &gt; </a:t>
            </a:r>
            <a:r>
              <a:rPr lang="cs-CZ" sz="3200" dirty="0" err="1">
                <a:solidFill>
                  <a:srgbClr val="FF0000"/>
                </a:solidFill>
                <a:latin typeface="Arial Black" pitchFamily="34" charset="0"/>
              </a:rPr>
              <a:t>sesíťovaná</a:t>
            </a:r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 vlákna</a:t>
            </a:r>
          </a:p>
        </p:txBody>
      </p:sp>
      <p:pic>
        <p:nvPicPr>
          <p:cNvPr id="1026" name="Picture 2" descr="C:\Users\ladapospa\Documents\TECHNOLOGIE CHEMICKÝCH VLÁKEN\tabulky a grafy\img4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882712" y="-138297"/>
            <a:ext cx="3240360" cy="7350618"/>
          </a:xfrm>
          <a:prstGeom prst="rect">
            <a:avLst/>
          </a:prstGeom>
          <a:noFill/>
        </p:spPr>
      </p:pic>
      <p:sp>
        <p:nvSpPr>
          <p:cNvPr id="9" name="TextovéPole 8"/>
          <p:cNvSpPr txBox="1"/>
          <p:nvPr/>
        </p:nvSpPr>
        <p:spPr>
          <a:xfrm>
            <a:off x="5508104" y="4437112"/>
            <a:ext cx="3240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C00000"/>
                </a:solidFill>
              </a:rPr>
              <a:t>Vazba přes –OH skupiny na jednom řetězci není žádoucí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79512" y="1484784"/>
            <a:ext cx="2160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Vazba přes –OH skupiny na RŮZNÝCH ŘETĚZCÍCH JE ŽÁDOUCÍ</a:t>
            </a:r>
          </a:p>
        </p:txBody>
      </p:sp>
      <p:cxnSp>
        <p:nvCxnSpPr>
          <p:cNvPr id="12" name="Přímá spojovací šipka 11"/>
          <p:cNvCxnSpPr/>
          <p:nvPr/>
        </p:nvCxnSpPr>
        <p:spPr>
          <a:xfrm>
            <a:off x="1691680" y="2852936"/>
            <a:ext cx="2016224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>
            <a:off x="611560" y="2996952"/>
            <a:ext cx="1872208" cy="122413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>
            <a:stCxn id="9" idx="0"/>
          </p:cNvCxnSpPr>
          <p:nvPr/>
        </p:nvCxnSpPr>
        <p:spPr>
          <a:xfrm flipH="1" flipV="1">
            <a:off x="6228184" y="3717032"/>
            <a:ext cx="900100" cy="72008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251520" y="5373216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Umělý pergamen – H</a:t>
            </a:r>
            <a:r>
              <a:rPr lang="cs-CZ" sz="2400" baseline="-25000" dirty="0">
                <a:solidFill>
                  <a:srgbClr val="008000"/>
                </a:solidFill>
                <a:latin typeface="Arial Black" pitchFamily="34" charset="0"/>
              </a:rPr>
              <a:t>2</a:t>
            </a:r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SO</a:t>
            </a:r>
            <a:r>
              <a:rPr lang="cs-CZ" sz="2400" baseline="-25000" dirty="0">
                <a:solidFill>
                  <a:srgbClr val="008000"/>
                </a:solidFill>
                <a:latin typeface="Arial Black" pitchFamily="34" charset="0"/>
              </a:rPr>
              <a:t>4 </a:t>
            </a:r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&gt; balení tuků</a:t>
            </a:r>
          </a:p>
          <a:p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Vulkánfíbr – ZnCl</a:t>
            </a:r>
            <a:r>
              <a:rPr lang="cs-CZ" sz="2400" baseline="-25000" dirty="0">
                <a:solidFill>
                  <a:srgbClr val="0000FF"/>
                </a:solidFill>
                <a:latin typeface="Arial Black" pitchFamily="34" charset="0"/>
              </a:rPr>
              <a:t>2 </a:t>
            </a:r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&gt; kufry, složky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 Mikrokrystalická celulóza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77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cs-CZ" dirty="0"/>
              <a:t>Inertní látka pro přenos účinné látky léčiv a potravinových doplňků</a:t>
            </a:r>
          </a:p>
          <a:p>
            <a:r>
              <a:rPr lang="cs-CZ" dirty="0" err="1"/>
              <a:t>Nakypřovací</a:t>
            </a:r>
            <a:r>
              <a:rPr lang="cs-CZ" dirty="0"/>
              <a:t> prostředek v potravinách</a:t>
            </a:r>
          </a:p>
          <a:p>
            <a:r>
              <a:rPr lang="cs-CZ" dirty="0"/>
              <a:t>Vláknitá přísada do potravin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504056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Deriváty celulózy ve farmacii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78</a:t>
            </a:fld>
            <a:endParaRPr lang="sk-SK"/>
          </a:p>
        </p:txBody>
      </p:sp>
      <p:pic>
        <p:nvPicPr>
          <p:cNvPr id="9" name="Obrázek 8" descr="img1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040316" y="-1240116"/>
            <a:ext cx="1988820" cy="5710428"/>
          </a:xfrm>
          <a:prstGeom prst="rect">
            <a:avLst/>
          </a:prstGeom>
        </p:spPr>
      </p:pic>
      <p:pic>
        <p:nvPicPr>
          <p:cNvPr id="10" name="Obrázek 9" descr="img1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2753" y="2708920"/>
            <a:ext cx="8686343" cy="3456384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Celulóza jako  MĚNIČ IONTŮ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79</a:t>
            </a:fld>
            <a:endParaRPr lang="sk-SK"/>
          </a:p>
        </p:txBody>
      </p:sp>
      <p:pic>
        <p:nvPicPr>
          <p:cNvPr id="9" name="Obrázek 8" descr="img9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763733" y="-2819517"/>
            <a:ext cx="1512168" cy="8680610"/>
          </a:xfrm>
          <a:prstGeom prst="rect">
            <a:avLst/>
          </a:prstGeom>
        </p:spPr>
      </p:pic>
      <p:pic>
        <p:nvPicPr>
          <p:cNvPr id="10" name="Obrázek 9" descr="img9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572051" y="-115667"/>
            <a:ext cx="4071906" cy="856895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Modifikace celulózy II</a:t>
            </a:r>
            <a:endParaRPr lang="cs-CZ" sz="2800" dirty="0">
              <a:solidFill>
                <a:srgbClr val="FF0000"/>
              </a:solidFill>
            </a:endParaRPr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</p:nvPr>
        </p:nvGraphicFramePr>
        <p:xfrm>
          <a:off x="457200" y="981075"/>
          <a:ext cx="822960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86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86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9693"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PRODUKT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VLASTNOST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POUŽITÍ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177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Nitrát celulózy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Podle stupně nitrace, </a:t>
                      </a:r>
                      <a:r>
                        <a:rPr lang="cs-CZ" b="1" dirty="0" err="1">
                          <a:solidFill>
                            <a:srgbClr val="FF0000"/>
                          </a:solidFill>
                        </a:rPr>
                        <a:t>změkčovatelný</a:t>
                      </a:r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 kafrem &gt; CELULOID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Laky, fólie, termoplast, VÝBUŠNINA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l"/>
                      <a:r>
                        <a:rPr lang="cs-CZ" b="1" dirty="0" err="1">
                          <a:solidFill>
                            <a:srgbClr val="0000FF"/>
                          </a:solidFill>
                        </a:rPr>
                        <a:t>Methylcelulóza</a:t>
                      </a:r>
                      <a:r>
                        <a:rPr lang="cs-CZ" b="1" dirty="0">
                          <a:solidFill>
                            <a:srgbClr val="0000FF"/>
                          </a:solidFill>
                        </a:rPr>
                        <a:t>,</a:t>
                      </a:r>
                    </a:p>
                    <a:p>
                      <a:pPr algn="l"/>
                      <a:r>
                        <a:rPr lang="cs-CZ" b="1" dirty="0" err="1">
                          <a:solidFill>
                            <a:srgbClr val="0000FF"/>
                          </a:solidFill>
                        </a:rPr>
                        <a:t>ethylcelulóza</a:t>
                      </a:r>
                      <a:endParaRPr lang="cs-CZ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0000FF"/>
                          </a:solidFill>
                        </a:rPr>
                        <a:t>Podle stupně </a:t>
                      </a:r>
                      <a:r>
                        <a:rPr lang="cs-CZ" b="1" dirty="0" err="1">
                          <a:solidFill>
                            <a:srgbClr val="0000FF"/>
                          </a:solidFill>
                        </a:rPr>
                        <a:t>methylace</a:t>
                      </a:r>
                      <a:r>
                        <a:rPr lang="cs-CZ" b="1" dirty="0">
                          <a:solidFill>
                            <a:srgbClr val="0000FF"/>
                          </a:solidFill>
                        </a:rPr>
                        <a:t> rozpustnost ve vodě nebo v organických rozpouštědlech, </a:t>
                      </a:r>
                      <a:r>
                        <a:rPr lang="cs-CZ" b="1" dirty="0" err="1">
                          <a:solidFill>
                            <a:srgbClr val="0000FF"/>
                          </a:solidFill>
                        </a:rPr>
                        <a:t>filmotvorná</a:t>
                      </a:r>
                      <a:r>
                        <a:rPr lang="cs-CZ" b="1" dirty="0">
                          <a:solidFill>
                            <a:srgbClr val="0000FF"/>
                          </a:solidFill>
                        </a:rPr>
                        <a:t>, emulgační schopnosti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0000FF"/>
                          </a:solidFill>
                        </a:rPr>
                        <a:t>Lepidla, emulátory textilní šlichty, fotopapíry,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320">
                <a:tc>
                  <a:txBody>
                    <a:bodyPr/>
                    <a:lstStyle/>
                    <a:p>
                      <a:pPr algn="l"/>
                      <a:r>
                        <a:rPr lang="cs-CZ" b="1" dirty="0" err="1">
                          <a:solidFill>
                            <a:srgbClr val="008000"/>
                          </a:solidFill>
                        </a:rPr>
                        <a:t>Benzylcelulóza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b="1" dirty="0">
                          <a:solidFill>
                            <a:srgbClr val="008000"/>
                          </a:solidFill>
                        </a:rPr>
                        <a:t>Jako </a:t>
                      </a:r>
                      <a:r>
                        <a:rPr lang="cs-CZ" b="1" dirty="0" err="1">
                          <a:solidFill>
                            <a:srgbClr val="008000"/>
                          </a:solidFill>
                        </a:rPr>
                        <a:t>methylcelulóza</a:t>
                      </a:r>
                      <a:r>
                        <a:rPr lang="cs-CZ" b="1" baseline="0" dirty="0">
                          <a:solidFill>
                            <a:srgbClr val="008000"/>
                          </a:solidFill>
                        </a:rPr>
                        <a:t> a 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  <a:p>
                      <a:pPr algn="l"/>
                      <a:r>
                        <a:rPr lang="cs-CZ" b="1" dirty="0" err="1">
                          <a:solidFill>
                            <a:srgbClr val="008000"/>
                          </a:solidFill>
                        </a:rPr>
                        <a:t>ethylcelulóza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>
                          <a:solidFill>
                            <a:srgbClr val="008000"/>
                          </a:solidFill>
                        </a:rPr>
                        <a:t>Laky, </a:t>
                      </a:r>
                      <a:r>
                        <a:rPr lang="cs-CZ" b="1" dirty="0" err="1">
                          <a:solidFill>
                            <a:srgbClr val="008000"/>
                          </a:solidFill>
                        </a:rPr>
                        <a:t>elektroizolace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0604">
                <a:tc>
                  <a:txBody>
                    <a:bodyPr/>
                    <a:lstStyle/>
                    <a:p>
                      <a:r>
                        <a:rPr lang="cs-CZ" b="1" dirty="0" err="1">
                          <a:solidFill>
                            <a:srgbClr val="C00000"/>
                          </a:solidFill>
                        </a:rPr>
                        <a:t>Karboxymethylcelulóza</a:t>
                      </a:r>
                      <a:endParaRPr lang="cs-CZ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C00000"/>
                          </a:solidFill>
                        </a:rPr>
                        <a:t>Koloidní a emulgační vlastnosti, rozpustná v horké vodě, Na sůl i ve studené vodě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>
                          <a:solidFill>
                            <a:srgbClr val="C00000"/>
                          </a:solidFill>
                        </a:rPr>
                        <a:t>Lepidla, textilní šlichty, ochranné= koloidy, zahušťovadla </a:t>
                      </a:r>
                    </a:p>
                    <a:p>
                      <a:endParaRPr lang="cs-CZ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</a:t>
            </a:fld>
            <a:endParaRPr lang="sk-SK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Celulóza jako  MĚNIČ IONTŮ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80</a:t>
            </a:fld>
            <a:endParaRPr lang="sk-SK"/>
          </a:p>
        </p:txBody>
      </p:sp>
      <p:pic>
        <p:nvPicPr>
          <p:cNvPr id="8" name="Obrázek 7" descr="img9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512009" y="-2567794"/>
            <a:ext cx="2088232" cy="8609211"/>
          </a:xfrm>
          <a:prstGeom prst="rect">
            <a:avLst/>
          </a:prstGeom>
        </p:spPr>
      </p:pic>
      <p:pic>
        <p:nvPicPr>
          <p:cNvPr id="11" name="Obrázek 10" descr="img9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448601" y="1727863"/>
            <a:ext cx="3312368" cy="5418498"/>
          </a:xfrm>
          <a:prstGeom prst="rect">
            <a:avLst/>
          </a:prstGeom>
        </p:spPr>
      </p:pic>
      <p:pic>
        <p:nvPicPr>
          <p:cNvPr id="12" name="Obrázek 11" descr="img9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220590" y="3580609"/>
            <a:ext cx="2376265" cy="3081159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Celulóza jako CHROMATOGRAFICKÝ MATERIÁL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81</a:t>
            </a:fld>
            <a:endParaRPr lang="sk-SK"/>
          </a:p>
        </p:txBody>
      </p:sp>
      <p:pic>
        <p:nvPicPr>
          <p:cNvPr id="9" name="Obrázek 8" descr="papírová chromatografie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071326" y="-767070"/>
            <a:ext cx="4896544" cy="8536156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Celulóza jako CHROMATOGRAFICKÝ MATERIÁL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82</a:t>
            </a:fld>
            <a:endParaRPr lang="sk-SK"/>
          </a:p>
        </p:txBody>
      </p:sp>
      <p:pic>
        <p:nvPicPr>
          <p:cNvPr id="7" name="Obrázek 6" descr="papírová chromatografie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724374" y="-1420118"/>
            <a:ext cx="3744416" cy="8690124"/>
          </a:xfrm>
          <a:prstGeom prst="rect">
            <a:avLst/>
          </a:prstGeom>
        </p:spPr>
      </p:pic>
      <p:pic>
        <p:nvPicPr>
          <p:cNvPr id="8" name="Obrázek 7" descr="papírová chromatografie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3771155" y="1277516"/>
            <a:ext cx="1457673" cy="8496944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Celulóza jako CHROMATOGRAFICKÝ MATERIÁL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83</a:t>
            </a:fld>
            <a:endParaRPr lang="sk-SK"/>
          </a:p>
        </p:txBody>
      </p:sp>
      <p:pic>
        <p:nvPicPr>
          <p:cNvPr id="9" name="Obrázek 8" descr="papírová chromatografie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537942" y="-1305694"/>
            <a:ext cx="3960440" cy="8677300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5724128" y="5229200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KŘEMELINA</a:t>
            </a:r>
          </a:p>
        </p:txBody>
      </p:sp>
      <p:cxnSp>
        <p:nvCxnSpPr>
          <p:cNvPr id="12" name="Přímá spojovací šipka 11"/>
          <p:cNvCxnSpPr/>
          <p:nvPr/>
        </p:nvCxnSpPr>
        <p:spPr>
          <a:xfrm flipH="1" flipV="1">
            <a:off x="4644008" y="3284984"/>
            <a:ext cx="1152128" cy="2016224"/>
          </a:xfrm>
          <a:prstGeom prst="straightConnector1">
            <a:avLst/>
          </a:prstGeom>
          <a:ln w="41275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čára 14"/>
          <p:cNvCxnSpPr/>
          <p:nvPr/>
        </p:nvCxnSpPr>
        <p:spPr>
          <a:xfrm>
            <a:off x="3347864" y="3284984"/>
            <a:ext cx="2160240" cy="0"/>
          </a:xfrm>
          <a:prstGeom prst="line">
            <a:avLst/>
          </a:prstGeom>
          <a:ln w="41275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čára 15"/>
          <p:cNvCxnSpPr/>
          <p:nvPr/>
        </p:nvCxnSpPr>
        <p:spPr>
          <a:xfrm>
            <a:off x="323528" y="4437112"/>
            <a:ext cx="2016224" cy="0"/>
          </a:xfrm>
          <a:prstGeom prst="line">
            <a:avLst/>
          </a:prstGeom>
          <a:ln w="41275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Modifikace celulózy III</a:t>
            </a:r>
            <a:endParaRPr lang="cs-CZ" sz="2800" dirty="0">
              <a:solidFill>
                <a:srgbClr val="FF0000"/>
              </a:solidFill>
            </a:endParaRPr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</p:nvPr>
        </p:nvGraphicFramePr>
        <p:xfrm>
          <a:off x="457200" y="981075"/>
          <a:ext cx="8229600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86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86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9693"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PRODUKT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VLASTNOST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POUŽITÍ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0604">
                <a:tc>
                  <a:txBody>
                    <a:bodyPr/>
                    <a:lstStyle/>
                    <a:p>
                      <a:r>
                        <a:rPr lang="cs-CZ" b="1" dirty="0" err="1">
                          <a:solidFill>
                            <a:srgbClr val="C00000"/>
                          </a:solidFill>
                        </a:rPr>
                        <a:t>Hydroxyethylcelulóza</a:t>
                      </a:r>
                      <a:endParaRPr lang="cs-CZ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err="1">
                          <a:solidFill>
                            <a:srgbClr val="C00000"/>
                          </a:solidFill>
                        </a:rPr>
                        <a:t>Filmotvornost</a:t>
                      </a:r>
                      <a:r>
                        <a:rPr lang="cs-CZ" b="1" dirty="0">
                          <a:solidFill>
                            <a:srgbClr val="C00000"/>
                          </a:solidFill>
                        </a:rPr>
                        <a:t>, rozpustnost ve vodě a ve směsích voda + </a:t>
                      </a:r>
                      <a:r>
                        <a:rPr lang="cs-CZ" b="1" dirty="0" err="1">
                          <a:solidFill>
                            <a:srgbClr val="C00000"/>
                          </a:solidFill>
                        </a:rPr>
                        <a:t>ethanol</a:t>
                      </a:r>
                      <a:endParaRPr lang="cs-CZ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C00000"/>
                          </a:solidFill>
                        </a:rPr>
                        <a:t>Laky na vlasy, zahušťovadlo pro barvy </a:t>
                      </a:r>
                      <a:r>
                        <a:rPr lang="cs-CZ" b="1" baseline="0" dirty="0">
                          <a:solidFill>
                            <a:srgbClr val="C00000"/>
                          </a:solidFill>
                        </a:rPr>
                        <a:t>(TIXOTROPNÍ EFEKT)</a:t>
                      </a:r>
                      <a:endParaRPr lang="cs-CZ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</a:t>
            </a:fld>
            <a:endParaRPr lang="sk-SK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9014</TotalTime>
  <Words>3148</Words>
  <Application>Microsoft Office PowerPoint</Application>
  <PresentationFormat>Předvádění na obrazovce (4:3)</PresentationFormat>
  <Paragraphs>554</Paragraphs>
  <Slides>83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83</vt:i4>
      </vt:variant>
    </vt:vector>
  </HeadingPairs>
  <TitlesOfParts>
    <vt:vector size="90" baseType="lpstr">
      <vt:lpstr>Arial</vt:lpstr>
      <vt:lpstr>Arial Black</vt:lpstr>
      <vt:lpstr>Calibri</vt:lpstr>
      <vt:lpstr>Open Sans</vt:lpstr>
      <vt:lpstr>Symbol</vt:lpstr>
      <vt:lpstr>Default Design</vt:lpstr>
      <vt:lpstr>1_Motiv sady Office</vt:lpstr>
      <vt:lpstr>PŘÍRODNÍ POLYMERY Polysacharidy II  CELULÓZA 4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Modifikace celulózy I</vt:lpstr>
      <vt:lpstr>Modifikace celulózy II</vt:lpstr>
      <vt:lpstr>Modifikace celulózy III</vt:lpstr>
      <vt:lpstr>Výroba viskózového hedvábí z celulózy  v České a Slovenské republice</vt:lpstr>
      <vt:lpstr>Měďnaté hedvábí</vt:lpstr>
      <vt:lpstr>Prezentace aplikace PowerPoint</vt:lpstr>
      <vt:lpstr>Prezentace aplikace PowerPoint</vt:lpstr>
      <vt:lpstr>Prezentace aplikace PowerPoint</vt:lpstr>
      <vt:lpstr>Prezentace aplikace PowerPoint</vt:lpstr>
      <vt:lpstr>Viskózové vlákno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PROČ JE DNES VLÁKNEM MINORITNÍM 1?</vt:lpstr>
      <vt:lpstr>PROČ JE DNES VLÁKNEM MINORITNÍM 2?</vt:lpstr>
      <vt:lpstr>Prezentace aplikace PowerPoint</vt:lpstr>
      <vt:lpstr>KDE MÁ VISKÓZOVÝ KORD JEŠTĚ DNES ŠANCI?</vt:lpstr>
      <vt:lpstr>Viskózové hedvábí (vlákno na bázi polysacharidu) bylo prvním konkurentem PŘÍRODNÍHO HEDVÁNÍ (bílkovinné vlákno) V Československu dostupné už v roce 1934!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Hydrolýza celulózy 1</vt:lpstr>
      <vt:lpstr>Hydrolýza celulózy 2</vt:lpstr>
      <vt:lpstr>ROZPOUŠTĚDLA celulózy</vt:lpstr>
      <vt:lpstr>Proč se ASI  začalo vyrábět VISKÓZOVÉ VLÁKNO?</vt:lpstr>
      <vt:lpstr>Prezentace aplikace PowerPoint</vt:lpstr>
      <vt:lpstr>Oxidovaná celulóza</vt:lpstr>
      <vt:lpstr>Prezentace aplikace PowerPoint</vt:lpstr>
      <vt:lpstr>Prezentace aplikace PowerPoint</vt:lpstr>
      <vt:lpstr>Prezentace aplikace PowerPoint</vt:lpstr>
      <vt:lpstr>Prezentace aplikace PowerPoint</vt:lpstr>
      <vt:lpstr>Celulóza pro zastavování krve</vt:lpstr>
      <vt:lpstr>Prezentace aplikace PowerPoint</vt:lpstr>
      <vt:lpstr>Nitrocelulóza 1A</vt:lpstr>
      <vt:lpstr>Nitrocelulóza 1B</vt:lpstr>
      <vt:lpstr>Nitrocelulóza 2</vt:lpstr>
      <vt:lpstr>Nitrocelulóza 3</vt:lpstr>
      <vt:lpstr>Nitrocelulóza 4/1 - CELULOID</vt:lpstr>
      <vt:lpstr>Nitrocelulóza 4/2 - CELULOID</vt:lpstr>
      <vt:lpstr>Nitrocelulóza 5 - ULTRAFILTRACE</vt:lpstr>
      <vt:lpstr>Nitrocelulóza 6 - ULTRAFILTRACE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CELOFÁN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Mikrokrystalická celulóza</vt:lpstr>
      <vt:lpstr>Deriváty celulózy ve farmacii</vt:lpstr>
      <vt:lpstr>Celulóza jako  MĚNIČ IONTŮ</vt:lpstr>
      <vt:lpstr>Celulóza jako  MĚNIČ IONTŮ</vt:lpstr>
      <vt:lpstr>Celulóza jako CHROMATOGRAFICKÝ MATERIÁL</vt:lpstr>
      <vt:lpstr>Celulóza jako CHROMATOGRAFICKÝ MATERIÁL</vt:lpstr>
      <vt:lpstr>Celulóza jako CHROMATOGRAFICKÝ MATERIÁL</vt:lpstr>
    </vt:vector>
  </TitlesOfParts>
  <Company>Home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NAVRHOVÁNÍ VÝROBKŮ Z PLASTŮ</dc:title>
  <dc:creator>LP</dc:creator>
  <cp:lastModifiedBy>ladapospa@icloud.com</cp:lastModifiedBy>
  <cp:revision>834</cp:revision>
  <dcterms:created xsi:type="dcterms:W3CDTF">2008-02-10T16:41:08Z</dcterms:created>
  <dcterms:modified xsi:type="dcterms:W3CDTF">2021-06-03T04:57:14Z</dcterms:modified>
</cp:coreProperties>
</file>