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421" r:id="rId3"/>
    <p:sldId id="463" r:id="rId4"/>
    <p:sldId id="464" r:id="rId5"/>
    <p:sldId id="465" r:id="rId6"/>
    <p:sldId id="401" r:id="rId7"/>
    <p:sldId id="404" r:id="rId8"/>
    <p:sldId id="403" r:id="rId9"/>
    <p:sldId id="432" r:id="rId10"/>
    <p:sldId id="559" r:id="rId11"/>
    <p:sldId id="561" r:id="rId12"/>
    <p:sldId id="484" r:id="rId13"/>
    <p:sldId id="406" r:id="rId14"/>
    <p:sldId id="405" r:id="rId15"/>
    <p:sldId id="402" r:id="rId16"/>
    <p:sldId id="407" r:id="rId17"/>
    <p:sldId id="409" r:id="rId18"/>
    <p:sldId id="410" r:id="rId19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  <a:srgbClr val="008000"/>
    <a:srgbClr val="9900CC"/>
    <a:srgbClr val="FFFFCC"/>
    <a:srgbClr val="FFFF99"/>
    <a:srgbClr val="FF0000"/>
    <a:srgbClr val="000099"/>
    <a:srgbClr val="CC33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6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/>
              <a:t>Click to edit Master text styles</a:t>
            </a:r>
          </a:p>
          <a:p>
            <a:pPr lvl="1"/>
            <a:r>
              <a:rPr lang="sk-SK" noProof="0"/>
              <a:t>Second level</a:t>
            </a:r>
          </a:p>
          <a:p>
            <a:pPr lvl="2"/>
            <a:r>
              <a:rPr lang="sk-SK" noProof="0"/>
              <a:t>Third level</a:t>
            </a:r>
          </a:p>
          <a:p>
            <a:pPr lvl="3"/>
            <a:r>
              <a:rPr lang="sk-SK" noProof="0"/>
              <a:t>Fourth level</a:t>
            </a:r>
          </a:p>
          <a:p>
            <a:pPr lvl="4"/>
            <a:r>
              <a:rPr lang="sk-SK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3245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1ACD6-97AC-4952-BEB4-243BFCE2D2A0}" type="datetime1">
              <a:rPr lang="cs-CZ" smtClean="0"/>
              <a:t>30.10.2021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Výroba škrobu PŘF MU 6_2_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B7A15-CAE8-4C28-B6AF-FA0B377798E0}" type="datetime1">
              <a:rPr lang="cs-CZ" smtClean="0"/>
              <a:t>30.10.2021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Výroba škrobu PŘF MU 6_2_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780ED-EBE4-4786-823F-F46E2A769E21}" type="datetime1">
              <a:rPr lang="cs-CZ" smtClean="0"/>
              <a:t>30.10.2021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Výroba škrobu PŘF MU 6_2_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08736-BFBD-4321-8901-2FD168AE0338}" type="datetime1">
              <a:rPr lang="cs-CZ" smtClean="0"/>
              <a:t>30.10.2021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Výroba škrobu PŘF MU 6_2_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13ADF-4019-4E29-BFEE-3C32A0D4A94C}" type="datetime1">
              <a:rPr lang="cs-CZ" smtClean="0"/>
              <a:t>30.10.2021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Výroba škrobu PŘF MU 6_2_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45D02-8AC5-486C-9CB1-51D6B66E7206}" type="datetime1">
              <a:rPr lang="cs-CZ" smtClean="0"/>
              <a:t>30.10.2021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Výroba škrobu PŘF MU 6_2_ 2021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479E0-0BB0-431C-9A8B-86D18F551B10}" type="datetime1">
              <a:rPr lang="cs-CZ" smtClean="0"/>
              <a:t>30.10.2021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Výroba škrobu PŘF MU 6_2_ 2021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05681-FD6A-48B2-8008-A5A146120E15}" type="datetime1">
              <a:rPr lang="cs-CZ" smtClean="0"/>
              <a:t>30.10.2021</a:t>
            </a:fld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Výroba škrobu PŘF MU 6_2_ 2021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DEB43-83DB-40ED-8254-AFAD22C94250}" type="datetime1">
              <a:rPr lang="cs-CZ" smtClean="0"/>
              <a:t>30.10.2021</a:t>
            </a:fld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Výroba škrobu PŘF MU 6_2_ 2021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C960B-DCCC-4C58-BFF8-17D54F673E1C}" type="datetime1">
              <a:rPr lang="cs-CZ" smtClean="0"/>
              <a:t>30.10.2021</a:t>
            </a:fld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Výroba škrobu PŘF MU 6_2_ 2021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A799A-7698-4CD3-AD73-25636F2E2BC1}" type="datetime1">
              <a:rPr lang="cs-CZ" smtClean="0"/>
              <a:t>30.10.2021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Výroba škrobu PŘF MU 6_2_ 2021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E6458-AC2A-43F3-AFDF-644BDE78D70B}" type="datetime1">
              <a:rPr lang="cs-CZ" smtClean="0"/>
              <a:t>30.10.2021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PŘÍRODNÍ POLYMERY Výroba škrobu PŘF MU 6_2_ 2021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47288AB2-D923-4FF4-92ED-87E5EE475360}" type="datetime1">
              <a:rPr lang="cs-CZ" smtClean="0"/>
              <a:t>30.10.2021</a:t>
            </a:fld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/>
              <a:t>PŘÍRODNÍ POLYMERY Výroba škrobu PŘF MU 6_2_ 2021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/>
              <a:t>PŘÍRODNÍ POLYMERY Výroba škrobu PŘF MU 6_2_ 2021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4320480"/>
          </a:xfrm>
        </p:spPr>
        <p:txBody>
          <a:bodyPr/>
          <a:lstStyle/>
          <a:p>
            <a:pPr eaLnBrk="1" hangingPunct="1"/>
            <a:r>
              <a:rPr lang="sk-SK" sz="4800" b="1" dirty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br>
              <a:rPr lang="sk-SK" sz="4000" b="1" dirty="0">
                <a:solidFill>
                  <a:srgbClr val="FF0000"/>
                </a:solidFill>
              </a:rPr>
            </a:br>
            <a:r>
              <a:rPr lang="cs-CZ" sz="5400" b="1" kern="1200" dirty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Polysacharidy I  Výroba škrobu </a:t>
            </a:r>
            <a:br>
              <a:rPr lang="cs-CZ" sz="3200" dirty="0">
                <a:latin typeface="Calibri"/>
                <a:ea typeface="Calibri"/>
                <a:cs typeface="Times New Roman"/>
              </a:rPr>
            </a:br>
            <a:endParaRPr lang="sk-SK" sz="4000" b="1" dirty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653136"/>
            <a:ext cx="6400800" cy="1584176"/>
          </a:xfrm>
        </p:spPr>
        <p:txBody>
          <a:bodyPr/>
          <a:lstStyle/>
          <a:p>
            <a:pPr eaLnBrk="1" hangingPunct="1"/>
            <a:r>
              <a:rPr lang="cs-CZ" sz="2800" b="1" dirty="0">
                <a:solidFill>
                  <a:srgbClr val="0000FF"/>
                </a:solidFill>
                <a:latin typeface="Arial Black" pitchFamily="34" charset="0"/>
              </a:rPr>
              <a:t>RNDr. Ladislav Pospíšil, CSc.</a:t>
            </a: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D429E83-95F9-4296-95E9-FA6341C6D8EA}" type="datetime1">
              <a:rPr lang="cs-CZ" smtClean="0"/>
              <a:t>30.10.2021</a:t>
            </a:fld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/>
          <a:lstStyle/>
          <a:p>
            <a:r>
              <a:rPr lang="cs-CZ" sz="4000" b="1" cap="all" dirty="0">
                <a:solidFill>
                  <a:srgbClr val="008000"/>
                </a:solidFill>
                <a:latin typeface="Arial Black" pitchFamily="34" charset="0"/>
              </a:rPr>
              <a:t>Od škrobu k </a:t>
            </a:r>
            <a:r>
              <a:rPr lang="cs-CZ" sz="4000" b="1" cap="all" dirty="0" err="1">
                <a:solidFill>
                  <a:srgbClr val="9900CC"/>
                </a:solidFill>
                <a:latin typeface="Arial Black" pitchFamily="34" charset="0"/>
              </a:rPr>
              <a:t>polyethylenu</a:t>
            </a:r>
            <a:endParaRPr lang="cs-CZ" sz="4000" dirty="0">
              <a:solidFill>
                <a:srgbClr val="9900CC"/>
              </a:solidFill>
            </a:endParaRPr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ŠKROB</a:t>
            </a:r>
          </a:p>
          <a:p>
            <a:pPr lvl="1"/>
            <a:r>
              <a:rPr lang="cs-CZ" sz="3200" b="1" dirty="0">
                <a:solidFill>
                  <a:srgbClr val="C00000"/>
                </a:solidFill>
              </a:rPr>
              <a:t>ENZYMY  z obilného sladu</a:t>
            </a:r>
          </a:p>
          <a:p>
            <a:pPr lvl="2"/>
            <a:r>
              <a:rPr lang="cs-CZ" dirty="0"/>
              <a:t>  </a:t>
            </a:r>
            <a:r>
              <a:rPr lang="cs-CZ" sz="2800" b="1" dirty="0">
                <a:solidFill>
                  <a:srgbClr val="0000FF"/>
                </a:solidFill>
              </a:rPr>
              <a:t>jednoduché cukry</a:t>
            </a:r>
          </a:p>
          <a:p>
            <a:pPr lvl="3"/>
            <a:r>
              <a:rPr lang="cs-CZ" sz="4000" dirty="0">
                <a:solidFill>
                  <a:srgbClr val="FFC000"/>
                </a:solidFill>
                <a:latin typeface="Arial Black" pitchFamily="34" charset="0"/>
              </a:rPr>
              <a:t> ENZYMY  z kvasinek</a:t>
            </a:r>
          </a:p>
          <a:p>
            <a:pPr lvl="4"/>
            <a:r>
              <a:rPr lang="cs-CZ" sz="3200" b="1" cap="all" dirty="0" err="1">
                <a:solidFill>
                  <a:srgbClr val="008000"/>
                </a:solidFill>
                <a:latin typeface="Arial Black" pitchFamily="34" charset="0"/>
              </a:rPr>
              <a:t>Ethanol</a:t>
            </a:r>
            <a:endParaRPr lang="cs-CZ" sz="3200" b="1" cap="all" dirty="0">
              <a:solidFill>
                <a:srgbClr val="008000"/>
              </a:solidFill>
              <a:latin typeface="Arial Black" pitchFamily="34" charset="0"/>
            </a:endParaRPr>
          </a:p>
          <a:p>
            <a:pPr lvl="5"/>
            <a:r>
              <a:rPr lang="cs-CZ" sz="3200" b="1" cap="all" dirty="0" err="1">
                <a:solidFill>
                  <a:srgbClr val="008000"/>
                </a:solidFill>
                <a:latin typeface="Arial Black" pitchFamily="34" charset="0"/>
              </a:rPr>
              <a:t>Ethylen</a:t>
            </a:r>
            <a:endParaRPr lang="cs-CZ" sz="3200" b="1" cap="all" dirty="0">
              <a:solidFill>
                <a:srgbClr val="008000"/>
              </a:solidFill>
              <a:latin typeface="Arial Black" pitchFamily="34" charset="0"/>
            </a:endParaRPr>
          </a:p>
          <a:p>
            <a:pPr lvl="6"/>
            <a:r>
              <a:rPr lang="cs-CZ" sz="3200" b="1" cap="all" dirty="0" err="1">
                <a:solidFill>
                  <a:srgbClr val="9900CC"/>
                </a:solidFill>
                <a:latin typeface="Arial Black" pitchFamily="34" charset="0"/>
              </a:rPr>
              <a:t>polyethylenu</a:t>
            </a:r>
            <a:endParaRPr lang="cs-CZ" sz="32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F96D1A-656D-4E0E-BA75-93A5B467F3AF}" type="datetime1">
              <a:rPr lang="cs-CZ" smtClean="0"/>
              <a:t>30.10.2021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Výroba škrobu PŘF MU 6_2_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datum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D2D45C6-7697-4EBB-B595-6F9D5A201DDA}" type="datetime1">
              <a:rPr lang="cs-CZ" smtClean="0">
                <a:latin typeface="Arial" pitchFamily="34" charset="0"/>
              </a:rPr>
              <a:t>30.10.2021</a:t>
            </a:fld>
            <a:endParaRPr lang="sk-SK">
              <a:latin typeface="Arial" pitchFamily="34" charset="0"/>
            </a:endParaRPr>
          </a:p>
        </p:txBody>
      </p:sp>
      <p:sp>
        <p:nvSpPr>
          <p:cNvPr id="13315" name="Zástupný symbol pro zápatí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>
                <a:latin typeface="Arial" pitchFamily="34" charset="0"/>
              </a:rPr>
              <a:t>PŘÍRODNÍ POLYMERY Výroba škrobu PŘF MU 6_2_ 2021</a:t>
            </a:r>
            <a:endParaRPr lang="sk-SK">
              <a:latin typeface="Arial" pitchFamily="34" charset="0"/>
            </a:endParaRPr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173555-74ED-43FA-94E2-00BBE907B0BE}" type="slidenum">
              <a:rPr lang="sk-SK" smtClean="0">
                <a:latin typeface="Arial" pitchFamily="34" charset="0"/>
              </a:rPr>
              <a:pPr/>
              <a:t>11</a:t>
            </a:fld>
            <a:endParaRPr lang="sk-SK">
              <a:latin typeface="Arial" pitchFamily="34" charset="0"/>
            </a:endParaRPr>
          </a:p>
        </p:txBody>
      </p:sp>
      <p:pic>
        <p:nvPicPr>
          <p:cNvPr id="13317" name="Obrázek 4" descr="BIO PE přes etanol 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96975"/>
            <a:ext cx="8940800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ovéPole 5"/>
          <p:cNvSpPr txBox="1">
            <a:spLocks noChangeArrowheads="1"/>
          </p:cNvSpPr>
          <p:nvPr/>
        </p:nvSpPr>
        <p:spPr bwMode="auto">
          <a:xfrm>
            <a:off x="107950" y="115888"/>
            <a:ext cx="88566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>
                <a:solidFill>
                  <a:srgbClr val="FF0000"/>
                </a:solidFill>
                <a:latin typeface="Arial Black" pitchFamily="34" charset="0"/>
              </a:rPr>
              <a:t>Většina dílů stavebnice LEGO  je ale z ABS terpolymeru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sk-SK" sz="3600" b="1" kern="1200" dirty="0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Výroba škrobu z </a:t>
            </a:r>
            <a:r>
              <a:rPr lang="sk-SK" sz="3600" b="1" kern="1200" dirty="0" err="1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brambor</a:t>
            </a:r>
            <a:r>
              <a:rPr lang="sk-SK" sz="3600" b="1" kern="1200" dirty="0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 2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9FA731-E6A5-4DDE-B365-FCE2BF7ADF07}" type="datetime1">
              <a:rPr lang="cs-CZ" smtClean="0"/>
              <a:t>30.10.2021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Výroba škrobu PŘF MU 6_2_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5400600"/>
          </a:xfrm>
        </p:spPr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  <a:latin typeface="Arial Black" pitchFamily="34" charset="0"/>
              </a:rPr>
              <a:t>Bramborová škrobárna se obvykle kombinuje s lihovarem</a:t>
            </a:r>
          </a:p>
          <a:p>
            <a:r>
              <a:rPr lang="cs-CZ" sz="2800" b="1" dirty="0">
                <a:solidFill>
                  <a:srgbClr val="0000FF"/>
                </a:solidFill>
                <a:latin typeface="Arial Black" pitchFamily="34" charset="0"/>
              </a:rPr>
              <a:t>LIHOVARNICKÉ SUROVINY  (v tomto případě):</a:t>
            </a:r>
          </a:p>
          <a:p>
            <a:pPr lvl="1"/>
            <a:r>
              <a:rPr lang="cs-CZ" sz="2400" b="1" u="sng" dirty="0">
                <a:solidFill>
                  <a:srgbClr val="008000"/>
                </a:solidFill>
                <a:latin typeface="Arial Black" pitchFamily="34" charset="0"/>
              </a:rPr>
              <a:t>Jemná frakce škrobu </a:t>
            </a:r>
            <a:r>
              <a:rPr lang="cs-CZ" sz="2400" b="1" dirty="0">
                <a:solidFill>
                  <a:srgbClr val="008000"/>
                </a:solidFill>
                <a:latin typeface="Arial Black" pitchFamily="34" charset="0"/>
              </a:rPr>
              <a:t>získaná tzv. RAFINACÍ ŠKROBU</a:t>
            </a:r>
          </a:p>
          <a:p>
            <a:pPr lvl="1"/>
            <a:r>
              <a:rPr lang="cs-CZ" sz="2400" b="1" u="sng" dirty="0">
                <a:solidFill>
                  <a:srgbClr val="C00000"/>
                </a:solidFill>
                <a:latin typeface="Arial Black" pitchFamily="34" charset="0"/>
              </a:rPr>
              <a:t>Buněčná šťáva </a:t>
            </a:r>
            <a:r>
              <a:rPr lang="cs-CZ" sz="2400" b="1" dirty="0">
                <a:solidFill>
                  <a:srgbClr val="C00000"/>
                </a:solidFill>
                <a:latin typeface="Arial Black" pitchFamily="34" charset="0"/>
              </a:rPr>
              <a:t>získaná při odstřeďování škrobu</a:t>
            </a:r>
          </a:p>
          <a:p>
            <a:pPr lvl="1"/>
            <a:r>
              <a:rPr lang="cs-CZ" sz="2400" b="1" u="sng" dirty="0">
                <a:latin typeface="Arial Black" pitchFamily="34" charset="0"/>
              </a:rPr>
              <a:t>Bramborové </a:t>
            </a:r>
            <a:r>
              <a:rPr lang="cs-CZ" sz="2400" b="1" u="sng" dirty="0" err="1">
                <a:latin typeface="Arial Black" pitchFamily="34" charset="0"/>
              </a:rPr>
              <a:t>zdrtky</a:t>
            </a:r>
            <a:r>
              <a:rPr lang="cs-CZ" sz="2400" b="1" u="sng" dirty="0">
                <a:latin typeface="Arial Black" pitchFamily="34" charset="0"/>
              </a:rPr>
              <a:t> </a:t>
            </a:r>
            <a:r>
              <a:rPr lang="cs-CZ" sz="2400" b="1" dirty="0">
                <a:latin typeface="Arial Black" pitchFamily="34" charset="0"/>
              </a:rPr>
              <a:t>- po očistění a nastrouhání brambor se vypírá škrob pomocí vody. Po oddělení škrobových zrn od ostatní hmoty zůstávají jako krmné zbytky bramborové </a:t>
            </a:r>
            <a:r>
              <a:rPr lang="cs-CZ" sz="2400" b="1" u="sng" dirty="0" err="1">
                <a:latin typeface="Arial Black" pitchFamily="34" charset="0"/>
              </a:rPr>
              <a:t>zdrtky</a:t>
            </a:r>
            <a:endParaRPr lang="cs-CZ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3600" b="1" kern="1200" dirty="0">
                <a:solidFill>
                  <a:srgbClr val="FF0000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Výroba škrobu z pšenice</a:t>
            </a:r>
            <a:endParaRPr lang="cs-CZ" sz="3600" dirty="0">
              <a:latin typeface="Arial Black" panose="020B0A04020102020204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09C60D-F415-44FF-9893-9205384C623A}" type="datetime1">
              <a:rPr lang="cs-CZ" smtClean="0"/>
              <a:t>30.10.2021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Výroba škrobu PŘF MU 6_2_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800" b="1" dirty="0"/>
              <a:t>Pšeničná mouka obsahuje cca. 68 % hmot. škrobu, což je mnoho</a:t>
            </a:r>
          </a:p>
          <a:p>
            <a:r>
              <a:rPr lang="cs-CZ" sz="2800" b="1" dirty="0"/>
              <a:t>Z 1 ha lze získat průměrně </a:t>
            </a:r>
            <a:r>
              <a:rPr lang="cs-CZ" sz="2800" b="1" strike="sngStrike" dirty="0"/>
              <a:t>4</a:t>
            </a:r>
            <a:r>
              <a:rPr lang="cs-CZ" sz="2800" b="1" dirty="0"/>
              <a:t> t škrobu, tedy cca.  tolik co u brambor</a:t>
            </a:r>
          </a:p>
          <a:p>
            <a:r>
              <a:rPr lang="cs-CZ" sz="2800" b="1" dirty="0">
                <a:solidFill>
                  <a:srgbClr val="008000"/>
                </a:solidFill>
              </a:rPr>
              <a:t>Lze ale využít i škrob B a odpadní bílkovinu (lepek)</a:t>
            </a:r>
          </a:p>
          <a:p>
            <a:r>
              <a:rPr lang="cs-CZ" sz="2800" b="1" dirty="0"/>
              <a:t>Spotřeba vody je u nových technologií 3,5  m</a:t>
            </a:r>
            <a:r>
              <a:rPr lang="cs-CZ" sz="2800" b="1" baseline="30000" dirty="0"/>
              <a:t>3</a:t>
            </a:r>
            <a:r>
              <a:rPr lang="cs-CZ" sz="2800" b="1" dirty="0"/>
              <a:t>/t mouky</a:t>
            </a:r>
          </a:p>
          <a:p>
            <a:r>
              <a:rPr lang="cs-CZ" sz="2800" b="1" dirty="0"/>
              <a:t>Sušina škrobu je cca. 84 % hmot.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7E4667-2556-443C-8187-14DF1A5EAA9A}" type="datetime1">
              <a:rPr lang="cs-CZ" smtClean="0"/>
              <a:t>30.10.2021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Výroba škrobu PŘF MU 6_2_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pic>
        <p:nvPicPr>
          <p:cNvPr id="8" name="Obrázek 7" descr="img6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52983" y="-958167"/>
            <a:ext cx="6048674" cy="8486303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868144" y="332656"/>
            <a:ext cx="3024336" cy="193899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Nic zde nepřijde nazmar!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868144" y="2492896"/>
            <a:ext cx="2952328" cy="23083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8000"/>
                </a:solidFill>
                <a:latin typeface="Arial Black" pitchFamily="34" charset="0"/>
              </a:rPr>
              <a:t>Malá zrna B škrobu se separují a zpracovávají v oddělených větvích I a J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Výroba škrobu z </a:t>
            </a:r>
            <a:r>
              <a:rPr lang="sk-SK" sz="2800" b="1" kern="1200" dirty="0" err="1">
                <a:solidFill>
                  <a:srgbClr val="FF0000"/>
                </a:solidFill>
                <a:ea typeface="Times New Roman"/>
                <a:cs typeface="Times New Roman"/>
              </a:rPr>
              <a:t>kukuřice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F1D499-B146-42CA-8BE8-46BB17742F01}" type="datetime1">
              <a:rPr lang="cs-CZ" smtClean="0"/>
              <a:t>30.10.2021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Výroba škrobu PŘF MU 6_2_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472608"/>
          </a:xfrm>
        </p:spPr>
        <p:txBody>
          <a:bodyPr/>
          <a:lstStyle/>
          <a:p>
            <a:r>
              <a:rPr lang="cs-CZ" sz="2800" b="1" dirty="0"/>
              <a:t>Kukuřičné zrno pro výrobu škrobu má toto složení:</a:t>
            </a:r>
          </a:p>
          <a:p>
            <a:endParaRPr lang="cs-CZ" sz="2800" b="1" dirty="0"/>
          </a:p>
        </p:txBody>
      </p:sp>
      <p:pic>
        <p:nvPicPr>
          <p:cNvPr id="15" name="Obrázek 14" descr="img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743908" y="-1359532"/>
            <a:ext cx="1584176" cy="8280920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395536" y="3789040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b="1" dirty="0">
                <a:solidFill>
                  <a:srgbClr val="008000"/>
                </a:solidFill>
              </a:rPr>
              <a:t>Byly vyšlechtěny odrůdy obsahují buď převážně AMYLÓZU  nebo převážně  AMYLOPEKTIN</a:t>
            </a:r>
          </a:p>
          <a:p>
            <a:r>
              <a:rPr lang="cs-CZ" sz="2700" b="1" dirty="0">
                <a:solidFill>
                  <a:srgbClr val="FF0000"/>
                </a:solidFill>
              </a:rPr>
              <a:t>Špičkové odrůdy mají v zrnu až 90 % hmot. škrobu</a:t>
            </a:r>
          </a:p>
          <a:p>
            <a:r>
              <a:rPr lang="cs-CZ" sz="2700" b="1" dirty="0">
                <a:solidFill>
                  <a:srgbClr val="7030A0"/>
                </a:solidFill>
              </a:rPr>
              <a:t>Spotřebu vody  na 1 t zrna NEVÍM</a:t>
            </a:r>
          </a:p>
          <a:p>
            <a:r>
              <a:rPr lang="cs-CZ" sz="2700" b="1" dirty="0">
                <a:solidFill>
                  <a:srgbClr val="0000FF"/>
                </a:solidFill>
              </a:rPr>
              <a:t>Sušina škrobu je cca. 84 % hmot.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FE1C28-9934-4F71-A87C-B3F79D6BC124}" type="datetime1">
              <a:rPr lang="cs-CZ" smtClean="0"/>
              <a:t>30.10.2021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971600" y="6453335"/>
            <a:ext cx="7416824" cy="268139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Výroba škrobu PŘF MU 6_2_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pic>
        <p:nvPicPr>
          <p:cNvPr id="7" name="Obrázek 6" descr="img6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25547" y="-1160454"/>
            <a:ext cx="6858001" cy="9178904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868144" y="116632"/>
            <a:ext cx="3024336" cy="501675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0000FF"/>
                </a:solidFill>
              </a:rPr>
              <a:t>Podobné jako výroba z pšenice, až namáčení</a:t>
            </a:r>
          </a:p>
          <a:p>
            <a:r>
              <a:rPr lang="cs-CZ" sz="4000" b="1" dirty="0">
                <a:solidFill>
                  <a:srgbClr val="FF0000"/>
                </a:solidFill>
              </a:rPr>
              <a:t>Nic zde nepřijde nazmar!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Výrobky ze škrobu pro potravinářství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b="1" dirty="0"/>
              <a:t>Cukrovinky, džemy a marmelády, nápoje, pečivo atd.</a:t>
            </a:r>
          </a:p>
          <a:p>
            <a:r>
              <a:rPr lang="cs-CZ" b="1" dirty="0"/>
              <a:t>Mléčné výrobky, masné výrobky, polévky, omáčky, salátové dresinky atd.</a:t>
            </a:r>
          </a:p>
          <a:p>
            <a:r>
              <a:rPr lang="cs-CZ" b="1" dirty="0"/>
              <a:t>Zmrzliny, kojenecká výživa, cukrovinky</a:t>
            </a:r>
          </a:p>
          <a:p>
            <a:endParaRPr lang="cs-CZ" b="1" dirty="0"/>
          </a:p>
          <a:p>
            <a:endParaRPr lang="cs-CZ" b="1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7D0DE6-40B8-41CE-BC03-819AFDD1408B}" type="datetime1">
              <a:rPr lang="cs-CZ" smtClean="0"/>
              <a:t>30.10.2021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048200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Výroba škrobu PŘF MU 6_2_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sz="2800" dirty="0">
                <a:solidFill>
                  <a:srgbClr val="FF0000"/>
                </a:solidFill>
                <a:latin typeface="Arial Black" pitchFamily="34" charset="0"/>
              </a:rPr>
              <a:t>Výrobky ze škrobu pro průmysl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00600"/>
          </a:xfrm>
        </p:spPr>
        <p:txBody>
          <a:bodyPr/>
          <a:lstStyle/>
          <a:p>
            <a:pPr algn="ctr">
              <a:buNone/>
            </a:pPr>
            <a:r>
              <a:rPr lang="cs-CZ" b="1" dirty="0">
                <a:solidFill>
                  <a:srgbClr val="008000"/>
                </a:solidFill>
              </a:rPr>
              <a:t>PAPÍRENSKÝ PRŮMYSL</a:t>
            </a:r>
          </a:p>
          <a:p>
            <a:r>
              <a:rPr lang="cs-CZ" cap="all" dirty="0">
                <a:solidFill>
                  <a:srgbClr val="008000"/>
                </a:solidFill>
              </a:rPr>
              <a:t>Klížení vnitřní ve hmotě, povrchové klížení, natírání papíru</a:t>
            </a:r>
          </a:p>
          <a:p>
            <a:pPr algn="ctr">
              <a:buNone/>
            </a:pPr>
            <a:r>
              <a:rPr lang="cs-CZ" b="1" dirty="0">
                <a:solidFill>
                  <a:srgbClr val="0000FF"/>
                </a:solidFill>
              </a:rPr>
              <a:t>TEXTILNÍ PRŮMYSL</a:t>
            </a:r>
          </a:p>
          <a:p>
            <a:r>
              <a:rPr lang="cs-CZ" dirty="0">
                <a:solidFill>
                  <a:srgbClr val="0000FF"/>
                </a:solidFill>
              </a:rPr>
              <a:t>ŠLICHTOVÁNÍ,  TISK, KONEČNÉ ÚPRAVY</a:t>
            </a:r>
          </a:p>
          <a:p>
            <a:pPr algn="ctr">
              <a:buNone/>
            </a:pPr>
            <a:r>
              <a:rPr lang="cs-CZ" b="1" dirty="0">
                <a:solidFill>
                  <a:srgbClr val="C00000"/>
                </a:solidFill>
              </a:rPr>
              <a:t>LEPENÍ</a:t>
            </a:r>
          </a:p>
          <a:p>
            <a:r>
              <a:rPr lang="cs-CZ" dirty="0">
                <a:solidFill>
                  <a:srgbClr val="C00000"/>
                </a:solidFill>
              </a:rPr>
              <a:t>LEPENKA, VLNITÝ PAPÍR, VÍCEVRSTVÉ PYTLE, LAMINOVÁNÍ, </a:t>
            </a:r>
          </a:p>
          <a:p>
            <a:pPr algn="ctr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475863-C05D-4216-A401-D5E2CCFA81C5}" type="datetime1">
              <a:rPr lang="cs-CZ" smtClean="0"/>
              <a:t>30.10.2021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Výroba škrobu PŘF MU 6_2_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634082"/>
          </a:xfrm>
        </p:spPr>
        <p:txBody>
          <a:bodyPr/>
          <a:lstStyle/>
          <a:p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Výroba a použití </a:t>
            </a:r>
            <a:r>
              <a:rPr lang="sk-SK" sz="2800" b="1" kern="1200" dirty="0" err="1">
                <a:solidFill>
                  <a:srgbClr val="FF0000"/>
                </a:solidFill>
                <a:ea typeface="Times New Roman"/>
                <a:cs typeface="Times New Roman"/>
              </a:rPr>
              <a:t>škrobů</a:t>
            </a:r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 </a:t>
            </a:r>
            <a:r>
              <a:rPr lang="sk-SK" sz="2800" b="1" i="1" kern="1200" dirty="0">
                <a:solidFill>
                  <a:srgbClr val="008000"/>
                </a:solidFill>
                <a:ea typeface="Times New Roman"/>
                <a:cs typeface="Times New Roman"/>
              </a:rPr>
              <a:t>(</a:t>
            </a:r>
            <a:r>
              <a:rPr lang="sk-SK" sz="2800" b="1" i="1" u="sng" kern="1200" dirty="0" err="1">
                <a:solidFill>
                  <a:srgbClr val="008000"/>
                </a:solidFill>
                <a:ea typeface="Times New Roman"/>
                <a:cs typeface="Times New Roman"/>
              </a:rPr>
              <a:t>data</a:t>
            </a:r>
            <a:r>
              <a:rPr lang="sk-SK" sz="2800" b="1" i="1" u="sng" kern="1200" dirty="0">
                <a:solidFill>
                  <a:srgbClr val="008000"/>
                </a:solidFill>
                <a:ea typeface="Times New Roman"/>
                <a:cs typeface="Times New Roman"/>
              </a:rPr>
              <a:t> z roku 1991 &amp; 2011)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5217443"/>
          </a:xfrm>
        </p:spPr>
        <p:txBody>
          <a:bodyPr/>
          <a:lstStyle/>
          <a:p>
            <a:r>
              <a:rPr lang="cs-CZ" sz="3000" dirty="0">
                <a:solidFill>
                  <a:srgbClr val="008000"/>
                </a:solidFill>
              </a:rPr>
              <a:t>Světová výroba(1991): 22 milionů tun</a:t>
            </a:r>
          </a:p>
          <a:p>
            <a:r>
              <a:rPr lang="cs-CZ" sz="3000" b="1" u="sng" dirty="0">
                <a:solidFill>
                  <a:srgbClr val="008000"/>
                </a:solidFill>
                <a:latin typeface="Arial Black" pitchFamily="34" charset="0"/>
              </a:rPr>
              <a:t>Světová výroba(2011): 70</a:t>
            </a:r>
            <a:r>
              <a:rPr lang="cs-CZ" sz="3000" u="sng" dirty="0">
                <a:solidFill>
                  <a:srgbClr val="008000"/>
                </a:solidFill>
                <a:latin typeface="Arial Black" pitchFamily="34" charset="0"/>
              </a:rPr>
              <a:t> milionů tun</a:t>
            </a:r>
          </a:p>
          <a:p>
            <a:r>
              <a:rPr lang="cs-CZ" sz="3000" b="1" dirty="0">
                <a:solidFill>
                  <a:srgbClr val="FF0000"/>
                </a:solidFill>
              </a:rPr>
              <a:t>Kukuřičný škrob</a:t>
            </a:r>
            <a:r>
              <a:rPr lang="cs-CZ" sz="3000" dirty="0">
                <a:solidFill>
                  <a:srgbClr val="FF0000"/>
                </a:solidFill>
              </a:rPr>
              <a:t>: 15 milionů tun</a:t>
            </a:r>
          </a:p>
          <a:p>
            <a:r>
              <a:rPr lang="cs-CZ" sz="3000" b="1" dirty="0">
                <a:solidFill>
                  <a:srgbClr val="0000FF"/>
                </a:solidFill>
              </a:rPr>
              <a:t>Nejvýznamnější plodiny pro výrobu škrobů: </a:t>
            </a:r>
            <a:r>
              <a:rPr lang="cs-CZ" sz="3000" u="sng" dirty="0">
                <a:solidFill>
                  <a:srgbClr val="0000FF"/>
                </a:solidFill>
                <a:latin typeface="Arial Black" pitchFamily="34" charset="0"/>
              </a:rPr>
              <a:t>kukuřice</a:t>
            </a:r>
            <a:r>
              <a:rPr lang="cs-CZ" sz="3000" dirty="0">
                <a:solidFill>
                  <a:srgbClr val="0000FF"/>
                </a:solidFill>
              </a:rPr>
              <a:t>, brambory, rýže, maniok</a:t>
            </a:r>
          </a:p>
          <a:p>
            <a:r>
              <a:rPr lang="cs-CZ" sz="3000" b="1" dirty="0"/>
              <a:t>Největší výrobci škrobů: </a:t>
            </a:r>
            <a:r>
              <a:rPr lang="cs-CZ" sz="3000" dirty="0"/>
              <a:t>USA (</a:t>
            </a:r>
            <a:r>
              <a:rPr lang="cs-CZ" sz="3000" u="sng" dirty="0">
                <a:latin typeface="Arial Black" pitchFamily="34" charset="0"/>
              </a:rPr>
              <a:t>kukuřice</a:t>
            </a:r>
            <a:r>
              <a:rPr lang="cs-CZ" sz="3000" dirty="0"/>
              <a:t>), státy bývalého SSSR, Nizozemsko, Německo, Polsko (</a:t>
            </a:r>
            <a:r>
              <a:rPr lang="cs-CZ" sz="3000" u="sng" dirty="0"/>
              <a:t>brambory</a:t>
            </a:r>
            <a:r>
              <a:rPr lang="cs-CZ" sz="3000" dirty="0"/>
              <a:t>)</a:t>
            </a:r>
          </a:p>
          <a:p>
            <a:r>
              <a:rPr lang="cs-CZ" sz="3000" b="1" dirty="0">
                <a:solidFill>
                  <a:srgbClr val="C00000"/>
                </a:solidFill>
              </a:rPr>
              <a:t>Použití pro výživu: </a:t>
            </a:r>
            <a:r>
              <a:rPr lang="cs-CZ" sz="3000" dirty="0">
                <a:solidFill>
                  <a:srgbClr val="C00000"/>
                </a:solidFill>
              </a:rPr>
              <a:t>cca. 70 %</a:t>
            </a:r>
          </a:p>
          <a:p>
            <a:r>
              <a:rPr lang="cs-CZ" sz="3000" b="1" dirty="0">
                <a:solidFill>
                  <a:srgbClr val="FFC000"/>
                </a:solidFill>
              </a:rPr>
              <a:t>Modifikované škroby: </a:t>
            </a:r>
            <a:r>
              <a:rPr lang="cs-CZ" sz="3000" dirty="0">
                <a:solidFill>
                  <a:srgbClr val="FFC000"/>
                </a:solidFill>
              </a:rPr>
              <a:t>cca. 5 milionů tun</a:t>
            </a:r>
          </a:p>
          <a:p>
            <a:endParaRPr lang="cs-CZ" sz="30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44F41A-0482-4D48-A63D-07EA674B7824}" type="datetime1">
              <a:rPr lang="cs-CZ" smtClean="0"/>
              <a:t>30.10.2021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20208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Výroba škrobu PŘF MU 6_2_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</a:t>
            </a:fld>
            <a:endParaRPr lang="sk-SK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E8594D-9A42-4395-BDA9-AE249DE22F92}" type="datetime1">
              <a:rPr lang="cs-CZ" smtClean="0"/>
              <a:t>30.10.2021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Výroba škrobu PŘF MU 6_2_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  <p:pic>
        <p:nvPicPr>
          <p:cNvPr id="5" name="Obrázek 4" descr="img7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784976" cy="551150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364088" y="40466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00FF"/>
                </a:solidFill>
                <a:latin typeface="Arial Black" pitchFamily="34" charset="0"/>
              </a:rPr>
              <a:t>Cassava</a:t>
            </a:r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 = MANIOK česky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23528" y="544522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00FF"/>
                </a:solidFill>
                <a:latin typeface="Arial Black" pitchFamily="34" charset="0"/>
              </a:rPr>
              <a:t>Wheat</a:t>
            </a:r>
            <a:r>
              <a:rPr lang="cs-CZ" dirty="0">
                <a:latin typeface="Arial Black" pitchFamily="34" charset="0"/>
              </a:rPr>
              <a:t> </a:t>
            </a:r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= PŠENICE česky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82359F-E688-4ED7-8BA1-5FE7CFAC8D03}" type="datetime1">
              <a:rPr lang="cs-CZ" smtClean="0"/>
              <a:t>30.10.2021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264224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Výroba škrobu PŘF MU 6_2_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pic>
        <p:nvPicPr>
          <p:cNvPr id="5" name="Obrázek 4" descr="img7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021" y="404664"/>
            <a:ext cx="8738471" cy="54006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868144" y="112474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Cukrovinky, sladkosti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C55D11-11F7-40F4-AD76-05597F4AE971}" type="datetime1">
              <a:rPr lang="cs-CZ" smtClean="0"/>
              <a:t>30.10.2021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048200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Výroba škrobu PŘF MU 6_2_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pic>
        <p:nvPicPr>
          <p:cNvPr id="5" name="Obrázek 4" descr="img7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568952" cy="56166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Výroba </a:t>
            </a:r>
            <a:r>
              <a:rPr lang="sk-SK" sz="2800" b="1" kern="1200" dirty="0" err="1">
                <a:solidFill>
                  <a:srgbClr val="FF0000"/>
                </a:solidFill>
                <a:ea typeface="Times New Roman"/>
                <a:cs typeface="Times New Roman"/>
              </a:rPr>
              <a:t>škrobů</a:t>
            </a:r>
            <a:r>
              <a:rPr lang="sk-SK" sz="28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 v ČR &amp; SR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DA1584-FB58-4FC6-91E3-68075D9A014D}" type="datetime1">
              <a:rPr lang="cs-CZ" smtClean="0"/>
              <a:t>30.10.2021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Výroba škrobu PŘF MU 6_2_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5400" b="1" dirty="0">
                <a:solidFill>
                  <a:srgbClr val="FF0000"/>
                </a:solidFill>
              </a:rPr>
              <a:t>Brambory</a:t>
            </a:r>
            <a:r>
              <a:rPr lang="cs-CZ" sz="5400" dirty="0">
                <a:solidFill>
                  <a:srgbClr val="FF0000"/>
                </a:solidFill>
              </a:rPr>
              <a:t>: </a:t>
            </a:r>
            <a:r>
              <a:rPr lang="sk-SK" sz="5400" b="1" kern="1200" dirty="0">
                <a:solidFill>
                  <a:srgbClr val="FF0000"/>
                </a:solidFill>
                <a:ea typeface="Times New Roman"/>
                <a:cs typeface="Times New Roman"/>
              </a:rPr>
              <a:t>ČR &amp; SR</a:t>
            </a:r>
            <a:endParaRPr lang="cs-CZ" sz="5400" dirty="0">
              <a:solidFill>
                <a:srgbClr val="FF0000"/>
              </a:solidFill>
            </a:endParaRPr>
          </a:p>
          <a:p>
            <a:r>
              <a:rPr lang="cs-CZ" sz="5400" b="1" dirty="0">
                <a:solidFill>
                  <a:srgbClr val="0000FF"/>
                </a:solidFill>
              </a:rPr>
              <a:t>Kukuřice</a:t>
            </a:r>
            <a:r>
              <a:rPr lang="cs-CZ" sz="5400" dirty="0">
                <a:solidFill>
                  <a:srgbClr val="0000FF"/>
                </a:solidFill>
              </a:rPr>
              <a:t>: </a:t>
            </a:r>
            <a:r>
              <a:rPr lang="sk-SK" sz="5400" b="1" kern="1200" dirty="0">
                <a:solidFill>
                  <a:srgbClr val="0000FF"/>
                </a:solidFill>
                <a:ea typeface="Times New Roman"/>
                <a:cs typeface="Times New Roman"/>
              </a:rPr>
              <a:t>SR</a:t>
            </a:r>
            <a:r>
              <a:rPr lang="cs-CZ" sz="5400" dirty="0">
                <a:solidFill>
                  <a:srgbClr val="0000FF"/>
                </a:solidFill>
              </a:rPr>
              <a:t> </a:t>
            </a:r>
          </a:p>
          <a:p>
            <a:r>
              <a:rPr lang="cs-CZ" sz="5400" b="1" dirty="0">
                <a:solidFill>
                  <a:srgbClr val="008000"/>
                </a:solidFill>
              </a:rPr>
              <a:t>Pšenice</a:t>
            </a:r>
            <a:r>
              <a:rPr lang="cs-CZ" sz="5400" dirty="0">
                <a:solidFill>
                  <a:srgbClr val="008000"/>
                </a:solidFill>
              </a:rPr>
              <a:t>: </a:t>
            </a:r>
            <a:r>
              <a:rPr lang="sk-SK" sz="5400" b="1" kern="1200" dirty="0">
                <a:solidFill>
                  <a:srgbClr val="008000"/>
                </a:solidFill>
                <a:ea typeface="Times New Roman"/>
                <a:cs typeface="Times New Roman"/>
              </a:rPr>
              <a:t>ČR</a:t>
            </a:r>
            <a:endParaRPr lang="cs-CZ" sz="5400" dirty="0">
              <a:solidFill>
                <a:srgbClr val="008000"/>
              </a:solidFill>
            </a:endParaRPr>
          </a:p>
          <a:p>
            <a:r>
              <a:rPr lang="cs-CZ" sz="5400" b="1" dirty="0">
                <a:solidFill>
                  <a:srgbClr val="C00000"/>
                </a:solidFill>
              </a:rPr>
              <a:t>Rýže</a:t>
            </a:r>
            <a:r>
              <a:rPr lang="cs-CZ" sz="5400" dirty="0">
                <a:solidFill>
                  <a:srgbClr val="C00000"/>
                </a:solidFill>
              </a:rPr>
              <a:t>:  </a:t>
            </a:r>
            <a:r>
              <a:rPr lang="cs-CZ" sz="5400" b="1" dirty="0">
                <a:solidFill>
                  <a:srgbClr val="C00000"/>
                </a:solidFill>
              </a:rPr>
              <a:t>ani </a:t>
            </a:r>
            <a:r>
              <a:rPr lang="sk-SK" sz="5400" b="1" kern="1200" dirty="0">
                <a:solidFill>
                  <a:srgbClr val="C00000"/>
                </a:solidFill>
                <a:ea typeface="Times New Roman"/>
                <a:cs typeface="Times New Roman"/>
              </a:rPr>
              <a:t>ČR &amp; SR</a:t>
            </a:r>
            <a:endParaRPr lang="cs-CZ" sz="5400" b="1" dirty="0">
              <a:solidFill>
                <a:srgbClr val="C00000"/>
              </a:solidFill>
            </a:endParaRPr>
          </a:p>
          <a:p>
            <a:pPr lvl="1"/>
            <a:endParaRPr lang="cs-CZ" sz="4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2800" b="1" kern="1200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Výroba škrobu z </a:t>
            </a:r>
            <a:r>
              <a:rPr lang="sk-SK" sz="2800" b="1" kern="1200" dirty="0" err="1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brambor</a:t>
            </a:r>
            <a:r>
              <a:rPr lang="sk-SK" sz="2800" b="1" kern="1200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 1</a:t>
            </a:r>
            <a:endParaRPr lang="cs-CZ" sz="2800" dirty="0"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4AECE-A11D-404C-B1F6-3C2CCA66DFAC}" type="datetime1">
              <a:rPr lang="cs-CZ" smtClean="0"/>
              <a:t>30.10.2021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5192216" cy="476250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Výroba škrobu PŘF MU 6_2_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800" b="1" dirty="0"/>
              <a:t>Brambory obsahují 14 – 21 % hmot. škrobu, což není mnoho</a:t>
            </a:r>
          </a:p>
          <a:p>
            <a:r>
              <a:rPr lang="cs-CZ" sz="2800" b="1" dirty="0"/>
              <a:t>Z 1 ha lze získat průměrně 4 t škrobu</a:t>
            </a:r>
          </a:p>
          <a:p>
            <a:r>
              <a:rPr lang="cs-CZ" sz="2800" b="1" dirty="0"/>
              <a:t>Spotřeba vody je vysoká, 3,5 – 8 m</a:t>
            </a:r>
            <a:r>
              <a:rPr lang="cs-CZ" sz="2800" b="1" baseline="30000" dirty="0"/>
              <a:t>3</a:t>
            </a:r>
            <a:r>
              <a:rPr lang="cs-CZ" sz="2800" b="1" dirty="0"/>
              <a:t>/t brambor, ale moderní postupy jsou nižší</a:t>
            </a:r>
          </a:p>
          <a:p>
            <a:r>
              <a:rPr lang="cs-CZ" sz="2800" b="1" dirty="0"/>
              <a:t>Sušina škrobu je cca. 84 % hmot.</a:t>
            </a:r>
          </a:p>
          <a:p>
            <a:r>
              <a:rPr lang="cs-CZ" sz="2800" b="1" dirty="0"/>
              <a:t>Ostatní složky jsou:</a:t>
            </a:r>
          </a:p>
        </p:txBody>
      </p:sp>
      <p:pic>
        <p:nvPicPr>
          <p:cNvPr id="13" name="Obrázek 12" descr="img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253937" y="1650718"/>
            <a:ext cx="1844037" cy="7416824"/>
          </a:xfrm>
          <a:prstGeom prst="rect">
            <a:avLst/>
          </a:prstGeom>
        </p:spPr>
      </p:pic>
      <p:sp>
        <p:nvSpPr>
          <p:cNvPr id="14" name="Zaoblený obdélník 13"/>
          <p:cNvSpPr/>
          <p:nvPr/>
        </p:nvSpPr>
        <p:spPr>
          <a:xfrm>
            <a:off x="539552" y="4581128"/>
            <a:ext cx="3312368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76412A-9746-47DB-B080-226468228CFA}" type="datetime1">
              <a:rPr lang="cs-CZ" smtClean="0"/>
              <a:t>30.10.2021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331640" y="6453335"/>
            <a:ext cx="7128792" cy="268139"/>
          </a:xfrm>
        </p:spPr>
        <p:txBody>
          <a:bodyPr/>
          <a:lstStyle/>
          <a:p>
            <a:pPr>
              <a:defRPr/>
            </a:pPr>
            <a:r>
              <a:rPr lang="pl-PL"/>
              <a:t>PŘÍRODNÍ POLYMERY Výroba škrobu PŘF MU 6_2_ 2021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pic>
        <p:nvPicPr>
          <p:cNvPr id="9" name="Zástupný symbol pro obsah 8" descr="img661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426432" y="-914264"/>
            <a:ext cx="6292080" cy="8497888"/>
          </a:xfrm>
        </p:spPr>
      </p:pic>
      <p:sp>
        <p:nvSpPr>
          <p:cNvPr id="7" name="TextovéPole 6"/>
          <p:cNvSpPr txBox="1"/>
          <p:nvPr/>
        </p:nvSpPr>
        <p:spPr>
          <a:xfrm>
            <a:off x="323528" y="1412776"/>
            <a:ext cx="4824536" cy="92333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00FF"/>
                </a:solidFill>
              </a:rPr>
              <a:t>Brambory se transportují plavením vodou, proto recyklace vody přes usazovák hlíny a písku </a:t>
            </a:r>
          </a:p>
        </p:txBody>
      </p:sp>
      <p:cxnSp>
        <p:nvCxnSpPr>
          <p:cNvPr id="10" name="Přímá spojovací šipka 9"/>
          <p:cNvCxnSpPr/>
          <p:nvPr/>
        </p:nvCxnSpPr>
        <p:spPr>
          <a:xfrm flipV="1">
            <a:off x="1979712" y="1196752"/>
            <a:ext cx="576064" cy="21602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6732240" y="1628800"/>
            <a:ext cx="1944216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latin typeface="Arial Black" pitchFamily="34" charset="0"/>
              </a:rPr>
              <a:t>Drť se nazývá </a:t>
            </a:r>
            <a:r>
              <a:rPr lang="cs-CZ" u="sng" dirty="0">
                <a:solidFill>
                  <a:srgbClr val="FF0000"/>
                </a:solidFill>
                <a:latin typeface="Arial Black" pitchFamily="34" charset="0"/>
              </a:rPr>
              <a:t>TŘENKA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076056" y="27089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00FF"/>
                </a:solidFill>
                <a:latin typeface="Arial Black" pitchFamily="34" charset="0"/>
              </a:rPr>
              <a:t>PLODOVÁ VODA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164288" y="3933056"/>
            <a:ext cx="1800200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Arial Black" pitchFamily="34" charset="0"/>
              </a:rPr>
              <a:t>KOAGULACE</a:t>
            </a:r>
          </a:p>
          <a:p>
            <a:r>
              <a:rPr lang="cs-CZ" dirty="0">
                <a:solidFill>
                  <a:srgbClr val="C00000"/>
                </a:solidFill>
                <a:latin typeface="Arial Black" pitchFamily="34" charset="0"/>
              </a:rPr>
              <a:t>bílkovin</a:t>
            </a:r>
          </a:p>
        </p:txBody>
      </p:sp>
      <p:cxnSp>
        <p:nvCxnSpPr>
          <p:cNvPr id="14" name="Přímá spojovací šipka 13"/>
          <p:cNvCxnSpPr/>
          <p:nvPr/>
        </p:nvCxnSpPr>
        <p:spPr>
          <a:xfrm flipH="1" flipV="1">
            <a:off x="7812360" y="3140968"/>
            <a:ext cx="1152128" cy="792088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395536" y="458112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8000"/>
                </a:solidFill>
                <a:latin typeface="Arial Black" pitchFamily="34" charset="0"/>
              </a:rPr>
              <a:t>ZDRTKY</a:t>
            </a:r>
          </a:p>
        </p:txBody>
      </p:sp>
      <p:cxnSp>
        <p:nvCxnSpPr>
          <p:cNvPr id="17" name="Přímá spojovací šipka 16"/>
          <p:cNvCxnSpPr/>
          <p:nvPr/>
        </p:nvCxnSpPr>
        <p:spPr>
          <a:xfrm>
            <a:off x="5148064" y="5373216"/>
            <a:ext cx="1440160" cy="0"/>
          </a:xfrm>
          <a:prstGeom prst="straightConnector1">
            <a:avLst/>
          </a:prstGeom>
          <a:ln w="38100">
            <a:solidFill>
              <a:srgbClr val="9900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6516216" y="515719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9900CC"/>
                </a:solidFill>
                <a:latin typeface="Arial Black" pitchFamily="34" charset="0"/>
              </a:rPr>
              <a:t>Malozrnný škrob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395536" y="2924944"/>
            <a:ext cx="252028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C000"/>
                </a:solidFill>
                <a:latin typeface="Arial Black" pitchFamily="34" charset="0"/>
              </a:rPr>
              <a:t>Další mletí &gt; PŘESTRUHOVÁNÍ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/>
          <a:lstStyle/>
          <a:p>
            <a:r>
              <a:rPr lang="cs-CZ" sz="4000" b="1" cap="all" dirty="0">
                <a:solidFill>
                  <a:srgbClr val="008000"/>
                </a:solidFill>
                <a:latin typeface="Arial Black" pitchFamily="34" charset="0"/>
              </a:rPr>
              <a:t>Od škrobu k </a:t>
            </a:r>
            <a:r>
              <a:rPr lang="cs-CZ" sz="4000" b="1" cap="all" dirty="0" err="1">
                <a:solidFill>
                  <a:srgbClr val="008000"/>
                </a:solidFill>
                <a:latin typeface="Arial Black" pitchFamily="34" charset="0"/>
              </a:rPr>
              <a:t>ethanolu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12" name="Zástupný symbol pro obsah 1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8000" dirty="0">
                <a:solidFill>
                  <a:srgbClr val="FF0000"/>
                </a:solidFill>
                <a:latin typeface="Arial Black" pitchFamily="34" charset="0"/>
              </a:rPr>
              <a:t>ŠKROB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  <a:p>
            <a:pPr lvl="1"/>
            <a:r>
              <a:rPr lang="cs-CZ" sz="3200" b="1" dirty="0">
                <a:solidFill>
                  <a:srgbClr val="C00000"/>
                </a:solidFill>
              </a:rPr>
              <a:t>ENZYMY  z obilného sladu</a:t>
            </a:r>
          </a:p>
          <a:p>
            <a:pPr lvl="2"/>
            <a:r>
              <a:rPr lang="cs-CZ" dirty="0"/>
              <a:t>  </a:t>
            </a:r>
            <a:r>
              <a:rPr lang="cs-CZ" sz="2800" b="1" dirty="0">
                <a:solidFill>
                  <a:srgbClr val="0000FF"/>
                </a:solidFill>
              </a:rPr>
              <a:t>jednoduché cukry</a:t>
            </a:r>
          </a:p>
          <a:p>
            <a:pPr lvl="3"/>
            <a:r>
              <a:rPr lang="cs-CZ" sz="4000" dirty="0">
                <a:solidFill>
                  <a:srgbClr val="FFC000"/>
                </a:solidFill>
                <a:latin typeface="Arial Black" pitchFamily="34" charset="0"/>
              </a:rPr>
              <a:t> ENZYMY  z kvasinek</a:t>
            </a:r>
          </a:p>
          <a:p>
            <a:pPr lvl="4"/>
            <a:r>
              <a:rPr lang="cs-CZ" sz="8000" b="1" cap="all" dirty="0" err="1">
                <a:solidFill>
                  <a:srgbClr val="008000"/>
                </a:solidFill>
                <a:latin typeface="Arial Black" pitchFamily="34" charset="0"/>
              </a:rPr>
              <a:t>ethanol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0B50F0-8F58-4AB3-AEAE-8322B0B835BC}" type="datetime1">
              <a:rPr lang="cs-CZ" smtClean="0"/>
              <a:t>30.10.2021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PŘÍRODNÍ POLYMERY Výroba škrobu PŘF MU 6_2_ 2021</a:t>
            </a:r>
            <a:endParaRPr lang="sk-SK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13581</TotalTime>
  <Words>743</Words>
  <Application>Microsoft Office PowerPoint</Application>
  <PresentationFormat>Předvádění na obrazovce (4:3)</PresentationFormat>
  <Paragraphs>135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Arial Black</vt:lpstr>
      <vt:lpstr>Calibri</vt:lpstr>
      <vt:lpstr>Default Design</vt:lpstr>
      <vt:lpstr>PŘÍRODNÍ POLYMERY Polysacharidy I  Výroba škrobu  </vt:lpstr>
      <vt:lpstr>Výroba a použití škrobů (data z roku 1991 &amp; 2011)</vt:lpstr>
      <vt:lpstr>Prezentace aplikace PowerPoint</vt:lpstr>
      <vt:lpstr>Prezentace aplikace PowerPoint</vt:lpstr>
      <vt:lpstr>Prezentace aplikace PowerPoint</vt:lpstr>
      <vt:lpstr>Výroba škrobů v ČR &amp; SR</vt:lpstr>
      <vt:lpstr>Výroba škrobu z brambor 1</vt:lpstr>
      <vt:lpstr>Prezentace aplikace PowerPoint</vt:lpstr>
      <vt:lpstr>Od škrobu k ethanolu</vt:lpstr>
      <vt:lpstr>Od škrobu k polyethylenu</vt:lpstr>
      <vt:lpstr>Prezentace aplikace PowerPoint</vt:lpstr>
      <vt:lpstr>Výroba škrobu z brambor 2</vt:lpstr>
      <vt:lpstr>Výroba škrobu z pšenice</vt:lpstr>
      <vt:lpstr>Prezentace aplikace PowerPoint</vt:lpstr>
      <vt:lpstr>Výroba škrobu z kukuřice</vt:lpstr>
      <vt:lpstr>Prezentace aplikace PowerPoint</vt:lpstr>
      <vt:lpstr>Výrobky ze škrobu pro potravinářství</vt:lpstr>
      <vt:lpstr>Výrobky ze škrobu pro průmysl</vt:lpstr>
    </vt:vector>
  </TitlesOfParts>
  <Company>Home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ladapospa@icloud.com</cp:lastModifiedBy>
  <cp:revision>791</cp:revision>
  <dcterms:created xsi:type="dcterms:W3CDTF">2008-02-10T16:41:08Z</dcterms:created>
  <dcterms:modified xsi:type="dcterms:W3CDTF">2021-10-30T05:12:30Z</dcterms:modified>
</cp:coreProperties>
</file>