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1"/>
  </p:notesMasterIdLst>
  <p:sldIdLst>
    <p:sldId id="256" r:id="rId2"/>
    <p:sldId id="257" r:id="rId3"/>
    <p:sldId id="314" r:id="rId4"/>
    <p:sldId id="278" r:id="rId5"/>
    <p:sldId id="294" r:id="rId6"/>
    <p:sldId id="295" r:id="rId7"/>
    <p:sldId id="279" r:id="rId8"/>
    <p:sldId id="280" r:id="rId9"/>
    <p:sldId id="281" r:id="rId10"/>
    <p:sldId id="282" r:id="rId11"/>
    <p:sldId id="283" r:id="rId12"/>
    <p:sldId id="284" r:id="rId13"/>
    <p:sldId id="285" r:id="rId14"/>
    <p:sldId id="286" r:id="rId15"/>
    <p:sldId id="287" r:id="rId16"/>
    <p:sldId id="288" r:id="rId17"/>
    <p:sldId id="258" r:id="rId18"/>
    <p:sldId id="310" r:id="rId19"/>
    <p:sldId id="311" r:id="rId20"/>
    <p:sldId id="315" r:id="rId21"/>
    <p:sldId id="313" r:id="rId22"/>
    <p:sldId id="307" r:id="rId23"/>
    <p:sldId id="308" r:id="rId24"/>
    <p:sldId id="309" r:id="rId25"/>
    <p:sldId id="312" r:id="rId26"/>
    <p:sldId id="289" r:id="rId27"/>
    <p:sldId id="290" r:id="rId28"/>
    <p:sldId id="291" r:id="rId29"/>
    <p:sldId id="292" r:id="rId30"/>
    <p:sldId id="293" r:id="rId31"/>
    <p:sldId id="296" r:id="rId32"/>
    <p:sldId id="266" r:id="rId33"/>
    <p:sldId id="297" r:id="rId34"/>
    <p:sldId id="274" r:id="rId35"/>
    <p:sldId id="273" r:id="rId36"/>
    <p:sldId id="259" r:id="rId37"/>
    <p:sldId id="261" r:id="rId38"/>
    <p:sldId id="260" r:id="rId39"/>
    <p:sldId id="263" r:id="rId40"/>
    <p:sldId id="264" r:id="rId41"/>
    <p:sldId id="265" r:id="rId42"/>
    <p:sldId id="299" r:id="rId43"/>
    <p:sldId id="300" r:id="rId44"/>
    <p:sldId id="302" r:id="rId45"/>
    <p:sldId id="268" r:id="rId46"/>
    <p:sldId id="267" r:id="rId47"/>
    <p:sldId id="269" r:id="rId48"/>
    <p:sldId id="303" r:id="rId49"/>
    <p:sldId id="304" r:id="rId50"/>
    <p:sldId id="305" r:id="rId51"/>
    <p:sldId id="306" r:id="rId52"/>
    <p:sldId id="270" r:id="rId53"/>
    <p:sldId id="272" r:id="rId54"/>
    <p:sldId id="275" r:id="rId55"/>
    <p:sldId id="271" r:id="rId56"/>
    <p:sldId id="298" r:id="rId57"/>
    <p:sldId id="276" r:id="rId58"/>
    <p:sldId id="277" r:id="rId59"/>
    <p:sldId id="316" r:id="rId6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5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879F31-430F-4902-A2F4-5615D76314AC}" type="datetimeFigureOut">
              <a:rPr lang="cs-CZ" smtClean="0"/>
              <a:t>4.10.2012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CAD89-D930-4FC5-9185-0D4E3BADFCA5}" type="slidenum">
              <a:rPr lang="cs-CZ" smtClean="0"/>
              <a:t>‹#›</a:t>
            </a:fld>
            <a:endParaRPr lang="cs-CZ"/>
          </a:p>
        </p:txBody>
      </p:sp>
    </p:spTree>
    <p:extLst>
      <p:ext uri="{BB962C8B-B14F-4D97-AF65-F5344CB8AC3E}">
        <p14:creationId xmlns:p14="http://schemas.microsoft.com/office/powerpoint/2010/main" val="584828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CECAD89-D930-4FC5-9185-0D4E3BADFCA5}" type="slidenum">
              <a:rPr lang="cs-CZ" smtClean="0"/>
              <a:t>39</a:t>
            </a:fld>
            <a:endParaRPr lang="cs-CZ"/>
          </a:p>
        </p:txBody>
      </p:sp>
    </p:spTree>
    <p:extLst>
      <p:ext uri="{BB962C8B-B14F-4D97-AF65-F5344CB8AC3E}">
        <p14:creationId xmlns:p14="http://schemas.microsoft.com/office/powerpoint/2010/main" val="74735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CECAD89-D930-4FC5-9185-0D4E3BADFCA5}" type="slidenum">
              <a:rPr lang="cs-CZ" smtClean="0"/>
              <a:t>56</a:t>
            </a:fld>
            <a:endParaRPr lang="cs-CZ"/>
          </a:p>
        </p:txBody>
      </p:sp>
    </p:spTree>
    <p:extLst>
      <p:ext uri="{BB962C8B-B14F-4D97-AF65-F5344CB8AC3E}">
        <p14:creationId xmlns:p14="http://schemas.microsoft.com/office/powerpoint/2010/main" val="3829204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CECAD89-D930-4FC5-9185-0D4E3BADFCA5}" type="slidenum">
              <a:rPr lang="cs-CZ" smtClean="0"/>
              <a:t>58</a:t>
            </a:fld>
            <a:endParaRPr lang="cs-CZ"/>
          </a:p>
        </p:txBody>
      </p:sp>
    </p:spTree>
    <p:extLst>
      <p:ext uri="{BB962C8B-B14F-4D97-AF65-F5344CB8AC3E}">
        <p14:creationId xmlns:p14="http://schemas.microsoft.com/office/powerpoint/2010/main" val="327995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a:t>
            </a:fld>
            <a:endParaRPr lang="cs-CZ"/>
          </a:p>
        </p:txBody>
      </p:sp>
    </p:spTree>
    <p:extLst>
      <p:ext uri="{BB962C8B-B14F-4D97-AF65-F5344CB8AC3E}">
        <p14:creationId xmlns:p14="http://schemas.microsoft.com/office/powerpoint/2010/main" val="3969060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a:t>
            </a:fld>
            <a:endParaRPr lang="cs-CZ"/>
          </a:p>
        </p:txBody>
      </p:sp>
    </p:spTree>
    <p:extLst>
      <p:ext uri="{BB962C8B-B14F-4D97-AF65-F5344CB8AC3E}">
        <p14:creationId xmlns:p14="http://schemas.microsoft.com/office/powerpoint/2010/main" val="426990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a:t>
            </a:fld>
            <a:endParaRPr lang="cs-CZ"/>
          </a:p>
        </p:txBody>
      </p:sp>
    </p:spTree>
    <p:extLst>
      <p:ext uri="{BB962C8B-B14F-4D97-AF65-F5344CB8AC3E}">
        <p14:creationId xmlns:p14="http://schemas.microsoft.com/office/powerpoint/2010/main" val="418592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a:t>
            </a:fld>
            <a:endParaRPr lang="cs-CZ"/>
          </a:p>
        </p:txBody>
      </p:sp>
    </p:spTree>
    <p:extLst>
      <p:ext uri="{BB962C8B-B14F-4D97-AF65-F5344CB8AC3E}">
        <p14:creationId xmlns:p14="http://schemas.microsoft.com/office/powerpoint/2010/main" val="306534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a:t>
            </a:fld>
            <a:endParaRPr lang="cs-CZ"/>
          </a:p>
        </p:txBody>
      </p:sp>
    </p:spTree>
    <p:extLst>
      <p:ext uri="{BB962C8B-B14F-4D97-AF65-F5344CB8AC3E}">
        <p14:creationId xmlns:p14="http://schemas.microsoft.com/office/powerpoint/2010/main" val="2600413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r>
              <a:rPr lang="cs-CZ" smtClean="0"/>
              <a:t>2011</a:t>
            </a:r>
            <a:endParaRPr lang="cs-CZ"/>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7" name="Zástupný symbol pro číslo snímku 6"/>
          <p:cNvSpPr>
            <a:spLocks noGrp="1"/>
          </p:cNvSpPr>
          <p:nvPr>
            <p:ph type="sldNum" sz="quarter" idx="12"/>
          </p:nvPr>
        </p:nvSpPr>
        <p:spPr/>
        <p:txBody>
          <a:bodyPr/>
          <a:lstStyle/>
          <a:p>
            <a:fld id="{729F9F8F-063F-4EA6-8012-7449450F6D4B}" type="slidenum">
              <a:rPr lang="cs-CZ" smtClean="0"/>
              <a:t>‹#›</a:t>
            </a:fld>
            <a:endParaRPr lang="cs-CZ"/>
          </a:p>
        </p:txBody>
      </p:sp>
    </p:spTree>
    <p:extLst>
      <p:ext uri="{BB962C8B-B14F-4D97-AF65-F5344CB8AC3E}">
        <p14:creationId xmlns:p14="http://schemas.microsoft.com/office/powerpoint/2010/main" val="1903137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r>
              <a:rPr lang="cs-CZ" smtClean="0"/>
              <a:t>2011</a:t>
            </a:r>
            <a:endParaRPr lang="cs-CZ"/>
          </a:p>
        </p:txBody>
      </p:sp>
      <p:sp>
        <p:nvSpPr>
          <p:cNvPr id="8" name="Zástupný symbol pro zápatí 7"/>
          <p:cNvSpPr>
            <a:spLocks noGrp="1"/>
          </p:cNvSpPr>
          <p:nvPr>
            <p:ph type="ftr" sz="quarter" idx="11"/>
          </p:nvPr>
        </p:nvSpPr>
        <p:spPr/>
        <p:txBody>
          <a:bodyPr/>
          <a:lstStyle/>
          <a:p>
            <a:r>
              <a:rPr lang="cs-CZ" smtClean="0"/>
              <a:t>prof. Otruba</a:t>
            </a:r>
            <a:endParaRPr lang="cs-CZ"/>
          </a:p>
        </p:txBody>
      </p:sp>
      <p:sp>
        <p:nvSpPr>
          <p:cNvPr id="9" name="Zástupný symbol pro číslo snímku 8"/>
          <p:cNvSpPr>
            <a:spLocks noGrp="1"/>
          </p:cNvSpPr>
          <p:nvPr>
            <p:ph type="sldNum" sz="quarter" idx="12"/>
          </p:nvPr>
        </p:nvSpPr>
        <p:spPr/>
        <p:txBody>
          <a:bodyPr/>
          <a:lstStyle/>
          <a:p>
            <a:fld id="{729F9F8F-063F-4EA6-8012-7449450F6D4B}" type="slidenum">
              <a:rPr lang="cs-CZ" smtClean="0"/>
              <a:t>‹#›</a:t>
            </a:fld>
            <a:endParaRPr lang="cs-CZ"/>
          </a:p>
        </p:txBody>
      </p:sp>
    </p:spTree>
    <p:extLst>
      <p:ext uri="{BB962C8B-B14F-4D97-AF65-F5344CB8AC3E}">
        <p14:creationId xmlns:p14="http://schemas.microsoft.com/office/powerpoint/2010/main" val="367365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r>
              <a:rPr lang="cs-CZ" smtClean="0"/>
              <a:t>2011</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729F9F8F-063F-4EA6-8012-7449450F6D4B}" type="slidenum">
              <a:rPr lang="cs-CZ" smtClean="0"/>
              <a:t>‹#›</a:t>
            </a:fld>
            <a:endParaRPr lang="cs-CZ"/>
          </a:p>
        </p:txBody>
      </p:sp>
    </p:spTree>
    <p:extLst>
      <p:ext uri="{BB962C8B-B14F-4D97-AF65-F5344CB8AC3E}">
        <p14:creationId xmlns:p14="http://schemas.microsoft.com/office/powerpoint/2010/main" val="181582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2011</a:t>
            </a:r>
            <a:endParaRPr lang="cs-CZ"/>
          </a:p>
        </p:txBody>
      </p:sp>
      <p:sp>
        <p:nvSpPr>
          <p:cNvPr id="3" name="Zástupný symbol pro zápatí 2"/>
          <p:cNvSpPr>
            <a:spLocks noGrp="1"/>
          </p:cNvSpPr>
          <p:nvPr>
            <p:ph type="ftr" sz="quarter" idx="11"/>
          </p:nvPr>
        </p:nvSpPr>
        <p:spPr/>
        <p:txBody>
          <a:bodyPr/>
          <a:lstStyle/>
          <a:p>
            <a:r>
              <a:rPr lang="cs-CZ" smtClean="0"/>
              <a:t>prof. Otruba</a:t>
            </a:r>
            <a:endParaRPr lang="cs-CZ"/>
          </a:p>
        </p:txBody>
      </p:sp>
      <p:sp>
        <p:nvSpPr>
          <p:cNvPr id="4" name="Zástupný symbol pro číslo snímku 3"/>
          <p:cNvSpPr>
            <a:spLocks noGrp="1"/>
          </p:cNvSpPr>
          <p:nvPr>
            <p:ph type="sldNum" sz="quarter" idx="12"/>
          </p:nvPr>
        </p:nvSpPr>
        <p:spPr/>
        <p:txBody>
          <a:bodyPr/>
          <a:lstStyle/>
          <a:p>
            <a:fld id="{729F9F8F-063F-4EA6-8012-7449450F6D4B}" type="slidenum">
              <a:rPr lang="cs-CZ" smtClean="0"/>
              <a:t>‹#›</a:t>
            </a:fld>
            <a:endParaRPr lang="cs-CZ"/>
          </a:p>
        </p:txBody>
      </p:sp>
    </p:spTree>
    <p:extLst>
      <p:ext uri="{BB962C8B-B14F-4D97-AF65-F5344CB8AC3E}">
        <p14:creationId xmlns:p14="http://schemas.microsoft.com/office/powerpoint/2010/main" val="400262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r>
              <a:rPr lang="cs-CZ" smtClean="0"/>
              <a:t>2011</a:t>
            </a:r>
            <a:endParaRPr lang="cs-CZ"/>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7" name="Zástupný symbol pro číslo snímku 6"/>
          <p:cNvSpPr>
            <a:spLocks noGrp="1"/>
          </p:cNvSpPr>
          <p:nvPr>
            <p:ph type="sldNum" sz="quarter" idx="12"/>
          </p:nvPr>
        </p:nvSpPr>
        <p:spPr/>
        <p:txBody>
          <a:bodyPr/>
          <a:lstStyle/>
          <a:p>
            <a:fld id="{729F9F8F-063F-4EA6-8012-7449450F6D4B}" type="slidenum">
              <a:rPr lang="cs-CZ" smtClean="0"/>
              <a:t>‹#›</a:t>
            </a:fld>
            <a:endParaRPr lang="cs-CZ"/>
          </a:p>
        </p:txBody>
      </p:sp>
    </p:spTree>
    <p:extLst>
      <p:ext uri="{BB962C8B-B14F-4D97-AF65-F5344CB8AC3E}">
        <p14:creationId xmlns:p14="http://schemas.microsoft.com/office/powerpoint/2010/main" val="267480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r>
              <a:rPr lang="cs-CZ" smtClean="0"/>
              <a:t>2011</a:t>
            </a:r>
            <a:endParaRPr lang="cs-CZ"/>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7" name="Zástupný symbol pro číslo snímku 6"/>
          <p:cNvSpPr>
            <a:spLocks noGrp="1"/>
          </p:cNvSpPr>
          <p:nvPr>
            <p:ph type="sldNum" sz="quarter" idx="12"/>
          </p:nvPr>
        </p:nvSpPr>
        <p:spPr/>
        <p:txBody>
          <a:bodyPr/>
          <a:lstStyle/>
          <a:p>
            <a:fld id="{729F9F8F-063F-4EA6-8012-7449450F6D4B}" type="slidenum">
              <a:rPr lang="cs-CZ" smtClean="0"/>
              <a:t>‹#›</a:t>
            </a:fld>
            <a:endParaRPr lang="cs-CZ"/>
          </a:p>
        </p:txBody>
      </p:sp>
    </p:spTree>
    <p:extLst>
      <p:ext uri="{BB962C8B-B14F-4D97-AF65-F5344CB8AC3E}">
        <p14:creationId xmlns:p14="http://schemas.microsoft.com/office/powerpoint/2010/main" val="2861881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smtClean="0"/>
              <a:t>2011</a:t>
            </a: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prof. Otruba</a:t>
            </a: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F9F8F-063F-4EA6-8012-7449450F6D4B}" type="slidenum">
              <a:rPr lang="cs-CZ" smtClean="0"/>
              <a:t>‹#›</a:t>
            </a:fld>
            <a:endParaRPr lang="cs-CZ"/>
          </a:p>
        </p:txBody>
      </p:sp>
    </p:spTree>
    <p:extLst>
      <p:ext uri="{BB962C8B-B14F-4D97-AF65-F5344CB8AC3E}">
        <p14:creationId xmlns:p14="http://schemas.microsoft.com/office/powerpoint/2010/main" val="3977932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Elektronová mikroanalýza</a:t>
            </a:r>
            <a:endParaRPr lang="cs-CZ" dirty="0"/>
          </a:p>
        </p:txBody>
      </p:sp>
      <p:sp>
        <p:nvSpPr>
          <p:cNvPr id="3" name="Podnadpis 2"/>
          <p:cNvSpPr>
            <a:spLocks noGrp="1"/>
          </p:cNvSpPr>
          <p:nvPr>
            <p:ph type="subTitle" idx="1"/>
          </p:nvPr>
        </p:nvSpPr>
        <p:spPr/>
        <p:txBody>
          <a:bodyPr/>
          <a:lstStyle/>
          <a:p>
            <a:r>
              <a:rPr lang="cs-CZ" dirty="0" smtClean="0"/>
              <a:t>Vítězslav Otruba</a:t>
            </a:r>
            <a:endParaRPr lang="cs-CZ" dirty="0"/>
          </a:p>
        </p:txBody>
      </p:sp>
    </p:spTree>
    <p:extLst>
      <p:ext uri="{BB962C8B-B14F-4D97-AF65-F5344CB8AC3E}">
        <p14:creationId xmlns:p14="http://schemas.microsoft.com/office/powerpoint/2010/main" val="399425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Foton</a:t>
            </a:r>
            <a:endParaRPr lang="cs-CZ" dirty="0"/>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10</a:t>
            </a:fld>
            <a:endParaRPr lang="cs-CZ"/>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492" b="3892"/>
          <a:stretch/>
        </p:blipFill>
        <p:spPr bwMode="auto">
          <a:xfrm>
            <a:off x="395536" y="1492023"/>
            <a:ext cx="7820025" cy="418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p:nvSpPr>
        <p:spPr>
          <a:xfrm>
            <a:off x="755575" y="5683203"/>
            <a:ext cx="7459985" cy="646331"/>
          </a:xfrm>
          <a:prstGeom prst="rect">
            <a:avLst/>
          </a:prstGeom>
        </p:spPr>
        <p:txBody>
          <a:bodyPr wrap="square">
            <a:spAutoFit/>
          </a:bodyPr>
          <a:lstStyle/>
          <a:p>
            <a:r>
              <a:rPr lang="cs-CZ" i="1" dirty="0"/>
              <a:t>Závislost vlnové délky fotonu </a:t>
            </a:r>
            <a:r>
              <a:rPr lang="cs-CZ" i="1" dirty="0" smtClean="0"/>
              <a:t>na jeho energii</a:t>
            </a:r>
            <a:r>
              <a:rPr lang="cs-CZ" i="1" dirty="0"/>
              <a:t>. Pro informaci jsou uvedeny energie a vlnové délky vybraných spektrálních čar </a:t>
            </a:r>
            <a:endParaRPr lang="cs-CZ" dirty="0"/>
          </a:p>
        </p:txBody>
      </p:sp>
    </p:spTree>
    <p:extLst>
      <p:ext uri="{BB962C8B-B14F-4D97-AF65-F5344CB8AC3E}">
        <p14:creationId xmlns:p14="http://schemas.microsoft.com/office/powerpoint/2010/main" val="2755931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normAutofit/>
          </a:bodyPr>
          <a:lstStyle/>
          <a:p>
            <a:r>
              <a:rPr lang="cs-CZ" dirty="0" smtClean="0"/>
              <a:t>Pevná látka</a:t>
            </a:r>
            <a:endParaRPr lang="cs-CZ" dirty="0"/>
          </a:p>
        </p:txBody>
      </p:sp>
      <p:sp>
        <p:nvSpPr>
          <p:cNvPr id="8" name="Zástupný symbol pro obsah 7"/>
          <p:cNvSpPr>
            <a:spLocks noGrp="1"/>
          </p:cNvSpPr>
          <p:nvPr>
            <p:ph idx="1"/>
          </p:nvPr>
        </p:nvSpPr>
        <p:spPr>
          <a:xfrm>
            <a:off x="457200" y="1124744"/>
            <a:ext cx="8229600" cy="5256584"/>
          </a:xfrm>
        </p:spPr>
        <p:txBody>
          <a:bodyPr>
            <a:normAutofit fontScale="70000" lnSpcReduction="20000"/>
          </a:bodyPr>
          <a:lstStyle/>
          <a:p>
            <a:r>
              <a:rPr lang="cs-CZ" dirty="0"/>
              <a:t>Pevnou látku lze popsat jak v reálném prostoru jako systém atomů vibrující kolem svých rovnovážných poloh, tak v energetickém prostoru, kde energie jednotlivých entit pevné látky jsou vztaženy k energii vakua. Rovnovážné polohy atomů jsou od sebe ve vzdálenostech v řádu jednotek </a:t>
            </a:r>
            <a:r>
              <a:rPr lang="cs-CZ" dirty="0" err="1"/>
              <a:t>Ångströmů</a:t>
            </a:r>
            <a:r>
              <a:rPr lang="cs-CZ" dirty="0"/>
              <a:t> a proto elektrony používané při mikroanalýze (viz jejich vlnová délka) se chovají vzhledem ke struktuře jako bodové částice</a:t>
            </a:r>
            <a:r>
              <a:rPr lang="cs-CZ" dirty="0" smtClean="0"/>
              <a:t>.</a:t>
            </a:r>
          </a:p>
          <a:p>
            <a:r>
              <a:rPr lang="cs-CZ" dirty="0"/>
              <a:t>To už přirozeně neplatí pro jednotlivé elektrony v atomu, jejichž vlnová délka je srovnatelná s vlnovou délkou primárních elektronů. Tyto interakce jsou ve své podstatě vždy kvantové (nebo </a:t>
            </a:r>
            <a:r>
              <a:rPr lang="cs-CZ" dirty="0" err="1"/>
              <a:t>kvazikvantové</a:t>
            </a:r>
            <a:r>
              <a:rPr lang="cs-CZ" dirty="0"/>
              <a:t>, tj. lze je popsat klasicky s kvantovými korekcemi). To ve výsledku znamená, že pohyb primárního elektronu v pevné látce můžeme popsat jako klasický mezi řadou kvantových událostí (=interakcí, srážek). Energetický pohled na pevnou látku nám dává </a:t>
            </a:r>
            <a:r>
              <a:rPr lang="cs-CZ" dirty="0" smtClean="0"/>
              <a:t>následující obraz, </a:t>
            </a:r>
            <a:r>
              <a:rPr lang="cs-CZ" dirty="0"/>
              <a:t>kde je schematicky načrtnuta energetická struktura v pevné látce. Zatímco energie vnitřních elektronových hladin se pohybují od 0,19 </a:t>
            </a:r>
            <a:r>
              <a:rPr lang="cs-CZ" dirty="0" err="1"/>
              <a:t>keV</a:t>
            </a:r>
            <a:r>
              <a:rPr lang="cs-CZ" dirty="0"/>
              <a:t> (bór) až po 115 </a:t>
            </a:r>
            <a:r>
              <a:rPr lang="cs-CZ" dirty="0" err="1"/>
              <a:t>keV</a:t>
            </a:r>
            <a:r>
              <a:rPr lang="cs-CZ" dirty="0"/>
              <a:t> (uran), energie </a:t>
            </a:r>
            <a:r>
              <a:rPr lang="cs-CZ" dirty="0" err="1"/>
              <a:t>delokalizovaných</a:t>
            </a:r>
            <a:r>
              <a:rPr lang="cs-CZ" dirty="0"/>
              <a:t> elektronů ve valenčních a vodivostních pásech jsou v řádu pouze jednotek elektronvoltů.</a:t>
            </a:r>
          </a:p>
        </p:txBody>
      </p:sp>
      <p:sp>
        <p:nvSpPr>
          <p:cNvPr id="3" name="Zástupný symbol pro datum 2"/>
          <p:cNvSpPr>
            <a:spLocks noGrp="1"/>
          </p:cNvSpPr>
          <p:nvPr>
            <p:ph type="dt" sz="half" idx="10"/>
          </p:nvPr>
        </p:nvSpPr>
        <p:spPr/>
        <p:txBody>
          <a:bodyPr/>
          <a:lstStyle/>
          <a:p>
            <a:r>
              <a:rPr lang="cs-CZ" smtClean="0"/>
              <a:t>2011</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729F9F8F-063F-4EA6-8012-7449450F6D4B}" type="slidenum">
              <a:rPr lang="cs-CZ" smtClean="0"/>
              <a:t>11</a:t>
            </a:fld>
            <a:endParaRPr lang="cs-CZ"/>
          </a:p>
        </p:txBody>
      </p:sp>
    </p:spTree>
    <p:extLst>
      <p:ext uri="{BB962C8B-B14F-4D97-AF65-F5344CB8AC3E}">
        <p14:creationId xmlns:p14="http://schemas.microsoft.com/office/powerpoint/2010/main" val="3459714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dirty="0"/>
              <a:t>Energie elektronů v pevné látce</a:t>
            </a:r>
            <a:r>
              <a:rPr lang="cs-CZ" i="1" dirty="0"/>
              <a:t>.</a:t>
            </a:r>
            <a:endParaRPr lang="cs-CZ" dirty="0"/>
          </a:p>
        </p:txBody>
      </p:sp>
      <p:sp>
        <p:nvSpPr>
          <p:cNvPr id="3" name="Zástupný symbol pro datum 2"/>
          <p:cNvSpPr>
            <a:spLocks noGrp="1"/>
          </p:cNvSpPr>
          <p:nvPr>
            <p:ph type="dt" sz="half" idx="10"/>
          </p:nvPr>
        </p:nvSpPr>
        <p:spPr/>
        <p:txBody>
          <a:bodyPr/>
          <a:lstStyle/>
          <a:p>
            <a:r>
              <a:rPr lang="cs-CZ" smtClean="0"/>
              <a:t>2011</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729F9F8F-063F-4EA6-8012-7449450F6D4B}" type="slidenum">
              <a:rPr lang="cs-CZ" smtClean="0"/>
              <a:t>12</a:t>
            </a:fld>
            <a:endParaRPr lang="cs-CZ"/>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272" b="3848"/>
          <a:stretch/>
        </p:blipFill>
        <p:spPr bwMode="auto">
          <a:xfrm>
            <a:off x="602868" y="1196752"/>
            <a:ext cx="8073587" cy="517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Přímá spojnice se šipkou 7"/>
          <p:cNvCxnSpPr/>
          <p:nvPr/>
        </p:nvCxnSpPr>
        <p:spPr>
          <a:xfrm>
            <a:off x="6545604" y="5661248"/>
            <a:ext cx="576064" cy="64885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9" name="TextovéPole 8"/>
          <p:cNvSpPr txBox="1"/>
          <p:nvPr/>
        </p:nvSpPr>
        <p:spPr>
          <a:xfrm>
            <a:off x="6784652" y="6287064"/>
            <a:ext cx="674031" cy="369332"/>
          </a:xfrm>
          <a:prstGeom prst="rect">
            <a:avLst/>
          </a:prstGeom>
          <a:noFill/>
        </p:spPr>
        <p:txBody>
          <a:bodyPr wrap="none" rtlCol="0">
            <a:spAutoFit/>
          </a:bodyPr>
          <a:lstStyle/>
          <a:p>
            <a:r>
              <a:rPr lang="cs-CZ" dirty="0" smtClean="0"/>
              <a:t>atom</a:t>
            </a:r>
            <a:endParaRPr lang="cs-CZ" dirty="0"/>
          </a:p>
        </p:txBody>
      </p:sp>
    </p:spTree>
    <p:extLst>
      <p:ext uri="{BB962C8B-B14F-4D97-AF65-F5344CB8AC3E}">
        <p14:creationId xmlns:p14="http://schemas.microsoft.com/office/powerpoint/2010/main" val="955905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864096"/>
          </a:xfrm>
        </p:spPr>
        <p:txBody>
          <a:bodyPr>
            <a:normAutofit/>
          </a:bodyPr>
          <a:lstStyle/>
          <a:p>
            <a:r>
              <a:rPr lang="cs-CZ" dirty="0" smtClean="0"/>
              <a:t>Atom</a:t>
            </a:r>
            <a:endParaRPr lang="cs-CZ" dirty="0"/>
          </a:p>
        </p:txBody>
      </p:sp>
      <p:sp>
        <p:nvSpPr>
          <p:cNvPr id="6" name="Zástupný symbol pro obsah 5"/>
          <p:cNvSpPr>
            <a:spLocks noGrp="1"/>
          </p:cNvSpPr>
          <p:nvPr>
            <p:ph idx="1"/>
          </p:nvPr>
        </p:nvSpPr>
        <p:spPr>
          <a:xfrm>
            <a:off x="457200" y="1052736"/>
            <a:ext cx="8229600" cy="5256584"/>
          </a:xfrm>
        </p:spPr>
        <p:txBody>
          <a:bodyPr>
            <a:normAutofit lnSpcReduction="10000"/>
          </a:bodyPr>
          <a:lstStyle/>
          <a:p>
            <a:pPr marL="0" indent="0">
              <a:buNone/>
            </a:pPr>
            <a:r>
              <a:rPr lang="cs-CZ" sz="1800" dirty="0"/>
              <a:t>Většina elementárních procesů se v mikroanalýze odehrává v atomu, a proto je vhodné ho alespoň stručně popsat. Výhodné je popsat atom v energetické representaci, jelikož energie rtg. fotonů jsou nositeli informace o atomové struktuře. Nejjednodušším modelem pro elektrony v atomu je Bohrův model, který je schopen vysvětlit a kvantitativně popsat základní rysy elektronových hladin v atomu (rozdělení elektronů do slupek). Jemnější vlastnosti atomárních elektronů je však schopna zachytit pouze kvantová mechanika. Mějme jednoelektronový model (zanedbáváme např. elektron-elektronovou interakci), tj. atom popsaný </a:t>
            </a:r>
            <a:r>
              <a:rPr lang="cs-CZ" sz="1800" dirty="0" err="1"/>
              <a:t>Schrödingerovou</a:t>
            </a:r>
            <a:r>
              <a:rPr lang="cs-CZ" sz="1800" dirty="0"/>
              <a:t> </a:t>
            </a:r>
            <a:r>
              <a:rPr lang="cs-CZ" sz="1800" dirty="0" smtClean="0"/>
              <a:t>rovnicí</a:t>
            </a:r>
          </a:p>
          <a:p>
            <a:pPr marL="0" indent="0">
              <a:buNone/>
            </a:pPr>
            <a:endParaRPr lang="cs-CZ" sz="1800" dirty="0"/>
          </a:p>
          <a:p>
            <a:pPr marL="0" indent="0">
              <a:buNone/>
            </a:pPr>
            <a:endParaRPr lang="cs-CZ" sz="1800" dirty="0" smtClean="0"/>
          </a:p>
          <a:p>
            <a:pPr marL="0" indent="0">
              <a:buNone/>
            </a:pPr>
            <a:endParaRPr lang="cs-CZ" sz="1800" dirty="0"/>
          </a:p>
          <a:p>
            <a:pPr marL="0" indent="0">
              <a:buNone/>
            </a:pPr>
            <a:r>
              <a:rPr lang="cs-CZ" sz="1800" dirty="0" smtClean="0"/>
              <a:t>kde </a:t>
            </a:r>
            <a:r>
              <a:rPr lang="cs-CZ" sz="1800" dirty="0"/>
              <a:t>interakční potenciál je omezen na elektrostatickou </a:t>
            </a:r>
            <a:r>
              <a:rPr lang="cs-CZ" sz="1800" dirty="0" smtClean="0"/>
              <a:t>interakci</a:t>
            </a:r>
          </a:p>
          <a:p>
            <a:pPr marL="0" indent="0">
              <a:buNone/>
            </a:pPr>
            <a:endParaRPr lang="cs-CZ" sz="1800" dirty="0" smtClean="0"/>
          </a:p>
          <a:p>
            <a:pPr marL="0" indent="0">
              <a:buNone/>
            </a:pPr>
            <a:endParaRPr lang="cs-CZ" sz="1800" dirty="0"/>
          </a:p>
          <a:p>
            <a:pPr marL="0" indent="0">
              <a:buNone/>
            </a:pPr>
            <a:endParaRPr lang="cs-CZ" sz="1800" dirty="0" smtClean="0"/>
          </a:p>
          <a:p>
            <a:pPr marL="0" indent="0">
              <a:buNone/>
            </a:pPr>
            <a:r>
              <a:rPr lang="cs-CZ" sz="1800" dirty="0" smtClean="0"/>
              <a:t>Standardní </a:t>
            </a:r>
            <a:r>
              <a:rPr lang="cs-CZ" sz="1800" dirty="0"/>
              <a:t>řešení rovnice ve sférických souřadnicích vede k existenci tří kvantových čísel (postupně hlavní, vedlejší a magnetické) a tří kvantovaných fyzikálních veličin (energie, velikosti momentu hybnosti, jedné složky momentu hybnosti) pro vázané stavy </a:t>
            </a:r>
            <a:r>
              <a:rPr lang="cs-CZ" sz="1800" dirty="0" smtClean="0"/>
              <a:t>elektronu (blíže viz kvantová chemie).</a:t>
            </a:r>
            <a:endParaRPr lang="cs-CZ" sz="1800" dirty="0"/>
          </a:p>
        </p:txBody>
      </p:sp>
      <p:sp>
        <p:nvSpPr>
          <p:cNvPr id="3" name="Zástupný symbol pro datum 2"/>
          <p:cNvSpPr>
            <a:spLocks noGrp="1"/>
          </p:cNvSpPr>
          <p:nvPr>
            <p:ph type="dt" sz="half" idx="10"/>
          </p:nvPr>
        </p:nvSpPr>
        <p:spPr/>
        <p:txBody>
          <a:bodyPr/>
          <a:lstStyle/>
          <a:p>
            <a:r>
              <a:rPr lang="cs-CZ" smtClean="0"/>
              <a:t>2011</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729F9F8F-063F-4EA6-8012-7449450F6D4B}" type="slidenum">
              <a:rPr lang="cs-CZ" smtClean="0"/>
              <a:t>13</a:t>
            </a:fld>
            <a:endParaRPr lang="cs-CZ"/>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986"/>
          <a:stretch/>
        </p:blipFill>
        <p:spPr bwMode="auto">
          <a:xfrm>
            <a:off x="3157191" y="3140968"/>
            <a:ext cx="2422921" cy="838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3689"/>
          <a:stretch/>
        </p:blipFill>
        <p:spPr bwMode="auto">
          <a:xfrm>
            <a:off x="3157190" y="4437112"/>
            <a:ext cx="1846857" cy="68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156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lstStyle/>
          <a:p>
            <a:r>
              <a:rPr lang="cs-CZ" dirty="0" smtClean="0"/>
              <a:t>Účinný průřez</a:t>
            </a:r>
            <a:endParaRPr lang="cs-CZ" dirty="0"/>
          </a:p>
        </p:txBody>
      </p:sp>
      <p:sp>
        <p:nvSpPr>
          <p:cNvPr id="3" name="Zástupný symbol pro obsah 2"/>
          <p:cNvSpPr>
            <a:spLocks noGrp="1"/>
          </p:cNvSpPr>
          <p:nvPr>
            <p:ph idx="1"/>
          </p:nvPr>
        </p:nvSpPr>
        <p:spPr>
          <a:xfrm>
            <a:off x="467544" y="1340768"/>
            <a:ext cx="8229600" cy="5184576"/>
          </a:xfrm>
        </p:spPr>
        <p:txBody>
          <a:bodyPr>
            <a:normAutofit fontScale="70000" lnSpcReduction="20000"/>
          </a:bodyPr>
          <a:lstStyle/>
          <a:p>
            <a:r>
              <a:rPr lang="cs-CZ" dirty="0"/>
              <a:t>Základní fyzikální veličinou popisující interakci dvou objektů (např. částic je účinný průřez) </a:t>
            </a:r>
            <a:r>
              <a:rPr lang="el-GR" dirty="0" smtClean="0"/>
              <a:t>σ</a:t>
            </a:r>
            <a:r>
              <a:rPr lang="cs-CZ" dirty="0" smtClean="0"/>
              <a:t>. </a:t>
            </a:r>
            <a:r>
              <a:rPr lang="cs-CZ" dirty="0"/>
              <a:t>Experimentálně je </a:t>
            </a:r>
            <a:r>
              <a:rPr lang="el-GR" dirty="0" smtClean="0"/>
              <a:t>σ</a:t>
            </a:r>
            <a:r>
              <a:rPr lang="cs-CZ" dirty="0" smtClean="0"/>
              <a:t> popsán </a:t>
            </a:r>
            <a:r>
              <a:rPr lang="cs-CZ" dirty="0"/>
              <a:t>následujícím experimentem. Mějme „dostatečně tenkou“ desku o tloušťce </a:t>
            </a:r>
            <a:r>
              <a:rPr lang="el-GR" dirty="0" smtClean="0">
                <a:cs typeface="Arial"/>
              </a:rPr>
              <a:t>Δ</a:t>
            </a:r>
            <a:r>
              <a:rPr lang="cs-CZ" i="1" dirty="0" smtClean="0"/>
              <a:t>x</a:t>
            </a:r>
            <a:r>
              <a:rPr lang="cs-CZ" dirty="0"/>
              <a:t>, v níž se nachází „centra rozptylu“ náhodně rozmístěna s objemovou hustotou </a:t>
            </a:r>
            <a:r>
              <a:rPr lang="cs-CZ" i="1" dirty="0"/>
              <a:t>N</a:t>
            </a:r>
            <a:r>
              <a:rPr lang="cs-CZ" dirty="0"/>
              <a:t>. Na desku dopadá náhodný tok částic </a:t>
            </a:r>
            <a:r>
              <a:rPr lang="cs-CZ" i="1" dirty="0"/>
              <a:t>I</a:t>
            </a:r>
            <a:r>
              <a:rPr lang="cs-CZ" dirty="0"/>
              <a:t>(</a:t>
            </a:r>
            <a:r>
              <a:rPr lang="cs-CZ" i="1" dirty="0"/>
              <a:t>p</a:t>
            </a:r>
            <a:r>
              <a:rPr lang="cs-CZ" i="1" baseline="-25000" dirty="0"/>
              <a:t>in</a:t>
            </a:r>
            <a:r>
              <a:rPr lang="cs-CZ" dirty="0"/>
              <a:t>) s parametry </a:t>
            </a:r>
            <a:r>
              <a:rPr lang="cs-CZ" i="1" dirty="0"/>
              <a:t>p</a:t>
            </a:r>
            <a:r>
              <a:rPr lang="cs-CZ" i="1" baseline="-25000" dirty="0"/>
              <a:t>in</a:t>
            </a:r>
            <a:r>
              <a:rPr lang="cs-CZ" i="1" dirty="0"/>
              <a:t> </a:t>
            </a:r>
            <a:r>
              <a:rPr lang="cs-CZ" dirty="0"/>
              <a:t>a na průchodu detekujeme tok částic </a:t>
            </a:r>
            <a:r>
              <a:rPr lang="cs-CZ" i="1" dirty="0"/>
              <a:t>I</a:t>
            </a:r>
            <a:r>
              <a:rPr lang="cs-CZ" dirty="0"/>
              <a:t>(</a:t>
            </a:r>
            <a:r>
              <a:rPr lang="cs-CZ" i="1" dirty="0"/>
              <a:t>p</a:t>
            </a:r>
            <a:r>
              <a:rPr lang="cs-CZ" i="1" baseline="-25000" dirty="0"/>
              <a:t>ou</a:t>
            </a:r>
            <a:r>
              <a:rPr lang="cs-CZ" i="1" dirty="0"/>
              <a:t>t</a:t>
            </a:r>
            <a:r>
              <a:rPr lang="cs-CZ" dirty="0"/>
              <a:t>) s parametry </a:t>
            </a:r>
            <a:r>
              <a:rPr lang="cs-CZ" i="1" dirty="0"/>
              <a:t>p</a:t>
            </a:r>
            <a:r>
              <a:rPr lang="cs-CZ" i="1" baseline="-25000" dirty="0"/>
              <a:t>out</a:t>
            </a:r>
            <a:r>
              <a:rPr lang="cs-CZ" dirty="0"/>
              <a:t>, viz obr</a:t>
            </a:r>
            <a:r>
              <a:rPr lang="cs-CZ" dirty="0" smtClean="0"/>
              <a:t>.</a:t>
            </a:r>
          </a:p>
          <a:p>
            <a:endParaRPr lang="cs-CZ" dirty="0"/>
          </a:p>
          <a:p>
            <a:endParaRPr lang="cs-CZ" dirty="0" smtClean="0"/>
          </a:p>
          <a:p>
            <a:endParaRPr lang="cs-CZ" dirty="0" smtClean="0"/>
          </a:p>
          <a:p>
            <a:r>
              <a:rPr lang="cs-CZ" dirty="0"/>
              <a:t>Účinný průřez je pak definován následujícím vztahem mezi oběma toky </a:t>
            </a:r>
            <a:endParaRPr lang="cs-CZ" dirty="0" smtClean="0"/>
          </a:p>
          <a:p>
            <a:pPr marL="0" indent="0">
              <a:buNone/>
            </a:pPr>
            <a:endParaRPr lang="cs-CZ" dirty="0"/>
          </a:p>
          <a:p>
            <a:r>
              <a:rPr lang="cs-CZ" dirty="0" smtClean="0"/>
              <a:t>Typickými </a:t>
            </a:r>
            <a:r>
              <a:rPr lang="cs-CZ" dirty="0"/>
              <a:t>parametry </a:t>
            </a:r>
            <a:r>
              <a:rPr lang="cs-CZ" i="1" dirty="0"/>
              <a:t>p</a:t>
            </a:r>
            <a:r>
              <a:rPr lang="cs-CZ" i="1" baseline="-25000" dirty="0"/>
              <a:t>in</a:t>
            </a:r>
            <a:r>
              <a:rPr lang="cs-CZ" i="1" dirty="0"/>
              <a:t> </a:t>
            </a:r>
            <a:r>
              <a:rPr lang="cs-CZ" dirty="0"/>
              <a:t>je energie, vlnová délka; typickými parametry </a:t>
            </a:r>
            <a:r>
              <a:rPr lang="cs-CZ" i="1" dirty="0"/>
              <a:t>p</a:t>
            </a:r>
            <a:r>
              <a:rPr lang="cs-CZ" i="1" baseline="-25000" dirty="0"/>
              <a:t>out</a:t>
            </a:r>
            <a:r>
              <a:rPr lang="cs-CZ" i="1" dirty="0"/>
              <a:t> </a:t>
            </a:r>
            <a:r>
              <a:rPr lang="cs-CZ" dirty="0"/>
              <a:t>je energie, úhel rozptylu, typ částice, apod.</a:t>
            </a:r>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14</a:t>
            </a:fld>
            <a:endParaRPr lang="cs-CZ"/>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133" y="2996952"/>
            <a:ext cx="3173923" cy="128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806" y="4707660"/>
            <a:ext cx="3672408" cy="426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875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15</a:t>
            </a:fld>
            <a:endParaRPr lang="cs-CZ"/>
          </a:p>
        </p:txBody>
      </p:sp>
      <p:sp>
        <p:nvSpPr>
          <p:cNvPr id="7" name="Nadpis 6"/>
          <p:cNvSpPr>
            <a:spLocks noGrp="1"/>
          </p:cNvSpPr>
          <p:nvPr>
            <p:ph type="title" idx="4294967295"/>
          </p:nvPr>
        </p:nvSpPr>
        <p:spPr>
          <a:xfrm>
            <a:off x="0" y="274638"/>
            <a:ext cx="8229600" cy="850900"/>
          </a:xfrm>
        </p:spPr>
        <p:txBody>
          <a:bodyPr>
            <a:normAutofit fontScale="90000"/>
          </a:bodyPr>
          <a:lstStyle/>
          <a:p>
            <a:r>
              <a:rPr lang="cs-CZ" dirty="0"/>
              <a:t>Interakce primárního elektronového svazku s hmotou vzorku</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940"/>
          <a:stretch/>
        </p:blipFill>
        <p:spPr bwMode="auto">
          <a:xfrm>
            <a:off x="1476419" y="1412776"/>
            <a:ext cx="5519142" cy="510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72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Objem </a:t>
            </a:r>
            <a:r>
              <a:rPr lang="cs-CZ" dirty="0"/>
              <a:t>interakce</a:t>
            </a:r>
          </a:p>
        </p:txBody>
      </p:sp>
      <p:sp>
        <p:nvSpPr>
          <p:cNvPr id="6" name="Zástupný symbol pro obsah 5"/>
          <p:cNvSpPr>
            <a:spLocks noGrp="1"/>
          </p:cNvSpPr>
          <p:nvPr>
            <p:ph sz="half" idx="1"/>
          </p:nvPr>
        </p:nvSpPr>
        <p:spPr/>
        <p:txBody>
          <a:bodyPr>
            <a:normAutofit fontScale="92500" lnSpcReduction="10000"/>
          </a:bodyPr>
          <a:lstStyle/>
          <a:p>
            <a:r>
              <a:rPr lang="cs-CZ" dirty="0"/>
              <a:t>rozměr a tvar jsou funkcí </a:t>
            </a:r>
            <a:r>
              <a:rPr lang="cs-CZ" dirty="0" smtClean="0"/>
              <a:t>lokálního chemického </a:t>
            </a:r>
            <a:r>
              <a:rPr lang="cs-CZ" dirty="0"/>
              <a:t>složení (</a:t>
            </a:r>
            <a:r>
              <a:rPr lang="cs-CZ" dirty="0" smtClean="0"/>
              <a:t>průměrného atomového </a:t>
            </a:r>
            <a:r>
              <a:rPr lang="cs-CZ" dirty="0"/>
              <a:t>čísla), </a:t>
            </a:r>
            <a:r>
              <a:rPr lang="cs-CZ" dirty="0" smtClean="0"/>
              <a:t>energie </a:t>
            </a:r>
            <a:r>
              <a:rPr lang="pl-PL" dirty="0" smtClean="0"/>
              <a:t>elektronů </a:t>
            </a:r>
            <a:r>
              <a:rPr lang="pl-PL" dirty="0"/>
              <a:t>E</a:t>
            </a:r>
            <a:r>
              <a:rPr lang="pl-PL" baseline="-25000" dirty="0"/>
              <a:t>0</a:t>
            </a:r>
            <a:r>
              <a:rPr lang="pl-PL" dirty="0"/>
              <a:t> a úhlu, pod </a:t>
            </a:r>
            <a:r>
              <a:rPr lang="pl-PL" dirty="0" smtClean="0"/>
              <a:t>nímž </a:t>
            </a:r>
            <a:r>
              <a:rPr lang="cs-CZ" dirty="0" smtClean="0"/>
              <a:t>svazek elektronů </a:t>
            </a:r>
            <a:r>
              <a:rPr lang="cs-CZ" dirty="0"/>
              <a:t>dopadá </a:t>
            </a:r>
            <a:r>
              <a:rPr lang="cs-CZ" dirty="0" smtClean="0"/>
              <a:t>na povrch</a:t>
            </a:r>
            <a:r>
              <a:rPr lang="cs-CZ" dirty="0"/>
              <a:t>.</a:t>
            </a:r>
          </a:p>
          <a:p>
            <a:r>
              <a:rPr lang="pl-PL" dirty="0"/>
              <a:t>Elektrony se v oblasti </a:t>
            </a:r>
            <a:r>
              <a:rPr lang="pl-PL" dirty="0" smtClean="0"/>
              <a:t>dopadu </a:t>
            </a:r>
            <a:r>
              <a:rPr lang="cs-CZ" dirty="0" smtClean="0"/>
              <a:t>pohybují </a:t>
            </a:r>
            <a:r>
              <a:rPr lang="cs-CZ" dirty="0"/>
              <a:t>složitým </a:t>
            </a:r>
            <a:r>
              <a:rPr lang="cs-CZ" dirty="0" smtClean="0"/>
              <a:t>způsobem. V </a:t>
            </a:r>
            <a:r>
              <a:rPr lang="cs-CZ" dirty="0"/>
              <a:t>důsledku srážek se mění </a:t>
            </a:r>
            <a:r>
              <a:rPr lang="cs-CZ" dirty="0" smtClean="0"/>
              <a:t>jejich energie </a:t>
            </a:r>
            <a:r>
              <a:rPr lang="cs-CZ" dirty="0"/>
              <a:t>i směr pohybu.</a:t>
            </a:r>
          </a:p>
        </p:txBody>
      </p:sp>
      <p:sp>
        <p:nvSpPr>
          <p:cNvPr id="2" name="Zástupný symbol pro datum 1"/>
          <p:cNvSpPr>
            <a:spLocks noGrp="1"/>
          </p:cNvSpPr>
          <p:nvPr>
            <p:ph type="dt" sz="half" idx="10"/>
          </p:nvPr>
        </p:nvSpPr>
        <p:spPr/>
        <p:txBody>
          <a:bodyPr/>
          <a:lstStyle/>
          <a:p>
            <a:r>
              <a:rPr lang="cs-CZ" smtClean="0"/>
              <a:t>2011</a:t>
            </a:r>
            <a:endParaRPr lang="cs-CZ"/>
          </a:p>
        </p:txBody>
      </p:sp>
      <p:sp>
        <p:nvSpPr>
          <p:cNvPr id="3" name="Zástupný symbol pro zápatí 2"/>
          <p:cNvSpPr>
            <a:spLocks noGrp="1"/>
          </p:cNvSpPr>
          <p:nvPr>
            <p:ph type="ftr" sz="quarter" idx="11"/>
          </p:nvPr>
        </p:nvSpPr>
        <p:spPr/>
        <p:txBody>
          <a:bodyPr/>
          <a:lstStyle/>
          <a:p>
            <a:r>
              <a:rPr lang="cs-CZ" smtClean="0"/>
              <a:t>prof. Otruba</a:t>
            </a:r>
            <a:endParaRPr lang="cs-CZ"/>
          </a:p>
        </p:txBody>
      </p:sp>
      <p:sp>
        <p:nvSpPr>
          <p:cNvPr id="4" name="Zástupný symbol pro číslo snímku 3"/>
          <p:cNvSpPr>
            <a:spLocks noGrp="1"/>
          </p:cNvSpPr>
          <p:nvPr>
            <p:ph type="sldNum" sz="quarter" idx="12"/>
          </p:nvPr>
        </p:nvSpPr>
        <p:spPr/>
        <p:txBody>
          <a:bodyPr/>
          <a:lstStyle/>
          <a:p>
            <a:fld id="{729F9F8F-063F-4EA6-8012-7449450F6D4B}" type="slidenum">
              <a:rPr lang="cs-CZ" smtClean="0"/>
              <a:t>16</a:t>
            </a:fld>
            <a:endParaRPr lang="cs-CZ"/>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47" t="9972" b="2999"/>
          <a:stretch/>
        </p:blipFill>
        <p:spPr bwMode="auto">
          <a:xfrm>
            <a:off x="4784258" y="1628800"/>
            <a:ext cx="3870316" cy="465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961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Skenovací a </a:t>
            </a:r>
            <a:r>
              <a:rPr lang="cs-CZ" dirty="0"/>
              <a:t>transmisní elektronová mikroskopie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639" y="1628800"/>
            <a:ext cx="69342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17</a:t>
            </a:fld>
            <a:endParaRPr lang="cs-CZ"/>
          </a:p>
        </p:txBody>
      </p:sp>
    </p:spTree>
    <p:extLst>
      <p:ext uri="{BB962C8B-B14F-4D97-AF65-F5344CB8AC3E}">
        <p14:creationId xmlns:p14="http://schemas.microsoft.com/office/powerpoint/2010/main" val="1024809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16632"/>
            <a:ext cx="8640960" cy="1152128"/>
          </a:xfrm>
        </p:spPr>
        <p:txBody>
          <a:bodyPr>
            <a:normAutofit fontScale="90000"/>
          </a:bodyPr>
          <a:lstStyle/>
          <a:p>
            <a:r>
              <a:rPr lang="cs-CZ" sz="3600" dirty="0"/>
              <a:t>RASTROVACÍ ELEKTRONOVÁ MIKROSKOPIE – REM</a:t>
            </a:r>
            <a:br>
              <a:rPr lang="cs-CZ" sz="3600" dirty="0"/>
            </a:br>
            <a:r>
              <a:rPr lang="cs-CZ" sz="3600" dirty="0"/>
              <a:t>(</a:t>
            </a:r>
            <a:r>
              <a:rPr lang="cs-CZ" sz="3600" dirty="0" err="1"/>
              <a:t>Scanning</a:t>
            </a:r>
            <a:r>
              <a:rPr lang="cs-CZ" sz="3600" dirty="0"/>
              <a:t> </a:t>
            </a:r>
            <a:r>
              <a:rPr lang="cs-CZ" sz="3600" dirty="0" err="1"/>
              <a:t>Electron</a:t>
            </a:r>
            <a:r>
              <a:rPr lang="cs-CZ" sz="3600" dirty="0"/>
              <a:t> </a:t>
            </a:r>
            <a:r>
              <a:rPr lang="cs-CZ" sz="3600" dirty="0" err="1"/>
              <a:t>Microscopy</a:t>
            </a:r>
            <a:r>
              <a:rPr lang="cs-CZ" sz="3600" dirty="0"/>
              <a:t> – SEM)</a:t>
            </a:r>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18</a:t>
            </a:fld>
            <a:endParaRPr lang="cs-CZ"/>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809"/>
          <a:stretch/>
        </p:blipFill>
        <p:spPr bwMode="auto">
          <a:xfrm>
            <a:off x="971600" y="1196752"/>
            <a:ext cx="6830746" cy="521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918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19</a:t>
            </a:fld>
            <a:endParaRPr lang="cs-CZ"/>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8" r="3661"/>
          <a:stretch/>
        </p:blipFill>
        <p:spPr bwMode="auto">
          <a:xfrm>
            <a:off x="107504" y="404664"/>
            <a:ext cx="876502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90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Elektronová </a:t>
            </a:r>
            <a:r>
              <a:rPr lang="cs-CZ" dirty="0"/>
              <a:t>mikroanalýza </a:t>
            </a:r>
            <a:r>
              <a:rPr lang="cs-CZ" dirty="0" smtClean="0"/>
              <a:t>– trocha </a:t>
            </a:r>
            <a:r>
              <a:rPr lang="cs-CZ" dirty="0"/>
              <a:t>historie</a:t>
            </a:r>
          </a:p>
        </p:txBody>
      </p:sp>
      <p:sp>
        <p:nvSpPr>
          <p:cNvPr id="3" name="Zástupný symbol pro obsah 2"/>
          <p:cNvSpPr>
            <a:spLocks noGrp="1"/>
          </p:cNvSpPr>
          <p:nvPr>
            <p:ph idx="1"/>
          </p:nvPr>
        </p:nvSpPr>
        <p:spPr/>
        <p:txBody>
          <a:bodyPr>
            <a:normAutofit/>
          </a:bodyPr>
          <a:lstStyle/>
          <a:p>
            <a:r>
              <a:rPr lang="cs-CZ" dirty="0" smtClean="0"/>
              <a:t>1949 –</a:t>
            </a:r>
            <a:r>
              <a:rPr lang="cs-CZ" dirty="0" err="1" smtClean="0"/>
              <a:t>Castaing</a:t>
            </a:r>
            <a:r>
              <a:rPr lang="cs-CZ" dirty="0" smtClean="0"/>
              <a:t> postavil </a:t>
            </a:r>
            <a:r>
              <a:rPr lang="cs-CZ" dirty="0"/>
              <a:t>první mikrosondu s vlnově disperzním spektrometrem a vypracoval teorii</a:t>
            </a:r>
          </a:p>
          <a:p>
            <a:r>
              <a:rPr lang="cs-CZ" dirty="0"/>
              <a:t>1956 –počátek výroby komerčních </a:t>
            </a:r>
            <a:r>
              <a:rPr lang="cs-CZ" dirty="0" smtClean="0"/>
              <a:t>mikrosond (</a:t>
            </a:r>
            <a:r>
              <a:rPr lang="cs-CZ" dirty="0" err="1"/>
              <a:t>Cameca</a:t>
            </a:r>
            <a:r>
              <a:rPr lang="cs-CZ" dirty="0"/>
              <a:t>)</a:t>
            </a:r>
          </a:p>
          <a:p>
            <a:r>
              <a:rPr lang="cs-CZ" dirty="0"/>
              <a:t>1965 -počátek výroby komerčních SEM </a:t>
            </a:r>
          </a:p>
          <a:p>
            <a:r>
              <a:rPr lang="cs-CZ" dirty="0"/>
              <a:t>1968 </a:t>
            </a:r>
            <a:r>
              <a:rPr lang="cs-CZ" dirty="0" smtClean="0"/>
              <a:t>–vyvinuty </a:t>
            </a:r>
            <a:r>
              <a:rPr lang="cs-CZ" dirty="0" err="1" smtClean="0"/>
              <a:t>energiově</a:t>
            </a:r>
            <a:r>
              <a:rPr lang="cs-CZ" dirty="0" smtClean="0"/>
              <a:t> disperzní </a:t>
            </a:r>
            <a:r>
              <a:rPr lang="cs-CZ" dirty="0"/>
              <a:t>detektory</a:t>
            </a:r>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2</a:t>
            </a:fld>
            <a:endParaRPr lang="cs-CZ"/>
          </a:p>
        </p:txBody>
      </p:sp>
    </p:spTree>
    <p:extLst>
      <p:ext uri="{BB962C8B-B14F-4D97-AF65-F5344CB8AC3E}">
        <p14:creationId xmlns:p14="http://schemas.microsoft.com/office/powerpoint/2010/main" val="2909069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2011</a:t>
            </a:r>
            <a:endParaRPr lang="cs-CZ"/>
          </a:p>
        </p:txBody>
      </p:sp>
      <p:sp>
        <p:nvSpPr>
          <p:cNvPr id="3" name="Zástupný symbol pro zápatí 2"/>
          <p:cNvSpPr>
            <a:spLocks noGrp="1"/>
          </p:cNvSpPr>
          <p:nvPr>
            <p:ph type="ftr" sz="quarter" idx="11"/>
          </p:nvPr>
        </p:nvSpPr>
        <p:spPr/>
        <p:txBody>
          <a:bodyPr/>
          <a:lstStyle/>
          <a:p>
            <a:r>
              <a:rPr lang="cs-CZ" smtClean="0"/>
              <a:t>prof. Otruba</a:t>
            </a:r>
            <a:endParaRPr lang="cs-CZ"/>
          </a:p>
        </p:txBody>
      </p:sp>
      <p:sp>
        <p:nvSpPr>
          <p:cNvPr id="4" name="Zástupný symbol pro číslo snímku 3"/>
          <p:cNvSpPr>
            <a:spLocks noGrp="1"/>
          </p:cNvSpPr>
          <p:nvPr>
            <p:ph type="sldNum" sz="quarter" idx="12"/>
          </p:nvPr>
        </p:nvSpPr>
        <p:spPr/>
        <p:txBody>
          <a:bodyPr/>
          <a:lstStyle/>
          <a:p>
            <a:fld id="{729F9F8F-063F-4EA6-8012-7449450F6D4B}" type="slidenum">
              <a:rPr lang="cs-CZ" smtClean="0"/>
              <a:t>20</a:t>
            </a:fld>
            <a:endParaRPr lang="cs-C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1" y="-51960"/>
            <a:ext cx="9308211" cy="6909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163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Signální elektrony v REM</a:t>
            </a:r>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21</a:t>
            </a:fld>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8244408" cy="529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550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16632"/>
            <a:ext cx="8229600" cy="792088"/>
          </a:xfrm>
        </p:spPr>
        <p:txBody>
          <a:bodyPr>
            <a:normAutofit/>
          </a:bodyPr>
          <a:lstStyle/>
          <a:p>
            <a:r>
              <a:rPr lang="cs-CZ" dirty="0" smtClean="0"/>
              <a:t>Zdroj elektronů</a:t>
            </a:r>
            <a:endParaRPr lang="cs-CZ" dirty="0"/>
          </a:p>
        </p:txBody>
      </p:sp>
      <p:sp>
        <p:nvSpPr>
          <p:cNvPr id="2" name="Zástupný symbol pro datum 1"/>
          <p:cNvSpPr>
            <a:spLocks noGrp="1"/>
          </p:cNvSpPr>
          <p:nvPr>
            <p:ph type="dt" sz="half" idx="10"/>
          </p:nvPr>
        </p:nvSpPr>
        <p:spPr/>
        <p:txBody>
          <a:bodyPr/>
          <a:lstStyle/>
          <a:p>
            <a:r>
              <a:rPr lang="cs-CZ" smtClean="0"/>
              <a:t>2011</a:t>
            </a:r>
            <a:endParaRPr lang="cs-CZ"/>
          </a:p>
        </p:txBody>
      </p:sp>
      <p:sp>
        <p:nvSpPr>
          <p:cNvPr id="3" name="Zástupný symbol pro zápatí 2"/>
          <p:cNvSpPr>
            <a:spLocks noGrp="1"/>
          </p:cNvSpPr>
          <p:nvPr>
            <p:ph type="ftr" sz="quarter" idx="11"/>
          </p:nvPr>
        </p:nvSpPr>
        <p:spPr/>
        <p:txBody>
          <a:bodyPr/>
          <a:lstStyle/>
          <a:p>
            <a:r>
              <a:rPr lang="cs-CZ" smtClean="0"/>
              <a:t>prof. Otruba</a:t>
            </a:r>
            <a:endParaRPr lang="cs-CZ"/>
          </a:p>
        </p:txBody>
      </p:sp>
      <p:sp>
        <p:nvSpPr>
          <p:cNvPr id="4" name="Zástupný symbol pro číslo snímku 3"/>
          <p:cNvSpPr>
            <a:spLocks noGrp="1"/>
          </p:cNvSpPr>
          <p:nvPr>
            <p:ph type="sldNum" sz="quarter" idx="12"/>
          </p:nvPr>
        </p:nvSpPr>
        <p:spPr/>
        <p:txBody>
          <a:bodyPr/>
          <a:lstStyle/>
          <a:p>
            <a:fld id="{729F9F8F-063F-4EA6-8012-7449450F6D4B}" type="slidenum">
              <a:rPr lang="cs-CZ" smtClean="0"/>
              <a:t>22</a:t>
            </a:fld>
            <a:endParaRPr lang="cs-CZ"/>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197799" cy="5728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677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94122"/>
          </a:xfrm>
        </p:spPr>
        <p:txBody>
          <a:bodyPr/>
          <a:lstStyle/>
          <a:p>
            <a:r>
              <a:rPr lang="cs-CZ" dirty="0" smtClean="0"/>
              <a:t>Elektromagnetické čočky</a:t>
            </a:r>
            <a:endParaRPr lang="cs-CZ" dirty="0"/>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23</a:t>
            </a:fld>
            <a:endParaRPr lang="cs-CZ"/>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133"/>
          <a:stretch/>
        </p:blipFill>
        <p:spPr bwMode="auto">
          <a:xfrm>
            <a:off x="673654" y="1126167"/>
            <a:ext cx="7858786" cy="534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712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Elektromagnetická čočka</a:t>
            </a:r>
            <a:endParaRPr lang="cs-CZ" dirty="0"/>
          </a:p>
        </p:txBody>
      </p:sp>
      <p:sp>
        <p:nvSpPr>
          <p:cNvPr id="3" name="Zástupný symbol pro datum 2"/>
          <p:cNvSpPr>
            <a:spLocks noGrp="1"/>
          </p:cNvSpPr>
          <p:nvPr>
            <p:ph type="dt" sz="half" idx="10"/>
          </p:nvPr>
        </p:nvSpPr>
        <p:spPr/>
        <p:txBody>
          <a:bodyPr/>
          <a:lstStyle/>
          <a:p>
            <a:r>
              <a:rPr lang="cs-CZ" smtClean="0"/>
              <a:t>2011</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729F9F8F-063F-4EA6-8012-7449450F6D4B}" type="slidenum">
              <a:rPr lang="cs-CZ" smtClean="0"/>
              <a:t>24</a:t>
            </a:fld>
            <a:endParaRPr lang="cs-CZ"/>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14" y="1305892"/>
            <a:ext cx="8167933" cy="500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896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46856" y="188640"/>
            <a:ext cx="8229600" cy="994122"/>
          </a:xfrm>
        </p:spPr>
        <p:txBody>
          <a:bodyPr/>
          <a:lstStyle/>
          <a:p>
            <a:r>
              <a:rPr lang="cs-CZ" dirty="0" smtClean="0"/>
              <a:t>Konstrukční provedení REM</a:t>
            </a:r>
            <a:endParaRPr lang="cs-CZ" dirty="0"/>
          </a:p>
        </p:txBody>
      </p:sp>
      <p:sp>
        <p:nvSpPr>
          <p:cNvPr id="3" name="Zástupný symbol pro datum 2"/>
          <p:cNvSpPr>
            <a:spLocks noGrp="1"/>
          </p:cNvSpPr>
          <p:nvPr>
            <p:ph type="dt" sz="half" idx="10"/>
          </p:nvPr>
        </p:nvSpPr>
        <p:spPr/>
        <p:txBody>
          <a:bodyPr/>
          <a:lstStyle/>
          <a:p>
            <a:r>
              <a:rPr lang="cs-CZ" smtClean="0"/>
              <a:t>2011</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729F9F8F-063F-4EA6-8012-7449450F6D4B}" type="slidenum">
              <a:rPr lang="cs-CZ" smtClean="0"/>
              <a:t>25</a:t>
            </a:fld>
            <a:endParaRPr lang="cs-CZ"/>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880"/>
          <a:stretch/>
        </p:blipFill>
        <p:spPr bwMode="auto">
          <a:xfrm>
            <a:off x="611560" y="960391"/>
            <a:ext cx="7992888" cy="547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166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Obraz v režimu odražených elektronů (BSE)</a:t>
            </a:r>
          </a:p>
        </p:txBody>
      </p:sp>
      <p:sp>
        <p:nvSpPr>
          <p:cNvPr id="3" name="Zástupný symbol pro obsah 2"/>
          <p:cNvSpPr>
            <a:spLocks noGrp="1"/>
          </p:cNvSpPr>
          <p:nvPr>
            <p:ph sz="half" idx="1"/>
          </p:nvPr>
        </p:nvSpPr>
        <p:spPr/>
        <p:txBody>
          <a:bodyPr>
            <a:normAutofit fontScale="85000" lnSpcReduction="20000"/>
          </a:bodyPr>
          <a:lstStyle/>
          <a:p>
            <a:r>
              <a:rPr lang="cs-CZ" dirty="0">
                <a:solidFill>
                  <a:srgbClr val="C00000"/>
                </a:solidFill>
              </a:rPr>
              <a:t>Topografický kontrast </a:t>
            </a:r>
            <a:r>
              <a:rPr lang="cs-CZ" dirty="0"/>
              <a:t>– obraz povrchových nerovností je zbaven </a:t>
            </a:r>
            <a:r>
              <a:rPr lang="cs-CZ" dirty="0" smtClean="0"/>
              <a:t>detailů v </a:t>
            </a:r>
            <a:r>
              <a:rPr lang="cs-CZ" dirty="0"/>
              <a:t>důsledku přímočarého pohybu elektronů.</a:t>
            </a:r>
          </a:p>
          <a:p>
            <a:r>
              <a:rPr lang="cs-CZ" dirty="0">
                <a:solidFill>
                  <a:srgbClr val="C00000"/>
                </a:solidFill>
              </a:rPr>
              <a:t>Materiálový kontrast </a:t>
            </a:r>
            <a:r>
              <a:rPr lang="cs-CZ" dirty="0"/>
              <a:t>– signál odražených elektronů závisí </a:t>
            </a:r>
            <a:r>
              <a:rPr lang="cs-CZ" dirty="0" smtClean="0"/>
              <a:t>na průměrném </a:t>
            </a:r>
            <a:r>
              <a:rPr lang="cs-CZ" dirty="0"/>
              <a:t>atomovém (protonovém) čísle Z. Pro větší Z je intenzivnější.</a:t>
            </a:r>
          </a:p>
          <a:p>
            <a:r>
              <a:rPr lang="cs-CZ" dirty="0">
                <a:solidFill>
                  <a:srgbClr val="C00000"/>
                </a:solidFill>
              </a:rPr>
              <a:t>Užití</a:t>
            </a:r>
            <a:r>
              <a:rPr lang="cs-CZ" dirty="0"/>
              <a:t>: k „mapování“ prvků ve spojení s elektronovou mikroanalýzou.</a:t>
            </a:r>
          </a:p>
        </p:txBody>
      </p:sp>
      <p:sp>
        <p:nvSpPr>
          <p:cNvPr id="5" name="Zástupný symbol pro datum 4"/>
          <p:cNvSpPr>
            <a:spLocks noGrp="1"/>
          </p:cNvSpPr>
          <p:nvPr>
            <p:ph type="dt" sz="half" idx="10"/>
          </p:nvPr>
        </p:nvSpPr>
        <p:spPr/>
        <p:txBody>
          <a:bodyPr/>
          <a:lstStyle/>
          <a:p>
            <a:r>
              <a:rPr lang="cs-CZ" smtClean="0"/>
              <a:t>2011</a:t>
            </a:r>
            <a:endParaRPr lang="cs-CZ"/>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7" name="Zástupný symbol pro číslo snímku 6"/>
          <p:cNvSpPr>
            <a:spLocks noGrp="1"/>
          </p:cNvSpPr>
          <p:nvPr>
            <p:ph type="sldNum" sz="quarter" idx="12"/>
          </p:nvPr>
        </p:nvSpPr>
        <p:spPr/>
        <p:txBody>
          <a:bodyPr/>
          <a:lstStyle/>
          <a:p>
            <a:fld id="{729F9F8F-063F-4EA6-8012-7449450F6D4B}" type="slidenum">
              <a:rPr lang="cs-CZ" smtClean="0"/>
              <a:t>26</a:t>
            </a:fld>
            <a:endParaRPr lang="cs-CZ"/>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72000" y="1628800"/>
            <a:ext cx="412177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572000" y="4581128"/>
            <a:ext cx="4121774" cy="1569660"/>
          </a:xfrm>
          <a:prstGeom prst="rect">
            <a:avLst/>
          </a:prstGeom>
        </p:spPr>
        <p:txBody>
          <a:bodyPr wrap="square">
            <a:spAutoFit/>
          </a:bodyPr>
          <a:lstStyle/>
          <a:p>
            <a:r>
              <a:rPr lang="cs-CZ" sz="2400" dirty="0"/>
              <a:t>Obraz v režimu BSE</a:t>
            </a:r>
          </a:p>
          <a:p>
            <a:r>
              <a:rPr lang="cs-CZ" sz="2400" dirty="0"/>
              <a:t>slitina Al-</a:t>
            </a:r>
            <a:r>
              <a:rPr lang="cs-CZ" sz="2400" dirty="0" err="1"/>
              <a:t>Cu</a:t>
            </a:r>
            <a:endParaRPr lang="cs-CZ" sz="2400" dirty="0"/>
          </a:p>
          <a:p>
            <a:r>
              <a:rPr lang="es-ES" sz="2400" dirty="0"/>
              <a:t>Al (Z = 13) – tmavší oblasti</a:t>
            </a:r>
          </a:p>
          <a:p>
            <a:r>
              <a:rPr lang="cs-CZ" sz="2400" dirty="0" err="1"/>
              <a:t>Cu</a:t>
            </a:r>
            <a:r>
              <a:rPr lang="cs-CZ" sz="2400" dirty="0"/>
              <a:t> (Z = 29) – světlejší oblasti</a:t>
            </a:r>
          </a:p>
        </p:txBody>
      </p:sp>
    </p:spTree>
    <p:extLst>
      <p:ext uri="{BB962C8B-B14F-4D97-AF65-F5344CB8AC3E}">
        <p14:creationId xmlns:p14="http://schemas.microsoft.com/office/powerpoint/2010/main" val="3241945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5400" dirty="0" smtClean="0"/>
              <a:t>Magnetický kontrast</a:t>
            </a:r>
            <a:endParaRPr lang="cs-CZ" sz="5400" dirty="0"/>
          </a:p>
        </p:txBody>
      </p:sp>
      <p:sp>
        <p:nvSpPr>
          <p:cNvPr id="3" name="Zástupný symbol pro obsah 2"/>
          <p:cNvSpPr>
            <a:spLocks noGrp="1"/>
          </p:cNvSpPr>
          <p:nvPr>
            <p:ph sz="half" idx="1"/>
          </p:nvPr>
        </p:nvSpPr>
        <p:spPr/>
        <p:txBody>
          <a:bodyPr>
            <a:normAutofit fontScale="92500"/>
          </a:bodyPr>
          <a:lstStyle/>
          <a:p>
            <a:r>
              <a:rPr lang="cs-CZ" dirty="0" smtClean="0"/>
              <a:t>Možnost pozorovat kontrast na doménových stěnách kubických a jednoosých feromagnetik</a:t>
            </a:r>
          </a:p>
          <a:p>
            <a:r>
              <a:rPr lang="cs-CZ" dirty="0"/>
              <a:t>Účinek Lorentzovy síly vyvolané magnetickým polem uvnitř </a:t>
            </a:r>
            <a:r>
              <a:rPr lang="cs-CZ" dirty="0" smtClean="0"/>
              <a:t>domén (elektrony </a:t>
            </a:r>
            <a:r>
              <a:rPr lang="cs-CZ" dirty="0"/>
              <a:t>stočené dovnitř vzorku x elektrony usměrněné k povrchu)</a:t>
            </a:r>
          </a:p>
        </p:txBody>
      </p:sp>
      <p:sp>
        <p:nvSpPr>
          <p:cNvPr id="5" name="Zástupný symbol pro datum 4"/>
          <p:cNvSpPr>
            <a:spLocks noGrp="1"/>
          </p:cNvSpPr>
          <p:nvPr>
            <p:ph type="dt" sz="half" idx="10"/>
          </p:nvPr>
        </p:nvSpPr>
        <p:spPr/>
        <p:txBody>
          <a:bodyPr/>
          <a:lstStyle/>
          <a:p>
            <a:r>
              <a:rPr lang="cs-CZ" smtClean="0"/>
              <a:t>2011</a:t>
            </a:r>
            <a:endParaRPr lang="cs-CZ"/>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7" name="Zástupný symbol pro číslo snímku 6"/>
          <p:cNvSpPr>
            <a:spLocks noGrp="1"/>
          </p:cNvSpPr>
          <p:nvPr>
            <p:ph type="sldNum" sz="quarter" idx="12"/>
          </p:nvPr>
        </p:nvSpPr>
        <p:spPr/>
        <p:txBody>
          <a:bodyPr/>
          <a:lstStyle/>
          <a:p>
            <a:fld id="{729F9F8F-063F-4EA6-8012-7449450F6D4B}" type="slidenum">
              <a:rPr lang="cs-CZ" smtClean="0"/>
              <a:t>27</a:t>
            </a:fld>
            <a:endParaRPr lang="cs-CZ"/>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44008" y="1605434"/>
            <a:ext cx="4247516" cy="283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644008" y="4941168"/>
            <a:ext cx="3940053" cy="461665"/>
          </a:xfrm>
          <a:prstGeom prst="rect">
            <a:avLst/>
          </a:prstGeom>
        </p:spPr>
        <p:txBody>
          <a:bodyPr wrap="none">
            <a:spAutoFit/>
          </a:bodyPr>
          <a:lstStyle/>
          <a:p>
            <a:r>
              <a:rPr lang="cs-CZ" sz="2400" dirty="0"/>
              <a:t>Magnetické domény v kobaltu</a:t>
            </a:r>
          </a:p>
        </p:txBody>
      </p:sp>
    </p:spTree>
    <p:extLst>
      <p:ext uri="{BB962C8B-B14F-4D97-AF65-F5344CB8AC3E}">
        <p14:creationId xmlns:p14="http://schemas.microsoft.com/office/powerpoint/2010/main" val="4058004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Obraz vytvořený sekundárními elektrony (SE)</a:t>
            </a:r>
          </a:p>
        </p:txBody>
      </p:sp>
      <p:sp>
        <p:nvSpPr>
          <p:cNvPr id="8" name="Zástupný symbol pro obsah 7"/>
          <p:cNvSpPr>
            <a:spLocks noGrp="1"/>
          </p:cNvSpPr>
          <p:nvPr>
            <p:ph idx="1"/>
          </p:nvPr>
        </p:nvSpPr>
        <p:spPr/>
        <p:txBody>
          <a:bodyPr/>
          <a:lstStyle/>
          <a:p>
            <a:r>
              <a:rPr lang="pt-BR" dirty="0"/>
              <a:t>SE – energie do 50 eV, emise z povrchové vrstvy o tloušťce do 50 </a:t>
            </a:r>
            <a:r>
              <a:rPr lang="pt-BR" dirty="0" smtClean="0"/>
              <a:t>nm</a:t>
            </a:r>
            <a:r>
              <a:rPr lang="cs-CZ" dirty="0" smtClean="0"/>
              <a:t>. Detekovány </a:t>
            </a:r>
            <a:r>
              <a:rPr lang="cs-CZ" dirty="0"/>
              <a:t>jsou SE generované primárními elektrony (tzv</a:t>
            </a:r>
            <a:r>
              <a:rPr lang="cs-CZ" dirty="0" smtClean="0"/>
              <a:t>. pravé SE) i </a:t>
            </a:r>
            <a:r>
              <a:rPr lang="cs-CZ" dirty="0"/>
              <a:t>nízkoenergetické SE generované odraženými elektrony.</a:t>
            </a:r>
          </a:p>
          <a:p>
            <a:r>
              <a:rPr lang="cs-CZ" dirty="0"/>
              <a:t>Dráhu SE je možné upravit účinkem elektrického pole.</a:t>
            </a:r>
          </a:p>
        </p:txBody>
      </p:sp>
      <p:sp>
        <p:nvSpPr>
          <p:cNvPr id="5" name="Zástupný symbol pro datum 4"/>
          <p:cNvSpPr>
            <a:spLocks noGrp="1"/>
          </p:cNvSpPr>
          <p:nvPr>
            <p:ph type="dt" sz="half" idx="10"/>
          </p:nvPr>
        </p:nvSpPr>
        <p:spPr/>
        <p:txBody>
          <a:bodyPr/>
          <a:lstStyle/>
          <a:p>
            <a:r>
              <a:rPr lang="cs-CZ" smtClean="0"/>
              <a:t>2011</a:t>
            </a:r>
            <a:endParaRPr lang="cs-CZ"/>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7" name="Zástupný symbol pro číslo snímku 6"/>
          <p:cNvSpPr>
            <a:spLocks noGrp="1"/>
          </p:cNvSpPr>
          <p:nvPr>
            <p:ph type="sldNum" sz="quarter" idx="12"/>
          </p:nvPr>
        </p:nvSpPr>
        <p:spPr/>
        <p:txBody>
          <a:bodyPr/>
          <a:lstStyle/>
          <a:p>
            <a:fld id="{729F9F8F-063F-4EA6-8012-7449450F6D4B}" type="slidenum">
              <a:rPr lang="cs-CZ" smtClean="0"/>
              <a:t>28</a:t>
            </a:fld>
            <a:endParaRPr lang="cs-CZ"/>
          </a:p>
        </p:txBody>
      </p:sp>
    </p:spTree>
    <p:extLst>
      <p:ext uri="{BB962C8B-B14F-4D97-AF65-F5344CB8AC3E}">
        <p14:creationId xmlns:p14="http://schemas.microsoft.com/office/powerpoint/2010/main" val="1256237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Topografický kontrast v režimu SE</a:t>
            </a:r>
            <a:endParaRPr lang="cs-CZ" dirty="0"/>
          </a:p>
        </p:txBody>
      </p:sp>
      <p:sp>
        <p:nvSpPr>
          <p:cNvPr id="7" name="Zástupný symbol pro obsah 6"/>
          <p:cNvSpPr>
            <a:spLocks noGrp="1"/>
          </p:cNvSpPr>
          <p:nvPr>
            <p:ph sz="half" idx="1"/>
          </p:nvPr>
        </p:nvSpPr>
        <p:spPr>
          <a:xfrm>
            <a:off x="457200" y="1600200"/>
            <a:ext cx="3466728" cy="4525963"/>
          </a:xfrm>
        </p:spPr>
        <p:txBody>
          <a:bodyPr/>
          <a:lstStyle/>
          <a:p>
            <a:pPr marL="0" indent="0">
              <a:buNone/>
            </a:pPr>
            <a:r>
              <a:rPr lang="cs-CZ" dirty="0" smtClean="0"/>
              <a:t>Emise SE je citlivá na úhel dopadu PES</a:t>
            </a:r>
            <a:endParaRPr lang="cs-CZ" dirty="0"/>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29</a:t>
            </a:fld>
            <a:endParaRPr lang="cs-CZ"/>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839" b="10867"/>
          <a:stretch/>
        </p:blipFill>
        <p:spPr bwMode="auto">
          <a:xfrm>
            <a:off x="683568" y="2492897"/>
            <a:ext cx="2630962" cy="275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3" y="1988840"/>
            <a:ext cx="5174123"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881" t="23509"/>
          <a:stretch/>
        </p:blipFill>
        <p:spPr bwMode="auto">
          <a:xfrm>
            <a:off x="382891" y="5252133"/>
            <a:ext cx="3720753" cy="93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3644" y="4858236"/>
            <a:ext cx="4414758" cy="36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65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A. </a:t>
            </a:r>
            <a:r>
              <a:rPr lang="cs-CZ" dirty="0" err="1" smtClean="0"/>
              <a:t>Delong</a:t>
            </a:r>
            <a:r>
              <a:rPr lang="cs-CZ" dirty="0" smtClean="0"/>
              <a:t> a kolektiv (1951) </a:t>
            </a:r>
            <a:br>
              <a:rPr lang="cs-CZ" dirty="0" smtClean="0"/>
            </a:br>
            <a:r>
              <a:rPr lang="cs-CZ" dirty="0" smtClean="0"/>
              <a:t>TEM mikroskopy Brno</a:t>
            </a:r>
            <a:endParaRPr lang="cs-CZ" dirty="0"/>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3</a:t>
            </a:fld>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6542062" cy="487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504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Topografický kontrast v režimu SE</a:t>
            </a:r>
            <a:endParaRPr lang="cs-CZ" dirty="0"/>
          </a:p>
        </p:txBody>
      </p:sp>
      <p:sp>
        <p:nvSpPr>
          <p:cNvPr id="5" name="Zástupný symbol pro datum 4"/>
          <p:cNvSpPr>
            <a:spLocks noGrp="1"/>
          </p:cNvSpPr>
          <p:nvPr>
            <p:ph type="dt" sz="half" idx="10"/>
          </p:nvPr>
        </p:nvSpPr>
        <p:spPr/>
        <p:txBody>
          <a:bodyPr/>
          <a:lstStyle/>
          <a:p>
            <a:r>
              <a:rPr lang="cs-CZ" smtClean="0"/>
              <a:t>2011</a:t>
            </a:r>
            <a:endParaRPr lang="cs-CZ"/>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7" name="Zástupný symbol pro číslo snímku 6"/>
          <p:cNvSpPr>
            <a:spLocks noGrp="1"/>
          </p:cNvSpPr>
          <p:nvPr>
            <p:ph type="sldNum" sz="quarter" idx="12"/>
          </p:nvPr>
        </p:nvSpPr>
        <p:spPr/>
        <p:txBody>
          <a:bodyPr/>
          <a:lstStyle/>
          <a:p>
            <a:fld id="{729F9F8F-063F-4EA6-8012-7449450F6D4B}" type="slidenum">
              <a:rPr lang="cs-CZ" smtClean="0"/>
              <a:t>30</a:t>
            </a:fld>
            <a:endParaRPr lang="cs-CZ"/>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93" y="1600759"/>
            <a:ext cx="4429739" cy="298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556792"/>
            <a:ext cx="367240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301" y="4849549"/>
            <a:ext cx="4357731" cy="759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380251"/>
            <a:ext cx="1876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267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Elektronová mikroanalýza - EMA</a:t>
            </a:r>
            <a:endParaRPr lang="cs-CZ" dirty="0"/>
          </a:p>
        </p:txBody>
      </p:sp>
      <p:sp>
        <p:nvSpPr>
          <p:cNvPr id="6" name="Zástupný symbol pro obsah 5"/>
          <p:cNvSpPr>
            <a:spLocks noGrp="1"/>
          </p:cNvSpPr>
          <p:nvPr>
            <p:ph idx="1"/>
          </p:nvPr>
        </p:nvSpPr>
        <p:spPr/>
        <p:txBody>
          <a:bodyPr>
            <a:normAutofit fontScale="77500" lnSpcReduction="20000"/>
          </a:bodyPr>
          <a:lstStyle/>
          <a:p>
            <a:r>
              <a:rPr lang="cs-CZ" dirty="0"/>
              <a:t>EMA – zahrnuje dva způsoby jak získat informaci o složení a struktuře vzorku prostřednictvím rtg. </a:t>
            </a:r>
            <a:r>
              <a:rPr lang="cs-CZ" dirty="0" smtClean="0"/>
              <a:t>záření:</a:t>
            </a:r>
          </a:p>
          <a:p>
            <a:pPr lvl="1"/>
            <a:r>
              <a:rPr lang="cs-CZ" dirty="0" smtClean="0"/>
              <a:t>WDS </a:t>
            </a:r>
            <a:r>
              <a:rPr lang="cs-CZ" dirty="0"/>
              <a:t>(</a:t>
            </a:r>
            <a:r>
              <a:rPr lang="cs-CZ" dirty="0" err="1"/>
              <a:t>Wavelength</a:t>
            </a:r>
            <a:r>
              <a:rPr lang="cs-CZ" dirty="0"/>
              <a:t> </a:t>
            </a:r>
            <a:r>
              <a:rPr lang="cs-CZ" dirty="0" err="1"/>
              <a:t>Dispersive</a:t>
            </a:r>
            <a:r>
              <a:rPr lang="cs-CZ" dirty="0"/>
              <a:t> </a:t>
            </a:r>
            <a:r>
              <a:rPr lang="cs-CZ" dirty="0" err="1"/>
              <a:t>Spectrometr</a:t>
            </a:r>
            <a:r>
              <a:rPr lang="cs-CZ" dirty="0"/>
              <a:t>) – rozklad záření podle vlnových </a:t>
            </a:r>
            <a:r>
              <a:rPr lang="cs-CZ" dirty="0" smtClean="0"/>
              <a:t>délek.</a:t>
            </a:r>
          </a:p>
          <a:p>
            <a:pPr lvl="1"/>
            <a:r>
              <a:rPr lang="da-DK" dirty="0" smtClean="0"/>
              <a:t>EDS </a:t>
            </a:r>
            <a:r>
              <a:rPr lang="da-DK" dirty="0"/>
              <a:t>(Energy Dispersive Spectrometer) – rozklad podle </a:t>
            </a:r>
            <a:r>
              <a:rPr lang="da-DK" dirty="0" smtClean="0"/>
              <a:t>energie</a:t>
            </a:r>
            <a:r>
              <a:rPr lang="cs-CZ" dirty="0" smtClean="0"/>
              <a:t> </a:t>
            </a:r>
            <a:r>
              <a:rPr lang="cs-CZ" dirty="0"/>
              <a:t>rtg. záření.</a:t>
            </a:r>
          </a:p>
          <a:p>
            <a:r>
              <a:rPr lang="cs-CZ" dirty="0"/>
              <a:t>WDS – úzké svazky rtg. paprsků dopadají na krystalový detektor </a:t>
            </a:r>
            <a:r>
              <a:rPr lang="cs-CZ" dirty="0" smtClean="0"/>
              <a:t>a jejich </a:t>
            </a:r>
            <a:r>
              <a:rPr lang="el-GR" dirty="0"/>
              <a:t>λ (</a:t>
            </a:r>
            <a:r>
              <a:rPr lang="cs-CZ" dirty="0"/>
              <a:t>energie) je dána </a:t>
            </a:r>
            <a:r>
              <a:rPr lang="cs-CZ" dirty="0" err="1"/>
              <a:t>Braggovým</a:t>
            </a:r>
            <a:r>
              <a:rPr lang="cs-CZ" dirty="0"/>
              <a:t> vztahem (při známém d )</a:t>
            </a:r>
          </a:p>
          <a:p>
            <a:r>
              <a:rPr lang="cs-CZ" dirty="0"/>
              <a:t>EDS – vyhodnocuje celé spektrum rtg. záření emitovaného ze </a:t>
            </a:r>
            <a:r>
              <a:rPr lang="cs-CZ" dirty="0" smtClean="0"/>
              <a:t>vzorku. Detektor </a:t>
            </a:r>
            <a:r>
              <a:rPr lang="cs-CZ" dirty="0"/>
              <a:t>EDS je pevnolátkový (podle energie rtg. záření </a:t>
            </a:r>
            <a:r>
              <a:rPr lang="cs-CZ" dirty="0" smtClean="0"/>
              <a:t>generuje dvojice </a:t>
            </a:r>
            <a:r>
              <a:rPr lang="cs-CZ" dirty="0"/>
              <a:t>elektron-díra). Signál z detektoru je veden do </a:t>
            </a:r>
            <a:r>
              <a:rPr lang="cs-CZ" dirty="0" smtClean="0"/>
              <a:t>multikanálového analyzátoru</a:t>
            </a:r>
            <a:endParaRPr lang="cs-CZ" dirty="0"/>
          </a:p>
          <a:p>
            <a:endParaRPr lang="cs-CZ" dirty="0"/>
          </a:p>
        </p:txBody>
      </p:sp>
      <p:sp>
        <p:nvSpPr>
          <p:cNvPr id="2" name="Zástupný symbol pro datum 1"/>
          <p:cNvSpPr>
            <a:spLocks noGrp="1"/>
          </p:cNvSpPr>
          <p:nvPr>
            <p:ph type="dt" sz="half" idx="10"/>
          </p:nvPr>
        </p:nvSpPr>
        <p:spPr/>
        <p:txBody>
          <a:bodyPr/>
          <a:lstStyle/>
          <a:p>
            <a:r>
              <a:rPr lang="cs-CZ" smtClean="0"/>
              <a:t>2011</a:t>
            </a:r>
            <a:endParaRPr lang="cs-CZ"/>
          </a:p>
        </p:txBody>
      </p:sp>
      <p:sp>
        <p:nvSpPr>
          <p:cNvPr id="3" name="Zástupný symbol pro zápatí 2"/>
          <p:cNvSpPr>
            <a:spLocks noGrp="1"/>
          </p:cNvSpPr>
          <p:nvPr>
            <p:ph type="ftr" sz="quarter" idx="11"/>
          </p:nvPr>
        </p:nvSpPr>
        <p:spPr/>
        <p:txBody>
          <a:bodyPr/>
          <a:lstStyle/>
          <a:p>
            <a:r>
              <a:rPr lang="cs-CZ" smtClean="0"/>
              <a:t>prof. Otruba</a:t>
            </a:r>
            <a:endParaRPr lang="cs-CZ"/>
          </a:p>
        </p:txBody>
      </p:sp>
      <p:sp>
        <p:nvSpPr>
          <p:cNvPr id="4" name="Zástupný symbol pro číslo snímku 3"/>
          <p:cNvSpPr>
            <a:spLocks noGrp="1"/>
          </p:cNvSpPr>
          <p:nvPr>
            <p:ph type="sldNum" sz="quarter" idx="12"/>
          </p:nvPr>
        </p:nvSpPr>
        <p:spPr/>
        <p:txBody>
          <a:bodyPr/>
          <a:lstStyle/>
          <a:p>
            <a:fld id="{729F9F8F-063F-4EA6-8012-7449450F6D4B}" type="slidenum">
              <a:rPr lang="cs-CZ" smtClean="0"/>
              <a:t>31</a:t>
            </a:fld>
            <a:endParaRPr lang="cs-CZ"/>
          </a:p>
        </p:txBody>
      </p:sp>
    </p:spTree>
    <p:extLst>
      <p:ext uri="{BB962C8B-B14F-4D97-AF65-F5344CB8AC3E}">
        <p14:creationId xmlns:p14="http://schemas.microsoft.com/office/powerpoint/2010/main" val="3940443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Elektronová mikrosonda</a:t>
            </a:r>
            <a:endParaRPr lang="cs-CZ" dirty="0"/>
          </a:p>
        </p:txBody>
      </p:sp>
      <p:sp>
        <p:nvSpPr>
          <p:cNvPr id="3" name="Zástupný symbol pro datum 2"/>
          <p:cNvSpPr>
            <a:spLocks noGrp="1"/>
          </p:cNvSpPr>
          <p:nvPr>
            <p:ph type="dt" sz="half" idx="10"/>
          </p:nvPr>
        </p:nvSpPr>
        <p:spPr/>
        <p:txBody>
          <a:bodyPr/>
          <a:lstStyle/>
          <a:p>
            <a:r>
              <a:rPr lang="cs-CZ" smtClean="0"/>
              <a:t>2011</a:t>
            </a:r>
            <a:endParaRPr lang="en-US"/>
          </a:p>
        </p:txBody>
      </p:sp>
      <p:sp>
        <p:nvSpPr>
          <p:cNvPr id="4" name="Zástupný symbol pro zápatí 3"/>
          <p:cNvSpPr>
            <a:spLocks noGrp="1"/>
          </p:cNvSpPr>
          <p:nvPr>
            <p:ph type="ftr" sz="quarter" idx="11"/>
          </p:nvPr>
        </p:nvSpPr>
        <p:spPr/>
        <p:txBody>
          <a:bodyPr/>
          <a:lstStyle/>
          <a:p>
            <a:r>
              <a:rPr kumimoji="0" lang="en-US" smtClean="0"/>
              <a:t>prof. Otruba</a:t>
            </a:r>
            <a:endParaRPr kumimoji="0" lang="en-US"/>
          </a:p>
        </p:txBody>
      </p:sp>
      <p:sp>
        <p:nvSpPr>
          <p:cNvPr id="5" name="Zástupný symbol pro číslo snímku 4"/>
          <p:cNvSpPr>
            <a:spLocks noGrp="1"/>
          </p:cNvSpPr>
          <p:nvPr>
            <p:ph type="sldNum" sz="quarter" idx="12"/>
          </p:nvPr>
        </p:nvSpPr>
        <p:spPr/>
        <p:txBody>
          <a:bodyPr/>
          <a:lstStyle/>
          <a:p>
            <a:fld id="{6294C92D-0306-4E69-9CD3-20855E849650}" type="slidenum">
              <a:rPr kumimoji="0" lang="en-US" smtClean="0"/>
              <a:pPr/>
              <a:t>32</a:t>
            </a:fld>
            <a:endParaRPr kumimoji="0" lang="en-US"/>
          </a:p>
        </p:txBody>
      </p:sp>
      <p:pic>
        <p:nvPicPr>
          <p:cNvPr id="250882" name="Picture 2"/>
          <p:cNvPicPr>
            <a:picLocks noGrp="1" noChangeAspect="1" noChangeArrowheads="1"/>
          </p:cNvPicPr>
          <p:nvPr>
            <p:ph sz="half" idx="2"/>
          </p:nvPr>
        </p:nvPicPr>
        <p:blipFill>
          <a:blip r:embed="rId2" cstate="print">
            <a:lum contrast="40000"/>
          </a:blip>
          <a:srcRect/>
          <a:stretch>
            <a:fillRect/>
          </a:stretch>
        </p:blipFill>
        <p:spPr bwMode="auto">
          <a:xfrm rot="5400000">
            <a:off x="4824114" y="1850782"/>
            <a:ext cx="4563068" cy="3894990"/>
          </a:xfrm>
          <a:prstGeom prst="rect">
            <a:avLst/>
          </a:prstGeom>
          <a:noFill/>
          <a:ln w="9525">
            <a:noFill/>
            <a:miter lim="800000"/>
            <a:headEnd/>
            <a:tailEnd/>
          </a:ln>
        </p:spPr>
      </p:pic>
      <p:pic>
        <p:nvPicPr>
          <p:cNvPr id="250883" name="Picture 3"/>
          <p:cNvPicPr>
            <a:picLocks noGrp="1" noChangeAspect="1" noChangeArrowheads="1"/>
          </p:cNvPicPr>
          <p:nvPr>
            <p:ph sz="half" idx="1"/>
          </p:nvPr>
        </p:nvPicPr>
        <p:blipFill>
          <a:blip r:embed="rId3" cstate="print">
            <a:lum contrast="30000"/>
          </a:blip>
          <a:srcRect/>
          <a:stretch>
            <a:fillRect/>
          </a:stretch>
        </p:blipFill>
        <p:spPr bwMode="auto">
          <a:xfrm>
            <a:off x="1184256" y="1813168"/>
            <a:ext cx="4005159" cy="4048369"/>
          </a:xfrm>
          <a:prstGeom prst="rect">
            <a:avLst/>
          </a:prstGeom>
          <a:noFill/>
          <a:ln w="9525">
            <a:noFill/>
            <a:miter lim="800000"/>
            <a:headEnd/>
            <a:tailEnd/>
          </a:ln>
        </p:spPr>
      </p:pic>
    </p:spTree>
    <p:extLst>
      <p:ext uri="{BB962C8B-B14F-4D97-AF65-F5344CB8AC3E}">
        <p14:creationId xmlns:p14="http://schemas.microsoft.com/office/powerpoint/2010/main" val="319919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33</a:t>
            </a:fld>
            <a:endParaRPr lang="cs-CZ"/>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2656"/>
            <a:ext cx="9144000" cy="590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227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06090"/>
          </a:xfrm>
        </p:spPr>
        <p:txBody>
          <a:bodyPr>
            <a:normAutofit fontScale="90000"/>
          </a:bodyPr>
          <a:lstStyle/>
          <a:p>
            <a:r>
              <a:rPr lang="cs-CZ" dirty="0"/>
              <a:t>S</a:t>
            </a:r>
            <a:r>
              <a:rPr lang="pt-BR" dirty="0"/>
              <a:t>chéma přístroje Cameca SX 100</a:t>
            </a:r>
            <a:endParaRPr lang="cs-CZ" dirty="0"/>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34</a:t>
            </a:fld>
            <a:endParaRPr lang="cs-CZ"/>
          </a:p>
        </p:txBody>
      </p:sp>
      <p:pic>
        <p:nvPicPr>
          <p:cNvPr id="8" name="Zástupný symbol pro obsah 11"/>
          <p:cNvPicPr>
            <a:picLocks noChangeAspect="1"/>
          </p:cNvPicPr>
          <p:nvPr/>
        </p:nvPicPr>
        <p:blipFill rotWithShape="1">
          <a:blip r:embed="rId2" cstate="print">
            <a:extLst>
              <a:ext uri="{28A0092B-C50C-407E-A947-70E740481C1C}">
                <a14:useLocalDpi xmlns:a14="http://schemas.microsoft.com/office/drawing/2010/main" val="0"/>
              </a:ext>
            </a:extLst>
          </a:blip>
          <a:srcRect l="4004" t="24964" r="5307" b="11653"/>
          <a:stretch/>
        </p:blipFill>
        <p:spPr>
          <a:xfrm>
            <a:off x="467544" y="966284"/>
            <a:ext cx="5857874" cy="5466187"/>
          </a:xfrm>
          <a:prstGeom prst="rect">
            <a:avLst/>
          </a:prstGeom>
        </p:spPr>
      </p:pic>
      <p:pic>
        <p:nvPicPr>
          <p:cNvPr id="9" name="Obrázek 8"/>
          <p:cNvPicPr>
            <a:picLocks noChangeAspect="1"/>
          </p:cNvPicPr>
          <p:nvPr/>
        </p:nvPicPr>
        <p:blipFill rotWithShape="1">
          <a:blip r:embed="rId3">
            <a:extLst>
              <a:ext uri="{28A0092B-C50C-407E-A947-70E740481C1C}">
                <a14:useLocalDpi xmlns:a14="http://schemas.microsoft.com/office/drawing/2010/main" val="0"/>
              </a:ext>
            </a:extLst>
          </a:blip>
          <a:srcRect l="50000" t="2707"/>
          <a:stretch/>
        </p:blipFill>
        <p:spPr>
          <a:xfrm>
            <a:off x="6516216" y="966284"/>
            <a:ext cx="2116478" cy="5466187"/>
          </a:xfrm>
          <a:prstGeom prst="rect">
            <a:avLst/>
          </a:prstGeom>
        </p:spPr>
      </p:pic>
    </p:spTree>
    <p:extLst>
      <p:ext uri="{BB962C8B-B14F-4D97-AF65-F5344CB8AC3E}">
        <p14:creationId xmlns:p14="http://schemas.microsoft.com/office/powerpoint/2010/main" val="464164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Elektronová mikrosonda</a:t>
            </a:r>
            <a:endParaRPr lang="cs-CZ" dirty="0"/>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35</a:t>
            </a:fld>
            <a:endParaRPr lang="cs-CZ"/>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175" y="1628800"/>
            <a:ext cx="7200800" cy="469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704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Vznik </a:t>
            </a:r>
            <a:r>
              <a:rPr lang="cs-CZ" dirty="0"/>
              <a:t>charakteristického záření</a:t>
            </a:r>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36</a:t>
            </a:fld>
            <a:endParaRPr lang="cs-C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395" y="1772816"/>
            <a:ext cx="8401998" cy="432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562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Závislost </a:t>
            </a:r>
            <a:r>
              <a:rPr lang="cs-CZ" dirty="0"/>
              <a:t>energie emitovaného </a:t>
            </a:r>
            <a:r>
              <a:rPr lang="cs-CZ" dirty="0" smtClean="0"/>
              <a:t>RTG-záření na protonovém čísle prvku</a:t>
            </a:r>
            <a:endParaRPr lang="cs-CZ" dirty="0"/>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37</a:t>
            </a:fld>
            <a:endParaRPr lang="cs-CZ"/>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330" y="1628800"/>
            <a:ext cx="559868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441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Elektronová </a:t>
            </a:r>
            <a:r>
              <a:rPr lang="cs-CZ" dirty="0"/>
              <a:t>mikroanalýza </a:t>
            </a:r>
            <a:r>
              <a:rPr lang="cs-CZ" dirty="0" smtClean="0"/>
              <a:t>– dvě </a:t>
            </a:r>
            <a:r>
              <a:rPr lang="cs-CZ" dirty="0"/>
              <a:t>možnosti detekce RTG záření</a:t>
            </a:r>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38</a:t>
            </a:fld>
            <a:endParaRPr lang="cs-CZ"/>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43609" y="1677994"/>
            <a:ext cx="6336703" cy="441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461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r>
              <a:rPr lang="cs-CZ" dirty="0"/>
              <a:t/>
            </a:r>
            <a:br>
              <a:rPr lang="cs-CZ" dirty="0"/>
            </a:br>
            <a:r>
              <a:rPr lang="cs-CZ" dirty="0"/>
              <a:t>Rozdíl mezi ED a WD spektrem</a:t>
            </a:r>
            <a:br>
              <a:rPr lang="cs-CZ" dirty="0"/>
            </a:br>
            <a:endParaRPr lang="cs-CZ" dirty="0"/>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39</a:t>
            </a:fld>
            <a:endParaRPr lang="cs-CZ"/>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9" y="906965"/>
            <a:ext cx="6968056" cy="440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délník 6"/>
          <p:cNvSpPr/>
          <p:nvPr/>
        </p:nvSpPr>
        <p:spPr>
          <a:xfrm>
            <a:off x="125519" y="5316840"/>
            <a:ext cx="4104456" cy="1200329"/>
          </a:xfrm>
          <a:prstGeom prst="rect">
            <a:avLst/>
          </a:prstGeom>
        </p:spPr>
        <p:txBody>
          <a:bodyPr wrap="square">
            <a:spAutoFit/>
          </a:bodyPr>
          <a:lstStyle/>
          <a:p>
            <a:r>
              <a:rPr lang="cs-CZ" dirty="0" smtClean="0"/>
              <a:t>ED: načteno najednou, horší rozlišení – typicky 150 eV (větší šířka </a:t>
            </a:r>
            <a:r>
              <a:rPr lang="cs-CZ" dirty="0" err="1" smtClean="0"/>
              <a:t>píků</a:t>
            </a:r>
            <a:r>
              <a:rPr lang="cs-CZ" dirty="0" smtClean="0"/>
              <a:t>), nižší poměr signál/šum (-&gt;vyšší meze detekce –cca 0,1 %)</a:t>
            </a:r>
            <a:endParaRPr lang="cs-CZ" dirty="0"/>
          </a:p>
        </p:txBody>
      </p:sp>
      <p:sp>
        <p:nvSpPr>
          <p:cNvPr id="8" name="Obdélník 7"/>
          <p:cNvSpPr/>
          <p:nvPr/>
        </p:nvSpPr>
        <p:spPr>
          <a:xfrm>
            <a:off x="4283969" y="5312241"/>
            <a:ext cx="4680520" cy="1200329"/>
          </a:xfrm>
          <a:prstGeom prst="rect">
            <a:avLst/>
          </a:prstGeom>
        </p:spPr>
        <p:txBody>
          <a:bodyPr wrap="square">
            <a:spAutoFit/>
          </a:bodyPr>
          <a:lstStyle/>
          <a:p>
            <a:r>
              <a:rPr lang="cs-CZ" dirty="0" smtClean="0"/>
              <a:t>WD</a:t>
            </a:r>
            <a:r>
              <a:rPr lang="cs-CZ" dirty="0"/>
              <a:t>: načítání mnohem pomalejší, lepší rozlišení </a:t>
            </a:r>
            <a:r>
              <a:rPr lang="cs-CZ" dirty="0" smtClean="0"/>
              <a:t>– typicky </a:t>
            </a:r>
            <a:r>
              <a:rPr lang="cs-CZ" dirty="0"/>
              <a:t>5 </a:t>
            </a:r>
            <a:r>
              <a:rPr lang="cs-CZ" dirty="0" smtClean="0"/>
              <a:t>eV  (</a:t>
            </a:r>
            <a:r>
              <a:rPr lang="cs-CZ" dirty="0"/>
              <a:t>píky užší), vyšší poměr signál/šum (-&gt;nižší meze detekce </a:t>
            </a:r>
            <a:r>
              <a:rPr lang="cs-CZ" dirty="0" smtClean="0"/>
              <a:t>– od </a:t>
            </a:r>
            <a:r>
              <a:rPr lang="cs-CZ" dirty="0"/>
              <a:t>50 </a:t>
            </a:r>
            <a:r>
              <a:rPr lang="cs-CZ" dirty="0" err="1"/>
              <a:t>ppm</a:t>
            </a:r>
            <a:r>
              <a:rPr lang="cs-CZ" dirty="0"/>
              <a:t> u </a:t>
            </a:r>
            <a:r>
              <a:rPr lang="cs-CZ" dirty="0" err="1" smtClean="0"/>
              <a:t>Fe</a:t>
            </a:r>
            <a:r>
              <a:rPr lang="cs-CZ" dirty="0" smtClean="0"/>
              <a:t> po </a:t>
            </a:r>
            <a:r>
              <a:rPr lang="cs-CZ" dirty="0"/>
              <a:t>0,X% u B)</a:t>
            </a:r>
          </a:p>
        </p:txBody>
      </p:sp>
    </p:spTree>
    <p:extLst>
      <p:ext uri="{BB962C8B-B14F-4D97-AF65-F5344CB8AC3E}">
        <p14:creationId xmlns:p14="http://schemas.microsoft.com/office/powerpoint/2010/main" val="1666586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Mikroanalýza</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Rtg</a:t>
            </a:r>
            <a:r>
              <a:rPr lang="cs-CZ" dirty="0"/>
              <a:t>. mikroanalýza (</a:t>
            </a:r>
            <a:r>
              <a:rPr lang="cs-CZ" dirty="0" err="1"/>
              <a:t>Electron</a:t>
            </a:r>
            <a:r>
              <a:rPr lang="cs-CZ" dirty="0"/>
              <a:t> </a:t>
            </a:r>
            <a:r>
              <a:rPr lang="cs-CZ" dirty="0" err="1"/>
              <a:t>probe</a:t>
            </a:r>
            <a:r>
              <a:rPr lang="cs-CZ" dirty="0"/>
              <a:t> </a:t>
            </a:r>
            <a:r>
              <a:rPr lang="cs-CZ" dirty="0" err="1"/>
              <a:t>Microanalysis</a:t>
            </a:r>
            <a:r>
              <a:rPr lang="cs-CZ" dirty="0"/>
              <a:t> – EPMA), často označovaná nesprávně jako EDX, EDAX, EDS-SEM, apod., je metoda, která využívá jako primární (budící) zdroj svazek elektronů, fokusovaný do průměru menšího než 1 </a:t>
            </a:r>
            <a:r>
              <a:rPr lang="cs-CZ" dirty="0" smtClean="0">
                <a:cs typeface="Arial"/>
              </a:rPr>
              <a:t>µ</a:t>
            </a:r>
            <a:r>
              <a:rPr lang="cs-CZ" dirty="0" smtClean="0"/>
              <a:t>m </a:t>
            </a:r>
            <a:r>
              <a:rPr lang="cs-CZ" dirty="0"/>
              <a:t>a s energii 3-50 </a:t>
            </a:r>
            <a:r>
              <a:rPr lang="cs-CZ" dirty="0" err="1" smtClean="0"/>
              <a:t>keV</a:t>
            </a:r>
            <a:r>
              <a:rPr lang="cs-CZ" dirty="0" smtClean="0"/>
              <a:t>.</a:t>
            </a:r>
          </a:p>
          <a:p>
            <a:r>
              <a:rPr lang="cs-CZ" dirty="0" smtClean="0"/>
              <a:t>je </a:t>
            </a:r>
            <a:r>
              <a:rPr lang="cs-CZ" dirty="0"/>
              <a:t>možné používat i energie menší, metoda se však stává více povrchově citlivou a tedy i náročnou na čistotu povrchu a současně nelze vybudit vnitřní energetické hladiny těžších atomů. </a:t>
            </a:r>
            <a:endParaRPr lang="cs-CZ" dirty="0" smtClean="0"/>
          </a:p>
          <a:p>
            <a:r>
              <a:rPr lang="cs-CZ" dirty="0" smtClean="0"/>
              <a:t>zvyšováním </a:t>
            </a:r>
            <a:r>
              <a:rPr lang="cs-CZ" dirty="0"/>
              <a:t>energie primárních elektronů klesá nejenom pravděpodobnost emise spektrálních čar (obzvláště lehčích prvků), ale i celková výtěžnost této spektroskopické metody. </a:t>
            </a:r>
            <a:endParaRPr lang="cs-CZ" dirty="0" smtClean="0"/>
          </a:p>
          <a:p>
            <a:r>
              <a:rPr lang="cs-CZ" dirty="0" smtClean="0"/>
              <a:t>Používají se obvykle </a:t>
            </a:r>
            <a:r>
              <a:rPr lang="cs-CZ" dirty="0"/>
              <a:t>energie v rozmezí 10 </a:t>
            </a:r>
            <a:r>
              <a:rPr lang="cs-CZ" dirty="0" smtClean="0"/>
              <a:t>- 30 </a:t>
            </a:r>
            <a:r>
              <a:rPr lang="cs-CZ" dirty="0" err="1"/>
              <a:t>keV</a:t>
            </a:r>
            <a:r>
              <a:rPr lang="cs-CZ" dirty="0"/>
              <a:t>. Signálem nesoucím informaci o složení ozářené látky je emitované rtg. záření, tj. fotony o energiích 0,1 – 15 </a:t>
            </a:r>
            <a:r>
              <a:rPr lang="cs-CZ" dirty="0" err="1"/>
              <a:t>keV</a:t>
            </a:r>
            <a:r>
              <a:rPr lang="cs-CZ" dirty="0"/>
              <a:t>, přičemž dolní mez je dána experimentální konstrukcí detektorů a horní mez je určena energií dopadajících elektronů. </a:t>
            </a:r>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4</a:t>
            </a:fld>
            <a:endParaRPr lang="cs-CZ"/>
          </a:p>
        </p:txBody>
      </p:sp>
    </p:spTree>
    <p:extLst>
      <p:ext uri="{BB962C8B-B14F-4D97-AF65-F5344CB8AC3E}">
        <p14:creationId xmlns:p14="http://schemas.microsoft.com/office/powerpoint/2010/main" val="4269309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Energiově</a:t>
            </a:r>
            <a:r>
              <a:rPr lang="cs-CZ" dirty="0" smtClean="0"/>
              <a:t> disperzní analýza </a:t>
            </a:r>
            <a:r>
              <a:rPr lang="cs-CZ" dirty="0" err="1" smtClean="0"/>
              <a:t>rtg</a:t>
            </a:r>
            <a:r>
              <a:rPr lang="cs-CZ" dirty="0" smtClean="0"/>
              <a:t> záření </a:t>
            </a:r>
            <a:endParaRPr lang="cs-CZ" dirty="0"/>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40</a:t>
            </a:fld>
            <a:endParaRPr lang="cs-CZ"/>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63" y="1628800"/>
            <a:ext cx="815740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593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EDS spektra</a:t>
            </a:r>
            <a:endParaRPr lang="cs-CZ" dirty="0"/>
          </a:p>
        </p:txBody>
      </p:sp>
      <p:sp>
        <p:nvSpPr>
          <p:cNvPr id="8" name="Zástupný symbol pro text 7"/>
          <p:cNvSpPr>
            <a:spLocks noGrp="1"/>
          </p:cNvSpPr>
          <p:nvPr>
            <p:ph type="body" idx="1"/>
          </p:nvPr>
        </p:nvSpPr>
        <p:spPr/>
        <p:txBody>
          <a:bodyPr>
            <a:normAutofit fontScale="92500" lnSpcReduction="20000"/>
          </a:bodyPr>
          <a:lstStyle/>
          <a:p>
            <a:r>
              <a:rPr lang="cs-CZ" dirty="0" smtClean="0"/>
              <a:t>Sledování proudu pomocí Co standardu</a:t>
            </a:r>
            <a:endParaRPr lang="cs-CZ" dirty="0"/>
          </a:p>
        </p:txBody>
      </p:sp>
      <p:sp>
        <p:nvSpPr>
          <p:cNvPr id="10" name="Zástupný symbol pro text 9"/>
          <p:cNvSpPr>
            <a:spLocks noGrp="1"/>
          </p:cNvSpPr>
          <p:nvPr>
            <p:ph type="body" sz="quarter" idx="3"/>
          </p:nvPr>
        </p:nvSpPr>
        <p:spPr/>
        <p:txBody>
          <a:bodyPr/>
          <a:lstStyle/>
          <a:p>
            <a:r>
              <a:rPr lang="cs-CZ" dirty="0" smtClean="0"/>
              <a:t>Spektrum minerálu (epidot)</a:t>
            </a:r>
            <a:endParaRPr lang="cs-CZ" dirty="0"/>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41</a:t>
            </a:fld>
            <a:endParaRPr lang="cs-CZ"/>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492896"/>
            <a:ext cx="4248472" cy="340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492896"/>
            <a:ext cx="4253409" cy="340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958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dirty="0"/>
              <a:t>Obtíže detekce rtg. záření v EDS</a:t>
            </a:r>
          </a:p>
        </p:txBody>
      </p:sp>
      <p:sp>
        <p:nvSpPr>
          <p:cNvPr id="11" name="Zástupný symbol pro obsah 10"/>
          <p:cNvSpPr>
            <a:spLocks noGrp="1"/>
          </p:cNvSpPr>
          <p:nvPr>
            <p:ph idx="1"/>
          </p:nvPr>
        </p:nvSpPr>
        <p:spPr>
          <a:xfrm>
            <a:off x="457200" y="1340768"/>
            <a:ext cx="8229600" cy="5040560"/>
          </a:xfrm>
        </p:spPr>
        <p:txBody>
          <a:bodyPr>
            <a:normAutofit fontScale="85000" lnSpcReduction="20000"/>
          </a:bodyPr>
          <a:lstStyle/>
          <a:p>
            <a:r>
              <a:rPr lang="cs-CZ" dirty="0">
                <a:solidFill>
                  <a:srgbClr val="C00000"/>
                </a:solidFill>
              </a:rPr>
              <a:t>nastavení geometrie </a:t>
            </a:r>
            <a:r>
              <a:rPr lang="cs-CZ" dirty="0"/>
              <a:t>– uspořádání detektoru a vzorku (možnost z </a:t>
            </a:r>
            <a:r>
              <a:rPr lang="cs-CZ" dirty="0" smtClean="0"/>
              <a:t>– posuvu </a:t>
            </a:r>
            <a:r>
              <a:rPr lang="cs-CZ" dirty="0"/>
              <a:t>a náklonu)</a:t>
            </a:r>
          </a:p>
          <a:p>
            <a:r>
              <a:rPr lang="cs-CZ" dirty="0">
                <a:solidFill>
                  <a:srgbClr val="C00000"/>
                </a:solidFill>
              </a:rPr>
              <a:t> artefakty při nabírání spektra </a:t>
            </a:r>
            <a:r>
              <a:rPr lang="cs-CZ" dirty="0"/>
              <a:t>– nadměrná mrtvá doba </a:t>
            </a:r>
            <a:r>
              <a:rPr lang="cs-CZ" dirty="0" smtClean="0"/>
              <a:t>detektoru, překrývání </a:t>
            </a:r>
            <a:r>
              <a:rPr lang="cs-CZ" dirty="0" err="1"/>
              <a:t>píků</a:t>
            </a:r>
            <a:r>
              <a:rPr lang="cs-CZ" dirty="0"/>
              <a:t>, „únikové </a:t>
            </a:r>
            <a:r>
              <a:rPr lang="cs-CZ" dirty="0" smtClean="0"/>
              <a:t>píky“ - rtg</a:t>
            </a:r>
            <a:r>
              <a:rPr lang="cs-CZ" dirty="0"/>
              <a:t>. záření vyrazí v detektoru (Si) elektrony z </a:t>
            </a:r>
            <a:r>
              <a:rPr lang="cs-CZ" dirty="0" smtClean="0"/>
              <a:t>hladiny K</a:t>
            </a:r>
            <a:r>
              <a:rPr lang="cs-CZ" dirty="0"/>
              <a:t>, jejichž energie redukuje měřenou energii (energie absorpční hrany </a:t>
            </a:r>
            <a:r>
              <a:rPr lang="cs-CZ" dirty="0" smtClean="0"/>
              <a:t>Si = </a:t>
            </a:r>
            <a:r>
              <a:rPr lang="cs-CZ" dirty="0"/>
              <a:t>1,84 </a:t>
            </a:r>
            <a:r>
              <a:rPr lang="cs-CZ" dirty="0" err="1"/>
              <a:t>keV</a:t>
            </a:r>
            <a:r>
              <a:rPr lang="cs-CZ" dirty="0"/>
              <a:t>; skutečná energie píku </a:t>
            </a:r>
            <a:r>
              <a:rPr lang="cs-CZ" dirty="0" err="1"/>
              <a:t>Fe</a:t>
            </a:r>
            <a:r>
              <a:rPr lang="cs-CZ" dirty="0"/>
              <a:t> K</a:t>
            </a:r>
            <a:r>
              <a:rPr lang="el-GR" dirty="0"/>
              <a:t>α = 6,40 </a:t>
            </a:r>
            <a:r>
              <a:rPr lang="cs-CZ" dirty="0" err="1"/>
              <a:t>keV</a:t>
            </a:r>
            <a:r>
              <a:rPr lang="cs-CZ" dirty="0"/>
              <a:t>; naměřená </a:t>
            </a:r>
            <a:r>
              <a:rPr lang="cs-CZ" dirty="0" smtClean="0"/>
              <a:t>energie </a:t>
            </a:r>
            <a:r>
              <a:rPr lang="cs-CZ" dirty="0" err="1" smtClean="0"/>
              <a:t>Fe</a:t>
            </a:r>
            <a:r>
              <a:rPr lang="cs-CZ" dirty="0" smtClean="0"/>
              <a:t> </a:t>
            </a:r>
            <a:r>
              <a:rPr lang="cs-CZ" dirty="0"/>
              <a:t>K</a:t>
            </a:r>
            <a:r>
              <a:rPr lang="el-GR" dirty="0"/>
              <a:t>α = 4,56 </a:t>
            </a:r>
            <a:r>
              <a:rPr lang="cs-CZ" dirty="0" err="1" smtClean="0"/>
              <a:t>keV</a:t>
            </a:r>
            <a:r>
              <a:rPr lang="cs-CZ" dirty="0" smtClean="0"/>
              <a:t>).</a:t>
            </a:r>
            <a:endParaRPr lang="cs-CZ" dirty="0"/>
          </a:p>
          <a:p>
            <a:r>
              <a:rPr lang="cs-CZ" dirty="0">
                <a:solidFill>
                  <a:srgbClr val="C00000"/>
                </a:solidFill>
              </a:rPr>
              <a:t>Překrytí </a:t>
            </a:r>
            <a:r>
              <a:rPr lang="cs-CZ" dirty="0" err="1">
                <a:solidFill>
                  <a:srgbClr val="C00000"/>
                </a:solidFill>
              </a:rPr>
              <a:t>píků</a:t>
            </a:r>
            <a:r>
              <a:rPr lang="cs-CZ" dirty="0">
                <a:solidFill>
                  <a:srgbClr val="C00000"/>
                </a:solidFill>
              </a:rPr>
              <a:t> </a:t>
            </a:r>
            <a:r>
              <a:rPr lang="cs-CZ" dirty="0"/>
              <a:t>– spektrální rozlišení EDS je definováno hodnotou </a:t>
            </a:r>
            <a:r>
              <a:rPr lang="cs-CZ" dirty="0" smtClean="0"/>
              <a:t>FWMH píku </a:t>
            </a:r>
            <a:r>
              <a:rPr lang="cs-CZ" dirty="0" err="1"/>
              <a:t>Mn</a:t>
            </a:r>
            <a:r>
              <a:rPr lang="cs-CZ" dirty="0"/>
              <a:t> K</a:t>
            </a:r>
            <a:r>
              <a:rPr lang="el-GR" dirty="0"/>
              <a:t>α ≅ 150 </a:t>
            </a:r>
            <a:r>
              <a:rPr lang="cs-CZ" dirty="0" err="1"/>
              <a:t>eV.</a:t>
            </a:r>
            <a:r>
              <a:rPr lang="cs-CZ" dirty="0"/>
              <a:t> Proto rozlišení některých </a:t>
            </a:r>
            <a:r>
              <a:rPr lang="cs-CZ" dirty="0" err="1"/>
              <a:t>píků</a:t>
            </a:r>
            <a:r>
              <a:rPr lang="cs-CZ" dirty="0"/>
              <a:t> je </a:t>
            </a:r>
            <a:r>
              <a:rPr lang="cs-CZ" dirty="0" smtClean="0"/>
              <a:t>slabé. </a:t>
            </a:r>
            <a:r>
              <a:rPr lang="cs-CZ" dirty="0" err="1" smtClean="0"/>
              <a:t>Př</a:t>
            </a:r>
            <a:r>
              <a:rPr lang="cs-CZ" dirty="0"/>
              <a:t>: </a:t>
            </a:r>
            <a:r>
              <a:rPr lang="cs-CZ" dirty="0" err="1"/>
              <a:t>Mn</a:t>
            </a:r>
            <a:r>
              <a:rPr lang="cs-CZ" dirty="0"/>
              <a:t> K</a:t>
            </a:r>
            <a:r>
              <a:rPr lang="el-GR" dirty="0"/>
              <a:t>β </a:t>
            </a:r>
            <a:r>
              <a:rPr lang="cs-CZ" dirty="0"/>
              <a:t>je blízko </a:t>
            </a:r>
            <a:r>
              <a:rPr lang="cs-CZ" dirty="0" err="1"/>
              <a:t>Fe</a:t>
            </a:r>
            <a:r>
              <a:rPr lang="cs-CZ" dirty="0"/>
              <a:t> K</a:t>
            </a:r>
            <a:r>
              <a:rPr lang="el-GR" dirty="0"/>
              <a:t>α.</a:t>
            </a:r>
          </a:p>
          <a:p>
            <a:r>
              <a:rPr lang="cs-CZ" dirty="0">
                <a:solidFill>
                  <a:srgbClr val="C00000"/>
                </a:solidFill>
              </a:rPr>
              <a:t>Nadměrná mrtvá doba </a:t>
            </a:r>
            <a:r>
              <a:rPr lang="cs-CZ" dirty="0"/>
              <a:t>– těsná vzdálenost detektoru a vzorku a </a:t>
            </a:r>
            <a:r>
              <a:rPr lang="cs-CZ" dirty="0" smtClean="0"/>
              <a:t>vyšší energie </a:t>
            </a:r>
            <a:r>
              <a:rPr lang="cs-CZ" dirty="0"/>
              <a:t>svazku mohou vést k zahlcení detektoru, případně k </a:t>
            </a:r>
            <a:r>
              <a:rPr lang="cs-CZ" dirty="0" smtClean="0"/>
              <a:t>posuvu </a:t>
            </a:r>
            <a:r>
              <a:rPr lang="cs-CZ" dirty="0" err="1" smtClean="0"/>
              <a:t>píků</a:t>
            </a:r>
            <a:r>
              <a:rPr lang="cs-CZ" dirty="0"/>
              <a:t>.</a:t>
            </a:r>
          </a:p>
        </p:txBody>
      </p:sp>
      <p:sp>
        <p:nvSpPr>
          <p:cNvPr id="7" name="Zástupný symbol pro datum 6"/>
          <p:cNvSpPr>
            <a:spLocks noGrp="1"/>
          </p:cNvSpPr>
          <p:nvPr>
            <p:ph type="dt" sz="half" idx="10"/>
          </p:nvPr>
        </p:nvSpPr>
        <p:spPr/>
        <p:txBody>
          <a:bodyPr/>
          <a:lstStyle/>
          <a:p>
            <a:r>
              <a:rPr lang="cs-CZ" smtClean="0"/>
              <a:t>2011</a:t>
            </a:r>
            <a:endParaRPr lang="cs-CZ"/>
          </a:p>
        </p:txBody>
      </p:sp>
      <p:sp>
        <p:nvSpPr>
          <p:cNvPr id="8" name="Zástupný symbol pro zápatí 7"/>
          <p:cNvSpPr>
            <a:spLocks noGrp="1"/>
          </p:cNvSpPr>
          <p:nvPr>
            <p:ph type="ftr" sz="quarter" idx="11"/>
          </p:nvPr>
        </p:nvSpPr>
        <p:spPr/>
        <p:txBody>
          <a:bodyPr/>
          <a:lstStyle/>
          <a:p>
            <a:r>
              <a:rPr lang="cs-CZ" smtClean="0"/>
              <a:t>prof. Otruba</a:t>
            </a:r>
            <a:endParaRPr lang="cs-CZ"/>
          </a:p>
        </p:txBody>
      </p:sp>
      <p:sp>
        <p:nvSpPr>
          <p:cNvPr id="9" name="Zástupný symbol pro číslo snímku 8"/>
          <p:cNvSpPr>
            <a:spLocks noGrp="1"/>
          </p:cNvSpPr>
          <p:nvPr>
            <p:ph type="sldNum" sz="quarter" idx="12"/>
          </p:nvPr>
        </p:nvSpPr>
        <p:spPr/>
        <p:txBody>
          <a:bodyPr/>
          <a:lstStyle/>
          <a:p>
            <a:fld id="{729F9F8F-063F-4EA6-8012-7449450F6D4B}" type="slidenum">
              <a:rPr lang="cs-CZ" smtClean="0"/>
              <a:t>42</a:t>
            </a:fld>
            <a:endParaRPr lang="cs-CZ"/>
          </a:p>
        </p:txBody>
      </p:sp>
    </p:spTree>
    <p:extLst>
      <p:ext uri="{BB962C8B-B14F-4D97-AF65-F5344CB8AC3E}">
        <p14:creationId xmlns:p14="http://schemas.microsoft.com/office/powerpoint/2010/main" val="594850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Vlnově disperzní spektrometrie</a:t>
            </a:r>
            <a:br>
              <a:rPr lang="cs-CZ" dirty="0"/>
            </a:br>
            <a:r>
              <a:rPr lang="cs-CZ" sz="3600" dirty="0"/>
              <a:t>(</a:t>
            </a:r>
            <a:r>
              <a:rPr lang="cs-CZ" sz="3600" dirty="0" err="1"/>
              <a:t>Wavelength</a:t>
            </a:r>
            <a:r>
              <a:rPr lang="cs-CZ" sz="3600" dirty="0"/>
              <a:t> </a:t>
            </a:r>
            <a:r>
              <a:rPr lang="cs-CZ" sz="3600" dirty="0" err="1"/>
              <a:t>Dispersive</a:t>
            </a:r>
            <a:r>
              <a:rPr lang="cs-CZ" sz="3600" dirty="0"/>
              <a:t> </a:t>
            </a:r>
            <a:r>
              <a:rPr lang="cs-CZ" sz="3600" dirty="0" err="1"/>
              <a:t>Spectrometry</a:t>
            </a:r>
            <a:r>
              <a:rPr lang="cs-CZ" sz="3600" dirty="0"/>
              <a:t> – WDS)</a:t>
            </a:r>
          </a:p>
        </p:txBody>
      </p:sp>
      <p:sp>
        <p:nvSpPr>
          <p:cNvPr id="3" name="Zástupný symbol pro obsah 2"/>
          <p:cNvSpPr>
            <a:spLocks noGrp="1"/>
          </p:cNvSpPr>
          <p:nvPr>
            <p:ph idx="1"/>
          </p:nvPr>
        </p:nvSpPr>
        <p:spPr>
          <a:xfrm>
            <a:off x="457200" y="1412776"/>
            <a:ext cx="8229600" cy="4713387"/>
          </a:xfrm>
        </p:spPr>
        <p:txBody>
          <a:bodyPr>
            <a:normAutofit/>
          </a:bodyPr>
          <a:lstStyle/>
          <a:p>
            <a:pPr marL="0" indent="0">
              <a:buNone/>
            </a:pPr>
            <a:r>
              <a:rPr lang="cs-CZ" sz="2400" dirty="0"/>
              <a:t>Metoda určená k přesnému </a:t>
            </a:r>
            <a:r>
              <a:rPr lang="cs-CZ" sz="2400" dirty="0" smtClean="0"/>
              <a:t>určení chemického </a:t>
            </a:r>
            <a:r>
              <a:rPr lang="cs-CZ" sz="2400" dirty="0"/>
              <a:t>složení </a:t>
            </a:r>
            <a:r>
              <a:rPr lang="cs-CZ" sz="2400" dirty="0" err="1" smtClean="0"/>
              <a:t>mikroobjemů</a:t>
            </a:r>
            <a:r>
              <a:rPr lang="cs-CZ" sz="2400" dirty="0"/>
              <a:t> </a:t>
            </a:r>
            <a:r>
              <a:rPr lang="el-GR" sz="2400" dirty="0" smtClean="0"/>
              <a:t>(μ</a:t>
            </a:r>
            <a:r>
              <a:rPr lang="cs-CZ" sz="2400" dirty="0"/>
              <a:t>m</a:t>
            </a:r>
            <a:r>
              <a:rPr lang="cs-CZ" sz="2400" baseline="30000" dirty="0"/>
              <a:t>3</a:t>
            </a:r>
            <a:r>
              <a:rPr lang="cs-CZ" sz="2400" dirty="0"/>
              <a:t>)</a:t>
            </a:r>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43</a:t>
            </a:fld>
            <a:endParaRPr lang="cs-CZ"/>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505" b="2341"/>
          <a:stretch/>
        </p:blipFill>
        <p:spPr bwMode="auto">
          <a:xfrm>
            <a:off x="1153034" y="2204864"/>
            <a:ext cx="6587318" cy="424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505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4638"/>
            <a:ext cx="8424936" cy="1143000"/>
          </a:xfrm>
        </p:spPr>
        <p:txBody>
          <a:bodyPr>
            <a:noAutofit/>
          </a:bodyPr>
          <a:lstStyle/>
          <a:p>
            <a:r>
              <a:rPr lang="cs-CZ" sz="4000" dirty="0"/>
              <a:t>Použití krystalových (</a:t>
            </a:r>
            <a:r>
              <a:rPr lang="cs-CZ" sz="4000" dirty="0" smtClean="0"/>
              <a:t>WD) spektrometrů </a:t>
            </a:r>
            <a:endParaRPr lang="cs-CZ" sz="4000" dirty="0"/>
          </a:p>
        </p:txBody>
      </p:sp>
      <p:sp>
        <p:nvSpPr>
          <p:cNvPr id="3" name="Zástupný symbol pro obsah 2"/>
          <p:cNvSpPr>
            <a:spLocks noGrp="1"/>
          </p:cNvSpPr>
          <p:nvPr>
            <p:ph idx="1"/>
          </p:nvPr>
        </p:nvSpPr>
        <p:spPr>
          <a:xfrm>
            <a:off x="467544" y="1268760"/>
            <a:ext cx="8229600" cy="5184576"/>
          </a:xfrm>
        </p:spPr>
        <p:txBody>
          <a:bodyPr>
            <a:normAutofit fontScale="70000" lnSpcReduction="20000"/>
          </a:bodyPr>
          <a:lstStyle/>
          <a:p>
            <a:r>
              <a:rPr lang="cs-CZ" dirty="0" smtClean="0"/>
              <a:t>krystalové </a:t>
            </a:r>
            <a:r>
              <a:rPr lang="cs-CZ" dirty="0"/>
              <a:t>spektrometry mají díky použití monochromátorů podstatně vyšší spektrální rozlišení, FWHM se pohybuje v řádu 10</a:t>
            </a:r>
            <a:r>
              <a:rPr lang="cs-CZ" baseline="30000" dirty="0"/>
              <a:t>-3</a:t>
            </a:r>
            <a:r>
              <a:rPr lang="cs-CZ" dirty="0"/>
              <a:t> , jejich účinnost je však podstatně nižší než </a:t>
            </a:r>
            <a:r>
              <a:rPr lang="cs-CZ" dirty="0" err="1"/>
              <a:t>energiově</a:t>
            </a:r>
            <a:r>
              <a:rPr lang="cs-CZ" dirty="0"/>
              <a:t> disperzních (ED) spektrometrů zejména pro k nízkou odrazivost </a:t>
            </a:r>
            <a:r>
              <a:rPr lang="cs-CZ" dirty="0" smtClean="0"/>
              <a:t>krystalů.</a:t>
            </a:r>
          </a:p>
          <a:p>
            <a:r>
              <a:rPr lang="cs-CZ" dirty="0" smtClean="0"/>
              <a:t>mechanická </a:t>
            </a:r>
            <a:r>
              <a:rPr lang="cs-CZ" dirty="0"/>
              <a:t>konstrukce je složitější, musí zajistit přesný pohyb krystalu a detektoru. Podíváme-li se na obrázek spektrometru, můžeme si představit, že krystal je pevně přilepen na </a:t>
            </a:r>
            <a:r>
              <a:rPr lang="cs-CZ" dirty="0" err="1"/>
              <a:t>Rowlandovu</a:t>
            </a:r>
            <a:r>
              <a:rPr lang="cs-CZ" dirty="0"/>
              <a:t> kružnici a zdroj a detektor se po ní pohybují symetricky. Zdroj záření je však v </a:t>
            </a:r>
            <a:r>
              <a:rPr lang="cs-CZ" dirty="0" err="1"/>
              <a:t>mikroanalyzátoru</a:t>
            </a:r>
            <a:r>
              <a:rPr lang="cs-CZ" dirty="0"/>
              <a:t> nebo rastrovacím mikroskopu pevně fixován, takže celý spektrometr se při změně úhlů dopadu musí otáčet kolem zdroje. K tomu přistupuje požadavek, aby se všechny vlnové délky snímaly pod stejným úhlem, což konstrukci dále komplikuje. Takový spektrometr se nazývá </a:t>
            </a:r>
            <a:r>
              <a:rPr lang="cs-CZ" i="1" dirty="0"/>
              <a:t>lineární. </a:t>
            </a:r>
            <a:r>
              <a:rPr lang="cs-CZ" dirty="0"/>
              <a:t>Většinou se při konstrukci mikroskopů musí s touto okolností počítat. Poloha spektrometru pro dva různé úhly je na obrázku</a:t>
            </a:r>
            <a:r>
              <a:rPr lang="cs-CZ" dirty="0" smtClean="0"/>
              <a:t>.</a:t>
            </a:r>
            <a:endParaRPr lang="cs-CZ" dirty="0"/>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44</a:t>
            </a:fld>
            <a:endParaRPr lang="cs-CZ"/>
          </a:p>
        </p:txBody>
      </p:sp>
    </p:spTree>
    <p:extLst>
      <p:ext uri="{BB962C8B-B14F-4D97-AF65-F5344CB8AC3E}">
        <p14:creationId xmlns:p14="http://schemas.microsoft.com/office/powerpoint/2010/main" val="3173708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pl-PL" dirty="0" smtClean="0"/>
              <a:t>Chod paprsku ve WD spektrometru</a:t>
            </a:r>
            <a:endParaRPr lang="en-US" dirty="0"/>
          </a:p>
        </p:txBody>
      </p:sp>
      <p:sp>
        <p:nvSpPr>
          <p:cNvPr id="5" name="Zástupný symbol pro datum 4"/>
          <p:cNvSpPr>
            <a:spLocks noGrp="1"/>
          </p:cNvSpPr>
          <p:nvPr>
            <p:ph type="dt" sz="half" idx="10"/>
          </p:nvPr>
        </p:nvSpPr>
        <p:spPr/>
        <p:txBody>
          <a:bodyPr/>
          <a:lstStyle/>
          <a:p>
            <a:r>
              <a:rPr lang="cs-CZ" smtClean="0"/>
              <a:t>2011</a:t>
            </a:r>
            <a:endParaRPr lang="en-US"/>
          </a:p>
        </p:txBody>
      </p:sp>
      <p:sp>
        <p:nvSpPr>
          <p:cNvPr id="6" name="Zástupný symbol pro zápatí 5"/>
          <p:cNvSpPr>
            <a:spLocks noGrp="1"/>
          </p:cNvSpPr>
          <p:nvPr>
            <p:ph type="ftr" sz="quarter" idx="11"/>
          </p:nvPr>
        </p:nvSpPr>
        <p:spPr/>
        <p:txBody>
          <a:bodyPr/>
          <a:lstStyle/>
          <a:p>
            <a:r>
              <a:rPr kumimoji="0" lang="en-US" smtClean="0"/>
              <a:t>prof. Otruba</a:t>
            </a:r>
            <a:endParaRPr kumimoji="0" lang="en-US"/>
          </a:p>
        </p:txBody>
      </p:sp>
      <p:sp>
        <p:nvSpPr>
          <p:cNvPr id="7" name="Zástupný symbol pro číslo snímku 6"/>
          <p:cNvSpPr>
            <a:spLocks noGrp="1"/>
          </p:cNvSpPr>
          <p:nvPr>
            <p:ph type="sldNum" sz="quarter" idx="12"/>
          </p:nvPr>
        </p:nvSpPr>
        <p:spPr/>
        <p:txBody>
          <a:bodyPr/>
          <a:lstStyle/>
          <a:p>
            <a:fld id="{6294C92D-0306-4E69-9CD3-20855E849650}" type="slidenum">
              <a:rPr kumimoji="0" lang="en-US" smtClean="0"/>
              <a:pPr/>
              <a:t>45</a:t>
            </a:fld>
            <a:endParaRPr kumimoji="0" lang="en-US"/>
          </a:p>
        </p:txBody>
      </p:sp>
      <p:pic>
        <p:nvPicPr>
          <p:cNvPr id="289794" name="Picture 2"/>
          <p:cNvPicPr>
            <a:picLocks noGrp="1" noChangeAspect="1" noChangeArrowheads="1"/>
          </p:cNvPicPr>
          <p:nvPr>
            <p:ph sz="half" idx="4294967295"/>
          </p:nvPr>
        </p:nvPicPr>
        <p:blipFill>
          <a:blip r:embed="rId2" cstate="print"/>
          <a:srcRect/>
          <a:stretch>
            <a:fillRect/>
          </a:stretch>
        </p:blipFill>
        <p:spPr bwMode="auto">
          <a:xfrm>
            <a:off x="1394085" y="1517936"/>
            <a:ext cx="3704643" cy="2544398"/>
          </a:xfrm>
          <a:prstGeom prst="rect">
            <a:avLst/>
          </a:prstGeom>
          <a:noFill/>
          <a:ln w="9525">
            <a:noFill/>
            <a:miter lim="800000"/>
            <a:headEnd/>
            <a:tailEnd/>
          </a:ln>
        </p:spPr>
      </p:pic>
      <p:pic>
        <p:nvPicPr>
          <p:cNvPr id="289795" name="Picture 3"/>
          <p:cNvPicPr>
            <a:picLocks noGrp="1" noChangeAspect="1" noChangeArrowheads="1"/>
          </p:cNvPicPr>
          <p:nvPr>
            <p:ph sz="half" idx="4294967295"/>
          </p:nvPr>
        </p:nvPicPr>
        <p:blipFill>
          <a:blip r:embed="rId3" cstate="print"/>
          <a:srcRect/>
          <a:stretch>
            <a:fillRect/>
          </a:stretch>
        </p:blipFill>
        <p:spPr bwMode="auto">
          <a:xfrm>
            <a:off x="5207070" y="1448423"/>
            <a:ext cx="3487225" cy="2658881"/>
          </a:xfrm>
          <a:prstGeom prst="rect">
            <a:avLst/>
          </a:prstGeom>
          <a:noFill/>
          <a:ln w="9525">
            <a:noFill/>
            <a:miter lim="800000"/>
            <a:headEnd/>
            <a:tailEnd/>
          </a:ln>
        </p:spPr>
      </p:pic>
      <p:pic>
        <p:nvPicPr>
          <p:cNvPr id="289797" name="Picture 5"/>
          <p:cNvPicPr>
            <a:picLocks noChangeAspect="1" noChangeArrowheads="1"/>
          </p:cNvPicPr>
          <p:nvPr/>
        </p:nvPicPr>
        <p:blipFill>
          <a:blip r:embed="rId4" cstate="print"/>
          <a:srcRect/>
          <a:stretch>
            <a:fillRect/>
          </a:stretch>
        </p:blipFill>
        <p:spPr bwMode="auto">
          <a:xfrm>
            <a:off x="3320323" y="4176712"/>
            <a:ext cx="2861794" cy="2295503"/>
          </a:xfrm>
          <a:prstGeom prst="rect">
            <a:avLst/>
          </a:prstGeom>
          <a:noFill/>
          <a:ln w="9525">
            <a:noFill/>
            <a:miter lim="800000"/>
            <a:headEnd/>
            <a:tailEnd/>
          </a:ln>
        </p:spPr>
      </p:pic>
    </p:spTree>
    <p:extLst>
      <p:ext uri="{BB962C8B-B14F-4D97-AF65-F5344CB8AC3E}">
        <p14:creationId xmlns:p14="http://schemas.microsoft.com/office/powerpoint/2010/main" val="1097103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normAutofit fontScale="90000"/>
          </a:bodyPr>
          <a:lstStyle/>
          <a:p>
            <a:r>
              <a:rPr lang="en-US" dirty="0" err="1" smtClean="0"/>
              <a:t>Vlnově</a:t>
            </a:r>
            <a:r>
              <a:rPr lang="en-US" dirty="0" smtClean="0"/>
              <a:t> </a:t>
            </a:r>
            <a:r>
              <a:rPr lang="en-US" dirty="0" err="1" smtClean="0"/>
              <a:t>disperzní</a:t>
            </a:r>
            <a:r>
              <a:rPr lang="en-US" dirty="0" smtClean="0"/>
              <a:t> </a:t>
            </a:r>
            <a:r>
              <a:rPr lang="en-US" dirty="0" err="1" smtClean="0"/>
              <a:t>analyzátor</a:t>
            </a:r>
            <a:r>
              <a:rPr lang="en-US" dirty="0" smtClean="0"/>
              <a:t> </a:t>
            </a:r>
            <a:r>
              <a:rPr lang="en-US" dirty="0" err="1" smtClean="0"/>
              <a:t>rtg</a:t>
            </a:r>
            <a:r>
              <a:rPr lang="cs-CZ" dirty="0" smtClean="0"/>
              <a:t> </a:t>
            </a:r>
            <a:r>
              <a:rPr lang="en-US" dirty="0" err="1" smtClean="0"/>
              <a:t>záření</a:t>
            </a:r>
            <a:endParaRPr lang="en-US" dirty="0"/>
          </a:p>
        </p:txBody>
      </p:sp>
      <p:sp>
        <p:nvSpPr>
          <p:cNvPr id="5" name="Zástupný symbol pro datum 4"/>
          <p:cNvSpPr>
            <a:spLocks noGrp="1"/>
          </p:cNvSpPr>
          <p:nvPr>
            <p:ph type="dt" sz="half" idx="10"/>
          </p:nvPr>
        </p:nvSpPr>
        <p:spPr/>
        <p:txBody>
          <a:bodyPr/>
          <a:lstStyle/>
          <a:p>
            <a:r>
              <a:rPr lang="cs-CZ" smtClean="0"/>
              <a:t>2011</a:t>
            </a:r>
            <a:endParaRPr lang="en-US" dirty="0"/>
          </a:p>
        </p:txBody>
      </p:sp>
      <p:sp>
        <p:nvSpPr>
          <p:cNvPr id="6" name="Zástupný symbol pro zápatí 5"/>
          <p:cNvSpPr>
            <a:spLocks noGrp="1"/>
          </p:cNvSpPr>
          <p:nvPr>
            <p:ph type="ftr" sz="quarter" idx="11"/>
          </p:nvPr>
        </p:nvSpPr>
        <p:spPr/>
        <p:txBody>
          <a:bodyPr/>
          <a:lstStyle/>
          <a:p>
            <a:r>
              <a:rPr kumimoji="0" lang="en-US" smtClean="0"/>
              <a:t>prof. Otruba</a:t>
            </a:r>
            <a:endParaRPr kumimoji="0" lang="en-US"/>
          </a:p>
        </p:txBody>
      </p:sp>
      <p:sp>
        <p:nvSpPr>
          <p:cNvPr id="7" name="Zástupný symbol pro číslo snímku 6"/>
          <p:cNvSpPr>
            <a:spLocks noGrp="1"/>
          </p:cNvSpPr>
          <p:nvPr>
            <p:ph type="sldNum" sz="quarter" idx="12"/>
          </p:nvPr>
        </p:nvSpPr>
        <p:spPr/>
        <p:txBody>
          <a:bodyPr/>
          <a:lstStyle/>
          <a:p>
            <a:fld id="{6294C92D-0306-4E69-9CD3-20855E849650}" type="slidenum">
              <a:rPr kumimoji="0" lang="en-US" smtClean="0"/>
              <a:pPr/>
              <a:t>46</a:t>
            </a:fld>
            <a:endParaRPr kumimoji="0" lang="en-US"/>
          </a:p>
        </p:txBody>
      </p:sp>
      <p:pic>
        <p:nvPicPr>
          <p:cNvPr id="288770" name="Picture 2"/>
          <p:cNvPicPr>
            <a:picLocks noGrp="1" noChangeAspect="1" noChangeArrowheads="1"/>
          </p:cNvPicPr>
          <p:nvPr>
            <p:ph idx="1"/>
          </p:nvPr>
        </p:nvPicPr>
        <p:blipFill>
          <a:blip r:embed="rId2" cstate="print"/>
          <a:srcRect/>
          <a:stretch>
            <a:fillRect/>
          </a:stretch>
        </p:blipFill>
        <p:spPr bwMode="auto">
          <a:xfrm>
            <a:off x="1195257" y="1724490"/>
            <a:ext cx="7729258" cy="4346526"/>
          </a:xfrm>
          <a:prstGeom prst="rect">
            <a:avLst/>
          </a:prstGeom>
          <a:noFill/>
          <a:ln w="9525">
            <a:noFill/>
            <a:miter lim="800000"/>
            <a:headEnd/>
            <a:tailEnd/>
          </a:ln>
        </p:spPr>
      </p:pic>
    </p:spTree>
    <p:extLst>
      <p:ext uri="{BB962C8B-B14F-4D97-AF65-F5344CB8AC3E}">
        <p14:creationId xmlns:p14="http://schemas.microsoft.com/office/powerpoint/2010/main" val="1196271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1148862" y="274320"/>
            <a:ext cx="7784826" cy="1143000"/>
          </a:xfrm>
        </p:spPr>
        <p:txBody>
          <a:bodyPr>
            <a:normAutofit/>
          </a:bodyPr>
          <a:lstStyle/>
          <a:p>
            <a:r>
              <a:rPr lang="cs-CZ" sz="3200" dirty="0" smtClean="0"/>
              <a:t>WDS spektrum –</a:t>
            </a:r>
            <a:r>
              <a:rPr lang="cs-CZ" sz="3200" dirty="0" err="1" smtClean="0"/>
              <a:t>parisit</a:t>
            </a:r>
            <a:r>
              <a:rPr lang="cs-CZ" sz="3200" dirty="0" smtClean="0"/>
              <a:t> (</a:t>
            </a:r>
            <a:r>
              <a:rPr lang="cs-CZ" sz="3200" dirty="0" err="1" smtClean="0"/>
              <a:t>Ce</a:t>
            </a:r>
            <a:r>
              <a:rPr lang="cs-CZ" sz="3200" dirty="0" smtClean="0"/>
              <a:t>, La)</a:t>
            </a:r>
            <a:r>
              <a:rPr lang="cs-CZ" sz="3200" baseline="-25000" dirty="0" smtClean="0"/>
              <a:t>2</a:t>
            </a:r>
            <a:r>
              <a:rPr lang="cs-CZ" sz="3200" dirty="0" smtClean="0"/>
              <a:t>Ca(CO</a:t>
            </a:r>
            <a:r>
              <a:rPr lang="cs-CZ" sz="3200" baseline="-25000" dirty="0" smtClean="0"/>
              <a:t>3</a:t>
            </a:r>
            <a:r>
              <a:rPr lang="cs-CZ" sz="3200" dirty="0" smtClean="0"/>
              <a:t>)</a:t>
            </a:r>
            <a:r>
              <a:rPr lang="cs-CZ" sz="3200" baseline="-25000" dirty="0" smtClean="0"/>
              <a:t>3</a:t>
            </a:r>
            <a:r>
              <a:rPr lang="cs-CZ" sz="3200" dirty="0" smtClean="0"/>
              <a:t>F</a:t>
            </a:r>
            <a:r>
              <a:rPr lang="cs-CZ" sz="3200" baseline="-25000" dirty="0" smtClean="0"/>
              <a:t>2</a:t>
            </a:r>
            <a:endParaRPr lang="cs-CZ" sz="3200" baseline="-25000" dirty="0"/>
          </a:p>
        </p:txBody>
      </p:sp>
      <p:sp>
        <p:nvSpPr>
          <p:cNvPr id="5" name="Zástupný symbol pro datum 4"/>
          <p:cNvSpPr>
            <a:spLocks noGrp="1"/>
          </p:cNvSpPr>
          <p:nvPr>
            <p:ph type="dt" sz="half" idx="10"/>
          </p:nvPr>
        </p:nvSpPr>
        <p:spPr/>
        <p:txBody>
          <a:bodyPr/>
          <a:lstStyle/>
          <a:p>
            <a:r>
              <a:rPr lang="cs-CZ" smtClean="0"/>
              <a:t>2011</a:t>
            </a:r>
            <a:endParaRPr lang="en-US"/>
          </a:p>
        </p:txBody>
      </p:sp>
      <p:sp>
        <p:nvSpPr>
          <p:cNvPr id="6" name="Zástupný symbol pro zápatí 5"/>
          <p:cNvSpPr>
            <a:spLocks noGrp="1"/>
          </p:cNvSpPr>
          <p:nvPr>
            <p:ph type="ftr" sz="quarter" idx="11"/>
          </p:nvPr>
        </p:nvSpPr>
        <p:spPr/>
        <p:txBody>
          <a:bodyPr/>
          <a:lstStyle/>
          <a:p>
            <a:r>
              <a:rPr kumimoji="0" lang="en-US" smtClean="0"/>
              <a:t>prof. Otruba</a:t>
            </a:r>
            <a:endParaRPr kumimoji="0" lang="en-US"/>
          </a:p>
        </p:txBody>
      </p:sp>
      <p:sp>
        <p:nvSpPr>
          <p:cNvPr id="7" name="Zástupný symbol pro číslo snímku 6"/>
          <p:cNvSpPr>
            <a:spLocks noGrp="1"/>
          </p:cNvSpPr>
          <p:nvPr>
            <p:ph type="sldNum" sz="quarter" idx="12"/>
          </p:nvPr>
        </p:nvSpPr>
        <p:spPr/>
        <p:txBody>
          <a:bodyPr/>
          <a:lstStyle/>
          <a:p>
            <a:fld id="{6294C92D-0306-4E69-9CD3-20855E849650}" type="slidenum">
              <a:rPr kumimoji="0" lang="en-US" smtClean="0"/>
              <a:pPr/>
              <a:t>47</a:t>
            </a:fld>
            <a:endParaRPr kumimoji="0" lang="en-US"/>
          </a:p>
        </p:txBody>
      </p:sp>
      <p:pic>
        <p:nvPicPr>
          <p:cNvPr id="253956" name="Picture 4"/>
          <p:cNvPicPr>
            <a:picLocks noChangeAspect="1" noChangeArrowheads="1"/>
          </p:cNvPicPr>
          <p:nvPr/>
        </p:nvPicPr>
        <p:blipFill>
          <a:blip r:embed="rId2" cstate="print"/>
          <a:srcRect/>
          <a:stretch>
            <a:fillRect/>
          </a:stretch>
        </p:blipFill>
        <p:spPr bwMode="auto">
          <a:xfrm rot="5400000">
            <a:off x="2426064" y="215536"/>
            <a:ext cx="5089037" cy="7455878"/>
          </a:xfrm>
          <a:prstGeom prst="rect">
            <a:avLst/>
          </a:prstGeom>
          <a:noFill/>
          <a:ln w="9525">
            <a:noFill/>
            <a:miter lim="800000"/>
            <a:headEnd/>
            <a:tailEnd/>
          </a:ln>
        </p:spPr>
      </p:pic>
    </p:spTree>
    <p:extLst>
      <p:ext uri="{BB962C8B-B14F-4D97-AF65-F5344CB8AC3E}">
        <p14:creationId xmlns:p14="http://schemas.microsoft.com/office/powerpoint/2010/main" val="1131271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typy </a:t>
            </a:r>
            <a:r>
              <a:rPr lang="cs-CZ" dirty="0" smtClean="0"/>
              <a:t>WD spektrometrů </a:t>
            </a:r>
            <a:endParaRPr lang="cs-CZ" dirty="0"/>
          </a:p>
        </p:txBody>
      </p:sp>
      <p:sp>
        <p:nvSpPr>
          <p:cNvPr id="6" name="Zástupný symbol pro obsah 5"/>
          <p:cNvSpPr>
            <a:spLocks noGrp="1"/>
          </p:cNvSpPr>
          <p:nvPr>
            <p:ph idx="1"/>
          </p:nvPr>
        </p:nvSpPr>
        <p:spPr/>
        <p:txBody>
          <a:bodyPr>
            <a:normAutofit fontScale="85000" lnSpcReduction="20000"/>
          </a:bodyPr>
          <a:lstStyle/>
          <a:p>
            <a:r>
              <a:rPr lang="cs-CZ" dirty="0" smtClean="0"/>
              <a:t>složité </a:t>
            </a:r>
            <a:r>
              <a:rPr lang="cs-CZ" dirty="0"/>
              <a:t>krystalové (WD) spektrometry není jednoduché připojit k mikroskopům, u nichž se s touto možností při konstrukci nepočítalo. Protože ale jejich použití je někdy nezbytné (zejména při analýze těžkých prvků, které emitují velké množství rtg. čar a např. v případě vzácných zemin se často překrývají), byly vyvinuty spektrometry využívající rtg. zrcadla nebo kapiláry. V obou případech se využívá totálního odrazu při přechodu </a:t>
            </a:r>
            <a:r>
              <a:rPr lang="cs-CZ" dirty="0" smtClean="0"/>
              <a:t>rtg</a:t>
            </a:r>
            <a:r>
              <a:rPr lang="cs-CZ" dirty="0"/>
              <a:t>.</a:t>
            </a:r>
            <a:r>
              <a:rPr lang="cs-CZ" dirty="0" smtClean="0"/>
              <a:t> </a:t>
            </a:r>
            <a:r>
              <a:rPr lang="cs-CZ" dirty="0"/>
              <a:t>záření z vakua (nebo vzduchu) do hmotnějšího prostředí kdy index lomu je menší než 1 (ale o velmi málo). Úhly dopadu pak musejí být velmi malé, kolem </a:t>
            </a:r>
            <a:r>
              <a:rPr lang="cs-CZ" dirty="0" smtClean="0"/>
              <a:t>0,5° - 5°.</a:t>
            </a:r>
            <a:endParaRPr lang="cs-CZ" dirty="0"/>
          </a:p>
        </p:txBody>
      </p:sp>
      <p:sp>
        <p:nvSpPr>
          <p:cNvPr id="3" name="Zástupný symbol pro datum 2"/>
          <p:cNvSpPr>
            <a:spLocks noGrp="1"/>
          </p:cNvSpPr>
          <p:nvPr>
            <p:ph type="dt" sz="half" idx="10"/>
          </p:nvPr>
        </p:nvSpPr>
        <p:spPr/>
        <p:txBody>
          <a:bodyPr/>
          <a:lstStyle/>
          <a:p>
            <a:r>
              <a:rPr lang="cs-CZ" smtClean="0"/>
              <a:t>2011</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729F9F8F-063F-4EA6-8012-7449450F6D4B}" type="slidenum">
              <a:rPr lang="cs-CZ" smtClean="0"/>
              <a:t>48</a:t>
            </a:fld>
            <a:endParaRPr lang="cs-CZ"/>
          </a:p>
        </p:txBody>
      </p:sp>
    </p:spTree>
    <p:extLst>
      <p:ext uri="{BB962C8B-B14F-4D97-AF65-F5344CB8AC3E}">
        <p14:creationId xmlns:p14="http://schemas.microsoft.com/office/powerpoint/2010/main" val="1224611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Zrcadlový WD spektrometr</a:t>
            </a:r>
            <a:endParaRPr lang="cs-CZ" dirty="0"/>
          </a:p>
        </p:txBody>
      </p:sp>
      <p:sp>
        <p:nvSpPr>
          <p:cNvPr id="3" name="Zástupný symbol pro obsah 2"/>
          <p:cNvSpPr>
            <a:spLocks noGrp="1"/>
          </p:cNvSpPr>
          <p:nvPr>
            <p:ph idx="1"/>
          </p:nvPr>
        </p:nvSpPr>
        <p:spPr>
          <a:xfrm>
            <a:off x="457200" y="1196752"/>
            <a:ext cx="8229600" cy="4929411"/>
          </a:xfrm>
        </p:spPr>
        <p:txBody>
          <a:bodyPr>
            <a:normAutofit/>
          </a:bodyPr>
          <a:lstStyle/>
          <a:p>
            <a:r>
              <a:rPr lang="cs-CZ" sz="2000" dirty="0"/>
              <a:t>Rtg. zrcadla mají tvar rotačních paraboloidů, v jejichž ohnisku je umístěn zdroj záření. Paraboloidy jsou velmi protáhlé kvůli malému úhlu dopadu, takže mají tvar protáhlé trubičky o průměru cca 2 cm. Aby mohly snímat záření ve větším rozsahu vlnových délek (používají se zejména pro záření prvků od B do Si), vkládají se až tři paraboloidy do sebe. Divergentní svazek rtg. paprsků je parabolickým zrcadlem koncentrován do paralelního svazku, takže jako monochromátor slouží rovinný krystal. </a:t>
            </a:r>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49</a:t>
            </a:fld>
            <a:endParaRPr lang="cs-CZ"/>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97" b="18382"/>
          <a:stretch/>
        </p:blipFill>
        <p:spPr bwMode="auto">
          <a:xfrm>
            <a:off x="159971" y="3429000"/>
            <a:ext cx="8964488" cy="303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49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dirty="0"/>
              <a:t>Elektronová resp. rentgenová </a:t>
            </a:r>
            <a:r>
              <a:rPr lang="cs-CZ" sz="3600" dirty="0" smtClean="0"/>
              <a:t>mikrosonda</a:t>
            </a:r>
            <a:r>
              <a:rPr lang="cs-CZ" dirty="0" smtClean="0"/>
              <a:t/>
            </a:r>
            <a:br>
              <a:rPr lang="cs-CZ" dirty="0" smtClean="0"/>
            </a:br>
            <a:r>
              <a:rPr lang="cs-CZ" sz="2700" dirty="0" smtClean="0"/>
              <a:t>(</a:t>
            </a:r>
            <a:r>
              <a:rPr lang="cs-CZ" sz="2700" dirty="0" err="1" smtClean="0"/>
              <a:t>Electronprobe</a:t>
            </a:r>
            <a:r>
              <a:rPr lang="cs-CZ" sz="2700" dirty="0" smtClean="0"/>
              <a:t> </a:t>
            </a:r>
            <a:r>
              <a:rPr lang="cs-CZ" sz="2700" dirty="0" err="1"/>
              <a:t>microanalysis</a:t>
            </a:r>
            <a:r>
              <a:rPr lang="cs-CZ" sz="2700" dirty="0"/>
              <a:t> EPMA, </a:t>
            </a:r>
            <a:r>
              <a:rPr lang="cs-CZ" sz="2700" dirty="0" err="1"/>
              <a:t>Electron</a:t>
            </a:r>
            <a:r>
              <a:rPr lang="cs-CZ" sz="2700" dirty="0"/>
              <a:t> </a:t>
            </a:r>
            <a:r>
              <a:rPr lang="cs-CZ" sz="2700" dirty="0" err="1" smtClean="0"/>
              <a:t>microprobe</a:t>
            </a:r>
            <a:r>
              <a:rPr lang="cs-CZ" sz="2700" dirty="0"/>
              <a:t> </a:t>
            </a:r>
            <a:r>
              <a:rPr lang="cs-CZ" sz="2700" dirty="0" err="1" smtClean="0"/>
              <a:t>analysis</a:t>
            </a:r>
            <a:r>
              <a:rPr lang="cs-CZ" sz="2700" dirty="0" smtClean="0"/>
              <a:t> </a:t>
            </a:r>
            <a:r>
              <a:rPr lang="cs-CZ" sz="2700" dirty="0"/>
              <a:t>EMPA, </a:t>
            </a:r>
            <a:r>
              <a:rPr lang="cs-CZ" sz="2700" dirty="0" smtClean="0"/>
              <a:t>X–</a:t>
            </a:r>
            <a:r>
              <a:rPr lang="cs-CZ" sz="2700" dirty="0" err="1" smtClean="0"/>
              <a:t>ray</a:t>
            </a:r>
            <a:r>
              <a:rPr lang="cs-CZ" sz="2700" dirty="0"/>
              <a:t> </a:t>
            </a:r>
            <a:r>
              <a:rPr lang="cs-CZ" sz="2700" dirty="0" err="1" smtClean="0"/>
              <a:t>Microanalysis</a:t>
            </a:r>
            <a:r>
              <a:rPr lang="cs-CZ" sz="2700" dirty="0"/>
              <a:t>)</a:t>
            </a:r>
          </a:p>
        </p:txBody>
      </p:sp>
      <p:sp>
        <p:nvSpPr>
          <p:cNvPr id="3" name="Zástupný symbol pro obsah 2"/>
          <p:cNvSpPr>
            <a:spLocks noGrp="1"/>
          </p:cNvSpPr>
          <p:nvPr>
            <p:ph idx="1"/>
          </p:nvPr>
        </p:nvSpPr>
        <p:spPr/>
        <p:txBody>
          <a:bodyPr>
            <a:normAutofit lnSpcReduction="10000"/>
          </a:bodyPr>
          <a:lstStyle/>
          <a:p>
            <a:r>
              <a:rPr lang="cs-CZ" dirty="0"/>
              <a:t>R. </a:t>
            </a:r>
            <a:r>
              <a:rPr lang="cs-CZ" dirty="0" err="1"/>
              <a:t>Castaing</a:t>
            </a:r>
            <a:r>
              <a:rPr lang="cs-CZ" dirty="0"/>
              <a:t> r. 1940 (Univerzita v Paříži) – první teorie WDS</a:t>
            </a:r>
          </a:p>
          <a:p>
            <a:r>
              <a:rPr lang="cs-CZ" dirty="0"/>
              <a:t>r. 1968 první pevnolátkový detektor pro EDS</a:t>
            </a:r>
          </a:p>
          <a:p>
            <a:r>
              <a:rPr lang="cs-CZ" dirty="0"/>
              <a:t>Informaci chemickém složení (případně struktuře) vzorku poskytují při </a:t>
            </a:r>
            <a:r>
              <a:rPr lang="cs-CZ" dirty="0" smtClean="0"/>
              <a:t>interakci s elektrony:</a:t>
            </a:r>
          </a:p>
          <a:p>
            <a:pPr lvl="1"/>
            <a:r>
              <a:rPr lang="cs-CZ" dirty="0" smtClean="0"/>
              <a:t>rentgenové záření,</a:t>
            </a:r>
          </a:p>
          <a:p>
            <a:pPr lvl="1"/>
            <a:r>
              <a:rPr lang="cs-CZ" dirty="0" smtClean="0"/>
              <a:t>zpětně </a:t>
            </a:r>
            <a:r>
              <a:rPr lang="cs-CZ" dirty="0"/>
              <a:t>rozptýlené </a:t>
            </a:r>
            <a:r>
              <a:rPr lang="cs-CZ" dirty="0" smtClean="0"/>
              <a:t>elektrony,</a:t>
            </a:r>
          </a:p>
          <a:p>
            <a:pPr lvl="1"/>
            <a:r>
              <a:rPr lang="cs-CZ" dirty="0" err="1" smtClean="0"/>
              <a:t>katodoluminiscence</a:t>
            </a:r>
            <a:r>
              <a:rPr lang="cs-CZ" dirty="0"/>
              <a:t>.</a:t>
            </a:r>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5</a:t>
            </a:fld>
            <a:endParaRPr lang="cs-CZ"/>
          </a:p>
        </p:txBody>
      </p:sp>
    </p:spTree>
    <p:extLst>
      <p:ext uri="{BB962C8B-B14F-4D97-AF65-F5344CB8AC3E}">
        <p14:creationId xmlns:p14="http://schemas.microsoft.com/office/powerpoint/2010/main" val="2771103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Kapilární optika WD spektrometru</a:t>
            </a:r>
            <a:endParaRPr lang="cs-CZ" dirty="0"/>
          </a:p>
        </p:txBody>
      </p:sp>
      <p:sp>
        <p:nvSpPr>
          <p:cNvPr id="3" name="Zástupný symbol pro obsah 2"/>
          <p:cNvSpPr>
            <a:spLocks noGrp="1"/>
          </p:cNvSpPr>
          <p:nvPr>
            <p:ph idx="1"/>
          </p:nvPr>
        </p:nvSpPr>
        <p:spPr/>
        <p:txBody>
          <a:bodyPr>
            <a:normAutofit/>
          </a:bodyPr>
          <a:lstStyle/>
          <a:p>
            <a:r>
              <a:rPr lang="cs-CZ" sz="2400" dirty="0"/>
              <a:t>Jinou variantou je použití tenkých kapilár, ve kterých dochází k mnohonásobnému totálnímu odrazu a které mohou být mírně ohnuty (aby se nezvětšil úhel, při kterém k totálnímu odrazu dochází), takže se svazek kapilár může přiblížit těsně ke zdroji a snímat velký prostorový úhel. </a:t>
            </a:r>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50</a:t>
            </a:fld>
            <a:endParaRPr lang="cs-CZ"/>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46" t="12243" r="3466" b="12131"/>
          <a:stretch/>
        </p:blipFill>
        <p:spPr bwMode="auto">
          <a:xfrm>
            <a:off x="1080655" y="3770956"/>
            <a:ext cx="7352986" cy="229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218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Zrcadlová a kapilární optika </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Výhoda uvedených spektrometrů je v jednodušší konstrukci a malých rozměrech, soustavu paraboloidů nebo svazek kapilár o průměru asi 2 cm je možné snadno instalovat do téměř každého rastrovacího elektronového mikroskopu blízko zdroje záření čímž se zajistí snímání do velkého prostorového úhlu, vnější vzhled je velmi podobný energeticky disperznímu (ED) spektrometru, navíc bez chlazení. Není nutná fokusace, za otočným rovinným krystalem je umístěn detektor (obvykle proporcionální počítač), který při otáčení krystalu pouze udržuje úhel dopadu. Vnitřní plochy jak paraboloidů, tak kapilár musejí být dokonale lesklé. </a:t>
            </a:r>
          </a:p>
          <a:p>
            <a:r>
              <a:rPr lang="cs-CZ" dirty="0"/>
              <a:t>Kromě krystalů a </a:t>
            </a:r>
            <a:r>
              <a:rPr lang="cs-CZ" dirty="0" err="1"/>
              <a:t>multivrstev</a:t>
            </a:r>
            <a:r>
              <a:rPr lang="cs-CZ" dirty="0"/>
              <a:t> je možné k </a:t>
            </a:r>
            <a:r>
              <a:rPr lang="cs-CZ" dirty="0" err="1"/>
              <a:t>monochromatizaci</a:t>
            </a:r>
            <a:r>
              <a:rPr lang="cs-CZ" dirty="0"/>
              <a:t> použít i ryté mřížky (zejména pro dlouhovlnná záření), ale úhly dopadu kvůli totálnímu odrazu musejí být velmi malé ( pro skleněnou mřížku 12 úhlových minut pro </a:t>
            </a:r>
            <a:r>
              <a:rPr lang="cs-CZ" dirty="0" err="1"/>
              <a:t>Cu</a:t>
            </a:r>
            <a:r>
              <a:rPr lang="cs-CZ" dirty="0"/>
              <a:t> </a:t>
            </a:r>
            <a:r>
              <a:rPr lang="cs-CZ" dirty="0" smtClean="0"/>
              <a:t>K</a:t>
            </a:r>
            <a:r>
              <a:rPr lang="el-GR" dirty="0" smtClean="0">
                <a:cs typeface="Lucida Sans Unicode"/>
              </a:rPr>
              <a:t>α</a:t>
            </a:r>
            <a:r>
              <a:rPr lang="cs-CZ" dirty="0" smtClean="0"/>
              <a:t> </a:t>
            </a:r>
            <a:r>
              <a:rPr lang="cs-CZ" dirty="0"/>
              <a:t>, 1</a:t>
            </a:r>
            <a:r>
              <a:rPr lang="cs-CZ" baseline="30000" dirty="0"/>
              <a:t>0</a:t>
            </a:r>
            <a:r>
              <a:rPr lang="cs-CZ" dirty="0"/>
              <a:t> pro Mg </a:t>
            </a:r>
            <a:r>
              <a:rPr lang="cs-CZ" dirty="0" smtClean="0"/>
              <a:t>K</a:t>
            </a:r>
            <a:r>
              <a:rPr lang="el-GR" dirty="0" smtClean="0">
                <a:cs typeface="Lucida Sans Unicode"/>
              </a:rPr>
              <a:t>α</a:t>
            </a:r>
            <a:r>
              <a:rPr lang="cs-CZ" dirty="0" smtClean="0"/>
              <a:t>, </a:t>
            </a:r>
            <a:r>
              <a:rPr lang="cs-CZ" dirty="0"/>
              <a:t>6</a:t>
            </a:r>
            <a:r>
              <a:rPr lang="cs-CZ" baseline="30000" dirty="0"/>
              <a:t>0</a:t>
            </a:r>
            <a:r>
              <a:rPr lang="cs-CZ" dirty="0"/>
              <a:t> pro C </a:t>
            </a:r>
            <a:r>
              <a:rPr lang="cs-CZ" dirty="0" smtClean="0"/>
              <a:t>K</a:t>
            </a:r>
            <a:r>
              <a:rPr lang="el-GR" dirty="0">
                <a:cs typeface="Lucida Sans Unicode"/>
              </a:rPr>
              <a:t> </a:t>
            </a:r>
            <a:r>
              <a:rPr lang="el-GR" dirty="0" smtClean="0">
                <a:cs typeface="Lucida Sans Unicode"/>
              </a:rPr>
              <a:t>α</a:t>
            </a:r>
            <a:r>
              <a:rPr lang="cs-CZ" dirty="0" smtClean="0">
                <a:cs typeface="Lucida Sans Unicode"/>
              </a:rPr>
              <a:t>,</a:t>
            </a:r>
            <a:r>
              <a:rPr lang="cs-CZ" dirty="0" smtClean="0"/>
              <a:t> </a:t>
            </a:r>
            <a:r>
              <a:rPr lang="cs-CZ" dirty="0"/>
              <a:t>takže pro dosažení potřebné účinnosti by musely být příliš velké </a:t>
            </a:r>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51</a:t>
            </a:fld>
            <a:endParaRPr lang="cs-CZ"/>
          </a:p>
        </p:txBody>
      </p:sp>
    </p:spTree>
    <p:extLst>
      <p:ext uri="{BB962C8B-B14F-4D97-AF65-F5344CB8AC3E}">
        <p14:creationId xmlns:p14="http://schemas.microsoft.com/office/powerpoint/2010/main" val="4053394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err="1" smtClean="0"/>
              <a:t>Meze</a:t>
            </a:r>
            <a:r>
              <a:rPr lang="en-US" dirty="0" smtClean="0"/>
              <a:t> </a:t>
            </a:r>
            <a:r>
              <a:rPr lang="en-US" dirty="0" err="1" smtClean="0"/>
              <a:t>stanovitelnosti</a:t>
            </a:r>
            <a:endParaRPr lang="en-US" dirty="0"/>
          </a:p>
        </p:txBody>
      </p:sp>
      <p:sp>
        <p:nvSpPr>
          <p:cNvPr id="6" name="Zástupný symbol pro text 5"/>
          <p:cNvSpPr>
            <a:spLocks noGrp="1"/>
          </p:cNvSpPr>
          <p:nvPr>
            <p:ph type="body" idx="1"/>
          </p:nvPr>
        </p:nvSpPr>
        <p:spPr/>
        <p:txBody>
          <a:bodyPr>
            <a:normAutofit fontScale="70000" lnSpcReduction="20000"/>
          </a:bodyPr>
          <a:lstStyle/>
          <a:p>
            <a:r>
              <a:rPr lang="en-US" dirty="0" smtClean="0"/>
              <a:t>ED </a:t>
            </a:r>
            <a:r>
              <a:rPr lang="en-US" dirty="0" err="1" smtClean="0"/>
              <a:t>spektrum</a:t>
            </a:r>
            <a:r>
              <a:rPr lang="en-US" dirty="0" smtClean="0"/>
              <a:t> </a:t>
            </a:r>
            <a:r>
              <a:rPr lang="en-US" dirty="0" err="1" smtClean="0"/>
              <a:t>slitiny</a:t>
            </a:r>
            <a:r>
              <a:rPr lang="en-US" dirty="0" smtClean="0"/>
              <a:t> s </a:t>
            </a:r>
            <a:r>
              <a:rPr lang="en-US" dirty="0" err="1" smtClean="0"/>
              <a:t>příměsí</a:t>
            </a:r>
            <a:r>
              <a:rPr lang="en-US" dirty="0" smtClean="0"/>
              <a:t> 0,15% Si –v </a:t>
            </a:r>
            <a:r>
              <a:rPr lang="en-US" dirty="0" err="1" smtClean="0"/>
              <a:t>oblasti</a:t>
            </a:r>
            <a:r>
              <a:rPr lang="en-US" dirty="0" smtClean="0"/>
              <a:t> </a:t>
            </a:r>
            <a:r>
              <a:rPr lang="en-US" dirty="0" err="1" smtClean="0"/>
              <a:t>vyznačené</a:t>
            </a:r>
            <a:r>
              <a:rPr lang="en-US" dirty="0" smtClean="0"/>
              <a:t> </a:t>
            </a:r>
            <a:r>
              <a:rPr lang="en-US" dirty="0" err="1" smtClean="0"/>
              <a:t>červenými</a:t>
            </a:r>
            <a:r>
              <a:rPr lang="en-US" dirty="0" smtClean="0"/>
              <a:t> </a:t>
            </a:r>
            <a:r>
              <a:rPr lang="en-US" dirty="0" err="1" smtClean="0"/>
              <a:t>čarami</a:t>
            </a:r>
            <a:endParaRPr lang="en-US" dirty="0"/>
          </a:p>
        </p:txBody>
      </p:sp>
      <p:sp>
        <p:nvSpPr>
          <p:cNvPr id="8" name="Zástupný symbol pro text 7"/>
          <p:cNvSpPr>
            <a:spLocks noGrp="1"/>
          </p:cNvSpPr>
          <p:nvPr>
            <p:ph type="body" sz="half" idx="3"/>
          </p:nvPr>
        </p:nvSpPr>
        <p:spPr/>
        <p:txBody>
          <a:bodyPr>
            <a:normAutofit fontScale="92500"/>
          </a:bodyPr>
          <a:lstStyle/>
          <a:p>
            <a:r>
              <a:rPr lang="pl-PL" dirty="0" smtClean="0"/>
              <a:t>Pík Si na WD spektru téže slitiny</a:t>
            </a:r>
            <a:endParaRPr lang="en-US" dirty="0"/>
          </a:p>
        </p:txBody>
      </p:sp>
      <p:sp>
        <p:nvSpPr>
          <p:cNvPr id="3" name="Zástupný symbol pro datum 2"/>
          <p:cNvSpPr>
            <a:spLocks noGrp="1"/>
          </p:cNvSpPr>
          <p:nvPr>
            <p:ph type="dt" sz="half" idx="10"/>
          </p:nvPr>
        </p:nvSpPr>
        <p:spPr/>
        <p:txBody>
          <a:bodyPr/>
          <a:lstStyle/>
          <a:p>
            <a:r>
              <a:rPr lang="cs-CZ" smtClean="0"/>
              <a:t>2011</a:t>
            </a:r>
            <a:endParaRPr lang="en-US" dirty="0"/>
          </a:p>
        </p:txBody>
      </p:sp>
      <p:sp>
        <p:nvSpPr>
          <p:cNvPr id="4" name="Zástupný symbol pro zápatí 3"/>
          <p:cNvSpPr>
            <a:spLocks noGrp="1"/>
          </p:cNvSpPr>
          <p:nvPr>
            <p:ph type="ftr" sz="quarter" idx="11"/>
          </p:nvPr>
        </p:nvSpPr>
        <p:spPr/>
        <p:txBody>
          <a:bodyPr/>
          <a:lstStyle/>
          <a:p>
            <a:r>
              <a:rPr kumimoji="0" lang="en-US" smtClean="0"/>
              <a:t>prof. Otruba</a:t>
            </a:r>
            <a:endParaRPr kumimoji="0" lang="en-US" dirty="0"/>
          </a:p>
        </p:txBody>
      </p:sp>
      <p:sp>
        <p:nvSpPr>
          <p:cNvPr id="5" name="Zástupný symbol pro číslo snímku 4"/>
          <p:cNvSpPr>
            <a:spLocks noGrp="1"/>
          </p:cNvSpPr>
          <p:nvPr>
            <p:ph type="sldNum" sz="quarter" idx="12"/>
          </p:nvPr>
        </p:nvSpPr>
        <p:spPr/>
        <p:txBody>
          <a:bodyPr/>
          <a:lstStyle/>
          <a:p>
            <a:fld id="{6294C92D-0306-4E69-9CD3-20855E849650}" type="slidenum">
              <a:rPr kumimoji="0" lang="en-US" smtClean="0"/>
              <a:pPr/>
              <a:t>52</a:t>
            </a:fld>
            <a:endParaRPr kumimoji="0" lang="en-US"/>
          </a:p>
        </p:txBody>
      </p:sp>
      <p:pic>
        <p:nvPicPr>
          <p:cNvPr id="290819" name="Picture 3"/>
          <p:cNvPicPr>
            <a:picLocks noGrp="1" noChangeAspect="1" noChangeArrowheads="1"/>
          </p:cNvPicPr>
          <p:nvPr>
            <p:ph sz="quarter" idx="2"/>
          </p:nvPr>
        </p:nvPicPr>
        <p:blipFill>
          <a:blip r:embed="rId2" cstate="print"/>
          <a:srcRect/>
          <a:stretch>
            <a:fillRect/>
          </a:stretch>
        </p:blipFill>
        <p:spPr bwMode="auto">
          <a:xfrm>
            <a:off x="419486" y="1550987"/>
            <a:ext cx="4022625" cy="3635609"/>
          </a:xfrm>
          <a:prstGeom prst="rect">
            <a:avLst/>
          </a:prstGeom>
          <a:noFill/>
          <a:ln w="9525">
            <a:noFill/>
            <a:miter lim="800000"/>
            <a:headEnd/>
            <a:tailEnd/>
          </a:ln>
        </p:spPr>
      </p:pic>
      <p:pic>
        <p:nvPicPr>
          <p:cNvPr id="290820" name="Picture 4"/>
          <p:cNvPicPr>
            <a:picLocks noGrp="1" noChangeAspect="1" noChangeArrowheads="1"/>
          </p:cNvPicPr>
          <p:nvPr>
            <p:ph sz="quarter" idx="4"/>
          </p:nvPr>
        </p:nvPicPr>
        <p:blipFill>
          <a:blip r:embed="rId3" cstate="print"/>
          <a:srcRect/>
          <a:stretch>
            <a:fillRect/>
          </a:stretch>
        </p:blipFill>
        <p:spPr bwMode="auto">
          <a:xfrm>
            <a:off x="4645207" y="1499772"/>
            <a:ext cx="4000500" cy="3714750"/>
          </a:xfrm>
          <a:prstGeom prst="rect">
            <a:avLst/>
          </a:prstGeom>
          <a:noFill/>
          <a:ln w="9525">
            <a:noFill/>
            <a:miter lim="800000"/>
            <a:headEnd/>
            <a:tailEnd/>
          </a:ln>
        </p:spPr>
      </p:pic>
      <p:sp>
        <p:nvSpPr>
          <p:cNvPr id="7" name="Obdélník 6"/>
          <p:cNvSpPr/>
          <p:nvPr/>
        </p:nvSpPr>
        <p:spPr>
          <a:xfrm>
            <a:off x="4644008" y="5393361"/>
            <a:ext cx="4104456" cy="369332"/>
          </a:xfrm>
          <a:prstGeom prst="rect">
            <a:avLst/>
          </a:prstGeom>
        </p:spPr>
        <p:txBody>
          <a:bodyPr wrap="square">
            <a:spAutoFit/>
          </a:bodyPr>
          <a:lstStyle/>
          <a:p>
            <a:r>
              <a:rPr lang="pl-PL" dirty="0" smtClean="0"/>
              <a:t>Pík </a:t>
            </a:r>
            <a:r>
              <a:rPr lang="pl-PL" dirty="0"/>
              <a:t>Si na WD spektru téže slitiny</a:t>
            </a:r>
            <a:endParaRPr lang="cs-CZ" dirty="0"/>
          </a:p>
        </p:txBody>
      </p:sp>
      <p:sp>
        <p:nvSpPr>
          <p:cNvPr id="9" name="Obdélník 8"/>
          <p:cNvSpPr/>
          <p:nvPr/>
        </p:nvSpPr>
        <p:spPr>
          <a:xfrm>
            <a:off x="365944" y="5393361"/>
            <a:ext cx="4032448" cy="646331"/>
          </a:xfrm>
          <a:prstGeom prst="rect">
            <a:avLst/>
          </a:prstGeom>
        </p:spPr>
        <p:txBody>
          <a:bodyPr wrap="square">
            <a:spAutoFit/>
          </a:bodyPr>
          <a:lstStyle/>
          <a:p>
            <a:r>
              <a:rPr lang="cs-CZ" dirty="0" smtClean="0"/>
              <a:t>ED </a:t>
            </a:r>
            <a:r>
              <a:rPr lang="cs-CZ" dirty="0"/>
              <a:t>spektrum slitiny s příměsí 0,15% Si </a:t>
            </a:r>
            <a:r>
              <a:rPr lang="cs-CZ" dirty="0" smtClean="0"/>
              <a:t>– v </a:t>
            </a:r>
            <a:r>
              <a:rPr lang="cs-CZ" dirty="0"/>
              <a:t>oblasti vyznačené červenými čarami</a:t>
            </a:r>
          </a:p>
        </p:txBody>
      </p:sp>
    </p:spTree>
    <p:extLst>
      <p:ext uri="{BB962C8B-B14F-4D97-AF65-F5344CB8AC3E}">
        <p14:creationId xmlns:p14="http://schemas.microsoft.com/office/powerpoint/2010/main" val="3433536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r>
              <a:rPr lang="cs-CZ" smtClean="0"/>
              <a:t>2011</a:t>
            </a:r>
            <a:endParaRPr lang="cs-CZ"/>
          </a:p>
        </p:txBody>
      </p:sp>
      <p:sp>
        <p:nvSpPr>
          <p:cNvPr id="8" name="Zástupný symbol pro zápatí 7"/>
          <p:cNvSpPr>
            <a:spLocks noGrp="1"/>
          </p:cNvSpPr>
          <p:nvPr>
            <p:ph type="ftr" sz="quarter" idx="11"/>
          </p:nvPr>
        </p:nvSpPr>
        <p:spPr/>
        <p:txBody>
          <a:bodyPr/>
          <a:lstStyle/>
          <a:p>
            <a:r>
              <a:rPr lang="cs-CZ" smtClean="0"/>
              <a:t>prof. Otruba</a:t>
            </a:r>
            <a:endParaRPr lang="cs-CZ"/>
          </a:p>
        </p:txBody>
      </p:sp>
      <p:sp>
        <p:nvSpPr>
          <p:cNvPr id="9" name="Zástupný symbol pro číslo snímku 8"/>
          <p:cNvSpPr>
            <a:spLocks noGrp="1"/>
          </p:cNvSpPr>
          <p:nvPr>
            <p:ph type="sldNum" sz="quarter" idx="12"/>
          </p:nvPr>
        </p:nvSpPr>
        <p:spPr/>
        <p:txBody>
          <a:bodyPr/>
          <a:lstStyle/>
          <a:p>
            <a:fld id="{729F9F8F-063F-4EA6-8012-7449450F6D4B}" type="slidenum">
              <a:rPr lang="cs-CZ" smtClean="0"/>
              <a:t>53</a:t>
            </a:fld>
            <a:endParaRPr lang="cs-CZ"/>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229200"/>
            <a:ext cx="3028926"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94039"/>
            <a:ext cx="4124322" cy="412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bdélník 15"/>
          <p:cNvSpPr/>
          <p:nvPr/>
        </p:nvSpPr>
        <p:spPr>
          <a:xfrm>
            <a:off x="251520" y="142948"/>
            <a:ext cx="4124322" cy="1200329"/>
          </a:xfrm>
          <a:prstGeom prst="rect">
            <a:avLst/>
          </a:prstGeom>
        </p:spPr>
        <p:txBody>
          <a:bodyPr wrap="square">
            <a:spAutoFit/>
          </a:bodyPr>
          <a:lstStyle/>
          <a:p>
            <a:r>
              <a:rPr lang="cs-CZ" sz="2400" b="1" dirty="0" smtClean="0"/>
              <a:t>Distribuce </a:t>
            </a:r>
            <a:r>
              <a:rPr lang="cs-CZ" sz="2400" b="1" dirty="0"/>
              <a:t>Ca v granátu z </a:t>
            </a:r>
            <a:r>
              <a:rPr lang="cs-CZ" sz="2400" b="1" dirty="0" smtClean="0"/>
              <a:t>prográdně metamorfované </a:t>
            </a:r>
            <a:r>
              <a:rPr lang="cs-CZ" sz="2400" b="1" dirty="0"/>
              <a:t>horniny</a:t>
            </a:r>
            <a:endParaRPr lang="cs-CZ" sz="2400" dirty="0"/>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302" y="980728"/>
            <a:ext cx="4137633" cy="413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bdélník 16"/>
          <p:cNvSpPr/>
          <p:nvPr/>
        </p:nvSpPr>
        <p:spPr>
          <a:xfrm>
            <a:off x="4646303" y="142948"/>
            <a:ext cx="4137632" cy="830997"/>
          </a:xfrm>
          <a:prstGeom prst="rect">
            <a:avLst/>
          </a:prstGeom>
        </p:spPr>
        <p:txBody>
          <a:bodyPr wrap="square">
            <a:spAutoFit/>
          </a:bodyPr>
          <a:lstStyle/>
          <a:p>
            <a:r>
              <a:rPr lang="pt-BR" sz="2400" b="1" dirty="0" smtClean="0"/>
              <a:t>Distribuce </a:t>
            </a:r>
            <a:r>
              <a:rPr lang="pt-BR" sz="2400" b="1" dirty="0"/>
              <a:t>Ca v granátu se složitou metamorfní historií</a:t>
            </a:r>
            <a:endParaRPr lang="cs-CZ" sz="2400" dirty="0"/>
          </a:p>
        </p:txBody>
      </p:sp>
    </p:spTree>
    <p:extLst>
      <p:ext uri="{BB962C8B-B14F-4D97-AF65-F5344CB8AC3E}">
        <p14:creationId xmlns:p14="http://schemas.microsoft.com/office/powerpoint/2010/main" val="1668440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778098"/>
          </a:xfrm>
        </p:spPr>
        <p:txBody>
          <a:bodyPr>
            <a:normAutofit/>
          </a:bodyPr>
          <a:lstStyle/>
          <a:p>
            <a:r>
              <a:rPr lang="en-US" sz="3600" dirty="0"/>
              <a:t>Examples of </a:t>
            </a:r>
            <a:r>
              <a:rPr lang="en-US" sz="3600" dirty="0" err="1"/>
              <a:t>Cameca</a:t>
            </a:r>
            <a:r>
              <a:rPr lang="en-US" sz="3600" dirty="0"/>
              <a:t> SX100 applications</a:t>
            </a:r>
            <a:endParaRPr lang="cs-CZ" sz="3600" dirty="0"/>
          </a:p>
        </p:txBody>
      </p:sp>
      <p:sp>
        <p:nvSpPr>
          <p:cNvPr id="6" name="Zástupný symbol pro obsah 5"/>
          <p:cNvSpPr>
            <a:spLocks noGrp="1"/>
          </p:cNvSpPr>
          <p:nvPr>
            <p:ph sz="half" idx="1"/>
          </p:nvPr>
        </p:nvSpPr>
        <p:spPr>
          <a:xfrm>
            <a:off x="457200" y="1484784"/>
            <a:ext cx="4038600" cy="4641379"/>
          </a:xfrm>
        </p:spPr>
        <p:txBody>
          <a:bodyPr>
            <a:normAutofit fontScale="85000" lnSpcReduction="10000"/>
          </a:bodyPr>
          <a:lstStyle/>
          <a:p>
            <a:r>
              <a:rPr lang="en-US" dirty="0"/>
              <a:t>This example shows an artificially </a:t>
            </a:r>
            <a:r>
              <a:rPr lang="en-US" dirty="0" err="1"/>
              <a:t>coloured</a:t>
            </a:r>
            <a:r>
              <a:rPr lang="en-US" dirty="0"/>
              <a:t> backscattered electron (BSE) image and three X-ray maps showing the distribution of tin (</a:t>
            </a:r>
            <a:r>
              <a:rPr lang="en-US" dirty="0" err="1"/>
              <a:t>Sn</a:t>
            </a:r>
            <a:r>
              <a:rPr lang="en-US" dirty="0"/>
              <a:t>), niobium (</a:t>
            </a:r>
            <a:r>
              <a:rPr lang="en-US" dirty="0" err="1"/>
              <a:t>Nb</a:t>
            </a:r>
            <a:r>
              <a:rPr lang="en-US" dirty="0"/>
              <a:t>), and scandium (</a:t>
            </a:r>
            <a:r>
              <a:rPr lang="en-US" dirty="0" err="1"/>
              <a:t>Sc</a:t>
            </a:r>
            <a:r>
              <a:rPr lang="en-US" dirty="0"/>
              <a:t>) in a small grain of tin- and scandium-bearing </a:t>
            </a:r>
            <a:r>
              <a:rPr lang="en-US" dirty="0" err="1"/>
              <a:t>titanite</a:t>
            </a:r>
            <a:r>
              <a:rPr lang="en-US" dirty="0"/>
              <a:t> in a sample of rhyolite from north Wales. The grain displays sector zoning. Scale bar = 100µm</a:t>
            </a:r>
            <a:r>
              <a:rPr lang="en-US" dirty="0" smtClean="0"/>
              <a:t>.</a:t>
            </a:r>
            <a:endParaRPr lang="en-US" dirty="0"/>
          </a:p>
        </p:txBody>
      </p:sp>
      <p:sp>
        <p:nvSpPr>
          <p:cNvPr id="2" name="Zástupný symbol pro datum 1"/>
          <p:cNvSpPr>
            <a:spLocks noGrp="1"/>
          </p:cNvSpPr>
          <p:nvPr>
            <p:ph type="dt" sz="half" idx="10"/>
          </p:nvPr>
        </p:nvSpPr>
        <p:spPr/>
        <p:txBody>
          <a:bodyPr/>
          <a:lstStyle/>
          <a:p>
            <a:r>
              <a:rPr lang="cs-CZ" smtClean="0"/>
              <a:t>2011</a:t>
            </a:r>
            <a:endParaRPr lang="cs-CZ"/>
          </a:p>
        </p:txBody>
      </p:sp>
      <p:sp>
        <p:nvSpPr>
          <p:cNvPr id="3" name="Zástupný symbol pro zápatí 2"/>
          <p:cNvSpPr>
            <a:spLocks noGrp="1"/>
          </p:cNvSpPr>
          <p:nvPr>
            <p:ph type="ftr" sz="quarter" idx="11"/>
          </p:nvPr>
        </p:nvSpPr>
        <p:spPr/>
        <p:txBody>
          <a:bodyPr/>
          <a:lstStyle/>
          <a:p>
            <a:r>
              <a:rPr lang="cs-CZ" smtClean="0"/>
              <a:t>prof. Otruba</a:t>
            </a:r>
            <a:endParaRPr lang="cs-CZ"/>
          </a:p>
        </p:txBody>
      </p:sp>
      <p:sp>
        <p:nvSpPr>
          <p:cNvPr id="4" name="Zástupný symbol pro číslo snímku 3"/>
          <p:cNvSpPr>
            <a:spLocks noGrp="1"/>
          </p:cNvSpPr>
          <p:nvPr>
            <p:ph type="sldNum" sz="quarter" idx="12"/>
          </p:nvPr>
        </p:nvSpPr>
        <p:spPr/>
        <p:txBody>
          <a:bodyPr/>
          <a:lstStyle/>
          <a:p>
            <a:fld id="{729F9F8F-063F-4EA6-8012-7449450F6D4B}" type="slidenum">
              <a:rPr lang="cs-CZ" smtClean="0"/>
              <a:t>54</a:t>
            </a:fld>
            <a:endParaRPr lang="cs-CZ"/>
          </a:p>
        </p:txBody>
      </p:sp>
      <p:pic>
        <p:nvPicPr>
          <p:cNvPr id="8" name="Zástupný symbol pro obsah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70240" y="1469488"/>
            <a:ext cx="4278223" cy="4070093"/>
          </a:xfrm>
        </p:spPr>
      </p:pic>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5733256"/>
            <a:ext cx="1971675" cy="885825"/>
          </a:xfrm>
          <a:prstGeom prst="rect">
            <a:avLst/>
          </a:prstGeom>
        </p:spPr>
      </p:pic>
    </p:spTree>
    <p:extLst>
      <p:ext uri="{BB962C8B-B14F-4D97-AF65-F5344CB8AC3E}">
        <p14:creationId xmlns:p14="http://schemas.microsoft.com/office/powerpoint/2010/main" val="2224148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it-IT" dirty="0" smtClean="0"/>
              <a:t>Distribuce Th, Pb, Si, Ca v monazitu</a:t>
            </a:r>
            <a:endParaRPr lang="cs-CZ" dirty="0"/>
          </a:p>
        </p:txBody>
      </p:sp>
      <p:sp>
        <p:nvSpPr>
          <p:cNvPr id="3" name="Zástupný symbol pro datum 2"/>
          <p:cNvSpPr>
            <a:spLocks noGrp="1"/>
          </p:cNvSpPr>
          <p:nvPr>
            <p:ph type="dt" sz="half" idx="10"/>
          </p:nvPr>
        </p:nvSpPr>
        <p:spPr/>
        <p:txBody>
          <a:bodyPr/>
          <a:lstStyle/>
          <a:p>
            <a:r>
              <a:rPr lang="cs-CZ" smtClean="0"/>
              <a:t>2011</a:t>
            </a:r>
            <a:endParaRPr lang="en-US"/>
          </a:p>
        </p:txBody>
      </p:sp>
      <p:sp>
        <p:nvSpPr>
          <p:cNvPr id="4" name="Zástupný symbol pro zápatí 3"/>
          <p:cNvSpPr>
            <a:spLocks noGrp="1"/>
          </p:cNvSpPr>
          <p:nvPr>
            <p:ph type="ftr" sz="quarter" idx="11"/>
          </p:nvPr>
        </p:nvSpPr>
        <p:spPr/>
        <p:txBody>
          <a:bodyPr/>
          <a:lstStyle/>
          <a:p>
            <a:r>
              <a:rPr kumimoji="0" lang="en-US" smtClean="0"/>
              <a:t>prof. Otruba</a:t>
            </a:r>
            <a:endParaRPr kumimoji="0" lang="en-US"/>
          </a:p>
        </p:txBody>
      </p:sp>
      <p:sp>
        <p:nvSpPr>
          <p:cNvPr id="5" name="Zástupný symbol pro číslo snímku 4"/>
          <p:cNvSpPr>
            <a:spLocks noGrp="1"/>
          </p:cNvSpPr>
          <p:nvPr>
            <p:ph type="sldNum" sz="quarter" idx="12"/>
          </p:nvPr>
        </p:nvSpPr>
        <p:spPr/>
        <p:txBody>
          <a:bodyPr/>
          <a:lstStyle/>
          <a:p>
            <a:fld id="{6294C92D-0306-4E69-9CD3-20855E849650}" type="slidenum">
              <a:rPr kumimoji="0" lang="en-US" smtClean="0"/>
              <a:pPr/>
              <a:t>55</a:t>
            </a:fld>
            <a:endParaRPr kumimoji="0" lang="en-US"/>
          </a:p>
        </p:txBody>
      </p:sp>
      <p:pic>
        <p:nvPicPr>
          <p:cNvPr id="254978" name="Picture 2"/>
          <p:cNvPicPr>
            <a:picLocks noChangeAspect="1" noChangeArrowheads="1"/>
          </p:cNvPicPr>
          <p:nvPr/>
        </p:nvPicPr>
        <p:blipFill>
          <a:blip r:embed="rId2" cstate="print"/>
          <a:srcRect t="1866"/>
          <a:stretch>
            <a:fillRect/>
          </a:stretch>
        </p:blipFill>
        <p:spPr bwMode="auto">
          <a:xfrm>
            <a:off x="1484924" y="1268760"/>
            <a:ext cx="7315200" cy="5035642"/>
          </a:xfrm>
          <a:prstGeom prst="rect">
            <a:avLst/>
          </a:prstGeom>
          <a:noFill/>
          <a:ln w="9525">
            <a:noFill/>
            <a:miter lim="800000"/>
            <a:headEnd/>
            <a:tailEnd/>
          </a:ln>
        </p:spPr>
      </p:pic>
    </p:spTree>
    <p:extLst>
      <p:ext uri="{BB962C8B-B14F-4D97-AF65-F5344CB8AC3E}">
        <p14:creationId xmlns:p14="http://schemas.microsoft.com/office/powerpoint/2010/main" val="2834571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Porovnání WDS a EDS mikroanalytických metod</a:t>
            </a:r>
            <a:endParaRPr lang="cs-CZ" b="1" dirty="0"/>
          </a:p>
        </p:txBody>
      </p:sp>
      <p:sp>
        <p:nvSpPr>
          <p:cNvPr id="3" name="Zástupný symbol pro datum 2"/>
          <p:cNvSpPr>
            <a:spLocks noGrp="1"/>
          </p:cNvSpPr>
          <p:nvPr>
            <p:ph type="dt" sz="half" idx="10"/>
          </p:nvPr>
        </p:nvSpPr>
        <p:spPr/>
        <p:txBody>
          <a:bodyPr/>
          <a:lstStyle/>
          <a:p>
            <a:r>
              <a:rPr lang="cs-CZ" smtClean="0"/>
              <a:t>2011</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729F9F8F-063F-4EA6-8012-7449450F6D4B}" type="slidenum">
              <a:rPr lang="cs-CZ" smtClean="0"/>
              <a:t>56</a:t>
            </a:fld>
            <a:endParaRPr lang="cs-CZ"/>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356"/>
          <a:stretch/>
        </p:blipFill>
        <p:spPr bwMode="auto">
          <a:xfrm>
            <a:off x="0" y="1484784"/>
            <a:ext cx="9036496" cy="483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4684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fontScale="90000"/>
          </a:bodyPr>
          <a:lstStyle/>
          <a:p>
            <a:r>
              <a:rPr lang="cs-CZ" dirty="0" smtClean="0"/>
              <a:t> </a:t>
            </a:r>
            <a:r>
              <a:rPr lang="cs-CZ" dirty="0"/>
              <a:t>EBSD - Difrakce zpětně odražených elektronů </a:t>
            </a:r>
          </a:p>
        </p:txBody>
      </p:sp>
      <p:sp>
        <p:nvSpPr>
          <p:cNvPr id="8" name="Zástupný symbol pro obsah 7"/>
          <p:cNvSpPr>
            <a:spLocks noGrp="1"/>
          </p:cNvSpPr>
          <p:nvPr>
            <p:ph sz="half" idx="1"/>
          </p:nvPr>
        </p:nvSpPr>
        <p:spPr>
          <a:xfrm>
            <a:off x="457200" y="1600200"/>
            <a:ext cx="3322712" cy="4853136"/>
          </a:xfrm>
        </p:spPr>
        <p:txBody>
          <a:bodyPr>
            <a:normAutofit fontScale="77500" lnSpcReduction="20000"/>
          </a:bodyPr>
          <a:lstStyle/>
          <a:p>
            <a:endParaRPr lang="cs-CZ" dirty="0"/>
          </a:p>
          <a:p>
            <a:pPr marL="0" indent="0">
              <a:buNone/>
            </a:pPr>
            <a:r>
              <a:rPr lang="cs-CZ" dirty="0" smtClean="0"/>
              <a:t>EBSD </a:t>
            </a:r>
            <a:r>
              <a:rPr lang="cs-CZ" dirty="0"/>
              <a:t>– </a:t>
            </a:r>
            <a:r>
              <a:rPr lang="cs-CZ" dirty="0" err="1"/>
              <a:t>Electron</a:t>
            </a:r>
            <a:r>
              <a:rPr lang="cs-CZ" dirty="0"/>
              <a:t> </a:t>
            </a:r>
            <a:r>
              <a:rPr lang="cs-CZ" dirty="0" err="1"/>
              <a:t>Backscatered</a:t>
            </a:r>
            <a:r>
              <a:rPr lang="cs-CZ" dirty="0"/>
              <a:t> </a:t>
            </a:r>
            <a:r>
              <a:rPr lang="cs-CZ" dirty="0" err="1"/>
              <a:t>Diffraction</a:t>
            </a:r>
            <a:r>
              <a:rPr lang="cs-CZ" dirty="0"/>
              <a:t>“, neboli difrakce zpětně odražených elektronů je technika, založená na získávání difrakčních obrazců z objemových vzorků v skenovacím elektronovém mikroskopu. </a:t>
            </a:r>
            <a:r>
              <a:rPr lang="cs-CZ" dirty="0" smtClean="0"/>
              <a:t>Primární </a:t>
            </a:r>
            <a:r>
              <a:rPr lang="cs-CZ" dirty="0"/>
              <a:t>svazek elektronů dopadá na nakloněný vzorek a odražené elektrony tvoří difrakční obrazce, které jsou zachyceny na fluorescenčním stínítku. </a:t>
            </a:r>
          </a:p>
        </p:txBody>
      </p:sp>
      <p:sp>
        <p:nvSpPr>
          <p:cNvPr id="3" name="Zástupný symbol pro datum 2"/>
          <p:cNvSpPr>
            <a:spLocks noGrp="1"/>
          </p:cNvSpPr>
          <p:nvPr>
            <p:ph type="dt" sz="half" idx="10"/>
          </p:nvPr>
        </p:nvSpPr>
        <p:spPr/>
        <p:txBody>
          <a:bodyPr/>
          <a:lstStyle/>
          <a:p>
            <a:r>
              <a:rPr lang="cs-CZ" smtClean="0"/>
              <a:t>2011</a:t>
            </a:r>
            <a:endParaRPr lang="cs-CZ"/>
          </a:p>
        </p:txBody>
      </p:sp>
      <p:sp>
        <p:nvSpPr>
          <p:cNvPr id="4" name="Zástupný symbol pro zápatí 3"/>
          <p:cNvSpPr>
            <a:spLocks noGrp="1"/>
          </p:cNvSpPr>
          <p:nvPr>
            <p:ph type="ftr" sz="quarter" idx="11"/>
          </p:nvPr>
        </p:nvSpPr>
        <p:spPr/>
        <p:txBody>
          <a:bodyPr/>
          <a:lstStyle/>
          <a:p>
            <a:r>
              <a:rPr lang="cs-CZ" dirty="0" smtClean="0"/>
              <a:t>prof. Otruba</a:t>
            </a:r>
            <a:endParaRPr lang="cs-CZ" dirty="0"/>
          </a:p>
        </p:txBody>
      </p:sp>
      <p:sp>
        <p:nvSpPr>
          <p:cNvPr id="5" name="Zástupný symbol pro číslo snímku 4"/>
          <p:cNvSpPr>
            <a:spLocks noGrp="1"/>
          </p:cNvSpPr>
          <p:nvPr>
            <p:ph type="sldNum" sz="quarter" idx="12"/>
          </p:nvPr>
        </p:nvSpPr>
        <p:spPr/>
        <p:txBody>
          <a:bodyPr/>
          <a:lstStyle/>
          <a:p>
            <a:fld id="{729F9F8F-063F-4EA6-8012-7449450F6D4B}" type="slidenum">
              <a:rPr lang="cs-CZ" smtClean="0"/>
              <a:t>57</a:t>
            </a:fld>
            <a:endParaRPr lang="cs-CZ"/>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3828" b="12214"/>
          <a:stretch/>
        </p:blipFill>
        <p:spPr bwMode="auto">
          <a:xfrm>
            <a:off x="3491880" y="1510095"/>
            <a:ext cx="3331492" cy="266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072850"/>
            <a:ext cx="2499268" cy="258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6588224" y="2060848"/>
            <a:ext cx="2430016" cy="1200329"/>
          </a:xfrm>
          <a:prstGeom prst="rect">
            <a:avLst/>
          </a:prstGeom>
        </p:spPr>
        <p:txBody>
          <a:bodyPr wrap="square">
            <a:spAutoFit/>
          </a:bodyPr>
          <a:lstStyle/>
          <a:p>
            <a:r>
              <a:rPr lang="cs-CZ" dirty="0" smtClean="0"/>
              <a:t>Schéma </a:t>
            </a:r>
            <a:r>
              <a:rPr lang="cs-CZ" dirty="0"/>
              <a:t>uspořádání vzorku, dopadajícího elektronového svazku a stínítka v EBSD 	</a:t>
            </a:r>
          </a:p>
        </p:txBody>
      </p:sp>
      <p:sp>
        <p:nvSpPr>
          <p:cNvPr id="11" name="Obdélník 10"/>
          <p:cNvSpPr/>
          <p:nvPr/>
        </p:nvSpPr>
        <p:spPr>
          <a:xfrm>
            <a:off x="4067943" y="5085184"/>
            <a:ext cx="1636643" cy="646331"/>
          </a:xfrm>
          <a:prstGeom prst="rect">
            <a:avLst/>
          </a:prstGeom>
        </p:spPr>
        <p:txBody>
          <a:bodyPr wrap="square">
            <a:spAutoFit/>
          </a:bodyPr>
          <a:lstStyle/>
          <a:p>
            <a:r>
              <a:rPr lang="cs-CZ" dirty="0" smtClean="0"/>
              <a:t>EBSD </a:t>
            </a:r>
            <a:r>
              <a:rPr lang="cs-CZ" dirty="0"/>
              <a:t>difrakční </a:t>
            </a:r>
            <a:r>
              <a:rPr lang="cs-CZ" dirty="0" smtClean="0"/>
              <a:t>obrazec</a:t>
            </a:r>
            <a:r>
              <a:rPr lang="cs-CZ" dirty="0"/>
              <a:t>	</a:t>
            </a:r>
          </a:p>
        </p:txBody>
      </p:sp>
    </p:spTree>
    <p:extLst>
      <p:ext uri="{BB962C8B-B14F-4D97-AF65-F5344CB8AC3E}">
        <p14:creationId xmlns:p14="http://schemas.microsoft.com/office/powerpoint/2010/main" val="2939821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Orientation</a:t>
            </a:r>
            <a:r>
              <a:rPr lang="cs-CZ" dirty="0" smtClean="0"/>
              <a:t> </a:t>
            </a:r>
            <a:r>
              <a:rPr lang="cs-CZ" dirty="0"/>
              <a:t>image </a:t>
            </a:r>
            <a:r>
              <a:rPr lang="cs-CZ" dirty="0" err="1" smtClean="0"/>
              <a:t>mapping</a:t>
            </a:r>
            <a:r>
              <a:rPr lang="cs-CZ" dirty="0" smtClean="0"/>
              <a:t> </a:t>
            </a:r>
            <a:endParaRPr lang="cs-CZ" dirty="0"/>
          </a:p>
        </p:txBody>
      </p:sp>
      <p:sp>
        <p:nvSpPr>
          <p:cNvPr id="3" name="Zástupný symbol pro obsah 2"/>
          <p:cNvSpPr>
            <a:spLocks noGrp="1"/>
          </p:cNvSpPr>
          <p:nvPr>
            <p:ph sz="half" idx="1"/>
          </p:nvPr>
        </p:nvSpPr>
        <p:spPr>
          <a:xfrm>
            <a:off x="457200" y="1600200"/>
            <a:ext cx="4038600" cy="4823906"/>
          </a:xfrm>
        </p:spPr>
        <p:txBody>
          <a:bodyPr>
            <a:normAutofit fontScale="92500" lnSpcReduction="20000"/>
          </a:bodyPr>
          <a:lstStyle/>
          <a:p>
            <a:r>
              <a:rPr lang="cs-CZ" dirty="0" smtClean="0"/>
              <a:t> </a:t>
            </a:r>
            <a:r>
              <a:rPr lang="cs-CZ" dirty="0"/>
              <a:t>Výhodou </a:t>
            </a:r>
            <a:r>
              <a:rPr lang="cs-CZ" dirty="0" smtClean="0"/>
              <a:t>použití </a:t>
            </a:r>
            <a:r>
              <a:rPr lang="cs-CZ" dirty="0"/>
              <a:t>skenovacího mikroskopu je, že elektronový svazek může skenovat po vzorku v určitých krocích a difrakční obrazce mohou být zaznamenávány v každém bodě rastru. Tímto způsobem lze získat data z velkého množství bodů skenované plochy (rastru). Výsledkem je pak mapa orientace krystalů na zvolené ploše </a:t>
            </a:r>
          </a:p>
        </p:txBody>
      </p:sp>
      <p:sp>
        <p:nvSpPr>
          <p:cNvPr id="5" name="Zástupný symbol pro datum 4"/>
          <p:cNvSpPr>
            <a:spLocks noGrp="1"/>
          </p:cNvSpPr>
          <p:nvPr>
            <p:ph type="dt" sz="half" idx="10"/>
          </p:nvPr>
        </p:nvSpPr>
        <p:spPr/>
        <p:txBody>
          <a:bodyPr/>
          <a:lstStyle/>
          <a:p>
            <a:r>
              <a:rPr lang="cs-CZ" dirty="0" smtClean="0"/>
              <a:t>2011</a:t>
            </a:r>
            <a:endParaRPr lang="cs-CZ" dirty="0"/>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7" name="Zástupný symbol pro číslo snímku 6"/>
          <p:cNvSpPr>
            <a:spLocks noGrp="1"/>
          </p:cNvSpPr>
          <p:nvPr>
            <p:ph type="sldNum" sz="quarter" idx="12"/>
          </p:nvPr>
        </p:nvSpPr>
        <p:spPr/>
        <p:txBody>
          <a:bodyPr/>
          <a:lstStyle/>
          <a:p>
            <a:fld id="{729F9F8F-063F-4EA6-8012-7449450F6D4B}" type="slidenum">
              <a:rPr lang="cs-CZ" smtClean="0"/>
              <a:t>58</a:t>
            </a:fld>
            <a:endParaRPr lang="cs-CZ"/>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871" y="1556792"/>
            <a:ext cx="4038600"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694871" y="5777775"/>
            <a:ext cx="4197609" cy="646331"/>
          </a:xfrm>
          <a:prstGeom prst="rect">
            <a:avLst/>
          </a:prstGeom>
        </p:spPr>
        <p:txBody>
          <a:bodyPr wrap="square">
            <a:spAutoFit/>
          </a:bodyPr>
          <a:lstStyle/>
          <a:p>
            <a:r>
              <a:rPr lang="cs-CZ" dirty="0" smtClean="0"/>
              <a:t>Mapa </a:t>
            </a:r>
            <a:r>
              <a:rPr lang="cs-CZ" dirty="0"/>
              <a:t>krystalové orientace, každá barva značí jinou orientaci 	</a:t>
            </a:r>
          </a:p>
        </p:txBody>
      </p:sp>
    </p:spTree>
    <p:extLst>
      <p:ext uri="{BB962C8B-B14F-4D97-AF65-F5344CB8AC3E}">
        <p14:creationId xmlns:p14="http://schemas.microsoft.com/office/powerpoint/2010/main" val="433921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r>
              <a:rPr lang="cs-CZ" dirty="0" smtClean="0"/>
              <a:t>Environmentální rastrovací mikroskop</a:t>
            </a:r>
            <a:endParaRPr lang="cs-CZ" dirty="0"/>
          </a:p>
        </p:txBody>
      </p:sp>
      <p:sp>
        <p:nvSpPr>
          <p:cNvPr id="5" name="Zástupný symbol pro datum 4"/>
          <p:cNvSpPr>
            <a:spLocks noGrp="1"/>
          </p:cNvSpPr>
          <p:nvPr>
            <p:ph type="dt" sz="half" idx="10"/>
          </p:nvPr>
        </p:nvSpPr>
        <p:spPr/>
        <p:txBody>
          <a:bodyPr/>
          <a:lstStyle/>
          <a:p>
            <a:r>
              <a:rPr lang="cs-CZ" smtClean="0"/>
              <a:t>2011</a:t>
            </a:r>
            <a:endParaRPr lang="cs-CZ"/>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7" name="Zástupný symbol pro číslo snímku 6"/>
          <p:cNvSpPr>
            <a:spLocks noGrp="1"/>
          </p:cNvSpPr>
          <p:nvPr>
            <p:ph type="sldNum" sz="quarter" idx="12"/>
          </p:nvPr>
        </p:nvSpPr>
        <p:spPr/>
        <p:txBody>
          <a:bodyPr/>
          <a:lstStyle/>
          <a:p>
            <a:fld id="{729F9F8F-063F-4EA6-8012-7449450F6D4B}" type="slidenum">
              <a:rPr lang="cs-CZ" smtClean="0"/>
              <a:t>59</a:t>
            </a:fld>
            <a:endParaRPr lang="cs-CZ"/>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908720"/>
            <a:ext cx="4968552" cy="403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ovéPole 8"/>
          <p:cNvSpPr txBox="1"/>
          <p:nvPr/>
        </p:nvSpPr>
        <p:spPr>
          <a:xfrm>
            <a:off x="251520" y="4945669"/>
            <a:ext cx="8677632" cy="1477328"/>
          </a:xfrm>
          <a:prstGeom prst="rect">
            <a:avLst/>
          </a:prstGeom>
          <a:noFill/>
        </p:spPr>
        <p:txBody>
          <a:bodyPr wrap="none" rtlCol="0">
            <a:spAutoFit/>
          </a:bodyPr>
          <a:lstStyle/>
          <a:p>
            <a:r>
              <a:rPr lang="cs-CZ" dirty="0"/>
              <a:t>Když tlak </a:t>
            </a:r>
            <a:r>
              <a:rPr lang="cs-CZ" dirty="0" smtClean="0"/>
              <a:t>v komoře </a:t>
            </a:r>
            <a:r>
              <a:rPr lang="cs-CZ" dirty="0"/>
              <a:t>vzorku mikroskopu </a:t>
            </a:r>
            <a:r>
              <a:rPr lang="cs-CZ" dirty="0" err="1" smtClean="0"/>
              <a:t>environmental</a:t>
            </a:r>
            <a:r>
              <a:rPr lang="cs-CZ" dirty="0" smtClean="0"/>
              <a:t> SEM </a:t>
            </a:r>
            <a:r>
              <a:rPr lang="cs-CZ" dirty="0"/>
              <a:t>zvýšíme až nad 609 </a:t>
            </a:r>
            <a:r>
              <a:rPr lang="cs-CZ" dirty="0" smtClean="0"/>
              <a:t>Pa (</a:t>
            </a:r>
            <a:r>
              <a:rPr lang="cs-CZ" dirty="0"/>
              <a:t>tlak </a:t>
            </a:r>
            <a:endParaRPr lang="cs-CZ" dirty="0" smtClean="0"/>
          </a:p>
          <a:p>
            <a:r>
              <a:rPr lang="cs-CZ" dirty="0" smtClean="0"/>
              <a:t>nasycených </a:t>
            </a:r>
            <a:r>
              <a:rPr lang="cs-CZ" dirty="0"/>
              <a:t>vodních par při </a:t>
            </a:r>
            <a:r>
              <a:rPr lang="cs-CZ" dirty="0" smtClean="0"/>
              <a:t>0°C) </a:t>
            </a:r>
            <a:r>
              <a:rPr lang="cs-CZ" dirty="0"/>
              <a:t>můžeme pozorovat vzorky obsahující vodu bez </a:t>
            </a:r>
            <a:r>
              <a:rPr lang="cs-CZ" dirty="0" smtClean="0"/>
              <a:t>nutnosti </a:t>
            </a:r>
          </a:p>
          <a:p>
            <a:r>
              <a:rPr lang="cs-CZ" dirty="0" smtClean="0"/>
              <a:t>jejich </a:t>
            </a:r>
            <a:r>
              <a:rPr lang="cs-CZ" dirty="0"/>
              <a:t>vysoušení a následného pokovování, případně použití jiných preparačních </a:t>
            </a:r>
            <a:r>
              <a:rPr lang="cs-CZ" dirty="0" smtClean="0"/>
              <a:t>technik</a:t>
            </a:r>
            <a:r>
              <a:rPr lang="cs-CZ" dirty="0"/>
              <a:t>. </a:t>
            </a:r>
            <a:endParaRPr lang="cs-CZ" dirty="0" smtClean="0"/>
          </a:p>
          <a:p>
            <a:r>
              <a:rPr lang="cs-CZ" dirty="0" smtClean="0"/>
              <a:t>Poškození </a:t>
            </a:r>
            <a:r>
              <a:rPr lang="cs-CZ" dirty="0"/>
              <a:t>biologických vzorků lze ještě snížit připouštěním vodní páry a tím zpomalit jejich </a:t>
            </a:r>
            <a:endParaRPr lang="cs-CZ" dirty="0" smtClean="0"/>
          </a:p>
          <a:p>
            <a:r>
              <a:rPr lang="cs-CZ" dirty="0" smtClean="0"/>
              <a:t>vysoušení </a:t>
            </a:r>
            <a:r>
              <a:rPr lang="cs-CZ" dirty="0"/>
              <a:t>a prodloužit tak možnou dobu jejich pozorování. </a:t>
            </a:r>
          </a:p>
        </p:txBody>
      </p:sp>
    </p:spTree>
    <p:extLst>
      <p:ext uri="{BB962C8B-B14F-4D97-AF65-F5344CB8AC3E}">
        <p14:creationId xmlns:p14="http://schemas.microsoft.com/office/powerpoint/2010/main" val="3825727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6</a:t>
            </a:fld>
            <a:endParaRPr lang="cs-CZ"/>
          </a:p>
        </p:txBody>
      </p:sp>
      <p:sp>
        <p:nvSpPr>
          <p:cNvPr id="8" name="Obdélník 7"/>
          <p:cNvSpPr/>
          <p:nvPr/>
        </p:nvSpPr>
        <p:spPr>
          <a:xfrm>
            <a:off x="395536" y="612845"/>
            <a:ext cx="8568952" cy="5262979"/>
          </a:xfrm>
          <a:prstGeom prst="rect">
            <a:avLst/>
          </a:prstGeom>
        </p:spPr>
        <p:txBody>
          <a:bodyPr wrap="square">
            <a:spAutoFit/>
          </a:bodyPr>
          <a:lstStyle/>
          <a:p>
            <a:r>
              <a:rPr lang="cs-CZ" sz="2400" dirty="0"/>
              <a:t>EMA – zahrnuje dva způsoby jak získat informaci o složení a </a:t>
            </a:r>
            <a:r>
              <a:rPr lang="cs-CZ" sz="2400" dirty="0" smtClean="0"/>
              <a:t>struktuře vzorku </a:t>
            </a:r>
            <a:r>
              <a:rPr lang="cs-CZ" sz="2400" dirty="0"/>
              <a:t>prostřednictvím rtg. </a:t>
            </a:r>
            <a:r>
              <a:rPr lang="cs-CZ" sz="2400" dirty="0" smtClean="0"/>
              <a:t>záření:</a:t>
            </a:r>
            <a:endParaRPr lang="cs-CZ" sz="2400" dirty="0"/>
          </a:p>
          <a:p>
            <a:pPr marL="342900" indent="-342900">
              <a:buFont typeface="Arial" pitchFamily="34" charset="0"/>
              <a:buChar char="•"/>
            </a:pPr>
            <a:r>
              <a:rPr lang="cs-CZ" sz="2400" dirty="0"/>
              <a:t> </a:t>
            </a:r>
            <a:r>
              <a:rPr lang="cs-CZ" sz="2400" dirty="0" smtClean="0"/>
              <a:t>WDS </a:t>
            </a:r>
            <a:r>
              <a:rPr lang="cs-CZ" sz="2400" dirty="0"/>
              <a:t>(</a:t>
            </a:r>
            <a:r>
              <a:rPr lang="cs-CZ" sz="2400" dirty="0" err="1"/>
              <a:t>Wavelength</a:t>
            </a:r>
            <a:r>
              <a:rPr lang="cs-CZ" sz="2400" dirty="0"/>
              <a:t> </a:t>
            </a:r>
            <a:r>
              <a:rPr lang="cs-CZ" sz="2400" dirty="0" err="1"/>
              <a:t>Dispersive</a:t>
            </a:r>
            <a:r>
              <a:rPr lang="cs-CZ" sz="2400" dirty="0"/>
              <a:t> </a:t>
            </a:r>
            <a:r>
              <a:rPr lang="cs-CZ" sz="2400" dirty="0" err="1"/>
              <a:t>Spectrometr</a:t>
            </a:r>
            <a:r>
              <a:rPr lang="cs-CZ" sz="2400" dirty="0"/>
              <a:t>) – rozklad záření </a:t>
            </a:r>
            <a:r>
              <a:rPr lang="cs-CZ" sz="2400" dirty="0" smtClean="0"/>
              <a:t>podle vlnových délek.</a:t>
            </a:r>
          </a:p>
          <a:p>
            <a:pPr marL="342900" indent="-342900">
              <a:buFont typeface="Arial" pitchFamily="34" charset="0"/>
              <a:buChar char="•"/>
            </a:pPr>
            <a:r>
              <a:rPr lang="da-DK" sz="2400" dirty="0" smtClean="0"/>
              <a:t>EDS </a:t>
            </a:r>
            <a:r>
              <a:rPr lang="da-DK" sz="2400" dirty="0"/>
              <a:t>(Energy Dispersive Spectrometer) – rozklad podle energie</a:t>
            </a:r>
          </a:p>
          <a:p>
            <a:r>
              <a:rPr lang="cs-CZ" sz="2400" dirty="0"/>
              <a:t> </a:t>
            </a:r>
            <a:r>
              <a:rPr lang="cs-CZ" sz="2400" dirty="0" smtClean="0"/>
              <a:t>    rtg</a:t>
            </a:r>
            <a:r>
              <a:rPr lang="cs-CZ" sz="2400" dirty="0"/>
              <a:t>. záření.</a:t>
            </a:r>
          </a:p>
          <a:p>
            <a:r>
              <a:rPr lang="cs-CZ" sz="2400" dirty="0"/>
              <a:t>WDS – úzké svazky rtg. paprsků dopadají na krystalový detektor a</a:t>
            </a:r>
          </a:p>
          <a:p>
            <a:r>
              <a:rPr lang="cs-CZ" sz="2400" dirty="0"/>
              <a:t>jejich </a:t>
            </a:r>
            <a:r>
              <a:rPr lang="el-GR" sz="2400" dirty="0"/>
              <a:t>λ (</a:t>
            </a:r>
            <a:r>
              <a:rPr lang="cs-CZ" sz="2400" dirty="0"/>
              <a:t>energie) je dána </a:t>
            </a:r>
            <a:r>
              <a:rPr lang="cs-CZ" sz="2400" dirty="0" err="1"/>
              <a:t>Braggovým</a:t>
            </a:r>
            <a:r>
              <a:rPr lang="cs-CZ" sz="2400" dirty="0"/>
              <a:t> vztahem (při známém d )</a:t>
            </a:r>
          </a:p>
          <a:p>
            <a:r>
              <a:rPr lang="cs-CZ" sz="2400" dirty="0"/>
              <a:t>EDS – vyhodnocuje celé spektrum rtg. záření emitovaného ze vzorku.</a:t>
            </a:r>
          </a:p>
          <a:p>
            <a:r>
              <a:rPr lang="cs-CZ" sz="2400" dirty="0"/>
              <a:t>Detektor EDS je pevnolátkový (podle energie rtg. záření generuje</a:t>
            </a:r>
          </a:p>
          <a:p>
            <a:r>
              <a:rPr lang="cs-CZ" sz="2400" dirty="0"/>
              <a:t>dvojice elektron-díra). Signál z detektoru je veden do multikanálového</a:t>
            </a:r>
          </a:p>
          <a:p>
            <a:r>
              <a:rPr lang="cs-CZ" sz="2400" dirty="0"/>
              <a:t>analyzátoru</a:t>
            </a:r>
          </a:p>
        </p:txBody>
      </p:sp>
    </p:spTree>
    <p:extLst>
      <p:ext uri="{BB962C8B-B14F-4D97-AF65-F5344CB8AC3E}">
        <p14:creationId xmlns:p14="http://schemas.microsoft.com/office/powerpoint/2010/main" val="789446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7</a:t>
            </a:fld>
            <a:endParaRPr lang="cs-CZ"/>
          </a:p>
        </p:txBody>
      </p:sp>
      <p:sp>
        <p:nvSpPr>
          <p:cNvPr id="2" name="Nadpis 1"/>
          <p:cNvSpPr>
            <a:spLocks noGrp="1"/>
          </p:cNvSpPr>
          <p:nvPr>
            <p:ph type="title" idx="4294967295"/>
          </p:nvPr>
        </p:nvSpPr>
        <p:spPr>
          <a:xfrm>
            <a:off x="0" y="274638"/>
            <a:ext cx="8229600" cy="777875"/>
          </a:xfrm>
        </p:spPr>
        <p:txBody>
          <a:bodyPr/>
          <a:lstStyle/>
          <a:p>
            <a:r>
              <a:rPr lang="cs-CZ" dirty="0" smtClean="0"/>
              <a:t>Elektrony</a:t>
            </a:r>
            <a:endParaRPr lang="cs-CZ" dirty="0"/>
          </a:p>
        </p:txBody>
      </p:sp>
      <p:sp>
        <p:nvSpPr>
          <p:cNvPr id="3" name="Zástupný symbol pro obsah 2"/>
          <p:cNvSpPr>
            <a:spLocks noGrp="1"/>
          </p:cNvSpPr>
          <p:nvPr>
            <p:ph idx="4294967295"/>
          </p:nvPr>
        </p:nvSpPr>
        <p:spPr>
          <a:xfrm>
            <a:off x="0" y="1196975"/>
            <a:ext cx="8229600" cy="4929188"/>
          </a:xfrm>
        </p:spPr>
        <p:txBody>
          <a:bodyPr>
            <a:normAutofit fontScale="55000" lnSpcReduction="20000"/>
          </a:bodyPr>
          <a:lstStyle/>
          <a:p>
            <a:r>
              <a:rPr lang="cs-CZ" dirty="0" smtClean="0"/>
              <a:t> </a:t>
            </a:r>
            <a:r>
              <a:rPr lang="cs-CZ" dirty="0"/>
              <a:t>Elektron je elementární částice, plně popsaná svojí klidovou hmotností (</a:t>
            </a:r>
            <a:r>
              <a:rPr lang="cs-CZ" i="1" dirty="0"/>
              <a:t>m0 </a:t>
            </a:r>
            <a:r>
              <a:rPr lang="cs-CZ" dirty="0"/>
              <a:t>= 9,110 10</a:t>
            </a:r>
            <a:r>
              <a:rPr lang="cs-CZ" baseline="30000" dirty="0"/>
              <a:t>-31</a:t>
            </a:r>
            <a:r>
              <a:rPr lang="cs-CZ" dirty="0"/>
              <a:t> kg), nábojem (</a:t>
            </a:r>
            <a:r>
              <a:rPr lang="cs-CZ" i="1" dirty="0"/>
              <a:t>e </a:t>
            </a:r>
            <a:r>
              <a:rPr lang="cs-CZ" dirty="0"/>
              <a:t>= 1,602 10</a:t>
            </a:r>
            <a:r>
              <a:rPr lang="cs-CZ" baseline="30000" dirty="0"/>
              <a:t>-19</a:t>
            </a:r>
            <a:r>
              <a:rPr lang="cs-CZ" dirty="0"/>
              <a:t> C) a spinem (1/2). Informace o pohybujícím se elektronu je nutno doplnit o jeho kinetickou energii (hybnost) anebo vlnovou délku. Jelikož se pohybujeme v oblasti energií, kde relativistické korekce jsou nezanedbatelné, je lépe vycházet z relativistického vztahu mezi hybností </a:t>
            </a:r>
            <a:r>
              <a:rPr lang="cs-CZ" i="1" dirty="0"/>
              <a:t>p </a:t>
            </a:r>
            <a:r>
              <a:rPr lang="cs-CZ" dirty="0"/>
              <a:t>a kinetickou energií </a:t>
            </a:r>
            <a:r>
              <a:rPr lang="cs-CZ" i="1" dirty="0"/>
              <a:t>E </a:t>
            </a:r>
            <a:r>
              <a:rPr lang="cs-CZ" i="1" dirty="0" smtClean="0"/>
              <a:t>:</a:t>
            </a:r>
          </a:p>
          <a:p>
            <a:endParaRPr lang="cs-CZ" i="1" dirty="0" smtClean="0"/>
          </a:p>
          <a:p>
            <a:pPr marL="0" indent="0">
              <a:buNone/>
            </a:pPr>
            <a:endParaRPr lang="cs-CZ" dirty="0"/>
          </a:p>
          <a:p>
            <a:r>
              <a:rPr lang="cs-CZ" dirty="0" smtClean="0"/>
              <a:t>Vlnová </a:t>
            </a:r>
            <a:r>
              <a:rPr lang="cs-CZ" dirty="0"/>
              <a:t>délka elektronu je pak svázaná s hybností pomocí </a:t>
            </a:r>
            <a:r>
              <a:rPr lang="cs-CZ" dirty="0" err="1"/>
              <a:t>deBroglieho</a:t>
            </a:r>
            <a:r>
              <a:rPr lang="cs-CZ" dirty="0"/>
              <a:t> vztahu </a:t>
            </a:r>
            <a:endParaRPr lang="cs-CZ" dirty="0" smtClean="0"/>
          </a:p>
          <a:p>
            <a:pPr marL="0" indent="0">
              <a:buNone/>
            </a:pPr>
            <a:endParaRPr lang="cs-CZ" dirty="0"/>
          </a:p>
          <a:p>
            <a:pPr marL="0" indent="0">
              <a:buNone/>
            </a:pPr>
            <a:endParaRPr lang="cs-CZ" dirty="0"/>
          </a:p>
          <a:p>
            <a:endParaRPr lang="cs-CZ" dirty="0" smtClean="0"/>
          </a:p>
          <a:p>
            <a:pPr marL="0" indent="0">
              <a:buNone/>
            </a:pPr>
            <a:r>
              <a:rPr lang="cs-CZ" dirty="0" smtClean="0"/>
              <a:t>	kde </a:t>
            </a:r>
            <a:r>
              <a:rPr lang="cs-CZ" i="1" dirty="0"/>
              <a:t>h </a:t>
            </a:r>
            <a:r>
              <a:rPr lang="cs-CZ" dirty="0"/>
              <a:t>je Planckova konstanta (</a:t>
            </a:r>
            <a:r>
              <a:rPr lang="cs-CZ" i="1" dirty="0"/>
              <a:t>h </a:t>
            </a:r>
            <a:r>
              <a:rPr lang="cs-CZ" dirty="0"/>
              <a:t>= 6,626 10</a:t>
            </a:r>
            <a:r>
              <a:rPr lang="cs-CZ" baseline="30000" dirty="0"/>
              <a:t>-34</a:t>
            </a:r>
            <a:r>
              <a:rPr lang="cs-CZ" dirty="0"/>
              <a:t> </a:t>
            </a:r>
            <a:r>
              <a:rPr lang="cs-CZ" dirty="0" err="1"/>
              <a:t>Js</a:t>
            </a:r>
            <a:r>
              <a:rPr lang="cs-CZ" dirty="0"/>
              <a:t>). Míra </a:t>
            </a:r>
            <a:r>
              <a:rPr lang="cs-CZ" dirty="0" err="1"/>
              <a:t>relativističnosti</a:t>
            </a:r>
            <a:r>
              <a:rPr lang="cs-CZ" dirty="0"/>
              <a:t> je vyjádřena </a:t>
            </a:r>
            <a:r>
              <a:rPr lang="cs-CZ" dirty="0" smtClean="0"/>
              <a:t>jako </a:t>
            </a:r>
            <a:r>
              <a:rPr lang="cs-CZ" dirty="0"/>
              <a:t>relativní odchylka vlnových délek </a:t>
            </a:r>
            <a:endParaRPr lang="cs-CZ" dirty="0" smtClean="0"/>
          </a:p>
          <a:p>
            <a:pPr marL="0" indent="0">
              <a:buNone/>
            </a:pPr>
            <a:endParaRPr lang="cs-CZ" dirty="0"/>
          </a:p>
          <a:p>
            <a:endParaRPr lang="cs-CZ" dirty="0" smtClean="0"/>
          </a:p>
          <a:p>
            <a:endParaRPr lang="cs-CZ" dirty="0"/>
          </a:p>
          <a:p>
            <a:pPr marL="0" indent="0">
              <a:buNone/>
            </a:pPr>
            <a:r>
              <a:rPr lang="cs-CZ" dirty="0" smtClean="0"/>
              <a:t>	v </a:t>
            </a:r>
            <a:r>
              <a:rPr lang="cs-CZ" dirty="0"/>
              <a:t>závislosti na energii primárního elektronu a demonstruje vzrůstající roli relativistické korekce se zvyšující se energií.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2983" y="2564904"/>
            <a:ext cx="2305121" cy="43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503" y="3429000"/>
            <a:ext cx="720080" cy="74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249" y="4725144"/>
            <a:ext cx="1548929" cy="80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732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Elektrony</a:t>
            </a:r>
            <a:endParaRPr lang="cs-CZ" dirty="0"/>
          </a:p>
        </p:txBody>
      </p:sp>
      <p:sp>
        <p:nvSpPr>
          <p:cNvPr id="10" name="Zástupný symbol pro text 9"/>
          <p:cNvSpPr>
            <a:spLocks noGrp="1"/>
          </p:cNvSpPr>
          <p:nvPr>
            <p:ph type="body" idx="1"/>
          </p:nvPr>
        </p:nvSpPr>
        <p:spPr/>
        <p:txBody>
          <a:bodyPr>
            <a:normAutofit fontScale="92500" lnSpcReduction="20000"/>
          </a:bodyPr>
          <a:lstStyle/>
          <a:p>
            <a:r>
              <a:rPr lang="cs-CZ" b="0" i="1" dirty="0"/>
              <a:t>Závislost velikosti relativistické korekce na energii elektronu </a:t>
            </a:r>
            <a:endParaRPr lang="cs-CZ" dirty="0"/>
          </a:p>
        </p:txBody>
      </p:sp>
      <p:sp>
        <p:nvSpPr>
          <p:cNvPr id="12" name="Zástupný symbol pro text 11"/>
          <p:cNvSpPr>
            <a:spLocks noGrp="1"/>
          </p:cNvSpPr>
          <p:nvPr>
            <p:ph type="body" sz="quarter" idx="3"/>
          </p:nvPr>
        </p:nvSpPr>
        <p:spPr/>
        <p:txBody>
          <a:bodyPr>
            <a:normAutofit fontScale="92500" lnSpcReduction="20000"/>
          </a:bodyPr>
          <a:lstStyle/>
          <a:p>
            <a:r>
              <a:rPr lang="cs-CZ" b="0" i="1" dirty="0"/>
              <a:t>Závislost vlnové délky elektronu na jeho kinetické energii </a:t>
            </a:r>
            <a:endParaRPr lang="cs-CZ" dirty="0"/>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729F9F8F-063F-4EA6-8012-7449450F6D4B}" type="slidenum">
              <a:rPr lang="cs-CZ" smtClean="0"/>
              <a:t>8</a:t>
            </a:fld>
            <a:endParaRPr lang="cs-CZ"/>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08920"/>
            <a:ext cx="413463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668885"/>
            <a:ext cx="4425269" cy="270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bdélník 13"/>
          <p:cNvSpPr/>
          <p:nvPr/>
        </p:nvSpPr>
        <p:spPr>
          <a:xfrm>
            <a:off x="323525" y="5373216"/>
            <a:ext cx="8529725" cy="923330"/>
          </a:xfrm>
          <a:prstGeom prst="rect">
            <a:avLst/>
          </a:prstGeom>
        </p:spPr>
        <p:txBody>
          <a:bodyPr wrap="square">
            <a:spAutoFit/>
          </a:bodyPr>
          <a:lstStyle/>
          <a:p>
            <a:r>
              <a:rPr lang="cs-CZ" dirty="0"/>
              <a:t>Obr. 2 </a:t>
            </a:r>
            <a:r>
              <a:rPr lang="cs-CZ" dirty="0" smtClean="0"/>
              <a:t>demonstruje </a:t>
            </a:r>
            <a:r>
              <a:rPr lang="cs-CZ" dirty="0"/>
              <a:t>závislost vlnové délky elektronu na energii a ukazuje, že vlnová délka primárního elektronu se pohybuje v </a:t>
            </a:r>
            <a:r>
              <a:rPr lang="cs-CZ" dirty="0" err="1"/>
              <a:t>subångströmové</a:t>
            </a:r>
            <a:r>
              <a:rPr lang="cs-CZ" dirty="0"/>
              <a:t> oblasti (pod 0,01 </a:t>
            </a:r>
            <a:r>
              <a:rPr lang="cs-CZ" dirty="0" err="1"/>
              <a:t>nm</a:t>
            </a:r>
            <a:r>
              <a:rPr lang="cs-CZ" dirty="0"/>
              <a:t>) a můžeme tedy očekávat, že difrakční jevy primárních elektronů lze zanedbat </a:t>
            </a:r>
          </a:p>
        </p:txBody>
      </p:sp>
    </p:spTree>
    <p:extLst>
      <p:ext uri="{BB962C8B-B14F-4D97-AF65-F5344CB8AC3E}">
        <p14:creationId xmlns:p14="http://schemas.microsoft.com/office/powerpoint/2010/main" val="225604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706090"/>
          </a:xfrm>
        </p:spPr>
        <p:txBody>
          <a:bodyPr>
            <a:normAutofit fontScale="90000"/>
          </a:bodyPr>
          <a:lstStyle/>
          <a:p>
            <a:r>
              <a:rPr lang="cs-CZ" dirty="0" smtClean="0"/>
              <a:t>Fotony</a:t>
            </a:r>
            <a:endParaRPr lang="cs-CZ" dirty="0"/>
          </a:p>
        </p:txBody>
      </p:sp>
      <p:sp>
        <p:nvSpPr>
          <p:cNvPr id="11" name="Zástupný symbol pro obsah 10"/>
          <p:cNvSpPr>
            <a:spLocks noGrp="1"/>
          </p:cNvSpPr>
          <p:nvPr>
            <p:ph idx="1"/>
          </p:nvPr>
        </p:nvSpPr>
        <p:spPr>
          <a:xfrm>
            <a:off x="457200" y="1124744"/>
            <a:ext cx="8229600" cy="5256584"/>
          </a:xfrm>
        </p:spPr>
        <p:txBody>
          <a:bodyPr>
            <a:normAutofit lnSpcReduction="10000"/>
          </a:bodyPr>
          <a:lstStyle/>
          <a:p>
            <a:pPr marL="0" indent="0">
              <a:buNone/>
            </a:pPr>
            <a:r>
              <a:rPr lang="cs-CZ" sz="2400" dirty="0"/>
              <a:t>Foton je elementární částice s nulovou klidovou hmotností (a pohybuje se tedy rychlostí světla) a spinem 1. Energie, </a:t>
            </a:r>
            <a:r>
              <a:rPr lang="cs-CZ" sz="2400" i="1" dirty="0"/>
              <a:t>E</a:t>
            </a:r>
            <a:r>
              <a:rPr lang="cs-CZ" sz="2400" dirty="0"/>
              <a:t>, frekvence, </a:t>
            </a:r>
            <a:r>
              <a:rPr lang="el-GR" sz="2400" dirty="0" smtClean="0">
                <a:cs typeface="Lucida Sans Unicode"/>
              </a:rPr>
              <a:t>ν</a:t>
            </a:r>
            <a:r>
              <a:rPr lang="cs-CZ" sz="2400" dirty="0" smtClean="0"/>
              <a:t> </a:t>
            </a:r>
            <a:r>
              <a:rPr lang="cs-CZ" sz="2400" dirty="0"/>
              <a:t>, hybnost, </a:t>
            </a:r>
            <a:r>
              <a:rPr lang="cs-CZ" sz="2400" i="1" dirty="0"/>
              <a:t>p</a:t>
            </a:r>
            <a:r>
              <a:rPr lang="cs-CZ" sz="2400" dirty="0"/>
              <a:t>, a vlnová délka, </a:t>
            </a:r>
            <a:r>
              <a:rPr lang="el-GR" sz="2400" dirty="0" smtClean="0"/>
              <a:t>λ</a:t>
            </a:r>
            <a:r>
              <a:rPr lang="cs-CZ" sz="2400" dirty="0" smtClean="0"/>
              <a:t> </a:t>
            </a:r>
            <a:r>
              <a:rPr lang="cs-CZ" sz="2400" dirty="0"/>
              <a:t>, jsou svázány následujícími </a:t>
            </a:r>
            <a:r>
              <a:rPr lang="cs-CZ" sz="2400" dirty="0" smtClean="0"/>
              <a:t>vztahy</a:t>
            </a:r>
          </a:p>
          <a:p>
            <a:endParaRPr lang="cs-CZ" sz="2400" dirty="0"/>
          </a:p>
          <a:p>
            <a:pPr marL="0" indent="0">
              <a:buNone/>
            </a:pPr>
            <a:r>
              <a:rPr lang="cs-CZ" sz="2400" dirty="0"/>
              <a:t> </a:t>
            </a:r>
            <a:r>
              <a:rPr lang="cs-CZ" sz="2400" dirty="0" smtClean="0"/>
              <a:t>  </a:t>
            </a:r>
          </a:p>
          <a:p>
            <a:pPr marL="0" indent="0">
              <a:buNone/>
            </a:pPr>
            <a:r>
              <a:rPr lang="cs-CZ" sz="2400" dirty="0" smtClean="0"/>
              <a:t>Kde </a:t>
            </a:r>
            <a:r>
              <a:rPr lang="el-GR" sz="2400" dirty="0" smtClean="0"/>
              <a:t>ω</a:t>
            </a:r>
            <a:r>
              <a:rPr lang="cs-CZ" sz="2400" dirty="0" smtClean="0"/>
              <a:t> je úhlová frekvence</a:t>
            </a:r>
          </a:p>
          <a:p>
            <a:pPr marL="0" indent="0">
              <a:buNone/>
            </a:pPr>
            <a:endParaRPr lang="cs-CZ" sz="2400" dirty="0"/>
          </a:p>
          <a:p>
            <a:pPr marL="0" indent="0">
              <a:buNone/>
            </a:pPr>
            <a:endParaRPr lang="cs-CZ" sz="2400" dirty="0" smtClean="0"/>
          </a:p>
          <a:p>
            <a:pPr marL="0" indent="0">
              <a:buNone/>
            </a:pPr>
            <a:r>
              <a:rPr lang="cs-CZ" sz="2400" dirty="0" smtClean="0"/>
              <a:t>Následující obraz demonstruje </a:t>
            </a:r>
            <a:r>
              <a:rPr lang="cs-CZ" sz="2400" dirty="0"/>
              <a:t>závislost vlnové délky fotonu na energii a ukazuje, že vlnová délka primárního elektronu se převážně pohybuje v sub-</a:t>
            </a:r>
            <a:r>
              <a:rPr lang="cs-CZ" sz="2400" dirty="0" err="1"/>
              <a:t>ångströmové</a:t>
            </a:r>
            <a:r>
              <a:rPr lang="cs-CZ" sz="2400" dirty="0"/>
              <a:t> oblasti a můžeme tedy </a:t>
            </a:r>
            <a:r>
              <a:rPr lang="cs-CZ" sz="2400" dirty="0" smtClean="0"/>
              <a:t>očekávat</a:t>
            </a:r>
            <a:r>
              <a:rPr lang="cs-CZ" sz="2400" dirty="0"/>
              <a:t>, že difrakční jevy nebudeme standardně pozorovat </a:t>
            </a:r>
          </a:p>
        </p:txBody>
      </p:sp>
      <p:sp>
        <p:nvSpPr>
          <p:cNvPr id="7" name="Zástupný symbol pro datum 6"/>
          <p:cNvSpPr>
            <a:spLocks noGrp="1"/>
          </p:cNvSpPr>
          <p:nvPr>
            <p:ph type="dt" sz="half" idx="10"/>
          </p:nvPr>
        </p:nvSpPr>
        <p:spPr/>
        <p:txBody>
          <a:bodyPr/>
          <a:lstStyle/>
          <a:p>
            <a:r>
              <a:rPr lang="cs-CZ" smtClean="0"/>
              <a:t>2011</a:t>
            </a:r>
            <a:endParaRPr lang="cs-CZ"/>
          </a:p>
        </p:txBody>
      </p:sp>
      <p:sp>
        <p:nvSpPr>
          <p:cNvPr id="8" name="Zástupný symbol pro zápatí 7"/>
          <p:cNvSpPr>
            <a:spLocks noGrp="1"/>
          </p:cNvSpPr>
          <p:nvPr>
            <p:ph type="ftr" sz="quarter" idx="11"/>
          </p:nvPr>
        </p:nvSpPr>
        <p:spPr/>
        <p:txBody>
          <a:bodyPr/>
          <a:lstStyle/>
          <a:p>
            <a:r>
              <a:rPr lang="cs-CZ" smtClean="0"/>
              <a:t>prof. Otruba</a:t>
            </a:r>
            <a:endParaRPr lang="cs-CZ"/>
          </a:p>
        </p:txBody>
      </p:sp>
      <p:sp>
        <p:nvSpPr>
          <p:cNvPr id="9" name="Zástupný symbol pro číslo snímku 8"/>
          <p:cNvSpPr>
            <a:spLocks noGrp="1"/>
          </p:cNvSpPr>
          <p:nvPr>
            <p:ph type="sldNum" sz="quarter" idx="12"/>
          </p:nvPr>
        </p:nvSpPr>
        <p:spPr/>
        <p:txBody>
          <a:bodyPr/>
          <a:lstStyle/>
          <a:p>
            <a:fld id="{729F9F8F-063F-4EA6-8012-7449450F6D4B}" type="slidenum">
              <a:rPr lang="cs-CZ" smtClean="0"/>
              <a:t>9</a:t>
            </a:fld>
            <a:endParaRPr lang="cs-CZ"/>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564904"/>
            <a:ext cx="24098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4003" y="3717032"/>
            <a:ext cx="11049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358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990</TotalTime>
  <Words>2947</Words>
  <Application>Microsoft Office PowerPoint</Application>
  <PresentationFormat>Předvádění na obrazovce (4:3)</PresentationFormat>
  <Paragraphs>352</Paragraphs>
  <Slides>59</Slides>
  <Notes>3</Notes>
  <HiddenSlides>0</HiddenSlides>
  <MMClips>0</MMClips>
  <ScaleCrop>false</ScaleCrop>
  <HeadingPairs>
    <vt:vector size="4" baseType="variant">
      <vt:variant>
        <vt:lpstr>Motiv</vt:lpstr>
      </vt:variant>
      <vt:variant>
        <vt:i4>1</vt:i4>
      </vt:variant>
      <vt:variant>
        <vt:lpstr>Nadpisy snímků</vt:lpstr>
      </vt:variant>
      <vt:variant>
        <vt:i4>59</vt:i4>
      </vt:variant>
    </vt:vector>
  </HeadingPairs>
  <TitlesOfParts>
    <vt:vector size="60" baseType="lpstr">
      <vt:lpstr>Motiv systému Office</vt:lpstr>
      <vt:lpstr>Elektronová mikroanalýza</vt:lpstr>
      <vt:lpstr> Elektronová mikroanalýza – trocha historie</vt:lpstr>
      <vt:lpstr>A. Delong a kolektiv (1951)  TEM mikroskopy Brno</vt:lpstr>
      <vt:lpstr>Mikroanalýza</vt:lpstr>
      <vt:lpstr>Elektronová resp. rentgenová mikrosonda (Electronprobe microanalysis EPMA, Electron microprobe analysis EMPA, X–ray Microanalysis)</vt:lpstr>
      <vt:lpstr>Prezentace aplikace PowerPoint</vt:lpstr>
      <vt:lpstr>Elektrony</vt:lpstr>
      <vt:lpstr>Elektrony</vt:lpstr>
      <vt:lpstr>Fotony</vt:lpstr>
      <vt:lpstr>Foton</vt:lpstr>
      <vt:lpstr>Pevná látka</vt:lpstr>
      <vt:lpstr>Energie elektronů v pevné látce.</vt:lpstr>
      <vt:lpstr>Atom</vt:lpstr>
      <vt:lpstr>Účinný průřez</vt:lpstr>
      <vt:lpstr>Interakce primárního elektronového svazku s hmotou vzorku</vt:lpstr>
      <vt:lpstr>Objem interakce</vt:lpstr>
      <vt:lpstr>Skenovací a transmisní elektronová mikroskopie</vt:lpstr>
      <vt:lpstr>RASTROVACÍ ELEKTRONOVÁ MIKROSKOPIE – REM (Scanning Electron Microscopy – SEM)</vt:lpstr>
      <vt:lpstr>Prezentace aplikace PowerPoint</vt:lpstr>
      <vt:lpstr>Prezentace aplikace PowerPoint</vt:lpstr>
      <vt:lpstr>Signální elektrony v REM</vt:lpstr>
      <vt:lpstr>Zdroj elektronů</vt:lpstr>
      <vt:lpstr>Elektromagnetické čočky</vt:lpstr>
      <vt:lpstr>Elektromagnetická čočka</vt:lpstr>
      <vt:lpstr>Konstrukční provedení REM</vt:lpstr>
      <vt:lpstr>Obraz v režimu odražených elektronů (BSE)</vt:lpstr>
      <vt:lpstr>Magnetický kontrast</vt:lpstr>
      <vt:lpstr>Obraz vytvořený sekundárními elektrony (SE)</vt:lpstr>
      <vt:lpstr>Topografický kontrast v režimu SE</vt:lpstr>
      <vt:lpstr>Topografický kontrast v režimu SE</vt:lpstr>
      <vt:lpstr>Elektronová mikroanalýza - EMA</vt:lpstr>
      <vt:lpstr>Elektronová mikrosonda</vt:lpstr>
      <vt:lpstr>Prezentace aplikace PowerPoint</vt:lpstr>
      <vt:lpstr>Schéma přístroje Cameca SX 100</vt:lpstr>
      <vt:lpstr>Elektronová mikrosonda</vt:lpstr>
      <vt:lpstr>Vznik charakteristického záření</vt:lpstr>
      <vt:lpstr>Závislost energie emitovaného RTG-záření na protonovém čísle prvku</vt:lpstr>
      <vt:lpstr>Elektronová mikroanalýza – dvě možnosti detekce RTG záření</vt:lpstr>
      <vt:lpstr> Rozdíl mezi ED a WD spektrem </vt:lpstr>
      <vt:lpstr>Energiově disperzní analýza rtg záření </vt:lpstr>
      <vt:lpstr>EDS spektra</vt:lpstr>
      <vt:lpstr>Obtíže detekce rtg. záření v EDS</vt:lpstr>
      <vt:lpstr>Vlnově disperzní spektrometrie (Wavelength Dispersive Spectrometry – WDS)</vt:lpstr>
      <vt:lpstr>Použití krystalových (WD) spektrometrů </vt:lpstr>
      <vt:lpstr>Chod paprsku ve WD spektrometru</vt:lpstr>
      <vt:lpstr>Vlnově disperzní analyzátor rtg záření</vt:lpstr>
      <vt:lpstr>WDS spektrum –parisit (Ce, La)2Ca(CO3)3F2</vt:lpstr>
      <vt:lpstr>Další typy WD spektrometrů </vt:lpstr>
      <vt:lpstr>Zrcadlový WD spektrometr</vt:lpstr>
      <vt:lpstr>Kapilární optika WD spektrometru</vt:lpstr>
      <vt:lpstr>Zrcadlová a kapilární optika </vt:lpstr>
      <vt:lpstr>Meze stanovitelnosti</vt:lpstr>
      <vt:lpstr>Prezentace aplikace PowerPoint</vt:lpstr>
      <vt:lpstr>Examples of Cameca SX100 applications</vt:lpstr>
      <vt:lpstr>Distribuce Th, Pb, Si, Ca v monazitu</vt:lpstr>
      <vt:lpstr>Porovnání WDS a EDS mikroanalytických metod</vt:lpstr>
      <vt:lpstr> EBSD - Difrakce zpětně odražených elektronů </vt:lpstr>
      <vt:lpstr>Orientation image mapping </vt:lpstr>
      <vt:lpstr>Environmentální rastrovací mikroskop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Elektronová mikroanalýza</dc:title>
  <dc:creator>práce</dc:creator>
  <cp:lastModifiedBy>prace</cp:lastModifiedBy>
  <cp:revision>41</cp:revision>
  <dcterms:created xsi:type="dcterms:W3CDTF">2011-02-26T15:00:36Z</dcterms:created>
  <dcterms:modified xsi:type="dcterms:W3CDTF">2012-10-04T07:31:57Z</dcterms:modified>
</cp:coreProperties>
</file>