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88" r:id="rId20"/>
    <p:sldId id="289" r:id="rId21"/>
    <p:sldId id="290" r:id="rId22"/>
    <p:sldId id="276" r:id="rId23"/>
    <p:sldId id="279" r:id="rId24"/>
    <p:sldId id="280" r:id="rId25"/>
    <p:sldId id="277" r:id="rId26"/>
    <p:sldId id="278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2CF42-07C9-4E55-88E8-FAEAA63D8B6A}" type="datetimeFigureOut">
              <a:rPr lang="cs-CZ" smtClean="0"/>
              <a:t>19.9.2012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D0238-21EB-4BB5-9FF1-D138AEF14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4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</p:spPr>
        <p:txBody>
          <a:bodyPr/>
          <a:lstStyle/>
          <a:p>
            <a:r>
              <a:rPr lang="cs-CZ"/>
              <a:t> Zeleně zbarvené žebro, materiál získán ze sbírek Ústavu antropologie PřF MU; místo původu a stáří vzorku nelze blíže specifikovat.</a:t>
            </a:r>
          </a:p>
          <a:p>
            <a:r>
              <a:rPr lang="cs-CZ"/>
              <a:t>Kontaminace  kosti se projevila výraznou akumulací Cu a poklesem Ca při povrchu kosti - Cu substituuje Ca Poměrně náhlý nárůst signálu Fe v druhé polovině grafu (v červeném rámečku) je důsledkem ablace dutiny, obsahující původně organickou složku kosti. Po dekompozici organické složky v nich často dochází ke srážení oxidů a hydroxidů železa 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28600"/>
            <a:ext cx="7848600" cy="5867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2012</a:t>
            </a:r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prof. Otruba</a:t>
            </a:r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2865B1-D185-40F7-A8C2-2895D2B51F6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06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5505E24-60AA-4E79-8E3C-D87DA5C3D98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List_aplikace_Microsoft_Excel_97_20031.xls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List_aplikace_Microsoft_Excel_97_20032.xls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Trendy v ICP-MS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Vítězslav Otruba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255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Hloubkový profil – keramické dlaždice</a:t>
            </a:r>
            <a:endParaRPr lang="cs-CZ" b="1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95288" y="188640"/>
            <a:ext cx="8112125" cy="6437313"/>
            <a:chOff x="249" y="73"/>
            <a:chExt cx="5161" cy="4055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247" y="73"/>
              <a:ext cx="1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 sz="2800" dirty="0">
                <a:effectLst/>
                <a:latin typeface="Tahoma" pitchFamily="34" charset="0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020" y="429"/>
              <a:ext cx="11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 sz="2800" dirty="0">
                <a:effectLst/>
                <a:latin typeface="Tahoma" pitchFamily="34" charset="0"/>
              </a:endParaRPr>
            </a:p>
          </p:txBody>
        </p:sp>
        <p:pic>
          <p:nvPicPr>
            <p:cNvPr id="9" name="Picture 5" descr="vse1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249" y="845"/>
              <a:ext cx="1870" cy="2812"/>
            </a:xfrm>
            <a:prstGeom prst="rect">
              <a:avLst/>
            </a:prstGeom>
            <a:noFill/>
          </p:spPr>
        </p:pic>
        <p:pic>
          <p:nvPicPr>
            <p:cNvPr id="10" name="Picture 6" descr="kach5_1_BSE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5" y="855"/>
              <a:ext cx="2074" cy="1524"/>
            </a:xfrm>
            <a:prstGeom prst="rect">
              <a:avLst/>
            </a:prstGeom>
            <a:noFill/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465" y="2385"/>
              <a:ext cx="170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Image de </a:t>
              </a:r>
              <a:r>
                <a:rPr lang="cs-CZ" sz="1600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coup</a:t>
              </a:r>
              <a:r>
                <a:rPr lang="cs-CZ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 </a:t>
              </a:r>
              <a:r>
                <a:rPr lang="cs-CZ" sz="1600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en</a:t>
              </a:r>
              <a:r>
                <a:rPr lang="cs-CZ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 </a:t>
              </a:r>
              <a:r>
                <a:rPr lang="cs-CZ" sz="1600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transvers</a:t>
              </a:r>
              <a:endParaRPr lang="cs-CZ" sz="1600" dirty="0">
                <a:solidFill>
                  <a:schemeClr val="accent5">
                    <a:lumMod val="50000"/>
                  </a:schemeClr>
                </a:solidFill>
                <a:effectLst/>
                <a:latin typeface="Tahoma" pitchFamily="34" charset="0"/>
              </a:endParaRPr>
            </a:p>
            <a:p>
              <a:r>
                <a:rPr lang="cs-CZ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– </a:t>
              </a:r>
              <a:r>
                <a:rPr lang="cs-CZ" sz="1600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backscaterred</a:t>
              </a:r>
              <a:r>
                <a:rPr lang="cs-CZ" sz="1600" dirty="0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 </a:t>
              </a:r>
              <a:r>
                <a:rPr lang="cs-CZ" sz="1600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electrons</a:t>
              </a:r>
              <a:endPara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510" y="945"/>
              <a:ext cx="5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 dirty="0" err="1">
                  <a:solidFill>
                    <a:srgbClr val="FFFF99"/>
                  </a:solidFill>
                  <a:effectLst/>
                  <a:latin typeface="Tahoma" pitchFamily="34" charset="0"/>
                </a:rPr>
                <a:t>substrat</a:t>
              </a:r>
              <a:endParaRPr lang="fr-FR" sz="1600" dirty="0"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4140" y="1395"/>
              <a:ext cx="5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 dirty="0" err="1">
                  <a:solidFill>
                    <a:srgbClr val="FFFF99"/>
                  </a:solidFill>
                  <a:effectLst/>
                  <a:latin typeface="Tahoma" pitchFamily="34" charset="0"/>
                </a:rPr>
                <a:t>engobe</a:t>
              </a:r>
              <a:endParaRPr lang="fr-FR" sz="1600" dirty="0"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635" y="1890"/>
              <a:ext cx="5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 dirty="0" err="1">
                  <a:solidFill>
                    <a:srgbClr val="FFFF99"/>
                  </a:solidFill>
                  <a:effectLst/>
                  <a:latin typeface="Tahoma" pitchFamily="34" charset="0"/>
                </a:rPr>
                <a:t>gla</a:t>
              </a:r>
              <a:r>
                <a:rPr lang="en-US" sz="1600" dirty="0">
                  <a:solidFill>
                    <a:srgbClr val="FFFF99"/>
                  </a:solidFill>
                  <a:effectLst/>
                  <a:latin typeface="Tahoma" pitchFamily="34" charset="0"/>
                  <a:cs typeface="Tahoma" pitchFamily="34" charset="0"/>
                </a:rPr>
                <a:t>ç</a:t>
              </a:r>
              <a:r>
                <a:rPr lang="cs-CZ" sz="1600" dirty="0" err="1">
                  <a:solidFill>
                    <a:srgbClr val="FFFF99"/>
                  </a:solidFill>
                  <a:effectLst/>
                  <a:latin typeface="Tahoma" pitchFamily="34" charset="0"/>
                </a:rPr>
                <a:t>ure</a:t>
              </a:r>
              <a:endParaRPr lang="fr-FR" sz="1600" dirty="0"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5" name="Picture 11" descr="DSCN938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00" y="2761"/>
              <a:ext cx="1823" cy="1367"/>
            </a:xfrm>
            <a:prstGeom prst="rect">
              <a:avLst/>
            </a:prstGeom>
            <a:noFill/>
          </p:spPr>
        </p:pic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717" y="2976"/>
              <a:ext cx="5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 dirty="0" err="1">
                  <a:effectLst/>
                  <a:latin typeface="Tahoma" pitchFamily="34" charset="0"/>
                </a:rPr>
                <a:t>substrat</a:t>
              </a:r>
              <a:endParaRPr lang="fr-FR" sz="1600" dirty="0">
                <a:effectLst/>
                <a:latin typeface="Tahoma" pitchFamily="34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3041" y="3445"/>
              <a:ext cx="5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>
                  <a:effectLst/>
                  <a:latin typeface="Tahoma" pitchFamily="34" charset="0"/>
                </a:rPr>
                <a:t>engobe</a:t>
              </a:r>
              <a:endParaRPr lang="fr-FR" sz="1600">
                <a:effectLst/>
                <a:latin typeface="Tahoma" pitchFamily="34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574" y="3748"/>
              <a:ext cx="5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>
                  <a:solidFill>
                    <a:srgbClr val="FFFF99"/>
                  </a:solidFill>
                  <a:effectLst/>
                  <a:latin typeface="Tahoma" pitchFamily="34" charset="0"/>
                </a:rPr>
                <a:t>gla</a:t>
              </a:r>
              <a:r>
                <a:rPr lang="en-US" sz="1600">
                  <a:solidFill>
                    <a:srgbClr val="FFFF99"/>
                  </a:solidFill>
                  <a:effectLst/>
                  <a:latin typeface="Tahoma" pitchFamily="34" charset="0"/>
                  <a:cs typeface="Tahoma" pitchFamily="34" charset="0"/>
                </a:rPr>
                <a:t>ç</a:t>
              </a:r>
              <a:r>
                <a:rPr lang="cs-CZ" sz="1600">
                  <a:solidFill>
                    <a:srgbClr val="FFFF99"/>
                  </a:solidFill>
                  <a:effectLst/>
                  <a:latin typeface="Tahoma" pitchFamily="34" charset="0"/>
                </a:rPr>
                <a:t>ure</a:t>
              </a:r>
              <a:endParaRPr lang="fr-FR" sz="1600"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658" y="2819"/>
              <a:ext cx="75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 sz="1600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Photo</a:t>
              </a:r>
              <a:endParaRPr lang="cs-CZ" sz="1600" dirty="0">
                <a:solidFill>
                  <a:schemeClr val="accent5">
                    <a:lumMod val="50000"/>
                  </a:schemeClr>
                </a:solidFill>
                <a:effectLst/>
                <a:latin typeface="Tahoma" pitchFamily="34" charset="0"/>
              </a:endParaRPr>
            </a:p>
            <a:p>
              <a:r>
                <a:rPr lang="cs-CZ" sz="1600" dirty="0" err="1">
                  <a:solidFill>
                    <a:schemeClr val="accent5">
                      <a:lumMod val="50000"/>
                    </a:schemeClr>
                  </a:solidFill>
                  <a:effectLst/>
                  <a:latin typeface="Tahoma" pitchFamily="34" charset="0"/>
                </a:rPr>
                <a:t>microscope</a:t>
              </a:r>
              <a:endParaRPr lang="fr-FR" sz="1600" dirty="0">
                <a:solidFill>
                  <a:schemeClr val="accent5">
                    <a:lumMod val="50000"/>
                  </a:schemeClr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20" name="Obrázek 19" descr="dlaždic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1285860"/>
            <a:ext cx="1285884" cy="25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Hloubkový profil - keramická dlaždic</a:t>
            </a:r>
            <a:r>
              <a:rPr lang="cs-CZ" dirty="0" smtClean="0"/>
              <a:t>e</a:t>
            </a:r>
            <a:endParaRPr lang="cs-CZ" dirty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071538" y="1857364"/>
            <a:ext cx="7072362" cy="4572032"/>
            <a:chOff x="576" y="544"/>
            <a:chExt cx="4512" cy="3433"/>
          </a:xfrm>
        </p:grpSpPr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576" y="544"/>
              <a:ext cx="4512" cy="3433"/>
              <a:chOff x="576" y="544"/>
              <a:chExt cx="4512" cy="3433"/>
            </a:xfrm>
          </p:grpSpPr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576" y="544"/>
                <a:ext cx="4512" cy="3433"/>
                <a:chOff x="576" y="544"/>
                <a:chExt cx="4512" cy="3433"/>
              </a:xfrm>
            </p:grpSpPr>
            <p:pic>
              <p:nvPicPr>
                <p:cNvPr id="12" name="Picture 39" descr="oranžová"/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816" y="544"/>
                  <a:ext cx="4157" cy="3055"/>
                </a:xfrm>
                <a:prstGeom prst="rect">
                  <a:avLst/>
                </a:prstGeom>
                <a:noFill/>
              </p:spPr>
            </p:pic>
            <p:graphicFrame>
              <p:nvGraphicFramePr>
                <p:cNvPr id="13" name="Object 40"/>
                <p:cNvGraphicFramePr>
                  <a:graphicFrameLocks/>
                </p:cNvGraphicFramePr>
                <p:nvPr/>
              </p:nvGraphicFramePr>
              <p:xfrm>
                <a:off x="576" y="720"/>
                <a:ext cx="4512" cy="325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86" name="List" r:id="rId4" imgW="5445000" imgH="2823840" progId="Excel.Sheet.8">
                        <p:embed/>
                      </p:oleObj>
                    </mc:Choice>
                    <mc:Fallback>
                      <p:oleObj name="List" r:id="rId4" imgW="5445000" imgH="2823840" progId="Excel.Sheet.8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6" y="720"/>
                              <a:ext cx="4512" cy="325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0" name="Rectangle 41"/>
              <p:cNvSpPr>
                <a:spLocks noChangeArrowheads="1"/>
              </p:cNvSpPr>
              <p:nvPr/>
            </p:nvSpPr>
            <p:spPr bwMode="auto">
              <a:xfrm>
                <a:off x="2200" y="3512"/>
                <a:ext cx="344" cy="6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" name="Rectangle 42"/>
              <p:cNvSpPr>
                <a:spLocks noChangeArrowheads="1"/>
              </p:cNvSpPr>
              <p:nvPr/>
            </p:nvSpPr>
            <p:spPr bwMode="auto">
              <a:xfrm>
                <a:off x="1856" y="3488"/>
                <a:ext cx="144" cy="9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6" name="Text Box 43"/>
            <p:cNvSpPr txBox="1">
              <a:spLocks noChangeArrowheads="1"/>
            </p:cNvSpPr>
            <p:nvPr/>
          </p:nvSpPr>
          <p:spPr bwMode="auto">
            <a:xfrm>
              <a:off x="1728" y="626"/>
              <a:ext cx="865" cy="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cs-CZ" sz="1800">
                  <a:solidFill>
                    <a:schemeClr val="bg1"/>
                  </a:solidFill>
                  <a:latin typeface="Times New Roman" pitchFamily="18" charset="0"/>
                </a:rPr>
                <a:t>GLAZE</a:t>
              </a:r>
            </a:p>
          </p:txBody>
        </p:sp>
        <p:sp>
          <p:nvSpPr>
            <p:cNvPr id="7" name="Text Box 44"/>
            <p:cNvSpPr txBox="1">
              <a:spLocks noChangeArrowheads="1"/>
            </p:cNvSpPr>
            <p:nvPr/>
          </p:nvSpPr>
          <p:spPr bwMode="auto">
            <a:xfrm>
              <a:off x="2637" y="626"/>
              <a:ext cx="963" cy="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cs-CZ" sz="1800">
                  <a:solidFill>
                    <a:schemeClr val="bg1"/>
                  </a:solidFill>
                  <a:latin typeface="Times New Roman" pitchFamily="18" charset="0"/>
                </a:rPr>
                <a:t>ENGOBE</a:t>
              </a:r>
            </a:p>
          </p:txBody>
        </p:sp>
        <p:sp>
          <p:nvSpPr>
            <p:cNvPr id="8" name="Text Box 45"/>
            <p:cNvSpPr txBox="1">
              <a:spLocks noChangeArrowheads="1"/>
            </p:cNvSpPr>
            <p:nvPr/>
          </p:nvSpPr>
          <p:spPr bwMode="auto">
            <a:xfrm>
              <a:off x="3600" y="626"/>
              <a:ext cx="1103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cs-CZ" sz="1800">
                  <a:solidFill>
                    <a:schemeClr val="bg1"/>
                  </a:solidFill>
                  <a:latin typeface="Times New Roman" pitchFamily="18" charset="0"/>
                </a:rPr>
                <a:t>CERAMIC BODY</a:t>
              </a:r>
            </a:p>
          </p:txBody>
        </p:sp>
      </p:grpSp>
      <p:sp>
        <p:nvSpPr>
          <p:cNvPr id="9" name="Zástupný symbol pro datum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3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b="1" dirty="0"/>
              <a:t>Analýza ulpělé taveniny </a:t>
            </a:r>
            <a:r>
              <a:rPr lang="cs-CZ" sz="2400" b="1" dirty="0" err="1"/>
              <a:t>LiF-NaF</a:t>
            </a:r>
            <a:r>
              <a:rPr lang="cs-CZ" sz="2400" b="1" dirty="0"/>
              <a:t> na povrchu korozivzdorného </a:t>
            </a:r>
            <a:r>
              <a:rPr lang="cs-CZ" sz="2400" b="1" dirty="0" smtClean="0"/>
              <a:t>materiálu- chlazení </a:t>
            </a:r>
            <a:r>
              <a:rPr lang="cs-CZ" sz="2400" b="1" dirty="0"/>
              <a:t>reaktoru roztavenými solemi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7" name="Picture 4" descr="Obr 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988840"/>
            <a:ext cx="7772400" cy="366554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01306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cs-CZ" sz="2800" b="1" dirty="0" err="1" smtClean="0"/>
              <a:t>Scanned</a:t>
            </a:r>
            <a:r>
              <a:rPr lang="cs-CZ" sz="2800" b="1" dirty="0" smtClean="0"/>
              <a:t> interface </a:t>
            </a:r>
            <a:r>
              <a:rPr lang="cs-CZ" sz="2800" b="1" dirty="0" err="1" smtClean="0"/>
              <a:t>section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98813" y="908720"/>
            <a:ext cx="76894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Stainless steel 1.4571 ampoule wall 25 mm above bottom (central part) after 380 h of treatment with </a:t>
            </a:r>
            <a:r>
              <a:rPr lang="en-US" sz="2000" dirty="0" err="1"/>
              <a:t>NaF</a:t>
            </a:r>
            <a:r>
              <a:rPr lang="en-US" sz="2000" dirty="0"/>
              <a:t>/</a:t>
            </a:r>
            <a:r>
              <a:rPr lang="en-US" sz="2000" dirty="0" err="1"/>
              <a:t>LiF</a:t>
            </a:r>
            <a:r>
              <a:rPr lang="en-US" sz="2000" dirty="0"/>
              <a:t> at </a:t>
            </a:r>
            <a:r>
              <a:rPr lang="en-US" sz="2000" dirty="0" smtClean="0"/>
              <a:t>680</a:t>
            </a:r>
            <a:r>
              <a:rPr lang="cs-CZ" sz="2000" dirty="0" smtClean="0"/>
              <a:t>°C</a:t>
            </a:r>
            <a:r>
              <a:rPr lang="en-US" sz="2000" dirty="0" smtClean="0"/>
              <a:t> º</a:t>
            </a:r>
            <a:endParaRPr lang="en-GB" sz="2000" dirty="0"/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763767" y="1924383"/>
            <a:ext cx="7110412" cy="4795838"/>
            <a:chOff x="499" y="998"/>
            <a:chExt cx="4479" cy="3021"/>
          </a:xfrm>
        </p:grpSpPr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499" y="998"/>
              <a:ext cx="4479" cy="3021"/>
              <a:chOff x="499" y="998"/>
              <a:chExt cx="4479" cy="3021"/>
            </a:xfrm>
          </p:grpSpPr>
          <p:pic>
            <p:nvPicPr>
              <p:cNvPr id="10" name="Picture 5" descr="smp20_20x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9" y="998"/>
                <a:ext cx="4479" cy="3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 15"/>
              <p:cNvGrpSpPr>
                <a:grpSpLocks/>
              </p:cNvGrpSpPr>
              <p:nvPr/>
            </p:nvGrpSpPr>
            <p:grpSpPr bwMode="auto">
              <a:xfrm>
                <a:off x="584" y="1083"/>
                <a:ext cx="3867" cy="2920"/>
                <a:chOff x="584" y="1083"/>
                <a:chExt cx="3867" cy="2920"/>
              </a:xfrm>
            </p:grpSpPr>
            <p:sp>
              <p:nvSpPr>
                <p:cNvPr id="12" name="Rectangle 7"/>
                <p:cNvSpPr>
                  <a:spLocks noChangeArrowheads="1"/>
                </p:cNvSpPr>
                <p:nvPr/>
              </p:nvSpPr>
              <p:spPr bwMode="auto">
                <a:xfrm>
                  <a:off x="584" y="1423"/>
                  <a:ext cx="67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cs-CZ" sz="2000" b="1">
                      <a:solidFill>
                        <a:srgbClr val="FFFFFF"/>
                      </a:solidFill>
                    </a:rPr>
                    <a:t>RESIN</a:t>
                  </a:r>
                  <a:endParaRPr lang="en-GB" sz="2000" b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" name="Rectangle 8"/>
                <p:cNvSpPr>
                  <a:spLocks noChangeArrowheads="1"/>
                </p:cNvSpPr>
                <p:nvPr/>
              </p:nvSpPr>
              <p:spPr bwMode="auto">
                <a:xfrm>
                  <a:off x="1264" y="2129"/>
                  <a:ext cx="669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cs-CZ" sz="2000" b="1">
                      <a:solidFill>
                        <a:srgbClr val="FFFFFF"/>
                      </a:solidFill>
                    </a:rPr>
                    <a:t>CRUST</a:t>
                  </a:r>
                  <a:endParaRPr lang="en-GB" sz="2000" b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" name="Line 9"/>
                <p:cNvSpPr>
                  <a:spLocks noChangeShapeType="1"/>
                </p:cNvSpPr>
                <p:nvPr/>
              </p:nvSpPr>
              <p:spPr bwMode="auto">
                <a:xfrm>
                  <a:off x="1179" y="1083"/>
                  <a:ext cx="0" cy="2920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5" name="Rectangle 11"/>
                <p:cNvSpPr>
                  <a:spLocks noChangeArrowheads="1"/>
                </p:cNvSpPr>
                <p:nvPr/>
              </p:nvSpPr>
              <p:spPr bwMode="auto">
                <a:xfrm>
                  <a:off x="1264" y="2838"/>
                  <a:ext cx="69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cs-CZ" sz="2000" b="1">
                      <a:solidFill>
                        <a:schemeClr val="bg1"/>
                      </a:solidFill>
                    </a:rPr>
                    <a:t>100 </a:t>
                  </a:r>
                  <a:r>
                    <a:rPr lang="cs-CZ" sz="2000" b="1" baseline="-25000">
                      <a:solidFill>
                        <a:schemeClr val="bg1"/>
                      </a:solidFill>
                    </a:rPr>
                    <a:t>/</a:t>
                  </a:r>
                  <a:r>
                    <a:rPr lang="cs-CZ" sz="2000" b="1">
                      <a:solidFill>
                        <a:schemeClr val="bg1"/>
                      </a:solidFill>
                    </a:rPr>
                    <a:t>um</a:t>
                  </a:r>
                  <a:endParaRPr lang="en-GB" sz="20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Rectangle 12"/>
                <p:cNvSpPr>
                  <a:spLocks noChangeArrowheads="1"/>
                </p:cNvSpPr>
                <p:nvPr/>
              </p:nvSpPr>
              <p:spPr bwMode="auto">
                <a:xfrm>
                  <a:off x="2823" y="1517"/>
                  <a:ext cx="134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cs-CZ" sz="2000" b="1"/>
                    <a:t>Raster line scan</a:t>
                  </a:r>
                </a:p>
              </p:txBody>
            </p:sp>
            <p:sp>
              <p:nvSpPr>
                <p:cNvPr id="17" name="Rectangle 13"/>
                <p:cNvSpPr>
                  <a:spLocks noChangeArrowheads="1"/>
                </p:cNvSpPr>
                <p:nvPr/>
              </p:nvSpPr>
              <p:spPr bwMode="auto">
                <a:xfrm>
                  <a:off x="2455" y="3048"/>
                  <a:ext cx="199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cs-CZ" sz="2000" b="1">
                      <a:sym typeface="Symbol" pitchFamily="18" charset="2"/>
                    </a:rPr>
                    <a:t></a:t>
                  </a:r>
                  <a:r>
                    <a:rPr lang="cs-CZ" sz="2000" b="1"/>
                    <a:t> 25 /um crater diameter</a:t>
                  </a:r>
                </a:p>
              </p:txBody>
            </p:sp>
            <p:sp>
              <p:nvSpPr>
                <p:cNvPr id="18" name="Rectangle 14"/>
                <p:cNvSpPr>
                  <a:spLocks noChangeArrowheads="1"/>
                </p:cNvSpPr>
                <p:nvPr/>
              </p:nvSpPr>
              <p:spPr bwMode="auto">
                <a:xfrm>
                  <a:off x="2285" y="3332"/>
                  <a:ext cx="1324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r>
                    <a:rPr lang="cs-CZ" sz="2000" b="1"/>
                    <a:t>Single line scan</a:t>
                  </a:r>
                </a:p>
              </p:txBody>
            </p:sp>
          </p:grpSp>
        </p:grp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1179" y="2699"/>
              <a:ext cx="737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40876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2150" y="0"/>
            <a:ext cx="210185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1188" y="4113213"/>
            <a:ext cx="7802562" cy="2252662"/>
            <a:chOff x="385" y="2591"/>
            <a:chExt cx="4915" cy="1419"/>
          </a:xfrm>
        </p:grpSpPr>
        <p:pic>
          <p:nvPicPr>
            <p:cNvPr id="34611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33833" b="27682"/>
            <a:stretch>
              <a:fillRect/>
            </a:stretch>
          </p:blipFill>
          <p:spPr bwMode="auto">
            <a:xfrm>
              <a:off x="385" y="2591"/>
              <a:ext cx="4915" cy="1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6117" name="Oval 5"/>
            <p:cNvSpPr>
              <a:spLocks noChangeArrowheads="1"/>
            </p:cNvSpPr>
            <p:nvPr/>
          </p:nvSpPr>
          <p:spPr bwMode="auto">
            <a:xfrm>
              <a:off x="521" y="3249"/>
              <a:ext cx="90" cy="9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6118" name="Oval 6"/>
            <p:cNvSpPr>
              <a:spLocks noChangeArrowheads="1"/>
            </p:cNvSpPr>
            <p:nvPr/>
          </p:nvSpPr>
          <p:spPr bwMode="auto">
            <a:xfrm>
              <a:off x="1292" y="3294"/>
              <a:ext cx="90" cy="9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6119" name="Oval 7"/>
            <p:cNvSpPr>
              <a:spLocks noChangeArrowheads="1"/>
            </p:cNvSpPr>
            <p:nvPr/>
          </p:nvSpPr>
          <p:spPr bwMode="auto">
            <a:xfrm>
              <a:off x="2109" y="3294"/>
              <a:ext cx="90" cy="9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6120" name="Oval 8"/>
            <p:cNvSpPr>
              <a:spLocks noChangeArrowheads="1"/>
            </p:cNvSpPr>
            <p:nvPr/>
          </p:nvSpPr>
          <p:spPr bwMode="auto">
            <a:xfrm>
              <a:off x="2880" y="3294"/>
              <a:ext cx="90" cy="9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6121" name="Oval 9"/>
            <p:cNvSpPr>
              <a:spLocks noChangeArrowheads="1"/>
            </p:cNvSpPr>
            <p:nvPr/>
          </p:nvSpPr>
          <p:spPr bwMode="auto">
            <a:xfrm>
              <a:off x="3651" y="3294"/>
              <a:ext cx="90" cy="9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6122" name="Oval 10"/>
            <p:cNvSpPr>
              <a:spLocks noChangeArrowheads="1"/>
            </p:cNvSpPr>
            <p:nvPr/>
          </p:nvSpPr>
          <p:spPr bwMode="auto">
            <a:xfrm>
              <a:off x="4468" y="3294"/>
              <a:ext cx="90" cy="9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aphicFrame>
        <p:nvGraphicFramePr>
          <p:cNvPr id="346123" name="Object 11"/>
          <p:cNvGraphicFramePr>
            <a:graphicFrameLocks noGrp="1" noChangeAspect="1"/>
          </p:cNvGraphicFramePr>
          <p:nvPr>
            <p:ph/>
          </p:nvPr>
        </p:nvGraphicFramePr>
        <p:xfrm>
          <a:off x="250825" y="1071563"/>
          <a:ext cx="7273925" cy="452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List" r:id="rId6" imgW="9239250" imgH="5753100" progId="Excel.Sheet.8">
                  <p:embed/>
                </p:oleObj>
              </mc:Choice>
              <mc:Fallback>
                <p:oleObj name="List" r:id="rId6" imgW="9239250" imgH="57531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071563"/>
                        <a:ext cx="7273925" cy="452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6124" name="Line 12"/>
          <p:cNvSpPr>
            <a:spLocks noChangeShapeType="1"/>
          </p:cNvSpPr>
          <p:nvPr/>
        </p:nvSpPr>
        <p:spPr bwMode="auto">
          <a:xfrm>
            <a:off x="7596188" y="1125538"/>
            <a:ext cx="142875" cy="215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46125" name="Text Box 13"/>
          <p:cNvSpPr txBox="1">
            <a:spLocks noChangeArrowheads="1"/>
          </p:cNvSpPr>
          <p:nvPr/>
        </p:nvSpPr>
        <p:spPr bwMode="auto">
          <a:xfrm>
            <a:off x="4622800" y="531813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346126" name="Rectangle 14"/>
          <p:cNvSpPr>
            <a:spLocks noChangeArrowheads="1"/>
          </p:cNvSpPr>
          <p:nvPr/>
        </p:nvSpPr>
        <p:spPr bwMode="auto">
          <a:xfrm>
            <a:off x="382588" y="265113"/>
            <a:ext cx="6205537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cs-CZ" b="0"/>
              <a:t>Kost vřetenní (radius) hraběte Raimunda Josefa Dietrichsteina (1679-1682).</a:t>
            </a:r>
            <a:endParaRPr lang="en-GB" b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prof. Otruba</a:t>
            </a:r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865B1-D185-40F7-A8C2-2895D2B51F6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0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23526F"/>
                </a:solidFill>
              </a:rPr>
              <a:t>Analýza močových kamenů</a:t>
            </a:r>
            <a:endParaRPr lang="cs-CZ" b="1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2865B1-D185-40F7-A8C2-2895D2B51F6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prof. Otruba</a:t>
            </a:r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7029" b="12890"/>
          <a:stretch/>
        </p:blipFill>
        <p:spPr bwMode="auto">
          <a:xfrm>
            <a:off x="285720" y="1772816"/>
            <a:ext cx="7732283" cy="454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924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GC-ICP-MS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/>
              <a:t>Spojení GC </a:t>
            </a:r>
            <a:r>
              <a:rPr lang="en-US" sz="2800" dirty="0"/>
              <a:t>&amp;</a:t>
            </a:r>
            <a:r>
              <a:rPr lang="cs-CZ" sz="2800" dirty="0"/>
              <a:t> ICP-MS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23526F"/>
                </a:solidFill>
              </a:rPr>
              <a:t>GC </a:t>
            </a:r>
            <a:r>
              <a:rPr lang="cs-CZ" sz="2400" dirty="0">
                <a:solidFill>
                  <a:srgbClr val="23526F"/>
                </a:solidFill>
              </a:rPr>
              <a:t>kapilára do injektoru plazmové hlavice, vyhřívané rozhraní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23526F"/>
                </a:solidFill>
              </a:rPr>
              <a:t>Bez mlžné komory – bez ředění – úzké píky</a:t>
            </a:r>
            <a:endParaRPr lang="en-US" sz="2400" dirty="0">
              <a:solidFill>
                <a:srgbClr val="23526F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23526F"/>
                </a:solidFill>
              </a:rPr>
              <a:t>Ladění</a:t>
            </a:r>
            <a:r>
              <a:rPr lang="en-US" sz="2400" dirty="0">
                <a:solidFill>
                  <a:srgbClr val="23526F"/>
                </a:solidFill>
              </a:rPr>
              <a:t> ICP-MS </a:t>
            </a:r>
            <a:r>
              <a:rPr lang="en-US" sz="2400" dirty="0" err="1">
                <a:solidFill>
                  <a:srgbClr val="23526F"/>
                </a:solidFill>
              </a:rPr>
              <a:t>parametr</a:t>
            </a:r>
            <a:r>
              <a:rPr lang="cs-CZ" sz="2400" dirty="0">
                <a:solidFill>
                  <a:srgbClr val="23526F"/>
                </a:solidFill>
              </a:rPr>
              <a:t>ů 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23526F"/>
                </a:solidFill>
              </a:rPr>
              <a:t>Plynná směs </a:t>
            </a:r>
            <a:r>
              <a:rPr lang="cs-CZ" sz="2400" dirty="0" err="1">
                <a:solidFill>
                  <a:srgbClr val="23526F"/>
                </a:solidFill>
              </a:rPr>
              <a:t>Xe</a:t>
            </a:r>
            <a:r>
              <a:rPr lang="en-US" sz="2400" dirty="0">
                <a:solidFill>
                  <a:srgbClr val="23526F"/>
                </a:solidFill>
              </a:rPr>
              <a:t> </a:t>
            </a:r>
            <a:r>
              <a:rPr lang="cs-CZ" sz="2400" dirty="0">
                <a:solidFill>
                  <a:srgbClr val="23526F"/>
                </a:solidFill>
              </a:rPr>
              <a:t>v</a:t>
            </a:r>
            <a:r>
              <a:rPr lang="en-US" sz="2400" dirty="0">
                <a:solidFill>
                  <a:srgbClr val="23526F"/>
                </a:solidFill>
              </a:rPr>
              <a:t> </a:t>
            </a:r>
            <a:r>
              <a:rPr lang="cs-CZ" sz="2400" dirty="0">
                <a:solidFill>
                  <a:srgbClr val="23526F"/>
                </a:solidFill>
              </a:rPr>
              <a:t>Ar</a:t>
            </a: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23526F"/>
                </a:solidFill>
              </a:rPr>
              <a:t>Pozice plazmové hlavice – vystředění injektoru oproti </a:t>
            </a:r>
            <a:r>
              <a:rPr lang="cs-CZ" sz="2400" dirty="0" err="1">
                <a:solidFill>
                  <a:srgbClr val="23526F"/>
                </a:solidFill>
              </a:rPr>
              <a:t>konusům</a:t>
            </a:r>
            <a:endParaRPr lang="cs-CZ" sz="2400" dirty="0">
              <a:solidFill>
                <a:srgbClr val="23526F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400" dirty="0">
                <a:solidFill>
                  <a:srgbClr val="23526F"/>
                </a:solidFill>
              </a:rPr>
              <a:t>Přídavek O</a:t>
            </a:r>
            <a:r>
              <a:rPr lang="cs-CZ" sz="2400" baseline="-25000" dirty="0">
                <a:solidFill>
                  <a:srgbClr val="23526F"/>
                </a:solidFill>
              </a:rPr>
              <a:t>2</a:t>
            </a:r>
            <a:r>
              <a:rPr lang="cs-CZ" sz="2400" dirty="0">
                <a:solidFill>
                  <a:srgbClr val="23526F"/>
                </a:solidFill>
              </a:rPr>
              <a:t> pro spálení organického rozpouštědla, O</a:t>
            </a:r>
            <a:r>
              <a:rPr lang="cs-CZ" sz="2400" baseline="-25000" dirty="0">
                <a:solidFill>
                  <a:srgbClr val="23526F"/>
                </a:solidFill>
              </a:rPr>
              <a:t>2</a:t>
            </a:r>
            <a:r>
              <a:rPr lang="cs-CZ" sz="2400" dirty="0">
                <a:solidFill>
                  <a:srgbClr val="23526F"/>
                </a:solidFill>
              </a:rPr>
              <a:t>/N</a:t>
            </a:r>
            <a:r>
              <a:rPr lang="cs-CZ" sz="2400" baseline="-25000" dirty="0">
                <a:solidFill>
                  <a:srgbClr val="23526F"/>
                </a:solidFill>
              </a:rPr>
              <a:t>2</a:t>
            </a:r>
            <a:r>
              <a:rPr lang="cs-CZ" sz="2400" dirty="0">
                <a:solidFill>
                  <a:srgbClr val="23526F"/>
                </a:solidFill>
              </a:rPr>
              <a:t> pro zvýšení citlivosti </a:t>
            </a:r>
            <a:r>
              <a:rPr lang="cs-CZ" sz="2400" dirty="0" smtClean="0">
                <a:solidFill>
                  <a:srgbClr val="23526F"/>
                </a:solidFill>
              </a:rPr>
              <a:t>stanovení</a:t>
            </a:r>
            <a:endParaRPr lang="cs-CZ" sz="2400" dirty="0">
              <a:solidFill>
                <a:srgbClr val="23526F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59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GC-ICP-MS v prvkové </a:t>
            </a:r>
            <a:r>
              <a:rPr lang="cs-CZ" b="1" dirty="0" err="1"/>
              <a:t>speciační</a:t>
            </a:r>
            <a:r>
              <a:rPr lang="cs-CZ" b="1" dirty="0"/>
              <a:t> analýze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062014" y="1667052"/>
            <a:ext cx="6867572" cy="497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9386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/>
          <a:p>
            <a:fld id="{C8FF2373-9828-45C2-9663-2B1DEF244C6A}" type="slidenum">
              <a:rPr lang="cs-CZ"/>
              <a:pPr/>
              <a:t>18</a:t>
            </a:fld>
            <a:endParaRPr lang="cs-CZ"/>
          </a:p>
        </p:txBody>
      </p:sp>
      <p:pic>
        <p:nvPicPr>
          <p:cNvPr id="3" name="Picture 4" descr="GC-ICP-MS-mini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61938" y="282575"/>
            <a:ext cx="407511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interface1-mini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481513" y="269875"/>
            <a:ext cx="40767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interface2-mini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497388" y="3475038"/>
            <a:ext cx="407670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lavice-mini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61938" y="3465513"/>
            <a:ext cx="4079875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5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Spojení plynové chromatografie s ICP-MS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Spojení plynové chromatografie s ICP-MS detekcí je využíváno pro separaci a detekci těkavých analytů nebo analytů, které vhodnou </a:t>
            </a:r>
            <a:r>
              <a:rPr lang="cs-CZ" dirty="0" err="1"/>
              <a:t>derivatizací</a:t>
            </a:r>
            <a:r>
              <a:rPr lang="cs-CZ" dirty="0"/>
              <a:t> převedeme na těkavé formy. </a:t>
            </a:r>
            <a:endParaRPr lang="cs-CZ" dirty="0" smtClean="0"/>
          </a:p>
          <a:p>
            <a:r>
              <a:rPr lang="cs-CZ" dirty="0" smtClean="0"/>
              <a:t>GC </a:t>
            </a:r>
            <a:r>
              <a:rPr lang="cs-CZ" dirty="0"/>
              <a:t>je využívána především pro separaci </a:t>
            </a:r>
            <a:r>
              <a:rPr lang="cs-CZ" dirty="0" err="1"/>
              <a:t>organokovů</a:t>
            </a:r>
            <a:r>
              <a:rPr lang="cs-CZ" dirty="0"/>
              <a:t> a </a:t>
            </a:r>
            <a:r>
              <a:rPr lang="cs-CZ" dirty="0" err="1" smtClean="0"/>
              <a:t>organometaloidů</a:t>
            </a:r>
            <a:endParaRPr lang="cs-CZ" dirty="0" smtClean="0"/>
          </a:p>
          <a:p>
            <a:r>
              <a:rPr lang="cs-CZ" dirty="0" smtClean="0"/>
              <a:t>ICP-MS přináší </a:t>
            </a:r>
            <a:r>
              <a:rPr lang="cs-CZ" dirty="0"/>
              <a:t>citlivou a prvkově specifickou detekci. Vzhledem k malým průtokům mobilní fáze v GC </a:t>
            </a:r>
            <a:r>
              <a:rPr lang="cs-CZ" dirty="0" smtClean="0"/>
              <a:t>je </a:t>
            </a:r>
            <a:r>
              <a:rPr lang="cs-CZ" dirty="0"/>
              <a:t>možno výstupní kapiláru zavést do injektoru </a:t>
            </a:r>
            <a:r>
              <a:rPr lang="cs-CZ" dirty="0" smtClean="0"/>
              <a:t>ICP</a:t>
            </a:r>
          </a:p>
          <a:p>
            <a:r>
              <a:rPr lang="cs-CZ" dirty="0" smtClean="0"/>
              <a:t>nedochází </a:t>
            </a:r>
            <a:r>
              <a:rPr lang="cs-CZ" dirty="0"/>
              <a:t>k rozmývání </a:t>
            </a:r>
            <a:r>
              <a:rPr lang="cs-CZ" dirty="0" err="1"/>
              <a:t>píků</a:t>
            </a:r>
            <a:r>
              <a:rPr lang="cs-CZ" dirty="0"/>
              <a:t> a jsou tedy v porovnání s píky z LC-ICP-MS podstatně užší. </a:t>
            </a:r>
            <a:endParaRPr lang="cs-CZ" dirty="0" smtClean="0"/>
          </a:p>
          <a:p>
            <a:r>
              <a:rPr lang="cs-CZ" dirty="0" smtClean="0"/>
              <a:t>Nejčastěji </a:t>
            </a:r>
            <a:r>
              <a:rPr lang="cs-CZ" dirty="0"/>
              <a:t>se technikou GC-ICP-MS stanovují těkavé </a:t>
            </a:r>
            <a:r>
              <a:rPr lang="cs-CZ" dirty="0" err="1"/>
              <a:t>specie</a:t>
            </a:r>
            <a:r>
              <a:rPr lang="cs-CZ" dirty="0"/>
              <a:t> </a:t>
            </a:r>
            <a:r>
              <a:rPr lang="cs-CZ" dirty="0" err="1"/>
              <a:t>Sn</a:t>
            </a:r>
            <a:r>
              <a:rPr lang="cs-CZ" dirty="0"/>
              <a:t> (</a:t>
            </a:r>
            <a:r>
              <a:rPr lang="cs-CZ" dirty="0" err="1"/>
              <a:t>organocíničité</a:t>
            </a:r>
            <a:r>
              <a:rPr lang="cs-CZ" dirty="0"/>
              <a:t> sloučeniny), </a:t>
            </a:r>
            <a:r>
              <a:rPr lang="cs-CZ" dirty="0" err="1"/>
              <a:t>Hg</a:t>
            </a:r>
            <a:r>
              <a:rPr lang="cs-CZ" dirty="0"/>
              <a:t> (</a:t>
            </a:r>
            <a:r>
              <a:rPr lang="cs-CZ" dirty="0" err="1"/>
              <a:t>MeHg</a:t>
            </a:r>
            <a:r>
              <a:rPr lang="cs-CZ" dirty="0"/>
              <a:t>, Me2Hg), </a:t>
            </a:r>
            <a:r>
              <a:rPr lang="cs-CZ" dirty="0" err="1"/>
              <a:t>Pb</a:t>
            </a:r>
            <a:r>
              <a:rPr lang="cs-CZ" dirty="0"/>
              <a:t>, Se, As (</a:t>
            </a:r>
            <a:r>
              <a:rPr lang="cs-CZ" dirty="0" err="1"/>
              <a:t>alkylderiváty</a:t>
            </a:r>
            <a:r>
              <a:rPr lang="cs-CZ" dirty="0"/>
              <a:t>). 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4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Kombinované techniky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LA-ICP-MS</a:t>
            </a:r>
          </a:p>
          <a:p>
            <a:r>
              <a:rPr lang="cs-CZ" sz="3200" dirty="0"/>
              <a:t>VG-ICP-MS</a:t>
            </a:r>
          </a:p>
          <a:p>
            <a:r>
              <a:rPr lang="cs-CZ" sz="3200" dirty="0"/>
              <a:t>GC-ICP-MS</a:t>
            </a:r>
          </a:p>
          <a:p>
            <a:r>
              <a:rPr lang="cs-CZ" sz="3200" dirty="0"/>
              <a:t>LC-ICP-MS</a:t>
            </a:r>
          </a:p>
          <a:p>
            <a:r>
              <a:rPr lang="cs-CZ" sz="3200" dirty="0"/>
              <a:t>CE-ICP-MS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17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připojení výstupu z GC do injektoru plazmové hlavice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Výstupní kapiláru je nutno vyhřívat na teplotu, která brání kondenzaci separovaných specií (zpravidla je to nejvyšší teplota z teplotního programu při separaci), a to po celé její délce až do injektoru. </a:t>
            </a:r>
            <a:endParaRPr lang="cs-CZ" dirty="0" smtClean="0"/>
          </a:p>
          <a:p>
            <a:r>
              <a:rPr lang="cs-CZ" dirty="0" smtClean="0"/>
              <a:t>K </a:t>
            </a:r>
            <a:r>
              <a:rPr lang="cs-CZ" dirty="0"/>
              <a:t>proudu plynu z </a:t>
            </a:r>
            <a:r>
              <a:rPr lang="cs-CZ" dirty="0" smtClean="0"/>
              <a:t>GC je </a:t>
            </a:r>
            <a:r>
              <a:rPr lang="cs-CZ" dirty="0"/>
              <a:t>přidáván proud nosného plynu (Ar) a případně také plyn, který slouží k nastavení parametrů ICP-MS. </a:t>
            </a:r>
            <a:endParaRPr lang="cs-CZ" dirty="0" smtClean="0"/>
          </a:p>
          <a:p>
            <a:r>
              <a:rPr lang="cs-CZ" dirty="0" smtClean="0"/>
              <a:t>V přítomnosti </a:t>
            </a:r>
            <a:r>
              <a:rPr lang="cs-CZ" dirty="0"/>
              <a:t>organických rozpouštědel v nástřiku a proudu mobilní fáze dochází k jejich rozkladu v plazmatu a depozici uhlíku na </a:t>
            </a:r>
            <a:r>
              <a:rPr lang="cs-CZ" dirty="0" err="1"/>
              <a:t>konusech</a:t>
            </a:r>
            <a:r>
              <a:rPr lang="cs-CZ" dirty="0"/>
              <a:t>. Přídavkem malého množství kyslíku do proudu nosného plynu dojde ke spálení na CO2. Přídavek kyslíku nebo dusíku do nosného plynu může v některých případech vést ke zvýšení citlivost stanovení, např. u </a:t>
            </a:r>
            <a:r>
              <a:rPr lang="cs-CZ" dirty="0" err="1"/>
              <a:t>Sn</a:t>
            </a:r>
            <a:r>
              <a:rPr lang="cs-CZ" dirty="0"/>
              <a:t>.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799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Derivatizace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/>
              <a:t>Specie</a:t>
            </a:r>
            <a:r>
              <a:rPr lang="cs-CZ" dirty="0"/>
              <a:t>, které nejsou těkavé, je nutno před separací pomocí GC </a:t>
            </a:r>
            <a:r>
              <a:rPr lang="cs-CZ" dirty="0" err="1"/>
              <a:t>derivatizovat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Rozšířené </a:t>
            </a:r>
            <a:r>
              <a:rPr lang="cs-CZ" dirty="0"/>
              <a:t>jsou alkylace pomocí </a:t>
            </a:r>
            <a:r>
              <a:rPr lang="cs-CZ" dirty="0" err="1"/>
              <a:t>tetraalkylboritanů</a:t>
            </a:r>
            <a:r>
              <a:rPr lang="cs-CZ" dirty="0"/>
              <a:t>, jejichž výhodou je, že jsou rozpustné ve vodě a alkylace probíhá také ve vodném prostředí. </a:t>
            </a:r>
            <a:r>
              <a:rPr lang="cs-CZ" dirty="0" err="1"/>
              <a:t>Alkylderiváty</a:t>
            </a:r>
            <a:r>
              <a:rPr lang="cs-CZ" dirty="0"/>
              <a:t> se následně extrahují do nepolárního rozpouštědla nebo technikou SPME a nastříknou nebo termicky </a:t>
            </a:r>
            <a:r>
              <a:rPr lang="cs-CZ" dirty="0" err="1"/>
              <a:t>desorbují</a:t>
            </a:r>
            <a:r>
              <a:rPr lang="cs-CZ" dirty="0"/>
              <a:t> na kolonu. </a:t>
            </a:r>
            <a:endParaRPr lang="cs-CZ" dirty="0" smtClean="0"/>
          </a:p>
          <a:p>
            <a:r>
              <a:rPr lang="cs-CZ" dirty="0" err="1" smtClean="0"/>
              <a:t>Ethylace</a:t>
            </a:r>
            <a:r>
              <a:rPr lang="cs-CZ" dirty="0" smtClean="0"/>
              <a:t> </a:t>
            </a:r>
            <a:r>
              <a:rPr lang="cs-CZ" dirty="0"/>
              <a:t>nebo </a:t>
            </a:r>
            <a:r>
              <a:rPr lang="cs-CZ" dirty="0" err="1"/>
              <a:t>propylace</a:t>
            </a:r>
            <a:r>
              <a:rPr lang="cs-CZ" dirty="0"/>
              <a:t> lze využít například pro stanovení </a:t>
            </a:r>
            <a:r>
              <a:rPr lang="cs-CZ" dirty="0" err="1"/>
              <a:t>alkylcíničitých</a:t>
            </a:r>
            <a:r>
              <a:rPr lang="cs-CZ" dirty="0"/>
              <a:t> sloučenin </a:t>
            </a:r>
            <a:r>
              <a:rPr lang="cs-CZ" dirty="0" smtClean="0"/>
              <a:t>nebo </a:t>
            </a:r>
            <a:r>
              <a:rPr lang="cs-CZ" dirty="0" err="1"/>
              <a:t>methylrtuti</a:t>
            </a:r>
            <a:r>
              <a:rPr lang="cs-CZ" dirty="0" smtClean="0"/>
              <a:t>.</a:t>
            </a:r>
          </a:p>
          <a:p>
            <a:r>
              <a:rPr lang="cs-CZ" dirty="0" smtClean="0"/>
              <a:t>Další </a:t>
            </a:r>
            <a:r>
              <a:rPr lang="cs-CZ" dirty="0"/>
              <a:t>možností je alkylace </a:t>
            </a:r>
            <a:r>
              <a:rPr lang="cs-CZ" dirty="0" err="1"/>
              <a:t>Grignardovými</a:t>
            </a:r>
            <a:r>
              <a:rPr lang="cs-CZ" dirty="0"/>
              <a:t> činidly. </a:t>
            </a:r>
            <a:endParaRPr lang="cs-CZ" dirty="0" smtClean="0"/>
          </a:p>
          <a:p>
            <a:r>
              <a:rPr lang="cs-CZ" dirty="0" smtClean="0"/>
              <a:t>Netěkavé </a:t>
            </a:r>
            <a:r>
              <a:rPr lang="cs-CZ" dirty="0" err="1"/>
              <a:t>alkylderiváty</a:t>
            </a:r>
            <a:r>
              <a:rPr lang="cs-CZ" dirty="0"/>
              <a:t>, které tvoří těkavé hydridy, mohou být redukovány na příslušné hydridy </a:t>
            </a:r>
            <a:r>
              <a:rPr lang="cs-CZ" dirty="0" err="1"/>
              <a:t>tetrahydridoboritanem</a:t>
            </a:r>
            <a:r>
              <a:rPr lang="cs-CZ" dirty="0"/>
              <a:t>. Vzniklé hydridy se zachytí na sorbentu za nízké teploty, zvyšováním teploty jsou separovány na základě bodu varu a detekovány ICP-MS.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426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23526F"/>
                </a:solidFill>
              </a:rPr>
              <a:t>Organocíničité</a:t>
            </a:r>
            <a:r>
              <a:rPr lang="cs-CZ" b="1" dirty="0"/>
              <a:t> sloučeniny</a:t>
            </a:r>
            <a:r>
              <a:rPr lang="en-US" b="1" dirty="0"/>
              <a:t> (OTC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RSnX</a:t>
            </a:r>
            <a:r>
              <a:rPr lang="en-US" baseline="-25000" dirty="0"/>
              <a:t>3</a:t>
            </a:r>
            <a:r>
              <a:rPr lang="en-US" dirty="0"/>
              <a:t> – R</a:t>
            </a:r>
            <a:r>
              <a:rPr lang="en-US" baseline="-25000" dirty="0"/>
              <a:t>2</a:t>
            </a:r>
            <a:r>
              <a:rPr lang="en-US" dirty="0"/>
              <a:t>SnX</a:t>
            </a:r>
            <a:r>
              <a:rPr lang="en-US" baseline="-25000" dirty="0"/>
              <a:t>2</a:t>
            </a:r>
            <a:r>
              <a:rPr lang="en-US" dirty="0"/>
              <a:t> – R</a:t>
            </a:r>
            <a:r>
              <a:rPr lang="en-US" baseline="-25000" dirty="0"/>
              <a:t>3</a:t>
            </a:r>
            <a:r>
              <a:rPr lang="en-US" dirty="0"/>
              <a:t>SnX – R</a:t>
            </a:r>
            <a:r>
              <a:rPr lang="en-US" baseline="-25000" dirty="0"/>
              <a:t>4</a:t>
            </a:r>
            <a:r>
              <a:rPr lang="en-US" dirty="0"/>
              <a:t>Sn</a:t>
            </a:r>
          </a:p>
          <a:p>
            <a:pPr>
              <a:lnSpc>
                <a:spcPct val="120000"/>
              </a:lnSpc>
            </a:pPr>
            <a:r>
              <a:rPr lang="en-US" dirty="0"/>
              <a:t>R = methyl-, butyl-, o</a:t>
            </a:r>
            <a:r>
              <a:rPr lang="cs-CZ" dirty="0"/>
              <a:t>k</a:t>
            </a:r>
            <a:r>
              <a:rPr lang="en-US" dirty="0" err="1"/>
              <a:t>tyl</a:t>
            </a:r>
            <a:r>
              <a:rPr lang="en-US" dirty="0"/>
              <a:t>-, </a:t>
            </a:r>
            <a:r>
              <a:rPr lang="cs-CZ" dirty="0"/>
              <a:t>f</a:t>
            </a:r>
            <a:r>
              <a:rPr lang="en-US" dirty="0" err="1"/>
              <a:t>enyl</a:t>
            </a:r>
            <a:r>
              <a:rPr lang="en-US" dirty="0"/>
              <a:t>-, cy</a:t>
            </a:r>
            <a:r>
              <a:rPr lang="cs-CZ" dirty="0"/>
              <a:t>k</a:t>
            </a:r>
            <a:r>
              <a:rPr lang="en-US" dirty="0" err="1"/>
              <a:t>lohexyl</a:t>
            </a:r>
            <a:r>
              <a:rPr lang="en-US" dirty="0"/>
              <a:t>-</a:t>
            </a:r>
          </a:p>
          <a:p>
            <a:pPr>
              <a:lnSpc>
                <a:spcPct val="120000"/>
              </a:lnSpc>
            </a:pPr>
            <a:r>
              <a:rPr lang="en-US" dirty="0"/>
              <a:t>X = halogen, </a:t>
            </a:r>
            <a:r>
              <a:rPr lang="en-US" dirty="0" err="1"/>
              <a:t>hydr</a:t>
            </a:r>
            <a:r>
              <a:rPr lang="en-US" dirty="0"/>
              <a:t>/</a:t>
            </a:r>
            <a:r>
              <a:rPr lang="en-US" dirty="0" err="1"/>
              <a:t>oxid</a:t>
            </a:r>
            <a:r>
              <a:rPr lang="en-US" dirty="0"/>
              <a:t>, </a:t>
            </a:r>
            <a:r>
              <a:rPr lang="cs-CZ" dirty="0"/>
              <a:t>k</a:t>
            </a:r>
            <a:r>
              <a:rPr lang="en-US" dirty="0" err="1"/>
              <a:t>arboxyl</a:t>
            </a:r>
            <a:r>
              <a:rPr lang="en-US" dirty="0"/>
              <a:t> …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Pesticid</a:t>
            </a:r>
            <a:r>
              <a:rPr lang="cs-CZ" dirty="0"/>
              <a:t>y</a:t>
            </a:r>
            <a:r>
              <a:rPr lang="en-US" dirty="0"/>
              <a:t>, </a:t>
            </a:r>
            <a:r>
              <a:rPr lang="en-US" dirty="0" err="1"/>
              <a:t>fungicid</a:t>
            </a:r>
            <a:r>
              <a:rPr lang="cs-CZ" dirty="0"/>
              <a:t>y</a:t>
            </a:r>
            <a:r>
              <a:rPr lang="en-US" dirty="0"/>
              <a:t>, </a:t>
            </a:r>
            <a:r>
              <a:rPr lang="cs-CZ" dirty="0"/>
              <a:t>ochrana dřeva</a:t>
            </a:r>
            <a:r>
              <a:rPr lang="en-US" dirty="0"/>
              <a:t>, </a:t>
            </a:r>
            <a:r>
              <a:rPr lang="cs-CZ" dirty="0"/>
              <a:t>ochrana lodí</a:t>
            </a:r>
            <a:r>
              <a:rPr lang="en-US" dirty="0"/>
              <a:t>, </a:t>
            </a:r>
            <a:r>
              <a:rPr lang="cs-CZ" dirty="0"/>
              <a:t>stabilizátory </a:t>
            </a:r>
            <a:r>
              <a:rPr lang="en-US" dirty="0"/>
              <a:t>PVC</a:t>
            </a:r>
            <a:r>
              <a:rPr lang="cs-CZ" dirty="0"/>
              <a:t>, katalyzátory</a:t>
            </a:r>
            <a:r>
              <a:rPr lang="en-US" dirty="0"/>
              <a:t> …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Toxicit</a:t>
            </a:r>
            <a:r>
              <a:rPr lang="cs-CZ" dirty="0"/>
              <a:t>a</a:t>
            </a:r>
            <a:r>
              <a:rPr lang="en-US" dirty="0"/>
              <a:t> – </a:t>
            </a:r>
            <a:r>
              <a:rPr lang="en-US" dirty="0" err="1"/>
              <a:t>imunotoxicit</a:t>
            </a:r>
            <a:r>
              <a:rPr lang="cs-CZ" dirty="0"/>
              <a:t>a</a:t>
            </a:r>
            <a:r>
              <a:rPr lang="en-US" dirty="0"/>
              <a:t> – </a:t>
            </a:r>
            <a:r>
              <a:rPr lang="en-US" dirty="0" err="1"/>
              <a:t>neurotoxicit</a:t>
            </a:r>
            <a:r>
              <a:rPr lang="cs-CZ" dirty="0"/>
              <a:t>a</a:t>
            </a:r>
            <a:r>
              <a:rPr lang="en-US" dirty="0"/>
              <a:t> – </a:t>
            </a:r>
            <a:r>
              <a:rPr lang="en-US" dirty="0" err="1"/>
              <a:t>hormon</a:t>
            </a:r>
            <a:r>
              <a:rPr lang="cs-CZ" dirty="0" err="1"/>
              <a:t>ální</a:t>
            </a:r>
            <a:r>
              <a:rPr lang="en-US" dirty="0"/>
              <a:t> disruptor</a:t>
            </a:r>
            <a:r>
              <a:rPr lang="cs-CZ" dirty="0"/>
              <a:t>y</a:t>
            </a:r>
          </a:p>
          <a:p>
            <a:pPr>
              <a:lnSpc>
                <a:spcPct val="120000"/>
              </a:lnSpc>
            </a:pPr>
            <a:r>
              <a:rPr lang="cs-CZ" dirty="0"/>
              <a:t>Omezení používání</a:t>
            </a:r>
            <a:r>
              <a:rPr lang="en-US" dirty="0"/>
              <a:t> OTCs (</a:t>
            </a:r>
            <a:r>
              <a:rPr lang="en-US" dirty="0" err="1"/>
              <a:t>biocid</a:t>
            </a:r>
            <a:r>
              <a:rPr lang="cs-CZ" dirty="0"/>
              <a:t>y</a:t>
            </a:r>
            <a:r>
              <a:rPr lang="en-US" dirty="0"/>
              <a:t>, </a:t>
            </a:r>
            <a:r>
              <a:rPr lang="cs-CZ" dirty="0"/>
              <a:t>lodě</a:t>
            </a:r>
            <a:r>
              <a:rPr lang="en-US" dirty="0"/>
              <a:t>, </a:t>
            </a:r>
            <a:r>
              <a:rPr lang="en-US" dirty="0" err="1"/>
              <a:t>stabil</a:t>
            </a:r>
            <a:r>
              <a:rPr lang="cs-CZ" dirty="0" err="1"/>
              <a:t>izátory</a:t>
            </a:r>
            <a:r>
              <a:rPr lang="en-US" dirty="0"/>
              <a:t> PVC …)</a:t>
            </a:r>
            <a:endParaRPr lang="cs-CZ" dirty="0"/>
          </a:p>
          <a:p>
            <a:pPr>
              <a:lnSpc>
                <a:spcPct val="120000"/>
              </a:lnSpc>
            </a:pPr>
            <a:r>
              <a:rPr lang="cs-CZ" dirty="0"/>
              <a:t>Nejsou informace o výskytu </a:t>
            </a:r>
            <a:r>
              <a:rPr lang="en-US" dirty="0"/>
              <a:t>OTCs </a:t>
            </a:r>
            <a:r>
              <a:rPr lang="cs-CZ" dirty="0"/>
              <a:t>v ČR </a:t>
            </a:r>
          </a:p>
          <a:p>
            <a:pPr>
              <a:lnSpc>
                <a:spcPct val="120000"/>
              </a:lnSpc>
            </a:pPr>
            <a:r>
              <a:rPr lang="cs-CZ" dirty="0"/>
              <a:t>Historické zátěže, bodové zdroje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067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52788" y="304801"/>
            <a:ext cx="5357812" cy="1251992"/>
          </a:xfrm>
        </p:spPr>
        <p:txBody>
          <a:bodyPr/>
          <a:lstStyle/>
          <a:p>
            <a:r>
              <a:rPr lang="cs-CZ" sz="3600" dirty="0"/>
              <a:t>Barokní divadlo</a:t>
            </a:r>
            <a:r>
              <a:rPr lang="en-US" sz="3600" dirty="0"/>
              <a:t> – </a:t>
            </a:r>
            <a:br>
              <a:rPr lang="en-US" sz="3600" dirty="0"/>
            </a:br>
            <a:r>
              <a:rPr lang="cs-CZ" sz="3600" dirty="0"/>
              <a:t>Zámek Český Krumlov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14678" y="1571612"/>
            <a:ext cx="5326062" cy="2090742"/>
          </a:xfrm>
        </p:spPr>
        <p:txBody>
          <a:bodyPr/>
          <a:lstStyle/>
          <a:p>
            <a:r>
              <a:rPr lang="cs-CZ" sz="2000" dirty="0"/>
              <a:t>Fungicidy na bázi t</a:t>
            </a:r>
            <a:r>
              <a:rPr lang="en-US" sz="2000" dirty="0" err="1"/>
              <a:t>ributyl</a:t>
            </a:r>
            <a:r>
              <a:rPr lang="cs-CZ" sz="2000" dirty="0"/>
              <a:t>cín</a:t>
            </a:r>
            <a:r>
              <a:rPr lang="en-US" sz="2000" dirty="0"/>
              <a:t>-</a:t>
            </a:r>
            <a:r>
              <a:rPr lang="en-US" sz="2000" dirty="0" err="1"/>
              <a:t>oxid</a:t>
            </a:r>
            <a:r>
              <a:rPr lang="cs-CZ" sz="2000" dirty="0"/>
              <a:t>u a další prostředky na ochranu dřeva aplikovány   v letech </a:t>
            </a:r>
            <a:r>
              <a:rPr lang="en-US" sz="2000" dirty="0"/>
              <a:t>1965-1985</a:t>
            </a:r>
            <a:endParaRPr lang="cs-CZ" sz="2000" dirty="0"/>
          </a:p>
          <a:p>
            <a:r>
              <a:rPr lang="cs-CZ" sz="2000" dirty="0"/>
              <a:t>V 90. letech prováděna sanace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Sledování kontaminace od r. </a:t>
            </a:r>
            <a:r>
              <a:rPr lang="en-US" sz="2000" dirty="0"/>
              <a:t>2001</a:t>
            </a:r>
            <a:endParaRPr lang="cs-CZ" sz="2000" dirty="0"/>
          </a:p>
        </p:txBody>
      </p:sp>
      <p:pic>
        <p:nvPicPr>
          <p:cNvPr id="6150" name="Picture 6" descr="atr3i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968375"/>
            <a:ext cx="2432050" cy="3243263"/>
          </a:xfrm>
          <a:prstGeom prst="rect">
            <a:avLst/>
          </a:prstGeom>
          <a:noFill/>
        </p:spPr>
      </p:pic>
      <p:pic>
        <p:nvPicPr>
          <p:cNvPr id="6152" name="Picture 8" descr="107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84600"/>
            <a:ext cx="3511550" cy="2827338"/>
          </a:xfrm>
          <a:prstGeom prst="rect">
            <a:avLst/>
          </a:prstGeom>
          <a:noFill/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323850" y="4826000"/>
            <a:ext cx="39433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7188" indent="-357188">
              <a:buFontTx/>
              <a:buChar char="•"/>
            </a:pPr>
            <a:r>
              <a:rPr lang="cs-CZ" sz="2000">
                <a:latin typeface="Arial" charset="0"/>
              </a:rPr>
              <a:t>Dřevo / výkvěty / atmosféra</a:t>
            </a:r>
          </a:p>
          <a:p>
            <a:pPr marL="357188" indent="-357188">
              <a:buFontTx/>
              <a:buChar char="•"/>
            </a:pPr>
            <a:r>
              <a:rPr lang="cs-CZ" sz="2000">
                <a:latin typeface="Arial" charset="0"/>
              </a:rPr>
              <a:t>Vzorky trámů – dřevo a směs    s výkvěty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19100" y="6392863"/>
            <a:ext cx="2951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Fotografie: http://www.castle.ckrumlov.cz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9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Stanovení </a:t>
            </a:r>
            <a:r>
              <a:rPr lang="cs-CZ" b="1" dirty="0" err="1" smtClean="0"/>
              <a:t>butylcíničitých</a:t>
            </a:r>
            <a:r>
              <a:rPr lang="cs-CZ" b="1" dirty="0" smtClean="0"/>
              <a:t> sloučenin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smtClean="0"/>
              <a:t>GC-ICP-MS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Extrakce </a:t>
            </a:r>
            <a:r>
              <a:rPr lang="cs-CZ" sz="2000" dirty="0" err="1" smtClean="0"/>
              <a:t>butylcíničitých</a:t>
            </a:r>
            <a:r>
              <a:rPr lang="cs-CZ" sz="2000" dirty="0" smtClean="0"/>
              <a:t> sloučenin ze vzorku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Přídavek vnitřního standardu (</a:t>
            </a:r>
            <a:r>
              <a:rPr lang="cs-CZ" sz="2000" dirty="0" err="1" smtClean="0"/>
              <a:t>tripropylcín</a:t>
            </a:r>
            <a:r>
              <a:rPr lang="cs-CZ" sz="2000" dirty="0" smtClean="0"/>
              <a:t> chlorid)</a:t>
            </a:r>
          </a:p>
          <a:p>
            <a:pPr lvl="1">
              <a:lnSpc>
                <a:spcPct val="90000"/>
              </a:lnSpc>
            </a:pPr>
            <a:r>
              <a:rPr lang="en-US" sz="2000" dirty="0" err="1" smtClean="0"/>
              <a:t>Ethyla</a:t>
            </a:r>
            <a:r>
              <a:rPr lang="cs-CZ" sz="2000" dirty="0" err="1" smtClean="0"/>
              <a:t>ce</a:t>
            </a:r>
            <a:r>
              <a:rPr lang="cs-CZ" sz="2000" dirty="0" smtClean="0"/>
              <a:t> (</a:t>
            </a:r>
            <a:r>
              <a:rPr lang="cs-CZ" sz="2000" dirty="0" err="1" smtClean="0"/>
              <a:t>tetraethylboritan</a:t>
            </a:r>
            <a:r>
              <a:rPr lang="cs-CZ" sz="2000" dirty="0" smtClean="0"/>
              <a:t> sodný, NaBEt</a:t>
            </a:r>
            <a:r>
              <a:rPr lang="cs-CZ" sz="2000" baseline="-25000" dirty="0" smtClean="0"/>
              <a:t>4</a:t>
            </a:r>
            <a:r>
              <a:rPr lang="cs-CZ" sz="2000" dirty="0" smtClean="0"/>
              <a:t>)</a:t>
            </a:r>
            <a:r>
              <a:rPr lang="en-US" sz="2000" dirty="0" smtClean="0"/>
              <a:t>,</a:t>
            </a:r>
            <a:r>
              <a:rPr lang="cs-CZ" sz="2000" dirty="0" smtClean="0"/>
              <a:t> </a:t>
            </a:r>
            <a:r>
              <a:rPr lang="en-US" sz="2000" dirty="0" smtClean="0"/>
              <a:t>p</a:t>
            </a:r>
            <a:r>
              <a:rPr lang="cs-CZ" sz="2000" dirty="0" smtClean="0"/>
              <a:t>H 5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Extra</a:t>
            </a:r>
            <a:r>
              <a:rPr lang="cs-CZ" sz="2000" dirty="0" err="1" smtClean="0"/>
              <a:t>kce</a:t>
            </a:r>
            <a:r>
              <a:rPr lang="en-US" sz="2000" dirty="0" smtClean="0"/>
              <a:t> </a:t>
            </a:r>
            <a:r>
              <a:rPr lang="cs-CZ" sz="2000" dirty="0" err="1" smtClean="0"/>
              <a:t>Bu</a:t>
            </a:r>
            <a:r>
              <a:rPr lang="cs-CZ" sz="2000" baseline="-25000" dirty="0" err="1" smtClean="0"/>
              <a:t>n</a:t>
            </a:r>
            <a:r>
              <a:rPr lang="cs-CZ" sz="2000" dirty="0" err="1" smtClean="0"/>
              <a:t>Et</a:t>
            </a:r>
            <a:r>
              <a:rPr lang="cs-CZ" sz="2000" baseline="-25000" dirty="0" smtClean="0"/>
              <a:t>(4-n)</a:t>
            </a:r>
            <a:r>
              <a:rPr lang="cs-CZ" sz="2000" dirty="0" err="1" smtClean="0"/>
              <a:t>Sn</a:t>
            </a:r>
            <a:r>
              <a:rPr lang="cs-CZ" sz="2000" dirty="0" smtClean="0"/>
              <a:t> do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cs-CZ" sz="2000" dirty="0" smtClean="0"/>
              <a:t>z</a:t>
            </a:r>
            <a:r>
              <a:rPr lang="en-US" sz="2000" dirty="0" err="1" smtClean="0"/>
              <a:t>oo</a:t>
            </a:r>
            <a:r>
              <a:rPr lang="cs-CZ" sz="2000" dirty="0" smtClean="0"/>
              <a:t>k</a:t>
            </a:r>
            <a:r>
              <a:rPr lang="en-US" sz="2000" dirty="0" smtClean="0"/>
              <a:t>tan</a:t>
            </a:r>
            <a:r>
              <a:rPr lang="cs-CZ" sz="2000" dirty="0" smtClean="0"/>
              <a:t>u</a:t>
            </a:r>
            <a:endParaRPr lang="cs-CZ" sz="2000" b="1" dirty="0" smtClean="0"/>
          </a:p>
          <a:p>
            <a:pPr lvl="1">
              <a:lnSpc>
                <a:spcPct val="90000"/>
              </a:lnSpc>
            </a:pPr>
            <a:r>
              <a:rPr lang="cs-CZ" sz="2000" b="1" dirty="0" smtClean="0"/>
              <a:t>GC 6890N, ICP-MS 7500ce</a:t>
            </a:r>
            <a:r>
              <a:rPr lang="en-US" sz="2000" b="1" dirty="0" smtClean="0"/>
              <a:t> (Agilent Technologies)</a:t>
            </a:r>
            <a:endParaRPr lang="cs-CZ" sz="2000" b="1" dirty="0" smtClean="0"/>
          </a:p>
          <a:p>
            <a:pPr lvl="1">
              <a:lnSpc>
                <a:spcPct val="90000"/>
              </a:lnSpc>
            </a:pPr>
            <a:r>
              <a:rPr lang="cs-CZ" sz="2000" dirty="0" smtClean="0"/>
              <a:t>5 </a:t>
            </a:r>
            <a:r>
              <a:rPr lang="el-GR" sz="2000" dirty="0" smtClean="0">
                <a:cs typeface="Arial" charset="0"/>
              </a:rPr>
              <a:t>μ</a:t>
            </a:r>
            <a:r>
              <a:rPr lang="cs-CZ" sz="2000" dirty="0" smtClean="0"/>
              <a:t>l 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Kolona HP-5, 30mx320</a:t>
            </a:r>
            <a:r>
              <a:rPr lang="el-GR" sz="2000" dirty="0" smtClean="0">
                <a:cs typeface="Arial" charset="0"/>
              </a:rPr>
              <a:t>μ</a:t>
            </a:r>
            <a:r>
              <a:rPr lang="cs-CZ" sz="2000" dirty="0" smtClean="0"/>
              <a:t>mx0,25</a:t>
            </a:r>
            <a:r>
              <a:rPr lang="el-GR" sz="2000" dirty="0" smtClean="0">
                <a:cs typeface="Arial" charset="0"/>
              </a:rPr>
              <a:t>μ</a:t>
            </a:r>
            <a:r>
              <a:rPr lang="cs-CZ" sz="2000" dirty="0" smtClean="0"/>
              <a:t>m, He 5 ml.min</a:t>
            </a:r>
            <a:r>
              <a:rPr lang="cs-CZ" sz="2000" baseline="30000" dirty="0" smtClean="0"/>
              <a:t>-1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Teplotní</a:t>
            </a:r>
            <a:r>
              <a:rPr lang="en-US" sz="2000" dirty="0" smtClean="0"/>
              <a:t> program</a:t>
            </a:r>
            <a:r>
              <a:rPr lang="cs-CZ" sz="2000" dirty="0" smtClean="0"/>
              <a:t> 70 - 250</a:t>
            </a:r>
            <a:r>
              <a:rPr lang="en-US" sz="2000" dirty="0" smtClean="0"/>
              <a:t>°</a:t>
            </a:r>
            <a:r>
              <a:rPr lang="cs-CZ" sz="2000" dirty="0" smtClean="0"/>
              <a:t>C, 10 min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Transfer-line + </a:t>
            </a:r>
            <a:r>
              <a:rPr lang="en-US" sz="2000" dirty="0" err="1" smtClean="0"/>
              <a:t>inje</a:t>
            </a:r>
            <a:r>
              <a:rPr lang="cs-CZ" sz="2000" dirty="0" smtClean="0"/>
              <a:t>k</a:t>
            </a:r>
            <a:r>
              <a:rPr lang="en-US" sz="2000" dirty="0" smtClean="0"/>
              <a:t>tor</a:t>
            </a:r>
            <a:r>
              <a:rPr lang="cs-CZ" sz="2000" dirty="0" smtClean="0"/>
              <a:t> 250</a:t>
            </a:r>
            <a:r>
              <a:rPr lang="en-US" sz="2000" dirty="0" smtClean="0"/>
              <a:t>°</a:t>
            </a:r>
            <a:r>
              <a:rPr lang="cs-CZ" sz="2000" dirty="0" smtClean="0"/>
              <a:t>C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ICP-MS, ladění</a:t>
            </a:r>
            <a:r>
              <a:rPr lang="en-US" sz="2000" dirty="0" smtClean="0"/>
              <a:t> -</a:t>
            </a:r>
            <a:r>
              <a:rPr lang="cs-CZ" sz="2000" dirty="0" smtClean="0"/>
              <a:t> 100 </a:t>
            </a:r>
            <a:r>
              <a:rPr lang="cs-CZ" sz="2000" dirty="0" err="1" smtClean="0"/>
              <a:t>ppm</a:t>
            </a:r>
            <a:r>
              <a:rPr lang="cs-CZ" sz="2000" dirty="0" smtClean="0"/>
              <a:t> </a:t>
            </a:r>
            <a:r>
              <a:rPr lang="cs-CZ" sz="2000" dirty="0" err="1" smtClean="0"/>
              <a:t>Xe</a:t>
            </a:r>
            <a:r>
              <a:rPr lang="cs-CZ" sz="2000" dirty="0" smtClean="0"/>
              <a:t> </a:t>
            </a:r>
            <a:r>
              <a:rPr lang="en-US" sz="2000" dirty="0" smtClean="0"/>
              <a:t>in</a:t>
            </a:r>
            <a:r>
              <a:rPr lang="cs-CZ" sz="2000" dirty="0" smtClean="0"/>
              <a:t> Ar</a:t>
            </a:r>
          </a:p>
          <a:p>
            <a:pPr lvl="1">
              <a:lnSpc>
                <a:spcPct val="90000"/>
              </a:lnSpc>
            </a:pPr>
            <a:r>
              <a:rPr lang="cs-CZ" sz="2000" baseline="30000" dirty="0" smtClean="0"/>
              <a:t>118</a:t>
            </a:r>
            <a:r>
              <a:rPr lang="cs-CZ" sz="2000" dirty="0" smtClean="0"/>
              <a:t>Sn, </a:t>
            </a:r>
            <a:r>
              <a:rPr lang="cs-CZ" sz="2000" baseline="30000" dirty="0" smtClean="0"/>
              <a:t>120</a:t>
            </a:r>
            <a:r>
              <a:rPr lang="cs-CZ" sz="2000" dirty="0" smtClean="0"/>
              <a:t>Sn, suma obou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4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20A1A-59FF-4CC1-9AD9-A56D2F9A0990}" type="slidenum">
              <a:rPr lang="cs-CZ"/>
              <a:pPr/>
              <a:t>25</a:t>
            </a:fld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 dirty="0">
                <a:solidFill>
                  <a:srgbClr val="23526F"/>
                </a:solidFill>
              </a:rPr>
              <a:t>GC-</a:t>
            </a:r>
            <a:r>
              <a:rPr lang="cs-CZ" sz="2800" dirty="0">
                <a:solidFill>
                  <a:srgbClr val="23526F"/>
                </a:solidFill>
              </a:rPr>
              <a:t>ICP-MS</a:t>
            </a:r>
            <a:r>
              <a:rPr lang="en-US" sz="2800" dirty="0">
                <a:solidFill>
                  <a:srgbClr val="23526F"/>
                </a:solidFill>
              </a:rPr>
              <a:t> - </a:t>
            </a:r>
            <a:r>
              <a:rPr lang="en-US" sz="2800" dirty="0" err="1">
                <a:solidFill>
                  <a:srgbClr val="23526F"/>
                </a:solidFill>
              </a:rPr>
              <a:t>dete</a:t>
            </a:r>
            <a:r>
              <a:rPr lang="cs-CZ" sz="2800" dirty="0" err="1">
                <a:solidFill>
                  <a:srgbClr val="23526F"/>
                </a:solidFill>
              </a:rPr>
              <a:t>kce</a:t>
            </a:r>
            <a:endParaRPr lang="cs-CZ" sz="2800" dirty="0">
              <a:solidFill>
                <a:srgbClr val="23526F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57200" y="980850"/>
            <a:ext cx="374015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b="1" dirty="0" err="1">
                <a:latin typeface="Arial" charset="0"/>
              </a:rPr>
              <a:t>Sn</a:t>
            </a:r>
            <a:r>
              <a:rPr lang="cs-CZ" sz="1400" b="1" dirty="0">
                <a:latin typeface="Arial" charset="0"/>
              </a:rPr>
              <a:t> - 10 </a:t>
            </a:r>
            <a:r>
              <a:rPr lang="en-US" sz="1400" b="1" dirty="0">
                <a:latin typeface="Arial" charset="0"/>
              </a:rPr>
              <a:t>i</a:t>
            </a:r>
            <a:r>
              <a:rPr lang="cs-CZ" sz="1400" b="1" dirty="0">
                <a:latin typeface="Arial" charset="0"/>
              </a:rPr>
              <a:t>z</a:t>
            </a:r>
            <a:r>
              <a:rPr lang="en-US" sz="1400" b="1" dirty="0" err="1">
                <a:latin typeface="Arial" charset="0"/>
              </a:rPr>
              <a:t>otop</a:t>
            </a:r>
            <a:r>
              <a:rPr lang="cs-CZ" sz="1400" b="1" dirty="0">
                <a:latin typeface="Arial" charset="0"/>
              </a:rPr>
              <a:t>ů (0,34 – 32,6%)</a:t>
            </a:r>
          </a:p>
          <a:p>
            <a:pPr>
              <a:spcBef>
                <a:spcPct val="50000"/>
              </a:spcBef>
            </a:pPr>
            <a:r>
              <a:rPr lang="cs-CZ" sz="1400" b="1" dirty="0">
                <a:latin typeface="Arial" charset="0"/>
              </a:rPr>
              <a:t>Vybrané izotopy – 118 (24,2%), 120 (32,6%), TIC</a:t>
            </a:r>
          </a:p>
          <a:p>
            <a:pPr>
              <a:spcBef>
                <a:spcPct val="50000"/>
              </a:spcBef>
            </a:pPr>
            <a:r>
              <a:rPr lang="cs-CZ" sz="1400" b="1" dirty="0">
                <a:latin typeface="Arial" charset="0"/>
              </a:rPr>
              <a:t>Integrační doba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sz="1400" b="1" dirty="0">
                <a:latin typeface="Arial" charset="0"/>
              </a:rPr>
              <a:t> S/N (LOD)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sz="1400" b="1" dirty="0">
                <a:latin typeface="Arial" charset="0"/>
              </a:rPr>
              <a:t> počet bodů na píku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sz="1400" b="1" dirty="0">
                <a:latin typeface="Arial" charset="0"/>
              </a:rPr>
              <a:t> přesnost měření</a:t>
            </a:r>
            <a:r>
              <a:rPr lang="en-US" sz="1400" b="1" dirty="0">
                <a:latin typeface="Arial" charset="0"/>
              </a:rPr>
              <a:t> (</a:t>
            </a:r>
            <a:r>
              <a:rPr lang="cs-CZ" sz="1400" b="1" dirty="0">
                <a:latin typeface="Arial" charset="0"/>
              </a:rPr>
              <a:t>plocha píku</a:t>
            </a:r>
            <a:r>
              <a:rPr lang="en-US" sz="1400" b="1" dirty="0">
                <a:latin typeface="Arial" charset="0"/>
              </a:rPr>
              <a:t>)</a:t>
            </a:r>
            <a:endParaRPr lang="cs-CZ" sz="1400" b="1" dirty="0">
              <a:latin typeface="Arial" charset="0"/>
            </a:endParaRPr>
          </a:p>
        </p:txBody>
      </p:sp>
      <p:graphicFrame>
        <p:nvGraphicFramePr>
          <p:cNvPr id="10576" name="Group 336"/>
          <p:cNvGraphicFramePr>
            <a:graphicFrameLocks noGrp="1"/>
          </p:cNvGraphicFramePr>
          <p:nvPr/>
        </p:nvGraphicFramePr>
        <p:xfrm>
          <a:off x="460375" y="3633788"/>
          <a:ext cx="3929063" cy="1701802"/>
        </p:xfrm>
        <a:graphic>
          <a:graphicData uri="http://schemas.openxmlformats.org/drawingml/2006/table">
            <a:tbl>
              <a:tblPr/>
              <a:tblGrid>
                <a:gridCol w="981075"/>
                <a:gridCol w="984250"/>
                <a:gridCol w="982663"/>
                <a:gridCol w="981075"/>
              </a:tblGrid>
              <a:tr h="425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Isotope</a:t>
                      </a:r>
                      <a:endParaRPr kumimoji="0" lang="cs-CZ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Abundance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[%]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Isotope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Abundance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[%]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112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0,97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118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24,22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114</a:t>
                      </a:r>
                      <a:r>
                        <a:rPr kumimoji="0" lang="cs-CZ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0,66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119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8,59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115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0,34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120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32,58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116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14,54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122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4,63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117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7,68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124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Sn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5,79</a:t>
                      </a:r>
                      <a:endParaRPr kumimoji="0" lang="cs-CZ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tint val="3372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10573" name="Picture 3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145" y="5504564"/>
            <a:ext cx="5130800" cy="12033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3372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3372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</p:pic>
      <p:pic>
        <p:nvPicPr>
          <p:cNvPr id="10574" name="Picture 3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836712"/>
            <a:ext cx="4367637" cy="27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52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247FD-7F2B-4DEE-8312-B278F7E875A7}" type="slidenum">
              <a:rPr lang="cs-CZ"/>
              <a:pPr/>
              <a:t>26</a:t>
            </a:fld>
            <a:endParaRPr lang="cs-CZ"/>
          </a:p>
        </p:txBody>
      </p:sp>
      <p:pic>
        <p:nvPicPr>
          <p:cNvPr id="13325" name="Picture 13" descr="atr3i6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1047750"/>
            <a:ext cx="3665538" cy="2576513"/>
          </a:xfrm>
          <a:prstGeom prst="rect">
            <a:avLst/>
          </a:prstGeom>
          <a:noFill/>
        </p:spPr>
      </p:pic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033963" y="6392863"/>
            <a:ext cx="2994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Fotografie:  http://www.castle.ckrumlov.cz</a:t>
            </a: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485775" y="274638"/>
            <a:ext cx="7786688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sz="2400" dirty="0">
                <a:solidFill>
                  <a:srgbClr val="23526F"/>
                </a:solidFill>
              </a:rPr>
              <a:t>Vzorek výkvětu na trámu - divadlo v Českém Krumlově</a:t>
            </a:r>
          </a:p>
        </p:txBody>
      </p:sp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2575" y="1916832"/>
            <a:ext cx="4371850" cy="271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371475" y="3878263"/>
            <a:ext cx="3036888" cy="2785378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100 mg vzorku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+ 10 ml </a:t>
            </a:r>
            <a:r>
              <a:rPr lang="cs-CZ" sz="1400" b="1" dirty="0" err="1">
                <a:solidFill>
                  <a:srgbClr val="23526F"/>
                </a:solidFill>
                <a:latin typeface="Arial" charset="0"/>
              </a:rPr>
              <a:t>MeOH</a:t>
            </a:r>
            <a:endParaRPr lang="cs-CZ" sz="1400" b="1" dirty="0">
              <a:solidFill>
                <a:srgbClr val="23526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15 min ultrazvuk, 30 min třepání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Odstředění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0,1 ml k </a:t>
            </a:r>
            <a:r>
              <a:rPr lang="cs-CZ" sz="1400" b="1" dirty="0" err="1">
                <a:solidFill>
                  <a:srgbClr val="23526F"/>
                </a:solidFill>
                <a:latin typeface="Arial" charset="0"/>
              </a:rPr>
              <a:t>derivatizaci</a:t>
            </a:r>
            <a:endParaRPr lang="cs-CZ" sz="1400" b="1" dirty="0">
              <a:solidFill>
                <a:srgbClr val="23526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+ </a:t>
            </a:r>
            <a:r>
              <a:rPr lang="cs-CZ" sz="1400" b="1" dirty="0" err="1">
                <a:solidFill>
                  <a:srgbClr val="23526F"/>
                </a:solidFill>
                <a:latin typeface="Arial" charset="0"/>
              </a:rPr>
              <a:t>TPrT</a:t>
            </a:r>
            <a:endParaRPr lang="cs-CZ" sz="1400" b="1" dirty="0">
              <a:solidFill>
                <a:srgbClr val="23526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+ 5 ml acetát. pufru pH 5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+ 1 ml 2% NaBEt</a:t>
            </a:r>
            <a:r>
              <a:rPr lang="cs-CZ" sz="1400" b="1" baseline="-25000" dirty="0">
                <a:solidFill>
                  <a:srgbClr val="23526F"/>
                </a:solidFill>
                <a:latin typeface="Arial" charset="0"/>
              </a:rPr>
              <a:t>4</a:t>
            </a:r>
            <a:endParaRPr lang="cs-CZ" sz="1400" b="1" dirty="0">
              <a:solidFill>
                <a:srgbClr val="23526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+ 2 ml i-oktan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>
                <a:solidFill>
                  <a:srgbClr val="23526F"/>
                </a:solidFill>
                <a:latin typeface="Arial" charset="0"/>
              </a:rPr>
              <a:t>extrakce 3 min</a:t>
            </a: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3408363" y="5056188"/>
            <a:ext cx="2709862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 flipV="1">
            <a:off x="6105525" y="4598988"/>
            <a:ext cx="0" cy="4572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0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91D9-B4EF-4ECF-A66C-BEDCB1EEFED3}" type="slidenum">
              <a:rPr lang="cs-CZ"/>
              <a:pPr/>
              <a:t>27</a:t>
            </a:fld>
            <a:endParaRPr lang="cs-CZ"/>
          </a:p>
        </p:txBody>
      </p:sp>
      <p:pic>
        <p:nvPicPr>
          <p:cNvPr id="18543" name="Picture 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1360488"/>
            <a:ext cx="5056188" cy="182403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3372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3372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</p:pic>
      <p:pic>
        <p:nvPicPr>
          <p:cNvPr id="18545" name="Picture 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" y="3586163"/>
            <a:ext cx="5070475" cy="113823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3372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3372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</p:pic>
      <p:sp>
        <p:nvSpPr>
          <p:cNvPr id="18546" name="Text Box 114"/>
          <p:cNvSpPr txBox="1">
            <a:spLocks noChangeArrowheads="1"/>
          </p:cNvSpPr>
          <p:nvPr/>
        </p:nvSpPr>
        <p:spPr bwMode="auto">
          <a:xfrm>
            <a:off x="2590800" y="4838700"/>
            <a:ext cx="46640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>
                <a:latin typeface="Arial" charset="0"/>
              </a:rPr>
              <a:t>Z1, Z2 – spíše </a:t>
            </a:r>
            <a:r>
              <a:rPr lang="cs-CZ" sz="1600" dirty="0" smtClean="0">
                <a:latin typeface="Arial" charset="0"/>
              </a:rPr>
              <a:t>dřevo</a:t>
            </a:r>
          </a:p>
          <a:p>
            <a:pPr>
              <a:spcBef>
                <a:spcPct val="50000"/>
              </a:spcBef>
            </a:pPr>
            <a:r>
              <a:rPr lang="cs-CZ" sz="1600" dirty="0" smtClean="0">
                <a:latin typeface="Arial" charset="0"/>
              </a:rPr>
              <a:t>Z3</a:t>
            </a:r>
            <a:r>
              <a:rPr lang="cs-CZ" sz="1600" dirty="0">
                <a:latin typeface="Arial" charset="0"/>
              </a:rPr>
              <a:t>, Z4 – spíše výkvět</a:t>
            </a:r>
          </a:p>
        </p:txBody>
      </p:sp>
      <p:sp>
        <p:nvSpPr>
          <p:cNvPr id="18547" name="Text Box 115"/>
          <p:cNvSpPr txBox="1">
            <a:spLocks noChangeArrowheads="1"/>
          </p:cNvSpPr>
          <p:nvPr/>
        </p:nvSpPr>
        <p:spPr bwMode="auto">
          <a:xfrm>
            <a:off x="271463" y="5886450"/>
            <a:ext cx="7900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23526F"/>
                </a:solidFill>
                <a:latin typeface="Arial" charset="0"/>
              </a:rPr>
              <a:t>LOD – 0</a:t>
            </a:r>
            <a:r>
              <a:rPr lang="en-US" b="1" dirty="0">
                <a:solidFill>
                  <a:srgbClr val="23526F"/>
                </a:solidFill>
                <a:latin typeface="Arial" charset="0"/>
              </a:rPr>
              <a:t>.</a:t>
            </a:r>
            <a:r>
              <a:rPr lang="cs-CZ" b="1" dirty="0">
                <a:solidFill>
                  <a:srgbClr val="23526F"/>
                </a:solidFill>
                <a:latin typeface="Arial" charset="0"/>
              </a:rPr>
              <a:t>5 mg.kg</a:t>
            </a:r>
            <a:r>
              <a:rPr lang="cs-CZ" b="1" baseline="30000" dirty="0">
                <a:solidFill>
                  <a:srgbClr val="23526F"/>
                </a:solidFill>
                <a:latin typeface="Arial" charset="0"/>
              </a:rPr>
              <a:t>-1</a:t>
            </a:r>
            <a:r>
              <a:rPr lang="cs-CZ" b="1" dirty="0">
                <a:solidFill>
                  <a:srgbClr val="23526F"/>
                </a:solidFill>
                <a:latin typeface="Arial" charset="0"/>
              </a:rPr>
              <a:t>   </a:t>
            </a:r>
            <a:r>
              <a:rPr lang="cs-CZ" b="1" dirty="0" smtClean="0">
                <a:solidFill>
                  <a:srgbClr val="23526F"/>
                </a:solidFill>
                <a:latin typeface="Arial" charset="0"/>
              </a:rPr>
              <a:t>Větší </a:t>
            </a:r>
            <a:r>
              <a:rPr lang="cs-CZ" b="1" dirty="0">
                <a:solidFill>
                  <a:srgbClr val="23526F"/>
                </a:solidFill>
                <a:latin typeface="Arial" charset="0"/>
              </a:rPr>
              <a:t>množství vzorku</a:t>
            </a:r>
            <a:r>
              <a:rPr lang="en-US" b="1" dirty="0">
                <a:solidFill>
                  <a:srgbClr val="23526F"/>
                </a:solidFill>
                <a:latin typeface="Arial" charset="0"/>
              </a:rPr>
              <a:t> / </a:t>
            </a:r>
            <a:r>
              <a:rPr lang="cs-CZ" b="1" dirty="0" err="1" smtClean="0">
                <a:solidFill>
                  <a:srgbClr val="23526F"/>
                </a:solidFill>
                <a:latin typeface="Arial" charset="0"/>
              </a:rPr>
              <a:t>alikvot</a:t>
            </a:r>
            <a:r>
              <a:rPr lang="cs-CZ" b="1" dirty="0">
                <a:solidFill>
                  <a:srgbClr val="23526F"/>
                </a:solidFill>
                <a:latin typeface="Arial" charset="0"/>
              </a:rPr>
              <a:t> </a:t>
            </a:r>
            <a:r>
              <a:rPr lang="cs-CZ" b="1" dirty="0" smtClean="0">
                <a:solidFill>
                  <a:srgbClr val="23526F"/>
                </a:solidFill>
                <a:latin typeface="Arial" charset="0"/>
              </a:rPr>
              <a:t>extraktu</a:t>
            </a:r>
            <a:r>
              <a:rPr lang="en-US" b="1" dirty="0">
                <a:solidFill>
                  <a:srgbClr val="23526F"/>
                </a:solidFill>
                <a:latin typeface="Arial" charset="0"/>
                <a:cs typeface="Arial" charset="0"/>
              </a:rPr>
              <a:t>→</a:t>
            </a:r>
            <a:r>
              <a:rPr lang="cs-CZ" b="1" dirty="0">
                <a:solidFill>
                  <a:srgbClr val="23526F"/>
                </a:solidFill>
                <a:latin typeface="Arial" charset="0"/>
              </a:rPr>
              <a:t> 1 </a:t>
            </a:r>
            <a:r>
              <a:rPr lang="cs-CZ" b="1" dirty="0">
                <a:solidFill>
                  <a:srgbClr val="23526F"/>
                </a:solidFill>
                <a:latin typeface="Symbol" pitchFamily="18" charset="2"/>
              </a:rPr>
              <a:t>m</a:t>
            </a:r>
            <a:r>
              <a:rPr lang="cs-CZ" b="1" dirty="0">
                <a:solidFill>
                  <a:srgbClr val="23526F"/>
                </a:solidFill>
                <a:latin typeface="Arial" charset="0"/>
              </a:rPr>
              <a:t>g.kg</a:t>
            </a:r>
            <a:r>
              <a:rPr lang="cs-CZ" b="1" baseline="30000" dirty="0">
                <a:solidFill>
                  <a:srgbClr val="23526F"/>
                </a:solidFill>
                <a:latin typeface="Arial" charset="0"/>
              </a:rPr>
              <a:t>-1</a:t>
            </a:r>
          </a:p>
        </p:txBody>
      </p:sp>
      <p:sp>
        <p:nvSpPr>
          <p:cNvPr id="18548" name="Text Box 116"/>
          <p:cNvSpPr txBox="1">
            <a:spLocks noChangeArrowheads="1"/>
          </p:cNvSpPr>
          <p:nvPr/>
        </p:nvSpPr>
        <p:spPr bwMode="auto">
          <a:xfrm>
            <a:off x="728663" y="342900"/>
            <a:ext cx="80438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 dirty="0">
                <a:solidFill>
                  <a:srgbClr val="23526F"/>
                </a:solidFill>
                <a:latin typeface="Arial" charset="0"/>
              </a:rPr>
              <a:t>Výsledky analýzy</a:t>
            </a:r>
            <a:r>
              <a:rPr lang="en-US" sz="3200" dirty="0">
                <a:solidFill>
                  <a:srgbClr val="23526F"/>
                </a:solidFill>
                <a:latin typeface="Arial" charset="0"/>
              </a:rPr>
              <a:t> / </a:t>
            </a:r>
            <a:r>
              <a:rPr lang="cs-CZ" sz="3200" dirty="0">
                <a:solidFill>
                  <a:srgbClr val="23526F"/>
                </a:solidFill>
                <a:latin typeface="Arial" charset="0"/>
              </a:rPr>
              <a:t>extrakce</a:t>
            </a:r>
            <a:r>
              <a:rPr lang="en-US" sz="3200" dirty="0">
                <a:solidFill>
                  <a:srgbClr val="23526F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23526F"/>
                </a:solidFill>
                <a:latin typeface="Arial" charset="0"/>
              </a:rPr>
              <a:t>HCl+MeOH</a:t>
            </a:r>
            <a:endParaRPr lang="cs-CZ" sz="3200" dirty="0">
              <a:solidFill>
                <a:srgbClr val="23526F"/>
              </a:solidFill>
              <a:latin typeface="Arial" charset="0"/>
            </a:endParaRPr>
          </a:p>
        </p:txBody>
      </p:sp>
      <p:pic>
        <p:nvPicPr>
          <p:cNvPr id="18549" name="Picture 117" descr="atr3i9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7888" y="1328738"/>
            <a:ext cx="2446337" cy="3373437"/>
          </a:xfrm>
          <a:prstGeom prst="rect">
            <a:avLst/>
          </a:prstGeom>
          <a:noFill/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9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Spojení LC s ICP-MS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Metoda LC využívá dělení analytů v proudu kapaliny a spojení LC s ICP-MS technicky nejméně problematické. </a:t>
            </a:r>
          </a:p>
          <a:p>
            <a:r>
              <a:rPr lang="cs-CZ" dirty="0"/>
              <a:t>Pro spojení s ICP-MS detekcí mohou být využity všechny techniky LC (iontově-výměnná, </a:t>
            </a:r>
            <a:r>
              <a:rPr lang="cs-CZ" dirty="0" err="1"/>
              <a:t>iontopárová</a:t>
            </a:r>
            <a:r>
              <a:rPr lang="cs-CZ" dirty="0"/>
              <a:t>, vylučovací, na reverzní i normální fázi, afinitní aj.), pokud je zajištěna kompatibilita separačních podmínek s provozními podmínkami ICP-MS</a:t>
            </a:r>
          </a:p>
          <a:p>
            <a:r>
              <a:rPr lang="cs-CZ" dirty="0"/>
              <a:t>Výstup ze separační kolony je zpravidla přímo připojen kapilárou do zmlžovače ICP-MS. Průtoky mobilní fáze (MF, řádově desetiny až jednotky ml.min</a:t>
            </a:r>
            <a:r>
              <a:rPr lang="cs-CZ" baseline="30000" dirty="0"/>
              <a:t>-1</a:t>
            </a:r>
            <a:r>
              <a:rPr lang="cs-CZ" dirty="0"/>
              <a:t>) odpovídají průtokům, se kterými pracují běžně užívané zmlžovače v ICP-MS, takže i běžně aplikované mlžné komory zůstávají na svém </a:t>
            </a:r>
            <a:r>
              <a:rPr lang="cs-CZ" dirty="0" smtClean="0"/>
              <a:t>místě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28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34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Modifikace LC-ICP-MS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Mikrokolonové</a:t>
            </a:r>
            <a:r>
              <a:rPr lang="cs-CZ" dirty="0"/>
              <a:t> uspořádání s průtoky mobilní fáze řádově 0.01 – 0.1 ml.min</a:t>
            </a:r>
            <a:r>
              <a:rPr lang="cs-CZ" baseline="30000" dirty="0"/>
              <a:t>-1 </a:t>
            </a:r>
            <a:r>
              <a:rPr lang="cs-CZ" dirty="0"/>
              <a:t>a tomu odpovídající zmlžovače (</a:t>
            </a:r>
            <a:r>
              <a:rPr lang="cs-CZ" dirty="0" err="1"/>
              <a:t>mikrokoncentrický</a:t>
            </a:r>
            <a:r>
              <a:rPr lang="cs-CZ" dirty="0"/>
              <a:t>). Úměrně jsou potom použity menší mlžné komory, případně bez mlžné komory (DIHEN - Direct </a:t>
            </a:r>
            <a:r>
              <a:rPr lang="cs-CZ" dirty="0" err="1"/>
              <a:t>Injection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Efficiency</a:t>
            </a:r>
            <a:r>
              <a:rPr lang="cs-CZ" dirty="0"/>
              <a:t> </a:t>
            </a:r>
            <a:r>
              <a:rPr lang="cs-CZ" dirty="0" err="1"/>
              <a:t>Nebulizer</a:t>
            </a:r>
            <a:r>
              <a:rPr lang="cs-CZ" dirty="0"/>
              <a:t>). </a:t>
            </a:r>
          </a:p>
          <a:p>
            <a:r>
              <a:rPr lang="cs-CZ" dirty="0"/>
              <a:t>Nejsou-li průtoky mobilní fáze vzájemně kompatibilní, je možno využít přisávání nosné kapaliny k proudu mobilní fáze (průtok LC &lt; průtok zmlžovačem) nebo naopak oddělení části toku mobilní fáze mimo zmlžovač (průtok LC &gt; průtok zmlžovačem). Výstup z LC je napojen to T-kusu a v případě ředění je bočním ramenem přiváděna nosná kapalina V druhém případě je bočním ramenem odváděna přebytečná kapalina do odpadu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29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77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23526F"/>
                </a:solidFill>
              </a:rPr>
              <a:t>Laserová lokální </a:t>
            </a:r>
            <a:r>
              <a:rPr lang="cs-CZ" sz="3600" b="1" dirty="0" smtClean="0">
                <a:solidFill>
                  <a:srgbClr val="23526F"/>
                </a:solidFill>
              </a:rPr>
              <a:t>prvková analýza </a:t>
            </a:r>
            <a:r>
              <a:rPr lang="cs-CZ" sz="4000" b="1" dirty="0" smtClean="0">
                <a:solidFill>
                  <a:srgbClr val="23526F"/>
                </a:solidFill>
              </a:rPr>
              <a:t/>
            </a:r>
            <a:br>
              <a:rPr lang="cs-CZ" sz="4000" b="1" dirty="0" smtClean="0">
                <a:solidFill>
                  <a:srgbClr val="23526F"/>
                </a:solidFill>
              </a:rPr>
            </a:br>
            <a:r>
              <a:rPr lang="cs-CZ" sz="2200" dirty="0" smtClean="0">
                <a:solidFill>
                  <a:srgbClr val="23526F"/>
                </a:solidFill>
              </a:rPr>
              <a:t>Uvolnění </a:t>
            </a:r>
            <a:r>
              <a:rPr lang="cs-CZ" sz="2200" dirty="0">
                <a:solidFill>
                  <a:srgbClr val="23526F"/>
                </a:solidFill>
              </a:rPr>
              <a:t>atomů ze vzorku odpařením </a:t>
            </a:r>
            <a:r>
              <a:rPr lang="cs-CZ" sz="2200" dirty="0" smtClean="0">
                <a:solidFill>
                  <a:srgbClr val="23526F"/>
                </a:solidFill>
              </a:rPr>
              <a:t>laserovým paprskem</a:t>
            </a:r>
            <a:endParaRPr lang="cs-CZ" sz="2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FF0000"/>
              </a:buClr>
              <a:buSzPct val="80000"/>
            </a:pPr>
            <a:r>
              <a:rPr lang="cs-CZ" sz="2400" dirty="0" smtClean="0">
                <a:solidFill>
                  <a:srgbClr val="23526F"/>
                </a:solidFill>
              </a:rPr>
              <a:t>Výhody</a:t>
            </a:r>
            <a:endParaRPr lang="cs-CZ" sz="2400" dirty="0">
              <a:solidFill>
                <a:srgbClr val="23526F"/>
              </a:solidFill>
            </a:endParaRPr>
          </a:p>
          <a:p>
            <a:pPr lvl="1">
              <a:lnSpc>
                <a:spcPct val="90000"/>
              </a:lnSpc>
              <a:buSzPct val="90000"/>
            </a:pPr>
            <a:r>
              <a:rPr lang="cs-CZ" sz="2400" dirty="0">
                <a:solidFill>
                  <a:srgbClr val="23526F"/>
                </a:solidFill>
              </a:rPr>
              <a:t>Eliminace rozkladu pevných vzorků pro ICP</a:t>
            </a:r>
          </a:p>
          <a:p>
            <a:pPr lvl="1">
              <a:lnSpc>
                <a:spcPct val="90000"/>
              </a:lnSpc>
              <a:buSzPct val="90000"/>
            </a:pPr>
            <a:r>
              <a:rPr lang="cs-CZ" sz="2400" dirty="0">
                <a:solidFill>
                  <a:srgbClr val="23526F"/>
                </a:solidFill>
              </a:rPr>
              <a:t>Eliminace vody a kyselin (zdroj spektrálních interferencí v </a:t>
            </a:r>
            <a:r>
              <a:rPr lang="cs-CZ" sz="2400" dirty="0" smtClean="0">
                <a:solidFill>
                  <a:srgbClr val="23526F"/>
                </a:solidFill>
              </a:rPr>
              <a:t>ICP-MS)</a:t>
            </a:r>
            <a:endParaRPr lang="cs-CZ" sz="2400" b="1" u="sng" dirty="0">
              <a:solidFill>
                <a:srgbClr val="23526F"/>
              </a:solidFill>
            </a:endParaRPr>
          </a:p>
          <a:p>
            <a:pPr>
              <a:lnSpc>
                <a:spcPct val="90000"/>
              </a:lnSpc>
              <a:buClr>
                <a:srgbClr val="FF3300"/>
              </a:buClr>
              <a:buSzPct val="80000"/>
            </a:pPr>
            <a:r>
              <a:rPr lang="cs-CZ" sz="2400" u="sng" dirty="0">
                <a:solidFill>
                  <a:srgbClr val="23526F"/>
                </a:solidFill>
              </a:rPr>
              <a:t>Univerzální</a:t>
            </a:r>
            <a:r>
              <a:rPr lang="cs-CZ" sz="2400" dirty="0">
                <a:solidFill>
                  <a:srgbClr val="23526F"/>
                </a:solidFill>
              </a:rPr>
              <a:t>: interakce laserového záření s elektricky vodivými i nevodivými materiály</a:t>
            </a:r>
          </a:p>
          <a:p>
            <a:pPr>
              <a:lnSpc>
                <a:spcPct val="90000"/>
              </a:lnSpc>
              <a:buClr>
                <a:srgbClr val="FF3300"/>
              </a:buClr>
              <a:buSzPct val="80000"/>
            </a:pPr>
            <a:r>
              <a:rPr lang="cs-CZ" sz="2400" u="sng" dirty="0">
                <a:solidFill>
                  <a:srgbClr val="23526F"/>
                </a:solidFill>
              </a:rPr>
              <a:t>Nedestruktivní</a:t>
            </a:r>
            <a:r>
              <a:rPr lang="cs-CZ" sz="2400" dirty="0">
                <a:solidFill>
                  <a:srgbClr val="23526F"/>
                </a:solidFill>
              </a:rPr>
              <a:t>: odpaření materiálu z plochy od 10 µm</a:t>
            </a:r>
            <a:r>
              <a:rPr lang="cs-CZ" sz="2400" baseline="30000" dirty="0">
                <a:solidFill>
                  <a:srgbClr val="23526F"/>
                </a:solidFill>
              </a:rPr>
              <a:t>2</a:t>
            </a:r>
            <a:r>
              <a:rPr lang="cs-CZ" sz="2400" dirty="0">
                <a:solidFill>
                  <a:srgbClr val="23526F"/>
                </a:solidFill>
              </a:rPr>
              <a:t> do 1mm</a:t>
            </a:r>
            <a:r>
              <a:rPr lang="cs-CZ" sz="2400" baseline="30000" dirty="0">
                <a:solidFill>
                  <a:srgbClr val="23526F"/>
                </a:solidFill>
              </a:rPr>
              <a:t>2</a:t>
            </a:r>
            <a:r>
              <a:rPr lang="cs-CZ" sz="2400" dirty="0">
                <a:solidFill>
                  <a:srgbClr val="23526F"/>
                </a:solidFill>
              </a:rPr>
              <a:t> (podle zaostření) a do hloubky cca 0,1µm/laserový puls</a:t>
            </a:r>
          </a:p>
          <a:p>
            <a:pPr>
              <a:lnSpc>
                <a:spcPct val="90000"/>
              </a:lnSpc>
              <a:buClr>
                <a:srgbClr val="FF3300"/>
              </a:buClr>
              <a:buSzPct val="80000"/>
            </a:pPr>
            <a:r>
              <a:rPr lang="cs-CZ" sz="2400" u="sng" dirty="0">
                <a:solidFill>
                  <a:srgbClr val="23526F"/>
                </a:solidFill>
              </a:rPr>
              <a:t>Lokální analýza</a:t>
            </a:r>
            <a:r>
              <a:rPr lang="cs-CZ" sz="2400" dirty="0">
                <a:solidFill>
                  <a:srgbClr val="23526F"/>
                </a:solidFill>
              </a:rPr>
              <a:t>: zaostření na jediné místo</a:t>
            </a:r>
          </a:p>
          <a:p>
            <a:pPr>
              <a:lnSpc>
                <a:spcPct val="90000"/>
              </a:lnSpc>
              <a:buClr>
                <a:srgbClr val="FF3300"/>
              </a:buClr>
              <a:buSzPct val="80000"/>
            </a:pPr>
            <a:r>
              <a:rPr lang="cs-CZ" sz="2400" u="sng" dirty="0">
                <a:solidFill>
                  <a:srgbClr val="23526F"/>
                </a:solidFill>
              </a:rPr>
              <a:t>Mapování</a:t>
            </a:r>
            <a:r>
              <a:rPr lang="cs-CZ" sz="2400" dirty="0">
                <a:solidFill>
                  <a:srgbClr val="23526F"/>
                </a:solidFill>
              </a:rPr>
              <a:t>: pohyb paprsku nebo vzorku (</a:t>
            </a:r>
            <a:r>
              <a:rPr lang="cs-CZ" sz="2400" dirty="0" err="1">
                <a:solidFill>
                  <a:srgbClr val="23526F"/>
                </a:solidFill>
              </a:rPr>
              <a:t>xy</a:t>
            </a:r>
            <a:r>
              <a:rPr lang="cs-CZ" sz="2400" dirty="0">
                <a:solidFill>
                  <a:srgbClr val="23526F"/>
                </a:solidFill>
              </a:rPr>
              <a:t>)</a:t>
            </a:r>
          </a:p>
          <a:p>
            <a:pPr>
              <a:lnSpc>
                <a:spcPct val="90000"/>
              </a:lnSpc>
              <a:buClr>
                <a:srgbClr val="FF3300"/>
              </a:buClr>
              <a:buSzPct val="80000"/>
            </a:pPr>
            <a:r>
              <a:rPr lang="cs-CZ" sz="2400" u="sng" dirty="0">
                <a:solidFill>
                  <a:srgbClr val="23526F"/>
                </a:solidFill>
              </a:rPr>
              <a:t>Určení změny složení vzorku s hloubkou</a:t>
            </a:r>
            <a:r>
              <a:rPr lang="cs-CZ" sz="2400" dirty="0" smtClean="0">
                <a:solidFill>
                  <a:srgbClr val="23526F"/>
                </a:solidFill>
              </a:rPr>
              <a:t>: </a:t>
            </a:r>
            <a:r>
              <a:rPr lang="cs-CZ" sz="2400" dirty="0">
                <a:solidFill>
                  <a:srgbClr val="23526F"/>
                </a:solidFill>
              </a:rPr>
              <a:t>hloubkové profily (osa z) 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862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Mikrozmlžovače</a:t>
            </a:r>
            <a:r>
              <a:rPr lang="cs-CZ" b="1" dirty="0"/>
              <a:t> pro ICP-MS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30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5000"/>
          <a:stretch>
            <a:fillRect/>
          </a:stretch>
        </p:blipFill>
        <p:spPr bwMode="auto">
          <a:xfrm>
            <a:off x="142844" y="2357431"/>
            <a:ext cx="4069116" cy="296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6432"/>
          <a:stretch>
            <a:fillRect/>
          </a:stretch>
        </p:blipFill>
        <p:spPr bwMode="auto">
          <a:xfrm>
            <a:off x="4211960" y="2319812"/>
            <a:ext cx="4253498" cy="300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0816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Aplikace HPLC-ICP-MS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31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99116"/>
            <a:ext cx="7812070" cy="449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5994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CE-ICP-MS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Hlavní předností CE je vysoké rozlišení, flexibilita aplikací a hardwarová jednoduchost</a:t>
            </a:r>
          </a:p>
          <a:p>
            <a:r>
              <a:rPr lang="cs-CZ" dirty="0"/>
              <a:t>Hlavní nevýhodou je velmi malý objem vzorku, průtoky v </a:t>
            </a:r>
            <a:r>
              <a:rPr lang="cs-CZ" dirty="0" err="1"/>
              <a:t>nl</a:t>
            </a:r>
            <a:r>
              <a:rPr lang="cs-CZ" dirty="0"/>
              <a:t>/min. CE-ICP-MS zůstává z velké části v oblasti akademického výzkumu.</a:t>
            </a:r>
          </a:p>
          <a:p>
            <a:r>
              <a:rPr lang="cs-CZ" dirty="0"/>
              <a:t>V poslední době vyvíjené mikro- a </a:t>
            </a:r>
            <a:r>
              <a:rPr lang="cs-CZ" dirty="0" err="1"/>
              <a:t>nanoprůtokové</a:t>
            </a:r>
            <a:r>
              <a:rPr lang="cs-CZ" dirty="0"/>
              <a:t> HPLC mají výhody CE bez jejích nedostatků 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32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012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CE-ICP-MS interface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33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3927" r="3715"/>
          <a:stretch>
            <a:fillRect/>
          </a:stretch>
        </p:blipFill>
        <p:spPr bwMode="auto">
          <a:xfrm>
            <a:off x="142844" y="2204864"/>
            <a:ext cx="4143404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11960" y="2204864"/>
            <a:ext cx="4247332" cy="326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02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704856" cy="778098"/>
          </a:xfrm>
        </p:spPr>
        <p:txBody>
          <a:bodyPr/>
          <a:lstStyle/>
          <a:p>
            <a:r>
              <a:rPr lang="cs-CZ" sz="3200" b="1" dirty="0">
                <a:solidFill>
                  <a:srgbClr val="23526F"/>
                </a:solidFill>
              </a:rPr>
              <a:t>Laserová </a:t>
            </a:r>
            <a:r>
              <a:rPr lang="cs-CZ" sz="3200" b="1" dirty="0" smtClean="0">
                <a:solidFill>
                  <a:srgbClr val="23526F"/>
                </a:solidFill>
              </a:rPr>
              <a:t>ablace – Laser </a:t>
            </a:r>
            <a:r>
              <a:rPr lang="cs-CZ" sz="3200" b="1" dirty="0" err="1" smtClean="0">
                <a:solidFill>
                  <a:srgbClr val="23526F"/>
                </a:solidFill>
              </a:rPr>
              <a:t>Ablation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202388" cy="519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00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23526F"/>
                </a:solidFill>
              </a:rPr>
              <a:t>Instrumentace LA-ICP spektrometrie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7" y="1412776"/>
            <a:ext cx="6770340" cy="52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34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cs-CZ" sz="3200" b="1" dirty="0">
                <a:solidFill>
                  <a:srgbClr val="23526F"/>
                </a:solidFill>
              </a:rPr>
              <a:t>Vliv délky pulsu 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7467600" cy="1828800"/>
          </a:xfrm>
        </p:spPr>
        <p:txBody>
          <a:bodyPr>
            <a:normAutofit fontScale="92500" lnSpcReduction="20000"/>
          </a:bodyPr>
          <a:lstStyle/>
          <a:p>
            <a:pPr marL="476250" indent="-37465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cs-CZ" dirty="0">
                <a:solidFill>
                  <a:srgbClr val="23526F"/>
                </a:solidFill>
              </a:rPr>
              <a:t>při kratších pulsech snižování tavení a napařování materiálu, minimalizace frakcionace selektivním vypařováním z taveniny</a:t>
            </a:r>
          </a:p>
          <a:p>
            <a:pPr marL="476250" indent="-374650"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cs-CZ" dirty="0">
                <a:solidFill>
                  <a:srgbClr val="23526F"/>
                </a:solidFill>
              </a:rPr>
              <a:t>menší energie mikroplazmatu – snižování atomizace materiálu </a:t>
            </a:r>
            <a:r>
              <a:rPr lang="cs-CZ" dirty="0" err="1">
                <a:solidFill>
                  <a:srgbClr val="23526F"/>
                </a:solidFill>
              </a:rPr>
              <a:t>ablatovaného</a:t>
            </a:r>
            <a:r>
              <a:rPr lang="cs-CZ" dirty="0">
                <a:solidFill>
                  <a:srgbClr val="23526F"/>
                </a:solidFill>
              </a:rPr>
              <a:t> ze </a:t>
            </a:r>
            <a:r>
              <a:rPr lang="cs-CZ" dirty="0" smtClean="0">
                <a:solidFill>
                  <a:srgbClr val="23526F"/>
                </a:solidFill>
              </a:rPr>
              <a:t>vzorku</a:t>
            </a:r>
            <a:endParaRPr lang="cs-CZ" dirty="0">
              <a:solidFill>
                <a:srgbClr val="23526F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9" name="Picture 2" descr="krater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28" y="2846189"/>
            <a:ext cx="3794832" cy="2808674"/>
          </a:xfrm>
          <a:prstGeom prst="rect">
            <a:avLst/>
          </a:prstGeom>
          <a:noFill/>
        </p:spPr>
      </p:pic>
      <p:pic>
        <p:nvPicPr>
          <p:cNvPr id="10" name="Picture 3" descr="kraterf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846189"/>
            <a:ext cx="3904846" cy="2808674"/>
          </a:xfrm>
          <a:prstGeom prst="rect">
            <a:avLst/>
          </a:prstGeom>
          <a:noFill/>
        </p:spPr>
      </p:pic>
      <p:sp>
        <p:nvSpPr>
          <p:cNvPr id="13" name="Obdélník 12"/>
          <p:cNvSpPr/>
          <p:nvPr/>
        </p:nvSpPr>
        <p:spPr>
          <a:xfrm>
            <a:off x="417128" y="5733256"/>
            <a:ext cx="7771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K. </a:t>
            </a:r>
            <a:r>
              <a:rPr lang="cs-CZ" dirty="0" err="1" smtClean="0"/>
              <a:t>Niemax</a:t>
            </a:r>
            <a:r>
              <a:rPr lang="cs-CZ" dirty="0" smtClean="0"/>
              <a:t>, Laser </a:t>
            </a:r>
            <a:r>
              <a:rPr lang="cs-CZ" dirty="0" err="1" smtClean="0"/>
              <a:t>ablation</a:t>
            </a:r>
            <a:r>
              <a:rPr lang="cs-CZ" dirty="0" smtClean="0"/>
              <a:t> – </a:t>
            </a:r>
            <a:r>
              <a:rPr lang="cs-CZ" dirty="0" err="1" smtClean="0"/>
              <a:t>reflection</a:t>
            </a:r>
            <a:r>
              <a:rPr lang="cs-CZ" dirty="0" smtClean="0"/>
              <a:t> on a very </a:t>
            </a: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cs-CZ" dirty="0" err="1" smtClean="0"/>
              <a:t>technique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solid </a:t>
            </a:r>
            <a:r>
              <a:rPr lang="cs-CZ" dirty="0" err="1" smtClean="0"/>
              <a:t>sampling</a:t>
            </a:r>
            <a:r>
              <a:rPr lang="cs-CZ" dirty="0" smtClean="0"/>
              <a:t>, </a:t>
            </a:r>
            <a:r>
              <a:rPr lang="cs-CZ" dirty="0" err="1" smtClean="0"/>
              <a:t>Fresenius</a:t>
            </a:r>
            <a:r>
              <a:rPr lang="cs-CZ" dirty="0" smtClean="0"/>
              <a:t> J. </a:t>
            </a:r>
            <a:r>
              <a:rPr lang="cs-CZ" dirty="0" err="1" smtClean="0"/>
              <a:t>Anal</a:t>
            </a:r>
            <a:r>
              <a:rPr lang="cs-CZ" dirty="0" smtClean="0"/>
              <a:t>. </a:t>
            </a:r>
            <a:r>
              <a:rPr lang="cs-CZ" dirty="0" err="1" smtClean="0"/>
              <a:t>Chem</a:t>
            </a:r>
            <a:r>
              <a:rPr lang="cs-CZ" dirty="0" smtClean="0"/>
              <a:t>. (2001) 370:332-340)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517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Vliv matrice vzorku</a:t>
            </a:r>
            <a:br>
              <a:rPr lang="cs-CZ" b="1" dirty="0"/>
            </a:br>
            <a:r>
              <a:rPr lang="cs-CZ" b="1" dirty="0"/>
              <a:t>ablace kalcitu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7" name="Picture 9" descr="F:\Prednaska Praha\La krater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3886200" cy="2890838"/>
          </a:xfrm>
          <a:prstGeom prst="rect">
            <a:avLst/>
          </a:prstGeom>
          <a:noFill/>
        </p:spPr>
      </p:pic>
      <p:pic>
        <p:nvPicPr>
          <p:cNvPr id="8" name="Picture 10" descr="F:\Prednaska Praha\La krater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800" y="2057400"/>
            <a:ext cx="3835400" cy="2881313"/>
          </a:xfrm>
          <a:prstGeom prst="rect">
            <a:avLst/>
          </a:prstGeom>
          <a:noFill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62000" y="50292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i="1" dirty="0">
                <a:latin typeface="Comic Sans MS" pitchFamily="66" charset="0"/>
              </a:rPr>
              <a:t>Islandský kalcit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648200" y="5116426"/>
            <a:ext cx="38100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i="1" dirty="0" err="1" smtClean="0">
                <a:latin typeface="Comic Sans MS" pitchFamily="66" charset="0"/>
              </a:rPr>
              <a:t>Pulleniatina</a:t>
            </a:r>
            <a:r>
              <a:rPr lang="cs-CZ" i="1" dirty="0" smtClean="0">
                <a:latin typeface="Comic Sans MS" pitchFamily="66" charset="0"/>
              </a:rPr>
              <a:t> </a:t>
            </a:r>
            <a:r>
              <a:rPr lang="cs-CZ" i="1" dirty="0" err="1">
                <a:latin typeface="Comic Sans MS" pitchFamily="66" charset="0"/>
              </a:rPr>
              <a:t>obliquiloculata</a:t>
            </a:r>
            <a:endParaRPr lang="cs-CZ" i="1" dirty="0">
              <a:latin typeface="Comic Sans MS" pitchFamily="66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5800" y="5803900"/>
            <a:ext cx="77724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dirty="0">
                <a:latin typeface="Comic Sans MS" pitchFamily="66" charset="0"/>
              </a:rPr>
              <a:t>S. </a:t>
            </a:r>
            <a:r>
              <a:rPr lang="cs-CZ" sz="1600" dirty="0" err="1">
                <a:latin typeface="Comic Sans MS" pitchFamily="66" charset="0"/>
              </a:rPr>
              <a:t>Eggins</a:t>
            </a:r>
            <a:r>
              <a:rPr lang="cs-CZ" sz="1600" dirty="0">
                <a:latin typeface="Comic Sans MS" pitchFamily="66" charset="0"/>
              </a:rPr>
              <a:t> et al. / </a:t>
            </a:r>
            <a:r>
              <a:rPr lang="cs-CZ" sz="1600" dirty="0" err="1">
                <a:latin typeface="Comic Sans MS" pitchFamily="66" charset="0"/>
              </a:rPr>
              <a:t>Earth</a:t>
            </a:r>
            <a:r>
              <a:rPr lang="cs-CZ" sz="1600" dirty="0">
                <a:latin typeface="Comic Sans MS" pitchFamily="66" charset="0"/>
              </a:rPr>
              <a:t> and </a:t>
            </a:r>
            <a:r>
              <a:rPr lang="cs-CZ" sz="1600" dirty="0" err="1">
                <a:latin typeface="Comic Sans MS" pitchFamily="66" charset="0"/>
              </a:rPr>
              <a:t>Planetary</a:t>
            </a:r>
            <a:r>
              <a:rPr lang="cs-CZ" sz="1600" dirty="0">
                <a:latin typeface="Comic Sans MS" pitchFamily="66" charset="0"/>
              </a:rPr>
              <a:t> Science </a:t>
            </a:r>
            <a:r>
              <a:rPr lang="cs-CZ" sz="1600" dirty="0" err="1">
                <a:latin typeface="Comic Sans MS" pitchFamily="66" charset="0"/>
              </a:rPr>
              <a:t>Letters</a:t>
            </a:r>
            <a:r>
              <a:rPr lang="cs-CZ" sz="1600" dirty="0">
                <a:latin typeface="Comic Sans MS" pitchFamily="66" charset="0"/>
              </a:rPr>
              <a:t> 212 (2003) 291-306</a:t>
            </a:r>
          </a:p>
          <a:p>
            <a:pPr algn="ctr">
              <a:spcBef>
                <a:spcPct val="50000"/>
              </a:spcBef>
            </a:pPr>
            <a:endParaRPr lang="cs-CZ" sz="80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0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LA-ICP-MS </a:t>
            </a:r>
            <a:r>
              <a:rPr lang="cs-CZ" sz="3200" b="1" dirty="0" smtClean="0"/>
              <a:t>INSTRUMENTACE</a:t>
            </a:r>
            <a:endParaRPr lang="cs-CZ" b="1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6" name="Picture 4" descr="DSCN98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76400"/>
            <a:ext cx="5184775" cy="38877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40425" y="1628775"/>
            <a:ext cx="33480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cs-CZ" sz="1800" dirty="0" err="1" smtClean="0"/>
              <a:t>Nd:YAG</a:t>
            </a:r>
            <a:r>
              <a:rPr lang="cs-CZ" sz="1800" dirty="0" smtClean="0"/>
              <a:t> laser UP-213    </a:t>
            </a:r>
          </a:p>
          <a:p>
            <a:pPr algn="l" eaLnBrk="1" hangingPunct="1"/>
            <a:r>
              <a:rPr lang="cs-CZ" sz="1800" dirty="0" smtClean="0"/>
              <a:t>(New </a:t>
            </a:r>
            <a:r>
              <a:rPr lang="cs-CZ" sz="1800" dirty="0" err="1" smtClean="0"/>
              <a:t>Wave</a:t>
            </a:r>
            <a:r>
              <a:rPr lang="cs-CZ" sz="1800" dirty="0" smtClean="0"/>
              <a:t> </a:t>
            </a:r>
            <a:r>
              <a:rPr lang="cs-CZ" sz="1800" dirty="0" err="1" smtClean="0"/>
              <a:t>Research</a:t>
            </a:r>
            <a:r>
              <a:rPr lang="cs-CZ" sz="1800" dirty="0" smtClean="0"/>
              <a:t>)</a:t>
            </a:r>
            <a:endParaRPr lang="cs-CZ" sz="18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11863" y="2420938"/>
            <a:ext cx="2808287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Aft>
                <a:spcPct val="250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1600" dirty="0"/>
              <a:t> 213 </a:t>
            </a:r>
            <a:r>
              <a:rPr lang="cs-CZ" sz="1600" dirty="0" err="1"/>
              <a:t>nm</a:t>
            </a:r>
            <a:endParaRPr lang="cs-CZ" sz="1600" dirty="0"/>
          </a:p>
          <a:p>
            <a:pPr algn="l" eaLnBrk="1" hangingPunct="1">
              <a:spcAft>
                <a:spcPct val="250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1600" dirty="0"/>
              <a:t> frekvence: 1-20 Hz</a:t>
            </a:r>
          </a:p>
          <a:p>
            <a:pPr algn="l" eaLnBrk="1" hangingPunct="1">
              <a:spcAft>
                <a:spcPct val="250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1600" dirty="0"/>
              <a:t> délka pulzu: 4.2 </a:t>
            </a:r>
            <a:r>
              <a:rPr lang="cs-CZ" sz="1600" dirty="0" err="1"/>
              <a:t>ns</a:t>
            </a:r>
            <a:endParaRPr lang="cs-CZ" sz="1600" dirty="0"/>
          </a:p>
          <a:p>
            <a:pPr algn="l" eaLnBrk="1" hangingPunct="1">
              <a:spcAft>
                <a:spcPct val="250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1600" dirty="0"/>
              <a:t> spot </a:t>
            </a:r>
            <a:r>
              <a:rPr lang="cs-CZ" sz="1600" dirty="0" err="1"/>
              <a:t>size</a:t>
            </a:r>
            <a:r>
              <a:rPr lang="cs-CZ" sz="1600" dirty="0"/>
              <a:t> 4-300 </a:t>
            </a:r>
            <a:r>
              <a:rPr lang="en-US" sz="1600" dirty="0">
                <a:cs typeface="Arial" charset="0"/>
              </a:rPr>
              <a:t>µ</a:t>
            </a:r>
            <a:r>
              <a:rPr lang="cs-CZ" sz="1600" dirty="0">
                <a:cs typeface="Arial" charset="0"/>
              </a:rPr>
              <a:t>m</a:t>
            </a:r>
            <a:r>
              <a:rPr lang="cs-CZ" sz="1600" dirty="0"/>
              <a:t>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46788" y="4221163"/>
            <a:ext cx="2701676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cs-CZ" sz="1800" dirty="0"/>
              <a:t>ICP-MS </a:t>
            </a:r>
            <a:r>
              <a:rPr lang="cs-CZ" sz="1800" dirty="0" err="1"/>
              <a:t>Agilent</a:t>
            </a:r>
            <a:r>
              <a:rPr lang="cs-CZ" sz="1800" dirty="0"/>
              <a:t> 7500ce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011862" y="4653136"/>
            <a:ext cx="2736601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Aft>
                <a:spcPct val="250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1600" dirty="0"/>
              <a:t> generátor: 27.12 MHz</a:t>
            </a:r>
          </a:p>
          <a:p>
            <a:pPr algn="l" eaLnBrk="1" hangingPunct="1">
              <a:spcAft>
                <a:spcPct val="250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1600" dirty="0"/>
              <a:t> kvadrupólový hmotnostní analyzátor</a:t>
            </a:r>
          </a:p>
          <a:p>
            <a:pPr algn="l" eaLnBrk="1" hangingPunct="1">
              <a:spcAft>
                <a:spcPct val="250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1600" dirty="0"/>
              <a:t> detektor: elektronový násobič</a:t>
            </a:r>
          </a:p>
        </p:txBody>
      </p:sp>
      <p:pic>
        <p:nvPicPr>
          <p:cNvPr id="11" name="Picture 9" descr="supercell_phot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715000"/>
            <a:ext cx="1263650" cy="984250"/>
          </a:xfrm>
          <a:prstGeom prst="rect">
            <a:avLst/>
          </a:prstGeom>
          <a:noFill/>
        </p:spPr>
      </p:pic>
      <p:pic>
        <p:nvPicPr>
          <p:cNvPr id="12" name="Picture 10" descr="supercell_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5716588"/>
            <a:ext cx="2044700" cy="1065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180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23526F"/>
                </a:solidFill>
              </a:rPr>
              <a:t>Mapování povrchů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505E24-60AA-4E79-8E3C-D87DA5C3D98F}" type="slidenum">
              <a:rPr lang="cs-CZ" smtClean="0"/>
              <a:t>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5013" y="1360488"/>
            <a:ext cx="77684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23526F"/>
                </a:solidFill>
                <a:latin typeface="Arial" charset="0"/>
              </a:rPr>
              <a:t>stanovení </a:t>
            </a:r>
            <a:r>
              <a:rPr lang="cs-CZ" sz="2400" dirty="0" err="1">
                <a:solidFill>
                  <a:srgbClr val="23526F"/>
                </a:solidFill>
                <a:latin typeface="Arial" charset="0"/>
              </a:rPr>
              <a:t>nehomogenit</a:t>
            </a:r>
            <a:r>
              <a:rPr lang="cs-CZ" sz="2400" dirty="0">
                <a:solidFill>
                  <a:srgbClr val="23526F"/>
                </a:solidFill>
                <a:latin typeface="Arial" charset="0"/>
              </a:rPr>
              <a:t> v keramických materiálech</a:t>
            </a:r>
          </a:p>
          <a:p>
            <a:r>
              <a:rPr lang="cs-CZ" sz="2400" dirty="0" smtClean="0">
                <a:solidFill>
                  <a:srgbClr val="23526F"/>
                </a:solidFill>
                <a:latin typeface="Arial" charset="0"/>
              </a:rPr>
              <a:t>stanovení </a:t>
            </a:r>
            <a:r>
              <a:rPr lang="cs-CZ" sz="2400" dirty="0" err="1">
                <a:solidFill>
                  <a:srgbClr val="23526F"/>
                </a:solidFill>
                <a:latin typeface="Arial" charset="0"/>
              </a:rPr>
              <a:t>nehomogenit</a:t>
            </a:r>
            <a:r>
              <a:rPr lang="cs-CZ" sz="2400" dirty="0">
                <a:solidFill>
                  <a:srgbClr val="23526F"/>
                </a:solidFill>
                <a:latin typeface="Arial" charset="0"/>
              </a:rPr>
              <a:t> v kovech </a:t>
            </a:r>
          </a:p>
          <a:p>
            <a:r>
              <a:rPr lang="cs-CZ" sz="2400" dirty="0" smtClean="0">
                <a:solidFill>
                  <a:srgbClr val="23526F"/>
                </a:solidFill>
                <a:latin typeface="Arial" charset="0"/>
              </a:rPr>
              <a:t>prostorové </a:t>
            </a:r>
            <a:r>
              <a:rPr lang="cs-CZ" sz="2400" dirty="0">
                <a:solidFill>
                  <a:srgbClr val="23526F"/>
                </a:solidFill>
                <a:latin typeface="Arial" charset="0"/>
              </a:rPr>
              <a:t>rozložení prvků v geologických materiálech, </a:t>
            </a:r>
            <a:endParaRPr lang="cs-CZ" sz="2400" dirty="0" smtClean="0">
              <a:solidFill>
                <a:srgbClr val="23526F"/>
              </a:solidFill>
              <a:latin typeface="Arial" charset="0"/>
            </a:endParaRPr>
          </a:p>
          <a:p>
            <a:r>
              <a:rPr lang="cs-CZ" sz="2400" dirty="0" smtClean="0">
                <a:solidFill>
                  <a:srgbClr val="23526F"/>
                </a:solidFill>
                <a:latin typeface="Arial" charset="0"/>
              </a:rPr>
              <a:t>půdách</a:t>
            </a:r>
            <a:r>
              <a:rPr lang="cs-CZ" sz="2400" dirty="0">
                <a:solidFill>
                  <a:srgbClr val="23526F"/>
                </a:solidFill>
                <a:latin typeface="Arial" charset="0"/>
              </a:rPr>
              <a:t>, </a:t>
            </a:r>
            <a:r>
              <a:rPr lang="cs-CZ" sz="2400" dirty="0" smtClean="0">
                <a:solidFill>
                  <a:srgbClr val="23526F"/>
                </a:solidFill>
                <a:latin typeface="Arial" charset="0"/>
              </a:rPr>
              <a:t>keramice, popílcích….</a:t>
            </a:r>
            <a:endParaRPr lang="cs-CZ" sz="2400" dirty="0">
              <a:solidFill>
                <a:srgbClr val="23526F"/>
              </a:solidFill>
              <a:latin typeface="Arial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r="3961" b="5925"/>
          <a:stretch/>
        </p:blipFill>
        <p:spPr bwMode="auto">
          <a:xfrm>
            <a:off x="357158" y="3071811"/>
            <a:ext cx="8000911" cy="256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57158" y="6072206"/>
            <a:ext cx="59754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23526F"/>
                </a:solidFill>
                <a:latin typeface="Arial" charset="0"/>
              </a:rPr>
              <a:t>Denis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Menut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, Pascal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Fichet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,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Jean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-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Luc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Lacour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,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Annie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Rivoallan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,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and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Patrick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Mauchien</a:t>
            </a:r>
            <a:endParaRPr lang="cs-CZ" sz="1200" dirty="0">
              <a:solidFill>
                <a:srgbClr val="23526F"/>
              </a:solidFill>
              <a:latin typeface="Arial" charset="0"/>
            </a:endParaRPr>
          </a:p>
          <a:p>
            <a:r>
              <a:rPr lang="cs-CZ" sz="1200" dirty="0">
                <a:solidFill>
                  <a:srgbClr val="23526F"/>
                </a:solidFill>
                <a:latin typeface="Arial" charset="0"/>
              </a:rPr>
              <a:t>20 </a:t>
            </a:r>
            <a:r>
              <a:rPr lang="cs-CZ" sz="1200" dirty="0" err="1">
                <a:solidFill>
                  <a:srgbClr val="23526F"/>
                </a:solidFill>
                <a:latin typeface="Arial" charset="0"/>
              </a:rPr>
              <a:t>October</a:t>
            </a:r>
            <a:r>
              <a:rPr lang="cs-CZ" sz="1200" dirty="0">
                <a:solidFill>
                  <a:srgbClr val="23526F"/>
                </a:solidFill>
                <a:latin typeface="Arial" charset="0"/>
              </a:rPr>
              <a:t> 2003  Vol. 42, No. 30  APPLIED OPTICS</a:t>
            </a:r>
          </a:p>
          <a:p>
            <a:endParaRPr lang="cs-CZ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802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478</TotalTime>
  <Words>1459</Words>
  <Application>Microsoft Office PowerPoint</Application>
  <PresentationFormat>Předvádění na obrazovce (4:3)</PresentationFormat>
  <Paragraphs>285</Paragraphs>
  <Slides>33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5" baseType="lpstr">
      <vt:lpstr>Arkýř</vt:lpstr>
      <vt:lpstr>List</vt:lpstr>
      <vt:lpstr>Trendy v ICP-MS</vt:lpstr>
      <vt:lpstr>Kombinované techniky</vt:lpstr>
      <vt:lpstr>Laserová lokální prvková analýza  Uvolnění atomů ze vzorku odpařením laserovým paprskem</vt:lpstr>
      <vt:lpstr>Laserová ablace – Laser Ablation</vt:lpstr>
      <vt:lpstr>Instrumentace LA-ICP spektrometrie</vt:lpstr>
      <vt:lpstr>Vliv délky pulsu </vt:lpstr>
      <vt:lpstr>Vliv matrice vzorku ablace kalcitu</vt:lpstr>
      <vt:lpstr>LA-ICP-MS INSTRUMENTACE</vt:lpstr>
      <vt:lpstr>Mapování povrchů</vt:lpstr>
      <vt:lpstr>Hloubkový profil – keramické dlaždice</vt:lpstr>
      <vt:lpstr>Hloubkový profil - keramická dlaždice</vt:lpstr>
      <vt:lpstr>Analýza ulpělé taveniny LiF-NaF na povrchu korozivzdorného materiálu- chlazení reaktoru roztavenými solemi</vt:lpstr>
      <vt:lpstr>Scanned interface section</vt:lpstr>
      <vt:lpstr>Prezentace aplikace PowerPoint</vt:lpstr>
      <vt:lpstr>Analýza močových kamenů</vt:lpstr>
      <vt:lpstr>GC-ICP-MS</vt:lpstr>
      <vt:lpstr>GC-ICP-MS v prvkové speciační analýze </vt:lpstr>
      <vt:lpstr>Prezentace aplikace PowerPoint</vt:lpstr>
      <vt:lpstr>Spojení plynové chromatografie s ICP-MS </vt:lpstr>
      <vt:lpstr>připojení výstupu z GC do injektoru plazmové hlavice </vt:lpstr>
      <vt:lpstr>Derivatizace</vt:lpstr>
      <vt:lpstr>Organocíničité sloučeniny (OTC)</vt:lpstr>
      <vt:lpstr>Barokní divadlo –  Zámek Český Krumlov</vt:lpstr>
      <vt:lpstr>Stanovení butylcíničitých sloučenin</vt:lpstr>
      <vt:lpstr>Prezentace aplikace PowerPoint</vt:lpstr>
      <vt:lpstr>Prezentace aplikace PowerPoint</vt:lpstr>
      <vt:lpstr>Prezentace aplikace PowerPoint</vt:lpstr>
      <vt:lpstr>Spojení LC s ICP-MS</vt:lpstr>
      <vt:lpstr>Modifikace LC-ICP-MS</vt:lpstr>
      <vt:lpstr>Mikrozmlžovače pro ICP-MS</vt:lpstr>
      <vt:lpstr>Aplikace HPLC-ICP-MS</vt:lpstr>
      <vt:lpstr>CE-ICP-MS</vt:lpstr>
      <vt:lpstr>CE-ICP-MS interface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Trendy v ICP-MS</dc:title>
  <dc:creator>práce</dc:creator>
  <cp:lastModifiedBy>práce</cp:lastModifiedBy>
  <cp:revision>17</cp:revision>
  <dcterms:created xsi:type="dcterms:W3CDTF">2010-10-16T13:49:28Z</dcterms:created>
  <dcterms:modified xsi:type="dcterms:W3CDTF">2012-09-19T11:15:11Z</dcterms:modified>
</cp:coreProperties>
</file>