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avi" ContentType="video/avi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3"/>
  </p:notesMasterIdLst>
  <p:handoutMasterIdLst>
    <p:handoutMasterId r:id="rId44"/>
  </p:handoutMasterIdLst>
  <p:sldIdLst>
    <p:sldId id="256" r:id="rId2"/>
    <p:sldId id="303" r:id="rId3"/>
    <p:sldId id="304" r:id="rId4"/>
    <p:sldId id="305" r:id="rId5"/>
    <p:sldId id="30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5" r:id="rId14"/>
    <p:sldId id="277" r:id="rId15"/>
    <p:sldId id="278" r:id="rId16"/>
    <p:sldId id="264" r:id="rId17"/>
    <p:sldId id="307" r:id="rId18"/>
    <p:sldId id="279" r:id="rId19"/>
    <p:sldId id="280" r:id="rId20"/>
    <p:sldId id="281" r:id="rId21"/>
    <p:sldId id="282" r:id="rId22"/>
    <p:sldId id="284" r:id="rId23"/>
    <p:sldId id="283" r:id="rId24"/>
    <p:sldId id="285" r:id="rId25"/>
    <p:sldId id="286" r:id="rId26"/>
    <p:sldId id="287" r:id="rId27"/>
    <p:sldId id="288" r:id="rId28"/>
    <p:sldId id="289" r:id="rId29"/>
    <p:sldId id="290" r:id="rId30"/>
    <p:sldId id="291" r:id="rId31"/>
    <p:sldId id="292" r:id="rId32"/>
    <p:sldId id="293" r:id="rId33"/>
    <p:sldId id="294" r:id="rId34"/>
    <p:sldId id="295" r:id="rId35"/>
    <p:sldId id="296" r:id="rId36"/>
    <p:sldId id="297" r:id="rId37"/>
    <p:sldId id="298" r:id="rId38"/>
    <p:sldId id="299" r:id="rId39"/>
    <p:sldId id="300" r:id="rId40"/>
    <p:sldId id="301" r:id="rId41"/>
    <p:sldId id="302" r:id="rId4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Full" cryptAlgorithmClass="hash" cryptAlgorithmType="typeAny" cryptAlgorithmSid="4" spinCount="50000" saltData="1YJuEpBGAsmVT7wNgl1gpg==" hashData="2vu18BNgsMbTk+M2qKUHIj/NdnU=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0FF1CE12-B100-0000-0000-000000000002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80"/>
    <p:restoredTop sz="95874" autoAdjust="0"/>
  </p:normalViewPr>
  <p:slideViewPr>
    <p:cSldViewPr>
      <p:cViewPr>
        <p:scale>
          <a:sx n="100" d="100"/>
          <a:sy n="100" d="100"/>
        </p:scale>
        <p:origin x="-984" y="-702"/>
      </p:cViewPr>
      <p:guideLst>
        <p:guide orient="horz" pos="2160"/>
        <p:guide pos="2880"/>
      </p:guideLst>
    </p:cSldViewPr>
  </p:slideViewPr>
  <p:outlineViewPr>
    <p:cViewPr>
      <p:scale>
        <a:sx n="1" d="1"/>
        <a:sy n="1" d="1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2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/>
          <a:lstStyle/>
          <a:p>
            <a:endParaRPr lang="en-US" smtClean="0"/>
          </a:p>
        </p:txBody>
      </p:sp>
      <p:sp>
        <p:nvSpPr>
          <p:cNvPr id="24" name="Rectangle 24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/>
          <a:lstStyle/>
          <a:p>
            <a:fld id="{A849C5AD-4428-4E9C-9C84-11B72C9365FB}" type="datetimeFigureOut">
              <a:rPr lang="en-US" smtClean="0"/>
              <a:pPr/>
              <a:t>12/7/2010</a:t>
            </a:fld>
            <a:endParaRPr lang="en-US" smtClean="0"/>
          </a:p>
        </p:txBody>
      </p:sp>
      <p:sp>
        <p:nvSpPr>
          <p:cNvPr id="30" name="Rectangle 30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/>
          <a:lstStyle/>
          <a:p>
            <a:endParaRPr lang="en-US" smtClean="0"/>
          </a:p>
        </p:txBody>
      </p:sp>
      <p:sp>
        <p:nvSpPr>
          <p:cNvPr id="18" name="Rectangle 18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8C596567-A38F-4CEF-B37F-9B9D120D62CE}" type="slidenum">
              <a:rPr lang="en-US" smtClean="0"/>
              <a:pPr/>
              <a:t>‹#›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85313642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4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/>
          <a:lstStyle/>
          <a:p>
            <a:endParaRPr lang="en-US" smtClean="0"/>
          </a:p>
        </p:txBody>
      </p:sp>
      <p:sp>
        <p:nvSpPr>
          <p:cNvPr id="15" name="Rectangle 15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/>
          <a:lstStyle/>
          <a:p>
            <a:fld id="{D7547E60-4BE7-4E4E-9AAA-5EE35AEC995C}" type="datetimeFigureOut">
              <a:rPr lang="en-US" smtClean="0"/>
              <a:pPr/>
              <a:t>12/7/2010</a:t>
            </a:fld>
            <a:endParaRPr lang="en-US" smtClean="0"/>
          </a:p>
        </p:txBody>
      </p:sp>
      <p:sp>
        <p:nvSpPr>
          <p:cNvPr id="23" name="Rectangle 2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anchor="ctr"/>
          <a:lstStyle/>
          <a:p>
            <a:endParaRPr lang="en-US"/>
          </a:p>
        </p:txBody>
      </p:sp>
      <p:sp>
        <p:nvSpPr>
          <p:cNvPr id="5" name="Rectangle 5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/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8" name="Rectangle 18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/>
          <a:lstStyle/>
          <a:p>
            <a:endParaRPr lang="en-US" smtClean="0"/>
          </a:p>
        </p:txBody>
      </p:sp>
      <p:sp>
        <p:nvSpPr>
          <p:cNvPr id="28" name="Rectangle 28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CA077768-21C8-4125-A345-258E48D2EED0}" type="slidenum">
              <a:rPr lang="en-US" smtClean="0"/>
              <a:pPr/>
              <a:t>‹#›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3111752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rtl="0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rtl="0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rtl="0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rtl="0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rtl="0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077768-21C8-4125-A345-258E48D2EED0}" type="slidenum">
              <a:rPr lang="en-US" smtClean="0"/>
              <a:pPr/>
              <a:t>1</a:t>
            </a:fld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077768-21C8-4125-A345-258E48D2EED0}" type="slidenum">
              <a:rPr lang="en-US" smtClean="0"/>
              <a:pPr/>
              <a:t>10</a:t>
            </a:fld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077768-21C8-4125-A345-258E48D2EED0}" type="slidenum">
              <a:rPr lang="en-US" smtClean="0"/>
              <a:pPr/>
              <a:t>11</a:t>
            </a:fld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077768-21C8-4125-A345-258E48D2EED0}" type="slidenum">
              <a:rPr lang="en-US" smtClean="0"/>
              <a:pPr/>
              <a:t>12</a:t>
            </a:fld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1.jpg"/>
          <p:cNvPicPr>
            <a:picLocks noChangeAspect="1"/>
          </p:cNvPicPr>
          <p:nvPr/>
        </p:nvPicPr>
        <p:blipFill>
          <a:blip r:embed="rId2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2.png"/>
          <p:cNvPicPr>
            <a:picLocks noChangeAspect="1"/>
          </p:cNvPicPr>
          <p:nvPr/>
        </p:nvPicPr>
        <p:blipFill>
          <a:blip r:embed="rId3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3.png"/>
          <p:cNvPicPr>
            <a:picLocks noChangeAspect="1"/>
          </p:cNvPicPr>
          <p:nvPr/>
        </p:nvPicPr>
        <p:blipFill>
          <a:blip r:embed="rId4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4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Rectangle 31"/>
          <p:cNvSpPr>
            <a:spLocks noGrp="1"/>
          </p:cNvSpPr>
          <p:nvPr>
            <p:ph type="subTitle" idx="1"/>
          </p:nvPr>
        </p:nvSpPr>
        <p:spPr>
          <a:xfrm>
            <a:off x="2492734" y="5094577"/>
            <a:ext cx="6194066" cy="925223"/>
          </a:xfrm>
        </p:spPr>
        <p:txBody>
          <a:bodyPr/>
          <a:lstStyle>
            <a:lvl1pPr marL="0" indent="0" algn="r">
              <a:buNone/>
              <a:defRPr sz="2800"/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cs-CZ" smtClean="0"/>
              <a:t>Klepnutím lze upravit styl předlohy podnadpisů.</a:t>
            </a:r>
            <a:endParaRPr lang="en-US"/>
          </a:p>
        </p:txBody>
      </p:sp>
      <p:sp>
        <p:nvSpPr>
          <p:cNvPr id="5" name="Rectangle 5"/>
          <p:cNvSpPr>
            <a:spLocks noGrp="1"/>
          </p:cNvSpPr>
          <p:nvPr>
            <p:ph type="ctrTitle"/>
          </p:nvPr>
        </p:nvSpPr>
        <p:spPr>
          <a:xfrm>
            <a:off x="1108986" y="3606800"/>
            <a:ext cx="7577814" cy="1470025"/>
          </a:xfrm>
        </p:spPr>
        <p:txBody>
          <a:bodyPr anchor="b" anchorCtr="0"/>
          <a:lstStyle>
            <a:lvl1pPr algn="r">
              <a:defRPr sz="4000"/>
            </a:lvl1pPr>
          </a:lstStyle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2010</a:t>
            </a:r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en-US" smtClean="0"/>
              <a:pPr algn="r"/>
              <a:t>‹#›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prof. V. Otruba</a:t>
            </a: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smtClean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2010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en-US" smtClean="0"/>
              <a:pPr algn="r"/>
              <a:t>‹#›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prof. V. Otruba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2010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en-US" smtClean="0"/>
              <a:pPr algn="r"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prof. V. Otruba</a:t>
            </a:r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en-US" smtClean="0"/>
              <a:pPr algn="r"/>
              <a:t>‹#›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prof. V. Otruba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dpis a 2 sloupce tex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smtClean="0"/>
          </a:p>
        </p:txBody>
      </p:sp>
      <p:sp>
        <p:nvSpPr>
          <p:cNvPr id="11" name="Rectangle 11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smtClean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2010</a:t>
            </a:r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en-US" smtClean="0"/>
              <a:pPr algn="r"/>
              <a:t>‹#›</a:t>
            </a:fld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prof. V. Otruba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smtClean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2010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en-US" smtClean="0"/>
              <a:pPr algn="r"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prof. V. Otruba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30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smtClean="0"/>
          </a:p>
        </p:txBody>
      </p:sp>
      <p:sp>
        <p:nvSpPr>
          <p:cNvPr id="17" name="Rectangle 17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smtClean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2010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en-US" smtClean="0"/>
              <a:pPr algn="r"/>
              <a:t>‹#›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prof. V. Otruba</a:t>
            </a:r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shade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5.png"/>
          <p:cNvPicPr>
            <a:picLocks noChangeAspect="1"/>
          </p:cNvPicPr>
          <p:nvPr/>
        </p:nvPicPr>
        <p:blipFill>
          <a:blip r:embed="rId9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6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Rectangle 30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12" name="Rectangle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 smtClean="0"/>
          </a:p>
        </p:txBody>
      </p:sp>
      <p:sp>
        <p:nvSpPr>
          <p:cNvPr id="6" name="Rectangle 6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+mn-lt"/>
              </a:defRPr>
            </a:lvl1pPr>
          </a:lstStyle>
          <a:p>
            <a:r>
              <a:rPr lang="cs-CZ" smtClean="0"/>
              <a:t>2010</a:t>
            </a:r>
            <a:endParaRPr lang="en-US" sz="1000" dirty="0" smtClean="0"/>
          </a:p>
        </p:txBody>
      </p:sp>
      <p:sp>
        <p:nvSpPr>
          <p:cNvPr id="20" name="Rectangle 20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algn="ctr">
              <a:defRPr sz="1000">
                <a:latin typeface="+mn-lt"/>
              </a:defRPr>
            </a:lvl1pPr>
          </a:lstStyle>
          <a:p>
            <a:pPr algn="ctr"/>
            <a:r>
              <a:rPr lang="en-US" sz="1000" smtClean="0"/>
              <a:t>prof. V. Otruba</a:t>
            </a:r>
            <a:endParaRPr lang="en-US" sz="1000" smtClean="0"/>
          </a:p>
        </p:txBody>
      </p:sp>
      <p:sp>
        <p:nvSpPr>
          <p:cNvPr id="21" name="Rectangle 21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+mn-lt"/>
              </a:defRPr>
            </a:lvl1pPr>
          </a:lstStyle>
          <a:p>
            <a:pPr algn="r"/>
            <a:fld id="{D4C49B74-5DB2-4B03-B1D2-7F6A3C51C318}" type="slidenum">
              <a:rPr lang="en-US" smtClean="0"/>
              <a:pPr algn="r"/>
              <a:t>‹#›</a:t>
            </a:fld>
            <a:endParaRPr lang="en-US" sz="1000" dirty="0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hf hdr="0"/>
  <p:txStyles>
    <p:titleStyle>
      <a:defPPr>
        <a:defRPr sz="4400">
          <a:solidFill>
            <a:schemeClr val="tx1"/>
          </a:solidFill>
          <a:latin typeface="+mj-lt"/>
          <a:ea typeface="+mj-ea"/>
          <a:cs typeface="+mj-cs"/>
        </a:defRPr>
      </a:defPPr>
      <a:lvl1pPr algn="l" eaLnBrk="1" hangingPunct="1">
        <a:buNone/>
        <a:defRPr sz="3600">
          <a:solidFill>
            <a:schemeClr val="tx1">
              <a:alpha val="100000"/>
            </a:schemeClr>
          </a:solidFill>
          <a:latin typeface="+mj-lt"/>
        </a:defRPr>
      </a:lvl1pPr>
    </p:titleStyle>
    <p:body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342900" indent="-342900" eaLnBrk="1" hangingPunct="1">
        <a:buChar char="•"/>
        <a:defRPr sz="2800">
          <a:latin typeface="+mn-lt"/>
        </a:defRPr>
      </a:lvl1pPr>
      <a:lvl2pPr marL="742950" indent="-285750" eaLnBrk="1" hangingPunct="1">
        <a:buChar char="–"/>
        <a:defRPr sz="2400">
          <a:latin typeface="+mn-lt"/>
        </a:defRPr>
      </a:lvl2pPr>
      <a:lvl3pPr marL="1143000" indent="-228600" eaLnBrk="1" hangingPunct="1">
        <a:buChar char="•"/>
        <a:defRPr sz="2400">
          <a:latin typeface="+mn-lt"/>
        </a:defRPr>
      </a:lvl3pPr>
      <a:lvl4pPr marL="1600200" indent="-228600" eaLnBrk="1" hangingPunct="1">
        <a:buChar char="–"/>
        <a:defRPr sz="2000">
          <a:latin typeface="+mn-lt"/>
        </a:defRPr>
      </a:lvl4pPr>
      <a:lvl5pPr marL="2057400" indent="-228600" eaLnBrk="1" hangingPunct="1">
        <a:buChar char="»"/>
        <a:defRPr sz="2000">
          <a:latin typeface="+mn-lt"/>
        </a:defRPr>
      </a:lvl5pPr>
      <a:lvl6pPr marL="2514600" indent="-228600" eaLnBrk="1" hangingPunct="1">
        <a:buChar char="•"/>
        <a:defRPr sz="2000"/>
      </a:lvl6pPr>
      <a:lvl7pPr marL="2971800" indent="-228600" eaLnBrk="1" hangingPunct="1">
        <a:buChar char="•"/>
        <a:defRPr sz="2000"/>
      </a:lvl7pPr>
      <a:lvl8pPr marL="3429000" indent="-228600" eaLnBrk="1" hangingPunct="1">
        <a:buChar char="•"/>
        <a:defRPr sz="2000"/>
      </a:lvl8pPr>
      <a:lvl9pPr marL="3886200" indent="-228600" eaLnBrk="1" hangingPunct="1">
        <a:buChar char="•"/>
        <a:defRPr sz="2000"/>
      </a:lvl9pPr>
    </p:bodyStyle>
    <p:other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0" eaLnBrk="1" hangingPunct="1"/>
      <a:lvl2pPr marL="457200" eaLnBrk="1" hangingPunct="1"/>
      <a:lvl3pPr marL="914400" eaLnBrk="1" hangingPunct="1"/>
      <a:lvl4pPr marL="1371600" eaLnBrk="1" hangingPunct="1"/>
      <a:lvl5pPr marL="1828800" eaLnBrk="1" hangingPunct="1"/>
      <a:lvl6pPr marL="2286000" eaLnBrk="1" hangingPunct="1"/>
      <a:lvl7pPr marL="2743200" eaLnBrk="1" hangingPunct="1"/>
      <a:lvl8pPr marL="3200400" eaLnBrk="1" hangingPunct="1"/>
      <a:lvl9pPr marL="3657600" eaLnBrk="1" hangingPunct="1"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www.aldebaran.cz/glossary/print.php?id=899" TargetMode="External"/><Relationship Id="rId4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hyperlink" Target="http://www.aldebaran.cz/glossary/print.php?id=846" TargetMode="Externa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tif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 smtClean="0"/>
              <a:t>Vítězslav Otruba</a:t>
            </a:r>
            <a:endParaRPr lang="cs-CZ" dirty="0"/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857224" y="3606800"/>
            <a:ext cx="7829576" cy="1470025"/>
          </a:xfrm>
        </p:spPr>
        <p:txBody>
          <a:bodyPr/>
          <a:lstStyle/>
          <a:p>
            <a:r>
              <a:rPr lang="cs-CZ" dirty="0" smtClean="0"/>
              <a:t>LIDAR (</a:t>
            </a:r>
            <a:r>
              <a:rPr lang="cs-CZ" dirty="0" err="1" smtClean="0"/>
              <a:t>light</a:t>
            </a:r>
            <a:r>
              <a:rPr lang="cs-CZ" dirty="0" smtClean="0"/>
              <a:t> </a:t>
            </a:r>
            <a:r>
              <a:rPr lang="cs-CZ" dirty="0" err="1" smtClean="0"/>
              <a:t>detection</a:t>
            </a:r>
            <a:r>
              <a:rPr lang="cs-CZ" dirty="0" smtClean="0"/>
              <a:t> </a:t>
            </a:r>
            <a:r>
              <a:rPr lang="cs-CZ" dirty="0" err="1" smtClean="0"/>
              <a:t>and</a:t>
            </a:r>
            <a:r>
              <a:rPr lang="cs-CZ" dirty="0" smtClean="0"/>
              <a:t> </a:t>
            </a:r>
            <a:r>
              <a:rPr lang="cs-CZ" dirty="0" err="1" smtClean="0"/>
              <a:t>ranging</a:t>
            </a:r>
            <a:r>
              <a:rPr lang="cs-CZ" dirty="0" smtClean="0"/>
              <a:t>) </a:t>
            </a: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2010</a:t>
            </a:r>
            <a:endParaRPr lang="en-US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en-US" smtClean="0"/>
              <a:pPr algn="r"/>
              <a:t>1</a:t>
            </a:fld>
            <a:endParaRPr 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prof. V. Otruba</a:t>
            </a:r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cs-CZ" sz="3200" dirty="0" smtClean="0"/>
              <a:t>Pro přesnost měření je důležitá krátká a dobře definovaná náběhová hrana laserového impulzu, maximálně 1 </a:t>
            </a:r>
            <a:r>
              <a:rPr lang="cs-CZ" sz="3200" dirty="0" err="1" smtClean="0"/>
              <a:t>ns</a:t>
            </a:r>
            <a:r>
              <a:rPr lang="cs-CZ" sz="3200" dirty="0" smtClean="0"/>
              <a:t>, pro přesnější měření pikosekundy.</a:t>
            </a:r>
          </a:p>
          <a:p>
            <a:pPr>
              <a:buNone/>
            </a:pPr>
            <a:r>
              <a:rPr lang="cs-CZ" sz="3200" dirty="0" smtClean="0"/>
              <a:t>Klasické aplikace:</a:t>
            </a:r>
          </a:p>
          <a:p>
            <a:r>
              <a:rPr lang="cs-CZ" sz="3200" dirty="0" err="1" smtClean="0"/>
              <a:t>GaAs</a:t>
            </a:r>
            <a:r>
              <a:rPr lang="cs-CZ" sz="3200" dirty="0" smtClean="0"/>
              <a:t> laser, vzdálenost do 1 km, </a:t>
            </a:r>
            <a:r>
              <a:rPr lang="el-GR" sz="3200" dirty="0" smtClean="0"/>
              <a:t>Δ</a:t>
            </a:r>
            <a:r>
              <a:rPr lang="cs-CZ" sz="3200" dirty="0" smtClean="0"/>
              <a:t>l≈10 cm</a:t>
            </a:r>
          </a:p>
          <a:p>
            <a:r>
              <a:rPr lang="cs-CZ" sz="3200" dirty="0" err="1" smtClean="0"/>
              <a:t>Nd</a:t>
            </a:r>
            <a:r>
              <a:rPr lang="cs-CZ" sz="3200" dirty="0" smtClean="0"/>
              <a:t>:YAG laser, vzdálenost do 10 km, </a:t>
            </a:r>
            <a:r>
              <a:rPr lang="el-GR" sz="3200" dirty="0" smtClean="0"/>
              <a:t>Δ</a:t>
            </a:r>
            <a:r>
              <a:rPr lang="cs-CZ" sz="3200" dirty="0" smtClean="0"/>
              <a:t>l≈1 m</a:t>
            </a:r>
          </a:p>
          <a:p>
            <a:r>
              <a:rPr lang="cs-CZ" sz="3200" dirty="0" smtClean="0"/>
              <a:t>Rubín 1 </a:t>
            </a:r>
            <a:r>
              <a:rPr lang="cs-CZ" sz="3200" dirty="0" err="1" smtClean="0"/>
              <a:t>ns</a:t>
            </a:r>
            <a:r>
              <a:rPr lang="cs-CZ" sz="3200" dirty="0" smtClean="0"/>
              <a:t>/109 W, vzdálenost do 1000 km, </a:t>
            </a:r>
            <a:r>
              <a:rPr lang="cs-CZ" sz="3200" dirty="0" err="1" smtClean="0"/>
              <a:t>Pp</a:t>
            </a:r>
            <a:r>
              <a:rPr lang="cs-CZ" sz="3200" dirty="0" smtClean="0"/>
              <a:t> ≈ 100 fotonů, </a:t>
            </a:r>
            <a:r>
              <a:rPr lang="el-GR" sz="3200" dirty="0" smtClean="0"/>
              <a:t>Δ</a:t>
            </a:r>
            <a:r>
              <a:rPr lang="cs-CZ" sz="3200" dirty="0" smtClean="0"/>
              <a:t>l≈ 0,1 m (vzdálenost družic, pohyb kontinentů, gravitační anomálie), vzdálenost Měsíce od Země </a:t>
            </a:r>
            <a:r>
              <a:rPr lang="el-GR" sz="3200" dirty="0" smtClean="0"/>
              <a:t>Δ</a:t>
            </a:r>
            <a:r>
              <a:rPr lang="cs-CZ" sz="3200" dirty="0" smtClean="0"/>
              <a:t>l≈(1-10) m</a:t>
            </a: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997833"/>
          </a:xfrm>
        </p:spPr>
        <p:txBody>
          <a:bodyPr/>
          <a:lstStyle/>
          <a:p>
            <a:r>
              <a:rPr lang="cs-CZ" dirty="0" smtClean="0"/>
              <a:t>Laserové zdroje lidarových dálkoměrů</a:t>
            </a: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2010</a:t>
            </a:r>
            <a:endParaRPr lang="en-US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en-US" smtClean="0"/>
              <a:pPr algn="r"/>
              <a:t>10</a:t>
            </a:fld>
            <a:endParaRPr 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prof. V. Otruba</a:t>
            </a:r>
            <a:endParaRPr lang="en-US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idx="1"/>
          </p:nvPr>
        </p:nvSpPr>
        <p:spPr>
          <a:xfrm>
            <a:off x="428596" y="1714488"/>
            <a:ext cx="8229600" cy="4525963"/>
          </a:xfrm>
        </p:spPr>
        <p:txBody>
          <a:bodyPr>
            <a:normAutofit lnSpcReduction="10000"/>
          </a:bodyPr>
          <a:lstStyle/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r>
              <a:rPr lang="cs-CZ" dirty="0" smtClean="0"/>
              <a:t>Využívá se analýza časově rozvinutého rozptylu jediného impulzu, který je postupně rozptylován oblaky částic a vrací se s různým zpožděním. Hustší centra se projeví vyšším rozptylem a tím vyšší intenzitou signálu. </a:t>
            </a:r>
          </a:p>
          <a:p>
            <a:r>
              <a:rPr lang="cs-CZ" dirty="0" smtClean="0"/>
              <a:t>Krátkovlnné lasery pro čela oblaků</a:t>
            </a:r>
          </a:p>
          <a:p>
            <a:r>
              <a:rPr lang="cs-CZ" dirty="0" smtClean="0"/>
              <a:t>IR lasery pro koncentrační profily uvnitř oblaků</a:t>
            </a:r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997833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Studium vzdáleností a rozměrů aerosolových oblaků (průmyslové exhalace a meteorologie)</a:t>
            </a: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2010</a:t>
            </a:r>
            <a:endParaRPr lang="en-US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en-US" smtClean="0"/>
              <a:pPr algn="r"/>
              <a:t>11</a:t>
            </a:fld>
            <a:endParaRPr 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prof. V. Otruba</a:t>
            </a:r>
            <a:endParaRPr lang="en-US"/>
          </a:p>
        </p:txBody>
      </p:sp>
      <p:pic>
        <p:nvPicPr>
          <p:cNvPr id="17410" name="Picture 2" descr="C:\Documents and Settings\pracovní\Dokumenty\Universita\Přednášky\Lasery\LIDAR\obr_scan\!img003a.tif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rgbClr val="D9C3A5">
                <a:tint val="50000"/>
                <a:satMod val="180000"/>
              </a:srgbClr>
            </a:duotone>
          </a:blip>
          <a:srcRect b="24071"/>
          <a:stretch>
            <a:fillRect/>
          </a:stretch>
        </p:blipFill>
        <p:spPr bwMode="auto">
          <a:xfrm>
            <a:off x="500034" y="1428736"/>
            <a:ext cx="5715064" cy="1785970"/>
          </a:xfrm>
          <a:prstGeom prst="rect">
            <a:avLst/>
          </a:prstGeom>
          <a:noFill/>
        </p:spPr>
      </p:pic>
      <p:pic>
        <p:nvPicPr>
          <p:cNvPr id="17411" name="Picture 3" descr="C:\Documents and Settings\pracovní\Dokumenty\Universita\Přednášky\Lasery\LIDAR\obr_scan\!img003.tif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rgbClr val="D9C3A5">
                <a:tint val="50000"/>
                <a:satMod val="180000"/>
              </a:srgbClr>
            </a:duotone>
          </a:blip>
          <a:srcRect r="40359"/>
          <a:stretch>
            <a:fillRect/>
          </a:stretch>
        </p:blipFill>
        <p:spPr bwMode="auto">
          <a:xfrm>
            <a:off x="6357950" y="1428736"/>
            <a:ext cx="2397899" cy="17859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Zástupný symbol pro obsah 9" descr="untitled.bmp"/>
          <p:cNvPicPr>
            <a:picLocks noGrp="1" noChangeAspect="1"/>
          </p:cNvPicPr>
          <p:nvPr>
            <p:ph sz="half" idx="1"/>
          </p:nvPr>
        </p:nvPicPr>
        <p:blipFill>
          <a:blip r:embed="rId3"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>
            <a:off x="214282" y="1357298"/>
            <a:ext cx="4326810" cy="3071834"/>
          </a:xfrm>
        </p:spPr>
      </p:pic>
      <p:pic>
        <p:nvPicPr>
          <p:cNvPr id="11" name="Zástupný symbol pro obsah 10" descr="untitled1.bmp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4786314" y="1357298"/>
            <a:ext cx="4031660" cy="4525963"/>
          </a:xfrm>
        </p:spPr>
      </p:pic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926395"/>
          </a:xfrm>
        </p:spPr>
        <p:txBody>
          <a:bodyPr/>
          <a:lstStyle/>
          <a:p>
            <a:r>
              <a:rPr lang="cs-CZ" dirty="0" smtClean="0"/>
              <a:t>LAGEOS (</a:t>
            </a:r>
            <a:r>
              <a:rPr lang="cs-CZ" dirty="0" err="1" smtClean="0"/>
              <a:t>LAser</a:t>
            </a:r>
            <a:r>
              <a:rPr lang="cs-CZ" dirty="0" smtClean="0"/>
              <a:t> </a:t>
            </a:r>
            <a:r>
              <a:rPr lang="cs-CZ" dirty="0" err="1" smtClean="0"/>
              <a:t>GEOdynamics</a:t>
            </a:r>
            <a:r>
              <a:rPr lang="cs-CZ" dirty="0" smtClean="0"/>
              <a:t> </a:t>
            </a:r>
            <a:r>
              <a:rPr lang="cs-CZ" dirty="0" err="1" smtClean="0"/>
              <a:t>Satellite</a:t>
            </a:r>
            <a:r>
              <a:rPr lang="cs-CZ" dirty="0" smtClean="0"/>
              <a:t>).</a:t>
            </a: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2010</a:t>
            </a:r>
            <a:endParaRPr lang="en-US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en-US" smtClean="0"/>
              <a:pPr algn="r"/>
              <a:t>12</a:t>
            </a:fld>
            <a:endParaRPr lang="en-US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prof. V. Otruba</a:t>
            </a:r>
            <a:endParaRPr lang="en-US" dirty="0"/>
          </a:p>
        </p:txBody>
      </p:sp>
      <p:sp>
        <p:nvSpPr>
          <p:cNvPr id="12" name="TextovéPole 11"/>
          <p:cNvSpPr txBox="1"/>
          <p:nvPr/>
        </p:nvSpPr>
        <p:spPr>
          <a:xfrm>
            <a:off x="142844" y="4357694"/>
            <a:ext cx="464347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Původně používaný rubínový laser (délka </a:t>
            </a:r>
          </a:p>
          <a:p>
            <a:r>
              <a:rPr lang="cs-CZ" dirty="0" smtClean="0"/>
              <a:t>vysílaného impulsu nanosekund y (10</a:t>
            </a:r>
            <a:r>
              <a:rPr lang="cs-CZ" baseline="30000" dirty="0" smtClean="0"/>
              <a:t>-9</a:t>
            </a:r>
            <a:r>
              <a:rPr lang="cs-CZ" dirty="0" smtClean="0"/>
              <a:t> sec) byl nahrazen </a:t>
            </a:r>
            <a:r>
              <a:rPr lang="cs-CZ" dirty="0" err="1" smtClean="0"/>
              <a:t>Nd</a:t>
            </a:r>
            <a:r>
              <a:rPr lang="cs-CZ" dirty="0" smtClean="0"/>
              <a:t>:YAG laserem s délkou impulsu </a:t>
            </a:r>
          </a:p>
          <a:p>
            <a:r>
              <a:rPr lang="cs-CZ" dirty="0" smtClean="0"/>
              <a:t>o tři řády menší (desítky pikosekund 10</a:t>
            </a:r>
            <a:r>
              <a:rPr lang="cs-CZ" baseline="30000" dirty="0" smtClean="0"/>
              <a:t>-12</a:t>
            </a:r>
            <a:r>
              <a:rPr lang="cs-CZ" dirty="0" smtClean="0"/>
              <a:t> sec) </a:t>
            </a:r>
          </a:p>
          <a:p>
            <a:r>
              <a:rPr lang="cs-CZ" dirty="0" smtClean="0"/>
              <a:t>a nově pro velmi přesná měření - laserovým </a:t>
            </a:r>
          </a:p>
          <a:p>
            <a:r>
              <a:rPr lang="cs-CZ" dirty="0" smtClean="0"/>
              <a:t>systémem titan safírovým s délkou impulsu v </a:t>
            </a:r>
          </a:p>
          <a:p>
            <a:r>
              <a:rPr lang="cs-CZ" dirty="0" smtClean="0"/>
              <a:t>oblasti </a:t>
            </a:r>
            <a:r>
              <a:rPr lang="cs-CZ" dirty="0" err="1" smtClean="0"/>
              <a:t>femtosekund</a:t>
            </a:r>
            <a:r>
              <a:rPr lang="cs-CZ" dirty="0" smtClean="0"/>
              <a:t> (10</a:t>
            </a:r>
            <a:r>
              <a:rPr lang="cs-CZ" baseline="30000" dirty="0" smtClean="0"/>
              <a:t>-15</a:t>
            </a:r>
            <a:r>
              <a:rPr lang="cs-CZ" dirty="0" smtClean="0"/>
              <a:t> sec).</a:t>
            </a:r>
            <a:endParaRPr lang="cs-CZ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Zástupný symbol pro obsah 8" descr="vlacek.bmp"/>
          <p:cNvPicPr>
            <a:picLocks noGrp="1" noChangeAspect="1"/>
          </p:cNvPicPr>
          <p:nvPr>
            <p:ph idx="1"/>
          </p:nvPr>
        </p:nvPicPr>
        <p:blipFill>
          <a:blip r:embed="rId2">
            <a:lum contrast="10000"/>
          </a:blip>
          <a:stretch>
            <a:fillRect/>
          </a:stretch>
        </p:blipFill>
        <p:spPr>
          <a:xfrm>
            <a:off x="1285852" y="1428736"/>
            <a:ext cx="6426584" cy="3200440"/>
          </a:xfrm>
        </p:spPr>
      </p:pic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997833"/>
          </a:xfrm>
        </p:spPr>
        <p:txBody>
          <a:bodyPr/>
          <a:lstStyle/>
          <a:p>
            <a:r>
              <a:rPr lang="cs-CZ" dirty="0" smtClean="0"/>
              <a:t>A-</a:t>
            </a:r>
            <a:r>
              <a:rPr lang="cs-CZ" dirty="0" err="1" smtClean="0"/>
              <a:t>Train</a:t>
            </a:r>
            <a:endParaRPr lang="cs-CZ" dirty="0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2010</a:t>
            </a:r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en-US" smtClean="0"/>
              <a:pPr algn="r"/>
              <a:t>13</a:t>
            </a:fld>
            <a:endParaRPr lang="en-US"/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prof. V. Otruba</a:t>
            </a:r>
            <a:endParaRPr lang="en-US"/>
          </a:p>
        </p:txBody>
      </p:sp>
      <p:sp>
        <p:nvSpPr>
          <p:cNvPr id="10" name="TextovéPole 9"/>
          <p:cNvSpPr txBox="1"/>
          <p:nvPr/>
        </p:nvSpPr>
        <p:spPr>
          <a:xfrm>
            <a:off x="1000100" y="4714884"/>
            <a:ext cx="730975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A-</a:t>
            </a:r>
            <a:r>
              <a:rPr lang="cs-CZ" dirty="0" err="1" smtClean="0"/>
              <a:t>Train</a:t>
            </a:r>
            <a:r>
              <a:rPr lang="cs-CZ" dirty="0" smtClean="0"/>
              <a:t>, tedy sled dnes již pěti družic, které nesou přístroje sledující určitou </a:t>
            </a:r>
          </a:p>
          <a:p>
            <a:r>
              <a:rPr lang="cs-CZ" dirty="0" smtClean="0"/>
              <a:t>část atmosféry. Postupně tak nad celou zeměkoulí prolétají družice </a:t>
            </a:r>
            <a:r>
              <a:rPr lang="cs-CZ" dirty="0" err="1" smtClean="0"/>
              <a:t>Aqua</a:t>
            </a:r>
            <a:r>
              <a:rPr lang="cs-CZ" dirty="0" smtClean="0"/>
              <a:t>, </a:t>
            </a:r>
          </a:p>
          <a:p>
            <a:r>
              <a:rPr lang="cs-CZ" dirty="0" err="1" smtClean="0"/>
              <a:t>CloudSat</a:t>
            </a:r>
            <a:r>
              <a:rPr lang="cs-CZ" dirty="0" smtClean="0"/>
              <a:t>, CALIPSO, PARASOL a Aura. V budoucnosti je počítáno s šestou </a:t>
            </a:r>
          </a:p>
          <a:p>
            <a:r>
              <a:rPr lang="cs-CZ" dirty="0" smtClean="0"/>
              <a:t>družicí OCO. Družice létají téměř na shodné polární dráze, poslední družice </a:t>
            </a:r>
          </a:p>
          <a:p>
            <a:r>
              <a:rPr lang="cs-CZ" dirty="0" smtClean="0"/>
              <a:t>je o 8 minut opožděna za družicí první</a:t>
            </a:r>
            <a:endParaRPr lang="cs-CZ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cs-CZ" dirty="0" smtClean="0"/>
              <a:t>Vláček neboli A-</a:t>
            </a:r>
            <a:r>
              <a:rPr lang="cs-CZ" dirty="0" err="1" smtClean="0"/>
              <a:t>Train</a:t>
            </a:r>
            <a:r>
              <a:rPr lang="cs-CZ" dirty="0" smtClean="0"/>
              <a:t> je formace pěti meteorologických družic na polární dráze, které komplexně sledují atmosféru. Čtyři z družic patří NASA, jedna je produktem francouzské kosmické agentury CNES. Jde o družice </a:t>
            </a:r>
            <a:r>
              <a:rPr lang="cs-CZ" dirty="0" err="1" smtClean="0"/>
              <a:t>Aqua</a:t>
            </a:r>
            <a:r>
              <a:rPr lang="cs-CZ" dirty="0" smtClean="0"/>
              <a:t>, </a:t>
            </a:r>
            <a:r>
              <a:rPr lang="cs-CZ" dirty="0" err="1" smtClean="0"/>
              <a:t>CloudSat</a:t>
            </a:r>
            <a:r>
              <a:rPr lang="cs-CZ" dirty="0" smtClean="0"/>
              <a:t>, CALIPSO, PARASOL a Aura. První z družic byla vypuštěna v roce 2002, další dvě v roce 2004 a poslední dvě v roce 2006. V roce 2008 k nim přibude družice OCO. Družice jsou schopny zjišťovat výškový profil oblačnosti, zastoupení vody, oxidu uhličitého, ozónu, aerosolů a dalších komponent atmosféry. Některé jsou vybaveny lidary (laserovými obdobami radarů), k dalším přístrojům samozřejmě patří radar, mřížkový spektrometr a různé analyzátory. Tím, že družice prolétají nad stejným místem, je možné sledovat dynamiku dějů v atmosféře. </a:t>
            </a:r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997833"/>
          </a:xfrm>
        </p:spPr>
        <p:txBody>
          <a:bodyPr/>
          <a:lstStyle/>
          <a:p>
            <a:r>
              <a:rPr lang="cs-CZ" dirty="0" smtClean="0"/>
              <a:t>A-</a:t>
            </a:r>
            <a:r>
              <a:rPr lang="cs-CZ" dirty="0" err="1" smtClean="0"/>
              <a:t>Train</a:t>
            </a: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2010</a:t>
            </a:r>
            <a:endParaRPr lang="en-US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en-US" smtClean="0"/>
              <a:pPr algn="r"/>
              <a:t>14</a:t>
            </a:fld>
            <a:endParaRPr 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prof. V. Otruba</a:t>
            </a:r>
            <a:endParaRPr lang="en-US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Zástupný symbol pro obsah 8" descr="A-Train_Mar02_01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71472" y="1571612"/>
            <a:ext cx="3429024" cy="2186003"/>
          </a:xfrm>
        </p:spPr>
      </p:pic>
      <p:pic>
        <p:nvPicPr>
          <p:cNvPr id="10" name="Zástupný symbol pro obsah 9" descr="payload.jp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283968" y="1556792"/>
            <a:ext cx="4572006" cy="3429004"/>
          </a:xfrm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CALIPSO (</a:t>
            </a:r>
            <a:r>
              <a:rPr lang="cs-CZ" dirty="0" err="1" smtClean="0"/>
              <a:t>Cloud</a:t>
            </a:r>
            <a:r>
              <a:rPr lang="cs-CZ" dirty="0" smtClean="0"/>
              <a:t>-Aerosol Lidar </a:t>
            </a:r>
            <a:r>
              <a:rPr lang="cs-CZ" dirty="0" err="1" smtClean="0"/>
              <a:t>and</a:t>
            </a:r>
            <a:r>
              <a:rPr lang="cs-CZ" dirty="0" smtClean="0"/>
              <a:t> </a:t>
            </a:r>
            <a:r>
              <a:rPr lang="cs-CZ" dirty="0" err="1" smtClean="0"/>
              <a:t>Infrared</a:t>
            </a:r>
            <a:r>
              <a:rPr lang="cs-CZ" dirty="0" smtClean="0"/>
              <a:t> </a:t>
            </a:r>
            <a:r>
              <a:rPr lang="cs-CZ" dirty="0" err="1" smtClean="0"/>
              <a:t>Pathfinder</a:t>
            </a:r>
            <a:r>
              <a:rPr lang="cs-CZ" dirty="0" smtClean="0"/>
              <a:t>  </a:t>
            </a:r>
            <a:r>
              <a:rPr lang="cs-CZ" dirty="0" err="1" smtClean="0"/>
              <a:t>Satellite</a:t>
            </a:r>
            <a:r>
              <a:rPr lang="cs-CZ" dirty="0" smtClean="0"/>
              <a:t> </a:t>
            </a:r>
            <a:r>
              <a:rPr lang="cs-CZ" dirty="0" err="1" smtClean="0"/>
              <a:t>Observations</a:t>
            </a:r>
            <a:r>
              <a:rPr lang="cs-CZ" dirty="0" smtClean="0"/>
              <a:t>)</a:t>
            </a: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2010</a:t>
            </a:r>
            <a:endParaRPr lang="en-US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en-US" smtClean="0"/>
              <a:pPr algn="r"/>
              <a:t>15</a:t>
            </a:fld>
            <a:endParaRPr 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prof. V. Otruba</a:t>
            </a:r>
            <a:endParaRPr lang="en-US"/>
          </a:p>
        </p:txBody>
      </p:sp>
      <p:pic>
        <p:nvPicPr>
          <p:cNvPr id="4099" name="Picture 3" descr="C:\Documents and Settings\pracovní\Dokumenty\Obrázky\CALIPSO-1stLight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1472" y="3786190"/>
            <a:ext cx="3429024" cy="2512233"/>
          </a:xfrm>
          <a:prstGeom prst="rect">
            <a:avLst/>
          </a:prstGeom>
          <a:noFill/>
        </p:spPr>
      </p:pic>
      <p:sp>
        <p:nvSpPr>
          <p:cNvPr id="2" name="TextovéPole 1"/>
          <p:cNvSpPr txBox="1"/>
          <p:nvPr/>
        </p:nvSpPr>
        <p:spPr>
          <a:xfrm>
            <a:off x="4283968" y="5047614"/>
            <a:ext cx="444576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Na palubě družice je </a:t>
            </a:r>
            <a:r>
              <a:rPr lang="cs-CZ" dirty="0" smtClean="0">
                <a:hlinkClick r:id="rId5" action="ppaction://hlinkfile"/>
              </a:rPr>
              <a:t>lidar</a:t>
            </a:r>
            <a:r>
              <a:rPr lang="cs-CZ" dirty="0" smtClean="0"/>
              <a:t>  </a:t>
            </a:r>
            <a:r>
              <a:rPr lang="cs-CZ" dirty="0"/>
              <a:t>umožňující měřit </a:t>
            </a:r>
            <a:endParaRPr lang="cs-CZ" dirty="0" smtClean="0"/>
          </a:p>
          <a:p>
            <a:r>
              <a:rPr lang="cs-CZ" dirty="0" smtClean="0"/>
              <a:t>výškový </a:t>
            </a:r>
            <a:r>
              <a:rPr lang="cs-CZ" dirty="0"/>
              <a:t>profil aerosolů v atmosféře, </a:t>
            </a:r>
            <a:endParaRPr lang="cs-CZ" dirty="0" smtClean="0"/>
          </a:p>
          <a:p>
            <a:r>
              <a:rPr lang="cs-CZ" dirty="0" smtClean="0"/>
              <a:t>detekovat </a:t>
            </a:r>
            <a:r>
              <a:rPr lang="cs-CZ" dirty="0"/>
              <a:t>obtížně viditelnou troposférickou </a:t>
            </a:r>
            <a:endParaRPr lang="cs-CZ" dirty="0" smtClean="0"/>
          </a:p>
          <a:p>
            <a:r>
              <a:rPr lang="cs-CZ" dirty="0" smtClean="0"/>
              <a:t>oblačnost </a:t>
            </a:r>
            <a:r>
              <a:rPr lang="cs-CZ" dirty="0"/>
              <a:t>a polární stratosférickou oblačnost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997833"/>
          </a:xfrm>
        </p:spPr>
        <p:txBody>
          <a:bodyPr>
            <a:normAutofit fontScale="90000"/>
          </a:bodyPr>
          <a:lstStyle/>
          <a:p>
            <a:r>
              <a:rPr lang="cs-CZ" dirty="0" err="1" smtClean="0"/>
              <a:t>Cloud</a:t>
            </a:r>
            <a:r>
              <a:rPr lang="cs-CZ" dirty="0" smtClean="0"/>
              <a:t> </a:t>
            </a:r>
            <a:r>
              <a:rPr lang="cs-CZ" dirty="0" err="1" smtClean="0"/>
              <a:t>and</a:t>
            </a:r>
            <a:r>
              <a:rPr lang="cs-CZ" dirty="0" smtClean="0"/>
              <a:t> </a:t>
            </a:r>
            <a:r>
              <a:rPr lang="cs-CZ" dirty="0" err="1" smtClean="0"/>
              <a:t>Rain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en-US" dirty="0" smtClean="0"/>
              <a:t>Characteristics in the Australian Monsoon</a:t>
            </a:r>
            <a:endParaRPr lang="cs-CZ" dirty="0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2010</a:t>
            </a:r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en-US" smtClean="0"/>
              <a:pPr algn="r"/>
              <a:t>16</a:t>
            </a:fld>
            <a:endParaRPr lang="en-US"/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prof. V. Otruba</a:t>
            </a:r>
            <a:endParaRPr lang="en-US"/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00034" y="2000240"/>
            <a:ext cx="4038600" cy="2166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435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 b="28893"/>
          <a:stretch>
            <a:fillRect/>
          </a:stretch>
        </p:blipFill>
        <p:spPr bwMode="auto">
          <a:xfrm>
            <a:off x="4648200" y="2014806"/>
            <a:ext cx="4038600" cy="27715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3"/>
          <a:srcRect t="87097"/>
          <a:stretch>
            <a:fillRect/>
          </a:stretch>
        </p:blipFill>
        <p:spPr bwMode="auto">
          <a:xfrm>
            <a:off x="4643438" y="4929198"/>
            <a:ext cx="4000528" cy="5714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TextovéPole 10"/>
          <p:cNvSpPr txBox="1"/>
          <p:nvPr/>
        </p:nvSpPr>
        <p:spPr>
          <a:xfrm>
            <a:off x="571472" y="4286256"/>
            <a:ext cx="35654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Výška a vodorovná vzdálenost v km</a:t>
            </a:r>
            <a:endParaRPr lang="cs-CZ" dirty="0"/>
          </a:p>
        </p:txBody>
      </p:sp>
      <p:sp>
        <p:nvSpPr>
          <p:cNvPr id="12" name="TextovéPole 11"/>
          <p:cNvSpPr txBox="1"/>
          <p:nvPr/>
        </p:nvSpPr>
        <p:spPr>
          <a:xfrm>
            <a:off x="4643438" y="5572140"/>
            <a:ext cx="40005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Měření rychlosti proudění v oblacích </a:t>
            </a:r>
          </a:p>
          <a:p>
            <a:r>
              <a:rPr lang="cs-CZ" dirty="0" err="1" smtClean="0"/>
              <a:t>dopplerovým</a:t>
            </a:r>
            <a:r>
              <a:rPr lang="cs-CZ" dirty="0" smtClean="0"/>
              <a:t> jevem (m/s)</a:t>
            </a:r>
            <a:endParaRPr lang="cs-CZ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sz="half" idx="1"/>
          </p:nvPr>
        </p:nvSpPr>
        <p:spPr>
          <a:xfrm>
            <a:off x="25946" y="202779"/>
            <a:ext cx="4703254" cy="4392488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62500" lnSpcReduction="20000"/>
          </a:bodyPr>
          <a:lstStyle/>
          <a:p>
            <a:r>
              <a:rPr lang="cs-CZ" dirty="0"/>
              <a:t>Sonda má robotické rameno se zařízením pro hloubení rýh do ledu a kamerou. Dalším přístrojem je stereoskopická zobrazovací jednotka SSI (</a:t>
            </a:r>
            <a:r>
              <a:rPr lang="cs-CZ" dirty="0" err="1"/>
              <a:t>Surface</a:t>
            </a:r>
            <a:r>
              <a:rPr lang="cs-CZ" dirty="0"/>
              <a:t> </a:t>
            </a:r>
            <a:r>
              <a:rPr lang="cs-CZ" dirty="0" err="1"/>
              <a:t>Stereoskopic</a:t>
            </a:r>
            <a:r>
              <a:rPr lang="cs-CZ" dirty="0"/>
              <a:t> </a:t>
            </a:r>
            <a:r>
              <a:rPr lang="cs-CZ" dirty="0" err="1"/>
              <a:t>Imager</a:t>
            </a:r>
            <a:r>
              <a:rPr lang="cs-CZ" dirty="0"/>
              <a:t>), která pořídí </a:t>
            </a:r>
            <a:r>
              <a:rPr lang="cs-CZ" dirty="0" err="1"/>
              <a:t>stereozáběry</a:t>
            </a:r>
            <a:r>
              <a:rPr lang="cs-CZ" dirty="0"/>
              <a:t> polárního ledu. </a:t>
            </a:r>
            <a:endParaRPr lang="cs-CZ" dirty="0" smtClean="0"/>
          </a:p>
          <a:p>
            <a:r>
              <a:rPr lang="cs-CZ" dirty="0" smtClean="0"/>
              <a:t>Důležitý </a:t>
            </a:r>
            <a:r>
              <a:rPr lang="cs-CZ" dirty="0"/>
              <a:t>je přístroj TEGA (</a:t>
            </a:r>
            <a:r>
              <a:rPr lang="cs-CZ" dirty="0" err="1"/>
              <a:t>Thermal</a:t>
            </a:r>
            <a:r>
              <a:rPr lang="cs-CZ" dirty="0"/>
              <a:t> and </a:t>
            </a:r>
            <a:r>
              <a:rPr lang="cs-CZ" dirty="0" err="1"/>
              <a:t>Evolved</a:t>
            </a:r>
            <a:r>
              <a:rPr lang="cs-CZ" dirty="0"/>
              <a:t> </a:t>
            </a:r>
            <a:r>
              <a:rPr lang="cs-CZ" dirty="0" err="1"/>
              <a:t>Gas</a:t>
            </a:r>
            <a:r>
              <a:rPr lang="cs-CZ" dirty="0"/>
              <a:t> </a:t>
            </a:r>
            <a:r>
              <a:rPr lang="cs-CZ" dirty="0" err="1"/>
              <a:t>Analyzer</a:t>
            </a:r>
            <a:r>
              <a:rPr lang="cs-CZ" dirty="0"/>
              <a:t>), pícka s hmotovým spektrometrem určená ke zjišťování chemického složení vzorků. Velmi zajímavý je analyzátor MECA (</a:t>
            </a:r>
            <a:r>
              <a:rPr lang="cs-CZ" dirty="0" err="1"/>
              <a:t>Microscopy</a:t>
            </a:r>
            <a:r>
              <a:rPr lang="cs-CZ" dirty="0"/>
              <a:t>, </a:t>
            </a:r>
            <a:r>
              <a:rPr lang="cs-CZ" dirty="0" err="1"/>
              <a:t>Electrochemistry</a:t>
            </a:r>
            <a:r>
              <a:rPr lang="cs-CZ" dirty="0"/>
              <a:t>, and </a:t>
            </a:r>
            <a:r>
              <a:rPr lang="cs-CZ" dirty="0" err="1"/>
              <a:t>Conductivity</a:t>
            </a:r>
            <a:r>
              <a:rPr lang="cs-CZ" dirty="0"/>
              <a:t> </a:t>
            </a:r>
            <a:r>
              <a:rPr lang="cs-CZ" dirty="0" err="1"/>
              <a:t>Analyzer</a:t>
            </a:r>
            <a:r>
              <a:rPr lang="cs-CZ" dirty="0"/>
              <a:t>) chemická laboratoř s optickým a </a:t>
            </a:r>
            <a:r>
              <a:rPr lang="cs-CZ" dirty="0" smtClean="0">
                <a:hlinkClick r:id="rId4" action="ppaction://hlinkfile"/>
              </a:rPr>
              <a:t>AFM</a:t>
            </a:r>
            <a:r>
              <a:rPr lang="cs-CZ" dirty="0" smtClean="0"/>
              <a:t> .</a:t>
            </a:r>
          </a:p>
          <a:p>
            <a:r>
              <a:rPr lang="cs-CZ" dirty="0" smtClean="0"/>
              <a:t>Posledním </a:t>
            </a:r>
            <a:r>
              <a:rPr lang="cs-CZ" dirty="0"/>
              <a:t>přístrojem je meteorologická stanice MET, kterou připravila Kanadská kosmická agentura. Kromě standardních teplotních a tlakových čidel obsahuje LIDAR pro sledování oblačnosti nad </a:t>
            </a:r>
            <a:r>
              <a:rPr lang="cs-CZ" dirty="0" err="1"/>
              <a:t>Marsovým</a:t>
            </a:r>
            <a:r>
              <a:rPr lang="cs-CZ" dirty="0"/>
              <a:t> povrchem.</a:t>
            </a:r>
          </a:p>
        </p:txBody>
      </p:sp>
      <p:pic>
        <p:nvPicPr>
          <p:cNvPr id="8" name="Son_phoenix.avi">
            <a:hlinkClick r:id="" action="ppaction://media"/>
          </p:cNvPr>
          <p:cNvPicPr>
            <a:picLocks noGrp="1"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86858" y="2318940"/>
            <a:ext cx="4038600" cy="2271713"/>
          </a:xfrm>
        </p:spPr>
      </p:pic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4733764" y="92248"/>
            <a:ext cx="3963380" cy="1680567"/>
          </a:xfrm>
        </p:spPr>
        <p:txBody>
          <a:bodyPr>
            <a:normAutofit fontScale="90000"/>
          </a:bodyPr>
          <a:lstStyle/>
          <a:p>
            <a:r>
              <a:rPr lang="cs-CZ" dirty="0"/>
              <a:t>Phoenix 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Mars </a:t>
            </a:r>
            <a:br>
              <a:rPr lang="cs-CZ" dirty="0" smtClean="0"/>
            </a:br>
            <a:r>
              <a:rPr lang="cs-CZ" dirty="0" err="1" smtClean="0"/>
              <a:t>Mission</a:t>
            </a:r>
            <a:r>
              <a:rPr lang="cs-CZ" dirty="0" smtClean="0"/>
              <a:t> </a:t>
            </a:r>
            <a:endParaRPr lang="cs-CZ" dirty="0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2010</a:t>
            </a:r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en-US" smtClean="0"/>
              <a:pPr algn="r"/>
              <a:t>17</a:t>
            </a:fld>
            <a:endParaRPr lang="en-US"/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prof. V. Otruba</a:t>
            </a:r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188640"/>
            <a:ext cx="2093218" cy="2093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ovéPole 8"/>
          <p:cNvSpPr txBox="1"/>
          <p:nvPr/>
        </p:nvSpPr>
        <p:spPr>
          <a:xfrm>
            <a:off x="118939" y="4581128"/>
            <a:ext cx="903649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Na počátku </a:t>
            </a:r>
            <a:r>
              <a:rPr lang="cs-CZ" dirty="0" smtClean="0"/>
              <a:t>animace uvidíte </a:t>
            </a:r>
            <a:r>
              <a:rPr lang="cs-CZ" dirty="0"/>
              <a:t>přistávací manévr včetně </a:t>
            </a:r>
            <a:r>
              <a:rPr lang="cs-CZ" dirty="0" smtClean="0"/>
              <a:t>rozžhavení </a:t>
            </a:r>
            <a:r>
              <a:rPr lang="cs-CZ" dirty="0"/>
              <a:t>tepelného štítu a konečného </a:t>
            </a:r>
          </a:p>
          <a:p>
            <a:r>
              <a:rPr lang="cs-CZ" dirty="0" smtClean="0"/>
              <a:t>sestupu </a:t>
            </a:r>
            <a:r>
              <a:rPr lang="cs-CZ" dirty="0"/>
              <a:t>sondy na padáku. Následuje </a:t>
            </a:r>
            <a:r>
              <a:rPr lang="cs-CZ" dirty="0" smtClean="0"/>
              <a:t>odhození </a:t>
            </a:r>
            <a:r>
              <a:rPr lang="cs-CZ" dirty="0"/>
              <a:t>padáku, zažehnutí trysek </a:t>
            </a:r>
            <a:r>
              <a:rPr lang="cs-CZ" dirty="0" smtClean="0"/>
              <a:t>a</a:t>
            </a:r>
            <a:r>
              <a:rPr lang="cs-CZ" dirty="0"/>
              <a:t> měkké přistání. </a:t>
            </a:r>
            <a:endParaRPr lang="cs-CZ" dirty="0" smtClean="0"/>
          </a:p>
          <a:p>
            <a:r>
              <a:rPr lang="cs-CZ" dirty="0" smtClean="0"/>
              <a:t>V</a:t>
            </a:r>
            <a:r>
              <a:rPr lang="cs-CZ" dirty="0"/>
              <a:t> animaci můžete </a:t>
            </a:r>
            <a:r>
              <a:rPr lang="cs-CZ" dirty="0" smtClean="0"/>
              <a:t>pozorovat </a:t>
            </a:r>
            <a:r>
              <a:rPr lang="cs-CZ" dirty="0"/>
              <a:t>práci stereoskopické kamery, </a:t>
            </a:r>
            <a:r>
              <a:rPr lang="cs-CZ" dirty="0" smtClean="0"/>
              <a:t>robotického </a:t>
            </a:r>
            <a:r>
              <a:rPr lang="cs-CZ" dirty="0"/>
              <a:t>ramene hloubícího </a:t>
            </a:r>
            <a:endParaRPr lang="cs-CZ" dirty="0" smtClean="0"/>
          </a:p>
          <a:p>
            <a:r>
              <a:rPr lang="cs-CZ" dirty="0" smtClean="0"/>
              <a:t>rýhy v</a:t>
            </a:r>
            <a:r>
              <a:rPr lang="cs-CZ" dirty="0"/>
              <a:t> povrchu Marsu i nasypání vzorků do zařízení </a:t>
            </a:r>
            <a:r>
              <a:rPr lang="cs-CZ" dirty="0" smtClean="0"/>
              <a:t>pro </a:t>
            </a:r>
            <a:r>
              <a:rPr lang="cs-CZ" dirty="0"/>
              <a:t>provedení chemického rozboru. </a:t>
            </a:r>
            <a:endParaRPr lang="cs-CZ" dirty="0" smtClean="0"/>
          </a:p>
          <a:p>
            <a:r>
              <a:rPr lang="cs-CZ" dirty="0" smtClean="0"/>
              <a:t>V</a:t>
            </a:r>
            <a:r>
              <a:rPr lang="cs-CZ" dirty="0"/>
              <a:t> závěru se můžete pokochat činností lidaru </a:t>
            </a:r>
            <a:r>
              <a:rPr lang="cs-CZ" dirty="0" smtClean="0"/>
              <a:t>sledujícího </a:t>
            </a:r>
            <a:r>
              <a:rPr lang="cs-CZ" dirty="0"/>
              <a:t>oblačnost nad Marsem a poněkud </a:t>
            </a:r>
            <a:endParaRPr lang="cs-CZ" dirty="0" smtClean="0"/>
          </a:p>
          <a:p>
            <a:r>
              <a:rPr lang="cs-CZ" dirty="0" smtClean="0"/>
              <a:t>kýčovitým </a:t>
            </a:r>
            <a:r>
              <a:rPr lang="cs-CZ" dirty="0"/>
              <a:t>západem Slunce nad marsovskou krajinou</a:t>
            </a:r>
          </a:p>
        </p:txBody>
      </p:sp>
    </p:spTree>
    <p:extLst>
      <p:ext uri="{BB962C8B-B14F-4D97-AF65-F5344CB8AC3E}">
        <p14:creationId xmlns:p14="http://schemas.microsoft.com/office/powerpoint/2010/main" val="2655491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text 5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/>
          </a:bodyPr>
          <a:lstStyle/>
          <a:p>
            <a:r>
              <a:rPr lang="cs-CZ" dirty="0" smtClean="0"/>
              <a:t>Slouží k dálkové detekci iontů, atomů molekul i aerosolů při sledování znečištění atmosféry metodou dálkové detekce („</a:t>
            </a:r>
            <a:r>
              <a:rPr lang="cs-CZ" dirty="0" err="1" smtClean="0"/>
              <a:t>remote</a:t>
            </a:r>
            <a:r>
              <a:rPr lang="cs-CZ" dirty="0" smtClean="0"/>
              <a:t> </a:t>
            </a:r>
            <a:r>
              <a:rPr lang="cs-CZ" dirty="0" err="1" smtClean="0"/>
              <a:t>sensing</a:t>
            </a:r>
            <a:r>
              <a:rPr lang="cs-CZ" dirty="0" smtClean="0"/>
              <a:t>“) polutantů a nečistot.</a:t>
            </a:r>
          </a:p>
          <a:p>
            <a:r>
              <a:rPr lang="cs-CZ" dirty="0" smtClean="0"/>
              <a:t>Lidar využívá spektroskopických principů, nevyžaduje odběr vzorků a měření je nedestruktivní.</a:t>
            </a:r>
          </a:p>
          <a:p>
            <a:r>
              <a:rPr lang="cs-CZ" dirty="0" smtClean="0"/>
              <a:t>Vzhledem k vysoké ceně zařízení se používá pouze v případech, kdy nejde využít jinou analytickou metodu, např. měření na velké vzdálenosti.</a:t>
            </a:r>
          </a:p>
          <a:p>
            <a:r>
              <a:rPr lang="cs-CZ" dirty="0" err="1" smtClean="0"/>
              <a:t>Anylytický</a:t>
            </a:r>
            <a:r>
              <a:rPr lang="cs-CZ" dirty="0" smtClean="0"/>
              <a:t> lidar patří mezi tzv. aktivní techniky, protože odezva </a:t>
            </a:r>
            <a:r>
              <a:rPr lang="cs-CZ" dirty="0" err="1" smtClean="0"/>
              <a:t>analytů</a:t>
            </a:r>
            <a:r>
              <a:rPr lang="cs-CZ" dirty="0" smtClean="0"/>
              <a:t> je vyvolána aktivním zásahem – vysláním laserového paprsku do atmosféry.</a:t>
            </a:r>
            <a:endParaRPr lang="cs-CZ" dirty="0"/>
          </a:p>
        </p:txBody>
      </p:sp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997833"/>
          </a:xfrm>
        </p:spPr>
        <p:txBody>
          <a:bodyPr/>
          <a:lstStyle/>
          <a:p>
            <a:r>
              <a:rPr lang="cs-CZ" dirty="0" smtClean="0"/>
              <a:t>Analytický lidar</a:t>
            </a:r>
            <a:endParaRPr lang="cs-CZ" dirty="0"/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2010</a:t>
            </a:r>
            <a:endParaRPr lang="en-US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en-US" smtClean="0"/>
              <a:pPr algn="r"/>
              <a:t>18</a:t>
            </a:fld>
            <a:endParaRPr lang="en-US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prof. V. Otruba</a:t>
            </a:r>
            <a:endParaRPr lang="en-US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 smtClean="0"/>
              <a:t>Záření rozptýlené neabsorbujícím plynem  (atmosférou) obsahuje složky </a:t>
            </a:r>
            <a:r>
              <a:rPr lang="cs-CZ" dirty="0" err="1" smtClean="0"/>
              <a:t>Ramanova</a:t>
            </a:r>
            <a:r>
              <a:rPr lang="cs-CZ" dirty="0" smtClean="0"/>
              <a:t> a </a:t>
            </a:r>
            <a:r>
              <a:rPr lang="cs-CZ" dirty="0" err="1" smtClean="0"/>
              <a:t>Rayleighova</a:t>
            </a:r>
            <a:r>
              <a:rPr lang="cs-CZ" dirty="0" smtClean="0"/>
              <a:t> rozptylu, které je nutné oddělit spektrometrem.</a:t>
            </a:r>
          </a:p>
          <a:p>
            <a:r>
              <a:rPr lang="cs-CZ" dirty="0" err="1" smtClean="0"/>
              <a:t>Rayleighův</a:t>
            </a:r>
            <a:r>
              <a:rPr lang="cs-CZ" dirty="0" smtClean="0"/>
              <a:t> rozptyl se projeví poměrně silnou čarou, po jejíchž obou stranách se nachází větší počet </a:t>
            </a:r>
            <a:r>
              <a:rPr lang="cs-CZ" dirty="0" err="1" smtClean="0"/>
              <a:t>Ramanových</a:t>
            </a:r>
            <a:r>
              <a:rPr lang="cs-CZ" dirty="0" smtClean="0"/>
              <a:t> čar.</a:t>
            </a:r>
            <a:endParaRPr lang="cs-CZ" dirty="0"/>
          </a:p>
        </p:txBody>
      </p:sp>
      <p:pic>
        <p:nvPicPr>
          <p:cNvPr id="9" name="Zástupný symbol pro obsah 8" descr="!img034.tif"/>
          <p:cNvPicPr>
            <a:picLocks noGrp="1" noChangeAspect="1"/>
          </p:cNvPicPr>
          <p:nvPr>
            <p:ph sz="half" idx="2"/>
          </p:nvPr>
        </p:nvPicPr>
        <p:blipFill>
          <a:blip r:embed="rId2"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>
            <a:off x="4429124" y="1571612"/>
            <a:ext cx="4287889" cy="4643470"/>
          </a:xfrm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997833"/>
          </a:xfrm>
        </p:spPr>
        <p:txBody>
          <a:bodyPr/>
          <a:lstStyle/>
          <a:p>
            <a:r>
              <a:rPr lang="cs-CZ" dirty="0" err="1" smtClean="0"/>
              <a:t>Ramanův</a:t>
            </a:r>
            <a:r>
              <a:rPr lang="cs-CZ" dirty="0" smtClean="0"/>
              <a:t> lidar 1</a:t>
            </a: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2010</a:t>
            </a:r>
            <a:endParaRPr lang="en-US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en-US" smtClean="0"/>
              <a:pPr algn="r"/>
              <a:t>19</a:t>
            </a:fld>
            <a:endParaRPr lang="en-US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prof. V. Otruba</a:t>
            </a:r>
            <a:endParaRPr lang="en-US" dirty="0"/>
          </a:p>
        </p:txBody>
      </p:sp>
      <p:sp>
        <p:nvSpPr>
          <p:cNvPr id="10" name="TextovéPole 9"/>
          <p:cNvSpPr txBox="1"/>
          <p:nvPr/>
        </p:nvSpPr>
        <p:spPr>
          <a:xfrm>
            <a:off x="5500694" y="2285992"/>
            <a:ext cx="6254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dirty="0" smtClean="0"/>
              <a:t>N2</a:t>
            </a:r>
            <a:endParaRPr lang="cs-CZ" sz="2800" b="1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Analyticky významná metoda využívaná pro citlivou analýzu ovzduší pomocí laserového záření v otevřené atmosféře </a:t>
            </a:r>
            <a:endParaRPr lang="cs-CZ" dirty="0" smtClean="0"/>
          </a:p>
          <a:p>
            <a:r>
              <a:rPr lang="cs-CZ" dirty="0" smtClean="0"/>
              <a:t>Vzhledem </a:t>
            </a:r>
            <a:r>
              <a:rPr lang="cs-CZ" dirty="0"/>
              <a:t>k</a:t>
            </a:r>
            <a:r>
              <a:rPr lang="cs-CZ" dirty="0"/>
              <a:t>e své nízké divergenci je laserový svazek velice výhodný pro měření absorpce v otevřené atmosféře jako kyvetě s dlouhou optickou dráhou </a:t>
            </a:r>
            <a:endParaRPr lang="cs-CZ" dirty="0" smtClean="0"/>
          </a:p>
          <a:p>
            <a:r>
              <a:rPr lang="cs-CZ" dirty="0" smtClean="0"/>
              <a:t>Pro </a:t>
            </a:r>
            <a:r>
              <a:rPr lang="cs-CZ" dirty="0"/>
              <a:t>měření v otevřené atmosféře může být využito několika uspořádání </a:t>
            </a:r>
            <a:r>
              <a:rPr lang="cs-CZ" dirty="0" smtClean="0"/>
              <a:t>experimentu</a:t>
            </a:r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Lidarová dálková detekce</a:t>
            </a: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2010</a:t>
            </a:r>
            <a:endParaRPr lang="en-US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en-US" smtClean="0"/>
              <a:pPr algn="r"/>
              <a:t>2</a:t>
            </a:fld>
            <a:endParaRPr 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prof. V. Otruba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3615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text 7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57758"/>
          </a:xfrm>
        </p:spPr>
        <p:txBody>
          <a:bodyPr>
            <a:normAutofit fontScale="92500" lnSpcReduction="10000"/>
          </a:bodyPr>
          <a:lstStyle/>
          <a:p>
            <a:r>
              <a:rPr lang="cs-CZ" dirty="0" err="1" smtClean="0"/>
              <a:t>Ramanův</a:t>
            </a:r>
            <a:r>
              <a:rPr lang="cs-CZ" dirty="0" smtClean="0"/>
              <a:t> rozptyl souvisí s rotačními a vibračními hladinami molekul, které lze z </a:t>
            </a:r>
            <a:r>
              <a:rPr lang="cs-CZ" dirty="0" err="1" smtClean="0"/>
              <a:t>Ramanova</a:t>
            </a:r>
            <a:r>
              <a:rPr lang="cs-CZ" dirty="0" smtClean="0"/>
              <a:t> spektra identifikovat</a:t>
            </a:r>
          </a:p>
          <a:p>
            <a:r>
              <a:rPr lang="cs-CZ" dirty="0" smtClean="0"/>
              <a:t>Laserový paprsek se dostává do interakce se všemi molekulami v atmosféře, takže přináší informace o všech sloučeninách, nacházejících se v dráze paprsku</a:t>
            </a:r>
          </a:p>
          <a:p>
            <a:r>
              <a:rPr lang="cs-CZ" dirty="0" smtClean="0"/>
              <a:t>Protože doba interakce fotonu s molekulou je velmi krátká a k rozptylu dochází v časovém intervalu 10</a:t>
            </a:r>
            <a:r>
              <a:rPr lang="cs-CZ" baseline="30000" dirty="0" smtClean="0"/>
              <a:t>-10 </a:t>
            </a:r>
            <a:r>
              <a:rPr lang="cs-CZ" dirty="0" smtClean="0"/>
              <a:t>až 10</a:t>
            </a:r>
            <a:r>
              <a:rPr lang="cs-CZ" baseline="30000" dirty="0" smtClean="0"/>
              <a:t>-12 </a:t>
            </a:r>
            <a:r>
              <a:rPr lang="cs-CZ" dirty="0" smtClean="0"/>
              <a:t>s, je možné v okamžiku příjmu signálu z polohy </a:t>
            </a:r>
            <a:r>
              <a:rPr lang="cs-CZ" dirty="0" err="1" smtClean="0"/>
              <a:t>Ramanových</a:t>
            </a:r>
            <a:r>
              <a:rPr lang="cs-CZ" dirty="0" smtClean="0"/>
              <a:t> čar určit sloučeniny přítomné v atmosféře a z jejich intenzit i koncentraci. Ze zpoždění signálu pak můžeme určit vzdálenost rozptylujících sloučenin od zdroje.</a:t>
            </a:r>
            <a:endParaRPr 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997833"/>
          </a:xfrm>
        </p:spPr>
        <p:txBody>
          <a:bodyPr/>
          <a:lstStyle/>
          <a:p>
            <a:r>
              <a:rPr lang="cs-CZ" dirty="0" err="1" smtClean="0"/>
              <a:t>Ramanův</a:t>
            </a:r>
            <a:r>
              <a:rPr lang="cs-CZ" dirty="0" smtClean="0"/>
              <a:t> lidar 2</a:t>
            </a:r>
            <a:endParaRPr lang="cs-CZ" dirty="0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2010</a:t>
            </a:r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en-US" smtClean="0"/>
              <a:pPr algn="r"/>
              <a:t>20</a:t>
            </a:fld>
            <a:endParaRPr lang="en-US"/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prof. V. Otruba</a:t>
            </a:r>
            <a:endParaRPr lang="en-US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obsah 6"/>
          <p:cNvSpPr>
            <a:spLocks noGrp="1"/>
          </p:cNvSpPr>
          <p:nvPr>
            <p:ph sz="half" idx="1"/>
          </p:nvPr>
        </p:nvSpPr>
        <p:spPr>
          <a:xfrm>
            <a:off x="142844" y="1500174"/>
            <a:ext cx="4429156" cy="4786346"/>
          </a:xfrm>
        </p:spPr>
        <p:txBody>
          <a:bodyPr>
            <a:normAutofit fontScale="85000" lnSpcReduction="20000"/>
          </a:bodyPr>
          <a:lstStyle/>
          <a:p>
            <a:r>
              <a:rPr lang="cs-CZ" dirty="0" smtClean="0"/>
              <a:t>Přijímané záření je fokusováno do vstupní štěrbiny spektrometru, na výstupu je umístěn multikanálový detektor. Na zpracování signálu i detektor jsou kladeny extrémní požadavky díky zpracování slabých, krátkodobých a exponenciálně v čase klesajících signálů.</a:t>
            </a:r>
          </a:p>
          <a:p>
            <a:r>
              <a:rPr lang="cs-CZ" dirty="0" smtClean="0"/>
              <a:t>Dovoluje současné selektivní stanovení všech molekul a umožňuje jejich prostorové rozlišení. Bohužel nízká intenzita signálu použití </a:t>
            </a:r>
            <a:r>
              <a:rPr lang="cs-CZ" dirty="0" err="1" smtClean="0"/>
              <a:t>Ramanova</a:t>
            </a:r>
            <a:r>
              <a:rPr lang="cs-CZ" dirty="0" smtClean="0"/>
              <a:t> lidaru omezuje.</a:t>
            </a:r>
          </a:p>
          <a:p>
            <a:endParaRPr lang="cs-CZ" dirty="0" smtClean="0"/>
          </a:p>
          <a:p>
            <a:endParaRPr lang="cs-CZ" dirty="0"/>
          </a:p>
        </p:txBody>
      </p:sp>
      <p:pic>
        <p:nvPicPr>
          <p:cNvPr id="9" name="Zástupný symbol pro obsah 8" descr="!img010.tif"/>
          <p:cNvPicPr>
            <a:picLocks noGrp="1" noChangeAspect="1"/>
          </p:cNvPicPr>
          <p:nvPr>
            <p:ph sz="half" idx="2"/>
          </p:nvPr>
        </p:nvPicPr>
        <p:blipFill>
          <a:blip r:embed="rId2">
            <a:duotone>
              <a:prstClr val="black"/>
              <a:srgbClr val="D9C3A5">
                <a:tint val="50000"/>
                <a:satMod val="180000"/>
              </a:srgbClr>
            </a:duotone>
          </a:blip>
          <a:srcRect r="10091"/>
          <a:stretch>
            <a:fillRect/>
          </a:stretch>
        </p:blipFill>
        <p:spPr>
          <a:xfrm>
            <a:off x="4572000" y="1571612"/>
            <a:ext cx="4284209" cy="3214710"/>
          </a:xfrm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997833"/>
          </a:xfrm>
        </p:spPr>
        <p:txBody>
          <a:bodyPr/>
          <a:lstStyle/>
          <a:p>
            <a:r>
              <a:rPr lang="cs-CZ" dirty="0" smtClean="0"/>
              <a:t>Schéma </a:t>
            </a:r>
            <a:r>
              <a:rPr lang="cs-CZ" dirty="0" err="1" smtClean="0"/>
              <a:t>Ramanova</a:t>
            </a:r>
            <a:r>
              <a:rPr lang="cs-CZ" dirty="0" smtClean="0"/>
              <a:t> lidaru</a:t>
            </a: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2010</a:t>
            </a:r>
            <a:endParaRPr lang="en-US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en-US" smtClean="0"/>
              <a:pPr algn="r"/>
              <a:t>21</a:t>
            </a:fld>
            <a:endParaRPr lang="en-US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prof. V. Otruba</a:t>
            </a:r>
            <a:endParaRPr lang="en-US" dirty="0"/>
          </a:p>
        </p:txBody>
      </p:sp>
      <p:sp>
        <p:nvSpPr>
          <p:cNvPr id="10" name="TextovéPole 9"/>
          <p:cNvSpPr txBox="1"/>
          <p:nvPr/>
        </p:nvSpPr>
        <p:spPr>
          <a:xfrm>
            <a:off x="4643439" y="5143512"/>
            <a:ext cx="43577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L – laser, E – expandér paprsku (kolimátor), T – teleskop, S – spektrometr, </a:t>
            </a:r>
          </a:p>
          <a:p>
            <a:r>
              <a:rPr lang="cs-CZ" dirty="0" smtClean="0"/>
              <a:t>MA – multikanálový analyzátor </a:t>
            </a:r>
            <a:endParaRPr lang="cs-CZ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Zástupný symbol pro obsah 9" descr="!img036.tif"/>
          <p:cNvPicPr>
            <a:picLocks noGrp="1" noChangeAspect="1"/>
          </p:cNvPicPr>
          <p:nvPr>
            <p:ph idx="1"/>
          </p:nvPr>
        </p:nvPicPr>
        <p:blipFill>
          <a:blip r:embed="rId2"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>
            <a:off x="924782" y="1571612"/>
            <a:ext cx="7294436" cy="4583138"/>
          </a:xfrm>
        </p:spPr>
      </p:pic>
      <p:sp>
        <p:nvSpPr>
          <p:cNvPr id="8" name="Nadpis 7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997833"/>
          </a:xfrm>
        </p:spPr>
        <p:txBody>
          <a:bodyPr/>
          <a:lstStyle/>
          <a:p>
            <a:r>
              <a:rPr lang="cs-CZ" dirty="0" err="1" smtClean="0"/>
              <a:t>Ramanovský</a:t>
            </a:r>
            <a:r>
              <a:rPr lang="cs-CZ" dirty="0" smtClean="0"/>
              <a:t> lidar – spektrum dusíku</a:t>
            </a:r>
            <a:endParaRPr lang="cs-CZ" dirty="0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2010</a:t>
            </a:r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en-US" smtClean="0"/>
              <a:pPr algn="r"/>
              <a:t>22</a:t>
            </a:fld>
            <a:endParaRPr lang="en-US"/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prof. V. Otruba</a:t>
            </a:r>
            <a:endParaRPr lang="en-US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Zástupný symbol pro obsah 9" descr="!img035.tif"/>
          <p:cNvPicPr>
            <a:picLocks noGrp="1" noChangeAspect="1"/>
          </p:cNvPicPr>
          <p:nvPr>
            <p:ph idx="1"/>
          </p:nvPr>
        </p:nvPicPr>
        <p:blipFill>
          <a:blip r:embed="rId2"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>
            <a:off x="1071538" y="1562647"/>
            <a:ext cx="7000924" cy="4601068"/>
          </a:xfrm>
        </p:spPr>
      </p:pic>
      <p:sp>
        <p:nvSpPr>
          <p:cNvPr id="8" name="Nadpis 7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997833"/>
          </a:xfrm>
        </p:spPr>
        <p:txBody>
          <a:bodyPr>
            <a:normAutofit fontScale="90000"/>
          </a:bodyPr>
          <a:lstStyle/>
          <a:p>
            <a:r>
              <a:rPr lang="cs-CZ" dirty="0" err="1" smtClean="0"/>
              <a:t>Ramanovský</a:t>
            </a:r>
            <a:r>
              <a:rPr lang="cs-CZ" dirty="0" smtClean="0"/>
              <a:t> lidar – spektrum dýmu hořící ropy</a:t>
            </a:r>
            <a:endParaRPr lang="cs-CZ" dirty="0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2010</a:t>
            </a:r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en-US" smtClean="0"/>
              <a:pPr algn="r"/>
              <a:t>23</a:t>
            </a:fld>
            <a:endParaRPr lang="en-US"/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prof. V. Otruba</a:t>
            </a:r>
            <a:endParaRPr lang="en-US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text 7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 smtClean="0"/>
              <a:t>Intenzivní </a:t>
            </a:r>
            <a:r>
              <a:rPr lang="cs-CZ" dirty="0" err="1" smtClean="0"/>
              <a:t>Ramanův</a:t>
            </a:r>
            <a:r>
              <a:rPr lang="cs-CZ" dirty="0" smtClean="0"/>
              <a:t> rozptyl mají snadno polarizovatelné molekuly (O2, N2 ), nižší intenzitu mají molekuly s permanentním dipólovým momentem, což je většina polutantů.</a:t>
            </a:r>
          </a:p>
          <a:p>
            <a:r>
              <a:rPr lang="cs-CZ" dirty="0" smtClean="0"/>
              <a:t>Účinný průřez nerezonančního </a:t>
            </a:r>
            <a:r>
              <a:rPr lang="cs-CZ" dirty="0" err="1" smtClean="0"/>
              <a:t>Ramanova</a:t>
            </a:r>
            <a:r>
              <a:rPr lang="cs-CZ" dirty="0" smtClean="0"/>
              <a:t> rozptylu je pouze 10</a:t>
            </a:r>
            <a:r>
              <a:rPr lang="cs-CZ" baseline="30000" dirty="0" smtClean="0"/>
              <a:t>-29</a:t>
            </a:r>
            <a:r>
              <a:rPr lang="cs-CZ" dirty="0" smtClean="0"/>
              <a:t> cm</a:t>
            </a:r>
            <a:r>
              <a:rPr lang="cs-CZ" baseline="30000" dirty="0" smtClean="0"/>
              <a:t>2</a:t>
            </a:r>
            <a:r>
              <a:rPr lang="cs-CZ" dirty="0" smtClean="0"/>
              <a:t>.sr</a:t>
            </a:r>
            <a:r>
              <a:rPr lang="cs-CZ" baseline="30000" dirty="0" smtClean="0"/>
              <a:t>-1</a:t>
            </a:r>
            <a:r>
              <a:rPr lang="cs-CZ" dirty="0" smtClean="0"/>
              <a:t>, u rezonančního </a:t>
            </a:r>
            <a:r>
              <a:rPr lang="cs-CZ" dirty="0" err="1" smtClean="0"/>
              <a:t>Ramanova</a:t>
            </a:r>
            <a:r>
              <a:rPr lang="cs-CZ" dirty="0" smtClean="0"/>
              <a:t> rozptylu je cca 1000x větší.</a:t>
            </a:r>
          </a:p>
          <a:p>
            <a:r>
              <a:rPr lang="cs-CZ" dirty="0" smtClean="0"/>
              <a:t>Intenzita </a:t>
            </a:r>
            <a:r>
              <a:rPr lang="cs-CZ" dirty="0" err="1" smtClean="0"/>
              <a:t>Ramanova</a:t>
            </a:r>
            <a:r>
              <a:rPr lang="cs-CZ" dirty="0" smtClean="0"/>
              <a:t> rozptylu roste se čtvrtou mocninou frekvence excitačního záření, s růstem frekvence ale klesá dosah svazku v atmosféře.</a:t>
            </a:r>
          </a:p>
          <a:p>
            <a:r>
              <a:rPr lang="cs-CZ" dirty="0" smtClean="0"/>
              <a:t>Meze detekce SO2 jsou cca 10 </a:t>
            </a:r>
            <a:r>
              <a:rPr lang="cs-CZ" dirty="0" err="1" smtClean="0"/>
              <a:t>ppm</a:t>
            </a:r>
            <a:r>
              <a:rPr lang="cs-CZ" dirty="0" smtClean="0"/>
              <a:t>/1 km, </a:t>
            </a:r>
            <a:r>
              <a:rPr lang="el-GR" dirty="0" smtClean="0"/>
              <a:t>Δ</a:t>
            </a:r>
            <a:r>
              <a:rPr lang="cs-CZ" dirty="0" smtClean="0"/>
              <a:t>l</a:t>
            </a:r>
            <a:r>
              <a:rPr lang="el-GR" dirty="0" smtClean="0">
                <a:latin typeface="Arial"/>
                <a:cs typeface="Arial"/>
              </a:rPr>
              <a:t>≈</a:t>
            </a:r>
            <a:r>
              <a:rPr lang="cs-CZ" dirty="0" smtClean="0"/>
              <a:t>10m/1km, laser </a:t>
            </a:r>
            <a:r>
              <a:rPr lang="cs-CZ" dirty="0" err="1" smtClean="0"/>
              <a:t>Nd</a:t>
            </a:r>
            <a:r>
              <a:rPr lang="cs-CZ" dirty="0" smtClean="0"/>
              <a:t>:YAG 2. harmonická</a:t>
            </a:r>
          </a:p>
        </p:txBody>
      </p:sp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997833"/>
          </a:xfrm>
        </p:spPr>
        <p:txBody>
          <a:bodyPr/>
          <a:lstStyle/>
          <a:p>
            <a:r>
              <a:rPr lang="cs-CZ" dirty="0" err="1" smtClean="0"/>
              <a:t>Ramanovský</a:t>
            </a:r>
            <a:r>
              <a:rPr lang="cs-CZ" dirty="0" smtClean="0"/>
              <a:t> lidar - vlastnosti</a:t>
            </a: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2010</a:t>
            </a:r>
            <a:endParaRPr lang="en-US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en-US" smtClean="0"/>
              <a:pPr algn="r"/>
              <a:t>24</a:t>
            </a:fld>
            <a:endParaRPr lang="en-US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prof. V. Otruba</a:t>
            </a:r>
            <a:endParaRPr lang="en-US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Zástupný symbol pro obsah 9" descr="!img011.tif"/>
          <p:cNvPicPr>
            <a:picLocks noGrp="1" noChangeAspect="1"/>
          </p:cNvPicPr>
          <p:nvPr>
            <p:ph sz="half" idx="2"/>
          </p:nvPr>
        </p:nvPicPr>
        <p:blipFill>
          <a:blip r:embed="rId2">
            <a:duotone>
              <a:prstClr val="black"/>
              <a:srgbClr val="D9C3A5">
                <a:tint val="50000"/>
                <a:satMod val="180000"/>
              </a:srgbClr>
            </a:duotone>
          </a:blip>
          <a:srcRect r="26866" b="22807"/>
          <a:stretch>
            <a:fillRect/>
          </a:stretch>
        </p:blipFill>
        <p:spPr>
          <a:xfrm>
            <a:off x="4572000" y="1571612"/>
            <a:ext cx="4090576" cy="3071834"/>
          </a:xfrm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997833"/>
          </a:xfrm>
        </p:spPr>
        <p:txBody>
          <a:bodyPr/>
          <a:lstStyle/>
          <a:p>
            <a:r>
              <a:rPr lang="cs-CZ" dirty="0" smtClean="0"/>
              <a:t>Fluorescenční lidar</a:t>
            </a: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2010</a:t>
            </a:r>
            <a:endParaRPr lang="en-US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en-US" smtClean="0"/>
              <a:pPr algn="r"/>
              <a:t>25</a:t>
            </a:fld>
            <a:endParaRPr 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prof. V. Otruba</a:t>
            </a:r>
            <a:endParaRPr lang="en-US"/>
          </a:p>
        </p:txBody>
      </p:sp>
      <p:sp>
        <p:nvSpPr>
          <p:cNvPr id="11" name="Zástupný symbol pro obsah 10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971924" cy="4525963"/>
          </a:xfrm>
        </p:spPr>
        <p:txBody>
          <a:bodyPr>
            <a:normAutofit fontScale="92500"/>
          </a:bodyPr>
          <a:lstStyle/>
          <a:p>
            <a:r>
              <a:rPr lang="cs-CZ" dirty="0" smtClean="0"/>
              <a:t>Rezonanční techniky mají podstatně větší citlivost a dosah, vyžadují však většinou laditelné lasery. Velikost účinného průřezu je řádu 10</a:t>
            </a:r>
            <a:r>
              <a:rPr lang="cs-CZ" baseline="30000" dirty="0" smtClean="0"/>
              <a:t>-24</a:t>
            </a:r>
            <a:r>
              <a:rPr lang="cs-CZ" dirty="0" smtClean="0"/>
              <a:t> cm</a:t>
            </a:r>
            <a:r>
              <a:rPr lang="cs-CZ" baseline="30000" dirty="0" smtClean="0"/>
              <a:t>2</a:t>
            </a:r>
            <a:r>
              <a:rPr lang="cs-CZ" dirty="0" smtClean="0"/>
              <a:t>.sr</a:t>
            </a:r>
            <a:r>
              <a:rPr lang="cs-CZ" baseline="30000" dirty="0" smtClean="0"/>
              <a:t>-1</a:t>
            </a:r>
          </a:p>
          <a:p>
            <a:r>
              <a:rPr lang="cs-CZ" dirty="0" smtClean="0"/>
              <a:t>Příklad: SO2 je možné stanovit na vlnové délce 300,1nm již od 1ppb/100m. 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4786314" y="5072074"/>
            <a:ext cx="417934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A – fluorescence na základní hladinu</a:t>
            </a:r>
          </a:p>
          <a:p>
            <a:r>
              <a:rPr lang="cs-CZ" dirty="0" smtClean="0"/>
              <a:t>B – okamžitá fluorescence na nižší hladinu</a:t>
            </a:r>
          </a:p>
          <a:p>
            <a:r>
              <a:rPr lang="cs-CZ" dirty="0" smtClean="0"/>
              <a:t>C – kaskádní fluorescence s nezářivou </a:t>
            </a:r>
          </a:p>
          <a:p>
            <a:r>
              <a:rPr lang="cs-CZ" dirty="0" smtClean="0"/>
              <a:t>relaxací  na horních hladinách</a:t>
            </a:r>
            <a:endParaRPr lang="cs-CZ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sz="half" idx="1"/>
          </p:nvPr>
        </p:nvSpPr>
        <p:spPr>
          <a:xfrm>
            <a:off x="285720" y="1600200"/>
            <a:ext cx="4210080" cy="4525963"/>
          </a:xfrm>
        </p:spPr>
        <p:txBody>
          <a:bodyPr>
            <a:normAutofit fontScale="77500" lnSpcReduction="20000"/>
          </a:bodyPr>
          <a:lstStyle/>
          <a:p>
            <a:r>
              <a:rPr lang="cs-CZ" dirty="0" smtClean="0"/>
              <a:t>Největší fluorescenci jeví sodík,který je možné sledovat v atmosféře na vzdálenost 10 km a do výšky 100 km. Používá se ke stanovení distribuce sodíku ve stratosféře. Při měření distribuce Na je nutné uvažovat dobu života excitovaného stavu (cca 10</a:t>
            </a:r>
            <a:r>
              <a:rPr lang="cs-CZ" baseline="30000" dirty="0" smtClean="0"/>
              <a:t>-9</a:t>
            </a:r>
            <a:r>
              <a:rPr lang="cs-CZ" dirty="0" smtClean="0"/>
              <a:t> s)</a:t>
            </a:r>
          </a:p>
          <a:p>
            <a:r>
              <a:rPr lang="cs-CZ" dirty="0" smtClean="0"/>
              <a:t>Na vedlejším grafu je distribuce sodíku při meteorickém roji </a:t>
            </a:r>
            <a:r>
              <a:rPr lang="cs-CZ" dirty="0" err="1" smtClean="0"/>
              <a:t>Geminid</a:t>
            </a:r>
            <a:r>
              <a:rPr lang="cs-CZ" dirty="0" smtClean="0"/>
              <a:t> nad Pacifikem (14.prosince 1971 v 0 hod. - plná čára, čárkovaná ve 3 hod. pacifického standardního času)</a:t>
            </a:r>
            <a:endParaRPr lang="cs-CZ" dirty="0"/>
          </a:p>
        </p:txBody>
      </p:sp>
      <p:pic>
        <p:nvPicPr>
          <p:cNvPr id="8" name="Zástupný symbol pro obsah 7" descr="!img041.tif"/>
          <p:cNvPicPr>
            <a:picLocks noGrp="1" noChangeAspect="1"/>
          </p:cNvPicPr>
          <p:nvPr>
            <p:ph sz="half" idx="2"/>
          </p:nvPr>
        </p:nvPicPr>
        <p:blipFill>
          <a:blip r:embed="rId2"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>
            <a:off x="4694050" y="1643050"/>
            <a:ext cx="3946900" cy="4440262"/>
          </a:xfrm>
        </p:spPr>
      </p:pic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926395"/>
          </a:xfrm>
        </p:spPr>
        <p:txBody>
          <a:bodyPr/>
          <a:lstStyle/>
          <a:p>
            <a:r>
              <a:rPr lang="cs-CZ" dirty="0" smtClean="0"/>
              <a:t>Fluorescenční lidar</a:t>
            </a:r>
            <a:endParaRPr lang="cs-CZ" dirty="0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2010</a:t>
            </a:r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en-US" smtClean="0"/>
              <a:pPr algn="r"/>
              <a:t>26</a:t>
            </a:fld>
            <a:endParaRPr lang="en-US"/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prof. V. Otruba</a:t>
            </a:r>
            <a:endParaRPr lang="en-US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sz="half" idx="1"/>
          </p:nvPr>
        </p:nvSpPr>
        <p:spPr>
          <a:xfrm>
            <a:off x="357158" y="1600200"/>
            <a:ext cx="4138642" cy="4686320"/>
          </a:xfrm>
        </p:spPr>
        <p:txBody>
          <a:bodyPr>
            <a:normAutofit fontScale="77500" lnSpcReduction="20000"/>
          </a:bodyPr>
          <a:lstStyle/>
          <a:p>
            <a:r>
              <a:rPr lang="cs-CZ" dirty="0" smtClean="0"/>
              <a:t>Používá se kontinuálních laserů, výsledkem je střední hodnota po dráze paprsku. V přijímacím zařízení se střídavě přijímá záření obou vlnových délek. Logaritmus podílu jejich výkonu odpovídá hodnotě střední koncentrace, detekční limity se pohybují v jednotkách </a:t>
            </a:r>
            <a:r>
              <a:rPr lang="cs-CZ" dirty="0" err="1" smtClean="0"/>
              <a:t>ppt</a:t>
            </a:r>
            <a:r>
              <a:rPr lang="cs-CZ" dirty="0" smtClean="0"/>
              <a:t>. Absorpční dráhy mohou být až desítky km.</a:t>
            </a:r>
          </a:p>
          <a:p>
            <a:r>
              <a:rPr lang="cs-CZ" dirty="0" smtClean="0"/>
              <a:t>Použije-li se místo koutového </a:t>
            </a:r>
            <a:r>
              <a:rPr lang="cs-CZ" dirty="0" err="1" smtClean="0"/>
              <a:t>odražeče</a:t>
            </a:r>
            <a:r>
              <a:rPr lang="cs-CZ" dirty="0" smtClean="0"/>
              <a:t> difusní odraz od topografických cílů je dosah podstatně kratší – jednotky km.</a:t>
            </a:r>
          </a:p>
          <a:p>
            <a:pPr>
              <a:buNone/>
            </a:pPr>
            <a:r>
              <a:rPr lang="cs-CZ" dirty="0" smtClean="0"/>
              <a:t>	</a:t>
            </a:r>
            <a:endParaRPr lang="cs-CZ" dirty="0"/>
          </a:p>
        </p:txBody>
      </p:sp>
      <p:pic>
        <p:nvPicPr>
          <p:cNvPr id="8" name="Zástupný symbol pro obsah 7" descr="!img012.tif"/>
          <p:cNvPicPr>
            <a:picLocks noGrp="1" noChangeAspect="1"/>
          </p:cNvPicPr>
          <p:nvPr>
            <p:ph sz="half" idx="2"/>
          </p:nvPr>
        </p:nvPicPr>
        <p:blipFill>
          <a:blip r:embed="rId2">
            <a:duotone>
              <a:prstClr val="black"/>
              <a:srgbClr val="D9C3A5">
                <a:tint val="50000"/>
                <a:satMod val="180000"/>
              </a:srgbClr>
            </a:duotone>
          </a:blip>
          <a:srcRect r="23051" b="28520"/>
          <a:stretch>
            <a:fillRect/>
          </a:stretch>
        </p:blipFill>
        <p:spPr>
          <a:xfrm>
            <a:off x="4500562" y="1571612"/>
            <a:ext cx="4390689" cy="2428892"/>
          </a:xfrm>
        </p:spPr>
      </p:pic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926395"/>
          </a:xfrm>
        </p:spPr>
        <p:txBody>
          <a:bodyPr/>
          <a:lstStyle/>
          <a:p>
            <a:r>
              <a:rPr lang="cs-CZ" dirty="0" smtClean="0"/>
              <a:t>Diferenciální absorpční měření</a:t>
            </a:r>
            <a:endParaRPr lang="cs-CZ" dirty="0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2010</a:t>
            </a:r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en-US" smtClean="0"/>
              <a:pPr algn="r"/>
              <a:t>27</a:t>
            </a:fld>
            <a:endParaRPr lang="en-US"/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prof. V. Otruba</a:t>
            </a:r>
            <a:endParaRPr lang="en-US" dirty="0"/>
          </a:p>
        </p:txBody>
      </p:sp>
      <p:sp>
        <p:nvSpPr>
          <p:cNvPr id="9" name="TextovéPole 8"/>
          <p:cNvSpPr txBox="1"/>
          <p:nvPr/>
        </p:nvSpPr>
        <p:spPr>
          <a:xfrm>
            <a:off x="4572000" y="4357694"/>
            <a:ext cx="435768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L– laser vysílající záření na vlnových délkách </a:t>
            </a:r>
          </a:p>
          <a:p>
            <a:r>
              <a:rPr lang="el-GR" dirty="0" smtClean="0"/>
              <a:t>λ0</a:t>
            </a:r>
            <a:r>
              <a:rPr lang="cs-CZ" dirty="0" smtClean="0"/>
              <a:t>, </a:t>
            </a:r>
            <a:r>
              <a:rPr lang="el-GR" dirty="0" smtClean="0"/>
              <a:t>λ</a:t>
            </a:r>
            <a:r>
              <a:rPr lang="cs-CZ" dirty="0" smtClean="0"/>
              <a:t>r; T – Newtonův teleskop; KO – koutový </a:t>
            </a:r>
          </a:p>
          <a:p>
            <a:r>
              <a:rPr lang="cs-CZ" dirty="0" err="1" smtClean="0"/>
              <a:t>odražeč</a:t>
            </a:r>
            <a:r>
              <a:rPr lang="cs-CZ" dirty="0" smtClean="0"/>
              <a:t>; </a:t>
            </a:r>
            <a:r>
              <a:rPr lang="cs-CZ" dirty="0" err="1" smtClean="0"/>
              <a:t>Abs</a:t>
            </a:r>
            <a:r>
              <a:rPr lang="cs-CZ" dirty="0" smtClean="0"/>
              <a:t> – absorbující oblast; F – filtr; </a:t>
            </a:r>
          </a:p>
          <a:p>
            <a:r>
              <a:rPr lang="cs-CZ" dirty="0" smtClean="0"/>
              <a:t>D – detektor; P</a:t>
            </a:r>
            <a:r>
              <a:rPr lang="el-GR" baseline="-25000" dirty="0" smtClean="0"/>
              <a:t>λ0</a:t>
            </a:r>
            <a:r>
              <a:rPr lang="cs-CZ" dirty="0" smtClean="0"/>
              <a:t>/P</a:t>
            </a:r>
            <a:r>
              <a:rPr lang="el-GR" dirty="0" smtClean="0"/>
              <a:t> </a:t>
            </a:r>
            <a:r>
              <a:rPr lang="el-GR" baseline="-25000" dirty="0" smtClean="0"/>
              <a:t>λ</a:t>
            </a:r>
            <a:r>
              <a:rPr lang="cs-CZ" baseline="-25000" dirty="0" smtClean="0"/>
              <a:t>r </a:t>
            </a:r>
            <a:r>
              <a:rPr lang="cs-CZ" dirty="0" smtClean="0"/>
              <a:t>– poměrový analyzátor</a:t>
            </a:r>
          </a:p>
          <a:p>
            <a:r>
              <a:rPr lang="cs-CZ" dirty="0" smtClean="0"/>
              <a:t>(ratio meter); ZAP - zapisovač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Zástupný symbol pro obsah 9" descr="!img032.tif"/>
          <p:cNvPicPr>
            <a:picLocks noGrp="1" noChangeAspect="1"/>
          </p:cNvPicPr>
          <p:nvPr>
            <p:ph idx="1"/>
          </p:nvPr>
        </p:nvPicPr>
        <p:blipFill>
          <a:blip r:embed="rId2"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>
            <a:off x="357158" y="1643050"/>
            <a:ext cx="8171069" cy="3870913"/>
          </a:xfrm>
        </p:spPr>
      </p:pic>
      <p:sp>
        <p:nvSpPr>
          <p:cNvPr id="8" name="Nadpis 7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926395"/>
          </a:xfrm>
        </p:spPr>
        <p:txBody>
          <a:bodyPr/>
          <a:lstStyle/>
          <a:p>
            <a:r>
              <a:rPr lang="cs-CZ" dirty="0" smtClean="0"/>
              <a:t>Absorpční spektrum atmosféry</a:t>
            </a:r>
            <a:endParaRPr lang="cs-CZ" dirty="0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2010</a:t>
            </a:r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en-US" smtClean="0"/>
              <a:pPr algn="r"/>
              <a:t>28</a:t>
            </a:fld>
            <a:endParaRPr lang="en-US" dirty="0"/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prof. V. Otruba</a:t>
            </a:r>
            <a:endParaRPr lang="en-US" dirty="0"/>
          </a:p>
        </p:txBody>
      </p:sp>
      <p:sp>
        <p:nvSpPr>
          <p:cNvPr id="11" name="TextovéPole 10"/>
          <p:cNvSpPr txBox="1"/>
          <p:nvPr/>
        </p:nvSpPr>
        <p:spPr>
          <a:xfrm>
            <a:off x="357159" y="5500702"/>
            <a:ext cx="84296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Pro měření je nutno vybrat spektrální oblast, ve které je malý útlum signálu.</a:t>
            </a:r>
          </a:p>
          <a:p>
            <a:r>
              <a:rPr lang="cs-CZ" dirty="0" smtClean="0"/>
              <a:t>Spektrum na horním obr. je absorpce vzduchu na dráze 1828 m na úrovni hladiny moře.</a:t>
            </a:r>
            <a:endParaRPr lang="cs-CZ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 smtClean="0"/>
              <a:t>Tato varianta předchozích metod dovoluje využít absorpční měření k prostorovému rozlišení koncentrace </a:t>
            </a:r>
            <a:r>
              <a:rPr lang="cs-CZ" dirty="0" err="1" smtClean="0"/>
              <a:t>analytů</a:t>
            </a:r>
            <a:r>
              <a:rPr lang="cs-CZ" dirty="0" smtClean="0"/>
              <a:t>. Využívá rozptylu záření  na aerosolech, jehož částicím přitom přísluší úloha v prostoru lokalizovaných rozptylových center. Metoda využívá dva svazky s rozdílnými vlnovými délkami, které jsou rozdílně absorbovány </a:t>
            </a:r>
            <a:r>
              <a:rPr lang="cs-CZ" dirty="0" err="1" smtClean="0"/>
              <a:t>analytem</a:t>
            </a:r>
            <a:r>
              <a:rPr lang="cs-CZ" dirty="0" smtClean="0"/>
              <a:t>.  Při rovnoměrném rozložení aerosolu platí, že intenzita navracejícího se záření z různě vzdálených míst modeluje koncentrační profil </a:t>
            </a:r>
            <a:r>
              <a:rPr lang="cs-CZ" dirty="0" err="1" smtClean="0"/>
              <a:t>analytu</a:t>
            </a:r>
            <a:r>
              <a:rPr lang="cs-CZ" dirty="0" smtClean="0"/>
              <a:t> po dráze paprsku. Pro tuto metodu musí být použity výkonové impulzní lasery a citlivé a rychlé detektory.</a:t>
            </a:r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997833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DASE lidar </a:t>
            </a:r>
            <a:r>
              <a:rPr lang="cs-CZ" sz="3100" dirty="0" smtClean="0"/>
              <a:t>(</a:t>
            </a:r>
            <a:r>
              <a:rPr lang="cs-CZ" sz="3100" dirty="0" err="1" smtClean="0"/>
              <a:t>differential</a:t>
            </a:r>
            <a:r>
              <a:rPr lang="cs-CZ" sz="3100" dirty="0" smtClean="0"/>
              <a:t> </a:t>
            </a:r>
            <a:r>
              <a:rPr lang="cs-CZ" sz="3100" dirty="0" err="1" smtClean="0"/>
              <a:t>absorption</a:t>
            </a:r>
            <a:r>
              <a:rPr lang="cs-CZ" sz="3100" dirty="0" smtClean="0"/>
              <a:t> </a:t>
            </a:r>
            <a:r>
              <a:rPr lang="cs-CZ" sz="3100" dirty="0" err="1" smtClean="0"/>
              <a:t>of</a:t>
            </a:r>
            <a:r>
              <a:rPr lang="cs-CZ" sz="3100" dirty="0" smtClean="0"/>
              <a:t> </a:t>
            </a:r>
            <a:r>
              <a:rPr lang="cs-CZ" sz="3100" dirty="0" err="1" smtClean="0"/>
              <a:t>scatettered</a:t>
            </a:r>
            <a:r>
              <a:rPr lang="cs-CZ" sz="3100" dirty="0" smtClean="0"/>
              <a:t> </a:t>
            </a:r>
            <a:r>
              <a:rPr lang="cs-CZ" sz="3100" dirty="0" err="1" smtClean="0"/>
              <a:t>energy</a:t>
            </a:r>
            <a:r>
              <a:rPr lang="cs-CZ" sz="3100" dirty="0" smtClean="0"/>
              <a:t> lidar; DIAL- </a:t>
            </a:r>
            <a:r>
              <a:rPr lang="cs-CZ" sz="3100" dirty="0" err="1" smtClean="0"/>
              <a:t>differential</a:t>
            </a:r>
            <a:r>
              <a:rPr lang="cs-CZ" sz="3100" dirty="0" smtClean="0"/>
              <a:t> </a:t>
            </a:r>
            <a:r>
              <a:rPr lang="cs-CZ" sz="3100" dirty="0" err="1" smtClean="0"/>
              <a:t>absorption</a:t>
            </a:r>
            <a:r>
              <a:rPr lang="cs-CZ" sz="3100" dirty="0" smtClean="0"/>
              <a:t> lidar)</a:t>
            </a:r>
            <a:endParaRPr lang="cs-CZ" sz="3100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2010</a:t>
            </a:r>
            <a:endParaRPr lang="en-US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en-US" smtClean="0"/>
              <a:pPr algn="r"/>
              <a:t>29</a:t>
            </a:fld>
            <a:endParaRPr 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prof. V. Otruba</a:t>
            </a:r>
            <a:endParaRPr 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shade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idx="1"/>
          </p:nvPr>
        </p:nvSpPr>
        <p:spPr>
          <a:xfrm>
            <a:off x="457200" y="1484784"/>
            <a:ext cx="8229600" cy="4824536"/>
          </a:xfrm>
        </p:spPr>
        <p:txBody>
          <a:bodyPr>
            <a:normAutofit fontScale="70000" lnSpcReduction="20000"/>
          </a:bodyPr>
          <a:lstStyle/>
          <a:p>
            <a:r>
              <a:rPr lang="cs-CZ" dirty="0"/>
              <a:t>Paprsek je nasměrován do atmosféry, záření se vrací zpět po odrazu od odražeče </a:t>
            </a:r>
          </a:p>
          <a:p>
            <a:r>
              <a:rPr lang="cs-CZ" dirty="0"/>
              <a:t>Odražeč bývá instalován několik set metrů až několik kilometrů od zdroje záření </a:t>
            </a:r>
          </a:p>
          <a:p>
            <a:r>
              <a:rPr lang="cs-CZ" dirty="0"/>
              <a:t>Pro detekci se volí vlnové délky, kde neabsorbují základní </a:t>
            </a:r>
            <a:r>
              <a:rPr lang="cs-CZ" dirty="0" err="1"/>
              <a:t>atmosferické</a:t>
            </a:r>
            <a:r>
              <a:rPr lang="cs-CZ" dirty="0"/>
              <a:t> komponenty </a:t>
            </a:r>
          </a:p>
          <a:p>
            <a:r>
              <a:rPr lang="cs-CZ" dirty="0"/>
              <a:t>Nejčastěji se měření provádí v infračervené spektrální oblasti 9 - 13 µm </a:t>
            </a:r>
          </a:p>
          <a:p>
            <a:r>
              <a:rPr lang="cs-CZ" dirty="0"/>
              <a:t>Existují i proměřované oblasti v UV/VIS části spektra </a:t>
            </a:r>
          </a:p>
          <a:p>
            <a:r>
              <a:rPr lang="cs-CZ" dirty="0"/>
              <a:t>V infračervené oblasti se detegují zejména vibrační hladiny molekulárních polutantů </a:t>
            </a:r>
          </a:p>
          <a:p>
            <a:r>
              <a:rPr lang="cs-CZ" dirty="0"/>
              <a:t>V UV oblasti se využívá elektronických absorpčních přechodů atomů a molekul </a:t>
            </a:r>
          </a:p>
          <a:p>
            <a:r>
              <a:rPr lang="cs-CZ" dirty="0"/>
              <a:t>Pro detekci záření není potřeba zvláštní detekční techniky </a:t>
            </a:r>
          </a:p>
          <a:p>
            <a:r>
              <a:rPr lang="cs-CZ" dirty="0"/>
              <a:t>Jako laser lze používat i málo intenzivní polovodičové diody </a:t>
            </a:r>
          </a:p>
          <a:p>
            <a:r>
              <a:rPr lang="cs-CZ" dirty="0"/>
              <a:t>Citlivost stanovení se pohybuje v řádu </a:t>
            </a:r>
            <a:r>
              <a:rPr lang="cs-CZ" dirty="0" err="1"/>
              <a:t>ppb</a:t>
            </a:r>
            <a:r>
              <a:rPr lang="cs-CZ" dirty="0"/>
              <a:t> v závislosti na absorpčním koeficientu </a:t>
            </a:r>
          </a:p>
          <a:p>
            <a:r>
              <a:rPr lang="cs-CZ" dirty="0"/>
              <a:t>Metoda je velmi jednoduchá a experimentálně nenáročná </a:t>
            </a:r>
          </a:p>
          <a:p>
            <a:r>
              <a:rPr lang="cs-CZ" dirty="0"/>
              <a:t>Přijímaný signál zde přináší informaci o dění na celé optické dráze </a:t>
            </a:r>
          </a:p>
          <a:p>
            <a:r>
              <a:rPr lang="cs-CZ" dirty="0"/>
              <a:t>Prostorové rozložení koncentrací polutantu nelze touto metodou </a:t>
            </a:r>
            <a:r>
              <a:rPr lang="cs-CZ" dirty="0" smtClean="0"/>
              <a:t>určit</a:t>
            </a:r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dirty="0"/>
              <a:t>Využití odrazu záření od instalovaného odražeče</a:t>
            </a: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2010</a:t>
            </a:r>
            <a:endParaRPr lang="en-US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en-US" smtClean="0"/>
              <a:pPr algn="r"/>
              <a:t>3</a:t>
            </a:fld>
            <a:endParaRPr 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prof. V. Otruba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5454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Zástupný symbol pro obsah 6" descr="!img013.tif"/>
          <p:cNvPicPr>
            <a:picLocks noGrp="1" noChangeAspect="1"/>
          </p:cNvPicPr>
          <p:nvPr>
            <p:ph idx="1"/>
          </p:nvPr>
        </p:nvPicPr>
        <p:blipFill>
          <a:blip r:embed="rId2">
            <a:duotone>
              <a:prstClr val="black"/>
              <a:srgbClr val="D9C3A5">
                <a:tint val="50000"/>
                <a:satMod val="180000"/>
              </a:srgbClr>
            </a:duotone>
          </a:blip>
          <a:srcRect r="21713" b="24467"/>
          <a:stretch>
            <a:fillRect/>
          </a:stretch>
        </p:blipFill>
        <p:spPr>
          <a:xfrm>
            <a:off x="1571604" y="1428736"/>
            <a:ext cx="5339740" cy="3637434"/>
          </a:xfrm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854957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Schéma diferenciálního absorpčního laseru</a:t>
            </a: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2010</a:t>
            </a:r>
            <a:endParaRPr lang="en-US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en-US" smtClean="0"/>
              <a:pPr algn="r"/>
              <a:t>30</a:t>
            </a:fld>
            <a:endParaRPr lang="en-US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prof. V. Otruba</a:t>
            </a:r>
            <a:endParaRPr lang="en-US"/>
          </a:p>
        </p:txBody>
      </p:sp>
      <p:sp>
        <p:nvSpPr>
          <p:cNvPr id="8" name="TextovéPole 7"/>
          <p:cNvSpPr txBox="1"/>
          <p:nvPr/>
        </p:nvSpPr>
        <p:spPr>
          <a:xfrm>
            <a:off x="428596" y="5286388"/>
            <a:ext cx="798968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L – impulsní laser vysílající záření na vlnových délkách </a:t>
            </a:r>
            <a:r>
              <a:rPr lang="el-GR" dirty="0" smtClean="0"/>
              <a:t>λ</a:t>
            </a:r>
            <a:r>
              <a:rPr lang="cs-CZ" dirty="0" smtClean="0"/>
              <a:t>0, </a:t>
            </a:r>
            <a:r>
              <a:rPr lang="el-GR" dirty="0" smtClean="0"/>
              <a:t>λ</a:t>
            </a:r>
            <a:r>
              <a:rPr lang="cs-CZ" dirty="0" smtClean="0"/>
              <a:t>r; T – teleskop; F – filtr; </a:t>
            </a:r>
          </a:p>
          <a:p>
            <a:r>
              <a:rPr lang="cs-CZ" dirty="0" smtClean="0"/>
              <a:t>TR – analyzátor  přechodového děje (</a:t>
            </a:r>
            <a:r>
              <a:rPr lang="cs-CZ" dirty="0" err="1" smtClean="0"/>
              <a:t>transient</a:t>
            </a:r>
            <a:r>
              <a:rPr lang="cs-CZ" dirty="0" smtClean="0"/>
              <a:t> </a:t>
            </a:r>
            <a:r>
              <a:rPr lang="cs-CZ" dirty="0" err="1" smtClean="0"/>
              <a:t>recorder</a:t>
            </a:r>
            <a:r>
              <a:rPr lang="cs-CZ" dirty="0" smtClean="0"/>
              <a:t>); MP – počítač; P – paměť; </a:t>
            </a:r>
          </a:p>
          <a:p>
            <a:r>
              <a:rPr lang="cs-CZ" dirty="0" smtClean="0"/>
              <a:t>OSC – osciloskop; DIS – displej; D – detektor; A/D – analogově-digitální převodník</a:t>
            </a:r>
            <a:endParaRPr lang="cs-CZ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cs-CZ" dirty="0" smtClean="0"/>
              <a:t>Princip: detekce diferenciální absorpce infračerveného záření v pásmu 10 </a:t>
            </a:r>
            <a:r>
              <a:rPr lang="el-GR" dirty="0" smtClean="0"/>
              <a:t>μ</a:t>
            </a:r>
            <a:r>
              <a:rPr lang="cs-CZ" dirty="0" smtClean="0"/>
              <a:t>m detekované látky. Zařízení obsahuje dva TEA CO2 lasery laditelné mřížkou, přijímací teleskop je </a:t>
            </a:r>
            <a:r>
              <a:rPr lang="cs-CZ" dirty="0" err="1" smtClean="0"/>
              <a:t>Cassegrainova</a:t>
            </a:r>
            <a:r>
              <a:rPr lang="cs-CZ" dirty="0" smtClean="0"/>
              <a:t> typu.</a:t>
            </a:r>
          </a:p>
          <a:p>
            <a:r>
              <a:rPr lang="cs-CZ" dirty="0" smtClean="0"/>
              <a:t>Aplikace: zařízení je navrženo pro detekci bojových chemických látek v týlu bojových jednotek. Je možné přeprogramování pro použití v ekologických měřeních.</a:t>
            </a:r>
          </a:p>
          <a:p>
            <a:r>
              <a:rPr lang="cs-CZ" dirty="0" smtClean="0"/>
              <a:t>Technická data: dosah 2000m; detekční čas pro jedno měření 45 s; detekční limit (</a:t>
            </a:r>
            <a:r>
              <a:rPr lang="cs-CZ" dirty="0" err="1" smtClean="0"/>
              <a:t>CxL</a:t>
            </a:r>
            <a:r>
              <a:rPr lang="cs-CZ" dirty="0" smtClean="0"/>
              <a:t>) 70 mg.m</a:t>
            </a:r>
            <a:r>
              <a:rPr lang="cs-CZ" baseline="30000" dirty="0" smtClean="0"/>
              <a:t>-3</a:t>
            </a:r>
            <a:r>
              <a:rPr lang="cs-CZ" dirty="0" smtClean="0"/>
              <a:t>.m; měřený prostor 120°horizontálně, 15°vertikálně, automatické měření.</a:t>
            </a:r>
          </a:p>
          <a:p>
            <a:r>
              <a:rPr lang="cs-CZ" dirty="0" smtClean="0"/>
              <a:t>Měřené plyny: bojové látky GB, GD, GA a VX, fosgen;</a:t>
            </a:r>
          </a:p>
          <a:p>
            <a:pPr>
              <a:buNone/>
            </a:pPr>
            <a:r>
              <a:rPr lang="cs-CZ" dirty="0" smtClean="0"/>
              <a:t>	průmyslové exhalace – cca 100 látek, majících silnou absorpci v pásmu emise CO2 laseru, např. amoniak, </a:t>
            </a:r>
            <a:r>
              <a:rPr lang="cs-CZ" dirty="0" err="1" smtClean="0"/>
              <a:t>dichlorethan</a:t>
            </a:r>
            <a:r>
              <a:rPr lang="cs-CZ" dirty="0" smtClean="0"/>
              <a:t>, freony, ozon, hydrazin, fluorid sírový, </a:t>
            </a:r>
            <a:r>
              <a:rPr lang="cs-CZ" dirty="0" err="1" smtClean="0"/>
              <a:t>tetrachlorethylen</a:t>
            </a:r>
            <a:r>
              <a:rPr lang="cs-CZ" dirty="0" smtClean="0"/>
              <a:t>, </a:t>
            </a:r>
            <a:r>
              <a:rPr lang="cs-CZ" dirty="0" err="1" smtClean="0"/>
              <a:t>trichloethylen</a:t>
            </a:r>
            <a:r>
              <a:rPr lang="cs-CZ" dirty="0" smtClean="0"/>
              <a:t>, ropné produkty atd.</a:t>
            </a:r>
          </a:p>
          <a:p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997833"/>
          </a:xfrm>
        </p:spPr>
        <p:txBody>
          <a:bodyPr/>
          <a:lstStyle/>
          <a:p>
            <a:r>
              <a:rPr lang="cs-CZ" dirty="0" smtClean="0"/>
              <a:t>Laser </a:t>
            </a:r>
            <a:r>
              <a:rPr lang="cs-CZ" dirty="0" err="1" smtClean="0"/>
              <a:t>Remote</a:t>
            </a:r>
            <a:r>
              <a:rPr lang="cs-CZ" dirty="0" smtClean="0"/>
              <a:t> </a:t>
            </a:r>
            <a:r>
              <a:rPr lang="cs-CZ" dirty="0" err="1" smtClean="0"/>
              <a:t>Detector</a:t>
            </a:r>
            <a:r>
              <a:rPr lang="cs-CZ" dirty="0" smtClean="0"/>
              <a:t> (VÚ 070 Brno)</a:t>
            </a: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2010</a:t>
            </a:r>
            <a:endParaRPr lang="en-US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en-US" smtClean="0"/>
              <a:pPr algn="r"/>
              <a:t>31</a:t>
            </a:fld>
            <a:endParaRPr 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prof. V. Otruba</a:t>
            </a:r>
            <a:endParaRPr lang="en-US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997833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Laser </a:t>
            </a:r>
            <a:r>
              <a:rPr lang="cs-CZ" dirty="0" err="1" smtClean="0"/>
              <a:t>Remote</a:t>
            </a:r>
            <a:r>
              <a:rPr lang="cs-CZ" dirty="0" smtClean="0"/>
              <a:t> </a:t>
            </a:r>
            <a:r>
              <a:rPr lang="cs-CZ" dirty="0" err="1" smtClean="0"/>
              <a:t>Detector</a:t>
            </a:r>
            <a:r>
              <a:rPr lang="cs-CZ" dirty="0" smtClean="0"/>
              <a:t> (VÚ 070 Brno) - schéma</a:t>
            </a: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2010</a:t>
            </a:r>
            <a:endParaRPr lang="en-US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en-US" smtClean="0"/>
              <a:pPr algn="r"/>
              <a:t>32</a:t>
            </a:fld>
            <a:endParaRPr 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prof. V. Otruba</a:t>
            </a:r>
            <a:endParaRPr lang="en-US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duotone>
              <a:prstClr val="black"/>
              <a:srgbClr val="D9C3A5">
                <a:tint val="50000"/>
                <a:satMod val="180000"/>
              </a:srgbClr>
            </a:duotone>
          </a:blip>
          <a:srcRect/>
          <a:stretch>
            <a:fillRect/>
          </a:stretch>
        </p:blipFill>
        <p:spPr bwMode="auto">
          <a:xfrm>
            <a:off x="1036091" y="1600200"/>
            <a:ext cx="707181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ČHMÚ stanovuje zařízením LIDAR 510M metodou DIAL ozón (vlnové délky 282,4 a 286,9 </a:t>
            </a:r>
            <a:r>
              <a:rPr lang="cs-CZ" dirty="0" err="1" smtClean="0"/>
              <a:t>nm</a:t>
            </a:r>
            <a:r>
              <a:rPr lang="cs-CZ" dirty="0" smtClean="0"/>
              <a:t>) a NO2 (vlnové délky 398,3 a 397,0 </a:t>
            </a:r>
            <a:r>
              <a:rPr lang="cs-CZ" dirty="0" err="1" smtClean="0"/>
              <a:t>nm</a:t>
            </a:r>
            <a:r>
              <a:rPr lang="cs-CZ" dirty="0" smtClean="0"/>
              <a:t>), frekvence pulzů 20 Hz, délka pulzu 35 </a:t>
            </a:r>
            <a:r>
              <a:rPr lang="cs-CZ" dirty="0" err="1" smtClean="0"/>
              <a:t>ns</a:t>
            </a:r>
            <a:r>
              <a:rPr lang="cs-CZ" dirty="0" smtClean="0"/>
              <a:t>, maximální dosah 2500 m, detekční limit pro O3 2 </a:t>
            </a:r>
            <a:r>
              <a:rPr lang="cs-CZ" dirty="0" err="1" smtClean="0"/>
              <a:t>ng</a:t>
            </a:r>
            <a:r>
              <a:rPr lang="cs-CZ" dirty="0" smtClean="0"/>
              <a:t>/l, pro NO2 20 </a:t>
            </a:r>
            <a:r>
              <a:rPr lang="cs-CZ" dirty="0" err="1" smtClean="0"/>
              <a:t>ng</a:t>
            </a:r>
            <a:r>
              <a:rPr lang="cs-CZ" dirty="0" smtClean="0"/>
              <a:t>/l.</a:t>
            </a:r>
          </a:p>
          <a:p>
            <a:r>
              <a:rPr lang="cs-CZ" dirty="0" smtClean="0"/>
              <a:t>Zařízení může měřit libovolným směrem a určovat průběh koncentrace měřené látky na různých paprscích. Je možné získat dvojdimenzionální horizontální a vertikální mapy znečištění ovzduší.</a:t>
            </a:r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Lidarová měření ČHMÚ</a:t>
            </a: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2010</a:t>
            </a:r>
            <a:endParaRPr lang="en-US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en-US" smtClean="0"/>
              <a:pPr algn="r"/>
              <a:t>33</a:t>
            </a:fld>
            <a:endParaRPr 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prof. V. Otruba</a:t>
            </a:r>
            <a:endParaRPr lang="en-US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Zástupný symbol pro obsah 6" descr="_DSC0046.jpg"/>
          <p:cNvPicPr>
            <a:picLocks noGrp="1" noChangeAspect="1"/>
          </p:cNvPicPr>
          <p:nvPr>
            <p:ph idx="1"/>
          </p:nvPr>
        </p:nvPicPr>
        <p:blipFill>
          <a:blip r:embed="rId2">
            <a:lum bright="10000" contrast="10000"/>
          </a:blip>
          <a:stretch>
            <a:fillRect/>
          </a:stretch>
        </p:blipFill>
        <p:spPr>
          <a:xfrm>
            <a:off x="1285852" y="1475725"/>
            <a:ext cx="6572296" cy="4774914"/>
          </a:xfrm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997833"/>
          </a:xfrm>
        </p:spPr>
        <p:txBody>
          <a:bodyPr/>
          <a:lstStyle/>
          <a:p>
            <a:r>
              <a:rPr lang="cs-CZ" dirty="0" smtClean="0"/>
              <a:t>Schéma LIDAR 510M</a:t>
            </a: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2010</a:t>
            </a:r>
            <a:endParaRPr lang="en-US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en-US" smtClean="0"/>
              <a:pPr algn="r"/>
              <a:t>34</a:t>
            </a:fld>
            <a:endParaRPr 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prof. V. Otruba</a:t>
            </a:r>
            <a:endParaRPr lang="en-US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Zástupný symbol pro obsah 6" descr="_DSC0047.jpg"/>
          <p:cNvPicPr>
            <a:picLocks noGrp="1" noChangeAspect="1"/>
          </p:cNvPicPr>
          <p:nvPr>
            <p:ph idx="1"/>
          </p:nvPr>
        </p:nvPicPr>
        <p:blipFill>
          <a:blip r:embed="rId2">
            <a:lum contrast="10000"/>
          </a:blip>
          <a:stretch>
            <a:fillRect/>
          </a:stretch>
        </p:blipFill>
        <p:spPr>
          <a:xfrm>
            <a:off x="457200" y="1857365"/>
            <a:ext cx="8229600" cy="3571246"/>
          </a:xfrm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997833"/>
          </a:xfrm>
        </p:spPr>
        <p:txBody>
          <a:bodyPr/>
          <a:lstStyle/>
          <a:p>
            <a:r>
              <a:rPr lang="cs-CZ" dirty="0" smtClean="0"/>
              <a:t>Výsledky lidarových měření NO2</a:t>
            </a: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2010</a:t>
            </a:r>
            <a:endParaRPr lang="en-US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en-US" smtClean="0"/>
              <a:pPr algn="r"/>
              <a:t>35</a:t>
            </a:fld>
            <a:endParaRPr 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prof. V. Otruba</a:t>
            </a:r>
            <a:endParaRPr lang="en-US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Zástupný symbol pro obsah 6" descr="_DSC0048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contrast="10000"/>
          </a:blip>
          <a:stretch>
            <a:fillRect/>
          </a:stretch>
        </p:blipFill>
        <p:spPr>
          <a:xfrm>
            <a:off x="961062" y="1600200"/>
            <a:ext cx="7221875" cy="4525963"/>
          </a:xfrm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997833"/>
          </a:xfrm>
        </p:spPr>
        <p:txBody>
          <a:bodyPr/>
          <a:lstStyle/>
          <a:p>
            <a:r>
              <a:rPr lang="cs-CZ" dirty="0" smtClean="0"/>
              <a:t>Výsledky lidarových měření NO2</a:t>
            </a: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2010</a:t>
            </a:r>
            <a:endParaRPr lang="en-US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en-US" smtClean="0"/>
              <a:pPr algn="r"/>
              <a:t>36</a:t>
            </a:fld>
            <a:endParaRPr 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prof. V. Otruba</a:t>
            </a:r>
            <a:endParaRPr lang="en-US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Zástupný symbol pro obsah 7" descr="_DSC0051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-10000" contrast="20000"/>
          </a:blip>
          <a:stretch>
            <a:fillRect/>
          </a:stretch>
        </p:blipFill>
        <p:spPr>
          <a:xfrm>
            <a:off x="955307" y="1785926"/>
            <a:ext cx="7233386" cy="4340237"/>
          </a:xfrm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997833"/>
          </a:xfrm>
        </p:spPr>
        <p:txBody>
          <a:bodyPr/>
          <a:lstStyle/>
          <a:p>
            <a:r>
              <a:rPr lang="cs-CZ" dirty="0" smtClean="0"/>
              <a:t>Výsledky lidarových měření O3</a:t>
            </a: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2010</a:t>
            </a:r>
            <a:endParaRPr lang="en-US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en-US" smtClean="0"/>
              <a:pPr algn="r"/>
              <a:t>37</a:t>
            </a:fld>
            <a:endParaRPr 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prof. V. Otruba</a:t>
            </a:r>
            <a:endParaRPr lang="en-US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Zástupný symbol pro obsah 6" descr="_DSC0052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714488"/>
            <a:ext cx="9144000" cy="4143404"/>
          </a:xfrm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997833"/>
          </a:xfrm>
        </p:spPr>
        <p:txBody>
          <a:bodyPr/>
          <a:lstStyle/>
          <a:p>
            <a:r>
              <a:rPr lang="cs-CZ" dirty="0" smtClean="0"/>
              <a:t>Výsledky lidarových měření O3</a:t>
            </a: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2010</a:t>
            </a:r>
            <a:endParaRPr lang="en-US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en-US" smtClean="0"/>
              <a:pPr algn="r"/>
              <a:t>38</a:t>
            </a:fld>
            <a:endParaRPr 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prof. V. Otruba</a:t>
            </a:r>
            <a:endParaRPr lang="en-US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Zástupný symbol pro obsah 6" descr="_DSC0049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contrast="20000"/>
          </a:blip>
          <a:stretch>
            <a:fillRect/>
          </a:stretch>
        </p:blipFill>
        <p:spPr>
          <a:xfrm>
            <a:off x="1481283" y="1600200"/>
            <a:ext cx="6181433" cy="4525963"/>
          </a:xfrm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997833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Horizontální řez koncentrace SO2 nad rafinerií </a:t>
            </a:r>
            <a:r>
              <a:rPr lang="cs-CZ" dirty="0" err="1" smtClean="0"/>
              <a:t>Esso</a:t>
            </a:r>
            <a:r>
              <a:rPr lang="cs-CZ" dirty="0" smtClean="0"/>
              <a:t> v Antverpách</a:t>
            </a: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2010</a:t>
            </a:r>
            <a:endParaRPr lang="en-US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en-US" smtClean="0"/>
              <a:pPr algn="r"/>
              <a:t>39</a:t>
            </a:fld>
            <a:endParaRPr 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prof. V. Otruba</a:t>
            </a:r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/>
              <a:t>Rozptyl na topografické překážce je všesměrový </a:t>
            </a:r>
          </a:p>
          <a:p>
            <a:r>
              <a:rPr lang="cs-CZ" dirty="0"/>
              <a:t>Pro detekci se využívá pouze část záření vracející se zpět </a:t>
            </a:r>
          </a:p>
          <a:p>
            <a:r>
              <a:rPr lang="cs-CZ" dirty="0"/>
              <a:t>Nároky na přijímací optiku a elektroniku jsou zde vysoké </a:t>
            </a:r>
          </a:p>
          <a:p>
            <a:r>
              <a:rPr lang="cs-CZ" dirty="0"/>
              <a:t>Pro měření se používají výkonné pulsní lasery </a:t>
            </a:r>
          </a:p>
          <a:p>
            <a:r>
              <a:rPr lang="cs-CZ" dirty="0"/>
              <a:t>Přijímaný signál zde opět přináší informaci o dění na celé optické dráze </a:t>
            </a:r>
          </a:p>
          <a:p>
            <a:r>
              <a:rPr lang="cs-CZ" dirty="0"/>
              <a:t>Výsledkem měření je střední koncentrace sledované látky na dráze laserového svazku </a:t>
            </a:r>
          </a:p>
          <a:p>
            <a:r>
              <a:rPr lang="cs-CZ" dirty="0"/>
              <a:t>Metoda neumožňuje určit koncentrační shluky převyšující hodnotu střední koncentrace </a:t>
            </a:r>
          </a:p>
          <a:p>
            <a:r>
              <a:rPr lang="cs-CZ" dirty="0"/>
              <a:t>Prostorové rozložení koncentrací polutantu opět nelze touto metodou určit</a:t>
            </a: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Využití zpětného rozptylu na topografických </a:t>
            </a:r>
            <a:r>
              <a:rPr lang="cs-CZ" dirty="0" smtClean="0"/>
              <a:t>překážkách</a:t>
            </a: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2010</a:t>
            </a:r>
            <a:endParaRPr lang="en-US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en-US" smtClean="0"/>
              <a:pPr algn="r"/>
              <a:t>4</a:t>
            </a:fld>
            <a:endParaRPr 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prof. V. Otruba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527208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Zástupný symbol pro obsah 6" descr="_DSC0050.jpg"/>
          <p:cNvPicPr>
            <a:picLocks noGrp="1" noChangeAspect="1"/>
          </p:cNvPicPr>
          <p:nvPr>
            <p:ph idx="1"/>
          </p:nvPr>
        </p:nvPicPr>
        <p:blipFill>
          <a:blip r:embed="rId2">
            <a:lum contrast="20000"/>
          </a:blip>
          <a:stretch>
            <a:fillRect/>
          </a:stretch>
        </p:blipFill>
        <p:spPr>
          <a:xfrm>
            <a:off x="0" y="1428737"/>
            <a:ext cx="9144000" cy="4643470"/>
          </a:xfrm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997833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Řez kouřovou vlečkou (SO2) – rafinerie </a:t>
            </a:r>
            <a:r>
              <a:rPr lang="cs-CZ" dirty="0" err="1" smtClean="0"/>
              <a:t>Esso</a:t>
            </a:r>
            <a:r>
              <a:rPr lang="cs-CZ" dirty="0" smtClean="0"/>
              <a:t> Antverpy</a:t>
            </a: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2010</a:t>
            </a:r>
            <a:endParaRPr lang="en-US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en-US" smtClean="0"/>
              <a:pPr algn="r"/>
              <a:t>40</a:t>
            </a:fld>
            <a:endParaRPr 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prof. V. Otruba</a:t>
            </a:r>
            <a:endParaRPr lang="en-US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obsah 6"/>
          <p:cNvSpPr>
            <a:spLocks noGrp="1"/>
          </p:cNvSpPr>
          <p:nvPr>
            <p:ph sz="half" idx="1"/>
          </p:nvPr>
        </p:nvSpPr>
        <p:spPr>
          <a:xfrm>
            <a:off x="357158" y="1428736"/>
            <a:ext cx="4138642" cy="4697427"/>
          </a:xfrm>
        </p:spPr>
        <p:txBody>
          <a:bodyPr>
            <a:normAutofit fontScale="77500" lnSpcReduction="20000"/>
          </a:bodyPr>
          <a:lstStyle/>
          <a:p>
            <a:r>
              <a:rPr lang="cs-CZ" dirty="0" smtClean="0"/>
              <a:t>Princip: Sluneční záření je směšováno se zářením laseru na nelineárním členu, tj. detektoru, kde je generováno záření rozdílové frekvence, ležící v </a:t>
            </a:r>
            <a:r>
              <a:rPr lang="cs-CZ" dirty="0" smtClean="0"/>
              <a:t>radiofrekvenční </a:t>
            </a:r>
            <a:r>
              <a:rPr lang="cs-CZ" dirty="0" smtClean="0"/>
              <a:t>oblasti, </a:t>
            </a:r>
            <a:r>
              <a:rPr lang="cs-CZ" smtClean="0"/>
              <a:t>které </a:t>
            </a:r>
            <a:r>
              <a:rPr lang="cs-CZ" smtClean="0"/>
              <a:t>jemožné </a:t>
            </a:r>
            <a:r>
              <a:rPr lang="cs-CZ" dirty="0" smtClean="0"/>
              <a:t>sledovat radiovou aparaturou (přijímačem). Tímto způsobem se získá spektrum s vysokým rozlišením. Podobně je možné měřit absorpční spektrum  z letadla s využitím záření Země.</a:t>
            </a:r>
          </a:p>
          <a:p>
            <a:r>
              <a:rPr lang="cs-CZ" dirty="0" smtClean="0"/>
              <a:t>Kombinace DIAL a </a:t>
            </a:r>
            <a:r>
              <a:rPr lang="cs-CZ" dirty="0" err="1" smtClean="0"/>
              <a:t>heterodynní</a:t>
            </a:r>
            <a:r>
              <a:rPr lang="cs-CZ" dirty="0" smtClean="0"/>
              <a:t> detekce pro spektra s extrémním rozlišením se nazývá </a:t>
            </a:r>
            <a:r>
              <a:rPr lang="cs-CZ" dirty="0" err="1" smtClean="0"/>
              <a:t>heterodynní</a:t>
            </a:r>
            <a:r>
              <a:rPr lang="cs-CZ" dirty="0" smtClean="0"/>
              <a:t> DIAL.</a:t>
            </a:r>
            <a:endParaRPr lang="cs-CZ" dirty="0"/>
          </a:p>
        </p:txBody>
      </p:sp>
      <p:pic>
        <p:nvPicPr>
          <p:cNvPr id="9" name="Zástupný symbol pro obsah 8" descr="!img014.tif"/>
          <p:cNvPicPr>
            <a:picLocks noGrp="1" noChangeAspect="1"/>
          </p:cNvPicPr>
          <p:nvPr>
            <p:ph sz="half" idx="2"/>
          </p:nvPr>
        </p:nvPicPr>
        <p:blipFill>
          <a:blip r:embed="rId2">
            <a:duotone>
              <a:prstClr val="black"/>
              <a:srgbClr val="D9C3A5">
                <a:tint val="50000"/>
                <a:satMod val="180000"/>
              </a:srgbClr>
            </a:duotone>
          </a:blip>
          <a:srcRect r="28831" b="16186"/>
          <a:stretch>
            <a:fillRect/>
          </a:stretch>
        </p:blipFill>
        <p:spPr>
          <a:xfrm>
            <a:off x="4572000" y="1571612"/>
            <a:ext cx="3857652" cy="3505924"/>
          </a:xfrm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997833"/>
          </a:xfrm>
        </p:spPr>
        <p:txBody>
          <a:bodyPr>
            <a:normAutofit fontScale="90000"/>
          </a:bodyPr>
          <a:lstStyle/>
          <a:p>
            <a:r>
              <a:rPr lang="cs-CZ" dirty="0" err="1" smtClean="0"/>
              <a:t>Heterodynní</a:t>
            </a:r>
            <a:r>
              <a:rPr lang="cs-CZ" dirty="0" smtClean="0"/>
              <a:t> detekce – absorpce slunečního záření v atmosféře</a:t>
            </a: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2010</a:t>
            </a:r>
            <a:endParaRPr lang="en-US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en-US" smtClean="0"/>
              <a:pPr algn="r"/>
              <a:t>41</a:t>
            </a:fld>
            <a:endParaRPr 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prof. V. Otruba</a:t>
            </a:r>
            <a:endParaRPr lang="en-US"/>
          </a:p>
        </p:txBody>
      </p:sp>
      <p:sp>
        <p:nvSpPr>
          <p:cNvPr id="10" name="TextovéPole 9"/>
          <p:cNvSpPr txBox="1"/>
          <p:nvPr/>
        </p:nvSpPr>
        <p:spPr>
          <a:xfrm>
            <a:off x="4500562" y="5072075"/>
            <a:ext cx="44291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L- </a:t>
            </a:r>
            <a:r>
              <a:rPr lang="cs-CZ" dirty="0" err="1" smtClean="0"/>
              <a:t>přeladitelný</a:t>
            </a:r>
            <a:r>
              <a:rPr lang="cs-CZ" dirty="0" smtClean="0"/>
              <a:t> laser  </a:t>
            </a:r>
            <a:r>
              <a:rPr lang="el-GR" dirty="0" smtClean="0"/>
              <a:t>ω</a:t>
            </a:r>
            <a:r>
              <a:rPr lang="cs-CZ" dirty="0" smtClean="0"/>
              <a:t>0; Č – čočka; F – filtr;</a:t>
            </a:r>
          </a:p>
          <a:p>
            <a:r>
              <a:rPr lang="cs-CZ" dirty="0" smtClean="0"/>
              <a:t>SD – směšovací detektor; </a:t>
            </a:r>
            <a:r>
              <a:rPr lang="el-GR" dirty="0" smtClean="0"/>
              <a:t>ω</a:t>
            </a:r>
            <a:r>
              <a:rPr lang="cs-CZ" dirty="0" smtClean="0"/>
              <a:t> -</a:t>
            </a:r>
            <a:r>
              <a:rPr lang="el-GR" dirty="0" smtClean="0"/>
              <a:t> ω</a:t>
            </a:r>
            <a:r>
              <a:rPr lang="cs-CZ" dirty="0" smtClean="0"/>
              <a:t>0 </a:t>
            </a:r>
            <a:r>
              <a:rPr lang="cs-CZ" dirty="0" err="1" smtClean="0"/>
              <a:t>mezifrek</a:t>
            </a:r>
            <a:r>
              <a:rPr lang="cs-CZ" dirty="0" smtClean="0"/>
              <a:t>-</a:t>
            </a:r>
          </a:p>
          <a:p>
            <a:r>
              <a:rPr lang="cs-CZ" dirty="0" err="1" smtClean="0"/>
              <a:t>venční</a:t>
            </a:r>
            <a:r>
              <a:rPr lang="cs-CZ" dirty="0" smtClean="0"/>
              <a:t> filtr; RFZES – </a:t>
            </a:r>
            <a:r>
              <a:rPr lang="cs-CZ" dirty="0" err="1" smtClean="0"/>
              <a:t>radiofrekvenční</a:t>
            </a:r>
            <a:r>
              <a:rPr lang="cs-CZ" dirty="0" smtClean="0"/>
              <a:t> </a:t>
            </a:r>
          </a:p>
          <a:p>
            <a:r>
              <a:rPr lang="cs-CZ" dirty="0" smtClean="0"/>
              <a:t>zesilovač; ZAP - zapisovač</a:t>
            </a:r>
            <a:endParaRPr lang="cs-CZ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idx="1"/>
          </p:nvPr>
        </p:nvSpPr>
        <p:spPr>
          <a:xfrm>
            <a:off x="457200" y="1484784"/>
            <a:ext cx="8363272" cy="4896544"/>
          </a:xfrm>
        </p:spPr>
        <p:txBody>
          <a:bodyPr>
            <a:normAutofit fontScale="62500" lnSpcReduction="20000"/>
          </a:bodyPr>
          <a:lstStyle/>
          <a:p>
            <a:r>
              <a:rPr lang="cs-CZ" dirty="0"/>
              <a:t>Metoda umožňující vrátit laserový svazek zpět z atmosféry bez pevných odražečů </a:t>
            </a:r>
          </a:p>
          <a:p>
            <a:r>
              <a:rPr lang="cs-CZ" dirty="0"/>
              <a:t>Rozptyl záření na částicích aerosolů a </a:t>
            </a:r>
            <a:r>
              <a:rPr lang="cs-CZ" dirty="0" err="1"/>
              <a:t>atmosferických</a:t>
            </a:r>
            <a:r>
              <a:rPr lang="cs-CZ" dirty="0"/>
              <a:t> plynů je všesměrový </a:t>
            </a:r>
          </a:p>
          <a:p>
            <a:r>
              <a:rPr lang="cs-CZ" dirty="0"/>
              <a:t>Část záření se odráží zpět a simuluje zpětný odražeč rozložený po celé dráze </a:t>
            </a:r>
          </a:p>
          <a:p>
            <a:r>
              <a:rPr lang="cs-CZ" dirty="0"/>
              <a:t>Rozptyl na částečkách aerosolu se nazývá </a:t>
            </a:r>
            <a:r>
              <a:rPr lang="cs-CZ" dirty="0" err="1"/>
              <a:t>Mieův</a:t>
            </a:r>
            <a:r>
              <a:rPr lang="cs-CZ" dirty="0"/>
              <a:t>, na molekulách ovzduší </a:t>
            </a:r>
            <a:r>
              <a:rPr lang="cs-CZ" dirty="0" err="1"/>
              <a:t>Rayleighův</a:t>
            </a:r>
            <a:r>
              <a:rPr lang="cs-CZ" dirty="0"/>
              <a:t> </a:t>
            </a:r>
          </a:p>
          <a:p>
            <a:r>
              <a:rPr lang="cs-CZ" dirty="0"/>
              <a:t>Po vyslání nanosekundového pulsu do atmosféry se část záření postupně vrací zpět </a:t>
            </a:r>
          </a:p>
          <a:p>
            <a:r>
              <a:rPr lang="cs-CZ" dirty="0"/>
              <a:t>Časové zpoždění přijímaného záření je dáno dobou průletu světla k místu rozptylu </a:t>
            </a:r>
          </a:p>
          <a:p>
            <a:r>
              <a:rPr lang="cs-CZ" dirty="0"/>
              <a:t>V místech koncentračních shluků vykazuje rezonanční (měrná) vlnová délka pokles intenzity ve srovnání s referenční vlnovou délkou </a:t>
            </a:r>
          </a:p>
          <a:p>
            <a:r>
              <a:rPr lang="cs-CZ" dirty="0"/>
              <a:t>Metoda sledující koncentrační profil polutantu na dráze laserového svazku se nazývá DIAL - </a:t>
            </a:r>
            <a:r>
              <a:rPr lang="cs-CZ" dirty="0" err="1"/>
              <a:t>Diferential</a:t>
            </a:r>
            <a:r>
              <a:rPr lang="cs-CZ" dirty="0"/>
              <a:t> </a:t>
            </a:r>
            <a:r>
              <a:rPr lang="cs-CZ" dirty="0" err="1"/>
              <a:t>Absorption</a:t>
            </a:r>
            <a:r>
              <a:rPr lang="cs-CZ" dirty="0"/>
              <a:t> Lidar </a:t>
            </a:r>
          </a:p>
          <a:p>
            <a:r>
              <a:rPr lang="cs-CZ" dirty="0"/>
              <a:t>Laser používaný v metodě DIAL musí být schopen rychlého přeladění mezi rezonanční a referenční vlnovou délkou </a:t>
            </a:r>
          </a:p>
          <a:p>
            <a:r>
              <a:rPr lang="cs-CZ" dirty="0"/>
              <a:t>Metoda lidarové dálkové detekce může být použita pro stanovení oxidů dusíku a síry </a:t>
            </a:r>
          </a:p>
          <a:p>
            <a:r>
              <a:rPr lang="cs-CZ" dirty="0"/>
              <a:t>Kromě absorpce lze pro dálkovou detekci použít též laserem indukovanou fluorescenci </a:t>
            </a:r>
          </a:p>
          <a:p>
            <a:r>
              <a:rPr lang="cs-CZ" dirty="0"/>
              <a:t>Metoda laserem indukované fluorescence může sloužit k detekci </a:t>
            </a:r>
            <a:r>
              <a:rPr lang="cs-CZ" dirty="0" err="1"/>
              <a:t>stratosferických</a:t>
            </a:r>
            <a:r>
              <a:rPr lang="cs-CZ" dirty="0"/>
              <a:t> částic, sledování chlorofylu (údaj o poškození zelené hmoty), testování vodních ploch (množství ropných látek, stav planktonu) </a:t>
            </a:r>
          </a:p>
          <a:p>
            <a:r>
              <a:rPr lang="cs-CZ" dirty="0"/>
              <a:t>Pouze vysoká cena lidarů brání většímu rozšíření těchto výjimečných </a:t>
            </a:r>
            <a:r>
              <a:rPr lang="cs-CZ" dirty="0" smtClean="0"/>
              <a:t>přístrojů</a:t>
            </a:r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Využití zpětného rozptylu na částicích aerosolů a </a:t>
            </a:r>
            <a:r>
              <a:rPr lang="cs-CZ" dirty="0" err="1"/>
              <a:t>atmosferických</a:t>
            </a:r>
            <a:r>
              <a:rPr lang="cs-CZ" dirty="0"/>
              <a:t> </a:t>
            </a:r>
            <a:r>
              <a:rPr lang="cs-CZ" dirty="0" smtClean="0"/>
              <a:t>plynů</a:t>
            </a: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2010</a:t>
            </a:r>
            <a:endParaRPr lang="en-US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en-US" smtClean="0"/>
              <a:pPr algn="r"/>
              <a:t>5</a:t>
            </a:fld>
            <a:endParaRPr 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prof. V. Otruba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7632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symbol pro obsah 8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829048" cy="4525963"/>
          </a:xfrm>
        </p:spPr>
        <p:txBody>
          <a:bodyPr>
            <a:normAutofit fontScale="85000" lnSpcReduction="20000"/>
          </a:bodyPr>
          <a:lstStyle/>
          <a:p>
            <a:r>
              <a:rPr lang="cs-CZ" dirty="0" smtClean="0"/>
              <a:t>Základní schéma lidaru s koaxiálním vysílačem a přijímačem:</a:t>
            </a:r>
          </a:p>
          <a:p>
            <a:pPr>
              <a:buNone/>
            </a:pPr>
            <a:r>
              <a:rPr lang="cs-CZ" dirty="0" smtClean="0"/>
              <a:t>	L – laser, VT – vysílací teleskop, Z1 a Z2 zrcadla Newtonova teleskopu, M – monitorovaná oblast, F – filtr, FN – fotonásobič</a:t>
            </a:r>
          </a:p>
          <a:p>
            <a:pPr>
              <a:buNone/>
            </a:pPr>
            <a:r>
              <a:rPr lang="cs-CZ" dirty="0" smtClean="0"/>
              <a:t>	Variantou je použití zpětného </a:t>
            </a:r>
            <a:r>
              <a:rPr lang="cs-CZ" dirty="0" err="1" smtClean="0"/>
              <a:t>odražeče</a:t>
            </a:r>
            <a:r>
              <a:rPr lang="cs-CZ" dirty="0" smtClean="0"/>
              <a:t> pro měření vzdáleností, </a:t>
            </a:r>
            <a:r>
              <a:rPr lang="cs-CZ" dirty="0" err="1" smtClean="0"/>
              <a:t>event</a:t>
            </a:r>
            <a:r>
              <a:rPr lang="cs-CZ" dirty="0" smtClean="0"/>
              <a:t>. optických vlastností prostředí v dráze laserového paprsku</a:t>
            </a:r>
            <a:endParaRPr lang="cs-CZ" dirty="0"/>
          </a:p>
        </p:txBody>
      </p:sp>
      <p:pic>
        <p:nvPicPr>
          <p:cNvPr id="11" name="Zástupný symbol pro obsah 10" descr="!img050.tif"/>
          <p:cNvPicPr>
            <a:picLocks noGrp="1" noChangeAspect="1"/>
          </p:cNvPicPr>
          <p:nvPr>
            <p:ph sz="half" idx="2"/>
          </p:nvPr>
        </p:nvPicPr>
        <p:blipFill>
          <a:blip r:embed="rId2">
            <a:duotone>
              <a:prstClr val="black"/>
              <a:srgbClr val="D9C3A5">
                <a:tint val="50000"/>
                <a:satMod val="180000"/>
              </a:srgbClr>
            </a:duotone>
          </a:blip>
          <a:srcRect b="25243"/>
          <a:stretch>
            <a:fillRect/>
          </a:stretch>
        </p:blipFill>
        <p:spPr>
          <a:xfrm>
            <a:off x="4286248" y="2285992"/>
            <a:ext cx="4581694" cy="2928958"/>
          </a:xfrm>
        </p:spPr>
      </p:pic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997833"/>
          </a:xfrm>
        </p:spPr>
        <p:txBody>
          <a:bodyPr>
            <a:normAutofit/>
          </a:bodyPr>
          <a:lstStyle/>
          <a:p>
            <a:r>
              <a:rPr lang="cs-CZ" dirty="0" smtClean="0"/>
              <a:t>LIDAR – měření vzdáleností</a:t>
            </a: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2010</a:t>
            </a:r>
            <a:endParaRPr lang="en-US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en-US" smtClean="0"/>
              <a:pPr algn="r"/>
              <a:t>6</a:t>
            </a:fld>
            <a:endParaRPr 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prof. V. Otruba</a:t>
            </a:r>
            <a:endParaRPr 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pracovní\Dokumenty\Universita\Přednášky\Lasery\LIDAR\obr_scan\!img031.tif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 bwMode="auto">
          <a:xfrm>
            <a:off x="3643306" y="1428736"/>
            <a:ext cx="5256668" cy="4643470"/>
          </a:xfrm>
          <a:prstGeom prst="rect">
            <a:avLst/>
          </a:prstGeom>
          <a:noFill/>
        </p:spPr>
      </p:pic>
      <p:sp>
        <p:nvSpPr>
          <p:cNvPr id="13" name="Zástupný symbol pro obsah 12"/>
          <p:cNvSpPr>
            <a:spLocks noGrp="1"/>
          </p:cNvSpPr>
          <p:nvPr>
            <p:ph sz="half" idx="2"/>
          </p:nvPr>
        </p:nvSpPr>
        <p:spPr>
          <a:xfrm>
            <a:off x="285720" y="1643050"/>
            <a:ext cx="3571900" cy="4525963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cs-CZ" dirty="0" smtClean="0"/>
              <a:t>Teleskop je afokální optická soustava sestavená nejméně ze dvou optických soustav objektivu a okuláru). Úhlové zvětšení je dáno poměrem ohniskových vzdáleností objektivu a okuláru.</a:t>
            </a:r>
          </a:p>
          <a:p>
            <a:pPr marL="0" indent="0">
              <a:buNone/>
            </a:pPr>
            <a:r>
              <a:rPr lang="cs-CZ" dirty="0" smtClean="0"/>
              <a:t>a – Newtonův teleskop, obraz převrácený </a:t>
            </a:r>
          </a:p>
          <a:p>
            <a:pPr marL="0" indent="0">
              <a:buNone/>
            </a:pPr>
            <a:r>
              <a:rPr lang="cs-CZ" dirty="0" smtClean="0"/>
              <a:t>b – </a:t>
            </a:r>
            <a:r>
              <a:rPr lang="cs-CZ" dirty="0" err="1" smtClean="0"/>
              <a:t>Cassegrainův</a:t>
            </a:r>
            <a:r>
              <a:rPr lang="cs-CZ" dirty="0" smtClean="0"/>
              <a:t> teleskop, obraz převrácený</a:t>
            </a:r>
          </a:p>
          <a:p>
            <a:pPr marL="0" indent="0">
              <a:buNone/>
            </a:pPr>
            <a:r>
              <a:rPr lang="cs-CZ" dirty="0" smtClean="0"/>
              <a:t>c – </a:t>
            </a:r>
            <a:r>
              <a:rPr lang="cs-CZ" dirty="0" err="1" smtClean="0"/>
              <a:t>Gregoryho</a:t>
            </a:r>
            <a:r>
              <a:rPr lang="cs-CZ" dirty="0" smtClean="0"/>
              <a:t> teleskop, obraz přímý</a:t>
            </a:r>
          </a:p>
          <a:p>
            <a:pPr>
              <a:buNone/>
            </a:pPr>
            <a:endParaRPr 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997833"/>
          </a:xfrm>
        </p:spPr>
        <p:txBody>
          <a:bodyPr/>
          <a:lstStyle/>
          <a:p>
            <a:r>
              <a:rPr lang="cs-CZ" dirty="0" smtClean="0"/>
              <a:t>Teleskopy</a:t>
            </a:r>
            <a:endParaRPr lang="cs-CZ" dirty="0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2010</a:t>
            </a:r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en-US" smtClean="0"/>
              <a:pPr algn="r"/>
              <a:t>7</a:t>
            </a:fld>
            <a:endParaRPr lang="en-US"/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prof. V. Otruba</a:t>
            </a:r>
            <a:endParaRPr 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Zástupný symbol pro obsah 9" descr="!img001.tif"/>
          <p:cNvPicPr>
            <a:picLocks noGrp="1" noChangeAspect="1"/>
          </p:cNvPicPr>
          <p:nvPr>
            <p:ph sz="half" idx="1"/>
          </p:nvPr>
        </p:nvPicPr>
        <p:blipFill>
          <a:blip r:embed="rId2">
            <a:duotone>
              <a:prstClr val="black"/>
              <a:srgbClr val="D9C3A5">
                <a:tint val="50000"/>
                <a:satMod val="180000"/>
              </a:srgbClr>
            </a:duotone>
          </a:blip>
          <a:srcRect r="27758" b="47821"/>
          <a:stretch>
            <a:fillRect/>
          </a:stretch>
        </p:blipFill>
        <p:spPr>
          <a:xfrm>
            <a:off x="214282" y="1714488"/>
            <a:ext cx="3963012" cy="2714644"/>
          </a:xfrm>
        </p:spPr>
      </p:pic>
      <p:pic>
        <p:nvPicPr>
          <p:cNvPr id="11" name="Zástupný symbol pro obsah 10" descr="!img001.tif"/>
          <p:cNvPicPr>
            <a:picLocks noGrp="1" noChangeAspect="1"/>
          </p:cNvPicPr>
          <p:nvPr>
            <p:ph sz="half" idx="2"/>
          </p:nvPr>
        </p:nvPicPr>
        <p:blipFill>
          <a:blip r:embed="rId2">
            <a:duotone>
              <a:prstClr val="black"/>
              <a:srgbClr val="D9C3A5">
                <a:tint val="50000"/>
                <a:satMod val="180000"/>
              </a:srgbClr>
            </a:duotone>
          </a:blip>
          <a:srcRect t="52179" r="25493"/>
          <a:stretch>
            <a:fillRect/>
          </a:stretch>
        </p:blipFill>
        <p:spPr>
          <a:xfrm>
            <a:off x="4429124" y="1714488"/>
            <a:ext cx="4413848" cy="2686690"/>
          </a:xfrm>
        </p:spPr>
      </p:pic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997833"/>
          </a:xfrm>
        </p:spPr>
        <p:txBody>
          <a:bodyPr/>
          <a:lstStyle/>
          <a:p>
            <a:r>
              <a:rPr lang="cs-CZ" dirty="0" err="1" smtClean="0"/>
              <a:t>Odrážeče</a:t>
            </a:r>
            <a:endParaRPr lang="cs-CZ" dirty="0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2010</a:t>
            </a:r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en-US" smtClean="0"/>
              <a:pPr algn="r"/>
              <a:t>8</a:t>
            </a:fld>
            <a:endParaRPr lang="en-US"/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prof. V. Otruba</a:t>
            </a:r>
            <a:endParaRPr lang="en-US"/>
          </a:p>
        </p:txBody>
      </p:sp>
      <p:sp>
        <p:nvSpPr>
          <p:cNvPr id="12" name="TextovéPole 11"/>
          <p:cNvSpPr txBox="1"/>
          <p:nvPr/>
        </p:nvSpPr>
        <p:spPr>
          <a:xfrm>
            <a:off x="214282" y="4500570"/>
            <a:ext cx="423545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Koutový </a:t>
            </a:r>
            <a:r>
              <a:rPr lang="cs-CZ" dirty="0" err="1" smtClean="0"/>
              <a:t>odražeč</a:t>
            </a:r>
            <a:r>
              <a:rPr lang="cs-CZ" dirty="0" smtClean="0"/>
              <a:t> je troj- nebo šestiboký </a:t>
            </a:r>
          </a:p>
          <a:p>
            <a:r>
              <a:rPr lang="cs-CZ" dirty="0" smtClean="0"/>
              <a:t>jehlan, jehož protilehlé odrazné stěny jsou </a:t>
            </a:r>
          </a:p>
          <a:p>
            <a:r>
              <a:rPr lang="cs-CZ" dirty="0" smtClean="0"/>
              <a:t>navzájem kolmé. Paprsek, který vstoupí </a:t>
            </a:r>
          </a:p>
          <a:p>
            <a:r>
              <a:rPr lang="cs-CZ" dirty="0" smtClean="0"/>
              <a:t>základnou jehlanu do vnitřní , zrcadlové </a:t>
            </a:r>
          </a:p>
          <a:p>
            <a:r>
              <a:rPr lang="cs-CZ" dirty="0" smtClean="0"/>
              <a:t>části, vyjde po dvojnásobném odrazu od </a:t>
            </a:r>
          </a:p>
          <a:p>
            <a:r>
              <a:rPr lang="cs-CZ" dirty="0" smtClean="0"/>
              <a:t>stěn jehlanu nazpět.</a:t>
            </a:r>
            <a:endParaRPr lang="cs-CZ" dirty="0"/>
          </a:p>
        </p:txBody>
      </p:sp>
      <p:sp>
        <p:nvSpPr>
          <p:cNvPr id="14" name="TextovéPole 13"/>
          <p:cNvSpPr txBox="1"/>
          <p:nvPr/>
        </p:nvSpPr>
        <p:spPr>
          <a:xfrm>
            <a:off x="4500562" y="4714884"/>
            <a:ext cx="43218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„Kočičí oko“ je optická soustava, využívající </a:t>
            </a:r>
          </a:p>
          <a:p>
            <a:r>
              <a:rPr lang="cs-CZ" dirty="0" smtClean="0"/>
              <a:t>konkávních zrcadel. R1, R2 jsou poloměry </a:t>
            </a:r>
          </a:p>
          <a:p>
            <a:r>
              <a:rPr lang="cs-CZ" dirty="0" smtClean="0"/>
              <a:t>křivosti zrcadel</a:t>
            </a:r>
            <a:endParaRPr lang="cs-CZ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854957"/>
          </a:xfrm>
        </p:spPr>
        <p:txBody>
          <a:bodyPr/>
          <a:lstStyle/>
          <a:p>
            <a:r>
              <a:rPr lang="cs-CZ" dirty="0" smtClean="0"/>
              <a:t>Lidarová rovnice</a:t>
            </a:r>
            <a:endParaRPr lang="cs-CZ" dirty="0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2010</a:t>
            </a:r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en-US" smtClean="0"/>
              <a:pPr algn="r"/>
              <a:t>9</a:t>
            </a:fld>
            <a:endParaRPr lang="en-US"/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prof. V. Otruba</a:t>
            </a:r>
            <a:endParaRPr lang="en-US" dirty="0"/>
          </a:p>
        </p:txBody>
      </p:sp>
      <p:pic>
        <p:nvPicPr>
          <p:cNvPr id="2050" name="Picture 2" descr="C:\Documents and Settings\pracovní\Dokumenty\Universita\Přednášky\Lasery\LIDAR\obr_scan\!img002.tif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duotone>
              <a:prstClr val="black"/>
              <a:srgbClr val="D9C3A5">
                <a:tint val="50000"/>
                <a:satMod val="180000"/>
              </a:srgbClr>
            </a:duotone>
          </a:blip>
          <a:srcRect t="6031" b="18577"/>
          <a:stretch>
            <a:fillRect/>
          </a:stretch>
        </p:blipFill>
        <p:spPr bwMode="auto">
          <a:xfrm>
            <a:off x="1142976" y="1357298"/>
            <a:ext cx="6729578" cy="1785950"/>
          </a:xfrm>
          <a:prstGeom prst="rect">
            <a:avLst/>
          </a:prstGeom>
          <a:noFill/>
        </p:spPr>
      </p:pic>
      <p:sp>
        <p:nvSpPr>
          <p:cNvPr id="10" name="TextovéPole 9"/>
          <p:cNvSpPr txBox="1"/>
          <p:nvPr/>
        </p:nvSpPr>
        <p:spPr>
          <a:xfrm>
            <a:off x="428596" y="392906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s-CZ" dirty="0"/>
          </a:p>
        </p:txBody>
      </p:sp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 contrast="30000"/>
          </a:blip>
          <a:srcRect/>
          <a:stretch>
            <a:fillRect/>
          </a:stretch>
        </p:blipFill>
        <p:spPr bwMode="auto">
          <a:xfrm>
            <a:off x="1643042" y="3143248"/>
            <a:ext cx="5738368" cy="1066525"/>
          </a:xfrm>
          <a:prstGeom prst="rect">
            <a:avLst/>
          </a:prstGeom>
          <a:noFill/>
        </p:spPr>
      </p:pic>
      <p:sp>
        <p:nvSpPr>
          <p:cNvPr id="2055" name="Rectangle 7"/>
          <p:cNvSpPr>
            <a:spLocks noChangeArrowheads="1"/>
          </p:cNvSpPr>
          <p:nvPr/>
        </p:nvSpPr>
        <p:spPr bwMode="auto">
          <a:xfrm>
            <a:off x="0" y="13335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6" name="TextovéPole 15"/>
          <p:cNvSpPr txBox="1"/>
          <p:nvPr/>
        </p:nvSpPr>
        <p:spPr>
          <a:xfrm>
            <a:off x="214282" y="4214818"/>
            <a:ext cx="878687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Výkon signálu přijímaného detektorem po odrazu od objektu ve vzdálenosti R, označený</a:t>
            </a:r>
          </a:p>
          <a:p>
            <a:r>
              <a:rPr lang="cs-CZ" dirty="0" err="1" smtClean="0"/>
              <a:t>P</a:t>
            </a:r>
            <a:r>
              <a:rPr lang="cs-CZ" baseline="-25000" dirty="0" err="1" smtClean="0"/>
              <a:t>p</a:t>
            </a:r>
            <a:r>
              <a:rPr lang="cs-CZ" dirty="0" smtClean="0"/>
              <a:t>(R), se vypočte z výše uvedeného vztahu. Přijatý výkon je úměrný vysílanému výkonu </a:t>
            </a:r>
            <a:r>
              <a:rPr lang="cs-CZ" dirty="0" err="1" smtClean="0"/>
              <a:t>P</a:t>
            </a:r>
            <a:r>
              <a:rPr lang="cs-CZ" baseline="-25000" dirty="0" err="1" smtClean="0"/>
              <a:t>v</a:t>
            </a:r>
            <a:r>
              <a:rPr lang="cs-CZ" dirty="0" smtClean="0"/>
              <a:t>. Je-li </a:t>
            </a:r>
            <a:r>
              <a:rPr lang="el-GR" dirty="0" smtClean="0"/>
              <a:t>τ</a:t>
            </a:r>
            <a:r>
              <a:rPr lang="cs-CZ" dirty="0" smtClean="0"/>
              <a:t> délka impulsu záření je možné sledovat z nejmenší délky dráhy c</a:t>
            </a:r>
            <a:r>
              <a:rPr lang="el-GR" dirty="0" smtClean="0"/>
              <a:t> τ</a:t>
            </a:r>
            <a:r>
              <a:rPr lang="cs-CZ" dirty="0" smtClean="0"/>
              <a:t>/2 v objektu (např. oblaku aerosolu) ve vzdálenosti R od lidaru. Koeficient zpětného odrazu je </a:t>
            </a:r>
            <a:r>
              <a:rPr lang="el-GR" dirty="0" smtClean="0"/>
              <a:t>β</a:t>
            </a:r>
            <a:r>
              <a:rPr lang="cs-CZ" dirty="0" smtClean="0"/>
              <a:t>(R). </a:t>
            </a:r>
            <a:r>
              <a:rPr lang="cs-CZ" dirty="0" err="1" smtClean="0"/>
              <a:t>A</a:t>
            </a:r>
            <a:r>
              <a:rPr lang="cs-CZ" baseline="-25000" dirty="0" err="1" smtClean="0"/>
              <a:t>p</a:t>
            </a:r>
            <a:r>
              <a:rPr lang="cs-CZ" dirty="0" smtClean="0"/>
              <a:t> repre-</a:t>
            </a:r>
            <a:r>
              <a:rPr lang="cs-CZ" dirty="0" err="1" smtClean="0"/>
              <a:t>zentuje</a:t>
            </a:r>
            <a:r>
              <a:rPr lang="cs-CZ" dirty="0" smtClean="0"/>
              <a:t> velikost plochy přijímací optiky spolu se ztrátami. R</a:t>
            </a:r>
            <a:r>
              <a:rPr lang="cs-CZ" baseline="30000" dirty="0" smtClean="0"/>
              <a:t>-2</a:t>
            </a:r>
            <a:r>
              <a:rPr lang="cs-CZ" dirty="0" smtClean="0"/>
              <a:t> vyjadřuje pokles intenzity záření s druhou mocninou vzdálenosti. Poslední člen v hranaté závorce jsou ztráty absorpcí a rozptylem záření po průchodu atmosférou na vzdálenost R.</a:t>
            </a:r>
            <a:endParaRPr lang="cs-CZ" baseline="-250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Contemporary blue design 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Module">
      <a:majorFont>
        <a:latin typeface="Corbel"/>
        <a:ea typeface=""/>
        <a:cs typeface=""/>
        <a:font script="Jpan" typeface="HGｺﾞｼｯｸM"/>
        <a:font script="Hang" typeface="HY엽서L"/>
        <a:font script="Hans" typeface="楷体_GB2312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楷体_GB2312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 Effects">
      <a: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65000"/>
                <a:shade val="100000"/>
                <a:satMod val="133000"/>
              </a:schemeClr>
            </a:gs>
            <a:gs pos="15000">
              <a:schemeClr val="phClr">
                <a:tint val="50000"/>
                <a:shade val="100000"/>
                <a:satMod val="140000"/>
              </a:schemeClr>
            </a:gs>
            <a:gs pos="100000">
              <a:schemeClr val="phClr">
                <a:tint val="10000"/>
                <a:shade val="100000"/>
                <a:satMod val="13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75000"/>
                <a:satMod val="160000"/>
              </a:schemeClr>
            </a:gs>
            <a:gs pos="62000">
              <a:schemeClr val="phClr">
                <a:tint val="100000"/>
                <a:shade val="100000"/>
                <a:satMod val="125000"/>
              </a:schemeClr>
            </a:gs>
            <a:gs pos="100000">
              <a:schemeClr val="phClr">
                <a:tint val="80000"/>
                <a:shade val="100000"/>
                <a:satMod val="140000"/>
              </a:schemeClr>
            </a:gs>
          </a:gsLst>
          <a:lin ang="16200000" scaled="1"/>
        </a:gradFill>
      </a:fillStyleLst>
      <a:lnStyleLst>
        <a:ln w="12700">
          <a:solidFill>
            <a:schemeClr val="phClr"/>
          </a:solidFill>
          <a:prstDash val="solid"/>
        </a:ln>
        <a:ln w="25400">
          <a:solidFill>
            <a:schemeClr val="phClr"/>
          </a:solidFill>
          <a:prstDash val="solid"/>
        </a:ln>
        <a:ln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>
              <a:srgbClr val="000000">
                <a:alpha val="61176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contourW="12700" prstMaterial="powder">
            <a:bevelT h="508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  <a:effectStyle>
          <a:effectLst>
            <a:reflection blurRad="12700" stA="25000" endPos="28000" dist="38100" dir="5400000" sy="-100000" rotWithShape="0"/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>
            <a:bevelT w="139700" h="381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</a:effectStyleLst>
      <a:bg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40000">
              <a:schemeClr val="phClr">
                <a:tint val="100000"/>
                <a:shade val="70000"/>
                <a:satMod val="145000"/>
              </a:schemeClr>
            </a:gs>
            <a:gs pos="100000">
              <a:schemeClr val="phClr">
                <a:tint val="85000"/>
                <a:shade val="100000"/>
                <a:satMod val="15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30000">
              <a:schemeClr val="phClr">
                <a:tint val="100000"/>
                <a:shade val="65000"/>
                <a:satMod val="155000"/>
              </a:schemeClr>
            </a:gs>
            <a:gs pos="100000">
              <a:schemeClr val="phClr">
                <a:tint val="60000"/>
                <a:shade val="10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Office Colors">
      <a:dk1>
        <a:sysClr val="windowText" lastClr="000000"/>
      </a:dk1>
      <a:lt1>
        <a:sysClr val="window" lastClr="FFFFFF"/>
      </a:lt1>
      <a:dk2>
        <a:srgbClr val="1F497D"/>
      </a:dk2>
      <a:lt2>
        <a:srgbClr val="FAF3E8"/>
      </a:lt2>
      <a:accent1>
        <a:srgbClr val="5C83B4"/>
      </a:accent1>
      <a:accent2>
        <a:srgbClr val="C0504D"/>
      </a:accent2>
      <a:accent3>
        <a:srgbClr val="9DBB61"/>
      </a:accent3>
      <a:accent4>
        <a:srgbClr val="8066A0"/>
      </a:accent4>
      <a:accent5>
        <a:srgbClr val="4BACC6"/>
      </a:accent5>
      <a:accent6>
        <a:srgbClr val="F59D56"/>
      </a:accent6>
      <a:hlink>
        <a:srgbClr val="0000FF"/>
      </a:hlink>
      <a:folHlink>
        <a:srgbClr val="800080"/>
      </a:folHlink>
    </a:clrScheme>
    <a:fontScheme name="Office Fonts">
      <a:majorFont>
        <a:latin typeface="Calibri"/>
        <a:ea typeface="MS PGothic"/>
        <a:cs typeface=""/>
      </a:majorFont>
      <a:minorFont>
        <a:latin typeface="Calibri"/>
        <a:ea typeface="MS PGothic"/>
        <a:cs typeface=""/>
      </a:minorFont>
    </a:fontScheme>
    <a:fmtScheme name="Office Effects">
      <a: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65000"/>
                <a:shade val="100000"/>
                <a:satMod val="133000"/>
              </a:schemeClr>
            </a:gs>
            <a:gs pos="15000">
              <a:schemeClr val="phClr">
                <a:tint val="50000"/>
                <a:shade val="100000"/>
                <a:satMod val="140000"/>
              </a:schemeClr>
            </a:gs>
            <a:gs pos="100000">
              <a:schemeClr val="phClr">
                <a:tint val="10000"/>
                <a:shade val="100000"/>
                <a:satMod val="13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75000"/>
                <a:satMod val="160000"/>
              </a:schemeClr>
            </a:gs>
            <a:gs pos="62000">
              <a:schemeClr val="phClr">
                <a:tint val="100000"/>
                <a:shade val="100000"/>
                <a:satMod val="125000"/>
              </a:schemeClr>
            </a:gs>
            <a:gs pos="100000">
              <a:schemeClr val="phClr">
                <a:tint val="80000"/>
                <a:shade val="100000"/>
                <a:satMod val="140000"/>
              </a:schemeClr>
            </a:gs>
          </a:gsLst>
          <a:lin ang="16200000" scaled="1"/>
        </a:gradFill>
      </a:fillStyleLst>
      <a:lnStyleLst>
        <a:ln w="12700">
          <a:solidFill>
            <a:schemeClr val="phClr"/>
          </a:solidFill>
          <a:prstDash val="solid"/>
        </a:ln>
        <a:ln w="25400">
          <a:solidFill>
            <a:schemeClr val="phClr"/>
          </a:solidFill>
          <a:prstDash val="solid"/>
        </a:ln>
        <a:ln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>
              <a:srgbClr val="000000">
                <a:alpha val="61176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contourW="12700" prstMaterial="powder">
            <a:bevelT h="508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  <a:effectStyle>
          <a:effectLst>
            <a:reflection blurRad="12700" stA="25000" endPos="28000" dist="38100" dir="5400000" sy="-100000" rotWithShape="0"/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>
            <a:bevelT w="139700" h="381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</a:effectStyleLst>
      <a:bg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40000">
              <a:schemeClr val="phClr">
                <a:tint val="100000"/>
                <a:shade val="70000"/>
                <a:satMod val="145000"/>
              </a:schemeClr>
            </a:gs>
            <a:gs pos="100000">
              <a:schemeClr val="phClr">
                <a:tint val="85000"/>
                <a:shade val="100000"/>
                <a:satMod val="15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30000">
              <a:schemeClr val="phClr">
                <a:tint val="100000"/>
                <a:shade val="65000"/>
                <a:satMod val="155000"/>
              </a:schemeClr>
            </a:gs>
            <a:gs pos="100000">
              <a:schemeClr val="phClr">
                <a:tint val="60000"/>
                <a:shade val="10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ustom Theme">
  <a:themeElements>
    <a:clrScheme name="Office Colors">
      <a:dk1>
        <a:sysClr val="windowText" lastClr="000000"/>
      </a:dk1>
      <a:lt1>
        <a:sysClr val="window" lastClr="FFFFFF"/>
      </a:lt1>
      <a:dk2>
        <a:srgbClr val="1F497D"/>
      </a:dk2>
      <a:lt2>
        <a:srgbClr val="FAF3E8"/>
      </a:lt2>
      <a:accent1>
        <a:srgbClr val="5C83B4"/>
      </a:accent1>
      <a:accent2>
        <a:srgbClr val="C0504D"/>
      </a:accent2>
      <a:accent3>
        <a:srgbClr val="9DBB61"/>
      </a:accent3>
      <a:accent4>
        <a:srgbClr val="8066A0"/>
      </a:accent4>
      <a:accent5>
        <a:srgbClr val="4BACC6"/>
      </a:accent5>
      <a:accent6>
        <a:srgbClr val="F59D56"/>
      </a:accent6>
      <a:hlink>
        <a:srgbClr val="0000FF"/>
      </a:hlink>
      <a:folHlink>
        <a:srgbClr val="800080"/>
      </a:folHlink>
    </a:clrScheme>
    <a:fontScheme name="Office Fonts">
      <a:majorFont>
        <a:latin typeface="Calibri"/>
        <a:ea typeface="MS PGothic"/>
        <a:cs typeface=""/>
      </a:majorFont>
      <a:minorFont>
        <a:latin typeface="Calibri"/>
        <a:ea typeface="MS PGothic"/>
        <a:cs typeface=""/>
      </a:minorFont>
    </a:fontScheme>
    <a:fmtScheme name="Office Effects">
      <a: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65000"/>
                <a:shade val="100000"/>
                <a:satMod val="133000"/>
              </a:schemeClr>
            </a:gs>
            <a:gs pos="15000">
              <a:schemeClr val="phClr">
                <a:tint val="50000"/>
                <a:shade val="100000"/>
                <a:satMod val="140000"/>
              </a:schemeClr>
            </a:gs>
            <a:gs pos="100000">
              <a:schemeClr val="phClr">
                <a:tint val="10000"/>
                <a:shade val="100000"/>
                <a:satMod val="13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75000"/>
                <a:satMod val="160000"/>
              </a:schemeClr>
            </a:gs>
            <a:gs pos="62000">
              <a:schemeClr val="phClr">
                <a:tint val="100000"/>
                <a:shade val="100000"/>
                <a:satMod val="125000"/>
              </a:schemeClr>
            </a:gs>
            <a:gs pos="100000">
              <a:schemeClr val="phClr">
                <a:tint val="80000"/>
                <a:shade val="100000"/>
                <a:satMod val="140000"/>
              </a:schemeClr>
            </a:gs>
          </a:gsLst>
          <a:lin ang="16200000" scaled="1"/>
        </a:gradFill>
      </a:fillStyleLst>
      <a:lnStyleLst>
        <a:ln w="12700">
          <a:solidFill>
            <a:schemeClr val="phClr"/>
          </a:solidFill>
          <a:prstDash val="solid"/>
        </a:ln>
        <a:ln w="25400">
          <a:solidFill>
            <a:schemeClr val="phClr"/>
          </a:solidFill>
          <a:prstDash val="solid"/>
        </a:ln>
        <a:ln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>
              <a:srgbClr val="000000">
                <a:alpha val="61176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contourW="12700" prstMaterial="powder">
            <a:bevelT h="508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  <a:effectStyle>
          <a:effectLst>
            <a:reflection blurRad="12700" stA="25000" endPos="28000" dist="38100" dir="5400000" sy="-100000" rotWithShape="0"/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>
            <a:bevelT w="139700" h="381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</a:effectStyleLst>
      <a:bg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40000">
              <a:schemeClr val="phClr">
                <a:tint val="100000"/>
                <a:shade val="70000"/>
                <a:satMod val="145000"/>
              </a:schemeClr>
            </a:gs>
            <a:gs pos="100000">
              <a:schemeClr val="phClr">
                <a:tint val="85000"/>
                <a:shade val="100000"/>
                <a:satMod val="15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30000">
              <a:schemeClr val="phClr">
                <a:tint val="100000"/>
                <a:shade val="65000"/>
                <a:satMod val="155000"/>
              </a:schemeClr>
            </a:gs>
            <a:gs pos="100000">
              <a:schemeClr val="phClr">
                <a:tint val="60000"/>
                <a:shade val="10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1050</TotalTime>
  <Words>2504</Words>
  <Application>Microsoft Office PowerPoint</Application>
  <PresentationFormat>Předvádění na obrazovce (4:3)</PresentationFormat>
  <Paragraphs>317</Paragraphs>
  <Slides>41</Slides>
  <Notes>4</Notes>
  <HiddenSlides>0</HiddenSlides>
  <MMClips>1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41</vt:i4>
      </vt:variant>
    </vt:vector>
  </HeadingPairs>
  <TitlesOfParts>
    <vt:vector size="42" baseType="lpstr">
      <vt:lpstr>Contemporary blue design template</vt:lpstr>
      <vt:lpstr>LIDAR (light detection and ranging) </vt:lpstr>
      <vt:lpstr>Lidarová dálková detekce</vt:lpstr>
      <vt:lpstr>Využití odrazu záření od instalovaného odražeče</vt:lpstr>
      <vt:lpstr>Využití zpětného rozptylu na topografických překážkách</vt:lpstr>
      <vt:lpstr>Využití zpětného rozptylu na částicích aerosolů a atmosferických plynů</vt:lpstr>
      <vt:lpstr>LIDAR – měření vzdáleností</vt:lpstr>
      <vt:lpstr>Teleskopy</vt:lpstr>
      <vt:lpstr>Odrážeče</vt:lpstr>
      <vt:lpstr>Lidarová rovnice</vt:lpstr>
      <vt:lpstr>Laserové zdroje lidarových dálkoměrů</vt:lpstr>
      <vt:lpstr>Studium vzdáleností a rozměrů aerosolových oblaků (průmyslové exhalace a meteorologie)</vt:lpstr>
      <vt:lpstr>LAGEOS (LAser GEOdynamics Satellite).</vt:lpstr>
      <vt:lpstr>A-Train</vt:lpstr>
      <vt:lpstr>A-Train</vt:lpstr>
      <vt:lpstr>CALIPSO (Cloud-Aerosol Lidar and Infrared Pathfinder  Satellite Observations)</vt:lpstr>
      <vt:lpstr>Cloud and Rain Characteristics in the Australian Monsoon</vt:lpstr>
      <vt:lpstr>Phoenix  Mars  Mission </vt:lpstr>
      <vt:lpstr>Analytický lidar</vt:lpstr>
      <vt:lpstr>Ramanův lidar 1</vt:lpstr>
      <vt:lpstr>Ramanův lidar 2</vt:lpstr>
      <vt:lpstr>Schéma Ramanova lidaru</vt:lpstr>
      <vt:lpstr>Ramanovský lidar – spektrum dusíku</vt:lpstr>
      <vt:lpstr>Ramanovský lidar – spektrum dýmu hořící ropy</vt:lpstr>
      <vt:lpstr>Ramanovský lidar - vlastnosti</vt:lpstr>
      <vt:lpstr>Fluorescenční lidar</vt:lpstr>
      <vt:lpstr>Fluorescenční lidar</vt:lpstr>
      <vt:lpstr>Diferenciální absorpční měření</vt:lpstr>
      <vt:lpstr>Absorpční spektrum atmosféry</vt:lpstr>
      <vt:lpstr>DASE lidar (differential absorption of scatettered energy lidar; DIAL- differential absorption lidar)</vt:lpstr>
      <vt:lpstr>Schéma diferenciálního absorpčního laseru</vt:lpstr>
      <vt:lpstr>Laser Remote Detector (VÚ 070 Brno)</vt:lpstr>
      <vt:lpstr>Laser Remote Detector (VÚ 070 Brno) - schéma</vt:lpstr>
      <vt:lpstr>Lidarová měření ČHMÚ</vt:lpstr>
      <vt:lpstr>Schéma LIDAR 510M</vt:lpstr>
      <vt:lpstr>Výsledky lidarových měření NO2</vt:lpstr>
      <vt:lpstr>Výsledky lidarových měření NO2</vt:lpstr>
      <vt:lpstr>Výsledky lidarových měření O3</vt:lpstr>
      <vt:lpstr>Výsledky lidarových měření O3</vt:lpstr>
      <vt:lpstr>Horizontální řez koncentrace SO2 nad rafinerií Esso v Antverpách</vt:lpstr>
      <vt:lpstr>Řez kouřovou vlečkou (SO2) – rafinerie Esso Antverpy</vt:lpstr>
      <vt:lpstr>Heterodynní detekce – absorpce slunečního záření v atmosféře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LIDAR (light detection and ranging)</dc:title>
  <dc:creator>Otruba</dc:creator>
  <cp:lastModifiedBy>práce</cp:lastModifiedBy>
  <cp:revision>96</cp:revision>
  <dcterms:created xsi:type="dcterms:W3CDTF">2007-12-01T14:39:38Z</dcterms:created>
  <dcterms:modified xsi:type="dcterms:W3CDTF">2010-12-07T08:58:50Z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LCID">
    <vt:lpwstr>1029</vt:lpwstr>
  </property>
  <property fmtid="{D5CDD505-2E9C-101B-9397-08002B2CF9AE}" pid="3" name="_TemplateID">
    <vt:lpwstr>TC100738461029</vt:lpwstr>
  </property>
</Properties>
</file>