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4"/>
  </p:sldMasterIdLst>
  <p:notesMasterIdLst>
    <p:notesMasterId r:id="rId34"/>
  </p:notesMasterIdLst>
  <p:handoutMasterIdLst>
    <p:handoutMasterId r:id="rId35"/>
  </p:handoutMasterIdLst>
  <p:sldIdLst>
    <p:sldId id="293" r:id="rId5"/>
    <p:sldId id="260" r:id="rId6"/>
    <p:sldId id="275" r:id="rId7"/>
    <p:sldId id="257" r:id="rId8"/>
    <p:sldId id="262" r:id="rId9"/>
    <p:sldId id="267" r:id="rId10"/>
    <p:sldId id="268" r:id="rId11"/>
    <p:sldId id="263" r:id="rId12"/>
    <p:sldId id="264" r:id="rId13"/>
    <p:sldId id="265" r:id="rId14"/>
    <p:sldId id="276" r:id="rId15"/>
    <p:sldId id="269" r:id="rId16"/>
    <p:sldId id="270" r:id="rId17"/>
    <p:sldId id="274" r:id="rId18"/>
    <p:sldId id="272" r:id="rId19"/>
    <p:sldId id="271" r:id="rId20"/>
    <p:sldId id="277" r:id="rId21"/>
    <p:sldId id="280" r:id="rId22"/>
    <p:sldId id="281" r:id="rId23"/>
    <p:sldId id="283" r:id="rId24"/>
    <p:sldId id="285" r:id="rId25"/>
    <p:sldId id="258" r:id="rId26"/>
    <p:sldId id="287" r:id="rId27"/>
    <p:sldId id="286" r:id="rId28"/>
    <p:sldId id="288" r:id="rId29"/>
    <p:sldId id="290" r:id="rId30"/>
    <p:sldId id="291" r:id="rId31"/>
    <p:sldId id="294" r:id="rId32"/>
    <p:sldId id="279" r:id="rId33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00AF3F"/>
    <a:srgbClr val="91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6B678D6-C200-4A6D-9D2F-F2164AB4B2D0}" v="9" dt="2022-08-11T13:38:08.28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Světlý styl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79" autoAdjust="0"/>
    <p:restoredTop sz="95768" autoAdjust="0"/>
  </p:normalViewPr>
  <p:slideViewPr>
    <p:cSldViewPr snapToGrid="0">
      <p:cViewPr varScale="1">
        <p:scale>
          <a:sx n="162" d="100"/>
          <a:sy n="162" d="100"/>
        </p:scale>
        <p:origin x="248" y="92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tableStyles" Target="tableStyles.xml"/><Relationship Id="rId21" Type="http://schemas.openxmlformats.org/officeDocument/2006/relationships/slide" Target="slides/slide17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viewProps" Target="viewProps.xml"/><Relationship Id="rId40" Type="http://schemas.microsoft.com/office/2016/11/relationships/changesInfo" Target="changesInfos/changesInfo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handoutMaster" Target="handoutMasters/handoutMaster1.xml"/><Relationship Id="rId8" Type="http://schemas.openxmlformats.org/officeDocument/2006/relationships/slide" Target="slides/slide4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ominik Rada" userId="7d16c0c8-493b-4c83-8146-d41fe50cd105" providerId="ADAL" clId="{E3A9F387-FBCD-464A-A27D-42FF9F94907D}"/>
    <pc:docChg chg="custSel modSld">
      <pc:chgData name="Dominik Rada" userId="7d16c0c8-493b-4c83-8146-d41fe50cd105" providerId="ADAL" clId="{E3A9F387-FBCD-464A-A27D-42FF9F94907D}" dt="2022-02-04T10:11:58.175" v="1" actId="20577"/>
      <pc:docMkLst>
        <pc:docMk/>
      </pc:docMkLst>
      <pc:sldChg chg="modSp mod">
        <pc:chgData name="Dominik Rada" userId="7d16c0c8-493b-4c83-8146-d41fe50cd105" providerId="ADAL" clId="{E3A9F387-FBCD-464A-A27D-42FF9F94907D}" dt="2022-02-04T10:11:58.175" v="1" actId="20577"/>
        <pc:sldMkLst>
          <pc:docMk/>
          <pc:sldMk cId="2858915004" sldId="288"/>
        </pc:sldMkLst>
        <pc:spChg chg="mod">
          <ac:chgData name="Dominik Rada" userId="7d16c0c8-493b-4c83-8146-d41fe50cd105" providerId="ADAL" clId="{E3A9F387-FBCD-464A-A27D-42FF9F94907D}" dt="2022-02-04T10:11:58.175" v="1" actId="20577"/>
          <ac:spMkLst>
            <pc:docMk/>
            <pc:sldMk cId="2858915004" sldId="288"/>
            <ac:spMk id="2" creationId="{F0026953-6D32-4BED-BDE8-486B5A65869B}"/>
          </ac:spMkLst>
        </pc:spChg>
      </pc:sldChg>
    </pc:docChg>
  </pc:docChgLst>
  <pc:docChgLst>
    <pc:chgData name="Jana Baluchová" userId="6ce74e9d-b8dd-42a4-a688-ae216b9b49c8" providerId="ADAL" clId="{76B678D6-C200-4A6D-9D2F-F2164AB4B2D0}"/>
    <pc:docChg chg="undo custSel addSld delSld modSld sldOrd">
      <pc:chgData name="Jana Baluchová" userId="6ce74e9d-b8dd-42a4-a688-ae216b9b49c8" providerId="ADAL" clId="{76B678D6-C200-4A6D-9D2F-F2164AB4B2D0}" dt="2022-08-11T13:38:17.108" v="37" actId="47"/>
      <pc:docMkLst>
        <pc:docMk/>
      </pc:docMkLst>
      <pc:sldChg chg="del">
        <pc:chgData name="Jana Baluchová" userId="6ce74e9d-b8dd-42a4-a688-ae216b9b49c8" providerId="ADAL" clId="{76B678D6-C200-4A6D-9D2F-F2164AB4B2D0}" dt="2022-08-11T13:38:17.108" v="37" actId="47"/>
        <pc:sldMkLst>
          <pc:docMk/>
          <pc:sldMk cId="4032352621" sldId="292"/>
        </pc:sldMkLst>
      </pc:sldChg>
      <pc:sldChg chg="modSp add mod ord">
        <pc:chgData name="Jana Baluchová" userId="6ce74e9d-b8dd-42a4-a688-ae216b9b49c8" providerId="ADAL" clId="{76B678D6-C200-4A6D-9D2F-F2164AB4B2D0}" dt="2022-08-11T13:38:08.283" v="36" actId="20577"/>
        <pc:sldMkLst>
          <pc:docMk/>
          <pc:sldMk cId="4126213645" sldId="294"/>
        </pc:sldMkLst>
        <pc:spChg chg="mod">
          <ac:chgData name="Jana Baluchová" userId="6ce74e9d-b8dd-42a4-a688-ae216b9b49c8" providerId="ADAL" clId="{76B678D6-C200-4A6D-9D2F-F2164AB4B2D0}" dt="2022-08-11T13:38:08.283" v="36" actId="20577"/>
          <ac:spMkLst>
            <pc:docMk/>
            <pc:sldMk cId="4126213645" sldId="294"/>
            <ac:spMk id="5" creationId="{660B486B-A0CE-4F55-A2B5-91DA35B7CACF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1D911E5E-6197-7848-99A5-8C8627D11E8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pic>
        <p:nvPicPr>
          <p:cNvPr id="16" name="Obrázek 8">
            <a:extLst>
              <a:ext uri="{FF2B5EF4-FFF2-40B4-BE49-F238E27FC236}">
                <a16:creationId xmlns:a16="http://schemas.microsoft.com/office/drawing/2014/main" id="{B0F7ADA8-E0D8-E140-B3EB-7B177B99ED3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E49E2218-4CCF-BC44-930E-B31D9BFD897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84321F44-F4CD-1342-9190-83F80271759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- inverzní">
    <p:bg>
      <p:bgPr>
        <a:solidFill>
          <a:srgbClr val="00AF3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E82366C8-899C-3046-9F1A-E4AA93091E8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1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00AF3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2C8EF9BC-CA15-F749-AE84-143521C1B71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1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00AF3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8" cy="593152"/>
          </a:xfrm>
          <a:prstGeom prst="rect">
            <a:avLst/>
          </a:prstGeom>
        </p:spPr>
      </p:pic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marL="0" marR="0" indent="0" algn="l" defTabSz="914400" rtl="0" eaLnBrk="1" fontAlgn="base" latinLnBrk="0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CI slide">
    <p:bg>
      <p:bgPr>
        <a:solidFill>
          <a:srgbClr val="00AF3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042872" y="2021800"/>
            <a:ext cx="4106254" cy="28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CDFB5469-7B43-0D44-819F-C704135239E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3839D93F-D054-0C49-B5BA-33CA7A41AAB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3E1F77B3-EBC6-1040-9535-33D9549B746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pPr lvl="0"/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797919FE-C3ED-C14E-AED0-882F9822949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24329B9F-B123-B646-A47E-27058DD10E7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22" name="Obrázek 8">
            <a:extLst>
              <a:ext uri="{FF2B5EF4-FFF2-40B4-BE49-F238E27FC236}">
                <a16:creationId xmlns:a16="http://schemas.microsoft.com/office/drawing/2014/main" id="{1109301E-D1AD-0B43-976E-29DC995E1DA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3DE62B41-48ED-D243-8CF8-571E1EC8074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B2E98577-C944-7148-9D17-F5F41F0E8A3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cs-CZ" noProof="0" dirty="0"/>
              <a:t>Kliknutím vložíte text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marR="0" indent="0" algn="l" defTabSz="914400" rtl="0" eaLnBrk="1" fontAlgn="base" latinLnBrk="0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tabLst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s://is.muni.cz/www/matej.myska/Prirucka.pdf" TargetMode="External"/><Relationship Id="rId2" Type="http://schemas.openxmlformats.org/officeDocument/2006/relationships/hyperlink" Target="https://www.zakonyprolidi.cz/cs/2000-121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kisk.phil.muni.cz/kpi/informace-maji-hodnotu/citacni-normy" TargetMode="External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hyperlink" Target="https://commons.wikimedia.org/wiki/File:Font_Awesome_5_brands_creative-commons-share.svg" TargetMode="External"/><Relationship Id="rId3" Type="http://schemas.openxmlformats.org/officeDocument/2006/relationships/hyperlink" Target="https://pixabay.com/cs/vectors/creative-commons-deriv%c3%a1ty-785336/" TargetMode="External"/><Relationship Id="rId7" Type="http://schemas.openxmlformats.org/officeDocument/2006/relationships/hyperlink" Target="https://commons.wikimedia.org/wiki/File:Font_Awesome_5_brands_creative-commons-by.svg" TargetMode="External"/><Relationship Id="rId2" Type="http://schemas.openxmlformats.org/officeDocument/2006/relationships/hyperlink" Target="https://pixabay.com/cs/vectors/otazn%c3%adk-podepsat-ot%c3%a1zka-dot%c3%a1zat-se-350170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commons.wikimedia.org/wiki/File:Font_Awesome_5_brands_creative-commons-remix.svg" TargetMode="External"/><Relationship Id="rId5" Type="http://schemas.openxmlformats.org/officeDocument/2006/relationships/hyperlink" Target="https://pixabay.com/cs/vectors/sd%c3%adlet-podobn%c4%9b-creative-commons-cc-785337/" TargetMode="External"/><Relationship Id="rId10" Type="http://schemas.openxmlformats.org/officeDocument/2006/relationships/hyperlink" Target="https://pixabay.com/cs/vectors/copyleft-symbol-svoboda-40848/" TargetMode="External"/><Relationship Id="rId4" Type="http://schemas.openxmlformats.org/officeDocument/2006/relationships/hyperlink" Target="https://pixabay.com/cs/vectors/creative-commons-nekomer%c4%8dn%c3%ad-dolar%c5%af-785335/" TargetMode="External"/><Relationship Id="rId9" Type="http://schemas.openxmlformats.org/officeDocument/2006/relationships/hyperlink" Target="https://commons.wikimedia.org/wiki/File:Creative_Commons_Semaforoa.svg" TargetMode="Externa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79E2804-C383-45B4-91DC-6D45D15B48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/>
            <a:r>
              <a:rPr lang="cs-CZ" i="0" dirty="0">
                <a:effectLst/>
                <a:latin typeface="Arial" panose="020B0604020202020204" pitchFamily="34" charset="0"/>
              </a:rPr>
              <a:t>Právní aspekty</a:t>
            </a:r>
            <a:endParaRPr lang="cs-CZ" dirty="0"/>
          </a:p>
        </p:txBody>
      </p:sp>
      <p:sp>
        <p:nvSpPr>
          <p:cNvPr id="7" name="Obdélník 6"/>
          <p:cNvSpPr/>
          <p:nvPr/>
        </p:nvSpPr>
        <p:spPr>
          <a:xfrm>
            <a:off x="5965195" y="3198168"/>
            <a:ext cx="26161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 </a:t>
            </a:r>
            <a:endParaRPr kumimoji="0" lang="cs-CZ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 pitchFamily="34" charset="0"/>
              <a:ea typeface="+mn-ea"/>
              <a:cs typeface="+mn-cs"/>
            </a:endParaRP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1C03F00-F217-4336-83B8-CDDDAAF544B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704642"/>
            <a:ext cx="11361600" cy="698497"/>
          </a:xfrm>
        </p:spPr>
        <p:txBody>
          <a:bodyPr/>
          <a:lstStyle/>
          <a:p>
            <a:pPr algn="ctr"/>
            <a:r>
              <a:rPr lang="cs-CZ" sz="1800" spc="1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Prezentace je vytvořena v rámci projektu ZIP, </a:t>
            </a:r>
            <a:r>
              <a:rPr lang="cs-CZ" sz="1800" spc="10" dirty="0" err="1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reg</a:t>
            </a:r>
            <a:r>
              <a:rPr lang="cs-CZ" sz="1800" spc="1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. č. CZ.02.3.68/0.0/0.0/19_068/0016170</a:t>
            </a:r>
            <a:endParaRPr lang="en-US" dirty="0"/>
          </a:p>
        </p:txBody>
      </p:sp>
      <p:pic>
        <p:nvPicPr>
          <p:cNvPr id="5" name="Obrázek 4" descr="Obsah obrázku text&#10;&#10;Popis byl vytvořen automaticky">
            <a:extLst>
              <a:ext uri="{FF2B5EF4-FFF2-40B4-BE49-F238E27FC236}">
                <a16:creationId xmlns:a16="http://schemas.microsoft.com/office/drawing/2014/main" id="{02AA6C27-B7F7-4B15-AB4F-4ADECECD564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25309" y="4976227"/>
            <a:ext cx="6479771" cy="14381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56456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1DF42724-FBCA-4016-ACC5-4021CE9672D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Autorské právo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7160B16-DDA2-47BC-A5DE-9E889DAE9BE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A6AD37D-287D-4A86-BFD1-519A79937E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>
                <a:ea typeface="+mj-lt"/>
                <a:cs typeface="+mj-lt"/>
              </a:rPr>
              <a:t>Co není dílem?</a:t>
            </a:r>
            <a:endParaRPr lang="cs-CZ" dirty="0">
              <a:ea typeface="+mj-lt"/>
              <a:cs typeface="+mj-lt"/>
            </a:endParaRP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C0C05D99-58C2-44B4-AF7A-271C3634B0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marL="251460" indent="-179705"/>
            <a:r>
              <a:rPr lang="cs-CZ">
                <a:ea typeface="+mn-lt"/>
                <a:cs typeface="+mn-lt"/>
              </a:rPr>
              <a:t>Námět díla </a:t>
            </a:r>
            <a:r>
              <a:rPr lang="cs-CZ" b="0" i="0">
                <a:effectLst/>
                <a:ea typeface="+mn-lt"/>
                <a:cs typeface="+mn-lt"/>
              </a:rPr>
              <a:t>sám o </a:t>
            </a:r>
            <a:r>
              <a:rPr lang="cs-CZ">
                <a:ea typeface="+mn-lt"/>
                <a:cs typeface="+mn-lt"/>
              </a:rPr>
              <a:t>sobě</a:t>
            </a:r>
            <a:endParaRPr lang="cs-CZ">
              <a:latin typeface="Arial"/>
              <a:cs typeface="Arial"/>
            </a:endParaRPr>
          </a:p>
          <a:p>
            <a:pPr marL="251460" indent="-179705"/>
            <a:r>
              <a:rPr lang="cs-CZ">
                <a:ea typeface="+mn-lt"/>
                <a:cs typeface="+mn-lt"/>
              </a:rPr>
              <a:t>Denní zpráva nebo jiný </a:t>
            </a:r>
            <a:r>
              <a:rPr lang="cs-CZ" b="0" i="0">
                <a:effectLst/>
                <a:ea typeface="+mn-lt"/>
                <a:cs typeface="+mn-lt"/>
              </a:rPr>
              <a:t>údaj sám o </a:t>
            </a:r>
            <a:r>
              <a:rPr lang="cs-CZ">
                <a:ea typeface="+mn-lt"/>
                <a:cs typeface="+mn-lt"/>
              </a:rPr>
              <a:t>sobě</a:t>
            </a:r>
            <a:endParaRPr lang="cs-CZ"/>
          </a:p>
          <a:p>
            <a:pPr marL="251460" indent="-179705"/>
            <a:r>
              <a:rPr lang="cs-CZ">
                <a:ea typeface="+mn-lt"/>
                <a:cs typeface="+mn-lt"/>
              </a:rPr>
              <a:t>Myšlenka</a:t>
            </a:r>
            <a:endParaRPr lang="cs-CZ"/>
          </a:p>
          <a:p>
            <a:pPr marL="251460" indent="-179705"/>
            <a:r>
              <a:rPr lang="cs-CZ" b="0" i="0">
                <a:effectLst/>
                <a:ea typeface="+mn-lt"/>
                <a:cs typeface="+mn-lt"/>
              </a:rPr>
              <a:t>Postup, </a:t>
            </a:r>
            <a:r>
              <a:rPr lang="cs-CZ">
                <a:ea typeface="+mn-lt"/>
                <a:cs typeface="+mn-lt"/>
              </a:rPr>
              <a:t>princip</a:t>
            </a:r>
            <a:r>
              <a:rPr lang="cs-CZ" b="0" i="0">
                <a:effectLst/>
                <a:ea typeface="+mn-lt"/>
                <a:cs typeface="+mn-lt"/>
              </a:rPr>
              <a:t>, </a:t>
            </a:r>
            <a:r>
              <a:rPr lang="cs-CZ">
                <a:ea typeface="+mn-lt"/>
                <a:cs typeface="+mn-lt"/>
              </a:rPr>
              <a:t>metoda</a:t>
            </a:r>
            <a:r>
              <a:rPr lang="cs-CZ" b="0" i="0">
                <a:effectLst/>
                <a:ea typeface="+mn-lt"/>
                <a:cs typeface="+mn-lt"/>
              </a:rPr>
              <a:t>, </a:t>
            </a:r>
            <a:r>
              <a:rPr lang="cs-CZ">
                <a:ea typeface="+mn-lt"/>
                <a:cs typeface="+mn-lt"/>
              </a:rPr>
              <a:t>objev</a:t>
            </a:r>
            <a:r>
              <a:rPr lang="cs-CZ" b="0" i="0">
                <a:effectLst/>
                <a:ea typeface="+mn-lt"/>
                <a:cs typeface="+mn-lt"/>
              </a:rPr>
              <a:t>, </a:t>
            </a:r>
            <a:r>
              <a:rPr lang="cs-CZ">
                <a:ea typeface="+mn-lt"/>
                <a:cs typeface="+mn-lt"/>
              </a:rPr>
              <a:t>vědecká teorie</a:t>
            </a:r>
            <a:endParaRPr lang="cs-CZ"/>
          </a:p>
          <a:p>
            <a:pPr marL="251460" indent="-179705"/>
            <a:r>
              <a:rPr lang="cs-CZ" b="0" i="0">
                <a:effectLst/>
                <a:ea typeface="+mn-lt"/>
                <a:cs typeface="+mn-lt"/>
              </a:rPr>
              <a:t>Matematický a obdobný vzorec, </a:t>
            </a:r>
            <a:r>
              <a:rPr lang="cs-CZ">
                <a:ea typeface="+mn-lt"/>
                <a:cs typeface="+mn-lt"/>
              </a:rPr>
              <a:t>statistický </a:t>
            </a:r>
            <a:r>
              <a:rPr lang="cs-CZ" b="0" i="0">
                <a:effectLst/>
                <a:ea typeface="+mn-lt"/>
                <a:cs typeface="+mn-lt"/>
              </a:rPr>
              <a:t>graf</a:t>
            </a:r>
            <a:endParaRPr lang="cs-CZ">
              <a:ea typeface="+mn-lt"/>
              <a:cs typeface="+mn-lt"/>
            </a:endParaRPr>
          </a:p>
          <a:p>
            <a:pPr marL="251460" indent="-179705"/>
            <a:endParaRPr lang="cs-CZ">
              <a:cs typeface="Arial"/>
            </a:endParaRPr>
          </a:p>
          <a:p>
            <a:pPr marL="251460" indent="-179705"/>
            <a:r>
              <a:rPr lang="cs-CZ">
                <a:ea typeface="+mn-lt"/>
                <a:cs typeface="+mn-lt"/>
              </a:rPr>
              <a:t>Námět díla vs. dokončené dílo a jeho části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941746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B2A749F5-C141-4B14-8C9E-FA06625556B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 wrap="square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cs-CZ" dirty="0"/>
              <a:t>Otázka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9C537E9-25DD-49D4-92F0-CD02EFFE983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 wrap="none" anchor="ctr">
            <a:normAutofit/>
          </a:bodyPr>
          <a:lstStyle/>
          <a:p>
            <a:pPr>
              <a:spcAft>
                <a:spcPts val="600"/>
              </a:spcAft>
            </a:pPr>
            <a:fld id="{D6D6C118-631F-4A80-9886-907009361577}" type="slidenum">
              <a:rPr lang="cs-CZ" altLang="cs-CZ" smtClean="0"/>
              <a:pPr>
                <a:spcAft>
                  <a:spcPts val="600"/>
                </a:spcAft>
              </a:pPr>
              <a:t>11</a:t>
            </a:fld>
            <a:endParaRPr lang="cs-CZ" altLang="cs-CZ" dirty="0"/>
          </a:p>
        </p:txBody>
      </p:sp>
      <p:sp>
        <p:nvSpPr>
          <p:cNvPr id="10" name="Text Placeholder 3">
            <a:extLst>
              <a:ext uri="{FF2B5EF4-FFF2-40B4-BE49-F238E27FC236}">
                <a16:creationId xmlns:a16="http://schemas.microsoft.com/office/drawing/2014/main" id="{E6A608F2-D9EB-4ACA-847A-3302871F3AEA}"/>
              </a:ext>
            </a:extLst>
          </p:cNvPr>
          <p:cNvSpPr>
            <a:spLocks noGrp="1"/>
          </p:cNvSpPr>
          <p:nvPr>
            <p:ph idx="29"/>
          </p:nvPr>
        </p:nvSpPr>
        <p:spPr>
          <a:xfrm>
            <a:off x="665999" y="1359001"/>
            <a:ext cx="7032783" cy="4139998"/>
          </a:xfrm>
        </p:spPr>
        <p:txBody>
          <a:bodyPr anchor="ctr">
            <a:normAutofit/>
          </a:bodyPr>
          <a:lstStyle/>
          <a:p>
            <a:pPr marL="71755" indent="0">
              <a:lnSpc>
                <a:spcPct val="150000"/>
              </a:lnSpc>
              <a:buNone/>
            </a:pPr>
            <a:r>
              <a:rPr lang="cs-CZ" sz="3000" i="1">
                <a:solidFill>
                  <a:srgbClr val="0000DC"/>
                </a:solidFill>
                <a:ea typeface="+mn-lt"/>
                <a:cs typeface="+mn-lt"/>
              </a:rPr>
              <a:t>Co například právní předpisy, veřejné registry nebo lidová slovesnost? Jsou to díla? Vztahuje se na jejich tvůrců autorskoprávní ochrana?</a:t>
            </a:r>
            <a:endParaRPr lang="cs-CZ" i="1" dirty="0">
              <a:solidFill>
                <a:srgbClr val="0000DC"/>
              </a:solidFill>
              <a:ea typeface="+mn-lt"/>
              <a:cs typeface="+mn-lt"/>
            </a:endParaRP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52A73487-3AAC-477E-AF8E-D965494A427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52921" y="1359001"/>
            <a:ext cx="2413490" cy="338735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4921096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566540D0-3091-4516-BE67-2C90354FA17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Zákonné licence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131122C-D461-4822-A6E4-762B8E31888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EF10212-4D3D-42D1-B1BB-8066656BF0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>
                <a:ea typeface="+mj-lt"/>
                <a:cs typeface="+mj-lt"/>
              </a:rPr>
              <a:t>Výjimka ve veřejném zájmu</a:t>
            </a:r>
            <a:endParaRPr lang="cs-CZ" dirty="0" err="1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C6BF7785-A203-4EED-B639-8981EE5F97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marL="251460" indent="-179705"/>
            <a:r>
              <a:rPr lang="cs-CZ" dirty="0">
                <a:ea typeface="+mn-lt"/>
                <a:cs typeface="+mn-lt"/>
              </a:rPr>
              <a:t>Autorská ochrana se nevztahuje na:</a:t>
            </a:r>
          </a:p>
          <a:p>
            <a:pPr marL="586105" indent="-514350">
              <a:buAutoNum type="arabicPeriod"/>
            </a:pPr>
            <a:r>
              <a:rPr lang="cs-CZ" dirty="0">
                <a:solidFill>
                  <a:srgbClr val="0000DC"/>
                </a:solidFill>
                <a:ea typeface="+mn-lt"/>
                <a:cs typeface="+mn-lt"/>
              </a:rPr>
              <a:t>Úřední dílo</a:t>
            </a:r>
            <a:r>
              <a:rPr lang="cs-CZ" dirty="0">
                <a:ea typeface="+mn-lt"/>
                <a:cs typeface="+mn-lt"/>
              </a:rPr>
              <a:t> – předpis</a:t>
            </a:r>
            <a:r>
              <a:rPr lang="cs-CZ" b="0" i="0" dirty="0">
                <a:effectLst/>
                <a:ea typeface="+mn-lt"/>
                <a:cs typeface="+mn-lt"/>
              </a:rPr>
              <a:t>, </a:t>
            </a:r>
            <a:r>
              <a:rPr lang="cs-CZ" dirty="0">
                <a:ea typeface="+mn-lt"/>
                <a:cs typeface="+mn-lt"/>
              </a:rPr>
              <a:t>rozhodnutí</a:t>
            </a:r>
            <a:r>
              <a:rPr lang="cs-CZ" b="0" i="0" dirty="0">
                <a:effectLst/>
                <a:ea typeface="+mn-lt"/>
                <a:cs typeface="+mn-lt"/>
              </a:rPr>
              <a:t>, </a:t>
            </a:r>
            <a:r>
              <a:rPr lang="cs-CZ" dirty="0">
                <a:ea typeface="+mn-lt"/>
                <a:cs typeface="+mn-lt"/>
              </a:rPr>
              <a:t>veřejná </a:t>
            </a:r>
            <a:r>
              <a:rPr lang="cs-CZ" b="0" i="0" dirty="0">
                <a:effectLst/>
                <a:ea typeface="+mn-lt"/>
                <a:cs typeface="+mn-lt"/>
              </a:rPr>
              <a:t>listina, </a:t>
            </a:r>
            <a:r>
              <a:rPr lang="cs-CZ" dirty="0">
                <a:ea typeface="+mn-lt"/>
                <a:cs typeface="+mn-lt"/>
              </a:rPr>
              <a:t>veřejně přístupný rejstřík, </a:t>
            </a:r>
            <a:r>
              <a:rPr lang="cs-CZ" b="0" i="0" dirty="0">
                <a:effectLst/>
                <a:ea typeface="+mn-lt"/>
                <a:cs typeface="+mn-lt"/>
              </a:rPr>
              <a:t>návrh </a:t>
            </a:r>
            <a:r>
              <a:rPr lang="cs-CZ" dirty="0">
                <a:ea typeface="+mn-lt"/>
                <a:cs typeface="+mn-lt"/>
              </a:rPr>
              <a:t>úředního díla</a:t>
            </a:r>
            <a:r>
              <a:rPr lang="cs-CZ" b="0" i="0" dirty="0">
                <a:effectLst/>
                <a:ea typeface="+mn-lt"/>
                <a:cs typeface="+mn-lt"/>
              </a:rPr>
              <a:t>, </a:t>
            </a:r>
            <a:r>
              <a:rPr lang="cs-CZ" dirty="0">
                <a:ea typeface="+mn-lt"/>
                <a:cs typeface="+mn-lt"/>
              </a:rPr>
              <a:t>včetně úředního překladu</a:t>
            </a:r>
            <a:r>
              <a:rPr lang="cs-CZ" b="0" i="0" dirty="0">
                <a:effectLst/>
                <a:ea typeface="+mn-lt"/>
                <a:cs typeface="+mn-lt"/>
              </a:rPr>
              <a:t>, </a:t>
            </a:r>
            <a:r>
              <a:rPr lang="cs-CZ" dirty="0">
                <a:ea typeface="+mn-lt"/>
                <a:cs typeface="+mn-lt"/>
              </a:rPr>
              <a:t>sněmovní </a:t>
            </a:r>
            <a:r>
              <a:rPr lang="cs-CZ" b="0" i="0" dirty="0">
                <a:effectLst/>
                <a:ea typeface="+mn-lt"/>
                <a:cs typeface="+mn-lt"/>
              </a:rPr>
              <a:t>a </a:t>
            </a:r>
            <a:r>
              <a:rPr lang="cs-CZ" dirty="0">
                <a:ea typeface="+mn-lt"/>
                <a:cs typeface="+mn-lt"/>
              </a:rPr>
              <a:t>senátní publikace</a:t>
            </a:r>
            <a:r>
              <a:rPr lang="cs-CZ" b="0" i="0" dirty="0">
                <a:effectLst/>
                <a:ea typeface="+mn-lt"/>
                <a:cs typeface="+mn-lt"/>
              </a:rPr>
              <a:t>, </a:t>
            </a:r>
            <a:r>
              <a:rPr lang="cs-CZ" dirty="0">
                <a:ea typeface="+mn-lt"/>
                <a:cs typeface="+mn-lt"/>
              </a:rPr>
              <a:t>obecní </a:t>
            </a:r>
            <a:r>
              <a:rPr lang="cs-CZ" b="0" i="0" dirty="0">
                <a:effectLst/>
                <a:ea typeface="+mn-lt"/>
                <a:cs typeface="+mn-lt"/>
              </a:rPr>
              <a:t>kroniky, </a:t>
            </a:r>
            <a:r>
              <a:rPr lang="cs-CZ" dirty="0">
                <a:ea typeface="+mn-lt"/>
                <a:cs typeface="+mn-lt"/>
              </a:rPr>
              <a:t>státní symbol</a:t>
            </a:r>
            <a:r>
              <a:rPr lang="cs-CZ" b="0" i="0" dirty="0">
                <a:effectLst/>
                <a:ea typeface="+mn-lt"/>
                <a:cs typeface="+mn-lt"/>
              </a:rPr>
              <a:t> a symbol jednotky </a:t>
            </a:r>
            <a:r>
              <a:rPr lang="cs-CZ" dirty="0">
                <a:ea typeface="+mn-lt"/>
                <a:cs typeface="+mn-lt"/>
              </a:rPr>
              <a:t>územní </a:t>
            </a:r>
            <a:r>
              <a:rPr lang="cs-CZ" b="0" i="0" dirty="0">
                <a:effectLst/>
                <a:ea typeface="+mn-lt"/>
                <a:cs typeface="+mn-lt"/>
              </a:rPr>
              <a:t>samosprávy</a:t>
            </a:r>
            <a:endParaRPr lang="cs-CZ" dirty="0">
              <a:ea typeface="+mn-lt"/>
              <a:cs typeface="+mn-lt"/>
            </a:endParaRPr>
          </a:p>
          <a:p>
            <a:pPr marL="586105" indent="-514350">
              <a:buAutoNum type="arabicPeriod"/>
            </a:pPr>
            <a:r>
              <a:rPr lang="cs-CZ" dirty="0">
                <a:solidFill>
                  <a:srgbClr val="0000DC"/>
                </a:solidFill>
                <a:ea typeface="+mn-lt"/>
                <a:cs typeface="+mn-lt"/>
              </a:rPr>
              <a:t>Výtvory tradiční lidové kultury</a:t>
            </a:r>
            <a:r>
              <a:rPr lang="cs-CZ" dirty="0">
                <a:ea typeface="+mn-lt"/>
                <a:cs typeface="+mn-lt"/>
              </a:rPr>
              <a:t> – pokud není všeobecně známé jméno autora díla</a:t>
            </a:r>
            <a:endParaRPr lang="cs-CZ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76720648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A54D2761-6A91-4A21-83D0-6128A334543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Zákonné licence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410663D-1813-4768-89D4-88CF6021A05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E3319A0-E7D6-4241-A632-6DBFA7B175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>
                <a:ea typeface="+mj-lt"/>
                <a:cs typeface="+mj-lt"/>
              </a:rPr>
              <a:t>Výjimka pro volné užití</a:t>
            </a: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88B52407-2098-4620-8806-CDF1B9733F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marL="251460" indent="-179705"/>
            <a:r>
              <a:rPr lang="cs-CZ">
                <a:ea typeface="+mn-lt"/>
                <a:cs typeface="+mn-lt"/>
              </a:rPr>
              <a:t>Užití díla pro </a:t>
            </a:r>
            <a:r>
              <a:rPr lang="cs-CZ">
                <a:solidFill>
                  <a:srgbClr val="0000DC"/>
                </a:solidFill>
                <a:ea typeface="+mn-lt"/>
                <a:cs typeface="+mn-lt"/>
              </a:rPr>
              <a:t>osobní potřebu</a:t>
            </a:r>
            <a:r>
              <a:rPr lang="cs-CZ">
                <a:ea typeface="+mn-lt"/>
                <a:cs typeface="+mn-lt"/>
              </a:rPr>
              <a:t>, přičemž nemá z jeho užití ekonomickou nebo obchodní zisk:</a:t>
            </a:r>
          </a:p>
          <a:p>
            <a:pPr marL="323850" lvl="1" indent="0">
              <a:buNone/>
            </a:pPr>
            <a:r>
              <a:rPr lang="cs-CZ" i="0">
                <a:effectLst/>
                <a:ea typeface="+mn-lt"/>
                <a:cs typeface="+mn-lt"/>
              </a:rPr>
              <a:t>a)</a:t>
            </a:r>
            <a:r>
              <a:rPr lang="cs-CZ">
                <a:ea typeface="+mn-lt"/>
                <a:cs typeface="+mn-lt"/>
              </a:rPr>
              <a:t> </a:t>
            </a:r>
            <a:r>
              <a:rPr lang="cs-CZ" b="0" i="0">
                <a:effectLst/>
                <a:ea typeface="+mn-lt"/>
                <a:cs typeface="+mn-lt"/>
              </a:rPr>
              <a:t>fyzická osoba </a:t>
            </a:r>
            <a:r>
              <a:rPr lang="cs-CZ">
                <a:ea typeface="+mn-lt"/>
                <a:cs typeface="+mn-lt"/>
              </a:rPr>
              <a:t>pro svou osobní potřebu </a:t>
            </a:r>
            <a:r>
              <a:rPr lang="cs-CZ" b="0" i="0">
                <a:effectLst/>
                <a:ea typeface="+mn-lt"/>
                <a:cs typeface="+mn-lt"/>
              </a:rPr>
              <a:t>(</a:t>
            </a:r>
            <a:r>
              <a:rPr lang="cs-CZ">
                <a:ea typeface="+mn-lt"/>
                <a:cs typeface="+mn-lt"/>
              </a:rPr>
              <a:t>učitel</a:t>
            </a:r>
            <a:r>
              <a:rPr lang="cs-CZ" b="0" i="0">
                <a:effectLst/>
                <a:ea typeface="+mn-lt"/>
                <a:cs typeface="+mn-lt"/>
              </a:rPr>
              <a:t>)</a:t>
            </a:r>
            <a:endParaRPr lang="cs-CZ">
              <a:ea typeface="+mn-lt"/>
              <a:cs typeface="+mn-lt"/>
            </a:endParaRPr>
          </a:p>
          <a:p>
            <a:pPr marL="323850" lvl="1" indent="0">
              <a:buNone/>
            </a:pPr>
            <a:r>
              <a:rPr lang="cs-CZ" i="0">
                <a:effectLst/>
                <a:ea typeface="+mn-lt"/>
                <a:cs typeface="+mn-lt"/>
              </a:rPr>
              <a:t>b)</a:t>
            </a:r>
            <a:r>
              <a:rPr lang="cs-CZ">
                <a:ea typeface="+mn-lt"/>
                <a:cs typeface="+mn-lt"/>
              </a:rPr>
              <a:t> </a:t>
            </a:r>
            <a:r>
              <a:rPr lang="cs-CZ" b="0" i="0">
                <a:effectLst/>
                <a:ea typeface="+mn-lt"/>
                <a:cs typeface="+mn-lt"/>
              </a:rPr>
              <a:t>právnická osoba </a:t>
            </a:r>
            <a:r>
              <a:rPr lang="cs-CZ">
                <a:ea typeface="+mn-lt"/>
                <a:cs typeface="+mn-lt"/>
              </a:rPr>
              <a:t>nebo podnikající </a:t>
            </a:r>
            <a:r>
              <a:rPr lang="cs-CZ" b="0" i="0">
                <a:effectLst/>
                <a:ea typeface="+mn-lt"/>
                <a:cs typeface="+mn-lt"/>
              </a:rPr>
              <a:t>fyzická osoba </a:t>
            </a:r>
            <a:r>
              <a:rPr lang="cs-CZ">
                <a:ea typeface="+mn-lt"/>
                <a:cs typeface="+mn-lt"/>
              </a:rPr>
              <a:t>pro vlastní vnitřní potřebu </a:t>
            </a:r>
            <a:r>
              <a:rPr lang="cs-CZ" b="0" i="0">
                <a:effectLst/>
                <a:ea typeface="+mn-lt"/>
                <a:cs typeface="+mn-lt"/>
              </a:rPr>
              <a:t>(škola)</a:t>
            </a:r>
            <a:endParaRPr lang="cs-CZ">
              <a:ea typeface="+mn-lt"/>
              <a:cs typeface="+mn-lt"/>
            </a:endParaRPr>
          </a:p>
          <a:p>
            <a:pPr marL="323850" lvl="1" indent="0">
              <a:buNone/>
            </a:pPr>
            <a:r>
              <a:rPr lang="cs-CZ" i="0">
                <a:effectLst/>
                <a:ea typeface="+mn-lt"/>
                <a:cs typeface="+mn-lt"/>
              </a:rPr>
              <a:t>c)</a:t>
            </a:r>
            <a:r>
              <a:rPr lang="cs-CZ">
                <a:ea typeface="+mn-lt"/>
                <a:cs typeface="+mn-lt"/>
              </a:rPr>
              <a:t> </a:t>
            </a:r>
            <a:r>
              <a:rPr lang="cs-CZ" b="0" i="0">
                <a:effectLst/>
                <a:ea typeface="+mn-lt"/>
                <a:cs typeface="+mn-lt"/>
              </a:rPr>
              <a:t>na objednávku </a:t>
            </a:r>
            <a:r>
              <a:rPr lang="cs-CZ">
                <a:ea typeface="+mn-lt"/>
                <a:cs typeface="+mn-lt"/>
              </a:rPr>
              <a:t>pro osobní potřebu fyzické </a:t>
            </a:r>
            <a:r>
              <a:rPr lang="cs-CZ" b="0" i="0">
                <a:effectLst/>
                <a:ea typeface="+mn-lt"/>
                <a:cs typeface="+mn-lt"/>
              </a:rPr>
              <a:t>osoby,</a:t>
            </a:r>
            <a:endParaRPr lang="cs-CZ">
              <a:ea typeface="+mn-lt"/>
              <a:cs typeface="+mn-lt"/>
            </a:endParaRPr>
          </a:p>
          <a:p>
            <a:pPr marL="323850" lvl="1" indent="0">
              <a:buNone/>
            </a:pPr>
            <a:r>
              <a:rPr lang="cs-CZ" i="0">
                <a:effectLst/>
                <a:ea typeface="+mn-lt"/>
                <a:cs typeface="+mn-lt"/>
              </a:rPr>
              <a:t>d)</a:t>
            </a:r>
            <a:r>
              <a:rPr lang="cs-CZ">
                <a:ea typeface="+mn-lt"/>
                <a:cs typeface="+mn-lt"/>
              </a:rPr>
              <a:t> </a:t>
            </a:r>
            <a:r>
              <a:rPr lang="cs-CZ" b="0" i="0">
                <a:effectLst/>
                <a:ea typeface="+mn-lt"/>
                <a:cs typeface="+mn-lt"/>
              </a:rPr>
              <a:t>na objednávku </a:t>
            </a:r>
            <a:r>
              <a:rPr lang="cs-CZ">
                <a:ea typeface="+mn-lt"/>
                <a:cs typeface="+mn-lt"/>
              </a:rPr>
              <a:t>pro vnitřní potřebu právnické </a:t>
            </a:r>
            <a:r>
              <a:rPr lang="cs-CZ" b="0" i="0">
                <a:effectLst/>
                <a:ea typeface="+mn-lt"/>
                <a:cs typeface="+mn-lt"/>
              </a:rPr>
              <a:t>osoby </a:t>
            </a:r>
            <a:r>
              <a:rPr lang="cs-CZ">
                <a:ea typeface="+mn-lt"/>
                <a:cs typeface="+mn-lt"/>
              </a:rPr>
              <a:t>nebo podnikající fyzické </a:t>
            </a:r>
            <a:r>
              <a:rPr lang="cs-CZ" b="0" i="0">
                <a:effectLst/>
                <a:ea typeface="+mn-lt"/>
                <a:cs typeface="+mn-lt"/>
              </a:rPr>
              <a:t>osoby</a:t>
            </a:r>
            <a:endParaRPr lang="cs-CZ">
              <a:ea typeface="+mn-lt"/>
              <a:cs typeface="+mn-lt"/>
            </a:endParaRPr>
          </a:p>
          <a:p>
            <a:pPr marL="251460" indent="-179705"/>
            <a:r>
              <a:rPr lang="cs-CZ">
                <a:ea typeface="+mn-lt"/>
                <a:cs typeface="+mn-lt"/>
              </a:rPr>
              <a:t>Zhotovení </a:t>
            </a:r>
            <a:r>
              <a:rPr lang="cs-CZ" b="0" i="0">
                <a:solidFill>
                  <a:srgbClr val="0000DC"/>
                </a:solidFill>
                <a:effectLst/>
                <a:ea typeface="+mn-lt"/>
                <a:cs typeface="+mn-lt"/>
              </a:rPr>
              <a:t>rozmnoženiny</a:t>
            </a:r>
            <a:r>
              <a:rPr lang="cs-CZ" b="0" i="0">
                <a:effectLst/>
                <a:ea typeface="+mn-lt"/>
                <a:cs typeface="+mn-lt"/>
              </a:rPr>
              <a:t> </a:t>
            </a:r>
            <a:r>
              <a:rPr lang="cs-CZ">
                <a:ea typeface="+mn-lt"/>
                <a:cs typeface="+mn-lt"/>
              </a:rPr>
              <a:t>díla </a:t>
            </a:r>
            <a:r>
              <a:rPr lang="cs-CZ" b="0" i="0">
                <a:solidFill>
                  <a:srgbClr val="0000DC"/>
                </a:solidFill>
                <a:effectLst/>
                <a:ea typeface="+mn-lt"/>
                <a:cs typeface="+mn-lt"/>
              </a:rPr>
              <a:t>na </a:t>
            </a:r>
            <a:r>
              <a:rPr lang="cs-CZ">
                <a:solidFill>
                  <a:srgbClr val="0000DC"/>
                </a:solidFill>
                <a:ea typeface="+mn-lt"/>
                <a:cs typeface="+mn-lt"/>
              </a:rPr>
              <a:t>papír</a:t>
            </a:r>
            <a:r>
              <a:rPr lang="cs-CZ">
                <a:ea typeface="+mn-lt"/>
                <a:cs typeface="+mn-lt"/>
              </a:rPr>
              <a:t> nebo </a:t>
            </a:r>
            <a:r>
              <a:rPr lang="cs-CZ" b="0" i="0">
                <a:effectLst/>
                <a:ea typeface="+mn-lt"/>
                <a:cs typeface="+mn-lt"/>
              </a:rPr>
              <a:t>podobný podklad</a:t>
            </a:r>
            <a:endParaRPr lang="cs-CZ">
              <a:ea typeface="+mn-lt"/>
              <a:cs typeface="+mn-lt"/>
            </a:endParaRPr>
          </a:p>
          <a:p>
            <a:pPr marL="251460" indent="-179705"/>
            <a:r>
              <a:rPr lang="cs-CZ">
                <a:ea typeface="+mn-lt"/>
                <a:cs typeface="+mn-lt"/>
              </a:rPr>
              <a:t>Nevztahuje se </a:t>
            </a:r>
            <a:r>
              <a:rPr lang="cs-CZ" b="0" i="0">
                <a:effectLst/>
                <a:ea typeface="+mn-lt"/>
                <a:cs typeface="+mn-lt"/>
              </a:rPr>
              <a:t>na vydaný notový záznam </a:t>
            </a:r>
            <a:r>
              <a:rPr lang="cs-CZ">
                <a:ea typeface="+mn-lt"/>
                <a:cs typeface="+mn-lt"/>
              </a:rPr>
              <a:t>hudebního </a:t>
            </a:r>
            <a:r>
              <a:rPr lang="cs-CZ" b="0" i="0">
                <a:effectLst/>
                <a:ea typeface="+mn-lt"/>
                <a:cs typeface="+mn-lt"/>
              </a:rPr>
              <a:t>či </a:t>
            </a:r>
            <a:r>
              <a:rPr lang="cs-CZ">
                <a:ea typeface="+mn-lt"/>
                <a:cs typeface="+mn-lt"/>
              </a:rPr>
              <a:t>hudebně </a:t>
            </a:r>
            <a:r>
              <a:rPr lang="cs-CZ" b="0" i="0">
                <a:effectLst/>
                <a:ea typeface="+mn-lt"/>
                <a:cs typeface="+mn-lt"/>
              </a:rPr>
              <a:t>dramatického </a:t>
            </a:r>
            <a:r>
              <a:rPr lang="cs-CZ">
                <a:ea typeface="+mn-lt"/>
                <a:cs typeface="+mn-lt"/>
              </a:rPr>
              <a:t>díla</a:t>
            </a:r>
            <a:endParaRPr lang="cs-CZ" dirty="0" err="1"/>
          </a:p>
        </p:txBody>
      </p:sp>
    </p:spTree>
    <p:extLst>
      <p:ext uri="{BB962C8B-B14F-4D97-AF65-F5344CB8AC3E}">
        <p14:creationId xmlns:p14="http://schemas.microsoft.com/office/powerpoint/2010/main" val="228267645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87CCE081-6574-456A-BB9F-6168A400B93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Zákonné licence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138AB34-08E6-469C-A6F1-E7D68401549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24BDD0F-702E-4AFD-8173-BE032B60B0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Citace</a:t>
            </a:r>
            <a:endParaRPr lang="cs-CZ" dirty="0" err="1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244EBC70-5AE7-467E-AEAF-F62A25DDD8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marL="251460" indent="-179705"/>
            <a:endParaRPr lang="cs-CZ" dirty="0">
              <a:cs typeface="Arial"/>
            </a:endParaRPr>
          </a:p>
          <a:p>
            <a:pPr marL="251460" indent="-179705"/>
            <a:endParaRPr lang="cs-CZ" dirty="0"/>
          </a:p>
          <a:p>
            <a:pPr marL="251460" indent="-179705"/>
            <a:r>
              <a:rPr lang="cs-CZ" dirty="0">
                <a:ea typeface="+mn-lt"/>
                <a:cs typeface="+mn-lt"/>
              </a:rPr>
              <a:t>Zákon umožňuje používat </a:t>
            </a:r>
            <a:r>
              <a:rPr lang="cs-CZ" dirty="0">
                <a:solidFill>
                  <a:srgbClr val="0000DC"/>
                </a:solidFill>
                <a:ea typeface="+mn-lt"/>
                <a:cs typeface="+mn-lt"/>
              </a:rPr>
              <a:t>výňatky </a:t>
            </a:r>
            <a:r>
              <a:rPr lang="cs-CZ" dirty="0">
                <a:ea typeface="+mn-lt"/>
                <a:cs typeface="+mn-lt"/>
              </a:rPr>
              <a:t>nebo </a:t>
            </a:r>
            <a:r>
              <a:rPr lang="cs-CZ" dirty="0">
                <a:solidFill>
                  <a:srgbClr val="0000DC"/>
                </a:solidFill>
                <a:ea typeface="+mn-lt"/>
                <a:cs typeface="+mn-lt"/>
              </a:rPr>
              <a:t>drobné celé díla</a:t>
            </a:r>
            <a:r>
              <a:rPr lang="cs-CZ" dirty="0">
                <a:ea typeface="+mn-lt"/>
                <a:cs typeface="+mn-lt"/>
              </a:rPr>
              <a:t> ve vlastním díle, při vyučování pro ilustrační účely nebo pro účely kritiky </a:t>
            </a:r>
            <a:r>
              <a:rPr lang="cs-CZ">
                <a:ea typeface="+mn-lt"/>
                <a:cs typeface="+mn-lt"/>
              </a:rPr>
              <a:t>či recenze</a:t>
            </a:r>
            <a:endParaRPr lang="cs-CZ"/>
          </a:p>
          <a:p>
            <a:pPr marL="251460" indent="-179705"/>
            <a:r>
              <a:rPr lang="cs-CZ">
                <a:ea typeface="+mn-lt"/>
                <a:cs typeface="+mn-lt"/>
              </a:rPr>
              <a:t>Vždy </a:t>
            </a:r>
            <a:r>
              <a:rPr lang="cs-CZ" dirty="0">
                <a:ea typeface="+mn-lt"/>
                <a:cs typeface="+mn-lt"/>
              </a:rPr>
              <a:t>je nutné uvést </a:t>
            </a:r>
            <a:r>
              <a:rPr lang="cs-CZ" dirty="0">
                <a:solidFill>
                  <a:srgbClr val="0000DC"/>
                </a:solidFill>
                <a:ea typeface="+mn-lt"/>
                <a:cs typeface="+mn-lt"/>
              </a:rPr>
              <a:t>jméno autora</a:t>
            </a:r>
            <a:r>
              <a:rPr lang="cs-CZ" dirty="0">
                <a:ea typeface="+mn-lt"/>
                <a:cs typeface="+mn-lt"/>
              </a:rPr>
              <a:t>, </a:t>
            </a:r>
            <a:r>
              <a:rPr lang="cs-CZ" dirty="0">
                <a:solidFill>
                  <a:srgbClr val="0000DC"/>
                </a:solidFill>
                <a:ea typeface="+mn-lt"/>
                <a:cs typeface="+mn-lt"/>
              </a:rPr>
              <a:t>název díla</a:t>
            </a:r>
            <a:r>
              <a:rPr lang="cs-CZ" dirty="0">
                <a:ea typeface="+mn-lt"/>
                <a:cs typeface="+mn-lt"/>
              </a:rPr>
              <a:t> </a:t>
            </a:r>
            <a:r>
              <a:rPr lang="cs-CZ">
                <a:ea typeface="+mn-lt"/>
                <a:cs typeface="+mn-lt"/>
              </a:rPr>
              <a:t>a </a:t>
            </a:r>
            <a:r>
              <a:rPr lang="cs-CZ">
                <a:solidFill>
                  <a:srgbClr val="0000DC"/>
                </a:solidFill>
                <a:ea typeface="+mn-lt"/>
                <a:cs typeface="+mn-lt"/>
              </a:rPr>
              <a:t>pramen</a:t>
            </a:r>
            <a:endParaRPr lang="cs-CZ">
              <a:solidFill>
                <a:srgbClr val="0000DC"/>
              </a:solidFill>
            </a:endParaRPr>
          </a:p>
          <a:p>
            <a:pPr marL="251460" indent="-179705"/>
            <a:endParaRPr lang="cs-CZ">
              <a:solidFill>
                <a:srgbClr val="0000DC"/>
              </a:solidFill>
              <a:cs typeface="Arial"/>
            </a:endParaRPr>
          </a:p>
          <a:p>
            <a:pPr marL="251460" indent="-179705"/>
            <a:endParaRPr lang="cs-CZ">
              <a:cs typeface="Arial"/>
            </a:endParaRPr>
          </a:p>
          <a:p>
            <a:pPr marL="251460" indent="-179705"/>
            <a:endParaRPr lang="cs-CZ" dirty="0">
              <a:cs typeface="Arial"/>
            </a:endParaRPr>
          </a:p>
          <a:p>
            <a:pPr marL="251460" indent="-179705"/>
            <a:endParaRPr lang="cs-CZ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41167183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6A1B38D9-3529-4FD2-8E55-BFE03EE7E32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Zákonné licence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B10CCFF-7623-4DB5-B0A2-D0275FE48F5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EF53C80-8404-46D8-A4ED-2DA72081A3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ea typeface="+mj-lt"/>
                <a:cs typeface="+mj-lt"/>
              </a:rPr>
              <a:t>Knihovní licence</a:t>
            </a: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FAB2C427-D84E-4BF6-978D-6FC2D85869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marL="251460" indent="-179705"/>
            <a:r>
              <a:rPr lang="cs-CZ">
                <a:ea typeface="+mn-lt"/>
                <a:cs typeface="+mn-lt"/>
              </a:rPr>
              <a:t>Nejen knihovny ale i školská zařízení mohou zhotovovat rozmnoženiny pro archivační účely</a:t>
            </a:r>
            <a:endParaRPr lang="cs-CZ" dirty="0">
              <a:ea typeface="+mn-lt"/>
              <a:cs typeface="+mn-lt"/>
            </a:endParaRPr>
          </a:p>
          <a:p>
            <a:pPr marL="251460" indent="-179705"/>
            <a:r>
              <a:rPr lang="cs-CZ">
                <a:ea typeface="+mn-lt"/>
                <a:cs typeface="+mn-lt"/>
              </a:rPr>
              <a:t>Umožňuje </a:t>
            </a:r>
            <a:r>
              <a:rPr lang="cs-CZ">
                <a:solidFill>
                  <a:srgbClr val="0000DC"/>
                </a:solidFill>
                <a:ea typeface="+mn-lt"/>
                <a:cs typeface="+mn-lt"/>
              </a:rPr>
              <a:t>zpřístupnit dílo pro žáky v online prostředí</a:t>
            </a:r>
            <a:r>
              <a:rPr lang="cs-CZ">
                <a:ea typeface="+mn-lt"/>
                <a:cs typeface="+mn-lt"/>
              </a:rPr>
              <a:t>, zároveň však musí znemožnit zhotovování dalších rozmnoženin</a:t>
            </a:r>
            <a:endParaRPr lang="cs-CZ"/>
          </a:p>
          <a:p>
            <a:pPr marL="251460" indent="-179705"/>
            <a:r>
              <a:rPr lang="cs-CZ">
                <a:ea typeface="+mn-lt"/>
                <a:cs typeface="+mn-lt"/>
              </a:rPr>
              <a:t>Škola může </a:t>
            </a:r>
            <a:r>
              <a:rPr lang="cs-CZ">
                <a:solidFill>
                  <a:srgbClr val="0000DC"/>
                </a:solidFill>
                <a:ea typeface="+mn-lt"/>
                <a:cs typeface="+mn-lt"/>
              </a:rPr>
              <a:t>půjčovat </a:t>
            </a:r>
            <a:r>
              <a:rPr lang="cs-CZ" b="0" i="0">
                <a:solidFill>
                  <a:srgbClr val="0000DC"/>
                </a:solidFill>
                <a:effectLst/>
                <a:ea typeface="+mn-lt"/>
                <a:cs typeface="+mn-lt"/>
              </a:rPr>
              <a:t>originály </a:t>
            </a:r>
            <a:r>
              <a:rPr lang="cs-CZ">
                <a:solidFill>
                  <a:srgbClr val="0000DC"/>
                </a:solidFill>
                <a:ea typeface="+mn-lt"/>
                <a:cs typeface="+mn-lt"/>
              </a:rPr>
              <a:t>nebo </a:t>
            </a:r>
            <a:r>
              <a:rPr lang="cs-CZ" b="0" i="0">
                <a:solidFill>
                  <a:srgbClr val="0000DC"/>
                </a:solidFill>
                <a:effectLst/>
                <a:ea typeface="+mn-lt"/>
                <a:cs typeface="+mn-lt"/>
              </a:rPr>
              <a:t>rozmnoženiny vydaných </a:t>
            </a:r>
            <a:r>
              <a:rPr lang="cs-CZ">
                <a:solidFill>
                  <a:srgbClr val="0000DC"/>
                </a:solidFill>
                <a:ea typeface="+mn-lt"/>
                <a:cs typeface="+mn-lt"/>
              </a:rPr>
              <a:t>děl</a:t>
            </a:r>
            <a:r>
              <a:rPr lang="cs-CZ">
                <a:ea typeface="+mn-lt"/>
                <a:cs typeface="+mn-lt"/>
              </a:rPr>
              <a:t> z fondu</a:t>
            </a:r>
            <a:r>
              <a:rPr lang="cs-CZ" b="0" i="0">
                <a:effectLst/>
                <a:ea typeface="+mn-lt"/>
                <a:cs typeface="+mn-lt"/>
              </a:rPr>
              <a:t> </a:t>
            </a:r>
            <a:r>
              <a:rPr lang="cs-CZ">
                <a:ea typeface="+mn-lt"/>
                <a:cs typeface="+mn-lt"/>
              </a:rPr>
              <a:t>školní knihovny</a:t>
            </a:r>
            <a:r>
              <a:rPr lang="cs-CZ" b="0" i="0">
                <a:effectLst/>
                <a:ea typeface="+mn-lt"/>
                <a:cs typeface="+mn-lt"/>
              </a:rPr>
              <a:t>, </a:t>
            </a:r>
            <a:r>
              <a:rPr lang="cs-CZ">
                <a:ea typeface="+mn-lt"/>
                <a:cs typeface="+mn-lt"/>
              </a:rPr>
              <a:t>přičemž </a:t>
            </a:r>
            <a:r>
              <a:rPr lang="cs-CZ" b="0" i="0">
                <a:effectLst/>
                <a:ea typeface="+mn-lt"/>
                <a:cs typeface="+mn-lt"/>
              </a:rPr>
              <a:t>autorovi nevzniká právo na </a:t>
            </a:r>
            <a:r>
              <a:rPr lang="cs-CZ">
                <a:ea typeface="+mn-lt"/>
                <a:cs typeface="+mn-lt"/>
              </a:rPr>
              <a:t>odměnu</a:t>
            </a:r>
            <a:endParaRPr lang="cs-CZ">
              <a:cs typeface="Arial"/>
            </a:endParaRPr>
          </a:p>
          <a:p>
            <a:pPr marL="251460" indent="-179705"/>
            <a:r>
              <a:rPr lang="cs-CZ">
                <a:ea typeface="+mn-lt"/>
                <a:cs typeface="+mn-lt"/>
              </a:rPr>
              <a:t>Nevztahuje se na zvukové a audiovizuální záznamy</a:t>
            </a:r>
            <a:endParaRPr lang="cs-CZ" dirty="0">
              <a:ea typeface="+mn-lt"/>
              <a:cs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69725972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0AF4BD76-6A65-49DB-B91A-41E8958E832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Zákonné licence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CD5AAC5-1A69-4BAA-80EF-E8A96E56EE5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F917EE5-67F2-4312-8C48-B77D4A131A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ea typeface="+mj-lt"/>
                <a:cs typeface="+mj-lt"/>
              </a:rPr>
              <a:t>Výjimka pro užití díla v rámci školních představení a užití školního díla</a:t>
            </a: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F239ACC4-6D19-491E-BC1A-A5E12C6CFD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883044"/>
            <a:ext cx="10753200" cy="3948955"/>
          </a:xfrm>
        </p:spPr>
        <p:txBody>
          <a:bodyPr anchor="ctr"/>
          <a:lstStyle/>
          <a:p>
            <a:pPr marL="586105" indent="-514350">
              <a:buAutoNum type="arabicPeriod"/>
            </a:pPr>
            <a:r>
              <a:rPr lang="cs-CZ" dirty="0">
                <a:ea typeface="+mn-lt"/>
                <a:cs typeface="+mn-lt"/>
              </a:rPr>
              <a:t>Využití díla </a:t>
            </a:r>
            <a:r>
              <a:rPr lang="cs-CZ" dirty="0">
                <a:solidFill>
                  <a:srgbClr val="0000DC"/>
                </a:solidFill>
                <a:ea typeface="+mn-lt"/>
                <a:cs typeface="+mn-lt"/>
              </a:rPr>
              <a:t>při školních představeních</a:t>
            </a:r>
            <a:r>
              <a:rPr lang="cs-CZ" b="0" i="0" dirty="0">
                <a:effectLst/>
                <a:ea typeface="+mn-lt"/>
                <a:cs typeface="+mn-lt"/>
              </a:rPr>
              <a:t>, kde </a:t>
            </a:r>
            <a:r>
              <a:rPr lang="cs-CZ" dirty="0">
                <a:ea typeface="+mn-lt"/>
                <a:cs typeface="+mn-lt"/>
              </a:rPr>
              <a:t>účinkují výhradně žáci</a:t>
            </a:r>
            <a:r>
              <a:rPr lang="cs-CZ" b="0" i="0" dirty="0">
                <a:effectLst/>
                <a:ea typeface="+mn-lt"/>
                <a:cs typeface="+mn-lt"/>
              </a:rPr>
              <a:t>, </a:t>
            </a:r>
            <a:r>
              <a:rPr lang="cs-CZ" dirty="0">
                <a:ea typeface="+mn-lt"/>
                <a:cs typeface="+mn-lt"/>
              </a:rPr>
              <a:t>studenti nebo učitelé </a:t>
            </a:r>
            <a:r>
              <a:rPr lang="cs-CZ" b="0" i="0" dirty="0">
                <a:effectLst/>
                <a:ea typeface="+mn-lt"/>
                <a:cs typeface="+mn-lt"/>
              </a:rPr>
              <a:t>školy bez </a:t>
            </a:r>
            <a:r>
              <a:rPr lang="cs-CZ" dirty="0">
                <a:ea typeface="+mn-lt"/>
                <a:cs typeface="+mn-lt"/>
              </a:rPr>
              <a:t>přímého </a:t>
            </a:r>
            <a:r>
              <a:rPr lang="cs-CZ" b="0" i="0" dirty="0">
                <a:effectLst/>
                <a:ea typeface="+mn-lt"/>
                <a:cs typeface="+mn-lt"/>
              </a:rPr>
              <a:t>či </a:t>
            </a:r>
            <a:r>
              <a:rPr lang="cs-CZ" dirty="0">
                <a:ea typeface="+mn-lt"/>
                <a:cs typeface="+mn-lt"/>
              </a:rPr>
              <a:t>nepřímého hospodářského nebo obchodního </a:t>
            </a:r>
            <a:r>
              <a:rPr lang="cs-CZ" b="0" i="0" dirty="0">
                <a:effectLst/>
                <a:ea typeface="+mn-lt"/>
                <a:cs typeface="+mn-lt"/>
              </a:rPr>
              <a:t>zisku</a:t>
            </a:r>
            <a:endParaRPr lang="cs-CZ" dirty="0">
              <a:ea typeface="+mn-lt"/>
              <a:cs typeface="+mn-lt"/>
            </a:endParaRPr>
          </a:p>
          <a:p>
            <a:pPr marL="586105" indent="-514350">
              <a:buAutoNum type="arabicPeriod"/>
            </a:pPr>
            <a:r>
              <a:rPr lang="cs-CZ" b="0" i="0" dirty="0">
                <a:effectLst/>
                <a:ea typeface="+mn-lt"/>
                <a:cs typeface="+mn-lt"/>
              </a:rPr>
              <a:t>Škola, </a:t>
            </a:r>
            <a:r>
              <a:rPr lang="cs-CZ" dirty="0">
                <a:ea typeface="+mn-lt"/>
                <a:cs typeface="+mn-lt"/>
              </a:rPr>
              <a:t>která </a:t>
            </a:r>
            <a:r>
              <a:rPr lang="cs-CZ" b="0" i="0" dirty="0">
                <a:effectLst/>
                <a:ea typeface="+mn-lt"/>
                <a:cs typeface="+mn-lt"/>
              </a:rPr>
              <a:t>využije k </a:t>
            </a:r>
            <a:r>
              <a:rPr lang="cs-CZ" dirty="0">
                <a:ea typeface="+mn-lt"/>
                <a:cs typeface="+mn-lt"/>
              </a:rPr>
              <a:t>výuce nebo vlastní vnitřní potřebě </a:t>
            </a:r>
            <a:r>
              <a:rPr lang="cs-CZ" dirty="0">
                <a:solidFill>
                  <a:srgbClr val="0000DC"/>
                </a:solidFill>
                <a:ea typeface="+mn-lt"/>
                <a:cs typeface="+mn-lt"/>
              </a:rPr>
              <a:t>dílo vytvořené žákem nebo studentem</a:t>
            </a:r>
            <a:r>
              <a:rPr lang="cs-CZ" dirty="0">
                <a:ea typeface="+mn-lt"/>
                <a:cs typeface="+mn-lt"/>
              </a:rPr>
              <a:t> pro splnění studijních </a:t>
            </a:r>
            <a:r>
              <a:rPr lang="cs-CZ" b="0" i="0" dirty="0">
                <a:effectLst/>
                <a:ea typeface="+mn-lt"/>
                <a:cs typeface="+mn-lt"/>
              </a:rPr>
              <a:t>povinností (</a:t>
            </a:r>
            <a:r>
              <a:rPr lang="cs-CZ" dirty="0">
                <a:ea typeface="+mn-lt"/>
                <a:cs typeface="+mn-lt"/>
              </a:rPr>
              <a:t>školní dílo</a:t>
            </a:r>
            <a:r>
              <a:rPr lang="cs-CZ" b="0" i="0" dirty="0">
                <a:effectLst/>
                <a:ea typeface="+mn-lt"/>
                <a:cs typeface="+mn-lt"/>
              </a:rPr>
              <a:t>) bez </a:t>
            </a:r>
            <a:r>
              <a:rPr lang="cs-CZ" dirty="0">
                <a:ea typeface="+mn-lt"/>
                <a:cs typeface="+mn-lt"/>
              </a:rPr>
              <a:t>přímého nebo nepřímého hospodářského nebo obchodního prospěchu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7960155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B2A749F5-C141-4B14-8C9E-FA06625556B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 wrap="square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cs-CZ" dirty="0"/>
              <a:t>Otázka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9C537E9-25DD-49D4-92F0-CD02EFFE983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 wrap="none" anchor="ctr">
            <a:normAutofit/>
          </a:bodyPr>
          <a:lstStyle/>
          <a:p>
            <a:pPr>
              <a:spcAft>
                <a:spcPts val="600"/>
              </a:spcAft>
            </a:pPr>
            <a:fld id="{D6D6C118-631F-4A80-9886-907009361577}" type="slidenum">
              <a:rPr lang="cs-CZ" altLang="cs-CZ" smtClean="0"/>
              <a:pPr>
                <a:spcAft>
                  <a:spcPts val="600"/>
                </a:spcAft>
              </a:pPr>
              <a:t>17</a:t>
            </a:fld>
            <a:endParaRPr lang="cs-CZ" altLang="cs-CZ" dirty="0"/>
          </a:p>
        </p:txBody>
      </p:sp>
      <p:sp>
        <p:nvSpPr>
          <p:cNvPr id="10" name="Text Placeholder 3">
            <a:extLst>
              <a:ext uri="{FF2B5EF4-FFF2-40B4-BE49-F238E27FC236}">
                <a16:creationId xmlns:a16="http://schemas.microsoft.com/office/drawing/2014/main" id="{E6A608F2-D9EB-4ACA-847A-3302871F3AEA}"/>
              </a:ext>
            </a:extLst>
          </p:cNvPr>
          <p:cNvSpPr>
            <a:spLocks noGrp="1"/>
          </p:cNvSpPr>
          <p:nvPr>
            <p:ph idx="29"/>
          </p:nvPr>
        </p:nvSpPr>
        <p:spPr>
          <a:xfrm>
            <a:off x="665999" y="1359001"/>
            <a:ext cx="7032783" cy="4139998"/>
          </a:xfrm>
        </p:spPr>
        <p:txBody>
          <a:bodyPr anchor="ctr">
            <a:normAutofit/>
          </a:bodyPr>
          <a:lstStyle/>
          <a:p>
            <a:pPr marL="71755" indent="0">
              <a:buNone/>
            </a:pPr>
            <a:r>
              <a:rPr lang="cs-CZ" sz="3600" i="1">
                <a:solidFill>
                  <a:srgbClr val="0000DC"/>
                </a:solidFill>
                <a:ea typeface="+mn-lt"/>
                <a:cs typeface="+mn-lt"/>
              </a:rPr>
              <a:t>Jaké veřejné licence znáte?</a:t>
            </a:r>
            <a:endParaRPr lang="cs-CZ" dirty="0">
              <a:solidFill>
                <a:srgbClr val="0000DC"/>
              </a:solidFill>
              <a:ea typeface="+mn-lt"/>
              <a:cs typeface="+mn-lt"/>
            </a:endParaRP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52A73487-3AAC-477E-AF8E-D965494A427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52921" y="1359001"/>
            <a:ext cx="2413490" cy="338735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3142394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562B5149-BCD3-4C98-A7BA-8007F9809A3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 wrap="square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cs-CZ" dirty="0"/>
              <a:t>Veřejné licence</a:t>
            </a:r>
            <a:endParaRPr lang="cs-CZ" dirty="0" err="1">
              <a:cs typeface="Arial"/>
            </a:endParaRP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613700C-01A0-4134-8653-DA8FE082E93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 wrap="none" anchor="ctr">
            <a:normAutofit/>
          </a:bodyPr>
          <a:lstStyle/>
          <a:p>
            <a:pPr>
              <a:spcAft>
                <a:spcPts val="600"/>
              </a:spcAft>
            </a:pPr>
            <a:fld id="{0970407D-EE58-4A0B-824B-1D3AE42DD9CF}" type="slidenum">
              <a:rPr lang="cs-CZ" altLang="cs-CZ" smtClean="0"/>
              <a:pPr>
                <a:spcAft>
                  <a:spcPts val="600"/>
                </a:spcAft>
              </a:pPr>
              <a:t>18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4A07445-574D-452F-84F2-5AF69A1FE7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t">
            <a:noAutofit/>
          </a:bodyPr>
          <a:lstStyle/>
          <a:p>
            <a:r>
              <a:rPr lang="cs-CZ" dirty="0" err="1"/>
              <a:t>Creative</a:t>
            </a:r>
            <a:r>
              <a:rPr lang="cs-CZ" dirty="0"/>
              <a:t> </a:t>
            </a:r>
            <a:r>
              <a:rPr lang="cs-CZ" dirty="0" err="1"/>
              <a:t>Commons</a:t>
            </a:r>
            <a:endParaRPr lang="cs-CZ" dirty="0"/>
          </a:p>
        </p:txBody>
      </p:sp>
      <p:sp>
        <p:nvSpPr>
          <p:cNvPr id="14" name="Content Placeholder 4">
            <a:extLst>
              <a:ext uri="{FF2B5EF4-FFF2-40B4-BE49-F238E27FC236}">
                <a16:creationId xmlns:a16="http://schemas.microsoft.com/office/drawing/2014/main" id="{5DCDDAF7-77A0-4843-8C71-06F7A43DF1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marL="251460" indent="-179705"/>
            <a:r>
              <a:rPr lang="cs-CZ">
                <a:ea typeface="+mn-lt"/>
                <a:cs typeface="+mn-lt"/>
              </a:rPr>
              <a:t>Sada licencí, které umožňují publikování díla online s licenční ochranou, přičemž poskytovatel a uživatel nejsou v přímém kontaktu</a:t>
            </a:r>
            <a:endParaRPr lang="cs-CZ"/>
          </a:p>
          <a:p>
            <a:pPr marL="251460" indent="-179705"/>
            <a:endParaRPr lang="cs-CZ"/>
          </a:p>
          <a:p>
            <a:pPr marL="251460" indent="-179705"/>
            <a:r>
              <a:rPr lang="cs-CZ">
                <a:ea typeface="+mn-lt"/>
                <a:cs typeface="+mn-lt"/>
              </a:rPr>
              <a:t>Podporují jednodušší šíření obsahu</a:t>
            </a:r>
          </a:p>
          <a:p>
            <a:pPr marL="71755" indent="0">
              <a:buNone/>
            </a:pPr>
            <a:endParaRPr lang="cs-CZ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12694121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562B5149-BCD3-4C98-A7BA-8007F9809A3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Veřejné licence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613700C-01A0-4134-8653-DA8FE082E93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4A07445-574D-452F-84F2-5AF69A1FE7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Licence CC</a:t>
            </a:r>
            <a:endParaRPr lang="cs-CZ" dirty="0">
              <a:cs typeface="Arial"/>
            </a:endParaRPr>
          </a:p>
        </p:txBody>
      </p:sp>
      <p:graphicFrame>
        <p:nvGraphicFramePr>
          <p:cNvPr id="6" name="Tabulka 6">
            <a:extLst>
              <a:ext uri="{FF2B5EF4-FFF2-40B4-BE49-F238E27FC236}">
                <a16:creationId xmlns:a16="http://schemas.microsoft.com/office/drawing/2014/main" id="{5418F2A6-DA10-4B83-8FE9-2A9F05AB862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53889847"/>
              </p:ext>
            </p:extLst>
          </p:nvPr>
        </p:nvGraphicFramePr>
        <p:xfrm>
          <a:off x="720725" y="1692274"/>
          <a:ext cx="8400028" cy="4185456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1348299">
                  <a:extLst>
                    <a:ext uri="{9D8B030D-6E8A-4147-A177-3AD203B41FA5}">
                      <a16:colId xmlns:a16="http://schemas.microsoft.com/office/drawing/2014/main" val="988732941"/>
                    </a:ext>
                  </a:extLst>
                </a:gridCol>
                <a:gridCol w="1135251">
                  <a:extLst>
                    <a:ext uri="{9D8B030D-6E8A-4147-A177-3AD203B41FA5}">
                      <a16:colId xmlns:a16="http://schemas.microsoft.com/office/drawing/2014/main" val="406892336"/>
                    </a:ext>
                  </a:extLst>
                </a:gridCol>
                <a:gridCol w="5916478">
                  <a:extLst>
                    <a:ext uri="{9D8B030D-6E8A-4147-A177-3AD203B41FA5}">
                      <a16:colId xmlns:a16="http://schemas.microsoft.com/office/drawing/2014/main" val="1984472328"/>
                    </a:ext>
                  </a:extLst>
                </a:gridCol>
              </a:tblGrid>
              <a:tr h="697576">
                <a:tc>
                  <a:txBody>
                    <a:bodyPr/>
                    <a:lstStyle/>
                    <a:p>
                      <a:r>
                        <a:rPr lang="sk-SK" noProof="0" dirty="0"/>
                        <a:t>Právo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sk-SK" noProof="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sk-SK" noProof="0" dirty="0" err="1"/>
                        <a:t>Dílo</a:t>
                      </a:r>
                      <a:r>
                        <a:rPr lang="sk-SK" noProof="0" dirty="0"/>
                        <a:t> </a:t>
                      </a:r>
                      <a:r>
                        <a:rPr lang="sk-SK" noProof="0" dirty="0" err="1"/>
                        <a:t>šířit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250606886"/>
                  </a:ext>
                </a:extLst>
              </a:tr>
              <a:tr h="697576">
                <a:tc>
                  <a:txBody>
                    <a:bodyPr/>
                    <a:lstStyle/>
                    <a:p>
                      <a:r>
                        <a:rPr lang="sk-SK" noProof="0" dirty="0"/>
                        <a:t>Právo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sk-SK" noProof="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sk-SK" noProof="0" dirty="0" err="1"/>
                        <a:t>Dílo</a:t>
                      </a:r>
                      <a:r>
                        <a:rPr lang="sk-SK" noProof="0" dirty="0"/>
                        <a:t> </a:t>
                      </a:r>
                      <a:r>
                        <a:rPr lang="sk-SK" noProof="0" dirty="0" err="1"/>
                        <a:t>upravovat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443027999"/>
                  </a:ext>
                </a:extLst>
              </a:tr>
              <a:tr h="697576">
                <a:tc>
                  <a:txBody>
                    <a:bodyPr/>
                    <a:lstStyle/>
                    <a:p>
                      <a:r>
                        <a:rPr lang="sk-SK" noProof="0" dirty="0" err="1"/>
                        <a:t>Povinnost</a:t>
                      </a:r>
                      <a:r>
                        <a:rPr lang="sk-SK" noProof="0" dirty="0"/>
                        <a:t> 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sk-SK" noProof="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sk-SK" noProof="0" dirty="0" err="1"/>
                        <a:t>Uvést</a:t>
                      </a:r>
                      <a:r>
                        <a:rPr lang="sk-SK" noProof="0" dirty="0"/>
                        <a:t> </a:t>
                      </a:r>
                      <a:r>
                        <a:rPr lang="sk-SK" noProof="0" dirty="0" err="1"/>
                        <a:t>původ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25932308"/>
                  </a:ext>
                </a:extLst>
              </a:tr>
              <a:tr h="697576">
                <a:tc>
                  <a:txBody>
                    <a:bodyPr/>
                    <a:lstStyle/>
                    <a:p>
                      <a:r>
                        <a:rPr lang="sk-SK" noProof="0" dirty="0" err="1"/>
                        <a:t>Povinnost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sk-SK" noProof="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noProof="0" dirty="0" err="1"/>
                        <a:t>Nevyužívat</a:t>
                      </a:r>
                      <a:r>
                        <a:rPr lang="sk-SK" noProof="0" dirty="0"/>
                        <a:t> </a:t>
                      </a:r>
                      <a:r>
                        <a:rPr lang="sk-SK" noProof="0" dirty="0" err="1"/>
                        <a:t>dílo</a:t>
                      </a:r>
                      <a:r>
                        <a:rPr lang="sk-SK" noProof="0" dirty="0"/>
                        <a:t> </a:t>
                      </a:r>
                      <a:r>
                        <a:rPr lang="sk-SK" noProof="0" dirty="0" err="1"/>
                        <a:t>komerčně</a:t>
                      </a:r>
                    </a:p>
                    <a:p>
                      <a:endParaRPr lang="sk-SK" noProof="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59849874"/>
                  </a:ext>
                </a:extLst>
              </a:tr>
              <a:tr h="697576">
                <a:tc>
                  <a:txBody>
                    <a:bodyPr/>
                    <a:lstStyle/>
                    <a:p>
                      <a:r>
                        <a:rPr lang="sk-SK" noProof="0" dirty="0" err="1"/>
                        <a:t>Povinnost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sk-SK" noProof="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sk-SK" sz="1800" b="0" i="0" u="none" strike="noStrike" noProof="0" dirty="0" err="1">
                          <a:latin typeface="Arial"/>
                        </a:rPr>
                        <a:t>Nezpracovávat</a:t>
                      </a:r>
                      <a:endParaRPr lang="sk-SK" noProof="0" dirty="0" err="1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076629406"/>
                  </a:ext>
                </a:extLst>
              </a:tr>
              <a:tr h="697576">
                <a:tc>
                  <a:txBody>
                    <a:bodyPr/>
                    <a:lstStyle/>
                    <a:p>
                      <a:r>
                        <a:rPr lang="sk-SK" noProof="0" dirty="0" err="1"/>
                        <a:t>Povinnost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sk-SK" noProof="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sk-SK" noProof="0" dirty="0" err="1"/>
                        <a:t>Zachovat</a:t>
                      </a:r>
                      <a:r>
                        <a:rPr lang="sk-SK" noProof="0" dirty="0"/>
                        <a:t> </a:t>
                      </a:r>
                      <a:r>
                        <a:rPr lang="sk-SK" noProof="0" dirty="0" err="1"/>
                        <a:t>licenci</a:t>
                      </a:r>
                      <a:r>
                        <a:rPr lang="sk-SK" noProof="0" dirty="0"/>
                        <a:t> 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002228827"/>
                  </a:ext>
                </a:extLst>
              </a:tr>
            </a:tbl>
          </a:graphicData>
        </a:graphic>
      </p:graphicFrame>
      <p:pic>
        <p:nvPicPr>
          <p:cNvPr id="8" name="Obrázek 7">
            <a:extLst>
              <a:ext uri="{FF2B5EF4-FFF2-40B4-BE49-F238E27FC236}">
                <a16:creationId xmlns:a16="http://schemas.microsoft.com/office/drawing/2014/main" id="{1190B901-BCEE-48F9-807D-8328E36929E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4633" y="3838415"/>
            <a:ext cx="597974" cy="597974"/>
          </a:xfrm>
          <a:prstGeom prst="rect">
            <a:avLst/>
          </a:prstGeom>
        </p:spPr>
      </p:pic>
      <p:pic>
        <p:nvPicPr>
          <p:cNvPr id="10" name="Obrázek 9">
            <a:extLst>
              <a:ext uri="{FF2B5EF4-FFF2-40B4-BE49-F238E27FC236}">
                <a16:creationId xmlns:a16="http://schemas.microsoft.com/office/drawing/2014/main" id="{833DBF9E-C54A-45BC-91D0-DC2A622EE61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4633" y="1738394"/>
            <a:ext cx="578758" cy="597974"/>
          </a:xfrm>
          <a:prstGeom prst="rect">
            <a:avLst/>
          </a:prstGeom>
        </p:spPr>
      </p:pic>
      <p:pic>
        <p:nvPicPr>
          <p:cNvPr id="12" name="Obrázek 11">
            <a:extLst>
              <a:ext uri="{FF2B5EF4-FFF2-40B4-BE49-F238E27FC236}">
                <a16:creationId xmlns:a16="http://schemas.microsoft.com/office/drawing/2014/main" id="{4C973AFD-92DA-4B70-8910-C2CC8BF5D077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85417" y="3120355"/>
            <a:ext cx="597974" cy="617289"/>
          </a:xfrm>
          <a:prstGeom prst="rect">
            <a:avLst/>
          </a:prstGeom>
        </p:spPr>
      </p:pic>
      <p:pic>
        <p:nvPicPr>
          <p:cNvPr id="14" name="Obrázek 13">
            <a:extLst>
              <a:ext uri="{FF2B5EF4-FFF2-40B4-BE49-F238E27FC236}">
                <a16:creationId xmlns:a16="http://schemas.microsoft.com/office/drawing/2014/main" id="{251ABD7C-6BAC-4716-9C50-AA2C24B0B55E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85417" y="4537160"/>
            <a:ext cx="597974" cy="597974"/>
          </a:xfrm>
          <a:prstGeom prst="rect">
            <a:avLst/>
          </a:prstGeom>
        </p:spPr>
      </p:pic>
      <p:pic>
        <p:nvPicPr>
          <p:cNvPr id="16" name="Obrázek 15">
            <a:extLst>
              <a:ext uri="{FF2B5EF4-FFF2-40B4-BE49-F238E27FC236}">
                <a16:creationId xmlns:a16="http://schemas.microsoft.com/office/drawing/2014/main" id="{CB3E9A67-D71A-47D6-BEAB-1DEEC3272530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5025" y="2427481"/>
            <a:ext cx="597974" cy="617289"/>
          </a:xfrm>
          <a:prstGeom prst="rect">
            <a:avLst/>
          </a:prstGeom>
        </p:spPr>
      </p:pic>
      <p:pic>
        <p:nvPicPr>
          <p:cNvPr id="22" name="Obrázek 21">
            <a:extLst>
              <a:ext uri="{FF2B5EF4-FFF2-40B4-BE49-F238E27FC236}">
                <a16:creationId xmlns:a16="http://schemas.microsoft.com/office/drawing/2014/main" id="{9DCD7242-D7C7-491E-AC5D-DB9959C8FC98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85416" y="5230034"/>
            <a:ext cx="597975" cy="597975"/>
          </a:xfrm>
          <a:prstGeom prst="rect">
            <a:avLst/>
          </a:prstGeom>
        </p:spPr>
      </p:pic>
      <p:pic>
        <p:nvPicPr>
          <p:cNvPr id="24" name="Obrázek 23">
            <a:extLst>
              <a:ext uri="{FF2B5EF4-FFF2-40B4-BE49-F238E27FC236}">
                <a16:creationId xmlns:a16="http://schemas.microsoft.com/office/drawing/2014/main" id="{F3FD3C80-FD5C-4572-8B67-B51C988F70D1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82166" y="945788"/>
            <a:ext cx="4853768" cy="47655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72231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B2A749F5-C141-4B14-8C9E-FA06625556B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 wrap="square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cs-CZ" dirty="0"/>
              <a:t>Otázka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9C537E9-25DD-49D4-92F0-CD02EFFE983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 wrap="none" anchor="ctr">
            <a:normAutofit/>
          </a:bodyPr>
          <a:lstStyle/>
          <a:p>
            <a:pPr>
              <a:spcAft>
                <a:spcPts val="600"/>
              </a:spcAft>
            </a:pPr>
            <a:fld id="{D6D6C118-631F-4A80-9886-907009361577}" type="slidenum">
              <a:rPr lang="cs-CZ" altLang="cs-CZ" smtClean="0"/>
              <a:pPr>
                <a:spcAft>
                  <a:spcPts val="600"/>
                </a:spcAft>
              </a:pPr>
              <a:t>2</a:t>
            </a:fld>
            <a:endParaRPr lang="cs-CZ" altLang="cs-CZ" dirty="0"/>
          </a:p>
        </p:txBody>
      </p:sp>
      <p:sp>
        <p:nvSpPr>
          <p:cNvPr id="10" name="Text Placeholder 3">
            <a:extLst>
              <a:ext uri="{FF2B5EF4-FFF2-40B4-BE49-F238E27FC236}">
                <a16:creationId xmlns:a16="http://schemas.microsoft.com/office/drawing/2014/main" id="{E6A608F2-D9EB-4ACA-847A-3302871F3AEA}"/>
              </a:ext>
            </a:extLst>
          </p:cNvPr>
          <p:cNvSpPr>
            <a:spLocks noGrp="1"/>
          </p:cNvSpPr>
          <p:nvPr>
            <p:ph idx="29"/>
          </p:nvPr>
        </p:nvSpPr>
        <p:spPr>
          <a:xfrm>
            <a:off x="665999" y="1359001"/>
            <a:ext cx="7032783" cy="4139998"/>
          </a:xfrm>
        </p:spPr>
        <p:txBody>
          <a:bodyPr anchor="ctr">
            <a:normAutofit/>
          </a:bodyPr>
          <a:lstStyle/>
          <a:p>
            <a:pPr marL="71755" indent="0">
              <a:lnSpc>
                <a:spcPct val="150000"/>
              </a:lnSpc>
              <a:spcAft>
                <a:spcPts val="600"/>
              </a:spcAft>
              <a:buNone/>
            </a:pPr>
            <a:r>
              <a:rPr lang="cs-CZ" sz="3600" i="1" dirty="0">
                <a:solidFill>
                  <a:srgbClr val="0000DC"/>
                </a:solidFill>
                <a:ea typeface="+mn-lt"/>
                <a:cs typeface="+mn-lt"/>
              </a:rPr>
              <a:t>Co víte o autorskoprávní ochraně děl?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52A73487-3AAC-477E-AF8E-D965494A427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52921" y="1359001"/>
            <a:ext cx="2413490" cy="338735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39410775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562B5149-BCD3-4C98-A7BA-8007F9809A3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Veřejné licence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613700C-01A0-4134-8653-DA8FE082E93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4A07445-574D-452F-84F2-5AF69A1FE7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GNU General Public </a:t>
            </a:r>
            <a:r>
              <a:rPr lang="cs-CZ" dirty="0" err="1"/>
              <a:t>License</a:t>
            </a: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76723A1C-DBA3-4152-A34A-141D9CBEC8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7505266" cy="4139998"/>
          </a:xfrm>
        </p:spPr>
        <p:txBody>
          <a:bodyPr anchor="ctr"/>
          <a:lstStyle/>
          <a:p>
            <a:pPr marL="251460" indent="-179705"/>
            <a:r>
              <a:rPr lang="cs-CZ">
                <a:ea typeface="+mn-lt"/>
                <a:cs typeface="+mn-lt"/>
              </a:rPr>
              <a:t>Licence známá hlavně v souvislosti s publikováním softwaru</a:t>
            </a:r>
            <a:endParaRPr lang="cs-CZ"/>
          </a:p>
          <a:p>
            <a:pPr marL="251460" indent="-179705"/>
            <a:r>
              <a:rPr lang="cs-CZ">
                <a:ea typeface="+mn-lt"/>
                <a:cs typeface="+mn-lt"/>
              </a:rPr>
              <a:t>Silně copyleftová licence</a:t>
            </a:r>
            <a:endParaRPr lang="cs-CZ"/>
          </a:p>
          <a:p>
            <a:pPr marL="251460" indent="-179705"/>
            <a:r>
              <a:rPr lang="cs-CZ">
                <a:ea typeface="+mn-lt"/>
                <a:cs typeface="+mn-lt"/>
              </a:rPr>
              <a:t>Umožňuje volnou modifikaci díla, zároveň však vyžaduje zachování stejné licence pro celé nové dílo</a:t>
            </a:r>
            <a:endParaRPr 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09A81F8F-675D-4968-A494-1A29D2BB79B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40000" y="2043315"/>
            <a:ext cx="2409792" cy="27713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304240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89C7F799-C06A-44EA-987C-68E8DCB048E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Úloha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6248086-4A4E-4B1B-A0E5-82345069F12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21</a:t>
            </a:fld>
            <a:endParaRPr lang="cs-CZ" altLang="cs-CZ" dirty="0"/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38CD4094-B806-4225-8DA2-7A89E9CBCD21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720000" y="692150"/>
            <a:ext cx="10202449" cy="5139850"/>
          </a:xfrm>
        </p:spPr>
        <p:txBody>
          <a:bodyPr anchor="ctr"/>
          <a:lstStyle/>
          <a:p>
            <a:pPr marL="71755">
              <a:lnSpc>
                <a:spcPct val="150000"/>
              </a:lnSpc>
            </a:pPr>
            <a:r>
              <a:rPr lang="cs-CZ" sz="3000" i="1" dirty="0">
                <a:solidFill>
                  <a:srgbClr val="0000DC"/>
                </a:solidFill>
                <a:ea typeface="+mn-lt"/>
                <a:cs typeface="+mn-lt"/>
              </a:rPr>
              <a:t>Projděte </a:t>
            </a:r>
            <a:r>
              <a:rPr lang="cs-CZ" sz="3000" b="0" i="1" dirty="0">
                <a:solidFill>
                  <a:srgbClr val="0000DC"/>
                </a:solidFill>
                <a:effectLst/>
                <a:ea typeface="+mn-lt"/>
                <a:cs typeface="+mn-lt"/>
              </a:rPr>
              <a:t>si </a:t>
            </a:r>
            <a:r>
              <a:rPr lang="cs-CZ" sz="3000" i="1" dirty="0">
                <a:solidFill>
                  <a:srgbClr val="0000DC"/>
                </a:solidFill>
                <a:ea typeface="+mn-lt"/>
                <a:cs typeface="+mn-lt"/>
              </a:rPr>
              <a:t>některé databáze ze souboru </a:t>
            </a:r>
            <a:r>
              <a:rPr lang="cs-CZ" sz="3000" b="0" i="1" dirty="0">
                <a:solidFill>
                  <a:srgbClr val="0000DC"/>
                </a:solidFill>
                <a:effectLst/>
                <a:ea typeface="+mn-lt"/>
                <a:cs typeface="+mn-lt"/>
              </a:rPr>
              <a:t>v </a:t>
            </a:r>
            <a:r>
              <a:rPr lang="cs-CZ" sz="3000" i="1" dirty="0">
                <a:solidFill>
                  <a:srgbClr val="0000DC"/>
                </a:solidFill>
                <a:ea typeface="+mn-lt"/>
                <a:cs typeface="+mn-lt"/>
              </a:rPr>
              <a:t>interaktivní osnově, a zkuste vyhledat </a:t>
            </a:r>
            <a:r>
              <a:rPr lang="cs-CZ" sz="3000" b="0" i="1" dirty="0">
                <a:solidFill>
                  <a:srgbClr val="0000DC"/>
                </a:solidFill>
                <a:effectLst/>
                <a:ea typeface="+mn-lt"/>
                <a:cs typeface="+mn-lt"/>
              </a:rPr>
              <a:t>jednotlivé </a:t>
            </a:r>
            <a:r>
              <a:rPr lang="cs-CZ" sz="3000" i="1" dirty="0">
                <a:solidFill>
                  <a:srgbClr val="0000DC"/>
                </a:solidFill>
                <a:ea typeface="+mn-lt"/>
                <a:cs typeface="+mn-lt"/>
              </a:rPr>
              <a:t>licenční podmínky</a:t>
            </a:r>
            <a:r>
              <a:rPr lang="cs-CZ" sz="3000" b="0" i="1" dirty="0">
                <a:solidFill>
                  <a:srgbClr val="0000DC"/>
                </a:solidFill>
                <a:effectLst/>
                <a:ea typeface="+mn-lt"/>
                <a:cs typeface="+mn-lt"/>
              </a:rPr>
              <a:t>. </a:t>
            </a:r>
            <a:r>
              <a:rPr lang="cs-CZ" sz="3000" i="1" dirty="0">
                <a:solidFill>
                  <a:srgbClr val="0000DC"/>
                </a:solidFill>
                <a:ea typeface="+mn-lt"/>
                <a:cs typeface="+mn-lt"/>
              </a:rPr>
              <a:t>Porovnejte licenční ujednání placených </a:t>
            </a:r>
            <a:r>
              <a:rPr lang="cs-CZ" sz="3000" b="0" i="1" dirty="0">
                <a:solidFill>
                  <a:srgbClr val="0000DC"/>
                </a:solidFill>
                <a:effectLst/>
                <a:ea typeface="+mn-lt"/>
                <a:cs typeface="+mn-lt"/>
              </a:rPr>
              <a:t>a </a:t>
            </a:r>
            <a:r>
              <a:rPr lang="cs-CZ" sz="3000" i="1" dirty="0">
                <a:solidFill>
                  <a:srgbClr val="0000DC"/>
                </a:solidFill>
                <a:ea typeface="+mn-lt"/>
                <a:cs typeface="+mn-lt"/>
              </a:rPr>
              <a:t>volných databází</a:t>
            </a:r>
            <a:r>
              <a:rPr lang="cs-CZ" sz="3000" b="0" i="1" dirty="0">
                <a:solidFill>
                  <a:srgbClr val="0000DC"/>
                </a:solidFill>
                <a:effectLst/>
                <a:ea typeface="+mn-lt"/>
                <a:cs typeface="+mn-lt"/>
              </a:rPr>
              <a:t>.</a:t>
            </a:r>
            <a:endParaRPr lang="cs-CZ" i="1" dirty="0">
              <a:solidFill>
                <a:srgbClr val="0000DC"/>
              </a:solidFill>
              <a:ea typeface="+mn-lt"/>
              <a:cs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19869237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7E327558-33BC-4FCC-A7DA-D5F487EC96A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Citace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31E676F-7C25-43C3-B8F6-247691208CC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22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929F947-1CA1-4B29-AE55-539232BDF6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33571" y="3203212"/>
            <a:ext cx="1724858" cy="451576"/>
          </a:xfrm>
        </p:spPr>
        <p:txBody>
          <a:bodyPr/>
          <a:lstStyle/>
          <a:p>
            <a:r>
              <a:rPr lang="cs-CZ"/>
              <a:t>Citace</a:t>
            </a:r>
            <a:endParaRPr lang="cs-CZ" dirty="0" err="1"/>
          </a:p>
        </p:txBody>
      </p:sp>
    </p:spTree>
    <p:extLst>
      <p:ext uri="{BB962C8B-B14F-4D97-AF65-F5344CB8AC3E}">
        <p14:creationId xmlns:p14="http://schemas.microsoft.com/office/powerpoint/2010/main" val="367437980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B2A749F5-C141-4B14-8C9E-FA06625556B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 wrap="square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cs-CZ" dirty="0"/>
              <a:t>Otázka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9C537E9-25DD-49D4-92F0-CD02EFFE983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 wrap="none" anchor="ctr">
            <a:normAutofit/>
          </a:bodyPr>
          <a:lstStyle/>
          <a:p>
            <a:pPr>
              <a:spcAft>
                <a:spcPts val="600"/>
              </a:spcAft>
            </a:pPr>
            <a:fld id="{D6D6C118-631F-4A80-9886-907009361577}" type="slidenum">
              <a:rPr lang="cs-CZ" altLang="cs-CZ" smtClean="0"/>
              <a:pPr>
                <a:spcAft>
                  <a:spcPts val="600"/>
                </a:spcAft>
              </a:pPr>
              <a:t>23</a:t>
            </a:fld>
            <a:endParaRPr lang="cs-CZ" altLang="cs-CZ" dirty="0"/>
          </a:p>
        </p:txBody>
      </p:sp>
      <p:sp>
        <p:nvSpPr>
          <p:cNvPr id="10" name="Text Placeholder 3">
            <a:extLst>
              <a:ext uri="{FF2B5EF4-FFF2-40B4-BE49-F238E27FC236}">
                <a16:creationId xmlns:a16="http://schemas.microsoft.com/office/drawing/2014/main" id="{E6A608F2-D9EB-4ACA-847A-3302871F3AEA}"/>
              </a:ext>
            </a:extLst>
          </p:cNvPr>
          <p:cNvSpPr>
            <a:spLocks noGrp="1"/>
          </p:cNvSpPr>
          <p:nvPr>
            <p:ph idx="29"/>
          </p:nvPr>
        </p:nvSpPr>
        <p:spPr>
          <a:xfrm>
            <a:off x="665999" y="1359001"/>
            <a:ext cx="7032783" cy="4139998"/>
          </a:xfrm>
        </p:spPr>
        <p:txBody>
          <a:bodyPr anchor="ctr">
            <a:normAutofit/>
          </a:bodyPr>
          <a:lstStyle/>
          <a:p>
            <a:pPr marL="71755" indent="0">
              <a:lnSpc>
                <a:spcPct val="150000"/>
              </a:lnSpc>
              <a:spcAft>
                <a:spcPts val="600"/>
              </a:spcAft>
              <a:buNone/>
            </a:pPr>
            <a:r>
              <a:rPr lang="cs-CZ" sz="3200" i="1">
                <a:solidFill>
                  <a:srgbClr val="0000DC"/>
                </a:solidFill>
                <a:ea typeface="+mn-lt"/>
                <a:cs typeface="+mn-lt"/>
              </a:rPr>
              <a:t>Jaká citační norma se používá na vašem oboru?</a:t>
            </a:r>
            <a:endParaRPr lang="cs-CZ" dirty="0">
              <a:solidFill>
                <a:srgbClr val="0000DC"/>
              </a:solidFill>
              <a:ea typeface="+mn-lt"/>
              <a:cs typeface="+mn-lt"/>
            </a:endParaRP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52A73487-3AAC-477E-AF8E-D965494A427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52921" y="1359001"/>
            <a:ext cx="2413490" cy="338735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41002053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F0026953-6D32-4BED-BDE8-486B5A65869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Citace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254E8BB-58C4-4E28-A9B6-4A5C39E0EA0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1F2CD5D-2725-47EF-9C3B-FB9167B25D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>
                <a:ea typeface="+mj-lt"/>
                <a:cs typeface="+mj-lt"/>
              </a:rPr>
              <a:t>Citační styly</a:t>
            </a:r>
            <a:endParaRPr lang="cs-CZ" dirty="0" err="1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4F9E72B6-6C23-40B1-A5A8-D71EAA33F4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80379"/>
            <a:ext cx="10753200" cy="4139998"/>
          </a:xfrm>
        </p:spPr>
        <p:txBody>
          <a:bodyPr anchor="ctr"/>
          <a:lstStyle/>
          <a:p>
            <a:pPr marL="251460" indent="-179705"/>
            <a:r>
              <a:rPr lang="cs-CZ" dirty="0"/>
              <a:t>APA</a:t>
            </a:r>
            <a:endParaRPr lang="cs-CZ" dirty="0">
              <a:cs typeface="Arial"/>
            </a:endParaRPr>
          </a:p>
          <a:p>
            <a:pPr marL="251460" indent="-179705"/>
            <a:r>
              <a:rPr lang="cs-CZ" dirty="0"/>
              <a:t>Harvard</a:t>
            </a:r>
            <a:endParaRPr lang="cs-CZ" dirty="0">
              <a:cs typeface="Arial"/>
            </a:endParaRPr>
          </a:p>
          <a:p>
            <a:pPr marL="251460" indent="-179705"/>
            <a:r>
              <a:rPr lang="cs-CZ" dirty="0"/>
              <a:t>MLA</a:t>
            </a:r>
            <a:endParaRPr lang="cs-CZ" dirty="0">
              <a:cs typeface="Arial"/>
            </a:endParaRPr>
          </a:p>
          <a:p>
            <a:pPr marL="251460" indent="-179705"/>
            <a:r>
              <a:rPr lang="cs-CZ" dirty="0"/>
              <a:t>Chicago</a:t>
            </a:r>
            <a:endParaRPr lang="cs-CZ" dirty="0">
              <a:cs typeface="Arial"/>
            </a:endParaRPr>
          </a:p>
          <a:p>
            <a:pPr marL="251460" indent="-179705"/>
            <a:r>
              <a:rPr lang="cs-CZ" dirty="0">
                <a:solidFill>
                  <a:srgbClr val="0000DC"/>
                </a:solidFill>
              </a:rPr>
              <a:t>ISO 690 </a:t>
            </a:r>
            <a:r>
              <a:rPr lang="cs-CZ" dirty="0"/>
              <a:t>– </a:t>
            </a:r>
            <a:r>
              <a:rPr lang="cs-CZ" dirty="0">
                <a:ea typeface="+mn-lt"/>
                <a:cs typeface="+mn-lt"/>
              </a:rPr>
              <a:t>česká norma, často používaná ve školství</a:t>
            </a:r>
          </a:p>
          <a:p>
            <a:pPr marL="251460" indent="-179705"/>
            <a:r>
              <a:rPr lang="cs-CZ" dirty="0">
                <a:ea typeface="+mn-lt"/>
                <a:cs typeface="+mn-lt"/>
              </a:rPr>
              <a:t>A mnoho dalších</a:t>
            </a:r>
          </a:p>
          <a:p>
            <a:pPr marL="71755" indent="0">
              <a:buNone/>
            </a:pPr>
            <a:endParaRPr lang="cs-CZ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43541295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F0026953-6D32-4BED-BDE8-486B5A65869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Citace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254E8BB-58C4-4E28-A9B6-4A5C39E0EA0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1F2CD5D-2725-47EF-9C3B-FB9167B25D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>
                <a:ea typeface="+mj-lt"/>
                <a:cs typeface="+mj-lt"/>
              </a:rPr>
              <a:t>Citační manažery</a:t>
            </a:r>
            <a:endParaRPr lang="cs-CZ" dirty="0" err="1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4F9E72B6-6C23-40B1-A5A8-D71EAA33F4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80379"/>
            <a:ext cx="10753200" cy="4139998"/>
          </a:xfrm>
        </p:spPr>
        <p:txBody>
          <a:bodyPr anchor="ctr"/>
          <a:lstStyle/>
          <a:p>
            <a:pPr marL="251460" indent="-179705"/>
            <a:r>
              <a:rPr lang="cs-CZ" dirty="0" err="1"/>
              <a:t>CitacePRO</a:t>
            </a:r>
            <a:r>
              <a:rPr lang="cs-CZ" dirty="0"/>
              <a:t> – </a:t>
            </a:r>
            <a:r>
              <a:rPr lang="cs-CZ" dirty="0">
                <a:ea typeface="+mn-lt"/>
                <a:cs typeface="+mn-lt"/>
              </a:rPr>
              <a:t>možnost přihlášení přes identitu MU</a:t>
            </a:r>
          </a:p>
          <a:p>
            <a:pPr marL="251460" indent="-179705"/>
            <a:r>
              <a:rPr lang="cs-CZ" dirty="0" err="1">
                <a:ea typeface="+mn-lt"/>
                <a:cs typeface="+mn-lt"/>
              </a:rPr>
              <a:t>Zotero</a:t>
            </a:r>
            <a:r>
              <a:rPr lang="cs-CZ" dirty="0">
                <a:ea typeface="+mn-lt"/>
                <a:cs typeface="+mn-lt"/>
              </a:rPr>
              <a:t> – dostupný jako desktopová aplikace i rozšíření pro Chrome</a:t>
            </a:r>
          </a:p>
        </p:txBody>
      </p:sp>
    </p:spTree>
    <p:extLst>
      <p:ext uri="{BB962C8B-B14F-4D97-AF65-F5344CB8AC3E}">
        <p14:creationId xmlns:p14="http://schemas.microsoft.com/office/powerpoint/2010/main" val="285891500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89C7F799-C06A-44EA-987C-68E8DCB048E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Úloha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6248086-4A4E-4B1B-A0E5-82345069F12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26</a:t>
            </a:fld>
            <a:endParaRPr lang="cs-CZ" altLang="cs-CZ" dirty="0"/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38CD4094-B806-4225-8DA2-7A89E9CBCD21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720000" y="692150"/>
            <a:ext cx="10202449" cy="5139850"/>
          </a:xfrm>
        </p:spPr>
        <p:txBody>
          <a:bodyPr anchor="ctr"/>
          <a:lstStyle/>
          <a:p>
            <a:pPr marL="71755">
              <a:lnSpc>
                <a:spcPct val="150000"/>
              </a:lnSpc>
            </a:pPr>
            <a:r>
              <a:rPr lang="cs-CZ" sz="3000" i="1">
                <a:solidFill>
                  <a:srgbClr val="0000DC"/>
                </a:solidFill>
                <a:ea typeface="+mn-lt"/>
                <a:cs typeface="+mn-lt"/>
              </a:rPr>
              <a:t>Vyzkoušejte si práci s libovolným citačních manažerem.</a:t>
            </a:r>
            <a:endParaRPr lang="cs-CZ" i="1" dirty="0">
              <a:solidFill>
                <a:srgbClr val="0000DC"/>
              </a:solidFill>
              <a:ea typeface="+mn-lt"/>
              <a:cs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39568797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0D58B71-4AA7-4E82-9E34-186FB715BE6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56E80F0-6C04-4E7E-BA7C-FC36C3B17D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Zdroje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138AB6F6-362B-4580-9F75-28A3694719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dirty="0"/>
              <a:t>Zákon č. 121/2000 Sb. o právu autorském, o právech souvisejících s právem autorským a o změně některých zákonů (autorský zákon). In: Zákony pro lidi.cz. 27.2.2021. Dostupné z: </a:t>
            </a:r>
            <a:r>
              <a:rPr lang="cs-CZ" sz="1800" dirty="0">
                <a:hlinkClick r:id="rId2"/>
              </a:rPr>
              <a:t>https://www.zakonyprolidi.cz/cs/2000-121</a:t>
            </a:r>
            <a:endParaRPr lang="cs-CZ" sz="1800" dirty="0"/>
          </a:p>
          <a:p>
            <a:r>
              <a:rPr lang="cs-CZ" sz="1800" dirty="0"/>
              <a:t>MYŠKA, Matěj, Libor KYNCL, Radim POLČÁK a Jaromír ŠAVELKA. </a:t>
            </a:r>
            <a:r>
              <a:rPr lang="cs-CZ" sz="1800" i="1" dirty="0"/>
              <a:t>Veřejné licence v České republice</a:t>
            </a:r>
            <a:r>
              <a:rPr lang="cs-CZ" sz="1800" dirty="0"/>
              <a:t> [online]. Brno: Masarykova univerzita, 2012, [cit. 2021-10-15]. ISBN 978-80-263-0344-2. Dostupné z: </a:t>
            </a:r>
            <a:r>
              <a:rPr lang="cs-CZ" sz="1800" dirty="0">
                <a:hlinkClick r:id="rId3"/>
              </a:rPr>
              <a:t>https://is.muni.cz/www/matej.myska/Prirucka.pdf</a:t>
            </a:r>
            <a:endParaRPr lang="cs-CZ" sz="1800" dirty="0"/>
          </a:p>
          <a:p>
            <a:r>
              <a:rPr lang="cs-CZ" sz="1800" dirty="0"/>
              <a:t>Citační normy. In: </a:t>
            </a:r>
            <a:r>
              <a:rPr lang="cs-CZ" sz="1800" i="1" dirty="0"/>
              <a:t>Kisk.phil.muni.cz </a:t>
            </a:r>
            <a:r>
              <a:rPr lang="cs-CZ" sz="1800" dirty="0"/>
              <a:t>[online]. © 2021 [cit. 2021-10-15]. Dostupné z: </a:t>
            </a:r>
            <a:r>
              <a:rPr lang="cs-CZ" sz="1800" dirty="0">
                <a:hlinkClick r:id="rId4"/>
              </a:rPr>
              <a:t>https://kisk.phil.muni.cz/kpi/informace-maji-hodnotu/citacni-normy</a:t>
            </a:r>
            <a:endParaRPr lang="cs-CZ" sz="1800" dirty="0"/>
          </a:p>
          <a:p>
            <a:endParaRPr lang="cs-CZ" sz="1800" dirty="0"/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10765435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B326CF3-11D7-465E-A490-4723A731FA8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6EFD4FF6-DEB5-4A28-B583-9EA7950C0C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Použité obrázky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660B486B-A0CE-4F55-A2B5-91DA35B7CA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534465"/>
            <a:ext cx="10753200" cy="4297535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cs-CZ" sz="1100" dirty="0"/>
              <a:t>The-question-mark-350170_1280.png. In: </a:t>
            </a:r>
            <a:r>
              <a:rPr lang="cs-CZ" sz="1100" i="1" dirty="0" err="1"/>
              <a:t>Pixabay</a:t>
            </a:r>
            <a:r>
              <a:rPr lang="cs-CZ" sz="1100" dirty="0"/>
              <a:t> [online]. </a:t>
            </a:r>
            <a:r>
              <a:rPr lang="cs-CZ" sz="1100" dirty="0" err="1"/>
              <a:t>Berlin</a:t>
            </a:r>
            <a:r>
              <a:rPr lang="cs-CZ" sz="1100" dirty="0"/>
              <a:t>: </a:t>
            </a:r>
            <a:r>
              <a:rPr lang="cs-CZ" sz="1100" dirty="0" err="1"/>
              <a:t>Pixabay</a:t>
            </a:r>
            <a:r>
              <a:rPr lang="cs-CZ" sz="1100" dirty="0"/>
              <a:t>, 2010 [cit. 2022-08-11]. Dostupné z: </a:t>
            </a:r>
            <a:r>
              <a:rPr lang="cs-CZ" sz="1100" dirty="0">
                <a:hlinkClick r:id="rId2"/>
              </a:rPr>
              <a:t>https://pixabay.com/cs/vectors/otazn%c3%adk-podepsat-ot%c3%a1zka-dot%c3%a1zat-se-350170/</a:t>
            </a:r>
            <a:r>
              <a:rPr lang="cs-CZ" sz="1100" dirty="0"/>
              <a:t> </a:t>
            </a:r>
          </a:p>
          <a:p>
            <a:pPr>
              <a:lnSpc>
                <a:spcPct val="150000"/>
              </a:lnSpc>
            </a:pPr>
            <a:r>
              <a:rPr lang="en-US" sz="1100" dirty="0">
                <a:effectLst/>
              </a:rPr>
              <a:t>Creative-commons-785336_1280.png. In: </a:t>
            </a:r>
            <a:r>
              <a:rPr lang="en-US" sz="1100" i="1" dirty="0" err="1">
                <a:effectLst/>
              </a:rPr>
              <a:t>Pixabay</a:t>
            </a:r>
            <a:r>
              <a:rPr lang="en-US" sz="1100" dirty="0">
                <a:effectLst/>
              </a:rPr>
              <a:t> [online]. Berlin: </a:t>
            </a:r>
            <a:r>
              <a:rPr lang="en-US" sz="1100" dirty="0" err="1">
                <a:effectLst/>
              </a:rPr>
              <a:t>Pixabay</a:t>
            </a:r>
            <a:r>
              <a:rPr lang="en-US" sz="1100" dirty="0">
                <a:effectLst/>
              </a:rPr>
              <a:t>, 2010 [cit. 2022-08-11]. </a:t>
            </a:r>
            <a:r>
              <a:rPr lang="en-US" sz="1100" dirty="0" err="1">
                <a:effectLst/>
              </a:rPr>
              <a:t>Dostupné</a:t>
            </a:r>
            <a:r>
              <a:rPr lang="en-US" sz="1100" dirty="0">
                <a:effectLst/>
              </a:rPr>
              <a:t> z: </a:t>
            </a:r>
            <a:r>
              <a:rPr lang="en-US" sz="1100" dirty="0">
                <a:effectLst/>
                <a:hlinkClick r:id="rId3"/>
              </a:rPr>
              <a:t>https://pixabay.com/cs/vectors/creative-commons-deriv%c3%a1ty-785336/</a:t>
            </a:r>
            <a:r>
              <a:rPr lang="cs-CZ" sz="1100" dirty="0">
                <a:effectLst/>
              </a:rPr>
              <a:t> </a:t>
            </a:r>
            <a:endParaRPr lang="en-US" sz="1100" dirty="0">
              <a:effectLst/>
            </a:endParaRPr>
          </a:p>
          <a:p>
            <a:pPr>
              <a:lnSpc>
                <a:spcPct val="150000"/>
              </a:lnSpc>
            </a:pPr>
            <a:r>
              <a:rPr lang="en-US" sz="1100" dirty="0"/>
              <a:t>Creative-commons-785335_1280.png. In: </a:t>
            </a:r>
            <a:r>
              <a:rPr lang="en-US" sz="1100" i="1" dirty="0" err="1"/>
              <a:t>Pixabay</a:t>
            </a:r>
            <a:r>
              <a:rPr lang="en-US" sz="1100" dirty="0"/>
              <a:t> [online]. Berlin: </a:t>
            </a:r>
            <a:r>
              <a:rPr lang="en-US" sz="1100" dirty="0" err="1"/>
              <a:t>Pixabay</a:t>
            </a:r>
            <a:r>
              <a:rPr lang="en-US" sz="1100" dirty="0"/>
              <a:t>, 2010 [cit. 2022-08-11]. </a:t>
            </a:r>
            <a:r>
              <a:rPr lang="en-US" sz="1100" dirty="0" err="1"/>
              <a:t>Dostupné</a:t>
            </a:r>
            <a:r>
              <a:rPr lang="en-US" sz="1100" dirty="0"/>
              <a:t> z: </a:t>
            </a:r>
            <a:r>
              <a:rPr lang="en-US" sz="1100" dirty="0">
                <a:hlinkClick r:id="rId4"/>
              </a:rPr>
              <a:t>https://pixabay.com/cs/vectors/creative-commons-nekomer%c4%8dn%c3%ad-dolar%c5%af-785335/</a:t>
            </a:r>
            <a:r>
              <a:rPr lang="cs-CZ" sz="1100" dirty="0"/>
              <a:t> </a:t>
            </a:r>
            <a:endParaRPr lang="en-US" sz="1100" dirty="0"/>
          </a:p>
          <a:p>
            <a:pPr>
              <a:lnSpc>
                <a:spcPct val="150000"/>
              </a:lnSpc>
            </a:pPr>
            <a:r>
              <a:rPr lang="cs-CZ" sz="1100" dirty="0"/>
              <a:t>Share-alike-785337_1280.png. In: </a:t>
            </a:r>
            <a:r>
              <a:rPr lang="cs-CZ" sz="1100" i="1" dirty="0" err="1"/>
              <a:t>Pixabay</a:t>
            </a:r>
            <a:r>
              <a:rPr lang="cs-CZ" sz="1100" dirty="0"/>
              <a:t> [online]. </a:t>
            </a:r>
            <a:r>
              <a:rPr lang="cs-CZ" sz="1100" dirty="0" err="1"/>
              <a:t>Berlin</a:t>
            </a:r>
            <a:r>
              <a:rPr lang="cs-CZ" sz="1100" dirty="0"/>
              <a:t>: </a:t>
            </a:r>
            <a:r>
              <a:rPr lang="cs-CZ" sz="1100" dirty="0" err="1"/>
              <a:t>Pixabay</a:t>
            </a:r>
            <a:r>
              <a:rPr lang="cs-CZ" sz="1100" dirty="0"/>
              <a:t>, 2010 [cit. 2022-08-11]. Dostupné z: </a:t>
            </a:r>
            <a:r>
              <a:rPr lang="cs-CZ" sz="1100" dirty="0">
                <a:hlinkClick r:id="rId5"/>
              </a:rPr>
              <a:t>https://pixabay.com/cs/vectors/sd%c3%adlet-podobn%c4%9b-creative-commons-cc-785337/</a:t>
            </a:r>
            <a:r>
              <a:rPr lang="cs-CZ" sz="1100" dirty="0"/>
              <a:t> </a:t>
            </a:r>
          </a:p>
          <a:p>
            <a:pPr>
              <a:lnSpc>
                <a:spcPct val="150000"/>
              </a:lnSpc>
            </a:pPr>
            <a:r>
              <a:rPr lang="cs-CZ" sz="1100" dirty="0"/>
              <a:t>Font </a:t>
            </a:r>
            <a:r>
              <a:rPr lang="cs-CZ" sz="1100" dirty="0" err="1"/>
              <a:t>Awesome</a:t>
            </a:r>
            <a:r>
              <a:rPr lang="cs-CZ" sz="1100" dirty="0"/>
              <a:t> 5 </a:t>
            </a:r>
            <a:r>
              <a:rPr lang="cs-CZ" sz="1100" dirty="0" err="1"/>
              <a:t>brands</a:t>
            </a:r>
            <a:r>
              <a:rPr lang="cs-CZ" sz="1100" dirty="0"/>
              <a:t> </a:t>
            </a:r>
            <a:r>
              <a:rPr lang="cs-CZ" sz="1100" dirty="0" err="1"/>
              <a:t>creative-commons-remix.svg</a:t>
            </a:r>
            <a:r>
              <a:rPr lang="cs-CZ" sz="1100" dirty="0"/>
              <a:t>. In: </a:t>
            </a:r>
            <a:r>
              <a:rPr lang="cs-CZ" sz="1100" i="1" dirty="0" err="1"/>
              <a:t>Wikimedia</a:t>
            </a:r>
            <a:r>
              <a:rPr lang="cs-CZ" sz="1100" i="1" dirty="0"/>
              <a:t> </a:t>
            </a:r>
            <a:r>
              <a:rPr lang="cs-CZ" sz="1100" i="1" dirty="0" err="1"/>
              <a:t>Commons</a:t>
            </a:r>
            <a:r>
              <a:rPr lang="cs-CZ" sz="1100" dirty="0"/>
              <a:t> [online]. </a:t>
            </a:r>
            <a:r>
              <a:rPr lang="cs-CZ" sz="1100" dirty="0" err="1"/>
              <a:t>Wikimedia</a:t>
            </a:r>
            <a:r>
              <a:rPr lang="cs-CZ" sz="1100" dirty="0"/>
              <a:t> </a:t>
            </a:r>
            <a:r>
              <a:rPr lang="cs-CZ" sz="1100" dirty="0" err="1"/>
              <a:t>Foundation</a:t>
            </a:r>
            <a:r>
              <a:rPr lang="cs-CZ" sz="1100" dirty="0"/>
              <a:t>, 2022 [cit. 2022-08-11]. Dostupné z: </a:t>
            </a:r>
            <a:r>
              <a:rPr lang="cs-CZ" sz="1100" dirty="0">
                <a:hlinkClick r:id="rId6"/>
              </a:rPr>
              <a:t>https://commons.wikimedia.org/wiki/File:Font_Awesome_5_brands_creative-commons-remix.svg</a:t>
            </a:r>
            <a:r>
              <a:rPr lang="cs-CZ" sz="1100" dirty="0"/>
              <a:t> </a:t>
            </a:r>
          </a:p>
          <a:p>
            <a:pPr>
              <a:lnSpc>
                <a:spcPct val="150000"/>
              </a:lnSpc>
            </a:pPr>
            <a:r>
              <a:rPr lang="cs-CZ" sz="1100" dirty="0"/>
              <a:t>Font </a:t>
            </a:r>
            <a:r>
              <a:rPr lang="cs-CZ" sz="1100" dirty="0" err="1"/>
              <a:t>Awesome</a:t>
            </a:r>
            <a:r>
              <a:rPr lang="cs-CZ" sz="1100" dirty="0"/>
              <a:t> 5 </a:t>
            </a:r>
            <a:r>
              <a:rPr lang="cs-CZ" sz="1100" dirty="0" err="1"/>
              <a:t>brands</a:t>
            </a:r>
            <a:r>
              <a:rPr lang="cs-CZ" sz="1100" dirty="0"/>
              <a:t> </a:t>
            </a:r>
            <a:r>
              <a:rPr lang="cs-CZ" sz="1100" dirty="0" err="1"/>
              <a:t>creative-commons-by.svg</a:t>
            </a:r>
            <a:r>
              <a:rPr lang="cs-CZ" sz="1100" dirty="0"/>
              <a:t>. In: </a:t>
            </a:r>
            <a:r>
              <a:rPr lang="cs-CZ" sz="1100" i="1" dirty="0" err="1"/>
              <a:t>Wikimedia</a:t>
            </a:r>
            <a:r>
              <a:rPr lang="cs-CZ" sz="1100" i="1" dirty="0"/>
              <a:t> </a:t>
            </a:r>
            <a:r>
              <a:rPr lang="cs-CZ" sz="1100" i="1" dirty="0" err="1"/>
              <a:t>Commons</a:t>
            </a:r>
            <a:r>
              <a:rPr lang="cs-CZ" sz="1100" dirty="0"/>
              <a:t> [online]. </a:t>
            </a:r>
            <a:r>
              <a:rPr lang="cs-CZ" sz="1100" dirty="0" err="1"/>
              <a:t>Wikimedia</a:t>
            </a:r>
            <a:r>
              <a:rPr lang="cs-CZ" sz="1100" dirty="0"/>
              <a:t> </a:t>
            </a:r>
            <a:r>
              <a:rPr lang="cs-CZ" sz="1100" dirty="0" err="1"/>
              <a:t>Foundation</a:t>
            </a:r>
            <a:r>
              <a:rPr lang="cs-CZ" sz="1100" dirty="0"/>
              <a:t>, 2022 [cit. 2022-08-11]. Dostupné z: </a:t>
            </a:r>
            <a:r>
              <a:rPr lang="cs-CZ" sz="1100" dirty="0">
                <a:hlinkClick r:id="rId7"/>
              </a:rPr>
              <a:t>https://commons.wikimedia.org/wiki/File:Font_Awesome_5_brands_creative-commons-by.svg</a:t>
            </a:r>
            <a:r>
              <a:rPr lang="cs-CZ" sz="1100" dirty="0"/>
              <a:t> </a:t>
            </a:r>
          </a:p>
          <a:p>
            <a:pPr>
              <a:lnSpc>
                <a:spcPct val="150000"/>
              </a:lnSpc>
            </a:pPr>
            <a:r>
              <a:rPr lang="en-US" sz="1100" dirty="0"/>
              <a:t>Font Awesome 5 brands creative-commons-</a:t>
            </a:r>
            <a:r>
              <a:rPr lang="en-US" sz="1100" dirty="0" err="1"/>
              <a:t>share.svg</a:t>
            </a:r>
            <a:r>
              <a:rPr lang="en-US" sz="1100" dirty="0"/>
              <a:t>. In: </a:t>
            </a:r>
            <a:r>
              <a:rPr lang="en-US" sz="1100" i="1" dirty="0"/>
              <a:t>Wikimedia Commons</a:t>
            </a:r>
            <a:r>
              <a:rPr lang="en-US" sz="1100" dirty="0"/>
              <a:t> [online]. Wikimedia Foundation, 2022 [cit. 2022-08-11]. </a:t>
            </a:r>
            <a:r>
              <a:rPr lang="en-US" sz="1100" dirty="0" err="1"/>
              <a:t>Dostupné</a:t>
            </a:r>
            <a:r>
              <a:rPr lang="en-US" sz="1100" dirty="0"/>
              <a:t> z: </a:t>
            </a:r>
            <a:r>
              <a:rPr lang="en-US" sz="1100" dirty="0">
                <a:hlinkClick r:id="rId8"/>
              </a:rPr>
              <a:t>https://commons.wikimedia.org/wiki/File:Font_Awesome_5_brands_creative-commons-share.svg</a:t>
            </a:r>
            <a:r>
              <a:rPr lang="cs-CZ" sz="1100" dirty="0"/>
              <a:t> </a:t>
            </a:r>
            <a:endParaRPr lang="en-US" sz="1100" dirty="0"/>
          </a:p>
          <a:p>
            <a:pPr>
              <a:lnSpc>
                <a:spcPct val="150000"/>
              </a:lnSpc>
            </a:pPr>
            <a:r>
              <a:rPr lang="en-US" sz="1100" dirty="0"/>
              <a:t>Creative Commons </a:t>
            </a:r>
            <a:r>
              <a:rPr lang="en-US" sz="1100" dirty="0" err="1"/>
              <a:t>Semaforoa.svg</a:t>
            </a:r>
            <a:r>
              <a:rPr lang="en-US" sz="1100" dirty="0"/>
              <a:t>. In: </a:t>
            </a:r>
            <a:r>
              <a:rPr lang="en-US" sz="1100" i="1" dirty="0"/>
              <a:t>Wikimedia Commons</a:t>
            </a:r>
            <a:r>
              <a:rPr lang="en-US" sz="1100" dirty="0"/>
              <a:t> [online]. Wikimedia Foundation, 2022 [cit. 2022-08-11]. </a:t>
            </a:r>
            <a:r>
              <a:rPr lang="en-US" sz="1100" dirty="0" err="1"/>
              <a:t>Dostupné</a:t>
            </a:r>
            <a:r>
              <a:rPr lang="en-US" sz="1100" dirty="0"/>
              <a:t> z: </a:t>
            </a:r>
            <a:r>
              <a:rPr lang="en-US" sz="1100" dirty="0">
                <a:hlinkClick r:id="rId9"/>
              </a:rPr>
              <a:t>https://commons.wikimedia.org/wiki/File:Creative_Commons_Semaforoa.svg</a:t>
            </a:r>
            <a:r>
              <a:rPr lang="cs-CZ" sz="1100" dirty="0"/>
              <a:t> </a:t>
            </a:r>
            <a:endParaRPr lang="en-US" sz="1100" dirty="0"/>
          </a:p>
          <a:p>
            <a:pPr>
              <a:lnSpc>
                <a:spcPct val="150000"/>
              </a:lnSpc>
            </a:pPr>
            <a:r>
              <a:rPr lang="cs-CZ" sz="1100" dirty="0"/>
              <a:t>Copyleft-40848_1280.png. In: </a:t>
            </a:r>
            <a:r>
              <a:rPr lang="cs-CZ" sz="1100" i="1" dirty="0" err="1"/>
              <a:t>Pixabay</a:t>
            </a:r>
            <a:r>
              <a:rPr lang="cs-CZ" sz="1100" dirty="0"/>
              <a:t> [online]. Berlín: </a:t>
            </a:r>
            <a:r>
              <a:rPr lang="cs-CZ" sz="1100" dirty="0" err="1"/>
              <a:t>Pixabay</a:t>
            </a:r>
            <a:r>
              <a:rPr lang="cs-CZ" sz="1100" dirty="0"/>
              <a:t>, 2010 [cit. 2022-08-11]. Dostupné z: </a:t>
            </a:r>
            <a:r>
              <a:rPr lang="cs-CZ" sz="1100" dirty="0">
                <a:hlinkClick r:id="rId10"/>
              </a:rPr>
              <a:t>https://pixabay.com/cs/vectors/copyleft-symbol-svoboda-40848/</a:t>
            </a:r>
            <a:r>
              <a:rPr lang="cs-CZ" sz="11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12621364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1AFBF1A9-116A-4D2D-A8B5-23E3567143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>
            <a:normAutofit/>
          </a:bodyPr>
          <a:lstStyle/>
          <a:p>
            <a:r>
              <a:rPr lang="cs-CZ" b="0">
                <a:ea typeface="+mj-lt"/>
                <a:cs typeface="+mj-lt"/>
              </a:rPr>
              <a:t>Otázky, náměty, připomínky?</a:t>
            </a:r>
            <a:endParaRPr lang="cs-CZ" b="0" dirty="0">
              <a:ea typeface="+mj-lt"/>
              <a:cs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9023296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B2A749F5-C141-4B14-8C9E-FA06625556B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 wrap="square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cs-CZ" dirty="0"/>
              <a:t>Otázka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9C537E9-25DD-49D4-92F0-CD02EFFE983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 wrap="none" anchor="ctr">
            <a:normAutofit/>
          </a:bodyPr>
          <a:lstStyle/>
          <a:p>
            <a:pPr>
              <a:spcAft>
                <a:spcPts val="600"/>
              </a:spcAft>
            </a:pPr>
            <a:fld id="{D6D6C118-631F-4A80-9886-907009361577}" type="slidenum">
              <a:rPr lang="cs-CZ" altLang="cs-CZ" smtClean="0"/>
              <a:pPr>
                <a:spcAft>
                  <a:spcPts val="600"/>
                </a:spcAft>
              </a:pPr>
              <a:t>3</a:t>
            </a:fld>
            <a:endParaRPr lang="cs-CZ" altLang="cs-CZ" dirty="0"/>
          </a:p>
        </p:txBody>
      </p:sp>
      <p:sp>
        <p:nvSpPr>
          <p:cNvPr id="10" name="Text Placeholder 3">
            <a:extLst>
              <a:ext uri="{FF2B5EF4-FFF2-40B4-BE49-F238E27FC236}">
                <a16:creationId xmlns:a16="http://schemas.microsoft.com/office/drawing/2014/main" id="{E6A608F2-D9EB-4ACA-847A-3302871F3AEA}"/>
              </a:ext>
            </a:extLst>
          </p:cNvPr>
          <p:cNvSpPr>
            <a:spLocks noGrp="1"/>
          </p:cNvSpPr>
          <p:nvPr>
            <p:ph idx="29"/>
          </p:nvPr>
        </p:nvSpPr>
        <p:spPr>
          <a:xfrm>
            <a:off x="665999" y="1359001"/>
            <a:ext cx="7032783" cy="4139998"/>
          </a:xfrm>
        </p:spPr>
        <p:txBody>
          <a:bodyPr anchor="ctr">
            <a:normAutofit/>
          </a:bodyPr>
          <a:lstStyle/>
          <a:p>
            <a:pPr marL="71755" indent="0">
              <a:spcAft>
                <a:spcPts val="600"/>
              </a:spcAft>
              <a:buNone/>
            </a:pPr>
            <a:r>
              <a:rPr lang="cs-CZ" sz="3600" i="1">
                <a:solidFill>
                  <a:srgbClr val="0000DC"/>
                </a:solidFill>
                <a:ea typeface="+mn-lt"/>
                <a:cs typeface="+mn-lt"/>
              </a:rPr>
              <a:t>Co vás v této oblasti zajímá?</a:t>
            </a:r>
            <a:endParaRPr lang="cs-CZ" i="1" dirty="0">
              <a:solidFill>
                <a:srgbClr val="0000DC"/>
              </a:solidFill>
              <a:ea typeface="+mn-lt"/>
              <a:cs typeface="+mn-lt"/>
            </a:endParaRP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52A73487-3AAC-477E-AF8E-D965494A427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52921" y="1359001"/>
            <a:ext cx="2413490" cy="338735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6244231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8B73317-104A-433D-AFB9-8B11092DAE4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Autorské právo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D1B86C3-00D9-49EC-AB83-BA8F3959E39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3CBC125-8E7A-4A1F-86B6-7B835FD056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10683" y="3203212"/>
            <a:ext cx="3770634" cy="451576"/>
          </a:xfrm>
        </p:spPr>
        <p:txBody>
          <a:bodyPr/>
          <a:lstStyle/>
          <a:p>
            <a:r>
              <a:rPr lang="cs-CZ" dirty="0"/>
              <a:t>Autorské právo</a:t>
            </a:r>
          </a:p>
        </p:txBody>
      </p:sp>
    </p:spTree>
    <p:extLst>
      <p:ext uri="{BB962C8B-B14F-4D97-AF65-F5344CB8AC3E}">
        <p14:creationId xmlns:p14="http://schemas.microsoft.com/office/powerpoint/2010/main" val="37179526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A0C1238B-08E7-4DFA-A07B-4D9E23B00FB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Autorské právo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1FBB11F-92ED-4767-925B-D8338BEBA1B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9227DD7B-CA84-4FB8-9332-8A5C027E58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>
                <a:ea typeface="+mj-lt"/>
                <a:cs typeface="+mj-lt"/>
              </a:rPr>
              <a:t>Co je předmětem ochrany autorského zákona?</a:t>
            </a:r>
            <a:endParaRPr lang="cs-CZ" dirty="0">
              <a:ea typeface="+mj-lt"/>
              <a:cs typeface="+mj-lt"/>
            </a:endParaRP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587F5D84-E0A8-4C8C-B7C4-6D9AFEA478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0" tIns="0" rIns="0" bIns="0" rtlCol="0" anchor="t">
            <a:noAutofit/>
          </a:bodyPr>
          <a:lstStyle/>
          <a:p>
            <a:pPr marL="251460" indent="-179705"/>
            <a:endParaRPr lang="cs-CZ" sz="2800" dirty="0">
              <a:cs typeface="Arial"/>
            </a:endParaRPr>
          </a:p>
          <a:p>
            <a:pPr marL="251460" indent="-179705"/>
            <a:r>
              <a:rPr lang="cs-CZ" sz="2800">
                <a:ea typeface="+mn-lt"/>
                <a:cs typeface="+mn-lt"/>
              </a:rPr>
              <a:t>Upravuje </a:t>
            </a:r>
            <a:r>
              <a:rPr lang="cs-CZ" sz="2800">
                <a:solidFill>
                  <a:srgbClr val="0000DC"/>
                </a:solidFill>
                <a:ea typeface="+mn-lt"/>
                <a:cs typeface="+mn-lt"/>
              </a:rPr>
              <a:t>zákon č. 121/2000 Sb.</a:t>
            </a:r>
            <a:r>
              <a:rPr lang="cs-CZ" sz="2800">
                <a:ea typeface="+mn-lt"/>
                <a:cs typeface="+mn-lt"/>
              </a:rPr>
              <a:t> o právu autorském, o</a:t>
            </a:r>
            <a:r>
              <a:rPr lang="cs-CZ">
                <a:ea typeface="+mn-lt"/>
                <a:cs typeface="+mn-lt"/>
              </a:rPr>
              <a:t> </a:t>
            </a:r>
            <a:r>
              <a:rPr lang="cs-CZ" sz="2800">
                <a:ea typeface="+mn-lt"/>
                <a:cs typeface="+mn-lt"/>
              </a:rPr>
              <a:t>právech souvisejících s právem autorským a o</a:t>
            </a:r>
            <a:r>
              <a:rPr lang="cs-CZ">
                <a:ea typeface="+mn-lt"/>
                <a:cs typeface="+mn-lt"/>
              </a:rPr>
              <a:t> </a:t>
            </a:r>
            <a:r>
              <a:rPr lang="cs-CZ" sz="2800">
                <a:ea typeface="+mn-lt"/>
                <a:cs typeface="+mn-lt"/>
              </a:rPr>
              <a:t>změně některých zákonů, ve znění pozdějších předpisů</a:t>
            </a:r>
          </a:p>
          <a:p>
            <a:pPr marL="251460" indent="-179705"/>
            <a:endParaRPr lang="cs-CZ"/>
          </a:p>
          <a:p>
            <a:pPr marL="251460" indent="-179705"/>
            <a:r>
              <a:rPr lang="cs-CZ">
                <a:ea typeface="+mn-lt"/>
                <a:cs typeface="+mn-lt"/>
              </a:rPr>
              <a:t>Předmětem autorského práva je dílo</a:t>
            </a:r>
            <a:endParaRPr lang="cs-CZ"/>
          </a:p>
          <a:p>
            <a:pPr marL="251460" indent="-179705"/>
            <a:endParaRPr lang="cs-CZ"/>
          </a:p>
          <a:p>
            <a:pPr marL="251460" indent="-179705"/>
            <a:r>
              <a:rPr lang="cs-CZ">
                <a:ea typeface="+mn-lt"/>
                <a:cs typeface="+mn-lt"/>
              </a:rPr>
              <a:t>Osobnostní vs. majetková práva autora</a:t>
            </a:r>
          </a:p>
          <a:p>
            <a:pPr marL="251460" indent="-179705"/>
            <a:endParaRPr lang="cs-CZ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8612765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775AF374-7BE3-4DC5-922A-8998693F5D2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Autorské právo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36D24B4-9AEA-4A3B-B774-11DA5B09741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D9A08A8-DFA1-4903-BF28-2D50C1087C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>
                <a:ea typeface="+mj-lt"/>
                <a:cs typeface="+mj-lt"/>
              </a:rPr>
              <a:t>Osobnostní práva autora</a:t>
            </a:r>
            <a:endParaRPr lang="cs-CZ" dirty="0">
              <a:ea typeface="+mj-lt"/>
              <a:cs typeface="+mj-lt"/>
            </a:endParaRP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DC2BB909-99E0-4D0C-AAF1-BF2C428E69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0" tIns="0" rIns="0" bIns="0" rtlCol="0" anchor="t">
            <a:noAutofit/>
          </a:bodyPr>
          <a:lstStyle/>
          <a:p>
            <a:pPr marL="251460" indent="-179705"/>
            <a:endParaRPr lang="cs-CZ" dirty="0">
              <a:cs typeface="Arial"/>
            </a:endParaRPr>
          </a:p>
          <a:p>
            <a:pPr marL="251460" indent="-179705"/>
            <a:r>
              <a:rPr lang="cs-CZ" dirty="0">
                <a:ea typeface="+mn-lt"/>
                <a:cs typeface="+mn-lt"/>
              </a:rPr>
              <a:t>Rozhodnout o </a:t>
            </a:r>
            <a:r>
              <a:rPr lang="cs-CZ" dirty="0">
                <a:solidFill>
                  <a:srgbClr val="0000DC"/>
                </a:solidFill>
                <a:ea typeface="+mn-lt"/>
                <a:cs typeface="+mn-lt"/>
              </a:rPr>
              <a:t>zveřejnění</a:t>
            </a:r>
            <a:r>
              <a:rPr lang="cs-CZ" dirty="0">
                <a:ea typeface="+mn-lt"/>
                <a:cs typeface="+mn-lt"/>
              </a:rPr>
              <a:t> díla</a:t>
            </a:r>
            <a:endParaRPr lang="cs-CZ" dirty="0">
              <a:solidFill>
                <a:srgbClr val="000000"/>
              </a:solidFill>
            </a:endParaRPr>
          </a:p>
          <a:p>
            <a:pPr marL="251460" indent="-179705"/>
            <a:r>
              <a:rPr lang="cs-CZ" dirty="0">
                <a:solidFill>
                  <a:srgbClr val="0000DC"/>
                </a:solidFill>
                <a:ea typeface="+mn-lt"/>
                <a:cs typeface="+mn-lt"/>
              </a:rPr>
              <a:t>Osobovat</a:t>
            </a:r>
            <a:r>
              <a:rPr lang="cs-CZ" dirty="0">
                <a:ea typeface="+mn-lt"/>
                <a:cs typeface="+mn-lt"/>
              </a:rPr>
              <a:t> si autorství</a:t>
            </a:r>
            <a:endParaRPr lang="cs-CZ" dirty="0">
              <a:cs typeface="Arial"/>
            </a:endParaRPr>
          </a:p>
          <a:p>
            <a:pPr marL="251460" indent="-179705"/>
            <a:r>
              <a:rPr lang="cs-CZ" dirty="0">
                <a:ea typeface="+mn-lt"/>
                <a:cs typeface="+mn-lt"/>
              </a:rPr>
              <a:t>Na </a:t>
            </a:r>
            <a:r>
              <a:rPr lang="cs-CZ" dirty="0">
                <a:solidFill>
                  <a:srgbClr val="0000DC"/>
                </a:solidFill>
                <a:ea typeface="+mn-lt"/>
                <a:cs typeface="+mn-lt"/>
              </a:rPr>
              <a:t>nedotknutelnost</a:t>
            </a:r>
            <a:r>
              <a:rPr lang="cs-CZ" dirty="0">
                <a:ea typeface="+mn-lt"/>
                <a:cs typeface="+mn-lt"/>
              </a:rPr>
              <a:t> díla</a:t>
            </a:r>
            <a:endParaRPr lang="cs-CZ" dirty="0"/>
          </a:p>
          <a:p>
            <a:pPr marL="251460" indent="-179705"/>
            <a:endParaRPr lang="cs-CZ" dirty="0">
              <a:cs typeface="Arial"/>
            </a:endParaRPr>
          </a:p>
          <a:p>
            <a:pPr marL="251460" indent="-179705"/>
            <a:r>
              <a:rPr lang="cs-CZ" dirty="0">
                <a:ea typeface="+mn-lt"/>
                <a:cs typeface="+mn-lt"/>
              </a:rPr>
              <a:t>Autor se jich nemůže vzdát, nedají se převést na jinou osobu a po smrti zanikají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67925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9D19FB62-1AA0-4490-BFDA-708D6F5DAF4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Autorské právo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8EBDA11-3A17-466B-9A98-7765B642E16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3CB36B4-9069-4460-8020-CE194AC7C7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ea typeface="+mj-lt"/>
                <a:cs typeface="+mj-lt"/>
              </a:rPr>
              <a:t>Majetková práva autora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14427422-1BDC-4040-BCDF-1E743F7EA14E}"/>
              </a:ext>
            </a:extLst>
          </p:cNvPr>
          <p:cNvSpPr>
            <a:spLocks noGrp="1"/>
          </p:cNvSpPr>
          <p:nvPr>
            <p:ph idx="29"/>
          </p:nvPr>
        </p:nvSpPr>
        <p:spPr/>
        <p:txBody>
          <a:bodyPr anchor="t"/>
          <a:lstStyle/>
          <a:p>
            <a:pPr marL="251460" indent="-179705"/>
            <a:r>
              <a:rPr lang="cs-CZ" dirty="0">
                <a:ea typeface="+mn-lt"/>
                <a:cs typeface="+mn-lt"/>
              </a:rPr>
              <a:t>Užití díla:</a:t>
            </a:r>
          </a:p>
          <a:p>
            <a:pPr marL="503555" lvl="1" indent="-179705"/>
            <a:r>
              <a:rPr lang="cs-CZ" dirty="0">
                <a:solidFill>
                  <a:srgbClr val="0000DC"/>
                </a:solidFill>
                <a:ea typeface="+mn-lt"/>
                <a:cs typeface="+mn-lt"/>
              </a:rPr>
              <a:t>Rozmnožování</a:t>
            </a:r>
            <a:r>
              <a:rPr lang="cs-CZ" dirty="0">
                <a:ea typeface="+mn-lt"/>
                <a:cs typeface="+mn-lt"/>
              </a:rPr>
              <a:t> – vytváření kopií a napodobenin</a:t>
            </a:r>
            <a:endParaRPr lang="cs-CZ" dirty="0">
              <a:cs typeface="Arial"/>
            </a:endParaRPr>
          </a:p>
          <a:p>
            <a:pPr marL="503555" lvl="1" indent="-179705"/>
            <a:r>
              <a:rPr lang="cs-CZ" dirty="0">
                <a:solidFill>
                  <a:srgbClr val="0000DC"/>
                </a:solidFill>
                <a:ea typeface="+mn-lt"/>
                <a:cs typeface="+mn-lt"/>
              </a:rPr>
              <a:t>Rozšiřování</a:t>
            </a:r>
            <a:r>
              <a:rPr lang="cs-CZ" dirty="0">
                <a:ea typeface="+mn-lt"/>
                <a:cs typeface="+mn-lt"/>
              </a:rPr>
              <a:t> – zpřístupňování díla nebo jeho částí</a:t>
            </a:r>
            <a:endParaRPr lang="cs-CZ" dirty="0">
              <a:cs typeface="Arial"/>
            </a:endParaRPr>
          </a:p>
          <a:p>
            <a:pPr marL="503555" lvl="1" indent="-179705"/>
            <a:r>
              <a:rPr lang="cs-CZ" dirty="0">
                <a:ea typeface="+mn-lt"/>
                <a:cs typeface="+mn-lt"/>
              </a:rPr>
              <a:t>Pronájem – zpřístupňování díla s cílem zisku</a:t>
            </a:r>
          </a:p>
          <a:p>
            <a:pPr marL="503555" lvl="1" indent="-179705"/>
            <a:r>
              <a:rPr lang="cs-CZ" dirty="0">
                <a:ea typeface="+mn-lt"/>
                <a:cs typeface="+mn-lt"/>
              </a:rPr>
              <a:t>Půjčování – zpřístupňování díla bez účelu zisku</a:t>
            </a:r>
          </a:p>
          <a:p>
            <a:pPr marL="503555" lvl="1" indent="-179705"/>
            <a:r>
              <a:rPr lang="cs-CZ" dirty="0">
                <a:solidFill>
                  <a:srgbClr val="0000DC"/>
                </a:solidFill>
                <a:ea typeface="+mn-lt"/>
                <a:cs typeface="+mn-lt"/>
              </a:rPr>
              <a:t>Vystavování</a:t>
            </a:r>
            <a:r>
              <a:rPr lang="cs-CZ" dirty="0">
                <a:ea typeface="+mn-lt"/>
                <a:cs typeface="+mn-lt"/>
              </a:rPr>
              <a:t> – umožnění vnímání díla</a:t>
            </a:r>
            <a:endParaRPr lang="cs-CZ" dirty="0">
              <a:cs typeface="Arial"/>
            </a:endParaRPr>
          </a:p>
          <a:p>
            <a:pPr marL="71755" indent="0">
              <a:buNone/>
            </a:pPr>
            <a:endParaRPr lang="cs-CZ" dirty="0">
              <a:cs typeface="Arial"/>
            </a:endParaRP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01B8950D-C893-4DE8-AE50-5318ABE0CCAF}"/>
              </a:ext>
            </a:extLst>
          </p:cNvPr>
          <p:cNvSpPr>
            <a:spLocks noGrp="1"/>
          </p:cNvSpPr>
          <p:nvPr>
            <p:ph idx="30"/>
          </p:nvPr>
        </p:nvSpPr>
        <p:spPr/>
        <p:txBody>
          <a:bodyPr anchor="t"/>
          <a:lstStyle/>
          <a:p>
            <a:pPr marL="251460" indent="-179705"/>
            <a:r>
              <a:rPr lang="cs-CZ">
                <a:ea typeface="+mn-lt"/>
                <a:cs typeface="+mn-lt"/>
              </a:rPr>
              <a:t>Sdělováni veřejnosti:</a:t>
            </a:r>
          </a:p>
          <a:p>
            <a:pPr marL="503555" lvl="1" indent="-179705"/>
            <a:r>
              <a:rPr lang="cs-CZ">
                <a:ea typeface="+mn-lt"/>
                <a:cs typeface="+mn-lt"/>
              </a:rPr>
              <a:t>Živé provozování a jeho přenos</a:t>
            </a:r>
            <a:endParaRPr lang="cs-CZ">
              <a:cs typeface="Arial"/>
            </a:endParaRPr>
          </a:p>
          <a:p>
            <a:pPr marL="503555" lvl="1" indent="-179705"/>
            <a:r>
              <a:rPr lang="cs-CZ">
                <a:ea typeface="+mn-lt"/>
                <a:cs typeface="+mn-lt"/>
              </a:rPr>
              <a:t>Provozování ze záznamu a jeho přenos</a:t>
            </a:r>
            <a:endParaRPr lang="cs-CZ">
              <a:cs typeface="Arial"/>
            </a:endParaRPr>
          </a:p>
          <a:p>
            <a:pPr marL="503555" lvl="1" indent="-179705"/>
            <a:r>
              <a:rPr lang="cs-CZ">
                <a:ea typeface="+mn-lt"/>
                <a:cs typeface="+mn-lt"/>
              </a:rPr>
              <a:t>Vysílání rozhlasem nebo televizí</a:t>
            </a:r>
            <a:endParaRPr lang="cs-CZ">
              <a:cs typeface="Arial"/>
            </a:endParaRPr>
          </a:p>
          <a:p>
            <a:pPr marL="503555" lvl="1" indent="-179705"/>
            <a:r>
              <a:rPr lang="cs-CZ">
                <a:ea typeface="+mn-lt"/>
                <a:cs typeface="+mn-lt"/>
              </a:rPr>
              <a:t>Přenos rozhlasového nebo televizního vysílání</a:t>
            </a:r>
            <a:endParaRPr lang="cs-CZ">
              <a:cs typeface="Arial"/>
            </a:endParaRPr>
          </a:p>
          <a:p>
            <a:pPr marL="503555" lvl="1" indent="-179705"/>
            <a:r>
              <a:rPr lang="cs-CZ">
                <a:ea typeface="+mn-lt"/>
                <a:cs typeface="+mn-lt"/>
              </a:rPr>
              <a:t>Provozování rozhlasového či televizního vysílání</a:t>
            </a:r>
            <a:endParaRPr lang="cs-CZ">
              <a:cs typeface="Arial"/>
            </a:endParaRPr>
          </a:p>
          <a:p>
            <a:pPr marL="251460" indent="-179705"/>
            <a:r>
              <a:rPr lang="cs-CZ">
                <a:ea typeface="+mn-lt"/>
                <a:cs typeface="+mn-lt"/>
              </a:rPr>
              <a:t>Jiné</a:t>
            </a:r>
            <a:endParaRPr lang="cs-CZ" dirty="0" err="1"/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2E99BB26-16E5-4611-880F-CE2F7C18A02E}"/>
              </a:ext>
            </a:extLst>
          </p:cNvPr>
          <p:cNvSpPr txBox="1"/>
          <p:nvPr/>
        </p:nvSpPr>
        <p:spPr>
          <a:xfrm>
            <a:off x="666000" y="5358540"/>
            <a:ext cx="10782946" cy="52322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cs-CZ" sz="2800" dirty="0">
                <a:solidFill>
                  <a:srgbClr val="0000DC"/>
                </a:solidFill>
                <a:latin typeface="+mn-lt"/>
              </a:rPr>
              <a:t>–</a:t>
            </a:r>
            <a:r>
              <a:rPr lang="cs-CZ" sz="2800" dirty="0">
                <a:solidFill>
                  <a:srgbClr val="0000DC"/>
                </a:solidFill>
                <a:latin typeface="Arial"/>
                <a:ea typeface="Tahoma"/>
                <a:cs typeface="Arial"/>
              </a:rPr>
              <a:t> </a:t>
            </a:r>
            <a:r>
              <a:rPr lang="cs-CZ" sz="2800" dirty="0">
                <a:latin typeface="Tahoma"/>
                <a:ea typeface="Tahoma"/>
                <a:cs typeface="Tahoma"/>
              </a:rPr>
              <a:t>Zanikají 70 let po smrti posledního </a:t>
            </a:r>
            <a:r>
              <a:rPr lang="cs-CZ" sz="2800">
                <a:latin typeface="Tahoma"/>
                <a:ea typeface="Tahoma"/>
                <a:cs typeface="Tahoma"/>
              </a:rPr>
              <a:t>z autorů</a:t>
            </a:r>
            <a:endParaRPr lang="cs-CZ" sz="2800" dirty="0">
              <a:latin typeface="+mn-lt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131230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ACED78F5-C1AB-4B67-ACDB-F253679CE1D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Autorské právo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BC58CF4-0B8C-4A02-855F-1CF0F54C000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DC47F6B-416F-46B3-990C-C00A70509B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>
                <a:ea typeface="+mj-lt"/>
                <a:cs typeface="+mj-lt"/>
              </a:rPr>
              <a:t>Co je dílo?</a:t>
            </a:r>
            <a:endParaRPr lang="cs-CZ" dirty="0">
              <a:ea typeface="+mj-lt"/>
              <a:cs typeface="+mj-lt"/>
            </a:endParaRP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8E21673E-A85A-46C2-862C-1F41811729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0" tIns="0" rIns="0" bIns="0" rtlCol="0" anchor="t">
            <a:noAutofit/>
          </a:bodyPr>
          <a:lstStyle/>
          <a:p>
            <a:pPr marL="71755" indent="0" algn="ctr">
              <a:buNone/>
            </a:pPr>
            <a:endParaRPr lang="cs-CZ" i="1" dirty="0">
              <a:cs typeface="Arial"/>
            </a:endParaRPr>
          </a:p>
          <a:p>
            <a:pPr marL="71755" indent="0" algn="ctr">
              <a:buNone/>
            </a:pPr>
            <a:endParaRPr lang="cs-CZ" i="1" dirty="0">
              <a:cs typeface="Arial"/>
            </a:endParaRPr>
          </a:p>
          <a:p>
            <a:pPr marL="71755" indent="0" algn="ctr">
              <a:buNone/>
            </a:pPr>
            <a:r>
              <a:rPr lang="cs-CZ" dirty="0">
                <a:ea typeface="+mn-lt"/>
                <a:cs typeface="+mn-lt"/>
              </a:rPr>
              <a:t>Dílo je </a:t>
            </a:r>
            <a:r>
              <a:rPr lang="cs-CZ" i="1" dirty="0">
                <a:ea typeface="+mn-lt"/>
                <a:cs typeface="+mn-lt"/>
              </a:rPr>
              <a:t>„</a:t>
            </a:r>
            <a:r>
              <a:rPr lang="cs-CZ" b="0" i="1" dirty="0">
                <a:effectLst/>
                <a:ea typeface="+mn-lt"/>
                <a:cs typeface="+mn-lt"/>
              </a:rPr>
              <a:t>jedinečným </a:t>
            </a:r>
            <a:r>
              <a:rPr lang="cs-CZ" b="0" i="1" dirty="0">
                <a:solidFill>
                  <a:srgbClr val="0000DC"/>
                </a:solidFill>
                <a:effectLst/>
                <a:ea typeface="+mn-lt"/>
                <a:cs typeface="+mn-lt"/>
              </a:rPr>
              <a:t>výsledkem tvůrčí činnosti autora</a:t>
            </a:r>
            <a:r>
              <a:rPr lang="cs-CZ" b="0" i="1" dirty="0">
                <a:effectLst/>
                <a:ea typeface="+mn-lt"/>
                <a:cs typeface="+mn-lt"/>
              </a:rPr>
              <a:t> a je </a:t>
            </a:r>
            <a:r>
              <a:rPr lang="cs-CZ" i="1" dirty="0">
                <a:ea typeface="+mn-lt"/>
                <a:cs typeface="+mn-lt"/>
              </a:rPr>
              <a:t>vyjádřena </a:t>
            </a:r>
            <a:r>
              <a:rPr lang="cs-CZ" b="0" i="1" dirty="0">
                <a:effectLst/>
                <a:ea typeface="+mn-lt"/>
                <a:cs typeface="+mn-lt"/>
              </a:rPr>
              <a:t>v jakékoli objektivně vnímatelné podobě včetně podoby elektronické, trvale nebo dočasně, bez </a:t>
            </a:r>
            <a:r>
              <a:rPr lang="cs-CZ" i="1" dirty="0">
                <a:ea typeface="+mn-lt"/>
                <a:cs typeface="+mn-lt"/>
              </a:rPr>
              <a:t>Ohlédneme </a:t>
            </a:r>
            <a:r>
              <a:rPr lang="cs-CZ" b="0" i="1" dirty="0">
                <a:effectLst/>
                <a:ea typeface="+mn-lt"/>
                <a:cs typeface="+mn-lt"/>
              </a:rPr>
              <a:t>na jeho rozsah, účel nebo význam“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9529536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CD6D0FA9-F9C9-4CDA-96E0-D4C978E7634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Autorské právo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E8A1690-6917-4898-B5AA-65C0B5C0C2E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B5138DA-44FA-4F34-8B17-3A06C0FB06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>
                <a:ea typeface="+mj-lt"/>
                <a:cs typeface="+mj-lt"/>
              </a:rPr>
              <a:t>Dílo může být:</a:t>
            </a:r>
            <a:endParaRPr lang="cs-CZ" dirty="0">
              <a:ea typeface="+mj-lt"/>
              <a:cs typeface="+mj-lt"/>
            </a:endParaRP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61A18EB1-C764-4693-AE31-FC5867B395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marL="251460" indent="-179705"/>
            <a:r>
              <a:rPr lang="cs-CZ" dirty="0">
                <a:ea typeface="+mn-lt"/>
                <a:cs typeface="+mn-lt"/>
              </a:rPr>
              <a:t>Literární – beletrie, literatura faktu</a:t>
            </a:r>
          </a:p>
          <a:p>
            <a:pPr marL="251460" indent="-179705"/>
            <a:r>
              <a:rPr lang="cs-CZ" dirty="0">
                <a:ea typeface="+mn-lt"/>
                <a:cs typeface="+mn-lt"/>
              </a:rPr>
              <a:t>Umělecké – malba, fotografie, film, architektura</a:t>
            </a:r>
            <a:endParaRPr lang="cs-CZ" dirty="0"/>
          </a:p>
          <a:p>
            <a:pPr marL="251460" indent="-179705"/>
            <a:r>
              <a:rPr lang="cs-CZ" dirty="0">
                <a:ea typeface="+mn-lt"/>
                <a:cs typeface="+mn-lt"/>
              </a:rPr>
              <a:t>Vědecké – odborná monografie, vědecký článek</a:t>
            </a:r>
            <a:endParaRPr lang="cs-CZ" dirty="0"/>
          </a:p>
          <a:p>
            <a:pPr marL="251460" indent="-179705"/>
            <a:r>
              <a:rPr lang="cs-CZ" dirty="0">
                <a:ea typeface="+mn-lt"/>
                <a:cs typeface="+mn-lt"/>
              </a:rPr>
              <a:t>Počítačový program – stejná ochrana jako literárního díla</a:t>
            </a:r>
            <a:endParaRPr lang="cs-CZ" dirty="0"/>
          </a:p>
          <a:p>
            <a:pPr marL="251460" indent="-179705"/>
            <a:r>
              <a:rPr lang="cs-CZ" dirty="0">
                <a:ea typeface="+mn-lt"/>
                <a:cs typeface="+mn-lt"/>
              </a:rPr>
              <a:t>Databáze</a:t>
            </a:r>
            <a:endParaRPr lang="cs-CZ" dirty="0"/>
          </a:p>
          <a:p>
            <a:pPr marL="251460" indent="-179705"/>
            <a:r>
              <a:rPr lang="cs-CZ" dirty="0">
                <a:ea typeface="+mn-lt"/>
                <a:cs typeface="+mn-lt"/>
              </a:rPr>
              <a:t>Sborník – časopis, výstava, encyklopedie</a:t>
            </a:r>
            <a:endParaRPr lang="cs-CZ" dirty="0"/>
          </a:p>
          <a:p>
            <a:pPr marL="251460" indent="-179705"/>
            <a:r>
              <a:rPr lang="cs-CZ" dirty="0">
                <a:ea typeface="+mn-lt"/>
                <a:cs typeface="+mn-lt"/>
              </a:rPr>
              <a:t>Tvůrčí zpracování jiného díla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7984557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uni-sci-prezentace-16-9-cz-v11" id="{9E60E8EB-D09C-4BAB-9230-7800129DB4E1}" vid="{49BA55E7-2C29-4263-A6A3-3122B01AD30B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A3C6C7AADF99CC43B8D9B1855999DB1C" ma:contentTypeVersion="9" ma:contentTypeDescription="Vytvoří nový dokument" ma:contentTypeScope="" ma:versionID="753ba59c197e6d3e2ead13f0a686ba16">
  <xsd:schema xmlns:xsd="http://www.w3.org/2001/XMLSchema" xmlns:xs="http://www.w3.org/2001/XMLSchema" xmlns:p="http://schemas.microsoft.com/office/2006/metadata/properties" xmlns:ns3="03892b24-3888-4101-aa84-294deccda1fb" xmlns:ns4="efe87457-3646-4719-9946-e6e381e59eee" targetNamespace="http://schemas.microsoft.com/office/2006/metadata/properties" ma:root="true" ma:fieldsID="bf64a3178f2ee1507febbe2121a13386" ns3:_="" ns4:_="">
    <xsd:import namespace="03892b24-3888-4101-aa84-294deccda1fb"/>
    <xsd:import namespace="efe87457-3646-4719-9946-e6e381e59eee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3892b24-3888-4101-aa84-294deccda1f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fe87457-3646-4719-9946-e6e381e59eee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Hodnota hash upozornění na sdílení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9B4B1FFC-1503-4146-BD55-D6C73E9459D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A2DB5B1-8065-4EC0-B528-609EC347257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3892b24-3888-4101-aa84-294deccda1fb"/>
    <ds:schemaRef ds:uri="efe87457-3646-4719-9946-e6e381e59ee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7BA5BE5C-6DD9-47F5-B42F-1A457934C3CD}">
  <ds:schemaRefs>
    <ds:schemaRef ds:uri="http://schemas.microsoft.com/office/infopath/2007/PartnerControls"/>
    <ds:schemaRef ds:uri="http://schemas.microsoft.com/office/2006/documentManagement/types"/>
    <ds:schemaRef ds:uri="http://purl.org/dc/elements/1.1/"/>
    <ds:schemaRef ds:uri="http://schemas.openxmlformats.org/package/2006/metadata/core-properties"/>
    <ds:schemaRef ds:uri="http://purl.org/dc/dcmitype/"/>
    <ds:schemaRef ds:uri="efe87457-3646-4719-9946-e6e381e59eee"/>
    <ds:schemaRef ds:uri="03892b24-3888-4101-aa84-294deccda1fb"/>
    <ds:schemaRef ds:uri="http://schemas.microsoft.com/office/2006/metadata/properties"/>
    <ds:schemaRef ds:uri="http://www.w3.org/XML/1998/namespace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916</TotalTime>
  <Words>1423</Words>
  <Application>Microsoft Office PowerPoint</Application>
  <PresentationFormat>Širokoúhlá obrazovka</PresentationFormat>
  <Paragraphs>186</Paragraphs>
  <Slides>29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29</vt:i4>
      </vt:variant>
    </vt:vector>
  </HeadingPairs>
  <TitlesOfParts>
    <vt:vector size="34" baseType="lpstr">
      <vt:lpstr>Arial</vt:lpstr>
      <vt:lpstr>Tahoma</vt:lpstr>
      <vt:lpstr>Times New Roman</vt:lpstr>
      <vt:lpstr>Wingdings</vt:lpstr>
      <vt:lpstr>Prezentace_MU_CZ</vt:lpstr>
      <vt:lpstr>Právní aspekty</vt:lpstr>
      <vt:lpstr>Prezentace aplikace PowerPoint</vt:lpstr>
      <vt:lpstr>Prezentace aplikace PowerPoint</vt:lpstr>
      <vt:lpstr>Autorské právo</vt:lpstr>
      <vt:lpstr>Co je předmětem ochrany autorského zákona?</vt:lpstr>
      <vt:lpstr>Osobnostní práva autora</vt:lpstr>
      <vt:lpstr>Majetková práva autora</vt:lpstr>
      <vt:lpstr>Co je dílo?</vt:lpstr>
      <vt:lpstr>Dílo může být:</vt:lpstr>
      <vt:lpstr>Co není dílem?</vt:lpstr>
      <vt:lpstr>Prezentace aplikace PowerPoint</vt:lpstr>
      <vt:lpstr>Výjimka ve veřejném zájmu</vt:lpstr>
      <vt:lpstr>Výjimka pro volné užití</vt:lpstr>
      <vt:lpstr>Citace</vt:lpstr>
      <vt:lpstr>Knihovní licence</vt:lpstr>
      <vt:lpstr>Výjimka pro užití díla v rámci školních představení a užití školního díla</vt:lpstr>
      <vt:lpstr>Prezentace aplikace PowerPoint</vt:lpstr>
      <vt:lpstr>Creative Commons</vt:lpstr>
      <vt:lpstr>Licence CC</vt:lpstr>
      <vt:lpstr>GNU General Public License</vt:lpstr>
      <vt:lpstr>Prezentace aplikace PowerPoint</vt:lpstr>
      <vt:lpstr>Citace</vt:lpstr>
      <vt:lpstr>Prezentace aplikace PowerPoint</vt:lpstr>
      <vt:lpstr>Citační styly</vt:lpstr>
      <vt:lpstr>Citační manažery</vt:lpstr>
      <vt:lpstr>Prezentace aplikace PowerPoint</vt:lpstr>
      <vt:lpstr>Zdroje</vt:lpstr>
      <vt:lpstr>Použité obrázky</vt:lpstr>
      <vt:lpstr>Otázky, náměty, připomínky?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PřF MU</dc:title>
  <dc:creator>Masarykova univerzita</dc:creator>
  <cp:lastModifiedBy>Jana Baluchová</cp:lastModifiedBy>
  <cp:revision>273</cp:revision>
  <cp:lastPrinted>1601-01-01T00:00:00Z</cp:lastPrinted>
  <dcterms:created xsi:type="dcterms:W3CDTF">2020-11-27T17:38:49Z</dcterms:created>
  <dcterms:modified xsi:type="dcterms:W3CDTF">2022-08-11T13:38:23Z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0x010100A3C6C7AADF99CC43B8D9B1855999DB1C</vt:lpwstr>
  </property>
</Properties>
</file>