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56" r:id="rId5"/>
    <p:sldId id="317" r:id="rId6"/>
    <p:sldId id="289" r:id="rId7"/>
    <p:sldId id="298" r:id="rId8"/>
    <p:sldId id="299" r:id="rId9"/>
    <p:sldId id="300" r:id="rId10"/>
    <p:sldId id="301" r:id="rId11"/>
    <p:sldId id="302" r:id="rId12"/>
    <p:sldId id="303" r:id="rId13"/>
    <p:sldId id="318" r:id="rId14"/>
    <p:sldId id="304" r:id="rId15"/>
    <p:sldId id="312" r:id="rId16"/>
    <p:sldId id="306" r:id="rId17"/>
    <p:sldId id="307" r:id="rId18"/>
    <p:sldId id="308" r:id="rId19"/>
    <p:sldId id="309" r:id="rId20"/>
    <p:sldId id="311" r:id="rId21"/>
    <p:sldId id="305" r:id="rId22"/>
    <p:sldId id="313" r:id="rId23"/>
    <p:sldId id="314" r:id="rId24"/>
    <p:sldId id="315" r:id="rId25"/>
    <p:sldId id="31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RW Form" panose="020B0604020202020204" charset="0"/>
      <p:regular r:id="rId32"/>
    </p:embeddedFont>
    <p:embeddedFont>
      <p:font typeface="URW Form Cond Light" panose="020B0604020202020204" charset="0"/>
      <p:regular r:id="rId33"/>
    </p:embeddedFont>
  </p:embeddedFontLst>
  <p:custDataLst>
    <p:tags r:id="rId3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8F0"/>
    <a:srgbClr val="D2F0FF"/>
    <a:srgbClr val="FF1B2D"/>
    <a:srgbClr val="497FC1"/>
    <a:srgbClr val="FF7F00"/>
    <a:srgbClr val="2896FF"/>
    <a:srgbClr val="40A459"/>
    <a:srgbClr val="03386E"/>
    <a:srgbClr val="118AB2"/>
    <a:srgbClr val="EF4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441" autoAdjust="0"/>
  </p:normalViewPr>
  <p:slideViewPr>
    <p:cSldViewPr>
      <p:cViewPr varScale="1">
        <p:scale>
          <a:sx n="103" d="100"/>
          <a:sy n="103" d="100"/>
        </p:scale>
        <p:origin x="120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FF273-B170-4DE2-8E83-0B1B133C004E}" type="datetimeFigureOut">
              <a:rPr lang="cs-CZ" smtClean="0"/>
              <a:t>21.03.2022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279F-3763-4B9D-9B7F-51A156E4E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4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F249-A501-4233-9895-5512478357B7}" type="datetimeFigureOut">
              <a:rPr lang="cs-CZ" smtClean="0"/>
              <a:pPr/>
              <a:t>21.03.2022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9F93-1FC7-4962-8CFB-AD41FE0D10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3yv-cL4L8?feature=oembe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8cr1P8bsJU?feature=oembe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netliberec.cz/clanky/detail-verejna-vs-neverejna-ip-adresa-54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05HGoaDkRo?feature=oembe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824192" y="4293096"/>
            <a:ext cx="436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>
                <a:latin typeface="URW Form Cond Light" panose="00000400000000000000" pitchFamily="2" charset="-18"/>
              </a:rPr>
              <a:t>SÍTĚ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48724" y="5085184"/>
            <a:ext cx="357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URW Form Cond Light" panose="00000400000000000000" pitchFamily="2" charset="-18"/>
              <a:buChar char="‒"/>
            </a:pPr>
            <a:r>
              <a:rPr lang="cs-CZ" sz="2000">
                <a:latin typeface="URW Form Cond Light" panose="00000400000000000000" pitchFamily="2" charset="-18"/>
              </a:rPr>
              <a:t>počítačová síť je propojení několika počítačů tak, že mezi sebou mohou komunikovat </a:t>
            </a:r>
            <a:br>
              <a:rPr lang="cs-CZ" sz="2000">
                <a:latin typeface="URW Form Cond Light" panose="00000400000000000000" pitchFamily="2" charset="-18"/>
              </a:rPr>
            </a:br>
            <a:r>
              <a:rPr lang="cs-CZ" sz="2000">
                <a:latin typeface="URW Form Cond Light" panose="00000400000000000000" pitchFamily="2" charset="-18"/>
              </a:rPr>
              <a:t>a sdílet data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8D344E-F13E-4548-A2CD-4F5F9D11A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76"/>
          <a:stretch/>
        </p:blipFill>
        <p:spPr>
          <a:xfrm rot="19987578">
            <a:off x="3449882" y="3495505"/>
            <a:ext cx="215377" cy="131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édium 1" title="Jak funguje internet?">
            <a:hlinkClick r:id="" action="ppaction://media"/>
            <a:extLst>
              <a:ext uri="{FF2B5EF4-FFF2-40B4-BE49-F238E27FC236}">
                <a16:creationId xmlns:a16="http://schemas.microsoft.com/office/drawing/2014/main" id="{8D56AFA4-0633-4813-A6E1-052C5CD34F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3EAA18-53CE-46B8-B611-A028A67EE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16"/>
          <a:stretch/>
        </p:blipFill>
        <p:spPr>
          <a:xfrm>
            <a:off x="7820509" y="-27384"/>
            <a:ext cx="2523963" cy="131205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FF8A39-6DE7-442A-BEA9-C2C55090D54D}"/>
              </a:ext>
            </a:extLst>
          </p:cNvPr>
          <p:cNvSpPr txBox="1"/>
          <p:nvPr/>
        </p:nvSpPr>
        <p:spPr>
          <a:xfrm>
            <a:off x="9211415" y="443979"/>
            <a:ext cx="8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LIST 28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97D41F-1B7F-4BE6-B611-6F9F18DAC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8" y="245919"/>
            <a:ext cx="758706" cy="7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80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289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cesta k připojení na internet začíná u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poskytovatele</a:t>
            </a:r>
            <a:r>
              <a:rPr lang="cs-CZ" sz="2000">
                <a:latin typeface="URW Form Cond Light" panose="00000400000000000000" pitchFamily="2" charset="-18"/>
              </a:rPr>
              <a:t>, což je společnost, která </a:t>
            </a:r>
            <a:br>
              <a:rPr lang="cs-CZ" sz="2000">
                <a:latin typeface="URW Form Cond Light" panose="00000400000000000000" pitchFamily="2" charset="-18"/>
              </a:rPr>
            </a:br>
            <a:r>
              <a:rPr lang="cs-CZ" sz="2000">
                <a:latin typeface="URW Form Cond Light" panose="00000400000000000000" pitchFamily="2" charset="-18"/>
              </a:rPr>
              <a:t>vám internet zařídí a po celou dobu spravuje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poskytovatelé nabízejí většinou více možností připojení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poskytovatelé jsou celorepublikoví (například mobilní operátoři), ale i místní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ať už si uživatel vybere jakýkoliv způsob připojení, vždy má možnost vytvořit si síť Ethernet nebo wi-fi koupí switche, respektive routeru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8C1E980-6D7A-49C9-9CFC-F62BFC836E72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66F0E9-2741-42AF-9931-6838CCC33180}"/>
              </a:ext>
            </a:extLst>
          </p:cNvPr>
          <p:cNvSpPr/>
          <p:nvPr/>
        </p:nvSpPr>
        <p:spPr>
          <a:xfrm>
            <a:off x="10344473" y="2132856"/>
            <a:ext cx="1847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satelitní připojení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4CDE169-D4F0-4F47-923A-7A077B3D9DE7}"/>
              </a:ext>
            </a:extLst>
          </p:cNvPr>
          <p:cNvSpPr txBox="1"/>
          <p:nvPr/>
        </p:nvSpPr>
        <p:spPr>
          <a:xfrm>
            <a:off x="10344472" y="2743838"/>
            <a:ext cx="1847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je neobvyklý a drahý, jeho velkou výhodou je ovšem dostupnost kdekoliv na zeměkouli;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v současnosti se o šíření satelitního internetu snaží Elon Musk a jeho firma Starlink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9C700-C6BF-48D9-93CA-3A8E30F3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065754"/>
            <a:ext cx="1847528" cy="10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obil">
            <a:extLst>
              <a:ext uri="{FF2B5EF4-FFF2-40B4-BE49-F238E27FC236}">
                <a16:creationId xmlns:a16="http://schemas.microsoft.com/office/drawing/2014/main" id="{013DB286-9557-46B7-A9AB-CABFA926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65" y="3433923"/>
            <a:ext cx="1156532" cy="1571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anténa">
            <a:extLst>
              <a:ext uri="{FF2B5EF4-FFF2-40B4-BE49-F238E27FC236}">
                <a16:creationId xmlns:a16="http://schemas.microsoft.com/office/drawing/2014/main" id="{8A411BFF-7143-4327-9597-C2CD7BF8A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77" y="3433923"/>
            <a:ext cx="1429339" cy="1571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telefon">
            <a:extLst>
              <a:ext uri="{FF2B5EF4-FFF2-40B4-BE49-F238E27FC236}">
                <a16:creationId xmlns:a16="http://schemas.microsoft.com/office/drawing/2014/main" id="{E6F586B9-6445-41E6-B4D2-5859C2A56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4" y="3433923"/>
            <a:ext cx="1429304" cy="1571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vlákno">
            <a:extLst>
              <a:ext uri="{FF2B5EF4-FFF2-40B4-BE49-F238E27FC236}">
                <a16:creationId xmlns:a16="http://schemas.microsoft.com/office/drawing/2014/main" id="{7857B1B6-95EF-4C2A-ADB1-3349E662E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34" y="3602559"/>
            <a:ext cx="1716025" cy="1222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E9E89164-CBB8-4160-B049-42852E8BA22D}"/>
              </a:ext>
            </a:extLst>
          </p:cNvPr>
          <p:cNvSpPr/>
          <p:nvPr/>
        </p:nvSpPr>
        <p:spPr>
          <a:xfrm>
            <a:off x="7895233" y="5238006"/>
            <a:ext cx="1717200" cy="477987"/>
          </a:xfrm>
          <a:prstGeom prst="rect">
            <a:avLst/>
          </a:prstGeom>
          <a:solidFill>
            <a:srgbClr val="5F5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optické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4BC02728-5EC4-458F-B4A7-3885D1E2B469}"/>
              </a:ext>
            </a:extLst>
          </p:cNvPr>
          <p:cNvSpPr/>
          <p:nvPr/>
        </p:nvSpPr>
        <p:spPr>
          <a:xfrm>
            <a:off x="5482131" y="5238006"/>
            <a:ext cx="1717200" cy="477987"/>
          </a:xfrm>
          <a:prstGeom prst="rect">
            <a:avLst/>
          </a:prstGeom>
          <a:solidFill>
            <a:srgbClr val="ECC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mobilní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6455541-10A4-4747-B19D-6149D3E8B6C1}"/>
              </a:ext>
            </a:extLst>
          </p:cNvPr>
          <p:cNvSpPr/>
          <p:nvPr/>
        </p:nvSpPr>
        <p:spPr>
          <a:xfrm>
            <a:off x="3069028" y="5238006"/>
            <a:ext cx="1717200" cy="4779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bezdrátové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B193E3D-5BB0-4D74-B405-2AC10E363738}"/>
              </a:ext>
            </a:extLst>
          </p:cNvPr>
          <p:cNvSpPr/>
          <p:nvPr/>
        </p:nvSpPr>
        <p:spPr>
          <a:xfrm>
            <a:off x="655925" y="5238006"/>
            <a:ext cx="1717200" cy="477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DSL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AC8CEF2-1875-4422-8CB4-01D0EC17B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77" y="662185"/>
            <a:ext cx="814739" cy="56199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675FC73-E61A-419F-9B6C-D00E15456D3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097327" y="1055478"/>
            <a:ext cx="42066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561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DSL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50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k internetu jste připojení standardním dvoudrátovým vedením, které bylo původně určené pro telefony pevné linky 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proto se mu říká „pevný internet“</a:t>
            </a:r>
          </a:p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ADSL</a:t>
            </a:r>
            <a:r>
              <a:rPr lang="cs-CZ" sz="2000">
                <a:latin typeface="URW Form Cond Light" panose="00000400000000000000" pitchFamily="2" charset="-18"/>
              </a:rPr>
              <a:t> je asynchronní (má rychlejší download než upload) připojení, např. 250/25 Mbps</a:t>
            </a:r>
          </a:p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VDSL</a:t>
            </a:r>
            <a:r>
              <a:rPr lang="cs-CZ" sz="2000">
                <a:latin typeface="URW Form Cond Light" panose="00000400000000000000" pitchFamily="2" charset="-18"/>
              </a:rPr>
              <a:t> je dražší, má download stejně rychlý jako upload, </a:t>
            </a:r>
            <a:br>
              <a:rPr lang="cs-CZ" sz="2000">
                <a:latin typeface="URW Form Cond Light" panose="00000400000000000000" pitchFamily="2" charset="-18"/>
              </a:rPr>
            </a:br>
            <a:r>
              <a:rPr lang="cs-CZ" sz="2000">
                <a:latin typeface="URW Form Cond Light" panose="00000400000000000000" pitchFamily="2" charset="-18"/>
              </a:rPr>
              <a:t>např. 50/50 Mbps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3" y="2363318"/>
            <a:ext cx="1847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rychlost internetu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2974300"/>
            <a:ext cx="1847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udává se v </a:t>
            </a:r>
            <a:r>
              <a:rPr lang="cs-CZ" sz="1600" b="1">
                <a:latin typeface="URW Form" panose="00000500000000000000" pitchFamily="2" charset="-18"/>
              </a:rPr>
              <a:t>bitech za sekundu</a:t>
            </a:r>
            <a:r>
              <a:rPr lang="cs-CZ" sz="1600">
                <a:latin typeface="URW Form Cond Light" panose="00000400000000000000" pitchFamily="2" charset="-18"/>
              </a:rPr>
              <a:t>, nejčastěji v megabitech (Mbps);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pokud nás zajímá rychlost v bajtech, musíme si údaj vydělit osmi</a:t>
            </a:r>
          </a:p>
          <a:p>
            <a:endParaRPr lang="cs-CZ" sz="1600">
              <a:latin typeface="URW Form Cond Light" panose="00000400000000000000" pitchFamily="2" charset="-18"/>
            </a:endParaRPr>
          </a:p>
          <a:p>
            <a:r>
              <a:rPr lang="cs-CZ" sz="1600" b="1">
                <a:latin typeface="URW Form" panose="00000500000000000000" pitchFamily="2" charset="-18"/>
              </a:rPr>
              <a:t>download</a:t>
            </a:r>
            <a:r>
              <a:rPr lang="cs-CZ" sz="1600">
                <a:latin typeface="URW Form Cond Light" panose="00000400000000000000" pitchFamily="2" charset="-18"/>
              </a:rPr>
              <a:t> je rychlost stahování dat;</a:t>
            </a:r>
          </a:p>
          <a:p>
            <a:r>
              <a:rPr lang="cs-CZ" sz="1600" b="1">
                <a:latin typeface="URW Form" panose="00000500000000000000" pitchFamily="2" charset="-18"/>
              </a:rPr>
              <a:t>upload</a:t>
            </a:r>
            <a:r>
              <a:rPr lang="cs-CZ" sz="1600">
                <a:latin typeface="URW Form Cond Light" panose="00000400000000000000" pitchFamily="2" charset="-18"/>
              </a:rPr>
              <a:t> je rychlost nahrávání dat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436B53-282D-4595-A205-5C35E132B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7" b="20924"/>
          <a:stretch/>
        </p:blipFill>
        <p:spPr bwMode="auto">
          <a:xfrm>
            <a:off x="10344472" y="1065753"/>
            <a:ext cx="1847528" cy="12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12B6CED-86B9-4FBB-8B10-C7611098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492896"/>
            <a:ext cx="3809972" cy="4258702"/>
          </a:xfrm>
          <a:prstGeom prst="rect">
            <a:avLst/>
          </a:prstGeom>
        </p:spPr>
      </p:pic>
      <p:pic>
        <p:nvPicPr>
          <p:cNvPr id="2052" name="Picture 4" descr="Electric pole free icon">
            <a:extLst>
              <a:ext uri="{FF2B5EF4-FFF2-40B4-BE49-F238E27FC236}">
                <a16:creationId xmlns:a16="http://schemas.microsoft.com/office/drawing/2014/main" id="{5A466FBD-1B30-4B43-982E-32544C99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853256"/>
            <a:ext cx="1938993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lectric pole free icon">
            <a:extLst>
              <a:ext uri="{FF2B5EF4-FFF2-40B4-BE49-F238E27FC236}">
                <a16:creationId xmlns:a16="http://schemas.microsoft.com/office/drawing/2014/main" id="{4353E678-112F-41A0-B9CC-15751615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856664"/>
            <a:ext cx="1938993" cy="19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0BE9C025-2969-428F-A89E-C041664AA260}"/>
              </a:ext>
            </a:extLst>
          </p:cNvPr>
          <p:cNvSpPr/>
          <p:nvPr/>
        </p:nvSpPr>
        <p:spPr>
          <a:xfrm>
            <a:off x="1795463" y="4362450"/>
            <a:ext cx="1952625" cy="531230"/>
          </a:xfrm>
          <a:custGeom>
            <a:avLst/>
            <a:gdLst>
              <a:gd name="connsiteX0" fmla="*/ 0 w 1952625"/>
              <a:gd name="connsiteY0" fmla="*/ 528638 h 531230"/>
              <a:gd name="connsiteX1" fmla="*/ 319087 w 1952625"/>
              <a:gd name="connsiteY1" fmla="*/ 519113 h 531230"/>
              <a:gd name="connsiteX2" fmla="*/ 1057275 w 1952625"/>
              <a:gd name="connsiteY2" fmla="*/ 433388 h 531230"/>
              <a:gd name="connsiteX3" fmla="*/ 1952625 w 1952625"/>
              <a:gd name="connsiteY3" fmla="*/ 0 h 5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531230">
                <a:moveTo>
                  <a:pt x="0" y="528638"/>
                </a:moveTo>
                <a:cubicBezTo>
                  <a:pt x="71437" y="531813"/>
                  <a:pt x="142875" y="534988"/>
                  <a:pt x="319087" y="519113"/>
                </a:cubicBezTo>
                <a:cubicBezTo>
                  <a:pt x="495299" y="503238"/>
                  <a:pt x="785019" y="519907"/>
                  <a:pt x="1057275" y="433388"/>
                </a:cubicBezTo>
                <a:cubicBezTo>
                  <a:pt x="1329531" y="346869"/>
                  <a:pt x="1641078" y="173434"/>
                  <a:pt x="1952625" y="0"/>
                </a:cubicBezTo>
              </a:path>
            </a:pathLst>
          </a:custGeom>
          <a:noFill/>
          <a:ln w="28575">
            <a:solidFill>
              <a:srgbClr val="5D5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0655488B-5F23-4DD9-961E-AE145416CEF1}"/>
              </a:ext>
            </a:extLst>
          </p:cNvPr>
          <p:cNvSpPr/>
          <p:nvPr/>
        </p:nvSpPr>
        <p:spPr>
          <a:xfrm>
            <a:off x="1116000" y="4362450"/>
            <a:ext cx="1952625" cy="531230"/>
          </a:xfrm>
          <a:custGeom>
            <a:avLst/>
            <a:gdLst>
              <a:gd name="connsiteX0" fmla="*/ 0 w 1952625"/>
              <a:gd name="connsiteY0" fmla="*/ 528638 h 531230"/>
              <a:gd name="connsiteX1" fmla="*/ 319087 w 1952625"/>
              <a:gd name="connsiteY1" fmla="*/ 519113 h 531230"/>
              <a:gd name="connsiteX2" fmla="*/ 1057275 w 1952625"/>
              <a:gd name="connsiteY2" fmla="*/ 433388 h 531230"/>
              <a:gd name="connsiteX3" fmla="*/ 1952625 w 1952625"/>
              <a:gd name="connsiteY3" fmla="*/ 0 h 5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531230">
                <a:moveTo>
                  <a:pt x="0" y="528638"/>
                </a:moveTo>
                <a:cubicBezTo>
                  <a:pt x="71437" y="531813"/>
                  <a:pt x="142875" y="534988"/>
                  <a:pt x="319087" y="519113"/>
                </a:cubicBezTo>
                <a:cubicBezTo>
                  <a:pt x="495299" y="503238"/>
                  <a:pt x="785019" y="519907"/>
                  <a:pt x="1057275" y="433388"/>
                </a:cubicBezTo>
                <a:cubicBezTo>
                  <a:pt x="1329531" y="346869"/>
                  <a:pt x="1641078" y="173434"/>
                  <a:pt x="1952625" y="0"/>
                </a:cubicBezTo>
              </a:path>
            </a:pathLst>
          </a:custGeom>
          <a:noFill/>
          <a:ln w="28575">
            <a:solidFill>
              <a:srgbClr val="5D5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A25F6F58-7345-4118-8980-02C7E9C34179}"/>
              </a:ext>
            </a:extLst>
          </p:cNvPr>
          <p:cNvSpPr/>
          <p:nvPr/>
        </p:nvSpPr>
        <p:spPr>
          <a:xfrm>
            <a:off x="4255590" y="4362450"/>
            <a:ext cx="1952625" cy="531230"/>
          </a:xfrm>
          <a:custGeom>
            <a:avLst/>
            <a:gdLst>
              <a:gd name="connsiteX0" fmla="*/ 0 w 1952625"/>
              <a:gd name="connsiteY0" fmla="*/ 528638 h 531230"/>
              <a:gd name="connsiteX1" fmla="*/ 319087 w 1952625"/>
              <a:gd name="connsiteY1" fmla="*/ 519113 h 531230"/>
              <a:gd name="connsiteX2" fmla="*/ 1057275 w 1952625"/>
              <a:gd name="connsiteY2" fmla="*/ 433388 h 531230"/>
              <a:gd name="connsiteX3" fmla="*/ 1952625 w 1952625"/>
              <a:gd name="connsiteY3" fmla="*/ 0 h 5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531230">
                <a:moveTo>
                  <a:pt x="0" y="528638"/>
                </a:moveTo>
                <a:cubicBezTo>
                  <a:pt x="71437" y="531813"/>
                  <a:pt x="142875" y="534988"/>
                  <a:pt x="319087" y="519113"/>
                </a:cubicBezTo>
                <a:cubicBezTo>
                  <a:pt x="495299" y="503238"/>
                  <a:pt x="785019" y="519907"/>
                  <a:pt x="1057275" y="433388"/>
                </a:cubicBezTo>
                <a:cubicBezTo>
                  <a:pt x="1329531" y="346869"/>
                  <a:pt x="1641078" y="173434"/>
                  <a:pt x="1952625" y="0"/>
                </a:cubicBezTo>
              </a:path>
            </a:pathLst>
          </a:custGeom>
          <a:noFill/>
          <a:ln w="28575">
            <a:solidFill>
              <a:srgbClr val="5D5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8FFDB395-83FA-4613-A440-FE885C484219}"/>
              </a:ext>
            </a:extLst>
          </p:cNvPr>
          <p:cNvSpPr/>
          <p:nvPr/>
        </p:nvSpPr>
        <p:spPr>
          <a:xfrm>
            <a:off x="3567310" y="4362450"/>
            <a:ext cx="2640905" cy="531230"/>
          </a:xfrm>
          <a:custGeom>
            <a:avLst/>
            <a:gdLst>
              <a:gd name="connsiteX0" fmla="*/ 0 w 1952625"/>
              <a:gd name="connsiteY0" fmla="*/ 528638 h 531230"/>
              <a:gd name="connsiteX1" fmla="*/ 319087 w 1952625"/>
              <a:gd name="connsiteY1" fmla="*/ 519113 h 531230"/>
              <a:gd name="connsiteX2" fmla="*/ 1057275 w 1952625"/>
              <a:gd name="connsiteY2" fmla="*/ 433388 h 531230"/>
              <a:gd name="connsiteX3" fmla="*/ 1952625 w 1952625"/>
              <a:gd name="connsiteY3" fmla="*/ 0 h 53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531230">
                <a:moveTo>
                  <a:pt x="0" y="528638"/>
                </a:moveTo>
                <a:cubicBezTo>
                  <a:pt x="71437" y="531813"/>
                  <a:pt x="142875" y="534988"/>
                  <a:pt x="319087" y="519113"/>
                </a:cubicBezTo>
                <a:cubicBezTo>
                  <a:pt x="495299" y="503238"/>
                  <a:pt x="785019" y="519907"/>
                  <a:pt x="1057275" y="433388"/>
                </a:cubicBezTo>
                <a:cubicBezTo>
                  <a:pt x="1329531" y="346869"/>
                  <a:pt x="1641078" y="173434"/>
                  <a:pt x="1952625" y="0"/>
                </a:cubicBezTo>
              </a:path>
            </a:pathLst>
          </a:custGeom>
          <a:noFill/>
          <a:ln w="28575">
            <a:solidFill>
              <a:srgbClr val="5D5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 descr="Telephone socket free icon">
            <a:extLst>
              <a:ext uri="{FF2B5EF4-FFF2-40B4-BE49-F238E27FC236}">
                <a16:creationId xmlns:a16="http://schemas.microsoft.com/office/drawing/2014/main" id="{9C76A500-782F-45B6-AFD4-477C8B52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72" y="4119158"/>
            <a:ext cx="486583" cy="48658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D0E65254-AEC6-46DF-9ADB-68DC20E07F95}"/>
              </a:ext>
            </a:extLst>
          </p:cNvPr>
          <p:cNvSpPr/>
          <p:nvPr/>
        </p:nvSpPr>
        <p:spPr>
          <a:xfrm>
            <a:off x="6303684" y="4410075"/>
            <a:ext cx="849591" cy="552450"/>
          </a:xfrm>
          <a:custGeom>
            <a:avLst/>
            <a:gdLst>
              <a:gd name="connsiteX0" fmla="*/ 20916 w 849591"/>
              <a:gd name="connsiteY0" fmla="*/ 0 h 552450"/>
              <a:gd name="connsiteX1" fmla="*/ 106641 w 849591"/>
              <a:gd name="connsiteY1" fmla="*/ 428625 h 552450"/>
              <a:gd name="connsiteX2" fmla="*/ 849591 w 849591"/>
              <a:gd name="connsiteY2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591" h="552450">
                <a:moveTo>
                  <a:pt x="20916" y="0"/>
                </a:moveTo>
                <a:cubicBezTo>
                  <a:pt x="-5278" y="168275"/>
                  <a:pt x="-31471" y="336550"/>
                  <a:pt x="106641" y="428625"/>
                </a:cubicBezTo>
                <a:cubicBezTo>
                  <a:pt x="244753" y="520700"/>
                  <a:pt x="547172" y="536575"/>
                  <a:pt x="849591" y="552450"/>
                </a:cubicBezTo>
              </a:path>
            </a:pathLst>
          </a:custGeom>
          <a:noFill/>
          <a:ln>
            <a:solidFill>
              <a:schemeClr val="accent3"/>
            </a:solidFill>
          </a:ln>
          <a:effectLst>
            <a:glow rad="2286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3975AE4-234C-48D0-9FA7-8825BAC7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6588" y="4286813"/>
            <a:ext cx="864130" cy="8641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5494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DSL připojení k internetu</a:t>
            </a:r>
            <a:endParaRPr lang="cs-CZ" sz="5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0" y="2237051"/>
            <a:ext cx="184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modem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2564904"/>
            <a:ext cx="1847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česky měnič; mění datový signál z počítače na signál analogový, který může putovat po telefonní lince; používá se i u mobilního připojení, kdy je také nutné přeměnit internet na telefonní signál </a:t>
            </a:r>
          </a:p>
        </p:txBody>
      </p:sp>
      <p:pic>
        <p:nvPicPr>
          <p:cNvPr id="2050" name="Picture 2" descr="Asus DSL-N16 (90IG02C0-BM3100)">
            <a:extLst>
              <a:ext uri="{FF2B5EF4-FFF2-40B4-BE49-F238E27FC236}">
                <a16:creationId xmlns:a16="http://schemas.microsoft.com/office/drawing/2014/main" id="{CD8F4F80-0542-466D-920C-6062671C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2" b="95742" l="4698" r="94631">
                        <a14:foregroundMark x1="11141" y1="3084" x2="11946" y2="55066"/>
                        <a14:foregroundMark x1="11946" y1="55066" x2="11678" y2="56535"/>
                        <a14:foregroundMark x1="12752" y1="18943" x2="11141" y2="92364"/>
                        <a14:foregroundMark x1="4027" y1="81498" x2="9128" y2="93392"/>
                        <a14:foregroundMark x1="9128" y1="93392" x2="46309" y2="95154"/>
                        <a14:foregroundMark x1="46309" y1="95154" x2="85101" y2="92952"/>
                        <a14:foregroundMark x1="85101" y1="92952" x2="93960" y2="83994"/>
                        <a14:foregroundMark x1="93960" y1="83994" x2="94631" y2="81938"/>
                        <a14:foregroundMark x1="34899" y1="90896" x2="45906" y2="91924"/>
                        <a14:foregroundMark x1="45906" y1="91924" x2="70336" y2="90162"/>
                        <a14:foregroundMark x1="3758" y1="80910" x2="10067" y2="93539"/>
                        <a14:foregroundMark x1="10067" y1="93539" x2="10336" y2="95888"/>
                        <a14:foregroundMark x1="4832" y1="81204" x2="6980" y2="88987"/>
                        <a14:foregroundMark x1="89128" y1="2643" x2="90336" y2="2937"/>
                        <a14:foregroundMark x1="10604" y1="2203" x2="11275" y2="2643"/>
                        <a14:foregroundMark x1="90604" y1="1762" x2="89933" y2="4112"/>
                        <a14:backgroundMark x1="24698" y1="98972" x2="25906" y2="98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64" y="1913570"/>
            <a:ext cx="4645224" cy="4246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A01A28B-EF9F-4D4A-8BE2-7823D9239607}"/>
              </a:ext>
            </a:extLst>
          </p:cNvPr>
          <p:cNvSpPr txBox="1"/>
          <p:nvPr/>
        </p:nvSpPr>
        <p:spPr>
          <a:xfrm>
            <a:off x="479374" y="1065753"/>
            <a:ext cx="36004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aby si počítač nebo telefon rozuměly s internetem z pevné linky, je nutný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DSL modem</a:t>
            </a:r>
            <a:r>
              <a:rPr lang="cs-CZ" sz="2000">
                <a:latin typeface="URW Form Cond Light" panose="00000400000000000000" pitchFamily="2" charset="-18"/>
              </a:rPr>
              <a:t>, případně rovnou DSL router (modem je jeho součástí)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toto zařízení většinou napoprvé obstará poskytovatel, ale uživatel by to měl vědět při koupi nového zařízení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61A376-ACB5-4156-A5C2-6EB6752717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0" b="24801"/>
          <a:stretch/>
        </p:blipFill>
        <p:spPr>
          <a:xfrm>
            <a:off x="10344470" y="1065754"/>
            <a:ext cx="1847529" cy="110222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E942CC-3F8F-468B-9D0F-C2347394C72B}"/>
              </a:ext>
            </a:extLst>
          </p:cNvPr>
          <p:cNvSpPr txBox="1"/>
          <p:nvPr/>
        </p:nvSpPr>
        <p:spPr>
          <a:xfrm>
            <a:off x="5681553" y="6237312"/>
            <a:ext cx="30258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/>
              <a:t>Zdroj: https://www.mall.cz/routery/asus-dsl-n16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0C76461-56D0-4CFC-AD86-FBE45C54C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5273" t="1006" b="-10137"/>
          <a:stretch/>
        </p:blipFill>
        <p:spPr>
          <a:xfrm>
            <a:off x="8040216" y="5445224"/>
            <a:ext cx="705241" cy="7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19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Bezdrátové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50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internet je vysílán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vzduchem</a:t>
            </a:r>
            <a:r>
              <a:rPr lang="cs-CZ" sz="2000">
                <a:latin typeface="URW Form Cond Light" panose="00000400000000000000" pitchFamily="2" charset="-18"/>
              </a:rPr>
              <a:t> pomocí vysílačů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domácnost nebo podnik jej přijímají přijímačem – anténou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není tak spolehlivý jako připojení přes kabely, stabilitu narušují přírodní překážky, které brání přenosu signálu (hustý déšť, stromy,…)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3" y="2435326"/>
            <a:ext cx="1847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bezdrátové připojení versus wi-fi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3322727"/>
            <a:ext cx="1847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bezdrátové připojení a wi-fi není to samé; u bezdrátového připojení jde o způsob, jak se dostane internet do budovy; u wi-fi jde o to, jak proudí dál po budově, což má na starost router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12B6CED-86B9-4FBB-8B10-C7611098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492896"/>
            <a:ext cx="3809972" cy="4258702"/>
          </a:xfrm>
          <a:prstGeom prst="rect">
            <a:avLst/>
          </a:prstGeom>
        </p:spPr>
      </p:pic>
      <p:sp>
        <p:nvSpPr>
          <p:cNvPr id="3" name="Volný tvar: obrazec 2">
            <a:extLst>
              <a:ext uri="{FF2B5EF4-FFF2-40B4-BE49-F238E27FC236}">
                <a16:creationId xmlns:a16="http://schemas.microsoft.com/office/drawing/2014/main" id="{3BB20882-3FB2-438D-B25F-5D2401187735}"/>
              </a:ext>
            </a:extLst>
          </p:cNvPr>
          <p:cNvSpPr/>
          <p:nvPr/>
        </p:nvSpPr>
        <p:spPr>
          <a:xfrm>
            <a:off x="1016403" y="3717032"/>
            <a:ext cx="447675" cy="142875"/>
          </a:xfrm>
          <a:custGeom>
            <a:avLst/>
            <a:gdLst>
              <a:gd name="connsiteX0" fmla="*/ 0 w 447675"/>
              <a:gd name="connsiteY0" fmla="*/ 38100 h 142875"/>
              <a:gd name="connsiteX1" fmla="*/ 161925 w 447675"/>
              <a:gd name="connsiteY1" fmla="*/ 142875 h 142875"/>
              <a:gd name="connsiteX2" fmla="*/ 285750 w 447675"/>
              <a:gd name="connsiteY2" fmla="*/ 0 h 142875"/>
              <a:gd name="connsiteX3" fmla="*/ 447675 w 447675"/>
              <a:gd name="connsiteY3" fmla="*/ 11430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142875">
                <a:moveTo>
                  <a:pt x="0" y="38100"/>
                </a:moveTo>
                <a:lnTo>
                  <a:pt x="161925" y="142875"/>
                </a:lnTo>
                <a:lnTo>
                  <a:pt x="285750" y="0"/>
                </a:lnTo>
                <a:lnTo>
                  <a:pt x="447675" y="11430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07F4AD46-2EE2-491B-80D8-B6B4D3A3441B}"/>
              </a:ext>
            </a:extLst>
          </p:cNvPr>
          <p:cNvSpPr/>
          <p:nvPr/>
        </p:nvSpPr>
        <p:spPr>
          <a:xfrm>
            <a:off x="4009550" y="3645594"/>
            <a:ext cx="447675" cy="142875"/>
          </a:xfrm>
          <a:custGeom>
            <a:avLst/>
            <a:gdLst>
              <a:gd name="connsiteX0" fmla="*/ 0 w 447675"/>
              <a:gd name="connsiteY0" fmla="*/ 38100 h 142875"/>
              <a:gd name="connsiteX1" fmla="*/ 161925 w 447675"/>
              <a:gd name="connsiteY1" fmla="*/ 142875 h 142875"/>
              <a:gd name="connsiteX2" fmla="*/ 285750 w 447675"/>
              <a:gd name="connsiteY2" fmla="*/ 0 h 142875"/>
              <a:gd name="connsiteX3" fmla="*/ 447675 w 447675"/>
              <a:gd name="connsiteY3" fmla="*/ 11430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142875">
                <a:moveTo>
                  <a:pt x="0" y="38100"/>
                </a:moveTo>
                <a:lnTo>
                  <a:pt x="161925" y="142875"/>
                </a:lnTo>
                <a:lnTo>
                  <a:pt x="285750" y="0"/>
                </a:lnTo>
                <a:lnTo>
                  <a:pt x="447675" y="11430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87288E3-7C1B-4946-BE7C-943B0BE9FAC2}"/>
              </a:ext>
            </a:extLst>
          </p:cNvPr>
          <p:cNvSpPr/>
          <p:nvPr/>
        </p:nvSpPr>
        <p:spPr>
          <a:xfrm>
            <a:off x="7667551" y="3143250"/>
            <a:ext cx="285824" cy="1695450"/>
          </a:xfrm>
          <a:custGeom>
            <a:avLst/>
            <a:gdLst>
              <a:gd name="connsiteX0" fmla="*/ 228674 w 285824"/>
              <a:gd name="connsiteY0" fmla="*/ 0 h 1695450"/>
              <a:gd name="connsiteX1" fmla="*/ 257249 w 285824"/>
              <a:gd name="connsiteY1" fmla="*/ 523875 h 1695450"/>
              <a:gd name="connsiteX2" fmla="*/ 74 w 285824"/>
              <a:gd name="connsiteY2" fmla="*/ 1209675 h 1695450"/>
              <a:gd name="connsiteX3" fmla="*/ 285824 w 285824"/>
              <a:gd name="connsiteY3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4" h="1695450">
                <a:moveTo>
                  <a:pt x="228674" y="0"/>
                </a:moveTo>
                <a:cubicBezTo>
                  <a:pt x="262011" y="161131"/>
                  <a:pt x="295349" y="322263"/>
                  <a:pt x="257249" y="523875"/>
                </a:cubicBezTo>
                <a:cubicBezTo>
                  <a:pt x="219149" y="725487"/>
                  <a:pt x="-4688" y="1014413"/>
                  <a:pt x="74" y="1209675"/>
                </a:cubicBezTo>
                <a:cubicBezTo>
                  <a:pt x="4836" y="1404937"/>
                  <a:pt x="145330" y="1550193"/>
                  <a:pt x="285824" y="1695450"/>
                </a:cubicBezTo>
              </a:path>
            </a:pathLst>
          </a:custGeom>
          <a:noFill/>
          <a:ln>
            <a:solidFill>
              <a:schemeClr val="accent3"/>
            </a:solidFill>
          </a:ln>
          <a:effectLst>
            <a:glow rad="2286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03F85DB-F832-46D0-A30B-6375EF4A9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12" y="4111630"/>
            <a:ext cx="864129" cy="10277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551375-7F07-4680-8F4A-789CB6E7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51" y="2337856"/>
            <a:ext cx="499530" cy="81702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AB0477B2-ADC5-4BAC-96EB-496340180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" y="3356992"/>
            <a:ext cx="798832" cy="190109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1F4268D-39B7-4DA2-B5BA-7D9A31824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15" y="3009649"/>
            <a:ext cx="1309207" cy="3115709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A4156AEE-D6E0-4886-8666-2F370F552830}"/>
              </a:ext>
            </a:extLst>
          </p:cNvPr>
          <p:cNvSpPr/>
          <p:nvPr/>
        </p:nvSpPr>
        <p:spPr>
          <a:xfrm>
            <a:off x="10344471" y="1052736"/>
            <a:ext cx="1847528" cy="13364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00" name="Picture 4" descr="Wifi free icon">
            <a:extLst>
              <a:ext uri="{FF2B5EF4-FFF2-40B4-BE49-F238E27FC236}">
                <a16:creationId xmlns:a16="http://schemas.microsoft.com/office/drawing/2014/main" id="{01A273E3-BB69-47FA-BD16-343BC3B97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215106"/>
            <a:ext cx="1011715" cy="10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114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14401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375E-6 1.85185E-6 L 0.25898 -0.1259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Mobilní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505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mobilní připojení známe jako „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data v mobilu</a:t>
            </a:r>
            <a:r>
              <a:rPr lang="cs-CZ" sz="2000">
                <a:latin typeface="URW Form Cond Light" panose="00000400000000000000" pitchFamily="2" charset="-18"/>
              </a:rPr>
              <a:t>“, kdy mobilní operátoři využívají toho, že moderní mobilní telefony mají v sobě zabudovaný modem, a tak jsou automaticky schopna přijímat internet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3" y="2275621"/>
            <a:ext cx="184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FUP limit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2602647"/>
            <a:ext cx="1847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používá se u omezených datových tarifů;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omezení stažených dat na několik gigabajtů; 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po vyčerpání dat se rychlost internetu rapidně zpomalí nebo zastaví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12B6CED-86B9-4FBB-8B10-C7611098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492896"/>
            <a:ext cx="3809972" cy="4258702"/>
          </a:xfrm>
          <a:prstGeom prst="rect">
            <a:avLst/>
          </a:prstGeom>
        </p:spPr>
      </p:pic>
      <p:pic>
        <p:nvPicPr>
          <p:cNvPr id="5122" name="Picture 2" descr="Tower">
            <a:extLst>
              <a:ext uri="{FF2B5EF4-FFF2-40B4-BE49-F238E27FC236}">
                <a16:creationId xmlns:a16="http://schemas.microsoft.com/office/drawing/2014/main" id="{A76573B1-6FBD-4B0F-AEAB-A844B84F8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6"/>
          <a:stretch/>
        </p:blipFill>
        <p:spPr bwMode="auto">
          <a:xfrm>
            <a:off x="1143796" y="2285926"/>
            <a:ext cx="1693591" cy="2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louk 7">
            <a:extLst>
              <a:ext uri="{FF2B5EF4-FFF2-40B4-BE49-F238E27FC236}">
                <a16:creationId xmlns:a16="http://schemas.microsoft.com/office/drawing/2014/main" id="{C5393140-8F01-4C5E-AC5B-9908E45A86CA}"/>
              </a:ext>
            </a:extLst>
          </p:cNvPr>
          <p:cNvSpPr/>
          <p:nvPr/>
        </p:nvSpPr>
        <p:spPr>
          <a:xfrm rot="4351079">
            <a:off x="2321596" y="2921168"/>
            <a:ext cx="1015663" cy="1015663"/>
          </a:xfrm>
          <a:prstGeom prst="arc">
            <a:avLst>
              <a:gd name="adj1" fmla="val 12755410"/>
              <a:gd name="adj2" fmla="val 50063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Smartphones">
            <a:extLst>
              <a:ext uri="{FF2B5EF4-FFF2-40B4-BE49-F238E27FC236}">
                <a16:creationId xmlns:a16="http://schemas.microsoft.com/office/drawing/2014/main" id="{16BBC802-8E8E-4DA5-AF7B-5934B9C25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052">
            <a:off x="6962784" y="5019155"/>
            <a:ext cx="924276" cy="92427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2685960-F6D5-4209-B9F6-D85AE0693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874" y="1065754"/>
            <a:ext cx="1847528" cy="1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48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25612 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9" y="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Mobilní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43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mobilní operátoři poskytují také mobilní internet „na doma“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mobilní data v takovém případě přijímá střešní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anténa</a:t>
            </a:r>
            <a:r>
              <a:rPr lang="cs-CZ" sz="2000">
                <a:latin typeface="URW Form Cond Light" panose="00000400000000000000" pitchFamily="2" charset="-18"/>
              </a:rPr>
              <a:t> s vloženou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SIM kartou</a:t>
            </a:r>
            <a:r>
              <a:rPr lang="cs-CZ" sz="2000">
                <a:latin typeface="URW Form Cond Light" panose="00000400000000000000" pitchFamily="2" charset="-18"/>
              </a:rPr>
              <a:t>, případně LTE router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3" y="2204864"/>
            <a:ext cx="184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5G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2531890"/>
            <a:ext cx="184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pátá generace mobilní sítě </a:t>
            </a:r>
            <a:br>
              <a:rPr lang="cs-CZ" sz="1600">
                <a:latin typeface="URW Form Cond Light" panose="00000400000000000000" pitchFamily="2" charset="-18"/>
              </a:rPr>
            </a:br>
            <a:r>
              <a:rPr lang="cs-CZ" sz="1600">
                <a:latin typeface="URW Form Cond Light" panose="00000400000000000000" pitchFamily="2" charset="-18"/>
              </a:rPr>
              <a:t>o teoretické rychlosti až 20 Gbps </a:t>
            </a:r>
            <a:br>
              <a:rPr lang="cs-CZ" sz="1600">
                <a:latin typeface="URW Form Cond Light" panose="00000400000000000000" pitchFamily="2" charset="-18"/>
              </a:rPr>
            </a:br>
            <a:r>
              <a:rPr lang="cs-CZ" sz="1600">
                <a:latin typeface="URW Form Cond Light" panose="00000400000000000000" pitchFamily="2" charset="-18"/>
              </a:rPr>
              <a:t>(≅ 2,5 GB/s)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12B6CED-86B9-4FBB-8B10-C7611098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492896"/>
            <a:ext cx="3809972" cy="42587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2FBDAD-06AA-448D-A3B6-00B592E2B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6950"/>
          <a:stretch/>
        </p:blipFill>
        <p:spPr>
          <a:xfrm>
            <a:off x="10344470" y="1065753"/>
            <a:ext cx="1847529" cy="1086332"/>
          </a:xfrm>
          <a:prstGeom prst="rect">
            <a:avLst/>
          </a:prstGeom>
        </p:spPr>
      </p:pic>
      <p:pic>
        <p:nvPicPr>
          <p:cNvPr id="12" name="Picture 2" descr="Tower">
            <a:extLst>
              <a:ext uri="{FF2B5EF4-FFF2-40B4-BE49-F238E27FC236}">
                <a16:creationId xmlns:a16="http://schemas.microsoft.com/office/drawing/2014/main" id="{5413334A-23B4-46B8-91CC-07F626247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6"/>
          <a:stretch/>
        </p:blipFill>
        <p:spPr bwMode="auto">
          <a:xfrm>
            <a:off x="1143796" y="2285926"/>
            <a:ext cx="1693591" cy="207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louk 12">
            <a:extLst>
              <a:ext uri="{FF2B5EF4-FFF2-40B4-BE49-F238E27FC236}">
                <a16:creationId xmlns:a16="http://schemas.microsoft.com/office/drawing/2014/main" id="{93664268-98CE-4A9E-A54D-EDC732B48762}"/>
              </a:ext>
            </a:extLst>
          </p:cNvPr>
          <p:cNvSpPr/>
          <p:nvPr/>
        </p:nvSpPr>
        <p:spPr>
          <a:xfrm rot="2389458">
            <a:off x="2293154" y="2762882"/>
            <a:ext cx="1015663" cy="1015663"/>
          </a:xfrm>
          <a:prstGeom prst="arc">
            <a:avLst>
              <a:gd name="adj1" fmla="val 12755410"/>
              <a:gd name="adj2" fmla="val 50063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030982D-86EB-4997-B390-D9924F2C2370}"/>
              </a:ext>
            </a:extLst>
          </p:cNvPr>
          <p:cNvSpPr/>
          <p:nvPr/>
        </p:nvSpPr>
        <p:spPr>
          <a:xfrm>
            <a:off x="7667551" y="3143250"/>
            <a:ext cx="285824" cy="1695450"/>
          </a:xfrm>
          <a:custGeom>
            <a:avLst/>
            <a:gdLst>
              <a:gd name="connsiteX0" fmla="*/ 228674 w 285824"/>
              <a:gd name="connsiteY0" fmla="*/ 0 h 1695450"/>
              <a:gd name="connsiteX1" fmla="*/ 257249 w 285824"/>
              <a:gd name="connsiteY1" fmla="*/ 523875 h 1695450"/>
              <a:gd name="connsiteX2" fmla="*/ 74 w 285824"/>
              <a:gd name="connsiteY2" fmla="*/ 1209675 h 1695450"/>
              <a:gd name="connsiteX3" fmla="*/ 285824 w 285824"/>
              <a:gd name="connsiteY3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24" h="1695450">
                <a:moveTo>
                  <a:pt x="228674" y="0"/>
                </a:moveTo>
                <a:cubicBezTo>
                  <a:pt x="262011" y="161131"/>
                  <a:pt x="295349" y="322263"/>
                  <a:pt x="257249" y="523875"/>
                </a:cubicBezTo>
                <a:cubicBezTo>
                  <a:pt x="219149" y="725487"/>
                  <a:pt x="-4688" y="1014413"/>
                  <a:pt x="74" y="1209675"/>
                </a:cubicBezTo>
                <a:cubicBezTo>
                  <a:pt x="4836" y="1404937"/>
                  <a:pt x="145330" y="1550193"/>
                  <a:pt x="285824" y="1695450"/>
                </a:cubicBezTo>
              </a:path>
            </a:pathLst>
          </a:custGeom>
          <a:noFill/>
          <a:ln>
            <a:solidFill>
              <a:schemeClr val="accent3"/>
            </a:solidFill>
          </a:ln>
          <a:effectLst>
            <a:glow rad="2286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2549ED1-20FF-401D-A28F-97DBC9844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12" y="4111630"/>
            <a:ext cx="864129" cy="102775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0C36058A-03DB-44D6-95E3-787655350957}"/>
              </a:ext>
            </a:extLst>
          </p:cNvPr>
          <p:cNvGrpSpPr/>
          <p:nvPr/>
        </p:nvGrpSpPr>
        <p:grpSpPr>
          <a:xfrm>
            <a:off x="7603207" y="2337856"/>
            <a:ext cx="563874" cy="817027"/>
            <a:chOff x="7603207" y="2337856"/>
            <a:chExt cx="563874" cy="817027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D366C49D-C747-40FA-9D72-5D03E3430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551" y="2337856"/>
              <a:ext cx="499530" cy="817027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</p:pic>
        <p:pic>
          <p:nvPicPr>
            <p:cNvPr id="1026" name="Picture 2" descr="Sim card free icon">
              <a:extLst>
                <a:ext uri="{FF2B5EF4-FFF2-40B4-BE49-F238E27FC236}">
                  <a16:creationId xmlns:a16="http://schemas.microsoft.com/office/drawing/2014/main" id="{D74DE088-49B0-48C9-9AE4-9D92A2EA0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207" y="2709458"/>
              <a:ext cx="285824" cy="285824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805715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32461 -0.0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Mobilní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11089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speciální LTE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router</a:t>
            </a:r>
            <a:r>
              <a:rPr lang="cs-CZ" sz="2000">
                <a:latin typeface="URW Form Cond Light" panose="00000400000000000000" pitchFamily="2" charset="-18"/>
              </a:rPr>
              <a:t> poznáte podle slotu na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SIM kartu</a:t>
            </a:r>
            <a:r>
              <a:rPr lang="cs-CZ" sz="2000">
                <a:latin typeface="URW Form Cond Light" panose="00000400000000000000" pitchFamily="2" charset="-18"/>
              </a:rPr>
              <a:t>, není tedy nutná instalace antény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má o něco horší příjem než venkovní anténa, protože mobilní internet musí doputovat do routeru přes venkovní zdi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2FC72290-5E5E-45CC-BEEC-B7600B70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30" y="2303074"/>
            <a:ext cx="5964137" cy="4209687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9B3DE1-CF30-47D9-B785-FFA967894A9E}"/>
              </a:ext>
            </a:extLst>
          </p:cNvPr>
          <p:cNvSpPr txBox="1"/>
          <p:nvPr/>
        </p:nvSpPr>
        <p:spPr>
          <a:xfrm>
            <a:off x="2024498" y="65432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/>
              <a:t>Zdroj: https://www.pngwing.com/en/free-png-hikzp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9C6C427-B494-4F01-835E-918951572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273" t="1006" b="-10137"/>
          <a:stretch/>
        </p:blipFill>
        <p:spPr>
          <a:xfrm>
            <a:off x="5218784" y="5877272"/>
            <a:ext cx="705241" cy="7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36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210A2CB4-35B6-4A81-AAD4-8AEE934D884C}"/>
              </a:ext>
            </a:extLst>
          </p:cNvPr>
          <p:cNvSpPr/>
          <p:nvPr/>
        </p:nvSpPr>
        <p:spPr>
          <a:xfrm>
            <a:off x="-312712" y="5800612"/>
            <a:ext cx="8784976" cy="1563847"/>
          </a:xfrm>
          <a:custGeom>
            <a:avLst/>
            <a:gdLst>
              <a:gd name="connsiteX0" fmla="*/ 655624 w 8976506"/>
              <a:gd name="connsiteY0" fmla="*/ 202493 h 1563847"/>
              <a:gd name="connsiteX1" fmla="*/ 1335132 w 8976506"/>
              <a:gd name="connsiteY1" fmla="*/ 17935 h 1563847"/>
              <a:gd name="connsiteX2" fmla="*/ 2291477 w 8976506"/>
              <a:gd name="connsiteY2" fmla="*/ 244438 h 1563847"/>
              <a:gd name="connsiteX3" fmla="*/ 3314934 w 8976506"/>
              <a:gd name="connsiteY3" fmla="*/ 34713 h 1563847"/>
              <a:gd name="connsiteX4" fmla="*/ 4246112 w 8976506"/>
              <a:gd name="connsiteY4" fmla="*/ 244438 h 1563847"/>
              <a:gd name="connsiteX5" fmla="*/ 5059844 w 8976506"/>
              <a:gd name="connsiteY5" fmla="*/ 1157 h 1563847"/>
              <a:gd name="connsiteX6" fmla="*/ 5714186 w 8976506"/>
              <a:gd name="connsiteY6" fmla="*/ 152159 h 1563847"/>
              <a:gd name="connsiteX7" fmla="*/ 6284637 w 8976506"/>
              <a:gd name="connsiteY7" fmla="*/ 143770 h 1563847"/>
              <a:gd name="connsiteX8" fmla="*/ 6695698 w 8976506"/>
              <a:gd name="connsiteY8" fmla="*/ 76658 h 1563847"/>
              <a:gd name="connsiteX9" fmla="*/ 7391984 w 8976506"/>
              <a:gd name="connsiteY9" fmla="*/ 512885 h 1563847"/>
              <a:gd name="connsiteX10" fmla="*/ 8356718 w 8976506"/>
              <a:gd name="connsiteY10" fmla="*/ 1066559 h 1563847"/>
              <a:gd name="connsiteX11" fmla="*/ 8365107 w 8976506"/>
              <a:gd name="connsiteY11" fmla="*/ 1410507 h 1563847"/>
              <a:gd name="connsiteX12" fmla="*/ 580123 w 8976506"/>
              <a:gd name="connsiteY12" fmla="*/ 1477619 h 1563847"/>
              <a:gd name="connsiteX13" fmla="*/ 655624 w 8976506"/>
              <a:gd name="connsiteY13" fmla="*/ 202493 h 15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76506" h="1563847">
                <a:moveTo>
                  <a:pt x="655624" y="202493"/>
                </a:moveTo>
                <a:cubicBezTo>
                  <a:pt x="781459" y="-40788"/>
                  <a:pt x="1062490" y="10944"/>
                  <a:pt x="1335132" y="17935"/>
                </a:cubicBezTo>
                <a:cubicBezTo>
                  <a:pt x="1607774" y="24926"/>
                  <a:pt x="1961510" y="241642"/>
                  <a:pt x="2291477" y="244438"/>
                </a:cubicBezTo>
                <a:cubicBezTo>
                  <a:pt x="2621444" y="247234"/>
                  <a:pt x="2989162" y="34713"/>
                  <a:pt x="3314934" y="34713"/>
                </a:cubicBezTo>
                <a:cubicBezTo>
                  <a:pt x="3640706" y="34713"/>
                  <a:pt x="3955294" y="250031"/>
                  <a:pt x="4246112" y="244438"/>
                </a:cubicBezTo>
                <a:cubicBezTo>
                  <a:pt x="4536930" y="238845"/>
                  <a:pt x="4815165" y="16537"/>
                  <a:pt x="5059844" y="1157"/>
                </a:cubicBezTo>
                <a:cubicBezTo>
                  <a:pt x="5304523" y="-14223"/>
                  <a:pt x="5510054" y="128390"/>
                  <a:pt x="5714186" y="152159"/>
                </a:cubicBezTo>
                <a:cubicBezTo>
                  <a:pt x="5918318" y="175928"/>
                  <a:pt x="6121052" y="156353"/>
                  <a:pt x="6284637" y="143770"/>
                </a:cubicBezTo>
                <a:cubicBezTo>
                  <a:pt x="6448222" y="131186"/>
                  <a:pt x="6511140" y="15139"/>
                  <a:pt x="6695698" y="76658"/>
                </a:cubicBezTo>
                <a:cubicBezTo>
                  <a:pt x="6880256" y="138177"/>
                  <a:pt x="7115147" y="347902"/>
                  <a:pt x="7391984" y="512885"/>
                </a:cubicBezTo>
                <a:cubicBezTo>
                  <a:pt x="7668821" y="677869"/>
                  <a:pt x="8194531" y="916955"/>
                  <a:pt x="8356718" y="1066559"/>
                </a:cubicBezTo>
                <a:cubicBezTo>
                  <a:pt x="8518905" y="1216163"/>
                  <a:pt x="9661206" y="1341997"/>
                  <a:pt x="8365107" y="1410507"/>
                </a:cubicBezTo>
                <a:cubicBezTo>
                  <a:pt x="7069008" y="1479017"/>
                  <a:pt x="1866435" y="1676158"/>
                  <a:pt x="580123" y="1477619"/>
                </a:cubicBezTo>
                <a:cubicBezTo>
                  <a:pt x="-706189" y="1279080"/>
                  <a:pt x="529789" y="445774"/>
                  <a:pt x="655624" y="202493"/>
                </a:cubicBezTo>
                <a:close/>
              </a:path>
            </a:pathLst>
          </a:custGeom>
          <a:solidFill>
            <a:srgbClr val="9E5D0C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Optické připojení k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9505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zatím nejrychlejší možné připojení pro domácnosti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vedené pod zemí přes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optická vlákna</a:t>
            </a:r>
            <a:r>
              <a:rPr lang="cs-CZ" sz="2000">
                <a:latin typeface="URW Form Cond Light" panose="00000400000000000000" pitchFamily="2" charset="-18"/>
              </a:rPr>
              <a:t>, data jsou přenášena/kódována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fotony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optická vlákna nepokrývají mnoho míst v Česku, proto není optický internet dostupný všude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2A99E42-2733-4F69-A4A8-0A899126C456}"/>
              </a:ext>
            </a:extLst>
          </p:cNvPr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9FD879-52F4-4D3D-889D-EF9E2655ABCA}"/>
              </a:ext>
            </a:extLst>
          </p:cNvPr>
          <p:cNvSpPr/>
          <p:nvPr/>
        </p:nvSpPr>
        <p:spPr>
          <a:xfrm>
            <a:off x="10344473" y="2276872"/>
            <a:ext cx="184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foton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E68ADE-4BA9-4F9E-9D25-A122AE54C5BA}"/>
              </a:ext>
            </a:extLst>
          </p:cNvPr>
          <p:cNvSpPr txBox="1"/>
          <p:nvPr/>
        </p:nvSpPr>
        <p:spPr>
          <a:xfrm>
            <a:off x="10344472" y="2646204"/>
            <a:ext cx="184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částice světla, kterou vyzařují všechny světelné zdroje (svítilna, lustr, Slunce,…)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912B6CED-86B9-4FBB-8B10-C7611098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492896"/>
            <a:ext cx="3809972" cy="4258702"/>
          </a:xfrm>
          <a:prstGeom prst="rect">
            <a:avLst/>
          </a:prstGeom>
        </p:spPr>
      </p:pic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A4851183-E3E2-4D31-9A86-3CC214E107AC}"/>
              </a:ext>
            </a:extLst>
          </p:cNvPr>
          <p:cNvSpPr/>
          <p:nvPr/>
        </p:nvSpPr>
        <p:spPr>
          <a:xfrm>
            <a:off x="1568741" y="5561901"/>
            <a:ext cx="3791824" cy="813732"/>
          </a:xfrm>
          <a:custGeom>
            <a:avLst/>
            <a:gdLst>
              <a:gd name="connsiteX0" fmla="*/ 0 w 3791824"/>
              <a:gd name="connsiteY0" fmla="*/ 167780 h 813732"/>
              <a:gd name="connsiteX1" fmla="*/ 0 w 3791824"/>
              <a:gd name="connsiteY1" fmla="*/ 805343 h 813732"/>
              <a:gd name="connsiteX2" fmla="*/ 3791824 w 3791824"/>
              <a:gd name="connsiteY2" fmla="*/ 813732 h 813732"/>
              <a:gd name="connsiteX3" fmla="*/ 3791824 w 3791824"/>
              <a:gd name="connsiteY3" fmla="*/ 0 h 81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824" h="813732">
                <a:moveTo>
                  <a:pt x="0" y="167780"/>
                </a:moveTo>
                <a:lnTo>
                  <a:pt x="0" y="805343"/>
                </a:lnTo>
                <a:lnTo>
                  <a:pt x="3791824" y="813732"/>
                </a:lnTo>
                <a:lnTo>
                  <a:pt x="379182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900270-FC09-4700-B8F3-75FD51A04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22" y="4302425"/>
            <a:ext cx="1787362" cy="1869283"/>
          </a:xfrm>
          <a:prstGeom prst="rect">
            <a:avLst/>
          </a:prstGeom>
        </p:spPr>
      </p:pic>
      <p:pic>
        <p:nvPicPr>
          <p:cNvPr id="3" name="Picture 4" descr="Ethernet">
            <a:extLst>
              <a:ext uri="{FF2B5EF4-FFF2-40B4-BE49-F238E27FC236}">
                <a16:creationId xmlns:a16="http://schemas.microsoft.com/office/drawing/2014/main" id="{47A6D191-C2AC-4E49-BFE4-A31977C4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28" y="5131945"/>
            <a:ext cx="472255" cy="47225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D0E65254-AEC6-46DF-9ADB-68DC20E07F95}"/>
              </a:ext>
            </a:extLst>
          </p:cNvPr>
          <p:cNvSpPr/>
          <p:nvPr/>
        </p:nvSpPr>
        <p:spPr>
          <a:xfrm>
            <a:off x="5408705" y="4961630"/>
            <a:ext cx="1744569" cy="469945"/>
          </a:xfrm>
          <a:custGeom>
            <a:avLst/>
            <a:gdLst>
              <a:gd name="connsiteX0" fmla="*/ 20916 w 849591"/>
              <a:gd name="connsiteY0" fmla="*/ 0 h 552450"/>
              <a:gd name="connsiteX1" fmla="*/ 106641 w 849591"/>
              <a:gd name="connsiteY1" fmla="*/ 428625 h 552450"/>
              <a:gd name="connsiteX2" fmla="*/ 849591 w 849591"/>
              <a:gd name="connsiteY2" fmla="*/ 552450 h 552450"/>
              <a:gd name="connsiteX0" fmla="*/ 567 w 1743642"/>
              <a:gd name="connsiteY0" fmla="*/ 561880 h 584840"/>
              <a:gd name="connsiteX1" fmla="*/ 1000692 w 1743642"/>
              <a:gd name="connsiteY1" fmla="*/ 7280 h 584840"/>
              <a:gd name="connsiteX2" fmla="*/ 1743642 w 1743642"/>
              <a:gd name="connsiteY2" fmla="*/ 131105 h 584840"/>
              <a:gd name="connsiteX0" fmla="*/ 586 w 1743661"/>
              <a:gd name="connsiteY0" fmla="*/ 431453 h 464705"/>
              <a:gd name="connsiteX1" fmla="*/ 971214 w 1743661"/>
              <a:gd name="connsiteY1" fmla="*/ 161989 h 464705"/>
              <a:gd name="connsiteX2" fmla="*/ 1743661 w 1743661"/>
              <a:gd name="connsiteY2" fmla="*/ 678 h 464705"/>
              <a:gd name="connsiteX0" fmla="*/ 586 w 1743661"/>
              <a:gd name="connsiteY0" fmla="*/ 431671 h 464923"/>
              <a:gd name="connsiteX1" fmla="*/ 971214 w 1743661"/>
              <a:gd name="connsiteY1" fmla="*/ 162207 h 464923"/>
              <a:gd name="connsiteX2" fmla="*/ 1743661 w 1743661"/>
              <a:gd name="connsiteY2" fmla="*/ 896 h 464923"/>
              <a:gd name="connsiteX0" fmla="*/ 1494 w 1744569"/>
              <a:gd name="connsiteY0" fmla="*/ 431671 h 469945"/>
              <a:gd name="connsiteX1" fmla="*/ 972122 w 1744569"/>
              <a:gd name="connsiteY1" fmla="*/ 162207 h 469945"/>
              <a:gd name="connsiteX2" fmla="*/ 1744569 w 1744569"/>
              <a:gd name="connsiteY2" fmla="*/ 896 h 46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4569" h="469945">
                <a:moveTo>
                  <a:pt x="1494" y="431671"/>
                </a:moveTo>
                <a:cubicBezTo>
                  <a:pt x="-24700" y="599946"/>
                  <a:pt x="293235" y="158623"/>
                  <a:pt x="972122" y="162207"/>
                </a:cubicBezTo>
                <a:cubicBezTo>
                  <a:pt x="1316712" y="185456"/>
                  <a:pt x="1442150" y="-14979"/>
                  <a:pt x="1744569" y="896"/>
                </a:cubicBezTo>
              </a:path>
            </a:pathLst>
          </a:custGeom>
          <a:noFill/>
          <a:ln>
            <a:solidFill>
              <a:schemeClr val="accent3"/>
            </a:solidFill>
          </a:ln>
          <a:effectLst>
            <a:glow rad="2286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3975AE4-234C-48D0-9FA7-8825BAC7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6588" y="4286813"/>
            <a:ext cx="864130" cy="8641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501EF4-BB09-4D87-BED8-11F066A3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790">
            <a:off x="2105133" y="2326253"/>
            <a:ext cx="3966668" cy="2231251"/>
          </a:xfrm>
          <a:prstGeom prst="rect">
            <a:avLst/>
          </a:prstGeom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36C7C960-519B-4323-A692-77825440842E}"/>
              </a:ext>
            </a:extLst>
          </p:cNvPr>
          <p:cNvSpPr txBox="1"/>
          <p:nvPr/>
        </p:nvSpPr>
        <p:spPr>
          <a:xfrm>
            <a:off x="80276" y="6560911"/>
            <a:ext cx="76719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/>
              <a:t>Zdroj (optické vlákno): https://www.zive.cz/clanky/kaskadove-lasery-1000-zrychli-internet-z-optickeho-vlakna-vymacnou-vic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BBB45CD0-B91E-467A-9FCE-55CAE6BBF2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 b="12898"/>
          <a:stretch/>
        </p:blipFill>
        <p:spPr>
          <a:xfrm>
            <a:off x="10344470" y="1067067"/>
            <a:ext cx="1847529" cy="11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826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Optické kabely - lepší než váš běžný kabel">
            <a:hlinkClick r:id="" action="ppaction://media"/>
            <a:extLst>
              <a:ext uri="{FF2B5EF4-FFF2-40B4-BE49-F238E27FC236}">
                <a16:creationId xmlns:a16="http://schemas.microsoft.com/office/drawing/2014/main" id="{CD908C18-B963-4CA5-95A7-EF34CDFA0A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29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Prohlížeč a vyhledávač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92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prohlížeč</a:t>
            </a:r>
            <a:r>
              <a:rPr lang="cs-CZ" sz="2000">
                <a:latin typeface="URW Form Cond Light" panose="00000400000000000000" pitchFamily="2" charset="-18"/>
              </a:rPr>
              <a:t> je program nebo aplikace, s jejíž pomocí prohlížíme internetové stránky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prohlížeči se také říká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browser</a:t>
            </a:r>
          </a:p>
        </p:txBody>
      </p:sp>
      <p:pic>
        <p:nvPicPr>
          <p:cNvPr id="88" name="Obrázek 87">
            <a:extLst>
              <a:ext uri="{FF2B5EF4-FFF2-40B4-BE49-F238E27FC236}">
                <a16:creationId xmlns:a16="http://schemas.microsoft.com/office/drawing/2014/main" id="{45EB242C-0640-458E-9F9F-C46C410BE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16"/>
          <a:stretch/>
        </p:blipFill>
        <p:spPr>
          <a:xfrm>
            <a:off x="7820509" y="-27384"/>
            <a:ext cx="2523963" cy="1312059"/>
          </a:xfrm>
          <a:prstGeom prst="rect">
            <a:avLst/>
          </a:prstGeom>
        </p:spPr>
      </p:pic>
      <p:sp>
        <p:nvSpPr>
          <p:cNvPr id="89" name="TextovéPole 88">
            <a:extLst>
              <a:ext uri="{FF2B5EF4-FFF2-40B4-BE49-F238E27FC236}">
                <a16:creationId xmlns:a16="http://schemas.microsoft.com/office/drawing/2014/main" id="{B05CE575-300B-4B20-81AA-F35EBF977256}"/>
              </a:ext>
            </a:extLst>
          </p:cNvPr>
          <p:cNvSpPr txBox="1"/>
          <p:nvPr/>
        </p:nvSpPr>
        <p:spPr>
          <a:xfrm>
            <a:off x="9211415" y="443979"/>
            <a:ext cx="8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LIST 27</a:t>
            </a:r>
          </a:p>
        </p:txBody>
      </p:sp>
      <p:pic>
        <p:nvPicPr>
          <p:cNvPr id="90" name="Obrázek 89">
            <a:extLst>
              <a:ext uri="{FF2B5EF4-FFF2-40B4-BE49-F238E27FC236}">
                <a16:creationId xmlns:a16="http://schemas.microsoft.com/office/drawing/2014/main" id="{B6EC5A1E-80EC-4424-9AE3-417D315FD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8" y="245919"/>
            <a:ext cx="758706" cy="758706"/>
          </a:xfrm>
          <a:prstGeom prst="rect">
            <a:avLst/>
          </a:prstGeom>
        </p:spPr>
      </p:pic>
      <p:pic>
        <p:nvPicPr>
          <p:cNvPr id="4" name="safari">
            <a:extLst>
              <a:ext uri="{FF2B5EF4-FFF2-40B4-BE49-F238E27FC236}">
                <a16:creationId xmlns:a16="http://schemas.microsoft.com/office/drawing/2014/main" id="{E868C998-E956-4708-A8F8-0322F2AA5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10" y="1844824"/>
            <a:ext cx="1332000" cy="1332000"/>
          </a:xfrm>
          <a:prstGeom prst="rect">
            <a:avLst/>
          </a:prstGeom>
        </p:spPr>
      </p:pic>
      <p:pic>
        <p:nvPicPr>
          <p:cNvPr id="9" name="firefox">
            <a:extLst>
              <a:ext uri="{FF2B5EF4-FFF2-40B4-BE49-F238E27FC236}">
                <a16:creationId xmlns:a16="http://schemas.microsoft.com/office/drawing/2014/main" id="{4126A13C-3947-464E-9757-B623BF265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045" y="1844824"/>
            <a:ext cx="1332000" cy="1332000"/>
          </a:xfrm>
          <a:prstGeom prst="rect">
            <a:avLst/>
          </a:prstGeom>
        </p:spPr>
      </p:pic>
      <p:pic>
        <p:nvPicPr>
          <p:cNvPr id="14" name="chrome">
            <a:extLst>
              <a:ext uri="{FF2B5EF4-FFF2-40B4-BE49-F238E27FC236}">
                <a16:creationId xmlns:a16="http://schemas.microsoft.com/office/drawing/2014/main" id="{F33B0F9E-BB7F-428C-B5DA-381B531A9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5" y="1844824"/>
            <a:ext cx="1332000" cy="1332000"/>
          </a:xfrm>
          <a:prstGeom prst="rect">
            <a:avLst/>
          </a:prstGeom>
        </p:spPr>
      </p:pic>
      <p:pic>
        <p:nvPicPr>
          <p:cNvPr id="16" name="opera 15">
            <a:extLst>
              <a:ext uri="{FF2B5EF4-FFF2-40B4-BE49-F238E27FC236}">
                <a16:creationId xmlns:a16="http://schemas.microsoft.com/office/drawing/2014/main" id="{10441A71-487A-424B-80E5-593CF44D3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76" y="1844824"/>
            <a:ext cx="1332000" cy="133200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09934737-3C7D-48AF-9B74-7A10C0FC5812}"/>
              </a:ext>
            </a:extLst>
          </p:cNvPr>
          <p:cNvSpPr/>
          <p:nvPr/>
        </p:nvSpPr>
        <p:spPr>
          <a:xfrm>
            <a:off x="1018715" y="3284983"/>
            <a:ext cx="1332000" cy="576065"/>
          </a:xfrm>
          <a:prstGeom prst="rect">
            <a:avLst/>
          </a:prstGeom>
          <a:solidFill>
            <a:srgbClr val="40A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Google Chrome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11A3BB50-1945-4A70-BECE-B962EED43748}"/>
              </a:ext>
            </a:extLst>
          </p:cNvPr>
          <p:cNvSpPr/>
          <p:nvPr/>
        </p:nvSpPr>
        <p:spPr>
          <a:xfrm>
            <a:off x="3267880" y="3284983"/>
            <a:ext cx="1332000" cy="576065"/>
          </a:xfrm>
          <a:prstGeom prst="rect">
            <a:avLst/>
          </a:prstGeom>
          <a:solidFill>
            <a:srgbClr val="28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Microsoft Edge</a:t>
            </a:r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88530CB7-5B40-41AE-86E6-A8C2565A515E}"/>
              </a:ext>
            </a:extLst>
          </p:cNvPr>
          <p:cNvSpPr/>
          <p:nvPr/>
        </p:nvSpPr>
        <p:spPr>
          <a:xfrm>
            <a:off x="5517045" y="3284983"/>
            <a:ext cx="1332000" cy="57606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Mozilla Firefox</a:t>
            </a: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B839C629-1B1F-4B6F-85F7-06F24CCB93C3}"/>
              </a:ext>
            </a:extLst>
          </p:cNvPr>
          <p:cNvSpPr/>
          <p:nvPr/>
        </p:nvSpPr>
        <p:spPr>
          <a:xfrm>
            <a:off x="7766210" y="3284983"/>
            <a:ext cx="1332000" cy="576065"/>
          </a:xfrm>
          <a:prstGeom prst="rect">
            <a:avLst/>
          </a:prstGeom>
          <a:solidFill>
            <a:srgbClr val="497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Safari</a:t>
            </a:r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7D9AE7FC-7987-4CA3-8929-8234D71F1580}"/>
              </a:ext>
            </a:extLst>
          </p:cNvPr>
          <p:cNvSpPr/>
          <p:nvPr/>
        </p:nvSpPr>
        <p:spPr>
          <a:xfrm>
            <a:off x="10015375" y="3284983"/>
            <a:ext cx="1332000" cy="576065"/>
          </a:xfrm>
          <a:prstGeom prst="rect">
            <a:avLst/>
          </a:prstGeom>
          <a:solidFill>
            <a:srgbClr val="FF1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Opera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0CEF97EC-C664-421F-8EDC-0C65E885CD12}"/>
              </a:ext>
            </a:extLst>
          </p:cNvPr>
          <p:cNvSpPr txBox="1"/>
          <p:nvPr/>
        </p:nvSpPr>
        <p:spPr>
          <a:xfrm>
            <a:off x="479374" y="4221088"/>
            <a:ext cx="92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vyhledávač</a:t>
            </a:r>
            <a:r>
              <a:rPr lang="cs-CZ" sz="2000">
                <a:latin typeface="URW Form Cond Light" panose="00000400000000000000" pitchFamily="2" charset="-18"/>
              </a:rPr>
              <a:t> je webová stránka uzpůsobená k vyhledávání ostatních stránek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moderní vyhledávače umí graficky či slovně odpovídat na celé otázky</a:t>
            </a:r>
          </a:p>
        </p:txBody>
      </p:sp>
      <p:pic>
        <p:nvPicPr>
          <p:cNvPr id="1026" name="Picture 2" descr="Google Logo | Symbol, History, PNG (3840*2160)">
            <a:extLst>
              <a:ext uri="{FF2B5EF4-FFF2-40B4-BE49-F238E27FC236}">
                <a16:creationId xmlns:a16="http://schemas.microsoft.com/office/drawing/2014/main" id="{6555E67C-89B1-4DFB-A03B-9CEB3326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97" y="4938018"/>
            <a:ext cx="2808312" cy="1579676"/>
          </a:xfrm>
          <a:prstGeom prst="rect">
            <a:avLst/>
          </a:prstGeom>
          <a:noFill/>
          <a:effectLst>
            <a:outerShdw blurRad="38100" dist="38100" dir="8100000" algn="tr" rotWithShape="0">
              <a:schemeClr val="bg1">
                <a:alpha val="7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B34513-B7D5-4E84-98FF-B728C504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57" y="5040375"/>
            <a:ext cx="2405972" cy="1353359"/>
          </a:xfrm>
          <a:prstGeom prst="rect">
            <a:avLst/>
          </a:prstGeom>
          <a:noFill/>
          <a:effectLst>
            <a:outerShdw blurRad="38100" dist="38100" dir="8100000" algn="tr" rotWithShape="0">
              <a:schemeClr val="bg1">
                <a:alpha val="7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ovéPole 90">
            <a:extLst>
              <a:ext uri="{FF2B5EF4-FFF2-40B4-BE49-F238E27FC236}">
                <a16:creationId xmlns:a16="http://schemas.microsoft.com/office/drawing/2014/main" id="{455D4D97-7636-44DA-8008-5FF268B008B1}"/>
              </a:ext>
            </a:extLst>
          </p:cNvPr>
          <p:cNvSpPr txBox="1"/>
          <p:nvPr/>
        </p:nvSpPr>
        <p:spPr>
          <a:xfrm>
            <a:off x="479374" y="6517020"/>
            <a:ext cx="3096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/>
              <a:t>Zdroje log: logos-world.net, wikipedia.org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4133A2F-288D-43BF-A948-CFA8BA52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1" y="5386522"/>
            <a:ext cx="3287688" cy="672949"/>
          </a:xfrm>
          <a:prstGeom prst="rect">
            <a:avLst/>
          </a:prstGeom>
          <a:noFill/>
          <a:effectLst>
            <a:outerShdw blurRad="38100" dist="38100" dir="8100000" algn="tr" rotWithShape="0">
              <a:schemeClr val="bg1">
                <a:alpha val="7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xthon free icon">
            <a:extLst>
              <a:ext uri="{FF2B5EF4-FFF2-40B4-BE49-F238E27FC236}">
                <a16:creationId xmlns:a16="http://schemas.microsoft.com/office/drawing/2014/main" id="{21569E2C-525F-4CFE-ACC5-89DCB55B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028" y="456365"/>
            <a:ext cx="713892" cy="7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Obrázek 91">
            <a:extLst>
              <a:ext uri="{FF2B5EF4-FFF2-40B4-BE49-F238E27FC236}">
                <a16:creationId xmlns:a16="http://schemas.microsoft.com/office/drawing/2014/main" id="{22F8A3C9-5468-498F-BDC1-110D0384500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11212590" y="959927"/>
            <a:ext cx="420660" cy="420660"/>
          </a:xfrm>
          <a:prstGeom prst="rect">
            <a:avLst/>
          </a:prstGeom>
        </p:spPr>
      </p:pic>
      <p:pic>
        <p:nvPicPr>
          <p:cNvPr id="32" name="edge">
            <a:extLst>
              <a:ext uri="{FF2B5EF4-FFF2-40B4-BE49-F238E27FC236}">
                <a16:creationId xmlns:a16="http://schemas.microsoft.com/office/drawing/2014/main" id="{9A7B95B5-7D0D-43B1-9A9F-0589C76844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6310" y="1838442"/>
            <a:ext cx="1335140" cy="13351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787126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61" grpId="0" animBg="1"/>
      <p:bldP spid="62" grpId="0" animBg="1"/>
      <p:bldP spid="63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Poskytovatelé internetu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445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každý správný spotřebitel by si měl umět najít výhodnou službu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služby se mohou lišit i v jedné ulici – rychlost dostupná u kamaráda nemusí být dostupná u vás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mnoho internetových poskytovatelů (ISP) nabízí výhodné balíčky (internetová televize, telefonní paušál)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dle svých potřeb (rychlost, služby) najděte poskytovatele internetu, kteří působí ve vaší obci či ulici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máte toho nejvýhodnějšího?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8FA13B75-A858-437E-9BB8-C5F28380B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16"/>
          <a:stretch/>
        </p:blipFill>
        <p:spPr>
          <a:xfrm>
            <a:off x="7820509" y="-27384"/>
            <a:ext cx="2523963" cy="1312059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9CCD827E-FA51-410B-A95A-CA47BBE1BA91}"/>
              </a:ext>
            </a:extLst>
          </p:cNvPr>
          <p:cNvSpPr txBox="1"/>
          <p:nvPr/>
        </p:nvSpPr>
        <p:spPr>
          <a:xfrm>
            <a:off x="9211415" y="443979"/>
            <a:ext cx="8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LIST 29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0512F97-E647-4134-B1A8-4A0CFB2B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8" y="245919"/>
            <a:ext cx="758706" cy="7587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7D6E7EB-27C7-466E-9706-AC0CB4505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160559"/>
            <a:ext cx="6781750" cy="5714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93512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IP adresa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9262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připojením domácnosti k internetu získáváte automaticky IP adresu 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jde o číselnou identifikaci zařízení, která jsou připojena k internetu (něco jako „telefonní číslo“)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slouží ke vzájemné komunikaci (já vím, komu „volám“, oni vědí, kdo „volá“)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469242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doména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855838"/>
            <a:ext cx="1847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slovní zápis adresy webového serveru; například </a:t>
            </a:r>
            <a:r>
              <a:rPr lang="cs-CZ" sz="1600" b="1">
                <a:solidFill>
                  <a:srgbClr val="03386E"/>
                </a:solidFill>
                <a:latin typeface="URW Form Cond Light" panose="00000400000000000000" pitchFamily="2" charset="-18"/>
              </a:rPr>
              <a:t>www.facebook.com</a:t>
            </a:r>
            <a:r>
              <a:rPr lang="cs-CZ" sz="1600">
                <a:latin typeface="URW Form Cond Light" panose="00000400000000000000" pitchFamily="2" charset="-18"/>
              </a:rPr>
              <a:t>; slouží pro lidi, počítačům musí doménu přeložit na IP adresu systém </a:t>
            </a:r>
            <a:r>
              <a:rPr lang="cs-CZ" sz="1600" b="1">
                <a:latin typeface="URW Form" panose="00000500000000000000" pitchFamily="2" charset="-18"/>
              </a:rPr>
              <a:t>DNS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FE0B385-8537-4C96-8B4F-D925543F8E46}"/>
              </a:ext>
            </a:extLst>
          </p:cNvPr>
          <p:cNvSpPr/>
          <p:nvPr/>
        </p:nvSpPr>
        <p:spPr>
          <a:xfrm>
            <a:off x="10343766" y="1065753"/>
            <a:ext cx="1847528" cy="1349422"/>
          </a:xfrm>
          <a:prstGeom prst="rect">
            <a:avLst/>
          </a:prstGeom>
          <a:solidFill>
            <a:srgbClr val="033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51F57C-333F-4A67-B095-E662C893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19" y="1065753"/>
            <a:ext cx="1349422" cy="1349422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E0772303-B83E-4497-B445-2266964B8D45}"/>
              </a:ext>
            </a:extLst>
          </p:cNvPr>
          <p:cNvSpPr txBox="1"/>
          <p:nvPr/>
        </p:nvSpPr>
        <p:spPr>
          <a:xfrm>
            <a:off x="2781438" y="5438304"/>
            <a:ext cx="11139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31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A7023F8-9380-4A71-855E-77FA8C27BAB3}"/>
              </a:ext>
            </a:extLst>
          </p:cNvPr>
          <p:cNvSpPr txBox="1"/>
          <p:nvPr/>
        </p:nvSpPr>
        <p:spPr>
          <a:xfrm>
            <a:off x="4038997" y="5438304"/>
            <a:ext cx="11139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13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E7C2579-787E-4015-8B32-08686C0BE138}"/>
              </a:ext>
            </a:extLst>
          </p:cNvPr>
          <p:cNvSpPr txBox="1"/>
          <p:nvPr/>
        </p:nvSpPr>
        <p:spPr>
          <a:xfrm>
            <a:off x="5297882" y="5438304"/>
            <a:ext cx="11139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70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84D56E0-0207-4337-B3DD-14B3DB9E897B}"/>
              </a:ext>
            </a:extLst>
          </p:cNvPr>
          <p:cNvSpPr txBox="1"/>
          <p:nvPr/>
        </p:nvSpPr>
        <p:spPr>
          <a:xfrm>
            <a:off x="6553143" y="5438304"/>
            <a:ext cx="1113955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36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84391A-4D48-4F71-B889-B96166D13BA5}"/>
              </a:ext>
            </a:extLst>
          </p:cNvPr>
          <p:cNvSpPr txBox="1"/>
          <p:nvPr/>
        </p:nvSpPr>
        <p:spPr>
          <a:xfrm>
            <a:off x="3899087" y="543830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ACA7235-1932-471E-BB85-47FC72D2EFF2}"/>
              </a:ext>
            </a:extLst>
          </p:cNvPr>
          <p:cNvSpPr txBox="1"/>
          <p:nvPr/>
        </p:nvSpPr>
        <p:spPr>
          <a:xfrm>
            <a:off x="5155648" y="543830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938B9BA-A708-4E3E-B389-44B081E2BA68}"/>
              </a:ext>
            </a:extLst>
          </p:cNvPr>
          <p:cNvSpPr txBox="1"/>
          <p:nvPr/>
        </p:nvSpPr>
        <p:spPr>
          <a:xfrm>
            <a:off x="6410710" y="543830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6687F16-98F4-4051-A07B-11FB7BD0F5F2}"/>
              </a:ext>
            </a:extLst>
          </p:cNvPr>
          <p:cNvSpPr txBox="1"/>
          <p:nvPr/>
        </p:nvSpPr>
        <p:spPr>
          <a:xfrm>
            <a:off x="2781438" y="6146190"/>
            <a:ext cx="1113027" cy="338554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00011111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45FED84-A361-4561-895D-FEE8DDCF47DA}"/>
              </a:ext>
            </a:extLst>
          </p:cNvPr>
          <p:cNvSpPr txBox="1"/>
          <p:nvPr/>
        </p:nvSpPr>
        <p:spPr>
          <a:xfrm>
            <a:off x="4038997" y="6146190"/>
            <a:ext cx="1113027" cy="338554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00001101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E772CBE-F558-4A87-96D5-64ECCA27B32B}"/>
              </a:ext>
            </a:extLst>
          </p:cNvPr>
          <p:cNvSpPr txBox="1"/>
          <p:nvPr/>
        </p:nvSpPr>
        <p:spPr>
          <a:xfrm>
            <a:off x="5297882" y="6146190"/>
            <a:ext cx="1113027" cy="338554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01000110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A42607E-58C7-47DB-8DC7-40069D58F479}"/>
              </a:ext>
            </a:extLst>
          </p:cNvPr>
          <p:cNvSpPr txBox="1"/>
          <p:nvPr/>
        </p:nvSpPr>
        <p:spPr>
          <a:xfrm>
            <a:off x="6552215" y="6146190"/>
            <a:ext cx="1113027" cy="338554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00100100</a:t>
            </a:r>
          </a:p>
        </p:txBody>
      </p:sp>
      <p:pic>
        <p:nvPicPr>
          <p:cNvPr id="1028" name="Picture 4" descr="Server">
            <a:extLst>
              <a:ext uri="{FF2B5EF4-FFF2-40B4-BE49-F238E27FC236}">
                <a16:creationId xmlns:a16="http://schemas.microsoft.com/office/drawing/2014/main" id="{082C1D6F-9AD4-44F3-846B-061D4748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1" y="5438304"/>
            <a:ext cx="1046440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 free icon">
            <a:extLst>
              <a:ext uri="{FF2B5EF4-FFF2-40B4-BE49-F238E27FC236}">
                <a16:creationId xmlns:a16="http://schemas.microsoft.com/office/drawing/2014/main" id="{E8948BA0-2515-49B8-AB83-0B262EB5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90" y="5414838"/>
            <a:ext cx="229041" cy="22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09793BE5-6E00-41B5-9658-4F9F29DB354F}"/>
              </a:ext>
            </a:extLst>
          </p:cNvPr>
          <p:cNvSpPr txBox="1"/>
          <p:nvPr/>
        </p:nvSpPr>
        <p:spPr>
          <a:xfrm>
            <a:off x="2781438" y="3022614"/>
            <a:ext cx="11139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46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DA7CF978-BB68-4727-946A-CB182CD69CDC}"/>
              </a:ext>
            </a:extLst>
          </p:cNvPr>
          <p:cNvSpPr txBox="1"/>
          <p:nvPr/>
        </p:nvSpPr>
        <p:spPr>
          <a:xfrm>
            <a:off x="4038997" y="3022614"/>
            <a:ext cx="11139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135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0EC92EA0-59A5-4ED6-81B4-261E27EF3F72}"/>
              </a:ext>
            </a:extLst>
          </p:cNvPr>
          <p:cNvSpPr txBox="1"/>
          <p:nvPr/>
        </p:nvSpPr>
        <p:spPr>
          <a:xfrm>
            <a:off x="5297882" y="3022614"/>
            <a:ext cx="11139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98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A64DF48-F3D2-41C5-88D4-195E99C0E239}"/>
              </a:ext>
            </a:extLst>
          </p:cNvPr>
          <p:cNvSpPr txBox="1"/>
          <p:nvPr/>
        </p:nvSpPr>
        <p:spPr>
          <a:xfrm>
            <a:off x="6553143" y="3022614"/>
            <a:ext cx="11139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  <a:latin typeface="URW Form Cond Light" panose="00000400000000000000" pitchFamily="2" charset="-18"/>
              </a:rPr>
              <a:t>82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E9D7B63-5B35-4878-8C24-06BB3051063D}"/>
              </a:ext>
            </a:extLst>
          </p:cNvPr>
          <p:cNvSpPr txBox="1"/>
          <p:nvPr/>
        </p:nvSpPr>
        <p:spPr>
          <a:xfrm>
            <a:off x="3899087" y="302261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accent1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28697F37-429E-4A07-918B-D1E7F695AD93}"/>
              </a:ext>
            </a:extLst>
          </p:cNvPr>
          <p:cNvSpPr txBox="1"/>
          <p:nvPr/>
        </p:nvSpPr>
        <p:spPr>
          <a:xfrm>
            <a:off x="5155648" y="302261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accent1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DCCCB96B-3CBB-459D-BF12-07721F8B6467}"/>
              </a:ext>
            </a:extLst>
          </p:cNvPr>
          <p:cNvSpPr txBox="1"/>
          <p:nvPr/>
        </p:nvSpPr>
        <p:spPr>
          <a:xfrm>
            <a:off x="6410710" y="3022614"/>
            <a:ext cx="1440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>
                <a:solidFill>
                  <a:schemeClr val="accent1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B24B5669-A4D9-42E6-BB44-C38A26EA1E9E}"/>
              </a:ext>
            </a:extLst>
          </p:cNvPr>
          <p:cNvSpPr txBox="1"/>
          <p:nvPr/>
        </p:nvSpPr>
        <p:spPr>
          <a:xfrm>
            <a:off x="2781438" y="3730500"/>
            <a:ext cx="1113027" cy="338554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00101110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905FD9BB-A5E7-430A-B3F0-A6F69485E5DE}"/>
              </a:ext>
            </a:extLst>
          </p:cNvPr>
          <p:cNvSpPr txBox="1"/>
          <p:nvPr/>
        </p:nvSpPr>
        <p:spPr>
          <a:xfrm>
            <a:off x="4038997" y="3730500"/>
            <a:ext cx="1113027" cy="338554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10000111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4BAAF2F-E9F8-408E-840D-FD12CA24F678}"/>
              </a:ext>
            </a:extLst>
          </p:cNvPr>
          <p:cNvSpPr txBox="1"/>
          <p:nvPr/>
        </p:nvSpPr>
        <p:spPr>
          <a:xfrm>
            <a:off x="5297882" y="3730500"/>
            <a:ext cx="1113027" cy="338554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01100010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3EE9D74D-A91E-4DE2-97C8-B4EFDD23CA6A}"/>
              </a:ext>
            </a:extLst>
          </p:cNvPr>
          <p:cNvSpPr txBox="1"/>
          <p:nvPr/>
        </p:nvSpPr>
        <p:spPr>
          <a:xfrm>
            <a:off x="6552215" y="3730500"/>
            <a:ext cx="1113027" cy="338554"/>
          </a:xfrm>
          <a:prstGeom prst="rect">
            <a:avLst/>
          </a:prstGeom>
          <a:solidFill>
            <a:schemeClr val="accent1"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01010010</a:t>
            </a:r>
          </a:p>
        </p:txBody>
      </p:sp>
      <p:pic>
        <p:nvPicPr>
          <p:cNvPr id="1032" name="Picture 8" descr="Laptop">
            <a:extLst>
              <a:ext uri="{FF2B5EF4-FFF2-40B4-BE49-F238E27FC236}">
                <a16:creationId xmlns:a16="http://schemas.microsoft.com/office/drawing/2014/main" id="{2BD73049-8594-436A-8A8D-A5E3AD1A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7" y="3022614"/>
            <a:ext cx="1046440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7E53B9C-C40A-4A2A-B141-E3C0AAE5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409" y="3296394"/>
            <a:ext cx="263886" cy="2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Šipka: dolů 15">
            <a:extLst>
              <a:ext uri="{FF2B5EF4-FFF2-40B4-BE49-F238E27FC236}">
                <a16:creationId xmlns:a16="http://schemas.microsoft.com/office/drawing/2014/main" id="{B302138E-88E3-40F5-90A7-722095982DC4}"/>
              </a:ext>
            </a:extLst>
          </p:cNvPr>
          <p:cNvSpPr/>
          <p:nvPr/>
        </p:nvSpPr>
        <p:spPr>
          <a:xfrm>
            <a:off x="4753549" y="4285627"/>
            <a:ext cx="556514" cy="936104"/>
          </a:xfrm>
          <a:prstGeom prst="downArrow">
            <a:avLst>
              <a:gd name="adj1" fmla="val 50000"/>
              <a:gd name="adj2" fmla="val 830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Šipka: dolů 54">
            <a:extLst>
              <a:ext uri="{FF2B5EF4-FFF2-40B4-BE49-F238E27FC236}">
                <a16:creationId xmlns:a16="http://schemas.microsoft.com/office/drawing/2014/main" id="{107A844B-0F8E-45CF-8044-AF69A745E567}"/>
              </a:ext>
            </a:extLst>
          </p:cNvPr>
          <p:cNvSpPr/>
          <p:nvPr/>
        </p:nvSpPr>
        <p:spPr>
          <a:xfrm rot="10800000">
            <a:off x="5107438" y="4279805"/>
            <a:ext cx="556514" cy="936104"/>
          </a:xfrm>
          <a:prstGeom prst="downArrow">
            <a:avLst>
              <a:gd name="adj1" fmla="val 50000"/>
              <a:gd name="adj2" fmla="val 83042"/>
            </a:avLst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7112F54-7931-455A-9929-343996226F6F}"/>
              </a:ext>
            </a:extLst>
          </p:cNvPr>
          <p:cNvSpPr txBox="1"/>
          <p:nvPr/>
        </p:nvSpPr>
        <p:spPr>
          <a:xfrm>
            <a:off x="7945392" y="3022614"/>
            <a:ext cx="198776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URW Form Cond Light" panose="00000400000000000000" pitchFamily="2" charset="-18"/>
              </a:rPr>
              <a:t>moje IP adresa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A25EBC4-A01F-4E1D-A59C-C3FF42EA1C11}"/>
              </a:ext>
            </a:extLst>
          </p:cNvPr>
          <p:cNvSpPr txBox="1"/>
          <p:nvPr/>
        </p:nvSpPr>
        <p:spPr>
          <a:xfrm>
            <a:off x="7945392" y="5776858"/>
            <a:ext cx="1987761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URW Form Cond Light" panose="00000400000000000000" pitchFamily="2" charset="-18"/>
              </a:rPr>
              <a:t>IP adresa serverů Facebooku</a:t>
            </a:r>
          </a:p>
        </p:txBody>
      </p:sp>
    </p:spTree>
    <p:extLst>
      <p:ext uri="{BB962C8B-B14F-4D97-AF65-F5344CB8AC3E}">
        <p14:creationId xmlns:p14="http://schemas.microsoft.com/office/powerpoint/2010/main" val="354531188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IP adresa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9262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verzi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IPv4</a:t>
            </a:r>
            <a:r>
              <a:rPr lang="cs-CZ" sz="2000">
                <a:latin typeface="URW Form Cond Light" panose="00000400000000000000" pitchFamily="2" charset="-18"/>
              </a:rPr>
              <a:t> tvoří čtyři osmibitová čísla (tzn. rozsah 0—255) oddělená tečkou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těchto adres je nedostatek, proto poskytovatelé nabízejí neveřejnou dynamickou IP adresu (tato adresa je sdílená s dalšími zákazníky, skrytá a libovolně se mění)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zařízení v jedné LAN síti musí být rozlišována ještě další lokální IP adresou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kvůli omezenému počtu IPv4 vznikla verze IPv6</a:t>
            </a:r>
          </a:p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IPv6</a:t>
            </a:r>
            <a:r>
              <a:rPr lang="cs-CZ" sz="2000">
                <a:latin typeface="URW Form Cond Light" panose="00000400000000000000" pitchFamily="2" charset="-18"/>
              </a:rPr>
              <a:t> tvoří osm skupin čtyř šestnáctkových čísel (čísla 0—f), kdy je každá skupina oddělena dvojtečkou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adres IPv6 je tolik 16</a:t>
            </a:r>
            <a:r>
              <a:rPr lang="cs-CZ" sz="2000" baseline="30000">
                <a:latin typeface="URW Form Cond Light" panose="00000400000000000000" pitchFamily="2" charset="-18"/>
              </a:rPr>
              <a:t>32</a:t>
            </a:r>
            <a:r>
              <a:rPr lang="cs-CZ" sz="2000">
                <a:latin typeface="URW Form Cond Light" panose="00000400000000000000" pitchFamily="2" charset="-18"/>
              </a:rPr>
              <a:t>, že může mít každé zařízení svou vlastní a nastálo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276872"/>
            <a:ext cx="184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veřejná IP adresa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830711"/>
            <a:ext cx="1847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je nutné si ji registrovat (většinou za poplatek); 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nemění se a je veřejná (dostanete se k ní odkudkoliv);</a:t>
            </a:r>
          </a:p>
          <a:p>
            <a:r>
              <a:rPr lang="cs-CZ" sz="1600">
                <a:latin typeface="URW Form Cond Light" panose="00000400000000000000" pitchFamily="2" charset="-18"/>
              </a:rPr>
              <a:t>slouží hlavně webovým serverům </a:t>
            </a:r>
            <a:br>
              <a:rPr lang="cs-CZ" sz="1600">
                <a:latin typeface="URW Form Cond Light" panose="00000400000000000000" pitchFamily="2" charset="-18"/>
              </a:rPr>
            </a:br>
            <a:r>
              <a:rPr lang="cs-CZ" sz="1600">
                <a:latin typeface="URW Form Cond Light" panose="00000400000000000000" pitchFamily="2" charset="-18"/>
              </a:rPr>
              <a:t>a také ke vzdálenému přístupu</a:t>
            </a:r>
            <a:endParaRPr lang="cs-CZ" sz="1600" b="1">
              <a:latin typeface="URW Form" panose="00000500000000000000" pitchFamily="2" charset="-18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E0772303-B83E-4497-B445-2266964B8D45}"/>
              </a:ext>
            </a:extLst>
          </p:cNvPr>
          <p:cNvSpPr txBox="1"/>
          <p:nvPr/>
        </p:nvSpPr>
        <p:spPr>
          <a:xfrm>
            <a:off x="479375" y="4300353"/>
            <a:ext cx="64807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31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A7023F8-9380-4A71-855E-77FA8C27BAB3}"/>
              </a:ext>
            </a:extLst>
          </p:cNvPr>
          <p:cNvSpPr txBox="1"/>
          <p:nvPr/>
        </p:nvSpPr>
        <p:spPr>
          <a:xfrm>
            <a:off x="1271464" y="4300353"/>
            <a:ext cx="64807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13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E7C2579-787E-4015-8B32-08686C0BE138}"/>
              </a:ext>
            </a:extLst>
          </p:cNvPr>
          <p:cNvSpPr txBox="1"/>
          <p:nvPr/>
        </p:nvSpPr>
        <p:spPr>
          <a:xfrm>
            <a:off x="2068483" y="4300353"/>
            <a:ext cx="64807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70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84D56E0-0207-4337-B3DD-14B3DB9E897B}"/>
              </a:ext>
            </a:extLst>
          </p:cNvPr>
          <p:cNvSpPr txBox="1"/>
          <p:nvPr/>
        </p:nvSpPr>
        <p:spPr>
          <a:xfrm>
            <a:off x="2860572" y="4300353"/>
            <a:ext cx="648073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36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84391A-4D48-4F71-B889-B96166D13BA5}"/>
              </a:ext>
            </a:extLst>
          </p:cNvPr>
          <p:cNvSpPr txBox="1"/>
          <p:nvPr/>
        </p:nvSpPr>
        <p:spPr>
          <a:xfrm>
            <a:off x="1127448" y="4300353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E6687F16-98F4-4051-A07B-11FB7BD0F5F2}"/>
              </a:ext>
            </a:extLst>
          </p:cNvPr>
          <p:cNvSpPr txBox="1"/>
          <p:nvPr/>
        </p:nvSpPr>
        <p:spPr>
          <a:xfrm>
            <a:off x="479375" y="4885128"/>
            <a:ext cx="648000" cy="230832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00011111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45FED84-A361-4561-895D-FEE8DDCF47DA}"/>
              </a:ext>
            </a:extLst>
          </p:cNvPr>
          <p:cNvSpPr txBox="1"/>
          <p:nvPr/>
        </p:nvSpPr>
        <p:spPr>
          <a:xfrm>
            <a:off x="1269238" y="4885128"/>
            <a:ext cx="648000" cy="230832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00001101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E772CBE-F558-4A87-96D5-64ECCA27B32B}"/>
              </a:ext>
            </a:extLst>
          </p:cNvPr>
          <p:cNvSpPr txBox="1"/>
          <p:nvPr/>
        </p:nvSpPr>
        <p:spPr>
          <a:xfrm>
            <a:off x="2068410" y="4885047"/>
            <a:ext cx="648000" cy="230832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01000110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A42607E-58C7-47DB-8DC7-40069D58F479}"/>
              </a:ext>
            </a:extLst>
          </p:cNvPr>
          <p:cNvSpPr txBox="1"/>
          <p:nvPr/>
        </p:nvSpPr>
        <p:spPr>
          <a:xfrm>
            <a:off x="2860572" y="4885047"/>
            <a:ext cx="648000" cy="230832"/>
          </a:xfrm>
          <a:prstGeom prst="rect">
            <a:avLst/>
          </a:prstGeom>
          <a:solidFill>
            <a:srgbClr val="118AB2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00100100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A25EBC4-A01F-4E1D-A59C-C3FF42EA1C11}"/>
              </a:ext>
            </a:extLst>
          </p:cNvPr>
          <p:cNvSpPr txBox="1"/>
          <p:nvPr/>
        </p:nvSpPr>
        <p:spPr>
          <a:xfrm>
            <a:off x="479375" y="3900243"/>
            <a:ext cx="948534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URW Form Cond Light" panose="00000400000000000000" pitchFamily="2" charset="-18"/>
              </a:rPr>
              <a:t>IPv4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5CD416D-A864-4486-97E7-74F3D8E564AF}"/>
              </a:ext>
            </a:extLst>
          </p:cNvPr>
          <p:cNvSpPr txBox="1"/>
          <p:nvPr/>
        </p:nvSpPr>
        <p:spPr>
          <a:xfrm>
            <a:off x="1922002" y="4300353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CACC0B5-4913-4817-8A07-96E56F5F2DD1}"/>
              </a:ext>
            </a:extLst>
          </p:cNvPr>
          <p:cNvSpPr txBox="1"/>
          <p:nvPr/>
        </p:nvSpPr>
        <p:spPr>
          <a:xfrm>
            <a:off x="2716556" y="4300353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rgbClr val="118AB2"/>
                </a:solidFill>
                <a:latin typeface="URW Form Cond Light" panose="00000400000000000000" pitchFamily="2" charset="-18"/>
              </a:rPr>
              <a:t>.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5F8F6429-41DE-44D4-8CA0-593CED9B6E4C}"/>
              </a:ext>
            </a:extLst>
          </p:cNvPr>
          <p:cNvSpPr txBox="1"/>
          <p:nvPr/>
        </p:nvSpPr>
        <p:spPr>
          <a:xfrm>
            <a:off x="479374" y="5697496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2a03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009E3990-794E-4A06-A7A7-0FAF504488EE}"/>
              </a:ext>
            </a:extLst>
          </p:cNvPr>
          <p:cNvSpPr txBox="1"/>
          <p:nvPr/>
        </p:nvSpPr>
        <p:spPr>
          <a:xfrm>
            <a:off x="1624928" y="5697875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2880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94314FC-87C5-4AFF-9F7B-3A0119517215}"/>
              </a:ext>
            </a:extLst>
          </p:cNvPr>
          <p:cNvSpPr txBox="1"/>
          <p:nvPr/>
        </p:nvSpPr>
        <p:spPr>
          <a:xfrm>
            <a:off x="2779855" y="5697495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f11c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49950633-CBE8-4999-80CB-578931101C6C}"/>
              </a:ext>
            </a:extLst>
          </p:cNvPr>
          <p:cNvSpPr txBox="1"/>
          <p:nvPr/>
        </p:nvSpPr>
        <p:spPr>
          <a:xfrm>
            <a:off x="3934993" y="5696735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8183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6C6396B-6E74-4098-AFF6-CBADF2C1E81C}"/>
              </a:ext>
            </a:extLst>
          </p:cNvPr>
          <p:cNvSpPr txBox="1"/>
          <p:nvPr/>
        </p:nvSpPr>
        <p:spPr>
          <a:xfrm>
            <a:off x="1483039" y="5697496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4D3329F3-D050-45E9-B78E-3E224E87C739}"/>
              </a:ext>
            </a:extLst>
          </p:cNvPr>
          <p:cNvSpPr txBox="1"/>
          <p:nvPr/>
        </p:nvSpPr>
        <p:spPr>
          <a:xfrm>
            <a:off x="479375" y="5300463"/>
            <a:ext cx="94853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  <a:latin typeface="URW Form Cond Light" panose="00000400000000000000" pitchFamily="2" charset="-18"/>
              </a:rPr>
              <a:t>IPv6</a:t>
            </a:r>
          </a:p>
        </p:txBody>
      </p:sp>
      <p:sp>
        <p:nvSpPr>
          <p:cNvPr id="67" name="TextovéPole 66">
            <a:hlinkClick r:id="rId2"/>
            <a:extLst>
              <a:ext uri="{FF2B5EF4-FFF2-40B4-BE49-F238E27FC236}">
                <a16:creationId xmlns:a16="http://schemas.microsoft.com/office/drawing/2014/main" id="{CB1BCFF0-34A9-4528-9679-21BBDA342E8B}"/>
              </a:ext>
            </a:extLst>
          </p:cNvPr>
          <p:cNvSpPr txBox="1"/>
          <p:nvPr/>
        </p:nvSpPr>
        <p:spPr>
          <a:xfrm>
            <a:off x="10558101" y="5747129"/>
            <a:ext cx="1419563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více informací pro zájemce</a:t>
            </a:r>
          </a:p>
        </p:txBody>
      </p:sp>
      <p:pic>
        <p:nvPicPr>
          <p:cNvPr id="68" name="Obrázek 67">
            <a:extLst>
              <a:ext uri="{FF2B5EF4-FFF2-40B4-BE49-F238E27FC236}">
                <a16:creationId xmlns:a16="http://schemas.microsoft.com/office/drawing/2014/main" id="{89D19B39-800E-4425-B9DD-989F8060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723177" y="6158985"/>
            <a:ext cx="420660" cy="420660"/>
          </a:xfrm>
          <a:prstGeom prst="rect">
            <a:avLst/>
          </a:prstGeom>
        </p:spPr>
      </p:pic>
      <p:pic>
        <p:nvPicPr>
          <p:cNvPr id="2052" name="Picture 4" descr="What is an IP address and how do they work? | HideMyAss Blog">
            <a:extLst>
              <a:ext uri="{FF2B5EF4-FFF2-40B4-BE49-F238E27FC236}">
                <a16:creationId xmlns:a16="http://schemas.microsoft.com/office/drawing/2014/main" id="{38EB5100-9091-4D89-8ACD-D9EB265C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 b="13250"/>
          <a:stretch/>
        </p:blipFill>
        <p:spPr bwMode="auto">
          <a:xfrm>
            <a:off x="10344472" y="1065753"/>
            <a:ext cx="1847528" cy="11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ovéPole 68">
            <a:extLst>
              <a:ext uri="{FF2B5EF4-FFF2-40B4-BE49-F238E27FC236}">
                <a16:creationId xmlns:a16="http://schemas.microsoft.com/office/drawing/2014/main" id="{D40E47DC-8F7E-4AE6-BB07-11A20661CE3C}"/>
              </a:ext>
            </a:extLst>
          </p:cNvPr>
          <p:cNvSpPr txBox="1"/>
          <p:nvPr/>
        </p:nvSpPr>
        <p:spPr>
          <a:xfrm>
            <a:off x="10296309" y="655710"/>
            <a:ext cx="1847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/>
              <a:t>Zdroj obrázku: https://blog.hidemyass.com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93B3FCE-B24B-4867-A513-4C680C39332F}"/>
              </a:ext>
            </a:extLst>
          </p:cNvPr>
          <p:cNvSpPr txBox="1"/>
          <p:nvPr/>
        </p:nvSpPr>
        <p:spPr>
          <a:xfrm>
            <a:off x="5082172" y="5696735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face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076E07AE-D498-4226-BA12-2947871816F2}"/>
              </a:ext>
            </a:extLst>
          </p:cNvPr>
          <p:cNvSpPr txBox="1"/>
          <p:nvPr/>
        </p:nvSpPr>
        <p:spPr>
          <a:xfrm>
            <a:off x="6225964" y="5696733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b00c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F4B7474B-487A-4C2B-9838-EAE6016EEE90}"/>
              </a:ext>
            </a:extLst>
          </p:cNvPr>
          <p:cNvSpPr txBox="1"/>
          <p:nvPr/>
        </p:nvSpPr>
        <p:spPr>
          <a:xfrm>
            <a:off x="7377165" y="5696732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0000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13E6BC88-544A-47F3-9B3E-FCB0701F0907}"/>
              </a:ext>
            </a:extLst>
          </p:cNvPr>
          <p:cNvSpPr txBox="1"/>
          <p:nvPr/>
        </p:nvSpPr>
        <p:spPr>
          <a:xfrm>
            <a:off x="8524344" y="5696732"/>
            <a:ext cx="1008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  <a:latin typeface="URW Form Cond Light" panose="00000400000000000000" pitchFamily="2" charset="-18"/>
              </a:rPr>
              <a:t>25de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5E02EBB9-0C0D-4DBB-8FB6-976C5695FDEC}"/>
              </a:ext>
            </a:extLst>
          </p:cNvPr>
          <p:cNvSpPr txBox="1"/>
          <p:nvPr/>
        </p:nvSpPr>
        <p:spPr>
          <a:xfrm>
            <a:off x="2634240" y="5697875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E2001147-89AC-4004-9ABE-EEF4120A5B20}"/>
              </a:ext>
            </a:extLst>
          </p:cNvPr>
          <p:cNvSpPr txBox="1"/>
          <p:nvPr/>
        </p:nvSpPr>
        <p:spPr>
          <a:xfrm>
            <a:off x="3789691" y="5697115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763AAF50-5653-4405-B28B-CA9738E537D9}"/>
              </a:ext>
            </a:extLst>
          </p:cNvPr>
          <p:cNvSpPr txBox="1"/>
          <p:nvPr/>
        </p:nvSpPr>
        <p:spPr>
          <a:xfrm>
            <a:off x="4939665" y="5696735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1DCAC0FA-1265-43D0-A40F-5C75861D7A03}"/>
              </a:ext>
            </a:extLst>
          </p:cNvPr>
          <p:cNvSpPr txBox="1"/>
          <p:nvPr/>
        </p:nvSpPr>
        <p:spPr>
          <a:xfrm>
            <a:off x="6088780" y="5696734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45AC8C84-09EB-40DB-94D6-7675D5976F89}"/>
              </a:ext>
            </a:extLst>
          </p:cNvPr>
          <p:cNvSpPr txBox="1"/>
          <p:nvPr/>
        </p:nvSpPr>
        <p:spPr>
          <a:xfrm>
            <a:off x="7233149" y="5696733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E13E8372-9C32-4417-9537-02437F2E0C0E}"/>
              </a:ext>
            </a:extLst>
          </p:cNvPr>
          <p:cNvSpPr txBox="1"/>
          <p:nvPr/>
        </p:nvSpPr>
        <p:spPr>
          <a:xfrm>
            <a:off x="8380328" y="5696732"/>
            <a:ext cx="144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>
                <a:solidFill>
                  <a:schemeClr val="accent2"/>
                </a:solidFill>
                <a:latin typeface="URW Form Cond Light" panose="00000400000000000000" pitchFamily="2" charset="-18"/>
              </a:rPr>
              <a:t>: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70814704-EE8F-484F-8F39-D92B4CCC708B}"/>
              </a:ext>
            </a:extLst>
          </p:cNvPr>
          <p:cNvSpPr txBox="1"/>
          <p:nvPr/>
        </p:nvSpPr>
        <p:spPr>
          <a:xfrm>
            <a:off x="478306" y="6281507"/>
            <a:ext cx="1006163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0010101000000011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D4DA521E-8C7D-4675-9533-2E79B29AEDA0}"/>
              </a:ext>
            </a:extLst>
          </p:cNvPr>
          <p:cNvSpPr txBox="1"/>
          <p:nvPr/>
        </p:nvSpPr>
        <p:spPr>
          <a:xfrm>
            <a:off x="1626765" y="6281507"/>
            <a:ext cx="1006163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0010100010000000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7A1D047-39EA-47CD-9596-0DFABBA066BC}"/>
              </a:ext>
            </a:extLst>
          </p:cNvPr>
          <p:cNvSpPr txBox="1"/>
          <p:nvPr/>
        </p:nvSpPr>
        <p:spPr>
          <a:xfrm>
            <a:off x="2779855" y="6281319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1111000100011100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AC437DB4-6284-4FDB-A918-7EE760B6679C}"/>
              </a:ext>
            </a:extLst>
          </p:cNvPr>
          <p:cNvSpPr txBox="1"/>
          <p:nvPr/>
        </p:nvSpPr>
        <p:spPr>
          <a:xfrm>
            <a:off x="3932840" y="6281319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1000000110000011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94A794D5-3BF3-4293-A374-B204237FDD45}"/>
              </a:ext>
            </a:extLst>
          </p:cNvPr>
          <p:cNvSpPr txBox="1"/>
          <p:nvPr/>
        </p:nvSpPr>
        <p:spPr>
          <a:xfrm>
            <a:off x="5082172" y="6280798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1111101011001110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B6ADEC3E-92A3-4E53-AF23-FCDB51810496}"/>
              </a:ext>
            </a:extLst>
          </p:cNvPr>
          <p:cNvSpPr txBox="1"/>
          <p:nvPr/>
        </p:nvSpPr>
        <p:spPr>
          <a:xfrm>
            <a:off x="6225964" y="6280798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1011000000001100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8A487A1C-6125-4B8B-AF9B-09564F4EF371}"/>
              </a:ext>
            </a:extLst>
          </p:cNvPr>
          <p:cNvSpPr txBox="1"/>
          <p:nvPr/>
        </p:nvSpPr>
        <p:spPr>
          <a:xfrm>
            <a:off x="7377165" y="6280798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0000000000000000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B0AFB10B-32D4-48C8-A391-85A7CFE4A32B}"/>
              </a:ext>
            </a:extLst>
          </p:cNvPr>
          <p:cNvSpPr txBox="1"/>
          <p:nvPr/>
        </p:nvSpPr>
        <p:spPr>
          <a:xfrm>
            <a:off x="8524344" y="6280798"/>
            <a:ext cx="1008000" cy="230832"/>
          </a:xfrm>
          <a:prstGeom prst="rect">
            <a:avLst/>
          </a:prstGeom>
          <a:solidFill>
            <a:schemeClr val="accent2">
              <a:alpha val="50196"/>
            </a:schemeClr>
          </a:solidFill>
        </p:spPr>
        <p:txBody>
          <a:bodyPr wrap="square" lIns="0" rIns="0">
            <a:spAutoFit/>
          </a:bodyPr>
          <a:lstStyle/>
          <a:p>
            <a:pPr algn="ctr"/>
            <a:r>
              <a:rPr lang="cs-CZ" sz="900">
                <a:solidFill>
                  <a:schemeClr val="bg1"/>
                </a:solidFill>
              </a:rPr>
              <a:t>0010010111011110</a:t>
            </a:r>
          </a:p>
        </p:txBody>
      </p:sp>
      <p:pic>
        <p:nvPicPr>
          <p:cNvPr id="88" name="Obrázek 87">
            <a:extLst>
              <a:ext uri="{FF2B5EF4-FFF2-40B4-BE49-F238E27FC236}">
                <a16:creationId xmlns:a16="http://schemas.microsoft.com/office/drawing/2014/main" id="{45EB242C-0640-458E-9F9F-C46C410BE7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016"/>
          <a:stretch/>
        </p:blipFill>
        <p:spPr>
          <a:xfrm>
            <a:off x="7820509" y="-27384"/>
            <a:ext cx="2523963" cy="1312059"/>
          </a:xfrm>
          <a:prstGeom prst="rect">
            <a:avLst/>
          </a:prstGeom>
        </p:spPr>
      </p:pic>
      <p:sp>
        <p:nvSpPr>
          <p:cNvPr id="89" name="TextovéPole 88">
            <a:extLst>
              <a:ext uri="{FF2B5EF4-FFF2-40B4-BE49-F238E27FC236}">
                <a16:creationId xmlns:a16="http://schemas.microsoft.com/office/drawing/2014/main" id="{B05CE575-300B-4B20-81AA-F35EBF977256}"/>
              </a:ext>
            </a:extLst>
          </p:cNvPr>
          <p:cNvSpPr txBox="1"/>
          <p:nvPr/>
        </p:nvSpPr>
        <p:spPr>
          <a:xfrm>
            <a:off x="9211415" y="443979"/>
            <a:ext cx="8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LIST 30</a:t>
            </a:r>
          </a:p>
        </p:txBody>
      </p:sp>
      <p:pic>
        <p:nvPicPr>
          <p:cNvPr id="90" name="Obrázek 89">
            <a:extLst>
              <a:ext uri="{FF2B5EF4-FFF2-40B4-BE49-F238E27FC236}">
                <a16:creationId xmlns:a16="http://schemas.microsoft.com/office/drawing/2014/main" id="{B6EC5A1E-80EC-4424-9AE3-417D315FDD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8" y="245919"/>
            <a:ext cx="758706" cy="7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542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Server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6" y="1065753"/>
            <a:ext cx="7304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PC (personal computer) je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osobní počítač</a:t>
            </a:r>
            <a:r>
              <a:rPr lang="cs-CZ" sz="2000">
                <a:latin typeface="URW Form Cond Light" panose="00000400000000000000" pitchFamily="2" charset="-18"/>
              </a:rPr>
              <a:t>, který slouží pro soukromé účely a jeho obsah není veřejný</a:t>
            </a:r>
          </a:p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server</a:t>
            </a:r>
            <a:r>
              <a:rPr lang="cs-CZ" sz="2000">
                <a:latin typeface="URW Form Cond Light" panose="00000400000000000000" pitchFamily="2" charset="-18"/>
              </a:rPr>
              <a:t> je oproti tomu počítač, který něco s někým sdílí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servery můžeme pojmenovat podle toho, jakou službu sdílí s ostatními</a:t>
            </a:r>
          </a:p>
          <a:p>
            <a:pPr marL="342900" indent="-342900">
              <a:buFontTx/>
              <a:buChar char="-"/>
            </a:pP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klient</a:t>
            </a:r>
            <a:r>
              <a:rPr lang="cs-CZ" sz="2000">
                <a:latin typeface="URW Form Cond Light" panose="00000400000000000000" pitchFamily="2" charset="-18"/>
              </a:rPr>
              <a:t> je počítač nebo jiné zařízení, které je na server připojené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371680"/>
            <a:ext cx="1518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superpočítač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758276"/>
            <a:ext cx="1847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jde o hromadu zároveň propojených počítačů/serverů, které spolu sdílí výkon (hlavně CPU a RAM)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AE42344-EFF7-4946-8C8F-2AF82DBAF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063263"/>
            <a:ext cx="1847528" cy="1231562"/>
          </a:xfrm>
          <a:prstGeom prst="rect">
            <a:avLst/>
          </a:prstGeom>
        </p:spPr>
      </p:pic>
      <p:pic>
        <p:nvPicPr>
          <p:cNvPr id="13" name="web">
            <a:extLst>
              <a:ext uri="{FF2B5EF4-FFF2-40B4-BE49-F238E27FC236}">
                <a16:creationId xmlns:a16="http://schemas.microsoft.com/office/drawing/2014/main" id="{5B80EA45-84B2-461F-B134-8FB9B782E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7" y="3033095"/>
            <a:ext cx="1260000" cy="1260000"/>
          </a:xfrm>
          <a:prstGeom prst="rect">
            <a:avLst/>
          </a:prstGeom>
        </p:spPr>
      </p:pic>
      <p:pic>
        <p:nvPicPr>
          <p:cNvPr id="15" name="tiskárna">
            <a:extLst>
              <a:ext uri="{FF2B5EF4-FFF2-40B4-BE49-F238E27FC236}">
                <a16:creationId xmlns:a16="http://schemas.microsoft.com/office/drawing/2014/main" id="{E015070F-9D6C-497B-9D0C-5CD466A2E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78" y="3033095"/>
            <a:ext cx="1260000" cy="1260000"/>
          </a:xfrm>
          <a:prstGeom prst="rect">
            <a:avLst/>
          </a:prstGeom>
        </p:spPr>
      </p:pic>
      <p:pic>
        <p:nvPicPr>
          <p:cNvPr id="17" name="hra">
            <a:extLst>
              <a:ext uri="{FF2B5EF4-FFF2-40B4-BE49-F238E27FC236}">
                <a16:creationId xmlns:a16="http://schemas.microsoft.com/office/drawing/2014/main" id="{AAC57231-3A47-4228-8645-F2B59E414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67" y="3033095"/>
            <a:ext cx="1260000" cy="1260000"/>
          </a:xfrm>
          <a:prstGeom prst="rect">
            <a:avLst/>
          </a:prstGeom>
        </p:spPr>
      </p:pic>
      <p:pic>
        <p:nvPicPr>
          <p:cNvPr id="19" name="SSD">
            <a:extLst>
              <a:ext uri="{FF2B5EF4-FFF2-40B4-BE49-F238E27FC236}">
                <a16:creationId xmlns:a16="http://schemas.microsoft.com/office/drawing/2014/main" id="{5CCC4997-ACB1-4538-BD58-47C57E19F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56" y="3033095"/>
            <a:ext cx="1260000" cy="1260000"/>
          </a:xfrm>
          <a:prstGeom prst="rect">
            <a:avLst/>
          </a:prstGeom>
        </p:spPr>
      </p:pic>
      <p:pic>
        <p:nvPicPr>
          <p:cNvPr id="21" name="obálka">
            <a:extLst>
              <a:ext uri="{FF2B5EF4-FFF2-40B4-BE49-F238E27FC236}">
                <a16:creationId xmlns:a16="http://schemas.microsoft.com/office/drawing/2014/main" id="{B759FF17-6169-4B1D-85CB-6EE223A18E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5" y="3033095"/>
            <a:ext cx="1260000" cy="1260000"/>
          </a:xfrm>
          <a:prstGeom prst="rect">
            <a:avLst/>
          </a:prstGeom>
        </p:spPr>
      </p:pic>
      <p:pic>
        <p:nvPicPr>
          <p:cNvPr id="1026" name="Picture 2" descr="Database storage free icon">
            <a:extLst>
              <a:ext uri="{FF2B5EF4-FFF2-40B4-BE49-F238E27FC236}">
                <a16:creationId xmlns:a16="http://schemas.microsoft.com/office/drawing/2014/main" id="{EFD5F6B9-3CD1-4E2F-A2C2-3EFB1EDCA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663" y="548680"/>
            <a:ext cx="722424" cy="7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Obrázek 52">
            <a:extLst>
              <a:ext uri="{FF2B5EF4-FFF2-40B4-BE49-F238E27FC236}">
                <a16:creationId xmlns:a16="http://schemas.microsoft.com/office/drawing/2014/main" id="{46D98839-63F9-4A30-AF00-137FBB9337BC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9097327" y="1055478"/>
            <a:ext cx="420660" cy="420660"/>
          </a:xfrm>
          <a:prstGeom prst="rect">
            <a:avLst/>
          </a:prstGeom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6CAAB6E6-1109-4289-B342-C964E9465FB3}"/>
              </a:ext>
            </a:extLst>
          </p:cNvPr>
          <p:cNvSpPr/>
          <p:nvPr/>
        </p:nvSpPr>
        <p:spPr>
          <a:xfrm>
            <a:off x="678344" y="4396824"/>
            <a:ext cx="1260000" cy="616352"/>
          </a:xfrm>
          <a:prstGeom prst="rect">
            <a:avLst/>
          </a:prstGeom>
          <a:solidFill>
            <a:srgbClr val="C8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bg1"/>
                </a:solidFill>
              </a:rPr>
              <a:t>mailový server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5585167D-938F-4DDE-AC57-FB41CCD52B37}"/>
              </a:ext>
            </a:extLst>
          </p:cNvPr>
          <p:cNvSpPr/>
          <p:nvPr/>
        </p:nvSpPr>
        <p:spPr>
          <a:xfrm>
            <a:off x="2573256" y="4396824"/>
            <a:ext cx="1260000" cy="616352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bg1"/>
                </a:solidFill>
              </a:rPr>
              <a:t>diskový </a:t>
            </a:r>
          </a:p>
          <a:p>
            <a:r>
              <a:rPr lang="cs-CZ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62" name="Obdélník 61">
            <a:extLst>
              <a:ext uri="{FF2B5EF4-FFF2-40B4-BE49-F238E27FC236}">
                <a16:creationId xmlns:a16="http://schemas.microsoft.com/office/drawing/2014/main" id="{B10CB930-8C6E-40A5-96E3-1D8E129DDD93}"/>
              </a:ext>
            </a:extLst>
          </p:cNvPr>
          <p:cNvSpPr/>
          <p:nvPr/>
        </p:nvSpPr>
        <p:spPr>
          <a:xfrm>
            <a:off x="4468167" y="4398804"/>
            <a:ext cx="1260000" cy="616352"/>
          </a:xfrm>
          <a:prstGeom prst="rect">
            <a:avLst/>
          </a:prstGeom>
          <a:solidFill>
            <a:srgbClr val="663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bg1"/>
                </a:solidFill>
              </a:rPr>
              <a:t>herní </a:t>
            </a:r>
          </a:p>
          <a:p>
            <a:r>
              <a:rPr lang="cs-CZ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63" name="Obdélník 62">
            <a:extLst>
              <a:ext uri="{FF2B5EF4-FFF2-40B4-BE49-F238E27FC236}">
                <a16:creationId xmlns:a16="http://schemas.microsoft.com/office/drawing/2014/main" id="{09FB4736-765F-4178-ABA3-86CE26E5BCE8}"/>
              </a:ext>
            </a:extLst>
          </p:cNvPr>
          <p:cNvSpPr/>
          <p:nvPr/>
        </p:nvSpPr>
        <p:spPr>
          <a:xfrm>
            <a:off x="6363078" y="4396824"/>
            <a:ext cx="1260000" cy="616352"/>
          </a:xfrm>
          <a:prstGeom prst="rect">
            <a:avLst/>
          </a:prstGeom>
          <a:solidFill>
            <a:srgbClr val="4E7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bg1"/>
                </a:solidFill>
              </a:rPr>
              <a:t>tiskový </a:t>
            </a:r>
          </a:p>
          <a:p>
            <a:r>
              <a:rPr lang="cs-CZ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64" name="Obdélník 63">
            <a:extLst>
              <a:ext uri="{FF2B5EF4-FFF2-40B4-BE49-F238E27FC236}">
                <a16:creationId xmlns:a16="http://schemas.microsoft.com/office/drawing/2014/main" id="{1F5B52B5-ECA1-447E-8EF3-66659B906145}"/>
              </a:ext>
            </a:extLst>
          </p:cNvPr>
          <p:cNvSpPr/>
          <p:nvPr/>
        </p:nvSpPr>
        <p:spPr>
          <a:xfrm>
            <a:off x="8257989" y="4394844"/>
            <a:ext cx="1260000" cy="616352"/>
          </a:xfrm>
          <a:prstGeom prst="rect">
            <a:avLst/>
          </a:prstGeom>
          <a:solidFill>
            <a:srgbClr val="027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bg1"/>
                </a:solidFill>
              </a:rPr>
              <a:t>webový </a:t>
            </a:r>
          </a:p>
          <a:p>
            <a:r>
              <a:rPr lang="cs-CZ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102A096-14A3-43B0-AA22-9F1237BBC637}"/>
              </a:ext>
            </a:extLst>
          </p:cNvPr>
          <p:cNvSpPr/>
          <p:nvPr/>
        </p:nvSpPr>
        <p:spPr>
          <a:xfrm>
            <a:off x="678344" y="5011196"/>
            <a:ext cx="1260000" cy="1846804"/>
          </a:xfrm>
          <a:prstGeom prst="rect">
            <a:avLst/>
          </a:prstGeom>
          <a:solidFill>
            <a:srgbClr val="C8292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>
                <a:solidFill>
                  <a:schemeClr val="bg1"/>
                </a:solidFill>
              </a:rPr>
              <a:t>ukládá doručenou elektronickou poštu a umožňuje uživateli její vzdálenou správu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61B635FD-282A-425F-9FFB-A486BAAB5929}"/>
              </a:ext>
            </a:extLst>
          </p:cNvPr>
          <p:cNvSpPr/>
          <p:nvPr/>
        </p:nvSpPr>
        <p:spPr>
          <a:xfrm>
            <a:off x="2573256" y="5011196"/>
            <a:ext cx="1260000" cy="1846804"/>
          </a:xfrm>
          <a:prstGeom prst="rect">
            <a:avLst/>
          </a:prstGeom>
          <a:solidFill>
            <a:srgbClr val="4747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>
                <a:solidFill>
                  <a:schemeClr val="bg1"/>
                </a:solidFill>
              </a:rPr>
              <a:t>poskytuje kapacitu svého disku; </a:t>
            </a:r>
          </a:p>
          <a:p>
            <a:r>
              <a:rPr lang="cs-CZ" sz="1400">
                <a:solidFill>
                  <a:schemeClr val="bg1"/>
                </a:solidFill>
              </a:rPr>
              <a:t>uživatel má většinou určitý limit, kolik bajtů může na disk serveru uložit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330BD712-8047-4B16-9F3D-68590E14C598}"/>
              </a:ext>
            </a:extLst>
          </p:cNvPr>
          <p:cNvSpPr/>
          <p:nvPr/>
        </p:nvSpPr>
        <p:spPr>
          <a:xfrm>
            <a:off x="4468166" y="5011196"/>
            <a:ext cx="1260000" cy="1846804"/>
          </a:xfrm>
          <a:prstGeom prst="rect">
            <a:avLst/>
          </a:prstGeom>
          <a:solidFill>
            <a:srgbClr val="66342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>
                <a:solidFill>
                  <a:schemeClr val="bg1"/>
                </a:solidFill>
              </a:rPr>
              <a:t>hostitel pro multiplayerové hry; </a:t>
            </a:r>
          </a:p>
          <a:p>
            <a:r>
              <a:rPr lang="cs-CZ" sz="1400">
                <a:solidFill>
                  <a:schemeClr val="bg1"/>
                </a:solidFill>
              </a:rPr>
              <a:t>sbírá data od klientů/hráčů a ty potom propojuje do jedné hry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A77E88E-D7C5-44D3-9344-04212144FA4E}"/>
              </a:ext>
            </a:extLst>
          </p:cNvPr>
          <p:cNvSpPr/>
          <p:nvPr/>
        </p:nvSpPr>
        <p:spPr>
          <a:xfrm>
            <a:off x="6365288" y="5011196"/>
            <a:ext cx="1260000" cy="1846804"/>
          </a:xfrm>
          <a:prstGeom prst="rect">
            <a:avLst/>
          </a:prstGeom>
          <a:solidFill>
            <a:srgbClr val="4E72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>
                <a:solidFill>
                  <a:schemeClr val="bg1"/>
                </a:solidFill>
              </a:rPr>
              <a:t>počítače v síti odešlou tisk na serverový počítač a ten poté dokument vytiskne k němu připojenou tiskárnou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11EACD9-B906-43D4-AB18-21DB9B48918C}"/>
              </a:ext>
            </a:extLst>
          </p:cNvPr>
          <p:cNvSpPr/>
          <p:nvPr/>
        </p:nvSpPr>
        <p:spPr>
          <a:xfrm>
            <a:off x="8255779" y="5011196"/>
            <a:ext cx="1260000" cy="1846804"/>
          </a:xfrm>
          <a:prstGeom prst="rect">
            <a:avLst/>
          </a:prstGeom>
          <a:solidFill>
            <a:srgbClr val="027EA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>
                <a:solidFill>
                  <a:schemeClr val="bg1"/>
                </a:solidFill>
              </a:rPr>
              <a:t>poskytuje webové soubory (stránky) </a:t>
            </a:r>
            <a:br>
              <a:rPr lang="cs-CZ" sz="1400">
                <a:solidFill>
                  <a:schemeClr val="bg1"/>
                </a:solidFill>
              </a:rPr>
            </a:br>
            <a:r>
              <a:rPr lang="cs-CZ" sz="1400">
                <a:solidFill>
                  <a:schemeClr val="bg1"/>
                </a:solidFill>
              </a:rPr>
              <a:t>k návštěvě komukoliv, kdo o to požádá;</a:t>
            </a:r>
          </a:p>
          <a:p>
            <a:r>
              <a:rPr lang="cs-CZ" sz="1400">
                <a:solidFill>
                  <a:schemeClr val="accent5"/>
                </a:solidFill>
                <a:latin typeface="URW Form" panose="00000500000000000000" pitchFamily="2" charset="-18"/>
              </a:rPr>
              <a:t>princip internetu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4" grpId="0" animBg="1"/>
      <p:bldP spid="61" grpId="0" animBg="1"/>
      <p:bldP spid="62" grpId="0" animBg="1"/>
      <p:bldP spid="63" grpId="0" animBg="1"/>
      <p:bldP spid="64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LAN síť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6" y="1065753"/>
            <a:ext cx="35283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používá se v budovách (domácnosti, školy, firmy,…)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zařízení k sobě pojí jedna síť (Ethernet nebo bezdrátová </a:t>
            </a:r>
            <a:br>
              <a:rPr lang="cs-CZ" sz="2000">
                <a:latin typeface="URW Form Cond Light" panose="00000400000000000000" pitchFamily="2" charset="-18"/>
              </a:rPr>
            </a:br>
            <a:r>
              <a:rPr lang="cs-CZ" sz="2000">
                <a:latin typeface="URW Form Cond Light" panose="00000400000000000000" pitchFamily="2" charset="-18"/>
              </a:rPr>
              <a:t>wi-fi)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místní síť (local) = přístup k ní mají pouze zaměstnanci, rodina,…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umožňuje přístup k firemním složkám, v rodinách to mohou být například sdílené složky </a:t>
            </a:r>
            <a:br>
              <a:rPr lang="cs-CZ" sz="2000">
                <a:latin typeface="URW Form Cond Light" panose="00000400000000000000" pitchFamily="2" charset="-18"/>
              </a:rPr>
            </a:br>
            <a:r>
              <a:rPr lang="cs-CZ" sz="2000">
                <a:latin typeface="URW Form Cond Light" panose="00000400000000000000" pitchFamily="2" charset="-18"/>
              </a:rPr>
              <a:t>s hudbou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umožňuje tisk z tiskáren zapojených do sítě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do této sítě nemá přístup nikdo zvenčí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420461"/>
            <a:ext cx="124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LAN party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807057"/>
            <a:ext cx="1847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událost, kdy se hráči sejdou na jednom místě a pomocí switche propojí své počítače kvůli hraní multiplayerové hry; do této sítě nemají přístup hráči zvenčí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EC01D99-8BF3-4A58-AEFE-B7EB1D8FE4F9}"/>
              </a:ext>
            </a:extLst>
          </p:cNvPr>
          <p:cNvSpPr/>
          <p:nvPr/>
        </p:nvSpPr>
        <p:spPr>
          <a:xfrm>
            <a:off x="10344472" y="1065753"/>
            <a:ext cx="1847528" cy="1305927"/>
          </a:xfrm>
          <a:prstGeom prst="rect">
            <a:avLst/>
          </a:prstGeom>
          <a:solidFill>
            <a:srgbClr val="FD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B14090-732C-4FA5-B6A5-131F86CF7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85" y="872802"/>
            <a:ext cx="1700808" cy="17008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C35B08-95F7-4364-A454-B3A12BC14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03" y="1767417"/>
            <a:ext cx="5388993" cy="3814205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68E71C28-5AAC-4589-85BE-6656768E8C01}"/>
              </a:ext>
            </a:extLst>
          </p:cNvPr>
          <p:cNvSpPr/>
          <p:nvPr/>
        </p:nvSpPr>
        <p:spPr>
          <a:xfrm>
            <a:off x="4398708" y="980728"/>
            <a:ext cx="5387583" cy="5387583"/>
          </a:xfrm>
          <a:prstGeom prst="ellipse">
            <a:avLst/>
          </a:prstGeom>
          <a:noFill/>
          <a:ln w="127000">
            <a:solidFill>
              <a:schemeClr val="bg1">
                <a:alpha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924AEF4-3E5C-4FF1-934F-0C4026A2A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8191" y1="34289" x2="34572" y2="32795"/>
                        <a14:foregroundMark x1="33199" y1="41519" x2="38732" y2="40832"/>
                        <a14:foregroundMark x1="67649" y1="61793" x2="74596" y2="61389"/>
                        <a14:foregroundMark x1="36107" y1="47213" x2="36389" y2="50848"/>
                        <a14:foregroundMark x1="43457" y1="63489" x2="53595" y2="63489"/>
                        <a14:foregroundMark x1="62076" y1="63732" x2="30977" y2="62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5" y="3542115"/>
            <a:ext cx="433417" cy="433417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75586CEF-AF10-4461-A0BB-FEA9CA13A167}"/>
              </a:ext>
            </a:extLst>
          </p:cNvPr>
          <p:cNvSpPr/>
          <p:nvPr/>
        </p:nvSpPr>
        <p:spPr>
          <a:xfrm>
            <a:off x="6816080" y="3471248"/>
            <a:ext cx="576064" cy="57606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29CC642-3039-40D9-BF57-C62EEE4E0C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21" y="1135516"/>
            <a:ext cx="720000" cy="720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6C912A5-6A75-448B-949C-F7EC5D9044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75" y="2420461"/>
            <a:ext cx="720000" cy="7200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5D4E5D9-2D6F-4925-A4DF-C5B4079F0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69" y="4047312"/>
            <a:ext cx="720000" cy="7200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CC90D4E9-56BE-4643-A3B6-F71A2C525D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6" y="5451330"/>
            <a:ext cx="720000" cy="72000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F4431E6-4889-49E8-9F60-AC5F5564F3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9" y="616109"/>
            <a:ext cx="720000" cy="72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7F7F33E-BAEC-4B21-9978-8D6C055530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66" y="5414734"/>
            <a:ext cx="720000" cy="7200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B81B41BB-6CAA-438C-92CE-6F83A7B1D0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99" y="6041655"/>
            <a:ext cx="720000" cy="72000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5BBE84D-5D17-45A5-A235-E578DE13A8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30" y="4047344"/>
            <a:ext cx="720000" cy="72000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9742E823-C923-41D6-9546-17D4225AE57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24" y="2476980"/>
            <a:ext cx="720000" cy="72000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5B41D96E-5DE3-4299-B25F-E5D3A8AC22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224" y="13371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86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-1.11111E-6 C 0.12188 -1.11111E-6 0.22109 0.17593 0.22109 0.39283 C 0.22109 0.60949 0.12188 0.78565 -4.16667E-7 0.78565 C -0.12187 0.78565 -0.22083 0.60949 -0.22083 0.39283 C -0.22083 0.17593 -0.12187 -1.11111E-6 -4.16667E-7 -1.11111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38 0.00787 C 0.09101 0.15834 0.09375 0.40718 0.00898 0.5632 C -0.07539 0.71875 -0.21589 0.72292 -0.30365 0.57246 C -0.39128 0.42223 -0.39336 0.17269 -0.30899 0.0176 C -0.22422 -0.13819 -0.08425 -0.14305 0.00338 0.00787 Z " pathEditMode="relative" rAng="2640000" ptsTypes="AAAAA">
                                      <p:cBhvr>
                                        <p:cTn id="10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2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26 0.01551 C 0.03685 0.22384 -0.03099 0.4419 -0.14817 0.50162 C -0.26536 0.56134 -0.38802 0.44028 -0.42161 0.23217 C -0.45508 0.02384 -0.38711 -0.19375 -0.27005 -0.25347 C -0.15273 -0.3132 -0.03034 -0.1926 0.00326 0.01551 Z " pathEditMode="relative" rAng="4440000" ptsTypes="AAAAA">
                                      <p:cBhvr>
                                        <p:cTn id="12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716 -2.59259E-6 C -0.03854 0.20903 -0.15977 0.33426 -0.27747 0.27778 C -0.39544 0.22199 -0.46537 0.00602 -0.43385 -0.20324 C -0.40234 -0.4125 -0.28099 -0.5368 -0.16341 -0.48078 C -0.04544 -0.42477 0.02448 -0.20926 -0.00716 -2.59259E-6 Z " pathEditMode="relative" rAng="6300000" ptsTypes="AAAAA">
                                      <p:cBhvr>
                                        <p:cTn id="14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78 -0.00949 C -0.09271 0.13264 -0.23255 0.11551 -0.3125 -0.04815 C -0.39258 -0.21158 -0.38255 -0.46019 -0.29063 -0.60255 C -0.19857 -0.74445 -0.05885 -0.72732 0.02109 -0.56343 C 0.10104 -0.4 0.09128 -0.15162 -0.00078 -0.00949 Z " pathEditMode="relative" rAng="8340000" ptsTypes="AAAAA">
                                      <p:cBhvr>
                                        <p:cTn id="16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29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3 -0.00324 C -0.12318 -0.00324 -0.2224 -0.17916 -0.2224 -0.39606 C -0.2224 -0.61273 -0.12318 -0.78889 -0.0013 -0.78889 C 0.12057 -0.78889 0.21953 -0.61273 0.21953 -0.39606 C 0.21953 -0.17916 0.12057 -0.00324 -0.0013 -0.00324 Z " pathEditMode="relative" rAng="10800000" ptsTypes="AAAAA">
                                      <p:cBhvr>
                                        <p:cTn id="18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9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326 -0.0044 C -0.09935 -0.13727 -0.11641 -0.38472 -0.04154 -0.55532 C 0.03346 -0.72616 0.17279 -0.75648 0.26888 -0.62315 C 0.36458 -0.48935 0.38177 -0.24259 0.30677 -0.07222 C 0.23151 0.09908 0.09284 0.12917 -0.00326 -0.0044 Z " pathEditMode="relative" rAng="13080000" ptsTypes="AAAAA">
                                      <p:cBhvr>
                                        <p:cTn id="20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309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873 0.00371 C -0.025 -0.20416 0.04297 -0.42129 0.15964 -0.48148 C 0.27709 -0.54166 0.4 -0.42037 0.4336 -0.21227 C 0.46641 -0.00393 0.39883 0.21366 0.28164 0.27315 C 0.16459 0.33287 0.04245 0.21227 0.00873 0.00371 Z " pathEditMode="relative" rAng="15240000" ptsTypes="AAAAA">
                                      <p:cBhvr>
                                        <p:cTn id="22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0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82 -0.00439 C 0.03997 -0.20763 0.16654 -0.31226 0.2806 -0.23865 C 0.39531 -0.16504 0.45495 0.06135 0.41315 0.26436 C 0.37096 0.4669 0.24453 0.57362 0.12995 0.49838 C 0.01562 0.425 -0.04362 0.19977 -0.00182 -0.00439 Z " pathEditMode="relative" rAng="17400000" ptsTypes="AAAAA">
                                      <p:cBhvr>
                                        <p:cTn id="2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134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938 0.0081 C 0.08659 -0.125 0.22487 -0.09537 0.29974 0.07476 C 0.37513 0.24537 0.3582 0.49351 0.26224 0.62615 C 0.16627 0.75833 0.02708 0.72963 -0.04753 0.55763 C -0.1224 0.38796 -0.10573 0.1412 -0.00938 0.0081 Z " pathEditMode="relative" rAng="19320000" ptsTypes="AAAAA">
                                      <p:cBhvr>
                                        <p:cTn id="2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LAN síť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9262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zařízení v místní síti spolu mohou být propojena kabelem, nebo bezdrátově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síti s využitím kabelů říkáme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Ethernet</a:t>
            </a:r>
            <a:r>
              <a:rPr lang="cs-CZ" sz="2000">
                <a:latin typeface="URW Form Cond Light" panose="00000400000000000000" pitchFamily="2" charset="-18"/>
              </a:rPr>
              <a:t> – zařízení jsou propojena přes rozbočovač zvaný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switch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kabelové spojení je nejspolehlivější a nejrychlejší, jelikož průchodu signálů nebrání žádné překážky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564477"/>
            <a:ext cx="588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UTP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951073"/>
            <a:ext cx="1847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tyto kabely slouží k drátovému propojení zařízení v síti; mají více označení, setkat se můžete i s názvy nestíněná kroucená dvojlinka, LAN kabel nebo RJ-45</a:t>
            </a:r>
          </a:p>
        </p:txBody>
      </p:sp>
      <p:pic>
        <p:nvPicPr>
          <p:cNvPr id="1026" name="Picture 2" descr="LAN Wire Ethernet cable Icon">
            <a:extLst>
              <a:ext uri="{FF2B5EF4-FFF2-40B4-BE49-F238E27FC236}">
                <a16:creationId xmlns:a16="http://schemas.microsoft.com/office/drawing/2014/main" id="{2BED9B76-1C18-4C08-987A-9EAC3AAB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065754"/>
            <a:ext cx="1847528" cy="13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27FB5D17-A30A-4A6F-B642-DC7C60D3394A}"/>
              </a:ext>
            </a:extLst>
          </p:cNvPr>
          <p:cNvSpPr txBox="1"/>
          <p:nvPr/>
        </p:nvSpPr>
        <p:spPr>
          <a:xfrm>
            <a:off x="10344472" y="6334780"/>
            <a:ext cx="1847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/>
              <a:t>Zdroj: </a:t>
            </a:r>
          </a:p>
          <a:p>
            <a:r>
              <a:rPr lang="cs-CZ" sz="1400"/>
              <a:t>www.istockphoto.com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1748470-CD47-469C-ADB8-CE4FB416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3" y="4309202"/>
            <a:ext cx="864096" cy="86409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1415888-88E8-4DCB-A827-FBA4B8F62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05" y="4509120"/>
            <a:ext cx="1506802" cy="1506802"/>
          </a:xfrm>
          <a:prstGeom prst="rect">
            <a:avLst/>
          </a:prstGeom>
        </p:spPr>
      </p:pic>
      <p:pic>
        <p:nvPicPr>
          <p:cNvPr id="1028" name="Picture 4" descr="Pc">
            <a:extLst>
              <a:ext uri="{FF2B5EF4-FFF2-40B4-BE49-F238E27FC236}">
                <a16:creationId xmlns:a16="http://schemas.microsoft.com/office/drawing/2014/main" id="{7B7E4B05-8CC7-40C2-947C-75B03C97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933809"/>
            <a:ext cx="163121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c">
            <a:extLst>
              <a:ext uri="{FF2B5EF4-FFF2-40B4-BE49-F238E27FC236}">
                <a16:creationId xmlns:a16="http://schemas.microsoft.com/office/drawing/2014/main" id="{49CE9838-E3A7-4808-9036-69C15C70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4921398"/>
            <a:ext cx="163121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pojnice: pravoúhlá 21">
            <a:extLst>
              <a:ext uri="{FF2B5EF4-FFF2-40B4-BE49-F238E27FC236}">
                <a16:creationId xmlns:a16="http://schemas.microsoft.com/office/drawing/2014/main" id="{354E4A00-444E-45D7-BD65-BCBBA44D3D62}"/>
              </a:ext>
            </a:extLst>
          </p:cNvPr>
          <p:cNvCxnSpPr>
            <a:cxnSpLocks/>
          </p:cNvCxnSpPr>
          <p:nvPr/>
        </p:nvCxnSpPr>
        <p:spPr>
          <a:xfrm>
            <a:off x="1183911" y="4741250"/>
            <a:ext cx="1455705" cy="55995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pojnice: pravoúhlá 38">
            <a:extLst>
              <a:ext uri="{FF2B5EF4-FFF2-40B4-BE49-F238E27FC236}">
                <a16:creationId xmlns:a16="http://schemas.microsoft.com/office/drawing/2014/main" id="{6B4BF7FA-3F7C-499C-8219-7CB17420BB0B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3067001" y="5301208"/>
            <a:ext cx="1804863" cy="435798"/>
          </a:xfrm>
          <a:prstGeom prst="bentConnector3">
            <a:avLst>
              <a:gd name="adj1" fmla="val -2070"/>
            </a:avLst>
          </a:prstGeom>
          <a:ln w="762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pojnice: pravoúhlá 44">
            <a:extLst>
              <a:ext uri="{FF2B5EF4-FFF2-40B4-BE49-F238E27FC236}">
                <a16:creationId xmlns:a16="http://schemas.microsoft.com/office/drawing/2014/main" id="{CBCE3B00-865F-4EAE-85C8-06E202D38981}"/>
              </a:ext>
            </a:extLst>
          </p:cNvPr>
          <p:cNvCxnSpPr>
            <a:cxnSpLocks/>
            <a:endCxn id="1028" idx="1"/>
          </p:cNvCxnSpPr>
          <p:nvPr/>
        </p:nvCxnSpPr>
        <p:spPr>
          <a:xfrm rot="5400000" flipH="1" flipV="1">
            <a:off x="3342568" y="3771912"/>
            <a:ext cx="1551791" cy="1506802"/>
          </a:xfrm>
          <a:prstGeom prst="bentConnector2">
            <a:avLst/>
          </a:prstGeom>
          <a:ln w="762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ek 47">
            <a:extLst>
              <a:ext uri="{FF2B5EF4-FFF2-40B4-BE49-F238E27FC236}">
                <a16:creationId xmlns:a16="http://schemas.microsoft.com/office/drawing/2014/main" id="{82214F74-3177-4A6D-AB01-3795EE28C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065">
            <a:off x="6398726" y="3508404"/>
            <a:ext cx="3874867" cy="258692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041888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344472" y="0"/>
            <a:ext cx="18475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LAN síť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926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některá zařízení nemůžeme nebo nechceme propojit kabelem, například tablety a mobilní telefony</a:t>
            </a:r>
            <a:endParaRPr lang="cs-CZ" sz="2000" b="1">
              <a:solidFill>
                <a:schemeClr val="accent5"/>
              </a:solidFill>
              <a:latin typeface="URW Form" panose="00000500000000000000" pitchFamily="2" charset="-18"/>
            </a:endParaRP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k síti se připojují bezdrátově přes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router</a:t>
            </a:r>
            <a:r>
              <a:rPr lang="cs-CZ" sz="2000">
                <a:latin typeface="URW Form Cond Light" panose="00000400000000000000" pitchFamily="2" charset="-18"/>
              </a:rPr>
              <a:t>, bezdrátově vysílané LAN síti říkáme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wi-fi</a:t>
            </a:r>
            <a:r>
              <a:rPr lang="cs-CZ" sz="2000">
                <a:latin typeface="URW Form Cond Light" panose="00000400000000000000" pitchFamily="2" charset="-18"/>
              </a:rPr>
              <a:t> síť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44472" y="2204864"/>
            <a:ext cx="80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latin typeface="URW Form" panose="00000500000000000000" pitchFamily="2" charset="-18"/>
              </a:rPr>
              <a:t>router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344472" y="2591460"/>
            <a:ext cx="1847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URW Form Cond Light" panose="00000400000000000000" pitchFamily="2" charset="-18"/>
              </a:rPr>
              <a:t>jde vlastně o switch, který kromě Ethernetu vysílá síť (včetně internetu) </a:t>
            </a:r>
            <a:br>
              <a:rPr lang="cs-CZ" sz="1600">
                <a:latin typeface="URW Form Cond Light" panose="00000400000000000000" pitchFamily="2" charset="-18"/>
              </a:rPr>
            </a:br>
            <a:r>
              <a:rPr lang="cs-CZ" sz="1600">
                <a:latin typeface="URW Form Cond Light" panose="00000400000000000000" pitchFamily="2" charset="-18"/>
              </a:rPr>
              <a:t>i bezdrátově; </a:t>
            </a:r>
            <a:br>
              <a:rPr lang="cs-CZ" sz="1600">
                <a:latin typeface="URW Form Cond Light" panose="00000400000000000000" pitchFamily="2" charset="-18"/>
              </a:rPr>
            </a:br>
            <a:r>
              <a:rPr lang="cs-CZ" sz="1600">
                <a:latin typeface="URW Form Cond Light" panose="00000400000000000000" pitchFamily="2" charset="-18"/>
              </a:rPr>
              <a:t>od switche jej rozpoznáme dle jeho charakteristických antének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1415888-88E8-4DCB-A827-FBA4B8F62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8" y="4509120"/>
            <a:ext cx="1506802" cy="1506802"/>
          </a:xfrm>
          <a:prstGeom prst="rect">
            <a:avLst/>
          </a:prstGeom>
        </p:spPr>
      </p:pic>
      <p:pic>
        <p:nvPicPr>
          <p:cNvPr id="32" name="Picture 4" descr="Pc">
            <a:extLst>
              <a:ext uri="{FF2B5EF4-FFF2-40B4-BE49-F238E27FC236}">
                <a16:creationId xmlns:a16="http://schemas.microsoft.com/office/drawing/2014/main" id="{49CE9838-E3A7-4808-9036-69C15C70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47" y="4921398"/>
            <a:ext cx="1631216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pojnice: pravoúhlá 38">
            <a:extLst>
              <a:ext uri="{FF2B5EF4-FFF2-40B4-BE49-F238E27FC236}">
                <a16:creationId xmlns:a16="http://schemas.microsoft.com/office/drawing/2014/main" id="{6B4BF7FA-3F7C-499C-8219-7CB17420BB0B}"/>
              </a:ext>
            </a:extLst>
          </p:cNvPr>
          <p:cNvCxnSpPr>
            <a:cxnSpLocks/>
          </p:cNvCxnSpPr>
          <p:nvPr/>
        </p:nvCxnSpPr>
        <p:spPr>
          <a:xfrm>
            <a:off x="3075552" y="5733336"/>
            <a:ext cx="1195267" cy="720000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3"/>
            </a:solidFill>
            <a:prstDash val="sysDot"/>
            <a:headEnd type="none" w="med" len="med"/>
            <a:tailEnd type="triangle" w="med" len="med"/>
          </a:ln>
          <a:effectLst>
            <a:glow rad="889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Obrázek 47">
            <a:extLst>
              <a:ext uri="{FF2B5EF4-FFF2-40B4-BE49-F238E27FC236}">
                <a16:creationId xmlns:a16="http://schemas.microsoft.com/office/drawing/2014/main" id="{82214F74-3177-4A6D-AB01-3795EE28C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3065">
            <a:off x="6398726" y="3520737"/>
            <a:ext cx="3874867" cy="25622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3130B0-8D4C-4080-AACA-8986B76EE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 b="24606"/>
          <a:stretch/>
        </p:blipFill>
        <p:spPr>
          <a:xfrm>
            <a:off x="10344472" y="1065753"/>
            <a:ext cx="1848024" cy="109123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17E8DA6-07DB-4253-9392-70185763F7CF}"/>
              </a:ext>
            </a:extLst>
          </p:cNvPr>
          <p:cNvSpPr txBox="1"/>
          <p:nvPr/>
        </p:nvSpPr>
        <p:spPr>
          <a:xfrm>
            <a:off x="6816080" y="6550223"/>
            <a:ext cx="3527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/>
              <a:t>Zdroj: www.expert.cz/novy-wi-fi-router-instalace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8D18DC1-6C6B-4DDB-B728-0C822B987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05" y="2331561"/>
            <a:ext cx="781911" cy="78191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94505E-F836-4100-A2BF-198F51997D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52" y="3364622"/>
            <a:ext cx="1570234" cy="157023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225F099-1673-4DE4-B2EF-680446477A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2" y="2506317"/>
            <a:ext cx="720000" cy="720000"/>
          </a:xfrm>
          <a:prstGeom prst="rect">
            <a:avLst/>
          </a:prstGeom>
        </p:spPr>
      </p:pic>
      <p:sp>
        <p:nvSpPr>
          <p:cNvPr id="19" name="Oblouk 18">
            <a:extLst>
              <a:ext uri="{FF2B5EF4-FFF2-40B4-BE49-F238E27FC236}">
                <a16:creationId xmlns:a16="http://schemas.microsoft.com/office/drawing/2014/main" id="{BF068A30-7434-4E34-A920-78C595AF0BCF}"/>
              </a:ext>
            </a:extLst>
          </p:cNvPr>
          <p:cNvSpPr/>
          <p:nvPr/>
        </p:nvSpPr>
        <p:spPr>
          <a:xfrm>
            <a:off x="903982" y="3044269"/>
            <a:ext cx="2484509" cy="2484509"/>
          </a:xfrm>
          <a:prstGeom prst="arc">
            <a:avLst>
              <a:gd name="adj1" fmla="val 14466850"/>
              <a:gd name="adj2" fmla="val 2387998"/>
            </a:avLst>
          </a:prstGeom>
          <a:ln w="76200">
            <a:solidFill>
              <a:schemeClr val="accent3"/>
            </a:solidFill>
            <a:prstDash val="sysDot"/>
            <a:headEnd type="none" w="med" len="med"/>
            <a:tailEnd type="none" w="med" len="med"/>
          </a:ln>
          <a:effectLst>
            <a:glow rad="889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32113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7454 L 0.09258 -0.076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WAN síť = Internet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5" y="1065753"/>
            <a:ext cx="4290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wide area network = </a:t>
            </a:r>
            <a:r>
              <a:rPr lang="cs-CZ" sz="2000" b="1">
                <a:solidFill>
                  <a:schemeClr val="accent5"/>
                </a:solidFill>
                <a:latin typeface="URW Form" panose="00000500000000000000" pitchFamily="2" charset="-18"/>
              </a:rPr>
              <a:t>celosvětová síť </a:t>
            </a:r>
            <a:r>
              <a:rPr lang="cs-CZ" sz="2000">
                <a:latin typeface="URW Form Cond Light" panose="00000400000000000000" pitchFamily="2" charset="-18"/>
              </a:rPr>
              <a:t>známá jako Internet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stejně jako u sítě LAN jde o vzájemné propojení počítačů a dalších zařízení, ovšem v tomto případě jde o propojení napříč planetou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zařízení jsou stejně jako u místní sítě propojena kabelem i bezdrátově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C3F86347-A919-4F48-8757-69A8D34C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0517" y="1314761"/>
            <a:ext cx="4887320" cy="4719516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CAA7F46A-B4CA-4F7B-A8B1-50460FDFFE60}"/>
              </a:ext>
            </a:extLst>
          </p:cNvPr>
          <p:cNvSpPr/>
          <p:nvPr/>
        </p:nvSpPr>
        <p:spPr>
          <a:xfrm>
            <a:off x="5860386" y="980728"/>
            <a:ext cx="5387583" cy="5387583"/>
          </a:xfrm>
          <a:prstGeom prst="ellipse">
            <a:avLst/>
          </a:prstGeom>
          <a:noFill/>
          <a:ln w="127000">
            <a:solidFill>
              <a:schemeClr val="bg1">
                <a:alpha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7E68F2D-66BE-4538-8305-B245D7906371}"/>
              </a:ext>
            </a:extLst>
          </p:cNvPr>
          <p:cNvSpPr/>
          <p:nvPr/>
        </p:nvSpPr>
        <p:spPr>
          <a:xfrm>
            <a:off x="7541158" y="2894845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AF60673-BA83-4A1D-A470-6486AB796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299" y="1135516"/>
            <a:ext cx="720000" cy="720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8BBBEFE-0E96-4DE2-ADEB-7C4CF6E06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3453" y="2420461"/>
            <a:ext cx="720000" cy="72000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1E575637-C49B-4C2B-A04E-6EE0B159E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747" y="4047312"/>
            <a:ext cx="720000" cy="7200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669CC4B-17C4-4B56-8653-C499DFAF5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6234" y="5451330"/>
            <a:ext cx="720000" cy="720000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9494C469-FD18-48A1-ACC3-A32DA39D3A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177" y="616109"/>
            <a:ext cx="720000" cy="7200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35E86F35-D4FB-4173-A83C-0A1A2B9F69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9944" y="5414734"/>
            <a:ext cx="720000" cy="72000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6321A697-69EC-4E04-A214-4B9BE77934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177" y="6041655"/>
            <a:ext cx="720000" cy="72000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34D79DC6-33A6-4420-91DB-0D4A18A449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608" y="4047344"/>
            <a:ext cx="720000" cy="72000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1C57BF2-0E0B-4F29-809D-7C50EFD459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4902" y="2476980"/>
            <a:ext cx="720000" cy="72000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5115BBCB-50F9-455D-9B88-400DFA5064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4902" y="1337116"/>
            <a:ext cx="720000" cy="720000"/>
          </a:xfrm>
          <a:prstGeom prst="rect">
            <a:avLst/>
          </a:prstGeom>
        </p:spPr>
      </p:pic>
      <p:sp>
        <p:nvSpPr>
          <p:cNvPr id="36" name="Ovál 35">
            <a:extLst>
              <a:ext uri="{FF2B5EF4-FFF2-40B4-BE49-F238E27FC236}">
                <a16:creationId xmlns:a16="http://schemas.microsoft.com/office/drawing/2014/main" id="{2D030CB4-61E5-4A78-8147-87CE9B672C07}"/>
              </a:ext>
            </a:extLst>
          </p:cNvPr>
          <p:cNvSpPr/>
          <p:nvPr/>
        </p:nvSpPr>
        <p:spPr>
          <a:xfrm>
            <a:off x="8155527" y="4299300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5F2912B4-38FF-4A45-BFF0-D1EC25992CEB}"/>
              </a:ext>
            </a:extLst>
          </p:cNvPr>
          <p:cNvSpPr/>
          <p:nvPr/>
        </p:nvSpPr>
        <p:spPr>
          <a:xfrm>
            <a:off x="9573902" y="4791772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A21AB2E1-8AF2-4823-9B5B-2E84B84708D4}"/>
              </a:ext>
            </a:extLst>
          </p:cNvPr>
          <p:cNvSpPr/>
          <p:nvPr/>
        </p:nvSpPr>
        <p:spPr>
          <a:xfrm>
            <a:off x="9275426" y="2728968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686F4435-6BCE-403B-A5B6-38652F6CBB0B}"/>
              </a:ext>
            </a:extLst>
          </p:cNvPr>
          <p:cNvSpPr/>
          <p:nvPr/>
        </p:nvSpPr>
        <p:spPr>
          <a:xfrm>
            <a:off x="9377501" y="3350220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5189275C-5866-46A0-9C3B-FC1D8CC3D4B8}"/>
              </a:ext>
            </a:extLst>
          </p:cNvPr>
          <p:cNvSpPr/>
          <p:nvPr/>
        </p:nvSpPr>
        <p:spPr>
          <a:xfrm>
            <a:off x="10077564" y="2949912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2596DF30-959E-4D40-A1B0-FCF13FE0FEB7}"/>
              </a:ext>
            </a:extLst>
          </p:cNvPr>
          <p:cNvSpPr/>
          <p:nvPr/>
        </p:nvSpPr>
        <p:spPr>
          <a:xfrm>
            <a:off x="6936800" y="3165936"/>
            <a:ext cx="216024" cy="216024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3953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7 -1.11111E-6 C 0.12188 -1.11111E-6 0.22109 0.17593 0.22109 0.39283 C 0.22109 0.60949 0.12188 0.78565 -4.16667E-7 0.78565 C -0.12187 0.78565 -0.22083 0.60949 -0.22083 0.39283 C -0.22083 0.17593 -0.12187 -1.11111E-6 -4.16667E-7 -1.11111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92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38 0.00787 C 0.09101 0.15834 0.09375 0.40718 0.00898 0.5632 C -0.07539 0.71875 -0.21589 0.72292 -0.30365 0.57246 C -0.39128 0.42223 -0.39336 0.17269 -0.30899 0.0176 C -0.22422 -0.13819 -0.08425 -0.14305 0.00338 0.00787 Z " pathEditMode="relative" rAng="2640000" ptsTypes="AAAAA">
                                      <p:cBhvr>
                                        <p:cTn id="10" dur="2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28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326 0.01551 C 0.03685 0.22384 -0.03099 0.4419 -0.14817 0.50162 C -0.26536 0.56134 -0.38802 0.44028 -0.42161 0.23217 C -0.45508 0.02384 -0.38711 -0.19375 -0.27005 -0.25347 C -0.15273 -0.3132 -0.03034 -0.1926 0.00326 0.01551 Z " pathEditMode="relative" rAng="4440000" ptsTypes="AAAAA">
                                      <p:cBhvr>
                                        <p:cTn id="12" dur="2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08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716 -2.59259E-6 C -0.03854 0.20903 -0.15977 0.33426 -0.27747 0.27778 C -0.39544 0.22199 -0.46537 0.00602 -0.43385 -0.20324 C -0.40234 -0.4125 -0.28099 -0.5368 -0.16341 -0.48078 C -0.04544 -0.42477 0.02448 -0.20926 -0.00716 -2.59259E-6 Z " pathEditMode="relative" rAng="6300000" ptsTypes="AAAAA">
                                      <p:cBhvr>
                                        <p:cTn id="14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28" y="-1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78 -0.00949 C -0.09271 0.13264 -0.23255 0.11551 -0.3125 -0.04815 C -0.39258 -0.21158 -0.38255 -0.46019 -0.29063 -0.60255 C -0.19857 -0.74445 -0.05885 -0.72732 0.02109 -0.56343 C 0.10104 -0.4 0.09128 -0.15162 -0.00078 -0.00949 Z " pathEditMode="relative" rAng="8340000" ptsTypes="AAAAA">
                                      <p:cBhvr>
                                        <p:cTn id="1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29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3 -0.00324 C -0.12318 -0.00324 -0.2224 -0.17916 -0.2224 -0.39606 C -0.2224 -0.61273 -0.12318 -0.78889 -0.0013 -0.78889 C 0.12057 -0.78889 0.21953 -0.61273 0.21953 -0.39606 C 0.21953 -0.17916 0.12057 -0.00324 -0.0013 -0.00324 Z " pathEditMode="relative" rAng="10800000" ptsTypes="AAAAA">
                                      <p:cBhvr>
                                        <p:cTn id="18" dur="2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9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326 -0.0044 C -0.09935 -0.13727 -0.11641 -0.38472 -0.04154 -0.55532 C 0.03346 -0.72616 0.17279 -0.75648 0.26888 -0.62315 C 0.36458 -0.48935 0.38177 -0.24259 0.30677 -0.07222 C 0.23151 0.09908 0.09284 0.12917 -0.00326 -0.0044 Z " pathEditMode="relative" rAng="13080000" ptsTypes="AAAAA">
                                      <p:cBhvr>
                                        <p:cTn id="20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3092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873 0.00371 C -0.025 -0.20416 0.04297 -0.42129 0.15964 -0.48148 C 0.27709 -0.54166 0.4 -0.42037 0.4336 -0.21227 C 0.46641 -0.00393 0.39883 0.21366 0.28164 0.27315 C 0.16459 0.33287 0.04245 0.21227 0.00873 0.00371 Z " pathEditMode="relative" rAng="15240000" ptsTypes="AAAAA">
                                      <p:cBhvr>
                                        <p:cTn id="22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07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182 -0.00439 C 0.03997 -0.20763 0.16654 -0.31226 0.2806 -0.23865 C 0.39531 -0.16504 0.45495 0.06135 0.41315 0.26436 C 0.37096 0.4669 0.24453 0.57362 0.12995 0.49838 C 0.01562 0.425 -0.04362 0.19977 -0.00182 -0.00439 Z " pathEditMode="relative" rAng="17400000" ptsTypes="AAAAA">
                                      <p:cBhvr>
                                        <p:cTn id="24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2" y="134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938 0.0081 C 0.08659 -0.125 0.22487 -0.09537 0.29974 0.07476 C 0.37513 0.24537 0.3582 0.49351 0.26224 0.62615 C 0.16627 0.75833 0.02708 0.72963 -0.04753 0.55763 C -0.1224 0.38796 -0.10573 0.1412 -0.00938 0.0081 Z " pathEditMode="relative" rAng="19320000" ptsTypes="AAAAA">
                                      <p:cBhvr>
                                        <p:cTn id="2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09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0"/>
            <a:ext cx="9186244" cy="1265808"/>
          </a:xfrm>
        </p:spPr>
        <p:txBody>
          <a:bodyPr>
            <a:normAutofit/>
          </a:bodyPr>
          <a:lstStyle/>
          <a:p>
            <a:pPr algn="l"/>
            <a:r>
              <a:rPr lang="cs-CZ" sz="5400"/>
              <a:t>WAN síť = Internet</a:t>
            </a:r>
            <a:endParaRPr lang="cs-CZ" sz="5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9374" y="1065753"/>
            <a:ext cx="1123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mnoho lidí si představuje, že internetová komunikace probíhá přes satelity, ty jsou ale nepraktické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mezi kontinenty, státy a městy je síť propojená z 95 % kabely</a:t>
            </a:r>
          </a:p>
          <a:p>
            <a:pPr marL="342900" indent="-342900">
              <a:buFontTx/>
              <a:buChar char="-"/>
            </a:pPr>
            <a:r>
              <a:rPr lang="cs-CZ" sz="2000">
                <a:latin typeface="URW Form Cond Light" panose="00000400000000000000" pitchFamily="2" charset="-18"/>
              </a:rPr>
              <a:t>bezdrátové propojení se využívá hlavně lokálně – například u mobilního internetu nebo u poskytovatele bezdrátového internetu, tedy v situacích, kdy domácnost přijímá internet anténou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6A434790-6414-4021-A9C5-DB2847CD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140968"/>
            <a:ext cx="5087888" cy="22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7B380825-C328-489A-AF75-D0617DCCAE88}"/>
              </a:ext>
            </a:extLst>
          </p:cNvPr>
          <p:cNvSpPr txBox="1"/>
          <p:nvPr/>
        </p:nvSpPr>
        <p:spPr>
          <a:xfrm>
            <a:off x="911424" y="6100423"/>
            <a:ext cx="5087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/>
              <a:t>Zdroj: https://svetchytre.cz/g/pqKkH/cesku-zoufale-chybi-opticky-internet-podpora-jeho-zavedeni-ma-zabranit-vylidnovani-venkova/6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A5349BE3-ACB7-49AA-B249-E63198E6385D}"/>
              </a:ext>
            </a:extLst>
          </p:cNvPr>
          <p:cNvSpPr/>
          <p:nvPr/>
        </p:nvSpPr>
        <p:spPr>
          <a:xfrm>
            <a:off x="911424" y="5484071"/>
            <a:ext cx="5087888" cy="616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pokládání komunikačního kabelu pod zemí</a:t>
            </a:r>
          </a:p>
        </p:txBody>
      </p:sp>
      <p:pic>
        <p:nvPicPr>
          <p:cNvPr id="2050" name="Picture 2" descr="Transatlantický kabel">
            <a:extLst>
              <a:ext uri="{FF2B5EF4-FFF2-40B4-BE49-F238E27FC236}">
                <a16:creationId xmlns:a16="http://schemas.microsoft.com/office/drawing/2014/main" id="{0E92B72D-922A-42EC-B238-B9AD6FB7C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3"/>
          <a:stretch/>
        </p:blipFill>
        <p:spPr bwMode="auto">
          <a:xfrm>
            <a:off x="6313554" y="3140968"/>
            <a:ext cx="5087888" cy="22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Obdélník 45">
            <a:extLst>
              <a:ext uri="{FF2B5EF4-FFF2-40B4-BE49-F238E27FC236}">
                <a16:creationId xmlns:a16="http://schemas.microsoft.com/office/drawing/2014/main" id="{ED430B31-A934-4B82-8A73-72C7DCA12180}"/>
              </a:ext>
            </a:extLst>
          </p:cNvPr>
          <p:cNvSpPr/>
          <p:nvPr/>
        </p:nvSpPr>
        <p:spPr>
          <a:xfrm>
            <a:off x="6313554" y="5484071"/>
            <a:ext cx="5087888" cy="616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komunikační kabel vedoucí pod oceán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BD2CB282-1983-4664-A9EF-59D4D6C298FE}"/>
              </a:ext>
            </a:extLst>
          </p:cNvPr>
          <p:cNvSpPr txBox="1"/>
          <p:nvPr/>
        </p:nvSpPr>
        <p:spPr>
          <a:xfrm>
            <a:off x="6313554" y="6100423"/>
            <a:ext cx="5087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/>
              <a:t>Zdroj: https://www.abicko.cz/galerie/precti-si-technika/55904/podmorske-kabely-jak-data-preplavala-atlantik</a:t>
            </a:r>
          </a:p>
        </p:txBody>
      </p:sp>
    </p:spTree>
    <p:extLst>
      <p:ext uri="{BB962C8B-B14F-4D97-AF65-F5344CB8AC3E}">
        <p14:creationId xmlns:p14="http://schemas.microsoft.com/office/powerpoint/2010/main" val="283823969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JAK FUNGUJE INTERNET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B53802AF-155D-458B-84C9-4D1827F11B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688" y="0"/>
            <a:ext cx="12196688" cy="68911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3EAA18-53CE-46B8-B611-A028A67EE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16"/>
          <a:stretch/>
        </p:blipFill>
        <p:spPr>
          <a:xfrm>
            <a:off x="7820509" y="-27384"/>
            <a:ext cx="2523963" cy="131205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FF8A39-6DE7-442A-BEA9-C2C55090D54D}"/>
              </a:ext>
            </a:extLst>
          </p:cNvPr>
          <p:cNvSpPr txBox="1"/>
          <p:nvPr/>
        </p:nvSpPr>
        <p:spPr>
          <a:xfrm>
            <a:off x="9211415" y="443979"/>
            <a:ext cx="82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LIST 28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997D41F-1B7F-4BE6-B611-6F9F18DAC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48" y="245919"/>
            <a:ext cx="758706" cy="7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44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a5113e9adafc622cda13cb92ba8a34161db59"/>
  <p:tag name="ISPRING_RESOURCE_PATHS_HASH_2" val="f4bb433566b9b1b817414ca8aec6aa9aae496"/>
</p:tagLst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F476F"/>
      </a:accent1>
      <a:accent2>
        <a:srgbClr val="FEA53D"/>
      </a:accent2>
      <a:accent3>
        <a:srgbClr val="118AB2"/>
      </a:accent3>
      <a:accent4>
        <a:srgbClr val="073B4C"/>
      </a:accent4>
      <a:accent5>
        <a:srgbClr val="0C0F0A"/>
      </a:accent5>
      <a:accent6>
        <a:srgbClr val="FBFF12"/>
      </a:accent6>
      <a:hlink>
        <a:srgbClr val="CC9900"/>
      </a:hlink>
      <a:folHlink>
        <a:srgbClr val="666699"/>
      </a:folHlink>
    </a:clrScheme>
    <a:fontScheme name="Vlastní 1">
      <a:majorFont>
        <a:latin typeface="URW Form Cond Light"/>
        <a:ea typeface=""/>
        <a:cs typeface=""/>
      </a:majorFont>
      <a:minorFont>
        <a:latin typeface="URW Form Cond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E1D0AAE7A38428D3F53D81C865A26" ma:contentTypeVersion="2" ma:contentTypeDescription="Vytvoří nový dokument" ma:contentTypeScope="" ma:versionID="ec236b6972e58c6a6f512a04baf995e5">
  <xsd:schema xmlns:xsd="http://www.w3.org/2001/XMLSchema" xmlns:xs="http://www.w3.org/2001/XMLSchema" xmlns:p="http://schemas.microsoft.com/office/2006/metadata/properties" xmlns:ns3="74c7756d-b573-4283-b2d1-2bacb4cacc41" targetNamespace="http://schemas.microsoft.com/office/2006/metadata/properties" ma:root="true" ma:fieldsID="65d126642ca871760cfd02c094063ae6" ns3:_="">
    <xsd:import namespace="74c7756d-b573-4283-b2d1-2bacb4cacc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7756d-b573-4283-b2d1-2bacb4cacc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92ED6-335D-4D9F-BDB9-91EF11AB6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7756d-b573-4283-b2d1-2bacb4cacc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ADB2CD-E796-4780-B818-09A4D29A4728}">
  <ds:schemaRefs>
    <ds:schemaRef ds:uri="http://schemas.microsoft.com/office/2006/documentManagement/types"/>
    <ds:schemaRef ds:uri="74c7756d-b573-4283-b2d1-2bacb4cacc41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165EF80-58E4-48CE-B774-FDDEA1063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1609</Words>
  <Application>Microsoft Office PowerPoint</Application>
  <PresentationFormat>Širokoúhlá obrazovka</PresentationFormat>
  <Paragraphs>219</Paragraphs>
  <Slides>22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Prezentace aplikace PowerPoint</vt:lpstr>
      <vt:lpstr>Prohlížeč a vyhledávač</vt:lpstr>
      <vt:lpstr>Server</vt:lpstr>
      <vt:lpstr>LAN síť</vt:lpstr>
      <vt:lpstr>LAN síť</vt:lpstr>
      <vt:lpstr>LAN síť</vt:lpstr>
      <vt:lpstr>WAN síť = Internet</vt:lpstr>
      <vt:lpstr>WAN síť = Internet</vt:lpstr>
      <vt:lpstr>Prezentace aplikace PowerPoint</vt:lpstr>
      <vt:lpstr>Prezentace aplikace PowerPoint</vt:lpstr>
      <vt:lpstr>Připojení k internetu</vt:lpstr>
      <vt:lpstr>DSL připojení k internetu</vt:lpstr>
      <vt:lpstr>DSL připojení k internetu</vt:lpstr>
      <vt:lpstr>Bezdrátové připojení k internetu</vt:lpstr>
      <vt:lpstr>Mobilní připojení k internetu</vt:lpstr>
      <vt:lpstr>Mobilní připojení k internetu</vt:lpstr>
      <vt:lpstr>Mobilní připojení k internetu</vt:lpstr>
      <vt:lpstr>Optické připojení k internetu</vt:lpstr>
      <vt:lpstr>Prezentace aplikace PowerPoint</vt:lpstr>
      <vt:lpstr>Poskytovatelé internetu</vt:lpstr>
      <vt:lpstr>IP adresa</vt:lpstr>
      <vt:lpstr>IP adresa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pro 8. ročník</dc:title>
  <dc:creator>Václav Lipavský</dc:creator>
  <cp:lastModifiedBy>Václav Lipavský</cp:lastModifiedBy>
  <cp:revision>305</cp:revision>
  <dcterms:created xsi:type="dcterms:W3CDTF">2010-09-03T20:02:41Z</dcterms:created>
  <dcterms:modified xsi:type="dcterms:W3CDTF">2022-03-21T09:53:40Z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0x010100B80E1D0AAE7A38428D3F53D81C865A26</vt:lpwstr>
  </property>
</Properties>
</file>