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15" d="100"/>
          <a:sy n="115" d="100"/>
        </p:scale>
        <p:origin x="-744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63204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96153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736129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96011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558956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982099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534557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850625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142459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300342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176722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cs-C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cs-C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3E65E1-6B2F-4335-8A28-D2D9372E87F7}" type="datetimeFigureOut">
              <a:rPr lang="cs-CZ" smtClean="0"/>
              <a:t>7.3.2019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429DD3-FE6C-4605-95B8-877AC2CFA47D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091305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b="1" dirty="0" smtClean="0">
                <a:solidFill>
                  <a:schemeClr val="tx2"/>
                </a:solidFill>
              </a:rPr>
              <a:t>NMR Sample</a:t>
            </a:r>
            <a:endParaRPr lang="cs-CZ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92577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rgbClr val="C00000"/>
                </a:solidFill>
              </a:rPr>
              <a:t>Common reference compounds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000" dirty="0" err="1" smtClean="0"/>
              <a:t>Wishart</a:t>
            </a:r>
            <a:r>
              <a:rPr lang="en-US" sz="2000" dirty="0" smtClean="0"/>
              <a:t> et al.</a:t>
            </a:r>
            <a:r>
              <a:rPr lang="en-US" sz="2000" dirty="0" smtClean="0"/>
              <a:t> (1995) </a:t>
            </a:r>
            <a:r>
              <a:rPr lang="en-US" sz="2000" dirty="0" smtClean="0"/>
              <a:t>, J. </a:t>
            </a:r>
            <a:r>
              <a:rPr lang="en-US" sz="2000" dirty="0" err="1" smtClean="0"/>
              <a:t>Biomol</a:t>
            </a:r>
            <a:r>
              <a:rPr lang="en-US" sz="2000" dirty="0" smtClean="0"/>
              <a:t>. NMR 6, 135-140.</a:t>
            </a:r>
            <a:endParaRPr lang="cs-CZ" sz="2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baseline="30000" dirty="0" smtClean="0">
                <a:solidFill>
                  <a:schemeClr val="tx2"/>
                </a:solidFill>
              </a:rPr>
              <a:t>1</a:t>
            </a:r>
            <a:r>
              <a:rPr lang="en-US" dirty="0" smtClean="0">
                <a:solidFill>
                  <a:schemeClr val="tx2"/>
                </a:solidFill>
              </a:rPr>
              <a:t>H</a:t>
            </a:r>
          </a:p>
          <a:p>
            <a:pPr marL="457200" lvl="1" indent="0">
              <a:buNone/>
            </a:pPr>
            <a:r>
              <a:rPr lang="en-US" dirty="0" smtClean="0"/>
              <a:t>TMS 0.00 ppm, not soluble in water</a:t>
            </a:r>
          </a:p>
          <a:p>
            <a:pPr marL="457200" lvl="1" indent="0">
              <a:buNone/>
            </a:pPr>
            <a:r>
              <a:rPr lang="en-US" dirty="0" smtClean="0"/>
              <a:t>TSP around 0, varies slightly with pH</a:t>
            </a:r>
          </a:p>
          <a:p>
            <a:pPr marL="457200" lvl="1" indent="0">
              <a:buNone/>
            </a:pPr>
            <a:r>
              <a:rPr lang="en-US" dirty="0" smtClean="0"/>
              <a:t>DSS 0.00 ppm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baseline="30000" dirty="0" smtClean="0">
                <a:solidFill>
                  <a:schemeClr val="tx2"/>
                </a:solidFill>
              </a:rPr>
              <a:t>13</a:t>
            </a:r>
            <a:r>
              <a:rPr lang="en-US" dirty="0" smtClean="0">
                <a:solidFill>
                  <a:schemeClr val="tx2"/>
                </a:solidFill>
              </a:rPr>
              <a:t>C</a:t>
            </a:r>
          </a:p>
          <a:p>
            <a:pPr marL="457200" lvl="1" indent="0">
              <a:buNone/>
            </a:pPr>
            <a:r>
              <a:rPr lang="en-US" dirty="0" smtClean="0"/>
              <a:t>TMS 1.7 ppm, not soluble in water</a:t>
            </a:r>
          </a:p>
          <a:p>
            <a:pPr marL="457200" lvl="1" indent="0">
              <a:buNone/>
            </a:pPr>
            <a:r>
              <a:rPr lang="en-US" dirty="0" smtClean="0"/>
              <a:t>TSP around 0, varies slightly with pH</a:t>
            </a:r>
          </a:p>
          <a:p>
            <a:pPr marL="457200" lvl="1" indent="0">
              <a:buNone/>
            </a:pPr>
            <a:r>
              <a:rPr lang="en-US" dirty="0" smtClean="0"/>
              <a:t>DSS 0.00</a:t>
            </a:r>
          </a:p>
          <a:p>
            <a:pPr marL="0" indent="0">
              <a:buNone/>
            </a:pPr>
            <a:r>
              <a:rPr lang="en-US" baseline="30000" dirty="0" smtClean="0">
                <a:solidFill>
                  <a:schemeClr val="tx2"/>
                </a:solidFill>
              </a:rPr>
              <a:t>15</a:t>
            </a:r>
            <a:r>
              <a:rPr lang="en-US" dirty="0" smtClean="0">
                <a:solidFill>
                  <a:schemeClr val="tx2"/>
                </a:solidFill>
              </a:rPr>
              <a:t>N</a:t>
            </a:r>
          </a:p>
          <a:p>
            <a:pPr marL="457200" lvl="1" indent="0">
              <a:buNone/>
            </a:pPr>
            <a:r>
              <a:rPr lang="en-US" dirty="0" smtClean="0"/>
              <a:t>NH</a:t>
            </a:r>
            <a:r>
              <a:rPr lang="en-US" baseline="-25000" dirty="0" smtClean="0"/>
              <a:t>3</a:t>
            </a:r>
            <a:r>
              <a:rPr lang="en-US" dirty="0" smtClean="0"/>
              <a:t> 0.00 ppm, bio</a:t>
            </a:r>
          </a:p>
          <a:p>
            <a:pPr marL="457200" lvl="1" indent="0">
              <a:buNone/>
            </a:pPr>
            <a:r>
              <a:rPr lang="en-US" dirty="0" smtClean="0"/>
              <a:t>CH</a:t>
            </a:r>
            <a:r>
              <a:rPr lang="en-US" baseline="-25000" dirty="0" smtClean="0"/>
              <a:t>3</a:t>
            </a:r>
            <a:r>
              <a:rPr lang="en-US" dirty="0" smtClean="0"/>
              <a:t>NO</a:t>
            </a:r>
            <a:r>
              <a:rPr lang="en-US" baseline="-25000" dirty="0" smtClean="0"/>
              <a:t>2</a:t>
            </a:r>
            <a:r>
              <a:rPr lang="en-US" dirty="0" smtClean="0"/>
              <a:t> (neat) 381.7, chemistry</a:t>
            </a:r>
          </a:p>
          <a:p>
            <a:pPr marL="0" indent="0">
              <a:buNone/>
            </a:pPr>
            <a:r>
              <a:rPr lang="en-US" baseline="30000" dirty="0" smtClean="0">
                <a:solidFill>
                  <a:schemeClr val="tx2"/>
                </a:solidFill>
              </a:rPr>
              <a:t>31</a:t>
            </a:r>
            <a:r>
              <a:rPr lang="en-US" dirty="0" smtClean="0">
                <a:solidFill>
                  <a:schemeClr val="tx2"/>
                </a:solidFill>
              </a:rPr>
              <a:t>P</a:t>
            </a:r>
          </a:p>
          <a:p>
            <a:pPr marL="457200" lvl="1" indent="0">
              <a:buNone/>
            </a:pPr>
            <a:r>
              <a:rPr lang="en-US" dirty="0" smtClean="0"/>
              <a:t>H</a:t>
            </a:r>
            <a:r>
              <a:rPr lang="en-US" baseline="-25000" dirty="0" smtClean="0"/>
              <a:t>3</a:t>
            </a:r>
            <a:r>
              <a:rPr lang="en-US" dirty="0" smtClean="0"/>
              <a:t>PO</a:t>
            </a:r>
            <a:r>
              <a:rPr lang="en-US" baseline="-25000" dirty="0" smtClean="0"/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36263721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</a:rPr>
              <a:t>Contamination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2"/>
                </a:solidFill>
              </a:rPr>
              <a:t>Paramagnetic contamination</a:t>
            </a:r>
          </a:p>
          <a:p>
            <a:pPr lvl="1"/>
            <a:r>
              <a:rPr lang="en-US" dirty="0" smtClean="0"/>
              <a:t>Broadens the lines, destroys resolution</a:t>
            </a:r>
          </a:p>
          <a:p>
            <a:pPr lvl="1"/>
            <a:r>
              <a:rPr lang="en-US" dirty="0" smtClean="0"/>
              <a:t>Cu ,</a:t>
            </a:r>
            <a:r>
              <a:rPr lang="en-US" dirty="0" err="1" smtClean="0"/>
              <a:t>Mn</a:t>
            </a:r>
            <a:r>
              <a:rPr lang="en-US" dirty="0"/>
              <a:t>,</a:t>
            </a:r>
            <a:r>
              <a:rPr lang="en-US" dirty="0" smtClean="0"/>
              <a:t> Cr, Fe, Co</a:t>
            </a:r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dirty="0" smtClean="0">
                <a:solidFill>
                  <a:schemeClr val="tx2"/>
                </a:solidFill>
              </a:rPr>
              <a:t>Microbial contamination</a:t>
            </a:r>
          </a:p>
          <a:p>
            <a:pPr lvl="1"/>
            <a:r>
              <a:rPr lang="en-US" dirty="0" smtClean="0"/>
              <a:t>Bacteria can eat-up your sample</a:t>
            </a:r>
          </a:p>
          <a:p>
            <a:pPr lvl="1"/>
            <a:r>
              <a:rPr lang="en-US" dirty="0" smtClean="0"/>
              <a:t>Work clean, add sodium </a:t>
            </a:r>
            <a:r>
              <a:rPr lang="en-US" dirty="0" err="1" smtClean="0"/>
              <a:t>azide</a:t>
            </a:r>
            <a:r>
              <a:rPr lang="en-US" dirty="0" smtClean="0"/>
              <a:t> </a:t>
            </a:r>
            <a:r>
              <a:rPr lang="en-US" dirty="0"/>
              <a:t>(</a:t>
            </a:r>
            <a:r>
              <a:rPr lang="en-US" dirty="0" smtClean="0"/>
              <a:t>toxic!), EDTA</a:t>
            </a:r>
          </a:p>
          <a:p>
            <a:pPr lvl="1"/>
            <a:r>
              <a:rPr lang="en-US" dirty="0" smtClean="0"/>
              <a:t>Bacteria do not strive in 100% D</a:t>
            </a:r>
            <a:r>
              <a:rPr lang="en-US" baseline="-25000" dirty="0" smtClean="0"/>
              <a:t>2</a:t>
            </a:r>
            <a:r>
              <a:rPr lang="en-US" dirty="0" smtClean="0"/>
              <a:t>O</a:t>
            </a:r>
          </a:p>
          <a:p>
            <a:pPr lvl="1"/>
            <a:endParaRPr lang="en-US" dirty="0" smtClean="0"/>
          </a:p>
          <a:p>
            <a:pPr lvl="1"/>
            <a:endParaRPr lang="en-US" dirty="0"/>
          </a:p>
          <a:p>
            <a:pPr lvl="1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87776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</a:rPr>
              <a:t>Sample quantity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>
                <a:solidFill>
                  <a:schemeClr val="tx2"/>
                </a:solidFill>
              </a:rPr>
              <a:t>NMR </a:t>
            </a:r>
            <a:r>
              <a:rPr lang="en-GB" dirty="0" smtClean="0">
                <a:solidFill>
                  <a:schemeClr val="tx2"/>
                </a:solidFill>
              </a:rPr>
              <a:t>has intrinsic­ally </a:t>
            </a:r>
            <a:r>
              <a:rPr lang="en-GB" dirty="0">
                <a:solidFill>
                  <a:schemeClr val="tx2"/>
                </a:solidFill>
              </a:rPr>
              <a:t>poor </a:t>
            </a:r>
            <a:r>
              <a:rPr lang="en-GB" dirty="0" smtClean="0">
                <a:solidFill>
                  <a:schemeClr val="tx2"/>
                </a:solidFill>
              </a:rPr>
              <a:t>sensitivity</a:t>
            </a:r>
          </a:p>
          <a:p>
            <a:pPr marL="0" indent="0">
              <a:buNone/>
            </a:pPr>
            <a:r>
              <a:rPr lang="en-GB" dirty="0" smtClean="0">
                <a:solidFill>
                  <a:schemeClr val="tx2"/>
                </a:solidFill>
              </a:rPr>
              <a:t>Concentration</a:t>
            </a:r>
          </a:p>
          <a:p>
            <a:pPr marL="457200" lvl="1" indent="0">
              <a:buNone/>
            </a:pPr>
            <a:r>
              <a:rPr lang="en-GB" dirty="0" smtClean="0"/>
              <a:t>Simple spectra (proton 1D) </a:t>
            </a:r>
            <a:r>
              <a:rPr lang="en-US" dirty="0" smtClean="0">
                <a:cs typeface="Arial"/>
              </a:rPr>
              <a:t>~ </a:t>
            </a:r>
            <a:r>
              <a:rPr lang="en-GB" dirty="0" smtClean="0"/>
              <a:t>50 </a:t>
            </a:r>
            <a:r>
              <a:rPr lang="el-GR" dirty="0" smtClean="0">
                <a:cs typeface="Arial"/>
              </a:rPr>
              <a:t>μ</a:t>
            </a:r>
            <a:r>
              <a:rPr lang="en-US" dirty="0" smtClean="0">
                <a:cs typeface="Arial"/>
              </a:rPr>
              <a:t>M</a:t>
            </a:r>
          </a:p>
          <a:p>
            <a:pPr marL="457200" lvl="1" indent="0">
              <a:buNone/>
            </a:pPr>
            <a:r>
              <a:rPr lang="en-US" dirty="0" smtClean="0">
                <a:cs typeface="Arial"/>
              </a:rPr>
              <a:t>Multidimensional spectra ~0,5 </a:t>
            </a:r>
            <a:r>
              <a:rPr lang="en-US" dirty="0" err="1" smtClean="0">
                <a:cs typeface="Arial"/>
              </a:rPr>
              <a:t>mM</a:t>
            </a:r>
            <a:endParaRPr lang="en-GB" dirty="0" smtClean="0"/>
          </a:p>
          <a:p>
            <a:pPr marL="0" indent="0">
              <a:buNone/>
            </a:pPr>
            <a:r>
              <a:rPr lang="en-GB" dirty="0" smtClean="0">
                <a:solidFill>
                  <a:schemeClr val="tx2"/>
                </a:solidFill>
              </a:rPr>
              <a:t>Sample tubes</a:t>
            </a:r>
          </a:p>
          <a:p>
            <a:pPr marL="457200" lvl="1" indent="0">
              <a:buNone/>
            </a:pPr>
            <a:r>
              <a:rPr lang="en-GB" dirty="0" smtClean="0"/>
              <a:t>5 mm, 550 </a:t>
            </a:r>
            <a:r>
              <a:rPr lang="el-GR" dirty="0" smtClean="0">
                <a:cs typeface="Arial"/>
              </a:rPr>
              <a:t>μ</a:t>
            </a:r>
            <a:r>
              <a:rPr lang="en-US" dirty="0" smtClean="0">
                <a:cs typeface="Arial"/>
              </a:rPr>
              <a:t>l</a:t>
            </a:r>
          </a:p>
          <a:p>
            <a:pPr marL="457200" lvl="1" indent="0">
              <a:buNone/>
            </a:pPr>
            <a:r>
              <a:rPr lang="en-US" dirty="0" smtClean="0">
                <a:cs typeface="Arial"/>
              </a:rPr>
              <a:t>3 mm, 150 </a:t>
            </a:r>
            <a:r>
              <a:rPr lang="el-GR" dirty="0" smtClean="0">
                <a:cs typeface="Arial"/>
              </a:rPr>
              <a:t>μ</a:t>
            </a:r>
            <a:r>
              <a:rPr lang="en-US" dirty="0" smtClean="0">
                <a:cs typeface="Arial"/>
              </a:rPr>
              <a:t>l</a:t>
            </a:r>
            <a:endParaRPr lang="en-US" dirty="0" smtClean="0">
              <a:cs typeface="Arial"/>
            </a:endParaRPr>
          </a:p>
          <a:p>
            <a:pPr marL="457200" lvl="1" indent="0">
              <a:buNone/>
            </a:pPr>
            <a:r>
              <a:rPr lang="en-US" dirty="0" err="1" smtClean="0">
                <a:cs typeface="Arial"/>
              </a:rPr>
              <a:t>Shigemi</a:t>
            </a:r>
            <a:r>
              <a:rPr lang="en-US" dirty="0" smtClean="0">
                <a:cs typeface="Arial"/>
              </a:rPr>
              <a:t> 5 mm, 250 </a:t>
            </a:r>
            <a:r>
              <a:rPr lang="el-GR" dirty="0" smtClean="0">
                <a:cs typeface="Arial"/>
              </a:rPr>
              <a:t>μ</a:t>
            </a:r>
            <a:r>
              <a:rPr lang="en-US" dirty="0" smtClean="0">
                <a:cs typeface="Arial"/>
              </a:rPr>
              <a:t>l</a:t>
            </a:r>
            <a:endParaRPr lang="en-US" dirty="0" smtClean="0"/>
          </a:p>
          <a:p>
            <a:pPr lvl="1"/>
            <a:endParaRPr lang="en-US" dirty="0" smtClean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6236044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</a:rPr>
              <a:t>Solubility and stability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Aggregation, precipitation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NA better soluble than proteins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NMR measurements long</a:t>
            </a:r>
          </a:p>
          <a:p>
            <a:pPr marL="457200" lvl="1" indent="0">
              <a:buNone/>
            </a:pPr>
            <a:r>
              <a:rPr lang="en-US" dirty="0" smtClean="0"/>
              <a:t>Run a control spectrum before and after a long experiment (1D, </a:t>
            </a:r>
            <a:r>
              <a:rPr lang="en-US" baseline="30000" dirty="0" smtClean="0"/>
              <a:t>1</a:t>
            </a:r>
            <a:r>
              <a:rPr lang="en-US" dirty="0" smtClean="0"/>
              <a:t>H-</a:t>
            </a:r>
            <a:r>
              <a:rPr lang="en-US" baseline="30000" dirty="0" smtClean="0"/>
              <a:t>15</a:t>
            </a:r>
            <a:r>
              <a:rPr lang="en-US" dirty="0" smtClean="0"/>
              <a:t>N HSQC for labeled proteins)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96709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</a:rPr>
              <a:t>Molecular weight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Increasing molecular weight</a:t>
            </a:r>
          </a:p>
          <a:p>
            <a:pPr marL="457200" lvl="1" indent="0">
              <a:buNone/>
            </a:pPr>
            <a:r>
              <a:rPr lang="en-US" dirty="0" smtClean="0"/>
              <a:t>Complexity of the spectrum – number of lines, overlap</a:t>
            </a:r>
          </a:p>
          <a:p>
            <a:pPr marL="457200" lvl="1" indent="0">
              <a:buNone/>
            </a:pPr>
            <a:r>
              <a:rPr lang="en-US" dirty="0" smtClean="0"/>
              <a:t>Increasing linewidths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Remedies</a:t>
            </a:r>
          </a:p>
          <a:p>
            <a:pPr marL="457200" lvl="1" indent="0">
              <a:buNone/>
            </a:pPr>
            <a:r>
              <a:rPr lang="en-US" dirty="0" smtClean="0"/>
              <a:t>Isotope labeling</a:t>
            </a:r>
          </a:p>
          <a:p>
            <a:pPr marL="457200" lvl="1" indent="0">
              <a:buNone/>
            </a:pPr>
            <a:r>
              <a:rPr lang="en-US" dirty="0" smtClean="0"/>
              <a:t>Multidimensional spectra</a:t>
            </a:r>
          </a:p>
          <a:p>
            <a:pPr marL="457200" lvl="1" indent="0">
              <a:buNone/>
            </a:pPr>
            <a:r>
              <a:rPr lang="en-US" dirty="0" smtClean="0"/>
              <a:t>TROSY, MQ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071759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</a:rPr>
              <a:t>NMR tube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Choice</a:t>
            </a:r>
          </a:p>
          <a:p>
            <a:pPr marL="457200" lvl="1" indent="0">
              <a:buNone/>
            </a:pPr>
            <a:r>
              <a:rPr lang="en-US" dirty="0" smtClean="0"/>
              <a:t>Volume</a:t>
            </a:r>
          </a:p>
          <a:p>
            <a:pPr marL="457200" lvl="1" indent="0">
              <a:buNone/>
            </a:pPr>
            <a:r>
              <a:rPr lang="en-US" dirty="0" smtClean="0"/>
              <a:t>Quality (geometry)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Cleaning</a:t>
            </a:r>
          </a:p>
          <a:p>
            <a:pPr marL="457200" lvl="1" indent="0">
              <a:buNone/>
            </a:pPr>
            <a:r>
              <a:rPr lang="en-US" dirty="0" smtClean="0"/>
              <a:t>High quality tubes are expensive, not for single use!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Drying</a:t>
            </a:r>
          </a:p>
          <a:p>
            <a:pPr marL="457200" lvl="1" indent="0">
              <a:buNone/>
            </a:pPr>
            <a:r>
              <a:rPr lang="en-US" dirty="0" smtClean="0"/>
              <a:t>No high temperatures above 50⁰C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6862171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</a:rPr>
              <a:t>Concentration, solvent exchange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err="1" smtClean="0">
                <a:solidFill>
                  <a:schemeClr val="tx2"/>
                </a:solidFill>
              </a:rPr>
              <a:t>Lyophylization</a:t>
            </a:r>
            <a:endParaRPr lang="en-US" dirty="0" smtClean="0">
              <a:solidFill>
                <a:schemeClr val="tx2"/>
              </a:solidFill>
            </a:endParaRPr>
          </a:p>
          <a:p>
            <a:pPr marL="457200" lvl="1" indent="0">
              <a:buNone/>
            </a:pPr>
            <a:r>
              <a:rPr lang="en-US" dirty="0" smtClean="0"/>
              <a:t>May harm samples (esp. proteins)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Ultrafiltration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Gel filtration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Ultracentrifugation</a:t>
            </a:r>
          </a:p>
          <a:p>
            <a:endParaRPr lang="en-US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125806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</a:rPr>
              <a:t>Isotope effect, H</a:t>
            </a:r>
            <a:r>
              <a:rPr lang="en-US" baseline="-25000" dirty="0" smtClean="0">
                <a:solidFill>
                  <a:srgbClr val="C00000"/>
                </a:solidFill>
              </a:rPr>
              <a:t>2</a:t>
            </a:r>
            <a:r>
              <a:rPr lang="en-US" dirty="0" smtClean="0">
                <a:solidFill>
                  <a:srgbClr val="C00000"/>
                </a:solidFill>
              </a:rPr>
              <a:t>O vs D</a:t>
            </a:r>
            <a:r>
              <a:rPr lang="en-US" baseline="-25000" dirty="0" smtClean="0">
                <a:solidFill>
                  <a:srgbClr val="C00000"/>
                </a:solidFill>
              </a:rPr>
              <a:t>2</a:t>
            </a:r>
            <a:r>
              <a:rPr lang="en-US" dirty="0" smtClean="0">
                <a:solidFill>
                  <a:srgbClr val="C00000"/>
                </a:solidFill>
              </a:rPr>
              <a:t>O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No D</a:t>
            </a:r>
            <a:r>
              <a:rPr lang="en-US" baseline="-25000" dirty="0" smtClean="0">
                <a:solidFill>
                  <a:schemeClr val="tx2"/>
                </a:solidFill>
              </a:rPr>
              <a:t>2</a:t>
            </a:r>
            <a:r>
              <a:rPr lang="en-US" dirty="0" smtClean="0">
                <a:solidFill>
                  <a:schemeClr val="tx2"/>
                </a:solidFill>
              </a:rPr>
              <a:t>O is 100%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Viscosity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Melting/freezing point of </a:t>
            </a:r>
            <a:r>
              <a:rPr lang="en-US" dirty="0" smtClean="0">
                <a:solidFill>
                  <a:schemeClr val="tx2"/>
                </a:solidFill>
              </a:rPr>
              <a:t>D</a:t>
            </a:r>
            <a:r>
              <a:rPr lang="en-US" baseline="-25000" dirty="0" smtClean="0">
                <a:solidFill>
                  <a:schemeClr val="tx2"/>
                </a:solidFill>
              </a:rPr>
              <a:t>2</a:t>
            </a:r>
            <a:r>
              <a:rPr lang="en-US" dirty="0" smtClean="0">
                <a:solidFill>
                  <a:schemeClr val="tx2"/>
                </a:solidFill>
              </a:rPr>
              <a:t>O is 3.8⁰C</a:t>
            </a:r>
            <a:endParaRPr lang="en-US" dirty="0" smtClean="0">
              <a:solidFill>
                <a:schemeClr val="tx2"/>
              </a:solidFill>
            </a:endParaRP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pH</a:t>
            </a:r>
          </a:p>
          <a:p>
            <a:pPr marL="457200" lvl="1" indent="0">
              <a:buNone/>
            </a:pPr>
            <a:r>
              <a:rPr lang="en-US" dirty="0" smtClean="0"/>
              <a:t>Glass electrode shows 0.4 units difference (7.0 in H</a:t>
            </a:r>
            <a:r>
              <a:rPr lang="en-US" baseline="-25000" dirty="0" smtClean="0"/>
              <a:t>2</a:t>
            </a:r>
            <a:r>
              <a:rPr lang="en-US" dirty="0" smtClean="0"/>
              <a:t>O, 6.6 in D</a:t>
            </a:r>
            <a:r>
              <a:rPr lang="en-US" baseline="-25000" dirty="0" smtClean="0"/>
              <a:t>2</a:t>
            </a:r>
            <a:r>
              <a:rPr lang="en-US" dirty="0" smtClean="0"/>
              <a:t>O), pH* value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74960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</a:rPr>
              <a:t>Sample parameters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pH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Ionic strength</a:t>
            </a:r>
          </a:p>
          <a:p>
            <a:pPr marL="457200" lvl="1" indent="0">
              <a:buNone/>
            </a:pPr>
            <a:r>
              <a:rPr lang="en-US" dirty="0" smtClean="0"/>
              <a:t>NMR probes (esp. </a:t>
            </a:r>
            <a:r>
              <a:rPr lang="en-US" dirty="0" err="1" smtClean="0"/>
              <a:t>cryoprobes</a:t>
            </a:r>
            <a:r>
              <a:rPr lang="en-US" dirty="0" smtClean="0"/>
              <a:t>) do not like high </a:t>
            </a:r>
            <a:r>
              <a:rPr lang="en-US" dirty="0" err="1" smtClean="0"/>
              <a:t>solt</a:t>
            </a:r>
            <a:r>
              <a:rPr lang="en-US" dirty="0" smtClean="0"/>
              <a:t> concentrations (above 100 </a:t>
            </a:r>
            <a:r>
              <a:rPr lang="en-US" dirty="0" err="1" smtClean="0"/>
              <a:t>mM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Buffer type</a:t>
            </a:r>
          </a:p>
          <a:p>
            <a:pPr marL="457200" lvl="1" indent="0">
              <a:buNone/>
            </a:pPr>
            <a:r>
              <a:rPr lang="en-US" dirty="0" smtClean="0"/>
              <a:t>Preferably buffer with no NMR signals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Concentration</a:t>
            </a:r>
          </a:p>
          <a:p>
            <a:pPr marL="457200" lvl="1" indent="0">
              <a:buNone/>
            </a:pPr>
            <a:r>
              <a:rPr lang="en-US" dirty="0" smtClean="0"/>
              <a:t>Oligomerization, precipitation, high viscosity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Temperature</a:t>
            </a:r>
          </a:p>
          <a:p>
            <a:pPr marL="457200" lvl="1" indent="0">
              <a:buNone/>
            </a:pPr>
            <a:r>
              <a:rPr lang="en-US" dirty="0" smtClean="0"/>
              <a:t>Sharper lines at higher temperatures, but not </a:t>
            </a:r>
            <a:r>
              <a:rPr lang="en-US" dirty="0"/>
              <a:t>f</a:t>
            </a:r>
            <a:r>
              <a:rPr lang="en-US" dirty="0" smtClean="0"/>
              <a:t>or exchangeable protons</a:t>
            </a:r>
          </a:p>
          <a:p>
            <a:endParaRPr lang="en-US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34781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C00000"/>
                </a:solidFill>
              </a:rPr>
              <a:t>Chemical shift reference</a:t>
            </a:r>
            <a:endParaRPr lang="cs-CZ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Internal</a:t>
            </a:r>
          </a:p>
          <a:p>
            <a:pPr marL="457200" lvl="1" indent="0">
              <a:buNone/>
            </a:pPr>
            <a:r>
              <a:rPr lang="en-US" dirty="0" smtClean="0"/>
              <a:t>Add reference compound to the sample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External</a:t>
            </a:r>
          </a:p>
          <a:p>
            <a:pPr marL="457200" lvl="1" indent="0">
              <a:buNone/>
            </a:pPr>
            <a:r>
              <a:rPr lang="en-US" dirty="0" smtClean="0"/>
              <a:t>Capillary within the sample tube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Direct</a:t>
            </a:r>
          </a:p>
          <a:p>
            <a:pPr marL="457200" lvl="1" indent="0">
              <a:buNone/>
            </a:pPr>
            <a:r>
              <a:rPr lang="en-US" dirty="0" smtClean="0"/>
              <a:t>Reference compound </a:t>
            </a:r>
            <a:r>
              <a:rPr lang="en-US" dirty="0" err="1" smtClean="0"/>
              <a:t>measurd</a:t>
            </a:r>
            <a:r>
              <a:rPr lang="en-US" dirty="0" smtClean="0"/>
              <a:t> together with the sample</a:t>
            </a:r>
          </a:p>
          <a:p>
            <a:pPr marL="0" indent="0">
              <a:buNone/>
            </a:pPr>
            <a:r>
              <a:rPr lang="en-US" dirty="0" smtClean="0">
                <a:solidFill>
                  <a:schemeClr val="tx2"/>
                </a:solidFill>
              </a:rPr>
              <a:t>Indirect</a:t>
            </a:r>
          </a:p>
          <a:p>
            <a:pPr marL="457200" lvl="1" indent="0">
              <a:buNone/>
            </a:pPr>
            <a:r>
              <a:rPr lang="en-US" dirty="0" smtClean="0"/>
              <a:t>Reference compound measured separately or the chemical shift is calculated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001743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373</Words>
  <Application>Microsoft Office PowerPoint</Application>
  <PresentationFormat>On-screen Show (4:3)</PresentationFormat>
  <Paragraphs>88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NMR Sample</vt:lpstr>
      <vt:lpstr>Sample quantity</vt:lpstr>
      <vt:lpstr>Solubility and stability</vt:lpstr>
      <vt:lpstr>Molecular weight</vt:lpstr>
      <vt:lpstr>NMR tube</vt:lpstr>
      <vt:lpstr>Concentration, solvent exchange</vt:lpstr>
      <vt:lpstr>Isotope effect, H2O vs D2O</vt:lpstr>
      <vt:lpstr>Sample parameters</vt:lpstr>
      <vt:lpstr>Chemical shift reference</vt:lpstr>
      <vt:lpstr>Common reference compounds Wishart et al. (1995) , J. Biomol. NMR 6, 135-140.</vt:lpstr>
      <vt:lpstr>Contamination</vt:lpstr>
    </vt:vector>
  </TitlesOfParts>
  <Company>NCBR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NMR Sample</dc:title>
  <dc:creator>Radovan Fiala</dc:creator>
  <cp:lastModifiedBy>Radovan Fiala</cp:lastModifiedBy>
  <cp:revision>11</cp:revision>
  <dcterms:created xsi:type="dcterms:W3CDTF">2019-03-07T14:14:54Z</dcterms:created>
  <dcterms:modified xsi:type="dcterms:W3CDTF">2019-03-07T15:30:48Z</dcterms:modified>
</cp:coreProperties>
</file>

<file path=docProps/thumbnail.jpeg>
</file>