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7" r:id="rId4"/>
    <p:sldId id="260" r:id="rId5"/>
    <p:sldId id="261" r:id="rId6"/>
    <p:sldId id="264" r:id="rId7"/>
    <p:sldId id="269" r:id="rId8"/>
    <p:sldId id="265" r:id="rId9"/>
    <p:sldId id="262" r:id="rId10"/>
    <p:sldId id="266" r:id="rId11"/>
    <p:sldId id="270" r:id="rId12"/>
    <p:sldId id="267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ka Bacovska" initials="RB" lastIdx="2" clrIdx="0">
    <p:extLst>
      <p:ext uri="{19B8F6BF-5375-455C-9EA6-DF929625EA0E}">
        <p15:presenceInfo xmlns:p15="http://schemas.microsoft.com/office/powerpoint/2012/main" userId="6da7545a85036e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F01928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2578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175344%40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vropa" TargetMode="External"/><Relationship Id="rId13" Type="http://schemas.openxmlformats.org/officeDocument/2006/relationships/hyperlink" Target="https://cs.wikipedia.org/wiki/Oxid_dusi%C4%8Dit%C3%BD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cs.wikipedia.org/wiki/14._stolet%C3%AD" TargetMode="External"/><Relationship Id="rId12" Type="http://schemas.openxmlformats.org/officeDocument/2006/relationships/hyperlink" Target="https://cs.wikipedia.org/wiki/Kysl%C3%ADk" TargetMode="External"/><Relationship Id="rId17" Type="http://schemas.openxmlformats.org/officeDocument/2006/relationships/image" Target="../media/image22.png"/><Relationship Id="rId2" Type="http://schemas.openxmlformats.org/officeDocument/2006/relationships/hyperlink" Target="https://cs.wikipedia.org/wiki/Chemick%C3%A9_symboly_nebezpe%C4%8D%C3%AD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s://cs.wikipedia.org/wiki/Krystal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0.png"/><Relationship Id="rId10" Type="http://schemas.openxmlformats.org/officeDocument/2006/relationships/hyperlink" Target="https://cs.wikipedia.org/wiki/Indie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cs.wikipedia.org/wiki/12._stolet%C3%AD" TargetMode="External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ehydratace" TargetMode="External"/><Relationship Id="rId13" Type="http://schemas.openxmlformats.org/officeDocument/2006/relationships/hyperlink" Target="https://cs.wikipedia.org/wiki/Oleum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cs.wikipedia.org/wiki/Kapalina" TargetMode="External"/><Relationship Id="rId12" Type="http://schemas.openxmlformats.org/officeDocument/2006/relationships/hyperlink" Target="https://cs.wikipedia.org/wiki/Rozto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yseliny" TargetMode="External"/><Relationship Id="rId11" Type="http://schemas.openxmlformats.org/officeDocument/2006/relationships/hyperlink" Target="https://cs.wikipedia.org/wiki/%C5%BD%C3%ADravina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cs.wikipedia.org/wiki/Hygroskopie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cs.wikipedia.org/wiki/Redoxn%C3%AD_reakce" TargetMode="External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Miner%C3%A1ln%C3%AD_hnojiva&amp;action=edit&amp;redlink=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cs.wikipedia.org/wiki/Fosf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C9500 Užitá chemie – Polymerní materiály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788002"/>
            <a:ext cx="11361600" cy="1963866"/>
          </a:xfrm>
        </p:spPr>
        <p:txBody>
          <a:bodyPr/>
          <a:lstStyle/>
          <a:p>
            <a:pPr algn="ctr"/>
            <a:r>
              <a:rPr lang="cs-CZ" sz="2800" dirty="0"/>
              <a:t>C9500 Užitá chemie</a:t>
            </a:r>
            <a:br>
              <a:rPr lang="cs-CZ" dirty="0"/>
            </a:br>
            <a:r>
              <a:rPr lang="cs-CZ" sz="1800" dirty="0"/>
              <a:t>10. lekce</a:t>
            </a:r>
            <a:br>
              <a:rPr lang="cs-CZ" dirty="0"/>
            </a:br>
            <a:r>
              <a:rPr lang="cs-CZ" dirty="0"/>
              <a:t>Základní chemické výroby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101550"/>
          </a:xfrm>
        </p:spPr>
        <p:txBody>
          <a:bodyPr/>
          <a:lstStyle/>
          <a:p>
            <a:pPr algn="ctr"/>
            <a:r>
              <a:rPr lang="cs-CZ" dirty="0"/>
              <a:t>Mgr. Ing. Radka Kopecká, Ph.D.</a:t>
            </a:r>
          </a:p>
          <a:p>
            <a:pPr algn="ctr"/>
            <a:r>
              <a:rPr lang="cs-CZ" b="1" i="0" u="sng" dirty="0">
                <a:solidFill>
                  <a:srgbClr val="002265"/>
                </a:solidFill>
                <a:effectLst/>
                <a:latin typeface="Open Sans"/>
                <a:hlinkClick r:id="rId2"/>
              </a:rPr>
              <a:t>175344@mail.muni.cz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3A1D5-0D74-4C43-8825-2E0BB0472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8F73F4-CFD9-4E1C-B73F-B4B29EB02DBF}"/>
              </a:ext>
            </a:extLst>
          </p:cNvPr>
          <p:cNvSpPr txBox="1"/>
          <p:nvPr/>
        </p:nvSpPr>
        <p:spPr>
          <a:xfrm>
            <a:off x="257173" y="254532"/>
            <a:ext cx="3038477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Kovy (metalurgie)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CE1753-3B06-4132-A538-976C25C8A1FD}"/>
              </a:ext>
            </a:extLst>
          </p:cNvPr>
          <p:cNvSpPr txBox="1"/>
          <p:nvPr/>
        </p:nvSpPr>
        <p:spPr>
          <a:xfrm>
            <a:off x="3470096" y="442585"/>
            <a:ext cx="6619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Výrobou kovů se zabývá vědní obor zvaný metalurgie (neboli hutnictví).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FD2DAB-2237-470D-92C2-870C40D4C4E4}"/>
              </a:ext>
            </a:extLst>
          </p:cNvPr>
          <p:cNvSpPr txBox="1"/>
          <p:nvPr/>
        </p:nvSpPr>
        <p:spPr>
          <a:xfrm>
            <a:off x="257173" y="944041"/>
            <a:ext cx="608198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1) Zkoncentrování rudy</a:t>
            </a:r>
          </a:p>
          <a:p>
            <a:r>
              <a:rPr lang="cs-CZ" sz="1800" dirty="0">
                <a:latin typeface="+mn-lt"/>
              </a:rPr>
              <a:t>2) Chemické separační postupy</a:t>
            </a:r>
          </a:p>
          <a:p>
            <a:r>
              <a:rPr lang="cs-CZ" sz="1800" dirty="0">
                <a:latin typeface="+mn-lt"/>
              </a:rPr>
              <a:t>3) Chemický děj, kterým je získán surový elementární kov </a:t>
            </a:r>
          </a:p>
          <a:p>
            <a:r>
              <a:rPr lang="cs-CZ" sz="1800" dirty="0">
                <a:latin typeface="+mn-lt"/>
              </a:rPr>
              <a:t>Redukce chemickým činidlem = redukce pomocí redukčních činidel: uhlík (ve formě koksu), oxid uhelnatý CO, vodík, kov</a:t>
            </a:r>
          </a:p>
          <a:p>
            <a:r>
              <a:rPr lang="cs-CZ" sz="1800" dirty="0">
                <a:latin typeface="+mn-lt"/>
              </a:rPr>
              <a:t>	</a:t>
            </a:r>
            <a:r>
              <a:rPr lang="cs-CZ" sz="1600" dirty="0">
                <a:latin typeface="+mn-lt"/>
              </a:rPr>
              <a:t>Fe3O4 + 4 C → 4 CO + 3 </a:t>
            </a:r>
            <a:r>
              <a:rPr lang="cs-CZ" sz="1600" dirty="0" err="1">
                <a:latin typeface="+mn-lt"/>
              </a:rPr>
              <a:t>Fe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	</a:t>
            </a:r>
            <a:r>
              <a:rPr lang="cs-CZ" sz="1600" dirty="0" err="1">
                <a:latin typeface="+mn-lt"/>
              </a:rPr>
              <a:t>FeO</a:t>
            </a:r>
            <a:r>
              <a:rPr lang="cs-CZ" sz="1600" dirty="0">
                <a:latin typeface="+mn-lt"/>
              </a:rPr>
              <a:t> + CO → </a:t>
            </a:r>
            <a:r>
              <a:rPr lang="cs-CZ" sz="1600" dirty="0" err="1">
                <a:latin typeface="+mn-lt"/>
              </a:rPr>
              <a:t>Fe</a:t>
            </a:r>
            <a:r>
              <a:rPr lang="cs-CZ" sz="1600" dirty="0">
                <a:latin typeface="+mn-lt"/>
              </a:rPr>
              <a:t> + CO2</a:t>
            </a:r>
          </a:p>
          <a:p>
            <a:r>
              <a:rPr lang="cs-CZ" sz="1600" dirty="0">
                <a:latin typeface="+mn-lt"/>
              </a:rPr>
              <a:t>	2 </a:t>
            </a:r>
            <a:r>
              <a:rPr lang="cs-CZ" sz="1600" dirty="0" err="1">
                <a:latin typeface="+mn-lt"/>
              </a:rPr>
              <a:t>AgCl</a:t>
            </a:r>
            <a:r>
              <a:rPr lang="cs-CZ" sz="1600" dirty="0">
                <a:latin typeface="+mn-lt"/>
              </a:rPr>
              <a:t> + H2 → 2 </a:t>
            </a:r>
            <a:r>
              <a:rPr lang="cs-CZ" sz="1600" dirty="0" err="1">
                <a:latin typeface="+mn-lt"/>
              </a:rPr>
              <a:t>Ag</a:t>
            </a:r>
            <a:r>
              <a:rPr lang="cs-CZ" sz="1600" dirty="0">
                <a:latin typeface="+mn-lt"/>
              </a:rPr>
              <a:t> + 2 </a:t>
            </a:r>
            <a:r>
              <a:rPr lang="cs-CZ" sz="1600" dirty="0" err="1">
                <a:latin typeface="+mn-lt"/>
              </a:rPr>
              <a:t>HCl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	Cr2O3 + 2 Al → Al2O3 + 2 </a:t>
            </a:r>
            <a:r>
              <a:rPr lang="cs-CZ" sz="1600" dirty="0" err="1">
                <a:latin typeface="+mn-lt"/>
              </a:rPr>
              <a:t>Cr</a:t>
            </a:r>
            <a:endParaRPr lang="cs-CZ" sz="1600" dirty="0">
              <a:latin typeface="+mn-lt"/>
            </a:endParaRPr>
          </a:p>
          <a:p>
            <a:endParaRPr lang="cs-CZ" sz="800" dirty="0">
              <a:latin typeface="+mn-lt"/>
            </a:endParaRPr>
          </a:p>
          <a:p>
            <a:r>
              <a:rPr lang="cs-CZ" sz="1800" dirty="0" err="1">
                <a:latin typeface="+mn-lt"/>
              </a:rPr>
              <a:t>Elektroredukce</a:t>
            </a:r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Tepelný rozklad sloučenin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2C9893-583E-432D-964C-32930F04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99" y="1110412"/>
            <a:ext cx="5544450" cy="23185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12CE181-346B-40D6-93A2-83CB3A2BA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99" y="3575267"/>
            <a:ext cx="5544451" cy="277873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F496257-9EDE-410A-9BD9-392EF7925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05" y="4361095"/>
            <a:ext cx="5975546" cy="1701120"/>
          </a:xfrm>
          <a:prstGeom prst="rect">
            <a:avLst/>
          </a:prstGeom>
        </p:spPr>
      </p:pic>
      <p:pic>
        <p:nvPicPr>
          <p:cNvPr id="14" name="Picture 4" descr="Slitiny kovů">
            <a:extLst>
              <a:ext uri="{FF2B5EF4-FFF2-40B4-BE49-F238E27FC236}">
                <a16:creationId xmlns:a16="http://schemas.microsoft.com/office/drawing/2014/main" id="{55809C47-7B6C-4D01-950E-34BF4724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70" y="2667590"/>
            <a:ext cx="1775805" cy="13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8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C446B1-AE75-4819-AEB8-80E0DCF58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0CA29B-8660-4996-AA95-2B296AFC0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297335"/>
            <a:ext cx="5542196" cy="40075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BB64A4-C13C-4E58-8B25-314A34F8A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06" y="297335"/>
            <a:ext cx="5787019" cy="2795186"/>
          </a:xfrm>
          <a:prstGeom prst="rect">
            <a:avLst/>
          </a:prstGeom>
        </p:spPr>
      </p:pic>
      <p:pic>
        <p:nvPicPr>
          <p:cNvPr id="1026" name="Picture 2" descr="Kovy">
            <a:extLst>
              <a:ext uri="{FF2B5EF4-FFF2-40B4-BE49-F238E27FC236}">
                <a16:creationId xmlns:a16="http://schemas.microsoft.com/office/drawing/2014/main" id="{E934571F-8CE3-4B89-9642-5ECDBCAE2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06" y="3248401"/>
            <a:ext cx="5855510" cy="21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vinky - Tašky na třídění">
            <a:extLst>
              <a:ext uri="{FF2B5EF4-FFF2-40B4-BE49-F238E27FC236}">
                <a16:creationId xmlns:a16="http://schemas.microsoft.com/office/drawing/2014/main" id="{5A20DC8A-9BF3-4CF5-A6D0-0EA98B8C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9" y="4304872"/>
            <a:ext cx="4690364" cy="24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říděný odpad: Chrášťany u Prahy">
            <a:extLst>
              <a:ext uri="{FF2B5EF4-FFF2-40B4-BE49-F238E27FC236}">
                <a16:creationId xmlns:a16="http://schemas.microsoft.com/office/drawing/2014/main" id="{879DBEFD-A3B7-46B7-8487-92D2ECF6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01" y="4304872"/>
            <a:ext cx="1713895" cy="24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5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3A1D5-0D74-4C43-8825-2E0BB0472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8F73F4-CFD9-4E1C-B73F-B4B29EB02DBF}"/>
              </a:ext>
            </a:extLst>
          </p:cNvPr>
          <p:cNvSpPr txBox="1"/>
          <p:nvPr/>
        </p:nvSpPr>
        <p:spPr>
          <a:xfrm>
            <a:off x="257173" y="180975"/>
            <a:ext cx="4191001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Mléko a mléčné produkty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4E7EE28-FF90-4F62-9265-5B78F8B76F50}"/>
              </a:ext>
            </a:extLst>
          </p:cNvPr>
          <p:cNvSpPr txBox="1"/>
          <p:nvPr/>
        </p:nvSpPr>
        <p:spPr>
          <a:xfrm>
            <a:off x="257172" y="859304"/>
            <a:ext cx="11732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latin typeface="+mn-lt"/>
              </a:rPr>
              <a:t>Mléko vzniká metabolickými přeměnami z krve a mízy. Mléko tvoří z 86-88 % voda, 12-14 % je sušina – bílkoviny, tuky, sacharidy, minerální látky, vitaminy, enzymy a hormony. Hlavním mléčným cukrem je laktóza, která je složena z jedné molekuly glukózy a jedné molekuly galaktózy navzájem spojené </a:t>
            </a:r>
            <a:r>
              <a:rPr lang="el-GR" sz="1600" dirty="0">
                <a:latin typeface="+mn-lt"/>
              </a:rPr>
              <a:t>β-1-4 </a:t>
            </a:r>
            <a:r>
              <a:rPr lang="cs-CZ" sz="1600" dirty="0">
                <a:latin typeface="+mn-lt"/>
              </a:rPr>
              <a:t>glykosidickou vazbou.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EC8EBA-0CD7-409B-8DC9-9CE5BE6C9298}"/>
              </a:ext>
            </a:extLst>
          </p:cNvPr>
          <p:cNvSpPr txBox="1"/>
          <p:nvPr/>
        </p:nvSpPr>
        <p:spPr>
          <a:xfrm>
            <a:off x="257172" y="1845410"/>
            <a:ext cx="60977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Úprava mléka fyzikálními pochody: </a:t>
            </a:r>
          </a:p>
          <a:p>
            <a:pPr marL="457200" indent="-457200">
              <a:buAutoNum type="alphaLcParenR"/>
            </a:pPr>
            <a:r>
              <a:rPr lang="cs-CZ" sz="1600" dirty="0">
                <a:latin typeface="+mn-lt"/>
              </a:rPr>
              <a:t>filtrace, </a:t>
            </a:r>
          </a:p>
          <a:p>
            <a:pPr marL="457200" indent="-457200">
              <a:buAutoNum type="alphaLcParenR"/>
            </a:pPr>
            <a:r>
              <a:rPr lang="cs-CZ" sz="1600" dirty="0" err="1">
                <a:latin typeface="+mn-lt"/>
              </a:rPr>
              <a:t>deaerace</a:t>
            </a:r>
            <a:r>
              <a:rPr lang="cs-CZ" sz="1600" dirty="0">
                <a:latin typeface="+mn-lt"/>
              </a:rPr>
              <a:t>, </a:t>
            </a:r>
          </a:p>
          <a:p>
            <a:pPr marL="457200" indent="-457200">
              <a:buAutoNum type="alphaLcParenR"/>
            </a:pPr>
            <a:r>
              <a:rPr lang="cs-CZ" sz="1600" dirty="0">
                <a:latin typeface="+mn-lt"/>
              </a:rPr>
              <a:t>odstřeďování, </a:t>
            </a:r>
          </a:p>
          <a:p>
            <a:pPr marL="457200" indent="-457200">
              <a:buAutoNum type="alphaLcParenR"/>
            </a:pPr>
            <a:r>
              <a:rPr lang="cs-CZ" sz="1600" dirty="0">
                <a:latin typeface="+mn-lt"/>
              </a:rPr>
              <a:t>zahřívání, </a:t>
            </a:r>
          </a:p>
          <a:p>
            <a:pPr marL="457200" indent="-457200">
              <a:buAutoNum type="alphaLcParenR"/>
            </a:pPr>
            <a:r>
              <a:rPr lang="cs-CZ" sz="1600" dirty="0">
                <a:latin typeface="+mn-lt"/>
              </a:rPr>
              <a:t>homogenizace, </a:t>
            </a:r>
          </a:p>
          <a:p>
            <a:pPr marL="457200" indent="-457200">
              <a:buAutoNum type="alphaLcParenR"/>
            </a:pPr>
            <a:r>
              <a:rPr lang="cs-CZ" sz="1600" dirty="0">
                <a:latin typeface="+mn-lt"/>
              </a:rPr>
              <a:t>chlazení.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355F6F-FAAC-48B5-B153-B71B5B92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60" y="1845410"/>
            <a:ext cx="6300360" cy="193544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3641789-3EBC-47C2-96AB-AEC8F206ACC9}"/>
              </a:ext>
            </a:extLst>
          </p:cNvPr>
          <p:cNvSpPr txBox="1"/>
          <p:nvPr/>
        </p:nvSpPr>
        <p:spPr>
          <a:xfrm>
            <a:off x="257172" y="3945027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latin typeface="+mn-lt"/>
              </a:rPr>
              <a:t>Výroba másla </a:t>
            </a:r>
          </a:p>
          <a:p>
            <a:r>
              <a:rPr lang="cs-CZ" sz="1600" dirty="0">
                <a:latin typeface="+mn-lt"/>
              </a:rPr>
              <a:t>Máslo je ztuhlá emulze vody a tuku, obsahující výhradně mléčný tuk (min. 80 %). Máslo se vyrábí tzv. stloukáním ze smetany.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070C1E6-3572-44A7-81C9-A268870F9122}"/>
              </a:ext>
            </a:extLst>
          </p:cNvPr>
          <p:cNvSpPr txBox="1"/>
          <p:nvPr/>
        </p:nvSpPr>
        <p:spPr>
          <a:xfrm>
            <a:off x="257172" y="5083891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latin typeface="+mn-lt"/>
              </a:rPr>
              <a:t>Výroba jogurtů </a:t>
            </a:r>
          </a:p>
          <a:p>
            <a:r>
              <a:rPr lang="cs-CZ" sz="1600" dirty="0">
                <a:latin typeface="+mn-lt"/>
              </a:rPr>
              <a:t>Jogurty jsou fermentované mléčné výrobky (při výrobě probíhají řízené mikrobiologické procesy mléčného kvašení).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7FCF8EF-5F06-44C3-AB5F-51C755A07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84" y="5144546"/>
            <a:ext cx="5579944" cy="152349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18882F3-3611-4419-8FB5-633F1AC8E98B}"/>
              </a:ext>
            </a:extLst>
          </p:cNvPr>
          <p:cNvSpPr txBox="1"/>
          <p:nvPr/>
        </p:nvSpPr>
        <p:spPr>
          <a:xfrm>
            <a:off x="6330055" y="3947761"/>
            <a:ext cx="56598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latin typeface="+mn-lt"/>
              </a:rPr>
              <a:t>Výroba sýrů </a:t>
            </a:r>
          </a:p>
          <a:p>
            <a:r>
              <a:rPr lang="cs-CZ" sz="1600" dirty="0">
                <a:latin typeface="+mn-lt"/>
              </a:rPr>
              <a:t>Sýry vznikají vysrážením kaseinu působením kyseliny mléčné (vzniká zkvašováním </a:t>
            </a:r>
            <a:r>
              <a:rPr lang="cs-CZ" sz="1600" dirty="0" err="1">
                <a:latin typeface="+mn-lt"/>
              </a:rPr>
              <a:t>laktosy</a:t>
            </a:r>
            <a:r>
              <a:rPr lang="cs-CZ" sz="1600" dirty="0">
                <a:latin typeface="+mn-lt"/>
              </a:rPr>
              <a:t> činností bakterií mléčného kvašení) nebo syřidla. </a:t>
            </a:r>
          </a:p>
        </p:txBody>
      </p:sp>
      <p:pic>
        <p:nvPicPr>
          <p:cNvPr id="2052" name="Picture 4" descr="Čerstvé kozí mléko – Farma pod Zvičinou">
            <a:extLst>
              <a:ext uri="{FF2B5EF4-FFF2-40B4-BE49-F238E27FC236}">
                <a16:creationId xmlns:a16="http://schemas.microsoft.com/office/drawing/2014/main" id="{298BA8F7-7243-4AEA-AC93-3F9BC0C38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19099"/>
          <a:stretch/>
        </p:blipFill>
        <p:spPr bwMode="auto">
          <a:xfrm>
            <a:off x="10366625" y="1908127"/>
            <a:ext cx="1434957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9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00A886B-EACE-4F5E-B145-CE0ADAB26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082" y="1916013"/>
            <a:ext cx="6146917" cy="4437987"/>
          </a:xfrm>
          <a:prstGeom prst="rect">
            <a:avLst/>
          </a:prstGeom>
        </p:spPr>
      </p:pic>
      <p:pic>
        <p:nvPicPr>
          <p:cNvPr id="1026" name="Picture 2" descr="Ivan Bednář: Pijme pivo s bobkem | ParlamentniListy.cz – politika ze všech  stran">
            <a:extLst>
              <a:ext uri="{FF2B5EF4-FFF2-40B4-BE49-F238E27FC236}">
                <a16:creationId xmlns:a16="http://schemas.microsoft.com/office/drawing/2014/main" id="{B0C40BC6-8AC8-437C-BC59-724A7289E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38" y="1317067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3A1D5-0D74-4C43-8825-2E0BB0472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8F73F4-CFD9-4E1C-B73F-B4B29EB02DBF}"/>
              </a:ext>
            </a:extLst>
          </p:cNvPr>
          <p:cNvSpPr txBox="1"/>
          <p:nvPr/>
        </p:nvSpPr>
        <p:spPr>
          <a:xfrm>
            <a:off x="257173" y="180975"/>
            <a:ext cx="904877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Pivo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DA3D6B-8CB4-4BE3-B647-E985D584B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948" y="256193"/>
            <a:ext cx="5153025" cy="9239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F3BE877-89C8-4B2D-A440-6EABCE77926E}"/>
              </a:ext>
            </a:extLst>
          </p:cNvPr>
          <p:cNvSpPr txBox="1"/>
          <p:nvPr/>
        </p:nvSpPr>
        <p:spPr>
          <a:xfrm>
            <a:off x="257173" y="798521"/>
            <a:ext cx="6097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cs-CZ" sz="1600" dirty="0">
                <a:latin typeface="+mn-lt"/>
              </a:rPr>
              <a:t>Příprava mladiny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D1796B5-FFD2-4349-AFA1-C694B1E89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24" y="1167853"/>
            <a:ext cx="5337692" cy="254413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499718-9AA0-4EC6-957A-94ADDC249250}"/>
              </a:ext>
            </a:extLst>
          </p:cNvPr>
          <p:cNvSpPr txBox="1"/>
          <p:nvPr/>
        </p:nvSpPr>
        <p:spPr>
          <a:xfrm>
            <a:off x="257173" y="3765787"/>
            <a:ext cx="557994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>
                <a:latin typeface="+mn-lt"/>
              </a:rPr>
              <a:t>2) Kvašení mladiny probíhá přidáním kvasinky </a:t>
            </a:r>
            <a:r>
              <a:rPr lang="cs-CZ" sz="1600" dirty="0" err="1">
                <a:latin typeface="+mn-lt"/>
              </a:rPr>
              <a:t>Saccharomyces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cerevisiae</a:t>
            </a:r>
            <a:r>
              <a:rPr lang="cs-CZ" sz="1600" dirty="0">
                <a:latin typeface="+mn-lt"/>
              </a:rPr>
              <a:t>, které obsahují enzym maltázu štěpící maltózu na dvě molekuly glukózy. Během fermentace mladiny převážná část cukerných látek zkvasí na ethanol, oxid uhličitý a vedlejší produkty.</a:t>
            </a:r>
          </a:p>
          <a:p>
            <a:pPr algn="just"/>
            <a:endParaRPr lang="cs-CZ" sz="1000" dirty="0">
              <a:latin typeface="+mn-lt"/>
            </a:endParaRPr>
          </a:p>
          <a:p>
            <a:pPr algn="just"/>
            <a:r>
              <a:rPr lang="cs-CZ" sz="1600" dirty="0">
                <a:latin typeface="+mn-lt"/>
              </a:rPr>
              <a:t>3) Při nízkých teplotách pomalu </a:t>
            </a:r>
            <a:r>
              <a:rPr lang="cs-CZ" sz="1600" b="1" dirty="0">
                <a:latin typeface="+mn-lt"/>
              </a:rPr>
              <a:t>dokvašuje</a:t>
            </a:r>
            <a:r>
              <a:rPr lang="cs-CZ" sz="1600" dirty="0">
                <a:latin typeface="+mn-lt"/>
              </a:rPr>
              <a:t> zbylý extrakt kvasnicemi, pivo se čiří, sytí vznikajícím oxidem uhličitým a dozrává. Filtrací se z piva odstraňují kalicí látky.</a:t>
            </a:r>
          </a:p>
        </p:txBody>
      </p:sp>
    </p:spTree>
    <p:extLst>
      <p:ext uri="{BB962C8B-B14F-4D97-AF65-F5344CB8AC3E}">
        <p14:creationId xmlns:p14="http://schemas.microsoft.com/office/powerpoint/2010/main" val="202846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E0F3E-DB75-42E7-A6B3-1AD16EA5F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16FB9C-0769-498E-B9E8-CED68765D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40" y="1306982"/>
            <a:ext cx="4833012" cy="25258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8D7CED2-70D6-40A5-9F00-1106F445E6DD}"/>
              </a:ext>
            </a:extLst>
          </p:cNvPr>
          <p:cNvSpPr txBox="1"/>
          <p:nvPr/>
        </p:nvSpPr>
        <p:spPr>
          <a:xfrm>
            <a:off x="257174" y="200025"/>
            <a:ext cx="3933826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Cukr řepný (sacharóza)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060CBE-1983-4751-B861-B8D02DCF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40" y="3832832"/>
            <a:ext cx="5268251" cy="12773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2F7110-D290-4C8C-8F7D-1A327297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74" y="5197612"/>
            <a:ext cx="1061638" cy="12096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D4124E1-F004-46D2-8757-439DC8EDC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602" y="5197612"/>
            <a:ext cx="1623652" cy="120967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6D65F18-929E-43F3-B6F4-EB9E998A9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325" y="200025"/>
            <a:ext cx="5675157" cy="22764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1E39CF5-DC0A-410A-A387-4CA8E19EE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325" y="2725636"/>
            <a:ext cx="5761326" cy="210353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816411E-6C2D-4328-8759-4B50F6624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4100" y="4923307"/>
            <a:ext cx="5570382" cy="144508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3B3A2C5-2CAC-43C5-A925-F8EC4B51E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199660" y="4982330"/>
            <a:ext cx="1226256" cy="162365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C4D7867C-EBD7-4EEA-9195-63E847D56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937" y="779896"/>
            <a:ext cx="31813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E0F3E-DB75-42E7-A6B3-1AD16EA5F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DEAFB-DED7-43E4-9DEC-BA248527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74" y="3790604"/>
            <a:ext cx="6567488" cy="19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0A8602-116B-463C-A97B-2514CAFBB9B4}"/>
              </a:ext>
            </a:extLst>
          </p:cNvPr>
          <p:cNvSpPr txBox="1"/>
          <p:nvPr/>
        </p:nvSpPr>
        <p:spPr>
          <a:xfrm>
            <a:off x="257176" y="219075"/>
            <a:ext cx="1581150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Amoniak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22F104-07AE-4DBB-907C-7365E3CC83F5}"/>
              </a:ext>
            </a:extLst>
          </p:cNvPr>
          <p:cNvSpPr txBox="1"/>
          <p:nvPr/>
        </p:nvSpPr>
        <p:spPr>
          <a:xfrm>
            <a:off x="180975" y="8447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 err="1">
                <a:solidFill>
                  <a:srgbClr val="071F2E"/>
                </a:solidFill>
                <a:effectLst/>
                <a:latin typeface="Times New Roman" panose="02020603050405020304" pitchFamily="18" charset="0"/>
              </a:rPr>
              <a:t>Haberova-Boschova</a:t>
            </a:r>
            <a:r>
              <a:rPr lang="cs-CZ" b="1" i="0" dirty="0">
                <a:solidFill>
                  <a:srgbClr val="071F2E"/>
                </a:solidFill>
                <a:effectLst/>
                <a:latin typeface="Times New Roman" panose="02020603050405020304" pitchFamily="18" charset="0"/>
              </a:rPr>
              <a:t> syntéza amoniaku</a:t>
            </a:r>
          </a:p>
        </p:txBody>
      </p:sp>
      <p:pic>
        <p:nvPicPr>
          <p:cNvPr id="1028" name="Picture 4" descr="Haber-Boschův proces a období umělých hnojiv">
            <a:extLst>
              <a:ext uri="{FF2B5EF4-FFF2-40B4-BE49-F238E27FC236}">
                <a16:creationId xmlns:a16="http://schemas.microsoft.com/office/drawing/2014/main" id="{BC26CA4A-1D2E-492F-BD83-D29EAF63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9" y="3833618"/>
            <a:ext cx="1837372" cy="10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3F51FB1-F409-48AE-BA00-A294F1A1C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6" y="1263699"/>
            <a:ext cx="3486149" cy="15609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BE5F27D-9141-4540-800D-1F924DE66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9" y="2747920"/>
            <a:ext cx="6461748" cy="8776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6FF9E6-715E-449E-AC57-69617BD37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39" y="1224543"/>
            <a:ext cx="2782493" cy="218624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55CE455-3A09-4889-929D-DC806643C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79" y="5000190"/>
            <a:ext cx="2781149" cy="151875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6597FCC-5D1C-4FCD-A2C4-2712B7C43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3755" y="5001450"/>
            <a:ext cx="2242590" cy="135255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B928B44-A2D5-4D44-B1C1-33C7DDBA2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0441" y="5759568"/>
            <a:ext cx="1349583" cy="100031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60313BC-FA18-46AD-89DC-6CF749DFDC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3450" y="5759568"/>
            <a:ext cx="1509712" cy="100348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A7EB3C7-5FFC-4352-A0DC-567CE474AF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8130" y="56982"/>
            <a:ext cx="4608131" cy="34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E0F3E-DB75-42E7-A6B3-1AD16EA5F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ACD989-5687-4122-B5C3-46869FBA6E8D}"/>
              </a:ext>
            </a:extLst>
          </p:cNvPr>
          <p:cNvSpPr txBox="1"/>
          <p:nvPr/>
        </p:nvSpPr>
        <p:spPr>
          <a:xfrm>
            <a:off x="257175" y="238125"/>
            <a:ext cx="2905125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Kyselina dusičná</a:t>
            </a:r>
          </a:p>
        </p:txBody>
      </p:sp>
      <p:pic>
        <p:nvPicPr>
          <p:cNvPr id="1027" name="Picture 3" descr="Oxidující">
            <a:hlinkClick r:id="rId2" tooltip="Oxidující"/>
            <a:extLst>
              <a:ext uri="{FF2B5EF4-FFF2-40B4-BE49-F238E27FC236}">
                <a16:creationId xmlns:a16="http://schemas.microsoft.com/office/drawing/2014/main" id="{53284B0A-B07C-478B-8CF9-FEBF140D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25717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Žíravý">
            <a:hlinkClick r:id="rId2" tooltip="Žíravý"/>
            <a:extLst>
              <a:ext uri="{FF2B5EF4-FFF2-40B4-BE49-F238E27FC236}">
                <a16:creationId xmlns:a16="http://schemas.microsoft.com/office/drawing/2014/main" id="{201F594B-9ED7-43FD-901C-AECDFB4B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50" y="25717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CE2145-BF48-4AB5-9E87-17440610D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4176389"/>
            <a:ext cx="4348334" cy="19919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2A20CB0-BAE7-4AD5-BBD2-F251AC2A30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46" t="-9888" r="-3720" b="9888"/>
          <a:stretch/>
        </p:blipFill>
        <p:spPr>
          <a:xfrm>
            <a:off x="4438650" y="5077744"/>
            <a:ext cx="4696881" cy="131132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9A34E16-EC67-44B7-B94C-A88D4018380A}"/>
              </a:ext>
            </a:extLst>
          </p:cNvPr>
          <p:cNvSpPr txBox="1"/>
          <p:nvPr/>
        </p:nvSpPr>
        <p:spPr>
          <a:xfrm>
            <a:off x="257175" y="802163"/>
            <a:ext cx="1181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202122"/>
                </a:solidFill>
                <a:latin typeface="Arial" panose="020B0604020202020204" pitchFamily="34" charset="0"/>
              </a:rPr>
              <a:t>HNO</a:t>
            </a:r>
            <a:r>
              <a:rPr lang="cs-CZ" sz="1800" b="1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3 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 silná minerální kyselina. </a:t>
            </a:r>
          </a:p>
          <a:p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První příprava ve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14. století"/>
              </a:rPr>
              <a:t>14. století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někde v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Evropa"/>
              </a:rPr>
              <a:t>Evropě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ovšem je možné, že se ji podařilo připravit již ve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12. století"/>
              </a:rPr>
              <a:t>12. století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Indie"/>
              </a:rPr>
              <a:t>Indii</a:t>
            </a:r>
            <a:r>
              <a:rPr lang="cs-CZ" sz="1800" u="none" strike="noStrike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cs-CZ" sz="18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6921BDD-278D-4C25-BB8C-D2BF7EE5037F}"/>
              </a:ext>
            </a:extLst>
          </p:cNvPr>
          <p:cNvSpPr txBox="1"/>
          <p:nvPr/>
        </p:nvSpPr>
        <p:spPr>
          <a:xfrm>
            <a:off x="180974" y="1554862"/>
            <a:ext cx="11810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Čistá bezvodá kyselina dusičná (100%) je bezbarvá kapalina s hustotou 1,513 g/cm</a:t>
            </a:r>
            <a:r>
              <a:rPr lang="cs-CZ" sz="1800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která při teplotě -42 °C tuhne a vytváří bílé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Krystal"/>
              </a:rPr>
              <a:t>krystaly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 vře při 83 °C. Na světle a vzduchu se již za pokojové teploty rozkládá na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Kyslík"/>
              </a:rPr>
              <a:t>kyslík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Oxid dusičitý"/>
              </a:rPr>
              <a:t>oxid dusičitý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 vodu.	4HNO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→ 4NO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O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+ 2H</a:t>
            </a:r>
            <a:r>
              <a:rPr lang="cs-CZ" sz="1800" b="0" i="0" baseline="-25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</a:p>
          <a:p>
            <a:pPr algn="l"/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Oxid dusičitý se následně rozpustí ve zbývající kyselině dusičné a začne ji zbarvovat do žluta.</a:t>
            </a:r>
          </a:p>
        </p:txBody>
      </p:sp>
      <p:pic>
        <p:nvPicPr>
          <p:cNvPr id="2050" name="Picture 2" descr="Zeptali jsme se vědců: V jakých případech lze lít vodu do kyseliny? | Věda  | Lidovky.cz">
            <a:extLst>
              <a:ext uri="{FF2B5EF4-FFF2-40B4-BE49-F238E27FC236}">
                <a16:creationId xmlns:a16="http://schemas.microsoft.com/office/drawing/2014/main" id="{75A46148-B53D-4E3E-AC50-75067E9B7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291216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2. Sloučeniny dusíku">
            <a:extLst>
              <a:ext uri="{FF2B5EF4-FFF2-40B4-BE49-F238E27FC236}">
                <a16:creationId xmlns:a16="http://schemas.microsoft.com/office/drawing/2014/main" id="{60C640CC-4E78-4220-B17B-C68FD10E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925025"/>
            <a:ext cx="5387817" cy="1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yselina dusičná 65% čistá 1000 ml OMEZENÍ | FUNCHEM CZ - distributor  chemikálií, dodavatel služeb v oblasti chemie">
            <a:extLst>
              <a:ext uri="{FF2B5EF4-FFF2-40B4-BE49-F238E27FC236}">
                <a16:creationId xmlns:a16="http://schemas.microsoft.com/office/drawing/2014/main" id="{54DDB475-A8DA-4083-A4AA-A08095D2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33" y="2944918"/>
            <a:ext cx="3124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87BF05F-D80A-4817-9DE2-9671BD0D23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35531" y="4856967"/>
            <a:ext cx="2903012" cy="17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E0F3E-DB75-42E7-A6B3-1AD16EA5F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6362C8-F7DA-4FEF-A0B7-986F9984AC81}"/>
              </a:ext>
            </a:extLst>
          </p:cNvPr>
          <p:cNvSpPr txBox="1"/>
          <p:nvPr/>
        </p:nvSpPr>
        <p:spPr>
          <a:xfrm>
            <a:off x="257175" y="200025"/>
            <a:ext cx="2638425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Kyselina sírová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776A0C-439C-498F-A218-1F73316464E2}"/>
              </a:ext>
            </a:extLst>
          </p:cNvPr>
          <p:cNvSpPr txBox="1"/>
          <p:nvPr/>
        </p:nvSpPr>
        <p:spPr>
          <a:xfrm>
            <a:off x="3190875" y="2561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nejvíce vyráběná chemická látka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</a:rPr>
              <a:t>v roce 2009 – vyrobeno 67 500 </a:t>
            </a:r>
            <a:r>
              <a:rPr lang="cs-CZ" sz="1400" dirty="0" err="1">
                <a:latin typeface="+mn-lt"/>
              </a:rPr>
              <a:t>kt</a:t>
            </a:r>
            <a:endParaRPr lang="cs-CZ" sz="1400" dirty="0">
              <a:latin typeface="+mn-lt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283B10F-CABD-4F20-BA40-CFC60B00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97" y="2646702"/>
            <a:ext cx="5601254" cy="406025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ECE30B1-86FC-422B-AFD5-AEC12311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" y="3211305"/>
            <a:ext cx="4195762" cy="117783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EE80038-B366-4E44-B31B-5F59C3328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7" y="4676828"/>
            <a:ext cx="3567112" cy="148552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9B41953-4746-4E92-9E2E-7C549D743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940" y="238085"/>
            <a:ext cx="3919537" cy="260418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BFA4F60-7E78-4A0E-9C2C-FA27D515CB5A}"/>
              </a:ext>
            </a:extLst>
          </p:cNvPr>
          <p:cNvSpPr txBox="1"/>
          <p:nvPr/>
        </p:nvSpPr>
        <p:spPr>
          <a:xfrm>
            <a:off x="223523" y="846170"/>
            <a:ext cx="67198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Kyselina sírová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1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vitriol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je silná dvojsytná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Kyseliny"/>
              </a:rPr>
              <a:t>kyselina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hustá olejnatá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Kapalina"/>
              </a:rPr>
              <a:t>kapalina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neomezeně mísitelná s vodou.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Koncentrovaná (96–98%) má 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Dehydratace"/>
              </a:rPr>
              <a:t>dehydratační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Redoxní reakce"/>
              </a:rPr>
              <a:t>oxidační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účinky.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Hygroskopie"/>
              </a:rPr>
              <a:t>hygroskopická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 nebezpečnou 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Žíravina"/>
              </a:rPr>
              <a:t>žíravinou</a:t>
            </a: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 velmi reaktivní,</a:t>
            </a:r>
            <a:endParaRPr lang="cs-CZ" sz="1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/>
              </a:rPr>
              <a:t>Roztok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oxidu sírového v kyselině sírové se nazývá </a:t>
            </a:r>
            <a:r>
              <a:rPr lang="cs-CZ" sz="18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/>
              </a:rPr>
              <a:t>oleum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1800" dirty="0"/>
          </a:p>
        </p:txBody>
      </p:sp>
      <p:pic>
        <p:nvPicPr>
          <p:cNvPr id="3074" name="Picture 2" descr="KYSELINA SÍROVÁ 1L 96% -98% - Čističe odpadů, jedy na myši, kyseliny, smola  na prasata | První písecký velkoobchod, spol. s r.o.">
            <a:extLst>
              <a:ext uri="{FF2B5EF4-FFF2-40B4-BE49-F238E27FC236}">
                <a16:creationId xmlns:a16="http://schemas.microsoft.com/office/drawing/2014/main" id="{04F7DB40-E974-45E6-B87B-77CCA9E00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40" y="3520312"/>
            <a:ext cx="1445579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1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E0F3E-DB75-42E7-A6B3-1AD16EA5F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4DE1A9-94FE-4D4A-918E-6F9FAC5F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81" y="123825"/>
            <a:ext cx="7353300" cy="66103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BB470C-A666-4C22-8585-E24FC8C6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5" y="186150"/>
            <a:ext cx="4847308" cy="19991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A5D6E1E-5B7E-4F01-908B-D794DA8DB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51" y="2386214"/>
            <a:ext cx="4792622" cy="20855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CC4673B-0164-49FD-9119-598DC7E7C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58" y="4565127"/>
            <a:ext cx="3078412" cy="210672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74C6A531-3A3F-46F8-9BBB-3F7297A81B55}"/>
              </a:ext>
            </a:extLst>
          </p:cNvPr>
          <p:cNvSpPr/>
          <p:nvPr/>
        </p:nvSpPr>
        <p:spPr bwMode="auto">
          <a:xfrm>
            <a:off x="2076450" y="1104900"/>
            <a:ext cx="1181100" cy="32385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A02962A-998D-4D4A-BEB7-A0671D914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470" y="4672698"/>
            <a:ext cx="2402591" cy="17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3A1D5-0D74-4C43-8825-2E0BB0472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8F73F4-CFD9-4E1C-B73F-B4B29EB02DBF}"/>
              </a:ext>
            </a:extLst>
          </p:cNvPr>
          <p:cNvSpPr txBox="1"/>
          <p:nvPr/>
        </p:nvSpPr>
        <p:spPr>
          <a:xfrm>
            <a:off x="257173" y="116390"/>
            <a:ext cx="4191001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Kyselina chlorovodíková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986F6AD-6495-4DEC-A8EA-7D9D1C1479A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7173" y="822883"/>
            <a:ext cx="11605591" cy="769441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současné době se kyselina chlorovodíková (chlorovodík) vyrábí ve dvou velkých průmyslových společnostech v ČR. 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Spolku</a:t>
            </a:r>
            <a:r>
              <a:rPr kumimoji="0" lang="cs-CZ" altLang="cs-CZ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 chemickou a hutní výrobu, a.s. v Ústí nad Labem</a:t>
            </a: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kumimoji="0" lang="cs-CZ" altLang="cs-CZ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Spolchemie</a:t>
            </a: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a ve </a:t>
            </a:r>
            <a:r>
              <a:rPr kumimoji="0" lang="cs-CZ" altLang="cs-CZ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Spolaně, a.s. v Neratovicích</a:t>
            </a: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 obou</a:t>
            </a: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podnicích navazuje výroba chlorovodíku na předchozí elektrolýzu solanky, která poskytuje chlor a vodík.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61841D-8F65-4AE8-99C0-B89811DAFAE7}"/>
              </a:ext>
            </a:extLst>
          </p:cNvPr>
          <p:cNvSpPr txBox="1"/>
          <p:nvPr/>
        </p:nvSpPr>
        <p:spPr>
          <a:xfrm>
            <a:off x="1790700" y="1711012"/>
            <a:ext cx="838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NaCl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(aq)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(l)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→ 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(g)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NaOH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(aq)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 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pt-BR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(g)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581EA94-CABB-4C0A-8FB9-66573F4B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" y="2291364"/>
            <a:ext cx="5724527" cy="40350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1735300-54C0-458A-8575-271223A9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653" y="2291364"/>
            <a:ext cx="5421671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A7AFE57-A5DF-43CF-B1A6-61830EC43516}"/>
              </a:ext>
            </a:extLst>
          </p:cNvPr>
          <p:cNvSpPr txBox="1"/>
          <p:nvPr/>
        </p:nvSpPr>
        <p:spPr>
          <a:xfrm>
            <a:off x="257173" y="116390"/>
            <a:ext cx="7277102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Kyselina </a:t>
            </a:r>
            <a:r>
              <a:rPr lang="cs-CZ" sz="2800" dirty="0" err="1">
                <a:latin typeface="+mn-lt"/>
              </a:rPr>
              <a:t>trihydrogenfosforečná</a:t>
            </a:r>
            <a:r>
              <a:rPr lang="cs-CZ" sz="2800" dirty="0">
                <a:latin typeface="+mn-lt"/>
              </a:rPr>
              <a:t> a superfosfát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788E44C-F5EF-4716-9C5E-FB102795389E}"/>
              </a:ext>
            </a:extLst>
          </p:cNvPr>
          <p:cNvSpPr txBox="1"/>
          <p:nvPr/>
        </p:nvSpPr>
        <p:spPr>
          <a:xfrm>
            <a:off x="257173" y="770037"/>
            <a:ext cx="104965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Rozlišujeme 2 způsoby přípravy kyseliny fosforečné, a to výrobu  termickou  a extrakční.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A82883A-52A8-43B9-BB5B-27059E692483}"/>
              </a:ext>
            </a:extLst>
          </p:cNvPr>
          <p:cNvSpPr txBox="1"/>
          <p:nvPr/>
        </p:nvSpPr>
        <p:spPr>
          <a:xfrm>
            <a:off x="257173" y="1121606"/>
            <a:ext cx="11658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Termická výroba vychází z elementárního fosforu a produkuje koncentrovanou a velmi čistou kyselinu.  </a:t>
            </a:r>
          </a:p>
          <a:p>
            <a:r>
              <a:rPr lang="cs-CZ" sz="1600" dirty="0">
                <a:latin typeface="+mn-lt"/>
              </a:rPr>
              <a:t>Extrakční výroba je založená na rozkladu přírodního fosforečnanu minerální kyselinou, nejčastěji </a:t>
            </a:r>
            <a:r>
              <a:rPr lang="cs-CZ" sz="1600" dirty="0" err="1">
                <a:latin typeface="+mn-lt"/>
              </a:rPr>
              <a:t>kys</a:t>
            </a:r>
            <a:r>
              <a:rPr lang="cs-CZ" sz="1600" dirty="0">
                <a:latin typeface="+mn-lt"/>
              </a:rPr>
              <a:t>. sírovou poskytuje zředěnou a znečištěnou kyselinu.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B8EA7D-F91E-4D26-AE87-49D96BAFE79F}"/>
              </a:ext>
            </a:extLst>
          </p:cNvPr>
          <p:cNvSpPr txBox="1"/>
          <p:nvPr/>
        </p:nvSpPr>
        <p:spPr>
          <a:xfrm>
            <a:off x="257173" y="2119174"/>
            <a:ext cx="591502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latin typeface="+mn-lt"/>
              </a:rPr>
              <a:t>Termická výroba </a:t>
            </a:r>
            <a:r>
              <a:rPr lang="cs-CZ" sz="1600" dirty="0">
                <a:latin typeface="+mn-lt"/>
              </a:rPr>
              <a:t>kyseliny fosforečné sestává ze dvou stupňů:</a:t>
            </a:r>
          </a:p>
          <a:p>
            <a:pPr marL="342900" indent="-342900">
              <a:buAutoNum type="arabicParenR"/>
            </a:pPr>
            <a:r>
              <a:rPr lang="cs-CZ" sz="1600" dirty="0">
                <a:latin typeface="+mn-lt"/>
              </a:rPr>
              <a:t>spálení elementárního  fosforu na oxid: </a:t>
            </a:r>
          </a:p>
          <a:p>
            <a:r>
              <a:rPr lang="cs-CZ" sz="1600" dirty="0">
                <a:latin typeface="+mn-lt"/>
              </a:rPr>
              <a:t>	4 P + 5O2  → P4O10  + vývoj tepla</a:t>
            </a:r>
          </a:p>
          <a:p>
            <a:r>
              <a:rPr lang="cs-CZ" sz="1600" dirty="0">
                <a:latin typeface="+mn-lt"/>
              </a:rPr>
              <a:t>2) </a:t>
            </a:r>
            <a:r>
              <a:rPr lang="pt-BR" sz="1600" dirty="0">
                <a:latin typeface="+mn-lt"/>
              </a:rPr>
              <a:t>slabě exotermní reakc</a:t>
            </a:r>
            <a:r>
              <a:rPr lang="cs-CZ" sz="1600" dirty="0">
                <a:latin typeface="+mn-lt"/>
              </a:rPr>
              <a:t>e oxidu fosforečného s vodou</a:t>
            </a:r>
          </a:p>
          <a:p>
            <a:r>
              <a:rPr lang="cs-CZ" sz="1600" dirty="0">
                <a:latin typeface="+mn-lt"/>
              </a:rPr>
              <a:t>	</a:t>
            </a:r>
            <a:r>
              <a:rPr lang="pt-BR" sz="1600" dirty="0">
                <a:latin typeface="+mn-lt"/>
              </a:rPr>
              <a:t>P4O10  +  6 H2O → 4 H3PO4</a:t>
            </a:r>
            <a:endParaRPr lang="cs-CZ" sz="1600" dirty="0"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8A4477-C255-4770-B000-9A6E3158F21C}"/>
              </a:ext>
            </a:extLst>
          </p:cNvPr>
          <p:cNvSpPr txBox="1"/>
          <p:nvPr/>
        </p:nvSpPr>
        <p:spPr>
          <a:xfrm>
            <a:off x="6372223" y="2119174"/>
            <a:ext cx="5543552" cy="2554545"/>
          </a:xfrm>
          <a:prstGeom prst="rect">
            <a:avLst/>
          </a:prstGeom>
          <a:noFill/>
          <a:ln>
            <a:solidFill>
              <a:srgbClr val="00AF3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+mn-lt"/>
              </a:rPr>
              <a:t>Extrakční proces </a:t>
            </a:r>
            <a:r>
              <a:rPr lang="cs-CZ" sz="1600" dirty="0">
                <a:latin typeface="+mn-lt"/>
              </a:rPr>
              <a:t>výroby kyseliny fosforečné je založen  na rozkladu přírodních fosforečnanů,  nejčastěji apatitu s obsahem fluoru, zpravidla kyselinou  sírovou. </a:t>
            </a:r>
          </a:p>
          <a:p>
            <a:pPr algn="just"/>
            <a:r>
              <a:rPr lang="cs-CZ" sz="1600" dirty="0">
                <a:latin typeface="+mn-lt"/>
              </a:rPr>
              <a:t>Vzniklá kyselina je znečištěná prvky - Si,  Ca, </a:t>
            </a:r>
            <a:r>
              <a:rPr lang="cs-CZ" sz="1600" dirty="0" err="1">
                <a:latin typeface="+mn-lt"/>
              </a:rPr>
              <a:t>Fe</a:t>
            </a:r>
            <a:r>
              <a:rPr lang="cs-CZ" sz="1600" dirty="0">
                <a:latin typeface="+mn-lt"/>
              </a:rPr>
              <a:t>,  Al,  </a:t>
            </a:r>
            <a:r>
              <a:rPr lang="cs-CZ" sz="1600" dirty="0" err="1">
                <a:latin typeface="+mn-lt"/>
              </a:rPr>
              <a:t>Cr</a:t>
            </a:r>
            <a:r>
              <a:rPr lang="cs-CZ" sz="1600" dirty="0">
                <a:latin typeface="+mn-lt"/>
              </a:rPr>
              <a:t>, Zn,  V,  Ni,  </a:t>
            </a:r>
            <a:r>
              <a:rPr lang="cs-CZ" sz="1600" dirty="0" err="1">
                <a:latin typeface="+mn-lt"/>
              </a:rPr>
              <a:t>Cu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Mn</a:t>
            </a:r>
            <a:r>
              <a:rPr lang="cs-CZ" sz="1600" dirty="0">
                <a:latin typeface="+mn-lt"/>
              </a:rPr>
              <a:t>, As a </a:t>
            </a:r>
            <a:r>
              <a:rPr lang="cs-CZ" sz="1600" dirty="0" err="1">
                <a:latin typeface="+mn-lt"/>
              </a:rPr>
              <a:t>Pb</a:t>
            </a:r>
            <a:r>
              <a:rPr lang="cs-CZ" sz="1600" dirty="0">
                <a:latin typeface="+mn-lt"/>
              </a:rPr>
              <a:t>.  </a:t>
            </a:r>
          </a:p>
          <a:p>
            <a:pPr algn="just"/>
            <a:r>
              <a:rPr lang="cs-CZ" sz="1600" dirty="0">
                <a:latin typeface="+mn-lt"/>
              </a:rPr>
              <a:t>Při rozkladu fosforečnanu při teplotě 80°C vzniká dihydrát síranu vápenatého,  při teplotě rozkladu při 90 až 110°C vzniká </a:t>
            </a:r>
            <a:r>
              <a:rPr lang="cs-CZ" sz="1600" dirty="0" err="1">
                <a:latin typeface="+mn-lt"/>
              </a:rPr>
              <a:t>hemihydrát</a:t>
            </a:r>
            <a:r>
              <a:rPr lang="cs-CZ" sz="1600" dirty="0">
                <a:latin typeface="+mn-lt"/>
              </a:rPr>
              <a:t> a nad 110°C bezvodý síran,  tzv. anhydrit. Příslušné postupy výroby kyseliny označujeme jako </a:t>
            </a:r>
            <a:r>
              <a:rPr lang="cs-CZ" sz="1600" dirty="0" err="1">
                <a:latin typeface="+mn-lt"/>
              </a:rPr>
              <a:t>dihydrátový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hemihydrátový</a:t>
            </a:r>
            <a:r>
              <a:rPr lang="cs-CZ" sz="1600" dirty="0">
                <a:latin typeface="+mn-lt"/>
              </a:rPr>
              <a:t> a anhydritový proces. 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50F8AA-A9A1-45ED-8F14-0614B420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" y="3585478"/>
            <a:ext cx="5888676" cy="169755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86211C8A-8F86-4A17-AEDF-6D8B6BA56DBB}"/>
              </a:ext>
            </a:extLst>
          </p:cNvPr>
          <p:cNvSpPr txBox="1"/>
          <p:nvPr/>
        </p:nvSpPr>
        <p:spPr>
          <a:xfrm>
            <a:off x="6199660" y="4812336"/>
            <a:ext cx="5888677" cy="307526"/>
          </a:xfrm>
          <a:prstGeom prst="rect">
            <a:avLst/>
          </a:prstGeom>
          <a:noFill/>
          <a:ln>
            <a:solidFill>
              <a:srgbClr val="00AF3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latin typeface="+mn-lt"/>
              </a:rPr>
              <a:t>Ca5(PO4)3F + 5H2SO4 + xH2O → 5 CaSO4.x H2O  +  3 H3PO4  +  HF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CBF5643-97CB-4022-9C79-68C66CD687F9}"/>
              </a:ext>
            </a:extLst>
          </p:cNvPr>
          <p:cNvSpPr txBox="1"/>
          <p:nvPr/>
        </p:nvSpPr>
        <p:spPr>
          <a:xfrm>
            <a:off x="257173" y="5303133"/>
            <a:ext cx="77463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Superfosfát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sz="16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" tooltip="Minerální hnojiva (stránka neexistuje)"/>
              </a:rPr>
              <a:t>minerální hnojivo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 různým obsahem </a:t>
            </a:r>
            <a:r>
              <a:rPr lang="cs-CZ" sz="16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Fosfor"/>
              </a:rPr>
              <a:t>fosforu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rozpustné ve vodě. </a:t>
            </a:r>
          </a:p>
          <a:p>
            <a:pPr algn="l"/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Superfosfáty se rozlišují podle obsahu fosforu: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jednoduchý superfosfát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obsah P = 7,5–8,5 %,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dvojitý superfosfát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obsah P = 12–15 %,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trojitý superfosfát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– obsah P = 21 %.</a:t>
            </a:r>
          </a:p>
          <a:p>
            <a:endParaRPr lang="cs-CZ" sz="1600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97DA04CD-9C3A-4CE3-A3C1-E23B90360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123" y="5258479"/>
            <a:ext cx="2181224" cy="14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3A1D5-0D74-4C43-8825-2E0BB0472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8F73F4-CFD9-4E1C-B73F-B4B29EB02DBF}"/>
              </a:ext>
            </a:extLst>
          </p:cNvPr>
          <p:cNvSpPr txBox="1"/>
          <p:nvPr/>
        </p:nvSpPr>
        <p:spPr>
          <a:xfrm>
            <a:off x="257173" y="180975"/>
            <a:ext cx="4191001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Chlor a Hydroxid sodný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58A7EE-B80B-4F99-9491-12D0BD3519FA}"/>
              </a:ext>
            </a:extLst>
          </p:cNvPr>
          <p:cNvSpPr txBox="1"/>
          <p:nvPr/>
        </p:nvSpPr>
        <p:spPr>
          <a:xfrm>
            <a:off x="257172" y="840254"/>
            <a:ext cx="11668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 průmyslové praxi se chlor a hydroxid sodný vyrábí třemi metodami: diafragmovou, amalgámovou a membránovou.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 České republice se </a:t>
            </a:r>
            <a:r>
              <a:rPr lang="cs-CZ" sz="1600" dirty="0" err="1">
                <a:latin typeface="+mn-lt"/>
              </a:rPr>
              <a:t>NaOH</a:t>
            </a:r>
            <a:r>
              <a:rPr lang="cs-CZ" sz="1600" dirty="0">
                <a:latin typeface="+mn-lt"/>
              </a:rPr>
              <a:t> vyrábí klasickou amalgámovou metodou.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04AF44-5872-4569-B54B-E8AE93EB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71" y="2352675"/>
            <a:ext cx="7195563" cy="41273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D31FAE-0C02-49F6-A7B4-BD07DCE1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885" y="1264498"/>
            <a:ext cx="3505950" cy="23885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D2CE9FC-C189-48CB-9E66-EE726F9AB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357" y="3791900"/>
            <a:ext cx="3589942" cy="2835321"/>
          </a:xfrm>
          <a:prstGeom prst="rect">
            <a:avLst/>
          </a:prstGeom>
        </p:spPr>
      </p:pic>
      <p:pic>
        <p:nvPicPr>
          <p:cNvPr id="7170" name="Picture 2" descr="Hydroxid sodný – Wikipedie">
            <a:extLst>
              <a:ext uri="{FF2B5EF4-FFF2-40B4-BE49-F238E27FC236}">
                <a16:creationId xmlns:a16="http://schemas.microsoft.com/office/drawing/2014/main" id="{316E8812-F1DA-411C-9995-066A6297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50" y="1486234"/>
            <a:ext cx="1371871" cy="10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lynný chlor">
            <a:extLst>
              <a:ext uri="{FF2B5EF4-FFF2-40B4-BE49-F238E27FC236}">
                <a16:creationId xmlns:a16="http://schemas.microsoft.com/office/drawing/2014/main" id="{EEC98CB5-89C4-4AD5-8D96-B967790C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45" y="1486234"/>
            <a:ext cx="2006980" cy="8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6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6E0F3E-DB75-42E7-A6B3-1AD16EA5F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E63F582-BCA8-4313-915E-FC796093F0C3}"/>
              </a:ext>
            </a:extLst>
          </p:cNvPr>
          <p:cNvSpPr txBox="1"/>
          <p:nvPr/>
        </p:nvSpPr>
        <p:spPr>
          <a:xfrm>
            <a:off x="257176" y="200025"/>
            <a:ext cx="1104900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Soda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3CC4AC-B8CC-419A-A478-9BBBC6E05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113" y="405306"/>
            <a:ext cx="5332711" cy="4191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540E49-6680-47F0-88C2-F69EFB550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6" y="967959"/>
            <a:ext cx="6172200" cy="8353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96D85BA-237D-409E-AC4E-E375652C1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472" y="4637855"/>
            <a:ext cx="4686301" cy="11211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22AEB7-A244-4300-9288-11EF168DB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6" y="2103379"/>
            <a:ext cx="3848099" cy="3974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B5C19D1-19D4-474D-810C-4C1F28BA4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6" y="2588319"/>
            <a:ext cx="3424237" cy="64015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6C7D9C6-9AC1-4423-892F-3C38229B7A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6" y="3417829"/>
            <a:ext cx="6172200" cy="2341179"/>
          </a:xfrm>
          <a:prstGeom prst="rect">
            <a:avLst/>
          </a:prstGeom>
        </p:spPr>
      </p:pic>
      <p:pic>
        <p:nvPicPr>
          <p:cNvPr id="6146" name="Picture 2" descr="Luxon Soda krystalická přípravek 1 kg bílá">
            <a:extLst>
              <a:ext uri="{FF2B5EF4-FFF2-40B4-BE49-F238E27FC236}">
                <a16:creationId xmlns:a16="http://schemas.microsoft.com/office/drawing/2014/main" id="{593B013E-962C-4E52-BA00-079F7DDB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83" y="2103379"/>
            <a:ext cx="912891" cy="12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646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17679</TotalTime>
  <Words>939</Words>
  <Application>Microsoft Office PowerPoint</Application>
  <PresentationFormat>Širokoúhlá obrazovka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Open Sans</vt:lpstr>
      <vt:lpstr>Tahoma</vt:lpstr>
      <vt:lpstr>Times New Roman</vt:lpstr>
      <vt:lpstr>Wingdings</vt:lpstr>
      <vt:lpstr>Prezentace_MU_CZ</vt:lpstr>
      <vt:lpstr>C9500 Užitá chemie 10. lekce Základní chemické výroby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C9500 Užitá chemie</dc:title>
  <dc:creator>Radka Bacovska</dc:creator>
  <cp:lastModifiedBy>Radka Bacovska</cp:lastModifiedBy>
  <cp:revision>115</cp:revision>
  <cp:lastPrinted>1601-01-01T00:00:00Z</cp:lastPrinted>
  <dcterms:created xsi:type="dcterms:W3CDTF">2021-02-28T15:49:05Z</dcterms:created>
  <dcterms:modified xsi:type="dcterms:W3CDTF">2021-05-09T20:17:48Z</dcterms:modified>
</cp:coreProperties>
</file>