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2"/>
  </p:notesMasterIdLst>
  <p:sldIdLst>
    <p:sldId id="305" r:id="rId2"/>
    <p:sldId id="387" r:id="rId3"/>
    <p:sldId id="426" r:id="rId4"/>
    <p:sldId id="427" r:id="rId5"/>
    <p:sldId id="428" r:id="rId6"/>
    <p:sldId id="429" r:id="rId7"/>
    <p:sldId id="431" r:id="rId8"/>
    <p:sldId id="430" r:id="rId9"/>
    <p:sldId id="434" r:id="rId10"/>
    <p:sldId id="43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EEF69-3889-4EF1-B3E5-2F41B6F6E041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FFCC6-87E7-430D-BEFA-14E8073A7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383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502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505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5993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8641" y="231865"/>
            <a:ext cx="10894080" cy="112907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sz="half" idx="1"/>
          </p:nvPr>
        </p:nvSpPr>
        <p:spPr>
          <a:xfrm>
            <a:off x="608641" y="1604329"/>
            <a:ext cx="5354879" cy="446879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nline obrázek 3"/>
          <p:cNvSpPr>
            <a:spLocks noGrp="1"/>
          </p:cNvSpPr>
          <p:nvPr>
            <p:ph type="clipArt" sz="half" idx="2"/>
          </p:nvPr>
        </p:nvSpPr>
        <p:spPr>
          <a:xfrm>
            <a:off x="6147840" y="1604329"/>
            <a:ext cx="5354881" cy="446879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A79004B-E45C-4656-8DE0-1FE27E6F058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B7F24CB-8038-403C-B11D-152EC5BB215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6CE1A95-F7BE-4357-9A15-0ADEBA72E1F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32380-6D0D-4FE7-AF36-4299EA1756A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63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303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22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427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164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718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3944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243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564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3A381-A469-4C1A-A355-CEBEEFA66D44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94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mail/mail_posli?to=175344%40mail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hyperlink" Target="https://www.youtube.com/watch?v=cqElR-FtdCM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Logaritmus" TargetMode="External"/><Relationship Id="rId2" Type="http://schemas.openxmlformats.org/officeDocument/2006/relationships/hyperlink" Target="https://cs.wikipedia.org/wiki/PH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s://www.wikiskripta.eu/w/Ho%C5%99%C4%8D%C3%ADk" TargetMode="External"/><Relationship Id="rId4" Type="http://schemas.openxmlformats.org/officeDocument/2006/relationships/hyperlink" Target="https://www.wikiskripta.eu/w/V%C3%A1pn%C3%ADk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502" y="1788002"/>
            <a:ext cx="11361600" cy="1963866"/>
          </a:xfrm>
        </p:spPr>
        <p:txBody>
          <a:bodyPr>
            <a:normAutofit/>
          </a:bodyPr>
          <a:lstStyle/>
          <a:p>
            <a:pPr algn="ctr"/>
            <a:r>
              <a:rPr lang="cs-CZ" sz="2800" dirty="0"/>
              <a:t>C9500 Užitá chemie</a:t>
            </a:r>
            <a:br>
              <a:rPr lang="cs-CZ" dirty="0"/>
            </a:br>
            <a:r>
              <a:rPr lang="cs-CZ" sz="1800" dirty="0"/>
              <a:t>3. lekce</a:t>
            </a:r>
            <a:br>
              <a:rPr lang="cs-CZ" sz="1800" dirty="0"/>
            </a:br>
            <a:r>
              <a:rPr lang="cs-CZ" sz="5300" dirty="0"/>
              <a:t>Voda a Tenzidy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1101550"/>
          </a:xfrm>
        </p:spPr>
        <p:txBody>
          <a:bodyPr/>
          <a:lstStyle/>
          <a:p>
            <a:pPr algn="ctr"/>
            <a:r>
              <a:rPr lang="cs-CZ" dirty="0"/>
              <a:t>Mgr. Ing. Radka Kopecká, Ph.D.</a:t>
            </a:r>
          </a:p>
          <a:p>
            <a:pPr algn="ctr"/>
            <a:r>
              <a:rPr lang="cs-CZ" b="1" i="0" u="sng" dirty="0">
                <a:solidFill>
                  <a:srgbClr val="002265"/>
                </a:solidFill>
                <a:effectLst/>
                <a:latin typeface="Open Sans"/>
                <a:hlinkClick r:id="rId2"/>
              </a:rPr>
              <a:t>175344@mail.muni.cz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027864AA-C952-4794-83FF-EE7ADE596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585" y="703234"/>
            <a:ext cx="3517119" cy="2725766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>
            <a:extLst>
              <a:ext uri="{FF2B5EF4-FFF2-40B4-BE49-F238E27FC236}">
                <a16:creationId xmlns:a16="http://schemas.microsoft.com/office/drawing/2014/main" id="{A6FD8564-D597-4FF2-A597-B7DEC02C57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90" b="4"/>
          <a:stretch/>
        </p:blipFill>
        <p:spPr>
          <a:xfrm>
            <a:off x="349526" y="693582"/>
            <a:ext cx="3630766" cy="2547375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B75957F6-FBD1-4A9C-B10B-D2FDFC1B5A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53" r="-3" b="512"/>
          <a:stretch/>
        </p:blipFill>
        <p:spPr>
          <a:xfrm>
            <a:off x="8374214" y="703589"/>
            <a:ext cx="3517120" cy="252735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87E412FC-EB57-43E9-9D6D-E5D9241456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254" y="3945234"/>
            <a:ext cx="3749310" cy="220027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A48C649C-E024-44A0-93FB-3D67F0AE56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2896" y="4375715"/>
            <a:ext cx="3639442" cy="892585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6CADD3B3-9EC7-4576-B09B-E16C4272F9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8119" y="4272206"/>
            <a:ext cx="3749310" cy="199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12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99DE39-D96A-4845-AFC7-C5A210ED1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91" y="269966"/>
            <a:ext cx="1572584" cy="572066"/>
          </a:xfr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cs-CZ" dirty="0"/>
              <a:t>Voda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D2F4703-4884-487B-A7D2-0EF0D4A16E3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419202" y="269966"/>
            <a:ext cx="8630609" cy="4468790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https://www.youtube.com/watch?v=cqElR-FtdCM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40D4616B-C37C-414F-A9D6-CE1F67688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91" y="1082676"/>
            <a:ext cx="8630609" cy="2031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>
                <a:solidFill>
                  <a:srgbClr val="C00000"/>
                </a:solidFill>
              </a:rPr>
              <a:t>Výjimečná látka: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800" dirty="0"/>
              <a:t> vodíkové můstky </a:t>
            </a:r>
            <a:r>
              <a:rPr lang="cs-CZ" altLang="cs-CZ" sz="1800" dirty="0">
                <a:sym typeface="Symbol" panose="05050102010706020507" pitchFamily="18" charset="2"/>
              </a:rPr>
              <a:t> </a:t>
            </a:r>
            <a:r>
              <a:rPr lang="cs-CZ" altLang="cs-CZ" sz="1800" dirty="0"/>
              <a:t>vysoké t.t. a </a:t>
            </a:r>
            <a:r>
              <a:rPr lang="cs-CZ" altLang="cs-CZ" sz="1800" dirty="0" err="1"/>
              <a:t>t.v</a:t>
            </a:r>
            <a:r>
              <a:rPr lang="cs-CZ" altLang="cs-CZ" sz="1800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800" dirty="0"/>
              <a:t> termicky stabilní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800" dirty="0"/>
              <a:t> nejpoužívanější </a:t>
            </a:r>
            <a:r>
              <a:rPr lang="cs-CZ" altLang="cs-CZ" sz="1800" dirty="0" err="1"/>
              <a:t>protické</a:t>
            </a:r>
            <a:r>
              <a:rPr lang="cs-CZ" altLang="cs-CZ" sz="1800" dirty="0"/>
              <a:t> rozpouštědlo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800" dirty="0"/>
              <a:t> vazba  H—O, i když je polární, je velmi pevná, vazebná energie je 464 </a:t>
            </a:r>
            <a:r>
              <a:rPr lang="cs-CZ" altLang="cs-CZ" sz="1800" dirty="0" err="1"/>
              <a:t>kJ</a:t>
            </a:r>
            <a:r>
              <a:rPr lang="cs-CZ" altLang="cs-CZ" sz="1800" dirty="0"/>
              <a:t> mol</a:t>
            </a:r>
            <a:r>
              <a:rPr lang="cs-CZ" altLang="cs-CZ" sz="1800" baseline="30000" dirty="0"/>
              <a:t>-1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7B808F91-25FC-4DAB-8A83-2DDC60039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20" y="3496463"/>
            <a:ext cx="3259888" cy="248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D92DDF84-9F5D-41DC-834B-0E51FE50E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542" y="3176871"/>
            <a:ext cx="3481398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Pseudostruktura</a:t>
            </a:r>
            <a:r>
              <a:rPr lang="cs-CZ" altLang="cs-CZ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kapalné vody</a:t>
            </a:r>
          </a:p>
        </p:txBody>
      </p:sp>
      <p:pic>
        <p:nvPicPr>
          <p:cNvPr id="5124" name="Picture 4" descr="Změny skupenství látek">
            <a:extLst>
              <a:ext uri="{FF2B5EF4-FFF2-40B4-BE49-F238E27FC236}">
                <a16:creationId xmlns:a16="http://schemas.microsoft.com/office/drawing/2014/main" id="{EC91DBA7-A9FC-4D90-A9FC-AD0132709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701" y="3444278"/>
            <a:ext cx="4413904" cy="274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1">
            <a:extLst>
              <a:ext uri="{FF2B5EF4-FFF2-40B4-BE49-F238E27FC236}">
                <a16:creationId xmlns:a16="http://schemas.microsoft.com/office/drawing/2014/main" id="{6026CF51-4546-4E71-829C-8B1439D1A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021" y="6007581"/>
            <a:ext cx="2912226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0066FF"/>
                </a:solidFill>
              </a:rPr>
              <a:t>tetragonální soustava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D4A38510-8A1A-44A8-A0E2-362EDA27D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7972" y="5069033"/>
            <a:ext cx="4413904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800" dirty="0"/>
              <a:t> existuje mnoho </a:t>
            </a:r>
            <a:r>
              <a:rPr lang="cs-CZ" altLang="cs-CZ" sz="1800" dirty="0" err="1"/>
              <a:t>kryst</a:t>
            </a:r>
            <a:r>
              <a:rPr lang="cs-CZ" altLang="cs-CZ" sz="1800" dirty="0"/>
              <a:t>. modifikací ledu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52769A85-DDC5-4AF2-8EDE-E648256EA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277" y="1652280"/>
            <a:ext cx="3155633" cy="218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Jak ušetřit vodu v domácnosti | Český Kutil.cz">
            <a:extLst>
              <a:ext uri="{FF2B5EF4-FFF2-40B4-BE49-F238E27FC236}">
                <a16:creationId xmlns:a16="http://schemas.microsoft.com/office/drawing/2014/main" id="{F5D99C0C-DEE3-4F2D-8850-266531101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98852" y="0"/>
            <a:ext cx="1893147" cy="153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NVIREGION :: 2. STUPEŇ">
            <a:extLst>
              <a:ext uri="{FF2B5EF4-FFF2-40B4-BE49-F238E27FC236}">
                <a16:creationId xmlns:a16="http://schemas.microsoft.com/office/drawing/2014/main" id="{44BF3AAF-7BE9-4D66-9DFE-59F5F4721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972" y="5501045"/>
            <a:ext cx="4449938" cy="101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934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>
            <a:extLst>
              <a:ext uri="{FF2B5EF4-FFF2-40B4-BE49-F238E27FC236}">
                <a16:creationId xmlns:a16="http://schemas.microsoft.com/office/drawing/2014/main" id="{4DCB2162-4BF6-4216-AD53-6FCE925CF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7" y="185739"/>
            <a:ext cx="11653837" cy="19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dirty="0"/>
              <a:t> </a:t>
            </a:r>
            <a:r>
              <a:rPr lang="cs-CZ" altLang="cs-CZ" sz="2400" u="sng" dirty="0" err="1">
                <a:solidFill>
                  <a:schemeClr val="accent2"/>
                </a:solidFill>
              </a:rPr>
              <a:t>Autoprotolýza</a:t>
            </a:r>
            <a:r>
              <a:rPr lang="cs-CZ" altLang="cs-CZ" sz="2400" u="sng" dirty="0">
                <a:solidFill>
                  <a:schemeClr val="accent2"/>
                </a:solidFill>
              </a:rPr>
              <a:t> vody</a:t>
            </a:r>
            <a:r>
              <a:rPr lang="cs-CZ" altLang="cs-CZ" sz="2400" dirty="0">
                <a:solidFill>
                  <a:schemeClr val="accent2"/>
                </a:solidFill>
              </a:rPr>
              <a:t> </a:t>
            </a:r>
            <a:r>
              <a:rPr lang="cs-CZ" altLang="cs-CZ" sz="1800" dirty="0">
                <a:solidFill>
                  <a:schemeClr val="accent2"/>
                </a:solidFill>
              </a:rPr>
              <a:t>:        </a:t>
            </a:r>
            <a:r>
              <a:rPr lang="cs-CZ" altLang="cs-CZ" sz="2400" dirty="0">
                <a:solidFill>
                  <a:srgbClr val="FF0000"/>
                </a:solidFill>
              </a:rPr>
              <a:t>2 H</a:t>
            </a:r>
            <a:r>
              <a:rPr lang="cs-CZ" altLang="cs-CZ" sz="2400" baseline="-25000" dirty="0">
                <a:solidFill>
                  <a:srgbClr val="FF0000"/>
                </a:solidFill>
              </a:rPr>
              <a:t>2</a:t>
            </a:r>
            <a:r>
              <a:rPr lang="cs-CZ" altLang="cs-CZ" sz="2400" dirty="0">
                <a:solidFill>
                  <a:srgbClr val="FF0000"/>
                </a:solidFill>
              </a:rPr>
              <a:t>O   </a:t>
            </a:r>
            <a:r>
              <a:rPr lang="cs-CZ" altLang="cs-CZ" sz="2400" dirty="0">
                <a:solidFill>
                  <a:schemeClr val="accent2"/>
                </a:solidFill>
                <a:sym typeface="Symbol" pitchFamily="18" charset="2"/>
              </a:rPr>
              <a:t></a:t>
            </a:r>
            <a:r>
              <a:rPr lang="cs-CZ" altLang="cs-CZ" sz="2400" dirty="0">
                <a:solidFill>
                  <a:srgbClr val="FF0000"/>
                </a:solidFill>
              </a:rPr>
              <a:t>      H</a:t>
            </a:r>
            <a:r>
              <a:rPr lang="cs-CZ" altLang="cs-CZ" sz="2400" baseline="-25000" dirty="0">
                <a:solidFill>
                  <a:srgbClr val="FF0000"/>
                </a:solidFill>
              </a:rPr>
              <a:t>3</a:t>
            </a:r>
            <a:r>
              <a:rPr lang="cs-CZ" altLang="cs-CZ" sz="2400" dirty="0">
                <a:solidFill>
                  <a:srgbClr val="FF0000"/>
                </a:solidFill>
              </a:rPr>
              <a:t>O</a:t>
            </a:r>
            <a:r>
              <a:rPr lang="cs-CZ" altLang="cs-CZ" sz="2400" baseline="30000" dirty="0">
                <a:solidFill>
                  <a:srgbClr val="FF0000"/>
                </a:solidFill>
              </a:rPr>
              <a:t>+</a:t>
            </a:r>
            <a:r>
              <a:rPr lang="cs-CZ" altLang="cs-CZ" sz="2400" dirty="0">
                <a:solidFill>
                  <a:srgbClr val="FF0000"/>
                </a:solidFill>
              </a:rPr>
              <a:t>   +    OH</a:t>
            </a:r>
            <a:r>
              <a:rPr lang="cs-CZ" altLang="cs-CZ" sz="2400" baseline="30000" dirty="0">
                <a:solidFill>
                  <a:srgbClr val="FF0000"/>
                </a:solidFill>
              </a:rPr>
              <a:t>-</a:t>
            </a:r>
            <a:r>
              <a:rPr lang="cs-CZ" altLang="cs-CZ" sz="2400" dirty="0">
                <a:solidFill>
                  <a:srgbClr val="FF0000"/>
                </a:solidFill>
              </a:rPr>
              <a:t>  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18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cs-CZ" altLang="cs-CZ" sz="1800" dirty="0"/>
              <a:t>Ionizační konstanta vody:   </a:t>
            </a:r>
            <a:r>
              <a:rPr lang="cs-CZ" altLang="cs-CZ" sz="1800" i="1" dirty="0" err="1">
                <a:solidFill>
                  <a:srgbClr val="0066FF"/>
                </a:solidFill>
              </a:rPr>
              <a:t>K</a:t>
            </a:r>
            <a:r>
              <a:rPr lang="cs-CZ" altLang="cs-CZ" sz="1800" i="1" baseline="-25000" dirty="0" err="1">
                <a:solidFill>
                  <a:srgbClr val="0066FF"/>
                </a:solidFill>
              </a:rPr>
              <a:t>rovn</a:t>
            </a:r>
            <a:r>
              <a:rPr lang="cs-CZ" altLang="cs-CZ" sz="1800" dirty="0">
                <a:solidFill>
                  <a:srgbClr val="0066FF"/>
                </a:solidFill>
              </a:rPr>
              <a:t> = [H</a:t>
            </a:r>
            <a:r>
              <a:rPr lang="cs-CZ" altLang="cs-CZ" sz="1800" baseline="-25000" dirty="0">
                <a:solidFill>
                  <a:srgbClr val="0066FF"/>
                </a:solidFill>
              </a:rPr>
              <a:t>3</a:t>
            </a:r>
            <a:r>
              <a:rPr lang="cs-CZ" altLang="cs-CZ" sz="1800" dirty="0">
                <a:solidFill>
                  <a:srgbClr val="0066FF"/>
                </a:solidFill>
              </a:rPr>
              <a:t>O</a:t>
            </a:r>
            <a:r>
              <a:rPr lang="cs-CZ" altLang="cs-CZ" sz="1800" baseline="30000" dirty="0">
                <a:solidFill>
                  <a:srgbClr val="0066FF"/>
                </a:solidFill>
              </a:rPr>
              <a:t>+</a:t>
            </a:r>
            <a:r>
              <a:rPr lang="cs-CZ" altLang="cs-CZ" sz="1800" dirty="0">
                <a:solidFill>
                  <a:srgbClr val="0066FF"/>
                </a:solidFill>
              </a:rPr>
              <a:t>]∙[OH</a:t>
            </a:r>
            <a:r>
              <a:rPr lang="cs-CZ" altLang="cs-CZ" sz="1800" baseline="30000" dirty="0">
                <a:solidFill>
                  <a:srgbClr val="0066FF"/>
                </a:solidFill>
              </a:rPr>
              <a:t>-</a:t>
            </a:r>
            <a:r>
              <a:rPr lang="cs-CZ" altLang="cs-CZ" sz="1800" dirty="0">
                <a:solidFill>
                  <a:srgbClr val="0066FF"/>
                </a:solidFill>
              </a:rPr>
              <a:t>]/[H</a:t>
            </a:r>
            <a:r>
              <a:rPr lang="cs-CZ" altLang="cs-CZ" sz="1800" baseline="-25000" dirty="0">
                <a:solidFill>
                  <a:srgbClr val="0066FF"/>
                </a:solidFill>
              </a:rPr>
              <a:t>2</a:t>
            </a:r>
            <a:r>
              <a:rPr lang="cs-CZ" altLang="cs-CZ" sz="1800" dirty="0">
                <a:solidFill>
                  <a:srgbClr val="0066FF"/>
                </a:solidFill>
              </a:rPr>
              <a:t>O]</a:t>
            </a:r>
            <a:r>
              <a:rPr lang="cs-CZ" altLang="cs-CZ" sz="1800" baseline="30000" dirty="0">
                <a:solidFill>
                  <a:srgbClr val="0066FF"/>
                </a:solidFill>
              </a:rPr>
              <a:t>2</a:t>
            </a:r>
            <a:r>
              <a:rPr lang="cs-CZ" altLang="cs-CZ" sz="1800" dirty="0">
                <a:solidFill>
                  <a:srgbClr val="0066FF"/>
                </a:solidFill>
              </a:rPr>
              <a:t>  = 3,23 . 10</a:t>
            </a:r>
            <a:r>
              <a:rPr lang="cs-CZ" altLang="cs-CZ" sz="1800" baseline="30000" dirty="0">
                <a:solidFill>
                  <a:srgbClr val="0066FF"/>
                </a:solidFill>
              </a:rPr>
              <a:t>-18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cs-CZ" altLang="cs-CZ" sz="1800" baseline="30000" dirty="0">
              <a:solidFill>
                <a:srgbClr val="0066FF"/>
              </a:solidFill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cs-CZ" altLang="cs-CZ" sz="1800" baseline="30000" dirty="0">
              <a:solidFill>
                <a:srgbClr val="0066FF"/>
              </a:solidFill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cs-CZ" altLang="cs-CZ" sz="1800" dirty="0"/>
              <a:t>Iontový součin vody:           </a:t>
            </a:r>
            <a:r>
              <a:rPr lang="cs-CZ" altLang="cs-CZ" sz="1800" i="1" dirty="0" err="1">
                <a:solidFill>
                  <a:srgbClr val="0066FF"/>
                </a:solidFill>
              </a:rPr>
              <a:t>K</a:t>
            </a:r>
            <a:r>
              <a:rPr lang="cs-CZ" altLang="cs-CZ" sz="1800" i="1" baseline="-25000" dirty="0" err="1">
                <a:solidFill>
                  <a:srgbClr val="0066FF"/>
                </a:solidFill>
              </a:rPr>
              <a:t>w</a:t>
            </a:r>
            <a:r>
              <a:rPr lang="cs-CZ" altLang="cs-CZ" sz="1800" dirty="0">
                <a:solidFill>
                  <a:srgbClr val="0066FF"/>
                </a:solidFill>
              </a:rPr>
              <a:t> = [H</a:t>
            </a:r>
            <a:r>
              <a:rPr lang="cs-CZ" altLang="cs-CZ" sz="1800" baseline="-25000" dirty="0">
                <a:solidFill>
                  <a:srgbClr val="0066FF"/>
                </a:solidFill>
              </a:rPr>
              <a:t>3</a:t>
            </a:r>
            <a:r>
              <a:rPr lang="cs-CZ" altLang="cs-CZ" sz="1800" dirty="0">
                <a:solidFill>
                  <a:srgbClr val="0066FF"/>
                </a:solidFill>
              </a:rPr>
              <a:t>O</a:t>
            </a:r>
            <a:r>
              <a:rPr lang="cs-CZ" altLang="cs-CZ" sz="1800" baseline="30000" dirty="0">
                <a:solidFill>
                  <a:srgbClr val="0066FF"/>
                </a:solidFill>
              </a:rPr>
              <a:t>+</a:t>
            </a:r>
            <a:r>
              <a:rPr lang="cs-CZ" altLang="cs-CZ" sz="1800" dirty="0">
                <a:solidFill>
                  <a:srgbClr val="0066FF"/>
                </a:solidFill>
              </a:rPr>
              <a:t>]∙[OH</a:t>
            </a:r>
            <a:r>
              <a:rPr lang="cs-CZ" altLang="cs-CZ" sz="1800" baseline="30000" dirty="0">
                <a:solidFill>
                  <a:srgbClr val="0066FF"/>
                </a:solidFill>
              </a:rPr>
              <a:t>-</a:t>
            </a:r>
            <a:r>
              <a:rPr lang="cs-CZ" altLang="cs-CZ" sz="1800" dirty="0">
                <a:solidFill>
                  <a:srgbClr val="0066FF"/>
                </a:solidFill>
              </a:rPr>
              <a:t>] </a:t>
            </a:r>
            <a:r>
              <a:rPr lang="cs-CZ" altLang="cs-CZ" sz="1800" dirty="0">
                <a:solidFill>
                  <a:srgbClr val="0066FF"/>
                </a:solidFill>
                <a:sym typeface="Symbol"/>
              </a:rPr>
              <a:t> </a:t>
            </a:r>
            <a:r>
              <a:rPr lang="cs-CZ" altLang="cs-CZ" sz="1800" dirty="0">
                <a:solidFill>
                  <a:srgbClr val="0066FF"/>
                </a:solidFill>
              </a:rPr>
              <a:t>10</a:t>
            </a:r>
            <a:r>
              <a:rPr lang="cs-CZ" altLang="cs-CZ" sz="1800" baseline="30000" dirty="0">
                <a:solidFill>
                  <a:srgbClr val="0066FF"/>
                </a:solidFill>
              </a:rPr>
              <a:t>-14  </a:t>
            </a:r>
            <a:r>
              <a:rPr lang="cs-CZ" altLang="cs-CZ" sz="1800" dirty="0">
                <a:solidFill>
                  <a:srgbClr val="CC0099"/>
                </a:solidFill>
              </a:rPr>
              <a:t>      definice pH</a:t>
            </a:r>
          </a:p>
          <a:p>
            <a:pPr>
              <a:spcBef>
                <a:spcPct val="0"/>
              </a:spcBef>
              <a:buNone/>
              <a:defRPr/>
            </a:pPr>
            <a:endParaRPr lang="cs-CZ" altLang="cs-CZ" sz="18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A3D9D58-79C6-4AC7-B0AE-594C3EF76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1" y="2684647"/>
            <a:ext cx="11791949" cy="12791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3920" tIns="31740" rIns="0" bIns="1587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645AD"/>
                </a:solidFill>
                <a:effectLst/>
                <a:cs typeface="Arial" panose="020B0604020202020204" pitchFamily="34" charset="0"/>
                <a:hlinkClick r:id="rId2" tooltip="PH"/>
              </a:rPr>
              <a:t>pH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 je 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645AD"/>
                </a:solidFill>
                <a:effectLst/>
                <a:cs typeface="Arial" panose="020B0604020202020204" pitchFamily="34" charset="0"/>
                <a:hlinkClick r:id="rId3" tooltip="Logaritmus"/>
              </a:rPr>
              <a:t>logaritmická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 stupnice pro kyselost.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pH = −log [H</a:t>
            </a:r>
            <a:r>
              <a:rPr kumimoji="0" lang="cs-CZ" altLang="cs-CZ" sz="2000" b="1" i="0" u="none" strike="noStrike" cap="none" normalizeH="0" baseline="-30000" dirty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3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O</a:t>
            </a:r>
            <a:r>
              <a:rPr kumimoji="0" lang="cs-CZ" altLang="cs-CZ" sz="2000" b="1" i="0" u="none" strike="noStrike" cap="none" normalizeH="0" baseline="30000" dirty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+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]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rgbClr val="202122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Protože platí [H</a:t>
            </a:r>
            <a:r>
              <a:rPr kumimoji="0" lang="cs-CZ" altLang="cs-CZ" sz="2000" b="0" i="0" u="none" strike="noStrike" cap="none" normalizeH="0" baseline="-30000" dirty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3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O</a:t>
            </a:r>
            <a:r>
              <a:rPr kumimoji="0" lang="cs-CZ" altLang="cs-CZ" sz="2000" b="0" i="0" u="none" strike="noStrike" cap="none" normalizeH="0" baseline="30000" dirty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+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] = [OH</a:t>
            </a:r>
            <a:r>
              <a:rPr kumimoji="0" lang="cs-CZ" altLang="cs-CZ" sz="2000" b="0" i="0" u="none" strike="noStrike" cap="none" normalizeH="0" baseline="30000" dirty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−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], je v neutrálních roztocích za standardních podmínek pH = 7.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8" name="Picture 4" descr="Stále nemáte jasno o pH pokožky? Uděláme vám v tom jasno | Rehabilitace.info">
            <a:extLst>
              <a:ext uri="{FF2B5EF4-FFF2-40B4-BE49-F238E27FC236}">
                <a16:creationId xmlns:a16="http://schemas.microsoft.com/office/drawing/2014/main" id="{05118EF9-0FC0-4074-861E-F360AEBAA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49" y="1814092"/>
            <a:ext cx="6419851" cy="180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opeho experiment: Anomálie vody — Sbírka pokusů">
            <a:extLst>
              <a:ext uri="{FF2B5EF4-FFF2-40B4-BE49-F238E27FC236}">
                <a16:creationId xmlns:a16="http://schemas.microsoft.com/office/drawing/2014/main" id="{681B1F1E-CB7F-4E94-A059-86A806F49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331" y="4179131"/>
            <a:ext cx="3048397" cy="250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1">
            <a:extLst>
              <a:ext uri="{FF2B5EF4-FFF2-40B4-BE49-F238E27FC236}">
                <a16:creationId xmlns:a16="http://schemas.microsoft.com/office/drawing/2014/main" id="{DC02E8D8-9404-4CE3-9A1F-DDDAF31C8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4484866"/>
            <a:ext cx="6308726" cy="877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</a:rPr>
              <a:t>Anomálie vody</a:t>
            </a:r>
            <a:r>
              <a:rPr lang="cs-CZ" altLang="cs-CZ" sz="1800" dirty="0"/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/>
              <a:t> - souvisí s hustotou vody, která je nejvyšší je při 3,98 °C</a:t>
            </a:r>
          </a:p>
        </p:txBody>
      </p:sp>
      <p:sp>
        <p:nvSpPr>
          <p:cNvPr id="11" name="TextovéPole 2">
            <a:extLst>
              <a:ext uri="{FF2B5EF4-FFF2-40B4-BE49-F238E27FC236}">
                <a16:creationId xmlns:a16="http://schemas.microsoft.com/office/drawing/2014/main" id="{B4D9D3EB-CAE5-4BEC-8E4F-48680F2BF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362029"/>
            <a:ext cx="6724650" cy="30777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/>
              <a:t>Šesterečné struktury podobné ledu – jsou „prázdnější“ – tedy pokles hustoty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A4EBEE09-9611-49FF-9BA4-E86AC7D4E01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534128" y="1556792"/>
            <a:ext cx="864096" cy="568874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cs-CZ">
                <a:noFill/>
                <a:latin typeface="Arial" charset="0"/>
              </a:rPr>
              <a:t>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íte o vodě vše podstatné? - Chytrá žena">
            <a:extLst>
              <a:ext uri="{FF2B5EF4-FFF2-40B4-BE49-F238E27FC236}">
                <a16:creationId xmlns:a16="http://schemas.microsoft.com/office/drawing/2014/main" id="{A8E23B26-5184-4E5A-986A-1B07A34C0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229" y="4031440"/>
            <a:ext cx="2407603" cy="240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0C78079-DB00-402B-ACA9-C94B146B9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524" y="3053785"/>
            <a:ext cx="5625776" cy="340899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715D5F4-B853-40FE-A177-CB0E51E21381}"/>
              </a:ext>
            </a:extLst>
          </p:cNvPr>
          <p:cNvSpPr txBox="1"/>
          <p:nvPr/>
        </p:nvSpPr>
        <p:spPr>
          <a:xfrm>
            <a:off x="266700" y="246237"/>
            <a:ext cx="11858625" cy="4153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cs-CZ" sz="28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Tvrdost vody</a:t>
            </a: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Tvrdost vody je způsobena některými rozpustnými solemi </a:t>
            </a:r>
            <a:r>
              <a:rPr lang="cs-CZ" sz="1800" b="1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Vápní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vápníku</a:t>
            </a: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 </a:t>
            </a:r>
            <a:r>
              <a:rPr lang="cs-CZ" sz="1800" b="1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 tooltip="Hořčí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hořčíku</a:t>
            </a: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endParaRPr lang="cs-CZ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cs-CZ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Přechodná (karbonátová) tvrdost vody - způsobují rozpustné hydrogenuhličitany - lze odstranit převařením, dekarbonizací</a:t>
            </a:r>
            <a:b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Ca(HCO3)2 --&gt; CaCO3 + H2O + CO2 Mg(HCO3)2 --&gt; MgCO3 + H2O + CO2.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Ca(HCO3)2 --&gt; CaCO3 + H2O + CO2 Mg(HCO3)2 --&gt; MgCO3 + H2O + CO2.</a:t>
            </a:r>
            <a:b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b) 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Trvalá (nekarbonátová) tvrdost vody, za kterou jsou odpovědné především sírany. K jejich odstranění používáme srážení působením hydroxidu vápenatého Ca(OH)2 a uhličitanu sodného Na2CO3:</a:t>
            </a:r>
            <a:b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Ca(HCO3)2 + Ca(OH)2 --&gt; 2 CaCO3 + 2 H2O</a:t>
            </a:r>
            <a:b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Mg(HCO3)2 + Ca(OH)2 --&gt; CaCO3 + MgCO3 + 2 H2O</a:t>
            </a:r>
            <a:b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MgSO4 + Ca(OH)2 --&gt; CaSO4 + Mg(OH)2</a:t>
            </a:r>
            <a:b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CaSO4 + Na2CO3 --&gt; CaCO3 + Na2SO4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E9C84B9-3E5E-4DDD-8E84-74BFD2A09C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" y="4408516"/>
            <a:ext cx="2191681" cy="220324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79BB613-F5C9-4C42-A6E5-D95497DCD8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7099" y="5722672"/>
            <a:ext cx="1524538" cy="88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21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20634BF-FB92-4E35-88C2-68B51C410C00}"/>
              </a:ext>
            </a:extLst>
          </p:cNvPr>
          <p:cNvSpPr txBox="1"/>
          <p:nvPr/>
        </p:nvSpPr>
        <p:spPr>
          <a:xfrm>
            <a:off x="257175" y="192407"/>
            <a:ext cx="6096000" cy="3828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cs-CZ" sz="2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Rozdělení vody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podle skupenství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podle meteorologie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podle vlastností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podle mikrobiologie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podle přírodní medicíny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Pitná voda</a:t>
            </a:r>
          </a:p>
          <a:p>
            <a:pPr marL="285750" indent="-285750">
              <a:lnSpc>
                <a:spcPct val="107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Balená voda</a:t>
            </a:r>
          </a:p>
          <a:p>
            <a:pPr marL="285750" indent="-285750">
              <a:lnSpc>
                <a:spcPct val="107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Odpadní voda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2E3002FA-A9F0-4A6D-B864-76C132BD4D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241519"/>
              </p:ext>
            </p:extLst>
          </p:nvPr>
        </p:nvGraphicFramePr>
        <p:xfrm>
          <a:off x="3581401" y="457201"/>
          <a:ext cx="8102597" cy="3051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7514">
                  <a:extLst>
                    <a:ext uri="{9D8B030D-6E8A-4147-A177-3AD203B41FA5}">
                      <a16:colId xmlns:a16="http://schemas.microsoft.com/office/drawing/2014/main" val="3243447923"/>
                    </a:ext>
                  </a:extLst>
                </a:gridCol>
                <a:gridCol w="1214468">
                  <a:extLst>
                    <a:ext uri="{9D8B030D-6E8A-4147-A177-3AD203B41FA5}">
                      <a16:colId xmlns:a16="http://schemas.microsoft.com/office/drawing/2014/main" val="2914676410"/>
                    </a:ext>
                  </a:extLst>
                </a:gridCol>
                <a:gridCol w="1100559">
                  <a:extLst>
                    <a:ext uri="{9D8B030D-6E8A-4147-A177-3AD203B41FA5}">
                      <a16:colId xmlns:a16="http://schemas.microsoft.com/office/drawing/2014/main" val="3223660010"/>
                    </a:ext>
                  </a:extLst>
                </a:gridCol>
                <a:gridCol w="1157514">
                  <a:extLst>
                    <a:ext uri="{9D8B030D-6E8A-4147-A177-3AD203B41FA5}">
                      <a16:colId xmlns:a16="http://schemas.microsoft.com/office/drawing/2014/main" val="372677661"/>
                    </a:ext>
                  </a:extLst>
                </a:gridCol>
                <a:gridCol w="1157514">
                  <a:extLst>
                    <a:ext uri="{9D8B030D-6E8A-4147-A177-3AD203B41FA5}">
                      <a16:colId xmlns:a16="http://schemas.microsoft.com/office/drawing/2014/main" val="3721390840"/>
                    </a:ext>
                  </a:extLst>
                </a:gridCol>
                <a:gridCol w="1157514">
                  <a:extLst>
                    <a:ext uri="{9D8B030D-6E8A-4147-A177-3AD203B41FA5}">
                      <a16:colId xmlns:a16="http://schemas.microsoft.com/office/drawing/2014/main" val="326828453"/>
                    </a:ext>
                  </a:extLst>
                </a:gridCol>
                <a:gridCol w="1157514">
                  <a:extLst>
                    <a:ext uri="{9D8B030D-6E8A-4147-A177-3AD203B41FA5}">
                      <a16:colId xmlns:a16="http://schemas.microsoft.com/office/drawing/2014/main" val="2577614865"/>
                    </a:ext>
                  </a:extLst>
                </a:gridCol>
              </a:tblGrid>
              <a:tr h="348941">
                <a:tc gridSpan="2"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srážky dle pohybu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srážky dle skupenství</a:t>
                      </a:r>
                    </a:p>
                    <a:p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436224"/>
                  </a:ext>
                </a:extLst>
              </a:tr>
              <a:tr h="523411"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vertikální (padající) srážky</a:t>
                      </a:r>
                    </a:p>
                    <a:p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horizontální (usazené) srážky</a:t>
                      </a:r>
                    </a:p>
                    <a:p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srážky kapalné</a:t>
                      </a:r>
                    </a:p>
                    <a:p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srážky tuhé</a:t>
                      </a:r>
                    </a:p>
                    <a:p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srážky smíšené</a:t>
                      </a:r>
                    </a:p>
                    <a:p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vznášející se částice (levitující)</a:t>
                      </a:r>
                    </a:p>
                    <a:p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stoupající částice (unášené větrem)</a:t>
                      </a:r>
                    </a:p>
                    <a:p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013248"/>
                  </a:ext>
                </a:extLst>
              </a:tr>
              <a:tr h="2175648"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déšť</a:t>
                      </a:r>
                    </a:p>
                    <a:p>
                      <a:r>
                        <a:rPr lang="cs-CZ" sz="1100">
                          <a:effectLst/>
                        </a:rPr>
                        <a:t>mrznoucí déšť</a:t>
                      </a:r>
                    </a:p>
                    <a:p>
                      <a:r>
                        <a:rPr lang="cs-CZ" sz="1100">
                          <a:effectLst/>
                        </a:rPr>
                        <a:t>mrholení</a:t>
                      </a:r>
                    </a:p>
                    <a:p>
                      <a:r>
                        <a:rPr lang="cs-CZ" sz="1100">
                          <a:effectLst/>
                        </a:rPr>
                        <a:t>mrznoucí mrholení</a:t>
                      </a:r>
                    </a:p>
                    <a:p>
                      <a:r>
                        <a:rPr lang="cs-CZ" sz="1100">
                          <a:effectLst/>
                        </a:rPr>
                        <a:t>sníh</a:t>
                      </a:r>
                    </a:p>
                    <a:p>
                      <a:r>
                        <a:rPr lang="cs-CZ" sz="1100">
                          <a:effectLst/>
                        </a:rPr>
                        <a:t>sněhové krupky</a:t>
                      </a:r>
                    </a:p>
                    <a:p>
                      <a:r>
                        <a:rPr lang="cs-CZ" sz="1100">
                          <a:effectLst/>
                        </a:rPr>
                        <a:t>sněhová zrna</a:t>
                      </a:r>
                    </a:p>
                    <a:p>
                      <a:r>
                        <a:rPr lang="cs-CZ" sz="1100">
                          <a:effectLst/>
                        </a:rPr>
                        <a:t>krupky</a:t>
                      </a:r>
                    </a:p>
                    <a:p>
                      <a:r>
                        <a:rPr lang="cs-CZ" sz="1100">
                          <a:effectLst/>
                        </a:rPr>
                        <a:t>zmrzlý déšť</a:t>
                      </a:r>
                    </a:p>
                    <a:p>
                      <a:r>
                        <a:rPr lang="cs-CZ" sz="1100">
                          <a:effectLst/>
                        </a:rPr>
                        <a:t>kroupy</a:t>
                      </a:r>
                    </a:p>
                    <a:p>
                      <a:r>
                        <a:rPr lang="cs-CZ" sz="1100">
                          <a:effectLst/>
                        </a:rPr>
                        <a:t>ledové jehličky</a:t>
                      </a:r>
                    </a:p>
                    <a:p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100" dirty="0">
                          <a:effectLst/>
                        </a:rPr>
                        <a:t>rosa</a:t>
                      </a:r>
                    </a:p>
                    <a:p>
                      <a:r>
                        <a:rPr lang="cs-CZ" sz="1100" dirty="0">
                          <a:effectLst/>
                        </a:rPr>
                        <a:t>jíní</a:t>
                      </a:r>
                    </a:p>
                    <a:p>
                      <a:r>
                        <a:rPr lang="cs-CZ" sz="1100" dirty="0">
                          <a:effectLst/>
                        </a:rPr>
                        <a:t>námraza</a:t>
                      </a:r>
                    </a:p>
                    <a:p>
                      <a:r>
                        <a:rPr lang="cs-CZ" sz="1100" dirty="0">
                          <a:effectLst/>
                        </a:rPr>
                        <a:t>ledovka</a:t>
                      </a:r>
                    </a:p>
                    <a:p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100" dirty="0">
                          <a:effectLst/>
                        </a:rPr>
                        <a:t>déšť</a:t>
                      </a:r>
                    </a:p>
                    <a:p>
                      <a:r>
                        <a:rPr lang="cs-CZ" sz="1100" dirty="0">
                          <a:effectLst/>
                        </a:rPr>
                        <a:t>mrznoucí déšť</a:t>
                      </a:r>
                    </a:p>
                    <a:p>
                      <a:r>
                        <a:rPr lang="cs-CZ" sz="1100" dirty="0">
                          <a:effectLst/>
                        </a:rPr>
                        <a:t>mrholení</a:t>
                      </a:r>
                    </a:p>
                    <a:p>
                      <a:r>
                        <a:rPr lang="cs-CZ" sz="1100" dirty="0">
                          <a:effectLst/>
                        </a:rPr>
                        <a:t>mrznoucí mrholení</a:t>
                      </a:r>
                    </a:p>
                    <a:p>
                      <a:r>
                        <a:rPr lang="cs-CZ" sz="1100" dirty="0">
                          <a:effectLst/>
                        </a:rPr>
                        <a:t>rosa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sníh</a:t>
                      </a:r>
                    </a:p>
                    <a:p>
                      <a:r>
                        <a:rPr lang="cs-CZ" sz="1100">
                          <a:effectLst/>
                        </a:rPr>
                        <a:t>sněhové krupky</a:t>
                      </a:r>
                    </a:p>
                    <a:p>
                      <a:r>
                        <a:rPr lang="cs-CZ" sz="1100">
                          <a:effectLst/>
                        </a:rPr>
                        <a:t>sněhová zrna</a:t>
                      </a:r>
                    </a:p>
                    <a:p>
                      <a:r>
                        <a:rPr lang="cs-CZ" sz="1100">
                          <a:effectLst/>
                        </a:rPr>
                        <a:t>krupky</a:t>
                      </a:r>
                    </a:p>
                    <a:p>
                      <a:r>
                        <a:rPr lang="cs-CZ" sz="1100">
                          <a:effectLst/>
                        </a:rPr>
                        <a:t>zmrzlý déšť</a:t>
                      </a:r>
                    </a:p>
                    <a:p>
                      <a:r>
                        <a:rPr lang="cs-CZ" sz="1100">
                          <a:effectLst/>
                        </a:rPr>
                        <a:t>kroupy</a:t>
                      </a:r>
                    </a:p>
                    <a:p>
                      <a:r>
                        <a:rPr lang="cs-CZ" sz="1100">
                          <a:effectLst/>
                        </a:rPr>
                        <a:t>ledové jehličky</a:t>
                      </a:r>
                    </a:p>
                    <a:p>
                      <a:r>
                        <a:rPr lang="cs-CZ" sz="1100">
                          <a:effectLst/>
                        </a:rPr>
                        <a:t>jíní</a:t>
                      </a:r>
                    </a:p>
                    <a:p>
                      <a:r>
                        <a:rPr lang="cs-CZ" sz="1100">
                          <a:effectLst/>
                        </a:rPr>
                        <a:t>námraza</a:t>
                      </a:r>
                    </a:p>
                    <a:p>
                      <a:r>
                        <a:rPr lang="cs-CZ" sz="1100">
                          <a:effectLst/>
                        </a:rPr>
                        <a:t>ledovka</a:t>
                      </a:r>
                    </a:p>
                    <a:p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sníh+déšť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mraky</a:t>
                      </a:r>
                    </a:p>
                    <a:p>
                      <a:r>
                        <a:rPr lang="cs-CZ" sz="1100">
                          <a:effectLst/>
                        </a:rPr>
                        <a:t>mlha</a:t>
                      </a:r>
                    </a:p>
                    <a:p>
                      <a:r>
                        <a:rPr lang="cs-CZ" sz="1100">
                          <a:effectLst/>
                        </a:rPr>
                        <a:t>kouřmo</a:t>
                      </a:r>
                    </a:p>
                    <a:p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100" dirty="0">
                          <a:effectLst/>
                        </a:rPr>
                        <a:t>vodní tříšť</a:t>
                      </a:r>
                    </a:p>
                    <a:p>
                      <a:r>
                        <a:rPr lang="cs-CZ" sz="1100" dirty="0">
                          <a:effectLst/>
                        </a:rPr>
                        <a:t>zvířený sníh</a:t>
                      </a:r>
                    </a:p>
                    <a:p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7647520"/>
                  </a:ext>
                </a:extLst>
              </a:tr>
            </a:tbl>
          </a:graphicData>
        </a:graphic>
      </p:graphicFrame>
      <p:pic>
        <p:nvPicPr>
          <p:cNvPr id="5" name="Picture 2" descr="Koloběh vody – Wikipedie">
            <a:extLst>
              <a:ext uri="{FF2B5EF4-FFF2-40B4-BE49-F238E27FC236}">
                <a16:creationId xmlns:a16="http://schemas.microsoft.com/office/drawing/2014/main" id="{2F0D9CA9-984C-4B32-9155-46AD1579C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1481" y="3603491"/>
            <a:ext cx="4519930" cy="314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82BBA26-747C-4EAD-8A91-20B015D65F02}"/>
              </a:ext>
            </a:extLst>
          </p:cNvPr>
          <p:cNvSpPr txBox="1"/>
          <p:nvPr/>
        </p:nvSpPr>
        <p:spPr>
          <a:xfrm>
            <a:off x="257175" y="3937557"/>
            <a:ext cx="6991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Koloběh vody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A591A1D-0CC0-499D-B360-DBAA8941707D}"/>
              </a:ext>
            </a:extLst>
          </p:cNvPr>
          <p:cNvSpPr txBox="1"/>
          <p:nvPr/>
        </p:nvSpPr>
        <p:spPr>
          <a:xfrm>
            <a:off x="257175" y="4574003"/>
            <a:ext cx="43249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https://i.ytimg.com/an_webp/dTzdwIUIuJU/mqdefault_6s.webp?du=3000&amp;sqp=CMOKo4IG&amp;rs=AOn4CLC0P070SOeFrsRxHQTSPAozbOKfEg</a:t>
            </a:r>
          </a:p>
        </p:txBody>
      </p:sp>
    </p:spTree>
    <p:extLst>
      <p:ext uri="{BB962C8B-B14F-4D97-AF65-F5344CB8AC3E}">
        <p14:creationId xmlns:p14="http://schemas.microsoft.com/office/powerpoint/2010/main" val="1939605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9A6B62-D1C0-4704-BE63-178633F07C7F}"/>
              </a:ext>
            </a:extLst>
          </p:cNvPr>
          <p:cNvSpPr txBox="1">
            <a:spLocks/>
          </p:cNvSpPr>
          <p:nvPr/>
        </p:nvSpPr>
        <p:spPr>
          <a:xfrm>
            <a:off x="437191" y="269966"/>
            <a:ext cx="1572584" cy="5720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Tenzidy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8507FD2-93BD-42BD-82C0-3BE68699AE9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229" y="263642"/>
            <a:ext cx="4386580" cy="173418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DDF1FBE-B51A-4CB3-A793-77E42E4A62C1}"/>
              </a:ext>
            </a:extLst>
          </p:cNvPr>
          <p:cNvSpPr txBox="1"/>
          <p:nvPr/>
        </p:nvSpPr>
        <p:spPr>
          <a:xfrm>
            <a:off x="437191" y="976517"/>
            <a:ext cx="6658934" cy="1497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Tenzidy jsou popisovány jako </a:t>
            </a:r>
            <a:r>
              <a:rPr lang="cs-CZ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amfifilní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neboli amfipatické molekuly = povrchově aktivních látky (PAL).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Tenzidy jsou obecně látky, jejichž molekula se skládá z polární (hydrofilní) a nepolární (lipofilní) části.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01FB522-47FF-4593-BD95-0300949F2AD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120" y="1997827"/>
            <a:ext cx="3135630" cy="234368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86797DBD-8A38-459D-AC92-BC2855454235}"/>
              </a:ext>
            </a:extLst>
          </p:cNvPr>
          <p:cNvSpPr txBox="1"/>
          <p:nvPr/>
        </p:nvSpPr>
        <p:spPr>
          <a:xfrm>
            <a:off x="467672" y="2558902"/>
            <a:ext cx="6096000" cy="1341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cs-CZ" sz="18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Tenzidy vykazují několik prakticky využitelných účinků:</a:t>
            </a:r>
          </a:p>
          <a:p>
            <a:pPr marL="285750" indent="-285750">
              <a:lnSpc>
                <a:spcPct val="107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sz="1800" b="1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Solubilizační</a:t>
            </a:r>
            <a:r>
              <a:rPr lang="cs-CZ" sz="18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účinek</a:t>
            </a:r>
          </a:p>
          <a:p>
            <a:pPr marL="285750" indent="-285750">
              <a:lnSpc>
                <a:spcPct val="107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sz="18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Emulgační účinek</a:t>
            </a:r>
          </a:p>
          <a:p>
            <a:pPr marL="285750" indent="-285750">
              <a:lnSpc>
                <a:spcPct val="107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sz="18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Cytotoxický účinek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80AA26F-E241-4B3A-91CD-C7966B94A334}"/>
              </a:ext>
            </a:extLst>
          </p:cNvPr>
          <p:cNvSpPr txBox="1"/>
          <p:nvPr/>
        </p:nvSpPr>
        <p:spPr>
          <a:xfrm>
            <a:off x="467672" y="3985284"/>
            <a:ext cx="11487150" cy="942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cs-CZ" sz="1800" b="1" dirty="0">
                <a:solidFill>
                  <a:srgbClr val="1F3763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Dělení tenzidů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Tenzidy se rozdělují podle schopnosti se disociovat ve vodném prostředí na iontové (aniontové, kationtové, amfoterní) 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neiontové. </a:t>
            </a:r>
            <a:endParaRPr lang="cs-CZ" dirty="0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D1C5B25F-A71B-431E-8555-151A7E7D75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4178" y="4863554"/>
            <a:ext cx="5010150" cy="1763698"/>
          </a:xfrm>
          <a:prstGeom prst="rect">
            <a:avLst/>
          </a:prstGeom>
        </p:spPr>
      </p:pic>
      <p:pic>
        <p:nvPicPr>
          <p:cNvPr id="4098" name="Picture 2" descr="ŠKODAchem, s.r.o.">
            <a:extLst>
              <a:ext uri="{FF2B5EF4-FFF2-40B4-BE49-F238E27FC236}">
                <a16:creationId xmlns:a16="http://schemas.microsoft.com/office/drawing/2014/main" id="{9C947DDB-9DA6-4655-A426-1BD27CF16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146" y="2296245"/>
            <a:ext cx="21431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CAE2C90-C845-613C-7FAD-CD57EECF31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50" y="5069025"/>
            <a:ext cx="5124450" cy="156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97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 descr="Obsah obrázku text&#10;&#10;Popis byl vytvořen automaticky">
            <a:extLst>
              <a:ext uri="{FF2B5EF4-FFF2-40B4-BE49-F238E27FC236}">
                <a16:creationId xmlns:a16="http://schemas.microsoft.com/office/drawing/2014/main" id="{9F259529-3B8B-45F6-A186-D3D37581B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26438"/>
            <a:ext cx="3278292" cy="2458719"/>
          </a:xfrm>
          <a:prstGeom prst="rect">
            <a:avLst/>
          </a:prstGeom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26BF1EB6-C3E2-42AD-8B4F-AE186ACBF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744" y="643466"/>
            <a:ext cx="3523036" cy="2624662"/>
          </a:xfrm>
          <a:prstGeom prst="rect">
            <a:avLst/>
          </a:prstGeom>
        </p:spPr>
      </p:pic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E3E9DEF8-8F52-43E0-9E7F-43DB0C7D6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8764" y="736834"/>
            <a:ext cx="3239769" cy="2437925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B311E6D8-047F-4DC0-A301-FC6124B931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67" y="3672836"/>
            <a:ext cx="3278292" cy="2458719"/>
          </a:xfrm>
          <a:prstGeom prst="rect">
            <a:avLst/>
          </a:prstGeom>
        </p:spPr>
      </p:pic>
      <p:pic>
        <p:nvPicPr>
          <p:cNvPr id="13" name="Obrázek 12" descr="Obsah obrázku text&#10;&#10;Popis byl vytvořen automaticky">
            <a:extLst>
              <a:ext uri="{FF2B5EF4-FFF2-40B4-BE49-F238E27FC236}">
                <a16:creationId xmlns:a16="http://schemas.microsoft.com/office/drawing/2014/main" id="{781E11D8-11A7-4472-9C8D-90E38A4D82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6706" y="3589863"/>
            <a:ext cx="3537113" cy="2643993"/>
          </a:xfrm>
          <a:prstGeom prst="rect">
            <a:avLst/>
          </a:prstGeom>
        </p:spPr>
      </p:pic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18956403-2A55-4E53-9177-8BB86158B4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8763" y="3692896"/>
            <a:ext cx="3239769" cy="243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6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7CB95D4-20B6-4692-84F3-CA6AE8E249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526" b="42105"/>
          <a:stretch/>
        </p:blipFill>
        <p:spPr>
          <a:xfrm>
            <a:off x="408064" y="2161856"/>
            <a:ext cx="5974574" cy="1982358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2C73B44-C657-4A14-93FE-FA2601F892D1}"/>
              </a:ext>
            </a:extLst>
          </p:cNvPr>
          <p:cNvSpPr txBox="1"/>
          <p:nvPr/>
        </p:nvSpPr>
        <p:spPr>
          <a:xfrm flipH="1">
            <a:off x="208279" y="233680"/>
            <a:ext cx="3982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Výroba mýdla = saponifikace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D0AD033-5DC8-4113-84A5-317A6D900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592" y="473836"/>
            <a:ext cx="4383405" cy="2767204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FBD580CA-FDDA-48D8-96BE-DF30C6134834}"/>
              </a:ext>
            </a:extLst>
          </p:cNvPr>
          <p:cNvSpPr txBox="1"/>
          <p:nvPr/>
        </p:nvSpPr>
        <p:spPr>
          <a:xfrm>
            <a:off x="319723" y="4144214"/>
            <a:ext cx="4383405" cy="2327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cs-CZ" b="1" dirty="0">
                <a:solidFill>
                  <a:srgbClr val="1F376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Druhy mýdla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sodná mýdla – ke zmýdelňování použitý hydroxid sodný (tvrdá mýdla)</a:t>
            </a:r>
            <a:endParaRPr lang="cs-CZ" dirty="0">
              <a:effectLst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draselná mýdla – hydroxid draselný (kapalná až mazlavá)</a:t>
            </a:r>
            <a:endParaRPr lang="cs-CZ" dirty="0">
              <a:effectLst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sodno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-draselná mýdla – kombinace obou hydroxidů (pastovitá, krémovitá a polotuhá)</a:t>
            </a:r>
            <a:endParaRPr lang="cs-CZ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FA20AC2-A981-E781-033F-DD89FB4BF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592" y="3623820"/>
            <a:ext cx="4376344" cy="2667317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FCF0ADF-A35E-2C56-AC61-01B4716DAF36}"/>
              </a:ext>
            </a:extLst>
          </p:cNvPr>
          <p:cNvSpPr txBox="1">
            <a:spLocks/>
          </p:cNvSpPr>
          <p:nvPr/>
        </p:nvSpPr>
        <p:spPr>
          <a:xfrm>
            <a:off x="408064" y="695345"/>
            <a:ext cx="5259311" cy="1338136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Historie mýdla</a:t>
            </a:r>
          </a:p>
          <a:p>
            <a:pPr marL="274320" indent="-274320">
              <a:buClr>
                <a:schemeClr val="accent3"/>
              </a:buClr>
              <a:buFontTx/>
              <a:buChar char="-"/>
              <a:defRPr/>
            </a:pPr>
            <a:r>
              <a:rPr lang="cs-CZ" dirty="0"/>
              <a:t>první záznamy z roku 2800 př.n.l. z Babylonie</a:t>
            </a:r>
          </a:p>
          <a:p>
            <a:pPr marL="274320" indent="-274320">
              <a:buClr>
                <a:schemeClr val="accent3"/>
              </a:buClr>
              <a:buFontTx/>
              <a:buChar char="-"/>
              <a:defRPr/>
            </a:pPr>
            <a:r>
              <a:rPr lang="cs-CZ" dirty="0"/>
              <a:t>mýdlo jako prostředek urychlující hojení ran, k čištění surovin – např. vlny</a:t>
            </a:r>
          </a:p>
          <a:p>
            <a:pPr marL="274320" indent="-274320">
              <a:buClr>
                <a:schemeClr val="accent3"/>
              </a:buClr>
              <a:buFontTx/>
              <a:buChar char="-"/>
              <a:defRPr/>
            </a:pPr>
            <a:r>
              <a:rPr lang="cs-CZ" dirty="0"/>
              <a:t>průmyslová výroba – 19.stol. – New York, James </a:t>
            </a:r>
            <a:r>
              <a:rPr lang="cs-CZ" dirty="0" err="1"/>
              <a:t>Colgate</a:t>
            </a:r>
            <a:r>
              <a:rPr lang="cs-CZ" dirty="0"/>
              <a:t>, William Procter a James Gamble – první parfemované mýdlo, mýdla ze směsi palmového a olivového oleje</a:t>
            </a:r>
          </a:p>
          <a:p>
            <a:pPr marL="274320" indent="-274320">
              <a:buClr>
                <a:schemeClr val="accent3"/>
              </a:buClr>
              <a:buFontTx/>
              <a:buChar char="-"/>
              <a:defRPr/>
            </a:pPr>
            <a:r>
              <a:rPr lang="cs-CZ" dirty="0"/>
              <a:t>mýdlo v Čechách – doba lucemburská - mydlářství</a:t>
            </a:r>
          </a:p>
        </p:txBody>
      </p:sp>
    </p:spTree>
    <p:extLst>
      <p:ext uri="{BB962C8B-B14F-4D97-AF65-F5344CB8AC3E}">
        <p14:creationId xmlns:p14="http://schemas.microsoft.com/office/powerpoint/2010/main" val="2387614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9D55F5A-9CBF-B604-5A48-118E86D7E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975" y="143016"/>
            <a:ext cx="6515100" cy="360997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2842F27-6D2A-A28A-2CE8-1CAAA4953D2D}"/>
              </a:ext>
            </a:extLst>
          </p:cNvPr>
          <p:cNvSpPr txBox="1"/>
          <p:nvPr/>
        </p:nvSpPr>
        <p:spPr>
          <a:xfrm>
            <a:off x="161925" y="143016"/>
            <a:ext cx="5391150" cy="3162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 2" panose="05020102010507070707" pitchFamily="18" charset="2"/>
              <a:buChar char=""/>
              <a:tabLst>
                <a:tab pos="457200" algn="l"/>
              </a:tabLs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 vlastně mýdlo funguje?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Molekuly  vody se spojují mezi sebou. Mýdlo povrchové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napětí vody snižuje, a tak se voda s mýdlem dostane až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 nečistotě. Molekuly mýdla svojí hydrofobní částí 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natočí ven směrem k vodě a tím je částečka špíny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rozpuštěna. Podobný účinek mají i další látky tzv.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tenzidy, které jsou obsaženy v pracích prostředcích, 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tekutých mýdlech, šamponech,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saponatech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atd. 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F6B26FD-9AD0-EFEC-660F-FD960DD97887}"/>
              </a:ext>
            </a:extLst>
          </p:cNvPr>
          <p:cNvSpPr txBox="1"/>
          <p:nvPr/>
        </p:nvSpPr>
        <p:spPr>
          <a:xfrm>
            <a:off x="161925" y="3752991"/>
            <a:ext cx="1186815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400" dirty="0"/>
              <a:t>Tenzidy se mohou klasifikovat podle hodnoty HLB (hydrofilně-lipofilní rovnováha). Tato pomocná hodnota charakterizuje poměr vlivu hydrofilní a lipofilní části molekuly tenzidu na jeho vlastnosti. Je úměrná poměru rozpustnosti tenzidu ve vodné a olejové fázi. Hodnota HLB je vyjádřena bezrozměrným číslem v rozmezí 0–40, podle kterého můžeme tenzidy rozdělit do aplikačních skupin. HLB 1–3 odpěňovače HLB 3–6 emulgátory V/O (voda v oleji) HLB 7–9 smáčedla HLB 8–18 emulgátory O/V HLB 13–15 detergenty (vztahuje se většinou na dispergaci nečistoty) HLB 15–40 </a:t>
            </a:r>
            <a:r>
              <a:rPr lang="cs-CZ" sz="2400" dirty="0" err="1"/>
              <a:t>solubilizátory</a:t>
            </a:r>
            <a:r>
              <a:rPr lang="cs-CZ" sz="2400" dirty="0"/>
              <a:t> (vztahuje se většinou na obecnou dispergaci) 1 (kyselina olejová) a 40 (</a:t>
            </a:r>
            <a:r>
              <a:rPr lang="cs-CZ" sz="2400" dirty="0" err="1"/>
              <a:t>laurylsulfát</a:t>
            </a:r>
            <a:r>
              <a:rPr lang="cs-CZ" sz="2400" dirty="0"/>
              <a:t> sodný). </a:t>
            </a:r>
          </a:p>
        </p:txBody>
      </p:sp>
    </p:spTree>
    <p:extLst>
      <p:ext uri="{BB962C8B-B14F-4D97-AF65-F5344CB8AC3E}">
        <p14:creationId xmlns:p14="http://schemas.microsoft.com/office/powerpoint/2010/main" val="1853499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5458</TotalTime>
  <Words>896</Words>
  <Application>Microsoft Office PowerPoint</Application>
  <PresentationFormat>Širokoúhlá obrazovka</PresentationFormat>
  <Paragraphs>132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Open Sans</vt:lpstr>
      <vt:lpstr>Times New Roman</vt:lpstr>
      <vt:lpstr>Wingdings</vt:lpstr>
      <vt:lpstr>Wingdings 2</vt:lpstr>
      <vt:lpstr>Office Theme</vt:lpstr>
      <vt:lpstr>C9500 Užitá chemie 3. lekce Voda a Tenzidy</vt:lpstr>
      <vt:lpstr>Voda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Radka Bacovska</dc:creator>
  <cp:lastModifiedBy>Radka Bacovska</cp:lastModifiedBy>
  <cp:revision>29</cp:revision>
  <dcterms:created xsi:type="dcterms:W3CDTF">2021-03-07T11:06:32Z</dcterms:created>
  <dcterms:modified xsi:type="dcterms:W3CDTF">2022-09-28T21:51:16Z</dcterms:modified>
</cp:coreProperties>
</file>