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305" r:id="rId2"/>
    <p:sldId id="459" r:id="rId3"/>
    <p:sldId id="458" r:id="rId4"/>
    <p:sldId id="440" r:id="rId5"/>
    <p:sldId id="460" r:id="rId6"/>
    <p:sldId id="455" r:id="rId7"/>
    <p:sldId id="457" r:id="rId8"/>
    <p:sldId id="277" r:id="rId9"/>
    <p:sldId id="279" r:id="rId10"/>
    <p:sldId id="461" r:id="rId11"/>
    <p:sldId id="444" r:id="rId12"/>
    <p:sldId id="462" r:id="rId13"/>
    <p:sldId id="445" r:id="rId14"/>
    <p:sldId id="446" r:id="rId15"/>
    <p:sldId id="463" r:id="rId16"/>
    <p:sldId id="447" r:id="rId17"/>
    <p:sldId id="453" r:id="rId18"/>
    <p:sldId id="454" r:id="rId1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ka Bacovska" initials="RB" lastIdx="1" clrIdx="0">
    <p:extLst>
      <p:ext uri="{19B8F6BF-5375-455C-9EA6-DF929625EA0E}">
        <p15:presenceInfo xmlns:p15="http://schemas.microsoft.com/office/powerpoint/2012/main" userId="6da7545a85036e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p:scale>
          <a:sx n="66" d="100"/>
          <a:sy n="66" d="100"/>
        </p:scale>
        <p:origin x="664" y="5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B0F7ADA8-E0D8-E140-B3EB-7B177B99ED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84321F44-F4CD-1342-9190-83F802717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E82366C8-899C-3046-9F1A-E4AA93091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2C8EF9BC-CA15-F749-AE84-143521C1B7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CDFB5469-7B43-0D44-819F-C70413523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3839D93F-D054-0C49-B5BA-33CA7A41AA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E1F77B3-EBC6-1040-9535-33D9549B74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797919FE-C3ED-C14E-AED0-882F9822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4329B9F-B123-B646-A47E-27058DD10E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1109301E-D1AD-0B43-976E-29DC995E1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DE62B41-48ED-D243-8CF8-571E1EC807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2E98577-C944-7148-9D17-F5F41F0E8A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is.muni.cz/auth/mail/mail_posli?to=175344%40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cs.wikipedia.org/wiki/%C4%8Cin%C4%9Bn%C3%AD" TargetMode="External"/><Relationship Id="rId3" Type="http://schemas.openxmlformats.org/officeDocument/2006/relationships/image" Target="../media/image32.png"/><Relationship Id="rId7" Type="http://schemas.openxmlformats.org/officeDocument/2006/relationships/hyperlink" Target="https://cs.wikipedia.org/wiki/Srst" TargetMode="External"/><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hyperlink" Target="https://cs.wikipedia.org/wiki/Hydroxid_v%C3%A1penat%C3%BD" TargetMode="External"/><Relationship Id="rId5" Type="http://schemas.openxmlformats.org/officeDocument/2006/relationships/hyperlink" Target="https://cs.wikipedia.org/wiki/Sulfid_sodn%C3%BD" TargetMode="External"/><Relationship Id="rId4" Type="http://schemas.openxmlformats.org/officeDocument/2006/relationships/hyperlink" Target="https://cs.wikipedia.org/wiki/Ko%C5%BEeluh"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s.wikipedia.org/w/index.php?title=Oxifenol&amp;action=edit&amp;redlink=1" TargetMode="External"/><Relationship Id="rId13" Type="http://schemas.openxmlformats.org/officeDocument/2006/relationships/hyperlink" Target="https://cs.wikipedia.org/w/index.php?title=Semi%C5%A1n%C3%ADk&amp;action=edit&amp;redlink=1" TargetMode="External"/><Relationship Id="rId3" Type="http://schemas.openxmlformats.org/officeDocument/2006/relationships/hyperlink" Target="https://cs.wikipedia.org/w/index.php?title=M%C3%A1zdra&amp;action=edit&amp;redlink=1" TargetMode="External"/><Relationship Id="rId7" Type="http://schemas.openxmlformats.org/officeDocument/2006/relationships/hyperlink" Target="https://cs.wikipedia.org/wiki/Ko%C5%BEeluh" TargetMode="External"/><Relationship Id="rId12" Type="http://schemas.openxmlformats.org/officeDocument/2006/relationships/hyperlink" Target="https://cs.wikipedia.org/wiki/Jircha" TargetMode="External"/><Relationship Id="rId17" Type="http://schemas.openxmlformats.org/officeDocument/2006/relationships/hyperlink" Target="https://cs.wikipedia.org/wiki/Jelenice" TargetMode="External"/><Relationship Id="rId2" Type="http://schemas.openxmlformats.org/officeDocument/2006/relationships/hyperlink" Target="https://cs.wikipedia.org/wiki/Holina" TargetMode="External"/><Relationship Id="rId16" Type="http://schemas.openxmlformats.org/officeDocument/2006/relationships/hyperlink" Target="https://cs.wikipedia.org/wiki/Semi%C5%A1" TargetMode="External"/><Relationship Id="rId1" Type="http://schemas.openxmlformats.org/officeDocument/2006/relationships/slideLayout" Target="../slideLayouts/slideLayout3.xml"/><Relationship Id="rId6" Type="http://schemas.openxmlformats.org/officeDocument/2006/relationships/hyperlink" Target="https://cs.wikipedia.org/wiki/S%C3%ADran_chromit%C3%BD" TargetMode="External"/><Relationship Id="rId11" Type="http://schemas.openxmlformats.org/officeDocument/2006/relationships/hyperlink" Target="https://cs.wikipedia.org/wiki/S%C3%ADran_draselno-hlinit%C3%BD" TargetMode="External"/><Relationship Id="rId5" Type="http://schemas.openxmlformats.org/officeDocument/2006/relationships/hyperlink" Target="https://cs.wikipedia.org/wiki/Kolagen" TargetMode="External"/><Relationship Id="rId15" Type="http://schemas.openxmlformats.org/officeDocument/2006/relationships/hyperlink" Target="https://cs.wikipedia.org/wiki/Mastn%C3%A9_kyseliny" TargetMode="External"/><Relationship Id="rId10" Type="http://schemas.openxmlformats.org/officeDocument/2006/relationships/hyperlink" Target="https://cs.wikipedia.org/wiki/S%C3%ADran_hlinit%C3%BD" TargetMode="External"/><Relationship Id="rId4" Type="http://schemas.openxmlformats.org/officeDocument/2006/relationships/hyperlink" Target="https://cs.wikipedia.org/wiki/Use%C5%88" TargetMode="External"/><Relationship Id="rId9" Type="http://schemas.openxmlformats.org/officeDocument/2006/relationships/hyperlink" Target="https://cs.wikipedia.org/wiki/Jirch%C3%A1%C5%99" TargetMode="External"/><Relationship Id="rId14" Type="http://schemas.openxmlformats.org/officeDocument/2006/relationships/hyperlink" Target="https://cs.wikipedia.org/wiki/Ryb%C3%AD_t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ctrTitle"/>
          </p:nvPr>
        </p:nvSpPr>
        <p:spPr>
          <a:xfrm>
            <a:off x="398502" y="1788002"/>
            <a:ext cx="11361600" cy="1963866"/>
          </a:xfrm>
        </p:spPr>
        <p:txBody>
          <a:bodyPr>
            <a:normAutofit/>
          </a:bodyPr>
          <a:lstStyle/>
          <a:p>
            <a:pPr algn="ctr"/>
            <a:r>
              <a:rPr lang="cs-CZ" sz="2800" b="0" dirty="0">
                <a:solidFill>
                  <a:schemeClr val="tx1"/>
                </a:solidFill>
              </a:rPr>
              <a:t>C9500 Užitá chemie</a:t>
            </a:r>
            <a:br>
              <a:rPr lang="cs-CZ" b="0" dirty="0">
                <a:solidFill>
                  <a:schemeClr val="tx1"/>
                </a:solidFill>
              </a:rPr>
            </a:br>
            <a:r>
              <a:rPr lang="cs-CZ" sz="1800" b="0" dirty="0">
                <a:solidFill>
                  <a:schemeClr val="tx1"/>
                </a:solidFill>
              </a:rPr>
              <a:t>6. lekce</a:t>
            </a:r>
            <a:br>
              <a:rPr lang="cs-CZ" b="0" dirty="0">
                <a:solidFill>
                  <a:schemeClr val="tx1"/>
                </a:solidFill>
              </a:rPr>
            </a:br>
            <a:r>
              <a:rPr lang="cs-CZ" b="0" dirty="0">
                <a:solidFill>
                  <a:schemeClr val="tx1"/>
                </a:solidFill>
              </a:rPr>
              <a:t>Dřevo, papír, kůže, textil</a:t>
            </a:r>
            <a:endParaRPr lang="cs-CZ" sz="5300" b="0" dirty="0">
              <a:solidFill>
                <a:schemeClr val="tx1"/>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16402"/>
            <a:ext cx="11361600" cy="1101550"/>
          </a:xfrm>
        </p:spPr>
        <p:txBody>
          <a:bodyPr/>
          <a:lstStyle/>
          <a:p>
            <a:pPr algn="ctr"/>
            <a:r>
              <a:rPr lang="cs-CZ" dirty="0"/>
              <a:t>Mgr. Ing. Radka Kopecká, Ph.D.</a:t>
            </a:r>
          </a:p>
          <a:p>
            <a:pPr algn="ctr"/>
            <a:r>
              <a:rPr lang="cs-CZ" b="1" i="0" u="sng" dirty="0">
                <a:solidFill>
                  <a:srgbClr val="002265"/>
                </a:solidFill>
                <a:effectLst/>
                <a:latin typeface="Open Sans"/>
                <a:hlinkClick r:id="rId2"/>
              </a:rPr>
              <a:t>175344@mail.muni.cz</a:t>
            </a:r>
            <a:endParaRPr lang="cs-CZ" dirty="0"/>
          </a:p>
        </p:txBody>
      </p:sp>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1"/>
          </p:nvPr>
        </p:nvSpPr>
        <p:spPr/>
        <p:txBody>
          <a:bodyPr/>
          <a:lstStyle/>
          <a:p>
            <a:r>
              <a:rPr lang="cs-CZ" dirty="0"/>
              <a:t>C9500 Užitá chemie – 1 Úvod</a:t>
            </a: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CFC388F-315E-4AE6-B779-EED6F84ED78F}" type="slidenum">
              <a:rPr lang="cs-CZ" smtClean="0"/>
              <a:pPr/>
              <a:t>1</a:t>
            </a:fld>
            <a:endParaRPr lang="cs-CZ" altLang="cs-CZ" noProof="0" dirty="0"/>
          </a:p>
        </p:txBody>
      </p:sp>
    </p:spTree>
    <p:extLst>
      <p:ext uri="{BB962C8B-B14F-4D97-AF65-F5344CB8AC3E}">
        <p14:creationId xmlns:p14="http://schemas.microsoft.com/office/powerpoint/2010/main" val="341975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042D5F-330C-E3BC-DEC6-85782A05AAB2}"/>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8" name="Obrázek 7">
            <a:extLst>
              <a:ext uri="{FF2B5EF4-FFF2-40B4-BE49-F238E27FC236}">
                <a16:creationId xmlns:a16="http://schemas.microsoft.com/office/drawing/2014/main" id="{63E40E86-7B6B-250A-19D0-B4919150598C}"/>
              </a:ext>
            </a:extLst>
          </p:cNvPr>
          <p:cNvPicPr>
            <a:picLocks noChangeAspect="1"/>
          </p:cNvPicPr>
          <p:nvPr/>
        </p:nvPicPr>
        <p:blipFill>
          <a:blip r:embed="rId2"/>
          <a:stretch>
            <a:fillRect/>
          </a:stretch>
        </p:blipFill>
        <p:spPr>
          <a:xfrm>
            <a:off x="540000" y="286575"/>
            <a:ext cx="8810625" cy="6067425"/>
          </a:xfrm>
          <a:prstGeom prst="rect">
            <a:avLst/>
          </a:prstGeom>
        </p:spPr>
      </p:pic>
      <p:sp>
        <p:nvSpPr>
          <p:cNvPr id="9" name="TextovéPole 8">
            <a:extLst>
              <a:ext uri="{FF2B5EF4-FFF2-40B4-BE49-F238E27FC236}">
                <a16:creationId xmlns:a16="http://schemas.microsoft.com/office/drawing/2014/main" id="{C0777AB7-4143-F15C-C3DD-0120219F67CE}"/>
              </a:ext>
            </a:extLst>
          </p:cNvPr>
          <p:cNvSpPr txBox="1">
            <a:spLocks noChangeArrowheads="1"/>
          </p:cNvSpPr>
          <p:nvPr/>
        </p:nvSpPr>
        <p:spPr bwMode="auto">
          <a:xfrm>
            <a:off x="9476625" y="150188"/>
            <a:ext cx="2585582" cy="31700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000" dirty="0">
                <a:cs typeface="Arial" panose="020B0604020202020204" pitchFamily="34" charset="0"/>
              </a:rPr>
              <a:t>Stálobarevnost</a:t>
            </a:r>
          </a:p>
          <a:p>
            <a:pPr eaLnBrk="1" hangingPunct="1"/>
            <a:r>
              <a:rPr lang="cs-CZ" altLang="cs-CZ" sz="2000" dirty="0">
                <a:cs typeface="Arial" panose="020B0604020202020204" pitchFamily="34" charset="0"/>
              </a:rPr>
              <a:t>Pevnost a pružnost</a:t>
            </a:r>
          </a:p>
          <a:p>
            <a:pPr eaLnBrk="1" hangingPunct="1"/>
            <a:r>
              <a:rPr lang="cs-CZ" altLang="cs-CZ" sz="2000" dirty="0">
                <a:cs typeface="Arial" panose="020B0604020202020204" pitchFamily="34" charset="0"/>
              </a:rPr>
              <a:t>Oděr</a:t>
            </a:r>
          </a:p>
          <a:p>
            <a:pPr eaLnBrk="1" hangingPunct="1"/>
            <a:r>
              <a:rPr lang="cs-CZ" altLang="cs-CZ" sz="2000" dirty="0">
                <a:cs typeface="Arial" panose="020B0604020202020204" pitchFamily="34" charset="0"/>
              </a:rPr>
              <a:t>Propustnost vody</a:t>
            </a:r>
          </a:p>
          <a:p>
            <a:pPr eaLnBrk="1" hangingPunct="1"/>
            <a:r>
              <a:rPr lang="cs-CZ" altLang="cs-CZ" sz="2000" dirty="0">
                <a:cs typeface="Arial" panose="020B0604020202020204" pitchFamily="34" charset="0"/>
              </a:rPr>
              <a:t>Hořlavost</a:t>
            </a:r>
          </a:p>
          <a:p>
            <a:pPr eaLnBrk="1" hangingPunct="1"/>
            <a:r>
              <a:rPr lang="cs-CZ" altLang="cs-CZ" sz="2000" dirty="0">
                <a:cs typeface="Arial" panose="020B0604020202020204" pitchFamily="34" charset="0"/>
              </a:rPr>
              <a:t>Antibakteriální aktivita</a:t>
            </a:r>
          </a:p>
          <a:p>
            <a:pPr eaLnBrk="1" hangingPunct="1"/>
            <a:r>
              <a:rPr lang="cs-CZ" altLang="cs-CZ" sz="2000" dirty="0">
                <a:cs typeface="Arial" panose="020B0604020202020204" pitchFamily="34" charset="0"/>
              </a:rPr>
              <a:t>Specifické zkoušky výrobků</a:t>
            </a:r>
          </a:p>
          <a:p>
            <a:pPr eaLnBrk="1" hangingPunct="1"/>
            <a:endParaRPr lang="cs-CZ" altLang="cs-CZ" sz="2000" dirty="0">
              <a:cs typeface="Arial" panose="020B0604020202020204" pitchFamily="34" charset="0"/>
            </a:endParaRPr>
          </a:p>
        </p:txBody>
      </p:sp>
    </p:spTree>
    <p:extLst>
      <p:ext uri="{BB962C8B-B14F-4D97-AF65-F5344CB8AC3E}">
        <p14:creationId xmlns:p14="http://schemas.microsoft.com/office/powerpoint/2010/main" val="86316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8D563F-5E4C-4A29-8432-A23B04CE07D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8C8EEE4-27A5-4748-8B5F-C7C4E5255C9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pic>
        <p:nvPicPr>
          <p:cNvPr id="9" name="Obrázek 8">
            <a:extLst>
              <a:ext uri="{FF2B5EF4-FFF2-40B4-BE49-F238E27FC236}">
                <a16:creationId xmlns:a16="http://schemas.microsoft.com/office/drawing/2014/main" id="{D4FCF9CB-1A8F-4E88-8910-5A728A79DE57}"/>
              </a:ext>
            </a:extLst>
          </p:cNvPr>
          <p:cNvPicPr>
            <a:picLocks noChangeAspect="1"/>
          </p:cNvPicPr>
          <p:nvPr/>
        </p:nvPicPr>
        <p:blipFill>
          <a:blip r:embed="rId2"/>
          <a:stretch>
            <a:fillRect/>
          </a:stretch>
        </p:blipFill>
        <p:spPr>
          <a:xfrm>
            <a:off x="414000" y="1074824"/>
            <a:ext cx="6447871" cy="3278211"/>
          </a:xfrm>
          <a:prstGeom prst="rect">
            <a:avLst/>
          </a:prstGeom>
        </p:spPr>
      </p:pic>
      <p:sp>
        <p:nvSpPr>
          <p:cNvPr id="10" name="TextovéPole 9">
            <a:extLst>
              <a:ext uri="{FF2B5EF4-FFF2-40B4-BE49-F238E27FC236}">
                <a16:creationId xmlns:a16="http://schemas.microsoft.com/office/drawing/2014/main" id="{E2F6DF54-90D2-44E2-9770-5000E06726B9}"/>
              </a:ext>
            </a:extLst>
          </p:cNvPr>
          <p:cNvSpPr txBox="1"/>
          <p:nvPr/>
        </p:nvSpPr>
        <p:spPr>
          <a:xfrm flipH="1">
            <a:off x="414000" y="287079"/>
            <a:ext cx="1374147" cy="646331"/>
          </a:xfrm>
          <a:prstGeom prst="rect">
            <a:avLst/>
          </a:prstGeom>
          <a:solidFill>
            <a:schemeClr val="bg2">
              <a:lumMod val="40000"/>
              <a:lumOff val="60000"/>
            </a:schemeClr>
          </a:solidFill>
          <a:ln>
            <a:solidFill>
              <a:schemeClr val="accent2"/>
            </a:solidFill>
          </a:ln>
        </p:spPr>
        <p:txBody>
          <a:bodyPr wrap="square" rtlCol="0">
            <a:spAutoFit/>
          </a:bodyPr>
          <a:lstStyle/>
          <a:p>
            <a:pPr algn="l"/>
            <a:r>
              <a:rPr lang="cs-CZ" sz="3600" b="1" dirty="0">
                <a:latin typeface="+mn-lt"/>
              </a:rPr>
              <a:t>Kůže</a:t>
            </a:r>
          </a:p>
        </p:txBody>
      </p:sp>
      <p:pic>
        <p:nvPicPr>
          <p:cNvPr id="14" name="Obrázek 13">
            <a:extLst>
              <a:ext uri="{FF2B5EF4-FFF2-40B4-BE49-F238E27FC236}">
                <a16:creationId xmlns:a16="http://schemas.microsoft.com/office/drawing/2014/main" id="{F12376A8-54B1-4390-8C1E-C4EBDC841AFB}"/>
              </a:ext>
            </a:extLst>
          </p:cNvPr>
          <p:cNvPicPr>
            <a:picLocks noChangeAspect="1"/>
          </p:cNvPicPr>
          <p:nvPr/>
        </p:nvPicPr>
        <p:blipFill>
          <a:blip r:embed="rId3"/>
          <a:stretch>
            <a:fillRect/>
          </a:stretch>
        </p:blipFill>
        <p:spPr>
          <a:xfrm>
            <a:off x="414000" y="4494449"/>
            <a:ext cx="6548105" cy="2016571"/>
          </a:xfrm>
          <a:prstGeom prst="rect">
            <a:avLst/>
          </a:prstGeom>
        </p:spPr>
      </p:pic>
      <p:pic>
        <p:nvPicPr>
          <p:cNvPr id="16" name="Obrázek 15">
            <a:extLst>
              <a:ext uri="{FF2B5EF4-FFF2-40B4-BE49-F238E27FC236}">
                <a16:creationId xmlns:a16="http://schemas.microsoft.com/office/drawing/2014/main" id="{377033AD-CCC3-4884-BA64-FC31205FC751}"/>
              </a:ext>
            </a:extLst>
          </p:cNvPr>
          <p:cNvPicPr>
            <a:picLocks noChangeAspect="1"/>
          </p:cNvPicPr>
          <p:nvPr/>
        </p:nvPicPr>
        <p:blipFill>
          <a:blip r:embed="rId4"/>
          <a:stretch>
            <a:fillRect/>
          </a:stretch>
        </p:blipFill>
        <p:spPr>
          <a:xfrm>
            <a:off x="7338130" y="2620330"/>
            <a:ext cx="4439870" cy="3678920"/>
          </a:xfrm>
          <a:prstGeom prst="rect">
            <a:avLst/>
          </a:prstGeom>
        </p:spPr>
      </p:pic>
      <p:pic>
        <p:nvPicPr>
          <p:cNvPr id="5" name="Obrázek 4">
            <a:extLst>
              <a:ext uri="{FF2B5EF4-FFF2-40B4-BE49-F238E27FC236}">
                <a16:creationId xmlns:a16="http://schemas.microsoft.com/office/drawing/2014/main" id="{5CFD3AE3-6FD5-833B-B335-B7A09284EF80}"/>
              </a:ext>
            </a:extLst>
          </p:cNvPr>
          <p:cNvPicPr>
            <a:picLocks noChangeAspect="1"/>
          </p:cNvPicPr>
          <p:nvPr/>
        </p:nvPicPr>
        <p:blipFill>
          <a:blip r:embed="rId5"/>
          <a:stretch>
            <a:fillRect/>
          </a:stretch>
        </p:blipFill>
        <p:spPr>
          <a:xfrm>
            <a:off x="7107884" y="1074824"/>
            <a:ext cx="4804471" cy="1323387"/>
          </a:xfrm>
          <a:prstGeom prst="rect">
            <a:avLst/>
          </a:prstGeom>
        </p:spPr>
      </p:pic>
    </p:spTree>
    <p:extLst>
      <p:ext uri="{BB962C8B-B14F-4D97-AF65-F5344CB8AC3E}">
        <p14:creationId xmlns:p14="http://schemas.microsoft.com/office/powerpoint/2010/main" val="369322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BBDFF9D-778C-7D7B-73D9-97DBE0BC6A43}"/>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pic>
        <p:nvPicPr>
          <p:cNvPr id="8" name="Obrázek 7">
            <a:extLst>
              <a:ext uri="{FF2B5EF4-FFF2-40B4-BE49-F238E27FC236}">
                <a16:creationId xmlns:a16="http://schemas.microsoft.com/office/drawing/2014/main" id="{8C98E3FA-D40B-678C-522D-B0E2C0BDAC45}"/>
              </a:ext>
            </a:extLst>
          </p:cNvPr>
          <p:cNvPicPr>
            <a:picLocks noChangeAspect="1"/>
          </p:cNvPicPr>
          <p:nvPr/>
        </p:nvPicPr>
        <p:blipFill>
          <a:blip r:embed="rId2"/>
          <a:stretch>
            <a:fillRect/>
          </a:stretch>
        </p:blipFill>
        <p:spPr>
          <a:xfrm>
            <a:off x="911225" y="412575"/>
            <a:ext cx="8820150" cy="6067425"/>
          </a:xfrm>
          <a:prstGeom prst="rect">
            <a:avLst/>
          </a:prstGeom>
        </p:spPr>
      </p:pic>
    </p:spTree>
    <p:extLst>
      <p:ext uri="{BB962C8B-B14F-4D97-AF65-F5344CB8AC3E}">
        <p14:creationId xmlns:p14="http://schemas.microsoft.com/office/powerpoint/2010/main" val="249479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8D563F-5E4C-4A29-8432-A23B04CE07D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8C8EEE4-27A5-4748-8B5F-C7C4E5255C9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5" name="Obrázek 4">
            <a:extLst>
              <a:ext uri="{FF2B5EF4-FFF2-40B4-BE49-F238E27FC236}">
                <a16:creationId xmlns:a16="http://schemas.microsoft.com/office/drawing/2014/main" id="{2FE6F613-AA79-4620-8225-E144E25FBB81}"/>
              </a:ext>
            </a:extLst>
          </p:cNvPr>
          <p:cNvPicPr>
            <a:picLocks noChangeAspect="1"/>
          </p:cNvPicPr>
          <p:nvPr/>
        </p:nvPicPr>
        <p:blipFill>
          <a:blip r:embed="rId2"/>
          <a:stretch>
            <a:fillRect/>
          </a:stretch>
        </p:blipFill>
        <p:spPr>
          <a:xfrm>
            <a:off x="1719262" y="390525"/>
            <a:ext cx="8753475" cy="6076950"/>
          </a:xfrm>
          <a:prstGeom prst="rect">
            <a:avLst/>
          </a:prstGeom>
        </p:spPr>
      </p:pic>
    </p:spTree>
    <p:extLst>
      <p:ext uri="{BB962C8B-B14F-4D97-AF65-F5344CB8AC3E}">
        <p14:creationId xmlns:p14="http://schemas.microsoft.com/office/powerpoint/2010/main" val="26128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8C8EEE4-27A5-4748-8B5F-C7C4E5255C95}"/>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5" name="Obrázek 4">
            <a:extLst>
              <a:ext uri="{FF2B5EF4-FFF2-40B4-BE49-F238E27FC236}">
                <a16:creationId xmlns:a16="http://schemas.microsoft.com/office/drawing/2014/main" id="{29FB811C-BE90-4E4C-B1A3-B9AA6EE951E2}"/>
              </a:ext>
            </a:extLst>
          </p:cNvPr>
          <p:cNvPicPr>
            <a:picLocks noChangeAspect="1"/>
          </p:cNvPicPr>
          <p:nvPr/>
        </p:nvPicPr>
        <p:blipFill>
          <a:blip r:embed="rId2"/>
          <a:stretch>
            <a:fillRect/>
          </a:stretch>
        </p:blipFill>
        <p:spPr>
          <a:xfrm>
            <a:off x="414000" y="3137275"/>
            <a:ext cx="5735047" cy="3438418"/>
          </a:xfrm>
          <a:prstGeom prst="rect">
            <a:avLst/>
          </a:prstGeom>
        </p:spPr>
      </p:pic>
      <p:pic>
        <p:nvPicPr>
          <p:cNvPr id="6" name="Obrázek 5">
            <a:extLst>
              <a:ext uri="{FF2B5EF4-FFF2-40B4-BE49-F238E27FC236}">
                <a16:creationId xmlns:a16="http://schemas.microsoft.com/office/drawing/2014/main" id="{1276592E-1440-4DAE-AEDF-61169985CA94}"/>
              </a:ext>
            </a:extLst>
          </p:cNvPr>
          <p:cNvPicPr>
            <a:picLocks noChangeAspect="1"/>
          </p:cNvPicPr>
          <p:nvPr/>
        </p:nvPicPr>
        <p:blipFill>
          <a:blip r:embed="rId3"/>
          <a:stretch>
            <a:fillRect/>
          </a:stretch>
        </p:blipFill>
        <p:spPr>
          <a:xfrm>
            <a:off x="414000" y="162803"/>
            <a:ext cx="4522935" cy="2878779"/>
          </a:xfrm>
          <a:prstGeom prst="rect">
            <a:avLst/>
          </a:prstGeom>
        </p:spPr>
      </p:pic>
      <p:pic>
        <p:nvPicPr>
          <p:cNvPr id="8" name="Obrázek 7">
            <a:extLst>
              <a:ext uri="{FF2B5EF4-FFF2-40B4-BE49-F238E27FC236}">
                <a16:creationId xmlns:a16="http://schemas.microsoft.com/office/drawing/2014/main" id="{22EA0CC6-FA3D-4027-9100-9F38F5987444}"/>
              </a:ext>
            </a:extLst>
          </p:cNvPr>
          <p:cNvPicPr>
            <a:picLocks noChangeAspect="1"/>
          </p:cNvPicPr>
          <p:nvPr/>
        </p:nvPicPr>
        <p:blipFill>
          <a:blip r:embed="rId4"/>
          <a:stretch>
            <a:fillRect/>
          </a:stretch>
        </p:blipFill>
        <p:spPr>
          <a:xfrm>
            <a:off x="6513497" y="226601"/>
            <a:ext cx="5432070" cy="2878779"/>
          </a:xfrm>
          <a:prstGeom prst="rect">
            <a:avLst/>
          </a:prstGeom>
        </p:spPr>
      </p:pic>
      <p:pic>
        <p:nvPicPr>
          <p:cNvPr id="10" name="Obrázek 9">
            <a:extLst>
              <a:ext uri="{FF2B5EF4-FFF2-40B4-BE49-F238E27FC236}">
                <a16:creationId xmlns:a16="http://schemas.microsoft.com/office/drawing/2014/main" id="{F3F572D6-8C3D-44E3-AF17-4F966BA9A6FA}"/>
              </a:ext>
            </a:extLst>
          </p:cNvPr>
          <p:cNvPicPr>
            <a:picLocks noChangeAspect="1"/>
          </p:cNvPicPr>
          <p:nvPr/>
        </p:nvPicPr>
        <p:blipFill>
          <a:blip r:embed="rId5"/>
          <a:stretch>
            <a:fillRect/>
          </a:stretch>
        </p:blipFill>
        <p:spPr>
          <a:xfrm>
            <a:off x="9331123" y="3256780"/>
            <a:ext cx="2651768" cy="1814279"/>
          </a:xfrm>
          <a:prstGeom prst="rect">
            <a:avLst/>
          </a:prstGeom>
        </p:spPr>
      </p:pic>
      <p:pic>
        <p:nvPicPr>
          <p:cNvPr id="12" name="Obrázek 11">
            <a:extLst>
              <a:ext uri="{FF2B5EF4-FFF2-40B4-BE49-F238E27FC236}">
                <a16:creationId xmlns:a16="http://schemas.microsoft.com/office/drawing/2014/main" id="{D7A5D8F1-CA18-415A-9FBA-AD9AABAFCD6F}"/>
              </a:ext>
            </a:extLst>
          </p:cNvPr>
          <p:cNvPicPr>
            <a:picLocks noChangeAspect="1"/>
          </p:cNvPicPr>
          <p:nvPr/>
        </p:nvPicPr>
        <p:blipFill>
          <a:blip r:embed="rId6"/>
          <a:stretch>
            <a:fillRect/>
          </a:stretch>
        </p:blipFill>
        <p:spPr>
          <a:xfrm>
            <a:off x="6513497" y="3256780"/>
            <a:ext cx="4044633" cy="1814279"/>
          </a:xfrm>
          <a:prstGeom prst="rect">
            <a:avLst/>
          </a:prstGeom>
        </p:spPr>
      </p:pic>
      <p:pic>
        <p:nvPicPr>
          <p:cNvPr id="24578" name="Picture 2" descr="kůže">
            <a:extLst>
              <a:ext uri="{FF2B5EF4-FFF2-40B4-BE49-F238E27FC236}">
                <a16:creationId xmlns:a16="http://schemas.microsoft.com/office/drawing/2014/main" id="{34BB6A89-808F-4E07-8662-A8455A1CEB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9870" y="5219996"/>
            <a:ext cx="2033546" cy="135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7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B76BD1B-62B7-7937-79E7-33D1CE6E2C19}"/>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8" name="Obrázek 7">
            <a:extLst>
              <a:ext uri="{FF2B5EF4-FFF2-40B4-BE49-F238E27FC236}">
                <a16:creationId xmlns:a16="http://schemas.microsoft.com/office/drawing/2014/main" id="{11487213-B87B-C475-FEC5-4BAA6A0574EC}"/>
              </a:ext>
            </a:extLst>
          </p:cNvPr>
          <p:cNvPicPr>
            <a:picLocks noChangeAspect="1"/>
          </p:cNvPicPr>
          <p:nvPr/>
        </p:nvPicPr>
        <p:blipFill>
          <a:blip r:embed="rId2"/>
          <a:stretch>
            <a:fillRect/>
          </a:stretch>
        </p:blipFill>
        <p:spPr>
          <a:xfrm>
            <a:off x="352680" y="94990"/>
            <a:ext cx="11425320" cy="6668019"/>
          </a:xfrm>
          <a:prstGeom prst="rect">
            <a:avLst/>
          </a:prstGeom>
        </p:spPr>
      </p:pic>
    </p:spTree>
    <p:extLst>
      <p:ext uri="{BB962C8B-B14F-4D97-AF65-F5344CB8AC3E}">
        <p14:creationId xmlns:p14="http://schemas.microsoft.com/office/powerpoint/2010/main" val="107277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8D563F-5E4C-4A29-8432-A23B04CE07D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8C8EEE4-27A5-4748-8B5F-C7C4E5255C9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pic>
        <p:nvPicPr>
          <p:cNvPr id="7" name="Obrázek 6">
            <a:extLst>
              <a:ext uri="{FF2B5EF4-FFF2-40B4-BE49-F238E27FC236}">
                <a16:creationId xmlns:a16="http://schemas.microsoft.com/office/drawing/2014/main" id="{3C8C37BC-4C51-4935-91E6-4F51E74D1318}"/>
              </a:ext>
            </a:extLst>
          </p:cNvPr>
          <p:cNvPicPr>
            <a:picLocks noChangeAspect="1"/>
          </p:cNvPicPr>
          <p:nvPr/>
        </p:nvPicPr>
        <p:blipFill>
          <a:blip r:embed="rId2"/>
          <a:stretch>
            <a:fillRect/>
          </a:stretch>
        </p:blipFill>
        <p:spPr>
          <a:xfrm>
            <a:off x="281739" y="2041999"/>
            <a:ext cx="4704932" cy="3174484"/>
          </a:xfrm>
          <a:prstGeom prst="rect">
            <a:avLst/>
          </a:prstGeom>
        </p:spPr>
      </p:pic>
      <p:pic>
        <p:nvPicPr>
          <p:cNvPr id="1026" name="Picture 2" descr="Co je to Full Grain kůže aneb anatomie kůže jako materiálu">
            <a:extLst>
              <a:ext uri="{FF2B5EF4-FFF2-40B4-BE49-F238E27FC236}">
                <a16:creationId xmlns:a16="http://schemas.microsoft.com/office/drawing/2014/main" id="{81AFEC90-E654-4FCC-9837-14AF8710B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11" y="351963"/>
            <a:ext cx="4704932" cy="16812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240E03CE-603B-48B9-B3D6-EF7D3EAF5355}"/>
              </a:ext>
            </a:extLst>
          </p:cNvPr>
          <p:cNvSpPr txBox="1"/>
          <p:nvPr/>
        </p:nvSpPr>
        <p:spPr>
          <a:xfrm>
            <a:off x="5040671" y="570690"/>
            <a:ext cx="6869590" cy="5909310"/>
          </a:xfrm>
          <a:prstGeom prst="rect">
            <a:avLst/>
          </a:prstGeom>
          <a:noFill/>
        </p:spPr>
        <p:txBody>
          <a:bodyPr wrap="square">
            <a:spAutoFit/>
          </a:bodyPr>
          <a:lstStyle/>
          <a:p>
            <a:pPr algn="just">
              <a:buFont typeface="+mj-lt"/>
              <a:buAutoNum type="arabicPeriod"/>
            </a:pPr>
            <a:r>
              <a:rPr lang="cs-CZ" sz="1800" b="0" i="0" dirty="0">
                <a:solidFill>
                  <a:srgbClr val="202122"/>
                </a:solidFill>
                <a:effectLst/>
                <a:latin typeface="Arial" panose="020B0604020202020204" pitchFamily="34" charset="0"/>
              </a:rPr>
              <a:t>nasolení kůže – pro převoz do </a:t>
            </a:r>
            <a:r>
              <a:rPr lang="cs-CZ" sz="1800" b="0" i="0" u="none" strike="noStrike" dirty="0">
                <a:solidFill>
                  <a:srgbClr val="0645AD"/>
                </a:solidFill>
                <a:effectLst/>
                <a:latin typeface="Arial" panose="020B0604020202020204" pitchFamily="34" charset="0"/>
                <a:hlinkClick r:id="rId4" tooltip="Koželuh"/>
              </a:rPr>
              <a:t>koželužny</a:t>
            </a:r>
            <a:endParaRPr lang="cs-CZ" sz="1800" b="0" i="0" dirty="0">
              <a:solidFill>
                <a:srgbClr val="202122"/>
              </a:solidFill>
              <a:effectLst/>
              <a:latin typeface="Arial" panose="020B0604020202020204" pitchFamily="34" charset="0"/>
            </a:endParaRPr>
          </a:p>
          <a:p>
            <a:pPr algn="just">
              <a:buFont typeface="+mj-lt"/>
              <a:buAutoNum type="arabicPeriod"/>
            </a:pPr>
            <a:r>
              <a:rPr lang="cs-CZ" sz="1800" b="0" i="0" dirty="0">
                <a:solidFill>
                  <a:srgbClr val="202122"/>
                </a:solidFill>
                <a:effectLst/>
                <a:latin typeface="Arial" panose="020B0604020202020204" pitchFamily="34" charset="0"/>
              </a:rPr>
              <a:t>namáčení – kůže se máčí a pere v hašpli (sud) kvůli očištění, zbavení soli</a:t>
            </a:r>
          </a:p>
          <a:p>
            <a:pPr algn="just">
              <a:buFont typeface="+mj-lt"/>
              <a:buAutoNum type="arabicPeriod"/>
            </a:pPr>
            <a:r>
              <a:rPr lang="cs-CZ" sz="1800" b="0" i="0" dirty="0">
                <a:solidFill>
                  <a:srgbClr val="202122"/>
                </a:solidFill>
                <a:effectLst/>
                <a:latin typeface="Arial" panose="020B0604020202020204" pitchFamily="34" charset="0"/>
              </a:rPr>
              <a:t>loužení se zahníváním a odchlupování (mechanicky) nebo loužení v roztoku </a:t>
            </a:r>
            <a:r>
              <a:rPr lang="cs-CZ" sz="1800" b="0" i="0" u="none" strike="noStrike" dirty="0">
                <a:solidFill>
                  <a:srgbClr val="0645AD"/>
                </a:solidFill>
                <a:effectLst/>
                <a:latin typeface="Arial" panose="020B0604020202020204" pitchFamily="34" charset="0"/>
                <a:hlinkClick r:id="rId5" tooltip="Sulfid sodný"/>
              </a:rPr>
              <a:t>sulfidu sodného</a:t>
            </a:r>
            <a:r>
              <a:rPr lang="cs-CZ" sz="1800" b="0" i="0" dirty="0">
                <a:solidFill>
                  <a:srgbClr val="202122"/>
                </a:solidFill>
                <a:effectLst/>
                <a:latin typeface="Arial" panose="020B0604020202020204" pitchFamily="34" charset="0"/>
              </a:rPr>
              <a:t> a </a:t>
            </a:r>
            <a:r>
              <a:rPr lang="cs-CZ" sz="1800" b="0" i="0" u="none" strike="noStrike" dirty="0">
                <a:solidFill>
                  <a:srgbClr val="0645AD"/>
                </a:solidFill>
                <a:effectLst/>
                <a:latin typeface="Arial" panose="020B0604020202020204" pitchFamily="34" charset="0"/>
                <a:hlinkClick r:id="rId6" tooltip="Hydroxid vápenatý"/>
              </a:rPr>
              <a:t>vápna</a:t>
            </a:r>
            <a:r>
              <a:rPr lang="cs-CZ" sz="1800" b="0" i="0" dirty="0">
                <a:solidFill>
                  <a:srgbClr val="202122"/>
                </a:solidFill>
                <a:effectLst/>
                <a:latin typeface="Arial" panose="020B0604020202020204" pitchFamily="34" charset="0"/>
              </a:rPr>
              <a:t> (dnes), pro odstranění </a:t>
            </a:r>
            <a:r>
              <a:rPr lang="cs-CZ" sz="1800" b="0" i="0" u="none" strike="noStrike" dirty="0">
                <a:solidFill>
                  <a:srgbClr val="0645AD"/>
                </a:solidFill>
                <a:effectLst/>
                <a:latin typeface="Arial" panose="020B0604020202020204" pitchFamily="34" charset="0"/>
                <a:hlinkClick r:id="rId7" tooltip="Srst"/>
              </a:rPr>
              <a:t>srsti</a:t>
            </a:r>
            <a:r>
              <a:rPr lang="cs-CZ" sz="1800" b="0" i="0" dirty="0">
                <a:solidFill>
                  <a:srgbClr val="202122"/>
                </a:solidFill>
                <a:effectLst/>
                <a:latin typeface="Arial" panose="020B0604020202020204" pitchFamily="34" charset="0"/>
              </a:rPr>
              <a:t>, vznikne tzv. </a:t>
            </a:r>
            <a:r>
              <a:rPr lang="cs-CZ" sz="1800" b="1" i="0" u="sng" dirty="0">
                <a:solidFill>
                  <a:srgbClr val="202122"/>
                </a:solidFill>
                <a:effectLst/>
                <a:latin typeface="Arial" panose="020B0604020202020204" pitchFamily="34" charset="0"/>
              </a:rPr>
              <a:t>holina</a:t>
            </a:r>
          </a:p>
          <a:p>
            <a:pPr algn="just">
              <a:buFont typeface="+mj-lt"/>
              <a:buAutoNum type="arabicPeriod"/>
            </a:pPr>
            <a:r>
              <a:rPr lang="cs-CZ" sz="1800" b="0" i="0" dirty="0">
                <a:solidFill>
                  <a:srgbClr val="202122"/>
                </a:solidFill>
                <a:effectLst/>
                <a:latin typeface="Arial" panose="020B0604020202020204" pitchFamily="34" charset="0"/>
              </a:rPr>
              <a:t>mízdření - odřezání vaziva a zbytků svalů</a:t>
            </a:r>
          </a:p>
          <a:p>
            <a:pPr algn="just">
              <a:buFont typeface="+mj-lt"/>
              <a:buAutoNum type="arabicPeriod"/>
            </a:pPr>
            <a:r>
              <a:rPr lang="cs-CZ" sz="1800" b="0" i="0" dirty="0">
                <a:solidFill>
                  <a:srgbClr val="202122"/>
                </a:solidFill>
                <a:effectLst/>
                <a:latin typeface="Arial" panose="020B0604020202020204" pitchFamily="34" charset="0"/>
              </a:rPr>
              <a:t>omykání - odstranění kořínků chlupů</a:t>
            </a:r>
          </a:p>
          <a:p>
            <a:pPr algn="just">
              <a:buFont typeface="+mj-lt"/>
              <a:buAutoNum type="arabicPeriod"/>
            </a:pPr>
            <a:r>
              <a:rPr lang="cs-CZ" sz="1800" b="0" i="0" dirty="0">
                <a:solidFill>
                  <a:srgbClr val="202122"/>
                </a:solidFill>
                <a:effectLst/>
                <a:latin typeface="Arial" panose="020B0604020202020204" pitchFamily="34" charset="0"/>
              </a:rPr>
              <a:t>štípání pomocí štípacího stroje, aby byla kůže všude stejně tlustá</a:t>
            </a:r>
          </a:p>
          <a:p>
            <a:pPr algn="just">
              <a:buFont typeface="+mj-lt"/>
              <a:buAutoNum type="arabicPeriod"/>
            </a:pPr>
            <a:r>
              <a:rPr lang="cs-CZ" sz="1800" b="0" i="0" u="none" strike="noStrike" dirty="0">
                <a:solidFill>
                  <a:srgbClr val="0645AD"/>
                </a:solidFill>
                <a:effectLst/>
                <a:latin typeface="Arial" panose="020B0604020202020204" pitchFamily="34" charset="0"/>
                <a:hlinkClick r:id="rId8" tooltip="Činění"/>
              </a:rPr>
              <a:t>činění</a:t>
            </a:r>
            <a:r>
              <a:rPr lang="cs-CZ" sz="1800" b="0" i="0" dirty="0">
                <a:solidFill>
                  <a:srgbClr val="202122"/>
                </a:solidFill>
                <a:effectLst/>
                <a:latin typeface="Arial" panose="020B0604020202020204" pitchFamily="34" charset="0"/>
              </a:rPr>
              <a:t> kůží</a:t>
            </a:r>
          </a:p>
          <a:p>
            <a:pPr algn="just">
              <a:buFont typeface="+mj-lt"/>
              <a:buAutoNum type="arabicPeriod"/>
            </a:pPr>
            <a:r>
              <a:rPr lang="cs-CZ" sz="1800" b="0" i="0" dirty="0">
                <a:solidFill>
                  <a:srgbClr val="202122"/>
                </a:solidFill>
                <a:effectLst/>
                <a:latin typeface="Arial" panose="020B0604020202020204" pitchFamily="34" charset="0"/>
              </a:rPr>
              <a:t>ždímání, pro odstranění vody</a:t>
            </a:r>
          </a:p>
          <a:p>
            <a:pPr algn="just">
              <a:buFont typeface="+mj-lt"/>
              <a:buAutoNum type="arabicPeriod"/>
            </a:pPr>
            <a:r>
              <a:rPr lang="cs-CZ" sz="1800" b="0" i="0" dirty="0">
                <a:solidFill>
                  <a:srgbClr val="202122"/>
                </a:solidFill>
                <a:effectLst/>
                <a:latin typeface="Arial" panose="020B0604020202020204" pitchFamily="34" charset="0"/>
              </a:rPr>
              <a:t>barvení</a:t>
            </a:r>
          </a:p>
          <a:p>
            <a:pPr algn="just">
              <a:buFont typeface="+mj-lt"/>
              <a:buAutoNum type="arabicPeriod"/>
            </a:pPr>
            <a:r>
              <a:rPr lang="cs-CZ" sz="1800" b="0" i="0" dirty="0">
                <a:solidFill>
                  <a:srgbClr val="202122"/>
                </a:solidFill>
                <a:effectLst/>
                <a:latin typeface="Arial" panose="020B0604020202020204" pitchFamily="34" charset="0"/>
              </a:rPr>
              <a:t>mazání, aby se kůže nelámaly</a:t>
            </a:r>
          </a:p>
          <a:p>
            <a:pPr algn="just">
              <a:buFont typeface="+mj-lt"/>
              <a:buAutoNum type="arabicPeriod"/>
            </a:pPr>
            <a:r>
              <a:rPr lang="cs-CZ" sz="1800" b="0" i="0" dirty="0">
                <a:solidFill>
                  <a:srgbClr val="202122"/>
                </a:solidFill>
                <a:effectLst/>
                <a:latin typeface="Arial" panose="020B0604020202020204" pitchFamily="34" charset="0"/>
              </a:rPr>
              <a:t>vyrážení neboli hlazení</a:t>
            </a:r>
          </a:p>
          <a:p>
            <a:pPr algn="just">
              <a:buFont typeface="+mj-lt"/>
              <a:buAutoNum type="arabicPeriod"/>
            </a:pPr>
            <a:r>
              <a:rPr lang="cs-CZ" sz="1800" b="0" i="0" dirty="0">
                <a:solidFill>
                  <a:srgbClr val="202122"/>
                </a:solidFill>
                <a:effectLst/>
                <a:latin typeface="Arial" panose="020B0604020202020204" pitchFamily="34" charset="0"/>
              </a:rPr>
              <a:t>sušení</a:t>
            </a:r>
          </a:p>
          <a:p>
            <a:pPr algn="just">
              <a:buFont typeface="+mj-lt"/>
              <a:buAutoNum type="arabicPeriod"/>
            </a:pPr>
            <a:r>
              <a:rPr lang="cs-CZ" sz="1800" b="0" i="0" dirty="0">
                <a:solidFill>
                  <a:srgbClr val="202122"/>
                </a:solidFill>
                <a:effectLst/>
                <a:latin typeface="Arial" panose="020B0604020202020204" pitchFamily="34" charset="0"/>
              </a:rPr>
              <a:t>postřikování lakem, proti vlhku</a:t>
            </a:r>
          </a:p>
          <a:p>
            <a:pPr algn="just">
              <a:buFont typeface="+mj-lt"/>
              <a:buAutoNum type="arabicPeriod"/>
            </a:pPr>
            <a:r>
              <a:rPr lang="cs-CZ" sz="1800" b="0" i="0" dirty="0">
                <a:solidFill>
                  <a:srgbClr val="202122"/>
                </a:solidFill>
                <a:effectLst/>
                <a:latin typeface="Arial" panose="020B0604020202020204" pitchFamily="34" charset="0"/>
              </a:rPr>
              <a:t>leštění</a:t>
            </a:r>
          </a:p>
          <a:p>
            <a:pPr algn="just">
              <a:buFont typeface="+mj-lt"/>
              <a:buAutoNum type="arabicPeriod"/>
            </a:pPr>
            <a:r>
              <a:rPr lang="cs-CZ" sz="1800" b="0" i="0" dirty="0">
                <a:solidFill>
                  <a:srgbClr val="202122"/>
                </a:solidFill>
                <a:effectLst/>
                <a:latin typeface="Arial" panose="020B0604020202020204" pitchFamily="34" charset="0"/>
              </a:rPr>
              <a:t>žehlení</a:t>
            </a:r>
          </a:p>
          <a:p>
            <a:pPr algn="just">
              <a:buFont typeface="+mj-lt"/>
              <a:buAutoNum type="arabicPeriod"/>
            </a:pPr>
            <a:r>
              <a:rPr lang="cs-CZ" sz="1800" b="0" i="0" dirty="0">
                <a:solidFill>
                  <a:srgbClr val="202122"/>
                </a:solidFill>
                <a:effectLst/>
                <a:latin typeface="Arial" panose="020B0604020202020204" pitchFamily="34" charset="0"/>
              </a:rPr>
              <a:t>měření</a:t>
            </a:r>
          </a:p>
          <a:p>
            <a:pPr algn="just">
              <a:buFont typeface="+mj-lt"/>
              <a:buAutoNum type="arabicPeriod"/>
            </a:pPr>
            <a:r>
              <a:rPr lang="cs-CZ" sz="1800" b="0" i="0" dirty="0">
                <a:solidFill>
                  <a:srgbClr val="202122"/>
                </a:solidFill>
                <a:effectLst/>
                <a:latin typeface="Arial" panose="020B0604020202020204" pitchFamily="34" charset="0"/>
              </a:rPr>
              <a:t>převoz k výrobě kožených výrobků</a:t>
            </a:r>
          </a:p>
        </p:txBody>
      </p:sp>
    </p:spTree>
    <p:extLst>
      <p:ext uri="{BB962C8B-B14F-4D97-AF65-F5344CB8AC3E}">
        <p14:creationId xmlns:p14="http://schemas.microsoft.com/office/powerpoint/2010/main" val="59963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24C479B-C98B-4299-8B8B-3B91FEFF73F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F8D13F4-1614-41BF-99EF-46FBE634BA7B}"/>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8" name="TextovéPole 7">
            <a:extLst>
              <a:ext uri="{FF2B5EF4-FFF2-40B4-BE49-F238E27FC236}">
                <a16:creationId xmlns:a16="http://schemas.microsoft.com/office/drawing/2014/main" id="{83AA4453-6649-4C81-B060-AF230A8410DD}"/>
              </a:ext>
            </a:extLst>
          </p:cNvPr>
          <p:cNvSpPr txBox="1"/>
          <p:nvPr/>
        </p:nvSpPr>
        <p:spPr>
          <a:xfrm>
            <a:off x="191386" y="255181"/>
            <a:ext cx="11802140" cy="707886"/>
          </a:xfrm>
          <a:prstGeom prst="rect">
            <a:avLst/>
          </a:prstGeom>
          <a:noFill/>
        </p:spPr>
        <p:txBody>
          <a:bodyPr wrap="square">
            <a:spAutoFit/>
          </a:bodyPr>
          <a:lstStyle/>
          <a:p>
            <a:r>
              <a:rPr lang="cs-CZ" sz="2000" b="1" i="0" dirty="0">
                <a:solidFill>
                  <a:srgbClr val="202122"/>
                </a:solidFill>
                <a:effectLst/>
                <a:latin typeface="Arial" panose="020B0604020202020204" pitchFamily="34" charset="0"/>
              </a:rPr>
              <a:t>Činění </a:t>
            </a:r>
            <a:r>
              <a:rPr lang="cs-CZ" sz="2000" b="0" i="0" dirty="0">
                <a:solidFill>
                  <a:srgbClr val="202122"/>
                </a:solidFill>
                <a:effectLst/>
                <a:latin typeface="Arial" panose="020B0604020202020204" pitchFamily="34" charset="0"/>
              </a:rPr>
              <a:t>kůží je postup, kdy se z tzv. </a:t>
            </a:r>
            <a:r>
              <a:rPr lang="cs-CZ" sz="2000" b="0" i="0" u="none" strike="noStrike" dirty="0">
                <a:solidFill>
                  <a:srgbClr val="0645AD"/>
                </a:solidFill>
                <a:effectLst/>
                <a:latin typeface="Arial" panose="020B0604020202020204" pitchFamily="34" charset="0"/>
                <a:hlinkClick r:id="rId2" tooltip="Holina"/>
              </a:rPr>
              <a:t>holiny</a:t>
            </a:r>
            <a:r>
              <a:rPr lang="cs-CZ" sz="2000" b="0" i="0" dirty="0">
                <a:solidFill>
                  <a:srgbClr val="202122"/>
                </a:solidFill>
                <a:effectLst/>
                <a:latin typeface="Arial" panose="020B0604020202020204" pitchFamily="34" charset="0"/>
              </a:rPr>
              <a:t> (kůže zbavené chlupů a </a:t>
            </a:r>
            <a:r>
              <a:rPr lang="cs-CZ" sz="2000" b="0" i="0" u="none" strike="noStrike" dirty="0">
                <a:solidFill>
                  <a:srgbClr val="BA0000"/>
                </a:solidFill>
                <a:effectLst/>
                <a:latin typeface="Arial" panose="020B0604020202020204" pitchFamily="34" charset="0"/>
                <a:hlinkClick r:id="rId3" tooltip="Mázdra (stránka neexistuje)"/>
              </a:rPr>
              <a:t>mázdry</a:t>
            </a:r>
            <a:r>
              <a:rPr lang="cs-CZ" sz="2000" b="0" i="0" dirty="0">
                <a:solidFill>
                  <a:srgbClr val="202122"/>
                </a:solidFill>
                <a:effectLst/>
                <a:latin typeface="Arial" panose="020B0604020202020204" pitchFamily="34" charset="0"/>
              </a:rPr>
              <a:t>) vytváří </a:t>
            </a:r>
            <a:r>
              <a:rPr lang="cs-CZ" sz="2000" b="0" i="0" u="none" strike="noStrike" dirty="0">
                <a:solidFill>
                  <a:srgbClr val="0645AD"/>
                </a:solidFill>
                <a:effectLst/>
                <a:latin typeface="Arial" panose="020B0604020202020204" pitchFamily="34" charset="0"/>
                <a:hlinkClick r:id="rId4" tooltip="Useň"/>
              </a:rPr>
              <a:t>useň</a:t>
            </a:r>
            <a:r>
              <a:rPr lang="cs-CZ" sz="2000" b="0" i="0" dirty="0">
                <a:solidFill>
                  <a:srgbClr val="202122"/>
                </a:solidFill>
                <a:effectLst/>
                <a:latin typeface="Arial" panose="020B0604020202020204" pitchFamily="34" charset="0"/>
              </a:rPr>
              <a:t>. Při vyčiňování se </a:t>
            </a:r>
            <a:r>
              <a:rPr lang="cs-CZ" sz="2000" b="0" i="0" u="none" strike="noStrike" dirty="0">
                <a:solidFill>
                  <a:srgbClr val="0645AD"/>
                </a:solidFill>
                <a:effectLst/>
                <a:latin typeface="Arial" panose="020B0604020202020204" pitchFamily="34" charset="0"/>
                <a:hlinkClick r:id="rId5" tooltip="Kolagen"/>
              </a:rPr>
              <a:t>kolagenová</a:t>
            </a:r>
            <a:r>
              <a:rPr lang="cs-CZ" sz="2000" b="0" i="0" dirty="0">
                <a:solidFill>
                  <a:srgbClr val="202122"/>
                </a:solidFill>
                <a:effectLst/>
                <a:latin typeface="Arial" panose="020B0604020202020204" pitchFamily="34" charset="0"/>
              </a:rPr>
              <a:t> vlákna, která tvoří kůži, sráží do nerozpustného stavu a vzájemně se propojují.</a:t>
            </a:r>
            <a:endParaRPr lang="cs-CZ" sz="2000" dirty="0"/>
          </a:p>
        </p:txBody>
      </p:sp>
      <p:sp>
        <p:nvSpPr>
          <p:cNvPr id="4" name="TextovéPole 3">
            <a:extLst>
              <a:ext uri="{FF2B5EF4-FFF2-40B4-BE49-F238E27FC236}">
                <a16:creationId xmlns:a16="http://schemas.microsoft.com/office/drawing/2014/main" id="{58668E89-B817-030E-064C-67E77D2E3C73}"/>
              </a:ext>
            </a:extLst>
          </p:cNvPr>
          <p:cNvSpPr txBox="1"/>
          <p:nvPr/>
        </p:nvSpPr>
        <p:spPr>
          <a:xfrm>
            <a:off x="191386" y="1302598"/>
            <a:ext cx="11849052" cy="4585871"/>
          </a:xfrm>
          <a:prstGeom prst="rect">
            <a:avLst/>
          </a:prstGeom>
          <a:noFill/>
        </p:spPr>
        <p:txBody>
          <a:bodyPr wrap="square">
            <a:spAutoFit/>
          </a:bodyPr>
          <a:lstStyle/>
          <a:p>
            <a:pPr algn="l"/>
            <a:r>
              <a:rPr lang="cs-CZ" sz="2000" b="1" i="0" dirty="0">
                <a:solidFill>
                  <a:srgbClr val="000000"/>
                </a:solidFill>
                <a:effectLst/>
                <a:latin typeface="+mn-lt"/>
              </a:rPr>
              <a:t>Druhy činění</a:t>
            </a:r>
          </a:p>
          <a:p>
            <a:pPr algn="l"/>
            <a:r>
              <a:rPr lang="cs-CZ" sz="2000" b="1" i="0" dirty="0" err="1">
                <a:solidFill>
                  <a:srgbClr val="000000"/>
                </a:solidFill>
                <a:effectLst/>
                <a:latin typeface="+mn-lt"/>
              </a:rPr>
              <a:t>Chromočinění</a:t>
            </a:r>
            <a:endParaRPr lang="cs-CZ" sz="2000" b="1" i="0" dirty="0">
              <a:solidFill>
                <a:srgbClr val="000000"/>
              </a:solidFill>
              <a:effectLst/>
              <a:latin typeface="+mn-lt"/>
            </a:endParaRPr>
          </a:p>
          <a:p>
            <a:pPr lvl="1"/>
            <a:r>
              <a:rPr lang="cs-CZ" sz="1600" b="0" i="0" dirty="0">
                <a:solidFill>
                  <a:srgbClr val="202122"/>
                </a:solidFill>
                <a:effectLst/>
                <a:latin typeface="+mn-lt"/>
              </a:rPr>
              <a:t>Jde o moderní metodu, relativně novou, již průmyslovou. Činidlo je </a:t>
            </a:r>
            <a:r>
              <a:rPr lang="cs-CZ" sz="1600" b="0" i="0" u="none" strike="noStrike" dirty="0">
                <a:solidFill>
                  <a:srgbClr val="0645AD"/>
                </a:solidFill>
                <a:effectLst/>
                <a:latin typeface="+mn-lt"/>
                <a:hlinkClick r:id="rId6" tooltip="Síran chromitý"/>
              </a:rPr>
              <a:t>síran chromitý</a:t>
            </a:r>
            <a:r>
              <a:rPr lang="cs-CZ" sz="1600" b="0" i="0" dirty="0">
                <a:solidFill>
                  <a:srgbClr val="202122"/>
                </a:solidFill>
                <a:effectLst/>
                <a:latin typeface="+mn-lt"/>
              </a:rPr>
              <a:t>. Výsledná useň je modrozelená. Nasakuje dobře vodu, proto se i snadno barví. Snáší dobře teplotu. Jde o nejčastější způsob činění. </a:t>
            </a:r>
          </a:p>
          <a:p>
            <a:pPr algn="l"/>
            <a:r>
              <a:rPr lang="cs-CZ" sz="2000" b="1" i="0" dirty="0" err="1">
                <a:solidFill>
                  <a:srgbClr val="000000"/>
                </a:solidFill>
                <a:effectLst/>
                <a:latin typeface="+mn-lt"/>
              </a:rPr>
              <a:t>Třísločinění</a:t>
            </a:r>
            <a:endParaRPr lang="cs-CZ" sz="2000" b="1" i="0" dirty="0">
              <a:solidFill>
                <a:srgbClr val="000000"/>
              </a:solidFill>
              <a:effectLst/>
              <a:latin typeface="+mn-lt"/>
            </a:endParaRPr>
          </a:p>
          <a:p>
            <a:pPr lvl="1"/>
            <a:r>
              <a:rPr lang="cs-CZ" sz="1600" b="0" i="0" dirty="0">
                <a:solidFill>
                  <a:srgbClr val="202122"/>
                </a:solidFill>
                <a:effectLst/>
                <a:latin typeface="+mn-lt"/>
              </a:rPr>
              <a:t>Prováděl </a:t>
            </a:r>
            <a:r>
              <a:rPr lang="cs-CZ" sz="1600" b="0" i="0" u="none" strike="noStrike" dirty="0">
                <a:solidFill>
                  <a:srgbClr val="0645AD"/>
                </a:solidFill>
                <a:effectLst/>
                <a:latin typeface="+mn-lt"/>
                <a:hlinkClick r:id="rId7" tooltip="Koželuh"/>
              </a:rPr>
              <a:t>koželuh</a:t>
            </a:r>
            <a:r>
              <a:rPr lang="cs-CZ" sz="1600" b="0" i="0" dirty="0">
                <a:solidFill>
                  <a:srgbClr val="202122"/>
                </a:solidFill>
                <a:effectLst/>
                <a:latin typeface="+mn-lt"/>
              </a:rPr>
              <a:t>. Činidlem jsou výluhy převážně z kůry stromů (dub, jilm ap.), které obsahují </a:t>
            </a:r>
            <a:r>
              <a:rPr lang="cs-CZ" sz="1600" b="0" i="0" u="none" strike="noStrike" dirty="0" err="1">
                <a:solidFill>
                  <a:srgbClr val="BA0000"/>
                </a:solidFill>
                <a:effectLst/>
                <a:latin typeface="+mn-lt"/>
                <a:hlinkClick r:id="rId8" tooltip="Oxifenol (stránka neexistuje)"/>
              </a:rPr>
              <a:t>oxifenoly</a:t>
            </a:r>
            <a:r>
              <a:rPr lang="cs-CZ" sz="1600" b="0" i="0" dirty="0">
                <a:solidFill>
                  <a:srgbClr val="202122"/>
                </a:solidFill>
                <a:effectLst/>
                <a:latin typeface="+mn-lt"/>
              </a:rPr>
              <a:t>, tzv. třísloviny. Výsledná useň je hnědá, těžká a nepropustná pro vodu. Nesnáší teploty nad 50 °C. </a:t>
            </a:r>
          </a:p>
          <a:p>
            <a:pPr lvl="1"/>
            <a:r>
              <a:rPr lang="cs-CZ" sz="1600" b="0" i="0" dirty="0">
                <a:solidFill>
                  <a:srgbClr val="202122"/>
                </a:solidFill>
                <a:effectLst/>
                <a:latin typeface="+mn-lt"/>
              </a:rPr>
              <a:t>Užití: podpatky bot (podešvová useň).</a:t>
            </a:r>
          </a:p>
          <a:p>
            <a:pPr algn="l"/>
            <a:r>
              <a:rPr lang="cs-CZ" sz="2000" b="1" i="0" dirty="0">
                <a:solidFill>
                  <a:srgbClr val="000000"/>
                </a:solidFill>
                <a:effectLst/>
                <a:latin typeface="+mn-lt"/>
              </a:rPr>
              <a:t>Jirchářské činění</a:t>
            </a:r>
          </a:p>
          <a:p>
            <a:pPr lvl="1"/>
            <a:r>
              <a:rPr lang="cs-CZ" sz="1600" b="0" i="0" dirty="0">
                <a:solidFill>
                  <a:srgbClr val="202122"/>
                </a:solidFill>
                <a:effectLst/>
                <a:latin typeface="+mn-lt"/>
              </a:rPr>
              <a:t>Prováděl </a:t>
            </a:r>
            <a:r>
              <a:rPr lang="cs-CZ" sz="1600" b="0" i="0" u="none" strike="noStrike" dirty="0">
                <a:solidFill>
                  <a:srgbClr val="0645AD"/>
                </a:solidFill>
                <a:effectLst/>
                <a:latin typeface="+mn-lt"/>
                <a:hlinkClick r:id="rId9" tooltip="Jirchář"/>
              </a:rPr>
              <a:t>jirchář</a:t>
            </a:r>
            <a:r>
              <a:rPr lang="cs-CZ" sz="1600" b="0" i="0" dirty="0">
                <a:solidFill>
                  <a:srgbClr val="202122"/>
                </a:solidFill>
                <a:effectLst/>
                <a:latin typeface="+mn-lt"/>
              </a:rPr>
              <a:t>. Činidlem je </a:t>
            </a:r>
            <a:r>
              <a:rPr lang="cs-CZ" sz="1600" b="0" i="0" u="none" strike="noStrike" dirty="0">
                <a:solidFill>
                  <a:srgbClr val="0645AD"/>
                </a:solidFill>
                <a:effectLst/>
                <a:latin typeface="+mn-lt"/>
                <a:hlinkClick r:id="rId10" tooltip="Síran hlinitý"/>
              </a:rPr>
              <a:t>síran hlinitý</a:t>
            </a:r>
            <a:r>
              <a:rPr lang="cs-CZ" sz="1600" b="0" i="0" dirty="0">
                <a:solidFill>
                  <a:srgbClr val="202122"/>
                </a:solidFill>
                <a:effectLst/>
                <a:latin typeface="+mn-lt"/>
              </a:rPr>
              <a:t>, popř. </a:t>
            </a:r>
            <a:r>
              <a:rPr lang="cs-CZ" sz="1600" b="0" i="0" u="none" strike="noStrike" dirty="0">
                <a:solidFill>
                  <a:srgbClr val="0645AD"/>
                </a:solidFill>
                <a:effectLst/>
                <a:latin typeface="+mn-lt"/>
                <a:hlinkClick r:id="rId11" tooltip="Síran draselno-hlinitý"/>
              </a:rPr>
              <a:t>síran </a:t>
            </a:r>
            <a:r>
              <a:rPr lang="cs-CZ" sz="1600" b="0" i="0" u="none" strike="noStrike" dirty="0" err="1">
                <a:solidFill>
                  <a:srgbClr val="0645AD"/>
                </a:solidFill>
                <a:effectLst/>
                <a:latin typeface="+mn-lt"/>
                <a:hlinkClick r:id="rId11" tooltip="Síran draselno-hlinitý"/>
              </a:rPr>
              <a:t>draselno</a:t>
            </a:r>
            <a:r>
              <a:rPr lang="cs-CZ" sz="1600" b="0" i="0" u="none" strike="noStrike" dirty="0">
                <a:solidFill>
                  <a:srgbClr val="0645AD"/>
                </a:solidFill>
                <a:effectLst/>
                <a:latin typeface="+mn-lt"/>
                <a:hlinkClick r:id="rId11" tooltip="Síran draselno-hlinitý"/>
              </a:rPr>
              <a:t>-hlinitý</a:t>
            </a:r>
            <a:r>
              <a:rPr lang="cs-CZ" sz="1600" b="0" i="0" dirty="0">
                <a:solidFill>
                  <a:srgbClr val="202122"/>
                </a:solidFill>
                <a:effectLst/>
                <a:latin typeface="+mn-lt"/>
              </a:rPr>
              <a:t> (kamenec hlinitodraselný). Výsledná useň je bílá </a:t>
            </a:r>
            <a:r>
              <a:rPr lang="cs-CZ" sz="1600" b="0" i="0" u="none" strike="noStrike" dirty="0">
                <a:solidFill>
                  <a:srgbClr val="0645AD"/>
                </a:solidFill>
                <a:effectLst/>
                <a:latin typeface="+mn-lt"/>
                <a:hlinkClick r:id="rId12" tooltip="Jircha"/>
              </a:rPr>
              <a:t>jircha</a:t>
            </a:r>
            <a:r>
              <a:rPr lang="cs-CZ" sz="1600" u="none" strike="noStrike" dirty="0">
                <a:solidFill>
                  <a:srgbClr val="202122"/>
                </a:solidFill>
                <a:latin typeface="+mn-lt"/>
              </a:rPr>
              <a:t>. </a:t>
            </a:r>
            <a:r>
              <a:rPr lang="cs-CZ" sz="1600" b="0" i="0" dirty="0">
                <a:solidFill>
                  <a:srgbClr val="202122"/>
                </a:solidFill>
                <a:effectLst/>
                <a:latin typeface="+mn-lt"/>
              </a:rPr>
              <a:t>Ve vodě je málo stálá. Vyplavováním činidla useň tvrdne (nesmí se prát). Využívá se u jemných kůží (koziny, skopovice, jehnětiny, </a:t>
            </a:r>
            <a:r>
              <a:rPr lang="cs-CZ" sz="1600" b="0" i="0" dirty="0" err="1">
                <a:solidFill>
                  <a:srgbClr val="202122"/>
                </a:solidFill>
                <a:effectLst/>
                <a:latin typeface="+mn-lt"/>
              </a:rPr>
              <a:t>kozelčiny</a:t>
            </a:r>
            <a:r>
              <a:rPr lang="cs-CZ" sz="1600" b="0" i="0" dirty="0">
                <a:solidFill>
                  <a:srgbClr val="202122"/>
                </a:solidFill>
                <a:effectLst/>
                <a:latin typeface="+mn-lt"/>
              </a:rPr>
              <a:t> a králičiny), např. k výrobě rukavic.</a:t>
            </a:r>
          </a:p>
          <a:p>
            <a:pPr algn="l"/>
            <a:r>
              <a:rPr lang="cs-CZ" sz="2000" b="1" i="0" dirty="0" err="1">
                <a:solidFill>
                  <a:srgbClr val="000000"/>
                </a:solidFill>
                <a:effectLst/>
                <a:latin typeface="+mn-lt"/>
              </a:rPr>
              <a:t>Zámišské</a:t>
            </a:r>
            <a:r>
              <a:rPr lang="cs-CZ" sz="2000" b="1" i="0" dirty="0">
                <a:solidFill>
                  <a:srgbClr val="000000"/>
                </a:solidFill>
                <a:effectLst/>
                <a:latin typeface="+mn-lt"/>
              </a:rPr>
              <a:t> činění</a:t>
            </a:r>
            <a:endParaRPr lang="cs-CZ" sz="2000" b="0" i="0" dirty="0">
              <a:solidFill>
                <a:srgbClr val="54595D"/>
              </a:solidFill>
              <a:effectLst/>
              <a:latin typeface="+mn-lt"/>
            </a:endParaRPr>
          </a:p>
          <a:p>
            <a:pPr lvl="1"/>
            <a:r>
              <a:rPr lang="cs-CZ" sz="1600" b="0" i="0" dirty="0">
                <a:solidFill>
                  <a:srgbClr val="202122"/>
                </a:solidFill>
                <a:effectLst/>
                <a:latin typeface="+mn-lt"/>
              </a:rPr>
              <a:t>Prováděl </a:t>
            </a:r>
            <a:r>
              <a:rPr lang="cs-CZ" sz="1600" b="0" i="0" u="none" strike="noStrike" dirty="0" err="1">
                <a:solidFill>
                  <a:srgbClr val="BA0000"/>
                </a:solidFill>
                <a:effectLst/>
                <a:latin typeface="+mn-lt"/>
                <a:hlinkClick r:id="rId13" tooltip="Semišník (stránka neexistuje)"/>
              </a:rPr>
              <a:t>semišník</a:t>
            </a:r>
            <a:r>
              <a:rPr lang="cs-CZ" sz="1600" b="0" i="0" dirty="0">
                <a:solidFill>
                  <a:srgbClr val="202122"/>
                </a:solidFill>
                <a:effectLst/>
                <a:latin typeface="+mn-lt"/>
              </a:rPr>
              <a:t>. Činidlem je </a:t>
            </a:r>
            <a:r>
              <a:rPr lang="cs-CZ" sz="1600" b="0" i="0" u="none" strike="noStrike" dirty="0">
                <a:solidFill>
                  <a:srgbClr val="0645AD"/>
                </a:solidFill>
                <a:effectLst/>
                <a:latin typeface="+mn-lt"/>
                <a:hlinkClick r:id="rId14" tooltip="Rybí tuk"/>
              </a:rPr>
              <a:t>rybí tuk</a:t>
            </a:r>
            <a:r>
              <a:rPr lang="cs-CZ" sz="1600" b="0" i="0" dirty="0">
                <a:solidFill>
                  <a:srgbClr val="202122"/>
                </a:solidFill>
                <a:effectLst/>
                <a:latin typeface="+mn-lt"/>
              </a:rPr>
              <a:t>, který se valchuje několik hodin do kůže. Zoxidované </a:t>
            </a:r>
            <a:r>
              <a:rPr lang="cs-CZ" sz="1600" b="0" i="0" u="none" strike="noStrike" dirty="0">
                <a:solidFill>
                  <a:srgbClr val="0645AD"/>
                </a:solidFill>
                <a:effectLst/>
                <a:latin typeface="+mn-lt"/>
                <a:hlinkClick r:id="rId15" tooltip="Mastné kyseliny"/>
              </a:rPr>
              <a:t>mastné kyseliny</a:t>
            </a:r>
            <a:r>
              <a:rPr lang="cs-CZ" sz="1600" b="0" i="0" dirty="0">
                <a:solidFill>
                  <a:srgbClr val="202122"/>
                </a:solidFill>
                <a:effectLst/>
                <a:latin typeface="+mn-lt"/>
              </a:rPr>
              <a:t> se váží na </a:t>
            </a:r>
            <a:r>
              <a:rPr lang="cs-CZ" sz="1600" b="0" i="0" u="none" strike="noStrike" dirty="0">
                <a:solidFill>
                  <a:srgbClr val="0645AD"/>
                </a:solidFill>
                <a:effectLst/>
                <a:latin typeface="+mn-lt"/>
                <a:hlinkClick r:id="rId5" tooltip="Kolagen"/>
              </a:rPr>
              <a:t>kolagen</a:t>
            </a:r>
            <a:r>
              <a:rPr lang="cs-CZ" sz="1600" b="0" i="0" dirty="0">
                <a:solidFill>
                  <a:srgbClr val="202122"/>
                </a:solidFill>
                <a:effectLst/>
                <a:latin typeface="+mn-lt"/>
              </a:rPr>
              <a:t> tvořící kůži, a proto se činidlo nedá vymýt. Na rozdíl od jirchářského činění se proto výsledná useň může i prát. Výsledná useň je žlutá, zvaná </a:t>
            </a:r>
            <a:r>
              <a:rPr lang="cs-CZ" sz="1600" b="0" i="0" u="none" strike="noStrike" dirty="0">
                <a:solidFill>
                  <a:srgbClr val="0645AD"/>
                </a:solidFill>
                <a:effectLst/>
                <a:latin typeface="+mn-lt"/>
                <a:hlinkClick r:id="rId16" tooltip="Semiš"/>
              </a:rPr>
              <a:t>semiš</a:t>
            </a:r>
            <a:r>
              <a:rPr lang="cs-CZ" sz="1600" b="0" i="0" dirty="0">
                <a:solidFill>
                  <a:srgbClr val="202122"/>
                </a:solidFill>
                <a:effectLst/>
                <a:latin typeface="+mn-lt"/>
              </a:rPr>
              <a:t>. Používá se například na kůže k mytí oken (</a:t>
            </a:r>
            <a:r>
              <a:rPr lang="cs-CZ" sz="1600" b="0" i="0" u="none" strike="noStrike" dirty="0">
                <a:solidFill>
                  <a:srgbClr val="0645AD"/>
                </a:solidFill>
                <a:effectLst/>
                <a:latin typeface="+mn-lt"/>
                <a:hlinkClick r:id="rId17" tooltip="Jelenice"/>
              </a:rPr>
              <a:t>jelenice</a:t>
            </a:r>
            <a:r>
              <a:rPr lang="cs-CZ" sz="1600" b="0" i="0" dirty="0">
                <a:solidFill>
                  <a:srgbClr val="202122"/>
                </a:solidFill>
                <a:effectLst/>
                <a:latin typeface="+mn-lt"/>
              </a:rPr>
              <a:t> u aut, skenerů), oděvy, rukavice ap.</a:t>
            </a:r>
          </a:p>
        </p:txBody>
      </p:sp>
    </p:spTree>
    <p:extLst>
      <p:ext uri="{BB962C8B-B14F-4D97-AF65-F5344CB8AC3E}">
        <p14:creationId xmlns:p14="http://schemas.microsoft.com/office/powerpoint/2010/main" val="143860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16C7CFB-108F-42AC-BD2A-3FEFE8421BBC}"/>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5" name="Obrázek 4">
            <a:extLst>
              <a:ext uri="{FF2B5EF4-FFF2-40B4-BE49-F238E27FC236}">
                <a16:creationId xmlns:a16="http://schemas.microsoft.com/office/drawing/2014/main" id="{86D6F541-36AA-BFC7-DEE3-6563BD095BED}"/>
              </a:ext>
            </a:extLst>
          </p:cNvPr>
          <p:cNvPicPr>
            <a:picLocks noChangeAspect="1"/>
          </p:cNvPicPr>
          <p:nvPr/>
        </p:nvPicPr>
        <p:blipFill>
          <a:blip r:embed="rId2"/>
          <a:stretch>
            <a:fillRect/>
          </a:stretch>
        </p:blipFill>
        <p:spPr>
          <a:xfrm>
            <a:off x="414000" y="946714"/>
            <a:ext cx="8402741" cy="5165801"/>
          </a:xfrm>
          <a:prstGeom prst="rect">
            <a:avLst/>
          </a:prstGeom>
        </p:spPr>
      </p:pic>
      <p:sp>
        <p:nvSpPr>
          <p:cNvPr id="6" name="TextovéPole 5">
            <a:extLst>
              <a:ext uri="{FF2B5EF4-FFF2-40B4-BE49-F238E27FC236}">
                <a16:creationId xmlns:a16="http://schemas.microsoft.com/office/drawing/2014/main" id="{0C75CD6F-52BB-35C1-46E5-421B5567CA64}"/>
              </a:ext>
            </a:extLst>
          </p:cNvPr>
          <p:cNvSpPr txBox="1"/>
          <p:nvPr/>
        </p:nvSpPr>
        <p:spPr>
          <a:xfrm flipH="1">
            <a:off x="414000" y="308009"/>
            <a:ext cx="3243600" cy="523220"/>
          </a:xfrm>
          <a:prstGeom prst="rect">
            <a:avLst/>
          </a:prstGeom>
          <a:noFill/>
          <a:ln>
            <a:solidFill>
              <a:srgbClr val="FF0000"/>
            </a:solidFill>
          </a:ln>
        </p:spPr>
        <p:txBody>
          <a:bodyPr wrap="square" rtlCol="0">
            <a:spAutoFit/>
          </a:bodyPr>
          <a:lstStyle/>
          <a:p>
            <a:pPr algn="l"/>
            <a:r>
              <a:rPr lang="cs-CZ" sz="2800" dirty="0">
                <a:latin typeface="+mn-lt"/>
              </a:rPr>
              <a:t>Kožedělný průmysl</a:t>
            </a:r>
          </a:p>
        </p:txBody>
      </p:sp>
    </p:spTree>
    <p:extLst>
      <p:ext uri="{BB962C8B-B14F-4D97-AF65-F5344CB8AC3E}">
        <p14:creationId xmlns:p14="http://schemas.microsoft.com/office/powerpoint/2010/main" val="318041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DC1673-EBF8-339E-BB80-346B0F775E3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7" name="TextovéPole 6">
            <a:extLst>
              <a:ext uri="{FF2B5EF4-FFF2-40B4-BE49-F238E27FC236}">
                <a16:creationId xmlns:a16="http://schemas.microsoft.com/office/drawing/2014/main" id="{2003175D-285A-BEAD-F168-BCBCADA55B53}"/>
              </a:ext>
            </a:extLst>
          </p:cNvPr>
          <p:cNvSpPr txBox="1"/>
          <p:nvPr/>
        </p:nvSpPr>
        <p:spPr>
          <a:xfrm>
            <a:off x="233362" y="773817"/>
            <a:ext cx="11572875" cy="2554545"/>
          </a:xfrm>
          <a:prstGeom prst="rect">
            <a:avLst/>
          </a:prstGeom>
          <a:noFill/>
        </p:spPr>
        <p:txBody>
          <a:bodyPr wrap="square">
            <a:spAutoFit/>
          </a:bodyPr>
          <a:lstStyle/>
          <a:p>
            <a:pPr algn="just"/>
            <a:r>
              <a:rPr lang="cs-CZ" sz="2000" i="1" dirty="0">
                <a:latin typeface="+mn-lt"/>
              </a:rPr>
              <a:t>Vlákno je tenký dlouhý útvar, elastický a pevný s malým průměrem v příčném řezu. Textilní institut definuje vlákno jako textilní surovinu, která je obecně charakterizována flexibilitou a vysokým poměrem délky a tloušťky. Až do druhé poloviny 20. století spadaly textilní vlákna do rozmezí přibližně 10 – 50 </a:t>
            </a:r>
            <a:r>
              <a:rPr lang="cs-CZ" sz="2000" i="1" dirty="0" err="1">
                <a:latin typeface="+mn-lt"/>
              </a:rPr>
              <a:t>pm</a:t>
            </a:r>
            <a:r>
              <a:rPr lang="cs-CZ" sz="2000" i="1" dirty="0">
                <a:latin typeface="+mn-lt"/>
              </a:rPr>
              <a:t> v průměru a dlouhé přibližně 1 cm. Hrubší štětiny a monofily, i když byly tkané a pletené nejsou považovány za vlákna. V poslední době jsou zahrnuty jemnější vlákna (délka přibližně 1 dtex1 ) zvaná mikrovlákna. Mikrovlákna jsou vyrobená buď modifikací procesu spřádání taveniny, nanovlákna elektro-spřádání. </a:t>
            </a:r>
            <a:r>
              <a:rPr lang="cs-CZ" sz="2000" dirty="0">
                <a:latin typeface="+mn-lt"/>
              </a:rPr>
              <a:t>																			(</a:t>
            </a:r>
            <a:r>
              <a:rPr lang="cs-CZ" sz="2000" dirty="0" err="1">
                <a:latin typeface="+mn-lt"/>
              </a:rPr>
              <a:t>def</a:t>
            </a:r>
            <a:r>
              <a:rPr lang="cs-CZ" sz="2000" dirty="0">
                <a:latin typeface="+mn-lt"/>
              </a:rPr>
              <a:t>. dle zákona)</a:t>
            </a:r>
          </a:p>
        </p:txBody>
      </p:sp>
      <p:sp>
        <p:nvSpPr>
          <p:cNvPr id="9" name="TextovéPole 8">
            <a:extLst>
              <a:ext uri="{FF2B5EF4-FFF2-40B4-BE49-F238E27FC236}">
                <a16:creationId xmlns:a16="http://schemas.microsoft.com/office/drawing/2014/main" id="{44D7156E-95A7-EF94-47F5-4BFC8B7D3B29}"/>
              </a:ext>
            </a:extLst>
          </p:cNvPr>
          <p:cNvSpPr txBox="1"/>
          <p:nvPr/>
        </p:nvSpPr>
        <p:spPr>
          <a:xfrm>
            <a:off x="309562" y="235125"/>
            <a:ext cx="2176800" cy="461665"/>
          </a:xfrm>
          <a:prstGeom prst="rect">
            <a:avLst/>
          </a:prstGeom>
          <a:solidFill>
            <a:srgbClr val="FFFF00"/>
          </a:solidFill>
          <a:ln>
            <a:solidFill>
              <a:srgbClr val="FF0000"/>
            </a:solidFill>
          </a:ln>
        </p:spPr>
        <p:txBody>
          <a:bodyPr wrap="square">
            <a:spAutoFit/>
          </a:bodyPr>
          <a:lstStyle/>
          <a:p>
            <a:r>
              <a:rPr lang="cs-CZ" dirty="0">
                <a:latin typeface="+mn-lt"/>
              </a:rPr>
              <a:t>Textilní vlákno </a:t>
            </a:r>
            <a:endParaRPr lang="cs-CZ" dirty="0"/>
          </a:p>
        </p:txBody>
      </p:sp>
      <p:sp>
        <p:nvSpPr>
          <p:cNvPr id="11" name="TextovéPole 10">
            <a:extLst>
              <a:ext uri="{FF2B5EF4-FFF2-40B4-BE49-F238E27FC236}">
                <a16:creationId xmlns:a16="http://schemas.microsoft.com/office/drawing/2014/main" id="{20458BA3-8C51-A181-E261-FE6744B09029}"/>
              </a:ext>
            </a:extLst>
          </p:cNvPr>
          <p:cNvSpPr txBox="1"/>
          <p:nvPr/>
        </p:nvSpPr>
        <p:spPr>
          <a:xfrm>
            <a:off x="309562" y="4090184"/>
            <a:ext cx="11663363" cy="1323439"/>
          </a:xfrm>
          <a:prstGeom prst="rect">
            <a:avLst/>
          </a:prstGeom>
          <a:noFill/>
        </p:spPr>
        <p:txBody>
          <a:bodyPr wrap="square">
            <a:spAutoFit/>
          </a:bodyPr>
          <a:lstStyle/>
          <a:p>
            <a:r>
              <a:rPr lang="cs-CZ" sz="2000" dirty="0">
                <a:latin typeface="+mn-lt"/>
              </a:rPr>
              <a:t>Získáváme je z přírodních zdrojů, nikoliv chemickou cestou. Jejich přirozená chemická struktura zůstává nezměněna. Mají řadu vlastností, které se nepodařilo dosud napodobit při výrobě umělých vláken. Přírodní vlákna jsou dělena dle původu primární suroviny a to na vlákna organická (rostlinná, živočišná) a vlákna anorganická (z nerostů). </a:t>
            </a:r>
          </a:p>
        </p:txBody>
      </p:sp>
    </p:spTree>
    <p:extLst>
      <p:ext uri="{BB962C8B-B14F-4D97-AF65-F5344CB8AC3E}">
        <p14:creationId xmlns:p14="http://schemas.microsoft.com/office/powerpoint/2010/main" val="57273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9925CD-E378-155E-954C-4A8D5EA79A63}"/>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8" name="TextovéPole 7">
            <a:extLst>
              <a:ext uri="{FF2B5EF4-FFF2-40B4-BE49-F238E27FC236}">
                <a16:creationId xmlns:a16="http://schemas.microsoft.com/office/drawing/2014/main" id="{73A0C5BB-9C0A-80EA-5FAA-80FC1FF1510A}"/>
              </a:ext>
            </a:extLst>
          </p:cNvPr>
          <p:cNvSpPr txBox="1"/>
          <p:nvPr/>
        </p:nvSpPr>
        <p:spPr>
          <a:xfrm>
            <a:off x="250169" y="727493"/>
            <a:ext cx="11877675" cy="6001643"/>
          </a:xfrm>
          <a:prstGeom prst="rect">
            <a:avLst/>
          </a:prstGeom>
          <a:noFill/>
        </p:spPr>
        <p:txBody>
          <a:bodyPr wrap="square">
            <a:spAutoFit/>
          </a:bodyPr>
          <a:lstStyle/>
          <a:p>
            <a:r>
              <a:rPr lang="cs-CZ" dirty="0"/>
              <a:t>• cca 8000 př. n.l. - Jižní Amerika - objevena pravděpodobně nejstarší lněná tkanina</a:t>
            </a:r>
          </a:p>
          <a:p>
            <a:r>
              <a:rPr lang="cs-CZ" dirty="0"/>
              <a:t>• cca.2000 př. n.l. - barvení indigem (Egypt)</a:t>
            </a:r>
          </a:p>
          <a:p>
            <a:r>
              <a:rPr lang="cs-CZ" dirty="0"/>
              <a:t>• cca. 1000 n.l. - ponožky pletené z předené bavlny (Egypt)</a:t>
            </a:r>
          </a:p>
          <a:p>
            <a:r>
              <a:rPr lang="cs-CZ" dirty="0"/>
              <a:t>• 1589 - mechanické pletení „</a:t>
            </a:r>
            <a:r>
              <a:rPr lang="cs-CZ" dirty="0" err="1"/>
              <a:t>stocking</a:t>
            </a:r>
            <a:r>
              <a:rPr lang="cs-CZ" dirty="0"/>
              <a:t> </a:t>
            </a:r>
            <a:r>
              <a:rPr lang="cs-CZ" dirty="0" err="1"/>
              <a:t>frame</a:t>
            </a:r>
            <a:r>
              <a:rPr lang="cs-CZ" dirty="0"/>
              <a:t>“ (Anglie) </a:t>
            </a:r>
          </a:p>
          <a:p>
            <a:r>
              <a:rPr lang="cs-CZ" dirty="0"/>
              <a:t>• 1779 -1830 – předací stroje (Anglie)</a:t>
            </a:r>
          </a:p>
          <a:p>
            <a:r>
              <a:rPr lang="cs-CZ" dirty="0"/>
              <a:t>• 1856 - syntetické barvivo (Anglie)</a:t>
            </a:r>
          </a:p>
          <a:p>
            <a:r>
              <a:rPr lang="cs-CZ" dirty="0"/>
              <a:t>• 1892 - viskózové vlákno</a:t>
            </a:r>
          </a:p>
          <a:p>
            <a:r>
              <a:rPr lang="cs-CZ" dirty="0"/>
              <a:t>• 1896 - skleněné textilní vlákno (Německo)</a:t>
            </a:r>
          </a:p>
          <a:p>
            <a:r>
              <a:rPr lang="cs-CZ" dirty="0"/>
              <a:t>• 1937 - výroba polyamidového vlákna (USA) </a:t>
            </a:r>
          </a:p>
          <a:p>
            <a:r>
              <a:rPr lang="cs-CZ" dirty="0"/>
              <a:t>• 1945 - výroba polyesterového vlákna (Anglie)</a:t>
            </a:r>
          </a:p>
          <a:p>
            <a:r>
              <a:rPr lang="cs-CZ" dirty="0"/>
              <a:t>• 1956 - výroba polypropylénového vlákna (Italie)</a:t>
            </a:r>
          </a:p>
          <a:p>
            <a:r>
              <a:rPr lang="cs-CZ" dirty="0"/>
              <a:t>• 1959 - syntetické elastické vlákno (USA)</a:t>
            </a:r>
          </a:p>
          <a:p>
            <a:r>
              <a:rPr lang="cs-CZ" dirty="0"/>
              <a:t>• 1960 - pneumatický tkací stroj (Československo)</a:t>
            </a:r>
          </a:p>
          <a:p>
            <a:r>
              <a:rPr lang="cs-CZ" dirty="0"/>
              <a:t>• 1964 - </a:t>
            </a:r>
            <a:r>
              <a:rPr lang="cs-CZ" dirty="0" err="1"/>
              <a:t>aramidové</a:t>
            </a:r>
            <a:r>
              <a:rPr lang="cs-CZ" dirty="0"/>
              <a:t> vlákno (USA)</a:t>
            </a:r>
          </a:p>
          <a:p>
            <a:r>
              <a:rPr lang="cs-CZ" dirty="0"/>
              <a:t>• 1980 - mikrovlákno (Japonsko) </a:t>
            </a:r>
          </a:p>
          <a:p>
            <a:r>
              <a:rPr lang="cs-CZ" dirty="0"/>
              <a:t>•1985-výrobananovláken(USA)</a:t>
            </a:r>
          </a:p>
        </p:txBody>
      </p:sp>
      <p:sp>
        <p:nvSpPr>
          <p:cNvPr id="9" name="TextovéPole 8">
            <a:extLst>
              <a:ext uri="{FF2B5EF4-FFF2-40B4-BE49-F238E27FC236}">
                <a16:creationId xmlns:a16="http://schemas.microsoft.com/office/drawing/2014/main" id="{3D41851C-A1D4-1B57-C9F9-F36582F73AE0}"/>
              </a:ext>
            </a:extLst>
          </p:cNvPr>
          <p:cNvSpPr txBox="1"/>
          <p:nvPr/>
        </p:nvSpPr>
        <p:spPr>
          <a:xfrm flipH="1">
            <a:off x="250169" y="226289"/>
            <a:ext cx="3778906" cy="523220"/>
          </a:xfrm>
          <a:prstGeom prst="rect">
            <a:avLst/>
          </a:prstGeom>
          <a:solidFill>
            <a:srgbClr val="FFFF00"/>
          </a:solidFill>
          <a:ln>
            <a:solidFill>
              <a:srgbClr val="FF0000"/>
            </a:solidFill>
          </a:ln>
        </p:spPr>
        <p:txBody>
          <a:bodyPr wrap="square" rtlCol="0">
            <a:spAutoFit/>
          </a:bodyPr>
          <a:lstStyle/>
          <a:p>
            <a:pPr algn="l"/>
            <a:r>
              <a:rPr lang="cs-CZ" sz="2800" dirty="0">
                <a:latin typeface="+mn-lt"/>
              </a:rPr>
              <a:t>Historie textilní výroby</a:t>
            </a:r>
          </a:p>
        </p:txBody>
      </p:sp>
      <p:pic>
        <p:nvPicPr>
          <p:cNvPr id="11" name="Obrázek 10">
            <a:extLst>
              <a:ext uri="{FF2B5EF4-FFF2-40B4-BE49-F238E27FC236}">
                <a16:creationId xmlns:a16="http://schemas.microsoft.com/office/drawing/2014/main" id="{DBA3E368-9F1A-F8BA-E70E-C68DED54A8F1}"/>
              </a:ext>
            </a:extLst>
          </p:cNvPr>
          <p:cNvPicPr>
            <a:picLocks noChangeAspect="1"/>
          </p:cNvPicPr>
          <p:nvPr/>
        </p:nvPicPr>
        <p:blipFill>
          <a:blip r:embed="rId2"/>
          <a:stretch>
            <a:fillRect/>
          </a:stretch>
        </p:blipFill>
        <p:spPr>
          <a:xfrm>
            <a:off x="7198128" y="2362199"/>
            <a:ext cx="4743703" cy="3545905"/>
          </a:xfrm>
          <a:prstGeom prst="rect">
            <a:avLst/>
          </a:prstGeom>
        </p:spPr>
      </p:pic>
    </p:spTree>
    <p:extLst>
      <p:ext uri="{BB962C8B-B14F-4D97-AF65-F5344CB8AC3E}">
        <p14:creationId xmlns:p14="http://schemas.microsoft.com/office/powerpoint/2010/main" val="270404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8C8EEE4-27A5-4748-8B5F-C7C4E5255C9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27" name="Obrázek 26">
            <a:extLst>
              <a:ext uri="{FF2B5EF4-FFF2-40B4-BE49-F238E27FC236}">
                <a16:creationId xmlns:a16="http://schemas.microsoft.com/office/drawing/2014/main" id="{18BB540E-6040-48BA-AF85-79258BC0B87F}"/>
              </a:ext>
            </a:extLst>
          </p:cNvPr>
          <p:cNvPicPr>
            <a:picLocks noChangeAspect="1"/>
          </p:cNvPicPr>
          <p:nvPr/>
        </p:nvPicPr>
        <p:blipFill>
          <a:blip r:embed="rId2"/>
          <a:stretch>
            <a:fillRect/>
          </a:stretch>
        </p:blipFill>
        <p:spPr>
          <a:xfrm>
            <a:off x="2658433" y="83798"/>
            <a:ext cx="9316120" cy="3504229"/>
          </a:xfrm>
          <a:prstGeom prst="rect">
            <a:avLst/>
          </a:prstGeom>
        </p:spPr>
      </p:pic>
      <p:sp>
        <p:nvSpPr>
          <p:cNvPr id="23" name="TextovéPole 22">
            <a:extLst>
              <a:ext uri="{FF2B5EF4-FFF2-40B4-BE49-F238E27FC236}">
                <a16:creationId xmlns:a16="http://schemas.microsoft.com/office/drawing/2014/main" id="{86D5A438-65EC-430D-917A-29D40C840B99}"/>
              </a:ext>
            </a:extLst>
          </p:cNvPr>
          <p:cNvSpPr txBox="1"/>
          <p:nvPr/>
        </p:nvSpPr>
        <p:spPr>
          <a:xfrm flipH="1">
            <a:off x="414000" y="212652"/>
            <a:ext cx="2453025" cy="523220"/>
          </a:xfrm>
          <a:prstGeom prst="rect">
            <a:avLst/>
          </a:prstGeom>
          <a:solidFill>
            <a:srgbClr val="FFFF00"/>
          </a:solidFill>
          <a:ln>
            <a:solidFill>
              <a:srgbClr val="FF0000"/>
            </a:solidFill>
          </a:ln>
        </p:spPr>
        <p:txBody>
          <a:bodyPr wrap="square" rtlCol="0">
            <a:spAutoFit/>
          </a:bodyPr>
          <a:lstStyle/>
          <a:p>
            <a:pPr algn="l"/>
            <a:r>
              <a:rPr lang="cs-CZ" sz="2800" dirty="0">
                <a:latin typeface="+mn-lt"/>
              </a:rPr>
              <a:t>Textilní vlákna</a:t>
            </a:r>
          </a:p>
        </p:txBody>
      </p:sp>
      <p:pic>
        <p:nvPicPr>
          <p:cNvPr id="7" name="Obrázek 6">
            <a:extLst>
              <a:ext uri="{FF2B5EF4-FFF2-40B4-BE49-F238E27FC236}">
                <a16:creationId xmlns:a16="http://schemas.microsoft.com/office/drawing/2014/main" id="{47FA5A2A-C892-B1F5-EDAB-FDD9CE67B0C8}"/>
              </a:ext>
            </a:extLst>
          </p:cNvPr>
          <p:cNvPicPr>
            <a:picLocks noChangeAspect="1"/>
          </p:cNvPicPr>
          <p:nvPr/>
        </p:nvPicPr>
        <p:blipFill>
          <a:blip r:embed="rId3"/>
          <a:stretch>
            <a:fillRect/>
          </a:stretch>
        </p:blipFill>
        <p:spPr>
          <a:xfrm>
            <a:off x="6014499" y="3943350"/>
            <a:ext cx="5963187" cy="1804989"/>
          </a:xfrm>
          <a:prstGeom prst="rect">
            <a:avLst/>
          </a:prstGeom>
        </p:spPr>
      </p:pic>
      <p:pic>
        <p:nvPicPr>
          <p:cNvPr id="8" name="Obrázek 7">
            <a:extLst>
              <a:ext uri="{FF2B5EF4-FFF2-40B4-BE49-F238E27FC236}">
                <a16:creationId xmlns:a16="http://schemas.microsoft.com/office/drawing/2014/main" id="{683D116B-186A-2327-0CE2-D10AA122F5D1}"/>
              </a:ext>
            </a:extLst>
          </p:cNvPr>
          <p:cNvPicPr>
            <a:picLocks noChangeAspect="1"/>
          </p:cNvPicPr>
          <p:nvPr/>
        </p:nvPicPr>
        <p:blipFill>
          <a:blip r:embed="rId4"/>
          <a:stretch>
            <a:fillRect/>
          </a:stretch>
        </p:blipFill>
        <p:spPr>
          <a:xfrm>
            <a:off x="414000" y="3282393"/>
            <a:ext cx="5397543" cy="3362955"/>
          </a:xfrm>
          <a:prstGeom prst="rect">
            <a:avLst/>
          </a:prstGeom>
        </p:spPr>
      </p:pic>
    </p:spTree>
    <p:extLst>
      <p:ext uri="{BB962C8B-B14F-4D97-AF65-F5344CB8AC3E}">
        <p14:creationId xmlns:p14="http://schemas.microsoft.com/office/powerpoint/2010/main" val="365494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7BDDD8D-F47B-38A8-FA39-FCA49CC1A16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pic>
        <p:nvPicPr>
          <p:cNvPr id="8" name="Obrázek 7">
            <a:extLst>
              <a:ext uri="{FF2B5EF4-FFF2-40B4-BE49-F238E27FC236}">
                <a16:creationId xmlns:a16="http://schemas.microsoft.com/office/drawing/2014/main" id="{5DF80537-F1A0-86E6-4F2F-B52BECCE22CA}"/>
              </a:ext>
            </a:extLst>
          </p:cNvPr>
          <p:cNvPicPr>
            <a:picLocks noChangeAspect="1"/>
          </p:cNvPicPr>
          <p:nvPr/>
        </p:nvPicPr>
        <p:blipFill>
          <a:blip r:embed="rId2"/>
          <a:stretch>
            <a:fillRect/>
          </a:stretch>
        </p:blipFill>
        <p:spPr>
          <a:xfrm>
            <a:off x="1038225" y="319087"/>
            <a:ext cx="10115550" cy="6219825"/>
          </a:xfrm>
          <a:prstGeom prst="rect">
            <a:avLst/>
          </a:prstGeom>
        </p:spPr>
      </p:pic>
    </p:spTree>
    <p:extLst>
      <p:ext uri="{BB962C8B-B14F-4D97-AF65-F5344CB8AC3E}">
        <p14:creationId xmlns:p14="http://schemas.microsoft.com/office/powerpoint/2010/main" val="16207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EAEA36-226E-421D-AA7B-5AE0D67951B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782A1CB-1461-4060-A185-A4A78EB79F9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pic>
        <p:nvPicPr>
          <p:cNvPr id="8" name="Obrázek 7">
            <a:extLst>
              <a:ext uri="{FF2B5EF4-FFF2-40B4-BE49-F238E27FC236}">
                <a16:creationId xmlns:a16="http://schemas.microsoft.com/office/drawing/2014/main" id="{35719968-3B73-4455-B431-F8730A83B8E5}"/>
              </a:ext>
            </a:extLst>
          </p:cNvPr>
          <p:cNvPicPr>
            <a:picLocks noChangeAspect="1"/>
          </p:cNvPicPr>
          <p:nvPr/>
        </p:nvPicPr>
        <p:blipFill>
          <a:blip r:embed="rId2"/>
          <a:stretch>
            <a:fillRect/>
          </a:stretch>
        </p:blipFill>
        <p:spPr>
          <a:xfrm>
            <a:off x="133350" y="90487"/>
            <a:ext cx="5276850" cy="6663714"/>
          </a:xfrm>
          <a:prstGeom prst="rect">
            <a:avLst/>
          </a:prstGeom>
        </p:spPr>
      </p:pic>
      <p:pic>
        <p:nvPicPr>
          <p:cNvPr id="10" name="Obrázek 9">
            <a:extLst>
              <a:ext uri="{FF2B5EF4-FFF2-40B4-BE49-F238E27FC236}">
                <a16:creationId xmlns:a16="http://schemas.microsoft.com/office/drawing/2014/main" id="{27357811-E8D9-405C-9764-5DC47B2D75D3}"/>
              </a:ext>
            </a:extLst>
          </p:cNvPr>
          <p:cNvPicPr>
            <a:picLocks noChangeAspect="1"/>
          </p:cNvPicPr>
          <p:nvPr/>
        </p:nvPicPr>
        <p:blipFill>
          <a:blip r:embed="rId3"/>
          <a:stretch>
            <a:fillRect/>
          </a:stretch>
        </p:blipFill>
        <p:spPr>
          <a:xfrm>
            <a:off x="6166716" y="90487"/>
            <a:ext cx="5525221" cy="3529012"/>
          </a:xfrm>
          <a:prstGeom prst="rect">
            <a:avLst/>
          </a:prstGeom>
        </p:spPr>
      </p:pic>
    </p:spTree>
    <p:extLst>
      <p:ext uri="{BB962C8B-B14F-4D97-AF65-F5344CB8AC3E}">
        <p14:creationId xmlns:p14="http://schemas.microsoft.com/office/powerpoint/2010/main" val="115856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EAEA36-226E-421D-AA7B-5AE0D67951B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782A1CB-1461-4060-A185-A4A78EB79F93}"/>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pic>
        <p:nvPicPr>
          <p:cNvPr id="5" name="Obrázek 4">
            <a:extLst>
              <a:ext uri="{FF2B5EF4-FFF2-40B4-BE49-F238E27FC236}">
                <a16:creationId xmlns:a16="http://schemas.microsoft.com/office/drawing/2014/main" id="{DDE33A0D-C1F5-41DA-87A6-89B48D406CCD}"/>
              </a:ext>
            </a:extLst>
          </p:cNvPr>
          <p:cNvPicPr>
            <a:picLocks noChangeAspect="1"/>
          </p:cNvPicPr>
          <p:nvPr/>
        </p:nvPicPr>
        <p:blipFill>
          <a:blip r:embed="rId2"/>
          <a:stretch>
            <a:fillRect/>
          </a:stretch>
        </p:blipFill>
        <p:spPr>
          <a:xfrm>
            <a:off x="119883" y="164464"/>
            <a:ext cx="6202812" cy="4935855"/>
          </a:xfrm>
          <a:prstGeom prst="rect">
            <a:avLst/>
          </a:prstGeom>
        </p:spPr>
      </p:pic>
      <p:pic>
        <p:nvPicPr>
          <p:cNvPr id="7" name="Obrázek 6">
            <a:extLst>
              <a:ext uri="{FF2B5EF4-FFF2-40B4-BE49-F238E27FC236}">
                <a16:creationId xmlns:a16="http://schemas.microsoft.com/office/drawing/2014/main" id="{2D47288E-3612-4F48-B9B6-072905404D2F}"/>
              </a:ext>
            </a:extLst>
          </p:cNvPr>
          <p:cNvPicPr>
            <a:picLocks noChangeAspect="1"/>
          </p:cNvPicPr>
          <p:nvPr/>
        </p:nvPicPr>
        <p:blipFill>
          <a:blip r:embed="rId3"/>
          <a:stretch>
            <a:fillRect/>
          </a:stretch>
        </p:blipFill>
        <p:spPr>
          <a:xfrm>
            <a:off x="6853963" y="193272"/>
            <a:ext cx="5065077" cy="6471455"/>
          </a:xfrm>
          <a:prstGeom prst="rect">
            <a:avLst/>
          </a:prstGeom>
        </p:spPr>
      </p:pic>
    </p:spTree>
    <p:extLst>
      <p:ext uri="{BB962C8B-B14F-4D97-AF65-F5344CB8AC3E}">
        <p14:creationId xmlns:p14="http://schemas.microsoft.com/office/powerpoint/2010/main" val="41670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F1B8443F-843C-42D9-4665-00D1D89F433C}"/>
              </a:ext>
            </a:extLst>
          </p:cNvPr>
          <p:cNvPicPr>
            <a:picLocks noChangeAspect="1"/>
          </p:cNvPicPr>
          <p:nvPr/>
        </p:nvPicPr>
        <p:blipFill>
          <a:blip r:embed="rId2"/>
          <a:stretch>
            <a:fillRect/>
          </a:stretch>
        </p:blipFill>
        <p:spPr>
          <a:xfrm>
            <a:off x="1000125" y="114300"/>
            <a:ext cx="10191750" cy="6629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722AE17-BAFC-B87C-54D5-C040B7861B1B}"/>
              </a:ext>
            </a:extLst>
          </p:cNvPr>
          <p:cNvPicPr>
            <a:picLocks noChangeAspect="1"/>
          </p:cNvPicPr>
          <p:nvPr/>
        </p:nvPicPr>
        <p:blipFill>
          <a:blip r:embed="rId2"/>
          <a:stretch>
            <a:fillRect/>
          </a:stretch>
        </p:blipFill>
        <p:spPr>
          <a:xfrm>
            <a:off x="1511299" y="185059"/>
            <a:ext cx="9055101" cy="2311940"/>
          </a:xfrm>
          <a:prstGeom prst="rect">
            <a:avLst/>
          </a:prstGeom>
        </p:spPr>
      </p:pic>
      <p:pic>
        <p:nvPicPr>
          <p:cNvPr id="7" name="Obrázek 6">
            <a:extLst>
              <a:ext uri="{FF2B5EF4-FFF2-40B4-BE49-F238E27FC236}">
                <a16:creationId xmlns:a16="http://schemas.microsoft.com/office/drawing/2014/main" id="{B11F07E3-6ECF-617C-BC03-E47C85A9C3AD}"/>
              </a:ext>
            </a:extLst>
          </p:cNvPr>
          <p:cNvPicPr>
            <a:picLocks noChangeAspect="1"/>
          </p:cNvPicPr>
          <p:nvPr/>
        </p:nvPicPr>
        <p:blipFill>
          <a:blip r:embed="rId3"/>
          <a:stretch>
            <a:fillRect/>
          </a:stretch>
        </p:blipFill>
        <p:spPr>
          <a:xfrm>
            <a:off x="1003300" y="3092711"/>
            <a:ext cx="9563100" cy="3765288"/>
          </a:xfrm>
          <a:prstGeom prst="rect">
            <a:avLst/>
          </a:prstGeom>
        </p:spPr>
      </p:pic>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cz-v11.potx" id="{752B7536-5AE2-417E-ADC9-516CF57E47A0}" vid="{C3A561A7-18A2-4AA4-BD35-A7AB220CBEDF}"/>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muni-sci-prezentace-16-9-cz-v11</Template>
  <TotalTime>16291</TotalTime>
  <Words>813</Words>
  <Application>Microsoft Office PowerPoint</Application>
  <PresentationFormat>Širokoúhlá obrazovka</PresentationFormat>
  <Paragraphs>84</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Open Sans</vt:lpstr>
      <vt:lpstr>Tahoma</vt:lpstr>
      <vt:lpstr>Wingdings</vt:lpstr>
      <vt:lpstr>Prezentace_MU_CZ</vt:lpstr>
      <vt:lpstr>C9500 Užitá chemie 6. lekce Dřevo, papír, kůže, textil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C9500 Užitá chemie</dc:title>
  <dc:creator>Radka Bacovska</dc:creator>
  <cp:lastModifiedBy>Radka Bacovska</cp:lastModifiedBy>
  <cp:revision>49</cp:revision>
  <cp:lastPrinted>1601-01-01T00:00:00Z</cp:lastPrinted>
  <dcterms:created xsi:type="dcterms:W3CDTF">2021-02-28T15:49:05Z</dcterms:created>
  <dcterms:modified xsi:type="dcterms:W3CDTF">2022-11-02T21:07:11Z</dcterms:modified>
</cp:coreProperties>
</file>