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60" r:id="rId3"/>
    <p:sldId id="288" r:id="rId4"/>
    <p:sldId id="261" r:id="rId5"/>
    <p:sldId id="262" r:id="rId6"/>
    <p:sldId id="291" r:id="rId7"/>
    <p:sldId id="264" r:id="rId8"/>
    <p:sldId id="290" r:id="rId9"/>
    <p:sldId id="283" r:id="rId10"/>
    <p:sldId id="287" r:id="rId11"/>
    <p:sldId id="273" r:id="rId12"/>
    <p:sldId id="284" r:id="rId13"/>
    <p:sldId id="286" r:id="rId14"/>
    <p:sldId id="279" r:id="rId15"/>
    <p:sldId id="292" r:id="rId16"/>
    <p:sldId id="280" r:id="rId17"/>
    <p:sldId id="281" r:id="rId18"/>
    <p:sldId id="282" r:id="rId19"/>
    <p:sldId id="266" r:id="rId20"/>
    <p:sldId id="268" r:id="rId21"/>
    <p:sldId id="267" r:id="rId22"/>
    <p:sldId id="269" r:id="rId23"/>
    <p:sldId id="271" r:id="rId24"/>
    <p:sldId id="294" r:id="rId25"/>
    <p:sldId id="272" r:id="rId26"/>
    <p:sldId id="293" r:id="rId27"/>
    <p:sldId id="295" r:id="rId28"/>
    <p:sldId id="296" r:id="rId29"/>
    <p:sldId id="299" r:id="rId30"/>
    <p:sldId id="300" r:id="rId31"/>
    <p:sldId id="303" r:id="rId32"/>
    <p:sldId id="30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7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7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0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815BA4-BFB1-4E68-B7BF-F248CE499A3C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E0B7FA-AFED-49A2-9CAC-ABC991433FA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technologynetworks.com/genomics/articles/transcription-vs-translation-worksheet-32308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nkhorst.com/int/blog-1/mass-spectrometry-and-mass-flow-control-a-closer-ion-the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citable/topicpage/translation-dna-to-mrna-to-protein-39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scienceabc.com/pure-sciences/how-can-multiple-codons-code-for-the-same-amino-aci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scitable/topicpage/translation-dna-to-mrna-to-protein-39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cz/en/home/life-science/cloning/cloning-learning-center/invitrogen-school-of-molecular-biology/pcr-education/pcr-reagents-enzymes/pcr-basic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nger_sequenc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lorful&#10;&#10;Description automatically generated">
            <a:extLst>
              <a:ext uri="{FF2B5EF4-FFF2-40B4-BE49-F238E27FC236}">
                <a16:creationId xmlns:a16="http://schemas.microsoft.com/office/drawing/2014/main" id="{187B7D3A-B4F2-4043-8719-3C403BC68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80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00227-1202-40EC-AC7A-A40C11CE5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318249"/>
            <a:ext cx="10058400" cy="2148207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rgbClr val="FFFFFF"/>
                </a:solidFill>
              </a:rPr>
              <a:t>SEKVENOV</a:t>
            </a:r>
            <a:r>
              <a:rPr lang="cs-CZ" sz="7200" b="1" dirty="0">
                <a:solidFill>
                  <a:srgbClr val="FFFFFF"/>
                </a:solidFill>
              </a:rPr>
              <a:t>ÁNÍ DNA A PROTEINŮ</a:t>
            </a:r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D0A435-D87E-4C2A-A022-6939BDACCC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5290041"/>
            <a:ext cx="10058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Unicode MS"/>
              </a:rPr>
              <a:t>Norbert Gašparik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en-US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22/10/2021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cs-CZ" altLang="en-US" sz="2000" cap="none" dirty="0">
                <a:solidFill>
                  <a:srgbClr val="FFFFFF"/>
                </a:solidFill>
                <a:latin typeface="Arial Unicode MS"/>
              </a:rPr>
              <a:t>C9531 Strukturní Biochemie – seminář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3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8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B01F8E3-5EBC-49C3-8866-CD33D8CE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64" y="2215516"/>
            <a:ext cx="10578146" cy="455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164" y="3952876"/>
            <a:ext cx="10578146" cy="4558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CD8DF9-D83B-4E82-8623-E44B527A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5400" b="1" dirty="0"/>
              <a:t>Open Reading Frames</a:t>
            </a:r>
          </a:p>
        </p:txBody>
      </p:sp>
    </p:spTree>
    <p:extLst>
      <p:ext uri="{BB962C8B-B14F-4D97-AF65-F5344CB8AC3E}">
        <p14:creationId xmlns:p14="http://schemas.microsoft.com/office/powerpoint/2010/main" val="24031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02B64D1-D245-4EDC-93C7-2BFC66E3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092" y="2053831"/>
            <a:ext cx="11851908" cy="510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E07EA-5F2B-44DD-AEEF-86FC4240DF45}"/>
              </a:ext>
            </a:extLst>
          </p:cNvPr>
          <p:cNvCxnSpPr>
            <a:cxnSpLocks/>
          </p:cNvCxnSpPr>
          <p:nvPr/>
        </p:nvCxnSpPr>
        <p:spPr>
          <a:xfrm>
            <a:off x="2362897" y="2053833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0B8156-1A61-4BFD-900C-E77EE3F6E615}"/>
              </a:ext>
            </a:extLst>
          </p:cNvPr>
          <p:cNvCxnSpPr>
            <a:cxnSpLocks/>
          </p:cNvCxnSpPr>
          <p:nvPr/>
        </p:nvCxnSpPr>
        <p:spPr>
          <a:xfrm>
            <a:off x="7413614" y="2053830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A5E0DE-6D2F-46BD-9C18-9E97EAACDF43}"/>
              </a:ext>
            </a:extLst>
          </p:cNvPr>
          <p:cNvCxnSpPr>
            <a:cxnSpLocks/>
          </p:cNvCxnSpPr>
          <p:nvPr/>
        </p:nvCxnSpPr>
        <p:spPr>
          <a:xfrm>
            <a:off x="5728635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5579C7-8DDE-4C65-B5A3-61BE3886BDDD}"/>
              </a:ext>
            </a:extLst>
          </p:cNvPr>
          <p:cNvCxnSpPr>
            <a:cxnSpLocks/>
          </p:cNvCxnSpPr>
          <p:nvPr/>
        </p:nvCxnSpPr>
        <p:spPr>
          <a:xfrm>
            <a:off x="4052654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5B4AC-5077-4EDF-8B06-B4A8C9E55894}"/>
              </a:ext>
            </a:extLst>
          </p:cNvPr>
          <p:cNvCxnSpPr>
            <a:cxnSpLocks/>
          </p:cNvCxnSpPr>
          <p:nvPr/>
        </p:nvCxnSpPr>
        <p:spPr>
          <a:xfrm>
            <a:off x="9136397" y="2053830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0D7056-AEFD-45D8-B603-842008E03EF0}"/>
              </a:ext>
            </a:extLst>
          </p:cNvPr>
          <p:cNvSpPr txBox="1"/>
          <p:nvPr/>
        </p:nvSpPr>
        <p:spPr>
          <a:xfrm>
            <a:off x="2673033" y="3130398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Leu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81B8F-068E-49E4-BEB1-8EB6DECAC560}"/>
              </a:ext>
            </a:extLst>
          </p:cNvPr>
          <p:cNvSpPr txBox="1"/>
          <p:nvPr/>
        </p:nvSpPr>
        <p:spPr>
          <a:xfrm>
            <a:off x="4308437" y="313039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Ala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86795-FA5E-4BC1-BD90-1B7A5F60C65A}"/>
              </a:ext>
            </a:extLst>
          </p:cNvPr>
          <p:cNvSpPr txBox="1"/>
          <p:nvPr/>
        </p:nvSpPr>
        <p:spPr>
          <a:xfrm>
            <a:off x="5995080" y="313039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Phe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3978C-393B-4B6C-B5F3-72D1AC030F47}"/>
              </a:ext>
            </a:extLst>
          </p:cNvPr>
          <p:cNvSpPr txBox="1"/>
          <p:nvPr/>
        </p:nvSpPr>
        <p:spPr>
          <a:xfrm>
            <a:off x="7714535" y="3130396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6BC05-2600-40F7-AD09-EADE8DEBA7EA}"/>
              </a:ext>
            </a:extLst>
          </p:cNvPr>
          <p:cNvSpPr txBox="1"/>
          <p:nvPr/>
        </p:nvSpPr>
        <p:spPr>
          <a:xfrm>
            <a:off x="2935284" y="4460950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L   A    F   I</a:t>
            </a:r>
          </a:p>
        </p:txBody>
      </p:sp>
    </p:spTree>
    <p:extLst>
      <p:ext uri="{BB962C8B-B14F-4D97-AF65-F5344CB8AC3E}">
        <p14:creationId xmlns:p14="http://schemas.microsoft.com/office/powerpoint/2010/main" val="22409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02B64D1-D245-4EDC-93C7-2BFC66E3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092" y="2053831"/>
            <a:ext cx="11851908" cy="5107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E07EA-5F2B-44DD-AEEF-86FC4240DF45}"/>
              </a:ext>
            </a:extLst>
          </p:cNvPr>
          <p:cNvCxnSpPr>
            <a:cxnSpLocks/>
          </p:cNvCxnSpPr>
          <p:nvPr/>
        </p:nvCxnSpPr>
        <p:spPr>
          <a:xfrm>
            <a:off x="2899610" y="2053834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0B8156-1A61-4BFD-900C-E77EE3F6E615}"/>
              </a:ext>
            </a:extLst>
          </p:cNvPr>
          <p:cNvCxnSpPr>
            <a:cxnSpLocks/>
          </p:cNvCxnSpPr>
          <p:nvPr/>
        </p:nvCxnSpPr>
        <p:spPr>
          <a:xfrm>
            <a:off x="7990083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A5E0DE-6D2F-46BD-9C18-9E97EAACDF43}"/>
              </a:ext>
            </a:extLst>
          </p:cNvPr>
          <p:cNvCxnSpPr>
            <a:cxnSpLocks/>
          </p:cNvCxnSpPr>
          <p:nvPr/>
        </p:nvCxnSpPr>
        <p:spPr>
          <a:xfrm>
            <a:off x="6265348" y="205383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5579C7-8DDE-4C65-B5A3-61BE3886BDDD}"/>
              </a:ext>
            </a:extLst>
          </p:cNvPr>
          <p:cNvCxnSpPr>
            <a:cxnSpLocks/>
          </p:cNvCxnSpPr>
          <p:nvPr/>
        </p:nvCxnSpPr>
        <p:spPr>
          <a:xfrm>
            <a:off x="4599306" y="205383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5B4AC-5077-4EDF-8B06-B4A8C9E55894}"/>
              </a:ext>
            </a:extLst>
          </p:cNvPr>
          <p:cNvCxnSpPr>
            <a:cxnSpLocks/>
          </p:cNvCxnSpPr>
          <p:nvPr/>
        </p:nvCxnSpPr>
        <p:spPr>
          <a:xfrm>
            <a:off x="9673110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8038F7-2D3F-40F9-8E1C-6BF674FF3302}"/>
              </a:ext>
            </a:extLst>
          </p:cNvPr>
          <p:cNvSpPr txBox="1"/>
          <p:nvPr/>
        </p:nvSpPr>
        <p:spPr>
          <a:xfrm>
            <a:off x="3222174" y="325922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nsolas" panose="020B0609020204030204" pitchFamily="49" charset="0"/>
              </a:rPr>
              <a:t>stop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103AE-F466-4689-AE5D-E1AFD8B847D2}"/>
              </a:ext>
            </a:extLst>
          </p:cNvPr>
          <p:cNvSpPr txBox="1"/>
          <p:nvPr/>
        </p:nvSpPr>
        <p:spPr>
          <a:xfrm>
            <a:off x="4857578" y="3157619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Leu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92E3B3-0F5B-4F48-813B-C9B443156683}"/>
              </a:ext>
            </a:extLst>
          </p:cNvPr>
          <p:cNvSpPr txBox="1"/>
          <p:nvPr/>
        </p:nvSpPr>
        <p:spPr>
          <a:xfrm>
            <a:off x="6544221" y="3157619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7EDB39-2985-4617-B4AD-37964FFA9EF2}"/>
              </a:ext>
            </a:extLst>
          </p:cNvPr>
          <p:cNvSpPr txBox="1"/>
          <p:nvPr/>
        </p:nvSpPr>
        <p:spPr>
          <a:xfrm>
            <a:off x="8263676" y="3157618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Tyr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2ED2E-0F56-4818-B9CE-C3584B34891E}"/>
              </a:ext>
            </a:extLst>
          </p:cNvPr>
          <p:cNvSpPr txBox="1"/>
          <p:nvPr/>
        </p:nvSpPr>
        <p:spPr>
          <a:xfrm>
            <a:off x="3502412" y="4520117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-   L    S   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048F26-D66A-492F-AF2C-56C2B974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90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202B64D1-D245-4EDC-93C7-2BFC66E3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092" y="2053831"/>
            <a:ext cx="11851908" cy="51072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DE07EA-5F2B-44DD-AEEF-86FC4240DF45}"/>
              </a:ext>
            </a:extLst>
          </p:cNvPr>
          <p:cNvCxnSpPr>
            <a:cxnSpLocks/>
          </p:cNvCxnSpPr>
          <p:nvPr/>
        </p:nvCxnSpPr>
        <p:spPr>
          <a:xfrm>
            <a:off x="3461585" y="2053834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0B8156-1A61-4BFD-900C-E77EE3F6E615}"/>
              </a:ext>
            </a:extLst>
          </p:cNvPr>
          <p:cNvCxnSpPr>
            <a:cxnSpLocks/>
          </p:cNvCxnSpPr>
          <p:nvPr/>
        </p:nvCxnSpPr>
        <p:spPr>
          <a:xfrm>
            <a:off x="8523483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A5E0DE-6D2F-46BD-9C18-9E97EAACDF43}"/>
              </a:ext>
            </a:extLst>
          </p:cNvPr>
          <p:cNvCxnSpPr>
            <a:cxnSpLocks/>
          </p:cNvCxnSpPr>
          <p:nvPr/>
        </p:nvCxnSpPr>
        <p:spPr>
          <a:xfrm>
            <a:off x="6846373" y="205383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5579C7-8DDE-4C65-B5A3-61BE3886BDDD}"/>
              </a:ext>
            </a:extLst>
          </p:cNvPr>
          <p:cNvCxnSpPr>
            <a:cxnSpLocks/>
          </p:cNvCxnSpPr>
          <p:nvPr/>
        </p:nvCxnSpPr>
        <p:spPr>
          <a:xfrm>
            <a:off x="5161281" y="205383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5B4AC-5077-4EDF-8B06-B4A8C9E55894}"/>
              </a:ext>
            </a:extLst>
          </p:cNvPr>
          <p:cNvCxnSpPr>
            <a:cxnSpLocks/>
          </p:cNvCxnSpPr>
          <p:nvPr/>
        </p:nvCxnSpPr>
        <p:spPr>
          <a:xfrm>
            <a:off x="10235085" y="205383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A6557C-C960-4AE1-B7E9-E1A38DA6FFAA}"/>
              </a:ext>
            </a:extLst>
          </p:cNvPr>
          <p:cNvSpPr txBox="1"/>
          <p:nvPr/>
        </p:nvSpPr>
        <p:spPr>
          <a:xfrm>
            <a:off x="3768777" y="3157618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4AB30-44F2-48FD-BD00-F92E3D98212E}"/>
              </a:ext>
            </a:extLst>
          </p:cNvPr>
          <p:cNvSpPr txBox="1"/>
          <p:nvPr/>
        </p:nvSpPr>
        <p:spPr>
          <a:xfrm>
            <a:off x="5480381" y="315761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Phe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4B1DBF-0438-4448-AD74-45A7413EA8AB}"/>
              </a:ext>
            </a:extLst>
          </p:cNvPr>
          <p:cNvSpPr txBox="1"/>
          <p:nvPr/>
        </p:nvSpPr>
        <p:spPr>
          <a:xfrm>
            <a:off x="7179724" y="315761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His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E3A84-B616-43E6-973E-2598A977CE17}"/>
              </a:ext>
            </a:extLst>
          </p:cNvPr>
          <p:cNvSpPr txBox="1"/>
          <p:nvPr/>
        </p:nvSpPr>
        <p:spPr>
          <a:xfrm>
            <a:off x="8810279" y="3157616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err="1">
                <a:latin typeface="Consolas" panose="020B0609020204030204" pitchFamily="49" charset="0"/>
              </a:rPr>
              <a:t>Thr</a:t>
            </a:r>
            <a:endParaRPr lang="en-GB" sz="4400" b="1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8EB00-F781-423C-A2A5-E88D78EACB2B}"/>
              </a:ext>
            </a:extLst>
          </p:cNvPr>
          <p:cNvSpPr txBox="1"/>
          <p:nvPr/>
        </p:nvSpPr>
        <p:spPr>
          <a:xfrm>
            <a:off x="4031028" y="4488170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S    F   H   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EF585E-A86D-456A-8437-C7D60554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05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417" y="3700400"/>
            <a:ext cx="10426565" cy="449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0502CF-CA0A-46B4-9C34-0687DDBC4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986643"/>
            <a:ext cx="10578146" cy="4558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4ED1E-B261-4FDC-8CC8-8A7FB7D3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5400" b="1" dirty="0"/>
              <a:t>Open Reading Frames</a:t>
            </a:r>
          </a:p>
        </p:txBody>
      </p:sp>
    </p:spTree>
    <p:extLst>
      <p:ext uri="{BB962C8B-B14F-4D97-AF65-F5344CB8AC3E}">
        <p14:creationId xmlns:p14="http://schemas.microsoft.com/office/powerpoint/2010/main" val="198895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417" y="3700400"/>
            <a:ext cx="10426565" cy="4493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14F2A5D-CAC8-467C-8BC3-922AEFB49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525" y="4951910"/>
            <a:ext cx="10442659" cy="45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B0502CF-CA0A-46B4-9C34-0687DDBC4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1986643"/>
            <a:ext cx="10578146" cy="4558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4ED1E-B261-4FDC-8CC8-8A7FB7D3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sz="5400" b="1" dirty="0"/>
              <a:t>Open Reading Frames</a:t>
            </a:r>
          </a:p>
        </p:txBody>
      </p:sp>
    </p:spTree>
    <p:extLst>
      <p:ext uri="{BB962C8B-B14F-4D97-AF65-F5344CB8AC3E}">
        <p14:creationId xmlns:p14="http://schemas.microsoft.com/office/powerpoint/2010/main" val="176411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4F2A5D-CAC8-467C-8BC3-922AEFB4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00" y="2357843"/>
            <a:ext cx="11520000" cy="4964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A20B5E-2B5E-4057-A1B8-E8946BCA44D0}"/>
              </a:ext>
            </a:extLst>
          </p:cNvPr>
          <p:cNvCxnSpPr>
            <a:cxnSpLocks/>
          </p:cNvCxnSpPr>
          <p:nvPr/>
        </p:nvCxnSpPr>
        <p:spPr>
          <a:xfrm>
            <a:off x="2261436" y="2357844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DF25F-233C-4C69-82F7-AF606C26F293}"/>
              </a:ext>
            </a:extLst>
          </p:cNvPr>
          <p:cNvCxnSpPr>
            <a:cxnSpLocks/>
          </p:cNvCxnSpPr>
          <p:nvPr/>
        </p:nvCxnSpPr>
        <p:spPr>
          <a:xfrm>
            <a:off x="7227671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7889D-E589-482C-8056-C0379D8FB80A}"/>
              </a:ext>
            </a:extLst>
          </p:cNvPr>
          <p:cNvCxnSpPr>
            <a:cxnSpLocks/>
          </p:cNvCxnSpPr>
          <p:nvPr/>
        </p:nvCxnSpPr>
        <p:spPr>
          <a:xfrm>
            <a:off x="5576236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FE8E0-CDAF-4A8C-BB78-5830B82A9848}"/>
              </a:ext>
            </a:extLst>
          </p:cNvPr>
          <p:cNvCxnSpPr>
            <a:cxnSpLocks/>
          </p:cNvCxnSpPr>
          <p:nvPr/>
        </p:nvCxnSpPr>
        <p:spPr>
          <a:xfrm>
            <a:off x="3925103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EAB744-4088-4812-B111-C797853A9746}"/>
              </a:ext>
            </a:extLst>
          </p:cNvPr>
          <p:cNvCxnSpPr>
            <a:cxnSpLocks/>
          </p:cNvCxnSpPr>
          <p:nvPr/>
        </p:nvCxnSpPr>
        <p:spPr>
          <a:xfrm>
            <a:off x="8871786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F756B7-DFDB-4C16-A523-6C93324C55DA}"/>
              </a:ext>
            </a:extLst>
          </p:cNvPr>
          <p:cNvSpPr txBox="1"/>
          <p:nvPr/>
        </p:nvSpPr>
        <p:spPr>
          <a:xfrm>
            <a:off x="2549335" y="3449138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Arg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4CFD4-C1EB-4BA6-8556-D19C86C5254C}"/>
              </a:ext>
            </a:extLst>
          </p:cNvPr>
          <p:cNvSpPr txBox="1"/>
          <p:nvPr/>
        </p:nvSpPr>
        <p:spPr>
          <a:xfrm>
            <a:off x="4170724" y="3429001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Met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2681A-34B7-484E-BA7D-034C67F09A55}"/>
              </a:ext>
            </a:extLst>
          </p:cNvPr>
          <p:cNvSpPr txBox="1"/>
          <p:nvPr/>
        </p:nvSpPr>
        <p:spPr>
          <a:xfrm>
            <a:off x="5821857" y="3449139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Lys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A0CF-4F72-4283-9975-581EC4F17783}"/>
              </a:ext>
            </a:extLst>
          </p:cNvPr>
          <p:cNvSpPr txBox="1"/>
          <p:nvPr/>
        </p:nvSpPr>
        <p:spPr>
          <a:xfrm>
            <a:off x="7490922" y="3449140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Ala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10A68-F52E-4C56-A40D-4844B69D0D55}"/>
              </a:ext>
            </a:extLst>
          </p:cNvPr>
          <p:cNvSpPr txBox="1"/>
          <p:nvPr/>
        </p:nvSpPr>
        <p:spPr>
          <a:xfrm>
            <a:off x="2902200" y="4773172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R   M    K   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FD9D12-DD57-4C51-888B-231C94B0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08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4F2A5D-CAC8-467C-8BC3-922AEFB4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00" y="2357843"/>
            <a:ext cx="11520000" cy="4964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A20B5E-2B5E-4057-A1B8-E8946BCA44D0}"/>
              </a:ext>
            </a:extLst>
          </p:cNvPr>
          <p:cNvCxnSpPr>
            <a:cxnSpLocks/>
          </p:cNvCxnSpPr>
          <p:nvPr/>
        </p:nvCxnSpPr>
        <p:spPr>
          <a:xfrm>
            <a:off x="2842461" y="2357844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DF25F-233C-4C69-82F7-AF606C26F293}"/>
              </a:ext>
            </a:extLst>
          </p:cNvPr>
          <p:cNvCxnSpPr>
            <a:cxnSpLocks/>
          </p:cNvCxnSpPr>
          <p:nvPr/>
        </p:nvCxnSpPr>
        <p:spPr>
          <a:xfrm>
            <a:off x="7761071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7889D-E589-482C-8056-C0379D8FB80A}"/>
              </a:ext>
            </a:extLst>
          </p:cNvPr>
          <p:cNvCxnSpPr>
            <a:cxnSpLocks/>
          </p:cNvCxnSpPr>
          <p:nvPr/>
        </p:nvCxnSpPr>
        <p:spPr>
          <a:xfrm>
            <a:off x="6109636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FE8E0-CDAF-4A8C-BB78-5830B82A9848}"/>
              </a:ext>
            </a:extLst>
          </p:cNvPr>
          <p:cNvCxnSpPr>
            <a:cxnSpLocks/>
          </p:cNvCxnSpPr>
          <p:nvPr/>
        </p:nvCxnSpPr>
        <p:spPr>
          <a:xfrm>
            <a:off x="4458503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EAB744-4088-4812-B111-C797853A9746}"/>
              </a:ext>
            </a:extLst>
          </p:cNvPr>
          <p:cNvCxnSpPr>
            <a:cxnSpLocks/>
          </p:cNvCxnSpPr>
          <p:nvPr/>
        </p:nvCxnSpPr>
        <p:spPr>
          <a:xfrm>
            <a:off x="9405186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60304B-ACFC-4954-A4A8-6294A1013F8D}"/>
              </a:ext>
            </a:extLst>
          </p:cNvPr>
          <p:cNvSpPr txBox="1"/>
          <p:nvPr/>
        </p:nvSpPr>
        <p:spPr>
          <a:xfrm>
            <a:off x="3094223" y="344913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173C1-AF76-4C3E-AC34-E4CF6DF63C15}"/>
              </a:ext>
            </a:extLst>
          </p:cNvPr>
          <p:cNvSpPr txBox="1"/>
          <p:nvPr/>
        </p:nvSpPr>
        <p:spPr>
          <a:xfrm>
            <a:off x="4800908" y="358758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onsolas" panose="020B0609020204030204" pitchFamily="49" charset="0"/>
              </a:rPr>
              <a:t>stop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24542-0618-41D0-91AB-92D00024777D}"/>
              </a:ext>
            </a:extLst>
          </p:cNvPr>
          <p:cNvSpPr txBox="1"/>
          <p:nvPr/>
        </p:nvSpPr>
        <p:spPr>
          <a:xfrm>
            <a:off x="6366744" y="344913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Lys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8B259-0C70-4A73-BE52-F4653D8822D9}"/>
              </a:ext>
            </a:extLst>
          </p:cNvPr>
          <p:cNvSpPr txBox="1"/>
          <p:nvPr/>
        </p:nvSpPr>
        <p:spPr>
          <a:xfrm>
            <a:off x="8010859" y="344913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Leu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D3855-2F44-452D-AA8E-987E94120F9A}"/>
              </a:ext>
            </a:extLst>
          </p:cNvPr>
          <p:cNvSpPr txBox="1"/>
          <p:nvPr/>
        </p:nvSpPr>
        <p:spPr>
          <a:xfrm>
            <a:off x="3447088" y="4773171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V   -    K   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C4D9D2B-1CF3-4699-868C-D8980222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69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4F2A5D-CAC8-467C-8BC3-922AEFB4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00" y="2357843"/>
            <a:ext cx="11520000" cy="4964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A20B5E-2B5E-4057-A1B8-E8946BCA44D0}"/>
              </a:ext>
            </a:extLst>
          </p:cNvPr>
          <p:cNvCxnSpPr>
            <a:cxnSpLocks/>
          </p:cNvCxnSpPr>
          <p:nvPr/>
        </p:nvCxnSpPr>
        <p:spPr>
          <a:xfrm>
            <a:off x="3404436" y="2357844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4DF25F-233C-4C69-82F7-AF606C26F293}"/>
              </a:ext>
            </a:extLst>
          </p:cNvPr>
          <p:cNvCxnSpPr>
            <a:cxnSpLocks/>
          </p:cNvCxnSpPr>
          <p:nvPr/>
        </p:nvCxnSpPr>
        <p:spPr>
          <a:xfrm>
            <a:off x="8323046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7889D-E589-482C-8056-C0379D8FB80A}"/>
              </a:ext>
            </a:extLst>
          </p:cNvPr>
          <p:cNvCxnSpPr>
            <a:cxnSpLocks/>
          </p:cNvCxnSpPr>
          <p:nvPr/>
        </p:nvCxnSpPr>
        <p:spPr>
          <a:xfrm>
            <a:off x="6671611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4FE8E0-CDAF-4A8C-BB78-5830B82A9848}"/>
              </a:ext>
            </a:extLst>
          </p:cNvPr>
          <p:cNvCxnSpPr>
            <a:cxnSpLocks/>
          </p:cNvCxnSpPr>
          <p:nvPr/>
        </p:nvCxnSpPr>
        <p:spPr>
          <a:xfrm>
            <a:off x="5020478" y="2357842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EAB744-4088-4812-B111-C797853A9746}"/>
              </a:ext>
            </a:extLst>
          </p:cNvPr>
          <p:cNvCxnSpPr>
            <a:cxnSpLocks/>
          </p:cNvCxnSpPr>
          <p:nvPr/>
        </p:nvCxnSpPr>
        <p:spPr>
          <a:xfrm>
            <a:off x="9967161" y="2357841"/>
            <a:ext cx="0" cy="16820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697F52-A98B-4084-AFE4-1E3982A837F3}"/>
              </a:ext>
            </a:extLst>
          </p:cNvPr>
          <p:cNvSpPr txBox="1"/>
          <p:nvPr/>
        </p:nvSpPr>
        <p:spPr>
          <a:xfrm>
            <a:off x="3656198" y="3449137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Tyr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D3286-EEEA-4AD6-8629-E5F0A1EF7AF2}"/>
              </a:ext>
            </a:extLst>
          </p:cNvPr>
          <p:cNvSpPr txBox="1"/>
          <p:nvPr/>
        </p:nvSpPr>
        <p:spPr>
          <a:xfrm>
            <a:off x="5277587" y="3429000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Glu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347BB-18C8-441F-BF47-19B2075836AF}"/>
              </a:ext>
            </a:extLst>
          </p:cNvPr>
          <p:cNvSpPr txBox="1"/>
          <p:nvPr/>
        </p:nvSpPr>
        <p:spPr>
          <a:xfrm>
            <a:off x="6928720" y="3449138"/>
            <a:ext cx="1117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nsolas" panose="020B0609020204030204" pitchFamily="49" charset="0"/>
              </a:rPr>
              <a:t>Ser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8836E-CCFC-4D1D-8970-D9B3E438E3E7}"/>
              </a:ext>
            </a:extLst>
          </p:cNvPr>
          <p:cNvSpPr txBox="1"/>
          <p:nvPr/>
        </p:nvSpPr>
        <p:spPr>
          <a:xfrm>
            <a:off x="8599759" y="3541469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nsolas" panose="020B0609020204030204" pitchFamily="49" charset="0"/>
              </a:rPr>
              <a:t>stop</a:t>
            </a:r>
            <a:endParaRPr lang="en-GB" sz="4400" b="1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B25A6-BEBC-4ECB-81CE-9CF201A25407}"/>
              </a:ext>
            </a:extLst>
          </p:cNvPr>
          <p:cNvSpPr txBox="1"/>
          <p:nvPr/>
        </p:nvSpPr>
        <p:spPr>
          <a:xfrm>
            <a:off x="4009063" y="4773171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onsolas" panose="020B0609020204030204" pitchFamily="49" charset="0"/>
              </a:rPr>
              <a:t>Y   E    S   -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BC44529-290E-4CE1-A371-25E8D8AD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6000" b="1" dirty="0"/>
              <a:t>ORF</a:t>
            </a:r>
            <a:r>
              <a:rPr lang="en-GB" sz="6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761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EBEE2-C876-4C55-A987-889F4101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64" y="1846052"/>
            <a:ext cx="5515276" cy="367759"/>
          </a:xfrm>
        </p:spPr>
        <p:txBody>
          <a:bodyPr/>
          <a:lstStyle/>
          <a:p>
            <a:pPr algn="ctr"/>
            <a:r>
              <a:rPr lang="en-GB" dirty="0"/>
              <a:t>Coding strand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1217FD-31B7-4B4B-8AA5-9497BB1E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764" y="2213812"/>
            <a:ext cx="5515276" cy="60540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nsolas" panose="020B0609020204030204" pitchFamily="49" charset="0"/>
              </a:rPr>
              <a:t>5’- AGATGAAACCGCGATTCTG -3’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966CAB-6F72-4D40-AEE3-B2E699203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19" y="1846052"/>
            <a:ext cx="5454315" cy="367759"/>
          </a:xfrm>
        </p:spPr>
        <p:txBody>
          <a:bodyPr/>
          <a:lstStyle/>
          <a:p>
            <a:pPr algn="ctr"/>
            <a:r>
              <a:rPr lang="en-GB" dirty="0"/>
              <a:t>Non-Coding strand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8C31A6-7AB8-4AD6-BF77-8ED02A6B2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213811"/>
            <a:ext cx="5669280" cy="654517"/>
          </a:xfrm>
        </p:spPr>
        <p:txBody>
          <a:bodyPr/>
          <a:lstStyle/>
          <a:p>
            <a:r>
              <a:rPr lang="en-GB" sz="2800" dirty="0">
                <a:latin typeface="Consolas" panose="020B0609020204030204" pitchFamily="49" charset="0"/>
              </a:rPr>
              <a:t>5’- GCGTTCCACCAGAATGCTCA -3’</a:t>
            </a:r>
          </a:p>
          <a:p>
            <a:endParaRPr lang="en-GB" sz="2800" dirty="0">
              <a:latin typeface="Consolas" panose="020B0609020204030204" pitchFamily="49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11499B6-A945-456B-BBDB-1310F456BF20}"/>
              </a:ext>
            </a:extLst>
          </p:cNvPr>
          <p:cNvSpPr txBox="1">
            <a:spLocks/>
          </p:cNvSpPr>
          <p:nvPr/>
        </p:nvSpPr>
        <p:spPr>
          <a:xfrm>
            <a:off x="6217919" y="3648777"/>
            <a:ext cx="5669280" cy="4997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nsolas" panose="020B0609020204030204" pitchFamily="49" charset="0"/>
              </a:rPr>
              <a:t>5’- </a:t>
            </a:r>
            <a:r>
              <a:rPr lang="en-GB" sz="2800" dirty="0"/>
              <a:t>TGAGCATTCTGGTGGAACGC </a:t>
            </a:r>
            <a:r>
              <a:rPr lang="en-GB" sz="2800" dirty="0">
                <a:latin typeface="Consolas" panose="020B0609020204030204" pitchFamily="49" charset="0"/>
              </a:rPr>
              <a:t>-3’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B0A40C-5253-4AD6-A2A3-51228D91C2EF}"/>
              </a:ext>
            </a:extLst>
          </p:cNvPr>
          <p:cNvCxnSpPr/>
          <p:nvPr/>
        </p:nvCxnSpPr>
        <p:spPr>
          <a:xfrm>
            <a:off x="8835989" y="2733574"/>
            <a:ext cx="0" cy="70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320A6B-269C-47D1-9DC8-A9B5558DB606}"/>
              </a:ext>
            </a:extLst>
          </p:cNvPr>
          <p:cNvSpPr txBox="1"/>
          <p:nvPr/>
        </p:nvSpPr>
        <p:spPr>
          <a:xfrm>
            <a:off x="8839218" y="2819219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rev comp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A0C02-CA02-437F-BDB3-D5D0EF351DF7}"/>
              </a:ext>
            </a:extLst>
          </p:cNvPr>
          <p:cNvSpPr txBox="1"/>
          <p:nvPr/>
        </p:nvSpPr>
        <p:spPr>
          <a:xfrm>
            <a:off x="7409162" y="4010906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-    A    F   W   </a:t>
            </a:r>
            <a:r>
              <a:rPr lang="en-GB" sz="3200" b="1" dirty="0" err="1">
                <a:solidFill>
                  <a:srgbClr val="00B050"/>
                </a:solidFill>
              </a:rPr>
              <a:t>W</a:t>
            </a:r>
            <a:r>
              <a:rPr lang="en-GB" sz="3200" b="1" dirty="0">
                <a:solidFill>
                  <a:srgbClr val="00B050"/>
                </a:solidFill>
              </a:rPr>
              <a:t>  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2F126-A29F-4C9F-8D95-72CA0CC9B4B6}"/>
              </a:ext>
            </a:extLst>
          </p:cNvPr>
          <p:cNvSpPr txBox="1"/>
          <p:nvPr/>
        </p:nvSpPr>
        <p:spPr>
          <a:xfrm>
            <a:off x="7513436" y="450698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E    H    S    G   </a:t>
            </a:r>
            <a:r>
              <a:rPr lang="en-GB" sz="3200" b="1" dirty="0" err="1">
                <a:solidFill>
                  <a:srgbClr val="00B050"/>
                </a:solidFill>
              </a:rPr>
              <a:t>G</a:t>
            </a:r>
            <a:r>
              <a:rPr lang="en-GB" sz="3200" b="1" dirty="0">
                <a:solidFill>
                  <a:srgbClr val="00B050"/>
                </a:solidFill>
              </a:rPr>
              <a:t>   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79FAC-A2BA-4CED-AC2D-C2DF4A7DDDD5}"/>
              </a:ext>
            </a:extLst>
          </p:cNvPr>
          <p:cNvSpPr txBox="1"/>
          <p:nvPr/>
        </p:nvSpPr>
        <p:spPr>
          <a:xfrm>
            <a:off x="7744189" y="4998679"/>
            <a:ext cx="3379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S     I    L    V    E   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609E0-85F4-46CD-A020-C5DAA430161D}"/>
              </a:ext>
            </a:extLst>
          </p:cNvPr>
          <p:cNvSpPr txBox="1"/>
          <p:nvPr/>
        </p:nvSpPr>
        <p:spPr>
          <a:xfrm>
            <a:off x="1621282" y="2711497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R    -    N    R    D    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73CFD7-FBF8-49DD-A29F-9A3772D8F09E}"/>
              </a:ext>
            </a:extLst>
          </p:cNvPr>
          <p:cNvSpPr txBox="1"/>
          <p:nvPr/>
        </p:nvSpPr>
        <p:spPr>
          <a:xfrm>
            <a:off x="1786938" y="3209182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D    E    T    A    I     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A16947-190A-446B-867E-D557AE494E40}"/>
              </a:ext>
            </a:extLst>
          </p:cNvPr>
          <p:cNvSpPr txBox="1"/>
          <p:nvPr/>
        </p:nvSpPr>
        <p:spPr>
          <a:xfrm>
            <a:off x="1939338" y="3724734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M   K    P    R    F  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A8F45C10-7AFF-42C7-9E98-49439573186B}"/>
              </a:ext>
            </a:extLst>
          </p:cNvPr>
          <p:cNvSpPr/>
          <p:nvPr/>
        </p:nvSpPr>
        <p:spPr>
          <a:xfrm rot="3028332" flipH="1">
            <a:off x="5488705" y="3016673"/>
            <a:ext cx="308565" cy="584306"/>
          </a:xfrm>
          <a:prstGeom prst="corner">
            <a:avLst>
              <a:gd name="adj1" fmla="val 33288"/>
              <a:gd name="adj2" fmla="val 357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7EAF3009-A76B-4132-9650-0BB4114B7967}"/>
              </a:ext>
            </a:extLst>
          </p:cNvPr>
          <p:cNvSpPr/>
          <p:nvPr/>
        </p:nvSpPr>
        <p:spPr>
          <a:xfrm rot="3028332" flipH="1">
            <a:off x="11409380" y="4799607"/>
            <a:ext cx="308565" cy="584306"/>
          </a:xfrm>
          <a:prstGeom prst="corner">
            <a:avLst>
              <a:gd name="adj1" fmla="val 33288"/>
              <a:gd name="adj2" fmla="val 357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F507-1688-4F62-A796-AA67DC66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72" y="129209"/>
            <a:ext cx="370194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Transcription</a:t>
            </a:r>
            <a:br>
              <a:rPr lang="en-US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5CADE-9DD9-4491-AD8E-7C78C471BB47}"/>
              </a:ext>
            </a:extLst>
          </p:cNvPr>
          <p:cNvSpPr txBox="1"/>
          <p:nvPr/>
        </p:nvSpPr>
        <p:spPr>
          <a:xfrm>
            <a:off x="9867799" y="6516890"/>
            <a:ext cx="3084844" cy="394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/>
              <a:t>Source: </a:t>
            </a:r>
            <a:r>
              <a:rPr lang="en-US" sz="1500" dirty="0">
                <a:solidFill>
                  <a:srgbClr val="FFFFFF"/>
                </a:solidFill>
                <a:hlinkClick r:id="rId2"/>
              </a:rPr>
              <a:t>Tech Networks</a:t>
            </a: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F8CBC9D-6208-40F1-A27B-E3AF3CED8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538" r="11285" b="-540"/>
          <a:stretch/>
        </p:blipFill>
        <p:spPr>
          <a:xfrm>
            <a:off x="4040071" y="640080"/>
            <a:ext cx="815192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0E0C286-2707-48E4-85A3-F14497F2CE96}"/>
              </a:ext>
            </a:extLst>
          </p:cNvPr>
          <p:cNvSpPr txBox="1">
            <a:spLocks/>
          </p:cNvSpPr>
          <p:nvPr/>
        </p:nvSpPr>
        <p:spPr>
          <a:xfrm>
            <a:off x="152400" y="2269590"/>
            <a:ext cx="3960000" cy="9369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onsolas" panose="020B0609020204030204" pitchFamily="49" charset="0"/>
              </a:rPr>
              <a:t>5’-  </a:t>
            </a:r>
            <a:r>
              <a:rPr lang="en-GB" sz="3100" dirty="0">
                <a:latin typeface="Consolas" panose="020B0609020204030204" pitchFamily="49" charset="0"/>
              </a:rPr>
              <a:t>C</a:t>
            </a:r>
            <a:r>
              <a:rPr lang="en-GB" sz="3000" dirty="0">
                <a:latin typeface="Consolas" panose="020B0609020204030204" pitchFamily="49" charset="0"/>
              </a:rPr>
              <a:t>ATGATTCTGAAAGCG </a:t>
            </a:r>
            <a:r>
              <a:rPr lang="en-GB" sz="2800" dirty="0">
                <a:latin typeface="Consolas" panose="020B0609020204030204" pitchFamily="49" charset="0"/>
              </a:rPr>
              <a:t>-3’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AE36D-31F1-4076-BBD2-E3B1F9EC54BC}"/>
              </a:ext>
            </a:extLst>
          </p:cNvPr>
          <p:cNvSpPr txBox="1">
            <a:spLocks/>
          </p:cNvSpPr>
          <p:nvPr/>
        </p:nvSpPr>
        <p:spPr>
          <a:xfrm>
            <a:off x="152400" y="1798062"/>
            <a:ext cx="3960000" cy="3736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/>
              <a:t>Coding strand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365FEDE-8121-4930-94CB-6D95486FA430}"/>
              </a:ext>
            </a:extLst>
          </p:cNvPr>
          <p:cNvSpPr txBox="1">
            <a:spLocks/>
          </p:cNvSpPr>
          <p:nvPr/>
        </p:nvSpPr>
        <p:spPr>
          <a:xfrm>
            <a:off x="4112400" y="2269590"/>
            <a:ext cx="3960000" cy="9369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3’- </a:t>
            </a:r>
            <a:br>
              <a:rPr lang="en-GB" sz="2400" dirty="0">
                <a:latin typeface="Consolas" panose="020B0609020204030204" pitchFamily="49" charset="0"/>
              </a:rPr>
            </a:br>
            <a:r>
              <a:rPr lang="en-GB" sz="2800" dirty="0">
                <a:latin typeface="Consolas" panose="020B0609020204030204" pitchFamily="49" charset="0"/>
              </a:rPr>
              <a:t>AAACGTTTACGCCCAT</a:t>
            </a:r>
            <a:r>
              <a:rPr lang="en-GB" sz="2600" dirty="0">
                <a:latin typeface="Consolas" panose="020B0609020204030204" pitchFamily="49" charset="0"/>
              </a:rPr>
              <a:t> </a:t>
            </a:r>
            <a:r>
              <a:rPr lang="en-GB" sz="2800" dirty="0">
                <a:latin typeface="Consolas" panose="020B0609020204030204" pitchFamily="49" charset="0"/>
              </a:rPr>
              <a:t>-5’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EEC487-7CD8-4413-8C1E-7BDFE672BCFE}"/>
              </a:ext>
            </a:extLst>
          </p:cNvPr>
          <p:cNvSpPr txBox="1">
            <a:spLocks/>
          </p:cNvSpPr>
          <p:nvPr/>
        </p:nvSpPr>
        <p:spPr>
          <a:xfrm>
            <a:off x="4112400" y="1798062"/>
            <a:ext cx="3960000" cy="3736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/>
              <a:t>Coding strand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8FC2688-FF56-4627-88B0-D6C20F842E20}"/>
              </a:ext>
            </a:extLst>
          </p:cNvPr>
          <p:cNvSpPr txBox="1">
            <a:spLocks/>
          </p:cNvSpPr>
          <p:nvPr/>
        </p:nvSpPr>
        <p:spPr>
          <a:xfrm>
            <a:off x="8079600" y="2269590"/>
            <a:ext cx="3952800" cy="1026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latin typeface="Consolas" panose="020B0609020204030204" pitchFamily="49" charset="0"/>
              </a:rPr>
              <a:t>5’-  </a:t>
            </a:r>
            <a:r>
              <a:rPr lang="en-GB" sz="3600" dirty="0">
                <a:latin typeface="Consolas" panose="020B0609020204030204" pitchFamily="49" charset="0"/>
              </a:rPr>
              <a:t>TCACTTCTTTGCGCATGT</a:t>
            </a:r>
            <a:r>
              <a:rPr lang="en-GB" sz="2800" dirty="0">
                <a:latin typeface="Consolas" panose="020B0609020204030204" pitchFamily="49" charset="0"/>
              </a:rPr>
              <a:t> -</a:t>
            </a:r>
            <a:r>
              <a:rPr lang="en-GB" sz="3400" dirty="0">
                <a:latin typeface="Consolas" panose="020B0609020204030204" pitchFamily="49" charset="0"/>
              </a:rPr>
              <a:t>3’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58F478-C06D-4C95-A559-AFEB2186216A}"/>
              </a:ext>
            </a:extLst>
          </p:cNvPr>
          <p:cNvSpPr txBox="1">
            <a:spLocks/>
          </p:cNvSpPr>
          <p:nvPr/>
        </p:nvSpPr>
        <p:spPr>
          <a:xfrm>
            <a:off x="8079600" y="1798062"/>
            <a:ext cx="3960000" cy="3736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/>
              <a:t>Rev primer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1473F3-5A1A-4FC8-AAF6-FE1BF5B1DC39}"/>
              </a:ext>
            </a:extLst>
          </p:cNvPr>
          <p:cNvCxnSpPr/>
          <p:nvPr/>
        </p:nvCxnSpPr>
        <p:spPr>
          <a:xfrm>
            <a:off x="9626564" y="3035199"/>
            <a:ext cx="0" cy="70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5E6A49-D707-4112-A002-BBAC44A0B15C}"/>
              </a:ext>
            </a:extLst>
          </p:cNvPr>
          <p:cNvSpPr txBox="1"/>
          <p:nvPr/>
        </p:nvSpPr>
        <p:spPr>
          <a:xfrm>
            <a:off x="9629793" y="3120844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rev comp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619843-C062-4760-904E-1EA90715CFF8}"/>
              </a:ext>
            </a:extLst>
          </p:cNvPr>
          <p:cNvCxnSpPr/>
          <p:nvPr/>
        </p:nvCxnSpPr>
        <p:spPr>
          <a:xfrm>
            <a:off x="5406989" y="3041388"/>
            <a:ext cx="0" cy="705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64E8042-A075-4DBE-BBBC-ECC6F160D095}"/>
              </a:ext>
            </a:extLst>
          </p:cNvPr>
          <p:cNvSpPr txBox="1"/>
          <p:nvPr/>
        </p:nvSpPr>
        <p:spPr>
          <a:xfrm>
            <a:off x="5410218" y="3127033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reverse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6348AD0-7593-443D-A9E1-320A10965D91}"/>
              </a:ext>
            </a:extLst>
          </p:cNvPr>
          <p:cNvSpPr txBox="1">
            <a:spLocks/>
          </p:cNvSpPr>
          <p:nvPr/>
        </p:nvSpPr>
        <p:spPr>
          <a:xfrm>
            <a:off x="4128466" y="3610505"/>
            <a:ext cx="3960000" cy="9369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onsolas" panose="020B0609020204030204" pitchFamily="49" charset="0"/>
              </a:rPr>
              <a:t>5’- </a:t>
            </a:r>
            <a:br>
              <a:rPr lang="en-GB" sz="2400" dirty="0">
                <a:latin typeface="Consolas" panose="020B0609020204030204" pitchFamily="49" charset="0"/>
              </a:rPr>
            </a:br>
            <a:r>
              <a:rPr lang="en-GB" sz="2800" dirty="0">
                <a:latin typeface="Consolas" panose="020B0609020204030204" pitchFamily="49" charset="0"/>
              </a:rPr>
              <a:t>TACCCGCATTTGCAAA</a:t>
            </a:r>
            <a:r>
              <a:rPr lang="en-GB" sz="2600" dirty="0">
                <a:latin typeface="Consolas" panose="020B0609020204030204" pitchFamily="49" charset="0"/>
              </a:rPr>
              <a:t> </a:t>
            </a:r>
            <a:r>
              <a:rPr lang="en-GB" sz="2800" dirty="0">
                <a:latin typeface="Consolas" panose="020B0609020204030204" pitchFamily="49" charset="0"/>
              </a:rPr>
              <a:t>-3’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EF13EE6-4325-4BB2-AA65-3E1A39F2B596}"/>
              </a:ext>
            </a:extLst>
          </p:cNvPr>
          <p:cNvSpPr txBox="1">
            <a:spLocks/>
          </p:cNvSpPr>
          <p:nvPr/>
        </p:nvSpPr>
        <p:spPr>
          <a:xfrm>
            <a:off x="8086800" y="3787914"/>
            <a:ext cx="3952800" cy="1026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>
                <a:latin typeface="Consolas" panose="020B0609020204030204" pitchFamily="49" charset="0"/>
              </a:rPr>
              <a:t>5’-  A</a:t>
            </a:r>
            <a:r>
              <a:rPr lang="en-GB" sz="3600" dirty="0">
                <a:latin typeface="Consolas" panose="020B0609020204030204" pitchFamily="49" charset="0"/>
              </a:rPr>
              <a:t>CATGCGCAAAGAAGTG</a:t>
            </a:r>
            <a:r>
              <a:rPr lang="en-GB" sz="2800" dirty="0">
                <a:latin typeface="Consolas" panose="020B0609020204030204" pitchFamily="49" charset="0"/>
              </a:rPr>
              <a:t> -</a:t>
            </a:r>
            <a:r>
              <a:rPr lang="en-GB" sz="3400" dirty="0">
                <a:latin typeface="Consolas" panose="020B0609020204030204" pitchFamily="49" charset="0"/>
              </a:rPr>
              <a:t>3’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281CB8-BB65-4120-8B41-CD0F0463A4E3}"/>
              </a:ext>
            </a:extLst>
          </p:cNvPr>
          <p:cNvCxnSpPr/>
          <p:nvPr/>
        </p:nvCxnSpPr>
        <p:spPr>
          <a:xfrm>
            <a:off x="4039561" y="2269590"/>
            <a:ext cx="0" cy="407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278894-3B67-4E80-97FB-5919D3B8A0A0}"/>
              </a:ext>
            </a:extLst>
          </p:cNvPr>
          <p:cNvCxnSpPr/>
          <p:nvPr/>
        </p:nvCxnSpPr>
        <p:spPr>
          <a:xfrm>
            <a:off x="7990036" y="2263914"/>
            <a:ext cx="0" cy="4074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6B3744-C334-44AC-A209-7B17D03AF974}"/>
              </a:ext>
            </a:extLst>
          </p:cNvPr>
          <p:cNvSpPr txBox="1"/>
          <p:nvPr/>
        </p:nvSpPr>
        <p:spPr>
          <a:xfrm>
            <a:off x="589123" y="3457714"/>
            <a:ext cx="278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ORF2:</a:t>
            </a:r>
          </a:p>
          <a:p>
            <a:pPr algn="ctr"/>
            <a:r>
              <a:rPr lang="en-GB" sz="3200" b="1" dirty="0">
                <a:solidFill>
                  <a:srgbClr val="00B050"/>
                </a:solidFill>
              </a:rPr>
              <a:t>M I L K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2D895-324E-49B0-BF43-B674AFF47EAC}"/>
              </a:ext>
            </a:extLst>
          </p:cNvPr>
          <p:cNvSpPr txBox="1"/>
          <p:nvPr/>
        </p:nvSpPr>
        <p:spPr>
          <a:xfrm>
            <a:off x="4623932" y="4661644"/>
            <a:ext cx="278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ORF2:</a:t>
            </a:r>
          </a:p>
          <a:p>
            <a:pPr algn="ctr"/>
            <a:r>
              <a:rPr lang="en-GB" sz="3200" b="1" dirty="0">
                <a:solidFill>
                  <a:srgbClr val="00B050"/>
                </a:solidFill>
              </a:rPr>
              <a:t>T R I C 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EA2D67-812A-43B7-BAA1-09DFFB762B19}"/>
              </a:ext>
            </a:extLst>
          </p:cNvPr>
          <p:cNvSpPr txBox="1"/>
          <p:nvPr/>
        </p:nvSpPr>
        <p:spPr>
          <a:xfrm>
            <a:off x="8723377" y="4754929"/>
            <a:ext cx="278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ORF3(6):</a:t>
            </a:r>
          </a:p>
          <a:p>
            <a:pPr algn="ctr"/>
            <a:r>
              <a:rPr lang="en-GB" sz="3200" b="1" dirty="0">
                <a:solidFill>
                  <a:srgbClr val="00B050"/>
                </a:solidFill>
              </a:rPr>
              <a:t>M R K E V</a:t>
            </a:r>
          </a:p>
        </p:txBody>
      </p:sp>
    </p:spTree>
    <p:extLst>
      <p:ext uri="{BB962C8B-B14F-4D97-AF65-F5344CB8AC3E}">
        <p14:creationId xmlns:p14="http://schemas.microsoft.com/office/powerpoint/2010/main" val="26696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F5EEF-77D8-414A-90B8-C16ECA23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737360"/>
            <a:ext cx="11029950" cy="1596390"/>
          </a:xfrm>
        </p:spPr>
        <p:txBody>
          <a:bodyPr>
            <a:normAutofit/>
          </a:bodyPr>
          <a:lstStyle/>
          <a:p>
            <a:r>
              <a:rPr lang="en-GB" dirty="0"/>
              <a:t>Z</a:t>
            </a:r>
            <a:r>
              <a:rPr lang="cs-CZ" dirty="0"/>
              <a:t>í</a:t>
            </a:r>
            <a:r>
              <a:rPr lang="en-GB" dirty="0" err="1"/>
              <a:t>skali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cDNA </a:t>
            </a:r>
            <a:r>
              <a:rPr lang="en-GB" dirty="0" err="1"/>
              <a:t>va</a:t>
            </a:r>
            <a:r>
              <a:rPr lang="cs-CZ" dirty="0"/>
              <a:t>š</a:t>
            </a:r>
            <a:r>
              <a:rPr lang="en-GB" dirty="0" err="1"/>
              <a:t>eho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, a </a:t>
            </a:r>
            <a:r>
              <a:rPr lang="en-GB" dirty="0" err="1"/>
              <a:t>naklonovali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ji do</a:t>
            </a:r>
            <a:r>
              <a:rPr lang="cs-CZ" dirty="0"/>
              <a:t> </a:t>
            </a:r>
            <a:r>
              <a:rPr lang="en-GB" dirty="0" err="1"/>
              <a:t>expresn</a:t>
            </a:r>
            <a:r>
              <a:rPr lang="cs-CZ" dirty="0"/>
              <a:t>í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plasmidu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aby </a:t>
            </a:r>
            <a:r>
              <a:rPr lang="en-GB" dirty="0" err="1"/>
              <a:t>krátce</a:t>
            </a:r>
            <a:r>
              <a:rPr lang="en-GB" dirty="0"/>
              <a:t> za 3’ </a:t>
            </a:r>
            <a:r>
              <a:rPr lang="en-GB" dirty="0" err="1"/>
              <a:t>koncem</a:t>
            </a:r>
            <a:r>
              <a:rPr lang="en-GB" dirty="0"/>
              <a:t> cDNA </a:t>
            </a:r>
            <a:r>
              <a:rPr lang="en-GB" dirty="0" err="1"/>
              <a:t>následovala</a:t>
            </a:r>
            <a:r>
              <a:rPr lang="en-GB" dirty="0"/>
              <a:t> </a:t>
            </a:r>
            <a:r>
              <a:rPr lang="en-GB" dirty="0" err="1"/>
              <a:t>plasmidová</a:t>
            </a:r>
            <a:r>
              <a:rPr lang="en-GB" dirty="0"/>
              <a:t> </a:t>
            </a:r>
            <a:r>
              <a:rPr lang="en-GB" dirty="0" err="1"/>
              <a:t>sekvence</a:t>
            </a:r>
            <a:r>
              <a:rPr lang="en-GB" dirty="0"/>
              <a:t> ACG</a:t>
            </a:r>
            <a:r>
              <a:rPr lang="cs-CZ" dirty="0"/>
              <a:t> </a:t>
            </a:r>
            <a:r>
              <a:rPr lang="en-GB" dirty="0"/>
              <a:t>GCC GTC GTT TTA C. Pro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sekvence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cs-CZ" dirty="0"/>
              <a:t>š</a:t>
            </a:r>
            <a:r>
              <a:rPr lang="en-GB" dirty="0" err="1"/>
              <a:t>eho</a:t>
            </a:r>
            <a:r>
              <a:rPr lang="en-GB" dirty="0"/>
              <a:t> genu </a:t>
            </a:r>
            <a:r>
              <a:rPr lang="en-GB" dirty="0" err="1"/>
              <a:t>pomoc</a:t>
            </a:r>
            <a:r>
              <a:rPr lang="cs-CZ" dirty="0"/>
              <a:t>í</a:t>
            </a:r>
            <a:r>
              <a:rPr lang="en-GB" dirty="0"/>
              <a:t> </a:t>
            </a:r>
            <a:r>
              <a:rPr lang="en-GB" dirty="0" err="1"/>
              <a:t>Sangerovy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pou</a:t>
            </a:r>
            <a:r>
              <a:rPr lang="cs-CZ" dirty="0"/>
              <a:t>ž</a:t>
            </a:r>
            <a:r>
              <a:rPr lang="en-GB" dirty="0" err="1"/>
              <a:t>ili</a:t>
            </a:r>
            <a:r>
              <a:rPr lang="cs-CZ" dirty="0"/>
              <a:t> </a:t>
            </a:r>
            <a:r>
              <a:rPr lang="en-GB" dirty="0"/>
              <a:t>primer 5’- GTA AAA CGA CGG CCG T</a:t>
            </a:r>
            <a:r>
              <a:rPr lang="cs-CZ" dirty="0"/>
              <a:t> </a:t>
            </a:r>
            <a:r>
              <a:rPr lang="en-GB" dirty="0"/>
              <a:t>-3’ . V</a:t>
            </a:r>
            <a:r>
              <a:rPr lang="cs-CZ" dirty="0"/>
              <a:t>ý</a:t>
            </a:r>
            <a:r>
              <a:rPr lang="en-GB" dirty="0" err="1"/>
              <a:t>stup</a:t>
            </a:r>
            <a:r>
              <a:rPr lang="en-GB" dirty="0"/>
              <a:t> </a:t>
            </a:r>
            <a:r>
              <a:rPr lang="en-GB" dirty="0" err="1"/>
              <a:t>sekvenátoru</a:t>
            </a:r>
            <a:r>
              <a:rPr lang="en-GB" dirty="0"/>
              <a:t> </a:t>
            </a:r>
            <a:r>
              <a:rPr lang="en-GB" dirty="0" err="1"/>
              <a:t>obsahoval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ilo</a:t>
            </a:r>
            <a:r>
              <a:rPr lang="cs-CZ" dirty="0"/>
              <a:t>ž</a:t>
            </a:r>
            <a:r>
              <a:rPr lang="en-GB" dirty="0" err="1"/>
              <a:t>en</a:t>
            </a:r>
            <a:r>
              <a:rPr lang="cs-CZ" dirty="0"/>
              <a:t>ý</a:t>
            </a:r>
            <a:r>
              <a:rPr lang="en-GB" dirty="0"/>
              <a:t> fragment, </a:t>
            </a:r>
            <a:r>
              <a:rPr lang="en-GB" dirty="0" err="1"/>
              <a:t>odpov</a:t>
            </a:r>
            <a:r>
              <a:rPr lang="cs-CZ" dirty="0"/>
              <a:t>í</a:t>
            </a:r>
            <a:r>
              <a:rPr lang="en-GB" dirty="0" err="1"/>
              <a:t>daj</a:t>
            </a:r>
            <a:r>
              <a:rPr lang="cs-CZ" dirty="0"/>
              <a:t>í</a:t>
            </a:r>
            <a:r>
              <a:rPr lang="en-GB" dirty="0"/>
              <a:t>c</a:t>
            </a:r>
            <a:r>
              <a:rPr lang="cs-CZ" dirty="0"/>
              <a:t>í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ibli</a:t>
            </a:r>
            <a:r>
              <a:rPr lang="cs-CZ" dirty="0"/>
              <a:t>ž</a:t>
            </a:r>
            <a:r>
              <a:rPr lang="en-GB" dirty="0"/>
              <a:t>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st</a:t>
            </a:r>
            <a:r>
              <a:rPr lang="cs-CZ" dirty="0"/>
              <a:t>é</a:t>
            </a:r>
            <a:r>
              <a:rPr lang="en-GB" dirty="0"/>
              <a:t>mu </a:t>
            </a:r>
            <a:r>
              <a:rPr lang="en-GB" dirty="0" err="1"/>
              <a:t>nukleotidu</a:t>
            </a:r>
            <a:r>
              <a:rPr lang="en-GB" dirty="0"/>
              <a:t> v </a:t>
            </a:r>
            <a:r>
              <a:rPr lang="en-GB" dirty="0" err="1"/>
              <a:t>sekvenci</a:t>
            </a:r>
            <a:r>
              <a:rPr lang="en-GB" dirty="0"/>
              <a:t>.</a:t>
            </a:r>
            <a:r>
              <a:rPr lang="cs-CZ" dirty="0"/>
              <a:t> Č</a:t>
            </a:r>
            <a:r>
              <a:rPr lang="en-GB" dirty="0"/>
              <a:t>erven</a:t>
            </a:r>
            <a:r>
              <a:rPr lang="cs-CZ" dirty="0"/>
              <a:t>ě</a:t>
            </a:r>
            <a:r>
              <a:rPr lang="en-GB" dirty="0"/>
              <a:t> je </a:t>
            </a:r>
            <a:r>
              <a:rPr lang="en-GB" dirty="0" err="1"/>
              <a:t>zna</a:t>
            </a:r>
            <a:r>
              <a:rPr lang="cs-CZ" dirty="0"/>
              <a:t>č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signál</a:t>
            </a:r>
            <a:r>
              <a:rPr lang="en-GB" dirty="0"/>
              <a:t> fluoroforu </a:t>
            </a:r>
            <a:r>
              <a:rPr lang="en-GB" dirty="0" err="1"/>
              <a:t>navázan</a:t>
            </a:r>
            <a:r>
              <a:rPr lang="cs-CZ" dirty="0"/>
              <a:t>é</a:t>
            </a:r>
            <a:r>
              <a:rPr lang="en-GB" dirty="0" err="1"/>
              <a:t>ho</a:t>
            </a:r>
            <a:r>
              <a:rPr lang="cs-CZ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ddTTP</a:t>
            </a:r>
            <a:r>
              <a:rPr lang="en-GB" dirty="0"/>
              <a:t>, mod</a:t>
            </a:r>
            <a:r>
              <a:rPr lang="cs-CZ" dirty="0"/>
              <a:t>ř</a:t>
            </a:r>
            <a:r>
              <a:rPr lang="en-GB" dirty="0"/>
              <a:t>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ddCTP</a:t>
            </a:r>
            <a:r>
              <a:rPr lang="en-GB" dirty="0"/>
              <a:t>, </a:t>
            </a:r>
            <a:r>
              <a:rPr lang="en-GB" dirty="0" err="1"/>
              <a:t>zelen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ddATP</a:t>
            </a:r>
            <a:r>
              <a:rPr lang="en-GB" dirty="0"/>
              <a:t>, </a:t>
            </a:r>
            <a:r>
              <a:rPr lang="cs-CZ" dirty="0"/>
              <a:t>č</a:t>
            </a:r>
            <a:r>
              <a:rPr lang="en-GB" dirty="0"/>
              <a:t>ern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ddGTP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46298-0C1C-4400-8824-3B4591DF173F}"/>
              </a:ext>
            </a:extLst>
          </p:cNvPr>
          <p:cNvSpPr txBox="1"/>
          <p:nvPr/>
        </p:nvSpPr>
        <p:spPr>
          <a:xfrm>
            <a:off x="381000" y="3448050"/>
            <a:ext cx="6191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err="1"/>
              <a:t>zapi</a:t>
            </a:r>
            <a:r>
              <a:rPr lang="cs-CZ" sz="2000" dirty="0"/>
              <a:t>š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úsek</a:t>
            </a:r>
            <a:r>
              <a:rPr lang="en-GB" sz="2000" dirty="0"/>
              <a:t> </a:t>
            </a:r>
            <a:r>
              <a:rPr lang="en-GB" sz="2000" dirty="0" err="1"/>
              <a:t>sekvence</a:t>
            </a:r>
            <a:r>
              <a:rPr lang="en-GB" sz="2000" dirty="0"/>
              <a:t> </a:t>
            </a:r>
            <a:r>
              <a:rPr lang="en-GB" sz="2000" dirty="0" err="1"/>
              <a:t>vlákna</a:t>
            </a:r>
            <a:r>
              <a:rPr lang="en-GB" sz="2000" dirty="0"/>
              <a:t> DNA </a:t>
            </a:r>
            <a:r>
              <a:rPr lang="en-GB" sz="2000" dirty="0" err="1"/>
              <a:t>obsahuj</a:t>
            </a:r>
            <a:r>
              <a:rPr lang="cs-CZ" sz="2000" dirty="0"/>
              <a:t>í</a:t>
            </a:r>
            <a:r>
              <a:rPr lang="en-GB" sz="2000" dirty="0"/>
              <a:t>c</a:t>
            </a:r>
            <a:r>
              <a:rPr lang="cs-CZ" sz="2000" dirty="0"/>
              <a:t>í</a:t>
            </a:r>
            <a:r>
              <a:rPr lang="en-GB" sz="2000" dirty="0" err="1"/>
              <a:t>ho</a:t>
            </a:r>
            <a:r>
              <a:rPr lang="en-GB" sz="2000" dirty="0"/>
              <a:t> </a:t>
            </a:r>
            <a:r>
              <a:rPr lang="en-GB" sz="2000" dirty="0" err="1"/>
              <a:t>va</a:t>
            </a:r>
            <a:r>
              <a:rPr lang="cs-CZ" sz="2000" dirty="0"/>
              <a:t>š</a:t>
            </a:r>
            <a:r>
              <a:rPr lang="en-GB" sz="2000" dirty="0" err="1"/>
              <a:t>i</a:t>
            </a:r>
            <a:r>
              <a:rPr lang="en-GB" sz="2000" dirty="0"/>
              <a:t> cDNA, </a:t>
            </a:r>
            <a:r>
              <a:rPr lang="en-GB" sz="2000" dirty="0" err="1"/>
              <a:t>kter</a:t>
            </a:r>
            <a:r>
              <a:rPr lang="cs-CZ" sz="2000" dirty="0"/>
              <a:t>ý</a:t>
            </a:r>
            <a:r>
              <a:rPr lang="en-GB" sz="2000" dirty="0"/>
              <a:t> </a:t>
            </a:r>
            <a:r>
              <a:rPr lang="en-GB" sz="2000" dirty="0" err="1"/>
              <a:t>odpov</a:t>
            </a:r>
            <a:r>
              <a:rPr lang="cs-CZ" sz="2000" dirty="0"/>
              <a:t>í</a:t>
            </a:r>
            <a:r>
              <a:rPr lang="en-GB" sz="2000" dirty="0" err="1"/>
              <a:t>dá</a:t>
            </a:r>
            <a:r>
              <a:rPr lang="en-GB" sz="2000" dirty="0"/>
              <a:t> </a:t>
            </a:r>
            <a:r>
              <a:rPr lang="en-GB" sz="2000" dirty="0" err="1"/>
              <a:t>uveden</a:t>
            </a:r>
            <a:r>
              <a:rPr lang="cs-CZ" sz="2000" dirty="0"/>
              <a:t>é</a:t>
            </a:r>
            <a:r>
              <a:rPr lang="en-GB" sz="2000" dirty="0"/>
              <a:t>mu </a:t>
            </a:r>
            <a:r>
              <a:rPr lang="en-GB" sz="2000" dirty="0" err="1"/>
              <a:t>fragmentu</a:t>
            </a:r>
            <a:r>
              <a:rPr lang="en-GB" sz="2000" dirty="0"/>
              <a:t> v</a:t>
            </a:r>
            <a:r>
              <a:rPr lang="cs-CZ" sz="2000" dirty="0"/>
              <a:t>ý</a:t>
            </a:r>
            <a:r>
              <a:rPr lang="en-GB" sz="2000" dirty="0" err="1"/>
              <a:t>stupu</a:t>
            </a:r>
            <a:r>
              <a:rPr lang="en-GB" sz="2000" dirty="0"/>
              <a:t> </a:t>
            </a:r>
            <a:r>
              <a:rPr lang="en-GB" sz="2000" dirty="0" err="1"/>
              <a:t>sekvenátoru</a:t>
            </a:r>
            <a:r>
              <a:rPr lang="en-GB" sz="2000" dirty="0"/>
              <a:t>:</a:t>
            </a:r>
            <a:endParaRPr lang="cs-CZ" sz="2000" dirty="0"/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en-GB" sz="2000" dirty="0" err="1"/>
              <a:t>zapi</a:t>
            </a:r>
            <a:r>
              <a:rPr lang="cs-CZ" sz="2000" dirty="0"/>
              <a:t>š</a:t>
            </a:r>
            <a:r>
              <a:rPr lang="en-GB" sz="2000" dirty="0" err="1"/>
              <a:t>te</a:t>
            </a:r>
            <a:r>
              <a:rPr lang="en-GB" sz="2000" dirty="0"/>
              <a:t> p</a:t>
            </a:r>
            <a:r>
              <a:rPr lang="cs-CZ" sz="2000" dirty="0"/>
              <a:t>ří</a:t>
            </a:r>
            <a:r>
              <a:rPr lang="en-GB" sz="2000" dirty="0" err="1"/>
              <a:t>slu</a:t>
            </a:r>
            <a:r>
              <a:rPr lang="cs-CZ" sz="2000" dirty="0"/>
              <a:t>š</a:t>
            </a:r>
            <a:r>
              <a:rPr lang="en-GB" sz="2000" dirty="0"/>
              <a:t>n</a:t>
            </a:r>
            <a:r>
              <a:rPr lang="cs-CZ" sz="2000" dirty="0"/>
              <a:t>ý</a:t>
            </a:r>
            <a:r>
              <a:rPr lang="en-GB" sz="2000" dirty="0"/>
              <a:t> </a:t>
            </a:r>
            <a:r>
              <a:rPr lang="en-GB" sz="2000" dirty="0" err="1"/>
              <a:t>úsek</a:t>
            </a:r>
            <a:r>
              <a:rPr lang="en-GB" sz="2000" dirty="0"/>
              <a:t> </a:t>
            </a:r>
            <a:r>
              <a:rPr lang="en-GB" sz="2000" dirty="0" err="1"/>
              <a:t>sekvence</a:t>
            </a:r>
            <a:r>
              <a:rPr lang="en-GB" sz="2000" dirty="0"/>
              <a:t> mRNA,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slou</a:t>
            </a:r>
            <a:r>
              <a:rPr lang="cs-CZ" sz="2000" dirty="0"/>
              <a:t>ž</a:t>
            </a:r>
            <a:r>
              <a:rPr lang="en-GB" sz="2000" dirty="0" err="1"/>
              <a:t>ila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templát</a:t>
            </a:r>
            <a:r>
              <a:rPr lang="en-GB" sz="2000" dirty="0"/>
              <a:t> pro </a:t>
            </a:r>
            <a:r>
              <a:rPr lang="en-GB" sz="2000" dirty="0" err="1"/>
              <a:t>va</a:t>
            </a:r>
            <a:r>
              <a:rPr lang="cs-CZ" sz="2000" dirty="0"/>
              <a:t>š</a:t>
            </a:r>
            <a:r>
              <a:rPr lang="en-GB" sz="2000" dirty="0" err="1"/>
              <a:t>i</a:t>
            </a:r>
            <a:r>
              <a:rPr lang="cs-CZ" sz="2000" dirty="0"/>
              <a:t> </a:t>
            </a:r>
            <a:r>
              <a:rPr lang="en-GB" sz="2000" dirty="0"/>
              <a:t>cDNA</a:t>
            </a:r>
            <a:endParaRPr lang="cs-CZ" sz="2000" dirty="0"/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en-GB" sz="2000" dirty="0"/>
              <a:t> </a:t>
            </a:r>
            <a:r>
              <a:rPr lang="en-GB" sz="2000" dirty="0" err="1"/>
              <a:t>zapi</a:t>
            </a:r>
            <a:r>
              <a:rPr lang="cs-CZ" sz="2000" dirty="0"/>
              <a:t>š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úsek</a:t>
            </a:r>
            <a:r>
              <a:rPr lang="en-GB" sz="2000" dirty="0"/>
              <a:t> </a:t>
            </a:r>
            <a:r>
              <a:rPr lang="en-GB" sz="2000" dirty="0" err="1"/>
              <a:t>sekvence</a:t>
            </a:r>
            <a:r>
              <a:rPr lang="en-GB" sz="2000" dirty="0"/>
              <a:t> </a:t>
            </a:r>
            <a:r>
              <a:rPr lang="en-GB" sz="2000" dirty="0" err="1"/>
              <a:t>proteinu</a:t>
            </a:r>
            <a:r>
              <a:rPr lang="en-GB" sz="2000" dirty="0"/>
              <a:t>, </a:t>
            </a:r>
            <a:r>
              <a:rPr lang="en-GB" sz="2000" dirty="0" err="1"/>
              <a:t>kter</a:t>
            </a:r>
            <a:r>
              <a:rPr lang="cs-CZ" sz="2000" dirty="0"/>
              <a:t>ý</a:t>
            </a:r>
            <a:r>
              <a:rPr lang="en-GB" sz="2000" dirty="0"/>
              <a:t> je </a:t>
            </a:r>
            <a:r>
              <a:rPr lang="en-GB" sz="2000" dirty="0" err="1"/>
              <a:t>kódován</a:t>
            </a:r>
            <a:r>
              <a:rPr lang="en-GB" sz="2000" dirty="0"/>
              <a:t> </a:t>
            </a:r>
            <a:r>
              <a:rPr lang="en-GB" sz="2000" dirty="0" err="1"/>
              <a:t>úsekem</a:t>
            </a:r>
            <a:r>
              <a:rPr lang="en-GB" sz="2000" dirty="0"/>
              <a:t> </a:t>
            </a:r>
            <a:r>
              <a:rPr lang="en-GB" sz="2000" dirty="0" err="1"/>
              <a:t>va</a:t>
            </a:r>
            <a:r>
              <a:rPr lang="cs-CZ" sz="2000" dirty="0"/>
              <a:t>š</a:t>
            </a:r>
            <a:r>
              <a:rPr lang="en-GB" sz="2000" dirty="0" err="1"/>
              <a:t>eho</a:t>
            </a:r>
            <a:r>
              <a:rPr lang="en-GB" sz="2000" dirty="0"/>
              <a:t> genu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11DB7-F3C9-4965-86D3-A11EC169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63" y="3577010"/>
            <a:ext cx="5876925" cy="2104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7B9B92-2B08-4D0D-B91E-256E605BF2B3}"/>
              </a:ext>
            </a:extLst>
          </p:cNvPr>
          <p:cNvSpPr txBox="1"/>
          <p:nvPr/>
        </p:nvSpPr>
        <p:spPr>
          <a:xfrm>
            <a:off x="6540405" y="3291483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5’- 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A C T G A G T A </a:t>
            </a:r>
            <a:r>
              <a:rPr lang="cs-CZ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A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 C G A G </a:t>
            </a:r>
            <a:r>
              <a:rPr lang="cs-CZ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G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 T</a:t>
            </a:r>
            <a:r>
              <a:rPr lang="en-GB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 -3’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4F24B-9F40-4F2F-8B13-1815D7A99B49}"/>
              </a:ext>
            </a:extLst>
          </p:cNvPr>
          <p:cNvSpPr txBox="1"/>
          <p:nvPr/>
        </p:nvSpPr>
        <p:spPr>
          <a:xfrm>
            <a:off x="6572250" y="4080340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5’- 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A C </a:t>
            </a:r>
            <a:r>
              <a:rPr lang="cs-CZ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 T C G T </a:t>
            </a:r>
            <a:r>
              <a:rPr lang="cs-CZ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  <a:r>
              <a:rPr lang="cs-CZ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 A C T C A G T </a:t>
            </a:r>
            <a:r>
              <a:rPr lang="en-GB" sz="2000" b="1" dirty="0">
                <a:solidFill>
                  <a:srgbClr val="7030A0"/>
                </a:solidFill>
                <a:latin typeface="Consolas" panose="020B0609020204030204" pitchFamily="49" charset="0"/>
              </a:rPr>
              <a:t>-3’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2D585DF-04AB-4ECD-8FEC-9051A3910DF4}"/>
              </a:ext>
            </a:extLst>
          </p:cNvPr>
          <p:cNvSpPr/>
          <p:nvPr/>
        </p:nvSpPr>
        <p:spPr>
          <a:xfrm>
            <a:off x="7162797" y="3009390"/>
            <a:ext cx="3248025" cy="93049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DB827-CC6F-4EF5-81F1-D99C9CFADDCB}"/>
              </a:ext>
            </a:extLst>
          </p:cNvPr>
          <p:cNvSpPr txBox="1"/>
          <p:nvPr/>
        </p:nvSpPr>
        <p:spPr>
          <a:xfrm>
            <a:off x="5962650" y="4935948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5’ 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A C </a:t>
            </a:r>
            <a:r>
              <a:rPr lang="cs-CZ" sz="2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U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 C G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U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U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 A C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U</a:t>
            </a:r>
            <a:r>
              <a:rPr lang="cs-CZ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 C A G </a:t>
            </a:r>
            <a:r>
              <a:rPr lang="en-GB" sz="2400" b="1" dirty="0">
                <a:solidFill>
                  <a:srgbClr val="7030A0"/>
                </a:solidFill>
                <a:latin typeface="Consolas" panose="020B0609020204030204" pitchFamily="49" charset="0"/>
              </a:rPr>
              <a:t>U -3’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719E-6E74-4543-BFAC-E9A83236BA9A}"/>
              </a:ext>
            </a:extLst>
          </p:cNvPr>
          <p:cNvSpPr txBox="1"/>
          <p:nvPr/>
        </p:nvSpPr>
        <p:spPr>
          <a:xfrm>
            <a:off x="7658323" y="5692781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onsolas" panose="020B0609020204030204" pitchFamily="49" charset="0"/>
              </a:rPr>
              <a:t>T S L </a:t>
            </a:r>
            <a:r>
              <a:rPr lang="en-GB" sz="32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L</a:t>
            </a:r>
            <a:r>
              <a:rPr lang="en-GB" sz="3200" b="1" dirty="0">
                <a:solidFill>
                  <a:srgbClr val="00B050"/>
                </a:solidFill>
                <a:latin typeface="Consolas" panose="020B0609020204030204" pitchFamily="49" charset="0"/>
              </a:rPr>
              <a:t> 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9AB9B-2E18-4ED6-85A7-96CE9C5F70C2}"/>
              </a:ext>
            </a:extLst>
          </p:cNvPr>
          <p:cNvCxnSpPr>
            <a:cxnSpLocks/>
          </p:cNvCxnSpPr>
          <p:nvPr/>
        </p:nvCxnSpPr>
        <p:spPr>
          <a:xfrm flipH="1">
            <a:off x="8767761" y="3680189"/>
            <a:ext cx="6314" cy="352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55F667-7C5E-4841-9392-F100FDD4CFB6}"/>
              </a:ext>
            </a:extLst>
          </p:cNvPr>
          <p:cNvSpPr txBox="1"/>
          <p:nvPr/>
        </p:nvSpPr>
        <p:spPr>
          <a:xfrm>
            <a:off x="8786573" y="3680189"/>
            <a:ext cx="975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rev comp</a:t>
            </a:r>
          </a:p>
        </p:txBody>
      </p:sp>
    </p:spTree>
    <p:extLst>
      <p:ext uri="{BB962C8B-B14F-4D97-AF65-F5344CB8AC3E}">
        <p14:creationId xmlns:p14="http://schemas.microsoft.com/office/powerpoint/2010/main" val="6894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F5EEF-77D8-414A-90B8-C16ECA23C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2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Mass Spectrometry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F5EEF-77D8-414A-90B8-C16ECA23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Detection of the ratio between relative mass and charge of 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Whole protein (intact) (MS)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Proteolytic digest (MS)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Physical fragmentation (MS/MS)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Ionisation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Matrix Assisted Laser Desorption Ionisation (MALDI) (+ 1H</a:t>
            </a:r>
            <a:r>
              <a:rPr lang="en-GB" baseline="30000" dirty="0"/>
              <a:t>+</a:t>
            </a:r>
            <a:r>
              <a:rPr lang="en-GB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ElectroSpray</a:t>
            </a:r>
            <a:r>
              <a:rPr lang="en-GB" dirty="0"/>
              <a:t> Ionisation (ESI) (+ </a:t>
            </a:r>
            <a:r>
              <a:rPr lang="en-GB" dirty="0" err="1"/>
              <a:t>nH</a:t>
            </a:r>
            <a:r>
              <a:rPr lang="en-GB" baseline="30000" dirty="0"/>
              <a:t>+</a:t>
            </a:r>
            <a:r>
              <a:rPr lang="en-GB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Time-Of-Flight (TOF)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Ion Trap (IT)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Fourier Transform Ion </a:t>
            </a:r>
            <a:r>
              <a:rPr lang="en-GB" dirty="0" err="1"/>
              <a:t>Cyclotrone</a:t>
            </a:r>
            <a:r>
              <a:rPr lang="en-GB" dirty="0"/>
              <a:t> Resonance (FT-ICR)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OrbiTrap</a:t>
            </a:r>
            <a:endParaRPr lang="en-GB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E13C07-742D-442B-91EF-96490CFF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41" y="2527950"/>
            <a:ext cx="4734560" cy="319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525EA-F0E9-4290-8A9A-750DEC70A68E}"/>
              </a:ext>
            </a:extLst>
          </p:cNvPr>
          <p:cNvSpPr txBox="1"/>
          <p:nvPr/>
        </p:nvSpPr>
        <p:spPr>
          <a:xfrm>
            <a:off x="10169288" y="6408964"/>
            <a:ext cx="1972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Bronkhorst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53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spectra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1273-78AA-4973-AC9F-C438FCF7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FB31F-6202-4A6A-B6EB-24C56FF438E1}"/>
              </a:ext>
            </a:extLst>
          </p:cNvPr>
          <p:cNvSpPr txBox="1"/>
          <p:nvPr/>
        </p:nvSpPr>
        <p:spPr>
          <a:xfrm>
            <a:off x="47152" y="6433185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Ondrej</a:t>
            </a:r>
            <a:r>
              <a:rPr lang="en-GB" dirty="0"/>
              <a:t> </a:t>
            </a:r>
            <a:r>
              <a:rPr lang="cs-CZ" dirty="0"/>
              <a:t>Šedo</a:t>
            </a:r>
            <a:endParaRPr lang="en-GB" dirty="0"/>
          </a:p>
          <a:p>
            <a:endParaRPr lang="en-GB" dirty="0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2C56987A-B974-43F6-A23F-6418F350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9" y="1737360"/>
            <a:ext cx="8285559" cy="469582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4E77FFA-14AC-4963-B06B-AAE95EBD64DB}"/>
              </a:ext>
            </a:extLst>
          </p:cNvPr>
          <p:cNvSpPr/>
          <p:nvPr/>
        </p:nvSpPr>
        <p:spPr>
          <a:xfrm>
            <a:off x="8546875" y="2059750"/>
            <a:ext cx="401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Peptid</a:t>
            </a:r>
            <a:r>
              <a:rPr lang="en-GB" dirty="0"/>
              <a:t>e</a:t>
            </a:r>
            <a:r>
              <a:rPr lang="cs-CZ" dirty="0"/>
              <a:t> MH+ = 1826.98: </a:t>
            </a:r>
            <a:r>
              <a:rPr lang="en-US" dirty="0"/>
              <a:t>AADFFVVPTGSHFYLR</a:t>
            </a:r>
          </a:p>
        </p:txBody>
      </p:sp>
    </p:spTree>
    <p:extLst>
      <p:ext uri="{BB962C8B-B14F-4D97-AF65-F5344CB8AC3E}">
        <p14:creationId xmlns:p14="http://schemas.microsoft.com/office/powerpoint/2010/main" val="355580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Peptide </a:t>
            </a:r>
            <a:r>
              <a:rPr lang="cs-CZ" b="1" dirty="0" err="1"/>
              <a:t>fragmentation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F5EEF-77D8-414A-90B8-C16ECA23C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91419-BB0D-4A10-8334-6DEEF60D24A3}"/>
              </a:ext>
            </a:extLst>
          </p:cNvPr>
          <p:cNvSpPr txBox="1"/>
          <p:nvPr/>
        </p:nvSpPr>
        <p:spPr>
          <a:xfrm>
            <a:off x="47152" y="6433185"/>
            <a:ext cx="3631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Ondrej</a:t>
            </a:r>
            <a:r>
              <a:rPr lang="en-GB" dirty="0"/>
              <a:t> </a:t>
            </a:r>
            <a:r>
              <a:rPr lang="cs-CZ" dirty="0"/>
              <a:t>Šedo, Zbyněk Zdráhal</a:t>
            </a:r>
            <a:endParaRPr lang="en-GB" dirty="0"/>
          </a:p>
          <a:p>
            <a:endParaRPr lang="en-GB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1C6106E-A91A-4F3D-803E-457E45165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22"/>
          <a:stretch/>
        </p:blipFill>
        <p:spPr>
          <a:xfrm>
            <a:off x="6968672" y="2152781"/>
            <a:ext cx="4948010" cy="1152021"/>
          </a:xfrm>
          <a:prstGeom prst="rect">
            <a:avLst/>
          </a:prstGeom>
        </p:spPr>
      </p:pic>
      <p:grpSp>
        <p:nvGrpSpPr>
          <p:cNvPr id="7" name="Skupina 2">
            <a:extLst>
              <a:ext uri="{FF2B5EF4-FFF2-40B4-BE49-F238E27FC236}">
                <a16:creationId xmlns:a16="http://schemas.microsoft.com/office/drawing/2014/main" id="{62644750-4FC4-40E2-8852-0FAB7A5F8067}"/>
              </a:ext>
            </a:extLst>
          </p:cNvPr>
          <p:cNvGrpSpPr/>
          <p:nvPr/>
        </p:nvGrpSpPr>
        <p:grpSpPr>
          <a:xfrm>
            <a:off x="7056783" y="725557"/>
            <a:ext cx="4668988" cy="1052475"/>
            <a:chOff x="2625557" y="862148"/>
            <a:chExt cx="4308260" cy="992778"/>
          </a:xfrm>
        </p:grpSpPr>
        <p:pic>
          <p:nvPicPr>
            <p:cNvPr id="8" name="Obrázek 15">
              <a:extLst>
                <a:ext uri="{FF2B5EF4-FFF2-40B4-BE49-F238E27FC236}">
                  <a16:creationId xmlns:a16="http://schemas.microsoft.com/office/drawing/2014/main" id="{E0307D18-4522-461E-8938-9A10DEFCD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1" b="75551"/>
            <a:stretch/>
          </p:blipFill>
          <p:spPr>
            <a:xfrm>
              <a:off x="4649821" y="971008"/>
              <a:ext cx="2283996" cy="883918"/>
            </a:xfrm>
            <a:prstGeom prst="rect">
              <a:avLst/>
            </a:prstGeom>
          </p:spPr>
        </p:pic>
        <p:pic>
          <p:nvPicPr>
            <p:cNvPr id="9" name="Obrázek 16">
              <a:extLst>
                <a:ext uri="{FF2B5EF4-FFF2-40B4-BE49-F238E27FC236}">
                  <a16:creationId xmlns:a16="http://schemas.microsoft.com/office/drawing/2014/main" id="{A2DCDFB9-9E45-4094-95F5-AEC1CC851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40" r="58137" b="6899"/>
            <a:stretch/>
          </p:blipFill>
          <p:spPr>
            <a:xfrm>
              <a:off x="2625557" y="862148"/>
              <a:ext cx="2098212" cy="992778"/>
            </a:xfrm>
            <a:prstGeom prst="rect">
              <a:avLst/>
            </a:prstGeom>
          </p:spPr>
        </p:pic>
      </p:grpSp>
      <p:pic>
        <p:nvPicPr>
          <p:cNvPr id="10" name="Obrázek 17">
            <a:extLst>
              <a:ext uri="{FF2B5EF4-FFF2-40B4-BE49-F238E27FC236}">
                <a16:creationId xmlns:a16="http://schemas.microsoft.com/office/drawing/2014/main" id="{5E8D1309-BE7F-438E-B58E-C2C51B651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0" b="32777"/>
          <a:stretch/>
        </p:blipFill>
        <p:spPr>
          <a:xfrm>
            <a:off x="6853271" y="3367880"/>
            <a:ext cx="4954812" cy="1299956"/>
          </a:xfrm>
          <a:prstGeom prst="rect">
            <a:avLst/>
          </a:prstGeom>
        </p:spPr>
      </p:pic>
      <p:pic>
        <p:nvPicPr>
          <p:cNvPr id="11" name="Obrázek 18">
            <a:extLst>
              <a:ext uri="{FF2B5EF4-FFF2-40B4-BE49-F238E27FC236}">
                <a16:creationId xmlns:a16="http://schemas.microsoft.com/office/drawing/2014/main" id="{F2DEDC77-FEA6-4775-ACCE-5203B47EF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2"/>
          <a:stretch/>
        </p:blipFill>
        <p:spPr>
          <a:xfrm>
            <a:off x="6968913" y="4785321"/>
            <a:ext cx="4944868" cy="1186578"/>
          </a:xfrm>
          <a:prstGeom prst="rect">
            <a:avLst/>
          </a:prstGeom>
        </p:spPr>
      </p:pic>
      <p:sp>
        <p:nvSpPr>
          <p:cNvPr id="12" name="Blesk 19">
            <a:extLst>
              <a:ext uri="{FF2B5EF4-FFF2-40B4-BE49-F238E27FC236}">
                <a16:creationId xmlns:a16="http://schemas.microsoft.com/office/drawing/2014/main" id="{6AE1582D-C348-4F05-BD7E-352CB38132C0}"/>
              </a:ext>
            </a:extLst>
          </p:cNvPr>
          <p:cNvSpPr/>
          <p:nvPr/>
        </p:nvSpPr>
        <p:spPr>
          <a:xfrm rot="11588706">
            <a:off x="8839522" y="1363130"/>
            <a:ext cx="205686" cy="758780"/>
          </a:xfrm>
          <a:prstGeom prst="lightningBolt">
            <a:avLst/>
          </a:prstGeom>
          <a:noFill/>
          <a:ln w="25400">
            <a:solidFill>
              <a:srgbClr val="204B9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Blesk 23">
            <a:extLst>
              <a:ext uri="{FF2B5EF4-FFF2-40B4-BE49-F238E27FC236}">
                <a16:creationId xmlns:a16="http://schemas.microsoft.com/office/drawing/2014/main" id="{6471BA86-C04B-4694-ADD7-AE1F36F7A23B}"/>
              </a:ext>
            </a:extLst>
          </p:cNvPr>
          <p:cNvSpPr/>
          <p:nvPr/>
        </p:nvSpPr>
        <p:spPr>
          <a:xfrm rot="11588706">
            <a:off x="9203423" y="1359335"/>
            <a:ext cx="205686" cy="758780"/>
          </a:xfrm>
          <a:prstGeom prst="lightningBolt">
            <a:avLst/>
          </a:prstGeom>
          <a:noFill/>
          <a:ln w="25400">
            <a:solidFill>
              <a:srgbClr val="C460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Blesk 24">
            <a:extLst>
              <a:ext uri="{FF2B5EF4-FFF2-40B4-BE49-F238E27FC236}">
                <a16:creationId xmlns:a16="http://schemas.microsoft.com/office/drawing/2014/main" id="{7B4962DA-3600-418C-8A7E-7365A1ABF527}"/>
              </a:ext>
            </a:extLst>
          </p:cNvPr>
          <p:cNvSpPr/>
          <p:nvPr/>
        </p:nvSpPr>
        <p:spPr>
          <a:xfrm rot="11588706">
            <a:off x="9542622" y="1345039"/>
            <a:ext cx="205686" cy="758780"/>
          </a:xfrm>
          <a:prstGeom prst="lightningBolt">
            <a:avLst/>
          </a:prstGeom>
          <a:noFill/>
          <a:ln w="25400">
            <a:solidFill>
              <a:srgbClr val="4B872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ovéPole 36">
            <a:extLst>
              <a:ext uri="{FF2B5EF4-FFF2-40B4-BE49-F238E27FC236}">
                <a16:creationId xmlns:a16="http://schemas.microsoft.com/office/drawing/2014/main" id="{FF167483-22E1-4C3F-BB3F-7AEA5C3E9056}"/>
              </a:ext>
            </a:extLst>
          </p:cNvPr>
          <p:cNvSpPr txBox="1"/>
          <p:nvPr/>
        </p:nvSpPr>
        <p:spPr>
          <a:xfrm>
            <a:off x="4751360" y="5796996"/>
            <a:ext cx="275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a</a:t>
            </a:r>
            <a:r>
              <a:rPr lang="cs-CZ" sz="1600" baseline="30000" dirty="0" err="1"/>
              <a:t>o</a:t>
            </a:r>
            <a:r>
              <a:rPr lang="cs-CZ" sz="1600" dirty="0"/>
              <a:t>, </a:t>
            </a:r>
            <a:r>
              <a:rPr lang="cs-CZ" sz="1600" dirty="0" err="1"/>
              <a:t>b</a:t>
            </a:r>
            <a:r>
              <a:rPr lang="cs-CZ" sz="1600" baseline="30000" dirty="0" err="1"/>
              <a:t>o</a:t>
            </a:r>
            <a:r>
              <a:rPr lang="cs-CZ" sz="1600" dirty="0"/>
              <a:t>, </a:t>
            </a:r>
            <a:r>
              <a:rPr lang="cs-CZ" sz="1600" dirty="0" err="1"/>
              <a:t>y</a:t>
            </a:r>
            <a:r>
              <a:rPr lang="cs-CZ" sz="1600" baseline="30000" dirty="0" err="1"/>
              <a:t>o</a:t>
            </a:r>
            <a:r>
              <a:rPr lang="cs-CZ" sz="1600" dirty="0"/>
              <a:t> = ztráta H</a:t>
            </a:r>
            <a:r>
              <a:rPr lang="cs-CZ" sz="1600" baseline="-25000" dirty="0"/>
              <a:t>2</a:t>
            </a:r>
            <a:r>
              <a:rPr lang="cs-CZ" sz="1600" dirty="0"/>
              <a:t>O (S,T,E,D)</a:t>
            </a:r>
          </a:p>
          <a:p>
            <a:r>
              <a:rPr lang="cs-CZ" sz="1600" dirty="0"/>
              <a:t>a</a:t>
            </a:r>
            <a:r>
              <a:rPr lang="cs-CZ" sz="1600" baseline="30000" dirty="0"/>
              <a:t>*</a:t>
            </a:r>
            <a:r>
              <a:rPr lang="cs-CZ" sz="1600" dirty="0"/>
              <a:t>, b</a:t>
            </a:r>
            <a:r>
              <a:rPr lang="cs-CZ" sz="1600" baseline="30000" dirty="0"/>
              <a:t>*</a:t>
            </a:r>
            <a:r>
              <a:rPr lang="cs-CZ" sz="1600" dirty="0"/>
              <a:t>, y</a:t>
            </a:r>
            <a:r>
              <a:rPr lang="cs-CZ" sz="1600" baseline="30000" dirty="0"/>
              <a:t>*</a:t>
            </a:r>
            <a:r>
              <a:rPr lang="cs-CZ" sz="1600" dirty="0"/>
              <a:t> = ztráta NH</a:t>
            </a:r>
            <a:r>
              <a:rPr lang="cs-CZ" sz="1600" baseline="-25000" dirty="0"/>
              <a:t>3</a:t>
            </a:r>
            <a:r>
              <a:rPr lang="cs-CZ" sz="1600" dirty="0"/>
              <a:t> (R,K,N,Q)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F2EB1-70F7-4A6C-A720-3ED6E8D96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24" y="2704383"/>
            <a:ext cx="3436064" cy="6004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449AB5-B252-4441-B3A0-D27855E3B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17" y="3707455"/>
            <a:ext cx="5506278" cy="1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spectra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1273-78AA-4973-AC9F-C438FCF7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FB31F-6202-4A6A-B6EB-24C56FF438E1}"/>
              </a:ext>
            </a:extLst>
          </p:cNvPr>
          <p:cNvSpPr txBox="1"/>
          <p:nvPr/>
        </p:nvSpPr>
        <p:spPr>
          <a:xfrm>
            <a:off x="47152" y="6433185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Ondrej</a:t>
            </a:r>
            <a:r>
              <a:rPr lang="en-GB" dirty="0"/>
              <a:t> </a:t>
            </a:r>
            <a:r>
              <a:rPr lang="cs-CZ" dirty="0"/>
              <a:t>Šedo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ovéPole 20">
            <a:extLst>
              <a:ext uri="{FF2B5EF4-FFF2-40B4-BE49-F238E27FC236}">
                <a16:creationId xmlns:a16="http://schemas.microsoft.com/office/drawing/2014/main" id="{88D04AE3-BE45-4ABF-84BA-FB5D5DD19AA9}"/>
              </a:ext>
            </a:extLst>
          </p:cNvPr>
          <p:cNvSpPr txBox="1"/>
          <p:nvPr/>
        </p:nvSpPr>
        <p:spPr>
          <a:xfrm rot="16200000">
            <a:off x="4477079" y="5612627"/>
            <a:ext cx="415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72.07</a:t>
            </a:r>
            <a:endParaRPr lang="en-US" sz="800" dirty="0"/>
          </a:p>
        </p:txBody>
      </p:sp>
      <p:grpSp>
        <p:nvGrpSpPr>
          <p:cNvPr id="8" name="Skupina 4">
            <a:extLst>
              <a:ext uri="{FF2B5EF4-FFF2-40B4-BE49-F238E27FC236}">
                <a16:creationId xmlns:a16="http://schemas.microsoft.com/office/drawing/2014/main" id="{66EB49DE-A28B-46CC-A167-075D42929E72}"/>
              </a:ext>
            </a:extLst>
          </p:cNvPr>
          <p:cNvGrpSpPr/>
          <p:nvPr/>
        </p:nvGrpSpPr>
        <p:grpSpPr>
          <a:xfrm>
            <a:off x="3225041" y="1904934"/>
            <a:ext cx="4623209" cy="3930038"/>
            <a:chOff x="680624" y="1607574"/>
            <a:chExt cx="4623209" cy="3930038"/>
          </a:xfrm>
        </p:grpSpPr>
        <p:sp>
          <p:nvSpPr>
            <p:cNvPr id="9" name="TextovéPole 6">
              <a:extLst>
                <a:ext uri="{FF2B5EF4-FFF2-40B4-BE49-F238E27FC236}">
                  <a16:creationId xmlns:a16="http://schemas.microsoft.com/office/drawing/2014/main" id="{E471F0FF-422B-4723-8080-C88466E0BA0E}"/>
                </a:ext>
              </a:extLst>
            </p:cNvPr>
            <p:cNvSpPr txBox="1"/>
            <p:nvPr/>
          </p:nvSpPr>
          <p:spPr>
            <a:xfrm>
              <a:off x="3760150" y="160757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H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10" name="Přímá spojnice se šipkou 8">
              <a:extLst>
                <a:ext uri="{FF2B5EF4-FFF2-40B4-BE49-F238E27FC236}">
                  <a16:creationId xmlns:a16="http://schemas.microsoft.com/office/drawing/2014/main" id="{8BB0D2F2-1042-4658-823F-78C92BA0E4E8}"/>
                </a:ext>
              </a:extLst>
            </p:cNvPr>
            <p:cNvCxnSpPr/>
            <p:nvPr/>
          </p:nvCxnSpPr>
          <p:spPr>
            <a:xfrm flipH="1">
              <a:off x="3913974" y="1976906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C64CA39-4B43-4D7F-A7C7-72599D39E7BE}"/>
                </a:ext>
              </a:extLst>
            </p:cNvPr>
            <p:cNvSpPr txBox="1"/>
            <p:nvPr/>
          </p:nvSpPr>
          <p:spPr>
            <a:xfrm>
              <a:off x="4251610" y="349189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F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DE159A39-A8FE-480D-B93F-4A4DE2E00307}"/>
                </a:ext>
              </a:extLst>
            </p:cNvPr>
            <p:cNvCxnSpPr/>
            <p:nvPr/>
          </p:nvCxnSpPr>
          <p:spPr>
            <a:xfrm>
              <a:off x="4388296" y="3861224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904CED6-28D6-458C-8437-314896A2C196}"/>
                </a:ext>
              </a:extLst>
            </p:cNvPr>
            <p:cNvSpPr txBox="1"/>
            <p:nvPr/>
          </p:nvSpPr>
          <p:spPr>
            <a:xfrm>
              <a:off x="1896855" y="41484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P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7265C3D5-3D18-47CA-A800-BA8673A32C31}"/>
                </a:ext>
              </a:extLst>
            </p:cNvPr>
            <p:cNvCxnSpPr/>
            <p:nvPr/>
          </p:nvCxnSpPr>
          <p:spPr>
            <a:xfrm>
              <a:off x="2033541" y="4517825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5A02B13-892F-458C-B948-45575332908C}"/>
                </a:ext>
              </a:extLst>
            </p:cNvPr>
            <p:cNvSpPr txBox="1"/>
            <p:nvPr/>
          </p:nvSpPr>
          <p:spPr>
            <a:xfrm>
              <a:off x="2669823" y="442241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L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9CB4204C-C6A1-43FE-B232-89608D08980E}"/>
                </a:ext>
              </a:extLst>
            </p:cNvPr>
            <p:cNvCxnSpPr/>
            <p:nvPr/>
          </p:nvCxnSpPr>
          <p:spPr>
            <a:xfrm>
              <a:off x="2806509" y="4791751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EA6D67E-D7A2-497C-881F-25E642799F2D}"/>
                </a:ext>
              </a:extLst>
            </p:cNvPr>
            <p:cNvSpPr txBox="1"/>
            <p:nvPr/>
          </p:nvSpPr>
          <p:spPr>
            <a:xfrm>
              <a:off x="680624" y="4607085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A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8B489A29-2C2D-4C18-90C1-1F8373BC6C23}"/>
                </a:ext>
              </a:extLst>
            </p:cNvPr>
            <p:cNvCxnSpPr/>
            <p:nvPr/>
          </p:nvCxnSpPr>
          <p:spPr>
            <a:xfrm>
              <a:off x="817310" y="4976417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E00C906E-1E8E-49F3-AF4C-1AA8BE965C4C}"/>
                </a:ext>
              </a:extLst>
            </p:cNvPr>
            <p:cNvSpPr txBox="1"/>
            <p:nvPr/>
          </p:nvSpPr>
          <p:spPr>
            <a:xfrm>
              <a:off x="2007772" y="4310574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V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E73942D8-AD8D-4331-967A-E0DDFE35A938}"/>
                </a:ext>
              </a:extLst>
            </p:cNvPr>
            <p:cNvCxnSpPr/>
            <p:nvPr/>
          </p:nvCxnSpPr>
          <p:spPr>
            <a:xfrm>
              <a:off x="2144458" y="4679906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1">
              <a:extLst>
                <a:ext uri="{FF2B5EF4-FFF2-40B4-BE49-F238E27FC236}">
                  <a16:creationId xmlns:a16="http://schemas.microsoft.com/office/drawing/2014/main" id="{6C1A2B81-A670-4918-B4D4-039741187576}"/>
                </a:ext>
              </a:extLst>
            </p:cNvPr>
            <p:cNvSpPr txBox="1"/>
            <p:nvPr/>
          </p:nvSpPr>
          <p:spPr>
            <a:xfrm>
              <a:off x="4998941" y="449524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Y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22" name="Přímá spojnice se šipkou 22">
              <a:extLst>
                <a:ext uri="{FF2B5EF4-FFF2-40B4-BE49-F238E27FC236}">
                  <a16:creationId xmlns:a16="http://schemas.microsoft.com/office/drawing/2014/main" id="{787B7CAA-40EE-4118-A711-BB727EB001FA}"/>
                </a:ext>
              </a:extLst>
            </p:cNvPr>
            <p:cNvCxnSpPr/>
            <p:nvPr/>
          </p:nvCxnSpPr>
          <p:spPr>
            <a:xfrm>
              <a:off x="5135627" y="4864572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3">
              <a:extLst>
                <a:ext uri="{FF2B5EF4-FFF2-40B4-BE49-F238E27FC236}">
                  <a16:creationId xmlns:a16="http://schemas.microsoft.com/office/drawing/2014/main" id="{27BFFC39-9402-4025-ACB3-96E2DE4EB7FF}"/>
                </a:ext>
              </a:extLst>
            </p:cNvPr>
            <p:cNvSpPr txBox="1"/>
            <p:nvPr/>
          </p:nvSpPr>
          <p:spPr>
            <a:xfrm>
              <a:off x="4667841" y="4422419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B6B5B5"/>
                  </a:solidFill>
                </a:rPr>
                <a:t>R</a:t>
              </a:r>
              <a:endParaRPr lang="en-US" b="1" dirty="0">
                <a:solidFill>
                  <a:srgbClr val="B6B5B5"/>
                </a:solidFill>
              </a:endParaRPr>
            </a:p>
          </p:txBody>
        </p:sp>
        <p:cxnSp>
          <p:nvCxnSpPr>
            <p:cNvPr id="24" name="Přímá spojnice se šipkou 24">
              <a:extLst>
                <a:ext uri="{FF2B5EF4-FFF2-40B4-BE49-F238E27FC236}">
                  <a16:creationId xmlns:a16="http://schemas.microsoft.com/office/drawing/2014/main" id="{91F4BDB6-F392-4F39-A1F1-6BF3C1E89FF4}"/>
                </a:ext>
              </a:extLst>
            </p:cNvPr>
            <p:cNvCxnSpPr/>
            <p:nvPr/>
          </p:nvCxnSpPr>
          <p:spPr>
            <a:xfrm>
              <a:off x="4804527" y="4791751"/>
              <a:ext cx="0" cy="561195"/>
            </a:xfrm>
            <a:prstGeom prst="straightConnector1">
              <a:avLst/>
            </a:prstGeom>
            <a:ln w="41275">
              <a:solidFill>
                <a:srgbClr val="B6B5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27FF36-055E-4F59-914F-32E4E5491014}"/>
              </a:ext>
            </a:extLst>
          </p:cNvPr>
          <p:cNvGrpSpPr/>
          <p:nvPr/>
        </p:nvGrpSpPr>
        <p:grpSpPr>
          <a:xfrm>
            <a:off x="3049513" y="1845734"/>
            <a:ext cx="8640000" cy="4896704"/>
            <a:chOff x="2796417" y="1737360"/>
            <a:chExt cx="8640000" cy="4896704"/>
          </a:xfrm>
        </p:grpSpPr>
        <p:pic>
          <p:nvPicPr>
            <p:cNvPr id="6" name="Obrázek 1">
              <a:extLst>
                <a:ext uri="{FF2B5EF4-FFF2-40B4-BE49-F238E27FC236}">
                  <a16:creationId xmlns:a16="http://schemas.microsoft.com/office/drawing/2014/main" id="{615DD97C-3AE0-461F-8FBC-9EC6F8BB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6417" y="1737360"/>
              <a:ext cx="8640000" cy="4896704"/>
            </a:xfrm>
            <a:prstGeom prst="rect">
              <a:avLst/>
            </a:prstGeom>
          </p:spPr>
        </p:pic>
        <p:grpSp>
          <p:nvGrpSpPr>
            <p:cNvPr id="25" name="Skupina 7">
              <a:extLst>
                <a:ext uri="{FF2B5EF4-FFF2-40B4-BE49-F238E27FC236}">
                  <a16:creationId xmlns:a16="http://schemas.microsoft.com/office/drawing/2014/main" id="{ED623823-3390-42FB-ABCE-FEB2A650ECD6}"/>
                </a:ext>
              </a:extLst>
            </p:cNvPr>
            <p:cNvGrpSpPr/>
            <p:nvPr/>
          </p:nvGrpSpPr>
          <p:grpSpPr>
            <a:xfrm>
              <a:off x="3168936" y="2695310"/>
              <a:ext cx="6583619" cy="2999739"/>
              <a:chOff x="624519" y="2397950"/>
              <a:chExt cx="6583619" cy="2999739"/>
            </a:xfrm>
          </p:grpSpPr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ECD9C0BF-F062-4D17-B842-9AA60D037195}"/>
                  </a:ext>
                </a:extLst>
              </p:cNvPr>
              <p:cNvSpPr txBox="1"/>
              <p:nvPr/>
            </p:nvSpPr>
            <p:spPr>
              <a:xfrm>
                <a:off x="624519" y="3403288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solidFill>
                      <a:schemeClr val="accent6"/>
                    </a:solidFill>
                  </a:rPr>
                  <a:t>a</a:t>
                </a:r>
                <a:r>
                  <a:rPr lang="cs-CZ" sz="2400" baseline="-25000" dirty="0">
                    <a:solidFill>
                      <a:schemeClr val="accent6"/>
                    </a:solidFill>
                  </a:rPr>
                  <a:t>1</a:t>
                </a:r>
                <a:endParaRPr lang="en-US" sz="2400" baseline="-250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27" name="Přímá spojnice se šipkou 26">
                <a:extLst>
                  <a:ext uri="{FF2B5EF4-FFF2-40B4-BE49-F238E27FC236}">
                    <a16:creationId xmlns:a16="http://schemas.microsoft.com/office/drawing/2014/main" id="{195F04E3-59F1-4481-937C-4B6806088F12}"/>
                  </a:ext>
                </a:extLst>
              </p:cNvPr>
              <p:cNvCxnSpPr/>
              <p:nvPr/>
            </p:nvCxnSpPr>
            <p:spPr>
              <a:xfrm>
                <a:off x="817310" y="3888352"/>
                <a:ext cx="0" cy="725404"/>
              </a:xfrm>
              <a:prstGeom prst="straightConnector1">
                <a:avLst/>
              </a:prstGeom>
              <a:ln w="412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ovéPole 28">
                <a:extLst>
                  <a:ext uri="{FF2B5EF4-FFF2-40B4-BE49-F238E27FC236}">
                    <a16:creationId xmlns:a16="http://schemas.microsoft.com/office/drawing/2014/main" id="{1E5F2956-6FFB-44E2-8E6D-1803AD7A2DAF}"/>
                  </a:ext>
                </a:extLst>
              </p:cNvPr>
              <p:cNvSpPr txBox="1"/>
              <p:nvPr/>
            </p:nvSpPr>
            <p:spPr>
              <a:xfrm>
                <a:off x="1969692" y="3188329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cs-CZ" sz="2400" baseline="-25000" dirty="0">
                    <a:solidFill>
                      <a:srgbClr val="FF0000"/>
                    </a:solidFill>
                  </a:rPr>
                  <a:t>1</a:t>
                </a:r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Přímá spojnice se šipkou 29">
                <a:extLst>
                  <a:ext uri="{FF2B5EF4-FFF2-40B4-BE49-F238E27FC236}">
                    <a16:creationId xmlns:a16="http://schemas.microsoft.com/office/drawing/2014/main" id="{2FFF6F9D-5503-42B3-AEE3-550510B49007}"/>
                  </a:ext>
                </a:extLst>
              </p:cNvPr>
              <p:cNvCxnSpPr/>
              <p:nvPr/>
            </p:nvCxnSpPr>
            <p:spPr>
              <a:xfrm>
                <a:off x="2162483" y="3673393"/>
                <a:ext cx="0" cy="72540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30">
                <a:extLst>
                  <a:ext uri="{FF2B5EF4-FFF2-40B4-BE49-F238E27FC236}">
                    <a16:creationId xmlns:a16="http://schemas.microsoft.com/office/drawing/2014/main" id="{2AA90D7B-ABB5-4E13-A437-C873CB7E2F92}"/>
                  </a:ext>
                </a:extLst>
              </p:cNvPr>
              <p:cNvSpPr txBox="1"/>
              <p:nvPr/>
            </p:nvSpPr>
            <p:spPr>
              <a:xfrm>
                <a:off x="3975752" y="4187221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solidFill>
                      <a:schemeClr val="accent6"/>
                    </a:solidFill>
                  </a:rPr>
                  <a:t>a</a:t>
                </a:r>
                <a:r>
                  <a:rPr lang="cs-CZ" sz="2400" baseline="-25000" dirty="0">
                    <a:solidFill>
                      <a:schemeClr val="accent6"/>
                    </a:solidFill>
                  </a:rPr>
                  <a:t>2</a:t>
                </a:r>
                <a:endParaRPr lang="en-US" sz="2400" baseline="-250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31" name="Přímá spojnice se šipkou 31">
                <a:extLst>
                  <a:ext uri="{FF2B5EF4-FFF2-40B4-BE49-F238E27FC236}">
                    <a16:creationId xmlns:a16="http://schemas.microsoft.com/office/drawing/2014/main" id="{F1191B51-3B37-49C2-ABA6-F6C967D01E21}"/>
                  </a:ext>
                </a:extLst>
              </p:cNvPr>
              <p:cNvCxnSpPr/>
              <p:nvPr/>
            </p:nvCxnSpPr>
            <p:spPr>
              <a:xfrm>
                <a:off x="4168543" y="4672285"/>
                <a:ext cx="0" cy="725404"/>
              </a:xfrm>
              <a:prstGeom prst="straightConnector1">
                <a:avLst/>
              </a:prstGeom>
              <a:ln w="412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32">
                <a:extLst>
                  <a:ext uri="{FF2B5EF4-FFF2-40B4-BE49-F238E27FC236}">
                    <a16:creationId xmlns:a16="http://schemas.microsoft.com/office/drawing/2014/main" id="{228F6663-95F8-4BF7-8586-52FC58A504F1}"/>
                  </a:ext>
                </a:extLst>
              </p:cNvPr>
              <p:cNvSpPr txBox="1"/>
              <p:nvPr/>
            </p:nvSpPr>
            <p:spPr>
              <a:xfrm>
                <a:off x="5272864" y="4117079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cs-CZ" sz="2400" baseline="-25000" dirty="0">
                    <a:solidFill>
                      <a:srgbClr val="FF0000"/>
                    </a:solidFill>
                  </a:rPr>
                  <a:t>2</a:t>
                </a:r>
                <a:endParaRPr lang="en-US" sz="2400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3" name="Přímá spojnice se šipkou 33">
                <a:extLst>
                  <a:ext uri="{FF2B5EF4-FFF2-40B4-BE49-F238E27FC236}">
                    <a16:creationId xmlns:a16="http://schemas.microsoft.com/office/drawing/2014/main" id="{9586BA84-C05F-4161-849E-800D022A6A19}"/>
                  </a:ext>
                </a:extLst>
              </p:cNvPr>
              <p:cNvCxnSpPr/>
              <p:nvPr/>
            </p:nvCxnSpPr>
            <p:spPr>
              <a:xfrm>
                <a:off x="5465655" y="4602143"/>
                <a:ext cx="0" cy="72540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6">
                <a:extLst>
                  <a:ext uri="{FF2B5EF4-FFF2-40B4-BE49-F238E27FC236}">
                    <a16:creationId xmlns:a16="http://schemas.microsoft.com/office/drawing/2014/main" id="{79A54023-D68A-4DA8-B87B-480F09978BB7}"/>
                  </a:ext>
                </a:extLst>
              </p:cNvPr>
              <p:cNvSpPr txBox="1"/>
              <p:nvPr/>
            </p:nvSpPr>
            <p:spPr>
              <a:xfrm>
                <a:off x="6779816" y="239795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solidFill>
                      <a:srgbClr val="0070C0"/>
                    </a:solidFill>
                  </a:rPr>
                  <a:t>y</a:t>
                </a:r>
                <a:r>
                  <a:rPr lang="cs-CZ" sz="2400" baseline="-25000" dirty="0">
                    <a:solidFill>
                      <a:srgbClr val="0070C0"/>
                    </a:solidFill>
                  </a:rPr>
                  <a:t>1</a:t>
                </a:r>
                <a:endParaRPr lang="en-US" sz="2400" baseline="-25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5" name="Přímá spojnice se šipkou 37">
                <a:extLst>
                  <a:ext uri="{FF2B5EF4-FFF2-40B4-BE49-F238E27FC236}">
                    <a16:creationId xmlns:a16="http://schemas.microsoft.com/office/drawing/2014/main" id="{CEF26A3E-05BE-4E29-A13A-A1A9E06ABF2E}"/>
                  </a:ext>
                </a:extLst>
              </p:cNvPr>
              <p:cNvCxnSpPr/>
              <p:nvPr/>
            </p:nvCxnSpPr>
            <p:spPr>
              <a:xfrm>
                <a:off x="6972607" y="2883014"/>
                <a:ext cx="0" cy="725404"/>
              </a:xfrm>
              <a:prstGeom prst="straightConnector1">
                <a:avLst/>
              </a:prstGeom>
              <a:ln w="412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6664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spectra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1273-78AA-4973-AC9F-C438FCF7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FB31F-6202-4A6A-B6EB-24C56FF438E1}"/>
              </a:ext>
            </a:extLst>
          </p:cNvPr>
          <p:cNvSpPr txBox="1"/>
          <p:nvPr/>
        </p:nvSpPr>
        <p:spPr>
          <a:xfrm>
            <a:off x="47152" y="6433185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Ondrej</a:t>
            </a:r>
            <a:r>
              <a:rPr lang="en-GB" dirty="0"/>
              <a:t> </a:t>
            </a:r>
            <a:r>
              <a:rPr lang="cs-CZ" dirty="0"/>
              <a:t>Šedo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A03FA-FE97-482C-A950-E0C596DD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0" y="2073593"/>
            <a:ext cx="6187448" cy="3467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49467-85C6-47CD-A53A-38302385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8" y="2131322"/>
            <a:ext cx="5935682" cy="33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sequencing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1273-78AA-4973-AC9F-C438FCF7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6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sequencing 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1273-78AA-4973-AC9F-C438FCF7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4B175-F994-4C82-AE1F-C2C900E0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1" y="2784084"/>
            <a:ext cx="10716894" cy="390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A23C80-272E-4369-A23B-7EDBFEFB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6" y="1890855"/>
            <a:ext cx="1460227" cy="3076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A1AE1-DE90-4931-BCFC-6FCF26AB7D15}"/>
              </a:ext>
            </a:extLst>
          </p:cNvPr>
          <p:cNvSpPr txBox="1"/>
          <p:nvPr/>
        </p:nvSpPr>
        <p:spPr>
          <a:xfrm>
            <a:off x="5442261" y="1962818"/>
            <a:ext cx="182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600" dirty="0">
                <a:solidFill>
                  <a:srgbClr val="00B050"/>
                </a:solidFill>
              </a:rPr>
              <a:t>WGYRF</a:t>
            </a:r>
          </a:p>
        </p:txBody>
      </p:sp>
    </p:spTree>
    <p:extLst>
      <p:ext uri="{BB962C8B-B14F-4D97-AF65-F5344CB8AC3E}">
        <p14:creationId xmlns:p14="http://schemas.microsoft.com/office/powerpoint/2010/main" val="8885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86" y="457712"/>
            <a:ext cx="10058400" cy="985455"/>
          </a:xfrm>
        </p:spPr>
        <p:txBody>
          <a:bodyPr>
            <a:normAutofit/>
          </a:bodyPr>
          <a:lstStyle/>
          <a:p>
            <a:r>
              <a:rPr lang="cs-CZ" sz="6000" b="1" dirty="0"/>
              <a:t>Syn</a:t>
            </a:r>
            <a:r>
              <a:rPr lang="en-GB" sz="6000" b="1" dirty="0"/>
              <a:t>thesis of</a:t>
            </a:r>
            <a:r>
              <a:rPr lang="cs-CZ" sz="5400" b="1" dirty="0"/>
              <a:t> mRNA</a:t>
            </a:r>
            <a:endParaRPr lang="en-GB" sz="54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01F8E3-5EBC-49C3-8866-CD33D8CE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64" y="2948523"/>
            <a:ext cx="10578146" cy="455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164" y="4933533"/>
            <a:ext cx="10578146" cy="455839"/>
          </a:xfrm>
          <a:prstGeom prst="rect">
            <a:avLst/>
          </a:prstGeo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4FF0CB3-F7CF-45C9-BB06-04433CD06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538" r="11285" b="-540"/>
          <a:stretch/>
        </p:blipFill>
        <p:spPr>
          <a:xfrm>
            <a:off x="8430849" y="9564"/>
            <a:ext cx="3519852" cy="2408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6D8E1-C179-4C78-8B19-B30DF0D066FB}"/>
              </a:ext>
            </a:extLst>
          </p:cNvPr>
          <p:cNvSpPr txBox="1"/>
          <p:nvPr/>
        </p:nvSpPr>
        <p:spPr>
          <a:xfrm>
            <a:off x="921339" y="3994158"/>
            <a:ext cx="445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5’-  </a:t>
            </a:r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</a:t>
            </a:r>
            <a:r>
              <a:rPr lang="en-GB" sz="4800" b="1" spc="-8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G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25CC8-384B-43FD-BA9C-40002918F3E6}"/>
              </a:ext>
            </a:extLst>
          </p:cNvPr>
          <p:cNvSpPr txBox="1"/>
          <p:nvPr/>
        </p:nvSpPr>
        <p:spPr>
          <a:xfrm>
            <a:off x="5311730" y="3994157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FB0DC-55DD-4F71-971A-68FE19959213}"/>
              </a:ext>
            </a:extLst>
          </p:cNvPr>
          <p:cNvSpPr txBox="1"/>
          <p:nvPr/>
        </p:nvSpPr>
        <p:spPr>
          <a:xfrm>
            <a:off x="5789907" y="3994157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BA070-4801-4521-BB52-9E924924CE44}"/>
              </a:ext>
            </a:extLst>
          </p:cNvPr>
          <p:cNvSpPr txBox="1"/>
          <p:nvPr/>
        </p:nvSpPr>
        <p:spPr>
          <a:xfrm>
            <a:off x="6268086" y="3994157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FB4E2-95EC-4608-8C68-37CF49202112}"/>
              </a:ext>
            </a:extLst>
          </p:cNvPr>
          <p:cNvSpPr txBox="1"/>
          <p:nvPr/>
        </p:nvSpPr>
        <p:spPr>
          <a:xfrm>
            <a:off x="6819900" y="3994157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F3DED-9080-46DB-B2D5-B453C998FD36}"/>
              </a:ext>
            </a:extLst>
          </p:cNvPr>
          <p:cNvSpPr txBox="1"/>
          <p:nvPr/>
        </p:nvSpPr>
        <p:spPr>
          <a:xfrm>
            <a:off x="7349467" y="3994156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CCF58-58B8-484B-8B74-F83BE9EF45FF}"/>
              </a:ext>
            </a:extLst>
          </p:cNvPr>
          <p:cNvSpPr txBox="1"/>
          <p:nvPr/>
        </p:nvSpPr>
        <p:spPr>
          <a:xfrm>
            <a:off x="7818662" y="399415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A50A7-F5A8-4879-862A-6A53E6AA1DAF}"/>
              </a:ext>
            </a:extLst>
          </p:cNvPr>
          <p:cNvSpPr txBox="1"/>
          <p:nvPr/>
        </p:nvSpPr>
        <p:spPr>
          <a:xfrm>
            <a:off x="8348229" y="399415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35BDA-2E3F-4AD7-A1DE-8FE4D3CE3F97}"/>
              </a:ext>
            </a:extLst>
          </p:cNvPr>
          <p:cNvSpPr txBox="1"/>
          <p:nvPr/>
        </p:nvSpPr>
        <p:spPr>
          <a:xfrm>
            <a:off x="8848655" y="3994154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3CAF5-93C7-434E-9FE0-D6112D41C0A2}"/>
              </a:ext>
            </a:extLst>
          </p:cNvPr>
          <p:cNvSpPr txBox="1"/>
          <p:nvPr/>
        </p:nvSpPr>
        <p:spPr>
          <a:xfrm>
            <a:off x="9317850" y="3994153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AA8B7-7F0E-4E82-A6C7-396E9AF291B4}"/>
              </a:ext>
            </a:extLst>
          </p:cNvPr>
          <p:cNvSpPr txBox="1"/>
          <p:nvPr/>
        </p:nvSpPr>
        <p:spPr>
          <a:xfrm>
            <a:off x="972139" y="2494222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</a:rPr>
              <a:t>coding strand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81EC48-1F0A-4C74-8D74-9D5DAB7E75D1}"/>
              </a:ext>
            </a:extLst>
          </p:cNvPr>
          <p:cNvSpPr txBox="1"/>
          <p:nvPr/>
        </p:nvSpPr>
        <p:spPr>
          <a:xfrm>
            <a:off x="972139" y="544419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</a:rPr>
              <a:t>non-coding strand</a:t>
            </a:r>
          </a:p>
        </p:txBody>
      </p:sp>
    </p:spTree>
    <p:extLst>
      <p:ext uri="{BB962C8B-B14F-4D97-AF65-F5344CB8AC3E}">
        <p14:creationId xmlns:p14="http://schemas.microsoft.com/office/powerpoint/2010/main" val="16908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sequencing exercise 2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71706664-75C6-41E1-B4B0-5DA472081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6" y="1737360"/>
            <a:ext cx="6725814" cy="50443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BE9E3-3976-470D-AD2C-4BCD510F9741}"/>
              </a:ext>
            </a:extLst>
          </p:cNvPr>
          <p:cNvSpPr txBox="1"/>
          <p:nvPr/>
        </p:nvSpPr>
        <p:spPr>
          <a:xfrm>
            <a:off x="8713781" y="2033938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600" dirty="0">
                <a:solidFill>
                  <a:srgbClr val="00B050"/>
                </a:solidFill>
              </a:rPr>
              <a:t>TYRGA</a:t>
            </a:r>
          </a:p>
        </p:txBody>
      </p:sp>
    </p:spTree>
    <p:extLst>
      <p:ext uri="{BB962C8B-B14F-4D97-AF65-F5344CB8AC3E}">
        <p14:creationId xmlns:p14="http://schemas.microsoft.com/office/powerpoint/2010/main" val="3994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sequencing exercise 3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E1387EDA-AF2A-4911-BA6D-F2220EA3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2465150" y="2590800"/>
            <a:ext cx="9624934" cy="36972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72D45-3CF6-4610-88C6-989637317946}"/>
              </a:ext>
            </a:extLst>
          </p:cNvPr>
          <p:cNvSpPr txBox="1"/>
          <p:nvPr/>
        </p:nvSpPr>
        <p:spPr>
          <a:xfrm>
            <a:off x="466725" y="213112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122.02707</a:t>
            </a:r>
          </a:p>
          <a:p>
            <a:r>
              <a:rPr lang="en-GB" dirty="0"/>
              <a:t>203.08492</a:t>
            </a:r>
          </a:p>
          <a:p>
            <a:r>
              <a:rPr lang="en-GB" dirty="0"/>
              <a:t>235.11114</a:t>
            </a:r>
          </a:p>
          <a:p>
            <a:r>
              <a:rPr lang="en-GB" dirty="0"/>
              <a:t>260.10638</a:t>
            </a:r>
          </a:p>
          <a:p>
            <a:r>
              <a:rPr lang="en-GB" dirty="0"/>
              <a:t>292.1326</a:t>
            </a:r>
          </a:p>
          <a:p>
            <a:r>
              <a:rPr lang="en-GB" dirty="0"/>
              <a:t>363.16971</a:t>
            </a:r>
          </a:p>
          <a:p>
            <a:r>
              <a:rPr lang="en-GB" dirty="0"/>
              <a:t>373.19045</a:t>
            </a:r>
          </a:p>
          <a:p>
            <a:r>
              <a:rPr lang="en-GB" dirty="0"/>
              <a:t>494.2102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90D69-7B7F-4BBC-B4C2-55D2CD8877BB}"/>
              </a:ext>
            </a:extLst>
          </p:cNvPr>
          <p:cNvSpPr txBox="1"/>
          <p:nvPr/>
        </p:nvSpPr>
        <p:spPr>
          <a:xfrm>
            <a:off x="6096000" y="1890742"/>
            <a:ext cx="176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600" dirty="0">
                <a:solidFill>
                  <a:srgbClr val="00B050"/>
                </a:solidFill>
              </a:rPr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1496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6ADA-2929-47B6-8BC8-353ECFDF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</a:t>
            </a:r>
            <a:r>
              <a:rPr lang="en-GB" dirty="0"/>
              <a:t>/MS sequencing exercise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F8440-AA50-4AFA-956B-2A1CF4B724C2}"/>
              </a:ext>
            </a:extLst>
          </p:cNvPr>
          <p:cNvSpPr txBox="1"/>
          <p:nvPr/>
        </p:nvSpPr>
        <p:spPr>
          <a:xfrm>
            <a:off x="9099861" y="2033938"/>
            <a:ext cx="176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pc="600" dirty="0">
                <a:solidFill>
                  <a:srgbClr val="00B050"/>
                </a:solidFill>
              </a:rPr>
              <a:t>AGRHT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FF073F0-C0A9-4BD2-AE8B-F4A104831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90" y="17526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79" y="54677"/>
            <a:ext cx="4937902" cy="168965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Protein biosynthesis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A8C42C8-8A92-4241-B1E6-F0D0873D2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377" r="1040"/>
          <a:stretch/>
        </p:blipFill>
        <p:spPr>
          <a:xfrm>
            <a:off x="5164891" y="54677"/>
            <a:ext cx="7035049" cy="6790623"/>
          </a:xfrm>
          <a:prstGeom prst="roundRect">
            <a:avLst>
              <a:gd name="adj" fmla="val 8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91419-BB0D-4A10-8334-6DEEF60D24A3}"/>
              </a:ext>
            </a:extLst>
          </p:cNvPr>
          <p:cNvSpPr txBox="1"/>
          <p:nvPr/>
        </p:nvSpPr>
        <p:spPr>
          <a:xfrm>
            <a:off x="0" y="6423297"/>
            <a:ext cx="27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Nature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ScienceABC</a:t>
            </a:r>
            <a:endParaRPr lang="en-GB" dirty="0"/>
          </a:p>
        </p:txBody>
      </p:sp>
      <p:pic>
        <p:nvPicPr>
          <p:cNvPr id="7" name="Content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0E989C51-94FA-4D5C-9F40-C7B94A7892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6795" r="814" b="3331"/>
          <a:stretch/>
        </p:blipFill>
        <p:spPr>
          <a:xfrm>
            <a:off x="0" y="2990947"/>
            <a:ext cx="5382683" cy="130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9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213738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Codon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191419-BB0D-4A10-8334-6DEEF60D24A3}"/>
              </a:ext>
            </a:extLst>
          </p:cNvPr>
          <p:cNvSpPr txBox="1"/>
          <p:nvPr/>
        </p:nvSpPr>
        <p:spPr>
          <a:xfrm>
            <a:off x="492371" y="2736574"/>
            <a:ext cx="3084844" cy="33660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Genetic code: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Universal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Degenerated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Specific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Non-overlapping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149E0D57-E3C6-4695-8354-8AA56F78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r="-1" b="-1"/>
          <a:stretch/>
        </p:blipFill>
        <p:spPr>
          <a:xfrm>
            <a:off x="4075043" y="9535"/>
            <a:ext cx="8111272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1198FA-50EA-4F87-B397-CFD611024E04}"/>
              </a:ext>
            </a:extLst>
          </p:cNvPr>
          <p:cNvSpPr txBox="1"/>
          <p:nvPr/>
        </p:nvSpPr>
        <p:spPr>
          <a:xfrm>
            <a:off x="158996" y="6493311"/>
            <a:ext cx="3084844" cy="3019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Nature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7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4BD6-52AB-4371-914D-26680D71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6666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Polymerase Chain Reaction</a:t>
            </a:r>
          </a:p>
        </p:txBody>
      </p:sp>
      <p:pic>
        <p:nvPicPr>
          <p:cNvPr id="5" name="Content Placeholder 4" descr="A picture containing Teams&#10;&#10;Description automatically generated">
            <a:extLst>
              <a:ext uri="{FF2B5EF4-FFF2-40B4-BE49-F238E27FC236}">
                <a16:creationId xmlns:a16="http://schemas.microsoft.com/office/drawing/2014/main" id="{C2D27637-F224-40FB-8F8D-BA8904350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3" y="1171393"/>
            <a:ext cx="11423974" cy="5673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7821B-9B2E-49D5-8BFA-0806938A0745}"/>
              </a:ext>
            </a:extLst>
          </p:cNvPr>
          <p:cNvSpPr txBox="1"/>
          <p:nvPr/>
        </p:nvSpPr>
        <p:spPr>
          <a:xfrm>
            <a:off x="-53763" y="6463268"/>
            <a:ext cx="22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Source: </a:t>
            </a:r>
            <a:r>
              <a:rPr lang="en-GB" b="1" dirty="0">
                <a:hlinkClick r:id="rId3"/>
              </a:rPr>
              <a:t>ThermoFisher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2660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5AACD-AD66-4719-A59A-D98C3170138F}"/>
              </a:ext>
            </a:extLst>
          </p:cNvPr>
          <p:cNvSpPr/>
          <p:nvPr/>
        </p:nvSpPr>
        <p:spPr>
          <a:xfrm rot="5400000">
            <a:off x="6188078" y="5749921"/>
            <a:ext cx="514342" cy="1689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3EF53-1014-42AA-B438-0C07FBA86CE1}"/>
              </a:ext>
            </a:extLst>
          </p:cNvPr>
          <p:cNvSpPr/>
          <p:nvPr/>
        </p:nvSpPr>
        <p:spPr>
          <a:xfrm rot="5400000">
            <a:off x="1538287" y="4982568"/>
            <a:ext cx="463550" cy="32543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300" y="-227022"/>
            <a:ext cx="4406900" cy="1888561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Sanger sequencing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79F8BE6D-DB98-4E09-BE74-0B1F81BA0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607" r="28134" b="1683"/>
          <a:stretch/>
        </p:blipFill>
        <p:spPr>
          <a:xfrm>
            <a:off x="23641" y="2450"/>
            <a:ext cx="7266159" cy="68516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91419-BB0D-4A10-8334-6DEEF60D24A3}"/>
              </a:ext>
            </a:extLst>
          </p:cNvPr>
          <p:cNvSpPr txBox="1"/>
          <p:nvPr/>
        </p:nvSpPr>
        <p:spPr>
          <a:xfrm>
            <a:off x="10314755" y="6472199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Source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Wikipedia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F3E42-FF48-4502-B6CC-5C9398FE6ADA}"/>
              </a:ext>
            </a:extLst>
          </p:cNvPr>
          <p:cNvSpPr/>
          <p:nvPr/>
        </p:nvSpPr>
        <p:spPr>
          <a:xfrm>
            <a:off x="6826250" y="-2"/>
            <a:ext cx="463550" cy="2622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3B54E-6BB8-4001-B5C6-88642EABDC90}"/>
              </a:ext>
            </a:extLst>
          </p:cNvPr>
          <p:cNvSpPr/>
          <p:nvPr/>
        </p:nvSpPr>
        <p:spPr>
          <a:xfrm>
            <a:off x="6775449" y="3789362"/>
            <a:ext cx="514350" cy="1133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9339111-1AB8-420F-9BB7-081A4FFE0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09" y="4565238"/>
            <a:ext cx="4112844" cy="991225"/>
          </a:xfrm>
          <a:prstGeom prst="rect">
            <a:avLst/>
          </a:prstGeom>
        </p:spPr>
      </p:pic>
      <p:pic>
        <p:nvPicPr>
          <p:cNvPr id="14" name="Picture 13" descr="A picture containing text, stationary, needle, handwear&#10;&#10;Description automatically generated">
            <a:extLst>
              <a:ext uri="{FF2B5EF4-FFF2-40B4-BE49-F238E27FC236}">
                <a16:creationId xmlns:a16="http://schemas.microsoft.com/office/drawing/2014/main" id="{667273A6-294C-4E6F-9EDE-7292339BB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10" y="3076718"/>
            <a:ext cx="3993643" cy="7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86" y="457712"/>
            <a:ext cx="10058400" cy="985455"/>
          </a:xfrm>
        </p:spPr>
        <p:txBody>
          <a:bodyPr>
            <a:normAutofit/>
          </a:bodyPr>
          <a:lstStyle/>
          <a:p>
            <a:r>
              <a:rPr lang="en-GB" sz="6000" b="1" dirty="0"/>
              <a:t>Sequencing primers</a:t>
            </a:r>
            <a:endParaRPr lang="en-GB" sz="54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01F8E3-5EBC-49C3-8866-CD33D8CE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64" y="2196466"/>
            <a:ext cx="10578146" cy="455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164" y="5375276"/>
            <a:ext cx="10578146" cy="45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6D8E1-C179-4C78-8B19-B30DF0D066FB}"/>
              </a:ext>
            </a:extLst>
          </p:cNvPr>
          <p:cNvSpPr txBox="1"/>
          <p:nvPr/>
        </p:nvSpPr>
        <p:spPr>
          <a:xfrm>
            <a:off x="921339" y="4435901"/>
            <a:ext cx="445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5’-  </a:t>
            </a:r>
            <a:r>
              <a:rPr lang="en-GB" sz="4800" b="1" spc="-8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T A G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25CC8-384B-43FD-BA9C-40002918F3E6}"/>
              </a:ext>
            </a:extLst>
          </p:cNvPr>
          <p:cNvSpPr txBox="1"/>
          <p:nvPr/>
        </p:nvSpPr>
        <p:spPr>
          <a:xfrm>
            <a:off x="5311730" y="4435900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FB0DC-55DD-4F71-971A-68FE19959213}"/>
              </a:ext>
            </a:extLst>
          </p:cNvPr>
          <p:cNvSpPr txBox="1"/>
          <p:nvPr/>
        </p:nvSpPr>
        <p:spPr>
          <a:xfrm>
            <a:off x="5789907" y="4435900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BA070-4801-4521-BB52-9E924924CE44}"/>
              </a:ext>
            </a:extLst>
          </p:cNvPr>
          <p:cNvSpPr txBox="1"/>
          <p:nvPr/>
        </p:nvSpPr>
        <p:spPr>
          <a:xfrm>
            <a:off x="6268086" y="4435900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FB4E2-95EC-4608-8C68-37CF49202112}"/>
              </a:ext>
            </a:extLst>
          </p:cNvPr>
          <p:cNvSpPr txBox="1"/>
          <p:nvPr/>
        </p:nvSpPr>
        <p:spPr>
          <a:xfrm>
            <a:off x="6819900" y="4435900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F3DED-9080-46DB-B2D5-B453C998FD36}"/>
              </a:ext>
            </a:extLst>
          </p:cNvPr>
          <p:cNvSpPr txBox="1"/>
          <p:nvPr/>
        </p:nvSpPr>
        <p:spPr>
          <a:xfrm>
            <a:off x="7349467" y="4435899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CCF58-58B8-484B-8B74-F83BE9EF45FF}"/>
              </a:ext>
            </a:extLst>
          </p:cNvPr>
          <p:cNvSpPr txBox="1"/>
          <p:nvPr/>
        </p:nvSpPr>
        <p:spPr>
          <a:xfrm>
            <a:off x="7818662" y="4435898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A50A7-F5A8-4879-862A-6A53E6AA1DAF}"/>
              </a:ext>
            </a:extLst>
          </p:cNvPr>
          <p:cNvSpPr txBox="1"/>
          <p:nvPr/>
        </p:nvSpPr>
        <p:spPr>
          <a:xfrm>
            <a:off x="8348229" y="4435898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35BDA-2E3F-4AD7-A1DE-8FE4D3CE3F97}"/>
              </a:ext>
            </a:extLst>
          </p:cNvPr>
          <p:cNvSpPr txBox="1"/>
          <p:nvPr/>
        </p:nvSpPr>
        <p:spPr>
          <a:xfrm>
            <a:off x="8848655" y="4435897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E3CAF5-93C7-434E-9FE0-D6112D41C0A2}"/>
              </a:ext>
            </a:extLst>
          </p:cNvPr>
          <p:cNvSpPr txBox="1"/>
          <p:nvPr/>
        </p:nvSpPr>
        <p:spPr>
          <a:xfrm>
            <a:off x="9317850" y="4435896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A8DE3E-913D-4AF4-9B59-D10941B254FF}"/>
              </a:ext>
            </a:extLst>
          </p:cNvPr>
          <p:cNvSpPr txBox="1"/>
          <p:nvPr/>
        </p:nvSpPr>
        <p:spPr>
          <a:xfrm>
            <a:off x="972139" y="1742165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</a:rPr>
              <a:t>coding strand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2E78FB-F34F-45A9-A741-56CB79F2896C}"/>
              </a:ext>
            </a:extLst>
          </p:cNvPr>
          <p:cNvSpPr txBox="1"/>
          <p:nvPr/>
        </p:nvSpPr>
        <p:spPr>
          <a:xfrm>
            <a:off x="972139" y="5885939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</a:rPr>
              <a:t>non-coding strand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284CA-0EA8-4A20-A299-30601EA34208}"/>
              </a:ext>
            </a:extLst>
          </p:cNvPr>
          <p:cNvSpPr txBox="1"/>
          <p:nvPr/>
        </p:nvSpPr>
        <p:spPr>
          <a:xfrm>
            <a:off x="7326653" y="2652305"/>
            <a:ext cx="65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 T G C  - 5’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C99E33-63FC-4E35-9673-2AD7A7654802}"/>
              </a:ext>
            </a:extLst>
          </p:cNvPr>
          <p:cNvSpPr txBox="1"/>
          <p:nvPr/>
        </p:nvSpPr>
        <p:spPr>
          <a:xfrm>
            <a:off x="6844758" y="264988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E8AAC2-4B2E-46BE-95FA-BA2BB3AC3F2E}"/>
              </a:ext>
            </a:extLst>
          </p:cNvPr>
          <p:cNvSpPr txBox="1"/>
          <p:nvPr/>
        </p:nvSpPr>
        <p:spPr>
          <a:xfrm>
            <a:off x="6334237" y="264746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9807E-5B4F-47D9-A819-B7BAA7E56CC1}"/>
              </a:ext>
            </a:extLst>
          </p:cNvPr>
          <p:cNvSpPr txBox="1"/>
          <p:nvPr/>
        </p:nvSpPr>
        <p:spPr>
          <a:xfrm>
            <a:off x="5848959" y="264322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D42C32-DE7C-4A93-821C-59E2B58D7F9B}"/>
              </a:ext>
            </a:extLst>
          </p:cNvPr>
          <p:cNvSpPr txBox="1"/>
          <p:nvPr/>
        </p:nvSpPr>
        <p:spPr>
          <a:xfrm>
            <a:off x="5372100" y="263858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B3153-629A-4CBA-959A-9176A8FD163E}"/>
              </a:ext>
            </a:extLst>
          </p:cNvPr>
          <p:cNvSpPr txBox="1"/>
          <p:nvPr/>
        </p:nvSpPr>
        <p:spPr>
          <a:xfrm>
            <a:off x="4856543" y="263414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5337E-D35E-4B4C-872B-5F70C5CE8E3F}"/>
              </a:ext>
            </a:extLst>
          </p:cNvPr>
          <p:cNvSpPr txBox="1"/>
          <p:nvPr/>
        </p:nvSpPr>
        <p:spPr>
          <a:xfrm>
            <a:off x="4349405" y="262970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49960-70AB-407D-90F0-4A2085543302}"/>
              </a:ext>
            </a:extLst>
          </p:cNvPr>
          <p:cNvSpPr txBox="1"/>
          <p:nvPr/>
        </p:nvSpPr>
        <p:spPr>
          <a:xfrm>
            <a:off x="3838058" y="264746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3C3778-0ACA-4D0F-B916-A91A2584EF59}"/>
              </a:ext>
            </a:extLst>
          </p:cNvPr>
          <p:cNvSpPr txBox="1"/>
          <p:nvPr/>
        </p:nvSpPr>
        <p:spPr>
          <a:xfrm>
            <a:off x="3353606" y="2645445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42BBE-04FF-4AF1-B34F-3588753AA8D7}"/>
              </a:ext>
            </a:extLst>
          </p:cNvPr>
          <p:cNvSpPr txBox="1"/>
          <p:nvPr/>
        </p:nvSpPr>
        <p:spPr>
          <a:xfrm>
            <a:off x="2868328" y="2645444"/>
            <a:ext cx="6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pc="-8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5DC9CA-6BBA-4F56-B744-B0DB9371EEEE}"/>
              </a:ext>
            </a:extLst>
          </p:cNvPr>
          <p:cNvSpPr txBox="1"/>
          <p:nvPr/>
        </p:nvSpPr>
        <p:spPr>
          <a:xfrm>
            <a:off x="-27220" y="4651339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For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09749-1C91-4B7B-AECB-8FA37AE93C73}"/>
              </a:ext>
            </a:extLst>
          </p:cNvPr>
          <p:cNvSpPr txBox="1"/>
          <p:nvPr/>
        </p:nvSpPr>
        <p:spPr>
          <a:xfrm>
            <a:off x="11578982" y="2845148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Rev</a:t>
            </a:r>
          </a:p>
        </p:txBody>
      </p:sp>
    </p:spTree>
    <p:extLst>
      <p:ext uri="{BB962C8B-B14F-4D97-AF65-F5344CB8AC3E}">
        <p14:creationId xmlns:p14="http://schemas.microsoft.com/office/powerpoint/2010/main" val="39179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F8-2D6E-4F7D-B9EC-465AB6D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Open Reading Frames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01F8E3-5EBC-49C3-8866-CD33D8CE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64" y="2215516"/>
            <a:ext cx="10578146" cy="455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01241F-4AB4-437E-86FE-0A886479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164" y="3952876"/>
            <a:ext cx="10578146" cy="4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6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4462</TotalTime>
  <Words>794</Words>
  <Application>Microsoft Office PowerPoint</Application>
  <PresentationFormat>Widescreen</PresentationFormat>
  <Paragraphs>195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Consolas</vt:lpstr>
      <vt:lpstr>Courier New</vt:lpstr>
      <vt:lpstr>Wingdings</vt:lpstr>
      <vt:lpstr>Retrospect</vt:lpstr>
      <vt:lpstr>SEKVENOVÁNÍ DNA A PROTEINŮ</vt:lpstr>
      <vt:lpstr>Transcription Translation</vt:lpstr>
      <vt:lpstr>Synthesis of mRNA</vt:lpstr>
      <vt:lpstr>Protein biosynthesis</vt:lpstr>
      <vt:lpstr>Codon Table</vt:lpstr>
      <vt:lpstr>Polymerase Chain Reaction</vt:lpstr>
      <vt:lpstr>Sanger sequencing</vt:lpstr>
      <vt:lpstr>Sequencing primers</vt:lpstr>
      <vt:lpstr>Open Reading Frames</vt:lpstr>
      <vt:lpstr>Open Reading Frames</vt:lpstr>
      <vt:lpstr>ORF1</vt:lpstr>
      <vt:lpstr>ORF2</vt:lpstr>
      <vt:lpstr>ORF3</vt:lpstr>
      <vt:lpstr>Open Reading Frames</vt:lpstr>
      <vt:lpstr>Open Reading Frames</vt:lpstr>
      <vt:lpstr>ORF4</vt:lpstr>
      <vt:lpstr>ORF5</vt:lpstr>
      <vt:lpstr>ORF6</vt:lpstr>
      <vt:lpstr>Exercise 1</vt:lpstr>
      <vt:lpstr>Exercise 2</vt:lpstr>
      <vt:lpstr>Exercise 3</vt:lpstr>
      <vt:lpstr>PowerPoint Presentation</vt:lpstr>
      <vt:lpstr>Mass Spectrometry</vt:lpstr>
      <vt:lpstr>MS/MS spectra example</vt:lpstr>
      <vt:lpstr>Peptide fragmentation</vt:lpstr>
      <vt:lpstr>MS/MS spectra example</vt:lpstr>
      <vt:lpstr>MS/MS spectra example</vt:lpstr>
      <vt:lpstr>MS/MS sequencing example</vt:lpstr>
      <vt:lpstr>MS/MS sequencing exercise 1</vt:lpstr>
      <vt:lpstr>MS/MS sequencing exercise 2</vt:lpstr>
      <vt:lpstr>MS/MS sequencing exercise 3</vt:lpstr>
      <vt:lpstr>MS/MS sequencing exercise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 Gašparik</dc:creator>
  <cp:lastModifiedBy>Norbert Gašparik</cp:lastModifiedBy>
  <cp:revision>17</cp:revision>
  <dcterms:created xsi:type="dcterms:W3CDTF">2021-10-18T19:42:59Z</dcterms:created>
  <dcterms:modified xsi:type="dcterms:W3CDTF">2021-10-23T08:03:35Z</dcterms:modified>
</cp:coreProperties>
</file>