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4730" r:id="rId2"/>
    <p:sldMasterId id="2147484738" r:id="rId3"/>
    <p:sldMasterId id="2147484814" r:id="rId4"/>
    <p:sldMasterId id="2147486376" r:id="rId5"/>
    <p:sldMasterId id="2147486388" r:id="rId6"/>
    <p:sldMasterId id="2147486488" r:id="rId7"/>
    <p:sldMasterId id="2147488370" r:id="rId8"/>
    <p:sldMasterId id="2147488382" r:id="rId9"/>
    <p:sldMasterId id="2147488395" r:id="rId10"/>
  </p:sldMasterIdLst>
  <p:notesMasterIdLst>
    <p:notesMasterId r:id="rId97"/>
  </p:notesMasterIdLst>
  <p:handoutMasterIdLst>
    <p:handoutMasterId r:id="rId98"/>
  </p:handoutMasterIdLst>
  <p:sldIdLst>
    <p:sldId id="644" r:id="rId11"/>
    <p:sldId id="314" r:id="rId12"/>
    <p:sldId id="362" r:id="rId13"/>
    <p:sldId id="363" r:id="rId14"/>
    <p:sldId id="389" r:id="rId15"/>
    <p:sldId id="434" r:id="rId16"/>
    <p:sldId id="390" r:id="rId17"/>
    <p:sldId id="315" r:id="rId18"/>
    <p:sldId id="383" r:id="rId19"/>
    <p:sldId id="424" r:id="rId20"/>
    <p:sldId id="385" r:id="rId21"/>
    <p:sldId id="387" r:id="rId22"/>
    <p:sldId id="386" r:id="rId23"/>
    <p:sldId id="425" r:id="rId24"/>
    <p:sldId id="318" r:id="rId25"/>
    <p:sldId id="319" r:id="rId26"/>
    <p:sldId id="388" r:id="rId27"/>
    <p:sldId id="664" r:id="rId28"/>
    <p:sldId id="321" r:id="rId29"/>
    <p:sldId id="414" r:id="rId30"/>
    <p:sldId id="415" r:id="rId31"/>
    <p:sldId id="433" r:id="rId32"/>
    <p:sldId id="665" r:id="rId33"/>
    <p:sldId id="436" r:id="rId34"/>
    <p:sldId id="437" r:id="rId35"/>
    <p:sldId id="438" r:id="rId36"/>
    <p:sldId id="322" r:id="rId37"/>
    <p:sldId id="323" r:id="rId38"/>
    <p:sldId id="324" r:id="rId39"/>
    <p:sldId id="410" r:id="rId40"/>
    <p:sldId id="411" r:id="rId41"/>
    <p:sldId id="405" r:id="rId42"/>
    <p:sldId id="431" r:id="rId43"/>
    <p:sldId id="417" r:id="rId44"/>
    <p:sldId id="418" r:id="rId45"/>
    <p:sldId id="435" r:id="rId46"/>
    <p:sldId id="419" r:id="rId47"/>
    <p:sldId id="412" r:id="rId48"/>
    <p:sldId id="413" r:id="rId49"/>
    <p:sldId id="398" r:id="rId50"/>
    <p:sldId id="396" r:id="rId51"/>
    <p:sldId id="326" r:id="rId52"/>
    <p:sldId id="439" r:id="rId53"/>
    <p:sldId id="399" r:id="rId54"/>
    <p:sldId id="327" r:id="rId55"/>
    <p:sldId id="328" r:id="rId56"/>
    <p:sldId id="400" r:id="rId57"/>
    <p:sldId id="401" r:id="rId58"/>
    <p:sldId id="432" r:id="rId59"/>
    <p:sldId id="334" r:id="rId60"/>
    <p:sldId id="440" r:id="rId61"/>
    <p:sldId id="331" r:id="rId62"/>
    <p:sldId id="420" r:id="rId63"/>
    <p:sldId id="421" r:id="rId64"/>
    <p:sldId id="422" r:id="rId65"/>
    <p:sldId id="332" r:id="rId66"/>
    <p:sldId id="335" r:id="rId67"/>
    <p:sldId id="370" r:id="rId68"/>
    <p:sldId id="337" r:id="rId69"/>
    <p:sldId id="338" r:id="rId70"/>
    <p:sldId id="666" r:id="rId71"/>
    <p:sldId id="340" r:id="rId72"/>
    <p:sldId id="341" r:id="rId73"/>
    <p:sldId id="342" r:id="rId74"/>
    <p:sldId id="667" r:id="rId75"/>
    <p:sldId id="668" r:id="rId76"/>
    <p:sldId id="343" r:id="rId77"/>
    <p:sldId id="344" r:id="rId78"/>
    <p:sldId id="345" r:id="rId79"/>
    <p:sldId id="346" r:id="rId80"/>
    <p:sldId id="347" r:id="rId81"/>
    <p:sldId id="371" r:id="rId82"/>
    <p:sldId id="349" r:id="rId83"/>
    <p:sldId id="669" r:id="rId84"/>
    <p:sldId id="670" r:id="rId85"/>
    <p:sldId id="671" r:id="rId86"/>
    <p:sldId id="672" r:id="rId87"/>
    <p:sldId id="673" r:id="rId88"/>
    <p:sldId id="674" r:id="rId89"/>
    <p:sldId id="675" r:id="rId90"/>
    <p:sldId id="379" r:id="rId91"/>
    <p:sldId id="380" r:id="rId92"/>
    <p:sldId id="382" r:id="rId93"/>
    <p:sldId id="423" r:id="rId94"/>
    <p:sldId id="381" r:id="rId95"/>
    <p:sldId id="361" r:id="rId96"/>
  </p:sldIdLst>
  <p:sldSz cx="9144000" cy="6858000" type="screen4x3"/>
  <p:notesSz cx="7099300" cy="10234613"/>
  <p:custShowLst>
    <p:custShow name="kampus MU" id="0">
      <p:sldLst/>
    </p:custShow>
    <p:custShow name="Kampus vut" id="1">
      <p:sldLst/>
    </p:custShow>
    <p:custShow name="rp1" id="2">
      <p:sldLst/>
    </p:custShow>
    <p:custShow name="rp2" id="3">
      <p:sldLst/>
    </p:custShow>
    <p:custShow name="rp3" id="4">
      <p:sldLst/>
    </p:custShow>
    <p:custShow name="rp4" id="5">
      <p:sldLst/>
    </p:custShow>
    <p:custShow name="rp5" id="6">
      <p:sldLst/>
    </p:custShow>
    <p:custShow name="rp6" id="7">
      <p:sldLst/>
    </p:custShow>
    <p:custShow name="rp7" id="8">
      <p:sldLst/>
    </p:custShow>
  </p:custShowLst>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281">
          <p15:clr>
            <a:srgbClr val="A4A3A4"/>
          </p15:clr>
        </p15:guide>
        <p15:guide id="2" pos="719">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Hejátko" initials="dRJHP" lastIdx="1" clrIdx="0">
    <p:extLst>
      <p:ext uri="{19B8F6BF-5375-455C-9EA6-DF929625EA0E}">
        <p15:presenceInfo xmlns:p15="http://schemas.microsoft.com/office/powerpoint/2012/main" userId="Jan Hejátk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69696"/>
    <a:srgbClr val="C9C400"/>
    <a:srgbClr val="FFFF00"/>
    <a:srgbClr val="FFFF66"/>
    <a:srgbClr val="0033CC"/>
    <a:srgbClr val="3366CC"/>
    <a:srgbClr val="4D8739"/>
    <a:srgbClr val="3333FF"/>
    <a:srgbClr val="5A9C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67" autoAdjust="0"/>
    <p:restoredTop sz="89825" autoAdjust="0"/>
  </p:normalViewPr>
  <p:slideViewPr>
    <p:cSldViewPr snapToGrid="0">
      <p:cViewPr varScale="1">
        <p:scale>
          <a:sx n="99" d="100"/>
          <a:sy n="99" d="100"/>
        </p:scale>
        <p:origin x="996" y="84"/>
      </p:cViewPr>
      <p:guideLst>
        <p:guide orient="horz" pos="2281"/>
        <p:guide pos="719"/>
      </p:guideLst>
    </p:cSldViewPr>
  </p:slideViewPr>
  <p:outlineViewPr>
    <p:cViewPr>
      <p:scale>
        <a:sx n="33" d="100"/>
        <a:sy n="33" d="100"/>
      </p:scale>
      <p:origin x="0" y="2106"/>
    </p:cViewPr>
  </p:outlineViewPr>
  <p:notesTextViewPr>
    <p:cViewPr>
      <p:scale>
        <a:sx n="100" d="100"/>
        <a:sy n="100" d="100"/>
      </p:scale>
      <p:origin x="0" y="0"/>
    </p:cViewPr>
  </p:notesTextViewPr>
  <p:sorterViewPr>
    <p:cViewPr>
      <p:scale>
        <a:sx n="200" d="100"/>
        <a:sy n="200" d="100"/>
      </p:scale>
      <p:origin x="0" y="0"/>
    </p:cViewPr>
  </p:sorterViewPr>
  <p:notesViewPr>
    <p:cSldViewPr snapToGrid="0">
      <p:cViewPr varScale="1">
        <p:scale>
          <a:sx n="71" d="100"/>
          <a:sy n="71" d="100"/>
        </p:scale>
        <p:origin x="-1788" y="-10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handoutMaster" Target="handoutMasters/handout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2"/>
            <a:ext cx="3076931" cy="511491"/>
          </a:xfrm>
          <a:prstGeom prst="rect">
            <a:avLst/>
          </a:prstGeom>
          <a:noFill/>
          <a:ln w="9525">
            <a:noFill/>
            <a:miter lim="800000"/>
            <a:headEnd/>
            <a:tailEnd/>
          </a:ln>
          <a:effectLst/>
        </p:spPr>
        <p:txBody>
          <a:bodyPr vert="horz" wrap="square" lIns="94750" tIns="47375" rIns="94750" bIns="47375" numCol="1" anchor="t" anchorCtr="0" compatLnSpc="1">
            <a:prstTxWarp prst="textNoShape">
              <a:avLst/>
            </a:prstTxWarp>
          </a:bodyPr>
          <a:lstStyle>
            <a:lvl1pPr algn="l" eaLnBrk="1" hangingPunct="1">
              <a:defRPr sz="1200">
                <a:latin typeface="Arial" charset="0"/>
                <a:ea typeface="+mn-ea"/>
                <a:cs typeface="+mn-cs"/>
              </a:defRPr>
            </a:lvl1pPr>
          </a:lstStyle>
          <a:p>
            <a:pPr>
              <a:defRPr/>
            </a:pPr>
            <a:endParaRPr lang="cs-CZ"/>
          </a:p>
        </p:txBody>
      </p:sp>
      <p:sp>
        <p:nvSpPr>
          <p:cNvPr id="3075" name="Rectangle 3"/>
          <p:cNvSpPr>
            <a:spLocks noGrp="1" noChangeArrowheads="1"/>
          </p:cNvSpPr>
          <p:nvPr>
            <p:ph type="dt" sz="quarter" idx="1"/>
          </p:nvPr>
        </p:nvSpPr>
        <p:spPr bwMode="auto">
          <a:xfrm>
            <a:off x="4021234" y="2"/>
            <a:ext cx="3076930" cy="511491"/>
          </a:xfrm>
          <a:prstGeom prst="rect">
            <a:avLst/>
          </a:prstGeom>
          <a:noFill/>
          <a:ln w="9525">
            <a:noFill/>
            <a:miter lim="800000"/>
            <a:headEnd/>
            <a:tailEnd/>
          </a:ln>
          <a:effectLst/>
        </p:spPr>
        <p:txBody>
          <a:bodyPr vert="horz" wrap="square" lIns="94750" tIns="47375" rIns="94750" bIns="47375"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cs-CZ"/>
          </a:p>
        </p:txBody>
      </p:sp>
      <p:sp>
        <p:nvSpPr>
          <p:cNvPr id="3076" name="Rectangle 4"/>
          <p:cNvSpPr>
            <a:spLocks noGrp="1" noChangeArrowheads="1"/>
          </p:cNvSpPr>
          <p:nvPr>
            <p:ph type="ftr" sz="quarter" idx="2"/>
          </p:nvPr>
        </p:nvSpPr>
        <p:spPr bwMode="auto">
          <a:xfrm>
            <a:off x="1" y="9720734"/>
            <a:ext cx="3076931" cy="511491"/>
          </a:xfrm>
          <a:prstGeom prst="rect">
            <a:avLst/>
          </a:prstGeom>
          <a:noFill/>
          <a:ln w="9525">
            <a:noFill/>
            <a:miter lim="800000"/>
            <a:headEnd/>
            <a:tailEnd/>
          </a:ln>
          <a:effectLst/>
        </p:spPr>
        <p:txBody>
          <a:bodyPr vert="horz" wrap="square" lIns="94750" tIns="47375" rIns="94750" bIns="47375" numCol="1" anchor="b" anchorCtr="0" compatLnSpc="1">
            <a:prstTxWarp prst="textNoShape">
              <a:avLst/>
            </a:prstTxWarp>
          </a:bodyPr>
          <a:lstStyle>
            <a:lvl1pPr algn="l" eaLnBrk="1" hangingPunct="1">
              <a:defRPr sz="1200">
                <a:latin typeface="Arial" charset="0"/>
                <a:ea typeface="+mn-ea"/>
                <a:cs typeface="+mn-cs"/>
              </a:defRPr>
            </a:lvl1pPr>
          </a:lstStyle>
          <a:p>
            <a:pPr>
              <a:defRPr/>
            </a:pPr>
            <a:endParaRPr lang="cs-CZ"/>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2"/>
            <a:ext cx="3076931" cy="511491"/>
          </a:xfrm>
          <a:prstGeom prst="rect">
            <a:avLst/>
          </a:prstGeom>
          <a:noFill/>
          <a:ln w="9525">
            <a:noFill/>
            <a:miter lim="800000"/>
            <a:headEnd/>
            <a:tailEnd/>
          </a:ln>
          <a:effectLst/>
        </p:spPr>
        <p:txBody>
          <a:bodyPr vert="horz" wrap="square" lIns="94750" tIns="47375" rIns="94750" bIns="47375" numCol="1" anchor="t" anchorCtr="0" compatLnSpc="1">
            <a:prstTxWarp prst="textNoShape">
              <a:avLst/>
            </a:prstTxWarp>
          </a:bodyPr>
          <a:lstStyle>
            <a:lvl1pPr algn="l" eaLnBrk="1" hangingPunct="1">
              <a:defRPr sz="1200">
                <a:latin typeface="Arial" charset="0"/>
                <a:ea typeface="+mn-ea"/>
                <a:cs typeface="+mn-cs"/>
              </a:defRPr>
            </a:lvl1pPr>
          </a:lstStyle>
          <a:p>
            <a:pPr>
              <a:defRPr/>
            </a:pPr>
            <a:endParaRPr lang="cs-CZ"/>
          </a:p>
        </p:txBody>
      </p:sp>
      <p:sp>
        <p:nvSpPr>
          <p:cNvPr id="5123" name="Rectangle 3"/>
          <p:cNvSpPr>
            <a:spLocks noGrp="1" noChangeArrowheads="1"/>
          </p:cNvSpPr>
          <p:nvPr>
            <p:ph type="dt" idx="1"/>
          </p:nvPr>
        </p:nvSpPr>
        <p:spPr bwMode="auto">
          <a:xfrm>
            <a:off x="4021234" y="2"/>
            <a:ext cx="3076930" cy="511491"/>
          </a:xfrm>
          <a:prstGeom prst="rect">
            <a:avLst/>
          </a:prstGeom>
          <a:noFill/>
          <a:ln w="9525">
            <a:noFill/>
            <a:miter lim="800000"/>
            <a:headEnd/>
            <a:tailEnd/>
          </a:ln>
          <a:effectLst/>
        </p:spPr>
        <p:txBody>
          <a:bodyPr vert="horz" wrap="square" lIns="94750" tIns="47375" rIns="94750" bIns="47375"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cs-CZ"/>
          </a:p>
        </p:txBody>
      </p:sp>
      <p:sp>
        <p:nvSpPr>
          <p:cNvPr id="58372" name="Rectangle 4"/>
          <p:cNvSpPr>
            <a:spLocks noGrp="1" noRot="1" noChangeAspect="1" noChangeArrowheads="1" noTextEdit="1"/>
          </p:cNvSpPr>
          <p:nvPr>
            <p:ph type="sldImg" idx="2"/>
          </p:nvPr>
        </p:nvSpPr>
        <p:spPr bwMode="auto">
          <a:xfrm>
            <a:off x="990600" y="766763"/>
            <a:ext cx="5118100" cy="3840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10497" y="4861562"/>
            <a:ext cx="5679440" cy="4605815"/>
          </a:xfrm>
          <a:prstGeom prst="rect">
            <a:avLst/>
          </a:prstGeom>
          <a:noFill/>
          <a:ln w="9525">
            <a:noFill/>
            <a:miter lim="800000"/>
            <a:headEnd/>
            <a:tailEnd/>
          </a:ln>
          <a:effectLst/>
        </p:spPr>
        <p:txBody>
          <a:bodyPr vert="horz" wrap="square" lIns="94750" tIns="47375" rIns="94750" bIns="47375"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5126" name="Rectangle 6"/>
          <p:cNvSpPr>
            <a:spLocks noGrp="1" noChangeArrowheads="1"/>
          </p:cNvSpPr>
          <p:nvPr>
            <p:ph type="ftr" sz="quarter" idx="4"/>
          </p:nvPr>
        </p:nvSpPr>
        <p:spPr bwMode="auto">
          <a:xfrm>
            <a:off x="1" y="9720734"/>
            <a:ext cx="3076931" cy="511491"/>
          </a:xfrm>
          <a:prstGeom prst="rect">
            <a:avLst/>
          </a:prstGeom>
          <a:noFill/>
          <a:ln w="9525">
            <a:noFill/>
            <a:miter lim="800000"/>
            <a:headEnd/>
            <a:tailEnd/>
          </a:ln>
          <a:effectLst/>
        </p:spPr>
        <p:txBody>
          <a:bodyPr vert="horz" wrap="square" lIns="94750" tIns="47375" rIns="94750" bIns="47375" numCol="1" anchor="b" anchorCtr="0" compatLnSpc="1">
            <a:prstTxWarp prst="textNoShape">
              <a:avLst/>
            </a:prstTxWarp>
          </a:bodyPr>
          <a:lstStyle>
            <a:lvl1pPr algn="l" eaLnBrk="1" hangingPunct="1">
              <a:defRPr sz="1200">
                <a:latin typeface="Arial" charset="0"/>
                <a:ea typeface="+mn-ea"/>
                <a:cs typeface="+mn-cs"/>
              </a:defRPr>
            </a:lvl1pPr>
          </a:lstStyle>
          <a:p>
            <a:pPr>
              <a:defRPr/>
            </a:pPr>
            <a:endParaRPr lang="cs-CZ"/>
          </a:p>
        </p:txBody>
      </p:sp>
      <p:sp>
        <p:nvSpPr>
          <p:cNvPr id="5127" name="Rectangle 7"/>
          <p:cNvSpPr>
            <a:spLocks noGrp="1" noChangeArrowheads="1"/>
          </p:cNvSpPr>
          <p:nvPr>
            <p:ph type="sldNum" sz="quarter" idx="5"/>
          </p:nvPr>
        </p:nvSpPr>
        <p:spPr bwMode="auto">
          <a:xfrm>
            <a:off x="4021234" y="9720734"/>
            <a:ext cx="3076930" cy="511491"/>
          </a:xfrm>
          <a:prstGeom prst="rect">
            <a:avLst/>
          </a:prstGeom>
          <a:noFill/>
          <a:ln w="9525">
            <a:noFill/>
            <a:miter lim="800000"/>
            <a:headEnd/>
            <a:tailEnd/>
          </a:ln>
          <a:effectLst/>
        </p:spPr>
        <p:txBody>
          <a:bodyPr vert="horz" wrap="square" lIns="94750" tIns="47375" rIns="94750" bIns="47375" numCol="1" anchor="b" anchorCtr="0" compatLnSpc="1">
            <a:prstTxWarp prst="textNoShape">
              <a:avLst/>
            </a:prstTxWarp>
          </a:bodyPr>
          <a:lstStyle>
            <a:lvl1pPr algn="r" eaLnBrk="1" hangingPunct="1">
              <a:defRPr sz="1200"/>
            </a:lvl1pPr>
          </a:lstStyle>
          <a:p>
            <a:pPr>
              <a:defRPr/>
            </a:pPr>
            <a:fld id="{932865F4-DD65-47F8-9EB9-81A7924420DF}" type="slidenum">
              <a:rPr lang="cs-CZ" altLang="en-US"/>
              <a:pPr>
                <a:defRPr/>
              </a:pPr>
              <a:t>‹#›</a:t>
            </a:fld>
            <a:endParaRPr lang="cs-CZ"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420657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3CE7FB9-2DFF-4E6C-BD89-E82557D6A3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B898970-EB3E-4B83-B73C-24EB30194858}" type="slidenum">
              <a:rPr lang="en-US" altLang="en-US" smtClean="0"/>
              <a:pPr/>
              <a:t>10</a:t>
            </a:fld>
            <a:endParaRPr lang="en-US" altLang="en-US"/>
          </a:p>
        </p:txBody>
      </p:sp>
      <p:sp>
        <p:nvSpPr>
          <p:cNvPr id="28675" name="Rectangle 2">
            <a:extLst>
              <a:ext uri="{FF2B5EF4-FFF2-40B4-BE49-F238E27FC236}">
                <a16:creationId xmlns:a16="http://schemas.microsoft.com/office/drawing/2014/main" id="{447F6250-E46E-42F4-83FA-C787C7046F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62F9313A-26F1-4192-B2EA-A13CEE789D19}"/>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525D4E3C-5E40-4A71-8D72-5257AEEEC9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C0C7898-1A89-4D07-B5BF-766158D9594A}" type="slidenum">
              <a:rPr lang="en-US" altLang="en-US" smtClean="0"/>
              <a:pPr/>
              <a:t>11</a:t>
            </a:fld>
            <a:endParaRPr lang="en-US" altLang="en-US"/>
          </a:p>
        </p:txBody>
      </p:sp>
      <p:sp>
        <p:nvSpPr>
          <p:cNvPr id="30723" name="Rectangle 2">
            <a:extLst>
              <a:ext uri="{FF2B5EF4-FFF2-40B4-BE49-F238E27FC236}">
                <a16:creationId xmlns:a16="http://schemas.microsoft.com/office/drawing/2014/main" id="{C14082C3-E758-4821-82C1-39090C7DA2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a:extLst>
              <a:ext uri="{FF2B5EF4-FFF2-40B4-BE49-F238E27FC236}">
                <a16:creationId xmlns:a16="http://schemas.microsoft.com/office/drawing/2014/main" id="{C2929366-991D-4E62-84BF-8EB4A2CD4947}"/>
              </a:ext>
            </a:extLst>
          </p:cNvPr>
          <p:cNvSpPr>
            <a:spLocks noGrp="1" noChangeArrowheads="1"/>
          </p:cNvSpPr>
          <p:nvPr>
            <p:ph type="body" idx="1"/>
          </p:nvPr>
        </p:nvSpPr>
        <p:spPr bwMode="auto">
          <a:xfrm>
            <a:off x="946150" y="4860925"/>
            <a:ext cx="5207000" cy="46053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defRPr/>
            </a:pPr>
            <a:r>
              <a:rPr lang="en-US" altLang="cs-CZ" b="1"/>
              <a:t>NIH WORKING DEFINITION OF BIOINFORMATICS AND </a:t>
            </a:r>
            <a:r>
              <a:rPr lang="cs-CZ" altLang="cs-CZ" b="1"/>
              <a:t>COMPUTATIONAL BIOLOGY</a:t>
            </a:r>
          </a:p>
          <a:p>
            <a:pPr>
              <a:defRPr/>
            </a:pPr>
            <a:r>
              <a:rPr lang="cs-CZ" altLang="cs-CZ" b="1"/>
              <a:t>July 17, 2000</a:t>
            </a:r>
          </a:p>
          <a:p>
            <a:pPr>
              <a:defRPr/>
            </a:pPr>
            <a:endParaRPr lang="en-US" altLang="cs-CZ"/>
          </a:p>
          <a:p>
            <a:pPr>
              <a:defRPr/>
            </a:pPr>
            <a:r>
              <a:rPr lang="en-US" altLang="cs-CZ"/>
              <a:t>The following working definition of bioinformatics and computational biology were developed by the BISTIC Definition Committee and released on July 17, 2000. The committee was chaired by Dr. Michael Huerta of the National Institute of Mental Health and consisted of the following members:</a:t>
            </a:r>
          </a:p>
          <a:p>
            <a:pPr>
              <a:defRPr/>
            </a:pPr>
            <a:endParaRPr lang="en-US" altLang="cs-CZ" b="1"/>
          </a:p>
          <a:p>
            <a:pPr>
              <a:defRPr/>
            </a:pPr>
            <a:r>
              <a:rPr lang="cs-CZ" altLang="cs-CZ" b="1"/>
              <a:t>Bioinformatics Definition Committee</a:t>
            </a:r>
            <a:r>
              <a:rPr lang="en-US" altLang="cs-CZ" b="1"/>
              <a:t> </a:t>
            </a:r>
            <a:r>
              <a:rPr lang="cs-CZ" altLang="cs-CZ" b="1"/>
              <a:t>BISTIC Members Expert Members</a:t>
            </a:r>
          </a:p>
          <a:p>
            <a:pPr>
              <a:defRPr/>
            </a:pPr>
            <a:r>
              <a:rPr lang="en-US" altLang="cs-CZ"/>
              <a:t>Michael Huerta (Chair) Gregory Downing</a:t>
            </a:r>
          </a:p>
          <a:p>
            <a:pPr>
              <a:defRPr/>
            </a:pPr>
            <a:r>
              <a:rPr lang="cs-CZ" altLang="cs-CZ"/>
              <a:t>Florence Haseltine Belinda Seto</a:t>
            </a:r>
          </a:p>
          <a:p>
            <a:pPr>
              <a:defRPr/>
            </a:pPr>
            <a:r>
              <a:rPr lang="cs-CZ" altLang="cs-CZ"/>
              <a:t>Yuan Liu</a:t>
            </a:r>
          </a:p>
          <a:p>
            <a:pPr>
              <a:defRPr/>
            </a:pPr>
            <a:endParaRPr lang="en-US" altLang="cs-CZ" b="1"/>
          </a:p>
          <a:p>
            <a:pPr>
              <a:defRPr/>
            </a:pPr>
            <a:r>
              <a:rPr lang="cs-CZ" altLang="cs-CZ" b="1"/>
              <a:t>Preamble</a:t>
            </a:r>
          </a:p>
          <a:p>
            <a:pPr>
              <a:defRPr/>
            </a:pPr>
            <a:r>
              <a:rPr lang="en-US" altLang="cs-CZ"/>
              <a:t>Bioinformatics and computational biology are rooted in life sciences as well as computer and information sciences and technologies. Both of these interdisciplinary approaches draw from specific disciplines such as mathematics, physics, computer science and engineering, biology, and behavioral science. Bioinformatics and computational biology each maintain close interactions with life sciences to realize their full potential. Bioinformatics applies principles of information sciences and technologies to make the vast, diverse, and complex life sciences data more understandable and useful. Computational biology uses mathematical and computational approaches to address theoretical and experimental questions in biology. Although bioinformatics and computational biology are distinct, there is also significant overlap and activity at their </a:t>
            </a:r>
            <a:r>
              <a:rPr lang="cs-CZ" altLang="cs-CZ"/>
              <a:t>interface.</a:t>
            </a:r>
          </a:p>
          <a:p>
            <a:pPr>
              <a:defRPr/>
            </a:pPr>
            <a:endParaRPr lang="en-US" altLang="cs-CZ" b="1"/>
          </a:p>
          <a:p>
            <a:pPr>
              <a:defRPr/>
            </a:pPr>
            <a:r>
              <a:rPr lang="cs-CZ" altLang="cs-CZ" b="1"/>
              <a:t>Definition</a:t>
            </a:r>
          </a:p>
          <a:p>
            <a:pPr>
              <a:defRPr/>
            </a:pPr>
            <a:r>
              <a:rPr lang="en-US" altLang="cs-CZ"/>
              <a:t>The NIH Biomedical Information Science and Technology Initiative Consortium agreed on the following definitions of bioinformatics and computational biology recognizing that no definition could completely eliminate overlap with other activities or preclude variations in interpretation by different individuals and organizations.</a:t>
            </a:r>
          </a:p>
          <a:p>
            <a:pPr>
              <a:defRPr/>
            </a:pPr>
            <a:endParaRPr lang="en-US" altLang="cs-CZ" i="1"/>
          </a:p>
          <a:p>
            <a:pPr>
              <a:defRPr/>
            </a:pPr>
            <a:r>
              <a:rPr lang="en-US" altLang="cs-CZ" i="1"/>
              <a:t>Bioinformatics: </a:t>
            </a:r>
            <a:r>
              <a:rPr lang="en-US" altLang="cs-CZ"/>
              <a:t>Research, development, or application of computational tools and approaches for expanding the use of biological, medical, behavioral or health data, including those to acquire, store, organize, archive, analyze, or visualize such data.</a:t>
            </a:r>
          </a:p>
          <a:p>
            <a:pPr>
              <a:defRPr/>
            </a:pPr>
            <a:endParaRPr lang="en-US" altLang="cs-CZ" i="1"/>
          </a:p>
          <a:p>
            <a:pPr>
              <a:defRPr/>
            </a:pPr>
            <a:r>
              <a:rPr lang="en-US" altLang="cs-CZ" i="1"/>
              <a:t>Computational Biology: </a:t>
            </a:r>
            <a:r>
              <a:rPr lang="en-US" altLang="cs-CZ"/>
              <a:t>The development and application of data-analytical and theoretical methods, mathematical modeling and computational simulation techniques to the study of biological, behavioral, and social systems.</a:t>
            </a:r>
            <a:endParaRPr lang="cs-CZ"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33C5F3ED-945D-4695-AA68-3F39C9DD95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spcBef>
                <a:spcPct val="30000"/>
              </a:spcBef>
              <a:defRPr sz="1300">
                <a:solidFill>
                  <a:schemeClr val="tx1"/>
                </a:solidFill>
                <a:latin typeface="Calibri" panose="020F0502020204030204" pitchFamily="34" charset="0"/>
              </a:defRPr>
            </a:lvl1pPr>
            <a:lvl2pPr marL="788988" indent="-303213" defTabSz="989013">
              <a:spcBef>
                <a:spcPct val="30000"/>
              </a:spcBef>
              <a:defRPr sz="1300">
                <a:solidFill>
                  <a:schemeClr val="tx1"/>
                </a:solidFill>
                <a:latin typeface="Calibri" panose="020F0502020204030204" pitchFamily="34" charset="0"/>
              </a:defRPr>
            </a:lvl2pPr>
            <a:lvl3pPr marL="1214438" indent="-242888" defTabSz="989013">
              <a:spcBef>
                <a:spcPct val="30000"/>
              </a:spcBef>
              <a:defRPr sz="1300">
                <a:solidFill>
                  <a:schemeClr val="tx1"/>
                </a:solidFill>
                <a:latin typeface="Calibri" panose="020F0502020204030204" pitchFamily="34" charset="0"/>
              </a:defRPr>
            </a:lvl3pPr>
            <a:lvl4pPr marL="1700213" indent="-242888" defTabSz="989013">
              <a:spcBef>
                <a:spcPct val="30000"/>
              </a:spcBef>
              <a:defRPr sz="1300">
                <a:solidFill>
                  <a:schemeClr val="tx1"/>
                </a:solidFill>
                <a:latin typeface="Calibri" panose="020F0502020204030204" pitchFamily="34" charset="0"/>
              </a:defRPr>
            </a:lvl4pPr>
            <a:lvl5pPr marL="2185988" indent="-242888" defTabSz="989013">
              <a:spcBef>
                <a:spcPct val="30000"/>
              </a:spcBef>
              <a:defRPr sz="1300">
                <a:solidFill>
                  <a:schemeClr val="tx1"/>
                </a:solidFill>
                <a:latin typeface="Calibri" panose="020F0502020204030204" pitchFamily="34" charset="0"/>
              </a:defRPr>
            </a:lvl5pPr>
            <a:lvl6pPr marL="2643188" indent="-242888" defTabSz="989013" eaLnBrk="0" fontAlgn="base" hangingPunct="0">
              <a:spcBef>
                <a:spcPct val="30000"/>
              </a:spcBef>
              <a:spcAft>
                <a:spcPct val="0"/>
              </a:spcAft>
              <a:defRPr sz="1300">
                <a:solidFill>
                  <a:schemeClr val="tx1"/>
                </a:solidFill>
                <a:latin typeface="Calibri" panose="020F0502020204030204" pitchFamily="34" charset="0"/>
              </a:defRPr>
            </a:lvl6pPr>
            <a:lvl7pPr marL="3100388" indent="-242888" defTabSz="989013" eaLnBrk="0" fontAlgn="base" hangingPunct="0">
              <a:spcBef>
                <a:spcPct val="30000"/>
              </a:spcBef>
              <a:spcAft>
                <a:spcPct val="0"/>
              </a:spcAft>
              <a:defRPr sz="1300">
                <a:solidFill>
                  <a:schemeClr val="tx1"/>
                </a:solidFill>
                <a:latin typeface="Calibri" panose="020F0502020204030204" pitchFamily="34" charset="0"/>
              </a:defRPr>
            </a:lvl7pPr>
            <a:lvl8pPr marL="3557588" indent="-242888" defTabSz="989013" eaLnBrk="0" fontAlgn="base" hangingPunct="0">
              <a:spcBef>
                <a:spcPct val="30000"/>
              </a:spcBef>
              <a:spcAft>
                <a:spcPct val="0"/>
              </a:spcAft>
              <a:defRPr sz="1300">
                <a:solidFill>
                  <a:schemeClr val="tx1"/>
                </a:solidFill>
                <a:latin typeface="Calibri" panose="020F0502020204030204" pitchFamily="34" charset="0"/>
              </a:defRPr>
            </a:lvl8pPr>
            <a:lvl9pPr marL="4014788" indent="-242888" defTabSz="98901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8044988A-BC98-4221-91C8-7AFB978427C6}" type="slidenum">
              <a:rPr lang="en-US" altLang="en-US" smtClean="0">
                <a:latin typeface="Times" panose="02020603050405020304" pitchFamily="18" charset="0"/>
              </a:rPr>
              <a:pPr>
                <a:spcBef>
                  <a:spcPct val="0"/>
                </a:spcBef>
              </a:pPr>
              <a:t>12</a:t>
            </a:fld>
            <a:endParaRPr lang="en-US" altLang="en-US">
              <a:latin typeface="Times" panose="02020603050405020304" pitchFamily="18" charset="0"/>
            </a:endParaRPr>
          </a:p>
        </p:txBody>
      </p:sp>
      <p:sp>
        <p:nvSpPr>
          <p:cNvPr id="32771" name="Rectangle 2">
            <a:extLst>
              <a:ext uri="{FF2B5EF4-FFF2-40B4-BE49-F238E27FC236}">
                <a16:creationId xmlns:a16="http://schemas.microsoft.com/office/drawing/2014/main" id="{FA233125-98B7-43E1-BF5D-0B8D5F5B9F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a:extLst>
              <a:ext uri="{FF2B5EF4-FFF2-40B4-BE49-F238E27FC236}">
                <a16:creationId xmlns:a16="http://schemas.microsoft.com/office/drawing/2014/main" id="{F68E184E-17A4-4D94-91BD-1E77DD15AB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3A5BEC1D-4A30-444D-B016-921930F68C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B6D2874-DC4F-4B19-AABD-F360FB16BA31}" type="slidenum">
              <a:rPr lang="en-US" altLang="en-US" smtClean="0"/>
              <a:pPr/>
              <a:t>13</a:t>
            </a:fld>
            <a:endParaRPr lang="en-US" altLang="en-US"/>
          </a:p>
        </p:txBody>
      </p:sp>
      <p:sp>
        <p:nvSpPr>
          <p:cNvPr id="34819" name="Rectangle 2">
            <a:extLst>
              <a:ext uri="{FF2B5EF4-FFF2-40B4-BE49-F238E27FC236}">
                <a16:creationId xmlns:a16="http://schemas.microsoft.com/office/drawing/2014/main" id="{EF688EAB-93D5-4A8D-A121-14578C1D64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a:extLst>
              <a:ext uri="{FF2B5EF4-FFF2-40B4-BE49-F238E27FC236}">
                <a16:creationId xmlns:a16="http://schemas.microsoft.com/office/drawing/2014/main" id="{07AE551B-C3FF-46CA-928D-2BCD6FB4ED39}"/>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B0F0A44D-AE07-4287-9E1B-79FF218D39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D2B69B1-9CC3-46E3-B468-1382E627EEA1}" type="slidenum">
              <a:rPr lang="en-US" altLang="en-US" smtClean="0"/>
              <a:pPr/>
              <a:t>14</a:t>
            </a:fld>
            <a:endParaRPr lang="en-US" altLang="en-US"/>
          </a:p>
        </p:txBody>
      </p:sp>
      <p:sp>
        <p:nvSpPr>
          <p:cNvPr id="36867" name="Rectangle 2">
            <a:extLst>
              <a:ext uri="{FF2B5EF4-FFF2-40B4-BE49-F238E27FC236}">
                <a16:creationId xmlns:a16="http://schemas.microsoft.com/office/drawing/2014/main" id="{CE6B25DF-0483-42EC-9C94-0487C74FB8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095A1EA0-60B6-4A64-9D1D-C0EDF224F185}"/>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686234AB-8C15-4E8D-B8F7-8B57CFDDD8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F33B1323-9D54-48E6-B07F-34C86415EE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There are many of on-line resources that could be used.</a:t>
            </a:r>
          </a:p>
        </p:txBody>
      </p:sp>
      <p:sp>
        <p:nvSpPr>
          <p:cNvPr id="38916" name="Slide Number Placeholder 3">
            <a:extLst>
              <a:ext uri="{FF2B5EF4-FFF2-40B4-BE49-F238E27FC236}">
                <a16:creationId xmlns:a16="http://schemas.microsoft.com/office/drawing/2014/main" id="{0194881E-0B49-439F-9E65-271DB5E0D5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C167F7-9446-4CA0-B914-F2F2BAACE8B8}" type="slidenum">
              <a:rPr lang="cs-CZ" altLang="en-US" smtClean="0"/>
              <a:pPr/>
              <a:t>15</a:t>
            </a:fld>
            <a:endParaRPr lang="cs-CZ"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EFB6271-C5A6-495B-8BA0-4EC2E11499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EAA6E038-402A-48A2-A652-EA855BEB79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Nowadays, the resources are interconnected and could be accessed via dedicated web pages. Among the best and mostluy used www resources integrating plenty of database resources belong www portal of European Bioinformatics Institute (EBI) in Europe (Germany) and National Center of Biotechnology Information (NCBI) in the USA (</a:t>
            </a:r>
          </a:p>
        </p:txBody>
      </p:sp>
      <p:sp>
        <p:nvSpPr>
          <p:cNvPr id="40964" name="Slide Number Placeholder 3">
            <a:extLst>
              <a:ext uri="{FF2B5EF4-FFF2-40B4-BE49-F238E27FC236}">
                <a16:creationId xmlns:a16="http://schemas.microsoft.com/office/drawing/2014/main" id="{638C7CE9-4E9E-42B5-A70F-E44D903C26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E40CB8E-69EB-454F-8C62-BB3C8A0F60CD}" type="slidenum">
              <a:rPr lang="cs-CZ" altLang="en-US" smtClean="0"/>
              <a:pPr/>
              <a:t>16</a:t>
            </a:fld>
            <a:endParaRPr lang="cs-CZ"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8A7020ED-BB92-4142-930B-C33BD0C78E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04266600-5CA6-4A53-9EE8-9ECC3E7C65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Nowadays, the resources are interconnected and could be accessed via dedicated web pages. </a:t>
            </a:r>
          </a:p>
        </p:txBody>
      </p:sp>
      <p:sp>
        <p:nvSpPr>
          <p:cNvPr id="43012" name="Slide Number Placeholder 3">
            <a:extLst>
              <a:ext uri="{FF2B5EF4-FFF2-40B4-BE49-F238E27FC236}">
                <a16:creationId xmlns:a16="http://schemas.microsoft.com/office/drawing/2014/main" id="{EB128249-0532-43DF-8E55-E7181FE188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9D21CE3-290F-4A1D-85F2-FD1FB5260040}" type="slidenum">
              <a:rPr lang="cs-CZ" altLang="en-US" smtClean="0"/>
              <a:pPr/>
              <a:t>17</a:t>
            </a:fld>
            <a:endParaRPr lang="cs-CZ"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F2397AAD-C695-48D6-9BD0-5D9CA61113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B438FC8-0BB6-4686-B4E7-4FF097A3A6A3}" type="slidenum">
              <a:rPr lang="en-US" altLang="en-US" smtClean="0"/>
              <a:pPr/>
              <a:t>18</a:t>
            </a:fld>
            <a:endParaRPr lang="en-US" altLang="en-US"/>
          </a:p>
        </p:txBody>
      </p:sp>
      <p:sp>
        <p:nvSpPr>
          <p:cNvPr id="45059" name="Rectangle 2">
            <a:extLst>
              <a:ext uri="{FF2B5EF4-FFF2-40B4-BE49-F238E27FC236}">
                <a16:creationId xmlns:a16="http://schemas.microsoft.com/office/drawing/2014/main" id="{ED330989-E226-4F62-B9B4-2E24876267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a:extLst>
              <a:ext uri="{FF2B5EF4-FFF2-40B4-BE49-F238E27FC236}">
                <a16:creationId xmlns:a16="http://schemas.microsoft.com/office/drawing/2014/main" id="{B40E7B1C-7ADE-45D3-9536-3F06E07B657B}"/>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90ACA457-BFA2-49D8-A47E-B7F4C1197A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731D7F88-8880-4657-8F32-2B11883FAA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47108" name="Slide Number Placeholder 3">
            <a:extLst>
              <a:ext uri="{FF2B5EF4-FFF2-40B4-BE49-F238E27FC236}">
                <a16:creationId xmlns:a16="http://schemas.microsoft.com/office/drawing/2014/main" id="{D3D2C7CF-DBD1-4368-B093-BA957A7990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A606B8C-5566-46FD-9D4A-5AB4E9696613}" type="slidenum">
              <a:rPr lang="cs-CZ" altLang="en-US" smtClean="0"/>
              <a:pPr/>
              <a:t>19</a:t>
            </a:fld>
            <a:endParaRPr lang="cs-CZ"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780512DC-995E-4903-A6D5-90A83C9588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DEC3D24-3742-46CD-859F-F99713B85AB0}" type="slidenum">
              <a:rPr lang="en-US" altLang="en-US" smtClean="0"/>
              <a:pPr/>
              <a:t>2</a:t>
            </a:fld>
            <a:endParaRPr lang="en-US" altLang="en-US"/>
          </a:p>
        </p:txBody>
      </p:sp>
      <p:sp>
        <p:nvSpPr>
          <p:cNvPr id="12291" name="Rectangle 2">
            <a:extLst>
              <a:ext uri="{FF2B5EF4-FFF2-40B4-BE49-F238E27FC236}">
                <a16:creationId xmlns:a16="http://schemas.microsoft.com/office/drawing/2014/main" id="{AEBDDE1A-E07B-40AE-A778-92926076DC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Rectangle 3">
            <a:extLst>
              <a:ext uri="{FF2B5EF4-FFF2-40B4-BE49-F238E27FC236}">
                <a16:creationId xmlns:a16="http://schemas.microsoft.com/office/drawing/2014/main" id="{B7C8A35D-A970-4761-98EB-C909A210740B}"/>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279544C6-7029-4C72-985B-B9D7A38C35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spcBef>
                <a:spcPct val="30000"/>
              </a:spcBef>
              <a:defRPr sz="1300">
                <a:solidFill>
                  <a:schemeClr val="tx1"/>
                </a:solidFill>
                <a:latin typeface="Calibri" panose="020F0502020204030204" pitchFamily="34" charset="0"/>
              </a:defRPr>
            </a:lvl1pPr>
            <a:lvl2pPr marL="788988" indent="-303213" defTabSz="989013">
              <a:spcBef>
                <a:spcPct val="30000"/>
              </a:spcBef>
              <a:defRPr sz="1300">
                <a:solidFill>
                  <a:schemeClr val="tx1"/>
                </a:solidFill>
                <a:latin typeface="Calibri" panose="020F0502020204030204" pitchFamily="34" charset="0"/>
              </a:defRPr>
            </a:lvl2pPr>
            <a:lvl3pPr marL="1214438" indent="-242888" defTabSz="989013">
              <a:spcBef>
                <a:spcPct val="30000"/>
              </a:spcBef>
              <a:defRPr sz="1300">
                <a:solidFill>
                  <a:schemeClr val="tx1"/>
                </a:solidFill>
                <a:latin typeface="Calibri" panose="020F0502020204030204" pitchFamily="34" charset="0"/>
              </a:defRPr>
            </a:lvl3pPr>
            <a:lvl4pPr marL="1700213" indent="-242888" defTabSz="989013">
              <a:spcBef>
                <a:spcPct val="30000"/>
              </a:spcBef>
              <a:defRPr sz="1300">
                <a:solidFill>
                  <a:schemeClr val="tx1"/>
                </a:solidFill>
                <a:latin typeface="Calibri" panose="020F0502020204030204" pitchFamily="34" charset="0"/>
              </a:defRPr>
            </a:lvl4pPr>
            <a:lvl5pPr marL="2185988" indent="-242888" defTabSz="989013">
              <a:spcBef>
                <a:spcPct val="30000"/>
              </a:spcBef>
              <a:defRPr sz="1300">
                <a:solidFill>
                  <a:schemeClr val="tx1"/>
                </a:solidFill>
                <a:latin typeface="Calibri" panose="020F0502020204030204" pitchFamily="34" charset="0"/>
              </a:defRPr>
            </a:lvl5pPr>
            <a:lvl6pPr marL="2643188" indent="-242888" defTabSz="989013" eaLnBrk="0" fontAlgn="base" hangingPunct="0">
              <a:spcBef>
                <a:spcPct val="30000"/>
              </a:spcBef>
              <a:spcAft>
                <a:spcPct val="0"/>
              </a:spcAft>
              <a:defRPr sz="1300">
                <a:solidFill>
                  <a:schemeClr val="tx1"/>
                </a:solidFill>
                <a:latin typeface="Calibri" panose="020F0502020204030204" pitchFamily="34" charset="0"/>
              </a:defRPr>
            </a:lvl6pPr>
            <a:lvl7pPr marL="3100388" indent="-242888" defTabSz="989013" eaLnBrk="0" fontAlgn="base" hangingPunct="0">
              <a:spcBef>
                <a:spcPct val="30000"/>
              </a:spcBef>
              <a:spcAft>
                <a:spcPct val="0"/>
              </a:spcAft>
              <a:defRPr sz="1300">
                <a:solidFill>
                  <a:schemeClr val="tx1"/>
                </a:solidFill>
                <a:latin typeface="Calibri" panose="020F0502020204030204" pitchFamily="34" charset="0"/>
              </a:defRPr>
            </a:lvl7pPr>
            <a:lvl8pPr marL="3557588" indent="-242888" defTabSz="989013" eaLnBrk="0" fontAlgn="base" hangingPunct="0">
              <a:spcBef>
                <a:spcPct val="30000"/>
              </a:spcBef>
              <a:spcAft>
                <a:spcPct val="0"/>
              </a:spcAft>
              <a:defRPr sz="1300">
                <a:solidFill>
                  <a:schemeClr val="tx1"/>
                </a:solidFill>
                <a:latin typeface="Calibri" panose="020F0502020204030204" pitchFamily="34" charset="0"/>
              </a:defRPr>
            </a:lvl8pPr>
            <a:lvl9pPr marL="4014788" indent="-242888" defTabSz="98901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16038D3-A8DF-42F5-8456-35C3F077B29A}" type="slidenum">
              <a:rPr lang="en-US" altLang="en-US" smtClean="0">
                <a:latin typeface="Times" panose="02020603050405020304" pitchFamily="18" charset="0"/>
              </a:rPr>
              <a:pPr>
                <a:spcBef>
                  <a:spcPct val="0"/>
                </a:spcBef>
              </a:pPr>
              <a:t>20</a:t>
            </a:fld>
            <a:endParaRPr lang="en-US" altLang="en-US">
              <a:latin typeface="Times" panose="02020603050405020304" pitchFamily="18" charset="0"/>
            </a:endParaRPr>
          </a:p>
        </p:txBody>
      </p:sp>
      <p:sp>
        <p:nvSpPr>
          <p:cNvPr id="49155" name="Rectangle 2">
            <a:extLst>
              <a:ext uri="{FF2B5EF4-FFF2-40B4-BE49-F238E27FC236}">
                <a16:creationId xmlns:a16="http://schemas.microsoft.com/office/drawing/2014/main" id="{86D5B323-75E8-4304-92CD-9A93B8AD29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a:extLst>
              <a:ext uri="{FF2B5EF4-FFF2-40B4-BE49-F238E27FC236}">
                <a16:creationId xmlns:a16="http://schemas.microsoft.com/office/drawing/2014/main" id="{88AFDE7D-16F1-4270-86F1-8DF490CD07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05B08E8-5580-41CC-8BC8-10029FABAB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08CAAD47-3CDC-42CE-BAB2-3610A84461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51204" name="Slide Number Placeholder 3">
            <a:extLst>
              <a:ext uri="{FF2B5EF4-FFF2-40B4-BE49-F238E27FC236}">
                <a16:creationId xmlns:a16="http://schemas.microsoft.com/office/drawing/2014/main" id="{FA1665E1-CABA-4DD4-BC0C-452924782A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03418ED-B6E7-4A70-88DB-5FC741BCAE03}" type="slidenum">
              <a:rPr lang="cs-CZ" altLang="en-US" smtClean="0"/>
              <a:pPr/>
              <a:t>21</a:t>
            </a:fld>
            <a:endParaRPr lang="cs-CZ"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CB6FEBFF-3EFE-4496-B84F-7243646FDC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30864ED4-29E8-4254-8122-7CE9DDE3C7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53252" name="Slide Number Placeholder 3">
            <a:extLst>
              <a:ext uri="{FF2B5EF4-FFF2-40B4-BE49-F238E27FC236}">
                <a16:creationId xmlns:a16="http://schemas.microsoft.com/office/drawing/2014/main" id="{FBB071AD-D49D-4ECC-B897-04DE2A3ACD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DD4092E-62F0-40AD-B6FB-2CE4294C5238}" type="slidenum">
              <a:rPr lang="cs-CZ" altLang="en-US" smtClean="0"/>
              <a:pPr/>
              <a:t>22</a:t>
            </a:fld>
            <a:endParaRPr lang="cs-CZ"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D715F3C8-39C4-4C6E-8C7D-B67117F5FA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ECC84D5-7686-4F45-A9AB-D26698355208}"/>
              </a:ext>
            </a:extLst>
          </p:cNvPr>
          <p:cNvSpPr>
            <a:spLocks noGrp="1"/>
          </p:cNvSpPr>
          <p:nvPr>
            <p:ph type="body" idx="1"/>
          </p:nvPr>
        </p:nvSpPr>
        <p:spPr/>
        <p:txBody>
          <a:bodyPr>
            <a:normAutofit fontScale="92500" lnSpcReduction="10000"/>
          </a:bodyPr>
          <a:lstStyle/>
          <a:p>
            <a:pPr>
              <a:defRPr/>
            </a:pPr>
            <a:r>
              <a:rPr lang="en-US" dirty="0"/>
              <a:t>Shotgun sequencing allows a scientist to rapidly determine the sequence of very long stretches of DNA. The key to this process is fragmenting of the genome into smaller pieces that are then sequenced side by side, rather than trying to read the entire genome in order from beginning to end. The genomic DNA is usually first divided into its individual chromosomes. Each chromosome is then randomly broken into small strands of hundreds to several thousand base pairs, usually accomplished by mechanical shearing of the purified genetic material. Each of the short DNA pieces is then inserted into a DNA vector (a viral genome), resulting in a viral particle containing "cloned" genomic DNA (Fig. 1).</a:t>
            </a:r>
          </a:p>
          <a:p>
            <a:pPr>
              <a:defRPr/>
            </a:pPr>
            <a:endParaRPr lang="en-US" dirty="0"/>
          </a:p>
          <a:p>
            <a:pPr>
              <a:defRPr/>
            </a:pPr>
            <a:r>
              <a:rPr lang="en-US" dirty="0"/>
              <a:t>The collection of all the viral particles with all the different genomic DNA pieces is referred to as a library. Just as a library consists of a set of books that together make up all of human knowledge, a genomic library consists of a set of DNA pieces that together make up the entire genome sequence. Placing the genomic DNA within the viral genome allows bacteria infected with the virus to faithfully replicate the genomic DNA pieces. Additionally, since a little bit of known sequence is needed to start the sequencing reaction, the reaction can be primed off the known flanking viral DNA.</a:t>
            </a:r>
          </a:p>
          <a:p>
            <a:pPr>
              <a:defRPr/>
            </a:pPr>
            <a:endParaRPr lang="en-US" dirty="0"/>
          </a:p>
          <a:p>
            <a:pPr>
              <a:defRPr/>
            </a:pPr>
            <a:r>
              <a:rPr lang="en-US" dirty="0"/>
              <a:t>In order to read all the nucleotides of one organism, millions of individual clones are sequenced. The data is sorted by computer, which compares the sequences of all the small DNA pieces at once (in a "shotgun" approach) and places them in order by virtue of their overlapping sequences to generate the full-length sequence of the genome (Fig. 2). To statistically ensure that the whole genome sequence is acquired by this method, an amount of DNA equal to five to ten times the length of the genome must be sequenced. (Interactive concepts in biochemistry, Rodney Boyer, Wiley, 2002, http://www.wiley.com//college/boyer/0470003790/) </a:t>
            </a:r>
            <a:endParaRPr lang="cs-CZ" dirty="0"/>
          </a:p>
        </p:txBody>
      </p:sp>
      <p:sp>
        <p:nvSpPr>
          <p:cNvPr id="55300" name="Slide Number Placeholder 3">
            <a:extLst>
              <a:ext uri="{FF2B5EF4-FFF2-40B4-BE49-F238E27FC236}">
                <a16:creationId xmlns:a16="http://schemas.microsoft.com/office/drawing/2014/main" id="{E20CD67F-21A0-46CD-B20F-FB83E0B02C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5B4CB5D-0F04-4F08-A796-636189B5334B}" type="slidenum">
              <a:rPr lang="cs-CZ" altLang="en-US" smtClean="0"/>
              <a:pPr/>
              <a:t>23</a:t>
            </a:fld>
            <a:endParaRPr lang="cs-CZ"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C12C4583-975C-4DE3-A8A0-1ACBF90457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AA8E9C46-71C0-415D-9BDD-8B23C3E40E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60420" name="Slide Number Placeholder 3">
            <a:extLst>
              <a:ext uri="{FF2B5EF4-FFF2-40B4-BE49-F238E27FC236}">
                <a16:creationId xmlns:a16="http://schemas.microsoft.com/office/drawing/2014/main" id="{D5188524-3863-484B-B509-DB938F84B0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0C97B46-BBA0-41FF-833C-35C470D92856}" type="slidenum">
              <a:rPr lang="cs-CZ" altLang="en-US" smtClean="0"/>
              <a:pPr/>
              <a:t>27</a:t>
            </a:fld>
            <a:endParaRPr lang="cs-CZ"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B26909B8-0FF7-4C51-B60F-910E2D4103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35477520-EB36-4770-898E-8537A59000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62468" name="Slide Number Placeholder 3">
            <a:extLst>
              <a:ext uri="{FF2B5EF4-FFF2-40B4-BE49-F238E27FC236}">
                <a16:creationId xmlns:a16="http://schemas.microsoft.com/office/drawing/2014/main" id="{B5BCF041-86A6-4E5E-8C38-9F15241920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363A502-A61C-45E3-8B02-8C733F6064F2}" type="slidenum">
              <a:rPr lang="cs-CZ" altLang="en-US" smtClean="0"/>
              <a:pPr/>
              <a:t>28</a:t>
            </a:fld>
            <a:endParaRPr lang="cs-CZ"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396DBF9E-495E-4F7E-9BE9-44933924C5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684BC7EB-5F7E-48E3-BA18-69D2BC1EEA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64516" name="Slide Number Placeholder 3">
            <a:extLst>
              <a:ext uri="{FF2B5EF4-FFF2-40B4-BE49-F238E27FC236}">
                <a16:creationId xmlns:a16="http://schemas.microsoft.com/office/drawing/2014/main" id="{1B808B61-5431-4E18-B65E-E668D5CFAF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50F0F26-FC0B-4D8D-A683-7E6C52889626}" type="slidenum">
              <a:rPr lang="cs-CZ" altLang="en-US" smtClean="0"/>
              <a:pPr/>
              <a:t>29</a:t>
            </a:fld>
            <a:endParaRPr lang="cs-CZ"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300B5ACA-C89A-4218-B490-4557217CE9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0936417-D332-4850-842A-B78E7EB4D9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66564" name="Slide Number Placeholder 3">
            <a:extLst>
              <a:ext uri="{FF2B5EF4-FFF2-40B4-BE49-F238E27FC236}">
                <a16:creationId xmlns:a16="http://schemas.microsoft.com/office/drawing/2014/main" id="{DE8028F2-A04D-412B-8AFE-28A88C5A7F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9BAEE1C-4AE3-456F-9435-B22162D16165}" type="slidenum">
              <a:rPr lang="cs-CZ" altLang="en-US" smtClean="0"/>
              <a:pPr/>
              <a:t>30</a:t>
            </a:fld>
            <a:endParaRPr lang="cs-CZ"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7BD5FB21-FF44-4579-A25F-D0A5A36776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E98B8466-4BB1-4D84-AC85-FB9039EAEF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68612" name="Slide Number Placeholder 3">
            <a:extLst>
              <a:ext uri="{FF2B5EF4-FFF2-40B4-BE49-F238E27FC236}">
                <a16:creationId xmlns:a16="http://schemas.microsoft.com/office/drawing/2014/main" id="{6B4A8C79-7C43-48CB-A1D0-FF492CB8BA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FE42D55-8F34-4985-B131-584A6F004E39}" type="slidenum">
              <a:rPr lang="cs-CZ" altLang="en-US" smtClean="0"/>
              <a:pPr/>
              <a:t>31</a:t>
            </a:fld>
            <a:endParaRPr lang="cs-CZ"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928CE9E-B412-4DCF-995E-C564247512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8909F0EE-F758-4A42-85B6-83A50AF07D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70660" name="Slide Number Placeholder 3">
            <a:extLst>
              <a:ext uri="{FF2B5EF4-FFF2-40B4-BE49-F238E27FC236}">
                <a16:creationId xmlns:a16="http://schemas.microsoft.com/office/drawing/2014/main" id="{CAE20065-8950-49FD-943A-782E1D4B30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A2C3128-0D62-449C-85AF-C8416F6D5515}" type="slidenum">
              <a:rPr lang="cs-CZ" altLang="en-US" smtClean="0"/>
              <a:pPr/>
              <a:t>32</a:t>
            </a:fld>
            <a:endParaRPr lang="cs-CZ"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obrázek snímku 1">
            <a:extLst>
              <a:ext uri="{FF2B5EF4-FFF2-40B4-BE49-F238E27FC236}">
                <a16:creationId xmlns:a16="http://schemas.microsoft.com/office/drawing/2014/main" id="{C3B14455-C792-4AAD-A4CB-8D6D4B3AAE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Zástupný symbol pro poznámky 2">
            <a:extLst>
              <a:ext uri="{FF2B5EF4-FFF2-40B4-BE49-F238E27FC236}">
                <a16:creationId xmlns:a16="http://schemas.microsoft.com/office/drawing/2014/main" id="{EB270579-AEE5-414A-869D-CDAC1ACC96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4340" name="Zástupný symbol pro číslo snímku 3">
            <a:extLst>
              <a:ext uri="{FF2B5EF4-FFF2-40B4-BE49-F238E27FC236}">
                <a16:creationId xmlns:a16="http://schemas.microsoft.com/office/drawing/2014/main" id="{108C51CB-1662-44E0-B6CA-B8860456A3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42F9EAE-1C77-4C86-BDAD-DBB3F0CF3ADE}" type="slidenum">
              <a:rPr lang="cs-CZ" altLang="en-US" smtClean="0"/>
              <a:pPr/>
              <a:t>3</a:t>
            </a:fld>
            <a:endParaRPr lang="cs-CZ"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50959EFF-8924-41FF-8115-11FBC14824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2DCCD79E-2588-400B-924C-4C8A72C8DD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72708" name="Slide Number Placeholder 3">
            <a:extLst>
              <a:ext uri="{FF2B5EF4-FFF2-40B4-BE49-F238E27FC236}">
                <a16:creationId xmlns:a16="http://schemas.microsoft.com/office/drawing/2014/main" id="{045A6D9B-F9FD-44A2-B857-591A4F0E52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FE4229D-56E9-42D3-9967-328205653CF6}" type="slidenum">
              <a:rPr lang="cs-CZ" altLang="en-US" smtClean="0"/>
              <a:pPr/>
              <a:t>33</a:t>
            </a:fld>
            <a:endParaRPr lang="cs-CZ"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B6E841F0-52B5-4041-BE9A-70295F7A21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spcBef>
                <a:spcPct val="30000"/>
              </a:spcBef>
              <a:defRPr sz="1300">
                <a:solidFill>
                  <a:schemeClr val="tx1"/>
                </a:solidFill>
                <a:latin typeface="Calibri" panose="020F0502020204030204" pitchFamily="34" charset="0"/>
              </a:defRPr>
            </a:lvl1pPr>
            <a:lvl2pPr marL="788988" indent="-303213" defTabSz="989013">
              <a:spcBef>
                <a:spcPct val="30000"/>
              </a:spcBef>
              <a:defRPr sz="1300">
                <a:solidFill>
                  <a:schemeClr val="tx1"/>
                </a:solidFill>
                <a:latin typeface="Calibri" panose="020F0502020204030204" pitchFamily="34" charset="0"/>
              </a:defRPr>
            </a:lvl2pPr>
            <a:lvl3pPr marL="1214438" indent="-242888" defTabSz="989013">
              <a:spcBef>
                <a:spcPct val="30000"/>
              </a:spcBef>
              <a:defRPr sz="1300">
                <a:solidFill>
                  <a:schemeClr val="tx1"/>
                </a:solidFill>
                <a:latin typeface="Calibri" panose="020F0502020204030204" pitchFamily="34" charset="0"/>
              </a:defRPr>
            </a:lvl3pPr>
            <a:lvl4pPr marL="1700213" indent="-242888" defTabSz="989013">
              <a:spcBef>
                <a:spcPct val="30000"/>
              </a:spcBef>
              <a:defRPr sz="1300">
                <a:solidFill>
                  <a:schemeClr val="tx1"/>
                </a:solidFill>
                <a:latin typeface="Calibri" panose="020F0502020204030204" pitchFamily="34" charset="0"/>
              </a:defRPr>
            </a:lvl4pPr>
            <a:lvl5pPr marL="2185988" indent="-242888" defTabSz="989013">
              <a:spcBef>
                <a:spcPct val="30000"/>
              </a:spcBef>
              <a:defRPr sz="1300">
                <a:solidFill>
                  <a:schemeClr val="tx1"/>
                </a:solidFill>
                <a:latin typeface="Calibri" panose="020F0502020204030204" pitchFamily="34" charset="0"/>
              </a:defRPr>
            </a:lvl5pPr>
            <a:lvl6pPr marL="2643188" indent="-242888" defTabSz="989013" eaLnBrk="0" fontAlgn="base" hangingPunct="0">
              <a:spcBef>
                <a:spcPct val="30000"/>
              </a:spcBef>
              <a:spcAft>
                <a:spcPct val="0"/>
              </a:spcAft>
              <a:defRPr sz="1300">
                <a:solidFill>
                  <a:schemeClr val="tx1"/>
                </a:solidFill>
                <a:latin typeface="Calibri" panose="020F0502020204030204" pitchFamily="34" charset="0"/>
              </a:defRPr>
            </a:lvl6pPr>
            <a:lvl7pPr marL="3100388" indent="-242888" defTabSz="989013" eaLnBrk="0" fontAlgn="base" hangingPunct="0">
              <a:spcBef>
                <a:spcPct val="30000"/>
              </a:spcBef>
              <a:spcAft>
                <a:spcPct val="0"/>
              </a:spcAft>
              <a:defRPr sz="1300">
                <a:solidFill>
                  <a:schemeClr val="tx1"/>
                </a:solidFill>
                <a:latin typeface="Calibri" panose="020F0502020204030204" pitchFamily="34" charset="0"/>
              </a:defRPr>
            </a:lvl7pPr>
            <a:lvl8pPr marL="3557588" indent="-242888" defTabSz="989013" eaLnBrk="0" fontAlgn="base" hangingPunct="0">
              <a:spcBef>
                <a:spcPct val="30000"/>
              </a:spcBef>
              <a:spcAft>
                <a:spcPct val="0"/>
              </a:spcAft>
              <a:defRPr sz="1300">
                <a:solidFill>
                  <a:schemeClr val="tx1"/>
                </a:solidFill>
                <a:latin typeface="Calibri" panose="020F0502020204030204" pitchFamily="34" charset="0"/>
              </a:defRPr>
            </a:lvl8pPr>
            <a:lvl9pPr marL="4014788" indent="-242888" defTabSz="98901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D1A0643-F9CE-4283-AD3E-538D91E34244}" type="slidenum">
              <a:rPr lang="en-US" altLang="en-US" smtClean="0">
                <a:latin typeface="Times" panose="02020603050405020304" pitchFamily="18" charset="0"/>
              </a:rPr>
              <a:pPr>
                <a:spcBef>
                  <a:spcPct val="0"/>
                </a:spcBef>
              </a:pPr>
              <a:t>34</a:t>
            </a:fld>
            <a:endParaRPr lang="en-US" altLang="en-US">
              <a:latin typeface="Times" panose="02020603050405020304" pitchFamily="18" charset="0"/>
            </a:endParaRPr>
          </a:p>
        </p:txBody>
      </p:sp>
      <p:sp>
        <p:nvSpPr>
          <p:cNvPr id="74755" name="Rectangle 2">
            <a:extLst>
              <a:ext uri="{FF2B5EF4-FFF2-40B4-BE49-F238E27FC236}">
                <a16:creationId xmlns:a16="http://schemas.microsoft.com/office/drawing/2014/main" id="{D35E8B8E-9E9F-446D-B74E-A992ED46CE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a:extLst>
              <a:ext uri="{FF2B5EF4-FFF2-40B4-BE49-F238E27FC236}">
                <a16:creationId xmlns:a16="http://schemas.microsoft.com/office/drawing/2014/main" id="{51BA51BF-129B-4EDF-9E87-07B376290F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CFB2CE4-E6EE-48A9-AEC0-D53896C0AF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spcBef>
                <a:spcPct val="30000"/>
              </a:spcBef>
              <a:defRPr sz="1300">
                <a:solidFill>
                  <a:schemeClr val="tx1"/>
                </a:solidFill>
                <a:latin typeface="Calibri" panose="020F0502020204030204" pitchFamily="34" charset="0"/>
              </a:defRPr>
            </a:lvl1pPr>
            <a:lvl2pPr marL="788988" indent="-303213" defTabSz="989013">
              <a:spcBef>
                <a:spcPct val="30000"/>
              </a:spcBef>
              <a:defRPr sz="1300">
                <a:solidFill>
                  <a:schemeClr val="tx1"/>
                </a:solidFill>
                <a:latin typeface="Calibri" panose="020F0502020204030204" pitchFamily="34" charset="0"/>
              </a:defRPr>
            </a:lvl2pPr>
            <a:lvl3pPr marL="1214438" indent="-242888" defTabSz="989013">
              <a:spcBef>
                <a:spcPct val="30000"/>
              </a:spcBef>
              <a:defRPr sz="1300">
                <a:solidFill>
                  <a:schemeClr val="tx1"/>
                </a:solidFill>
                <a:latin typeface="Calibri" panose="020F0502020204030204" pitchFamily="34" charset="0"/>
              </a:defRPr>
            </a:lvl3pPr>
            <a:lvl4pPr marL="1700213" indent="-242888" defTabSz="989013">
              <a:spcBef>
                <a:spcPct val="30000"/>
              </a:spcBef>
              <a:defRPr sz="1300">
                <a:solidFill>
                  <a:schemeClr val="tx1"/>
                </a:solidFill>
                <a:latin typeface="Calibri" panose="020F0502020204030204" pitchFamily="34" charset="0"/>
              </a:defRPr>
            </a:lvl4pPr>
            <a:lvl5pPr marL="2185988" indent="-242888" defTabSz="989013">
              <a:spcBef>
                <a:spcPct val="30000"/>
              </a:spcBef>
              <a:defRPr sz="1300">
                <a:solidFill>
                  <a:schemeClr val="tx1"/>
                </a:solidFill>
                <a:latin typeface="Calibri" panose="020F0502020204030204" pitchFamily="34" charset="0"/>
              </a:defRPr>
            </a:lvl5pPr>
            <a:lvl6pPr marL="2643188" indent="-242888" defTabSz="989013" eaLnBrk="0" fontAlgn="base" hangingPunct="0">
              <a:spcBef>
                <a:spcPct val="30000"/>
              </a:spcBef>
              <a:spcAft>
                <a:spcPct val="0"/>
              </a:spcAft>
              <a:defRPr sz="1300">
                <a:solidFill>
                  <a:schemeClr val="tx1"/>
                </a:solidFill>
                <a:latin typeface="Calibri" panose="020F0502020204030204" pitchFamily="34" charset="0"/>
              </a:defRPr>
            </a:lvl6pPr>
            <a:lvl7pPr marL="3100388" indent="-242888" defTabSz="989013" eaLnBrk="0" fontAlgn="base" hangingPunct="0">
              <a:spcBef>
                <a:spcPct val="30000"/>
              </a:spcBef>
              <a:spcAft>
                <a:spcPct val="0"/>
              </a:spcAft>
              <a:defRPr sz="1300">
                <a:solidFill>
                  <a:schemeClr val="tx1"/>
                </a:solidFill>
                <a:latin typeface="Calibri" panose="020F0502020204030204" pitchFamily="34" charset="0"/>
              </a:defRPr>
            </a:lvl7pPr>
            <a:lvl8pPr marL="3557588" indent="-242888" defTabSz="989013" eaLnBrk="0" fontAlgn="base" hangingPunct="0">
              <a:spcBef>
                <a:spcPct val="30000"/>
              </a:spcBef>
              <a:spcAft>
                <a:spcPct val="0"/>
              </a:spcAft>
              <a:defRPr sz="1300">
                <a:solidFill>
                  <a:schemeClr val="tx1"/>
                </a:solidFill>
                <a:latin typeface="Calibri" panose="020F0502020204030204" pitchFamily="34" charset="0"/>
              </a:defRPr>
            </a:lvl8pPr>
            <a:lvl9pPr marL="4014788" indent="-242888" defTabSz="98901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6658456D-2863-497B-AA20-CFCAAFDB7667}" type="slidenum">
              <a:rPr lang="en-US" altLang="en-US" smtClean="0">
                <a:latin typeface="Times" panose="02020603050405020304" pitchFamily="18" charset="0"/>
              </a:rPr>
              <a:pPr>
                <a:spcBef>
                  <a:spcPct val="0"/>
                </a:spcBef>
              </a:pPr>
              <a:t>35</a:t>
            </a:fld>
            <a:endParaRPr lang="en-US" altLang="en-US">
              <a:latin typeface="Times" panose="02020603050405020304" pitchFamily="18" charset="0"/>
            </a:endParaRPr>
          </a:p>
        </p:txBody>
      </p:sp>
      <p:sp>
        <p:nvSpPr>
          <p:cNvPr id="76803" name="Rectangle 2">
            <a:extLst>
              <a:ext uri="{FF2B5EF4-FFF2-40B4-BE49-F238E27FC236}">
                <a16:creationId xmlns:a16="http://schemas.microsoft.com/office/drawing/2014/main" id="{3CCF7E14-723B-4507-BB43-489937AD01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a:extLst>
              <a:ext uri="{FF2B5EF4-FFF2-40B4-BE49-F238E27FC236}">
                <a16:creationId xmlns:a16="http://schemas.microsoft.com/office/drawing/2014/main" id="{80F933B6-D077-4A2A-95DF-B8BE829E9A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A46BDAB-4A56-4A22-B9C0-2AC6D9B72C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B6E040CC-F02F-4D40-A85B-789DB2634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78852" name="Slide Number Placeholder 3">
            <a:extLst>
              <a:ext uri="{FF2B5EF4-FFF2-40B4-BE49-F238E27FC236}">
                <a16:creationId xmlns:a16="http://schemas.microsoft.com/office/drawing/2014/main" id="{C892F2CB-19D8-47A4-9B63-8DC5852C0A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8514699-8701-470D-9982-874D8BF52FBC}" type="slidenum">
              <a:rPr lang="cs-CZ" altLang="en-US" smtClean="0"/>
              <a:pPr/>
              <a:t>36</a:t>
            </a:fld>
            <a:endParaRPr lang="cs-CZ"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8792719E-8587-4BFA-A3C4-4522F5C084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spcBef>
                <a:spcPct val="30000"/>
              </a:spcBef>
              <a:defRPr sz="1300">
                <a:solidFill>
                  <a:schemeClr val="tx1"/>
                </a:solidFill>
                <a:latin typeface="Calibri" panose="020F0502020204030204" pitchFamily="34" charset="0"/>
              </a:defRPr>
            </a:lvl1pPr>
            <a:lvl2pPr marL="788988" indent="-303213" defTabSz="989013">
              <a:spcBef>
                <a:spcPct val="30000"/>
              </a:spcBef>
              <a:defRPr sz="1300">
                <a:solidFill>
                  <a:schemeClr val="tx1"/>
                </a:solidFill>
                <a:latin typeface="Calibri" panose="020F0502020204030204" pitchFamily="34" charset="0"/>
              </a:defRPr>
            </a:lvl2pPr>
            <a:lvl3pPr marL="1214438" indent="-242888" defTabSz="989013">
              <a:spcBef>
                <a:spcPct val="30000"/>
              </a:spcBef>
              <a:defRPr sz="1300">
                <a:solidFill>
                  <a:schemeClr val="tx1"/>
                </a:solidFill>
                <a:latin typeface="Calibri" panose="020F0502020204030204" pitchFamily="34" charset="0"/>
              </a:defRPr>
            </a:lvl3pPr>
            <a:lvl4pPr marL="1700213" indent="-242888" defTabSz="989013">
              <a:spcBef>
                <a:spcPct val="30000"/>
              </a:spcBef>
              <a:defRPr sz="1300">
                <a:solidFill>
                  <a:schemeClr val="tx1"/>
                </a:solidFill>
                <a:latin typeface="Calibri" panose="020F0502020204030204" pitchFamily="34" charset="0"/>
              </a:defRPr>
            </a:lvl4pPr>
            <a:lvl5pPr marL="2185988" indent="-242888" defTabSz="989013">
              <a:spcBef>
                <a:spcPct val="30000"/>
              </a:spcBef>
              <a:defRPr sz="1300">
                <a:solidFill>
                  <a:schemeClr val="tx1"/>
                </a:solidFill>
                <a:latin typeface="Calibri" panose="020F0502020204030204" pitchFamily="34" charset="0"/>
              </a:defRPr>
            </a:lvl5pPr>
            <a:lvl6pPr marL="2643188" indent="-242888" defTabSz="989013" eaLnBrk="0" fontAlgn="base" hangingPunct="0">
              <a:spcBef>
                <a:spcPct val="30000"/>
              </a:spcBef>
              <a:spcAft>
                <a:spcPct val="0"/>
              </a:spcAft>
              <a:defRPr sz="1300">
                <a:solidFill>
                  <a:schemeClr val="tx1"/>
                </a:solidFill>
                <a:latin typeface="Calibri" panose="020F0502020204030204" pitchFamily="34" charset="0"/>
              </a:defRPr>
            </a:lvl6pPr>
            <a:lvl7pPr marL="3100388" indent="-242888" defTabSz="989013" eaLnBrk="0" fontAlgn="base" hangingPunct="0">
              <a:spcBef>
                <a:spcPct val="30000"/>
              </a:spcBef>
              <a:spcAft>
                <a:spcPct val="0"/>
              </a:spcAft>
              <a:defRPr sz="1300">
                <a:solidFill>
                  <a:schemeClr val="tx1"/>
                </a:solidFill>
                <a:latin typeface="Calibri" panose="020F0502020204030204" pitchFamily="34" charset="0"/>
              </a:defRPr>
            </a:lvl7pPr>
            <a:lvl8pPr marL="3557588" indent="-242888" defTabSz="989013" eaLnBrk="0" fontAlgn="base" hangingPunct="0">
              <a:spcBef>
                <a:spcPct val="30000"/>
              </a:spcBef>
              <a:spcAft>
                <a:spcPct val="0"/>
              </a:spcAft>
              <a:defRPr sz="1300">
                <a:solidFill>
                  <a:schemeClr val="tx1"/>
                </a:solidFill>
                <a:latin typeface="Calibri" panose="020F0502020204030204" pitchFamily="34" charset="0"/>
              </a:defRPr>
            </a:lvl8pPr>
            <a:lvl9pPr marL="4014788" indent="-242888" defTabSz="98901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B7BA033-ADB5-401B-8A55-B27A5F6CA406}" type="slidenum">
              <a:rPr lang="en-US" altLang="en-US" smtClean="0">
                <a:latin typeface="Times" panose="02020603050405020304" pitchFamily="18" charset="0"/>
              </a:rPr>
              <a:pPr>
                <a:spcBef>
                  <a:spcPct val="0"/>
                </a:spcBef>
              </a:pPr>
              <a:t>37</a:t>
            </a:fld>
            <a:endParaRPr lang="en-US" altLang="en-US">
              <a:latin typeface="Times" panose="02020603050405020304" pitchFamily="18" charset="0"/>
            </a:endParaRPr>
          </a:p>
        </p:txBody>
      </p:sp>
      <p:sp>
        <p:nvSpPr>
          <p:cNvPr id="80899" name="Rectangle 2">
            <a:extLst>
              <a:ext uri="{FF2B5EF4-FFF2-40B4-BE49-F238E27FC236}">
                <a16:creationId xmlns:a16="http://schemas.microsoft.com/office/drawing/2014/main" id="{B1D803D6-B0C8-4E4A-942D-2F3C0E63B6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a:extLst>
              <a:ext uri="{FF2B5EF4-FFF2-40B4-BE49-F238E27FC236}">
                <a16:creationId xmlns:a16="http://schemas.microsoft.com/office/drawing/2014/main" id="{63A1E5FC-CDFE-49D0-80DF-3C1A8626D0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93A7B668-7538-41BE-9EAE-4EBCADFEAE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0D00EAE4-1D6E-4CD5-B191-2991755237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82948" name="Slide Number Placeholder 3">
            <a:extLst>
              <a:ext uri="{FF2B5EF4-FFF2-40B4-BE49-F238E27FC236}">
                <a16:creationId xmlns:a16="http://schemas.microsoft.com/office/drawing/2014/main" id="{C7E300A7-C2AC-42D3-A9C3-8C8B7B080D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78BAA59-95E2-4112-AAC8-64B8C492DE20}" type="slidenum">
              <a:rPr lang="cs-CZ" altLang="en-US" smtClean="0"/>
              <a:pPr/>
              <a:t>38</a:t>
            </a:fld>
            <a:endParaRPr lang="cs-CZ"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1F5E711F-71A0-4CD2-84B5-FD1F57EC64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E0B30120-CC88-4EDD-A446-7D766B3423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84996" name="Slide Number Placeholder 3">
            <a:extLst>
              <a:ext uri="{FF2B5EF4-FFF2-40B4-BE49-F238E27FC236}">
                <a16:creationId xmlns:a16="http://schemas.microsoft.com/office/drawing/2014/main" id="{85986429-9A01-47AE-8DF9-BDEBF9E9A3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2714033-0B95-49D8-A4AC-A3D6F6B3D43A}" type="slidenum">
              <a:rPr lang="cs-CZ" altLang="en-US" smtClean="0"/>
              <a:pPr/>
              <a:t>39</a:t>
            </a:fld>
            <a:endParaRPr lang="cs-CZ"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ástupný symbol pro obrázek snímku 1">
            <a:extLst>
              <a:ext uri="{FF2B5EF4-FFF2-40B4-BE49-F238E27FC236}">
                <a16:creationId xmlns:a16="http://schemas.microsoft.com/office/drawing/2014/main" id="{312AD394-7449-4BCD-BC9D-F7238C0742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Zástupný symbol pro poznámky 2">
            <a:extLst>
              <a:ext uri="{FF2B5EF4-FFF2-40B4-BE49-F238E27FC236}">
                <a16:creationId xmlns:a16="http://schemas.microsoft.com/office/drawing/2014/main" id="{BBFF6E75-9A26-41C9-AC5A-E09B344E8F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87044" name="Zástupný symbol pro číslo snímku 3">
            <a:extLst>
              <a:ext uri="{FF2B5EF4-FFF2-40B4-BE49-F238E27FC236}">
                <a16:creationId xmlns:a16="http://schemas.microsoft.com/office/drawing/2014/main" id="{7B8F9772-B4D6-4B9C-8244-F3A24ECBDF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80D0D13-86BB-4128-817D-B8337A60E37A}" type="slidenum">
              <a:rPr lang="en-US" altLang="en-US" smtClean="0"/>
              <a:pPr/>
              <a:t>40</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obrázek snímku 1">
            <a:extLst>
              <a:ext uri="{FF2B5EF4-FFF2-40B4-BE49-F238E27FC236}">
                <a16:creationId xmlns:a16="http://schemas.microsoft.com/office/drawing/2014/main" id="{827C289F-FCA6-41A4-AB24-01524C498F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Zástupný symbol pro poznámky 2">
            <a:extLst>
              <a:ext uri="{FF2B5EF4-FFF2-40B4-BE49-F238E27FC236}">
                <a16:creationId xmlns:a16="http://schemas.microsoft.com/office/drawing/2014/main" id="{633302A6-29A9-4EAB-8A37-74183BD7C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89092" name="Zástupný symbol pro číslo snímku 3">
            <a:extLst>
              <a:ext uri="{FF2B5EF4-FFF2-40B4-BE49-F238E27FC236}">
                <a16:creationId xmlns:a16="http://schemas.microsoft.com/office/drawing/2014/main" id="{E0552DB5-ABA7-4A3F-8B01-1C79718006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95A07B3-D780-4ECA-A668-EFD30A2067AD}" type="slidenum">
              <a:rPr lang="en-US" altLang="en-US" smtClean="0"/>
              <a:pPr/>
              <a:t>41</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rázek snímku 1">
            <a:extLst>
              <a:ext uri="{FF2B5EF4-FFF2-40B4-BE49-F238E27FC236}">
                <a16:creationId xmlns:a16="http://schemas.microsoft.com/office/drawing/2014/main" id="{34F796CA-6F90-4622-9110-97F3ED5B25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Zástupný symbol pro poznámky 2">
            <a:extLst>
              <a:ext uri="{FF2B5EF4-FFF2-40B4-BE49-F238E27FC236}">
                <a16:creationId xmlns:a16="http://schemas.microsoft.com/office/drawing/2014/main" id="{5DF2FA59-A25D-468A-9F0C-FB9C7A8C10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91140" name="Zástupný symbol pro číslo snímku 3">
            <a:extLst>
              <a:ext uri="{FF2B5EF4-FFF2-40B4-BE49-F238E27FC236}">
                <a16:creationId xmlns:a16="http://schemas.microsoft.com/office/drawing/2014/main" id="{1C0DA9D1-4821-4B3C-AF32-D064E592DD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166C8CF-D7F5-46E2-B88B-6876BE610481}" type="slidenum">
              <a:rPr lang="en-US" altLang="en-US" smtClean="0"/>
              <a:pPr/>
              <a:t>42</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obrázek snímku 1">
            <a:extLst>
              <a:ext uri="{FF2B5EF4-FFF2-40B4-BE49-F238E27FC236}">
                <a16:creationId xmlns:a16="http://schemas.microsoft.com/office/drawing/2014/main" id="{DF764DB2-BD38-4BF0-96DB-78F62F2F89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Zástupný symbol pro poznámky 2">
            <a:extLst>
              <a:ext uri="{FF2B5EF4-FFF2-40B4-BE49-F238E27FC236}">
                <a16:creationId xmlns:a16="http://schemas.microsoft.com/office/drawing/2014/main" id="{2752B123-E54B-4013-AE60-2943550C62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6388" name="Zástupný symbol pro číslo snímku 3">
            <a:extLst>
              <a:ext uri="{FF2B5EF4-FFF2-40B4-BE49-F238E27FC236}">
                <a16:creationId xmlns:a16="http://schemas.microsoft.com/office/drawing/2014/main" id="{180F2331-9DDA-4134-9413-08B9BF23C9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439A348-483F-4136-A8BC-0FF7EA80E147}" type="slidenum">
              <a:rPr lang="cs-CZ" altLang="en-US" smtClean="0"/>
              <a:pPr/>
              <a:t>4</a:t>
            </a:fld>
            <a:endParaRPr lang="cs-CZ"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Zástupný symbol pro obrázek snímku 1">
            <a:extLst>
              <a:ext uri="{FF2B5EF4-FFF2-40B4-BE49-F238E27FC236}">
                <a16:creationId xmlns:a16="http://schemas.microsoft.com/office/drawing/2014/main" id="{9FEB747E-F7D3-4F61-9DC0-5486F92D88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Zástupný symbol pro poznámky 2">
            <a:extLst>
              <a:ext uri="{FF2B5EF4-FFF2-40B4-BE49-F238E27FC236}">
                <a16:creationId xmlns:a16="http://schemas.microsoft.com/office/drawing/2014/main" id="{7E4A0C81-8B85-44C8-A7BD-9386B83CE7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93188" name="Zástupný symbol pro číslo snímku 3">
            <a:extLst>
              <a:ext uri="{FF2B5EF4-FFF2-40B4-BE49-F238E27FC236}">
                <a16:creationId xmlns:a16="http://schemas.microsoft.com/office/drawing/2014/main" id="{40E41FC6-4E16-4E2E-B2E2-441A547A09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C271408-575F-4773-96DB-105549C33B86}" type="slidenum">
              <a:rPr lang="en-US" altLang="en-US" smtClean="0"/>
              <a:pPr/>
              <a:t>43</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obrázek snímku 1">
            <a:extLst>
              <a:ext uri="{FF2B5EF4-FFF2-40B4-BE49-F238E27FC236}">
                <a16:creationId xmlns:a16="http://schemas.microsoft.com/office/drawing/2014/main" id="{F7D41B7E-C774-435F-B320-CF92A05E90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Zástupný symbol pro poznámky 2">
            <a:extLst>
              <a:ext uri="{FF2B5EF4-FFF2-40B4-BE49-F238E27FC236}">
                <a16:creationId xmlns:a16="http://schemas.microsoft.com/office/drawing/2014/main" id="{39385579-BC64-4E9B-A77F-68FF4CA99C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95236" name="Zástupný symbol pro číslo snímku 3">
            <a:extLst>
              <a:ext uri="{FF2B5EF4-FFF2-40B4-BE49-F238E27FC236}">
                <a16:creationId xmlns:a16="http://schemas.microsoft.com/office/drawing/2014/main" id="{449740F7-1D1C-4059-81BA-2194635C9B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E9814F0-CCFB-4F7D-AE1E-D686FB0D4509}" type="slidenum">
              <a:rPr lang="en-US" altLang="en-US" smtClean="0"/>
              <a:pPr/>
              <a:t>44</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Zástupný symbol pro obrázek snímku 1">
            <a:extLst>
              <a:ext uri="{FF2B5EF4-FFF2-40B4-BE49-F238E27FC236}">
                <a16:creationId xmlns:a16="http://schemas.microsoft.com/office/drawing/2014/main" id="{7A5D0023-F46A-4F80-B51B-D83DE4C736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Zástupný symbol pro poznámky 2">
            <a:extLst>
              <a:ext uri="{FF2B5EF4-FFF2-40B4-BE49-F238E27FC236}">
                <a16:creationId xmlns:a16="http://schemas.microsoft.com/office/drawing/2014/main" id="{32A2D8CA-69BA-45A7-B4C0-97EADAD4CD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cs-CZ"/>
              <a:t>S/MARt DB (saffold/matrix attached region transaction database). This database collects information about S/MARs and the nuclear matrix proteins that are supposed be involved in the interaction of these elements with the nuclear matrix. </a:t>
            </a:r>
            <a:r>
              <a:rPr lang="cs-CZ" altLang="cs-CZ"/>
              <a:t>http://transfac.gbf.de/SMARtDB/index.html)</a:t>
            </a:r>
            <a:r>
              <a:rPr lang="en-US" altLang="cs-CZ"/>
              <a:t> </a:t>
            </a:r>
            <a:endParaRPr lang="cs-CZ" altLang="cs-CZ"/>
          </a:p>
        </p:txBody>
      </p:sp>
      <p:sp>
        <p:nvSpPr>
          <p:cNvPr id="97284" name="Zástupný symbol pro číslo snímku 3">
            <a:extLst>
              <a:ext uri="{FF2B5EF4-FFF2-40B4-BE49-F238E27FC236}">
                <a16:creationId xmlns:a16="http://schemas.microsoft.com/office/drawing/2014/main" id="{26D745D9-C5B3-4655-9733-2069482625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F0B0BF0-2604-4688-95F7-810F41DFBA89}" type="slidenum">
              <a:rPr lang="en-US" altLang="en-US" smtClean="0"/>
              <a:pPr/>
              <a:t>45</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E5B683EB-7C37-418E-A30E-7C8AFC86C1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A576107A-FE92-4D51-849C-E7968C4234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99332" name="Slide Number Placeholder 3">
            <a:extLst>
              <a:ext uri="{FF2B5EF4-FFF2-40B4-BE49-F238E27FC236}">
                <a16:creationId xmlns:a16="http://schemas.microsoft.com/office/drawing/2014/main" id="{E59C5F10-281F-45E6-8E16-6183913606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BE9F270-1C0D-4F02-A7E9-AAE253154A09}" type="slidenum">
              <a:rPr lang="cs-CZ" altLang="en-US" smtClean="0"/>
              <a:pPr/>
              <a:t>46</a:t>
            </a:fld>
            <a:endParaRPr lang="cs-CZ"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9E5A2975-B0A1-4136-A125-801DE54D5A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B8A09D5B-6B94-4E6B-B2CE-D93AD01553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01380" name="Slide Number Placeholder 3">
            <a:extLst>
              <a:ext uri="{FF2B5EF4-FFF2-40B4-BE49-F238E27FC236}">
                <a16:creationId xmlns:a16="http://schemas.microsoft.com/office/drawing/2014/main" id="{47EAD805-367F-4168-80A0-C1AB90C23C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B0F698F-2FD4-4104-A5FD-14E355AC716E}" type="slidenum">
              <a:rPr lang="cs-CZ" altLang="en-US" smtClean="0"/>
              <a:pPr/>
              <a:t>47</a:t>
            </a:fld>
            <a:endParaRPr lang="cs-CZ"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4B0BE2F8-2F7F-426E-A602-D45381ED20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6D2A61DA-23AE-40AC-BFE0-F7F1D82F2B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03428" name="Slide Number Placeholder 3">
            <a:extLst>
              <a:ext uri="{FF2B5EF4-FFF2-40B4-BE49-F238E27FC236}">
                <a16:creationId xmlns:a16="http://schemas.microsoft.com/office/drawing/2014/main" id="{0FE21A3C-4D40-4295-B1BA-1B1E5978AA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E0C713C-82A3-49B6-8C71-107DAD05C2BC}" type="slidenum">
              <a:rPr lang="cs-CZ" altLang="en-US" smtClean="0"/>
              <a:pPr/>
              <a:t>48</a:t>
            </a:fld>
            <a:endParaRPr lang="cs-CZ"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9AE3FA01-5BAC-405A-9E14-D07FA79F73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A6C72CC-19F7-4D8D-AB60-21EBE86FFD8A}" type="slidenum">
              <a:rPr lang="en-US" altLang="en-US" smtClean="0"/>
              <a:pPr/>
              <a:t>49</a:t>
            </a:fld>
            <a:endParaRPr lang="en-US" altLang="en-US"/>
          </a:p>
        </p:txBody>
      </p:sp>
      <p:sp>
        <p:nvSpPr>
          <p:cNvPr id="105475" name="Rectangle 2">
            <a:extLst>
              <a:ext uri="{FF2B5EF4-FFF2-40B4-BE49-F238E27FC236}">
                <a16:creationId xmlns:a16="http://schemas.microsoft.com/office/drawing/2014/main" id="{7B5D0842-2517-47EB-B965-C5B9B2D9EF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a:extLst>
              <a:ext uri="{FF2B5EF4-FFF2-40B4-BE49-F238E27FC236}">
                <a16:creationId xmlns:a16="http://schemas.microsoft.com/office/drawing/2014/main" id="{D3964865-2CA7-4271-978F-6E4B29F8A6E9}"/>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A8BFD6D4-A7AB-4554-812C-5723A59782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E887386C-9F94-4B48-A447-09C739F6A7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07524" name="Slide Number Placeholder 3">
            <a:extLst>
              <a:ext uri="{FF2B5EF4-FFF2-40B4-BE49-F238E27FC236}">
                <a16:creationId xmlns:a16="http://schemas.microsoft.com/office/drawing/2014/main" id="{3315F35A-17FC-4749-8F4D-EED2C77ACE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EBF3BDA-1AD2-46D2-A516-69631E4FBF04}" type="slidenum">
              <a:rPr lang="cs-CZ" altLang="en-US" smtClean="0"/>
              <a:pPr/>
              <a:t>50</a:t>
            </a:fld>
            <a:endParaRPr lang="cs-CZ"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38286ED3-E93D-468D-A1F3-B829BFCFEE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A47FF908-100A-416D-A96F-D6510C0FF0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09572" name="Slide Number Placeholder 3">
            <a:extLst>
              <a:ext uri="{FF2B5EF4-FFF2-40B4-BE49-F238E27FC236}">
                <a16:creationId xmlns:a16="http://schemas.microsoft.com/office/drawing/2014/main" id="{4B30A0EC-1DDD-4D61-8CDA-28E12E3A12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473093C-DDC9-4265-9D37-3AD8D1FAA2AD}" type="slidenum">
              <a:rPr lang="cs-CZ" altLang="en-US" smtClean="0"/>
              <a:pPr/>
              <a:t>51</a:t>
            </a:fld>
            <a:endParaRPr lang="cs-CZ"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7C239B39-2467-4C00-9041-A2C1AF4EF1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75E1B431-D436-413B-8307-24B2C40637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11620" name="Slide Number Placeholder 3">
            <a:extLst>
              <a:ext uri="{FF2B5EF4-FFF2-40B4-BE49-F238E27FC236}">
                <a16:creationId xmlns:a16="http://schemas.microsoft.com/office/drawing/2014/main" id="{5CB5B83F-AFFB-4AFC-A1E8-A2E45FEB47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F1573DF-048C-4FC6-98D9-85446293177F}" type="slidenum">
              <a:rPr lang="cs-CZ" altLang="en-US" smtClean="0"/>
              <a:pPr/>
              <a:t>52</a:t>
            </a:fld>
            <a:endParaRPr lang="cs-CZ"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obrázek snímku 1">
            <a:extLst>
              <a:ext uri="{FF2B5EF4-FFF2-40B4-BE49-F238E27FC236}">
                <a16:creationId xmlns:a16="http://schemas.microsoft.com/office/drawing/2014/main" id="{8E0F47F5-3953-42F9-A699-A7DE49DBB7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Zástupný symbol pro poznámky 2">
            <a:extLst>
              <a:ext uri="{FF2B5EF4-FFF2-40B4-BE49-F238E27FC236}">
                <a16:creationId xmlns:a16="http://schemas.microsoft.com/office/drawing/2014/main" id="{05E7C7A1-2880-4BD5-A19D-778AD6A70C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8436" name="Zástupný symbol pro číslo snímku 3">
            <a:extLst>
              <a:ext uri="{FF2B5EF4-FFF2-40B4-BE49-F238E27FC236}">
                <a16:creationId xmlns:a16="http://schemas.microsoft.com/office/drawing/2014/main" id="{95FDFAD3-A9D7-42E8-8D9D-C46AF5719D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70D4B4-395F-4AAD-840D-EFCE1FB612CF}" type="slidenum">
              <a:rPr lang="cs-CZ" altLang="en-US" smtClean="0"/>
              <a:pPr/>
              <a:t>5</a:t>
            </a:fld>
            <a:endParaRPr lang="cs-CZ"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C458FF62-DC77-4592-8FF4-BA55D7DB07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BFF07B63-F133-48ED-A92F-8B8852CB7E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13668" name="Slide Number Placeholder 3">
            <a:extLst>
              <a:ext uri="{FF2B5EF4-FFF2-40B4-BE49-F238E27FC236}">
                <a16:creationId xmlns:a16="http://schemas.microsoft.com/office/drawing/2014/main" id="{6440592C-6131-4BFA-9A1B-B4BD503DBE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DB7A8E4-16A7-4E66-802A-B576CED9A9FC}" type="slidenum">
              <a:rPr lang="cs-CZ" altLang="en-US" smtClean="0"/>
              <a:pPr/>
              <a:t>53</a:t>
            </a:fld>
            <a:endParaRPr lang="cs-CZ"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9807B964-4421-40D3-ADF1-E4A1667E1D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8B718334-9734-47AA-B750-1A35F188CD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15716" name="Slide Number Placeholder 3">
            <a:extLst>
              <a:ext uri="{FF2B5EF4-FFF2-40B4-BE49-F238E27FC236}">
                <a16:creationId xmlns:a16="http://schemas.microsoft.com/office/drawing/2014/main" id="{39D517F9-1364-4D96-9A48-FF97748F49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B0DB1A9-3832-4765-A022-E7E391D15F88}" type="slidenum">
              <a:rPr lang="cs-CZ" altLang="en-US" smtClean="0"/>
              <a:pPr/>
              <a:t>54</a:t>
            </a:fld>
            <a:endParaRPr lang="cs-CZ"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AE78E65C-C77A-4B14-A029-7AA0EC4954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57C70E36-189D-4DC5-8334-B9B28BBF92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17764" name="Slide Number Placeholder 3">
            <a:extLst>
              <a:ext uri="{FF2B5EF4-FFF2-40B4-BE49-F238E27FC236}">
                <a16:creationId xmlns:a16="http://schemas.microsoft.com/office/drawing/2014/main" id="{7CBD44B7-51CB-4EBD-81E1-3035041C6D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6C47DF6-AE39-485C-8019-FE682E8CD902}" type="slidenum">
              <a:rPr lang="cs-CZ" altLang="en-US" smtClean="0"/>
              <a:pPr/>
              <a:t>55</a:t>
            </a:fld>
            <a:endParaRPr lang="cs-CZ"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C1E91110-4471-4571-9978-794F144BE2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C6A992F7-09E7-4E66-952E-89B981CC08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19812" name="Slide Number Placeholder 3">
            <a:extLst>
              <a:ext uri="{FF2B5EF4-FFF2-40B4-BE49-F238E27FC236}">
                <a16:creationId xmlns:a16="http://schemas.microsoft.com/office/drawing/2014/main" id="{035F5E73-720A-4C3C-8E05-2E5BF77E94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249AB7C-C5F7-491C-AEED-51FF3F9E8377}" type="slidenum">
              <a:rPr lang="cs-CZ" altLang="en-US" smtClean="0"/>
              <a:pPr/>
              <a:t>56</a:t>
            </a:fld>
            <a:endParaRPr lang="cs-CZ"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Zástupný symbol pro obrázek snímku 1">
            <a:extLst>
              <a:ext uri="{FF2B5EF4-FFF2-40B4-BE49-F238E27FC236}">
                <a16:creationId xmlns:a16="http://schemas.microsoft.com/office/drawing/2014/main" id="{179F73EA-5708-4330-9DCC-E783CF79E3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Zástupný symbol pro poznámky 2">
            <a:extLst>
              <a:ext uri="{FF2B5EF4-FFF2-40B4-BE49-F238E27FC236}">
                <a16:creationId xmlns:a16="http://schemas.microsoft.com/office/drawing/2014/main" id="{6FBD0614-BFD3-4FA7-9C63-62A3FB0830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21860" name="Zástupný symbol pro číslo snímku 3">
            <a:extLst>
              <a:ext uri="{FF2B5EF4-FFF2-40B4-BE49-F238E27FC236}">
                <a16:creationId xmlns:a16="http://schemas.microsoft.com/office/drawing/2014/main" id="{E8DE0062-2BB5-4515-A027-14D0D7EBA0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18F315E-2D45-4025-8DED-155F27583B4F}" type="slidenum">
              <a:rPr lang="cs-CZ" altLang="en-US" smtClean="0"/>
              <a:pPr/>
              <a:t>57</a:t>
            </a:fld>
            <a:endParaRPr lang="cs-CZ"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0AC65923-BB18-433B-908F-25848E7F9E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50FB86B-E7F4-4F19-A30A-4AF219011790}" type="slidenum">
              <a:rPr lang="en-US" altLang="en-US" smtClean="0"/>
              <a:pPr/>
              <a:t>58</a:t>
            </a:fld>
            <a:endParaRPr lang="en-US" altLang="en-US"/>
          </a:p>
        </p:txBody>
      </p:sp>
      <p:sp>
        <p:nvSpPr>
          <p:cNvPr id="123907" name="Rectangle 2">
            <a:extLst>
              <a:ext uri="{FF2B5EF4-FFF2-40B4-BE49-F238E27FC236}">
                <a16:creationId xmlns:a16="http://schemas.microsoft.com/office/drawing/2014/main" id="{49FA3DF5-5C91-4FF9-BDD8-30C09C0018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a:extLst>
              <a:ext uri="{FF2B5EF4-FFF2-40B4-BE49-F238E27FC236}">
                <a16:creationId xmlns:a16="http://schemas.microsoft.com/office/drawing/2014/main" id="{45747D89-22D0-4C92-B859-935E1FE52EEB}"/>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DD627CF5-8480-4333-82E3-75C2128BF5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A20D53B2-EE36-4B04-ABA8-AE00F46EEE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25956" name="Slide Number Placeholder 3">
            <a:extLst>
              <a:ext uri="{FF2B5EF4-FFF2-40B4-BE49-F238E27FC236}">
                <a16:creationId xmlns:a16="http://schemas.microsoft.com/office/drawing/2014/main" id="{3EE6C54B-5C7D-4E22-A3B7-8B8D2522E2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E024B72-1458-4C1A-93E6-6E4B1877CEDE}" type="slidenum">
              <a:rPr lang="cs-CZ" altLang="en-US" smtClean="0"/>
              <a:pPr/>
              <a:t>59</a:t>
            </a:fld>
            <a:endParaRPr lang="cs-CZ"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06EDC841-F17E-4089-A160-1F609E4787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E80F47EA-D197-4278-9790-6F9C531C33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28004" name="Slide Number Placeholder 3">
            <a:extLst>
              <a:ext uri="{FF2B5EF4-FFF2-40B4-BE49-F238E27FC236}">
                <a16:creationId xmlns:a16="http://schemas.microsoft.com/office/drawing/2014/main" id="{B2AE68AB-F240-4109-A48F-7AD1634E31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65F11A7-9FAB-4EFE-BAF1-186111504EF0}" type="slidenum">
              <a:rPr lang="cs-CZ" altLang="en-US" smtClean="0"/>
              <a:pPr/>
              <a:t>60</a:t>
            </a:fld>
            <a:endParaRPr lang="cs-CZ"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4699548A-94B6-471D-BDDA-6F25771A21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EB7FBAAD-D8A7-4800-8384-7812C6C4B2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30052" name="Slide Number Placeholder 3">
            <a:extLst>
              <a:ext uri="{FF2B5EF4-FFF2-40B4-BE49-F238E27FC236}">
                <a16:creationId xmlns:a16="http://schemas.microsoft.com/office/drawing/2014/main" id="{1D8A7AA0-0452-478C-B0D8-A8610E0966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E8988C8-2091-4CAA-A5EC-90E4331D3C6C}" type="slidenum">
              <a:rPr lang="cs-CZ" altLang="en-US" smtClean="0"/>
              <a:pPr/>
              <a:t>61</a:t>
            </a:fld>
            <a:endParaRPr lang="cs-CZ"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260D6FBA-DF36-404B-9B45-686D0C5456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51AF00E9-4371-4862-8CBB-F9F2912E05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32100" name="Slide Number Placeholder 3">
            <a:extLst>
              <a:ext uri="{FF2B5EF4-FFF2-40B4-BE49-F238E27FC236}">
                <a16:creationId xmlns:a16="http://schemas.microsoft.com/office/drawing/2014/main" id="{FFAF67B7-D0D5-42AD-B258-7B318F9B89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3A8C3B4-51B5-44E2-978C-A87AEA99A9E2}" type="slidenum">
              <a:rPr lang="cs-CZ" altLang="en-US" smtClean="0"/>
              <a:pPr/>
              <a:t>62</a:t>
            </a:fld>
            <a:endParaRPr lang="cs-CZ"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11EBDDE2-E299-4365-A49D-E0E361F2BE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B34F30F-EE1D-4E5F-82CD-E2F909680C5D}" type="slidenum">
              <a:rPr lang="en-US" altLang="en-US" smtClean="0"/>
              <a:pPr/>
              <a:t>6</a:t>
            </a:fld>
            <a:endParaRPr lang="en-US" altLang="en-US"/>
          </a:p>
        </p:txBody>
      </p:sp>
      <p:sp>
        <p:nvSpPr>
          <p:cNvPr id="20483" name="Rectangle 2">
            <a:extLst>
              <a:ext uri="{FF2B5EF4-FFF2-40B4-BE49-F238E27FC236}">
                <a16:creationId xmlns:a16="http://schemas.microsoft.com/office/drawing/2014/main" id="{02677F92-C08B-4CBB-AC25-44EB1AAB0C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a:extLst>
              <a:ext uri="{FF2B5EF4-FFF2-40B4-BE49-F238E27FC236}">
                <a16:creationId xmlns:a16="http://schemas.microsoft.com/office/drawing/2014/main" id="{A789AC9B-9AF6-4423-9EA6-113D550476AF}"/>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B1DE5F33-3AC7-4A2E-93AB-4026001F9E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93715CD-5EA1-41E8-A3E4-2C18FC2A01A1}" type="slidenum">
              <a:rPr lang="en-US" altLang="en-US" smtClean="0"/>
              <a:pPr/>
              <a:t>63</a:t>
            </a:fld>
            <a:endParaRPr lang="en-US" altLang="en-US"/>
          </a:p>
        </p:txBody>
      </p:sp>
      <p:sp>
        <p:nvSpPr>
          <p:cNvPr id="134147" name="Rectangle 2">
            <a:extLst>
              <a:ext uri="{FF2B5EF4-FFF2-40B4-BE49-F238E27FC236}">
                <a16:creationId xmlns:a16="http://schemas.microsoft.com/office/drawing/2014/main" id="{0595AB29-F937-4F5F-90F8-0A689985F9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8" name="Rectangle 3">
            <a:extLst>
              <a:ext uri="{FF2B5EF4-FFF2-40B4-BE49-F238E27FC236}">
                <a16:creationId xmlns:a16="http://schemas.microsoft.com/office/drawing/2014/main" id="{3319E249-3A1E-49ED-B3C7-C4FF5AEC5E56}"/>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B63FDC6D-C5EF-49A0-B191-CAF0BAE95E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301E93C5-AED3-4313-BF00-5FED39E11D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36196" name="Slide Number Placeholder 3">
            <a:extLst>
              <a:ext uri="{FF2B5EF4-FFF2-40B4-BE49-F238E27FC236}">
                <a16:creationId xmlns:a16="http://schemas.microsoft.com/office/drawing/2014/main" id="{B838A78F-4C3B-4057-BA86-EEFE256870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E204AFE-3C97-4D3D-BF01-20E45D37F660}" type="slidenum">
              <a:rPr lang="cs-CZ" altLang="en-US" smtClean="0"/>
              <a:pPr/>
              <a:t>64</a:t>
            </a:fld>
            <a:endParaRPr lang="cs-CZ"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9DBD2B04-CB32-4862-8CBA-49A94FEDDF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C0B88704-0B3C-487C-A234-3B0A7866F3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cs-CZ"/>
              <a:t>BLINK is a link to the pre-computed BLAST search results for the respective sequence (see the next slide). </a:t>
            </a:r>
            <a:endParaRPr lang="cs-CZ" altLang="cs-CZ"/>
          </a:p>
        </p:txBody>
      </p:sp>
      <p:sp>
        <p:nvSpPr>
          <p:cNvPr id="138244" name="Slide Number Placeholder 3">
            <a:extLst>
              <a:ext uri="{FF2B5EF4-FFF2-40B4-BE49-F238E27FC236}">
                <a16:creationId xmlns:a16="http://schemas.microsoft.com/office/drawing/2014/main" id="{D3E0D84B-B767-46D0-89E3-FC72220D14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EAF88B8-23C2-4B9E-9BB9-0D6A44E77202}" type="slidenum">
              <a:rPr lang="cs-CZ" altLang="en-US" smtClean="0"/>
              <a:pPr/>
              <a:t>65</a:t>
            </a:fld>
            <a:endParaRPr lang="cs-CZ"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4AE067A0-CA6D-4276-87A4-386B2EDD3D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a:extLst>
              <a:ext uri="{FF2B5EF4-FFF2-40B4-BE49-F238E27FC236}">
                <a16:creationId xmlns:a16="http://schemas.microsoft.com/office/drawing/2014/main" id="{6D08E8D3-922D-4A37-8F5C-16D1E19219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40292" name="Slide Number Placeholder 3">
            <a:extLst>
              <a:ext uri="{FF2B5EF4-FFF2-40B4-BE49-F238E27FC236}">
                <a16:creationId xmlns:a16="http://schemas.microsoft.com/office/drawing/2014/main" id="{94C18F76-CD2A-4820-8053-8E45D93AA2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245F405-AB9C-4F4A-99A8-4AF456CBD086}" type="slidenum">
              <a:rPr lang="cs-CZ" altLang="en-US" smtClean="0"/>
              <a:pPr/>
              <a:t>66</a:t>
            </a:fld>
            <a:endParaRPr lang="cs-CZ"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BDC48E6F-02F0-4D92-B39F-E101F01F21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EB813EC8-D48A-4875-A0BA-8A58BE4DA7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42340" name="Slide Number Placeholder 3">
            <a:extLst>
              <a:ext uri="{FF2B5EF4-FFF2-40B4-BE49-F238E27FC236}">
                <a16:creationId xmlns:a16="http://schemas.microsoft.com/office/drawing/2014/main" id="{D65B32EE-18C4-476E-9CDE-A860BD4D5C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18EE1C5-F8CF-4BF6-8762-23328DBCDCE1}" type="slidenum">
              <a:rPr lang="cs-CZ" altLang="en-US" smtClean="0"/>
              <a:pPr/>
              <a:t>67</a:t>
            </a:fld>
            <a:endParaRPr lang="cs-CZ"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07DD0C3A-5B34-4C7F-922E-54DF61DABB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38AD6830-D29E-4843-8001-6818E31710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44388" name="Slide Number Placeholder 3">
            <a:extLst>
              <a:ext uri="{FF2B5EF4-FFF2-40B4-BE49-F238E27FC236}">
                <a16:creationId xmlns:a16="http://schemas.microsoft.com/office/drawing/2014/main" id="{305C4507-DE87-44E0-B104-875B44A92D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A46D7FC-30DA-4B30-B16B-207E72A9ADAA}" type="slidenum">
              <a:rPr lang="cs-CZ" altLang="en-US" smtClean="0"/>
              <a:pPr/>
              <a:t>68</a:t>
            </a:fld>
            <a:endParaRPr lang="cs-CZ"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B182F2C5-CEC9-409C-AA73-439CB7CB35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a:extLst>
              <a:ext uri="{FF2B5EF4-FFF2-40B4-BE49-F238E27FC236}">
                <a16:creationId xmlns:a16="http://schemas.microsoft.com/office/drawing/2014/main" id="{44F25254-C0E2-4C28-B39F-346AA77B14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46436" name="Slide Number Placeholder 3">
            <a:extLst>
              <a:ext uri="{FF2B5EF4-FFF2-40B4-BE49-F238E27FC236}">
                <a16:creationId xmlns:a16="http://schemas.microsoft.com/office/drawing/2014/main" id="{B9AE5D70-CD91-4DF9-9A9F-E84C3D8516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DDFACAE-3DC9-4892-930F-62BAD7549747}" type="slidenum">
              <a:rPr lang="cs-CZ" altLang="en-US" smtClean="0"/>
              <a:pPr/>
              <a:t>69</a:t>
            </a:fld>
            <a:endParaRPr lang="cs-CZ"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E8F3167F-1AEF-4905-BE0F-F358CA2089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a:extLst>
              <a:ext uri="{FF2B5EF4-FFF2-40B4-BE49-F238E27FC236}">
                <a16:creationId xmlns:a16="http://schemas.microsoft.com/office/drawing/2014/main" id="{3F643A2C-09BF-4F55-AE38-E649888461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48484" name="Slide Number Placeholder 3">
            <a:extLst>
              <a:ext uri="{FF2B5EF4-FFF2-40B4-BE49-F238E27FC236}">
                <a16:creationId xmlns:a16="http://schemas.microsoft.com/office/drawing/2014/main" id="{3BDFE8F3-EF16-4437-9765-8C28604BF9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F29B1A0-7B74-4EA7-8BE1-FD5949376456}" type="slidenum">
              <a:rPr lang="cs-CZ" altLang="en-US" smtClean="0"/>
              <a:pPr/>
              <a:t>70</a:t>
            </a:fld>
            <a:endParaRPr lang="cs-CZ"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562B801F-CD90-4586-AFBA-6931EC1A96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a:extLst>
              <a:ext uri="{FF2B5EF4-FFF2-40B4-BE49-F238E27FC236}">
                <a16:creationId xmlns:a16="http://schemas.microsoft.com/office/drawing/2014/main" id="{0BB629AD-9932-49D0-9DC7-6F58457AB9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50532" name="Slide Number Placeholder 3">
            <a:extLst>
              <a:ext uri="{FF2B5EF4-FFF2-40B4-BE49-F238E27FC236}">
                <a16:creationId xmlns:a16="http://schemas.microsoft.com/office/drawing/2014/main" id="{A22F4FDB-8BCC-489D-8295-DEEC8788CD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23C84D2-9156-42AD-8F01-71A94B03ADD3}" type="slidenum">
              <a:rPr lang="cs-CZ" altLang="en-US" smtClean="0"/>
              <a:pPr/>
              <a:t>71</a:t>
            </a:fld>
            <a:endParaRPr lang="cs-CZ"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E8975516-227A-4ABF-BD3D-8635528A91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377DD5B-B976-4A87-994B-B5CD0C9265DF}" type="slidenum">
              <a:rPr lang="en-US" altLang="en-US" smtClean="0"/>
              <a:pPr/>
              <a:t>72</a:t>
            </a:fld>
            <a:endParaRPr lang="en-US" altLang="en-US"/>
          </a:p>
        </p:txBody>
      </p:sp>
      <p:sp>
        <p:nvSpPr>
          <p:cNvPr id="152579" name="Rectangle 2">
            <a:extLst>
              <a:ext uri="{FF2B5EF4-FFF2-40B4-BE49-F238E27FC236}">
                <a16:creationId xmlns:a16="http://schemas.microsoft.com/office/drawing/2014/main" id="{3F546FBA-7C12-47E2-9FC2-7729FA3DAA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a:extLst>
              <a:ext uri="{FF2B5EF4-FFF2-40B4-BE49-F238E27FC236}">
                <a16:creationId xmlns:a16="http://schemas.microsoft.com/office/drawing/2014/main" id="{F63419D2-724A-4DE1-946F-14F916602CEB}"/>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F550F439-296E-46D5-BA1B-D6F0175085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AD3B284-E928-4080-A52F-7E330C3B6C05}" type="slidenum">
              <a:rPr lang="en-US" altLang="en-US" smtClean="0"/>
              <a:pPr/>
              <a:t>7</a:t>
            </a:fld>
            <a:endParaRPr lang="en-US" altLang="en-US"/>
          </a:p>
        </p:txBody>
      </p:sp>
      <p:sp>
        <p:nvSpPr>
          <p:cNvPr id="22531" name="Rectangle 2">
            <a:extLst>
              <a:ext uri="{FF2B5EF4-FFF2-40B4-BE49-F238E27FC236}">
                <a16:creationId xmlns:a16="http://schemas.microsoft.com/office/drawing/2014/main" id="{95C5A493-B0C7-4350-A48B-F2106E818B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a:extLst>
              <a:ext uri="{FF2B5EF4-FFF2-40B4-BE49-F238E27FC236}">
                <a16:creationId xmlns:a16="http://schemas.microsoft.com/office/drawing/2014/main" id="{0FE7D121-CA82-4493-BB97-D598E9961028}"/>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221D3F3C-931C-4FCC-BC04-EC72532334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a:extLst>
              <a:ext uri="{FF2B5EF4-FFF2-40B4-BE49-F238E27FC236}">
                <a16:creationId xmlns:a16="http://schemas.microsoft.com/office/drawing/2014/main" id="{810E9283-B63A-44E6-9717-B42B68E41B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54628" name="Slide Number Placeholder 3">
            <a:extLst>
              <a:ext uri="{FF2B5EF4-FFF2-40B4-BE49-F238E27FC236}">
                <a16:creationId xmlns:a16="http://schemas.microsoft.com/office/drawing/2014/main" id="{6A88E74D-4C04-4A08-9835-2346B01C2B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3AB0737-F37F-4681-9095-B41985E1A13B}" type="slidenum">
              <a:rPr lang="cs-CZ" altLang="en-US" smtClean="0"/>
              <a:pPr/>
              <a:t>73</a:t>
            </a:fld>
            <a:endParaRPr lang="cs-CZ"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D1BF669D-4CC2-4F24-AACD-ABA710CF22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a:extLst>
              <a:ext uri="{FF2B5EF4-FFF2-40B4-BE49-F238E27FC236}">
                <a16:creationId xmlns:a16="http://schemas.microsoft.com/office/drawing/2014/main" id="{8BDD6FA7-780A-4B3A-9332-D17C4D482A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56676" name="Slide Number Placeholder 3">
            <a:extLst>
              <a:ext uri="{FF2B5EF4-FFF2-40B4-BE49-F238E27FC236}">
                <a16:creationId xmlns:a16="http://schemas.microsoft.com/office/drawing/2014/main" id="{9F33FA08-4DED-4794-AFB6-62F946FE05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B9546CD-FE47-46C1-BCD7-A2D6E3BCC8D4}" type="slidenum">
              <a:rPr lang="cs-CZ" altLang="en-US" smtClean="0"/>
              <a:pPr/>
              <a:t>74</a:t>
            </a:fld>
            <a:endParaRPr lang="cs-CZ"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91609F4A-33C6-4D89-AC7E-0663F70C0A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a:extLst>
              <a:ext uri="{FF2B5EF4-FFF2-40B4-BE49-F238E27FC236}">
                <a16:creationId xmlns:a16="http://schemas.microsoft.com/office/drawing/2014/main" id="{3D5669E8-2EE5-412C-B006-8763A5922A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58724" name="Slide Number Placeholder 3">
            <a:extLst>
              <a:ext uri="{FF2B5EF4-FFF2-40B4-BE49-F238E27FC236}">
                <a16:creationId xmlns:a16="http://schemas.microsoft.com/office/drawing/2014/main" id="{40ECA2C5-4136-4029-9082-8D2B2A6E58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4E27E21-7106-41F3-9478-B46EC250D67C}" type="slidenum">
              <a:rPr lang="cs-CZ" altLang="en-US" smtClean="0"/>
              <a:pPr/>
              <a:t>75</a:t>
            </a:fld>
            <a:endParaRPr lang="cs-CZ"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EF68A568-76DD-4FEC-ADFA-7550849055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a:extLst>
              <a:ext uri="{FF2B5EF4-FFF2-40B4-BE49-F238E27FC236}">
                <a16:creationId xmlns:a16="http://schemas.microsoft.com/office/drawing/2014/main" id="{EFA4479B-6C21-48EA-B7D5-26DF404260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60772" name="Slide Number Placeholder 3">
            <a:extLst>
              <a:ext uri="{FF2B5EF4-FFF2-40B4-BE49-F238E27FC236}">
                <a16:creationId xmlns:a16="http://schemas.microsoft.com/office/drawing/2014/main" id="{F15DD771-B8FB-4B22-8C96-0325D23039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178AA01-015F-4ACA-A8B5-655B2D5881B3}" type="slidenum">
              <a:rPr lang="cs-CZ" altLang="en-US" smtClean="0"/>
              <a:pPr/>
              <a:t>76</a:t>
            </a:fld>
            <a:endParaRPr lang="cs-CZ"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F2A68A8B-28E8-4704-8AEB-F577B9643C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a:extLst>
              <a:ext uri="{FF2B5EF4-FFF2-40B4-BE49-F238E27FC236}">
                <a16:creationId xmlns:a16="http://schemas.microsoft.com/office/drawing/2014/main" id="{5627BB00-95EA-4C5A-BB9B-197CED7692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62820" name="Slide Number Placeholder 3">
            <a:extLst>
              <a:ext uri="{FF2B5EF4-FFF2-40B4-BE49-F238E27FC236}">
                <a16:creationId xmlns:a16="http://schemas.microsoft.com/office/drawing/2014/main" id="{38E2E52F-0839-4297-8A12-EDFB0AEA9C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2CB08D7-FDBD-42B5-BBC5-46D6BA07558A}" type="slidenum">
              <a:rPr lang="cs-CZ" altLang="en-US" smtClean="0"/>
              <a:pPr/>
              <a:t>77</a:t>
            </a:fld>
            <a:endParaRPr lang="cs-CZ"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4528D46B-AA2E-42A1-9434-561473C723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a:extLst>
              <a:ext uri="{FF2B5EF4-FFF2-40B4-BE49-F238E27FC236}">
                <a16:creationId xmlns:a16="http://schemas.microsoft.com/office/drawing/2014/main" id="{E55C00C0-F242-4B78-A9C7-E58E98DF26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64868" name="Slide Number Placeholder 3">
            <a:extLst>
              <a:ext uri="{FF2B5EF4-FFF2-40B4-BE49-F238E27FC236}">
                <a16:creationId xmlns:a16="http://schemas.microsoft.com/office/drawing/2014/main" id="{63E21469-1850-4F7A-995D-D3963AD9F5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3195109-8F26-49D3-A448-99A6E0594CC5}" type="slidenum">
              <a:rPr lang="cs-CZ" altLang="en-US" smtClean="0"/>
              <a:pPr/>
              <a:t>78</a:t>
            </a:fld>
            <a:endParaRPr lang="cs-CZ"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DC401700-CDCD-4706-B746-C73CFA4D39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a:extLst>
              <a:ext uri="{FF2B5EF4-FFF2-40B4-BE49-F238E27FC236}">
                <a16:creationId xmlns:a16="http://schemas.microsoft.com/office/drawing/2014/main" id="{D34B6EA6-AC64-4554-ACCF-0D7A5C38C1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66916" name="Slide Number Placeholder 3">
            <a:extLst>
              <a:ext uri="{FF2B5EF4-FFF2-40B4-BE49-F238E27FC236}">
                <a16:creationId xmlns:a16="http://schemas.microsoft.com/office/drawing/2014/main" id="{6BF64023-BC19-44E6-B3DF-6B65DE8040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805A8DE-8394-420B-8ADA-8195440E52C4}" type="slidenum">
              <a:rPr lang="cs-CZ" altLang="en-US" smtClean="0"/>
              <a:pPr/>
              <a:t>79</a:t>
            </a:fld>
            <a:endParaRPr lang="cs-CZ"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95127D9C-F13E-4D19-9EB6-688383BA3C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a:extLst>
              <a:ext uri="{FF2B5EF4-FFF2-40B4-BE49-F238E27FC236}">
                <a16:creationId xmlns:a16="http://schemas.microsoft.com/office/drawing/2014/main" id="{0157B8A6-4873-4803-91D1-EF697BDCCB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68964" name="Slide Number Placeholder 3">
            <a:extLst>
              <a:ext uri="{FF2B5EF4-FFF2-40B4-BE49-F238E27FC236}">
                <a16:creationId xmlns:a16="http://schemas.microsoft.com/office/drawing/2014/main" id="{AE1F2A3C-5227-4DDB-84F0-C27A42AE79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F7F4705-C194-4B2F-B7E5-E64BDC4F7419}" type="slidenum">
              <a:rPr lang="cs-CZ" altLang="en-US" smtClean="0"/>
              <a:pPr/>
              <a:t>80</a:t>
            </a:fld>
            <a:endParaRPr lang="cs-CZ"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01E8F487-D423-432B-8212-2648AEA0CE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a:extLst>
              <a:ext uri="{FF2B5EF4-FFF2-40B4-BE49-F238E27FC236}">
                <a16:creationId xmlns:a16="http://schemas.microsoft.com/office/drawing/2014/main" id="{3CF6E7AC-B3FB-4980-BBDB-2118D9FFF8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71012" name="Slide Number Placeholder 3">
            <a:extLst>
              <a:ext uri="{FF2B5EF4-FFF2-40B4-BE49-F238E27FC236}">
                <a16:creationId xmlns:a16="http://schemas.microsoft.com/office/drawing/2014/main" id="{60CEDD0B-7928-4EDC-89D1-4A1ED9E66E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EEB1382-AAA3-4F7E-9406-C6EA3F14AA9B}" type="slidenum">
              <a:rPr lang="cs-CZ" altLang="en-US" smtClean="0"/>
              <a:pPr/>
              <a:t>81</a:t>
            </a:fld>
            <a:endParaRPr lang="cs-CZ"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ECA9BCA4-E688-4858-B2CC-03171D21E4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76C3F92-9353-4A90-AAAC-72F212E2E4CB}" type="slidenum">
              <a:rPr lang="en-US" altLang="en-US" smtClean="0"/>
              <a:pPr/>
              <a:t>82</a:t>
            </a:fld>
            <a:endParaRPr lang="en-US" altLang="en-US"/>
          </a:p>
        </p:txBody>
      </p:sp>
      <p:sp>
        <p:nvSpPr>
          <p:cNvPr id="173059" name="Rectangle 2">
            <a:extLst>
              <a:ext uri="{FF2B5EF4-FFF2-40B4-BE49-F238E27FC236}">
                <a16:creationId xmlns:a16="http://schemas.microsoft.com/office/drawing/2014/main" id="{DDFB831D-F40B-430B-97C1-9B344E0DEB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60" name="Rectangle 3">
            <a:extLst>
              <a:ext uri="{FF2B5EF4-FFF2-40B4-BE49-F238E27FC236}">
                <a16:creationId xmlns:a16="http://schemas.microsoft.com/office/drawing/2014/main" id="{392DE546-A809-4CDA-8B0F-EBD07D0F4A3D}"/>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1F838BAC-D47A-4BB0-A97A-BF0B20618F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A2D7772-C0D6-4988-84CF-C596EBEFD91B}" type="slidenum">
              <a:rPr lang="en-US" altLang="en-US" smtClean="0"/>
              <a:pPr/>
              <a:t>8</a:t>
            </a:fld>
            <a:endParaRPr lang="en-US" altLang="en-US"/>
          </a:p>
        </p:txBody>
      </p:sp>
      <p:sp>
        <p:nvSpPr>
          <p:cNvPr id="24579" name="Rectangle 2">
            <a:extLst>
              <a:ext uri="{FF2B5EF4-FFF2-40B4-BE49-F238E27FC236}">
                <a16:creationId xmlns:a16="http://schemas.microsoft.com/office/drawing/2014/main" id="{C2F13C78-C29F-4BFB-A658-7EA005844C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a:extLst>
              <a:ext uri="{FF2B5EF4-FFF2-40B4-BE49-F238E27FC236}">
                <a16:creationId xmlns:a16="http://schemas.microsoft.com/office/drawing/2014/main" id="{5680CEDB-776A-423F-A3CC-CCBE95DDD333}"/>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cs-CZ"/>
              <a:t>Genomics is a science discipline that is interested in the analysis of genomes. Genome of each organism is a complex of all genes of the respective organism. The genes could be located in cytoplasm (prokaryots) nucleus (in most euckaryotic organisms), mitochondria or chloroplasts (in plants).</a:t>
            </a:r>
          </a:p>
          <a:p>
            <a:endParaRPr lang="en-US" altLang="cs-CZ"/>
          </a:p>
          <a:p>
            <a:r>
              <a:rPr lang="en-US" altLang="cs-CZ"/>
              <a:t>The critical prerequisite of genomics is the knowledge of gene sequences. </a:t>
            </a:r>
          </a:p>
          <a:p>
            <a:endParaRPr lang="en-US" altLang="cs-CZ"/>
          </a:p>
          <a:p>
            <a:r>
              <a:rPr lang="en-US" altLang="cs-CZ"/>
              <a:t>Functional genomics is interested in function of individual genes.  </a:t>
            </a:r>
            <a:endParaRPr lang="cs-CZ" altLang="cs-CZ"/>
          </a:p>
          <a:p>
            <a:endParaRPr lang="cs-CZ" altLang="cs-CZ"/>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936C6EE8-E65B-494B-8D71-6441902F5D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a:extLst>
              <a:ext uri="{FF2B5EF4-FFF2-40B4-BE49-F238E27FC236}">
                <a16:creationId xmlns:a16="http://schemas.microsoft.com/office/drawing/2014/main" id="{2C8600EA-BCC1-4FCA-B6AF-599CB2C354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75108" name="Slide Number Placeholder 3">
            <a:extLst>
              <a:ext uri="{FF2B5EF4-FFF2-40B4-BE49-F238E27FC236}">
                <a16:creationId xmlns:a16="http://schemas.microsoft.com/office/drawing/2014/main" id="{1BD39A48-01A1-4B65-A01D-1331E93DB9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E25AC2C-E12D-43F8-9FF9-0534E28779C4}" type="slidenum">
              <a:rPr lang="cs-CZ" altLang="en-US" smtClean="0"/>
              <a:pPr/>
              <a:t>83</a:t>
            </a:fld>
            <a:endParaRPr lang="cs-CZ"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E3A9136F-3057-41E5-A1AA-87E146CE77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a:extLst>
              <a:ext uri="{FF2B5EF4-FFF2-40B4-BE49-F238E27FC236}">
                <a16:creationId xmlns:a16="http://schemas.microsoft.com/office/drawing/2014/main" id="{F48DAEFE-1FCF-43BB-9275-B2CE634A45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77156" name="Slide Number Placeholder 3">
            <a:extLst>
              <a:ext uri="{FF2B5EF4-FFF2-40B4-BE49-F238E27FC236}">
                <a16:creationId xmlns:a16="http://schemas.microsoft.com/office/drawing/2014/main" id="{D1FDC076-23B9-4FE3-BE41-7A38D5FEC3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F4515E9-CBB2-4210-8371-9D6CD42622B4}" type="slidenum">
              <a:rPr lang="cs-CZ" altLang="en-US" smtClean="0"/>
              <a:pPr/>
              <a:t>84</a:t>
            </a:fld>
            <a:endParaRPr lang="cs-CZ"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80B52946-582B-4BB0-A19D-E0A8075FFB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ECC70BF-1BD6-4787-96A8-3D5D072B0033}" type="slidenum">
              <a:rPr lang="en-US" altLang="en-US" smtClean="0"/>
              <a:pPr/>
              <a:t>85</a:t>
            </a:fld>
            <a:endParaRPr lang="en-US" altLang="en-US"/>
          </a:p>
        </p:txBody>
      </p:sp>
      <p:sp>
        <p:nvSpPr>
          <p:cNvPr id="179203" name="Rectangle 2">
            <a:extLst>
              <a:ext uri="{FF2B5EF4-FFF2-40B4-BE49-F238E27FC236}">
                <a16:creationId xmlns:a16="http://schemas.microsoft.com/office/drawing/2014/main" id="{0476202E-30BA-4081-A464-B4DFF25EE9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4" name="Rectangle 3">
            <a:extLst>
              <a:ext uri="{FF2B5EF4-FFF2-40B4-BE49-F238E27FC236}">
                <a16:creationId xmlns:a16="http://schemas.microsoft.com/office/drawing/2014/main" id="{2B5B92D6-3765-42D8-98FA-D6790C5CADBA}"/>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E2D4C770-D294-486A-8A46-706EAFB9C0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D72782B-3D6A-406D-ADE9-451894E6ADC1}" type="slidenum">
              <a:rPr lang="en-US" altLang="en-US" smtClean="0"/>
              <a:pPr/>
              <a:t>86</a:t>
            </a:fld>
            <a:endParaRPr lang="en-US" altLang="en-US"/>
          </a:p>
        </p:txBody>
      </p:sp>
      <p:sp>
        <p:nvSpPr>
          <p:cNvPr id="181251" name="Rectangle 2">
            <a:extLst>
              <a:ext uri="{FF2B5EF4-FFF2-40B4-BE49-F238E27FC236}">
                <a16:creationId xmlns:a16="http://schemas.microsoft.com/office/drawing/2014/main" id="{C464E7AF-4774-4988-9F59-A46004423A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2" name="Rectangle 3">
            <a:extLst>
              <a:ext uri="{FF2B5EF4-FFF2-40B4-BE49-F238E27FC236}">
                <a16:creationId xmlns:a16="http://schemas.microsoft.com/office/drawing/2014/main" id="{9B50142B-3BAE-4ED0-9E18-2AB31CB09333}"/>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A2EFB997-8FDA-4CFA-B274-C35982B6CB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470223A8-DEB7-42A0-B6ED-56AF7196EC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cs-CZ"/>
              <a:t>With the knowledge of gene sequences (or the knowledge of the gene files in the individual organisms, i.e. the knowledge of genomes), </a:t>
            </a:r>
            <a:r>
              <a:rPr lang="en-US" altLang="cs-CZ" b="1"/>
              <a:t>Reverse Genetics </a:t>
            </a:r>
            <a:r>
              <a:rPr lang="en-US" altLang="cs-CZ"/>
              <a:t>appears that allows study their function.</a:t>
            </a:r>
          </a:p>
          <a:p>
            <a:endParaRPr lang="en-US" altLang="cs-CZ"/>
          </a:p>
          <a:p>
            <a:r>
              <a:rPr lang="en-US" altLang="cs-CZ"/>
              <a:t>In comparison to ”classical” or </a:t>
            </a:r>
            <a:r>
              <a:rPr lang="en-US" altLang="cs-CZ" b="1"/>
              <a:t>Forward Genetics</a:t>
            </a:r>
            <a:r>
              <a:rPr lang="en-US" altLang="cs-CZ"/>
              <a:t>, starting with the phenotype, the reverse genetics starts with the sequence identified as a gene in the sequenced genome. The gene identification using approaches of </a:t>
            </a:r>
            <a:r>
              <a:rPr lang="en-US" altLang="cs-CZ" b="1"/>
              <a:t>Bioinformatics</a:t>
            </a:r>
            <a:r>
              <a:rPr lang="en-US" altLang="cs-CZ"/>
              <a:t> will be described later (see Lesson 02).</a:t>
            </a:r>
          </a:p>
          <a:p>
            <a:endParaRPr lang="en-US" altLang="cs-CZ"/>
          </a:p>
          <a:p>
            <a:r>
              <a:rPr lang="en-US" altLang="cs-CZ"/>
              <a:t>Reverse genetics uses a spectrum of approaches that will be described in the Lesson 03 that allow isolation of sequence-specific mutants and thus their phenotype analysis.</a:t>
            </a:r>
          </a:p>
          <a:p>
            <a:endParaRPr lang="en-US" altLang="cs-CZ"/>
          </a:p>
          <a:p>
            <a:r>
              <a:rPr lang="en-US" altLang="cs-CZ"/>
              <a:t>The necessity of having phenotype alterations in the forward genomics approach introduces important difference between those two approaches. Thus, the gene is no longer understood as a factor (</a:t>
            </a:r>
            <a:r>
              <a:rPr lang="en-US" altLang="cs-CZ" i="1"/>
              <a:t>trait</a:t>
            </a:r>
            <a:r>
              <a:rPr lang="en-US" altLang="cs-CZ"/>
              <a:t>) determining </a:t>
            </a:r>
            <a:r>
              <a:rPr lang="en-US" altLang="cs-CZ" i="1"/>
              <a:t>phenotype, </a:t>
            </a:r>
            <a:r>
              <a:rPr lang="en-US" altLang="cs-CZ"/>
              <a:t>but rather as a piece of DNA characterized by the unique </a:t>
            </a:r>
            <a:r>
              <a:rPr lang="en-US" altLang="cs-CZ" i="1"/>
              <a:t>string of nucleotides</a:t>
            </a:r>
            <a:r>
              <a:rPr lang="en-US" altLang="cs-CZ"/>
              <a:t>. i.e. </a:t>
            </a:r>
            <a:r>
              <a:rPr lang="en-US" altLang="cs-CZ" b="1"/>
              <a:t>physical DNA molecule</a:t>
            </a:r>
            <a:r>
              <a:rPr lang="en-US" altLang="cs-CZ"/>
              <a:t>.</a:t>
            </a:r>
            <a:endParaRPr lang="cs-CZ" altLang="cs-CZ"/>
          </a:p>
        </p:txBody>
      </p:sp>
      <p:sp>
        <p:nvSpPr>
          <p:cNvPr id="26628" name="Slide Number Placeholder 3">
            <a:extLst>
              <a:ext uri="{FF2B5EF4-FFF2-40B4-BE49-F238E27FC236}">
                <a16:creationId xmlns:a16="http://schemas.microsoft.com/office/drawing/2014/main" id="{071C8623-879C-4A30-9211-3FC9DAC3FE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47205E7-EFE6-47CD-B3F4-38598E95D9C1}" type="slidenum">
              <a:rPr lang="cs-CZ" altLang="en-US" smtClean="0"/>
              <a:pPr/>
              <a:t>9</a:t>
            </a:fld>
            <a:endParaRPr lang="cs-CZ"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4.xml"/><Relationship Id="rId5" Type="http://schemas.openxmlformats.org/officeDocument/2006/relationships/image" Target="../media/image12.emf"/><Relationship Id="rId4" Type="http://schemas.openxmlformats.org/officeDocument/2006/relationships/image" Target="../media/image4.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9.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9.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9.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9.jpeg"/><Relationship Id="rId1" Type="http://schemas.openxmlformats.org/officeDocument/2006/relationships/slideMaster" Target="../slideMasters/slideMaster8.xml"/><Relationship Id="rId5" Type="http://schemas.openxmlformats.org/officeDocument/2006/relationships/image" Target="../media/image20.emf"/><Relationship Id="rId4" Type="http://schemas.openxmlformats.org/officeDocument/2006/relationships/image" Target="../media/image9.emf"/></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Master" Target="../slideMasters/slideMaster9.xml"/><Relationship Id="rId4" Type="http://schemas.openxmlformats.org/officeDocument/2006/relationships/image" Target="../media/image2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3.jpeg"/><Relationship Id="rId1" Type="http://schemas.openxmlformats.org/officeDocument/2006/relationships/slideMaster" Target="../slideMasters/slideMaster9.xml"/><Relationship Id="rId5" Type="http://schemas.openxmlformats.org/officeDocument/2006/relationships/image" Target="../media/image12.emf"/><Relationship Id="rId4" Type="http://schemas.openxmlformats.org/officeDocument/2006/relationships/image" Target="../media/image9.emf"/></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1.jpeg"/><Relationship Id="rId1" Type="http://schemas.openxmlformats.org/officeDocument/2006/relationships/slideMaster" Target="../slideMasters/slideMaster10.xml"/><Relationship Id="rId5" Type="http://schemas.openxmlformats.org/officeDocument/2006/relationships/image" Target="../media/image6.emf"/><Relationship Id="rId4" Type="http://schemas.openxmlformats.org/officeDocument/2006/relationships/image" Target="../media/image9.emf"/></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59744" t="-93658"/>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16" descr="logo+napis_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613" y="682625"/>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OPVaVpI_loga-eu_pos_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625" y="5835650"/>
            <a:ext cx="3235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spTree>
    <p:extLst>
      <p:ext uri="{BB962C8B-B14F-4D97-AF65-F5344CB8AC3E}">
        <p14:creationId xmlns:p14="http://schemas.microsoft.com/office/powerpoint/2010/main" val="1409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4B93B91A-F19B-4E61-994B-ADA3D763E979}"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7883368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6"/>
          <p:cNvSpPr>
            <a:spLocks noGrp="1" noChangeArrowheads="1"/>
          </p:cNvSpPr>
          <p:nvPr>
            <p:ph type="sldNum" sz="quarter" idx="10"/>
          </p:nvPr>
        </p:nvSpPr>
        <p:spPr>
          <a:ln/>
        </p:spPr>
        <p:txBody>
          <a:bodyPr/>
          <a:lstStyle>
            <a:lvl1pPr>
              <a:defRPr/>
            </a:lvl1pPr>
          </a:lstStyle>
          <a:p>
            <a:pPr>
              <a:defRPr/>
            </a:pPr>
            <a:fld id="{929B62E9-9BC1-430F-AF6C-A47DA7F98078}"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8246990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3C50FDD-2508-4CDD-AD28-928E49F85810}"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7261224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9FAFF704-EA8D-4BA8-A1A9-F81145C37773}"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5812824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EA881A2E-10BF-4DE9-8294-323762ECE0C2}"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4501992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0B49FA16-EC1E-444E-BD0C-20E355E4AA0F}"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0174291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3688" y="200025"/>
            <a:ext cx="2071687" cy="5878513"/>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27038" y="200025"/>
            <a:ext cx="6064250" cy="5878513"/>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E0F956A5-B4FB-404C-A094-2DAAE36F6B63}"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377608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3688" y="200025"/>
            <a:ext cx="2071687" cy="5878513"/>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27038" y="200025"/>
            <a:ext cx="6064250" cy="5878513"/>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8E2BBFB7-BF62-45DF-97A4-9A0C049D72C8}"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823301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59744" t="-93658"/>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17" descr="OPVaVpI_loga-eu_pos_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25" y="5835650"/>
            <a:ext cx="3235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6" descr="partner_logo_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54938" y="598488"/>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spTree>
    <p:extLst>
      <p:ext uri="{BB962C8B-B14F-4D97-AF65-F5344CB8AC3E}">
        <p14:creationId xmlns:p14="http://schemas.microsoft.com/office/powerpoint/2010/main" val="3394700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905982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173517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427038" y="200025"/>
            <a:ext cx="8274050" cy="792163"/>
          </a:xfrm>
          <a:prstGeom prst="rect">
            <a:avLst/>
          </a:prstGeom>
          <a:noFill/>
          <a:ln>
            <a:noFill/>
          </a:ln>
          <a:extLst/>
        </p:spPr>
        <p:txBody>
          <a:bodyPr/>
          <a:lstStyle/>
          <a:p>
            <a:pPr lvl="0"/>
            <a:r>
              <a:rPr lang="cs-CZ" dirty="0"/>
              <a:t>Klepnutím lze upravit styl předlohy nadpisů.</a:t>
            </a:r>
          </a:p>
        </p:txBody>
      </p:sp>
      <p:sp>
        <p:nvSpPr>
          <p:cNvPr id="3" name="Rectangle 3"/>
          <p:cNvSpPr>
            <a:spLocks noGrp="1" noChangeArrowheads="1"/>
          </p:cNvSpPr>
          <p:nvPr>
            <p:ph idx="1"/>
          </p:nvPr>
        </p:nvSpPr>
        <p:spPr bwMode="auto">
          <a:xfrm>
            <a:off x="430213" y="1282700"/>
            <a:ext cx="8285162" cy="4795838"/>
          </a:xfrm>
          <a:prstGeom prst="rect">
            <a:avLst/>
          </a:prstGeom>
          <a:noFill/>
          <a:ln>
            <a:noFill/>
          </a:ln>
          <a:extLst/>
        </p:spPr>
        <p:txBody>
          <a:bodyPr/>
          <a:lstStyle/>
          <a:p>
            <a:pPr lvl="0"/>
            <a:r>
              <a:rPr lang="cs-CZ" noProof="0" dirty="0"/>
              <a:t>Klepnutím lze upravit styly předlohy textu.</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Tree>
    <p:extLst>
      <p:ext uri="{BB962C8B-B14F-4D97-AF65-F5344CB8AC3E}">
        <p14:creationId xmlns:p14="http://schemas.microsoft.com/office/powerpoint/2010/main" val="2682357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446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1D8A47A3-BA8E-4F95-92AD-50E0230D51D8}"/>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E78B4C80-A003-4091-B240-449BFD1FA2D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57C53EF1-6741-4E91-A372-353A8E9CC52B}"/>
              </a:ext>
            </a:extLst>
          </p:cNvPr>
          <p:cNvSpPr>
            <a:spLocks noGrp="1" noChangeArrowheads="1"/>
          </p:cNvSpPr>
          <p:nvPr>
            <p:ph type="sldNum" sz="quarter" idx="12"/>
          </p:nvPr>
        </p:nvSpPr>
        <p:spPr>
          <a:ln/>
        </p:spPr>
        <p:txBody>
          <a:bodyPr/>
          <a:lstStyle>
            <a:lvl1pPr>
              <a:defRPr/>
            </a:lvl1pPr>
          </a:lstStyle>
          <a:p>
            <a:pPr>
              <a:defRPr/>
            </a:pPr>
            <a:fld id="{0C79173C-BBA8-457F-B3C6-24342B0374AF}" type="slidenum">
              <a:rPr lang="cs-CZ" altLang="en-US"/>
              <a:pPr>
                <a:defRPr/>
              </a:pPr>
              <a:t>‹#›</a:t>
            </a:fld>
            <a:endParaRPr lang="cs-CZ" altLang="en-US"/>
          </a:p>
        </p:txBody>
      </p:sp>
    </p:spTree>
    <p:extLst>
      <p:ext uri="{BB962C8B-B14F-4D97-AF65-F5344CB8AC3E}">
        <p14:creationId xmlns:p14="http://schemas.microsoft.com/office/powerpoint/2010/main" val="1636370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lIns="100803" tIns="50402" rIns="100803" bIns="5040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E55BFD3-9C79-4DC0-9BB5-49ABF0B90875}"/>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DB6BB19-C542-46E4-B0F5-F579B9710EC3}"/>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A1B326A-540E-4415-8BB3-AD19C99F63FA}"/>
              </a:ext>
            </a:extLst>
          </p:cNvPr>
          <p:cNvSpPr>
            <a:spLocks noGrp="1" noChangeArrowheads="1"/>
          </p:cNvSpPr>
          <p:nvPr>
            <p:ph type="sldNum" sz="quarter" idx="12"/>
          </p:nvPr>
        </p:nvSpPr>
        <p:spPr/>
        <p:txBody>
          <a:bodyPr/>
          <a:lstStyle>
            <a:lvl1pPr>
              <a:defRPr/>
            </a:lvl1pPr>
          </a:lstStyle>
          <a:p>
            <a:pPr>
              <a:defRPr/>
            </a:pPr>
            <a:fld id="{2E21B376-4093-4A23-A80D-C9D17BB26AE0}" type="slidenum">
              <a:rPr lang="en-US" altLang="en-US"/>
              <a:pPr>
                <a:defRPr/>
              </a:pPr>
              <a:t>‹#›</a:t>
            </a:fld>
            <a:endParaRPr lang="en-US" altLang="en-US"/>
          </a:p>
        </p:txBody>
      </p:sp>
    </p:spTree>
    <p:extLst>
      <p:ext uri="{BB962C8B-B14F-4D97-AF65-F5344CB8AC3E}">
        <p14:creationId xmlns:p14="http://schemas.microsoft.com/office/powerpoint/2010/main" val="3254761029"/>
      </p:ext>
    </p:extLst>
  </p:cSld>
  <p:clrMapOvr>
    <a:masterClrMapping/>
  </p:clrMapOvr>
  <p:transition>
    <p:spli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Úvodní snímek">
    <p:spTree>
      <p:nvGrpSpPr>
        <p:cNvPr id="1" name=""/>
        <p:cNvGrpSpPr/>
        <p:nvPr/>
      </p:nvGrpSpPr>
      <p:grpSpPr>
        <a:xfrm>
          <a:off x="0" y="0"/>
          <a:ext cx="0" cy="0"/>
          <a:chOff x="0" y="0"/>
          <a:chExt cx="0" cy="0"/>
        </a:xfrm>
      </p:grpSpPr>
      <p:sp>
        <p:nvSpPr>
          <p:cNvPr id="4" name="Line 7">
            <a:extLst>
              <a:ext uri="{FF2B5EF4-FFF2-40B4-BE49-F238E27FC236}">
                <a16:creationId xmlns:a16="http://schemas.microsoft.com/office/drawing/2014/main" id="{FF9D0EDD-0AC2-4C7D-BBD9-C4C80A022F02}"/>
              </a:ext>
            </a:extLst>
          </p:cNvPr>
          <p:cNvSpPr>
            <a:spLocks noChangeShapeType="1"/>
          </p:cNvSpPr>
          <p:nvPr/>
        </p:nvSpPr>
        <p:spPr bwMode="auto">
          <a:xfrm>
            <a:off x="1905120" y="1219553"/>
            <a:ext cx="0" cy="2057543"/>
          </a:xfrm>
          <a:prstGeom prst="line">
            <a:avLst/>
          </a:prstGeom>
          <a:noFill/>
          <a:ln w="34925">
            <a:solidFill>
              <a:schemeClr val="tx2"/>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 name="Oval 8">
            <a:extLst>
              <a:ext uri="{FF2B5EF4-FFF2-40B4-BE49-F238E27FC236}">
                <a16:creationId xmlns:a16="http://schemas.microsoft.com/office/drawing/2014/main" id="{C51B89BF-1368-4FC4-B32D-18D2D70C1418}"/>
              </a:ext>
            </a:extLst>
          </p:cNvPr>
          <p:cNvSpPr>
            <a:spLocks noChangeArrowheads="1"/>
          </p:cNvSpPr>
          <p:nvPr/>
        </p:nvSpPr>
        <p:spPr bwMode="auto">
          <a:xfrm>
            <a:off x="164160" y="2103620"/>
            <a:ext cx="347040" cy="34700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lvl1pPr eaLnBrk="0" hangingPunct="0">
              <a:defRPr sz="2600">
                <a:solidFill>
                  <a:schemeClr val="tx1"/>
                </a:solidFill>
                <a:latin typeface="Times" charset="0"/>
                <a:cs typeface="Arial" charset="0"/>
              </a:defRPr>
            </a:lvl1pPr>
            <a:lvl2pPr marL="742950" indent="-285750" eaLnBrk="0" hangingPunct="0">
              <a:defRPr sz="2600">
                <a:solidFill>
                  <a:schemeClr val="tx1"/>
                </a:solidFill>
                <a:latin typeface="Times" charset="0"/>
                <a:cs typeface="Arial" charset="0"/>
              </a:defRPr>
            </a:lvl2pPr>
            <a:lvl3pPr marL="1143000" indent="-228600" eaLnBrk="0" hangingPunct="0">
              <a:defRPr sz="2600">
                <a:solidFill>
                  <a:schemeClr val="tx1"/>
                </a:solidFill>
                <a:latin typeface="Times" charset="0"/>
                <a:cs typeface="Arial" charset="0"/>
              </a:defRPr>
            </a:lvl3pPr>
            <a:lvl4pPr marL="1600200" indent="-228600" eaLnBrk="0" hangingPunct="0">
              <a:defRPr sz="2600">
                <a:solidFill>
                  <a:schemeClr val="tx1"/>
                </a:solidFill>
                <a:latin typeface="Times" charset="0"/>
                <a:cs typeface="Arial" charset="0"/>
              </a:defRPr>
            </a:lvl4pPr>
            <a:lvl5pPr marL="2057400" indent="-228600" eaLnBrk="0" hangingPunct="0">
              <a:defRPr sz="2600">
                <a:solidFill>
                  <a:schemeClr val="tx1"/>
                </a:solidFill>
                <a:latin typeface="Times" charset="0"/>
                <a:cs typeface="Arial" charset="0"/>
              </a:defRPr>
            </a:lvl5pPr>
            <a:lvl6pPr marL="2514600" indent="-228600" eaLnBrk="0" fontAlgn="base" hangingPunct="0">
              <a:spcBef>
                <a:spcPct val="0"/>
              </a:spcBef>
              <a:spcAft>
                <a:spcPct val="0"/>
              </a:spcAft>
              <a:defRPr sz="2600">
                <a:solidFill>
                  <a:schemeClr val="tx1"/>
                </a:solidFill>
                <a:latin typeface="Times" charset="0"/>
                <a:cs typeface="Arial" charset="0"/>
              </a:defRPr>
            </a:lvl6pPr>
            <a:lvl7pPr marL="2971800" indent="-228600" eaLnBrk="0" fontAlgn="base" hangingPunct="0">
              <a:spcBef>
                <a:spcPct val="0"/>
              </a:spcBef>
              <a:spcAft>
                <a:spcPct val="0"/>
              </a:spcAft>
              <a:defRPr sz="2600">
                <a:solidFill>
                  <a:schemeClr val="tx1"/>
                </a:solidFill>
                <a:latin typeface="Times" charset="0"/>
                <a:cs typeface="Arial" charset="0"/>
              </a:defRPr>
            </a:lvl7pPr>
            <a:lvl8pPr marL="3429000" indent="-228600" eaLnBrk="0" fontAlgn="base" hangingPunct="0">
              <a:spcBef>
                <a:spcPct val="0"/>
              </a:spcBef>
              <a:spcAft>
                <a:spcPct val="0"/>
              </a:spcAft>
              <a:defRPr sz="2600">
                <a:solidFill>
                  <a:schemeClr val="tx1"/>
                </a:solidFill>
                <a:latin typeface="Times" charset="0"/>
                <a:cs typeface="Arial" charset="0"/>
              </a:defRPr>
            </a:lvl8pPr>
            <a:lvl9pPr marL="3886200" indent="-228600" eaLnBrk="0" fontAlgn="base" hangingPunct="0">
              <a:spcBef>
                <a:spcPct val="0"/>
              </a:spcBef>
              <a:spcAft>
                <a:spcPct val="0"/>
              </a:spcAft>
              <a:defRPr sz="2600">
                <a:solidFill>
                  <a:schemeClr val="tx1"/>
                </a:solidFill>
                <a:latin typeface="Times" charset="0"/>
                <a:cs typeface="Arial" charset="0"/>
              </a:defRPr>
            </a:lvl9pPr>
          </a:lstStyle>
          <a:p>
            <a:pPr algn="ctr">
              <a:defRPr/>
            </a:pPr>
            <a:endParaRPr lang="cs-CZ" altLang="cs-CZ" sz="2358">
              <a:solidFill>
                <a:srgbClr val="336666"/>
              </a:solidFill>
              <a:latin typeface="Times New Roman" pitchFamily="18" charset="0"/>
            </a:endParaRPr>
          </a:p>
        </p:txBody>
      </p:sp>
      <p:sp>
        <p:nvSpPr>
          <p:cNvPr id="6" name="Oval 9">
            <a:extLst>
              <a:ext uri="{FF2B5EF4-FFF2-40B4-BE49-F238E27FC236}">
                <a16:creationId xmlns:a16="http://schemas.microsoft.com/office/drawing/2014/main" id="{B4ED024F-8199-4839-B2E1-6ECFE71B135D}"/>
              </a:ext>
            </a:extLst>
          </p:cNvPr>
          <p:cNvSpPr>
            <a:spLocks noChangeArrowheads="1"/>
          </p:cNvSpPr>
          <p:nvPr/>
        </p:nvSpPr>
        <p:spPr bwMode="auto">
          <a:xfrm>
            <a:off x="740160" y="2105059"/>
            <a:ext cx="348480" cy="34700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lvl1pPr eaLnBrk="0" hangingPunct="0">
              <a:defRPr sz="2600">
                <a:solidFill>
                  <a:schemeClr val="tx1"/>
                </a:solidFill>
                <a:latin typeface="Times" charset="0"/>
                <a:cs typeface="Arial" charset="0"/>
              </a:defRPr>
            </a:lvl1pPr>
            <a:lvl2pPr marL="742950" indent="-285750" eaLnBrk="0" hangingPunct="0">
              <a:defRPr sz="2600">
                <a:solidFill>
                  <a:schemeClr val="tx1"/>
                </a:solidFill>
                <a:latin typeface="Times" charset="0"/>
                <a:cs typeface="Arial" charset="0"/>
              </a:defRPr>
            </a:lvl2pPr>
            <a:lvl3pPr marL="1143000" indent="-228600" eaLnBrk="0" hangingPunct="0">
              <a:defRPr sz="2600">
                <a:solidFill>
                  <a:schemeClr val="tx1"/>
                </a:solidFill>
                <a:latin typeface="Times" charset="0"/>
                <a:cs typeface="Arial" charset="0"/>
              </a:defRPr>
            </a:lvl3pPr>
            <a:lvl4pPr marL="1600200" indent="-228600" eaLnBrk="0" hangingPunct="0">
              <a:defRPr sz="2600">
                <a:solidFill>
                  <a:schemeClr val="tx1"/>
                </a:solidFill>
                <a:latin typeface="Times" charset="0"/>
                <a:cs typeface="Arial" charset="0"/>
              </a:defRPr>
            </a:lvl4pPr>
            <a:lvl5pPr marL="2057400" indent="-228600" eaLnBrk="0" hangingPunct="0">
              <a:defRPr sz="2600">
                <a:solidFill>
                  <a:schemeClr val="tx1"/>
                </a:solidFill>
                <a:latin typeface="Times" charset="0"/>
                <a:cs typeface="Arial" charset="0"/>
              </a:defRPr>
            </a:lvl5pPr>
            <a:lvl6pPr marL="2514600" indent="-228600" eaLnBrk="0" fontAlgn="base" hangingPunct="0">
              <a:spcBef>
                <a:spcPct val="0"/>
              </a:spcBef>
              <a:spcAft>
                <a:spcPct val="0"/>
              </a:spcAft>
              <a:defRPr sz="2600">
                <a:solidFill>
                  <a:schemeClr val="tx1"/>
                </a:solidFill>
                <a:latin typeface="Times" charset="0"/>
                <a:cs typeface="Arial" charset="0"/>
              </a:defRPr>
            </a:lvl6pPr>
            <a:lvl7pPr marL="2971800" indent="-228600" eaLnBrk="0" fontAlgn="base" hangingPunct="0">
              <a:spcBef>
                <a:spcPct val="0"/>
              </a:spcBef>
              <a:spcAft>
                <a:spcPct val="0"/>
              </a:spcAft>
              <a:defRPr sz="2600">
                <a:solidFill>
                  <a:schemeClr val="tx1"/>
                </a:solidFill>
                <a:latin typeface="Times" charset="0"/>
                <a:cs typeface="Arial" charset="0"/>
              </a:defRPr>
            </a:lvl7pPr>
            <a:lvl8pPr marL="3429000" indent="-228600" eaLnBrk="0" fontAlgn="base" hangingPunct="0">
              <a:spcBef>
                <a:spcPct val="0"/>
              </a:spcBef>
              <a:spcAft>
                <a:spcPct val="0"/>
              </a:spcAft>
              <a:defRPr sz="2600">
                <a:solidFill>
                  <a:schemeClr val="tx1"/>
                </a:solidFill>
                <a:latin typeface="Times" charset="0"/>
                <a:cs typeface="Arial" charset="0"/>
              </a:defRPr>
            </a:lvl8pPr>
            <a:lvl9pPr marL="3886200" indent="-228600" eaLnBrk="0" fontAlgn="base" hangingPunct="0">
              <a:spcBef>
                <a:spcPct val="0"/>
              </a:spcBef>
              <a:spcAft>
                <a:spcPct val="0"/>
              </a:spcAft>
              <a:defRPr sz="2600">
                <a:solidFill>
                  <a:schemeClr val="tx1"/>
                </a:solidFill>
                <a:latin typeface="Times" charset="0"/>
                <a:cs typeface="Arial" charset="0"/>
              </a:defRPr>
            </a:lvl9pPr>
          </a:lstStyle>
          <a:p>
            <a:pPr algn="ctr">
              <a:defRPr/>
            </a:pPr>
            <a:endParaRPr lang="cs-CZ" altLang="cs-CZ" sz="2358">
              <a:solidFill>
                <a:srgbClr val="336666"/>
              </a:solidFill>
              <a:latin typeface="Times New Roman" pitchFamily="18" charset="0"/>
            </a:endParaRPr>
          </a:p>
        </p:txBody>
      </p:sp>
      <p:sp>
        <p:nvSpPr>
          <p:cNvPr id="7" name="Oval 10">
            <a:extLst>
              <a:ext uri="{FF2B5EF4-FFF2-40B4-BE49-F238E27FC236}">
                <a16:creationId xmlns:a16="http://schemas.microsoft.com/office/drawing/2014/main" id="{B6C3837B-A38B-4C35-B3F4-D9E6EFCCA8CB}"/>
              </a:ext>
            </a:extLst>
          </p:cNvPr>
          <p:cNvSpPr>
            <a:spLocks noChangeArrowheads="1"/>
          </p:cNvSpPr>
          <p:nvPr/>
        </p:nvSpPr>
        <p:spPr bwMode="auto">
          <a:xfrm>
            <a:off x="1317601" y="2105059"/>
            <a:ext cx="347040" cy="34700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lvl1pPr eaLnBrk="0" hangingPunct="0">
              <a:defRPr sz="2600">
                <a:solidFill>
                  <a:schemeClr val="tx1"/>
                </a:solidFill>
                <a:latin typeface="Times" charset="0"/>
                <a:cs typeface="Arial" charset="0"/>
              </a:defRPr>
            </a:lvl1pPr>
            <a:lvl2pPr marL="742950" indent="-285750" eaLnBrk="0" hangingPunct="0">
              <a:defRPr sz="2600">
                <a:solidFill>
                  <a:schemeClr val="tx1"/>
                </a:solidFill>
                <a:latin typeface="Times" charset="0"/>
                <a:cs typeface="Arial" charset="0"/>
              </a:defRPr>
            </a:lvl2pPr>
            <a:lvl3pPr marL="1143000" indent="-228600" eaLnBrk="0" hangingPunct="0">
              <a:defRPr sz="2600">
                <a:solidFill>
                  <a:schemeClr val="tx1"/>
                </a:solidFill>
                <a:latin typeface="Times" charset="0"/>
                <a:cs typeface="Arial" charset="0"/>
              </a:defRPr>
            </a:lvl3pPr>
            <a:lvl4pPr marL="1600200" indent="-228600" eaLnBrk="0" hangingPunct="0">
              <a:defRPr sz="2600">
                <a:solidFill>
                  <a:schemeClr val="tx1"/>
                </a:solidFill>
                <a:latin typeface="Times" charset="0"/>
                <a:cs typeface="Arial" charset="0"/>
              </a:defRPr>
            </a:lvl4pPr>
            <a:lvl5pPr marL="2057400" indent="-228600" eaLnBrk="0" hangingPunct="0">
              <a:defRPr sz="2600">
                <a:solidFill>
                  <a:schemeClr val="tx1"/>
                </a:solidFill>
                <a:latin typeface="Times" charset="0"/>
                <a:cs typeface="Arial" charset="0"/>
              </a:defRPr>
            </a:lvl5pPr>
            <a:lvl6pPr marL="2514600" indent="-228600" eaLnBrk="0" fontAlgn="base" hangingPunct="0">
              <a:spcBef>
                <a:spcPct val="0"/>
              </a:spcBef>
              <a:spcAft>
                <a:spcPct val="0"/>
              </a:spcAft>
              <a:defRPr sz="2600">
                <a:solidFill>
                  <a:schemeClr val="tx1"/>
                </a:solidFill>
                <a:latin typeface="Times" charset="0"/>
                <a:cs typeface="Arial" charset="0"/>
              </a:defRPr>
            </a:lvl6pPr>
            <a:lvl7pPr marL="2971800" indent="-228600" eaLnBrk="0" fontAlgn="base" hangingPunct="0">
              <a:spcBef>
                <a:spcPct val="0"/>
              </a:spcBef>
              <a:spcAft>
                <a:spcPct val="0"/>
              </a:spcAft>
              <a:defRPr sz="2600">
                <a:solidFill>
                  <a:schemeClr val="tx1"/>
                </a:solidFill>
                <a:latin typeface="Times" charset="0"/>
                <a:cs typeface="Arial" charset="0"/>
              </a:defRPr>
            </a:lvl7pPr>
            <a:lvl8pPr marL="3429000" indent="-228600" eaLnBrk="0" fontAlgn="base" hangingPunct="0">
              <a:spcBef>
                <a:spcPct val="0"/>
              </a:spcBef>
              <a:spcAft>
                <a:spcPct val="0"/>
              </a:spcAft>
              <a:defRPr sz="2600">
                <a:solidFill>
                  <a:schemeClr val="tx1"/>
                </a:solidFill>
                <a:latin typeface="Times" charset="0"/>
                <a:cs typeface="Arial" charset="0"/>
              </a:defRPr>
            </a:lvl8pPr>
            <a:lvl9pPr marL="3886200" indent="-228600" eaLnBrk="0" fontAlgn="base" hangingPunct="0">
              <a:spcBef>
                <a:spcPct val="0"/>
              </a:spcBef>
              <a:spcAft>
                <a:spcPct val="0"/>
              </a:spcAft>
              <a:defRPr sz="2600">
                <a:solidFill>
                  <a:schemeClr val="tx1"/>
                </a:solidFill>
                <a:latin typeface="Times" charset="0"/>
                <a:cs typeface="Arial" charset="0"/>
              </a:defRPr>
            </a:lvl9pPr>
          </a:lstStyle>
          <a:p>
            <a:pPr algn="ctr">
              <a:defRPr/>
            </a:pPr>
            <a:endParaRPr lang="cs-CZ" altLang="cs-CZ" sz="2358">
              <a:solidFill>
                <a:srgbClr val="336666"/>
              </a:solidFill>
              <a:latin typeface="Times New Roman" pitchFamily="18" charset="0"/>
            </a:endParaRPr>
          </a:p>
        </p:txBody>
      </p:sp>
      <p:pic>
        <p:nvPicPr>
          <p:cNvPr id="8" name="Picture 13" descr="FGP_logo">
            <a:extLst>
              <a:ext uri="{FF2B5EF4-FFF2-40B4-BE49-F238E27FC236}">
                <a16:creationId xmlns:a16="http://schemas.microsoft.com/office/drawing/2014/main" id="{4F6B62F2-E4E3-4B7F-B1EA-F6DD768D02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19361" y="5899061"/>
            <a:ext cx="1124640" cy="84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3490" name="Rectangle 2"/>
          <p:cNvSpPr>
            <a:spLocks noGrp="1" noChangeArrowheads="1"/>
          </p:cNvSpPr>
          <p:nvPr>
            <p:ph type="ctrTitle"/>
          </p:nvPr>
        </p:nvSpPr>
        <p:spPr>
          <a:xfrm>
            <a:off x="2133601" y="1371600"/>
            <a:ext cx="6477000" cy="1752600"/>
          </a:xfrm>
        </p:spPr>
        <p:txBody>
          <a:bodyPr/>
          <a:lstStyle>
            <a:lvl1pPr>
              <a:defRPr sz="5442"/>
            </a:lvl1pPr>
          </a:lstStyle>
          <a:p>
            <a:r>
              <a:rPr lang="cs-CZ"/>
              <a:t>Click to edit Master title style</a:t>
            </a:r>
          </a:p>
        </p:txBody>
      </p:sp>
      <p:sp>
        <p:nvSpPr>
          <p:cNvPr id="703491" name="Rectangle 3"/>
          <p:cNvSpPr>
            <a:spLocks noGrp="1" noChangeArrowheads="1"/>
          </p:cNvSpPr>
          <p:nvPr>
            <p:ph type="subTitle" idx="1"/>
          </p:nvPr>
        </p:nvSpPr>
        <p:spPr bwMode="auto">
          <a:xfrm>
            <a:off x="2133601" y="3733801"/>
            <a:ext cx="6477000" cy="1981200"/>
          </a:xfrm>
          <a:prstGeom prst="rect">
            <a:avLst/>
          </a:prstGeom>
          <a:noFill/>
          <a:ln>
            <a:miter lim="800000"/>
            <a:headEnd/>
            <a:tailEnd/>
          </a:ln>
        </p:spPr>
        <p:txBody>
          <a:bodyPr vert="horz" wrap="square" lIns="100803" tIns="50402" rIns="100803" bIns="50402" numCol="1" anchor="t" anchorCtr="0" compatLnSpc="1">
            <a:prstTxWarp prst="textNoShape">
              <a:avLst/>
            </a:prstTxWarp>
          </a:bodyPr>
          <a:lstStyle>
            <a:lvl1pPr marL="0" indent="0">
              <a:buFont typeface="Wingdings" pitchFamily="2" charset="2"/>
              <a:buNone/>
              <a:defRPr/>
            </a:lvl1pPr>
          </a:lstStyle>
          <a:p>
            <a:r>
              <a:rPr lang="cs-CZ"/>
              <a:t>Click to edit Master subtitle style</a:t>
            </a:r>
          </a:p>
        </p:txBody>
      </p:sp>
      <p:sp>
        <p:nvSpPr>
          <p:cNvPr id="9" name="Rectangle 4">
            <a:extLst>
              <a:ext uri="{FF2B5EF4-FFF2-40B4-BE49-F238E27FC236}">
                <a16:creationId xmlns:a16="http://schemas.microsoft.com/office/drawing/2014/main" id="{4B20E0FE-DE92-4D40-8D39-549942AE862C}"/>
              </a:ext>
            </a:extLst>
          </p:cNvPr>
          <p:cNvSpPr>
            <a:spLocks noGrp="1" noChangeArrowheads="1"/>
          </p:cNvSpPr>
          <p:nvPr>
            <p:ph type="dt" sz="half" idx="10"/>
          </p:nvPr>
        </p:nvSpPr>
        <p:spPr>
          <a:xfrm>
            <a:off x="7086240" y="6248943"/>
            <a:ext cx="1524960" cy="456433"/>
          </a:xfrm>
        </p:spPr>
        <p:txBody>
          <a:bodyPr/>
          <a:lstStyle>
            <a:lvl1pPr>
              <a:defRPr/>
            </a:lvl1pPr>
          </a:lstStyle>
          <a:p>
            <a:pPr>
              <a:defRPr/>
            </a:pPr>
            <a:endParaRPr lang="cs-CZ"/>
          </a:p>
        </p:txBody>
      </p:sp>
      <p:sp>
        <p:nvSpPr>
          <p:cNvPr id="10" name="Rectangle 5">
            <a:extLst>
              <a:ext uri="{FF2B5EF4-FFF2-40B4-BE49-F238E27FC236}">
                <a16:creationId xmlns:a16="http://schemas.microsoft.com/office/drawing/2014/main" id="{5B9C8F5B-AA37-4ED6-BAD5-63FA58E2F6AE}"/>
              </a:ext>
            </a:extLst>
          </p:cNvPr>
          <p:cNvSpPr>
            <a:spLocks noGrp="1" noChangeArrowheads="1"/>
          </p:cNvSpPr>
          <p:nvPr>
            <p:ph type="ftr" sz="quarter" idx="11"/>
          </p:nvPr>
        </p:nvSpPr>
        <p:spPr>
          <a:xfrm>
            <a:off x="3810241" y="6248943"/>
            <a:ext cx="2895840" cy="456433"/>
          </a:xfrm>
        </p:spPr>
        <p:txBody>
          <a:bodyPr/>
          <a:lstStyle>
            <a:lvl1pPr>
              <a:defRPr/>
            </a:lvl1pPr>
          </a:lstStyle>
          <a:p>
            <a:pPr>
              <a:defRPr/>
            </a:pPr>
            <a:endParaRPr lang="cs-CZ"/>
          </a:p>
        </p:txBody>
      </p:sp>
      <p:sp>
        <p:nvSpPr>
          <p:cNvPr id="11" name="Rectangle 6">
            <a:extLst>
              <a:ext uri="{FF2B5EF4-FFF2-40B4-BE49-F238E27FC236}">
                <a16:creationId xmlns:a16="http://schemas.microsoft.com/office/drawing/2014/main" id="{52F8EEAF-1437-4EA8-81FE-4F183401B523}"/>
              </a:ext>
            </a:extLst>
          </p:cNvPr>
          <p:cNvSpPr>
            <a:spLocks noGrp="1" noChangeArrowheads="1"/>
          </p:cNvSpPr>
          <p:nvPr>
            <p:ph type="sldNum" sz="quarter" idx="12"/>
          </p:nvPr>
        </p:nvSpPr>
        <p:spPr>
          <a:xfrm>
            <a:off x="2210401" y="6248943"/>
            <a:ext cx="1218240" cy="456433"/>
          </a:xfrm>
        </p:spPr>
        <p:txBody>
          <a:bodyPr/>
          <a:lstStyle>
            <a:lvl1pPr>
              <a:defRPr/>
            </a:lvl1pPr>
          </a:lstStyle>
          <a:p>
            <a:pPr>
              <a:defRPr/>
            </a:pPr>
            <a:fld id="{7430F7B9-6812-4DEB-A83C-ECFF99935B8B}" type="slidenum">
              <a:rPr lang="cs-CZ" altLang="en-US"/>
              <a:pPr>
                <a:defRPr/>
              </a:pPr>
              <a:t>‹#›</a:t>
            </a:fld>
            <a:endParaRPr lang="cs-CZ" altLang="en-US"/>
          </a:p>
        </p:txBody>
      </p:sp>
    </p:spTree>
    <p:extLst>
      <p:ext uri="{BB962C8B-B14F-4D97-AF65-F5344CB8AC3E}">
        <p14:creationId xmlns:p14="http://schemas.microsoft.com/office/powerpoint/2010/main" val="777508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B866FF4E-2ABA-4DB8-BF37-51B456F572F0}"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749528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676401" y="457200"/>
            <a:ext cx="7010400" cy="12954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676400" y="1981200"/>
            <a:ext cx="3429000" cy="4114800"/>
          </a:xfrm>
          <a:prstGeom prst="rect">
            <a:avLst/>
          </a:prstGeom>
        </p:spPr>
        <p:txBody>
          <a:bodyPr lIns="100803" tIns="50402" rIns="100803" bIns="50402"/>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5257800" y="1981201"/>
            <a:ext cx="3429000" cy="1981200"/>
          </a:xfrm>
          <a:prstGeom prst="rect">
            <a:avLst/>
          </a:prstGeom>
        </p:spPr>
        <p:txBody>
          <a:bodyPr lIns="100803" tIns="50402" rIns="100803" bIns="50402"/>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5257800" y="4114801"/>
            <a:ext cx="3429000" cy="1981200"/>
          </a:xfrm>
          <a:prstGeom prst="rect">
            <a:avLst/>
          </a:prstGeom>
        </p:spPr>
        <p:txBody>
          <a:bodyPr lIns="100803" tIns="50402" rIns="100803" bIns="50402"/>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a:extLst>
              <a:ext uri="{FF2B5EF4-FFF2-40B4-BE49-F238E27FC236}">
                <a16:creationId xmlns:a16="http://schemas.microsoft.com/office/drawing/2014/main" id="{1B938281-CC1E-40EB-94E3-46BD440E7836}"/>
              </a:ext>
            </a:extLst>
          </p:cNvPr>
          <p:cNvSpPr>
            <a:spLocks noGrp="1"/>
          </p:cNvSpPr>
          <p:nvPr>
            <p:ph type="ftr" sz="quarter" idx="10"/>
          </p:nvPr>
        </p:nvSpPr>
        <p:spPr>
          <a:xfrm>
            <a:off x="3124800" y="6248943"/>
            <a:ext cx="2894400" cy="456433"/>
          </a:xfrm>
        </p:spPr>
        <p:txBody>
          <a:bodyPr/>
          <a:lstStyle>
            <a:lvl1pPr>
              <a:defRPr/>
            </a:lvl1pPr>
          </a:lstStyle>
          <a:p>
            <a:pPr>
              <a:defRPr/>
            </a:pPr>
            <a:endParaRPr lang="en-US"/>
          </a:p>
        </p:txBody>
      </p:sp>
      <p:sp>
        <p:nvSpPr>
          <p:cNvPr id="7" name="Zástupný symbol pro číslo snímku 6">
            <a:extLst>
              <a:ext uri="{FF2B5EF4-FFF2-40B4-BE49-F238E27FC236}">
                <a16:creationId xmlns:a16="http://schemas.microsoft.com/office/drawing/2014/main" id="{97ED1297-956E-47FA-A4EE-281FA77ADC33}"/>
              </a:ext>
            </a:extLst>
          </p:cNvPr>
          <p:cNvSpPr>
            <a:spLocks noGrp="1"/>
          </p:cNvSpPr>
          <p:nvPr>
            <p:ph type="sldNum" sz="quarter" idx="11"/>
          </p:nvPr>
        </p:nvSpPr>
        <p:spPr>
          <a:xfrm>
            <a:off x="6553441" y="6248943"/>
            <a:ext cx="2134080" cy="456433"/>
          </a:xfrm>
        </p:spPr>
        <p:txBody>
          <a:bodyPr/>
          <a:lstStyle>
            <a:lvl1pPr>
              <a:defRPr/>
            </a:lvl1pPr>
          </a:lstStyle>
          <a:p>
            <a:pPr>
              <a:defRPr/>
            </a:pPr>
            <a:fld id="{263B643A-243C-4AF3-AB3A-43ED4D1A80AA}" type="slidenum">
              <a:rPr lang="en-US" altLang="en-US"/>
              <a:pPr>
                <a:defRPr/>
              </a:pPr>
              <a:t>‹#›</a:t>
            </a:fld>
            <a:endParaRPr lang="en-US" altLang="en-US"/>
          </a:p>
        </p:txBody>
      </p:sp>
      <p:sp>
        <p:nvSpPr>
          <p:cNvPr id="8" name="Zástupný symbol pro datum 7">
            <a:extLst>
              <a:ext uri="{FF2B5EF4-FFF2-40B4-BE49-F238E27FC236}">
                <a16:creationId xmlns:a16="http://schemas.microsoft.com/office/drawing/2014/main" id="{0E62F69D-C34C-4862-92C3-86B9615BF2E0}"/>
              </a:ext>
            </a:extLst>
          </p:cNvPr>
          <p:cNvSpPr>
            <a:spLocks noGrp="1"/>
          </p:cNvSpPr>
          <p:nvPr>
            <p:ph type="dt" sz="half" idx="12"/>
          </p:nvPr>
        </p:nvSpPr>
        <p:spPr>
          <a:xfrm>
            <a:off x="456481" y="6244625"/>
            <a:ext cx="2134080" cy="476589"/>
          </a:xfrm>
        </p:spPr>
        <p:txBody>
          <a:bodyPr/>
          <a:lstStyle>
            <a:lvl1pPr>
              <a:defRPr/>
            </a:lvl1pPr>
          </a:lstStyle>
          <a:p>
            <a:pPr>
              <a:defRPr/>
            </a:pPr>
            <a:endParaRPr lang="en-US"/>
          </a:p>
        </p:txBody>
      </p:sp>
    </p:spTree>
    <p:extLst>
      <p:ext uri="{BB962C8B-B14F-4D97-AF65-F5344CB8AC3E}">
        <p14:creationId xmlns:p14="http://schemas.microsoft.com/office/powerpoint/2010/main" val="276101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59744" t="-93658"/>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25" descr="OPVaVpI_loga-eu_pos_H_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9625" y="5826125"/>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8" descr="partner_logo_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54938" y="598488"/>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spTree>
    <p:extLst>
      <p:ext uri="{BB962C8B-B14F-4D97-AF65-F5344CB8AC3E}">
        <p14:creationId xmlns:p14="http://schemas.microsoft.com/office/powerpoint/2010/main" val="2067513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9D836022-418C-4426-85ED-3FAC747F0032}"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746678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6"/>
          <p:cNvSpPr>
            <a:spLocks noGrp="1" noChangeArrowheads="1"/>
          </p:cNvSpPr>
          <p:nvPr>
            <p:ph type="sldNum" sz="quarter" idx="10"/>
          </p:nvPr>
        </p:nvSpPr>
        <p:spPr>
          <a:ln/>
        </p:spPr>
        <p:txBody>
          <a:bodyPr/>
          <a:lstStyle>
            <a:lvl1pPr>
              <a:defRPr/>
            </a:lvl1pPr>
          </a:lstStyle>
          <a:p>
            <a:pPr>
              <a:defRPr/>
            </a:pPr>
            <a:fld id="{63869160-6930-4CC7-8A29-C2FBB8B6473F}"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141139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p:cNvSpPr>
            <a:spLocks noGrp="1" noChangeArrowheads="1"/>
          </p:cNvSpPr>
          <p:nvPr>
            <p:ph type="sldNum" sz="quarter" idx="10"/>
          </p:nvPr>
        </p:nvSpPr>
        <p:spPr>
          <a:ln/>
        </p:spPr>
        <p:txBody>
          <a:bodyPr/>
          <a:lstStyle>
            <a:lvl1pPr>
              <a:defRPr/>
            </a:lvl1pPr>
          </a:lstStyle>
          <a:p>
            <a:pPr>
              <a:defRPr/>
            </a:pPr>
            <a:fld id="{6DE360B8-F73F-49D7-AE06-7B15523143AA}"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598489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p:cNvSpPr>
            <a:spLocks noGrp="1" noChangeArrowheads="1"/>
          </p:cNvSpPr>
          <p:nvPr>
            <p:ph type="sldNum" sz="quarter" idx="10"/>
          </p:nvPr>
        </p:nvSpPr>
        <p:spPr>
          <a:ln/>
        </p:spPr>
        <p:txBody>
          <a:bodyPr/>
          <a:lstStyle>
            <a:lvl1pPr>
              <a:defRPr/>
            </a:lvl1pPr>
          </a:lstStyle>
          <a:p>
            <a:pPr>
              <a:defRPr/>
            </a:pPr>
            <a:fld id="{E42BA2AA-0F51-4413-A0FB-E9FC74C6A6E4}"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734331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6"/>
          <p:cNvSpPr>
            <a:spLocks noGrp="1" noChangeArrowheads="1"/>
          </p:cNvSpPr>
          <p:nvPr>
            <p:ph type="sldNum" sz="quarter" idx="10"/>
          </p:nvPr>
        </p:nvSpPr>
        <p:spPr>
          <a:ln/>
        </p:spPr>
        <p:txBody>
          <a:bodyPr/>
          <a:lstStyle>
            <a:lvl1pPr>
              <a:defRPr/>
            </a:lvl1pPr>
          </a:lstStyle>
          <a:p>
            <a:pPr>
              <a:defRPr/>
            </a:pPr>
            <a:fld id="{1D5A3145-697A-46AB-AE47-07FD4DE6210B}"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023216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33FCAF3F-F558-411E-A1B1-C85297DFF98F}"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932959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5A4BBF58-A14A-4D1E-A721-226DFE6B04CB}"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86010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FC411F49-1565-4EF3-A8CD-F6B74B458642}"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617428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6"/>
          <p:cNvSpPr>
            <a:spLocks noGrp="1" noChangeArrowheads="1"/>
          </p:cNvSpPr>
          <p:nvPr>
            <p:ph type="sldNum" sz="quarter" idx="10"/>
          </p:nvPr>
        </p:nvSpPr>
        <p:spPr>
          <a:ln/>
        </p:spPr>
        <p:txBody>
          <a:bodyPr/>
          <a:lstStyle>
            <a:lvl1pPr>
              <a:defRPr/>
            </a:lvl1pPr>
          </a:lstStyle>
          <a:p>
            <a:pPr>
              <a:defRPr/>
            </a:pPr>
            <a:fld id="{F3546AE8-A79B-42FA-8033-862EE77E1AC7}"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4114950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25F05372-9FD6-48AB-9B66-3148E5827791}"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66768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3688" y="200025"/>
            <a:ext cx="2071687" cy="5878513"/>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27038" y="200025"/>
            <a:ext cx="6064250" cy="5878513"/>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B568A39E-741F-46A5-B9B6-D59DDD35FCA0}"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023568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59744" t="-93658"/>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17" descr="OPVaVpI_loga-eu_pos_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25" y="5835650"/>
            <a:ext cx="3235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6" descr="partner_logo_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54938" y="598488"/>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spTree>
    <p:extLst>
      <p:ext uri="{BB962C8B-B14F-4D97-AF65-F5344CB8AC3E}">
        <p14:creationId xmlns:p14="http://schemas.microsoft.com/office/powerpoint/2010/main" val="2893901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377750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683836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cs-CZ" dirty="0"/>
              <a:t>Klepnutím lze upravit styl předlohy nadpisů.</a:t>
            </a:r>
          </a:p>
        </p:txBody>
      </p:sp>
      <p:sp>
        <p:nvSpPr>
          <p:cNvPr id="3" name="Rectangle 3"/>
          <p:cNvSpPr>
            <a:spLocks noGrp="1" noChangeArrowheads="1"/>
          </p:cNvSpPr>
          <p:nvPr>
            <p:ph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cs-CZ" noProof="0" dirty="0"/>
              <a:t>Klepnutím lze upravit styly předlohy textu.</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Tree>
    <p:extLst>
      <p:ext uri="{BB962C8B-B14F-4D97-AF65-F5344CB8AC3E}">
        <p14:creationId xmlns:p14="http://schemas.microsoft.com/office/powerpoint/2010/main" val="331848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Prázdný">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cs-CZ"/>
              <a:t>Klepnutím lze upravit styl předlohy nadpisů.</a:t>
            </a:r>
          </a:p>
        </p:txBody>
      </p:sp>
      <p:sp>
        <p:nvSpPr>
          <p:cNvPr id="4" name="Content Placeholder 3"/>
          <p:cNvSpPr>
            <a:spLocks noGrp="1" noChangeArrowheads="1"/>
          </p:cNvSpPr>
          <p:nvPr>
            <p:ph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Tree>
    <p:extLst>
      <p:ext uri="{BB962C8B-B14F-4D97-AF65-F5344CB8AC3E}">
        <p14:creationId xmlns:p14="http://schemas.microsoft.com/office/powerpoint/2010/main" val="41204093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31800" y="215900"/>
            <a:ext cx="5757863" cy="792163"/>
          </a:xfrm>
        </p:spPr>
        <p:txBody>
          <a:bodyPr/>
          <a:lstStyle/>
          <a:p>
            <a:r>
              <a:rPr lang="cs-CZ"/>
              <a:t>Klepnutím lze upravit styl předlohy nadpisů.</a:t>
            </a:r>
          </a:p>
        </p:txBody>
      </p:sp>
      <p:sp>
        <p:nvSpPr>
          <p:cNvPr id="3" name="Zástupný symbol pro tabulku 2"/>
          <p:cNvSpPr>
            <a:spLocks noGrp="1"/>
          </p:cNvSpPr>
          <p:nvPr>
            <p:ph type="tbl" idx="1"/>
          </p:nvPr>
        </p:nvSpPr>
        <p:spPr>
          <a:xfrm>
            <a:off x="719138" y="1619250"/>
            <a:ext cx="7989887" cy="4318000"/>
          </a:xfrm>
        </p:spPr>
        <p:txBody>
          <a:bodyPr/>
          <a:lstStyle/>
          <a:p>
            <a:pPr lvl="0"/>
            <a:endParaRPr lang="cs-CZ" noProof="0"/>
          </a:p>
        </p:txBody>
      </p:sp>
    </p:spTree>
    <p:extLst>
      <p:ext uri="{BB962C8B-B14F-4D97-AF65-F5344CB8AC3E}">
        <p14:creationId xmlns:p14="http://schemas.microsoft.com/office/powerpoint/2010/main" val="12214904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Úvodní snímek">
    <p:spTree>
      <p:nvGrpSpPr>
        <p:cNvPr id="1" name=""/>
        <p:cNvGrpSpPr/>
        <p:nvPr/>
      </p:nvGrpSpPr>
      <p:grpSpPr>
        <a:xfrm>
          <a:off x="0" y="0"/>
          <a:ext cx="0" cy="0"/>
          <a:chOff x="0" y="0"/>
          <a:chExt cx="0" cy="0"/>
        </a:xfrm>
      </p:grpSpPr>
      <p:pic>
        <p:nvPicPr>
          <p:cNvPr id="4" name="Picture 2" descr="ceitec_PPT_podklad_uvod"/>
          <p:cNvPicPr>
            <a:picLocks noChangeAspect="1" noChangeArrowheads="1"/>
          </p:cNvPicPr>
          <p:nvPr userDrawn="1"/>
        </p:nvPicPr>
        <p:blipFill>
          <a:blip r:embed="rId2">
            <a:extLst>
              <a:ext uri="{28A0092B-C50C-407E-A947-70E740481C1C}">
                <a14:useLocalDpi xmlns:a14="http://schemas.microsoft.com/office/drawing/2010/main" val="0"/>
              </a:ext>
            </a:extLst>
          </a:blip>
          <a:srcRect l="-105400" t="-140446"/>
          <a:stretch>
            <a:fillRect/>
          </a:stretch>
        </p:blipFill>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cs-CZ" altLang="cs-CZ">
              <a:solidFill>
                <a:srgbClr val="000000"/>
              </a:solidFill>
            </a:endParaRPr>
          </a:p>
        </p:txBody>
      </p:sp>
      <p:pic>
        <p:nvPicPr>
          <p:cNvPr id="6" name="Picture 9" descr="CEITEC_logo_pos_RGB"/>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6713" y="2949575"/>
            <a:ext cx="3238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OPVaVpI_loga-eu_pos_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84350" y="5626100"/>
            <a:ext cx="3235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partner_logo_2_co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1213" y="56165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a:spLocks noGrp="1" noChangeArrowheads="1"/>
          </p:cNvSpPr>
          <p:nvPr>
            <p:ph type="ctrTitle"/>
          </p:nvPr>
        </p:nvSpPr>
        <p:spPr>
          <a:xfrm>
            <a:off x="809625" y="1127125"/>
            <a:ext cx="7989888" cy="1058863"/>
          </a:xfrm>
          <a:noFill/>
        </p:spPr>
        <p:txBody>
          <a:bodyPr/>
          <a:lstStyle>
            <a:lvl1pPr>
              <a:defRPr sz="4000">
                <a:solidFill>
                  <a:schemeClr val="bg1"/>
                </a:solidFill>
              </a:defRPr>
            </a:lvl1pPr>
          </a:lstStyle>
          <a:p>
            <a:r>
              <a:rPr lang="cs-CZ" dirty="0"/>
              <a:t>DĚKUJI ZA POZORNOST</a:t>
            </a:r>
          </a:p>
        </p:txBody>
      </p:sp>
      <p:sp>
        <p:nvSpPr>
          <p:cNvPr id="12" name="Rectangle 4"/>
          <p:cNvSpPr>
            <a:spLocks noGrp="1" noChangeArrowheads="1"/>
          </p:cNvSpPr>
          <p:nvPr>
            <p:ph type="subTitle" idx="1"/>
          </p:nvPr>
        </p:nvSpPr>
        <p:spPr>
          <a:xfrm>
            <a:off x="809625" y="3598863"/>
            <a:ext cx="5010150" cy="1362075"/>
          </a:xfrm>
        </p:spPr>
        <p:txBody>
          <a:bodyPr/>
          <a:lstStyle>
            <a:lvl1pPr marL="0" indent="0">
              <a:buFontTx/>
              <a:buNone/>
              <a:defRPr sz="1600">
                <a:solidFill>
                  <a:srgbClr val="969696"/>
                </a:solidFill>
              </a:defRPr>
            </a:lvl1pPr>
          </a:lstStyle>
          <a:p>
            <a:r>
              <a:rPr lang="cs-CZ"/>
              <a:t>Středoevropský technologický institut</a:t>
            </a:r>
          </a:p>
          <a:p>
            <a:r>
              <a:rPr lang="cs-CZ"/>
              <a:t>c/o Masarykova univerzita</a:t>
            </a:r>
          </a:p>
          <a:p>
            <a:r>
              <a:rPr lang="cs-CZ"/>
              <a:t>Žerotínovo nám. 9</a:t>
            </a:r>
          </a:p>
          <a:p>
            <a:r>
              <a:rPr lang="cs-CZ"/>
              <a:t>601 77 Brno</a:t>
            </a:r>
          </a:p>
          <a:p>
            <a:r>
              <a:rPr lang="cs-CZ"/>
              <a:t>Česká republika</a:t>
            </a:r>
          </a:p>
        </p:txBody>
      </p:sp>
    </p:spTree>
    <p:extLst>
      <p:ext uri="{BB962C8B-B14F-4D97-AF65-F5344CB8AC3E}">
        <p14:creationId xmlns:p14="http://schemas.microsoft.com/office/powerpoint/2010/main" val="3385157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59744" t="-93658"/>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15"/>
          <p:cNvSpPr>
            <a:spLocks noChangeArrowheads="1"/>
          </p:cNvSpPr>
          <p:nvPr/>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cs-CZ" altLang="cs-CZ">
              <a:solidFill>
                <a:srgbClr val="000000"/>
              </a:solidFill>
            </a:endParaRPr>
          </a:p>
        </p:txBody>
      </p:sp>
      <p:pic>
        <p:nvPicPr>
          <p:cNvPr id="5" name="Picture 24" descr="logo+napis_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2438" y="679450"/>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OPVaVpI_loga-eu_pos_H_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9625" y="5826125"/>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spTree>
    <p:extLst>
      <p:ext uri="{BB962C8B-B14F-4D97-AF65-F5344CB8AC3E}">
        <p14:creationId xmlns:p14="http://schemas.microsoft.com/office/powerpoint/2010/main" val="2526869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p:cNvSpPr>
            <a:spLocks noGrp="1" noChangeArrowheads="1"/>
          </p:cNvSpPr>
          <p:nvPr>
            <p:ph type="sldNum" sz="quarter" idx="10"/>
          </p:nvPr>
        </p:nvSpPr>
        <p:spPr>
          <a:ln/>
        </p:spPr>
        <p:txBody>
          <a:bodyPr/>
          <a:lstStyle>
            <a:lvl1pPr>
              <a:defRPr/>
            </a:lvl1pPr>
          </a:lstStyle>
          <a:p>
            <a:pPr>
              <a:defRPr/>
            </a:pPr>
            <a:fld id="{324E6454-4D1E-4705-9410-5E6D93A27D73}"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2286218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2D9BA000-E0F9-42C7-B14E-6BE41B756659}"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4934912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6"/>
          <p:cNvSpPr>
            <a:spLocks noGrp="1" noChangeArrowheads="1"/>
          </p:cNvSpPr>
          <p:nvPr>
            <p:ph type="sldNum" sz="quarter" idx="10"/>
          </p:nvPr>
        </p:nvSpPr>
        <p:spPr>
          <a:ln/>
        </p:spPr>
        <p:txBody>
          <a:bodyPr/>
          <a:lstStyle>
            <a:lvl1pPr>
              <a:defRPr/>
            </a:lvl1pPr>
          </a:lstStyle>
          <a:p>
            <a:pPr>
              <a:defRPr/>
            </a:pPr>
            <a:fld id="{142D1A3F-9801-40F2-A9A1-A65BBACCE842}"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238340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p:cNvSpPr>
            <a:spLocks noGrp="1" noChangeArrowheads="1"/>
          </p:cNvSpPr>
          <p:nvPr>
            <p:ph type="sldNum" sz="quarter" idx="10"/>
          </p:nvPr>
        </p:nvSpPr>
        <p:spPr>
          <a:ln/>
        </p:spPr>
        <p:txBody>
          <a:bodyPr/>
          <a:lstStyle>
            <a:lvl1pPr>
              <a:defRPr/>
            </a:lvl1pPr>
          </a:lstStyle>
          <a:p>
            <a:pPr>
              <a:defRPr/>
            </a:pPr>
            <a:fld id="{6349325A-61FF-40D2-BE56-E3A7E7796CE5}"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707309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p:cNvSpPr>
            <a:spLocks noGrp="1" noChangeArrowheads="1"/>
          </p:cNvSpPr>
          <p:nvPr>
            <p:ph type="sldNum" sz="quarter" idx="10"/>
          </p:nvPr>
        </p:nvSpPr>
        <p:spPr>
          <a:ln/>
        </p:spPr>
        <p:txBody>
          <a:bodyPr/>
          <a:lstStyle>
            <a:lvl1pPr>
              <a:defRPr/>
            </a:lvl1pPr>
          </a:lstStyle>
          <a:p>
            <a:pPr>
              <a:defRPr/>
            </a:pPr>
            <a:fld id="{91A6B3E4-7E5F-4AE7-A7C8-EE84BD81A67D}"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554874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6"/>
          <p:cNvSpPr>
            <a:spLocks noGrp="1" noChangeArrowheads="1"/>
          </p:cNvSpPr>
          <p:nvPr>
            <p:ph type="sldNum" sz="quarter" idx="10"/>
          </p:nvPr>
        </p:nvSpPr>
        <p:spPr>
          <a:ln/>
        </p:spPr>
        <p:txBody>
          <a:bodyPr/>
          <a:lstStyle>
            <a:lvl1pPr>
              <a:defRPr/>
            </a:lvl1pPr>
          </a:lstStyle>
          <a:p>
            <a:pPr>
              <a:defRPr/>
            </a:pPr>
            <a:fld id="{0C6FC218-0684-401E-B332-CEF96D81A773}"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9601417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B4B6211-8EB3-4B6B-83FF-D3F17F06BA82}"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681230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DAA17875-E871-4609-A8EC-236424A2AE3A}"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41919710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245974F7-5380-4B30-AEAC-064A42825B54}"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5292756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19216346-4221-4F87-8AF4-2F97F1AC9F89}"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426992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3688" y="200025"/>
            <a:ext cx="2071687" cy="5878513"/>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27038" y="200025"/>
            <a:ext cx="6064250" cy="5878513"/>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9A0526A9-87E8-432E-BEDB-1A3D30A24770}"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914744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p:cNvSpPr>
            <a:spLocks noGrp="1" noChangeArrowheads="1"/>
          </p:cNvSpPr>
          <p:nvPr>
            <p:ph type="sldNum" sz="quarter" idx="10"/>
          </p:nvPr>
        </p:nvSpPr>
        <p:spPr>
          <a:ln/>
        </p:spPr>
        <p:txBody>
          <a:bodyPr/>
          <a:lstStyle>
            <a:lvl1pPr>
              <a:defRPr/>
            </a:lvl1pPr>
          </a:lstStyle>
          <a:p>
            <a:pPr>
              <a:defRPr/>
            </a:pPr>
            <a:fld id="{D7FE9A44-3D76-4F8A-A980-F558ECCC7465}"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171688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4" name="Picture 2"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105400" t="-140446"/>
          <a:stretch>
            <a:fillRect/>
          </a:stretch>
        </p:blipFill>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cs-CZ" altLang="cs-CZ">
              <a:solidFill>
                <a:srgbClr val="000000"/>
              </a:solidFill>
            </a:endParaRPr>
          </a:p>
        </p:txBody>
      </p:sp>
      <p:pic>
        <p:nvPicPr>
          <p:cNvPr id="6" name="Picture 9" descr="CEITEC_logo_pos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713" y="2949575"/>
            <a:ext cx="3238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OPVaVpI_loga-eu_pos_H_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9950" y="5492750"/>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809625" y="1127125"/>
            <a:ext cx="7989888" cy="1058863"/>
          </a:xfrm>
        </p:spPr>
        <p:txBody>
          <a:bodyPr/>
          <a:lstStyle>
            <a:lvl1pPr>
              <a:defRPr sz="4000"/>
            </a:lvl1pPr>
          </a:lstStyle>
          <a:p>
            <a:r>
              <a:rPr lang="cs-CZ"/>
              <a:t>Thanks…</a:t>
            </a:r>
          </a:p>
        </p:txBody>
      </p:sp>
      <p:sp>
        <p:nvSpPr>
          <p:cNvPr id="69636" name="Rectangle 4"/>
          <p:cNvSpPr>
            <a:spLocks noGrp="1" noChangeArrowheads="1"/>
          </p:cNvSpPr>
          <p:nvPr>
            <p:ph type="subTitle" idx="1"/>
          </p:nvPr>
        </p:nvSpPr>
        <p:spPr>
          <a:xfrm>
            <a:off x="809625" y="3598863"/>
            <a:ext cx="5010150" cy="1362075"/>
          </a:xfrm>
        </p:spPr>
        <p:txBody>
          <a:bodyPr/>
          <a:lstStyle>
            <a:lvl1pPr marL="0" indent="0">
              <a:buFontTx/>
              <a:buNone/>
              <a:defRPr sz="1600">
                <a:solidFill>
                  <a:srgbClr val="969696"/>
                </a:solidFill>
              </a:defRPr>
            </a:lvl1pPr>
          </a:lstStyle>
          <a:p>
            <a:r>
              <a:rPr lang="cs-CZ"/>
              <a:t>Středoevropský technologický institut</a:t>
            </a:r>
          </a:p>
          <a:p>
            <a:r>
              <a:rPr lang="cs-CZ"/>
              <a:t>c/o Masarykova univerzita</a:t>
            </a:r>
          </a:p>
          <a:p>
            <a:r>
              <a:rPr lang="cs-CZ"/>
              <a:t>Žerotínovo nám. 9</a:t>
            </a:r>
          </a:p>
          <a:p>
            <a:r>
              <a:rPr lang="cs-CZ"/>
              <a:t>601 77 Brno</a:t>
            </a:r>
          </a:p>
          <a:p>
            <a:r>
              <a:rPr lang="cs-CZ"/>
              <a:t>Česká republika</a:t>
            </a:r>
          </a:p>
        </p:txBody>
      </p:sp>
    </p:spTree>
    <p:extLst>
      <p:ext uri="{BB962C8B-B14F-4D97-AF65-F5344CB8AC3E}">
        <p14:creationId xmlns:p14="http://schemas.microsoft.com/office/powerpoint/2010/main" val="683135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číslo snímku 3"/>
          <p:cNvSpPr>
            <a:spLocks noGrp="1"/>
          </p:cNvSpPr>
          <p:nvPr>
            <p:ph type="sldNum" sz="quarter" idx="10"/>
          </p:nvPr>
        </p:nvSpPr>
        <p:spPr/>
        <p:txBody>
          <a:bodyPr/>
          <a:lstStyle>
            <a:lvl1pPr>
              <a:defRPr/>
            </a:lvl1pPr>
          </a:lstStyle>
          <a:p>
            <a:pPr>
              <a:defRPr/>
            </a:pPr>
            <a:fld id="{29476D66-BD98-4D7A-8C21-B619E45B1FC5}" type="slidenum">
              <a:rPr lang="cs-CZ" altLang="en-US"/>
              <a:pPr>
                <a:defRPr/>
              </a:pPr>
              <a:t>‹#›</a:t>
            </a:fld>
            <a:r>
              <a:rPr lang="cs-CZ" altLang="en-US" b="0">
                <a:solidFill>
                  <a:srgbClr val="969696"/>
                </a:solidFill>
              </a:rPr>
              <a:t>/celkem</a:t>
            </a:r>
          </a:p>
        </p:txBody>
      </p:sp>
      <p:sp>
        <p:nvSpPr>
          <p:cNvPr id="5" name="Zástupný symbol pro zápatí 4"/>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3249977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Zástupný symbol pro číslo snímku 3"/>
          <p:cNvSpPr>
            <a:spLocks noGrp="1"/>
          </p:cNvSpPr>
          <p:nvPr>
            <p:ph type="sldNum" sz="quarter" idx="10"/>
          </p:nvPr>
        </p:nvSpPr>
        <p:spPr/>
        <p:txBody>
          <a:bodyPr/>
          <a:lstStyle>
            <a:lvl1pPr>
              <a:defRPr/>
            </a:lvl1pPr>
          </a:lstStyle>
          <a:p>
            <a:pPr>
              <a:defRPr/>
            </a:pPr>
            <a:fld id="{BB534DE1-0F00-49B8-BDA9-FD64B2352243}" type="slidenum">
              <a:rPr lang="cs-CZ" altLang="en-US"/>
              <a:pPr>
                <a:defRPr/>
              </a:pPr>
              <a:t>‹#›</a:t>
            </a:fld>
            <a:r>
              <a:rPr lang="cs-CZ" altLang="en-US" b="0">
                <a:solidFill>
                  <a:srgbClr val="969696"/>
                </a:solidFill>
              </a:rPr>
              <a:t>/celkem</a:t>
            </a:r>
          </a:p>
        </p:txBody>
      </p:sp>
      <p:sp>
        <p:nvSpPr>
          <p:cNvPr id="5" name="Zástupný symbol pro zápatí 4"/>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12089913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1800" y="1619250"/>
            <a:ext cx="4062413"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6613" y="1619250"/>
            <a:ext cx="4062412"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číslo snímku 4"/>
          <p:cNvSpPr>
            <a:spLocks noGrp="1"/>
          </p:cNvSpPr>
          <p:nvPr>
            <p:ph type="sldNum" sz="quarter" idx="10"/>
          </p:nvPr>
        </p:nvSpPr>
        <p:spPr/>
        <p:txBody>
          <a:bodyPr/>
          <a:lstStyle>
            <a:lvl1pPr>
              <a:defRPr/>
            </a:lvl1pPr>
          </a:lstStyle>
          <a:p>
            <a:pPr>
              <a:defRPr/>
            </a:pPr>
            <a:fld id="{A11F5B5D-3967-4008-B777-1D15B3A04317}" type="slidenum">
              <a:rPr lang="cs-CZ" altLang="en-US"/>
              <a:pPr>
                <a:defRPr/>
              </a:pPr>
              <a:t>‹#›</a:t>
            </a:fld>
            <a:r>
              <a:rPr lang="cs-CZ" altLang="en-US" b="0">
                <a:solidFill>
                  <a:srgbClr val="969696"/>
                </a:solidFill>
              </a:rPr>
              <a:t>/celkem</a:t>
            </a:r>
          </a:p>
        </p:txBody>
      </p:sp>
      <p:sp>
        <p:nvSpPr>
          <p:cNvPr id="6" name="Zástupný symbol pro zápatí 5"/>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1062704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číslo snímku 6"/>
          <p:cNvSpPr>
            <a:spLocks noGrp="1"/>
          </p:cNvSpPr>
          <p:nvPr>
            <p:ph type="sldNum" sz="quarter" idx="10"/>
          </p:nvPr>
        </p:nvSpPr>
        <p:spPr/>
        <p:txBody>
          <a:bodyPr/>
          <a:lstStyle>
            <a:lvl1pPr>
              <a:defRPr/>
            </a:lvl1pPr>
          </a:lstStyle>
          <a:p>
            <a:pPr>
              <a:defRPr/>
            </a:pPr>
            <a:fld id="{C1B5C5E9-7A7B-4095-A324-70ED4CACC2C4}" type="slidenum">
              <a:rPr lang="cs-CZ" altLang="en-US"/>
              <a:pPr>
                <a:defRPr/>
              </a:pPr>
              <a:t>‹#›</a:t>
            </a:fld>
            <a:r>
              <a:rPr lang="cs-CZ" altLang="en-US" b="0">
                <a:solidFill>
                  <a:srgbClr val="969696"/>
                </a:solidFill>
              </a:rPr>
              <a:t>/celkem</a:t>
            </a:r>
          </a:p>
        </p:txBody>
      </p:sp>
      <p:sp>
        <p:nvSpPr>
          <p:cNvPr id="8" name="Zástupný symbol pro zápatí 7"/>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17707527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číslo snímku 2"/>
          <p:cNvSpPr>
            <a:spLocks noGrp="1"/>
          </p:cNvSpPr>
          <p:nvPr>
            <p:ph type="sldNum" sz="quarter" idx="10"/>
          </p:nvPr>
        </p:nvSpPr>
        <p:spPr/>
        <p:txBody>
          <a:bodyPr/>
          <a:lstStyle>
            <a:lvl1pPr>
              <a:defRPr/>
            </a:lvl1pPr>
          </a:lstStyle>
          <a:p>
            <a:pPr>
              <a:defRPr/>
            </a:pPr>
            <a:fld id="{331EE542-D71D-4BB0-8FAF-5CD5486D663C}" type="slidenum">
              <a:rPr lang="cs-CZ" altLang="en-US"/>
              <a:pPr>
                <a:defRPr/>
              </a:pPr>
              <a:t>‹#›</a:t>
            </a:fld>
            <a:r>
              <a:rPr lang="cs-CZ" altLang="en-US" b="0">
                <a:solidFill>
                  <a:srgbClr val="969696"/>
                </a:solidFill>
              </a:rPr>
              <a:t>/celkem</a:t>
            </a:r>
          </a:p>
        </p:txBody>
      </p:sp>
      <p:sp>
        <p:nvSpPr>
          <p:cNvPr id="4" name="Zástupný symbol pro zápatí 3"/>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1412592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0"/>
          </p:nvPr>
        </p:nvSpPr>
        <p:spPr/>
        <p:txBody>
          <a:bodyPr/>
          <a:lstStyle>
            <a:lvl1pPr>
              <a:defRPr/>
            </a:lvl1pPr>
          </a:lstStyle>
          <a:p>
            <a:pPr>
              <a:defRPr/>
            </a:pPr>
            <a:fld id="{0848C63F-B9F1-4CE5-AD85-E5D5CA0446EB}" type="slidenum">
              <a:rPr lang="cs-CZ" altLang="en-US"/>
              <a:pPr>
                <a:defRPr/>
              </a:pPr>
              <a:t>‹#›</a:t>
            </a:fld>
            <a:r>
              <a:rPr lang="cs-CZ" altLang="en-US" b="0">
                <a:solidFill>
                  <a:srgbClr val="969696"/>
                </a:solidFill>
              </a:rPr>
              <a:t>/celkem</a:t>
            </a:r>
          </a:p>
        </p:txBody>
      </p:sp>
      <p:sp>
        <p:nvSpPr>
          <p:cNvPr id="3" name="Zástupný symbol pro zápatí 2"/>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20794573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číslo snímku 4"/>
          <p:cNvSpPr>
            <a:spLocks noGrp="1"/>
          </p:cNvSpPr>
          <p:nvPr>
            <p:ph type="sldNum" sz="quarter" idx="10"/>
          </p:nvPr>
        </p:nvSpPr>
        <p:spPr/>
        <p:txBody>
          <a:bodyPr/>
          <a:lstStyle>
            <a:lvl1pPr>
              <a:defRPr/>
            </a:lvl1pPr>
          </a:lstStyle>
          <a:p>
            <a:pPr>
              <a:defRPr/>
            </a:pPr>
            <a:fld id="{E33BE853-DD5B-4878-89F5-C3E803194832}" type="slidenum">
              <a:rPr lang="cs-CZ" altLang="en-US"/>
              <a:pPr>
                <a:defRPr/>
              </a:pPr>
              <a:t>‹#›</a:t>
            </a:fld>
            <a:r>
              <a:rPr lang="cs-CZ" altLang="en-US" b="0">
                <a:solidFill>
                  <a:srgbClr val="969696"/>
                </a:solidFill>
              </a:rPr>
              <a:t>/celkem</a:t>
            </a:r>
          </a:p>
        </p:txBody>
      </p:sp>
      <p:sp>
        <p:nvSpPr>
          <p:cNvPr id="6" name="Zástupný symbol pro zápatí 5"/>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35969747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číslo snímku 4"/>
          <p:cNvSpPr>
            <a:spLocks noGrp="1"/>
          </p:cNvSpPr>
          <p:nvPr>
            <p:ph type="sldNum" sz="quarter" idx="10"/>
          </p:nvPr>
        </p:nvSpPr>
        <p:spPr/>
        <p:txBody>
          <a:bodyPr/>
          <a:lstStyle>
            <a:lvl1pPr>
              <a:defRPr/>
            </a:lvl1pPr>
          </a:lstStyle>
          <a:p>
            <a:pPr>
              <a:defRPr/>
            </a:pPr>
            <a:fld id="{A2FA6DB4-3B08-4537-9A50-B7242A93E32A}" type="slidenum">
              <a:rPr lang="cs-CZ" altLang="en-US"/>
              <a:pPr>
                <a:defRPr/>
              </a:pPr>
              <a:t>‹#›</a:t>
            </a:fld>
            <a:r>
              <a:rPr lang="cs-CZ" altLang="en-US" b="0">
                <a:solidFill>
                  <a:srgbClr val="969696"/>
                </a:solidFill>
              </a:rPr>
              <a:t>/celkem</a:t>
            </a:r>
          </a:p>
        </p:txBody>
      </p:sp>
      <p:sp>
        <p:nvSpPr>
          <p:cNvPr id="6" name="Zástupný symbol pro zápatí 5"/>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41000069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číslo snímku 3"/>
          <p:cNvSpPr>
            <a:spLocks noGrp="1"/>
          </p:cNvSpPr>
          <p:nvPr>
            <p:ph type="sldNum" sz="quarter" idx="10"/>
          </p:nvPr>
        </p:nvSpPr>
        <p:spPr/>
        <p:txBody>
          <a:bodyPr/>
          <a:lstStyle>
            <a:lvl1pPr>
              <a:defRPr/>
            </a:lvl1pPr>
          </a:lstStyle>
          <a:p>
            <a:pPr>
              <a:defRPr/>
            </a:pPr>
            <a:fld id="{99D927AC-28F5-4CD1-B3F2-D3F02696FBB5}" type="slidenum">
              <a:rPr lang="cs-CZ" altLang="en-US"/>
              <a:pPr>
                <a:defRPr/>
              </a:pPr>
              <a:t>‹#›</a:t>
            </a:fld>
            <a:r>
              <a:rPr lang="cs-CZ" altLang="en-US" b="0">
                <a:solidFill>
                  <a:srgbClr val="969696"/>
                </a:solidFill>
              </a:rPr>
              <a:t>/celkem</a:t>
            </a:r>
          </a:p>
        </p:txBody>
      </p:sp>
      <p:sp>
        <p:nvSpPr>
          <p:cNvPr id="5" name="Zástupný symbol pro zápatí 4"/>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676059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6"/>
          <p:cNvSpPr>
            <a:spLocks noGrp="1" noChangeArrowheads="1"/>
          </p:cNvSpPr>
          <p:nvPr>
            <p:ph type="sldNum" sz="quarter" idx="10"/>
          </p:nvPr>
        </p:nvSpPr>
        <p:spPr>
          <a:ln/>
        </p:spPr>
        <p:txBody>
          <a:bodyPr/>
          <a:lstStyle>
            <a:lvl1pPr>
              <a:defRPr/>
            </a:lvl1pPr>
          </a:lstStyle>
          <a:p>
            <a:pPr>
              <a:defRPr/>
            </a:pPr>
            <a:fld id="{4569EA97-7FA0-4F3B-9C38-E257C9108347}"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3904586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0513" y="404813"/>
            <a:ext cx="2068512" cy="5722937"/>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31800" y="404813"/>
            <a:ext cx="6056313" cy="5722937"/>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číslo snímku 3"/>
          <p:cNvSpPr>
            <a:spLocks noGrp="1"/>
          </p:cNvSpPr>
          <p:nvPr>
            <p:ph type="sldNum" sz="quarter" idx="10"/>
          </p:nvPr>
        </p:nvSpPr>
        <p:spPr/>
        <p:txBody>
          <a:bodyPr/>
          <a:lstStyle>
            <a:lvl1pPr>
              <a:defRPr/>
            </a:lvl1pPr>
          </a:lstStyle>
          <a:p>
            <a:pPr>
              <a:defRPr/>
            </a:pPr>
            <a:fld id="{F1F094E1-3CC4-4110-BED3-72647250499E}" type="slidenum">
              <a:rPr lang="cs-CZ" altLang="en-US"/>
              <a:pPr>
                <a:defRPr/>
              </a:pPr>
              <a:t>‹#›</a:t>
            </a:fld>
            <a:r>
              <a:rPr lang="cs-CZ" altLang="en-US" b="0">
                <a:solidFill>
                  <a:srgbClr val="969696"/>
                </a:solidFill>
              </a:rPr>
              <a:t>/celkem</a:t>
            </a:r>
          </a:p>
        </p:txBody>
      </p:sp>
      <p:sp>
        <p:nvSpPr>
          <p:cNvPr id="5" name="Zástupný symbol pro zápatí 4"/>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4750662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59744" t="-93658"/>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15"/>
          <p:cNvSpPr>
            <a:spLocks noChangeArrowheads="1"/>
          </p:cNvSpPr>
          <p:nvPr/>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cs-CZ" altLang="cs-CZ">
              <a:solidFill>
                <a:srgbClr val="000000"/>
              </a:solidFill>
            </a:endParaRPr>
          </a:p>
        </p:txBody>
      </p:sp>
      <p:pic>
        <p:nvPicPr>
          <p:cNvPr id="5" name="Picture 24" descr="logo+napis_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2438" y="679450"/>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OPVaVpI_loga-eu_pos_H_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9625" y="5826125"/>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spTree>
    <p:extLst>
      <p:ext uri="{BB962C8B-B14F-4D97-AF65-F5344CB8AC3E}">
        <p14:creationId xmlns:p14="http://schemas.microsoft.com/office/powerpoint/2010/main" val="34463282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CF179C0F-0EB6-4B86-9EB4-A43C4203994E}"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5017767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6"/>
          <p:cNvSpPr>
            <a:spLocks noGrp="1" noChangeArrowheads="1"/>
          </p:cNvSpPr>
          <p:nvPr>
            <p:ph type="sldNum" sz="quarter" idx="10"/>
          </p:nvPr>
        </p:nvSpPr>
        <p:spPr>
          <a:ln/>
        </p:spPr>
        <p:txBody>
          <a:bodyPr/>
          <a:lstStyle>
            <a:lvl1pPr>
              <a:defRPr/>
            </a:lvl1pPr>
          </a:lstStyle>
          <a:p>
            <a:pPr>
              <a:defRPr/>
            </a:pPr>
            <a:fld id="{7CE9D31D-35B1-4F73-A673-BBDDE2CDCB98}"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9674487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p:cNvSpPr>
            <a:spLocks noGrp="1" noChangeArrowheads="1"/>
          </p:cNvSpPr>
          <p:nvPr>
            <p:ph type="sldNum" sz="quarter" idx="10"/>
          </p:nvPr>
        </p:nvSpPr>
        <p:spPr>
          <a:ln/>
        </p:spPr>
        <p:txBody>
          <a:bodyPr/>
          <a:lstStyle>
            <a:lvl1pPr>
              <a:defRPr/>
            </a:lvl1pPr>
          </a:lstStyle>
          <a:p>
            <a:pPr>
              <a:defRPr/>
            </a:pPr>
            <a:fld id="{5E00C332-0BEF-4732-A81D-6B10F9E25E51}"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4417818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p:cNvSpPr>
            <a:spLocks noGrp="1" noChangeArrowheads="1"/>
          </p:cNvSpPr>
          <p:nvPr>
            <p:ph type="sldNum" sz="quarter" idx="10"/>
          </p:nvPr>
        </p:nvSpPr>
        <p:spPr>
          <a:ln/>
        </p:spPr>
        <p:txBody>
          <a:bodyPr/>
          <a:lstStyle>
            <a:lvl1pPr>
              <a:defRPr/>
            </a:lvl1pPr>
          </a:lstStyle>
          <a:p>
            <a:pPr>
              <a:defRPr/>
            </a:pPr>
            <a:fld id="{71FFF72F-CBE7-404E-B34E-3EB39F9C0313}"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41239059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6"/>
          <p:cNvSpPr>
            <a:spLocks noGrp="1" noChangeArrowheads="1"/>
          </p:cNvSpPr>
          <p:nvPr>
            <p:ph type="sldNum" sz="quarter" idx="10"/>
          </p:nvPr>
        </p:nvSpPr>
        <p:spPr>
          <a:ln/>
        </p:spPr>
        <p:txBody>
          <a:bodyPr/>
          <a:lstStyle>
            <a:lvl1pPr>
              <a:defRPr/>
            </a:lvl1pPr>
          </a:lstStyle>
          <a:p>
            <a:pPr>
              <a:defRPr/>
            </a:pPr>
            <a:fld id="{83864C17-F1FE-4558-AED2-1AC44CE90613}"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3605985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CE55FF0-8C4E-4AA5-94C4-101130B81949}"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3786280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E5F141D7-E28D-43B4-8A00-AA20A4E054E1}"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1204590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354294AD-6842-40C1-BE4A-7DCD539269AA}"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540218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548D728-1E03-4220-B570-9A53E04A6EB8}"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4942095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03B9F3E4-7E94-4C54-9023-D173193BDE5E}"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7598030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3688" y="200025"/>
            <a:ext cx="2071687" cy="5878513"/>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27038" y="200025"/>
            <a:ext cx="6064250" cy="5878513"/>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1E8E4C53-7B9E-4238-9DD0-02C6EC2278D8}"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7496945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4" name="Picture 2"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105400" t="-140446"/>
          <a:stretch>
            <a:fillRect/>
          </a:stretch>
        </p:blipFill>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cs-CZ" altLang="cs-CZ">
              <a:solidFill>
                <a:srgbClr val="000000"/>
              </a:solidFill>
            </a:endParaRPr>
          </a:p>
        </p:txBody>
      </p:sp>
      <p:pic>
        <p:nvPicPr>
          <p:cNvPr id="6" name="Picture 9" descr="CEITEC_logo_pos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713" y="2949575"/>
            <a:ext cx="3238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OPVaVpI_loga-eu_pos_H_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070100" y="5654675"/>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3" descr="partner_logo_7_co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09625" y="5803900"/>
            <a:ext cx="8921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809625" y="1127125"/>
            <a:ext cx="7989888" cy="1058863"/>
          </a:xfrm>
        </p:spPr>
        <p:txBody>
          <a:bodyPr/>
          <a:lstStyle>
            <a:lvl1pPr>
              <a:defRPr sz="4000"/>
            </a:lvl1pPr>
          </a:lstStyle>
          <a:p>
            <a:r>
              <a:rPr lang="cs-CZ"/>
              <a:t>Thanks…</a:t>
            </a:r>
          </a:p>
        </p:txBody>
      </p:sp>
      <p:sp>
        <p:nvSpPr>
          <p:cNvPr id="69636" name="Rectangle 4"/>
          <p:cNvSpPr>
            <a:spLocks noGrp="1" noChangeArrowheads="1"/>
          </p:cNvSpPr>
          <p:nvPr>
            <p:ph type="subTitle" idx="1"/>
          </p:nvPr>
        </p:nvSpPr>
        <p:spPr>
          <a:xfrm>
            <a:off x="809625" y="3598863"/>
            <a:ext cx="5010150" cy="1362075"/>
          </a:xfrm>
        </p:spPr>
        <p:txBody>
          <a:bodyPr/>
          <a:lstStyle>
            <a:lvl1pPr marL="0" indent="0">
              <a:buFontTx/>
              <a:buNone/>
              <a:defRPr sz="1600">
                <a:solidFill>
                  <a:srgbClr val="969696"/>
                </a:solidFill>
              </a:defRPr>
            </a:lvl1pPr>
          </a:lstStyle>
          <a:p>
            <a:r>
              <a:rPr lang="cs-CZ"/>
              <a:t>Středoevropský technologický institut</a:t>
            </a:r>
          </a:p>
          <a:p>
            <a:r>
              <a:rPr lang="cs-CZ"/>
              <a:t>c/o Masarykova univerzita</a:t>
            </a:r>
          </a:p>
          <a:p>
            <a:r>
              <a:rPr lang="cs-CZ"/>
              <a:t>Žerotínovo nám. 9</a:t>
            </a:r>
          </a:p>
          <a:p>
            <a:r>
              <a:rPr lang="cs-CZ"/>
              <a:t>601 77 Brno</a:t>
            </a:r>
          </a:p>
          <a:p>
            <a:r>
              <a:rPr lang="cs-CZ"/>
              <a:t>Česká republika</a:t>
            </a:r>
          </a:p>
        </p:txBody>
      </p:sp>
    </p:spTree>
    <p:extLst>
      <p:ext uri="{BB962C8B-B14F-4D97-AF65-F5344CB8AC3E}">
        <p14:creationId xmlns:p14="http://schemas.microsoft.com/office/powerpoint/2010/main" val="39387581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číslo snímku 3"/>
          <p:cNvSpPr>
            <a:spLocks noGrp="1"/>
          </p:cNvSpPr>
          <p:nvPr>
            <p:ph type="sldNum" sz="quarter" idx="10"/>
          </p:nvPr>
        </p:nvSpPr>
        <p:spPr/>
        <p:txBody>
          <a:bodyPr/>
          <a:lstStyle>
            <a:lvl1pPr>
              <a:defRPr/>
            </a:lvl1pPr>
          </a:lstStyle>
          <a:p>
            <a:pPr>
              <a:defRPr/>
            </a:pPr>
            <a:fld id="{A843F470-9747-4790-99D2-BE60CB046B50}" type="slidenum">
              <a:rPr lang="cs-CZ" altLang="en-US"/>
              <a:pPr>
                <a:defRPr/>
              </a:pPr>
              <a:t>‹#›</a:t>
            </a:fld>
            <a:r>
              <a:rPr lang="cs-CZ" altLang="en-US" b="0">
                <a:solidFill>
                  <a:srgbClr val="969696"/>
                </a:solidFill>
              </a:rPr>
              <a:t>/celkem</a:t>
            </a:r>
          </a:p>
        </p:txBody>
      </p:sp>
      <p:sp>
        <p:nvSpPr>
          <p:cNvPr id="5" name="Zástupný symbol pro zápatí 4"/>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15107862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Zástupný symbol pro číslo snímku 3"/>
          <p:cNvSpPr>
            <a:spLocks noGrp="1"/>
          </p:cNvSpPr>
          <p:nvPr>
            <p:ph type="sldNum" sz="quarter" idx="10"/>
          </p:nvPr>
        </p:nvSpPr>
        <p:spPr/>
        <p:txBody>
          <a:bodyPr/>
          <a:lstStyle>
            <a:lvl1pPr>
              <a:defRPr/>
            </a:lvl1pPr>
          </a:lstStyle>
          <a:p>
            <a:pPr>
              <a:defRPr/>
            </a:pPr>
            <a:fld id="{7219D07D-4828-4E0B-AB56-065EEDFC47DB}" type="slidenum">
              <a:rPr lang="cs-CZ" altLang="en-US"/>
              <a:pPr>
                <a:defRPr/>
              </a:pPr>
              <a:t>‹#›</a:t>
            </a:fld>
            <a:r>
              <a:rPr lang="cs-CZ" altLang="en-US" b="0">
                <a:solidFill>
                  <a:srgbClr val="969696"/>
                </a:solidFill>
              </a:rPr>
              <a:t>/celkem</a:t>
            </a:r>
          </a:p>
        </p:txBody>
      </p:sp>
      <p:sp>
        <p:nvSpPr>
          <p:cNvPr id="5" name="Zástupný symbol pro zápatí 4"/>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38184519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1800" y="1619250"/>
            <a:ext cx="4062413"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6613" y="1619250"/>
            <a:ext cx="4062412"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číslo snímku 4"/>
          <p:cNvSpPr>
            <a:spLocks noGrp="1"/>
          </p:cNvSpPr>
          <p:nvPr>
            <p:ph type="sldNum" sz="quarter" idx="10"/>
          </p:nvPr>
        </p:nvSpPr>
        <p:spPr/>
        <p:txBody>
          <a:bodyPr/>
          <a:lstStyle>
            <a:lvl1pPr>
              <a:defRPr/>
            </a:lvl1pPr>
          </a:lstStyle>
          <a:p>
            <a:pPr>
              <a:defRPr/>
            </a:pPr>
            <a:fld id="{782308A7-F500-48EC-8902-DAB82FE27C1D}" type="slidenum">
              <a:rPr lang="cs-CZ" altLang="en-US"/>
              <a:pPr>
                <a:defRPr/>
              </a:pPr>
              <a:t>‹#›</a:t>
            </a:fld>
            <a:r>
              <a:rPr lang="cs-CZ" altLang="en-US" b="0">
                <a:solidFill>
                  <a:srgbClr val="969696"/>
                </a:solidFill>
              </a:rPr>
              <a:t>/celkem</a:t>
            </a:r>
          </a:p>
        </p:txBody>
      </p:sp>
      <p:sp>
        <p:nvSpPr>
          <p:cNvPr id="6" name="Zástupný symbol pro zápatí 5"/>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431908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číslo snímku 6"/>
          <p:cNvSpPr>
            <a:spLocks noGrp="1"/>
          </p:cNvSpPr>
          <p:nvPr>
            <p:ph type="sldNum" sz="quarter" idx="10"/>
          </p:nvPr>
        </p:nvSpPr>
        <p:spPr/>
        <p:txBody>
          <a:bodyPr/>
          <a:lstStyle>
            <a:lvl1pPr>
              <a:defRPr/>
            </a:lvl1pPr>
          </a:lstStyle>
          <a:p>
            <a:pPr>
              <a:defRPr/>
            </a:pPr>
            <a:fld id="{C9B43A6A-8C96-488A-A6F8-3824E1918DD5}" type="slidenum">
              <a:rPr lang="cs-CZ" altLang="en-US"/>
              <a:pPr>
                <a:defRPr/>
              </a:pPr>
              <a:t>‹#›</a:t>
            </a:fld>
            <a:r>
              <a:rPr lang="cs-CZ" altLang="en-US" b="0">
                <a:solidFill>
                  <a:srgbClr val="969696"/>
                </a:solidFill>
              </a:rPr>
              <a:t>/celkem</a:t>
            </a:r>
          </a:p>
        </p:txBody>
      </p:sp>
      <p:sp>
        <p:nvSpPr>
          <p:cNvPr id="8" name="Zástupný symbol pro zápatí 7"/>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35037189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číslo snímku 2"/>
          <p:cNvSpPr>
            <a:spLocks noGrp="1"/>
          </p:cNvSpPr>
          <p:nvPr>
            <p:ph type="sldNum" sz="quarter" idx="10"/>
          </p:nvPr>
        </p:nvSpPr>
        <p:spPr/>
        <p:txBody>
          <a:bodyPr/>
          <a:lstStyle>
            <a:lvl1pPr>
              <a:defRPr/>
            </a:lvl1pPr>
          </a:lstStyle>
          <a:p>
            <a:pPr>
              <a:defRPr/>
            </a:pPr>
            <a:fld id="{0CE4663A-9574-4D59-8E79-5D069E8A7D35}" type="slidenum">
              <a:rPr lang="cs-CZ" altLang="en-US"/>
              <a:pPr>
                <a:defRPr/>
              </a:pPr>
              <a:t>‹#›</a:t>
            </a:fld>
            <a:r>
              <a:rPr lang="cs-CZ" altLang="en-US" b="0">
                <a:solidFill>
                  <a:srgbClr val="969696"/>
                </a:solidFill>
              </a:rPr>
              <a:t>/celkem</a:t>
            </a:r>
          </a:p>
        </p:txBody>
      </p:sp>
      <p:sp>
        <p:nvSpPr>
          <p:cNvPr id="4" name="Zástupný symbol pro zápatí 3"/>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178532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0"/>
          </p:nvPr>
        </p:nvSpPr>
        <p:spPr/>
        <p:txBody>
          <a:bodyPr/>
          <a:lstStyle>
            <a:lvl1pPr>
              <a:defRPr/>
            </a:lvl1pPr>
          </a:lstStyle>
          <a:p>
            <a:pPr>
              <a:defRPr/>
            </a:pPr>
            <a:fld id="{3CAB7627-CEE3-4538-84E0-FBB3F8A78D7A}" type="slidenum">
              <a:rPr lang="cs-CZ" altLang="en-US"/>
              <a:pPr>
                <a:defRPr/>
              </a:pPr>
              <a:t>‹#›</a:t>
            </a:fld>
            <a:r>
              <a:rPr lang="cs-CZ" altLang="en-US" b="0">
                <a:solidFill>
                  <a:srgbClr val="969696"/>
                </a:solidFill>
              </a:rPr>
              <a:t>/celkem</a:t>
            </a:r>
          </a:p>
        </p:txBody>
      </p:sp>
      <p:sp>
        <p:nvSpPr>
          <p:cNvPr id="3" name="Zástupný symbol pro zápatí 2"/>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4073374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číslo snímku 4"/>
          <p:cNvSpPr>
            <a:spLocks noGrp="1"/>
          </p:cNvSpPr>
          <p:nvPr>
            <p:ph type="sldNum" sz="quarter" idx="10"/>
          </p:nvPr>
        </p:nvSpPr>
        <p:spPr/>
        <p:txBody>
          <a:bodyPr/>
          <a:lstStyle>
            <a:lvl1pPr>
              <a:defRPr/>
            </a:lvl1pPr>
          </a:lstStyle>
          <a:p>
            <a:pPr>
              <a:defRPr/>
            </a:pPr>
            <a:fld id="{193CF154-9B32-4AEE-B647-D3050CEB6570}" type="slidenum">
              <a:rPr lang="cs-CZ" altLang="en-US"/>
              <a:pPr>
                <a:defRPr/>
              </a:pPr>
              <a:t>‹#›</a:t>
            </a:fld>
            <a:r>
              <a:rPr lang="cs-CZ" altLang="en-US" b="0">
                <a:solidFill>
                  <a:srgbClr val="969696"/>
                </a:solidFill>
              </a:rPr>
              <a:t>/celkem</a:t>
            </a:r>
          </a:p>
        </p:txBody>
      </p:sp>
      <p:sp>
        <p:nvSpPr>
          <p:cNvPr id="6" name="Zástupný symbol pro zápatí 5"/>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559261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CFACF373-9D7D-47E5-9C19-89D6B903A0CF}"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42565686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číslo snímku 4"/>
          <p:cNvSpPr>
            <a:spLocks noGrp="1"/>
          </p:cNvSpPr>
          <p:nvPr>
            <p:ph type="sldNum" sz="quarter" idx="10"/>
          </p:nvPr>
        </p:nvSpPr>
        <p:spPr/>
        <p:txBody>
          <a:bodyPr/>
          <a:lstStyle>
            <a:lvl1pPr>
              <a:defRPr/>
            </a:lvl1pPr>
          </a:lstStyle>
          <a:p>
            <a:pPr>
              <a:defRPr/>
            </a:pPr>
            <a:fld id="{6E317CE2-8A5B-4DEF-9BA5-3F4151122A89}" type="slidenum">
              <a:rPr lang="cs-CZ" altLang="en-US"/>
              <a:pPr>
                <a:defRPr/>
              </a:pPr>
              <a:t>‹#›</a:t>
            </a:fld>
            <a:r>
              <a:rPr lang="cs-CZ" altLang="en-US" b="0">
                <a:solidFill>
                  <a:srgbClr val="969696"/>
                </a:solidFill>
              </a:rPr>
              <a:t>/celkem</a:t>
            </a:r>
          </a:p>
        </p:txBody>
      </p:sp>
      <p:sp>
        <p:nvSpPr>
          <p:cNvPr id="6" name="Zástupný symbol pro zápatí 5"/>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27904403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číslo snímku 3"/>
          <p:cNvSpPr>
            <a:spLocks noGrp="1"/>
          </p:cNvSpPr>
          <p:nvPr>
            <p:ph type="sldNum" sz="quarter" idx="10"/>
          </p:nvPr>
        </p:nvSpPr>
        <p:spPr/>
        <p:txBody>
          <a:bodyPr/>
          <a:lstStyle>
            <a:lvl1pPr>
              <a:defRPr/>
            </a:lvl1pPr>
          </a:lstStyle>
          <a:p>
            <a:pPr>
              <a:defRPr/>
            </a:pPr>
            <a:fld id="{30FD4F4F-563F-4796-924B-9DFCACDC8A5C}" type="slidenum">
              <a:rPr lang="cs-CZ" altLang="en-US"/>
              <a:pPr>
                <a:defRPr/>
              </a:pPr>
              <a:t>‹#›</a:t>
            </a:fld>
            <a:r>
              <a:rPr lang="cs-CZ" altLang="en-US" b="0">
                <a:solidFill>
                  <a:srgbClr val="969696"/>
                </a:solidFill>
              </a:rPr>
              <a:t>/celkem</a:t>
            </a:r>
          </a:p>
        </p:txBody>
      </p:sp>
      <p:sp>
        <p:nvSpPr>
          <p:cNvPr id="5" name="Zástupný symbol pro zápatí 4"/>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20383716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0513" y="404813"/>
            <a:ext cx="2068512" cy="5722937"/>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31800" y="404813"/>
            <a:ext cx="6056313" cy="5722937"/>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číslo snímku 3"/>
          <p:cNvSpPr>
            <a:spLocks noGrp="1"/>
          </p:cNvSpPr>
          <p:nvPr>
            <p:ph type="sldNum" sz="quarter" idx="10"/>
          </p:nvPr>
        </p:nvSpPr>
        <p:spPr/>
        <p:txBody>
          <a:bodyPr/>
          <a:lstStyle>
            <a:lvl1pPr>
              <a:defRPr/>
            </a:lvl1pPr>
          </a:lstStyle>
          <a:p>
            <a:pPr>
              <a:defRPr/>
            </a:pPr>
            <a:fld id="{17FA5FD3-8B8A-4259-AF6C-A21E42FADBCF}" type="slidenum">
              <a:rPr lang="cs-CZ" altLang="en-US"/>
              <a:pPr>
                <a:defRPr/>
              </a:pPr>
              <a:t>‹#›</a:t>
            </a:fld>
            <a:r>
              <a:rPr lang="cs-CZ" altLang="en-US" b="0">
                <a:solidFill>
                  <a:srgbClr val="969696"/>
                </a:solidFill>
              </a:rPr>
              <a:t>/celkem</a:t>
            </a:r>
          </a:p>
        </p:txBody>
      </p:sp>
      <p:sp>
        <p:nvSpPr>
          <p:cNvPr id="5" name="Zástupný symbol pro zápatí 4"/>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1229020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59744" t="-93658"/>
          <a:stretch>
            <a:fillRect/>
          </a:stretch>
        </p:blipFill>
        <p:spPr bwMode="auto">
          <a:xfrm>
            <a:off x="3333833" y="2499536"/>
            <a:ext cx="5493967" cy="41210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28" descr="partner_logo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54938" y="598488"/>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pic>
        <p:nvPicPr>
          <p:cNvPr id="8" name="Obrázek 7">
            <a:extLst>
              <a:ext uri="{FF2B5EF4-FFF2-40B4-BE49-F238E27FC236}">
                <a16:creationId xmlns:a16="http://schemas.microsoft.com/office/drawing/2014/main" id="{73484C9C-46F2-41B7-A583-27ECCBCC97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6200" y="5065949"/>
            <a:ext cx="2027096" cy="1554615"/>
          </a:xfrm>
          <a:prstGeom prst="rect">
            <a:avLst/>
          </a:prstGeom>
        </p:spPr>
      </p:pic>
    </p:spTree>
    <p:extLst>
      <p:ext uri="{BB962C8B-B14F-4D97-AF65-F5344CB8AC3E}">
        <p14:creationId xmlns:p14="http://schemas.microsoft.com/office/powerpoint/2010/main" val="17127880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DA2E1784-8B45-4B6C-9B41-275E78156615}"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6034129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6"/>
          <p:cNvSpPr>
            <a:spLocks noGrp="1" noChangeArrowheads="1"/>
          </p:cNvSpPr>
          <p:nvPr>
            <p:ph type="sldNum" sz="quarter" idx="10"/>
          </p:nvPr>
        </p:nvSpPr>
        <p:spPr>
          <a:ln/>
        </p:spPr>
        <p:txBody>
          <a:bodyPr/>
          <a:lstStyle>
            <a:lvl1pPr>
              <a:defRPr/>
            </a:lvl1pPr>
          </a:lstStyle>
          <a:p>
            <a:pPr>
              <a:defRPr/>
            </a:pPr>
            <a:fld id="{373607B5-43FF-4DB6-8A49-BC64A090AD91}"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6468307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p:cNvSpPr>
            <a:spLocks noGrp="1" noChangeArrowheads="1"/>
          </p:cNvSpPr>
          <p:nvPr>
            <p:ph type="sldNum" sz="quarter" idx="10"/>
          </p:nvPr>
        </p:nvSpPr>
        <p:spPr>
          <a:ln/>
        </p:spPr>
        <p:txBody>
          <a:bodyPr/>
          <a:lstStyle>
            <a:lvl1pPr>
              <a:defRPr/>
            </a:lvl1pPr>
          </a:lstStyle>
          <a:p>
            <a:pPr>
              <a:defRPr/>
            </a:pPr>
            <a:fld id="{2190F2DB-DD7C-4F1C-8F8A-95539B9294FE}"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40295157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p:cNvSpPr>
            <a:spLocks noGrp="1" noChangeArrowheads="1"/>
          </p:cNvSpPr>
          <p:nvPr>
            <p:ph type="sldNum" sz="quarter" idx="10"/>
          </p:nvPr>
        </p:nvSpPr>
        <p:spPr>
          <a:ln/>
        </p:spPr>
        <p:txBody>
          <a:bodyPr/>
          <a:lstStyle>
            <a:lvl1pPr>
              <a:defRPr/>
            </a:lvl1pPr>
          </a:lstStyle>
          <a:p>
            <a:pPr>
              <a:defRPr/>
            </a:pPr>
            <a:fld id="{1B7854A2-04FA-43AF-BA03-AC08F5BFA71A}"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4894452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6"/>
          <p:cNvSpPr>
            <a:spLocks noGrp="1" noChangeArrowheads="1"/>
          </p:cNvSpPr>
          <p:nvPr>
            <p:ph type="sldNum" sz="quarter" idx="10"/>
          </p:nvPr>
        </p:nvSpPr>
        <p:spPr>
          <a:ln/>
        </p:spPr>
        <p:txBody>
          <a:bodyPr/>
          <a:lstStyle>
            <a:lvl1pPr>
              <a:defRPr/>
            </a:lvl1pPr>
          </a:lstStyle>
          <a:p>
            <a:pPr>
              <a:defRPr/>
            </a:pPr>
            <a:fld id="{70D72447-0296-473B-87A0-4EAB820280DB}"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0755909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D89354E-7FE8-4ECE-9E12-0F67D0560229}"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40095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E39A0B15-25CF-4ED3-8EF7-C47750AEF857}"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41755860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D7495CC4-9728-45D6-85D6-1FB7B6C2CFCA}"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115606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81AECBE7-3A91-439A-B2AC-DFF5CE30596A}"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5225832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DBC15B0A-54E6-4CAF-AF81-1EEE9D71DC96}"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8277724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3688" y="200025"/>
            <a:ext cx="2071687" cy="5878513"/>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27038" y="200025"/>
            <a:ext cx="6064250" cy="5878513"/>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22C9104B-30C9-4F22-809A-76CE7C401532}"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4831516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cSld name="1_Úvodní snímek">
    <p:spTree>
      <p:nvGrpSpPr>
        <p:cNvPr id="1" name=""/>
        <p:cNvGrpSpPr/>
        <p:nvPr/>
      </p:nvGrpSpPr>
      <p:grpSpPr>
        <a:xfrm>
          <a:off x="0" y="0"/>
          <a:ext cx="0" cy="0"/>
          <a:chOff x="0" y="0"/>
          <a:chExt cx="0" cy="0"/>
        </a:xfrm>
      </p:grpSpPr>
      <p:pic>
        <p:nvPicPr>
          <p:cNvPr id="4" name="Picture 2"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105400" t="-140446"/>
          <a:stretch>
            <a:fillRect/>
          </a:stretch>
        </p:blipFill>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cs-CZ" altLang="cs-CZ">
              <a:solidFill>
                <a:srgbClr val="000000"/>
              </a:solidFill>
            </a:endParaRPr>
          </a:p>
        </p:txBody>
      </p:sp>
      <p:pic>
        <p:nvPicPr>
          <p:cNvPr id="6" name="Picture 9" descr="CEITEC_logo_pos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713" y="2949575"/>
            <a:ext cx="3238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OPVaVpI_loga-eu_pos_H_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9750" y="5397500"/>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partner_logo_2_co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1213" y="53879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809625" y="1127125"/>
            <a:ext cx="7989888" cy="1058863"/>
          </a:xfrm>
        </p:spPr>
        <p:txBody>
          <a:bodyPr/>
          <a:lstStyle>
            <a:lvl1pPr>
              <a:defRPr sz="4000"/>
            </a:lvl1pPr>
          </a:lstStyle>
          <a:p>
            <a:r>
              <a:rPr lang="cs-CZ"/>
              <a:t>THANKS...</a:t>
            </a:r>
          </a:p>
        </p:txBody>
      </p:sp>
      <p:sp>
        <p:nvSpPr>
          <p:cNvPr id="69636" name="Rectangle 4"/>
          <p:cNvSpPr>
            <a:spLocks noGrp="1" noChangeArrowheads="1"/>
          </p:cNvSpPr>
          <p:nvPr>
            <p:ph type="subTitle" idx="1"/>
          </p:nvPr>
        </p:nvSpPr>
        <p:spPr>
          <a:xfrm>
            <a:off x="809625" y="3598863"/>
            <a:ext cx="5010150" cy="1362075"/>
          </a:xfrm>
        </p:spPr>
        <p:txBody>
          <a:bodyPr/>
          <a:lstStyle>
            <a:lvl1pPr marL="0" indent="0">
              <a:buFontTx/>
              <a:buNone/>
              <a:defRPr sz="1600">
                <a:solidFill>
                  <a:srgbClr val="969696"/>
                </a:solidFill>
              </a:defRPr>
            </a:lvl1pPr>
          </a:lstStyle>
          <a:p>
            <a:r>
              <a:rPr lang="cs-CZ"/>
              <a:t>Středoevropský technologický institut</a:t>
            </a:r>
          </a:p>
          <a:p>
            <a:r>
              <a:rPr lang="cs-CZ"/>
              <a:t>c/o Masarykova univerzita</a:t>
            </a:r>
          </a:p>
          <a:p>
            <a:r>
              <a:rPr lang="cs-CZ"/>
              <a:t>Žerotínovo nám. 9</a:t>
            </a:r>
          </a:p>
          <a:p>
            <a:r>
              <a:rPr lang="cs-CZ"/>
              <a:t>601 77 Brno</a:t>
            </a:r>
          </a:p>
          <a:p>
            <a:r>
              <a:rPr lang="cs-CZ"/>
              <a:t>Česká republika</a:t>
            </a:r>
          </a:p>
        </p:txBody>
      </p:sp>
    </p:spTree>
    <p:extLst>
      <p:ext uri="{BB962C8B-B14F-4D97-AF65-F5344CB8AC3E}">
        <p14:creationId xmlns:p14="http://schemas.microsoft.com/office/powerpoint/2010/main" val="41605021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59744" t="-93658"/>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15"/>
          <p:cNvSpPr>
            <a:spLocks noChangeArrowheads="1"/>
          </p:cNvSpPr>
          <p:nvPr/>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cs-CZ" altLang="cs-CZ">
              <a:solidFill>
                <a:srgbClr val="000000"/>
              </a:solidFill>
            </a:endParaRPr>
          </a:p>
        </p:txBody>
      </p:sp>
      <p:pic>
        <p:nvPicPr>
          <p:cNvPr id="5" name="Picture 24" descr="logo+napis_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2438" y="679450"/>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OPVaVpI_loga-eu_pos_H_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9625" y="5826125"/>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8" descr="partner_logo_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754938" y="598488"/>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spTree>
    <p:extLst>
      <p:ext uri="{BB962C8B-B14F-4D97-AF65-F5344CB8AC3E}">
        <p14:creationId xmlns:p14="http://schemas.microsoft.com/office/powerpoint/2010/main" val="245779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E2CC3822-C2DB-4808-9950-F9C08B8270FF}"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9162412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6"/>
          <p:cNvSpPr>
            <a:spLocks noGrp="1" noChangeArrowheads="1"/>
          </p:cNvSpPr>
          <p:nvPr>
            <p:ph type="sldNum" sz="quarter" idx="10"/>
          </p:nvPr>
        </p:nvSpPr>
        <p:spPr>
          <a:ln/>
        </p:spPr>
        <p:txBody>
          <a:bodyPr/>
          <a:lstStyle>
            <a:lvl1pPr>
              <a:defRPr/>
            </a:lvl1pPr>
          </a:lstStyle>
          <a:p>
            <a:pPr>
              <a:defRPr/>
            </a:pPr>
            <a:fld id="{0E5B6F0C-FF02-434E-8680-1B40E5D51E39}"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1037078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p:cNvSpPr>
            <a:spLocks noGrp="1" noChangeArrowheads="1"/>
          </p:cNvSpPr>
          <p:nvPr>
            <p:ph type="sldNum" sz="quarter" idx="10"/>
          </p:nvPr>
        </p:nvSpPr>
        <p:spPr>
          <a:ln/>
        </p:spPr>
        <p:txBody>
          <a:bodyPr/>
          <a:lstStyle>
            <a:lvl1pPr>
              <a:defRPr/>
            </a:lvl1pPr>
          </a:lstStyle>
          <a:p>
            <a:pPr>
              <a:defRPr/>
            </a:pPr>
            <a:fld id="{4975FA54-348C-4100-89E4-587877B22084}"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5521302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p:cNvSpPr>
            <a:spLocks noGrp="1" noChangeArrowheads="1"/>
          </p:cNvSpPr>
          <p:nvPr>
            <p:ph type="sldNum" sz="quarter" idx="10"/>
          </p:nvPr>
        </p:nvSpPr>
        <p:spPr>
          <a:ln/>
        </p:spPr>
        <p:txBody>
          <a:bodyPr/>
          <a:lstStyle>
            <a:lvl1pPr>
              <a:defRPr/>
            </a:lvl1pPr>
          </a:lstStyle>
          <a:p>
            <a:pPr>
              <a:defRPr/>
            </a:pPr>
            <a:fld id="{D15CB8F5-0E46-4505-853F-057ADF13DAFC}"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196800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5.emf"/><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6.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5.emf"/><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6.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9.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endParaRPr lang="en-US" altLang="cs-CZ"/>
          </a:p>
        </p:txBody>
      </p:sp>
      <p:sp>
        <p:nvSpPr>
          <p:cNvPr id="1030" name="Rectangle 6"/>
          <p:cNvSpPr>
            <a:spLocks noGrp="1" noChangeArrowheads="1"/>
          </p:cNvSpPr>
          <p:nvPr>
            <p:ph type="sldNum" sz="quarter" idx="4"/>
          </p:nvPr>
        </p:nvSpPr>
        <p:spPr bwMode="auto">
          <a:xfrm>
            <a:off x="207963" y="6411913"/>
            <a:ext cx="668337"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1" hangingPunct="1">
              <a:defRPr sz="1300" b="1">
                <a:solidFill>
                  <a:schemeClr val="bg1"/>
                </a:solidFill>
              </a:defRPr>
            </a:lvl1pPr>
          </a:lstStyle>
          <a:p>
            <a:pPr>
              <a:defRPr/>
            </a:pPr>
            <a:fld id="{B45439C3-DAD3-482A-9FC6-9C857879079C}" type="slidenum">
              <a:rPr lang="cs-CZ" altLang="en-US"/>
              <a:pPr>
                <a:defRPr/>
              </a:pPr>
              <a:t>‹#›</a:t>
            </a:fld>
            <a:endParaRPr lang="cs-CZ" altLang="en-US">
              <a:solidFill>
                <a:srgbClr val="E1F0D2"/>
              </a:solidFill>
            </a:endParaRPr>
          </a:p>
        </p:txBody>
      </p:sp>
      <p:sp>
        <p:nvSpPr>
          <p:cNvPr id="1028"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1029"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pic>
        <p:nvPicPr>
          <p:cNvPr id="2" name="Picture 25" descr="CEITEC_logo_po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524" r:id="rId1"/>
    <p:sldLayoutId id="2147493455" r:id="rId2"/>
    <p:sldLayoutId id="2147493456" r:id="rId3"/>
    <p:sldLayoutId id="2147493457" r:id="rId4"/>
    <p:sldLayoutId id="2147493458" r:id="rId5"/>
    <p:sldLayoutId id="2147493459" r:id="rId6"/>
    <p:sldLayoutId id="2147493460" r:id="rId7"/>
    <p:sldLayoutId id="2147493461" r:id="rId8"/>
    <p:sldLayoutId id="2147493462" r:id="rId9"/>
    <p:sldLayoutId id="2147493463" r:id="rId10"/>
    <p:sldLayoutId id="2147493464" r:id="rId11"/>
  </p:sldLayoutIdLst>
  <p:hf hdr="0" ftr="0" dt="0"/>
  <p:txStyles>
    <p:titleStyle>
      <a:lvl1pPr algn="l" rtl="0" eaLnBrk="0" fontAlgn="base" hangingPunct="0">
        <a:lnSpc>
          <a:spcPct val="90000"/>
        </a:lnSpc>
        <a:spcBef>
          <a:spcPct val="0"/>
        </a:spcBef>
        <a:spcAft>
          <a:spcPct val="0"/>
        </a:spcAft>
        <a:defRPr sz="3200">
          <a:solidFill>
            <a:srgbClr val="69BE28"/>
          </a:solidFill>
          <a:latin typeface="+mj-lt"/>
          <a:ea typeface="MS PGothic" pitchFamily="34" charset="-128"/>
          <a:cs typeface="+mj-cs"/>
        </a:defRPr>
      </a:lvl1pPr>
      <a:lvl2pPr algn="l" rtl="0" eaLnBrk="0" fontAlgn="base" hangingPunct="0">
        <a:lnSpc>
          <a:spcPct val="90000"/>
        </a:lnSpc>
        <a:spcBef>
          <a:spcPct val="0"/>
        </a:spcBef>
        <a:spcAft>
          <a:spcPct val="0"/>
        </a:spcAft>
        <a:defRPr sz="3200">
          <a:solidFill>
            <a:srgbClr val="69BE28"/>
          </a:solidFill>
          <a:latin typeface="Arial" charset="0"/>
          <a:ea typeface="MS PGothic" pitchFamily="34" charset="-128"/>
        </a:defRPr>
      </a:lvl2pPr>
      <a:lvl3pPr algn="l" rtl="0" eaLnBrk="0" fontAlgn="base" hangingPunct="0">
        <a:lnSpc>
          <a:spcPct val="90000"/>
        </a:lnSpc>
        <a:spcBef>
          <a:spcPct val="0"/>
        </a:spcBef>
        <a:spcAft>
          <a:spcPct val="0"/>
        </a:spcAft>
        <a:defRPr sz="3200">
          <a:solidFill>
            <a:srgbClr val="69BE28"/>
          </a:solidFill>
          <a:latin typeface="Arial" charset="0"/>
          <a:ea typeface="MS PGothic" pitchFamily="34" charset="-128"/>
        </a:defRPr>
      </a:lvl3pPr>
      <a:lvl4pPr algn="l" rtl="0" eaLnBrk="0" fontAlgn="base" hangingPunct="0">
        <a:lnSpc>
          <a:spcPct val="90000"/>
        </a:lnSpc>
        <a:spcBef>
          <a:spcPct val="0"/>
        </a:spcBef>
        <a:spcAft>
          <a:spcPct val="0"/>
        </a:spcAft>
        <a:defRPr sz="3200">
          <a:solidFill>
            <a:srgbClr val="69BE28"/>
          </a:solidFill>
          <a:latin typeface="Arial" charset="0"/>
          <a:ea typeface="MS PGothic" pitchFamily="34" charset="-128"/>
        </a:defRPr>
      </a:lvl4pPr>
      <a:lvl5pPr algn="l" rtl="0" eaLnBrk="0" fontAlgn="base" hangingPunct="0">
        <a:lnSpc>
          <a:spcPct val="90000"/>
        </a:lnSpc>
        <a:spcBef>
          <a:spcPct val="0"/>
        </a:spcBef>
        <a:spcAft>
          <a:spcPct val="0"/>
        </a:spcAft>
        <a:defRPr sz="3200">
          <a:solidFill>
            <a:srgbClr val="69BE28"/>
          </a:solidFill>
          <a:latin typeface="Arial" charset="0"/>
          <a:ea typeface="MS PGothic" pitchFamily="34" charset="-128"/>
        </a:defRPr>
      </a:lvl5pPr>
      <a:lvl6pPr marL="457200" algn="l" rtl="0" fontAlgn="base">
        <a:lnSpc>
          <a:spcPct val="90000"/>
        </a:lnSpc>
        <a:spcBef>
          <a:spcPct val="0"/>
        </a:spcBef>
        <a:spcAft>
          <a:spcPct val="0"/>
        </a:spcAft>
        <a:defRPr sz="3200">
          <a:solidFill>
            <a:srgbClr val="69BE28"/>
          </a:solidFill>
          <a:latin typeface="Arial" charset="0"/>
        </a:defRPr>
      </a:lvl6pPr>
      <a:lvl7pPr marL="914400" algn="l" rtl="0" fontAlgn="base">
        <a:lnSpc>
          <a:spcPct val="90000"/>
        </a:lnSpc>
        <a:spcBef>
          <a:spcPct val="0"/>
        </a:spcBef>
        <a:spcAft>
          <a:spcPct val="0"/>
        </a:spcAft>
        <a:defRPr sz="3200">
          <a:solidFill>
            <a:srgbClr val="69BE28"/>
          </a:solidFill>
          <a:latin typeface="Arial" charset="0"/>
        </a:defRPr>
      </a:lvl7pPr>
      <a:lvl8pPr marL="1371600" algn="l" rtl="0" fontAlgn="base">
        <a:lnSpc>
          <a:spcPct val="90000"/>
        </a:lnSpc>
        <a:spcBef>
          <a:spcPct val="0"/>
        </a:spcBef>
        <a:spcAft>
          <a:spcPct val="0"/>
        </a:spcAft>
        <a:defRPr sz="3200">
          <a:solidFill>
            <a:srgbClr val="69BE28"/>
          </a:solidFill>
          <a:latin typeface="Arial" charset="0"/>
        </a:defRPr>
      </a:lvl8pPr>
      <a:lvl9pPr marL="1828800" algn="l" rtl="0" fontAlgn="base">
        <a:lnSpc>
          <a:spcPct val="90000"/>
        </a:lnSpc>
        <a:spcBef>
          <a:spcPct val="0"/>
        </a:spcBef>
        <a:spcAft>
          <a:spcPct val="0"/>
        </a:spcAft>
        <a:defRPr sz="3200">
          <a:solidFill>
            <a:srgbClr val="69BE28"/>
          </a:solidFill>
          <a:latin typeface="Arial"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292929"/>
          </a:solidFill>
          <a:latin typeface="+mn-lt"/>
          <a:ea typeface="MS PGothic" pitchFamily="34" charset="-128"/>
          <a:cs typeface="+mn-cs"/>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292929"/>
          </a:solidFill>
          <a:latin typeface="+mn-lt"/>
          <a:ea typeface="MS PGothic" pitchFamily="34" charset="-128"/>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292929"/>
          </a:solidFill>
          <a:latin typeface="+mn-lt"/>
          <a:ea typeface="MS PGothic" pitchFamily="34" charset="-128"/>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292929"/>
          </a:solidFill>
          <a:latin typeface="+mn-lt"/>
          <a:ea typeface="MS PGothic" pitchFamily="34" charset="-128"/>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mn-lt"/>
          <a:ea typeface="MS PGothic" pitchFamily="34" charset="-128"/>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0"/>
          <p:cNvSpPr>
            <a:spLocks noChangeArrowheads="1"/>
          </p:cNvSpPr>
          <p:nvPr/>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endParaRPr lang="cs-CZ" altLang="cs-CZ">
              <a:solidFill>
                <a:srgbClr val="000000"/>
              </a:solidFill>
            </a:endParaRPr>
          </a:p>
        </p:txBody>
      </p:sp>
      <p:sp>
        <p:nvSpPr>
          <p:cNvPr id="1030" name="Rectangle 6"/>
          <p:cNvSpPr>
            <a:spLocks noGrp="1" noChangeArrowheads="1"/>
          </p:cNvSpPr>
          <p:nvPr>
            <p:ph type="sldNum" sz="quarter" idx="4"/>
          </p:nvPr>
        </p:nvSpPr>
        <p:spPr bwMode="auto">
          <a:xfrm>
            <a:off x="207963" y="6411913"/>
            <a:ext cx="668337"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1" hangingPunct="1">
              <a:defRPr sz="1300" b="1">
                <a:solidFill>
                  <a:srgbClr val="FFFFFF"/>
                </a:solidFill>
              </a:defRPr>
            </a:lvl1pPr>
          </a:lstStyle>
          <a:p>
            <a:pPr>
              <a:defRPr/>
            </a:pPr>
            <a:fld id="{A1907D99-67E0-48DB-8593-5E1CBEEBF8CE}" type="slidenum">
              <a:rPr lang="cs-CZ" altLang="en-US"/>
              <a:pPr>
                <a:defRPr/>
              </a:pPr>
              <a:t>‹#›</a:t>
            </a:fld>
            <a:endParaRPr lang="cs-CZ" altLang="en-US">
              <a:solidFill>
                <a:srgbClr val="E1F0D2"/>
              </a:solidFill>
            </a:endParaRPr>
          </a:p>
        </p:txBody>
      </p:sp>
      <p:sp>
        <p:nvSpPr>
          <p:cNvPr id="10244"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10245"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pic>
        <p:nvPicPr>
          <p:cNvPr id="10246" name="Picture 25" descr="CEITEC_logo_po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569" r:id="rId1"/>
    <p:sldLayoutId id="2147493514" r:id="rId2"/>
    <p:sldLayoutId id="2147493515" r:id="rId3"/>
    <p:sldLayoutId id="2147493516" r:id="rId4"/>
    <p:sldLayoutId id="2147493517" r:id="rId5"/>
    <p:sldLayoutId id="2147493518" r:id="rId6"/>
    <p:sldLayoutId id="2147493519" r:id="rId7"/>
    <p:sldLayoutId id="2147493520" r:id="rId8"/>
    <p:sldLayoutId id="2147493521" r:id="rId9"/>
    <p:sldLayoutId id="2147493522" r:id="rId10"/>
    <p:sldLayoutId id="2147493523" r:id="rId11"/>
  </p:sldLayoutIdLst>
  <p:hf hdr="0" ftr="0" dt="0"/>
  <p:txStyles>
    <p:titleStyle>
      <a:lvl1pPr algn="l" rtl="0" eaLnBrk="0" fontAlgn="base" hangingPunct="0">
        <a:lnSpc>
          <a:spcPct val="90000"/>
        </a:lnSpc>
        <a:spcBef>
          <a:spcPct val="0"/>
        </a:spcBef>
        <a:spcAft>
          <a:spcPct val="0"/>
        </a:spcAft>
        <a:defRPr sz="3200">
          <a:solidFill>
            <a:srgbClr val="69BE28"/>
          </a:solidFill>
          <a:latin typeface="+mj-lt"/>
          <a:ea typeface="+mj-ea"/>
          <a:cs typeface="+mj-cs"/>
        </a:defRPr>
      </a:lvl1pPr>
      <a:lvl2pPr algn="l" rtl="0" eaLnBrk="0" fontAlgn="base" hangingPunct="0">
        <a:lnSpc>
          <a:spcPct val="90000"/>
        </a:lnSpc>
        <a:spcBef>
          <a:spcPct val="0"/>
        </a:spcBef>
        <a:spcAft>
          <a:spcPct val="0"/>
        </a:spcAft>
        <a:defRPr sz="3200">
          <a:solidFill>
            <a:srgbClr val="69BE28"/>
          </a:solidFill>
          <a:latin typeface="Arial" pitchFamily="34" charset="0"/>
        </a:defRPr>
      </a:lvl2pPr>
      <a:lvl3pPr algn="l" rtl="0" eaLnBrk="0" fontAlgn="base" hangingPunct="0">
        <a:lnSpc>
          <a:spcPct val="90000"/>
        </a:lnSpc>
        <a:spcBef>
          <a:spcPct val="0"/>
        </a:spcBef>
        <a:spcAft>
          <a:spcPct val="0"/>
        </a:spcAft>
        <a:defRPr sz="3200">
          <a:solidFill>
            <a:srgbClr val="69BE28"/>
          </a:solidFill>
          <a:latin typeface="Arial" pitchFamily="34" charset="0"/>
        </a:defRPr>
      </a:lvl3pPr>
      <a:lvl4pPr algn="l" rtl="0" eaLnBrk="0" fontAlgn="base" hangingPunct="0">
        <a:lnSpc>
          <a:spcPct val="90000"/>
        </a:lnSpc>
        <a:spcBef>
          <a:spcPct val="0"/>
        </a:spcBef>
        <a:spcAft>
          <a:spcPct val="0"/>
        </a:spcAft>
        <a:defRPr sz="3200">
          <a:solidFill>
            <a:srgbClr val="69BE28"/>
          </a:solidFill>
          <a:latin typeface="Arial" pitchFamily="34" charset="0"/>
        </a:defRPr>
      </a:lvl4pPr>
      <a:lvl5pPr algn="l" rtl="0" eaLnBrk="0" fontAlgn="base" hangingPunct="0">
        <a:lnSpc>
          <a:spcPct val="90000"/>
        </a:lnSpc>
        <a:spcBef>
          <a:spcPct val="0"/>
        </a:spcBef>
        <a:spcAft>
          <a:spcPct val="0"/>
        </a:spcAft>
        <a:defRPr sz="3200">
          <a:solidFill>
            <a:srgbClr val="69BE28"/>
          </a:solidFill>
          <a:latin typeface="Arial" pitchFamily="34" charset="0"/>
        </a:defRPr>
      </a:lvl5pPr>
      <a:lvl6pPr marL="457200" algn="l" rtl="0" fontAlgn="base">
        <a:lnSpc>
          <a:spcPct val="90000"/>
        </a:lnSpc>
        <a:spcBef>
          <a:spcPct val="0"/>
        </a:spcBef>
        <a:spcAft>
          <a:spcPct val="0"/>
        </a:spcAft>
        <a:defRPr sz="3200">
          <a:solidFill>
            <a:srgbClr val="69BE28"/>
          </a:solidFill>
          <a:latin typeface="Arial" pitchFamily="34" charset="0"/>
        </a:defRPr>
      </a:lvl6pPr>
      <a:lvl7pPr marL="914400" algn="l" rtl="0" fontAlgn="base">
        <a:lnSpc>
          <a:spcPct val="90000"/>
        </a:lnSpc>
        <a:spcBef>
          <a:spcPct val="0"/>
        </a:spcBef>
        <a:spcAft>
          <a:spcPct val="0"/>
        </a:spcAft>
        <a:defRPr sz="3200">
          <a:solidFill>
            <a:srgbClr val="69BE28"/>
          </a:solidFill>
          <a:latin typeface="Arial" pitchFamily="34" charset="0"/>
        </a:defRPr>
      </a:lvl7pPr>
      <a:lvl8pPr marL="1371600" algn="l" rtl="0" fontAlgn="base">
        <a:lnSpc>
          <a:spcPct val="90000"/>
        </a:lnSpc>
        <a:spcBef>
          <a:spcPct val="0"/>
        </a:spcBef>
        <a:spcAft>
          <a:spcPct val="0"/>
        </a:spcAft>
        <a:defRPr sz="3200">
          <a:solidFill>
            <a:srgbClr val="69BE28"/>
          </a:solidFill>
          <a:latin typeface="Arial" pitchFamily="34" charset="0"/>
        </a:defRPr>
      </a:lvl8pPr>
      <a:lvl9pPr marL="1828800" algn="l" rtl="0" fontAlgn="base">
        <a:lnSpc>
          <a:spcPct val="90000"/>
        </a:lnSpc>
        <a:spcBef>
          <a:spcPct val="0"/>
        </a:spcBef>
        <a:spcAft>
          <a:spcPct val="0"/>
        </a:spcAft>
        <a:defRPr sz="3200">
          <a:solidFill>
            <a:srgbClr val="69BE28"/>
          </a:solidFill>
          <a:latin typeface="Arial" pitchFamily="34"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292929"/>
          </a:solidFill>
          <a:latin typeface="+mn-lt"/>
          <a:ea typeface="+mn-ea"/>
          <a:cs typeface="+mn-cs"/>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292929"/>
          </a:solidFill>
          <a:latin typeface="+mn-lt"/>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292929"/>
          </a:solidFill>
          <a:latin typeface="+mn-lt"/>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292929"/>
          </a:solidFill>
          <a:latin typeface="+mn-lt"/>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mn-lt"/>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0"/>
          <p:cNvSpPr>
            <a:spLocks noChangeArrowheads="1"/>
          </p:cNvSpPr>
          <p:nvPr/>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endParaRPr lang="en-US" altLang="cs-CZ">
              <a:solidFill>
                <a:srgbClr val="000000"/>
              </a:solidFill>
            </a:endParaRPr>
          </a:p>
        </p:txBody>
      </p:sp>
      <p:sp>
        <p:nvSpPr>
          <p:cNvPr id="2051"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2052"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pic>
        <p:nvPicPr>
          <p:cNvPr id="2053" name="Picture 25" descr="CEITEC_logo_po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7"/>
          <p:cNvSpPr>
            <a:spLocks noChangeArrowheads="1"/>
          </p:cNvSpPr>
          <p:nvPr/>
        </p:nvSpPr>
        <p:spPr bwMode="auto">
          <a:xfrm>
            <a:off x="-996950" y="6419850"/>
            <a:ext cx="14398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defRPr/>
            </a:pPr>
            <a:fld id="{D93A6668-8483-4A6A-9DBC-338DE2506E12}" type="slidenum">
              <a:rPr lang="cs-CZ" altLang="cs-CZ" sz="1300" b="1" smtClean="0">
                <a:solidFill>
                  <a:srgbClr val="FFFFFF"/>
                </a:solidFill>
              </a:rPr>
              <a:pPr algn="r" eaLnBrk="1" hangingPunct="1">
                <a:defRPr/>
              </a:pPr>
              <a:t>‹#›</a:t>
            </a:fld>
            <a:endParaRPr lang="cs-CZ" altLang="cs-CZ" sz="1300">
              <a:solidFill>
                <a:srgbClr val="FFFFFF"/>
              </a:solidFill>
            </a:endParaRPr>
          </a:p>
        </p:txBody>
      </p:sp>
    </p:spTree>
  </p:cSld>
  <p:clrMap bg1="lt1" tx1="dk1" bg2="lt2" tx2="dk2" accent1="accent1" accent2="accent2" accent3="accent3" accent4="accent4" accent5="accent5" accent6="accent6" hlink="hlink" folHlink="folHlink"/>
  <p:sldLayoutIdLst>
    <p:sldLayoutId id="2147493525" r:id="rId1"/>
    <p:sldLayoutId id="2147493465" r:id="rId2"/>
    <p:sldLayoutId id="2147493466" r:id="rId3"/>
    <p:sldLayoutId id="2147493467" r:id="rId4"/>
    <p:sldLayoutId id="2147493570" r:id="rId5"/>
    <p:sldLayoutId id="2147493571" r:id="rId6"/>
    <p:sldLayoutId id="2147493572" r:id="rId7"/>
    <p:sldLayoutId id="2147493573" r:id="rId8"/>
    <p:sldLayoutId id="2147493574" r:id="rId9"/>
  </p:sldLayoutIdLst>
  <p:hf hdr="0" ftr="0" dt="0"/>
  <p:txStyles>
    <p:titleStyle>
      <a:lvl1pPr algn="l" rtl="0" eaLnBrk="0" fontAlgn="base" hangingPunct="0">
        <a:lnSpc>
          <a:spcPct val="90000"/>
        </a:lnSpc>
        <a:spcBef>
          <a:spcPct val="0"/>
        </a:spcBef>
        <a:spcAft>
          <a:spcPct val="0"/>
        </a:spcAft>
        <a:defRPr sz="3200">
          <a:solidFill>
            <a:srgbClr val="7AC143"/>
          </a:solidFill>
          <a:latin typeface="+mj-lt"/>
          <a:ea typeface="MS PGothic" pitchFamily="34" charset="-128"/>
          <a:cs typeface="ＭＳ Ｐゴシック" charset="0"/>
        </a:defRPr>
      </a:lvl1pPr>
      <a:lvl2pPr algn="l" rtl="0" eaLnBrk="0" fontAlgn="base" hangingPunct="0">
        <a:lnSpc>
          <a:spcPct val="90000"/>
        </a:lnSpc>
        <a:spcBef>
          <a:spcPct val="0"/>
        </a:spcBef>
        <a:spcAft>
          <a:spcPct val="0"/>
        </a:spcAft>
        <a:defRPr sz="3200">
          <a:solidFill>
            <a:srgbClr val="7AC143"/>
          </a:solidFill>
          <a:latin typeface="Arial" charset="0"/>
          <a:ea typeface="MS PGothic" pitchFamily="34" charset="-128"/>
          <a:cs typeface="ＭＳ Ｐゴシック" charset="0"/>
        </a:defRPr>
      </a:lvl2pPr>
      <a:lvl3pPr algn="l" rtl="0" eaLnBrk="0" fontAlgn="base" hangingPunct="0">
        <a:lnSpc>
          <a:spcPct val="90000"/>
        </a:lnSpc>
        <a:spcBef>
          <a:spcPct val="0"/>
        </a:spcBef>
        <a:spcAft>
          <a:spcPct val="0"/>
        </a:spcAft>
        <a:defRPr sz="3200">
          <a:solidFill>
            <a:srgbClr val="7AC143"/>
          </a:solidFill>
          <a:latin typeface="Arial" charset="0"/>
          <a:ea typeface="MS PGothic" pitchFamily="34" charset="-128"/>
          <a:cs typeface="ＭＳ Ｐゴシック" charset="0"/>
        </a:defRPr>
      </a:lvl3pPr>
      <a:lvl4pPr algn="l" rtl="0" eaLnBrk="0" fontAlgn="base" hangingPunct="0">
        <a:lnSpc>
          <a:spcPct val="90000"/>
        </a:lnSpc>
        <a:spcBef>
          <a:spcPct val="0"/>
        </a:spcBef>
        <a:spcAft>
          <a:spcPct val="0"/>
        </a:spcAft>
        <a:defRPr sz="3200">
          <a:solidFill>
            <a:srgbClr val="7AC143"/>
          </a:solidFill>
          <a:latin typeface="Arial" charset="0"/>
          <a:ea typeface="MS PGothic" pitchFamily="34" charset="-128"/>
          <a:cs typeface="ＭＳ Ｐゴシック" charset="0"/>
        </a:defRPr>
      </a:lvl4pPr>
      <a:lvl5pPr algn="l" rtl="0" eaLnBrk="0" fontAlgn="base" hangingPunct="0">
        <a:lnSpc>
          <a:spcPct val="90000"/>
        </a:lnSpc>
        <a:spcBef>
          <a:spcPct val="0"/>
        </a:spcBef>
        <a:spcAft>
          <a:spcPct val="0"/>
        </a:spcAft>
        <a:defRPr sz="3200">
          <a:solidFill>
            <a:srgbClr val="7AC143"/>
          </a:solidFill>
          <a:latin typeface="Arial" charset="0"/>
          <a:ea typeface="MS PGothic" pitchFamily="34" charset="-128"/>
          <a:cs typeface="ＭＳ Ｐゴシック" charset="0"/>
        </a:defRPr>
      </a:lvl5pPr>
      <a:lvl6pPr marL="457200" algn="l" rtl="0" fontAlgn="base">
        <a:lnSpc>
          <a:spcPct val="90000"/>
        </a:lnSpc>
        <a:spcBef>
          <a:spcPct val="0"/>
        </a:spcBef>
        <a:spcAft>
          <a:spcPct val="0"/>
        </a:spcAft>
        <a:defRPr sz="3200">
          <a:solidFill>
            <a:srgbClr val="69BE28"/>
          </a:solidFill>
          <a:latin typeface="Arial" charset="0"/>
        </a:defRPr>
      </a:lvl6pPr>
      <a:lvl7pPr marL="914400" algn="l" rtl="0" fontAlgn="base">
        <a:lnSpc>
          <a:spcPct val="90000"/>
        </a:lnSpc>
        <a:spcBef>
          <a:spcPct val="0"/>
        </a:spcBef>
        <a:spcAft>
          <a:spcPct val="0"/>
        </a:spcAft>
        <a:defRPr sz="3200">
          <a:solidFill>
            <a:srgbClr val="69BE28"/>
          </a:solidFill>
          <a:latin typeface="Arial" charset="0"/>
        </a:defRPr>
      </a:lvl7pPr>
      <a:lvl8pPr marL="1371600" algn="l" rtl="0" fontAlgn="base">
        <a:lnSpc>
          <a:spcPct val="90000"/>
        </a:lnSpc>
        <a:spcBef>
          <a:spcPct val="0"/>
        </a:spcBef>
        <a:spcAft>
          <a:spcPct val="0"/>
        </a:spcAft>
        <a:defRPr sz="3200">
          <a:solidFill>
            <a:srgbClr val="69BE28"/>
          </a:solidFill>
          <a:latin typeface="Arial" charset="0"/>
        </a:defRPr>
      </a:lvl8pPr>
      <a:lvl9pPr marL="1828800" algn="l" rtl="0" fontAlgn="base">
        <a:lnSpc>
          <a:spcPct val="90000"/>
        </a:lnSpc>
        <a:spcBef>
          <a:spcPct val="0"/>
        </a:spcBef>
        <a:spcAft>
          <a:spcPct val="0"/>
        </a:spcAft>
        <a:defRPr sz="3200">
          <a:solidFill>
            <a:srgbClr val="69BE28"/>
          </a:solidFill>
          <a:latin typeface="Arial"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808080"/>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808080"/>
          </a:solidFill>
          <a:latin typeface="+mn-lt"/>
          <a:ea typeface="MS PGothic" pitchFamily="34" charset="-128"/>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808080"/>
          </a:solidFill>
          <a:latin typeface="+mn-lt"/>
          <a:ea typeface="MS PGothic" pitchFamily="34" charset="-128"/>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808080"/>
          </a:solidFill>
          <a:latin typeface="+mn-lt"/>
          <a:ea typeface="MS PGothic" pitchFamily="34" charset="-128"/>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mn-lt"/>
          <a:ea typeface="MS PGothic" pitchFamily="34" charset="-128"/>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0"/>
          <p:cNvSpPr>
            <a:spLocks noChangeArrowheads="1"/>
          </p:cNvSpPr>
          <p:nvPr/>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endParaRPr lang="en-US" altLang="cs-CZ">
              <a:solidFill>
                <a:srgbClr val="000000"/>
              </a:solidFill>
            </a:endParaRPr>
          </a:p>
        </p:txBody>
      </p:sp>
      <p:sp>
        <p:nvSpPr>
          <p:cNvPr id="1030" name="Rectangle 6"/>
          <p:cNvSpPr>
            <a:spLocks noGrp="1" noChangeArrowheads="1"/>
          </p:cNvSpPr>
          <p:nvPr>
            <p:ph type="sldNum" sz="quarter" idx="4"/>
          </p:nvPr>
        </p:nvSpPr>
        <p:spPr bwMode="auto">
          <a:xfrm>
            <a:off x="207963" y="6411913"/>
            <a:ext cx="668337"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1" hangingPunct="1">
              <a:defRPr sz="1300" b="1">
                <a:solidFill>
                  <a:srgbClr val="FFFFFF"/>
                </a:solidFill>
              </a:defRPr>
            </a:lvl1pPr>
          </a:lstStyle>
          <a:p>
            <a:pPr>
              <a:defRPr/>
            </a:pPr>
            <a:fld id="{5862D9A7-E231-464C-861B-7C40AE2C0384}" type="slidenum">
              <a:rPr lang="cs-CZ" altLang="en-US"/>
              <a:pPr>
                <a:defRPr/>
              </a:pPr>
              <a:t>‹#›</a:t>
            </a:fld>
            <a:endParaRPr lang="cs-CZ" altLang="en-US">
              <a:solidFill>
                <a:srgbClr val="E1F0D2"/>
              </a:solidFill>
            </a:endParaRPr>
          </a:p>
        </p:txBody>
      </p:sp>
      <p:sp>
        <p:nvSpPr>
          <p:cNvPr id="3076"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3077"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pic>
        <p:nvPicPr>
          <p:cNvPr id="3078" name="Picture 25" descr="CEITEC_logo_po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540" r:id="rId1"/>
    <p:sldLayoutId id="2147493469" r:id="rId2"/>
    <p:sldLayoutId id="2147493470" r:id="rId3"/>
    <p:sldLayoutId id="2147493471" r:id="rId4"/>
    <p:sldLayoutId id="2147493472" r:id="rId5"/>
    <p:sldLayoutId id="2147493473" r:id="rId6"/>
    <p:sldLayoutId id="2147493474" r:id="rId7"/>
    <p:sldLayoutId id="2147493475" r:id="rId8"/>
    <p:sldLayoutId id="2147493476" r:id="rId9"/>
    <p:sldLayoutId id="2147493477" r:id="rId10"/>
    <p:sldLayoutId id="2147493478" r:id="rId11"/>
  </p:sldLayoutIdLst>
  <p:hf hdr="0" ftr="0" dt="0"/>
  <p:txStyles>
    <p:titleStyle>
      <a:lvl1pPr algn="l" rtl="0" eaLnBrk="0" fontAlgn="base" hangingPunct="0">
        <a:lnSpc>
          <a:spcPct val="90000"/>
        </a:lnSpc>
        <a:spcBef>
          <a:spcPct val="0"/>
        </a:spcBef>
        <a:spcAft>
          <a:spcPct val="0"/>
        </a:spcAft>
        <a:defRPr sz="3200">
          <a:solidFill>
            <a:srgbClr val="69BE28"/>
          </a:solidFill>
          <a:latin typeface="+mj-lt"/>
          <a:ea typeface="MS PGothic" pitchFamily="34" charset="-128"/>
          <a:cs typeface="ＭＳ Ｐゴシック" charset="0"/>
        </a:defRPr>
      </a:lvl1pPr>
      <a:lvl2pPr algn="l" rtl="0" eaLnBrk="0" fontAlgn="base" hangingPunct="0">
        <a:lnSpc>
          <a:spcPct val="90000"/>
        </a:lnSpc>
        <a:spcBef>
          <a:spcPct val="0"/>
        </a:spcBef>
        <a:spcAft>
          <a:spcPct val="0"/>
        </a:spcAft>
        <a:defRPr sz="3200">
          <a:solidFill>
            <a:srgbClr val="69BE28"/>
          </a:solidFill>
          <a:latin typeface="Arial" pitchFamily="34" charset="0"/>
          <a:ea typeface="MS PGothic" pitchFamily="34" charset="-128"/>
          <a:cs typeface="ＭＳ Ｐゴシック" charset="0"/>
        </a:defRPr>
      </a:lvl2pPr>
      <a:lvl3pPr algn="l" rtl="0" eaLnBrk="0" fontAlgn="base" hangingPunct="0">
        <a:lnSpc>
          <a:spcPct val="90000"/>
        </a:lnSpc>
        <a:spcBef>
          <a:spcPct val="0"/>
        </a:spcBef>
        <a:spcAft>
          <a:spcPct val="0"/>
        </a:spcAft>
        <a:defRPr sz="3200">
          <a:solidFill>
            <a:srgbClr val="69BE28"/>
          </a:solidFill>
          <a:latin typeface="Arial" pitchFamily="34" charset="0"/>
          <a:ea typeface="MS PGothic" pitchFamily="34" charset="-128"/>
          <a:cs typeface="ＭＳ Ｐゴシック" charset="0"/>
        </a:defRPr>
      </a:lvl3pPr>
      <a:lvl4pPr algn="l" rtl="0" eaLnBrk="0" fontAlgn="base" hangingPunct="0">
        <a:lnSpc>
          <a:spcPct val="90000"/>
        </a:lnSpc>
        <a:spcBef>
          <a:spcPct val="0"/>
        </a:spcBef>
        <a:spcAft>
          <a:spcPct val="0"/>
        </a:spcAft>
        <a:defRPr sz="3200">
          <a:solidFill>
            <a:srgbClr val="69BE28"/>
          </a:solidFill>
          <a:latin typeface="Arial" pitchFamily="34" charset="0"/>
          <a:ea typeface="MS PGothic" pitchFamily="34" charset="-128"/>
          <a:cs typeface="ＭＳ Ｐゴシック" charset="0"/>
        </a:defRPr>
      </a:lvl4pPr>
      <a:lvl5pPr algn="l" rtl="0" eaLnBrk="0" fontAlgn="base" hangingPunct="0">
        <a:lnSpc>
          <a:spcPct val="90000"/>
        </a:lnSpc>
        <a:spcBef>
          <a:spcPct val="0"/>
        </a:spcBef>
        <a:spcAft>
          <a:spcPct val="0"/>
        </a:spcAft>
        <a:defRPr sz="3200">
          <a:solidFill>
            <a:srgbClr val="69BE28"/>
          </a:solidFill>
          <a:latin typeface="Arial" pitchFamily="34" charset="0"/>
          <a:ea typeface="MS PGothic" pitchFamily="34" charset="-128"/>
          <a:cs typeface="ＭＳ Ｐゴシック" charset="0"/>
        </a:defRPr>
      </a:lvl5pPr>
      <a:lvl6pPr marL="457200" algn="l" rtl="0" fontAlgn="base">
        <a:lnSpc>
          <a:spcPct val="90000"/>
        </a:lnSpc>
        <a:spcBef>
          <a:spcPct val="0"/>
        </a:spcBef>
        <a:spcAft>
          <a:spcPct val="0"/>
        </a:spcAft>
        <a:defRPr sz="3200">
          <a:solidFill>
            <a:srgbClr val="69BE28"/>
          </a:solidFill>
          <a:latin typeface="Arial" pitchFamily="34" charset="0"/>
        </a:defRPr>
      </a:lvl6pPr>
      <a:lvl7pPr marL="914400" algn="l" rtl="0" fontAlgn="base">
        <a:lnSpc>
          <a:spcPct val="90000"/>
        </a:lnSpc>
        <a:spcBef>
          <a:spcPct val="0"/>
        </a:spcBef>
        <a:spcAft>
          <a:spcPct val="0"/>
        </a:spcAft>
        <a:defRPr sz="3200">
          <a:solidFill>
            <a:srgbClr val="69BE28"/>
          </a:solidFill>
          <a:latin typeface="Arial" pitchFamily="34" charset="0"/>
        </a:defRPr>
      </a:lvl7pPr>
      <a:lvl8pPr marL="1371600" algn="l" rtl="0" fontAlgn="base">
        <a:lnSpc>
          <a:spcPct val="90000"/>
        </a:lnSpc>
        <a:spcBef>
          <a:spcPct val="0"/>
        </a:spcBef>
        <a:spcAft>
          <a:spcPct val="0"/>
        </a:spcAft>
        <a:defRPr sz="3200">
          <a:solidFill>
            <a:srgbClr val="69BE28"/>
          </a:solidFill>
          <a:latin typeface="Arial" pitchFamily="34" charset="0"/>
        </a:defRPr>
      </a:lvl8pPr>
      <a:lvl9pPr marL="1828800" algn="l" rtl="0" fontAlgn="base">
        <a:lnSpc>
          <a:spcPct val="90000"/>
        </a:lnSpc>
        <a:spcBef>
          <a:spcPct val="0"/>
        </a:spcBef>
        <a:spcAft>
          <a:spcPct val="0"/>
        </a:spcAft>
        <a:defRPr sz="3200">
          <a:solidFill>
            <a:srgbClr val="69BE28"/>
          </a:solidFill>
          <a:latin typeface="Arial" pitchFamily="34"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292929"/>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292929"/>
          </a:solidFill>
          <a:latin typeface="+mn-lt"/>
          <a:ea typeface="MS PGothic" pitchFamily="34" charset="-128"/>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292929"/>
          </a:solidFill>
          <a:latin typeface="+mn-lt"/>
          <a:ea typeface="MS PGothic" pitchFamily="34" charset="-128"/>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292929"/>
          </a:solidFill>
          <a:latin typeface="+mn-lt"/>
          <a:ea typeface="MS PGothic" pitchFamily="34" charset="-128"/>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mn-lt"/>
          <a:ea typeface="MS PGothic" pitchFamily="34" charset="-128"/>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0"/>
          <p:cNvSpPr>
            <a:spLocks noChangeArrowheads="1"/>
          </p:cNvSpPr>
          <p:nvPr/>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endParaRPr lang="cs-CZ" altLang="cs-CZ">
              <a:solidFill>
                <a:srgbClr val="000000"/>
              </a:solidFill>
            </a:endParaRPr>
          </a:p>
        </p:txBody>
      </p:sp>
      <p:sp>
        <p:nvSpPr>
          <p:cNvPr id="4099"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4100"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pic>
        <p:nvPicPr>
          <p:cNvPr id="4101" name="Picture 25" descr="CEITEC_logo_po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7"/>
          <p:cNvSpPr>
            <a:spLocks noChangeArrowheads="1"/>
          </p:cNvSpPr>
          <p:nvPr/>
        </p:nvSpPr>
        <p:spPr bwMode="auto">
          <a:xfrm>
            <a:off x="-996950" y="6419850"/>
            <a:ext cx="143986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defRPr/>
            </a:pPr>
            <a:fld id="{2BC697AB-661B-4CC3-A9C7-666597F1024F}" type="slidenum">
              <a:rPr lang="cs-CZ" altLang="cs-CZ" sz="1300" b="1" smtClean="0">
                <a:solidFill>
                  <a:srgbClr val="FFFFFF"/>
                </a:solidFill>
              </a:rPr>
              <a:pPr algn="r" eaLnBrk="1" hangingPunct="1">
                <a:defRPr/>
              </a:pPr>
              <a:t>‹#›</a:t>
            </a:fld>
            <a:endParaRPr lang="cs-CZ" altLang="cs-CZ" sz="1300">
              <a:solidFill>
                <a:srgbClr val="FFFFFF"/>
              </a:solidFill>
            </a:endParaRPr>
          </a:p>
        </p:txBody>
      </p:sp>
    </p:spTree>
  </p:cSld>
  <p:clrMap bg1="lt1" tx1="dk1" bg2="lt2" tx2="dk2" accent1="accent1" accent2="accent2" accent3="accent3" accent4="accent4" accent5="accent5" accent6="accent6" hlink="hlink" folHlink="folHlink"/>
  <p:sldLayoutIdLst>
    <p:sldLayoutId id="2147493541" r:id="rId1"/>
    <p:sldLayoutId id="2147493479" r:id="rId2"/>
    <p:sldLayoutId id="2147493480" r:id="rId3"/>
    <p:sldLayoutId id="2147493481" r:id="rId4"/>
    <p:sldLayoutId id="2147493482" r:id="rId5"/>
    <p:sldLayoutId id="2147493483" r:id="rId6"/>
    <p:sldLayoutId id="2147493542" r:id="rId7"/>
  </p:sldLayoutIdLst>
  <p:hf hdr="0" ftr="0" dt="0"/>
  <p:txStyles>
    <p:titleStyle>
      <a:lvl1pPr algn="l" rtl="0" eaLnBrk="0" fontAlgn="base" hangingPunct="0">
        <a:lnSpc>
          <a:spcPct val="90000"/>
        </a:lnSpc>
        <a:spcBef>
          <a:spcPct val="0"/>
        </a:spcBef>
        <a:spcAft>
          <a:spcPct val="0"/>
        </a:spcAft>
        <a:defRPr sz="3200">
          <a:solidFill>
            <a:srgbClr val="7AC143"/>
          </a:solidFill>
          <a:latin typeface="+mj-lt"/>
          <a:ea typeface="+mj-ea"/>
          <a:cs typeface="+mj-cs"/>
        </a:defRPr>
      </a:lvl1pPr>
      <a:lvl2pPr algn="l" rtl="0" eaLnBrk="0" fontAlgn="base" hangingPunct="0">
        <a:lnSpc>
          <a:spcPct val="90000"/>
        </a:lnSpc>
        <a:spcBef>
          <a:spcPct val="0"/>
        </a:spcBef>
        <a:spcAft>
          <a:spcPct val="0"/>
        </a:spcAft>
        <a:defRPr sz="3200">
          <a:solidFill>
            <a:srgbClr val="7AC143"/>
          </a:solidFill>
          <a:latin typeface="Arial" charset="0"/>
        </a:defRPr>
      </a:lvl2pPr>
      <a:lvl3pPr algn="l" rtl="0" eaLnBrk="0" fontAlgn="base" hangingPunct="0">
        <a:lnSpc>
          <a:spcPct val="90000"/>
        </a:lnSpc>
        <a:spcBef>
          <a:spcPct val="0"/>
        </a:spcBef>
        <a:spcAft>
          <a:spcPct val="0"/>
        </a:spcAft>
        <a:defRPr sz="3200">
          <a:solidFill>
            <a:srgbClr val="7AC143"/>
          </a:solidFill>
          <a:latin typeface="Arial" charset="0"/>
        </a:defRPr>
      </a:lvl3pPr>
      <a:lvl4pPr algn="l" rtl="0" eaLnBrk="0" fontAlgn="base" hangingPunct="0">
        <a:lnSpc>
          <a:spcPct val="90000"/>
        </a:lnSpc>
        <a:spcBef>
          <a:spcPct val="0"/>
        </a:spcBef>
        <a:spcAft>
          <a:spcPct val="0"/>
        </a:spcAft>
        <a:defRPr sz="3200">
          <a:solidFill>
            <a:srgbClr val="7AC143"/>
          </a:solidFill>
          <a:latin typeface="Arial" charset="0"/>
        </a:defRPr>
      </a:lvl4pPr>
      <a:lvl5pPr algn="l" rtl="0" eaLnBrk="0" fontAlgn="base" hangingPunct="0">
        <a:lnSpc>
          <a:spcPct val="90000"/>
        </a:lnSpc>
        <a:spcBef>
          <a:spcPct val="0"/>
        </a:spcBef>
        <a:spcAft>
          <a:spcPct val="0"/>
        </a:spcAft>
        <a:defRPr sz="3200">
          <a:solidFill>
            <a:srgbClr val="7AC143"/>
          </a:solidFill>
          <a:latin typeface="Arial" charset="0"/>
        </a:defRPr>
      </a:lvl5pPr>
      <a:lvl6pPr marL="457200" algn="l" rtl="0" fontAlgn="base">
        <a:lnSpc>
          <a:spcPct val="90000"/>
        </a:lnSpc>
        <a:spcBef>
          <a:spcPct val="0"/>
        </a:spcBef>
        <a:spcAft>
          <a:spcPct val="0"/>
        </a:spcAft>
        <a:defRPr sz="3200">
          <a:solidFill>
            <a:srgbClr val="69BE28"/>
          </a:solidFill>
          <a:latin typeface="Arial" charset="0"/>
        </a:defRPr>
      </a:lvl6pPr>
      <a:lvl7pPr marL="914400" algn="l" rtl="0" fontAlgn="base">
        <a:lnSpc>
          <a:spcPct val="90000"/>
        </a:lnSpc>
        <a:spcBef>
          <a:spcPct val="0"/>
        </a:spcBef>
        <a:spcAft>
          <a:spcPct val="0"/>
        </a:spcAft>
        <a:defRPr sz="3200">
          <a:solidFill>
            <a:srgbClr val="69BE28"/>
          </a:solidFill>
          <a:latin typeface="Arial" charset="0"/>
        </a:defRPr>
      </a:lvl7pPr>
      <a:lvl8pPr marL="1371600" algn="l" rtl="0" fontAlgn="base">
        <a:lnSpc>
          <a:spcPct val="90000"/>
        </a:lnSpc>
        <a:spcBef>
          <a:spcPct val="0"/>
        </a:spcBef>
        <a:spcAft>
          <a:spcPct val="0"/>
        </a:spcAft>
        <a:defRPr sz="3200">
          <a:solidFill>
            <a:srgbClr val="69BE28"/>
          </a:solidFill>
          <a:latin typeface="Arial" charset="0"/>
        </a:defRPr>
      </a:lvl8pPr>
      <a:lvl9pPr marL="1828800" algn="l" rtl="0" fontAlgn="base">
        <a:lnSpc>
          <a:spcPct val="90000"/>
        </a:lnSpc>
        <a:spcBef>
          <a:spcPct val="0"/>
        </a:spcBef>
        <a:spcAft>
          <a:spcPct val="0"/>
        </a:spcAft>
        <a:defRPr sz="3200">
          <a:solidFill>
            <a:srgbClr val="69BE28"/>
          </a:solidFill>
          <a:latin typeface="Arial"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808080"/>
          </a:solidFill>
          <a:latin typeface="+mn-lt"/>
          <a:ea typeface="+mn-ea"/>
          <a:cs typeface="+mn-cs"/>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808080"/>
          </a:solidFill>
          <a:latin typeface="+mn-lt"/>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808080"/>
          </a:solidFill>
          <a:latin typeface="+mn-lt"/>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808080"/>
          </a:solidFill>
          <a:latin typeface="+mn-lt"/>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mn-lt"/>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0"/>
          <p:cNvSpPr>
            <a:spLocks noChangeArrowheads="1"/>
          </p:cNvSpPr>
          <p:nvPr/>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endParaRPr lang="cs-CZ" altLang="cs-CZ">
              <a:solidFill>
                <a:srgbClr val="000000"/>
              </a:solidFill>
            </a:endParaRPr>
          </a:p>
        </p:txBody>
      </p:sp>
      <p:sp>
        <p:nvSpPr>
          <p:cNvPr id="1030" name="Rectangle 6"/>
          <p:cNvSpPr>
            <a:spLocks noGrp="1" noChangeArrowheads="1"/>
          </p:cNvSpPr>
          <p:nvPr>
            <p:ph type="sldNum" sz="quarter" idx="4"/>
          </p:nvPr>
        </p:nvSpPr>
        <p:spPr bwMode="auto">
          <a:xfrm>
            <a:off x="207963" y="6411913"/>
            <a:ext cx="668337"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1" hangingPunct="1">
              <a:defRPr sz="1300" b="1">
                <a:solidFill>
                  <a:srgbClr val="FFFFFF"/>
                </a:solidFill>
              </a:defRPr>
            </a:lvl1pPr>
          </a:lstStyle>
          <a:p>
            <a:pPr>
              <a:defRPr/>
            </a:pPr>
            <a:fld id="{54FF7E42-4B71-40E0-A58A-F8B71603558C}" type="slidenum">
              <a:rPr lang="cs-CZ" altLang="en-US"/>
              <a:pPr>
                <a:defRPr/>
              </a:pPr>
              <a:t>‹#›</a:t>
            </a:fld>
            <a:endParaRPr lang="cs-CZ" altLang="en-US">
              <a:solidFill>
                <a:srgbClr val="E1F0D2"/>
              </a:solidFill>
            </a:endParaRPr>
          </a:p>
        </p:txBody>
      </p:sp>
      <p:sp>
        <p:nvSpPr>
          <p:cNvPr id="5124"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5125"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pic>
        <p:nvPicPr>
          <p:cNvPr id="5126" name="Picture 25" descr="CEITEC_logo_po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543" r:id="rId1"/>
    <p:sldLayoutId id="2147493484" r:id="rId2"/>
    <p:sldLayoutId id="2147493485" r:id="rId3"/>
    <p:sldLayoutId id="2147493486" r:id="rId4"/>
    <p:sldLayoutId id="2147493487" r:id="rId5"/>
    <p:sldLayoutId id="2147493488" r:id="rId6"/>
    <p:sldLayoutId id="2147493489" r:id="rId7"/>
    <p:sldLayoutId id="2147493490" r:id="rId8"/>
    <p:sldLayoutId id="2147493491" r:id="rId9"/>
    <p:sldLayoutId id="2147493492" r:id="rId10"/>
    <p:sldLayoutId id="2147493493" r:id="rId11"/>
  </p:sldLayoutIdLst>
  <p:hf hdr="0" ftr="0" dt="0"/>
  <p:txStyles>
    <p:titleStyle>
      <a:lvl1pPr algn="l" rtl="0" eaLnBrk="0" fontAlgn="base" hangingPunct="0">
        <a:lnSpc>
          <a:spcPct val="90000"/>
        </a:lnSpc>
        <a:spcBef>
          <a:spcPct val="0"/>
        </a:spcBef>
        <a:spcAft>
          <a:spcPct val="0"/>
        </a:spcAft>
        <a:defRPr sz="3200">
          <a:solidFill>
            <a:srgbClr val="69BE28"/>
          </a:solidFill>
          <a:latin typeface="+mj-lt"/>
          <a:ea typeface="+mj-ea"/>
          <a:cs typeface="+mj-cs"/>
        </a:defRPr>
      </a:lvl1pPr>
      <a:lvl2pPr algn="l" rtl="0" eaLnBrk="0" fontAlgn="base" hangingPunct="0">
        <a:lnSpc>
          <a:spcPct val="90000"/>
        </a:lnSpc>
        <a:spcBef>
          <a:spcPct val="0"/>
        </a:spcBef>
        <a:spcAft>
          <a:spcPct val="0"/>
        </a:spcAft>
        <a:defRPr sz="3200">
          <a:solidFill>
            <a:srgbClr val="69BE28"/>
          </a:solidFill>
          <a:latin typeface="Arial" charset="0"/>
        </a:defRPr>
      </a:lvl2pPr>
      <a:lvl3pPr algn="l" rtl="0" eaLnBrk="0" fontAlgn="base" hangingPunct="0">
        <a:lnSpc>
          <a:spcPct val="90000"/>
        </a:lnSpc>
        <a:spcBef>
          <a:spcPct val="0"/>
        </a:spcBef>
        <a:spcAft>
          <a:spcPct val="0"/>
        </a:spcAft>
        <a:defRPr sz="3200">
          <a:solidFill>
            <a:srgbClr val="69BE28"/>
          </a:solidFill>
          <a:latin typeface="Arial" charset="0"/>
        </a:defRPr>
      </a:lvl3pPr>
      <a:lvl4pPr algn="l" rtl="0" eaLnBrk="0" fontAlgn="base" hangingPunct="0">
        <a:lnSpc>
          <a:spcPct val="90000"/>
        </a:lnSpc>
        <a:spcBef>
          <a:spcPct val="0"/>
        </a:spcBef>
        <a:spcAft>
          <a:spcPct val="0"/>
        </a:spcAft>
        <a:defRPr sz="3200">
          <a:solidFill>
            <a:srgbClr val="69BE28"/>
          </a:solidFill>
          <a:latin typeface="Arial" charset="0"/>
        </a:defRPr>
      </a:lvl4pPr>
      <a:lvl5pPr algn="l" rtl="0" eaLnBrk="0" fontAlgn="base" hangingPunct="0">
        <a:lnSpc>
          <a:spcPct val="90000"/>
        </a:lnSpc>
        <a:spcBef>
          <a:spcPct val="0"/>
        </a:spcBef>
        <a:spcAft>
          <a:spcPct val="0"/>
        </a:spcAft>
        <a:defRPr sz="3200">
          <a:solidFill>
            <a:srgbClr val="69BE28"/>
          </a:solidFill>
          <a:latin typeface="Arial" charset="0"/>
        </a:defRPr>
      </a:lvl5pPr>
      <a:lvl6pPr marL="457200" algn="l" rtl="0" fontAlgn="base">
        <a:lnSpc>
          <a:spcPct val="90000"/>
        </a:lnSpc>
        <a:spcBef>
          <a:spcPct val="0"/>
        </a:spcBef>
        <a:spcAft>
          <a:spcPct val="0"/>
        </a:spcAft>
        <a:defRPr sz="3200">
          <a:solidFill>
            <a:srgbClr val="69BE28"/>
          </a:solidFill>
          <a:latin typeface="Arial" charset="0"/>
        </a:defRPr>
      </a:lvl6pPr>
      <a:lvl7pPr marL="914400" algn="l" rtl="0" fontAlgn="base">
        <a:lnSpc>
          <a:spcPct val="90000"/>
        </a:lnSpc>
        <a:spcBef>
          <a:spcPct val="0"/>
        </a:spcBef>
        <a:spcAft>
          <a:spcPct val="0"/>
        </a:spcAft>
        <a:defRPr sz="3200">
          <a:solidFill>
            <a:srgbClr val="69BE28"/>
          </a:solidFill>
          <a:latin typeface="Arial" charset="0"/>
        </a:defRPr>
      </a:lvl7pPr>
      <a:lvl8pPr marL="1371600" algn="l" rtl="0" fontAlgn="base">
        <a:lnSpc>
          <a:spcPct val="90000"/>
        </a:lnSpc>
        <a:spcBef>
          <a:spcPct val="0"/>
        </a:spcBef>
        <a:spcAft>
          <a:spcPct val="0"/>
        </a:spcAft>
        <a:defRPr sz="3200">
          <a:solidFill>
            <a:srgbClr val="69BE28"/>
          </a:solidFill>
          <a:latin typeface="Arial" charset="0"/>
        </a:defRPr>
      </a:lvl8pPr>
      <a:lvl9pPr marL="1828800" algn="l" rtl="0" fontAlgn="base">
        <a:lnSpc>
          <a:spcPct val="90000"/>
        </a:lnSpc>
        <a:spcBef>
          <a:spcPct val="0"/>
        </a:spcBef>
        <a:spcAft>
          <a:spcPct val="0"/>
        </a:spcAft>
        <a:defRPr sz="3200">
          <a:solidFill>
            <a:srgbClr val="69BE28"/>
          </a:solidFill>
          <a:latin typeface="Arial"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292929"/>
          </a:solidFill>
          <a:latin typeface="+mn-lt"/>
          <a:ea typeface="+mn-ea"/>
          <a:cs typeface="+mn-cs"/>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292929"/>
          </a:solidFill>
          <a:latin typeface="+mn-lt"/>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292929"/>
          </a:solidFill>
          <a:latin typeface="+mn-lt"/>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292929"/>
          </a:solidFill>
          <a:latin typeface="+mn-lt"/>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mn-lt"/>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9140825" cy="1439863"/>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cs-CZ" altLang="cs-CZ">
              <a:solidFill>
                <a:srgbClr val="000000"/>
              </a:solidFill>
            </a:endParaRPr>
          </a:p>
        </p:txBody>
      </p:sp>
      <p:sp>
        <p:nvSpPr>
          <p:cNvPr id="6147" name="Rectangle 3"/>
          <p:cNvSpPr>
            <a:spLocks noGrp="1" noChangeArrowheads="1"/>
          </p:cNvSpPr>
          <p:nvPr>
            <p:ph type="title"/>
          </p:nvPr>
        </p:nvSpPr>
        <p:spPr bwMode="auto">
          <a:xfrm>
            <a:off x="431800" y="404813"/>
            <a:ext cx="57578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cs-CZ" altLang="cs-CZ"/>
              <a:t>Klepnutím lze upravit styl předlohy nadpisů.</a:t>
            </a:r>
          </a:p>
        </p:txBody>
      </p:sp>
      <p:sp>
        <p:nvSpPr>
          <p:cNvPr id="6148" name="Rectangle 4"/>
          <p:cNvSpPr>
            <a:spLocks noGrp="1" noChangeArrowheads="1"/>
          </p:cNvSpPr>
          <p:nvPr>
            <p:ph type="body" idx="1"/>
          </p:nvPr>
        </p:nvSpPr>
        <p:spPr bwMode="auto">
          <a:xfrm>
            <a:off x="431800" y="1619250"/>
            <a:ext cx="827722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68613" name="Rectangle 5"/>
          <p:cNvSpPr>
            <a:spLocks noGrp="1" noChangeArrowheads="1"/>
          </p:cNvSpPr>
          <p:nvPr>
            <p:ph type="sldNum" sz="quarter" idx="4"/>
          </p:nvPr>
        </p:nvSpPr>
        <p:spPr bwMode="auto">
          <a:xfrm>
            <a:off x="7269163" y="6332538"/>
            <a:ext cx="1439862"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1" hangingPunct="1">
              <a:defRPr sz="1600" b="1">
                <a:solidFill>
                  <a:srgbClr val="64B923"/>
                </a:solidFill>
              </a:defRPr>
            </a:lvl1pPr>
          </a:lstStyle>
          <a:p>
            <a:pPr>
              <a:defRPr/>
            </a:pPr>
            <a:fld id="{BDFFD66C-6339-4C4A-9274-3C404E0CBA48}" type="slidenum">
              <a:rPr lang="cs-CZ" altLang="en-US"/>
              <a:pPr>
                <a:defRPr/>
              </a:pPr>
              <a:t>‹#›</a:t>
            </a:fld>
            <a:r>
              <a:rPr lang="cs-CZ" altLang="en-US">
                <a:solidFill>
                  <a:srgbClr val="969696"/>
                </a:solidFill>
              </a:rPr>
              <a:t>/celkem</a:t>
            </a:r>
          </a:p>
        </p:txBody>
      </p:sp>
      <p:sp>
        <p:nvSpPr>
          <p:cNvPr id="68614" name="Rectangle 6"/>
          <p:cNvSpPr>
            <a:spLocks noGrp="1" noChangeArrowheads="1"/>
          </p:cNvSpPr>
          <p:nvPr>
            <p:ph type="ftr" sz="quarter" idx="3"/>
          </p:nvPr>
        </p:nvSpPr>
        <p:spPr bwMode="auto">
          <a:xfrm>
            <a:off x="431800" y="6332538"/>
            <a:ext cx="5757863"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eaLnBrk="1" hangingPunct="1">
              <a:defRPr sz="1600">
                <a:solidFill>
                  <a:srgbClr val="969696"/>
                </a:solidFill>
                <a:latin typeface="Arial" charset="0"/>
                <a:ea typeface="+mn-ea"/>
                <a:cs typeface="+mn-cs"/>
              </a:defRPr>
            </a:lvl1pPr>
          </a:lstStyle>
          <a:p>
            <a:pPr>
              <a:defRPr/>
            </a:pPr>
            <a:r>
              <a:rPr lang="cs-CZ"/>
              <a:t>Název prezentace - doplnit</a:t>
            </a:r>
          </a:p>
        </p:txBody>
      </p:sp>
      <p:pic>
        <p:nvPicPr>
          <p:cNvPr id="6151" name="Picture 9" descr="CEITEC_logo_neg_RGB"/>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51538" y="720725"/>
            <a:ext cx="30591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544" r:id="rId1"/>
    <p:sldLayoutId id="2147493545" r:id="rId2"/>
    <p:sldLayoutId id="2147493546" r:id="rId3"/>
    <p:sldLayoutId id="2147493547" r:id="rId4"/>
    <p:sldLayoutId id="2147493548" r:id="rId5"/>
    <p:sldLayoutId id="2147493549" r:id="rId6"/>
    <p:sldLayoutId id="2147493550" r:id="rId7"/>
    <p:sldLayoutId id="2147493551" r:id="rId8"/>
    <p:sldLayoutId id="2147493552" r:id="rId9"/>
    <p:sldLayoutId id="2147493553" r:id="rId10"/>
    <p:sldLayoutId id="2147493554" r:id="rId11"/>
  </p:sldLayoutIdLst>
  <p:hf hdr="0" dt="0"/>
  <p:txStyles>
    <p:titleStyle>
      <a:lvl1pPr algn="l" rtl="0" eaLnBrk="0" fontAlgn="base" hangingPunct="0">
        <a:lnSpc>
          <a:spcPct val="90000"/>
        </a:lnSpc>
        <a:spcBef>
          <a:spcPct val="0"/>
        </a:spcBef>
        <a:spcAft>
          <a:spcPct val="0"/>
        </a:spcAft>
        <a:defRPr sz="3000">
          <a:solidFill>
            <a:schemeClr val="bg1"/>
          </a:solidFill>
          <a:latin typeface="+mj-lt"/>
          <a:ea typeface="+mj-ea"/>
          <a:cs typeface="+mj-cs"/>
        </a:defRPr>
      </a:lvl1pPr>
      <a:lvl2pPr algn="l" rtl="0" eaLnBrk="0" fontAlgn="base" hangingPunct="0">
        <a:lnSpc>
          <a:spcPct val="90000"/>
        </a:lnSpc>
        <a:spcBef>
          <a:spcPct val="0"/>
        </a:spcBef>
        <a:spcAft>
          <a:spcPct val="0"/>
        </a:spcAft>
        <a:defRPr sz="3000">
          <a:solidFill>
            <a:schemeClr val="bg1"/>
          </a:solidFill>
          <a:latin typeface="Arial" charset="0"/>
        </a:defRPr>
      </a:lvl2pPr>
      <a:lvl3pPr algn="l" rtl="0" eaLnBrk="0" fontAlgn="base" hangingPunct="0">
        <a:lnSpc>
          <a:spcPct val="90000"/>
        </a:lnSpc>
        <a:spcBef>
          <a:spcPct val="0"/>
        </a:spcBef>
        <a:spcAft>
          <a:spcPct val="0"/>
        </a:spcAft>
        <a:defRPr sz="3000">
          <a:solidFill>
            <a:schemeClr val="bg1"/>
          </a:solidFill>
          <a:latin typeface="Arial" charset="0"/>
        </a:defRPr>
      </a:lvl3pPr>
      <a:lvl4pPr algn="l" rtl="0" eaLnBrk="0" fontAlgn="base" hangingPunct="0">
        <a:lnSpc>
          <a:spcPct val="90000"/>
        </a:lnSpc>
        <a:spcBef>
          <a:spcPct val="0"/>
        </a:spcBef>
        <a:spcAft>
          <a:spcPct val="0"/>
        </a:spcAft>
        <a:defRPr sz="3000">
          <a:solidFill>
            <a:schemeClr val="bg1"/>
          </a:solidFill>
          <a:latin typeface="Arial" charset="0"/>
        </a:defRPr>
      </a:lvl4pPr>
      <a:lvl5pPr algn="l" rtl="0" eaLnBrk="0" fontAlgn="base" hangingPunct="0">
        <a:lnSpc>
          <a:spcPct val="90000"/>
        </a:lnSpc>
        <a:spcBef>
          <a:spcPct val="0"/>
        </a:spcBef>
        <a:spcAft>
          <a:spcPct val="0"/>
        </a:spcAft>
        <a:defRPr sz="3000">
          <a:solidFill>
            <a:schemeClr val="bg1"/>
          </a:solidFill>
          <a:latin typeface="Arial" charset="0"/>
        </a:defRPr>
      </a:lvl5pPr>
      <a:lvl6pPr marL="457200" algn="l" rtl="0" fontAlgn="base">
        <a:lnSpc>
          <a:spcPct val="90000"/>
        </a:lnSpc>
        <a:spcBef>
          <a:spcPct val="0"/>
        </a:spcBef>
        <a:spcAft>
          <a:spcPct val="0"/>
        </a:spcAft>
        <a:defRPr sz="3000">
          <a:solidFill>
            <a:schemeClr val="bg1"/>
          </a:solidFill>
          <a:latin typeface="Arial" charset="0"/>
        </a:defRPr>
      </a:lvl6pPr>
      <a:lvl7pPr marL="914400" algn="l" rtl="0" fontAlgn="base">
        <a:lnSpc>
          <a:spcPct val="90000"/>
        </a:lnSpc>
        <a:spcBef>
          <a:spcPct val="0"/>
        </a:spcBef>
        <a:spcAft>
          <a:spcPct val="0"/>
        </a:spcAft>
        <a:defRPr sz="3000">
          <a:solidFill>
            <a:schemeClr val="bg1"/>
          </a:solidFill>
          <a:latin typeface="Arial" charset="0"/>
        </a:defRPr>
      </a:lvl7pPr>
      <a:lvl8pPr marL="1371600" algn="l" rtl="0" fontAlgn="base">
        <a:lnSpc>
          <a:spcPct val="90000"/>
        </a:lnSpc>
        <a:spcBef>
          <a:spcPct val="0"/>
        </a:spcBef>
        <a:spcAft>
          <a:spcPct val="0"/>
        </a:spcAft>
        <a:defRPr sz="3000">
          <a:solidFill>
            <a:schemeClr val="bg1"/>
          </a:solidFill>
          <a:latin typeface="Arial" charset="0"/>
        </a:defRPr>
      </a:lvl8pPr>
      <a:lvl9pPr marL="1828800" algn="l" rtl="0" fontAlgn="base">
        <a:lnSpc>
          <a:spcPct val="90000"/>
        </a:lnSpc>
        <a:spcBef>
          <a:spcPct val="0"/>
        </a:spcBef>
        <a:spcAft>
          <a:spcPct val="0"/>
        </a:spcAft>
        <a:defRPr sz="3000">
          <a:solidFill>
            <a:schemeClr val="bg1"/>
          </a:solidFill>
          <a:latin typeface="Arial" charset="0"/>
        </a:defRPr>
      </a:lvl9pPr>
    </p:titleStyle>
    <p:bodyStyle>
      <a:lvl1pPr marL="342900" indent="-342900" algn="l" rtl="0" eaLnBrk="0" fontAlgn="base" hangingPunct="0">
        <a:spcBef>
          <a:spcPct val="20000"/>
        </a:spcBef>
        <a:spcAft>
          <a:spcPct val="0"/>
        </a:spcAft>
        <a:buBlip>
          <a:blip r:embed="rId14"/>
        </a:buBlip>
        <a:defRPr sz="2800">
          <a:solidFill>
            <a:srgbClr val="555555"/>
          </a:solidFill>
          <a:latin typeface="+mn-lt"/>
          <a:ea typeface="+mn-ea"/>
          <a:cs typeface="+mn-cs"/>
        </a:defRPr>
      </a:lvl1pPr>
      <a:lvl2pPr marL="742950" indent="-285750" algn="l" rtl="0" eaLnBrk="0" fontAlgn="base" hangingPunct="0">
        <a:spcBef>
          <a:spcPct val="20000"/>
        </a:spcBef>
        <a:spcAft>
          <a:spcPct val="0"/>
        </a:spcAft>
        <a:buBlip>
          <a:blip r:embed="rId14"/>
        </a:buBlip>
        <a:defRPr sz="2400">
          <a:solidFill>
            <a:srgbClr val="555555"/>
          </a:solidFill>
          <a:latin typeface="+mn-lt"/>
        </a:defRPr>
      </a:lvl2pPr>
      <a:lvl3pPr marL="1143000" indent="-228600" algn="l" rtl="0" eaLnBrk="0" fontAlgn="base" hangingPunct="0">
        <a:spcBef>
          <a:spcPct val="20000"/>
        </a:spcBef>
        <a:spcAft>
          <a:spcPct val="0"/>
        </a:spcAft>
        <a:buBlip>
          <a:blip r:embed="rId14"/>
        </a:buBlip>
        <a:defRPr sz="2000">
          <a:solidFill>
            <a:srgbClr val="555555"/>
          </a:solidFill>
          <a:latin typeface="+mn-lt"/>
        </a:defRPr>
      </a:lvl3pPr>
      <a:lvl4pPr marL="1600200" indent="-228600" algn="l" rtl="0" eaLnBrk="0" fontAlgn="base" hangingPunct="0">
        <a:spcBef>
          <a:spcPct val="20000"/>
        </a:spcBef>
        <a:spcAft>
          <a:spcPct val="0"/>
        </a:spcAft>
        <a:buBlip>
          <a:blip r:embed="rId14"/>
        </a:buBlip>
        <a:defRPr>
          <a:solidFill>
            <a:srgbClr val="555555"/>
          </a:solidFill>
          <a:latin typeface="+mn-lt"/>
        </a:defRPr>
      </a:lvl4pPr>
      <a:lvl5pPr marL="2057400" indent="-228600" algn="l" rtl="0" eaLnBrk="0" fontAlgn="base" hangingPunct="0">
        <a:spcBef>
          <a:spcPct val="20000"/>
        </a:spcBef>
        <a:spcAft>
          <a:spcPct val="0"/>
        </a:spcAft>
        <a:buBlip>
          <a:blip r:embed="rId14"/>
        </a:buBlip>
        <a:defRPr sz="1600">
          <a:solidFill>
            <a:srgbClr val="555555"/>
          </a:solidFill>
          <a:latin typeface="+mn-lt"/>
        </a:defRPr>
      </a:lvl5pPr>
      <a:lvl6pPr marL="2514600" indent="-228600" algn="l" rtl="0" fontAlgn="base">
        <a:spcBef>
          <a:spcPct val="20000"/>
        </a:spcBef>
        <a:spcAft>
          <a:spcPct val="0"/>
        </a:spcAft>
        <a:buBlip>
          <a:blip r:embed="rId14"/>
        </a:buBlip>
        <a:defRPr sz="1600">
          <a:solidFill>
            <a:srgbClr val="555555"/>
          </a:solidFill>
          <a:latin typeface="+mn-lt"/>
        </a:defRPr>
      </a:lvl6pPr>
      <a:lvl7pPr marL="2971800" indent="-228600" algn="l" rtl="0" fontAlgn="base">
        <a:spcBef>
          <a:spcPct val="20000"/>
        </a:spcBef>
        <a:spcAft>
          <a:spcPct val="0"/>
        </a:spcAft>
        <a:buBlip>
          <a:blip r:embed="rId14"/>
        </a:buBlip>
        <a:defRPr sz="1600">
          <a:solidFill>
            <a:srgbClr val="555555"/>
          </a:solidFill>
          <a:latin typeface="+mn-lt"/>
        </a:defRPr>
      </a:lvl7pPr>
      <a:lvl8pPr marL="3429000" indent="-228600" algn="l" rtl="0" fontAlgn="base">
        <a:spcBef>
          <a:spcPct val="20000"/>
        </a:spcBef>
        <a:spcAft>
          <a:spcPct val="0"/>
        </a:spcAft>
        <a:buBlip>
          <a:blip r:embed="rId14"/>
        </a:buBlip>
        <a:defRPr sz="1600">
          <a:solidFill>
            <a:srgbClr val="555555"/>
          </a:solidFill>
          <a:latin typeface="+mn-lt"/>
        </a:defRPr>
      </a:lvl8pPr>
      <a:lvl9pPr marL="3886200" indent="-228600" algn="l" rtl="0" fontAlgn="base">
        <a:spcBef>
          <a:spcPct val="20000"/>
        </a:spcBef>
        <a:spcAft>
          <a:spcPct val="0"/>
        </a:spcAft>
        <a:buBlip>
          <a:blip r:embed="rId14"/>
        </a:buBlip>
        <a:defRPr sz="1600">
          <a:solidFill>
            <a:srgbClr val="555555"/>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0"/>
          <p:cNvSpPr>
            <a:spLocks noChangeArrowheads="1"/>
          </p:cNvSpPr>
          <p:nvPr/>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endParaRPr lang="cs-CZ" altLang="cs-CZ">
              <a:solidFill>
                <a:srgbClr val="000000"/>
              </a:solidFill>
            </a:endParaRPr>
          </a:p>
        </p:txBody>
      </p:sp>
      <p:sp>
        <p:nvSpPr>
          <p:cNvPr id="1030" name="Rectangle 6"/>
          <p:cNvSpPr>
            <a:spLocks noGrp="1" noChangeArrowheads="1"/>
          </p:cNvSpPr>
          <p:nvPr>
            <p:ph type="sldNum" sz="quarter" idx="4"/>
          </p:nvPr>
        </p:nvSpPr>
        <p:spPr bwMode="auto">
          <a:xfrm>
            <a:off x="207963" y="6411913"/>
            <a:ext cx="668337"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1" hangingPunct="1">
              <a:defRPr sz="1300" b="1">
                <a:solidFill>
                  <a:srgbClr val="FFFFFF"/>
                </a:solidFill>
              </a:defRPr>
            </a:lvl1pPr>
          </a:lstStyle>
          <a:p>
            <a:pPr>
              <a:defRPr/>
            </a:pPr>
            <a:fld id="{5FDCD54C-B19E-4A12-B8F2-046497DFD952}" type="slidenum">
              <a:rPr lang="cs-CZ" altLang="en-US"/>
              <a:pPr>
                <a:defRPr/>
              </a:pPr>
              <a:t>‹#›</a:t>
            </a:fld>
            <a:endParaRPr lang="cs-CZ" altLang="en-US">
              <a:solidFill>
                <a:srgbClr val="E1F0D2"/>
              </a:solidFill>
            </a:endParaRPr>
          </a:p>
        </p:txBody>
      </p:sp>
      <p:sp>
        <p:nvSpPr>
          <p:cNvPr id="7172"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7173"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pic>
        <p:nvPicPr>
          <p:cNvPr id="7174" name="Picture 25" descr="CEITEC_logo_po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555" r:id="rId1"/>
    <p:sldLayoutId id="2147493494" r:id="rId2"/>
    <p:sldLayoutId id="2147493495" r:id="rId3"/>
    <p:sldLayoutId id="2147493496" r:id="rId4"/>
    <p:sldLayoutId id="2147493497" r:id="rId5"/>
    <p:sldLayoutId id="2147493498" r:id="rId6"/>
    <p:sldLayoutId id="2147493499" r:id="rId7"/>
    <p:sldLayoutId id="2147493500" r:id="rId8"/>
    <p:sldLayoutId id="2147493501" r:id="rId9"/>
    <p:sldLayoutId id="2147493502" r:id="rId10"/>
    <p:sldLayoutId id="2147493503" r:id="rId11"/>
  </p:sldLayoutIdLst>
  <p:hf hdr="0" ftr="0" dt="0"/>
  <p:txStyles>
    <p:titleStyle>
      <a:lvl1pPr algn="l" rtl="0" eaLnBrk="0" fontAlgn="base" hangingPunct="0">
        <a:lnSpc>
          <a:spcPct val="90000"/>
        </a:lnSpc>
        <a:spcBef>
          <a:spcPct val="0"/>
        </a:spcBef>
        <a:spcAft>
          <a:spcPct val="0"/>
        </a:spcAft>
        <a:defRPr sz="3200">
          <a:solidFill>
            <a:srgbClr val="69BE28"/>
          </a:solidFill>
          <a:latin typeface="+mj-lt"/>
          <a:ea typeface="+mj-ea"/>
          <a:cs typeface="+mj-cs"/>
        </a:defRPr>
      </a:lvl1pPr>
      <a:lvl2pPr algn="l" rtl="0" eaLnBrk="0" fontAlgn="base" hangingPunct="0">
        <a:lnSpc>
          <a:spcPct val="90000"/>
        </a:lnSpc>
        <a:spcBef>
          <a:spcPct val="0"/>
        </a:spcBef>
        <a:spcAft>
          <a:spcPct val="0"/>
        </a:spcAft>
        <a:defRPr sz="3200">
          <a:solidFill>
            <a:srgbClr val="69BE28"/>
          </a:solidFill>
          <a:latin typeface="Arial" charset="0"/>
        </a:defRPr>
      </a:lvl2pPr>
      <a:lvl3pPr algn="l" rtl="0" eaLnBrk="0" fontAlgn="base" hangingPunct="0">
        <a:lnSpc>
          <a:spcPct val="90000"/>
        </a:lnSpc>
        <a:spcBef>
          <a:spcPct val="0"/>
        </a:spcBef>
        <a:spcAft>
          <a:spcPct val="0"/>
        </a:spcAft>
        <a:defRPr sz="3200">
          <a:solidFill>
            <a:srgbClr val="69BE28"/>
          </a:solidFill>
          <a:latin typeface="Arial" charset="0"/>
        </a:defRPr>
      </a:lvl3pPr>
      <a:lvl4pPr algn="l" rtl="0" eaLnBrk="0" fontAlgn="base" hangingPunct="0">
        <a:lnSpc>
          <a:spcPct val="90000"/>
        </a:lnSpc>
        <a:spcBef>
          <a:spcPct val="0"/>
        </a:spcBef>
        <a:spcAft>
          <a:spcPct val="0"/>
        </a:spcAft>
        <a:defRPr sz="3200">
          <a:solidFill>
            <a:srgbClr val="69BE28"/>
          </a:solidFill>
          <a:latin typeface="Arial" charset="0"/>
        </a:defRPr>
      </a:lvl4pPr>
      <a:lvl5pPr algn="l" rtl="0" eaLnBrk="0" fontAlgn="base" hangingPunct="0">
        <a:lnSpc>
          <a:spcPct val="90000"/>
        </a:lnSpc>
        <a:spcBef>
          <a:spcPct val="0"/>
        </a:spcBef>
        <a:spcAft>
          <a:spcPct val="0"/>
        </a:spcAft>
        <a:defRPr sz="3200">
          <a:solidFill>
            <a:srgbClr val="69BE28"/>
          </a:solidFill>
          <a:latin typeface="Arial" charset="0"/>
        </a:defRPr>
      </a:lvl5pPr>
      <a:lvl6pPr marL="457200" algn="l" rtl="0" fontAlgn="base">
        <a:lnSpc>
          <a:spcPct val="90000"/>
        </a:lnSpc>
        <a:spcBef>
          <a:spcPct val="0"/>
        </a:spcBef>
        <a:spcAft>
          <a:spcPct val="0"/>
        </a:spcAft>
        <a:defRPr sz="3200">
          <a:solidFill>
            <a:srgbClr val="69BE28"/>
          </a:solidFill>
          <a:latin typeface="Arial" charset="0"/>
        </a:defRPr>
      </a:lvl6pPr>
      <a:lvl7pPr marL="914400" algn="l" rtl="0" fontAlgn="base">
        <a:lnSpc>
          <a:spcPct val="90000"/>
        </a:lnSpc>
        <a:spcBef>
          <a:spcPct val="0"/>
        </a:spcBef>
        <a:spcAft>
          <a:spcPct val="0"/>
        </a:spcAft>
        <a:defRPr sz="3200">
          <a:solidFill>
            <a:srgbClr val="69BE28"/>
          </a:solidFill>
          <a:latin typeface="Arial" charset="0"/>
        </a:defRPr>
      </a:lvl7pPr>
      <a:lvl8pPr marL="1371600" algn="l" rtl="0" fontAlgn="base">
        <a:lnSpc>
          <a:spcPct val="90000"/>
        </a:lnSpc>
        <a:spcBef>
          <a:spcPct val="0"/>
        </a:spcBef>
        <a:spcAft>
          <a:spcPct val="0"/>
        </a:spcAft>
        <a:defRPr sz="3200">
          <a:solidFill>
            <a:srgbClr val="69BE28"/>
          </a:solidFill>
          <a:latin typeface="Arial" charset="0"/>
        </a:defRPr>
      </a:lvl8pPr>
      <a:lvl9pPr marL="1828800" algn="l" rtl="0" fontAlgn="base">
        <a:lnSpc>
          <a:spcPct val="90000"/>
        </a:lnSpc>
        <a:spcBef>
          <a:spcPct val="0"/>
        </a:spcBef>
        <a:spcAft>
          <a:spcPct val="0"/>
        </a:spcAft>
        <a:defRPr sz="3200">
          <a:solidFill>
            <a:srgbClr val="69BE28"/>
          </a:solidFill>
          <a:latin typeface="Arial"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292929"/>
          </a:solidFill>
          <a:latin typeface="+mn-lt"/>
          <a:ea typeface="+mn-ea"/>
          <a:cs typeface="+mn-cs"/>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292929"/>
          </a:solidFill>
          <a:latin typeface="+mn-lt"/>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292929"/>
          </a:solidFill>
          <a:latin typeface="+mn-lt"/>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292929"/>
          </a:solidFill>
          <a:latin typeface="+mn-lt"/>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mn-lt"/>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0"/>
            <a:ext cx="9140825" cy="1439863"/>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cs-CZ" altLang="cs-CZ">
              <a:solidFill>
                <a:srgbClr val="000000"/>
              </a:solidFill>
            </a:endParaRPr>
          </a:p>
        </p:txBody>
      </p:sp>
      <p:sp>
        <p:nvSpPr>
          <p:cNvPr id="8195" name="Rectangle 3"/>
          <p:cNvSpPr>
            <a:spLocks noGrp="1" noChangeArrowheads="1"/>
          </p:cNvSpPr>
          <p:nvPr>
            <p:ph type="title"/>
          </p:nvPr>
        </p:nvSpPr>
        <p:spPr bwMode="auto">
          <a:xfrm>
            <a:off x="431800" y="404813"/>
            <a:ext cx="57578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cs-CZ" altLang="cs-CZ"/>
              <a:t>Klepnutím lze upravit styl předlohy nadpisů.</a:t>
            </a:r>
          </a:p>
        </p:txBody>
      </p:sp>
      <p:sp>
        <p:nvSpPr>
          <p:cNvPr id="8196" name="Rectangle 4"/>
          <p:cNvSpPr>
            <a:spLocks noGrp="1" noChangeArrowheads="1"/>
          </p:cNvSpPr>
          <p:nvPr>
            <p:ph type="body" idx="1"/>
          </p:nvPr>
        </p:nvSpPr>
        <p:spPr bwMode="auto">
          <a:xfrm>
            <a:off x="431800" y="1619250"/>
            <a:ext cx="827722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68613" name="Rectangle 5"/>
          <p:cNvSpPr>
            <a:spLocks noGrp="1" noChangeArrowheads="1"/>
          </p:cNvSpPr>
          <p:nvPr>
            <p:ph type="sldNum" sz="quarter" idx="4"/>
          </p:nvPr>
        </p:nvSpPr>
        <p:spPr bwMode="auto">
          <a:xfrm>
            <a:off x="7269163" y="6332538"/>
            <a:ext cx="1439862"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1" hangingPunct="1">
              <a:defRPr sz="1600" b="1">
                <a:solidFill>
                  <a:srgbClr val="64B923"/>
                </a:solidFill>
              </a:defRPr>
            </a:lvl1pPr>
          </a:lstStyle>
          <a:p>
            <a:pPr>
              <a:defRPr/>
            </a:pPr>
            <a:fld id="{B205F00A-547C-4F5D-B2E5-2A8BB5959CAC}" type="slidenum">
              <a:rPr lang="cs-CZ" altLang="en-US"/>
              <a:pPr>
                <a:defRPr/>
              </a:pPr>
              <a:t>‹#›</a:t>
            </a:fld>
            <a:r>
              <a:rPr lang="cs-CZ" altLang="en-US">
                <a:solidFill>
                  <a:srgbClr val="969696"/>
                </a:solidFill>
              </a:rPr>
              <a:t>/celkem</a:t>
            </a:r>
          </a:p>
        </p:txBody>
      </p:sp>
      <p:sp>
        <p:nvSpPr>
          <p:cNvPr id="68614" name="Rectangle 6"/>
          <p:cNvSpPr>
            <a:spLocks noGrp="1" noChangeArrowheads="1"/>
          </p:cNvSpPr>
          <p:nvPr>
            <p:ph type="ftr" sz="quarter" idx="3"/>
          </p:nvPr>
        </p:nvSpPr>
        <p:spPr bwMode="auto">
          <a:xfrm>
            <a:off x="431800" y="6332538"/>
            <a:ext cx="5757863"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eaLnBrk="1" hangingPunct="1">
              <a:defRPr sz="1600">
                <a:solidFill>
                  <a:srgbClr val="969696"/>
                </a:solidFill>
                <a:latin typeface="Arial" pitchFamily="34" charset="0"/>
                <a:ea typeface="+mn-ea"/>
                <a:cs typeface="+mn-cs"/>
              </a:defRPr>
            </a:lvl1pPr>
          </a:lstStyle>
          <a:p>
            <a:pPr>
              <a:defRPr/>
            </a:pPr>
            <a:r>
              <a:rPr lang="cs-CZ"/>
              <a:t>Název prezentace - doplnit</a:t>
            </a:r>
          </a:p>
        </p:txBody>
      </p:sp>
      <p:pic>
        <p:nvPicPr>
          <p:cNvPr id="8199" name="Picture 9" descr="CEITEC_logo_neg_RGB"/>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51538" y="720725"/>
            <a:ext cx="30591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556" r:id="rId1"/>
    <p:sldLayoutId id="2147493557" r:id="rId2"/>
    <p:sldLayoutId id="2147493558" r:id="rId3"/>
    <p:sldLayoutId id="2147493559" r:id="rId4"/>
    <p:sldLayoutId id="2147493560" r:id="rId5"/>
    <p:sldLayoutId id="2147493561" r:id="rId6"/>
    <p:sldLayoutId id="2147493562" r:id="rId7"/>
    <p:sldLayoutId id="2147493563" r:id="rId8"/>
    <p:sldLayoutId id="2147493564" r:id="rId9"/>
    <p:sldLayoutId id="2147493565" r:id="rId10"/>
    <p:sldLayoutId id="2147493566" r:id="rId11"/>
  </p:sldLayoutIdLst>
  <p:hf hdr="0" dt="0"/>
  <p:txStyles>
    <p:titleStyle>
      <a:lvl1pPr algn="l" rtl="0" eaLnBrk="0" fontAlgn="base" hangingPunct="0">
        <a:lnSpc>
          <a:spcPct val="90000"/>
        </a:lnSpc>
        <a:spcBef>
          <a:spcPct val="0"/>
        </a:spcBef>
        <a:spcAft>
          <a:spcPct val="0"/>
        </a:spcAft>
        <a:defRPr sz="3000">
          <a:solidFill>
            <a:schemeClr val="bg1"/>
          </a:solidFill>
          <a:latin typeface="+mj-lt"/>
          <a:ea typeface="+mj-ea"/>
          <a:cs typeface="+mj-cs"/>
        </a:defRPr>
      </a:lvl1pPr>
      <a:lvl2pPr algn="l" rtl="0" eaLnBrk="0" fontAlgn="base" hangingPunct="0">
        <a:lnSpc>
          <a:spcPct val="90000"/>
        </a:lnSpc>
        <a:spcBef>
          <a:spcPct val="0"/>
        </a:spcBef>
        <a:spcAft>
          <a:spcPct val="0"/>
        </a:spcAft>
        <a:defRPr sz="3000">
          <a:solidFill>
            <a:schemeClr val="bg1"/>
          </a:solidFill>
          <a:latin typeface="Arial" pitchFamily="34" charset="0"/>
        </a:defRPr>
      </a:lvl2pPr>
      <a:lvl3pPr algn="l" rtl="0" eaLnBrk="0" fontAlgn="base" hangingPunct="0">
        <a:lnSpc>
          <a:spcPct val="90000"/>
        </a:lnSpc>
        <a:spcBef>
          <a:spcPct val="0"/>
        </a:spcBef>
        <a:spcAft>
          <a:spcPct val="0"/>
        </a:spcAft>
        <a:defRPr sz="3000">
          <a:solidFill>
            <a:schemeClr val="bg1"/>
          </a:solidFill>
          <a:latin typeface="Arial" pitchFamily="34" charset="0"/>
        </a:defRPr>
      </a:lvl3pPr>
      <a:lvl4pPr algn="l" rtl="0" eaLnBrk="0" fontAlgn="base" hangingPunct="0">
        <a:lnSpc>
          <a:spcPct val="90000"/>
        </a:lnSpc>
        <a:spcBef>
          <a:spcPct val="0"/>
        </a:spcBef>
        <a:spcAft>
          <a:spcPct val="0"/>
        </a:spcAft>
        <a:defRPr sz="3000">
          <a:solidFill>
            <a:schemeClr val="bg1"/>
          </a:solidFill>
          <a:latin typeface="Arial" pitchFamily="34" charset="0"/>
        </a:defRPr>
      </a:lvl4pPr>
      <a:lvl5pPr algn="l" rtl="0" eaLnBrk="0" fontAlgn="base" hangingPunct="0">
        <a:lnSpc>
          <a:spcPct val="90000"/>
        </a:lnSpc>
        <a:spcBef>
          <a:spcPct val="0"/>
        </a:spcBef>
        <a:spcAft>
          <a:spcPct val="0"/>
        </a:spcAft>
        <a:defRPr sz="3000">
          <a:solidFill>
            <a:schemeClr val="bg1"/>
          </a:solidFill>
          <a:latin typeface="Arial" pitchFamily="34" charset="0"/>
        </a:defRPr>
      </a:lvl5pPr>
      <a:lvl6pPr marL="457200" algn="l" rtl="0" fontAlgn="base">
        <a:lnSpc>
          <a:spcPct val="90000"/>
        </a:lnSpc>
        <a:spcBef>
          <a:spcPct val="0"/>
        </a:spcBef>
        <a:spcAft>
          <a:spcPct val="0"/>
        </a:spcAft>
        <a:defRPr sz="3000">
          <a:solidFill>
            <a:schemeClr val="bg1"/>
          </a:solidFill>
          <a:latin typeface="Arial" pitchFamily="34" charset="0"/>
        </a:defRPr>
      </a:lvl6pPr>
      <a:lvl7pPr marL="914400" algn="l" rtl="0" fontAlgn="base">
        <a:lnSpc>
          <a:spcPct val="90000"/>
        </a:lnSpc>
        <a:spcBef>
          <a:spcPct val="0"/>
        </a:spcBef>
        <a:spcAft>
          <a:spcPct val="0"/>
        </a:spcAft>
        <a:defRPr sz="3000">
          <a:solidFill>
            <a:schemeClr val="bg1"/>
          </a:solidFill>
          <a:latin typeface="Arial" pitchFamily="34" charset="0"/>
        </a:defRPr>
      </a:lvl7pPr>
      <a:lvl8pPr marL="1371600" algn="l" rtl="0" fontAlgn="base">
        <a:lnSpc>
          <a:spcPct val="90000"/>
        </a:lnSpc>
        <a:spcBef>
          <a:spcPct val="0"/>
        </a:spcBef>
        <a:spcAft>
          <a:spcPct val="0"/>
        </a:spcAft>
        <a:defRPr sz="3000">
          <a:solidFill>
            <a:schemeClr val="bg1"/>
          </a:solidFill>
          <a:latin typeface="Arial" pitchFamily="34" charset="0"/>
        </a:defRPr>
      </a:lvl8pPr>
      <a:lvl9pPr marL="1828800" algn="l" rtl="0" fontAlgn="base">
        <a:lnSpc>
          <a:spcPct val="90000"/>
        </a:lnSpc>
        <a:spcBef>
          <a:spcPct val="0"/>
        </a:spcBef>
        <a:spcAft>
          <a:spcPct val="0"/>
        </a:spcAft>
        <a:defRPr sz="3000">
          <a:solidFill>
            <a:schemeClr val="bg1"/>
          </a:solidFill>
          <a:latin typeface="Arial" pitchFamily="34" charset="0"/>
        </a:defRPr>
      </a:lvl9pPr>
    </p:titleStyle>
    <p:bodyStyle>
      <a:lvl1pPr marL="342900" indent="-342900" algn="l" rtl="0" eaLnBrk="0" fontAlgn="base" hangingPunct="0">
        <a:spcBef>
          <a:spcPct val="20000"/>
        </a:spcBef>
        <a:spcAft>
          <a:spcPct val="0"/>
        </a:spcAft>
        <a:buBlip>
          <a:blip r:embed="rId14"/>
        </a:buBlip>
        <a:defRPr sz="2800">
          <a:solidFill>
            <a:srgbClr val="555555"/>
          </a:solidFill>
          <a:latin typeface="+mn-lt"/>
          <a:ea typeface="+mn-ea"/>
          <a:cs typeface="+mn-cs"/>
        </a:defRPr>
      </a:lvl1pPr>
      <a:lvl2pPr marL="742950" indent="-285750" algn="l" rtl="0" eaLnBrk="0" fontAlgn="base" hangingPunct="0">
        <a:spcBef>
          <a:spcPct val="20000"/>
        </a:spcBef>
        <a:spcAft>
          <a:spcPct val="0"/>
        </a:spcAft>
        <a:buBlip>
          <a:blip r:embed="rId14"/>
        </a:buBlip>
        <a:defRPr sz="2400">
          <a:solidFill>
            <a:srgbClr val="555555"/>
          </a:solidFill>
          <a:latin typeface="+mn-lt"/>
        </a:defRPr>
      </a:lvl2pPr>
      <a:lvl3pPr marL="1143000" indent="-228600" algn="l" rtl="0" eaLnBrk="0" fontAlgn="base" hangingPunct="0">
        <a:spcBef>
          <a:spcPct val="20000"/>
        </a:spcBef>
        <a:spcAft>
          <a:spcPct val="0"/>
        </a:spcAft>
        <a:buBlip>
          <a:blip r:embed="rId14"/>
        </a:buBlip>
        <a:defRPr sz="2000">
          <a:solidFill>
            <a:srgbClr val="555555"/>
          </a:solidFill>
          <a:latin typeface="+mn-lt"/>
        </a:defRPr>
      </a:lvl3pPr>
      <a:lvl4pPr marL="1600200" indent="-228600" algn="l" rtl="0" eaLnBrk="0" fontAlgn="base" hangingPunct="0">
        <a:spcBef>
          <a:spcPct val="20000"/>
        </a:spcBef>
        <a:spcAft>
          <a:spcPct val="0"/>
        </a:spcAft>
        <a:buBlip>
          <a:blip r:embed="rId14"/>
        </a:buBlip>
        <a:defRPr>
          <a:solidFill>
            <a:srgbClr val="555555"/>
          </a:solidFill>
          <a:latin typeface="+mn-lt"/>
        </a:defRPr>
      </a:lvl4pPr>
      <a:lvl5pPr marL="2057400" indent="-228600" algn="l" rtl="0" eaLnBrk="0" fontAlgn="base" hangingPunct="0">
        <a:spcBef>
          <a:spcPct val="20000"/>
        </a:spcBef>
        <a:spcAft>
          <a:spcPct val="0"/>
        </a:spcAft>
        <a:buBlip>
          <a:blip r:embed="rId14"/>
        </a:buBlip>
        <a:defRPr sz="1600">
          <a:solidFill>
            <a:srgbClr val="555555"/>
          </a:solidFill>
          <a:latin typeface="+mn-lt"/>
        </a:defRPr>
      </a:lvl5pPr>
      <a:lvl6pPr marL="2514600" indent="-228600" algn="l" rtl="0" fontAlgn="base">
        <a:spcBef>
          <a:spcPct val="20000"/>
        </a:spcBef>
        <a:spcAft>
          <a:spcPct val="0"/>
        </a:spcAft>
        <a:buBlip>
          <a:blip r:embed="rId14"/>
        </a:buBlip>
        <a:defRPr sz="1600">
          <a:solidFill>
            <a:srgbClr val="555555"/>
          </a:solidFill>
          <a:latin typeface="+mn-lt"/>
        </a:defRPr>
      </a:lvl6pPr>
      <a:lvl7pPr marL="2971800" indent="-228600" algn="l" rtl="0" fontAlgn="base">
        <a:spcBef>
          <a:spcPct val="20000"/>
        </a:spcBef>
        <a:spcAft>
          <a:spcPct val="0"/>
        </a:spcAft>
        <a:buBlip>
          <a:blip r:embed="rId14"/>
        </a:buBlip>
        <a:defRPr sz="1600">
          <a:solidFill>
            <a:srgbClr val="555555"/>
          </a:solidFill>
          <a:latin typeface="+mn-lt"/>
        </a:defRPr>
      </a:lvl7pPr>
      <a:lvl8pPr marL="3429000" indent="-228600" algn="l" rtl="0" fontAlgn="base">
        <a:spcBef>
          <a:spcPct val="20000"/>
        </a:spcBef>
        <a:spcAft>
          <a:spcPct val="0"/>
        </a:spcAft>
        <a:buBlip>
          <a:blip r:embed="rId14"/>
        </a:buBlip>
        <a:defRPr sz="1600">
          <a:solidFill>
            <a:srgbClr val="555555"/>
          </a:solidFill>
          <a:latin typeface="+mn-lt"/>
        </a:defRPr>
      </a:lvl8pPr>
      <a:lvl9pPr marL="3886200" indent="-228600" algn="l" rtl="0" fontAlgn="base">
        <a:spcBef>
          <a:spcPct val="20000"/>
        </a:spcBef>
        <a:spcAft>
          <a:spcPct val="0"/>
        </a:spcAft>
        <a:buBlip>
          <a:blip r:embed="rId14"/>
        </a:buBlip>
        <a:defRPr sz="1600">
          <a:solidFill>
            <a:srgbClr val="555555"/>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0"/>
          <p:cNvSpPr>
            <a:spLocks noChangeArrowheads="1"/>
          </p:cNvSpPr>
          <p:nvPr/>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endParaRPr lang="cs-CZ" altLang="cs-CZ">
              <a:solidFill>
                <a:srgbClr val="000000"/>
              </a:solidFill>
            </a:endParaRPr>
          </a:p>
        </p:txBody>
      </p:sp>
      <p:sp>
        <p:nvSpPr>
          <p:cNvPr id="1030" name="Rectangle 6"/>
          <p:cNvSpPr>
            <a:spLocks noGrp="1" noChangeArrowheads="1"/>
          </p:cNvSpPr>
          <p:nvPr>
            <p:ph type="sldNum" sz="quarter" idx="4"/>
          </p:nvPr>
        </p:nvSpPr>
        <p:spPr bwMode="auto">
          <a:xfrm>
            <a:off x="207963" y="6411913"/>
            <a:ext cx="668337"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1" hangingPunct="1">
              <a:defRPr sz="1300" b="1">
                <a:solidFill>
                  <a:srgbClr val="FFFFFF"/>
                </a:solidFill>
              </a:defRPr>
            </a:lvl1pPr>
          </a:lstStyle>
          <a:p>
            <a:pPr>
              <a:defRPr/>
            </a:pPr>
            <a:fld id="{8CF7EC1E-262D-4E91-AFC9-BB52DA7A0541}" type="slidenum">
              <a:rPr lang="cs-CZ" altLang="en-US"/>
              <a:pPr>
                <a:defRPr/>
              </a:pPr>
              <a:t>‹#›</a:t>
            </a:fld>
            <a:endParaRPr lang="cs-CZ" altLang="en-US">
              <a:solidFill>
                <a:srgbClr val="E1F0D2"/>
              </a:solidFill>
            </a:endParaRPr>
          </a:p>
        </p:txBody>
      </p:sp>
      <p:sp>
        <p:nvSpPr>
          <p:cNvPr id="9220"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9221"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pic>
        <p:nvPicPr>
          <p:cNvPr id="9222" name="Picture 25" descr="CEITEC_logo_po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567" r:id="rId1"/>
    <p:sldLayoutId id="2147493504" r:id="rId2"/>
    <p:sldLayoutId id="2147493505" r:id="rId3"/>
    <p:sldLayoutId id="2147493506" r:id="rId4"/>
    <p:sldLayoutId id="2147493507" r:id="rId5"/>
    <p:sldLayoutId id="2147493508" r:id="rId6"/>
    <p:sldLayoutId id="2147493509" r:id="rId7"/>
    <p:sldLayoutId id="2147493510" r:id="rId8"/>
    <p:sldLayoutId id="2147493511" r:id="rId9"/>
    <p:sldLayoutId id="2147493512" r:id="rId10"/>
    <p:sldLayoutId id="2147493513" r:id="rId11"/>
    <p:sldLayoutId id="2147493568" r:id="rId12"/>
  </p:sldLayoutIdLst>
  <p:hf hdr="0" ftr="0" dt="0"/>
  <p:txStyles>
    <p:titleStyle>
      <a:lvl1pPr algn="l" rtl="0" eaLnBrk="0" fontAlgn="base" hangingPunct="0">
        <a:lnSpc>
          <a:spcPct val="90000"/>
        </a:lnSpc>
        <a:spcBef>
          <a:spcPct val="0"/>
        </a:spcBef>
        <a:spcAft>
          <a:spcPct val="0"/>
        </a:spcAft>
        <a:defRPr sz="3200">
          <a:solidFill>
            <a:srgbClr val="69BE28"/>
          </a:solidFill>
          <a:latin typeface="+mj-lt"/>
          <a:ea typeface="+mj-ea"/>
          <a:cs typeface="+mj-cs"/>
        </a:defRPr>
      </a:lvl1pPr>
      <a:lvl2pPr algn="l" rtl="0" eaLnBrk="0" fontAlgn="base" hangingPunct="0">
        <a:lnSpc>
          <a:spcPct val="90000"/>
        </a:lnSpc>
        <a:spcBef>
          <a:spcPct val="0"/>
        </a:spcBef>
        <a:spcAft>
          <a:spcPct val="0"/>
        </a:spcAft>
        <a:defRPr sz="3200">
          <a:solidFill>
            <a:srgbClr val="69BE28"/>
          </a:solidFill>
          <a:latin typeface="Arial" pitchFamily="34" charset="0"/>
        </a:defRPr>
      </a:lvl2pPr>
      <a:lvl3pPr algn="l" rtl="0" eaLnBrk="0" fontAlgn="base" hangingPunct="0">
        <a:lnSpc>
          <a:spcPct val="90000"/>
        </a:lnSpc>
        <a:spcBef>
          <a:spcPct val="0"/>
        </a:spcBef>
        <a:spcAft>
          <a:spcPct val="0"/>
        </a:spcAft>
        <a:defRPr sz="3200">
          <a:solidFill>
            <a:srgbClr val="69BE28"/>
          </a:solidFill>
          <a:latin typeface="Arial" pitchFamily="34" charset="0"/>
        </a:defRPr>
      </a:lvl3pPr>
      <a:lvl4pPr algn="l" rtl="0" eaLnBrk="0" fontAlgn="base" hangingPunct="0">
        <a:lnSpc>
          <a:spcPct val="90000"/>
        </a:lnSpc>
        <a:spcBef>
          <a:spcPct val="0"/>
        </a:spcBef>
        <a:spcAft>
          <a:spcPct val="0"/>
        </a:spcAft>
        <a:defRPr sz="3200">
          <a:solidFill>
            <a:srgbClr val="69BE28"/>
          </a:solidFill>
          <a:latin typeface="Arial" pitchFamily="34" charset="0"/>
        </a:defRPr>
      </a:lvl4pPr>
      <a:lvl5pPr algn="l" rtl="0" eaLnBrk="0" fontAlgn="base" hangingPunct="0">
        <a:lnSpc>
          <a:spcPct val="90000"/>
        </a:lnSpc>
        <a:spcBef>
          <a:spcPct val="0"/>
        </a:spcBef>
        <a:spcAft>
          <a:spcPct val="0"/>
        </a:spcAft>
        <a:defRPr sz="3200">
          <a:solidFill>
            <a:srgbClr val="69BE28"/>
          </a:solidFill>
          <a:latin typeface="Arial" pitchFamily="34" charset="0"/>
        </a:defRPr>
      </a:lvl5pPr>
      <a:lvl6pPr marL="457200" algn="l" rtl="0" fontAlgn="base">
        <a:lnSpc>
          <a:spcPct val="90000"/>
        </a:lnSpc>
        <a:spcBef>
          <a:spcPct val="0"/>
        </a:spcBef>
        <a:spcAft>
          <a:spcPct val="0"/>
        </a:spcAft>
        <a:defRPr sz="3200">
          <a:solidFill>
            <a:srgbClr val="69BE28"/>
          </a:solidFill>
          <a:latin typeface="Arial" pitchFamily="34" charset="0"/>
        </a:defRPr>
      </a:lvl6pPr>
      <a:lvl7pPr marL="914400" algn="l" rtl="0" fontAlgn="base">
        <a:lnSpc>
          <a:spcPct val="90000"/>
        </a:lnSpc>
        <a:spcBef>
          <a:spcPct val="0"/>
        </a:spcBef>
        <a:spcAft>
          <a:spcPct val="0"/>
        </a:spcAft>
        <a:defRPr sz="3200">
          <a:solidFill>
            <a:srgbClr val="69BE28"/>
          </a:solidFill>
          <a:latin typeface="Arial" pitchFamily="34" charset="0"/>
        </a:defRPr>
      </a:lvl7pPr>
      <a:lvl8pPr marL="1371600" algn="l" rtl="0" fontAlgn="base">
        <a:lnSpc>
          <a:spcPct val="90000"/>
        </a:lnSpc>
        <a:spcBef>
          <a:spcPct val="0"/>
        </a:spcBef>
        <a:spcAft>
          <a:spcPct val="0"/>
        </a:spcAft>
        <a:defRPr sz="3200">
          <a:solidFill>
            <a:srgbClr val="69BE28"/>
          </a:solidFill>
          <a:latin typeface="Arial" pitchFamily="34" charset="0"/>
        </a:defRPr>
      </a:lvl8pPr>
      <a:lvl9pPr marL="1828800" algn="l" rtl="0" fontAlgn="base">
        <a:lnSpc>
          <a:spcPct val="90000"/>
        </a:lnSpc>
        <a:spcBef>
          <a:spcPct val="0"/>
        </a:spcBef>
        <a:spcAft>
          <a:spcPct val="0"/>
        </a:spcAft>
        <a:defRPr sz="3200">
          <a:solidFill>
            <a:srgbClr val="69BE28"/>
          </a:solidFill>
          <a:latin typeface="Arial" pitchFamily="34"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292929"/>
          </a:solidFill>
          <a:latin typeface="+mn-lt"/>
          <a:ea typeface="+mn-ea"/>
          <a:cs typeface="+mn-cs"/>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292929"/>
          </a:solidFill>
          <a:latin typeface="+mn-lt"/>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292929"/>
          </a:solidFill>
          <a:latin typeface="+mn-lt"/>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292929"/>
          </a:solidFill>
          <a:latin typeface="+mn-lt"/>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mn-lt"/>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ejatko@sci.muni.cz" TargetMode="External"/><Relationship Id="rId2" Type="http://schemas.openxmlformats.org/officeDocument/2006/relationships/notesSlide" Target="../notesSlides/notesSlide1.xml"/><Relationship Id="rId1" Type="http://schemas.openxmlformats.org/officeDocument/2006/relationships/slideLayout" Target="../slideLayouts/slideLayout83.xml"/><Relationship Id="rId4" Type="http://schemas.openxmlformats.org/officeDocument/2006/relationships/hyperlink" Target="http://www.ceitec.e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hyperlink" Target="http://www.ebi.ac.uk/services"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hyperlink" Target="http://www.ncbi.nlm.nih.gov/"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www.ncbi.nih.gov/Database/datamodel/index.htm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www.ebi.ac.uk/embl/"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hyperlink" Target="http://www.ddbj.nig.ac.jp/" TargetMode="External"/><Relationship Id="rId4" Type="http://schemas.openxmlformats.org/officeDocument/2006/relationships/hyperlink" Target="https://www.ncbi.nlm.nih.gov/"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www.expasy.org/prosite/" TargetMode="External"/><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hyperlink" Target="http://www.expasy.org/prosite/" TargetMode="External"/><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hyperlink" Target="http://www.expasy.org/prosite/" TargetMode="External"/><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hyperlink" Target="http://www.expasy.org/prosite/" TargetMode="External"/><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hyperlink" Target="http://www.bioinf.man.ac.uk/dbbrowser/PRINTS/" TargetMode="External"/><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hyperlink" Target="http://www.gene-regulation.com/"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hyperlink" Target="http://www.rcsb.org/pdb/"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hyperlink" Target="http://www.rcsb.org/pdb/"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file:///\\copy.ics.muni.cz\share\000000-My%20Documents\Teaching\CG020%20Genomika\Prednaskove%20prezentace\CG020%20prednaska%2001\movies\dutinka2.mov.ASF" TargetMode="External"/><Relationship Id="rId7" Type="http://schemas.openxmlformats.org/officeDocument/2006/relationships/hyperlink" Target="http://www.rcsb.org/pdb/" TargetMode="External"/><Relationship Id="rId2" Type="http://schemas.openxmlformats.org/officeDocument/2006/relationships/video" Target="file:///\\copy.ics.muni.cz\share\000000-My%20Documents\Teaching\CG020%20Genomika\Prednaskove%20prezentace\CG020%20prednaska%2001\movies\zaklad_asf.mov.ASF" TargetMode="External"/><Relationship Id="rId1" Type="http://schemas.microsoft.com/office/2007/relationships/media" Target="file:///\\copy.ics.muni.cz\share\000000-My%20Documents\Teaching\CG020%20Genomika\Prednaskove%20prezentace\CG020%20prednaska%2001\movies\zaklad_asf.mov.ASF" TargetMode="External"/><Relationship Id="rId6" Type="http://schemas.openxmlformats.org/officeDocument/2006/relationships/notesSlide" Target="../notesSlides/notesSlide45.xml"/><Relationship Id="rId5" Type="http://schemas.openxmlformats.org/officeDocument/2006/relationships/slideLayout" Target="../slideLayouts/slideLayout13.xml"/><Relationship Id="rId4" Type="http://schemas.openxmlformats.org/officeDocument/2006/relationships/video" Target="file:///\\copy.ics.muni.cz\share\000000-My%20Documents\Teaching\CG020%20Genomika\Prednaskove%20prezentace\CG020%20prednaska%2001\movies\dutinka2.mov.ASF" TargetMode="External"/><Relationship Id="rId9" Type="http://schemas.openxmlformats.org/officeDocument/2006/relationships/image" Target="../media/image5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https://www.ncbi.nlm.nih.gov/genome/gdv" TargetMode="External"/><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hyperlink" Target="http://genome.ucsc.edu/cgi-bin/hgGateway"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genome.ucsc.edu/cgi-bin/hgGateway"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hyperlink" Target="http://genome.ucsc.edu/cgi-bin/hgGateway"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http://www.arabidopsis.org/" TargetMode="External"/><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16.xml"/><Relationship Id="rId5" Type="http://schemas.openxmlformats.org/officeDocument/2006/relationships/hyperlink" Target="https://www.arabidopsis.org/servlets/Search?type=general&amp;search_action=detail&amp;method=1&amp;show_obsolete=F&amp;name=AHP2&amp;sub_type=gene&amp;SEARCH_EXACT=4&amp;SEARCH_CONTAINS=1" TargetMode="External"/><Relationship Id="rId4" Type="http://schemas.openxmlformats.org/officeDocument/2006/relationships/hyperlink" Target="http://www.arabidopsis.org/"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www.bioinfbook.org/php/?q=book3"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hyperlink" Target="file:///D:\Teaching\CG020%20Genomika\Prednaskove%20prezentace\CG020%20prednaska%2001\www%20pages\blast_microbes.htm"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hyperlink" Target="file:///D:\Teaching\CG020%20Genomika\Prednaskove%20prezentace\CG020%20prednaska%2001\www%20pages\Blast.cgi.htm"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file:///D:\Teaching\CG020%20Genomika\Prednaskove%20prezentace\CG020%20prednaska%2001\www%20pages\PSI_BLAST.htm" TargetMode="External"/><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80.xml"/><Relationship Id="rId1" Type="http://schemas.openxmlformats.org/officeDocument/2006/relationships/slideLayout" Target="../slideLayouts/slideLayout1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hyperlink" Target="http://www.tigr.org/software/" TargetMode="External"/><Relationship Id="rId9" Type="http://schemas.openxmlformats.org/officeDocument/2006/relationships/image" Target="../media/image92.png"/></Relationships>
</file>

<file path=ppt/slides/_rels/slide84.xml.rels><?xml version="1.0" encoding="UTF-8" standalone="yes"?>
<Relationships xmlns="http://schemas.openxmlformats.org/package/2006/relationships"><Relationship Id="rId3" Type="http://schemas.openxmlformats.org/officeDocument/2006/relationships/hyperlink" Target="http://www.omim.org/" TargetMode="External"/><Relationship Id="rId2" Type="http://schemas.openxmlformats.org/officeDocument/2006/relationships/notesSlide" Target="../notesSlides/notesSlide81.xml"/><Relationship Id="rId1" Type="http://schemas.openxmlformats.org/officeDocument/2006/relationships/slideLayout" Target="../slideLayouts/slideLayout16.xml"/><Relationship Id="rId4" Type="http://schemas.openxmlformats.org/officeDocument/2006/relationships/image" Target="../media/image93.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9.xml"/><Relationship Id="rId7" Type="http://schemas.openxmlformats.org/officeDocument/2006/relationships/image" Target="../media/image28.png"/><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27.emf"/><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3">
            <a:extLst>
              <a:ext uri="{FF2B5EF4-FFF2-40B4-BE49-F238E27FC236}">
                <a16:creationId xmlns:a16="http://schemas.microsoft.com/office/drawing/2014/main" id="{1851826C-EECE-4E81-A21A-C79CCD9C330D}"/>
              </a:ext>
            </a:extLst>
          </p:cNvPr>
          <p:cNvSpPr txBox="1">
            <a:spLocks noChangeArrowheads="1"/>
          </p:cNvSpPr>
          <p:nvPr/>
        </p:nvSpPr>
        <p:spPr bwMode="auto">
          <a:xfrm>
            <a:off x="357563" y="1274267"/>
            <a:ext cx="8428875" cy="4815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0" tIns="45616" rIns="91230" bIns="45616">
            <a:spAutoFit/>
          </a:bodyPr>
          <a:lstStyle>
            <a:lvl1pPr defTabSz="442913">
              <a:defRPr sz="2600">
                <a:solidFill>
                  <a:schemeClr val="tx1"/>
                </a:solidFill>
                <a:latin typeface="Times" panose="02020603050405020304" pitchFamily="18" charset="0"/>
                <a:cs typeface="Arial" panose="020B0604020202020204" pitchFamily="34" charset="0"/>
              </a:defRPr>
            </a:lvl1pPr>
            <a:lvl2pPr marL="742950" indent="-285750" defTabSz="442913">
              <a:defRPr sz="2600">
                <a:solidFill>
                  <a:schemeClr val="tx1"/>
                </a:solidFill>
                <a:latin typeface="Times" panose="02020603050405020304" pitchFamily="18" charset="0"/>
                <a:cs typeface="Arial" panose="020B0604020202020204" pitchFamily="34" charset="0"/>
              </a:defRPr>
            </a:lvl2pPr>
            <a:lvl3pPr marL="1143000" indent="-228600" defTabSz="442913">
              <a:defRPr sz="2600">
                <a:solidFill>
                  <a:schemeClr val="tx1"/>
                </a:solidFill>
                <a:latin typeface="Times" panose="02020603050405020304" pitchFamily="18" charset="0"/>
                <a:cs typeface="Arial" panose="020B0604020202020204" pitchFamily="34" charset="0"/>
              </a:defRPr>
            </a:lvl3pPr>
            <a:lvl4pPr marL="1600200" indent="-228600" defTabSz="442913">
              <a:defRPr sz="2600">
                <a:solidFill>
                  <a:schemeClr val="tx1"/>
                </a:solidFill>
                <a:latin typeface="Times" panose="02020603050405020304" pitchFamily="18" charset="0"/>
                <a:cs typeface="Arial" panose="020B0604020202020204" pitchFamily="34" charset="0"/>
              </a:defRPr>
            </a:lvl4pPr>
            <a:lvl5pPr marL="2057400" indent="-228600" defTabSz="442913">
              <a:defRPr sz="2600">
                <a:solidFill>
                  <a:schemeClr val="tx1"/>
                </a:solidFill>
                <a:latin typeface="Times" panose="02020603050405020304" pitchFamily="18" charset="0"/>
                <a:cs typeface="Arial" panose="020B0604020202020204" pitchFamily="34" charset="0"/>
              </a:defRPr>
            </a:lvl5pPr>
            <a:lvl6pPr marL="2514600" indent="-228600" defTabSz="4429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defTabSz="4429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defTabSz="4429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defTabSz="4429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a:lnSpc>
                <a:spcPct val="93000"/>
              </a:lnSpc>
              <a:buClr>
                <a:srgbClr val="000000"/>
              </a:buClr>
              <a:buSzPct val="100000"/>
            </a:pPr>
            <a:r>
              <a:rPr lang="cs-CZ" altLang="cs-CZ" sz="2902" b="1" dirty="0">
                <a:solidFill>
                  <a:srgbClr val="0000FF"/>
                </a:solidFill>
                <a:latin typeface="Arial" panose="020B0604020202020204" pitchFamily="34" charset="0"/>
              </a:rPr>
              <a:t>CG020 Genomika</a:t>
            </a:r>
          </a:p>
          <a:p>
            <a:pPr algn="ctr">
              <a:lnSpc>
                <a:spcPct val="93000"/>
              </a:lnSpc>
              <a:buClr>
                <a:srgbClr val="000000"/>
              </a:buClr>
              <a:buSzPct val="100000"/>
            </a:pPr>
            <a:endParaRPr lang="en-GB" altLang="cs-CZ" sz="2993" b="1" dirty="0">
              <a:solidFill>
                <a:srgbClr val="000000"/>
              </a:solidFill>
              <a:latin typeface="Arial" panose="020B0604020202020204" pitchFamily="34" charset="0"/>
              <a:ea typeface="Arial Unicode MS" pitchFamily="34" charset="-128"/>
            </a:endParaRPr>
          </a:p>
          <a:p>
            <a:pPr algn="ctr">
              <a:spcAft>
                <a:spcPts val="544"/>
              </a:spcAft>
              <a:buClr>
                <a:srgbClr val="000000"/>
              </a:buClr>
              <a:buSzPct val="100000"/>
            </a:pPr>
            <a:r>
              <a:rPr lang="cs-CZ" altLang="cs-CZ" sz="2993" b="1" dirty="0">
                <a:solidFill>
                  <a:srgbClr val="000000"/>
                </a:solidFill>
                <a:latin typeface="Arial" panose="020B0604020202020204" pitchFamily="34" charset="0"/>
                <a:ea typeface="Arial Unicode MS" pitchFamily="34" charset="-128"/>
              </a:rPr>
              <a:t>Přednáška</a:t>
            </a:r>
            <a:r>
              <a:rPr lang="en-GB" altLang="cs-CZ" sz="2993" b="1" dirty="0">
                <a:solidFill>
                  <a:srgbClr val="000000"/>
                </a:solidFill>
                <a:latin typeface="Arial" panose="020B0604020202020204" pitchFamily="34" charset="0"/>
                <a:ea typeface="Arial Unicode MS" pitchFamily="34" charset="-128"/>
              </a:rPr>
              <a:t> </a:t>
            </a:r>
            <a:r>
              <a:rPr lang="en-US" altLang="cs-CZ" sz="2993" b="1" dirty="0">
                <a:solidFill>
                  <a:srgbClr val="000000"/>
                </a:solidFill>
                <a:latin typeface="Arial" panose="020B0604020202020204" pitchFamily="34" charset="0"/>
                <a:ea typeface="Arial Unicode MS" pitchFamily="34" charset="-128"/>
              </a:rPr>
              <a:t>1</a:t>
            </a:r>
            <a:endParaRPr lang="cs-CZ" altLang="cs-CZ" sz="2993" b="1" dirty="0">
              <a:solidFill>
                <a:srgbClr val="000000"/>
              </a:solidFill>
              <a:latin typeface="Arial" panose="020B0604020202020204" pitchFamily="34" charset="0"/>
              <a:ea typeface="Arial Unicode MS" pitchFamily="34" charset="-128"/>
            </a:endParaRPr>
          </a:p>
          <a:p>
            <a:pPr algn="ctr">
              <a:spcAft>
                <a:spcPts val="544"/>
              </a:spcAft>
              <a:buClr>
                <a:srgbClr val="000000"/>
              </a:buClr>
              <a:buSzPct val="100000"/>
            </a:pPr>
            <a:r>
              <a:rPr lang="cs-CZ" altLang="cs-CZ" sz="2358" dirty="0">
                <a:solidFill>
                  <a:srgbClr val="0000FF"/>
                </a:solidFill>
                <a:latin typeface="Arial" panose="020B0604020202020204" pitchFamily="34" charset="0"/>
                <a:ea typeface="Arial Unicode MS" pitchFamily="34" charset="-128"/>
              </a:rPr>
              <a:t>Ú</a:t>
            </a:r>
            <a:r>
              <a:rPr lang="en-US" altLang="cs-CZ" sz="2358" dirty="0" err="1">
                <a:solidFill>
                  <a:srgbClr val="0000FF"/>
                </a:solidFill>
                <a:latin typeface="Arial" panose="020B0604020202020204" pitchFamily="34" charset="0"/>
                <a:ea typeface="Arial Unicode MS" pitchFamily="34" charset="-128"/>
              </a:rPr>
              <a:t>vod</a:t>
            </a:r>
            <a:r>
              <a:rPr lang="en-US" altLang="cs-CZ" sz="2358" dirty="0">
                <a:solidFill>
                  <a:srgbClr val="0000FF"/>
                </a:solidFill>
                <a:latin typeface="Arial" panose="020B0604020202020204" pitchFamily="34" charset="0"/>
                <a:ea typeface="Arial Unicode MS" pitchFamily="34" charset="-128"/>
              </a:rPr>
              <a:t> do </a:t>
            </a:r>
            <a:r>
              <a:rPr lang="en-US" altLang="cs-CZ" sz="2358" dirty="0" err="1">
                <a:solidFill>
                  <a:srgbClr val="0000FF"/>
                </a:solidFill>
                <a:latin typeface="Arial" panose="020B0604020202020204" pitchFamily="34" charset="0"/>
                <a:ea typeface="Arial Unicode MS" pitchFamily="34" charset="-128"/>
              </a:rPr>
              <a:t>bioinformatiky</a:t>
            </a:r>
            <a:endParaRPr lang="en-GB" altLang="cs-CZ" sz="2358" dirty="0">
              <a:solidFill>
                <a:srgbClr val="0000FF"/>
              </a:solidFill>
              <a:latin typeface="Arial" panose="020B0604020202020204" pitchFamily="34" charset="0"/>
              <a:ea typeface="Arial Unicode MS" pitchFamily="34" charset="-128"/>
            </a:endParaRPr>
          </a:p>
          <a:p>
            <a:pPr algn="ctr">
              <a:spcAft>
                <a:spcPts val="544"/>
              </a:spcAft>
              <a:buClr>
                <a:srgbClr val="000000"/>
              </a:buClr>
              <a:buSzPct val="100000"/>
            </a:pPr>
            <a:endParaRPr lang="en-GB" altLang="cs-CZ" sz="1633" dirty="0">
              <a:solidFill>
                <a:srgbClr val="000000"/>
              </a:solidFill>
              <a:latin typeface="Arial" panose="020B0604020202020204" pitchFamily="34" charset="0"/>
              <a:ea typeface="Arial Unicode MS" pitchFamily="34" charset="-128"/>
            </a:endParaRPr>
          </a:p>
          <a:p>
            <a:pPr algn="ctr">
              <a:lnSpc>
                <a:spcPct val="93000"/>
              </a:lnSpc>
              <a:buClr>
                <a:srgbClr val="000000"/>
              </a:buClr>
              <a:buSzPct val="100000"/>
            </a:pPr>
            <a:r>
              <a:rPr lang="en-GB" altLang="cs-CZ" sz="2177" dirty="0">
                <a:solidFill>
                  <a:srgbClr val="000000"/>
                </a:solidFill>
                <a:latin typeface="Arial" panose="020B0604020202020204" pitchFamily="34" charset="0"/>
                <a:ea typeface="Arial Unicode MS" pitchFamily="34" charset="-128"/>
              </a:rPr>
              <a:t>Jan Hejátko</a:t>
            </a:r>
            <a:endParaRPr lang="cs-CZ" altLang="cs-CZ" sz="2177" dirty="0">
              <a:solidFill>
                <a:srgbClr val="000000"/>
              </a:solidFill>
              <a:latin typeface="Arial" panose="020B0604020202020204" pitchFamily="34" charset="0"/>
              <a:ea typeface="Arial Unicode MS" pitchFamily="34" charset="-128"/>
            </a:endParaRPr>
          </a:p>
          <a:p>
            <a:pPr algn="ctr">
              <a:lnSpc>
                <a:spcPct val="93000"/>
              </a:lnSpc>
              <a:buClr>
                <a:srgbClr val="000000"/>
              </a:buClr>
              <a:buSzPct val="100000"/>
            </a:pPr>
            <a:endParaRPr lang="cs-CZ" altLang="cs-CZ" sz="2812" dirty="0">
              <a:solidFill>
                <a:srgbClr val="000000"/>
              </a:solidFill>
              <a:latin typeface="Arial" panose="020B0604020202020204" pitchFamily="34" charset="0"/>
              <a:ea typeface="Arial Unicode MS" pitchFamily="34" charset="-128"/>
            </a:endParaRPr>
          </a:p>
          <a:p>
            <a:pPr algn="ctr"/>
            <a:r>
              <a:rPr lang="en-US" altLang="cs-CZ" sz="1542" b="1" dirty="0">
                <a:solidFill>
                  <a:srgbClr val="000000"/>
                </a:solidFill>
                <a:latin typeface="Arial" panose="020B0604020202020204" pitchFamily="34" charset="0"/>
                <a:ea typeface="Arial Unicode MS" pitchFamily="34" charset="-128"/>
              </a:rPr>
              <a:t>Funk</a:t>
            </a:r>
            <a:r>
              <a:rPr lang="cs-CZ" altLang="cs-CZ" sz="1542" b="1" dirty="0">
                <a:solidFill>
                  <a:srgbClr val="000000"/>
                </a:solidFill>
                <a:latin typeface="Arial" panose="020B0604020202020204" pitchFamily="34" charset="0"/>
                <a:ea typeface="Arial Unicode MS" pitchFamily="34" charset="-128"/>
              </a:rPr>
              <a:t>ční genomika a </a:t>
            </a:r>
            <a:r>
              <a:rPr lang="cs-CZ" altLang="cs-CZ" sz="1542" b="1" dirty="0" err="1">
                <a:solidFill>
                  <a:srgbClr val="000000"/>
                </a:solidFill>
                <a:latin typeface="Arial" panose="020B0604020202020204" pitchFamily="34" charset="0"/>
                <a:ea typeface="Arial Unicode MS" pitchFamily="34" charset="-128"/>
              </a:rPr>
              <a:t>proteomika</a:t>
            </a:r>
            <a:r>
              <a:rPr lang="cs-CZ" altLang="cs-CZ" sz="1542" b="1" dirty="0">
                <a:solidFill>
                  <a:srgbClr val="000000"/>
                </a:solidFill>
                <a:latin typeface="Arial" panose="020B0604020202020204" pitchFamily="34" charset="0"/>
                <a:ea typeface="Arial Unicode MS" pitchFamily="34" charset="-128"/>
              </a:rPr>
              <a:t> rostlin</a:t>
            </a:r>
            <a:r>
              <a:rPr lang="cs-CZ" altLang="cs-CZ" sz="1542" dirty="0">
                <a:solidFill>
                  <a:srgbClr val="000000"/>
                </a:solidFill>
                <a:latin typeface="Arial" panose="020B0604020202020204" pitchFamily="34" charset="0"/>
                <a:ea typeface="Arial Unicode MS" pitchFamily="34" charset="-128"/>
              </a:rPr>
              <a:t>, </a:t>
            </a:r>
          </a:p>
          <a:p>
            <a:pPr algn="ctr"/>
            <a:r>
              <a:rPr lang="cs-CZ" altLang="cs-CZ" sz="1542" dirty="0">
                <a:solidFill>
                  <a:srgbClr val="000000"/>
                </a:solidFill>
                <a:latin typeface="Arial" panose="020B0604020202020204" pitchFamily="34" charset="0"/>
                <a:ea typeface="Arial Unicode MS" pitchFamily="34" charset="-128"/>
              </a:rPr>
              <a:t>Středoevropský technologický institut (CEITEC)</a:t>
            </a:r>
          </a:p>
          <a:p>
            <a:pPr algn="ctr"/>
            <a:r>
              <a:rPr lang="cs-CZ" altLang="cs-CZ" sz="1542" dirty="0">
                <a:solidFill>
                  <a:srgbClr val="000000"/>
                </a:solidFill>
                <a:latin typeface="Arial" panose="020B0604020202020204" pitchFamily="34" charset="0"/>
                <a:ea typeface="Arial Unicode MS" pitchFamily="34" charset="-128"/>
              </a:rPr>
              <a:t>a</a:t>
            </a:r>
          </a:p>
          <a:p>
            <a:pPr algn="ctr"/>
            <a:r>
              <a:rPr lang="cs-CZ" altLang="cs-CZ" sz="1542" b="1" dirty="0">
                <a:solidFill>
                  <a:srgbClr val="000000"/>
                </a:solidFill>
                <a:latin typeface="Arial" panose="020B0604020202020204" pitchFamily="34" charset="0"/>
                <a:ea typeface="Arial Unicode MS" pitchFamily="34" charset="-128"/>
              </a:rPr>
              <a:t>Národní centrum pro výzkum biomolekul,</a:t>
            </a:r>
            <a:r>
              <a:rPr lang="cs-CZ" altLang="cs-CZ" sz="1542" dirty="0">
                <a:solidFill>
                  <a:srgbClr val="000000"/>
                </a:solidFill>
                <a:latin typeface="Arial" panose="020B0604020202020204" pitchFamily="34" charset="0"/>
                <a:ea typeface="Arial Unicode MS" pitchFamily="34" charset="-128"/>
              </a:rPr>
              <a:t> </a:t>
            </a:r>
          </a:p>
          <a:p>
            <a:pPr algn="ctr"/>
            <a:r>
              <a:rPr lang="cs-CZ" altLang="cs-CZ" sz="1542" dirty="0">
                <a:solidFill>
                  <a:srgbClr val="000000"/>
                </a:solidFill>
                <a:latin typeface="Arial" panose="020B0604020202020204" pitchFamily="34" charset="0"/>
                <a:ea typeface="Arial Unicode MS" pitchFamily="34" charset="-128"/>
              </a:rPr>
              <a:t>Přírodovědecká fakulta, </a:t>
            </a:r>
          </a:p>
          <a:p>
            <a:pPr algn="ctr"/>
            <a:endParaRPr lang="cs-CZ" altLang="cs-CZ" sz="1542" dirty="0">
              <a:solidFill>
                <a:srgbClr val="000000"/>
              </a:solidFill>
              <a:latin typeface="Arial" panose="020B0604020202020204" pitchFamily="34" charset="0"/>
              <a:ea typeface="Arial Unicode MS" pitchFamily="34" charset="-128"/>
            </a:endParaRPr>
          </a:p>
          <a:p>
            <a:pPr algn="ctr"/>
            <a:r>
              <a:rPr lang="cs-CZ" altLang="cs-CZ" sz="1542" dirty="0">
                <a:solidFill>
                  <a:srgbClr val="000000"/>
                </a:solidFill>
                <a:latin typeface="Arial" panose="020B0604020202020204" pitchFamily="34" charset="0"/>
                <a:ea typeface="Arial Unicode MS" pitchFamily="34" charset="-128"/>
              </a:rPr>
              <a:t>Masarykova univerzita, Brno</a:t>
            </a:r>
          </a:p>
          <a:p>
            <a:pPr algn="ctr"/>
            <a:r>
              <a:rPr lang="cs-CZ" altLang="cs-CZ" sz="1542" dirty="0">
                <a:solidFill>
                  <a:srgbClr val="0066FF"/>
                </a:solidFill>
                <a:latin typeface="Arial" panose="020B0604020202020204" pitchFamily="34" charset="0"/>
                <a:ea typeface="Arial Unicode MS" pitchFamily="34" charset="-128"/>
                <a:hlinkClick r:id="rId3"/>
              </a:rPr>
              <a:t>hejatko@sci.muni.cz</a:t>
            </a:r>
            <a:r>
              <a:rPr lang="cs-CZ" altLang="cs-CZ" sz="1542" dirty="0">
                <a:solidFill>
                  <a:srgbClr val="0066FF"/>
                </a:solidFill>
                <a:latin typeface="Arial" panose="020B0604020202020204" pitchFamily="34" charset="0"/>
                <a:ea typeface="Arial Unicode MS" pitchFamily="34" charset="-128"/>
              </a:rPr>
              <a:t>, </a:t>
            </a:r>
            <a:r>
              <a:rPr lang="cs-CZ" altLang="cs-CZ" sz="1542" dirty="0">
                <a:solidFill>
                  <a:srgbClr val="0066FF"/>
                </a:solidFill>
                <a:latin typeface="Arial" panose="020B0604020202020204" pitchFamily="34" charset="0"/>
                <a:ea typeface="Arial Unicode MS" pitchFamily="34" charset="-128"/>
                <a:hlinkClick r:id="rId4"/>
              </a:rPr>
              <a:t>www.ceitec.</a:t>
            </a:r>
            <a:r>
              <a:rPr lang="en-US" altLang="cs-CZ" sz="1542" dirty="0" err="1">
                <a:solidFill>
                  <a:srgbClr val="0066FF"/>
                </a:solidFill>
                <a:latin typeface="Arial" panose="020B0604020202020204" pitchFamily="34" charset="0"/>
                <a:ea typeface="Arial Unicode MS" pitchFamily="34" charset="-128"/>
                <a:hlinkClick r:id="rId4"/>
              </a:rPr>
              <a:t>eu</a:t>
            </a:r>
            <a:r>
              <a:rPr lang="en-US" altLang="cs-CZ" sz="1542" dirty="0">
                <a:solidFill>
                  <a:srgbClr val="0066FF"/>
                </a:solidFill>
                <a:latin typeface="Arial" panose="020B0604020202020204" pitchFamily="34" charset="0"/>
                <a:ea typeface="Arial Unicode MS" pitchFamily="34" charset="-128"/>
              </a:rPr>
              <a:t> </a:t>
            </a:r>
            <a:r>
              <a:rPr lang="cs-CZ" altLang="cs-CZ" sz="1542" dirty="0">
                <a:solidFill>
                  <a:srgbClr val="0066FF"/>
                </a:solidFill>
                <a:latin typeface="Arial" panose="020B0604020202020204" pitchFamily="34" charset="0"/>
                <a:ea typeface="Arial Unicode MS" pitchFamily="34" charset="-128"/>
              </a:rPr>
              <a:t> </a:t>
            </a:r>
            <a:endParaRPr lang="en-GB" altLang="cs-CZ" sz="1542" dirty="0">
              <a:solidFill>
                <a:srgbClr val="0066FF"/>
              </a:solidFill>
              <a:latin typeface="Arial" panose="020B0604020202020204" pitchFamily="34" charset="0"/>
              <a:ea typeface="Arial Unicode MS"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reeform 4">
            <a:extLst>
              <a:ext uri="{FF2B5EF4-FFF2-40B4-BE49-F238E27FC236}">
                <a16:creationId xmlns:a16="http://schemas.microsoft.com/office/drawing/2014/main" id="{C43B44C4-A1E4-4960-B27F-8DCEB83B9FD8}"/>
              </a:ext>
            </a:extLst>
          </p:cNvPr>
          <p:cNvSpPr>
            <a:spLocks/>
          </p:cNvSpPr>
          <p:nvPr/>
        </p:nvSpPr>
        <p:spPr bwMode="auto">
          <a:xfrm>
            <a:off x="1371217" y="1959635"/>
            <a:ext cx="152624" cy="2580209"/>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35E77F74-2A22-4021-82A7-B9586DDC58D2}"/>
              </a:ext>
            </a:extLst>
          </p:cNvPr>
          <p:cNvSpPr>
            <a:spLocks noChangeArrowheads="1"/>
          </p:cNvSpPr>
          <p:nvPr/>
        </p:nvSpPr>
        <p:spPr bwMode="auto">
          <a:xfrm>
            <a:off x="1502244" y="1730699"/>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p>
            <a:pPr marL="342687" indent="-342687" algn="just" eaLnBrk="1" hangingPunct="1">
              <a:buFont typeface="Wingdings" pitchFamily="2" charset="2"/>
              <a:buChar char="§"/>
              <a:defRPr/>
            </a:pPr>
            <a:r>
              <a:rPr kumimoji="1" lang="cs-CZ" sz="1633" dirty="0">
                <a:solidFill>
                  <a:schemeClr val="bg1">
                    <a:lumMod val="85000"/>
                  </a:schemeClr>
                </a:solidFill>
                <a:latin typeface="Arial" charset="0"/>
                <a:cs typeface="Arial" charset="0"/>
              </a:rPr>
              <a:t>Schéma předmětu</a:t>
            </a:r>
          </a:p>
          <a:p>
            <a:pPr marL="342687" indent="-342687" algn="just" eaLnBrk="1" hangingPunct="1">
              <a:buFont typeface="Wingdings" pitchFamily="2" charset="2"/>
              <a:buChar char="§"/>
              <a:defRPr/>
            </a:pPr>
            <a:endParaRPr kumimoji="1" lang="cs-CZ" sz="1633" dirty="0">
              <a:solidFill>
                <a:schemeClr val="bg1">
                  <a:lumMod val="85000"/>
                </a:schemeClr>
              </a:solidFill>
              <a:latin typeface="Arial" charset="0"/>
              <a:cs typeface="Arial" charset="0"/>
            </a:endParaRPr>
          </a:p>
          <a:p>
            <a:pPr marL="342687" indent="-342687" algn="just" eaLnBrk="1" hangingPunct="1">
              <a:buFont typeface="Wingdings" pitchFamily="2" charset="2"/>
              <a:buChar char="§"/>
              <a:defRPr/>
            </a:pPr>
            <a:r>
              <a:rPr kumimoji="1" lang="cs-CZ" sz="1633" dirty="0">
                <a:solidFill>
                  <a:schemeClr val="bg1">
                    <a:lumMod val="85000"/>
                  </a:schemeClr>
                </a:solidFill>
                <a:latin typeface="Arial" charset="0"/>
                <a:cs typeface="Arial" charset="0"/>
              </a:rPr>
              <a:t>Definice</a:t>
            </a:r>
          </a:p>
          <a:p>
            <a:pPr marL="342687" indent="-342687" algn="just" eaLnBrk="1" hangingPunct="1">
              <a:buFont typeface="Wingdings" pitchFamily="2" charset="2"/>
              <a:buChar char="§"/>
              <a:defRPr/>
            </a:pPr>
            <a:endParaRPr kumimoji="1" lang="cs-CZ" sz="1633" dirty="0">
              <a:latin typeface="Arial" charset="0"/>
              <a:cs typeface="Arial" charset="0"/>
            </a:endParaRPr>
          </a:p>
          <a:p>
            <a:pPr marL="342687" indent="-342687" algn="just" eaLnBrk="1" hangingPunct="1">
              <a:buFont typeface="Wingdings" pitchFamily="2" charset="2"/>
              <a:buChar char="§"/>
              <a:defRPr/>
            </a:pPr>
            <a:r>
              <a:rPr kumimoji="1" lang="de-DE" sz="1633" dirty="0">
                <a:solidFill>
                  <a:schemeClr val="tx2"/>
                </a:solidFill>
                <a:latin typeface="Arial" charset="0"/>
                <a:cs typeface="Arial" charset="0"/>
              </a:rPr>
              <a:t>Role BIOINFORMATIKY v sou</a:t>
            </a:r>
            <a:r>
              <a:rPr kumimoji="1" lang="cs-CZ" sz="1633" dirty="0">
                <a:solidFill>
                  <a:schemeClr val="tx2"/>
                </a:solidFill>
                <a:latin typeface="Arial" charset="0"/>
                <a:cs typeface="Arial" charset="0"/>
              </a:rPr>
              <a:t>časném pojetí FUNKČNÍ GENOMIKY</a:t>
            </a:r>
          </a:p>
        </p:txBody>
      </p:sp>
      <p:sp>
        <p:nvSpPr>
          <p:cNvPr id="16" name="Rectangle 2">
            <a:extLst>
              <a:ext uri="{FF2B5EF4-FFF2-40B4-BE49-F238E27FC236}">
                <a16:creationId xmlns:a16="http://schemas.microsoft.com/office/drawing/2014/main" id="{1A44D400-DBC8-4E73-9B5E-16E7FAE87DF3}"/>
              </a:ext>
            </a:extLst>
          </p:cNvPr>
          <p:cNvSpPr txBox="1">
            <a:spLocks noChangeArrowheads="1"/>
          </p:cNvSpPr>
          <p:nvPr/>
        </p:nvSpPr>
        <p:spPr>
          <a:xfrm>
            <a:off x="1523841" y="190060"/>
            <a:ext cx="7010624" cy="1527680"/>
          </a:xfrm>
          <a:prstGeom prst="rect">
            <a:avLst/>
          </a:prstGeom>
        </p:spPr>
        <p:txBody>
          <a:bodyPr anchor="ctr"/>
          <a:lstStyle/>
          <a:p>
            <a:pPr>
              <a:defRPr/>
            </a:pPr>
            <a:r>
              <a:rPr lang="cs-CZ" sz="4807" kern="0" dirty="0">
                <a:solidFill>
                  <a:schemeClr val="tx2"/>
                </a:solidFill>
                <a:latin typeface="+mj-lt"/>
                <a:ea typeface="+mj-ea"/>
                <a:cs typeface="+mj-cs"/>
              </a:rPr>
              <a:t>Osnova</a:t>
            </a:r>
            <a:endParaRPr lang="en-US" sz="4807" kern="0" dirty="0">
              <a:solidFill>
                <a:schemeClr val="tx2"/>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4">
                                            <p:txEl>
                                              <p:pRg st="4" end="4"/>
                                            </p:txEl>
                                          </p:spTgt>
                                        </p:tgtEl>
                                        <p:attrNameLst>
                                          <p:attrName>style.visibility</p:attrName>
                                        </p:attrNameLst>
                                      </p:cBhvr>
                                      <p:to>
                                        <p:strVal val="visible"/>
                                      </p:to>
                                    </p:set>
                                    <p:animEffect transition="in" filter="wipe(left)">
                                      <p:cBhvr>
                                        <p:cTn id="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Freeform 4">
            <a:extLst>
              <a:ext uri="{FF2B5EF4-FFF2-40B4-BE49-F238E27FC236}">
                <a16:creationId xmlns:a16="http://schemas.microsoft.com/office/drawing/2014/main" id="{275647C2-C8D3-48D5-9BB7-20CF8CAC9BE3}"/>
              </a:ext>
            </a:extLst>
          </p:cNvPr>
          <p:cNvSpPr>
            <a:spLocks/>
          </p:cNvSpPr>
          <p:nvPr/>
        </p:nvSpPr>
        <p:spPr bwMode="auto">
          <a:xfrm>
            <a:off x="1371217" y="1709102"/>
            <a:ext cx="152624" cy="3428280"/>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1B1D67C9-F447-472F-8438-7A7CED32A115}"/>
              </a:ext>
            </a:extLst>
          </p:cNvPr>
          <p:cNvSpPr>
            <a:spLocks noChangeArrowheads="1"/>
          </p:cNvSpPr>
          <p:nvPr/>
        </p:nvSpPr>
        <p:spPr bwMode="auto">
          <a:xfrm>
            <a:off x="1502244" y="1730699"/>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a:defRPr sz="2600">
                <a:solidFill>
                  <a:schemeClr val="tx1"/>
                </a:solidFill>
                <a:latin typeface="Times" panose="02020603050405020304" pitchFamily="18" charset="0"/>
                <a:cs typeface="Arial" panose="020B0604020202020204" pitchFamily="34" charset="0"/>
              </a:defRPr>
            </a:lvl1pPr>
            <a:lvl2pPr>
              <a:defRPr sz="2600">
                <a:solidFill>
                  <a:schemeClr val="tx1"/>
                </a:solidFill>
                <a:latin typeface="Times" panose="02020603050405020304" pitchFamily="18" charset="0"/>
                <a:cs typeface="Arial" panose="020B0604020202020204" pitchFamily="34" charset="0"/>
              </a:defRPr>
            </a:lvl2pPr>
            <a:lvl3pPr>
              <a:defRPr sz="2600">
                <a:solidFill>
                  <a:schemeClr val="tx1"/>
                </a:solidFill>
                <a:latin typeface="Times" panose="02020603050405020304" pitchFamily="18" charset="0"/>
                <a:cs typeface="Arial" panose="020B0604020202020204" pitchFamily="34" charset="0"/>
              </a:defRPr>
            </a:lvl3pPr>
            <a:lvl4pPr>
              <a:defRPr sz="2600">
                <a:solidFill>
                  <a:schemeClr val="tx1"/>
                </a:solidFill>
                <a:latin typeface="Times" panose="02020603050405020304" pitchFamily="18" charset="0"/>
                <a:cs typeface="Arial" panose="020B0604020202020204" pitchFamily="34" charset="0"/>
              </a:defRPr>
            </a:lvl4pPr>
            <a:lvl5pPr>
              <a:defRPr sz="2600">
                <a:solidFill>
                  <a:schemeClr val="tx1"/>
                </a:solidFill>
                <a:latin typeface="Times" panose="02020603050405020304" pitchFamily="18" charset="0"/>
                <a:cs typeface="Arial" panose="020B0604020202020204" pitchFamily="34" charset="0"/>
              </a:defRPr>
            </a:lvl5pPr>
            <a:lvl6pPr marL="24717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289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3861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433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Font typeface="Wingdings" panose="05000000000000000000" pitchFamily="2" charset="2"/>
              <a:buChar char="§"/>
            </a:pPr>
            <a:r>
              <a:rPr kumimoji="1" lang="en-US" altLang="en-US" sz="1633" b="1">
                <a:solidFill>
                  <a:srgbClr val="0000FF"/>
                </a:solidFill>
                <a:latin typeface="Arial" panose="020B0604020202020204" pitchFamily="34" charset="0"/>
              </a:rPr>
              <a:t>Definice</a:t>
            </a:r>
            <a:r>
              <a:rPr kumimoji="1" lang="cs-CZ" altLang="en-US" sz="1633" b="1">
                <a:solidFill>
                  <a:srgbClr val="0000FF"/>
                </a:solidFill>
                <a:latin typeface="Arial" panose="020B0604020202020204" pitchFamily="34" charset="0"/>
              </a:rPr>
              <a:t> bioinformatiky</a:t>
            </a:r>
            <a:r>
              <a:rPr kumimoji="1" lang="en-US" altLang="en-US" sz="1633" b="1">
                <a:solidFill>
                  <a:srgbClr val="0000FF"/>
                </a:solidFill>
                <a:latin typeface="Arial" panose="020B0604020202020204" pitchFamily="34" charset="0"/>
              </a:rPr>
              <a:t> </a:t>
            </a:r>
            <a:r>
              <a:rPr kumimoji="1" lang="en-US" altLang="en-US" sz="1633">
                <a:solidFill>
                  <a:schemeClr val="tx2"/>
                </a:solidFill>
                <a:latin typeface="Arial" panose="020B0604020202020204" pitchFamily="34" charset="0"/>
              </a:rPr>
              <a:t>(</a:t>
            </a:r>
            <a:r>
              <a:rPr kumimoji="1" lang="cs-CZ" altLang="en-US" sz="1633">
                <a:solidFill>
                  <a:schemeClr val="tx2"/>
                </a:solidFill>
                <a:latin typeface="Arial" panose="020B0604020202020204" pitchFamily="34" charset="0"/>
              </a:rPr>
              <a:t>podle </a:t>
            </a:r>
            <a:r>
              <a:rPr kumimoji="1" lang="en-US" altLang="en-US" sz="1633">
                <a:solidFill>
                  <a:schemeClr val="tx2"/>
                </a:solidFill>
                <a:latin typeface="Arial" panose="020B0604020202020204" pitchFamily="34" charset="0"/>
              </a:rPr>
              <a:t>NIH </a:t>
            </a:r>
            <a:r>
              <a:rPr kumimoji="1" lang="cs-CZ" altLang="en-US" sz="1633">
                <a:solidFill>
                  <a:schemeClr val="tx2"/>
                </a:solidFill>
                <a:latin typeface="Arial" panose="020B0604020202020204" pitchFamily="34" charset="0"/>
              </a:rPr>
              <a:t>vědeckého a technologického </a:t>
            </a:r>
            <a:r>
              <a:rPr kumimoji="1" lang="en-US" altLang="en-US" sz="1633">
                <a:solidFill>
                  <a:schemeClr val="tx2"/>
                </a:solidFill>
                <a:latin typeface="Arial" panose="020B0604020202020204" pitchFamily="34" charset="0"/>
              </a:rPr>
              <a:t>konsorci</a:t>
            </a:r>
            <a:r>
              <a:rPr kumimoji="1" lang="cs-CZ" altLang="en-US" sz="1633">
                <a:solidFill>
                  <a:schemeClr val="tx2"/>
                </a:solidFill>
                <a:latin typeface="Arial" panose="020B0604020202020204" pitchFamily="34" charset="0"/>
              </a:rPr>
              <a:t>a</a:t>
            </a:r>
            <a:r>
              <a:rPr kumimoji="1" lang="en-US" altLang="en-US" sz="1633">
                <a:solidFill>
                  <a:schemeClr val="tx2"/>
                </a:solidFill>
                <a:latin typeface="Arial" panose="020B0604020202020204" pitchFamily="34" charset="0"/>
              </a:rPr>
              <a:t> pro biomedic</a:t>
            </a:r>
            <a:r>
              <a:rPr kumimoji="1" lang="cs-CZ" altLang="en-US" sz="1633">
                <a:solidFill>
                  <a:schemeClr val="tx2"/>
                </a:solidFill>
                <a:latin typeface="Arial" panose="020B0604020202020204" pitchFamily="34" charset="0"/>
              </a:rPr>
              <a:t>ínské informace)</a:t>
            </a:r>
          </a:p>
          <a:p>
            <a:pPr algn="just" eaLnBrk="1" hangingPunct="1">
              <a:buFont typeface="Wingdings" panose="05000000000000000000" pitchFamily="2" charset="2"/>
              <a:buChar char="§"/>
            </a:pPr>
            <a:endParaRPr kumimoji="1" lang="cs-CZ" altLang="en-US" sz="1633">
              <a:latin typeface="Arial" panose="020B0604020202020204" pitchFamily="34" charset="0"/>
            </a:endParaRPr>
          </a:p>
          <a:p>
            <a:pPr algn="just" eaLnBrk="1" hangingPunct="1"/>
            <a:endParaRPr kumimoji="1" lang="cs-CZ" altLang="en-US" sz="1633">
              <a:latin typeface="Arial" panose="020B0604020202020204" pitchFamily="34" charset="0"/>
            </a:endParaRPr>
          </a:p>
          <a:p>
            <a:pPr algn="just" eaLnBrk="1" hangingPunct="1"/>
            <a:r>
              <a:rPr kumimoji="1" lang="cs-CZ" altLang="en-US" sz="1633" b="1">
                <a:solidFill>
                  <a:srgbClr val="0000FF"/>
                </a:solidFill>
                <a:latin typeface="Arial" panose="020B0604020202020204" pitchFamily="34" charset="0"/>
              </a:rPr>
              <a:t>Výzkum, vývoj nebo aplikace výpočetních nástrojů a přístupů </a:t>
            </a:r>
            <a:r>
              <a:rPr kumimoji="1" lang="cs-CZ" altLang="en-US" sz="1633" b="1">
                <a:latin typeface="Arial" panose="020B0604020202020204" pitchFamily="34" charset="0"/>
              </a:rPr>
              <a:t>za </a:t>
            </a:r>
            <a:r>
              <a:rPr kumimoji="1" lang="cs-CZ" altLang="en-US" sz="1633" b="1">
                <a:solidFill>
                  <a:schemeClr val="tx2"/>
                </a:solidFill>
                <a:latin typeface="Arial" panose="020B0604020202020204" pitchFamily="34" charset="0"/>
              </a:rPr>
              <a:t>účelem</a:t>
            </a:r>
            <a:r>
              <a:rPr kumimoji="1" lang="cs-CZ" altLang="en-US" sz="1633" b="1">
                <a:latin typeface="Arial" panose="020B0604020202020204" pitchFamily="34" charset="0"/>
              </a:rPr>
              <a:t> </a:t>
            </a:r>
            <a:r>
              <a:rPr kumimoji="1" lang="cs-CZ" altLang="en-US" sz="1633" b="1">
                <a:solidFill>
                  <a:srgbClr val="0000FF"/>
                </a:solidFill>
                <a:latin typeface="Arial" panose="020B0604020202020204" pitchFamily="34" charset="0"/>
              </a:rPr>
              <a:t>zvyšování rozvoje využití biologických, lékařských, dat o chování nebo zdraví</a:t>
            </a:r>
            <a:r>
              <a:rPr kumimoji="1" lang="cs-CZ" altLang="en-US" sz="1633" b="1">
                <a:latin typeface="Arial" panose="020B0604020202020204" pitchFamily="34" charset="0"/>
              </a:rPr>
              <a:t>, </a:t>
            </a:r>
            <a:r>
              <a:rPr kumimoji="1" lang="cs-CZ" altLang="en-US" sz="1633" b="1">
                <a:solidFill>
                  <a:schemeClr val="tx2"/>
                </a:solidFill>
                <a:latin typeface="Arial" panose="020B0604020202020204" pitchFamily="34" charset="0"/>
              </a:rPr>
              <a:t>včetně těch, které umožň</a:t>
            </a:r>
            <a:r>
              <a:rPr kumimoji="1" lang="en-US" altLang="en-US" sz="1633" b="1">
                <a:solidFill>
                  <a:schemeClr val="tx2"/>
                </a:solidFill>
                <a:latin typeface="Arial" panose="020B0604020202020204" pitchFamily="34" charset="0"/>
              </a:rPr>
              <a:t>u</a:t>
            </a:r>
            <a:r>
              <a:rPr kumimoji="1" lang="cs-CZ" altLang="en-US" sz="1633" b="1">
                <a:solidFill>
                  <a:schemeClr val="tx2"/>
                </a:solidFill>
                <a:latin typeface="Arial" panose="020B0604020202020204" pitchFamily="34" charset="0"/>
              </a:rPr>
              <a:t>jí taková </a:t>
            </a:r>
            <a:r>
              <a:rPr kumimoji="1" lang="cs-CZ" altLang="en-US" sz="1633" b="1">
                <a:solidFill>
                  <a:srgbClr val="0000FF"/>
                </a:solidFill>
                <a:latin typeface="Arial" panose="020B0604020202020204" pitchFamily="34" charset="0"/>
              </a:rPr>
              <a:t>data získávat, ukládat, organizovat, archivovat, analyzovat</a:t>
            </a:r>
            <a:r>
              <a:rPr kumimoji="1" lang="cs-CZ" altLang="en-US" sz="1633" b="1">
                <a:latin typeface="Arial" panose="020B0604020202020204" pitchFamily="34" charset="0"/>
              </a:rPr>
              <a:t> </a:t>
            </a:r>
            <a:r>
              <a:rPr kumimoji="1" lang="cs-CZ" altLang="en-US" sz="1633" b="1">
                <a:solidFill>
                  <a:schemeClr val="tx2"/>
                </a:solidFill>
                <a:latin typeface="Arial" panose="020B0604020202020204" pitchFamily="34" charset="0"/>
              </a:rPr>
              <a:t>nebo </a:t>
            </a:r>
            <a:r>
              <a:rPr kumimoji="1" lang="cs-CZ" altLang="en-US" sz="1633" b="1">
                <a:solidFill>
                  <a:srgbClr val="0000FF"/>
                </a:solidFill>
                <a:latin typeface="Arial" panose="020B0604020202020204" pitchFamily="34" charset="0"/>
              </a:rPr>
              <a:t>vizualizovat</a:t>
            </a:r>
            <a:r>
              <a:rPr kumimoji="1" lang="cs-CZ" altLang="en-US" sz="1633" b="1">
                <a:latin typeface="Arial" panose="020B0604020202020204" pitchFamily="34" charset="0"/>
              </a:rPr>
              <a:t>. </a:t>
            </a:r>
            <a:endParaRPr kumimoji="1" lang="en-US" altLang="en-US" sz="1633" b="1">
              <a:latin typeface="Arial" panose="020B0604020202020204" pitchFamily="34" charset="0"/>
            </a:endParaRPr>
          </a:p>
        </p:txBody>
      </p:sp>
      <p:sp>
        <p:nvSpPr>
          <p:cNvPr id="16" name="Rectangle 2">
            <a:extLst>
              <a:ext uri="{FF2B5EF4-FFF2-40B4-BE49-F238E27FC236}">
                <a16:creationId xmlns:a16="http://schemas.microsoft.com/office/drawing/2014/main" id="{A9191829-C666-4B50-8944-E3E756F38617}"/>
              </a:ext>
            </a:extLst>
          </p:cNvPr>
          <p:cNvSpPr txBox="1">
            <a:spLocks noChangeArrowheads="1"/>
          </p:cNvSpPr>
          <p:nvPr/>
        </p:nvSpPr>
        <p:spPr>
          <a:xfrm>
            <a:off x="1523841" y="190060"/>
            <a:ext cx="7010624" cy="1527680"/>
          </a:xfrm>
          <a:prstGeom prst="rect">
            <a:avLst/>
          </a:prstGeom>
        </p:spPr>
        <p:txBody>
          <a:bodyPr anchor="ctr"/>
          <a:lstStyle/>
          <a:p>
            <a:pPr>
              <a:defRPr/>
            </a:pPr>
            <a:r>
              <a:rPr lang="en-US" sz="4807" kern="0" dirty="0" err="1">
                <a:solidFill>
                  <a:srgbClr val="0000FF"/>
                </a:solidFill>
                <a:latin typeface="+mj-lt"/>
                <a:ea typeface="+mj-ea"/>
                <a:cs typeface="+mj-cs"/>
              </a:rPr>
              <a:t>Bioinformatika</a:t>
            </a:r>
            <a:endParaRPr lang="en-US" sz="4807" kern="0" dirty="0">
              <a:solidFill>
                <a:srgbClr val="0000FF"/>
              </a:solidFill>
              <a:latin typeface="+mj-lt"/>
              <a:ea typeface="+mj-ea"/>
              <a:cs typeface="+mj-cs"/>
            </a:endParaRPr>
          </a:p>
        </p:txBody>
      </p:sp>
      <p:pic>
        <p:nvPicPr>
          <p:cNvPr id="29701" name="Picture 1027">
            <a:extLst>
              <a:ext uri="{FF2B5EF4-FFF2-40B4-BE49-F238E27FC236}">
                <a16:creationId xmlns:a16="http://schemas.microsoft.com/office/drawing/2014/main" id="{A5E47518-EFDA-4A6B-8596-A7854964A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93" y="2211608"/>
            <a:ext cx="1002135" cy="102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5">
            <a:extLst>
              <a:ext uri="{FF2B5EF4-FFF2-40B4-BE49-F238E27FC236}">
                <a16:creationId xmlns:a16="http://schemas.microsoft.com/office/drawing/2014/main" id="{1F05CF5A-08E2-458D-9F48-94929B1B8D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827" y="3102875"/>
            <a:ext cx="1005014" cy="133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03780"/>
                                        </p:tgtEl>
                                        <p:attrNameLst>
                                          <p:attrName>style.visibility</p:attrName>
                                        </p:attrNameLst>
                                      </p:cBhvr>
                                      <p:to>
                                        <p:strVal val="visible"/>
                                      </p:to>
                                    </p:set>
                                    <p:animEffect transition="in" filter="wipe(up)">
                                      <p:cBhvr>
                                        <p:cTn id="7" dur="500"/>
                                        <p:tgtEl>
                                          <p:spTgt spid="20378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left)">
                                      <p:cBhvr>
                                        <p:cTn id="14" dur="500"/>
                                        <p:tgtEl>
                                          <p:spTgt spid="14">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wipe(left)">
                                      <p:cBhvr>
                                        <p:cTn id="19"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a:extLst>
              <a:ext uri="{FF2B5EF4-FFF2-40B4-BE49-F238E27FC236}">
                <a16:creationId xmlns:a16="http://schemas.microsoft.com/office/drawing/2014/main" id="{3BD8313D-B0A8-4D5C-9BF3-173D1F3F38F6}"/>
              </a:ext>
            </a:extLst>
          </p:cNvPr>
          <p:cNvSpPr txBox="1">
            <a:spLocks noChangeArrowheads="1"/>
          </p:cNvSpPr>
          <p:nvPr/>
        </p:nvSpPr>
        <p:spPr bwMode="auto">
          <a:xfrm>
            <a:off x="1220033" y="1523361"/>
            <a:ext cx="7073977" cy="344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marL="311010" indent="-311010" eaLnBrk="1" hangingPunct="1">
              <a:buClr>
                <a:srgbClr val="0000FF"/>
              </a:buClr>
              <a:buFont typeface="Wingdings" panose="05000000000000000000" pitchFamily="2" charset="2"/>
              <a:buChar char="§"/>
              <a:defRPr/>
            </a:pPr>
            <a:r>
              <a:rPr lang="en-US" altLang="cs-CZ" sz="2177" dirty="0">
                <a:solidFill>
                  <a:schemeClr val="tx2"/>
                </a:solidFill>
                <a:latin typeface="Arial" panose="020B0604020202020204" pitchFamily="34" charset="0"/>
              </a:rPr>
              <a:t>Interface of</a:t>
            </a:r>
            <a:r>
              <a:rPr lang="en-US" altLang="cs-CZ" sz="2177" b="1" dirty="0">
                <a:solidFill>
                  <a:schemeClr val="tx2"/>
                </a:solidFill>
                <a:latin typeface="Arial" panose="020B0604020202020204" pitchFamily="34" charset="0"/>
              </a:rPr>
              <a:t> </a:t>
            </a:r>
            <a:r>
              <a:rPr lang="en-US" altLang="cs-CZ" sz="2177" b="1" dirty="0">
                <a:solidFill>
                  <a:srgbClr val="0000FF"/>
                </a:solidFill>
                <a:latin typeface="Arial" panose="020B0604020202020204" pitchFamily="34" charset="0"/>
              </a:rPr>
              <a:t>biology</a:t>
            </a:r>
            <a:r>
              <a:rPr lang="en-US" altLang="cs-CZ" sz="2177" b="1" dirty="0">
                <a:latin typeface="Arial" panose="020B0604020202020204" pitchFamily="34" charset="0"/>
              </a:rPr>
              <a:t> </a:t>
            </a:r>
            <a:r>
              <a:rPr lang="en-US" altLang="cs-CZ" sz="2177" dirty="0">
                <a:solidFill>
                  <a:schemeClr val="tx2"/>
                </a:solidFill>
                <a:latin typeface="Arial" panose="020B0604020202020204" pitchFamily="34" charset="0"/>
              </a:rPr>
              <a:t>and</a:t>
            </a:r>
            <a:r>
              <a:rPr lang="en-US" altLang="cs-CZ" sz="2177" dirty="0">
                <a:latin typeface="Arial" panose="020B0604020202020204" pitchFamily="34" charset="0"/>
              </a:rPr>
              <a:t> </a:t>
            </a:r>
            <a:r>
              <a:rPr lang="en-US" altLang="cs-CZ" sz="2177" b="1" dirty="0">
                <a:solidFill>
                  <a:srgbClr val="0000FF"/>
                </a:solidFill>
                <a:latin typeface="Arial" panose="020B0604020202020204" pitchFamily="34" charset="0"/>
              </a:rPr>
              <a:t>computers</a:t>
            </a:r>
          </a:p>
          <a:p>
            <a:pPr eaLnBrk="1" hangingPunct="1">
              <a:buClr>
                <a:srgbClr val="0000FF"/>
              </a:buClr>
              <a:defRPr/>
            </a:pPr>
            <a:endParaRPr lang="en-US" altLang="cs-CZ" sz="2177" b="1" dirty="0">
              <a:solidFill>
                <a:srgbClr val="0000FF"/>
              </a:solidFill>
              <a:latin typeface="Arial" panose="020B0604020202020204" pitchFamily="34" charset="0"/>
            </a:endParaRPr>
          </a:p>
          <a:p>
            <a:pPr marL="311010" indent="-311010" eaLnBrk="1" hangingPunct="1">
              <a:buClr>
                <a:srgbClr val="0000FF"/>
              </a:buClr>
              <a:buFont typeface="Wingdings" panose="05000000000000000000" pitchFamily="2" charset="2"/>
              <a:buChar char="§"/>
              <a:defRPr/>
            </a:pPr>
            <a:r>
              <a:rPr lang="en-US" altLang="cs-CZ" sz="2177" dirty="0">
                <a:solidFill>
                  <a:schemeClr val="tx2"/>
                </a:solidFill>
                <a:latin typeface="Arial" panose="020B0604020202020204" pitchFamily="34" charset="0"/>
              </a:rPr>
              <a:t>Analysis of </a:t>
            </a:r>
            <a:r>
              <a:rPr lang="en-US" altLang="cs-CZ" sz="2177" b="1" dirty="0">
                <a:solidFill>
                  <a:srgbClr val="0000FF"/>
                </a:solidFill>
                <a:latin typeface="Arial" panose="020B0604020202020204" pitchFamily="34" charset="0"/>
              </a:rPr>
              <a:t>proteins, genes </a:t>
            </a:r>
            <a:r>
              <a:rPr lang="en-US" altLang="cs-CZ" sz="2177" dirty="0">
                <a:solidFill>
                  <a:schemeClr val="tx2"/>
                </a:solidFill>
                <a:latin typeface="Arial" panose="020B0604020202020204" pitchFamily="34" charset="0"/>
              </a:rPr>
              <a:t>and</a:t>
            </a:r>
            <a:r>
              <a:rPr lang="en-US" altLang="cs-CZ" sz="2177" dirty="0">
                <a:latin typeface="Arial" panose="020B0604020202020204" pitchFamily="34" charset="0"/>
              </a:rPr>
              <a:t> </a:t>
            </a:r>
            <a:r>
              <a:rPr lang="en-US" altLang="cs-CZ" sz="2177" b="1" dirty="0">
                <a:solidFill>
                  <a:srgbClr val="0000FF"/>
                </a:solidFill>
                <a:latin typeface="Arial" panose="020B0604020202020204" pitchFamily="34" charset="0"/>
              </a:rPr>
              <a:t>genomes </a:t>
            </a:r>
            <a:r>
              <a:rPr lang="en-US" altLang="cs-CZ" sz="2177" dirty="0">
                <a:solidFill>
                  <a:schemeClr val="tx2"/>
                </a:solidFill>
                <a:latin typeface="Arial" panose="020B0604020202020204" pitchFamily="34" charset="0"/>
              </a:rPr>
              <a:t>using </a:t>
            </a:r>
            <a:r>
              <a:rPr lang="en-US" altLang="cs-CZ" sz="2177" b="1" dirty="0">
                <a:solidFill>
                  <a:srgbClr val="0000FF"/>
                </a:solidFill>
                <a:latin typeface="Arial" panose="020B0604020202020204" pitchFamily="34" charset="0"/>
              </a:rPr>
              <a:t>computer algorithms </a:t>
            </a:r>
            <a:r>
              <a:rPr lang="en-US" altLang="cs-CZ" sz="2177" dirty="0">
                <a:solidFill>
                  <a:schemeClr val="tx2"/>
                </a:solidFill>
                <a:latin typeface="Arial" panose="020B0604020202020204" pitchFamily="34" charset="0"/>
              </a:rPr>
              <a:t>and </a:t>
            </a:r>
            <a:r>
              <a:rPr lang="en-US" altLang="cs-CZ" sz="2177" b="1" dirty="0">
                <a:solidFill>
                  <a:srgbClr val="0000FF"/>
                </a:solidFill>
                <a:latin typeface="Arial" panose="020B0604020202020204" pitchFamily="34" charset="0"/>
              </a:rPr>
              <a:t>computer databases</a:t>
            </a:r>
          </a:p>
          <a:p>
            <a:pPr eaLnBrk="1" hangingPunct="1">
              <a:buClr>
                <a:srgbClr val="0000FF"/>
              </a:buClr>
              <a:defRPr/>
            </a:pPr>
            <a:endParaRPr lang="en-US" altLang="cs-CZ" sz="2177" b="1" dirty="0">
              <a:solidFill>
                <a:srgbClr val="0000FF"/>
              </a:solidFill>
              <a:latin typeface="Arial" panose="020B0604020202020204" pitchFamily="34" charset="0"/>
            </a:endParaRPr>
          </a:p>
          <a:p>
            <a:pPr marL="311010" indent="-311010" eaLnBrk="1" hangingPunct="1">
              <a:buClr>
                <a:srgbClr val="0000FF"/>
              </a:buClr>
              <a:buFont typeface="Wingdings" panose="05000000000000000000" pitchFamily="2" charset="2"/>
              <a:buChar char="§"/>
              <a:defRPr/>
            </a:pPr>
            <a:r>
              <a:rPr lang="en-US" altLang="cs-CZ" sz="2177" b="1" dirty="0">
                <a:solidFill>
                  <a:srgbClr val="0000FF"/>
                </a:solidFill>
                <a:latin typeface="Arial" panose="020B0604020202020204" pitchFamily="34" charset="0"/>
              </a:rPr>
              <a:t>Genomics</a:t>
            </a:r>
            <a:r>
              <a:rPr lang="en-US" altLang="cs-CZ" sz="2177" dirty="0">
                <a:solidFill>
                  <a:schemeClr val="tx2"/>
                </a:solidFill>
                <a:latin typeface="Arial" panose="020B0604020202020204" pitchFamily="34" charset="0"/>
              </a:rPr>
              <a:t> is the </a:t>
            </a:r>
            <a:r>
              <a:rPr lang="en-US" altLang="cs-CZ" sz="2177" b="1" dirty="0">
                <a:solidFill>
                  <a:srgbClr val="0000FF"/>
                </a:solidFill>
                <a:latin typeface="Arial" panose="020B0604020202020204" pitchFamily="34" charset="0"/>
              </a:rPr>
              <a:t>analysis of genomes</a:t>
            </a:r>
            <a:r>
              <a:rPr lang="en-US" altLang="cs-CZ" sz="2177" dirty="0">
                <a:solidFill>
                  <a:schemeClr val="tx2"/>
                </a:solidFill>
                <a:latin typeface="Arial" panose="020B0604020202020204" pitchFamily="34" charset="0"/>
              </a:rPr>
              <a:t>. The </a:t>
            </a:r>
            <a:r>
              <a:rPr lang="en-US" altLang="cs-CZ" sz="2177" b="1" dirty="0">
                <a:solidFill>
                  <a:srgbClr val="0000FF"/>
                </a:solidFill>
                <a:latin typeface="Arial" panose="020B0604020202020204" pitchFamily="34" charset="0"/>
              </a:rPr>
              <a:t>tools of bioinformatics </a:t>
            </a:r>
            <a:r>
              <a:rPr lang="en-US" altLang="cs-CZ" sz="2177" dirty="0">
                <a:solidFill>
                  <a:schemeClr val="tx2"/>
                </a:solidFill>
                <a:latin typeface="Arial" panose="020B0604020202020204" pitchFamily="34" charset="0"/>
              </a:rPr>
              <a:t>are used </a:t>
            </a:r>
            <a:r>
              <a:rPr lang="en-US" altLang="cs-CZ" sz="2177" b="1" dirty="0">
                <a:solidFill>
                  <a:srgbClr val="0000FF"/>
                </a:solidFill>
                <a:latin typeface="Arial" panose="020B0604020202020204" pitchFamily="34" charset="0"/>
              </a:rPr>
              <a:t>to make sense </a:t>
            </a:r>
            <a:r>
              <a:rPr lang="en-US" altLang="cs-CZ" sz="2177" dirty="0">
                <a:solidFill>
                  <a:schemeClr val="tx2"/>
                </a:solidFill>
                <a:latin typeface="Arial" panose="020B0604020202020204" pitchFamily="34" charset="0"/>
              </a:rPr>
              <a:t>of the </a:t>
            </a:r>
            <a:r>
              <a:rPr lang="en-US" altLang="cs-CZ" sz="2177" b="1" dirty="0">
                <a:solidFill>
                  <a:srgbClr val="0000FF"/>
                </a:solidFill>
                <a:latin typeface="Arial" panose="020B0604020202020204" pitchFamily="34" charset="0"/>
              </a:rPr>
              <a:t>billions </a:t>
            </a:r>
            <a:r>
              <a:rPr lang="en-US" altLang="cs-CZ" sz="2177" dirty="0">
                <a:solidFill>
                  <a:schemeClr val="tx2"/>
                </a:solidFill>
                <a:latin typeface="Arial" panose="020B0604020202020204" pitchFamily="34" charset="0"/>
              </a:rPr>
              <a:t>of</a:t>
            </a:r>
            <a:r>
              <a:rPr lang="en-US" altLang="cs-CZ" sz="2177" b="1" dirty="0">
                <a:solidFill>
                  <a:srgbClr val="0000FF"/>
                </a:solidFill>
                <a:latin typeface="Arial" panose="020B0604020202020204" pitchFamily="34" charset="0"/>
              </a:rPr>
              <a:t> base pairs of DNA </a:t>
            </a:r>
            <a:r>
              <a:rPr lang="en-US" altLang="cs-CZ" sz="2177" dirty="0">
                <a:solidFill>
                  <a:schemeClr val="tx2"/>
                </a:solidFill>
                <a:latin typeface="Arial" panose="020B0604020202020204" pitchFamily="34" charset="0"/>
              </a:rPr>
              <a:t>that are sequenced by genomics projects</a:t>
            </a:r>
            <a:r>
              <a:rPr lang="en-US" altLang="cs-CZ" sz="2177" dirty="0">
                <a:latin typeface="Arial" panose="020B0604020202020204" pitchFamily="34" charset="0"/>
              </a:rPr>
              <a:t>.</a:t>
            </a:r>
          </a:p>
          <a:p>
            <a:pPr eaLnBrk="1" hangingPunct="1">
              <a:defRPr/>
            </a:pPr>
            <a:r>
              <a:rPr lang="en-US" altLang="cs-CZ" sz="2177" dirty="0">
                <a:latin typeface="Arial" panose="020B0604020202020204" pitchFamily="34" charset="0"/>
              </a:rPr>
              <a:t>	</a:t>
            </a:r>
          </a:p>
        </p:txBody>
      </p:sp>
      <p:sp>
        <p:nvSpPr>
          <p:cNvPr id="4" name="Rectangle 2">
            <a:extLst>
              <a:ext uri="{FF2B5EF4-FFF2-40B4-BE49-F238E27FC236}">
                <a16:creationId xmlns:a16="http://schemas.microsoft.com/office/drawing/2014/main" id="{83C4312A-1350-46A5-A429-156242AA6D54}"/>
              </a:ext>
            </a:extLst>
          </p:cNvPr>
          <p:cNvSpPr txBox="1">
            <a:spLocks noChangeArrowheads="1"/>
          </p:cNvSpPr>
          <p:nvPr/>
        </p:nvSpPr>
        <p:spPr>
          <a:xfrm>
            <a:off x="1523841" y="190060"/>
            <a:ext cx="7010624" cy="1527680"/>
          </a:xfrm>
          <a:prstGeom prst="rect">
            <a:avLst/>
          </a:prstGeom>
        </p:spPr>
        <p:txBody>
          <a:bodyPr anchor="ctr"/>
          <a:lstStyle/>
          <a:p>
            <a:pPr>
              <a:defRPr/>
            </a:pPr>
            <a:r>
              <a:rPr lang="en-US" sz="4807" kern="0" dirty="0">
                <a:solidFill>
                  <a:schemeClr val="tx2"/>
                </a:solidFill>
                <a:latin typeface="+mj-lt"/>
                <a:ea typeface="+mj-ea"/>
                <a:cs typeface="+mj-cs"/>
              </a:rPr>
              <a:t>What is </a:t>
            </a:r>
            <a:r>
              <a:rPr lang="en-US" sz="4807" kern="0" dirty="0">
                <a:solidFill>
                  <a:srgbClr val="0000FF"/>
                </a:solidFill>
                <a:latin typeface="+mj-lt"/>
                <a:ea typeface="+mj-ea"/>
                <a:cs typeface="+mj-cs"/>
              </a:rPr>
              <a:t>Bioinformatics</a:t>
            </a:r>
            <a:r>
              <a:rPr lang="en-US" sz="4807" kern="0" dirty="0">
                <a:solidFill>
                  <a:schemeClr val="tx2"/>
                </a:solidFill>
                <a:latin typeface="+mj-lt"/>
                <a:ea typeface="+mj-ea"/>
                <a:cs typeface="+mj-cs"/>
              </a:rPr>
              <a:t>?</a:t>
            </a:r>
          </a:p>
        </p:txBody>
      </p:sp>
      <p:sp>
        <p:nvSpPr>
          <p:cNvPr id="31748" name="Rectangle 1">
            <a:extLst>
              <a:ext uri="{FF2B5EF4-FFF2-40B4-BE49-F238E27FC236}">
                <a16:creationId xmlns:a16="http://schemas.microsoft.com/office/drawing/2014/main" id="{2CB5F80D-262A-47CF-8772-B48CDF1E2BC2}"/>
              </a:ext>
            </a:extLst>
          </p:cNvPr>
          <p:cNvSpPr>
            <a:spLocks noChangeArrowheads="1"/>
          </p:cNvSpPr>
          <p:nvPr/>
        </p:nvSpPr>
        <p:spPr bwMode="auto">
          <a:xfrm>
            <a:off x="6448124" y="5307283"/>
            <a:ext cx="2676679" cy="42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cs-CZ" altLang="cs-CZ" sz="1088">
                <a:latin typeface="Calibri" panose="020F0502020204030204" pitchFamily="34" charset="0"/>
              </a:rPr>
              <a:t>J. Pevsner, http://www.bioinfbook.org/index.php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animEffect transition="in" filter="wipe(left)">
                                      <p:cBhvr>
                                        <p:cTn id="7" dur="500"/>
                                        <p:tgtEl>
                                          <p:spTgt spid="317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1746">
                                            <p:txEl>
                                              <p:pRg st="2" end="2"/>
                                            </p:txEl>
                                          </p:spTgt>
                                        </p:tgtEl>
                                        <p:attrNameLst>
                                          <p:attrName>style.visibility</p:attrName>
                                        </p:attrNameLst>
                                      </p:cBhvr>
                                      <p:to>
                                        <p:strVal val="visible"/>
                                      </p:to>
                                    </p:set>
                                    <p:animEffect transition="in" filter="wipe(left)">
                                      <p:cBhvr>
                                        <p:cTn id="12" dur="500"/>
                                        <p:tgtEl>
                                          <p:spTgt spid="3174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1746">
                                            <p:txEl>
                                              <p:pRg st="4" end="4"/>
                                            </p:txEl>
                                          </p:spTgt>
                                        </p:tgtEl>
                                        <p:attrNameLst>
                                          <p:attrName>style.visibility</p:attrName>
                                        </p:attrNameLst>
                                      </p:cBhvr>
                                      <p:to>
                                        <p:strVal val="visible"/>
                                      </p:to>
                                    </p:set>
                                    <p:animEffect transition="in" filter="wipe(left)">
                                      <p:cBhvr>
                                        <p:cTn id="17" dur="500"/>
                                        <p:tgtEl>
                                          <p:spTgt spid="317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Freeform 4">
            <a:extLst>
              <a:ext uri="{FF2B5EF4-FFF2-40B4-BE49-F238E27FC236}">
                <a16:creationId xmlns:a16="http://schemas.microsoft.com/office/drawing/2014/main" id="{1B059846-6CBF-4351-9287-BEA800DB392F}"/>
              </a:ext>
            </a:extLst>
          </p:cNvPr>
          <p:cNvSpPr>
            <a:spLocks/>
          </p:cNvSpPr>
          <p:nvPr/>
        </p:nvSpPr>
        <p:spPr bwMode="auto">
          <a:xfrm>
            <a:off x="1371217" y="1709102"/>
            <a:ext cx="152624" cy="3428280"/>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9229C196-AD3C-4FD2-809C-ABE939D43C03}"/>
              </a:ext>
            </a:extLst>
          </p:cNvPr>
          <p:cNvSpPr>
            <a:spLocks noChangeArrowheads="1"/>
          </p:cNvSpPr>
          <p:nvPr/>
        </p:nvSpPr>
        <p:spPr bwMode="auto">
          <a:xfrm>
            <a:off x="1502244" y="1730699"/>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p>
            <a:pPr marL="342687" indent="-342687" algn="just" eaLnBrk="1" hangingPunct="1">
              <a:buFont typeface="Wingdings" pitchFamily="2" charset="2"/>
              <a:buChar char="§"/>
              <a:defRPr/>
            </a:pPr>
            <a:r>
              <a:rPr kumimoji="1" lang="cs-CZ" sz="1633" b="1" dirty="0">
                <a:solidFill>
                  <a:srgbClr val="0000FF"/>
                </a:solidFill>
                <a:latin typeface="Arial" charset="0"/>
                <a:cs typeface="Arial" charset="0"/>
              </a:rPr>
              <a:t>Bioinformatika</a:t>
            </a:r>
            <a:r>
              <a:rPr kumimoji="1" lang="cs-CZ" sz="1633" dirty="0">
                <a:latin typeface="Arial" charset="0"/>
                <a:cs typeface="Arial" charset="0"/>
              </a:rPr>
              <a:t> ve </a:t>
            </a:r>
            <a:r>
              <a:rPr kumimoji="1" lang="cs-CZ" sz="1633" b="1" dirty="0">
                <a:solidFill>
                  <a:srgbClr val="0000FF"/>
                </a:solidFill>
                <a:latin typeface="Arial" charset="0"/>
                <a:cs typeface="Arial" charset="0"/>
              </a:rPr>
              <a:t>funkční genomice</a:t>
            </a:r>
          </a:p>
          <a:p>
            <a:pPr marL="342687" indent="-342687" algn="just" eaLnBrk="1" hangingPunct="1">
              <a:buFont typeface="Wingdings" pitchFamily="2" charset="2"/>
              <a:buChar char="§"/>
              <a:defRPr/>
            </a:pPr>
            <a:endParaRPr kumimoji="1" lang="cs-CZ" sz="1633" dirty="0">
              <a:latin typeface="Arial" charset="0"/>
              <a:cs typeface="Arial" charset="0"/>
            </a:endParaRPr>
          </a:p>
          <a:p>
            <a:pPr marL="799124" lvl="1" indent="-342687" algn="just" eaLnBrk="1" hangingPunct="1">
              <a:buFont typeface="Wingdings" pitchFamily="2" charset="2"/>
              <a:buChar char="§"/>
              <a:defRPr/>
            </a:pPr>
            <a:r>
              <a:rPr kumimoji="1" lang="cs-CZ" sz="1633" b="1" dirty="0">
                <a:solidFill>
                  <a:srgbClr val="0000FF"/>
                </a:solidFill>
                <a:latin typeface="Arial" charset="0"/>
                <a:cs typeface="Arial" charset="0"/>
              </a:rPr>
              <a:t>Zpracování a analýza sekvenačních dat</a:t>
            </a:r>
          </a:p>
          <a:p>
            <a:pPr marL="1255560" lvl="2" indent="-342687" algn="just" eaLnBrk="1" hangingPunct="1">
              <a:buFont typeface="Wingdings" pitchFamily="2" charset="2"/>
              <a:buChar char="§"/>
              <a:defRPr/>
            </a:pPr>
            <a:r>
              <a:rPr kumimoji="1" lang="cs-CZ" sz="1633" dirty="0">
                <a:solidFill>
                  <a:schemeClr val="tx2"/>
                </a:solidFill>
                <a:latin typeface="Arial" charset="0"/>
                <a:cs typeface="Arial" charset="0"/>
              </a:rPr>
              <a:t>Identifikace </a:t>
            </a:r>
            <a:r>
              <a:rPr kumimoji="1" lang="cs-CZ" sz="1633" dirty="0">
                <a:solidFill>
                  <a:srgbClr val="0000FF"/>
                </a:solidFill>
                <a:latin typeface="Arial" charset="0"/>
                <a:cs typeface="Arial" charset="0"/>
              </a:rPr>
              <a:t>referenčních sekvencí</a:t>
            </a:r>
          </a:p>
          <a:p>
            <a:pPr marL="1255560" lvl="2" indent="-342687" algn="just" eaLnBrk="1" hangingPunct="1">
              <a:buFont typeface="Wingdings" pitchFamily="2" charset="2"/>
              <a:buChar char="§"/>
              <a:defRPr/>
            </a:pPr>
            <a:r>
              <a:rPr kumimoji="1" lang="cs-CZ" sz="1633" dirty="0">
                <a:solidFill>
                  <a:schemeClr val="tx2"/>
                </a:solidFill>
                <a:latin typeface="Arial" charset="0"/>
                <a:cs typeface="Arial" charset="0"/>
              </a:rPr>
              <a:t>Identifikace </a:t>
            </a:r>
            <a:r>
              <a:rPr kumimoji="1" lang="cs-CZ" sz="1633" dirty="0">
                <a:solidFill>
                  <a:srgbClr val="0000FF"/>
                </a:solidFill>
                <a:latin typeface="Arial" charset="0"/>
                <a:cs typeface="Arial" charset="0"/>
              </a:rPr>
              <a:t>genů</a:t>
            </a:r>
          </a:p>
          <a:p>
            <a:pPr marL="1255560" lvl="2" indent="-342687" algn="just" eaLnBrk="1" hangingPunct="1">
              <a:buFont typeface="Wingdings" pitchFamily="2" charset="2"/>
              <a:buChar char="§"/>
              <a:defRPr/>
            </a:pPr>
            <a:r>
              <a:rPr kumimoji="1" lang="cs-CZ" sz="1633" dirty="0">
                <a:solidFill>
                  <a:schemeClr val="tx2"/>
                </a:solidFill>
                <a:latin typeface="Arial" charset="0"/>
                <a:cs typeface="Arial" charset="0"/>
              </a:rPr>
              <a:t>Identifikace </a:t>
            </a:r>
            <a:r>
              <a:rPr kumimoji="1" lang="cs-CZ" sz="1633" dirty="0">
                <a:solidFill>
                  <a:srgbClr val="0000FF"/>
                </a:solidFill>
                <a:latin typeface="Arial" charset="0"/>
                <a:cs typeface="Arial" charset="0"/>
              </a:rPr>
              <a:t>homologů, ortologů a paralogů</a:t>
            </a:r>
          </a:p>
          <a:p>
            <a:pPr marL="1255560" lvl="2" indent="-342687" algn="just" eaLnBrk="1" hangingPunct="1">
              <a:buFont typeface="Wingdings" pitchFamily="2" charset="2"/>
              <a:buChar char="§"/>
              <a:defRPr/>
            </a:pPr>
            <a:r>
              <a:rPr kumimoji="1" lang="cs-CZ" sz="1633" dirty="0">
                <a:solidFill>
                  <a:srgbClr val="0000FF"/>
                </a:solidFill>
                <a:latin typeface="Arial" charset="0"/>
                <a:cs typeface="Arial" charset="0"/>
              </a:rPr>
              <a:t>Korelační analýzy </a:t>
            </a:r>
            <a:r>
              <a:rPr kumimoji="1" lang="cs-CZ" sz="1633" dirty="0">
                <a:solidFill>
                  <a:schemeClr val="tx2"/>
                </a:solidFill>
                <a:latin typeface="Arial" charset="0"/>
                <a:cs typeface="Arial" charset="0"/>
              </a:rPr>
              <a:t>mezi </a:t>
            </a:r>
            <a:r>
              <a:rPr kumimoji="1" lang="en-US" sz="1633" dirty="0" err="1">
                <a:solidFill>
                  <a:srgbClr val="0000FF"/>
                </a:solidFill>
                <a:latin typeface="Arial" charset="0"/>
                <a:cs typeface="Arial" charset="0"/>
              </a:rPr>
              <a:t>genomy</a:t>
            </a:r>
            <a:r>
              <a:rPr kumimoji="1" lang="cs-CZ" sz="1633" dirty="0">
                <a:solidFill>
                  <a:schemeClr val="tx2"/>
                </a:solidFill>
                <a:latin typeface="Arial" charset="0"/>
                <a:cs typeface="Arial" charset="0"/>
              </a:rPr>
              <a:t> a </a:t>
            </a:r>
            <a:r>
              <a:rPr kumimoji="1" lang="cs-CZ" sz="1633" dirty="0">
                <a:solidFill>
                  <a:srgbClr val="0000FF"/>
                </a:solidFill>
                <a:latin typeface="Arial" charset="0"/>
                <a:cs typeface="Arial" charset="0"/>
              </a:rPr>
              <a:t>fenotypy</a:t>
            </a:r>
            <a:r>
              <a:rPr kumimoji="1" lang="cs-CZ" sz="1633" dirty="0">
                <a:solidFill>
                  <a:schemeClr val="tx2"/>
                </a:solidFill>
                <a:latin typeface="Arial" charset="0"/>
                <a:cs typeface="Arial" charset="0"/>
              </a:rPr>
              <a:t> (včetně člověka)</a:t>
            </a:r>
            <a:endParaRPr kumimoji="1" lang="en-US" sz="1633" dirty="0">
              <a:solidFill>
                <a:schemeClr val="tx2"/>
              </a:solidFill>
              <a:latin typeface="Arial" charset="0"/>
              <a:cs typeface="Arial" charset="0"/>
            </a:endParaRPr>
          </a:p>
          <a:p>
            <a:pPr lvl="2" algn="just" eaLnBrk="1" hangingPunct="1">
              <a:defRPr/>
            </a:pPr>
            <a:endParaRPr kumimoji="1" lang="cs-CZ" sz="1633" dirty="0">
              <a:latin typeface="Arial" charset="0"/>
              <a:cs typeface="Arial" charset="0"/>
            </a:endParaRPr>
          </a:p>
          <a:p>
            <a:pPr marL="799124" lvl="1" indent="-342687" algn="just" eaLnBrk="1" hangingPunct="1">
              <a:buFont typeface="Wingdings" pitchFamily="2" charset="2"/>
              <a:buChar char="§"/>
              <a:defRPr/>
            </a:pPr>
            <a:r>
              <a:rPr kumimoji="1" lang="cs-CZ" sz="1633" b="1" dirty="0">
                <a:solidFill>
                  <a:srgbClr val="0000FF"/>
                </a:solidFill>
                <a:latin typeface="Arial" charset="0"/>
                <a:cs typeface="Arial" charset="0"/>
              </a:rPr>
              <a:t>Zpracování a analýza transkripčních dat</a:t>
            </a:r>
          </a:p>
          <a:p>
            <a:pPr marL="1255560" lvl="2" indent="-342687" algn="just" eaLnBrk="1" hangingPunct="1">
              <a:buFont typeface="Wingdings" pitchFamily="2" charset="2"/>
              <a:buChar char="§"/>
              <a:defRPr/>
            </a:pPr>
            <a:r>
              <a:rPr kumimoji="1" lang="cs-CZ" sz="1633" dirty="0">
                <a:solidFill>
                  <a:srgbClr val="0000FF"/>
                </a:solidFill>
                <a:latin typeface="Arial" charset="0"/>
                <a:cs typeface="Arial" charset="0"/>
              </a:rPr>
              <a:t>Transkripční profilování </a:t>
            </a:r>
            <a:r>
              <a:rPr kumimoji="1" lang="cs-CZ" sz="1633" dirty="0">
                <a:solidFill>
                  <a:schemeClr val="tx2"/>
                </a:solidFill>
                <a:latin typeface="Arial" charset="0"/>
                <a:cs typeface="Arial" charset="0"/>
              </a:rPr>
              <a:t>pomocí </a:t>
            </a:r>
            <a:r>
              <a:rPr kumimoji="1" lang="en-US" sz="1633" dirty="0">
                <a:solidFill>
                  <a:schemeClr val="tx2"/>
                </a:solidFill>
                <a:latin typeface="Arial" charset="0"/>
                <a:cs typeface="Arial" charset="0"/>
              </a:rPr>
              <a:t>DNA </a:t>
            </a:r>
            <a:r>
              <a:rPr kumimoji="1" lang="cs-CZ" sz="1633" dirty="0">
                <a:solidFill>
                  <a:schemeClr val="tx2"/>
                </a:solidFill>
                <a:latin typeface="Arial" charset="0"/>
                <a:cs typeface="Arial" charset="0"/>
              </a:rPr>
              <a:t>čipů</a:t>
            </a:r>
            <a:r>
              <a:rPr kumimoji="1" lang="en-US" sz="1633" dirty="0">
                <a:solidFill>
                  <a:schemeClr val="tx2"/>
                </a:solidFill>
                <a:latin typeface="Arial" charset="0"/>
                <a:cs typeface="Arial" charset="0"/>
              </a:rPr>
              <a:t> </a:t>
            </a:r>
            <a:r>
              <a:rPr kumimoji="1" lang="en-US" sz="1633" dirty="0" err="1">
                <a:solidFill>
                  <a:schemeClr val="tx2"/>
                </a:solidFill>
                <a:latin typeface="Arial" charset="0"/>
                <a:cs typeface="Arial" charset="0"/>
              </a:rPr>
              <a:t>nebo</a:t>
            </a:r>
            <a:r>
              <a:rPr kumimoji="1" lang="en-US" sz="1633" dirty="0">
                <a:solidFill>
                  <a:schemeClr val="tx2"/>
                </a:solidFill>
                <a:latin typeface="Arial" charset="0"/>
                <a:cs typeface="Arial" charset="0"/>
              </a:rPr>
              <a:t> </a:t>
            </a:r>
            <a:r>
              <a:rPr kumimoji="1" lang="cs-CZ" sz="1633" dirty="0">
                <a:solidFill>
                  <a:schemeClr val="tx2"/>
                </a:solidFill>
                <a:latin typeface="Arial" charset="0"/>
                <a:cs typeface="Arial" charset="0"/>
              </a:rPr>
              <a:t>next-gen sekvenování</a:t>
            </a:r>
          </a:p>
          <a:p>
            <a:pPr lvl="2" algn="just" eaLnBrk="1" hangingPunct="1">
              <a:defRPr/>
            </a:pPr>
            <a:endParaRPr kumimoji="1" lang="cs-CZ" sz="1633" dirty="0">
              <a:latin typeface="Arial" charset="0"/>
              <a:cs typeface="Arial" charset="0"/>
            </a:endParaRPr>
          </a:p>
          <a:p>
            <a:pPr marL="799124" lvl="1" indent="-342687" algn="just" eaLnBrk="1" hangingPunct="1">
              <a:buFont typeface="Wingdings" pitchFamily="2" charset="2"/>
              <a:buChar char="§"/>
              <a:defRPr/>
            </a:pPr>
            <a:r>
              <a:rPr kumimoji="1" lang="cs-CZ" sz="1633" b="1" dirty="0">
                <a:solidFill>
                  <a:srgbClr val="0000FF"/>
                </a:solidFill>
                <a:latin typeface="Arial" charset="0"/>
                <a:cs typeface="Arial" charset="0"/>
              </a:rPr>
              <a:t>Vyhodnocování experimentálních dat </a:t>
            </a:r>
            <a:r>
              <a:rPr kumimoji="1" lang="cs-CZ" sz="1633" dirty="0">
                <a:solidFill>
                  <a:schemeClr val="tx2"/>
                </a:solidFill>
                <a:latin typeface="Arial" charset="0"/>
                <a:cs typeface="Arial" charset="0"/>
              </a:rPr>
              <a:t>a</a:t>
            </a:r>
            <a:r>
              <a:rPr kumimoji="1" lang="cs-CZ" sz="1633" b="1" dirty="0">
                <a:solidFill>
                  <a:srgbClr val="0000FF"/>
                </a:solidFill>
                <a:latin typeface="Arial" charset="0"/>
                <a:cs typeface="Arial" charset="0"/>
              </a:rPr>
              <a:t> predikce nových regulací </a:t>
            </a:r>
            <a:r>
              <a:rPr kumimoji="1" lang="cs-CZ" sz="1633" dirty="0">
                <a:solidFill>
                  <a:schemeClr val="tx2"/>
                </a:solidFill>
                <a:latin typeface="Arial" charset="0"/>
                <a:cs typeface="Arial" charset="0"/>
              </a:rPr>
              <a:t>v přístupech </a:t>
            </a:r>
            <a:r>
              <a:rPr kumimoji="1" lang="cs-CZ" sz="1633" b="1" dirty="0">
                <a:solidFill>
                  <a:srgbClr val="0000FF"/>
                </a:solidFill>
                <a:latin typeface="Arial" charset="0"/>
                <a:cs typeface="Arial" charset="0"/>
              </a:rPr>
              <a:t>systémové biologie</a:t>
            </a:r>
          </a:p>
          <a:p>
            <a:pPr marL="1255560" lvl="2" indent="-342687" algn="just" eaLnBrk="1" hangingPunct="1">
              <a:buFont typeface="Wingdings" pitchFamily="2" charset="2"/>
              <a:buChar char="§"/>
              <a:defRPr/>
            </a:pPr>
            <a:r>
              <a:rPr kumimoji="1" lang="cs-CZ" sz="1633" dirty="0">
                <a:solidFill>
                  <a:schemeClr val="tx2"/>
                </a:solidFill>
                <a:latin typeface="Arial" charset="0"/>
                <a:cs typeface="Arial" charset="0"/>
              </a:rPr>
              <a:t>Matematické </a:t>
            </a:r>
            <a:r>
              <a:rPr kumimoji="1" lang="cs-CZ" sz="1633" dirty="0">
                <a:solidFill>
                  <a:srgbClr val="0000FF"/>
                </a:solidFill>
                <a:latin typeface="Arial" charset="0"/>
                <a:cs typeface="Arial" charset="0"/>
              </a:rPr>
              <a:t>modelování genových regulačních sítí </a:t>
            </a:r>
          </a:p>
          <a:p>
            <a:pPr marL="799124" lvl="1" indent="-342687" algn="just" eaLnBrk="1" hangingPunct="1">
              <a:buFont typeface="Wingdings" pitchFamily="2" charset="2"/>
              <a:buChar char="§"/>
              <a:defRPr/>
            </a:pPr>
            <a:endParaRPr kumimoji="1" lang="cs-CZ" sz="1633" dirty="0">
              <a:latin typeface="Arial" charset="0"/>
              <a:cs typeface="Arial" charset="0"/>
            </a:endParaRPr>
          </a:p>
          <a:p>
            <a:pPr marL="342687" indent="-342687" algn="just" eaLnBrk="1" hangingPunct="1">
              <a:buFont typeface="Wingdings" pitchFamily="2" charset="2"/>
              <a:buChar char="§"/>
              <a:defRPr/>
            </a:pPr>
            <a:endParaRPr kumimoji="1" lang="cs-CZ" sz="1633" dirty="0">
              <a:latin typeface="Arial" charset="0"/>
              <a:cs typeface="Arial" charset="0"/>
            </a:endParaRPr>
          </a:p>
          <a:p>
            <a:pPr algn="just" eaLnBrk="1" hangingPunct="1">
              <a:defRPr/>
            </a:pPr>
            <a:endParaRPr kumimoji="1" lang="cs-CZ" sz="1633" dirty="0">
              <a:latin typeface="Arial" charset="0"/>
              <a:cs typeface="Arial" charset="0"/>
            </a:endParaRPr>
          </a:p>
        </p:txBody>
      </p:sp>
      <p:sp>
        <p:nvSpPr>
          <p:cNvPr id="16" name="Rectangle 2">
            <a:extLst>
              <a:ext uri="{FF2B5EF4-FFF2-40B4-BE49-F238E27FC236}">
                <a16:creationId xmlns:a16="http://schemas.microsoft.com/office/drawing/2014/main" id="{37BD87AD-55E4-4E0D-BB67-83A0C3E2FA49}"/>
              </a:ext>
            </a:extLst>
          </p:cNvPr>
          <p:cNvSpPr txBox="1">
            <a:spLocks noChangeArrowheads="1"/>
          </p:cNvSpPr>
          <p:nvPr/>
        </p:nvSpPr>
        <p:spPr>
          <a:xfrm>
            <a:off x="1523841" y="190060"/>
            <a:ext cx="7010624" cy="1527680"/>
          </a:xfrm>
          <a:prstGeom prst="rect">
            <a:avLst/>
          </a:prstGeom>
        </p:spPr>
        <p:txBody>
          <a:bodyPr anchor="ctr"/>
          <a:lstStyle/>
          <a:p>
            <a:pPr>
              <a:defRPr/>
            </a:pPr>
            <a:r>
              <a:rPr lang="en-US" sz="4807" kern="0" dirty="0" err="1">
                <a:solidFill>
                  <a:srgbClr val="0000FF"/>
                </a:solidFill>
                <a:latin typeface="+mj-lt"/>
                <a:ea typeface="+mj-ea"/>
                <a:cs typeface="+mj-cs"/>
              </a:rPr>
              <a:t>Bioinformatik</a:t>
            </a:r>
            <a:r>
              <a:rPr lang="cs-CZ" sz="4807" kern="0" dirty="0">
                <a:solidFill>
                  <a:srgbClr val="0000FF"/>
                </a:solidFill>
                <a:latin typeface="+mj-lt"/>
                <a:ea typeface="+mj-ea"/>
                <a:cs typeface="+mj-cs"/>
              </a:rPr>
              <a:t>a</a:t>
            </a:r>
            <a:endParaRPr lang="en-US" sz="4807" kern="0" dirty="0">
              <a:solidFill>
                <a:srgbClr val="0000FF"/>
              </a:solidFill>
              <a:latin typeface="+mj-lt"/>
              <a:ea typeface="+mj-ea"/>
              <a:cs typeface="+mj-cs"/>
            </a:endParaRPr>
          </a:p>
        </p:txBody>
      </p:sp>
      <p:pic>
        <p:nvPicPr>
          <p:cNvPr id="33797" name="Picture 1027">
            <a:extLst>
              <a:ext uri="{FF2B5EF4-FFF2-40B4-BE49-F238E27FC236}">
                <a16:creationId xmlns:a16="http://schemas.microsoft.com/office/drawing/2014/main" id="{D78D3179-5B77-4B6D-896B-3B635FF9CB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93" y="2211608"/>
            <a:ext cx="1002135" cy="102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5">
            <a:extLst>
              <a:ext uri="{FF2B5EF4-FFF2-40B4-BE49-F238E27FC236}">
                <a16:creationId xmlns:a16="http://schemas.microsoft.com/office/drawing/2014/main" id="{C5FCDC7D-1568-4156-BF3F-0D7C248EB5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827" y="3102875"/>
            <a:ext cx="1005014" cy="133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03780"/>
                                        </p:tgtEl>
                                        <p:attrNameLst>
                                          <p:attrName>style.visibility</p:attrName>
                                        </p:attrNameLst>
                                      </p:cBhvr>
                                      <p:to>
                                        <p:strVal val="visible"/>
                                      </p:to>
                                    </p:set>
                                    <p:animEffect transition="in" filter="wipe(up)">
                                      <p:cBhvr>
                                        <p:cTn id="7" dur="500"/>
                                        <p:tgtEl>
                                          <p:spTgt spid="20378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left)">
                                      <p:cBhvr>
                                        <p:cTn id="14" dur="500"/>
                                        <p:tgtEl>
                                          <p:spTgt spid="14">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Effect transition="in" filter="wipe(left)">
                                      <p:cBhvr>
                                        <p:cTn id="19" dur="500"/>
                                        <p:tgtEl>
                                          <p:spTgt spid="14">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xEl>
                                              <p:pRg st="3" end="3"/>
                                            </p:txEl>
                                          </p:spTgt>
                                        </p:tgtEl>
                                        <p:attrNameLst>
                                          <p:attrName>style.visibility</p:attrName>
                                        </p:attrNameLst>
                                      </p:cBhvr>
                                      <p:to>
                                        <p:strVal val="visible"/>
                                      </p:to>
                                    </p:set>
                                    <p:animEffect transition="in" filter="wipe(left)">
                                      <p:cBhvr>
                                        <p:cTn id="24" dur="500"/>
                                        <p:tgtEl>
                                          <p:spTgt spid="14">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xEl>
                                              <p:pRg st="4" end="4"/>
                                            </p:txEl>
                                          </p:spTgt>
                                        </p:tgtEl>
                                        <p:attrNameLst>
                                          <p:attrName>style.visibility</p:attrName>
                                        </p:attrNameLst>
                                      </p:cBhvr>
                                      <p:to>
                                        <p:strVal val="visible"/>
                                      </p:to>
                                    </p:set>
                                    <p:animEffect transition="in" filter="wipe(left)">
                                      <p:cBhvr>
                                        <p:cTn id="29" dur="500"/>
                                        <p:tgtEl>
                                          <p:spTgt spid="14">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xEl>
                                              <p:pRg st="5" end="5"/>
                                            </p:txEl>
                                          </p:spTgt>
                                        </p:tgtEl>
                                        <p:attrNameLst>
                                          <p:attrName>style.visibility</p:attrName>
                                        </p:attrNameLst>
                                      </p:cBhvr>
                                      <p:to>
                                        <p:strVal val="visible"/>
                                      </p:to>
                                    </p:set>
                                    <p:animEffect transition="in" filter="wipe(left)">
                                      <p:cBhvr>
                                        <p:cTn id="34" dur="500"/>
                                        <p:tgtEl>
                                          <p:spTgt spid="14">
                                            <p:txEl>
                                              <p:pRg st="5" end="5"/>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xEl>
                                              <p:pRg st="6" end="6"/>
                                            </p:txEl>
                                          </p:spTgt>
                                        </p:tgtEl>
                                        <p:attrNameLst>
                                          <p:attrName>style.visibility</p:attrName>
                                        </p:attrNameLst>
                                      </p:cBhvr>
                                      <p:to>
                                        <p:strVal val="visible"/>
                                      </p:to>
                                    </p:set>
                                    <p:animEffect transition="in" filter="wipe(left)">
                                      <p:cBhvr>
                                        <p:cTn id="39" dur="500"/>
                                        <p:tgtEl>
                                          <p:spTgt spid="14">
                                            <p:txEl>
                                              <p:pRg st="6" end="6"/>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14">
                                            <p:txEl>
                                              <p:pRg st="8" end="8"/>
                                            </p:txEl>
                                          </p:spTgt>
                                        </p:tgtEl>
                                        <p:attrNameLst>
                                          <p:attrName>style.visibility</p:attrName>
                                        </p:attrNameLst>
                                      </p:cBhvr>
                                      <p:to>
                                        <p:strVal val="visible"/>
                                      </p:to>
                                    </p:set>
                                    <p:animEffect transition="in" filter="wipe(left)">
                                      <p:cBhvr>
                                        <p:cTn id="44" dur="500"/>
                                        <p:tgtEl>
                                          <p:spTgt spid="14">
                                            <p:txEl>
                                              <p:pRg st="8" end="8"/>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14">
                                            <p:txEl>
                                              <p:pRg st="9" end="9"/>
                                            </p:txEl>
                                          </p:spTgt>
                                        </p:tgtEl>
                                        <p:attrNameLst>
                                          <p:attrName>style.visibility</p:attrName>
                                        </p:attrNameLst>
                                      </p:cBhvr>
                                      <p:to>
                                        <p:strVal val="visible"/>
                                      </p:to>
                                    </p:set>
                                    <p:animEffect transition="in" filter="wipe(left)">
                                      <p:cBhvr>
                                        <p:cTn id="49" dur="500"/>
                                        <p:tgtEl>
                                          <p:spTgt spid="14">
                                            <p:txEl>
                                              <p:pRg st="9" end="9"/>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14">
                                            <p:txEl>
                                              <p:pRg st="11" end="11"/>
                                            </p:txEl>
                                          </p:spTgt>
                                        </p:tgtEl>
                                        <p:attrNameLst>
                                          <p:attrName>style.visibility</p:attrName>
                                        </p:attrNameLst>
                                      </p:cBhvr>
                                      <p:to>
                                        <p:strVal val="visible"/>
                                      </p:to>
                                    </p:set>
                                    <p:animEffect transition="in" filter="wipe(left)">
                                      <p:cBhvr>
                                        <p:cTn id="54" dur="500"/>
                                        <p:tgtEl>
                                          <p:spTgt spid="14">
                                            <p:txEl>
                                              <p:pRg st="11" end="11"/>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14">
                                            <p:txEl>
                                              <p:pRg st="12" end="12"/>
                                            </p:txEl>
                                          </p:spTgt>
                                        </p:tgtEl>
                                        <p:attrNameLst>
                                          <p:attrName>style.visibility</p:attrName>
                                        </p:attrNameLst>
                                      </p:cBhvr>
                                      <p:to>
                                        <p:strVal val="visible"/>
                                      </p:to>
                                    </p:set>
                                    <p:animEffect transition="in" filter="wipe(left)">
                                      <p:cBhvr>
                                        <p:cTn id="59" dur="500"/>
                                        <p:tgtEl>
                                          <p:spTgt spid="1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reeform 4">
            <a:extLst>
              <a:ext uri="{FF2B5EF4-FFF2-40B4-BE49-F238E27FC236}">
                <a16:creationId xmlns:a16="http://schemas.microsoft.com/office/drawing/2014/main" id="{006C23F8-23F2-4AF2-A148-C6F4EC7E440A}"/>
              </a:ext>
            </a:extLst>
          </p:cNvPr>
          <p:cNvSpPr>
            <a:spLocks/>
          </p:cNvSpPr>
          <p:nvPr/>
        </p:nvSpPr>
        <p:spPr bwMode="auto">
          <a:xfrm>
            <a:off x="1371217" y="1959635"/>
            <a:ext cx="152624" cy="2580209"/>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88D3ADED-0699-4FB9-8837-D63C9E7DCA47}"/>
              </a:ext>
            </a:extLst>
          </p:cNvPr>
          <p:cNvSpPr>
            <a:spLocks noChangeArrowheads="1"/>
          </p:cNvSpPr>
          <p:nvPr/>
        </p:nvSpPr>
        <p:spPr bwMode="auto">
          <a:xfrm>
            <a:off x="1502244" y="1730699"/>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p>
            <a:pPr marL="342687" indent="-342687" algn="just" eaLnBrk="1" hangingPunct="1">
              <a:buFont typeface="Wingdings" pitchFamily="2" charset="2"/>
              <a:buChar char="§"/>
              <a:defRPr/>
            </a:pPr>
            <a:r>
              <a:rPr kumimoji="1" lang="cs-CZ" sz="1633" dirty="0">
                <a:solidFill>
                  <a:schemeClr val="bg1">
                    <a:lumMod val="85000"/>
                  </a:schemeClr>
                </a:solidFill>
                <a:latin typeface="Arial" charset="0"/>
                <a:cs typeface="Arial" charset="0"/>
              </a:rPr>
              <a:t>Schéma předmětu</a:t>
            </a:r>
          </a:p>
          <a:p>
            <a:pPr marL="342687" indent="-342687" algn="just" eaLnBrk="1" hangingPunct="1">
              <a:buFont typeface="Wingdings" pitchFamily="2" charset="2"/>
              <a:buChar char="§"/>
              <a:defRPr/>
            </a:pPr>
            <a:endParaRPr kumimoji="1" lang="cs-CZ" sz="1633" dirty="0">
              <a:solidFill>
                <a:schemeClr val="bg1">
                  <a:lumMod val="85000"/>
                </a:schemeClr>
              </a:solidFill>
              <a:latin typeface="Arial" charset="0"/>
              <a:cs typeface="Arial" charset="0"/>
            </a:endParaRPr>
          </a:p>
          <a:p>
            <a:pPr marL="342687" indent="-342687" algn="just" eaLnBrk="1" hangingPunct="1">
              <a:buFont typeface="Wingdings" pitchFamily="2" charset="2"/>
              <a:buChar char="§"/>
              <a:defRPr/>
            </a:pPr>
            <a:r>
              <a:rPr kumimoji="1" lang="cs-CZ" sz="1633" dirty="0">
                <a:solidFill>
                  <a:schemeClr val="bg1">
                    <a:lumMod val="85000"/>
                  </a:schemeClr>
                </a:solidFill>
                <a:latin typeface="Arial" charset="0"/>
                <a:cs typeface="Arial" charset="0"/>
              </a:rPr>
              <a:t>Definice</a:t>
            </a:r>
          </a:p>
          <a:p>
            <a:pPr marL="342687" indent="-342687" algn="just" eaLnBrk="1" hangingPunct="1">
              <a:buFont typeface="Wingdings" pitchFamily="2" charset="2"/>
              <a:buChar char="§"/>
              <a:defRPr/>
            </a:pPr>
            <a:endParaRPr kumimoji="1" lang="cs-CZ" sz="1633" dirty="0">
              <a:solidFill>
                <a:schemeClr val="bg1">
                  <a:lumMod val="85000"/>
                </a:schemeClr>
              </a:solidFill>
              <a:latin typeface="Arial" charset="0"/>
              <a:cs typeface="Arial" charset="0"/>
            </a:endParaRPr>
          </a:p>
          <a:p>
            <a:pPr marL="342687" indent="-342687" algn="just" eaLnBrk="1" hangingPunct="1">
              <a:buFont typeface="Wingdings" pitchFamily="2" charset="2"/>
              <a:buChar char="§"/>
              <a:defRPr/>
            </a:pPr>
            <a:r>
              <a:rPr kumimoji="1" lang="de-DE" sz="1633" dirty="0">
                <a:solidFill>
                  <a:schemeClr val="bg1">
                    <a:lumMod val="85000"/>
                  </a:schemeClr>
                </a:solidFill>
                <a:latin typeface="Arial" charset="0"/>
                <a:cs typeface="Arial" charset="0"/>
              </a:rPr>
              <a:t>Role BIOINFORMATIKY v sou</a:t>
            </a:r>
            <a:r>
              <a:rPr kumimoji="1" lang="cs-CZ" sz="1633" dirty="0">
                <a:solidFill>
                  <a:schemeClr val="bg1">
                    <a:lumMod val="85000"/>
                  </a:schemeClr>
                </a:solidFill>
                <a:latin typeface="Arial" charset="0"/>
                <a:cs typeface="Arial" charset="0"/>
              </a:rPr>
              <a:t>časném pojetí FUNKČNÍ GENOMIKY</a:t>
            </a:r>
          </a:p>
          <a:p>
            <a:pPr marL="342687" indent="-342687" algn="just" eaLnBrk="1" hangingPunct="1">
              <a:buFont typeface="Wingdings" pitchFamily="2" charset="2"/>
              <a:buChar char="§"/>
              <a:defRPr/>
            </a:pPr>
            <a:endParaRPr kumimoji="1" lang="cs-CZ" sz="1633" dirty="0">
              <a:latin typeface="Arial" charset="0"/>
              <a:cs typeface="Arial" charset="0"/>
            </a:endParaRPr>
          </a:p>
          <a:p>
            <a:pPr marL="342687" indent="-342687" algn="just" eaLnBrk="1" hangingPunct="1">
              <a:buFont typeface="Wingdings" pitchFamily="2" charset="2"/>
              <a:buChar char="§"/>
              <a:defRPr/>
            </a:pPr>
            <a:r>
              <a:rPr kumimoji="1" lang="cs-CZ" sz="1633" dirty="0">
                <a:solidFill>
                  <a:schemeClr val="tx2"/>
                </a:solidFill>
                <a:latin typeface="Arial" charset="0"/>
                <a:cs typeface="Arial" charset="0"/>
              </a:rPr>
              <a:t>D</a:t>
            </a:r>
            <a:r>
              <a:rPr kumimoji="1" lang="de-DE" sz="1633" dirty="0">
                <a:solidFill>
                  <a:schemeClr val="tx2"/>
                </a:solidFill>
                <a:latin typeface="Arial" charset="0"/>
                <a:cs typeface="Arial" charset="0"/>
              </a:rPr>
              <a:t>atab</a:t>
            </a:r>
            <a:r>
              <a:rPr kumimoji="1" lang="cs-CZ" sz="1633" dirty="0">
                <a:solidFill>
                  <a:schemeClr val="tx2"/>
                </a:solidFill>
                <a:latin typeface="Arial" charset="0"/>
                <a:cs typeface="Arial" charset="0"/>
              </a:rPr>
              <a:t>áze</a:t>
            </a:r>
          </a:p>
          <a:p>
            <a:pPr marL="799124" lvl="1" indent="-342687" algn="just" eaLnBrk="1" hangingPunct="1">
              <a:buFont typeface="Wingdings" pitchFamily="2" charset="2"/>
              <a:buChar char="§"/>
              <a:defRPr/>
            </a:pPr>
            <a:r>
              <a:rPr kumimoji="1" lang="de-DE" sz="1451" dirty="0">
                <a:solidFill>
                  <a:schemeClr val="tx2"/>
                </a:solidFill>
                <a:latin typeface="Arial" charset="0"/>
                <a:cs typeface="Arial" charset="0"/>
              </a:rPr>
              <a:t>Spektrum „on-line“ zdroj</a:t>
            </a:r>
            <a:r>
              <a:rPr kumimoji="1" lang="cs-CZ" sz="1451" dirty="0">
                <a:solidFill>
                  <a:schemeClr val="tx2"/>
                </a:solidFill>
                <a:latin typeface="Arial" charset="0"/>
                <a:cs typeface="Arial" charset="0"/>
              </a:rPr>
              <a:t>ů</a:t>
            </a:r>
          </a:p>
        </p:txBody>
      </p:sp>
      <p:sp>
        <p:nvSpPr>
          <p:cNvPr id="16" name="Rectangle 2">
            <a:extLst>
              <a:ext uri="{FF2B5EF4-FFF2-40B4-BE49-F238E27FC236}">
                <a16:creationId xmlns:a16="http://schemas.microsoft.com/office/drawing/2014/main" id="{4EED9749-90A5-4206-A55E-D4BF3A9840BA}"/>
              </a:ext>
            </a:extLst>
          </p:cNvPr>
          <p:cNvSpPr txBox="1">
            <a:spLocks noChangeArrowheads="1"/>
          </p:cNvSpPr>
          <p:nvPr/>
        </p:nvSpPr>
        <p:spPr>
          <a:xfrm>
            <a:off x="1523841" y="190060"/>
            <a:ext cx="7010624" cy="1527680"/>
          </a:xfrm>
          <a:prstGeom prst="rect">
            <a:avLst/>
          </a:prstGeom>
        </p:spPr>
        <p:txBody>
          <a:bodyPr anchor="ctr"/>
          <a:lstStyle/>
          <a:p>
            <a:pPr>
              <a:defRPr/>
            </a:pPr>
            <a:r>
              <a:rPr lang="cs-CZ" sz="4807" kern="0" dirty="0">
                <a:solidFill>
                  <a:schemeClr val="tx2"/>
                </a:solidFill>
                <a:latin typeface="+mj-lt"/>
                <a:ea typeface="+mj-ea"/>
                <a:cs typeface="+mj-cs"/>
              </a:rPr>
              <a:t>Osnova</a:t>
            </a:r>
            <a:endParaRPr lang="en-US" sz="4807" kern="0" dirty="0">
              <a:solidFill>
                <a:schemeClr val="tx2"/>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4">
                                            <p:txEl>
                                              <p:pRg st="7" end="7"/>
                                            </p:txEl>
                                          </p:spTgt>
                                        </p:tgtEl>
                                        <p:attrNameLst>
                                          <p:attrName>style.visibility</p:attrName>
                                        </p:attrNameLst>
                                      </p:cBhvr>
                                      <p:to>
                                        <p:strVal val="visible"/>
                                      </p:to>
                                    </p:set>
                                    <p:animEffect transition="in" filter="wipe(left)">
                                      <p:cBhvr>
                                        <p:cTn id="7"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a:extLst>
              <a:ext uri="{FF2B5EF4-FFF2-40B4-BE49-F238E27FC236}">
                <a16:creationId xmlns:a16="http://schemas.microsoft.com/office/drawing/2014/main" id="{0D82ED44-1AE5-4C60-B214-21F65C31F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295" y="1719180"/>
            <a:ext cx="2676679" cy="379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4">
            <a:extLst>
              <a:ext uri="{FF2B5EF4-FFF2-40B4-BE49-F238E27FC236}">
                <a16:creationId xmlns:a16="http://schemas.microsoft.com/office/drawing/2014/main" id="{0A9DDB1C-D81C-476D-AC39-40493F4F54C8}"/>
              </a:ext>
            </a:extLst>
          </p:cNvPr>
          <p:cNvSpPr>
            <a:spLocks noGrp="1" noChangeArrowheads="1"/>
          </p:cNvSpPr>
          <p:nvPr>
            <p:ph type="title"/>
          </p:nvPr>
        </p:nvSpPr>
        <p:spPr>
          <a:xfrm>
            <a:off x="1143720" y="-76312"/>
            <a:ext cx="7009184" cy="1295865"/>
          </a:xfrm>
        </p:spPr>
        <p:txBody>
          <a:bodyPr/>
          <a:lstStyle/>
          <a:p>
            <a:pPr algn="ctr"/>
            <a:br>
              <a:rPr lang="cs-CZ" altLang="cs-CZ" sz="2358" b="1">
                <a:solidFill>
                  <a:schemeClr val="tx1"/>
                </a:solidFill>
              </a:rPr>
            </a:br>
            <a:endParaRPr lang="en-GB" altLang="cs-CZ">
              <a:solidFill>
                <a:schemeClr val="tx1"/>
              </a:solidFill>
            </a:endParaRPr>
          </a:p>
        </p:txBody>
      </p:sp>
      <p:sp>
        <p:nvSpPr>
          <p:cNvPr id="4" name="Rectangle 2">
            <a:extLst>
              <a:ext uri="{FF2B5EF4-FFF2-40B4-BE49-F238E27FC236}">
                <a16:creationId xmlns:a16="http://schemas.microsoft.com/office/drawing/2014/main" id="{93E5FA87-03BF-4669-B771-BAF19D9038BB}"/>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Arial"/>
                <a:cs typeface="Arial"/>
              </a:rPr>
              <a:t>Spektrum on-line zdrojů</a:t>
            </a:r>
            <a:endParaRPr lang="en-US" sz="4807" kern="0" dirty="0">
              <a:solidFill>
                <a:srgbClr val="0000FF"/>
              </a:solidFill>
              <a:latin typeface="Arial"/>
              <a:cs typeface="Arial"/>
            </a:endParaRPr>
          </a:p>
        </p:txBody>
      </p:sp>
      <p:sp>
        <p:nvSpPr>
          <p:cNvPr id="5" name="Freeform 4">
            <a:extLst>
              <a:ext uri="{FF2B5EF4-FFF2-40B4-BE49-F238E27FC236}">
                <a16:creationId xmlns:a16="http://schemas.microsoft.com/office/drawing/2014/main" id="{1DC8153B-8BCC-433A-82D7-373E7DD34E61}"/>
              </a:ext>
            </a:extLst>
          </p:cNvPr>
          <p:cNvSpPr>
            <a:spLocks/>
          </p:cNvSpPr>
          <p:nvPr/>
        </p:nvSpPr>
        <p:spPr bwMode="auto">
          <a:xfrm>
            <a:off x="1371217" y="1709102"/>
            <a:ext cx="152624" cy="3428280"/>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dissolve">
                                      <p:cBhvr>
                                        <p:cTn id="10"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18CCBF5A-D83D-433A-AF59-D3FECA16EC4E}"/>
              </a:ext>
            </a:extLst>
          </p:cNvPr>
          <p:cNvSpPr>
            <a:spLocks noGrp="1" noChangeArrowheads="1"/>
          </p:cNvSpPr>
          <p:nvPr>
            <p:ph type="body" idx="4294967295"/>
          </p:nvPr>
        </p:nvSpPr>
        <p:spPr bwMode="auto">
          <a:xfrm>
            <a:off x="1371217" y="1470086"/>
            <a:ext cx="7772304" cy="6104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p>
            <a:r>
              <a:rPr lang="en-GB" altLang="cs-CZ" sz="2358"/>
              <a:t>EBI </a:t>
            </a:r>
            <a:r>
              <a:rPr lang="en-GB" altLang="cs-CZ" sz="2358">
                <a:hlinkClick r:id="rId3"/>
              </a:rPr>
              <a:t>http://www.ebi.ac.uk/</a:t>
            </a:r>
            <a:r>
              <a:rPr lang="cs-CZ" altLang="cs-CZ" sz="2358">
                <a:hlinkClick r:id="rId3"/>
              </a:rPr>
              <a:t>services</a:t>
            </a:r>
            <a:r>
              <a:rPr lang="en-US" altLang="cs-CZ" sz="2358"/>
              <a:t> </a:t>
            </a:r>
            <a:endParaRPr lang="en-GB" altLang="cs-CZ"/>
          </a:p>
        </p:txBody>
      </p:sp>
      <p:sp>
        <p:nvSpPr>
          <p:cNvPr id="10" name="Rectangle 2">
            <a:extLst>
              <a:ext uri="{FF2B5EF4-FFF2-40B4-BE49-F238E27FC236}">
                <a16:creationId xmlns:a16="http://schemas.microsoft.com/office/drawing/2014/main" id="{4CD0EA76-88FA-4EF7-B8D2-2D461B3CAFC3}"/>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Spektrum on-line zdrojů</a:t>
            </a:r>
            <a:endParaRPr lang="en-US" sz="4807" kern="0" dirty="0">
              <a:solidFill>
                <a:srgbClr val="0000FF"/>
              </a:solidFill>
              <a:latin typeface="+mn-lt"/>
              <a:cs typeface="Arial"/>
            </a:endParaRPr>
          </a:p>
        </p:txBody>
      </p:sp>
      <p:sp>
        <p:nvSpPr>
          <p:cNvPr id="11" name="Freeform 4">
            <a:extLst>
              <a:ext uri="{FF2B5EF4-FFF2-40B4-BE49-F238E27FC236}">
                <a16:creationId xmlns:a16="http://schemas.microsoft.com/office/drawing/2014/main" id="{44FB0545-4F49-4797-AF3C-BED6C53112AC}"/>
              </a:ext>
            </a:extLst>
          </p:cNvPr>
          <p:cNvSpPr>
            <a:spLocks/>
          </p:cNvSpPr>
          <p:nvPr/>
        </p:nvSpPr>
        <p:spPr bwMode="auto">
          <a:xfrm>
            <a:off x="1371217" y="1665906"/>
            <a:ext cx="131027" cy="3526189"/>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pic>
        <p:nvPicPr>
          <p:cNvPr id="23558" name="Picture 6">
            <a:extLst>
              <a:ext uri="{FF2B5EF4-FFF2-40B4-BE49-F238E27FC236}">
                <a16:creationId xmlns:a16="http://schemas.microsoft.com/office/drawing/2014/main" id="{1192F719-5626-4725-B86C-BC961DB7A3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0687" y="1992751"/>
            <a:ext cx="5660045" cy="3536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fade">
                                      <p:cBhvr>
                                        <p:cTn id="10" dur="500"/>
                                        <p:tgtEl>
                                          <p:spTgt spid="23555">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558"/>
                                        </p:tgtEl>
                                        <p:attrNameLst>
                                          <p:attrName>style.visibility</p:attrName>
                                        </p:attrNameLst>
                                      </p:cBhvr>
                                      <p:to>
                                        <p:strVal val="visible"/>
                                      </p:to>
                                    </p:set>
                                    <p:animEffect transition="in" filter="fade">
                                      <p:cBhvr>
                                        <p:cTn id="13"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0" name="Rectangle 12">
            <a:extLst>
              <a:ext uri="{FF2B5EF4-FFF2-40B4-BE49-F238E27FC236}">
                <a16:creationId xmlns:a16="http://schemas.microsoft.com/office/drawing/2014/main" id="{8457DC85-E2DB-4C60-BFE0-F6AF96EC9418}"/>
              </a:ext>
            </a:extLst>
          </p:cNvPr>
          <p:cNvSpPr>
            <a:spLocks noChangeArrowheads="1"/>
          </p:cNvSpPr>
          <p:nvPr/>
        </p:nvSpPr>
        <p:spPr bwMode="auto">
          <a:xfrm>
            <a:off x="1359698" y="1503202"/>
            <a:ext cx="7772304" cy="68536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lang="en-GB" sz="1995" dirty="0">
                <a:solidFill>
                  <a:schemeClr val="tx2"/>
                </a:solidFill>
                <a:latin typeface="+mn-lt"/>
                <a:cs typeface="Arial" charset="0"/>
              </a:rPr>
              <a:t>NCBI </a:t>
            </a:r>
            <a:r>
              <a:rPr lang="en-GB" sz="1995" dirty="0">
                <a:solidFill>
                  <a:schemeClr val="tx2"/>
                </a:solidFill>
                <a:latin typeface="+mn-lt"/>
                <a:cs typeface="Arial" charset="0"/>
                <a:hlinkClick r:id="rId3"/>
              </a:rPr>
              <a:t>http://www.ncbi.nlm.nih.gov/</a:t>
            </a:r>
            <a:r>
              <a:rPr lang="en-GB" sz="1995" dirty="0">
                <a:solidFill>
                  <a:schemeClr val="tx2"/>
                </a:solidFill>
                <a:latin typeface="+mn-lt"/>
                <a:cs typeface="Arial" charset="0"/>
              </a:rPr>
              <a:t> </a:t>
            </a:r>
          </a:p>
        </p:txBody>
      </p:sp>
      <p:pic>
        <p:nvPicPr>
          <p:cNvPr id="32782" name="Picture 14" descr="click here to see the Model of Entrez Databases">
            <a:hlinkClick r:id="rId4"/>
            <a:extLst>
              <a:ext uri="{FF2B5EF4-FFF2-40B4-BE49-F238E27FC236}">
                <a16:creationId xmlns:a16="http://schemas.microsoft.com/office/drawing/2014/main" id="{C3D83E7E-233E-4728-BD94-C671BC59485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551098" y="3298695"/>
            <a:ext cx="3356287" cy="3134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9ABE755A-44DC-44EA-8F5B-482003B0686C}"/>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Spektrum on-line zdrojů</a:t>
            </a:r>
            <a:endParaRPr lang="en-US" sz="4807" kern="0" dirty="0">
              <a:solidFill>
                <a:srgbClr val="0000FF"/>
              </a:solidFill>
              <a:latin typeface="+mn-lt"/>
              <a:cs typeface="Arial"/>
            </a:endParaRPr>
          </a:p>
        </p:txBody>
      </p:sp>
      <p:sp>
        <p:nvSpPr>
          <p:cNvPr id="11" name="Freeform 4">
            <a:extLst>
              <a:ext uri="{FF2B5EF4-FFF2-40B4-BE49-F238E27FC236}">
                <a16:creationId xmlns:a16="http://schemas.microsoft.com/office/drawing/2014/main" id="{9DABEED4-63A9-48D6-8425-2357B6522B62}"/>
              </a:ext>
            </a:extLst>
          </p:cNvPr>
          <p:cNvSpPr>
            <a:spLocks/>
          </p:cNvSpPr>
          <p:nvPr/>
        </p:nvSpPr>
        <p:spPr bwMode="auto">
          <a:xfrm>
            <a:off x="1371217" y="1665906"/>
            <a:ext cx="131027" cy="3526189"/>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pic>
        <p:nvPicPr>
          <p:cNvPr id="24582" name="Picture 7">
            <a:extLst>
              <a:ext uri="{FF2B5EF4-FFF2-40B4-BE49-F238E27FC236}">
                <a16:creationId xmlns:a16="http://schemas.microsoft.com/office/drawing/2014/main" id="{51CEABEE-4C50-4889-A803-AE46E3CD0B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3762" y="1870365"/>
            <a:ext cx="4244674" cy="372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780">
                                            <p:txEl>
                                              <p:pRg st="0" end="0"/>
                                            </p:txEl>
                                          </p:spTgt>
                                        </p:tgtEl>
                                        <p:attrNameLst>
                                          <p:attrName>style.visibility</p:attrName>
                                        </p:attrNameLst>
                                      </p:cBhvr>
                                      <p:to>
                                        <p:strVal val="visible"/>
                                      </p:to>
                                    </p:set>
                                    <p:animEffect transition="in" filter="dissolve">
                                      <p:cBhvr>
                                        <p:cTn id="10" dur="500"/>
                                        <p:tgtEl>
                                          <p:spTgt spid="32780">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582"/>
                                        </p:tgtEl>
                                        <p:attrNameLst>
                                          <p:attrName>style.visibility</p:attrName>
                                        </p:attrNameLst>
                                      </p:cBhvr>
                                      <p:to>
                                        <p:strVal val="visible"/>
                                      </p:to>
                                    </p:set>
                                    <p:animEffect transition="in" filter="fade">
                                      <p:cBhvr>
                                        <p:cTn id="13" dur="500"/>
                                        <p:tgtEl>
                                          <p:spTgt spid="2458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32782"/>
                                        </p:tgtEl>
                                        <p:attrNameLst>
                                          <p:attrName>style.visibility</p:attrName>
                                        </p:attrNameLst>
                                      </p:cBhvr>
                                      <p:to>
                                        <p:strVal val="visible"/>
                                      </p:to>
                                    </p:set>
                                    <p:animEffect transition="in" filter="dissolve">
                                      <p:cBhvr>
                                        <p:cTn id="18" dur="500"/>
                                        <p:tgtEl>
                                          <p:spTgt spid="32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0"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reeform 4">
            <a:extLst>
              <a:ext uri="{FF2B5EF4-FFF2-40B4-BE49-F238E27FC236}">
                <a16:creationId xmlns:a16="http://schemas.microsoft.com/office/drawing/2014/main" id="{9FFF788A-FD09-4E4D-B876-FD8515B61BAC}"/>
              </a:ext>
            </a:extLst>
          </p:cNvPr>
          <p:cNvSpPr>
            <a:spLocks/>
          </p:cNvSpPr>
          <p:nvPr/>
        </p:nvSpPr>
        <p:spPr bwMode="auto">
          <a:xfrm>
            <a:off x="1371217" y="1959635"/>
            <a:ext cx="152624" cy="2580209"/>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0E3C444F-0E14-4678-97EF-CEB2E77DEBF2}"/>
              </a:ext>
            </a:extLst>
          </p:cNvPr>
          <p:cNvSpPr>
            <a:spLocks noChangeArrowheads="1"/>
          </p:cNvSpPr>
          <p:nvPr/>
        </p:nvSpPr>
        <p:spPr bwMode="auto">
          <a:xfrm>
            <a:off x="1502244" y="1730699"/>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p>
            <a:pPr marL="342687" indent="-342687" algn="just" eaLnBrk="1" hangingPunct="1">
              <a:buFont typeface="Wingdings" pitchFamily="2" charset="2"/>
              <a:buChar char="§"/>
              <a:defRPr/>
            </a:pPr>
            <a:r>
              <a:rPr kumimoji="1" lang="cs-CZ" sz="1633" dirty="0">
                <a:solidFill>
                  <a:schemeClr val="bg1">
                    <a:lumMod val="85000"/>
                  </a:schemeClr>
                </a:solidFill>
                <a:latin typeface="Arial" charset="0"/>
                <a:cs typeface="Arial" charset="0"/>
              </a:rPr>
              <a:t>Schéma předmětu</a:t>
            </a:r>
          </a:p>
          <a:p>
            <a:pPr marL="342687" indent="-342687" algn="just" eaLnBrk="1" hangingPunct="1">
              <a:buFont typeface="Wingdings" pitchFamily="2" charset="2"/>
              <a:buChar char="§"/>
              <a:defRPr/>
            </a:pPr>
            <a:endParaRPr kumimoji="1" lang="cs-CZ" sz="1633" dirty="0">
              <a:solidFill>
                <a:schemeClr val="bg1">
                  <a:lumMod val="85000"/>
                </a:schemeClr>
              </a:solidFill>
              <a:latin typeface="Arial" charset="0"/>
              <a:cs typeface="Arial" charset="0"/>
            </a:endParaRPr>
          </a:p>
          <a:p>
            <a:pPr marL="342687" indent="-342687" algn="just" eaLnBrk="1" hangingPunct="1">
              <a:buFont typeface="Wingdings" pitchFamily="2" charset="2"/>
              <a:buChar char="§"/>
              <a:defRPr/>
            </a:pPr>
            <a:r>
              <a:rPr kumimoji="1" lang="cs-CZ" sz="1633" dirty="0">
                <a:solidFill>
                  <a:schemeClr val="bg1">
                    <a:lumMod val="85000"/>
                  </a:schemeClr>
                </a:solidFill>
                <a:latin typeface="Arial" charset="0"/>
                <a:cs typeface="Arial" charset="0"/>
              </a:rPr>
              <a:t>Definice</a:t>
            </a:r>
          </a:p>
          <a:p>
            <a:pPr marL="342687" indent="-342687" algn="just" eaLnBrk="1" hangingPunct="1">
              <a:buFont typeface="Wingdings" pitchFamily="2" charset="2"/>
              <a:buChar char="§"/>
              <a:defRPr/>
            </a:pPr>
            <a:endParaRPr kumimoji="1" lang="cs-CZ" sz="1633" dirty="0">
              <a:solidFill>
                <a:schemeClr val="bg1">
                  <a:lumMod val="85000"/>
                </a:schemeClr>
              </a:solidFill>
              <a:latin typeface="Arial" charset="0"/>
              <a:cs typeface="Arial" charset="0"/>
            </a:endParaRPr>
          </a:p>
          <a:p>
            <a:pPr marL="342687" indent="-342687" algn="just" eaLnBrk="1" hangingPunct="1">
              <a:buFont typeface="Wingdings" pitchFamily="2" charset="2"/>
              <a:buChar char="§"/>
              <a:defRPr/>
            </a:pPr>
            <a:r>
              <a:rPr kumimoji="1" lang="de-DE" sz="1633" dirty="0">
                <a:solidFill>
                  <a:schemeClr val="bg1">
                    <a:lumMod val="85000"/>
                  </a:schemeClr>
                </a:solidFill>
                <a:latin typeface="Arial" charset="0"/>
                <a:cs typeface="Arial" charset="0"/>
              </a:rPr>
              <a:t>Role BIOINFORMATIKY v sou</a:t>
            </a:r>
            <a:r>
              <a:rPr kumimoji="1" lang="cs-CZ" sz="1633" dirty="0">
                <a:solidFill>
                  <a:schemeClr val="bg1">
                    <a:lumMod val="85000"/>
                  </a:schemeClr>
                </a:solidFill>
                <a:latin typeface="Arial" charset="0"/>
                <a:cs typeface="Arial" charset="0"/>
              </a:rPr>
              <a:t>časném pojetí FUNKČNÍ GENOMIKY</a:t>
            </a:r>
          </a:p>
          <a:p>
            <a:pPr marL="342687" indent="-342687" algn="just" eaLnBrk="1" hangingPunct="1">
              <a:buFont typeface="Wingdings" pitchFamily="2" charset="2"/>
              <a:buChar char="§"/>
              <a:defRPr/>
            </a:pPr>
            <a:endParaRPr kumimoji="1" lang="cs-CZ" sz="1633" dirty="0">
              <a:solidFill>
                <a:schemeClr val="bg1">
                  <a:lumMod val="85000"/>
                </a:schemeClr>
              </a:solidFill>
              <a:latin typeface="Arial" charset="0"/>
              <a:cs typeface="Arial" charset="0"/>
            </a:endParaRPr>
          </a:p>
          <a:p>
            <a:pPr marL="342687" indent="-342687" algn="just" eaLnBrk="1" hangingPunct="1">
              <a:buFont typeface="Wingdings" pitchFamily="2" charset="2"/>
              <a:buChar char="§"/>
              <a:defRPr/>
            </a:pPr>
            <a:r>
              <a:rPr kumimoji="1" lang="cs-CZ" sz="1633" dirty="0">
                <a:solidFill>
                  <a:schemeClr val="bg1">
                    <a:lumMod val="85000"/>
                  </a:schemeClr>
                </a:solidFill>
                <a:latin typeface="Arial" charset="0"/>
                <a:cs typeface="Arial" charset="0"/>
              </a:rPr>
              <a:t>D</a:t>
            </a:r>
            <a:r>
              <a:rPr kumimoji="1" lang="de-DE" sz="1633" dirty="0">
                <a:solidFill>
                  <a:schemeClr val="bg1">
                    <a:lumMod val="85000"/>
                  </a:schemeClr>
                </a:solidFill>
                <a:latin typeface="Arial" charset="0"/>
                <a:cs typeface="Arial" charset="0"/>
              </a:rPr>
              <a:t>atab</a:t>
            </a:r>
            <a:r>
              <a:rPr kumimoji="1" lang="cs-CZ" sz="1633" dirty="0">
                <a:solidFill>
                  <a:schemeClr val="bg1">
                    <a:lumMod val="85000"/>
                  </a:schemeClr>
                </a:solidFill>
                <a:latin typeface="Arial" charset="0"/>
                <a:cs typeface="Arial" charset="0"/>
              </a:rPr>
              <a:t>áze</a:t>
            </a:r>
          </a:p>
          <a:p>
            <a:pPr marL="799124" lvl="1" indent="-342687" algn="just" eaLnBrk="1" hangingPunct="1">
              <a:buFont typeface="Wingdings" pitchFamily="2" charset="2"/>
              <a:buChar char="§"/>
              <a:defRPr/>
            </a:pPr>
            <a:r>
              <a:rPr kumimoji="1" lang="de-DE" sz="1451" dirty="0">
                <a:solidFill>
                  <a:schemeClr val="bg1">
                    <a:lumMod val="85000"/>
                  </a:schemeClr>
                </a:solidFill>
                <a:latin typeface="Arial" charset="0"/>
                <a:cs typeface="Arial" charset="0"/>
              </a:rPr>
              <a:t>Spektrum „on-line“ zdroj</a:t>
            </a:r>
            <a:r>
              <a:rPr kumimoji="1" lang="cs-CZ" sz="1451" dirty="0">
                <a:solidFill>
                  <a:schemeClr val="bg1">
                    <a:lumMod val="85000"/>
                  </a:schemeClr>
                </a:solidFill>
                <a:latin typeface="Arial" charset="0"/>
                <a:cs typeface="Arial" charset="0"/>
              </a:rPr>
              <a:t>ů</a:t>
            </a:r>
          </a:p>
          <a:p>
            <a:pPr marL="799124" lvl="1" indent="-342687" algn="just" eaLnBrk="1" hangingPunct="1">
              <a:buFont typeface="Wingdings" pitchFamily="2" charset="2"/>
              <a:buChar char="§"/>
              <a:defRPr/>
            </a:pPr>
            <a:r>
              <a:rPr kumimoji="1" lang="cs-CZ" sz="1451" dirty="0">
                <a:solidFill>
                  <a:schemeClr val="tx2"/>
                </a:solidFill>
                <a:latin typeface="Arial" charset="0"/>
                <a:cs typeface="Arial" charset="0"/>
              </a:rPr>
              <a:t>PRIM</a:t>
            </a:r>
            <a:r>
              <a:rPr kumimoji="1" lang="de-DE" sz="1451" dirty="0">
                <a:solidFill>
                  <a:schemeClr val="tx2"/>
                </a:solidFill>
                <a:latin typeface="Arial" charset="0"/>
                <a:cs typeface="Arial" charset="0"/>
              </a:rPr>
              <a:t>ÁR</a:t>
            </a:r>
            <a:r>
              <a:rPr kumimoji="1" lang="cs-CZ" sz="1451" dirty="0">
                <a:solidFill>
                  <a:schemeClr val="tx2"/>
                </a:solidFill>
                <a:latin typeface="Arial" charset="0"/>
                <a:cs typeface="Arial" charset="0"/>
              </a:rPr>
              <a:t>N</a:t>
            </a:r>
            <a:r>
              <a:rPr kumimoji="1" lang="de-DE" sz="1451" dirty="0">
                <a:solidFill>
                  <a:schemeClr val="tx2"/>
                </a:solidFill>
                <a:latin typeface="Arial" charset="0"/>
                <a:cs typeface="Arial" charset="0"/>
              </a:rPr>
              <a:t>Í</a:t>
            </a:r>
            <a:r>
              <a:rPr kumimoji="1" lang="cs-CZ" sz="1451" dirty="0">
                <a:solidFill>
                  <a:schemeClr val="tx2"/>
                </a:solidFill>
                <a:latin typeface="Arial" charset="0"/>
                <a:cs typeface="Arial" charset="0"/>
              </a:rPr>
              <a:t>, </a:t>
            </a:r>
            <a:r>
              <a:rPr kumimoji="1" lang="de-DE" sz="1451" dirty="0">
                <a:solidFill>
                  <a:schemeClr val="tx2"/>
                </a:solidFill>
                <a:latin typeface="Arial" charset="0"/>
                <a:cs typeface="Arial" charset="0"/>
              </a:rPr>
              <a:t>SEKUNDÁRNÍ</a:t>
            </a:r>
            <a:r>
              <a:rPr kumimoji="1" lang="cs-CZ" sz="1451" dirty="0">
                <a:solidFill>
                  <a:schemeClr val="tx2"/>
                </a:solidFill>
                <a:latin typeface="Arial" charset="0"/>
                <a:cs typeface="Arial" charset="0"/>
              </a:rPr>
              <a:t> a STRUKTURÁLNÍ databáze</a:t>
            </a:r>
          </a:p>
        </p:txBody>
      </p:sp>
      <p:sp>
        <p:nvSpPr>
          <p:cNvPr id="16" name="Rectangle 2">
            <a:extLst>
              <a:ext uri="{FF2B5EF4-FFF2-40B4-BE49-F238E27FC236}">
                <a16:creationId xmlns:a16="http://schemas.microsoft.com/office/drawing/2014/main" id="{BC0FCEFA-F770-44E7-911B-6A0BC81895D5}"/>
              </a:ext>
            </a:extLst>
          </p:cNvPr>
          <p:cNvSpPr txBox="1">
            <a:spLocks noChangeArrowheads="1"/>
          </p:cNvSpPr>
          <p:nvPr/>
        </p:nvSpPr>
        <p:spPr>
          <a:xfrm>
            <a:off x="1523841" y="190060"/>
            <a:ext cx="7010624" cy="1527680"/>
          </a:xfrm>
          <a:prstGeom prst="rect">
            <a:avLst/>
          </a:prstGeom>
        </p:spPr>
        <p:txBody>
          <a:bodyPr anchor="ctr"/>
          <a:lstStyle/>
          <a:p>
            <a:pPr>
              <a:defRPr/>
            </a:pPr>
            <a:r>
              <a:rPr lang="cs-CZ" sz="4807" kern="0" dirty="0">
                <a:solidFill>
                  <a:schemeClr val="tx2"/>
                </a:solidFill>
                <a:latin typeface="+mj-lt"/>
                <a:ea typeface="+mj-ea"/>
                <a:cs typeface="+mj-cs"/>
              </a:rPr>
              <a:t>Osnova</a:t>
            </a:r>
            <a:endParaRPr lang="en-US" sz="4807" kern="0" dirty="0">
              <a:solidFill>
                <a:schemeClr val="tx2"/>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4">
                                            <p:txEl>
                                              <p:pRg st="8" end="8"/>
                                            </p:txEl>
                                          </p:spTgt>
                                        </p:tgtEl>
                                        <p:attrNameLst>
                                          <p:attrName>style.visibility</p:attrName>
                                        </p:attrNameLst>
                                      </p:cBhvr>
                                      <p:to>
                                        <p:strVal val="visible"/>
                                      </p:to>
                                    </p:set>
                                    <p:animEffect transition="in" filter="wipe(left)">
                                      <p:cBhvr>
                                        <p:cTn id="7"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FF64B79F-5B0B-4B85-9AB3-E6CFF135F5E4}"/>
              </a:ext>
            </a:extLst>
          </p:cNvPr>
          <p:cNvSpPr>
            <a:spLocks noGrp="1" noChangeArrowheads="1"/>
          </p:cNvSpPr>
          <p:nvPr>
            <p:ph type="body" idx="1"/>
          </p:nvPr>
        </p:nvSpPr>
        <p:spPr>
          <a:xfrm>
            <a:off x="2482780" y="2547093"/>
            <a:ext cx="6660741" cy="685368"/>
          </a:xfrm>
        </p:spPr>
        <p:txBody>
          <a:bodyPr/>
          <a:lstStyle/>
          <a:p>
            <a:pPr marL="342858" indent="-342858" eaLnBrk="1" hangingPunct="1">
              <a:buClr>
                <a:srgbClr val="99CCCC"/>
              </a:buClr>
              <a:buSzPct val="85000"/>
              <a:buFont typeface="Wingdings" panose="05000000000000000000" pitchFamily="2" charset="2"/>
              <a:buChar char="o"/>
              <a:defRPr/>
            </a:pPr>
            <a:r>
              <a:rPr lang="cs-CZ" sz="1995" b="1" dirty="0">
                <a:solidFill>
                  <a:srgbClr val="0000FF"/>
                </a:solidFill>
                <a:latin typeface="+mj-lt"/>
              </a:rPr>
              <a:t>EMBL</a:t>
            </a:r>
            <a:endParaRPr lang="en-US" sz="1995" b="1" dirty="0">
              <a:solidFill>
                <a:srgbClr val="0000FF"/>
              </a:solidFill>
              <a:latin typeface="+mj-lt"/>
            </a:endParaRPr>
          </a:p>
          <a:p>
            <a:pPr marL="741700" lvl="1" indent="-342858" eaLnBrk="1" hangingPunct="1">
              <a:buClr>
                <a:srgbClr val="99CCCC"/>
              </a:buClr>
              <a:buSzPct val="85000"/>
              <a:buFont typeface="Wingdings" panose="05000000000000000000" pitchFamily="2" charset="2"/>
              <a:buChar char="o"/>
              <a:defRPr/>
            </a:pPr>
            <a:r>
              <a:rPr lang="en-GB" sz="1451" dirty="0">
                <a:solidFill>
                  <a:srgbClr val="0000FF"/>
                </a:solidFill>
                <a:latin typeface="+mj-lt"/>
                <a:hlinkClick r:id="rId3"/>
              </a:rPr>
              <a:t>http://www.ebi.ac.uk/embl/</a:t>
            </a:r>
            <a:endParaRPr lang="cs-CZ" sz="1451" dirty="0">
              <a:solidFill>
                <a:srgbClr val="0000FF"/>
              </a:solidFill>
              <a:latin typeface="+mj-lt"/>
            </a:endParaRPr>
          </a:p>
          <a:p>
            <a:pPr marL="342858" indent="-342858" eaLnBrk="1" hangingPunct="1">
              <a:buClr>
                <a:srgbClr val="99CCCC"/>
              </a:buClr>
              <a:buSzPct val="85000"/>
              <a:buFont typeface="Wingdings" panose="05000000000000000000" pitchFamily="2" charset="2"/>
              <a:buChar char="o"/>
              <a:defRPr/>
            </a:pPr>
            <a:r>
              <a:rPr lang="cs-CZ" sz="1995" b="1" dirty="0">
                <a:solidFill>
                  <a:srgbClr val="0000FF"/>
                </a:solidFill>
              </a:rPr>
              <a:t>GenBank</a:t>
            </a:r>
            <a:r>
              <a:rPr lang="en-US" sz="1995" b="1" dirty="0">
                <a:solidFill>
                  <a:srgbClr val="0000FF"/>
                </a:solidFill>
              </a:rPr>
              <a:t>,</a:t>
            </a:r>
          </a:p>
          <a:p>
            <a:pPr marL="741700" lvl="1" indent="-342858" eaLnBrk="1" hangingPunct="1">
              <a:buClr>
                <a:srgbClr val="99CCCC"/>
              </a:buClr>
              <a:buSzPct val="85000"/>
              <a:buFont typeface="Wingdings" panose="05000000000000000000" pitchFamily="2" charset="2"/>
              <a:buChar char="o"/>
              <a:defRPr/>
            </a:pPr>
            <a:r>
              <a:rPr lang="en-GB" sz="1451" dirty="0">
                <a:solidFill>
                  <a:srgbClr val="0000FF"/>
                </a:solidFill>
                <a:hlinkClick r:id="rId4"/>
              </a:rPr>
              <a:t>https://www.ncbi.nlm.nih.gov/</a:t>
            </a:r>
            <a:endParaRPr lang="cs-CZ" sz="1451" dirty="0">
              <a:solidFill>
                <a:srgbClr val="0000FF"/>
              </a:solidFill>
            </a:endParaRPr>
          </a:p>
          <a:p>
            <a:pPr marL="342858" indent="-342858" eaLnBrk="1" hangingPunct="1">
              <a:buClr>
                <a:srgbClr val="99CCCC"/>
              </a:buClr>
              <a:buSzPct val="85000"/>
              <a:buFont typeface="Wingdings" panose="05000000000000000000" pitchFamily="2" charset="2"/>
              <a:buChar char="o"/>
              <a:defRPr/>
            </a:pPr>
            <a:r>
              <a:rPr lang="cs-CZ" sz="1995" b="1" dirty="0">
                <a:solidFill>
                  <a:srgbClr val="0000FF"/>
                </a:solidFill>
              </a:rPr>
              <a:t>DDBJ, </a:t>
            </a:r>
            <a:endParaRPr lang="en-US" sz="1995" b="1" dirty="0">
              <a:solidFill>
                <a:srgbClr val="0000FF"/>
              </a:solidFill>
            </a:endParaRPr>
          </a:p>
          <a:p>
            <a:pPr marL="741700" lvl="1" indent="-342858" eaLnBrk="1" hangingPunct="1">
              <a:buClr>
                <a:srgbClr val="99CCCC"/>
              </a:buClr>
              <a:buSzPct val="85000"/>
              <a:buFont typeface="Wingdings" panose="05000000000000000000" pitchFamily="2" charset="2"/>
              <a:buChar char="o"/>
              <a:defRPr/>
            </a:pPr>
            <a:r>
              <a:rPr lang="en-GB" sz="1451" dirty="0">
                <a:hlinkClick r:id="rId5"/>
              </a:rPr>
              <a:t>http://www.ddbj.nig.ac.jp</a:t>
            </a:r>
            <a:r>
              <a:rPr lang="en-GB" sz="1451" dirty="0"/>
              <a:t> </a:t>
            </a:r>
          </a:p>
        </p:txBody>
      </p:sp>
      <p:sp>
        <p:nvSpPr>
          <p:cNvPr id="9222" name="Rectangle 6">
            <a:extLst>
              <a:ext uri="{FF2B5EF4-FFF2-40B4-BE49-F238E27FC236}">
                <a16:creationId xmlns:a16="http://schemas.microsoft.com/office/drawing/2014/main" id="{C55C0185-7B6F-47E1-8019-535C64AB70D0}"/>
              </a:ext>
            </a:extLst>
          </p:cNvPr>
          <p:cNvSpPr>
            <a:spLocks noChangeArrowheads="1"/>
          </p:cNvSpPr>
          <p:nvPr/>
        </p:nvSpPr>
        <p:spPr bwMode="auto">
          <a:xfrm>
            <a:off x="1545439" y="1720620"/>
            <a:ext cx="7163247" cy="456432"/>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cs-CZ" sz="1814" dirty="0">
                <a:solidFill>
                  <a:schemeClr val="tx2"/>
                </a:solidFill>
                <a:latin typeface="+mj-lt"/>
                <a:cs typeface="Arial" charset="0"/>
              </a:rPr>
              <a:t>zahrnují soubory primárních dat – sekvencí </a:t>
            </a:r>
            <a:r>
              <a:rPr kumimoji="1" lang="cs-CZ" sz="1814" u="sng" dirty="0">
                <a:solidFill>
                  <a:schemeClr val="tx2"/>
                </a:solidFill>
                <a:latin typeface="+mj-lt"/>
                <a:cs typeface="Arial" charset="0"/>
              </a:rPr>
              <a:t>DNA</a:t>
            </a:r>
            <a:r>
              <a:rPr kumimoji="1" lang="cs-CZ" sz="1814" dirty="0">
                <a:solidFill>
                  <a:schemeClr val="tx2"/>
                </a:solidFill>
                <a:latin typeface="+mj-lt"/>
                <a:cs typeface="Arial" charset="0"/>
              </a:rPr>
              <a:t> a </a:t>
            </a:r>
            <a:r>
              <a:rPr kumimoji="1" lang="cs-CZ" sz="1814" u="sng" dirty="0">
                <a:solidFill>
                  <a:schemeClr val="tx2"/>
                </a:solidFill>
                <a:latin typeface="+mj-lt"/>
                <a:cs typeface="Arial" charset="0"/>
              </a:rPr>
              <a:t>proteinů</a:t>
            </a:r>
            <a:endParaRPr kumimoji="1" lang="en-US" sz="1814" u="sng" dirty="0">
              <a:solidFill>
                <a:schemeClr val="tx2"/>
              </a:solidFill>
              <a:latin typeface="+mj-lt"/>
              <a:cs typeface="Arial" charset="0"/>
            </a:endParaRPr>
          </a:p>
        </p:txBody>
      </p:sp>
      <p:sp>
        <p:nvSpPr>
          <p:cNvPr id="9223" name="Freeform 7">
            <a:extLst>
              <a:ext uri="{FF2B5EF4-FFF2-40B4-BE49-F238E27FC236}">
                <a16:creationId xmlns:a16="http://schemas.microsoft.com/office/drawing/2014/main" id="{713C4D87-03CF-49A3-8D85-016588408D4D}"/>
              </a:ext>
            </a:extLst>
          </p:cNvPr>
          <p:cNvSpPr>
            <a:spLocks/>
          </p:cNvSpPr>
          <p:nvPr/>
        </p:nvSpPr>
        <p:spPr bwMode="auto">
          <a:xfrm flipH="1">
            <a:off x="1220033" y="1730699"/>
            <a:ext cx="151184" cy="312447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solidFill>
                <a:schemeClr val="tx2"/>
              </a:solidFill>
              <a:latin typeface="+mj-lt"/>
              <a:cs typeface="Arial" charset="0"/>
            </a:endParaRPr>
          </a:p>
        </p:txBody>
      </p:sp>
      <p:sp>
        <p:nvSpPr>
          <p:cNvPr id="9224" name="Rectangle 8">
            <a:extLst>
              <a:ext uri="{FF2B5EF4-FFF2-40B4-BE49-F238E27FC236}">
                <a16:creationId xmlns:a16="http://schemas.microsoft.com/office/drawing/2014/main" id="{B8220B87-A34D-4510-AC7A-14C887BACE5E}"/>
              </a:ext>
            </a:extLst>
          </p:cNvPr>
          <p:cNvSpPr>
            <a:spLocks noChangeArrowheads="1"/>
          </p:cNvSpPr>
          <p:nvPr/>
        </p:nvSpPr>
        <p:spPr bwMode="auto">
          <a:xfrm>
            <a:off x="2003310" y="2253365"/>
            <a:ext cx="5256888" cy="45787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814" dirty="0">
                <a:solidFill>
                  <a:schemeClr val="tx2"/>
                </a:solidFill>
                <a:latin typeface="+mj-lt"/>
                <a:cs typeface="Arial" charset="0"/>
              </a:rPr>
              <a:t>Sekvence v databázích tzv. „Velké trojky“: </a:t>
            </a:r>
            <a:endParaRPr kumimoji="1" lang="en-GB" sz="1814" dirty="0">
              <a:solidFill>
                <a:schemeClr val="tx2"/>
              </a:solidFill>
              <a:latin typeface="+mj-lt"/>
              <a:cs typeface="Arial" charset="0"/>
            </a:endParaRPr>
          </a:p>
        </p:txBody>
      </p:sp>
      <p:sp>
        <p:nvSpPr>
          <p:cNvPr id="13" name="Rectangle 8">
            <a:extLst>
              <a:ext uri="{FF2B5EF4-FFF2-40B4-BE49-F238E27FC236}">
                <a16:creationId xmlns:a16="http://schemas.microsoft.com/office/drawing/2014/main" id="{E71AAEAA-D759-4054-B8E0-0262D7B79FDE}"/>
              </a:ext>
            </a:extLst>
          </p:cNvPr>
          <p:cNvSpPr>
            <a:spLocks noChangeArrowheads="1"/>
          </p:cNvSpPr>
          <p:nvPr/>
        </p:nvSpPr>
        <p:spPr bwMode="auto">
          <a:xfrm>
            <a:off x="2236566" y="4647833"/>
            <a:ext cx="5256888" cy="457872"/>
          </a:xfrm>
          <a:prstGeom prst="rect">
            <a:avLst/>
          </a:prstGeom>
          <a:noFill/>
          <a:ln w="9525">
            <a:noFill/>
            <a:miter lim="800000"/>
            <a:headEnd/>
            <a:tailEnd/>
          </a:ln>
          <a:effectLst/>
        </p:spPr>
        <p:txBody>
          <a:bodyPr lIns="92062" tIns="46032" rIns="92062" bIns="46032"/>
          <a:lstStyle/>
          <a:p>
            <a:pPr marL="457143" indent="-457143" algn="just" eaLnBrk="1" hangingPunct="1">
              <a:buClr>
                <a:schemeClr val="tx1"/>
              </a:buClr>
              <a:buFont typeface="Wingdings" pitchFamily="2" charset="2"/>
              <a:buChar char="§"/>
              <a:defRPr/>
            </a:pPr>
            <a:r>
              <a:rPr kumimoji="1" lang="cs-CZ" sz="1633" dirty="0">
                <a:solidFill>
                  <a:schemeClr val="tx2"/>
                </a:solidFill>
                <a:latin typeface="+mj-lt"/>
                <a:cs typeface="Arial" charset="0"/>
              </a:rPr>
              <a:t>denně vzájemná výměna a zálohování dat</a:t>
            </a:r>
            <a:endParaRPr kumimoji="1" lang="en-GB" sz="1633" dirty="0">
              <a:solidFill>
                <a:schemeClr val="tx2"/>
              </a:solidFill>
              <a:latin typeface="+mj-lt"/>
              <a:cs typeface="Arial" charset="0"/>
            </a:endParaRPr>
          </a:p>
        </p:txBody>
      </p:sp>
      <p:sp>
        <p:nvSpPr>
          <p:cNvPr id="14" name="Rectangle 8">
            <a:extLst>
              <a:ext uri="{FF2B5EF4-FFF2-40B4-BE49-F238E27FC236}">
                <a16:creationId xmlns:a16="http://schemas.microsoft.com/office/drawing/2014/main" id="{886E0187-1E99-4856-B5B6-E24E773514F0}"/>
              </a:ext>
            </a:extLst>
          </p:cNvPr>
          <p:cNvSpPr>
            <a:spLocks noChangeArrowheads="1"/>
          </p:cNvSpPr>
          <p:nvPr/>
        </p:nvSpPr>
        <p:spPr bwMode="auto">
          <a:xfrm>
            <a:off x="2236566" y="4909885"/>
            <a:ext cx="5256888" cy="456433"/>
          </a:xfrm>
          <a:prstGeom prst="rect">
            <a:avLst/>
          </a:prstGeom>
          <a:noFill/>
          <a:ln w="9525">
            <a:noFill/>
            <a:miter lim="800000"/>
            <a:headEnd/>
            <a:tailEnd/>
          </a:ln>
          <a:effectLst/>
        </p:spPr>
        <p:txBody>
          <a:bodyPr lIns="92062" tIns="46032" rIns="92062" bIns="46032"/>
          <a:lstStyle/>
          <a:p>
            <a:pPr marL="457143" indent="-457143" algn="just" eaLnBrk="1" hangingPunct="1">
              <a:buClr>
                <a:schemeClr val="tx1"/>
              </a:buClr>
              <a:buFont typeface="Wingdings" pitchFamily="2" charset="2"/>
              <a:buChar char="§"/>
              <a:defRPr/>
            </a:pPr>
            <a:r>
              <a:rPr kumimoji="1" lang="cs-CZ" sz="1633" dirty="0">
                <a:solidFill>
                  <a:schemeClr val="tx2"/>
                </a:solidFill>
                <a:latin typeface="+mj-lt"/>
                <a:cs typeface="Arial" charset="0"/>
              </a:rPr>
              <a:t>velká datová náročnost (kapacita i software)</a:t>
            </a:r>
            <a:endParaRPr kumimoji="1" lang="en-GB" sz="1633" dirty="0">
              <a:solidFill>
                <a:schemeClr val="tx2"/>
              </a:solidFill>
              <a:latin typeface="+mj-lt"/>
              <a:cs typeface="Arial" charset="0"/>
            </a:endParaRPr>
          </a:p>
        </p:txBody>
      </p:sp>
      <p:sp>
        <p:nvSpPr>
          <p:cNvPr id="15" name="Rectangle 8">
            <a:extLst>
              <a:ext uri="{FF2B5EF4-FFF2-40B4-BE49-F238E27FC236}">
                <a16:creationId xmlns:a16="http://schemas.microsoft.com/office/drawing/2014/main" id="{9C7C85B4-0896-49AA-A35C-54F1749D0906}"/>
              </a:ext>
            </a:extLst>
          </p:cNvPr>
          <p:cNvSpPr>
            <a:spLocks noChangeArrowheads="1"/>
          </p:cNvSpPr>
          <p:nvPr/>
        </p:nvSpPr>
        <p:spPr bwMode="auto">
          <a:xfrm>
            <a:off x="2232246" y="5105705"/>
            <a:ext cx="5713320" cy="100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p>
            <a:pPr algn="just" eaLnBrk="1" hangingPunct="1">
              <a:buClr>
                <a:schemeClr val="tx1"/>
              </a:buClr>
            </a:pPr>
            <a:endParaRPr kumimoji="1" lang="en-US" altLang="en-US" sz="1633">
              <a:solidFill>
                <a:schemeClr val="tx2"/>
              </a:solidFill>
            </a:endParaRPr>
          </a:p>
        </p:txBody>
      </p:sp>
      <p:sp>
        <p:nvSpPr>
          <p:cNvPr id="16" name="Rectangle 2">
            <a:extLst>
              <a:ext uri="{FF2B5EF4-FFF2-40B4-BE49-F238E27FC236}">
                <a16:creationId xmlns:a16="http://schemas.microsoft.com/office/drawing/2014/main" id="{260CB417-35AA-4C5C-8D51-FC065E38EC1E}"/>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Primární databáze</a:t>
            </a:r>
            <a:endParaRPr lang="en-US" sz="4807" kern="0" dirty="0">
              <a:solidFill>
                <a:srgbClr val="0000FF"/>
              </a:solidFill>
              <a:latin typeface="+mn-lt"/>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wipe(up)">
                                      <p:cBhvr>
                                        <p:cTn id="7" dur="500"/>
                                        <p:tgtEl>
                                          <p:spTgt spid="922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222"/>
                                        </p:tgtEl>
                                        <p:attrNameLst>
                                          <p:attrName>style.visibility</p:attrName>
                                        </p:attrNameLst>
                                      </p:cBhvr>
                                      <p:to>
                                        <p:strVal val="visible"/>
                                      </p:to>
                                    </p:set>
                                    <p:animEffect transition="in" filter="wipe(left)">
                                      <p:cBhvr>
                                        <p:cTn id="11" dur="1000"/>
                                        <p:tgtEl>
                                          <p:spTgt spid="922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224"/>
                                        </p:tgtEl>
                                        <p:attrNameLst>
                                          <p:attrName>style.visibility</p:attrName>
                                        </p:attrNameLst>
                                      </p:cBhvr>
                                      <p:to>
                                        <p:strVal val="visible"/>
                                      </p:to>
                                    </p:set>
                                    <p:animEffect transition="in" filter="wipe(left)">
                                      <p:cBhvr>
                                        <p:cTn id="16" dur="1000"/>
                                        <p:tgtEl>
                                          <p:spTgt spid="9224"/>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9219">
                                            <p:txEl>
                                              <p:pRg st="0" end="0"/>
                                            </p:txEl>
                                          </p:spTgt>
                                        </p:tgtEl>
                                        <p:attrNameLst>
                                          <p:attrName>style.visibility</p:attrName>
                                        </p:attrNameLst>
                                      </p:cBhvr>
                                      <p:to>
                                        <p:strVal val="visible"/>
                                      </p:to>
                                    </p:set>
                                    <p:animEffect transition="in" filter="dissolve">
                                      <p:cBhvr>
                                        <p:cTn id="20" dur="500"/>
                                        <p:tgtEl>
                                          <p:spTgt spid="9219">
                                            <p:txEl>
                                              <p:pRg st="0" end="0"/>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9219">
                                            <p:txEl>
                                              <p:pRg st="1" end="1"/>
                                            </p:txEl>
                                          </p:spTgt>
                                        </p:tgtEl>
                                        <p:attrNameLst>
                                          <p:attrName>style.visibility</p:attrName>
                                        </p:attrNameLst>
                                      </p:cBhvr>
                                      <p:to>
                                        <p:strVal val="visible"/>
                                      </p:to>
                                    </p:set>
                                    <p:animEffect transition="in" filter="dissolve">
                                      <p:cBhvr>
                                        <p:cTn id="23" dur="500"/>
                                        <p:tgtEl>
                                          <p:spTgt spid="9219">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9219">
                                            <p:txEl>
                                              <p:pRg st="2" end="2"/>
                                            </p:txEl>
                                          </p:spTgt>
                                        </p:tgtEl>
                                        <p:attrNameLst>
                                          <p:attrName>style.visibility</p:attrName>
                                        </p:attrNameLst>
                                      </p:cBhvr>
                                      <p:to>
                                        <p:strVal val="visible"/>
                                      </p:to>
                                    </p:set>
                                    <p:animEffect transition="in" filter="dissolve">
                                      <p:cBhvr>
                                        <p:cTn id="28" dur="500"/>
                                        <p:tgtEl>
                                          <p:spTgt spid="9219">
                                            <p:txEl>
                                              <p:pRg st="2" end="2"/>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9219">
                                            <p:txEl>
                                              <p:pRg st="3" end="3"/>
                                            </p:txEl>
                                          </p:spTgt>
                                        </p:tgtEl>
                                        <p:attrNameLst>
                                          <p:attrName>style.visibility</p:attrName>
                                        </p:attrNameLst>
                                      </p:cBhvr>
                                      <p:to>
                                        <p:strVal val="visible"/>
                                      </p:to>
                                    </p:set>
                                    <p:animEffect transition="in" filter="dissolve">
                                      <p:cBhvr>
                                        <p:cTn id="31" dur="500"/>
                                        <p:tgtEl>
                                          <p:spTgt spid="9219">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219">
                                            <p:txEl>
                                              <p:pRg st="4" end="4"/>
                                            </p:txEl>
                                          </p:spTgt>
                                        </p:tgtEl>
                                        <p:attrNameLst>
                                          <p:attrName>style.visibility</p:attrName>
                                        </p:attrNameLst>
                                      </p:cBhvr>
                                      <p:to>
                                        <p:strVal val="visible"/>
                                      </p:to>
                                    </p:set>
                                    <p:animEffect transition="in" filter="dissolve">
                                      <p:cBhvr>
                                        <p:cTn id="36" dur="500"/>
                                        <p:tgtEl>
                                          <p:spTgt spid="9219">
                                            <p:txEl>
                                              <p:pRg st="4" end="4"/>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9219">
                                            <p:txEl>
                                              <p:pRg st="5" end="5"/>
                                            </p:txEl>
                                          </p:spTgt>
                                        </p:tgtEl>
                                        <p:attrNameLst>
                                          <p:attrName>style.visibility</p:attrName>
                                        </p:attrNameLst>
                                      </p:cBhvr>
                                      <p:to>
                                        <p:strVal val="visible"/>
                                      </p:to>
                                    </p:set>
                                    <p:animEffect transition="in" filter="dissolve">
                                      <p:cBhvr>
                                        <p:cTn id="39" dur="500"/>
                                        <p:tgtEl>
                                          <p:spTgt spid="9219">
                                            <p:txEl>
                                              <p:pRg st="5" end="5"/>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1000"/>
                                        <p:tgtEl>
                                          <p:spTgt spid="1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1000"/>
                                        <p:tgtEl>
                                          <p:spTgt spid="1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nodePh="1">
                                  <p:stCondLst>
                                    <p:cond delay="0"/>
                                  </p:stCondLst>
                                  <p:endCondLst>
                                    <p:cond evt="begin" delay="0">
                                      <p:tn val="52"/>
                                    </p:cond>
                                  </p:endCondLst>
                                  <p:childTnLst>
                                    <p:set>
                                      <p:cBhvr>
                                        <p:cTn id="53" dur="1" fill="hold">
                                          <p:stCondLst>
                                            <p:cond delay="0"/>
                                          </p:stCondLst>
                                        </p:cTn>
                                        <p:tgtEl>
                                          <p:spTgt spid="15">
                                            <p:txEl>
                                              <p:pRg st="0" end="0"/>
                                            </p:txEl>
                                          </p:spTgt>
                                        </p:tgtEl>
                                        <p:attrNameLst>
                                          <p:attrName>style.visibility</p:attrName>
                                        </p:attrNameLst>
                                      </p:cBhvr>
                                      <p:to>
                                        <p:strVal val="visible"/>
                                      </p:to>
                                    </p:set>
                                    <p:animEffect transition="in" filter="wipe(left)">
                                      <p:cBhvr>
                                        <p:cTn id="5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P spid="9222" grpId="0" autoUpdateAnimBg="0"/>
      <p:bldP spid="9224" grpId="0" autoUpdateAnimBg="0"/>
      <p:bldP spid="13" grpId="0" autoUpdateAnimBg="0"/>
      <p:bldP spid="1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Freeform 4">
            <a:extLst>
              <a:ext uri="{FF2B5EF4-FFF2-40B4-BE49-F238E27FC236}">
                <a16:creationId xmlns:a16="http://schemas.microsoft.com/office/drawing/2014/main" id="{8CA770F4-A9C9-4A24-83FE-F37360549481}"/>
              </a:ext>
            </a:extLst>
          </p:cNvPr>
          <p:cNvSpPr>
            <a:spLocks/>
          </p:cNvSpPr>
          <p:nvPr/>
        </p:nvSpPr>
        <p:spPr bwMode="auto">
          <a:xfrm>
            <a:off x="1371217" y="1959635"/>
            <a:ext cx="152624" cy="2580209"/>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FF79A188-0C9F-4F7D-A00F-F9970D250EE7}"/>
              </a:ext>
            </a:extLst>
          </p:cNvPr>
          <p:cNvSpPr>
            <a:spLocks noChangeArrowheads="1"/>
          </p:cNvSpPr>
          <p:nvPr/>
        </p:nvSpPr>
        <p:spPr bwMode="auto">
          <a:xfrm>
            <a:off x="1502244" y="1730699"/>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a:defRPr sz="2600">
                <a:solidFill>
                  <a:schemeClr val="tx1"/>
                </a:solidFill>
                <a:latin typeface="Times" panose="02020603050405020304" pitchFamily="18" charset="0"/>
                <a:cs typeface="Arial" panose="020B0604020202020204" pitchFamily="34" charset="0"/>
              </a:defRPr>
            </a:lvl1pPr>
            <a:lvl2pPr marL="881063" indent="-377825">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Font typeface="Wingdings" panose="05000000000000000000" pitchFamily="2" charset="2"/>
              <a:buChar char="§"/>
            </a:pPr>
            <a:r>
              <a:rPr kumimoji="1" lang="cs-CZ" altLang="cs-CZ" sz="1633">
                <a:solidFill>
                  <a:srgbClr val="0000FF"/>
                </a:solidFill>
                <a:latin typeface="Arial" panose="020B0604020202020204" pitchFamily="34" charset="0"/>
              </a:rPr>
              <a:t>Schéma</a:t>
            </a:r>
            <a:r>
              <a:rPr kumimoji="1" lang="cs-CZ" altLang="cs-CZ" sz="1633">
                <a:solidFill>
                  <a:schemeClr val="tx2"/>
                </a:solidFill>
                <a:latin typeface="Arial" panose="020B0604020202020204" pitchFamily="34" charset="0"/>
              </a:rPr>
              <a:t> předmětu</a:t>
            </a:r>
          </a:p>
          <a:p>
            <a:pPr algn="just" eaLnBrk="1" hangingPunct="1">
              <a:buFont typeface="Wingdings" panose="05000000000000000000" pitchFamily="2" charset="2"/>
              <a:buChar char="§"/>
            </a:pPr>
            <a:endParaRPr kumimoji="1" lang="cs-CZ" altLang="cs-CZ" sz="1633">
              <a:solidFill>
                <a:schemeClr val="tx2"/>
              </a:solidFill>
              <a:latin typeface="Arial" panose="020B0604020202020204" pitchFamily="34" charset="0"/>
            </a:endParaRPr>
          </a:p>
          <a:p>
            <a:pPr algn="just" eaLnBrk="1" hangingPunct="1">
              <a:buFont typeface="Wingdings" panose="05000000000000000000" pitchFamily="2" charset="2"/>
              <a:buChar char="§"/>
            </a:pPr>
            <a:r>
              <a:rPr kumimoji="1" lang="cs-CZ" altLang="cs-CZ" sz="1633">
                <a:solidFill>
                  <a:srgbClr val="0000FF"/>
                </a:solidFill>
                <a:latin typeface="Arial" panose="020B0604020202020204" pitchFamily="34" charset="0"/>
              </a:rPr>
              <a:t>Definice</a:t>
            </a:r>
          </a:p>
          <a:p>
            <a:pPr algn="just" eaLnBrk="1" hangingPunct="1">
              <a:buFont typeface="Wingdings" panose="05000000000000000000" pitchFamily="2" charset="2"/>
              <a:buChar char="§"/>
            </a:pPr>
            <a:endParaRPr kumimoji="1" lang="cs-CZ" altLang="cs-CZ" sz="1633">
              <a:solidFill>
                <a:schemeClr val="tx2"/>
              </a:solidFill>
              <a:latin typeface="Arial" panose="020B0604020202020204" pitchFamily="34" charset="0"/>
            </a:endParaRPr>
          </a:p>
          <a:p>
            <a:pPr algn="just" eaLnBrk="1" hangingPunct="1">
              <a:buFont typeface="Wingdings" panose="05000000000000000000" pitchFamily="2" charset="2"/>
              <a:buChar char="§"/>
            </a:pPr>
            <a:r>
              <a:rPr kumimoji="1" lang="de-DE" altLang="cs-CZ" sz="1633">
                <a:solidFill>
                  <a:srgbClr val="0000FF"/>
                </a:solidFill>
                <a:latin typeface="Arial" panose="020B0604020202020204" pitchFamily="34" charset="0"/>
              </a:rPr>
              <a:t>Role BIOINFORMATIKY </a:t>
            </a:r>
            <a:r>
              <a:rPr kumimoji="1" lang="de-DE" altLang="cs-CZ" sz="1633">
                <a:solidFill>
                  <a:schemeClr val="tx2"/>
                </a:solidFill>
                <a:latin typeface="Arial" panose="020B0604020202020204" pitchFamily="34" charset="0"/>
              </a:rPr>
              <a:t>v sou</a:t>
            </a:r>
            <a:r>
              <a:rPr kumimoji="1" lang="cs-CZ" altLang="cs-CZ" sz="1633">
                <a:solidFill>
                  <a:schemeClr val="tx2"/>
                </a:solidFill>
                <a:latin typeface="Arial" panose="020B0604020202020204" pitchFamily="34" charset="0"/>
              </a:rPr>
              <a:t>časném pojetí FUNKČNÍ GENOMIKY</a:t>
            </a:r>
          </a:p>
          <a:p>
            <a:pPr algn="just" eaLnBrk="1" hangingPunct="1">
              <a:buFont typeface="Wingdings" panose="05000000000000000000" pitchFamily="2" charset="2"/>
              <a:buChar char="§"/>
            </a:pPr>
            <a:endParaRPr kumimoji="1" lang="cs-CZ" altLang="cs-CZ" sz="1633">
              <a:solidFill>
                <a:schemeClr val="tx2"/>
              </a:solidFill>
              <a:latin typeface="Arial" panose="020B0604020202020204" pitchFamily="34" charset="0"/>
            </a:endParaRPr>
          </a:p>
          <a:p>
            <a:pPr algn="just" eaLnBrk="1" hangingPunct="1">
              <a:buFont typeface="Wingdings" panose="05000000000000000000" pitchFamily="2" charset="2"/>
              <a:buChar char="§"/>
            </a:pPr>
            <a:r>
              <a:rPr kumimoji="1" lang="cs-CZ" altLang="cs-CZ" sz="1633">
                <a:solidFill>
                  <a:srgbClr val="0000FF"/>
                </a:solidFill>
                <a:latin typeface="Arial" panose="020B0604020202020204" pitchFamily="34" charset="0"/>
              </a:rPr>
              <a:t>D</a:t>
            </a:r>
            <a:r>
              <a:rPr kumimoji="1" lang="de-DE" altLang="cs-CZ" sz="1633">
                <a:solidFill>
                  <a:srgbClr val="0000FF"/>
                </a:solidFill>
                <a:latin typeface="Arial" panose="020B0604020202020204" pitchFamily="34" charset="0"/>
              </a:rPr>
              <a:t>atab</a:t>
            </a:r>
            <a:r>
              <a:rPr kumimoji="1" lang="cs-CZ" altLang="cs-CZ" sz="1633">
                <a:solidFill>
                  <a:srgbClr val="0000FF"/>
                </a:solidFill>
                <a:latin typeface="Arial" panose="020B0604020202020204" pitchFamily="34" charset="0"/>
              </a:rPr>
              <a:t>áze</a:t>
            </a:r>
          </a:p>
          <a:p>
            <a:pPr lvl="1" algn="just" eaLnBrk="1" hangingPunct="1">
              <a:buFont typeface="Wingdings" panose="05000000000000000000" pitchFamily="2" charset="2"/>
              <a:buChar char="§"/>
            </a:pPr>
            <a:r>
              <a:rPr kumimoji="1" lang="de-DE" altLang="cs-CZ" sz="1451">
                <a:solidFill>
                  <a:srgbClr val="0000FF"/>
                </a:solidFill>
                <a:latin typeface="Arial" panose="020B0604020202020204" pitchFamily="34" charset="0"/>
              </a:rPr>
              <a:t>Spektrum</a:t>
            </a:r>
            <a:r>
              <a:rPr kumimoji="1" lang="de-DE" altLang="cs-CZ" sz="1451">
                <a:solidFill>
                  <a:schemeClr val="tx2"/>
                </a:solidFill>
                <a:latin typeface="Arial" panose="020B0604020202020204" pitchFamily="34" charset="0"/>
              </a:rPr>
              <a:t> „on-line“ zdroj</a:t>
            </a:r>
            <a:r>
              <a:rPr kumimoji="1" lang="cs-CZ" altLang="cs-CZ" sz="1451">
                <a:solidFill>
                  <a:schemeClr val="tx2"/>
                </a:solidFill>
                <a:latin typeface="Arial" panose="020B0604020202020204" pitchFamily="34" charset="0"/>
              </a:rPr>
              <a:t>ů</a:t>
            </a:r>
          </a:p>
          <a:p>
            <a:pPr lvl="1" algn="just" eaLnBrk="1" hangingPunct="1">
              <a:buFont typeface="Wingdings" panose="05000000000000000000" pitchFamily="2" charset="2"/>
              <a:buChar char="§"/>
            </a:pPr>
            <a:r>
              <a:rPr kumimoji="1" lang="cs-CZ" altLang="cs-CZ" sz="1451">
                <a:solidFill>
                  <a:srgbClr val="0000FF"/>
                </a:solidFill>
                <a:latin typeface="Arial" panose="020B0604020202020204" pitchFamily="34" charset="0"/>
              </a:rPr>
              <a:t>PRIM</a:t>
            </a:r>
            <a:r>
              <a:rPr kumimoji="1" lang="de-DE" altLang="cs-CZ" sz="1451">
                <a:solidFill>
                  <a:srgbClr val="0000FF"/>
                </a:solidFill>
                <a:latin typeface="Arial" panose="020B0604020202020204" pitchFamily="34" charset="0"/>
              </a:rPr>
              <a:t>ÁR</a:t>
            </a:r>
            <a:r>
              <a:rPr kumimoji="1" lang="cs-CZ" altLang="cs-CZ" sz="1451">
                <a:solidFill>
                  <a:srgbClr val="0000FF"/>
                </a:solidFill>
                <a:latin typeface="Arial" panose="020B0604020202020204" pitchFamily="34" charset="0"/>
              </a:rPr>
              <a:t>N</a:t>
            </a:r>
            <a:r>
              <a:rPr kumimoji="1" lang="de-DE" altLang="cs-CZ" sz="1451">
                <a:solidFill>
                  <a:srgbClr val="0000FF"/>
                </a:solidFill>
                <a:latin typeface="Arial" panose="020B0604020202020204" pitchFamily="34" charset="0"/>
              </a:rPr>
              <a:t>Í</a:t>
            </a:r>
            <a:r>
              <a:rPr kumimoji="1" lang="cs-CZ" altLang="cs-CZ" sz="1451">
                <a:solidFill>
                  <a:srgbClr val="0000FF"/>
                </a:solidFill>
                <a:latin typeface="Arial" panose="020B0604020202020204" pitchFamily="34" charset="0"/>
              </a:rPr>
              <a:t>, </a:t>
            </a:r>
            <a:r>
              <a:rPr kumimoji="1" lang="de-DE" altLang="cs-CZ" sz="1451">
                <a:solidFill>
                  <a:srgbClr val="0000FF"/>
                </a:solidFill>
                <a:latin typeface="Arial" panose="020B0604020202020204" pitchFamily="34" charset="0"/>
              </a:rPr>
              <a:t>SEKUNDÁRNÍ</a:t>
            </a:r>
            <a:r>
              <a:rPr kumimoji="1" lang="cs-CZ" altLang="cs-CZ" sz="1451">
                <a:solidFill>
                  <a:srgbClr val="0000FF"/>
                </a:solidFill>
                <a:latin typeface="Arial" panose="020B0604020202020204" pitchFamily="34" charset="0"/>
              </a:rPr>
              <a:t> </a:t>
            </a:r>
            <a:r>
              <a:rPr kumimoji="1" lang="cs-CZ" altLang="cs-CZ" sz="1451">
                <a:solidFill>
                  <a:schemeClr val="tx2"/>
                </a:solidFill>
                <a:latin typeface="Arial" panose="020B0604020202020204" pitchFamily="34" charset="0"/>
              </a:rPr>
              <a:t>a </a:t>
            </a:r>
            <a:r>
              <a:rPr kumimoji="1" lang="cs-CZ" altLang="cs-CZ" sz="1451">
                <a:solidFill>
                  <a:srgbClr val="0000FF"/>
                </a:solidFill>
                <a:latin typeface="Arial" panose="020B0604020202020204" pitchFamily="34" charset="0"/>
              </a:rPr>
              <a:t>STRUKTURÁLNÍ </a:t>
            </a:r>
            <a:r>
              <a:rPr kumimoji="1" lang="cs-CZ" altLang="cs-CZ" sz="1451">
                <a:solidFill>
                  <a:schemeClr val="tx2"/>
                </a:solidFill>
                <a:latin typeface="Arial" panose="020B0604020202020204" pitchFamily="34" charset="0"/>
              </a:rPr>
              <a:t>databáze</a:t>
            </a:r>
          </a:p>
          <a:p>
            <a:pPr lvl="1" algn="just" eaLnBrk="1" hangingPunct="1">
              <a:buFont typeface="Wingdings" panose="05000000000000000000" pitchFamily="2" charset="2"/>
              <a:buChar char="§"/>
            </a:pPr>
            <a:r>
              <a:rPr kumimoji="1" lang="cs-CZ" altLang="cs-CZ" sz="1451">
                <a:solidFill>
                  <a:srgbClr val="0000FF"/>
                </a:solidFill>
                <a:latin typeface="Arial" panose="020B0604020202020204" pitchFamily="34" charset="0"/>
              </a:rPr>
              <a:t>GENOMOVÉ</a:t>
            </a:r>
            <a:r>
              <a:rPr kumimoji="1" lang="cs-CZ" altLang="cs-CZ" sz="1451">
                <a:solidFill>
                  <a:schemeClr val="tx2"/>
                </a:solidFill>
                <a:latin typeface="Arial" panose="020B0604020202020204" pitchFamily="34" charset="0"/>
              </a:rPr>
              <a:t> zdroje</a:t>
            </a:r>
          </a:p>
          <a:p>
            <a:pPr algn="just" eaLnBrk="1" hangingPunct="1">
              <a:buFont typeface="Wingdings" panose="05000000000000000000" pitchFamily="2" charset="2"/>
              <a:buChar char="§"/>
            </a:pPr>
            <a:endParaRPr kumimoji="1" lang="cs-CZ" altLang="cs-CZ" sz="1633">
              <a:solidFill>
                <a:schemeClr val="tx2"/>
              </a:solidFill>
              <a:latin typeface="Arial" panose="020B0604020202020204" pitchFamily="34" charset="0"/>
            </a:endParaRPr>
          </a:p>
          <a:p>
            <a:pPr algn="just" eaLnBrk="1" hangingPunct="1">
              <a:buFont typeface="Wingdings" panose="05000000000000000000" pitchFamily="2" charset="2"/>
              <a:buChar char="§"/>
            </a:pPr>
            <a:r>
              <a:rPr kumimoji="1" lang="cs-CZ" altLang="cs-CZ" sz="1633">
                <a:solidFill>
                  <a:srgbClr val="0000FF"/>
                </a:solidFill>
                <a:latin typeface="Arial" panose="020B0604020202020204" pitchFamily="34" charset="0"/>
              </a:rPr>
              <a:t>Analytické nástroje</a:t>
            </a:r>
          </a:p>
          <a:p>
            <a:pPr lvl="1" algn="just" eaLnBrk="1" hangingPunct="1">
              <a:buFont typeface="Wingdings" panose="05000000000000000000" pitchFamily="2" charset="2"/>
              <a:buChar char="§"/>
            </a:pPr>
            <a:r>
              <a:rPr kumimoji="1" lang="cs-CZ" altLang="cs-CZ" sz="1451">
                <a:solidFill>
                  <a:schemeClr val="tx2"/>
                </a:solidFill>
                <a:latin typeface="Arial" panose="020B0604020202020204" pitchFamily="34" charset="0"/>
              </a:rPr>
              <a:t>Vyhledávání </a:t>
            </a:r>
            <a:r>
              <a:rPr kumimoji="1" lang="cs-CZ" altLang="cs-CZ" sz="1451">
                <a:solidFill>
                  <a:srgbClr val="0000FF"/>
                </a:solidFill>
                <a:latin typeface="Arial" panose="020B0604020202020204" pitchFamily="34" charset="0"/>
              </a:rPr>
              <a:t>homologií</a:t>
            </a:r>
            <a:endParaRPr kumimoji="1" lang="en-GB" altLang="cs-CZ" sz="1451">
              <a:solidFill>
                <a:srgbClr val="0000FF"/>
              </a:solidFill>
              <a:latin typeface="Arial" panose="020B0604020202020204" pitchFamily="34" charset="0"/>
            </a:endParaRPr>
          </a:p>
          <a:p>
            <a:pPr lvl="1" algn="just" eaLnBrk="1" hangingPunct="1">
              <a:buFont typeface="Wingdings" panose="05000000000000000000" pitchFamily="2" charset="2"/>
              <a:buChar char="§"/>
            </a:pPr>
            <a:r>
              <a:rPr kumimoji="1" lang="en-US" altLang="cs-CZ" sz="1451">
                <a:solidFill>
                  <a:schemeClr val="tx2"/>
                </a:solidFill>
                <a:latin typeface="Arial" panose="020B0604020202020204" pitchFamily="34" charset="0"/>
              </a:rPr>
              <a:t>Vyhledávání </a:t>
            </a:r>
            <a:r>
              <a:rPr kumimoji="1" lang="en-US" altLang="cs-CZ" sz="1451">
                <a:solidFill>
                  <a:srgbClr val="0000FF"/>
                </a:solidFill>
                <a:latin typeface="Arial" panose="020B0604020202020204" pitchFamily="34" charset="0"/>
              </a:rPr>
              <a:t>sekvenčních motivů, otevřených čtecích rámců, restrikčních míst…</a:t>
            </a:r>
            <a:r>
              <a:rPr kumimoji="1" lang="en-US" altLang="cs-CZ" sz="1451">
                <a:solidFill>
                  <a:schemeClr val="tx2"/>
                </a:solidFill>
                <a:latin typeface="Arial" panose="020B0604020202020204" pitchFamily="34" charset="0"/>
              </a:rPr>
              <a:t>.</a:t>
            </a:r>
            <a:endParaRPr kumimoji="1" lang="cs-CZ" altLang="cs-CZ" sz="1451">
              <a:solidFill>
                <a:schemeClr val="tx2"/>
              </a:solidFill>
              <a:latin typeface="Arial" panose="020B0604020202020204" pitchFamily="34" charset="0"/>
            </a:endParaRPr>
          </a:p>
          <a:p>
            <a:pPr lvl="1" algn="just" eaLnBrk="1" hangingPunct="1">
              <a:buFont typeface="Wingdings" panose="05000000000000000000" pitchFamily="2" charset="2"/>
              <a:buChar char="§"/>
            </a:pPr>
            <a:r>
              <a:rPr kumimoji="1" lang="cs-CZ" altLang="cs-CZ" sz="1451">
                <a:solidFill>
                  <a:schemeClr val="tx2"/>
                </a:solidFill>
                <a:latin typeface="Arial" panose="020B0604020202020204" pitchFamily="34" charset="0"/>
              </a:rPr>
              <a:t>Další www </a:t>
            </a:r>
            <a:r>
              <a:rPr kumimoji="1" lang="cs-CZ" altLang="cs-CZ" sz="1451">
                <a:solidFill>
                  <a:srgbClr val="0000FF"/>
                </a:solidFill>
                <a:latin typeface="Arial" panose="020B0604020202020204" pitchFamily="34" charset="0"/>
              </a:rPr>
              <a:t>genomové nástroje</a:t>
            </a:r>
            <a:endParaRPr kumimoji="1" lang="en-GB" altLang="cs-CZ" sz="1451">
              <a:solidFill>
                <a:srgbClr val="0000FF"/>
              </a:solidFill>
              <a:latin typeface="Arial" panose="020B0604020202020204" pitchFamily="34" charset="0"/>
            </a:endParaRPr>
          </a:p>
          <a:p>
            <a:pPr lvl="1" algn="just" eaLnBrk="1" hangingPunct="1">
              <a:buFont typeface="Wingdings" panose="05000000000000000000" pitchFamily="2" charset="2"/>
              <a:buChar char="§"/>
            </a:pPr>
            <a:endParaRPr kumimoji="1" lang="en-US" altLang="cs-CZ" sz="1633">
              <a:solidFill>
                <a:schemeClr val="tx2"/>
              </a:solidFill>
              <a:latin typeface="Arial" panose="020B0604020202020204" pitchFamily="34" charset="0"/>
            </a:endParaRPr>
          </a:p>
        </p:txBody>
      </p:sp>
      <p:sp>
        <p:nvSpPr>
          <p:cNvPr id="16" name="Rectangle 2">
            <a:extLst>
              <a:ext uri="{FF2B5EF4-FFF2-40B4-BE49-F238E27FC236}">
                <a16:creationId xmlns:a16="http://schemas.microsoft.com/office/drawing/2014/main" id="{6FD15B4F-3666-4650-8D81-CF44A26D75B0}"/>
              </a:ext>
            </a:extLst>
          </p:cNvPr>
          <p:cNvSpPr txBox="1">
            <a:spLocks noChangeArrowheads="1"/>
          </p:cNvSpPr>
          <p:nvPr/>
        </p:nvSpPr>
        <p:spPr>
          <a:xfrm>
            <a:off x="1523841" y="190060"/>
            <a:ext cx="7010624" cy="1527680"/>
          </a:xfrm>
          <a:prstGeom prst="rect">
            <a:avLst/>
          </a:prstGeom>
        </p:spPr>
        <p:txBody>
          <a:bodyPr anchor="ctr"/>
          <a:lstStyle/>
          <a:p>
            <a:pPr>
              <a:defRPr/>
            </a:pPr>
            <a:r>
              <a:rPr lang="cs-CZ" sz="4807" kern="0" dirty="0">
                <a:solidFill>
                  <a:schemeClr val="tx2"/>
                </a:solidFill>
                <a:latin typeface="+mj-lt"/>
                <a:ea typeface="+mj-ea"/>
                <a:cs typeface="+mj-cs"/>
              </a:rPr>
              <a:t>Osnova</a:t>
            </a:r>
            <a:endParaRPr lang="en-US" sz="4807" kern="0" dirty="0">
              <a:solidFill>
                <a:schemeClr val="tx2"/>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03780"/>
                                        </p:tgtEl>
                                        <p:attrNameLst>
                                          <p:attrName>style.visibility</p:attrName>
                                        </p:attrNameLst>
                                      </p:cBhvr>
                                      <p:to>
                                        <p:strVal val="visible"/>
                                      </p:to>
                                    </p:set>
                                    <p:animEffect transition="in" filter="wipe(up)">
                                      <p:cBhvr>
                                        <p:cTn id="7" dur="500"/>
                                        <p:tgtEl>
                                          <p:spTgt spid="203780"/>
                                        </p:tgtEl>
                                      </p:cBhvr>
                                    </p:animEffect>
                                  </p:childTnLst>
                                </p:cTn>
                              </p:par>
                              <p:par>
                                <p:cTn id="8" presetID="22" presetClass="entr" presetSubtype="8" fill="hold"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wipe(left)">
                                      <p:cBhvr>
                                        <p:cTn id="10" dur="500"/>
                                        <p:tgtEl>
                                          <p:spTgt spid="1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wipe(left)">
                                      <p:cBhvr>
                                        <p:cTn id="15" dur="500"/>
                                        <p:tgtEl>
                                          <p:spTgt spid="14">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4" end="4"/>
                                            </p:txEl>
                                          </p:spTgt>
                                        </p:tgtEl>
                                        <p:attrNameLst>
                                          <p:attrName>style.visibility</p:attrName>
                                        </p:attrNameLst>
                                      </p:cBhvr>
                                      <p:to>
                                        <p:strVal val="visible"/>
                                      </p:to>
                                    </p:set>
                                    <p:animEffect transition="in" filter="wipe(left)">
                                      <p:cBhvr>
                                        <p:cTn id="20" dur="500"/>
                                        <p:tgtEl>
                                          <p:spTgt spid="14">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6" end="6"/>
                                            </p:txEl>
                                          </p:spTgt>
                                        </p:tgtEl>
                                        <p:attrNameLst>
                                          <p:attrName>style.visibility</p:attrName>
                                        </p:attrNameLst>
                                      </p:cBhvr>
                                      <p:to>
                                        <p:strVal val="visible"/>
                                      </p:to>
                                    </p:set>
                                    <p:animEffect transition="in" filter="wipe(left)">
                                      <p:cBhvr>
                                        <p:cTn id="25" dur="500"/>
                                        <p:tgtEl>
                                          <p:spTgt spid="14">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7" end="7"/>
                                            </p:txEl>
                                          </p:spTgt>
                                        </p:tgtEl>
                                        <p:attrNameLst>
                                          <p:attrName>style.visibility</p:attrName>
                                        </p:attrNameLst>
                                      </p:cBhvr>
                                      <p:to>
                                        <p:strVal val="visible"/>
                                      </p:to>
                                    </p:set>
                                    <p:animEffect transition="in" filter="wipe(left)">
                                      <p:cBhvr>
                                        <p:cTn id="30" dur="500"/>
                                        <p:tgtEl>
                                          <p:spTgt spid="14">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8" end="8"/>
                                            </p:txEl>
                                          </p:spTgt>
                                        </p:tgtEl>
                                        <p:attrNameLst>
                                          <p:attrName>style.visibility</p:attrName>
                                        </p:attrNameLst>
                                      </p:cBhvr>
                                      <p:to>
                                        <p:strVal val="visible"/>
                                      </p:to>
                                    </p:set>
                                    <p:animEffect transition="in" filter="wipe(left)">
                                      <p:cBhvr>
                                        <p:cTn id="35" dur="500"/>
                                        <p:tgtEl>
                                          <p:spTgt spid="14">
                                            <p:txEl>
                                              <p:pRg st="8" end="8"/>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9" end="9"/>
                                            </p:txEl>
                                          </p:spTgt>
                                        </p:tgtEl>
                                        <p:attrNameLst>
                                          <p:attrName>style.visibility</p:attrName>
                                        </p:attrNameLst>
                                      </p:cBhvr>
                                      <p:to>
                                        <p:strVal val="visible"/>
                                      </p:to>
                                    </p:set>
                                    <p:animEffect transition="in" filter="wipe(left)">
                                      <p:cBhvr>
                                        <p:cTn id="40" dur="500"/>
                                        <p:tgtEl>
                                          <p:spTgt spid="14">
                                            <p:txEl>
                                              <p:pRg st="9" end="9"/>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xEl>
                                              <p:pRg st="11" end="11"/>
                                            </p:txEl>
                                          </p:spTgt>
                                        </p:tgtEl>
                                        <p:attrNameLst>
                                          <p:attrName>style.visibility</p:attrName>
                                        </p:attrNameLst>
                                      </p:cBhvr>
                                      <p:to>
                                        <p:strVal val="visible"/>
                                      </p:to>
                                    </p:set>
                                    <p:animEffect transition="in" filter="wipe(left)">
                                      <p:cBhvr>
                                        <p:cTn id="45" dur="500"/>
                                        <p:tgtEl>
                                          <p:spTgt spid="14">
                                            <p:txEl>
                                              <p:pRg st="11" end="11"/>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14">
                                            <p:txEl>
                                              <p:pRg st="12" end="12"/>
                                            </p:txEl>
                                          </p:spTgt>
                                        </p:tgtEl>
                                        <p:attrNameLst>
                                          <p:attrName>style.visibility</p:attrName>
                                        </p:attrNameLst>
                                      </p:cBhvr>
                                      <p:to>
                                        <p:strVal val="visible"/>
                                      </p:to>
                                    </p:set>
                                    <p:animEffect transition="in" filter="wipe(left)">
                                      <p:cBhvr>
                                        <p:cTn id="50" dur="500"/>
                                        <p:tgtEl>
                                          <p:spTgt spid="14">
                                            <p:txEl>
                                              <p:pRg st="12" end="12"/>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14">
                                            <p:txEl>
                                              <p:pRg st="13" end="13"/>
                                            </p:txEl>
                                          </p:spTgt>
                                        </p:tgtEl>
                                        <p:attrNameLst>
                                          <p:attrName>style.visibility</p:attrName>
                                        </p:attrNameLst>
                                      </p:cBhvr>
                                      <p:to>
                                        <p:strVal val="visible"/>
                                      </p:to>
                                    </p:set>
                                    <p:animEffect transition="in" filter="wipe(left)">
                                      <p:cBhvr>
                                        <p:cTn id="55" dur="500"/>
                                        <p:tgtEl>
                                          <p:spTgt spid="14">
                                            <p:txEl>
                                              <p:pRg st="13" end="13"/>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14">
                                            <p:txEl>
                                              <p:pRg st="14" end="14"/>
                                            </p:txEl>
                                          </p:spTgt>
                                        </p:tgtEl>
                                        <p:attrNameLst>
                                          <p:attrName>style.visibility</p:attrName>
                                        </p:attrNameLst>
                                      </p:cBhvr>
                                      <p:to>
                                        <p:strVal val="visible"/>
                                      </p:to>
                                    </p:set>
                                    <p:animEffect transition="in" filter="wipe(left)">
                                      <p:cBhvr>
                                        <p:cTn id="60" dur="500"/>
                                        <p:tgtEl>
                                          <p:spTgt spid="1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enbankgrowth">
            <a:extLst>
              <a:ext uri="{FF2B5EF4-FFF2-40B4-BE49-F238E27FC236}">
                <a16:creationId xmlns:a16="http://schemas.microsoft.com/office/drawing/2014/main" id="{1A85409C-1C40-4F96-B9BC-DF0E687EC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62" t="12222" r="12209" b="10001"/>
          <a:stretch>
            <a:fillRect/>
          </a:stretch>
        </p:blipFill>
        <p:spPr bwMode="auto">
          <a:xfrm>
            <a:off x="1981712" y="702647"/>
            <a:ext cx="4614716" cy="475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a:extLst>
              <a:ext uri="{FF2B5EF4-FFF2-40B4-BE49-F238E27FC236}">
                <a16:creationId xmlns:a16="http://schemas.microsoft.com/office/drawing/2014/main" id="{37768141-F3A5-442E-9332-3FA8FA693621}"/>
              </a:ext>
            </a:extLst>
          </p:cNvPr>
          <p:cNvSpPr txBox="1">
            <a:spLocks noChangeArrowheads="1"/>
          </p:cNvSpPr>
          <p:nvPr/>
        </p:nvSpPr>
        <p:spPr bwMode="auto">
          <a:xfrm>
            <a:off x="2743393" y="228936"/>
            <a:ext cx="3568579" cy="52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2812" b="1">
                <a:latin typeface="Arial" panose="020B0604020202020204" pitchFamily="34" charset="0"/>
              </a:rPr>
              <a:t>Growth of GenBank</a:t>
            </a:r>
          </a:p>
        </p:txBody>
      </p:sp>
      <p:sp>
        <p:nvSpPr>
          <p:cNvPr id="48132" name="Text Box 4">
            <a:extLst>
              <a:ext uri="{FF2B5EF4-FFF2-40B4-BE49-F238E27FC236}">
                <a16:creationId xmlns:a16="http://schemas.microsoft.com/office/drawing/2014/main" id="{768A3539-9481-4693-8DBF-CB4E2C171F60}"/>
              </a:ext>
            </a:extLst>
          </p:cNvPr>
          <p:cNvSpPr txBox="1">
            <a:spLocks noChangeArrowheads="1"/>
          </p:cNvSpPr>
          <p:nvPr/>
        </p:nvSpPr>
        <p:spPr bwMode="auto">
          <a:xfrm>
            <a:off x="4039257" y="6400129"/>
            <a:ext cx="775186" cy="42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2177" b="1">
                <a:latin typeface="Arial" panose="020B0604020202020204" pitchFamily="34" charset="0"/>
              </a:rPr>
              <a:t>Year</a:t>
            </a:r>
          </a:p>
        </p:txBody>
      </p:sp>
      <p:sp>
        <p:nvSpPr>
          <p:cNvPr id="48133" name="Text Box 5">
            <a:extLst>
              <a:ext uri="{FF2B5EF4-FFF2-40B4-BE49-F238E27FC236}">
                <a16:creationId xmlns:a16="http://schemas.microsoft.com/office/drawing/2014/main" id="{82395EC9-E19D-4384-9569-E899BEE5DDBD}"/>
              </a:ext>
            </a:extLst>
          </p:cNvPr>
          <p:cNvSpPr txBox="1">
            <a:spLocks noChangeArrowheads="1"/>
          </p:cNvSpPr>
          <p:nvPr/>
        </p:nvSpPr>
        <p:spPr bwMode="auto">
          <a:xfrm rot="16200000">
            <a:off x="4943437" y="3088620"/>
            <a:ext cx="3923677" cy="42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2177" b="1">
                <a:solidFill>
                  <a:srgbClr val="052DF7"/>
                </a:solidFill>
                <a:latin typeface="Arial" panose="020B0604020202020204" pitchFamily="34" charset="0"/>
              </a:rPr>
              <a:t>Base pairs of DNA (millions)</a:t>
            </a:r>
          </a:p>
        </p:txBody>
      </p:sp>
      <p:sp>
        <p:nvSpPr>
          <p:cNvPr id="48134" name="Text Box 6">
            <a:extLst>
              <a:ext uri="{FF2B5EF4-FFF2-40B4-BE49-F238E27FC236}">
                <a16:creationId xmlns:a16="http://schemas.microsoft.com/office/drawing/2014/main" id="{DB38D7EA-D9F7-4D3B-BCA8-A7D589A7E5A7}"/>
              </a:ext>
            </a:extLst>
          </p:cNvPr>
          <p:cNvSpPr txBox="1">
            <a:spLocks noChangeArrowheads="1"/>
          </p:cNvSpPr>
          <p:nvPr/>
        </p:nvSpPr>
        <p:spPr bwMode="auto">
          <a:xfrm rot="16200000">
            <a:off x="191054" y="3000069"/>
            <a:ext cx="2972262" cy="42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2177" b="1">
                <a:solidFill>
                  <a:srgbClr val="CC0000"/>
                </a:solidFill>
                <a:latin typeface="Arial" panose="020B0604020202020204" pitchFamily="34" charset="0"/>
              </a:rPr>
              <a:t>Sequences (millions)</a:t>
            </a:r>
          </a:p>
        </p:txBody>
      </p:sp>
      <p:sp>
        <p:nvSpPr>
          <p:cNvPr id="48135" name="Text Box 8">
            <a:extLst>
              <a:ext uri="{FF2B5EF4-FFF2-40B4-BE49-F238E27FC236}">
                <a16:creationId xmlns:a16="http://schemas.microsoft.com/office/drawing/2014/main" id="{B0493996-5420-4C5F-8BFF-45E6914D1C78}"/>
              </a:ext>
            </a:extLst>
          </p:cNvPr>
          <p:cNvSpPr txBox="1">
            <a:spLocks noChangeArrowheads="1"/>
          </p:cNvSpPr>
          <p:nvPr/>
        </p:nvSpPr>
        <p:spPr bwMode="auto">
          <a:xfrm>
            <a:off x="1893882" y="5435430"/>
            <a:ext cx="652717" cy="34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633" b="1">
                <a:latin typeface="Arial" panose="020B0604020202020204" pitchFamily="34" charset="0"/>
              </a:rPr>
              <a:t>1982</a:t>
            </a:r>
          </a:p>
        </p:txBody>
      </p:sp>
      <p:sp>
        <p:nvSpPr>
          <p:cNvPr id="48136" name="Text Box 9">
            <a:extLst>
              <a:ext uri="{FF2B5EF4-FFF2-40B4-BE49-F238E27FC236}">
                <a16:creationId xmlns:a16="http://schemas.microsoft.com/office/drawing/2014/main" id="{32E93171-D89C-4939-AD9D-7976CACB90DA}"/>
              </a:ext>
            </a:extLst>
          </p:cNvPr>
          <p:cNvSpPr txBox="1">
            <a:spLocks noChangeArrowheads="1"/>
          </p:cNvSpPr>
          <p:nvPr/>
        </p:nvSpPr>
        <p:spPr bwMode="auto">
          <a:xfrm>
            <a:off x="2680039" y="5435430"/>
            <a:ext cx="652717" cy="34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633" b="1">
                <a:latin typeface="Arial" panose="020B0604020202020204" pitchFamily="34" charset="0"/>
              </a:rPr>
              <a:t>1986</a:t>
            </a:r>
          </a:p>
        </p:txBody>
      </p:sp>
      <p:sp>
        <p:nvSpPr>
          <p:cNvPr id="48137" name="Text Box 10">
            <a:extLst>
              <a:ext uri="{FF2B5EF4-FFF2-40B4-BE49-F238E27FC236}">
                <a16:creationId xmlns:a16="http://schemas.microsoft.com/office/drawing/2014/main" id="{0F8E116F-52B7-477C-99E8-6AB3C081E211}"/>
              </a:ext>
            </a:extLst>
          </p:cNvPr>
          <p:cNvSpPr txBox="1">
            <a:spLocks noChangeArrowheads="1"/>
          </p:cNvSpPr>
          <p:nvPr/>
        </p:nvSpPr>
        <p:spPr bwMode="auto">
          <a:xfrm>
            <a:off x="3464756" y="5435430"/>
            <a:ext cx="652717" cy="34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633" b="1">
                <a:latin typeface="Arial" panose="020B0604020202020204" pitchFamily="34" charset="0"/>
              </a:rPr>
              <a:t>1990</a:t>
            </a:r>
          </a:p>
        </p:txBody>
      </p:sp>
      <p:sp>
        <p:nvSpPr>
          <p:cNvPr id="48138" name="Text Box 11">
            <a:extLst>
              <a:ext uri="{FF2B5EF4-FFF2-40B4-BE49-F238E27FC236}">
                <a16:creationId xmlns:a16="http://schemas.microsoft.com/office/drawing/2014/main" id="{31A6BFB9-E762-486C-BAFD-C1C3DD6F8B7E}"/>
              </a:ext>
            </a:extLst>
          </p:cNvPr>
          <p:cNvSpPr txBox="1">
            <a:spLocks noChangeArrowheads="1"/>
          </p:cNvSpPr>
          <p:nvPr/>
        </p:nvSpPr>
        <p:spPr bwMode="auto">
          <a:xfrm>
            <a:off x="4312828" y="5435430"/>
            <a:ext cx="652717" cy="34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633" b="1">
                <a:latin typeface="Arial" panose="020B0604020202020204" pitchFamily="34" charset="0"/>
              </a:rPr>
              <a:t>1994</a:t>
            </a:r>
          </a:p>
        </p:txBody>
      </p:sp>
      <p:sp>
        <p:nvSpPr>
          <p:cNvPr id="48139" name="Text Box 12">
            <a:extLst>
              <a:ext uri="{FF2B5EF4-FFF2-40B4-BE49-F238E27FC236}">
                <a16:creationId xmlns:a16="http://schemas.microsoft.com/office/drawing/2014/main" id="{F1C3760D-C4FD-41CC-B1E2-841EE71C3EBB}"/>
              </a:ext>
            </a:extLst>
          </p:cNvPr>
          <p:cNvSpPr txBox="1">
            <a:spLocks noChangeArrowheads="1"/>
          </p:cNvSpPr>
          <p:nvPr/>
        </p:nvSpPr>
        <p:spPr bwMode="auto">
          <a:xfrm>
            <a:off x="5016914" y="5435430"/>
            <a:ext cx="652717" cy="34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633" b="1">
                <a:latin typeface="Arial" panose="020B0604020202020204" pitchFamily="34" charset="0"/>
              </a:rPr>
              <a:t>1998</a:t>
            </a:r>
          </a:p>
        </p:txBody>
      </p:sp>
      <p:sp>
        <p:nvSpPr>
          <p:cNvPr id="48140" name="Text Box 13">
            <a:extLst>
              <a:ext uri="{FF2B5EF4-FFF2-40B4-BE49-F238E27FC236}">
                <a16:creationId xmlns:a16="http://schemas.microsoft.com/office/drawing/2014/main" id="{29FBDB79-0510-4322-99D1-37E6DC195582}"/>
              </a:ext>
            </a:extLst>
          </p:cNvPr>
          <p:cNvSpPr txBox="1">
            <a:spLocks noChangeArrowheads="1"/>
          </p:cNvSpPr>
          <p:nvPr/>
        </p:nvSpPr>
        <p:spPr bwMode="auto">
          <a:xfrm>
            <a:off x="5814590" y="5435430"/>
            <a:ext cx="652717" cy="34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633" b="1">
                <a:latin typeface="Arial" panose="020B0604020202020204" pitchFamily="34" charset="0"/>
              </a:rPr>
              <a:t>2002</a:t>
            </a:r>
          </a:p>
        </p:txBody>
      </p:sp>
      <p:sp>
        <p:nvSpPr>
          <p:cNvPr id="48141" name="Rectangle 1">
            <a:extLst>
              <a:ext uri="{FF2B5EF4-FFF2-40B4-BE49-F238E27FC236}">
                <a16:creationId xmlns:a16="http://schemas.microsoft.com/office/drawing/2014/main" id="{682340A0-FC4C-4BB4-A183-54C5435C6063}"/>
              </a:ext>
            </a:extLst>
          </p:cNvPr>
          <p:cNvSpPr>
            <a:spLocks noChangeArrowheads="1"/>
          </p:cNvSpPr>
          <p:nvPr/>
        </p:nvSpPr>
        <p:spPr bwMode="auto">
          <a:xfrm>
            <a:off x="6448124" y="5307283"/>
            <a:ext cx="2676679" cy="42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cs-CZ" altLang="cs-CZ" sz="1088" dirty="0">
                <a:latin typeface="Calibri" panose="020F0502020204030204" pitchFamily="34" charset="0"/>
              </a:rPr>
              <a:t>J. </a:t>
            </a:r>
            <a:r>
              <a:rPr lang="cs-CZ" altLang="cs-CZ" sz="1088" dirty="0" err="1">
                <a:latin typeface="Calibri" panose="020F0502020204030204" pitchFamily="34" charset="0"/>
              </a:rPr>
              <a:t>Pevsner</a:t>
            </a:r>
            <a:r>
              <a:rPr lang="cs-CZ" altLang="cs-CZ" sz="1088" dirty="0">
                <a:latin typeface="Calibri" panose="020F0502020204030204" pitchFamily="34" charset="0"/>
              </a:rPr>
              <a:t>, http://www.bioinfbook.org/index.php</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6">
            <a:extLst>
              <a:ext uri="{FF2B5EF4-FFF2-40B4-BE49-F238E27FC236}">
                <a16:creationId xmlns:a16="http://schemas.microsoft.com/office/drawing/2014/main" id="{ECDA5D19-2FC7-444C-B22E-E2B578DBD0F7}"/>
              </a:ext>
            </a:extLst>
          </p:cNvPr>
          <p:cNvSpPr>
            <a:spLocks noChangeAspect="1" noChangeArrowheads="1" noTextEdit="1"/>
          </p:cNvSpPr>
          <p:nvPr/>
        </p:nvSpPr>
        <p:spPr bwMode="auto">
          <a:xfrm>
            <a:off x="1723980" y="1690383"/>
            <a:ext cx="5543418" cy="290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endParaRPr lang="cs-CZ"/>
          </a:p>
        </p:txBody>
      </p:sp>
      <p:sp>
        <p:nvSpPr>
          <p:cNvPr id="50179" name="Text Box 357">
            <a:extLst>
              <a:ext uri="{FF2B5EF4-FFF2-40B4-BE49-F238E27FC236}">
                <a16:creationId xmlns:a16="http://schemas.microsoft.com/office/drawing/2014/main" id="{C8390EBD-6223-48CC-806F-E75FAA894539}"/>
              </a:ext>
            </a:extLst>
          </p:cNvPr>
          <p:cNvSpPr txBox="1">
            <a:spLocks noChangeArrowheads="1"/>
          </p:cNvSpPr>
          <p:nvPr/>
        </p:nvSpPr>
        <p:spPr bwMode="auto">
          <a:xfrm>
            <a:off x="143009" y="228937"/>
            <a:ext cx="8683762" cy="95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en-US" altLang="cs-CZ" sz="2812" b="1">
                <a:latin typeface="Arial" panose="020B0604020202020204" pitchFamily="34" charset="0"/>
              </a:rPr>
              <a:t>Growth of GenBank + Whole Genome Shotgun</a:t>
            </a:r>
          </a:p>
          <a:p>
            <a:pPr algn="ctr" eaLnBrk="1" hangingPunct="1"/>
            <a:r>
              <a:rPr lang="en-US" altLang="cs-CZ" sz="2812" b="1">
                <a:latin typeface="Arial" panose="020B0604020202020204" pitchFamily="34" charset="0"/>
              </a:rPr>
              <a:t>(1982-November 2008): we reached 0.2 terabases </a:t>
            </a:r>
          </a:p>
        </p:txBody>
      </p:sp>
      <p:sp>
        <p:nvSpPr>
          <p:cNvPr id="50180" name="Text Box 359">
            <a:extLst>
              <a:ext uri="{FF2B5EF4-FFF2-40B4-BE49-F238E27FC236}">
                <a16:creationId xmlns:a16="http://schemas.microsoft.com/office/drawing/2014/main" id="{7A3CD912-CE77-4443-8F52-E9D57ADF1F89}"/>
              </a:ext>
            </a:extLst>
          </p:cNvPr>
          <p:cNvSpPr txBox="1">
            <a:spLocks noChangeArrowheads="1"/>
          </p:cNvSpPr>
          <p:nvPr/>
        </p:nvSpPr>
        <p:spPr bwMode="auto">
          <a:xfrm rot="16200000">
            <a:off x="-218386" y="3278603"/>
            <a:ext cx="2529833" cy="65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en-US" altLang="cs-CZ" sz="1814">
                <a:latin typeface="Arial" panose="020B0604020202020204" pitchFamily="34" charset="0"/>
              </a:rPr>
              <a:t>Number of sequences </a:t>
            </a:r>
          </a:p>
          <a:p>
            <a:pPr algn="ctr" eaLnBrk="1" hangingPunct="1"/>
            <a:r>
              <a:rPr lang="en-US" altLang="cs-CZ" sz="1814">
                <a:latin typeface="Arial" panose="020B0604020202020204" pitchFamily="34" charset="0"/>
              </a:rPr>
              <a:t>in GenBank (millions) </a:t>
            </a:r>
          </a:p>
        </p:txBody>
      </p:sp>
      <p:sp>
        <p:nvSpPr>
          <p:cNvPr id="50181" name="AutoShape 362">
            <a:extLst>
              <a:ext uri="{FF2B5EF4-FFF2-40B4-BE49-F238E27FC236}">
                <a16:creationId xmlns:a16="http://schemas.microsoft.com/office/drawing/2014/main" id="{A7428DF6-A1EE-4A08-A304-2D177106AE81}"/>
              </a:ext>
            </a:extLst>
          </p:cNvPr>
          <p:cNvSpPr>
            <a:spLocks noChangeAspect="1" noChangeArrowheads="1" noTextEdit="1"/>
          </p:cNvSpPr>
          <p:nvPr/>
        </p:nvSpPr>
        <p:spPr bwMode="auto">
          <a:xfrm>
            <a:off x="1723980" y="1690383"/>
            <a:ext cx="5543418" cy="290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endParaRPr lang="cs-CZ"/>
          </a:p>
        </p:txBody>
      </p:sp>
      <p:sp>
        <p:nvSpPr>
          <p:cNvPr id="50182" name="Freeform 706">
            <a:extLst>
              <a:ext uri="{FF2B5EF4-FFF2-40B4-BE49-F238E27FC236}">
                <a16:creationId xmlns:a16="http://schemas.microsoft.com/office/drawing/2014/main" id="{E24F9125-AEEF-46CC-8EE8-D4BA6D319243}"/>
              </a:ext>
            </a:extLst>
          </p:cNvPr>
          <p:cNvSpPr>
            <a:spLocks noChangeAspect="1"/>
          </p:cNvSpPr>
          <p:nvPr/>
        </p:nvSpPr>
        <p:spPr bwMode="auto">
          <a:xfrm>
            <a:off x="7242920" y="1259869"/>
            <a:ext cx="152624" cy="152624"/>
          </a:xfrm>
          <a:custGeom>
            <a:avLst/>
            <a:gdLst>
              <a:gd name="T0" fmla="*/ 2147483646 w 48"/>
              <a:gd name="T1" fmla="*/ 0 h 48"/>
              <a:gd name="T2" fmla="*/ 2147483646 w 48"/>
              <a:gd name="T3" fmla="*/ 2147483646 h 48"/>
              <a:gd name="T4" fmla="*/ 2147483646 w 48"/>
              <a:gd name="T5" fmla="*/ 2147483646 h 48"/>
              <a:gd name="T6" fmla="*/ 0 w 48"/>
              <a:gd name="T7" fmla="*/ 2147483646 h 48"/>
              <a:gd name="T8" fmla="*/ 2147483646 w 48"/>
              <a:gd name="T9" fmla="*/ 0 h 48"/>
              <a:gd name="T10" fmla="*/ 0 60000 65536"/>
              <a:gd name="T11" fmla="*/ 0 60000 65536"/>
              <a:gd name="T12" fmla="*/ 0 60000 65536"/>
              <a:gd name="T13" fmla="*/ 0 60000 65536"/>
              <a:gd name="T14" fmla="*/ 0 60000 65536"/>
              <a:gd name="T15" fmla="*/ 0 w 48"/>
              <a:gd name="T16" fmla="*/ 0 h 48"/>
              <a:gd name="T17" fmla="*/ 48 w 48"/>
              <a:gd name="T18" fmla="*/ 48 h 48"/>
            </a:gdLst>
            <a:ahLst/>
            <a:cxnLst>
              <a:cxn ang="T10">
                <a:pos x="T0" y="T1"/>
              </a:cxn>
              <a:cxn ang="T11">
                <a:pos x="T2" y="T3"/>
              </a:cxn>
              <a:cxn ang="T12">
                <a:pos x="T4" y="T5"/>
              </a:cxn>
              <a:cxn ang="T13">
                <a:pos x="T6" y="T7"/>
              </a:cxn>
              <a:cxn ang="T14">
                <a:pos x="T8" y="T9"/>
              </a:cxn>
            </a:cxnLst>
            <a:rect l="T15" t="T16" r="T17" b="T18"/>
            <a:pathLst>
              <a:path w="48" h="48">
                <a:moveTo>
                  <a:pt x="24" y="0"/>
                </a:moveTo>
                <a:lnTo>
                  <a:pt x="48" y="24"/>
                </a:lnTo>
                <a:lnTo>
                  <a:pt x="24" y="48"/>
                </a:lnTo>
                <a:lnTo>
                  <a:pt x="0" y="24"/>
                </a:lnTo>
                <a:lnTo>
                  <a:pt x="24"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183" name="Rectangle 708">
            <a:extLst>
              <a:ext uri="{FF2B5EF4-FFF2-40B4-BE49-F238E27FC236}">
                <a16:creationId xmlns:a16="http://schemas.microsoft.com/office/drawing/2014/main" id="{0E62A959-AED1-43F1-AA0C-528BB4C04CEA}"/>
              </a:ext>
            </a:extLst>
          </p:cNvPr>
          <p:cNvSpPr>
            <a:spLocks noChangeAspect="1" noChangeArrowheads="1"/>
          </p:cNvSpPr>
          <p:nvPr/>
        </p:nvSpPr>
        <p:spPr bwMode="auto">
          <a:xfrm>
            <a:off x="1142281" y="2267763"/>
            <a:ext cx="95030" cy="95030"/>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2358"/>
          </a:p>
        </p:txBody>
      </p:sp>
      <p:sp>
        <p:nvSpPr>
          <p:cNvPr id="50184" name="Freeform 710">
            <a:extLst>
              <a:ext uri="{FF2B5EF4-FFF2-40B4-BE49-F238E27FC236}">
                <a16:creationId xmlns:a16="http://schemas.microsoft.com/office/drawing/2014/main" id="{4611AEB2-115C-4A27-A94E-8213536C23C3}"/>
              </a:ext>
            </a:extLst>
          </p:cNvPr>
          <p:cNvSpPr>
            <a:spLocks noChangeAspect="1"/>
          </p:cNvSpPr>
          <p:nvPr/>
        </p:nvSpPr>
        <p:spPr bwMode="auto">
          <a:xfrm>
            <a:off x="7543849" y="1241150"/>
            <a:ext cx="113748" cy="113749"/>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185" name="Text Box 713">
            <a:extLst>
              <a:ext uri="{FF2B5EF4-FFF2-40B4-BE49-F238E27FC236}">
                <a16:creationId xmlns:a16="http://schemas.microsoft.com/office/drawing/2014/main" id="{F3E2CCE2-D683-4C15-8175-EA9A01412932}"/>
              </a:ext>
            </a:extLst>
          </p:cNvPr>
          <p:cNvSpPr txBox="1">
            <a:spLocks noChangeArrowheads="1"/>
          </p:cNvSpPr>
          <p:nvPr/>
        </p:nvSpPr>
        <p:spPr bwMode="auto">
          <a:xfrm rot="16200000">
            <a:off x="5245848" y="3267804"/>
            <a:ext cx="4382905" cy="65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en-US" altLang="cs-CZ" sz="1814">
                <a:latin typeface="Arial" panose="020B0604020202020204" pitchFamily="34" charset="0"/>
              </a:rPr>
              <a:t>Base pairs of DNA in GenBank (billions) </a:t>
            </a:r>
          </a:p>
          <a:p>
            <a:pPr algn="ctr" eaLnBrk="1" hangingPunct="1"/>
            <a:r>
              <a:rPr lang="en-US" altLang="cs-CZ" sz="1814">
                <a:latin typeface="Arial" panose="020B0604020202020204" pitchFamily="34" charset="0"/>
              </a:rPr>
              <a:t>Base pairs in GenBank +  WGS (billions)</a:t>
            </a:r>
          </a:p>
        </p:txBody>
      </p:sp>
      <p:sp>
        <p:nvSpPr>
          <p:cNvPr id="50186" name="Rectangle 22">
            <a:extLst>
              <a:ext uri="{FF2B5EF4-FFF2-40B4-BE49-F238E27FC236}">
                <a16:creationId xmlns:a16="http://schemas.microsoft.com/office/drawing/2014/main" id="{531E4FA0-DB2C-4557-94E6-6B76616301F6}"/>
              </a:ext>
            </a:extLst>
          </p:cNvPr>
          <p:cNvSpPr>
            <a:spLocks noChangeArrowheads="1"/>
          </p:cNvSpPr>
          <p:nvPr/>
        </p:nvSpPr>
        <p:spPr bwMode="auto">
          <a:xfrm>
            <a:off x="1878043" y="2171293"/>
            <a:ext cx="4943002" cy="27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187" name="Line 23">
            <a:extLst>
              <a:ext uri="{FF2B5EF4-FFF2-40B4-BE49-F238E27FC236}">
                <a16:creationId xmlns:a16="http://schemas.microsoft.com/office/drawing/2014/main" id="{BF89F2CF-17FB-4B03-A07A-F2436A0B00BC}"/>
              </a:ext>
            </a:extLst>
          </p:cNvPr>
          <p:cNvSpPr>
            <a:spLocks noChangeShapeType="1"/>
          </p:cNvSpPr>
          <p:nvPr/>
        </p:nvSpPr>
        <p:spPr bwMode="auto">
          <a:xfrm>
            <a:off x="1878043" y="4610396"/>
            <a:ext cx="494300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188" name="Line 24">
            <a:extLst>
              <a:ext uri="{FF2B5EF4-FFF2-40B4-BE49-F238E27FC236}">
                <a16:creationId xmlns:a16="http://schemas.microsoft.com/office/drawing/2014/main" id="{E74314E3-2F60-4344-BAB2-9BC846E0C4FD}"/>
              </a:ext>
            </a:extLst>
          </p:cNvPr>
          <p:cNvSpPr>
            <a:spLocks noChangeShapeType="1"/>
          </p:cNvSpPr>
          <p:nvPr/>
        </p:nvSpPr>
        <p:spPr bwMode="auto">
          <a:xfrm>
            <a:off x="1878043" y="4333945"/>
            <a:ext cx="494300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189" name="Line 25">
            <a:extLst>
              <a:ext uri="{FF2B5EF4-FFF2-40B4-BE49-F238E27FC236}">
                <a16:creationId xmlns:a16="http://schemas.microsoft.com/office/drawing/2014/main" id="{BE6C8908-BEA0-4A91-B252-97069D446F26}"/>
              </a:ext>
            </a:extLst>
          </p:cNvPr>
          <p:cNvSpPr>
            <a:spLocks noChangeShapeType="1"/>
          </p:cNvSpPr>
          <p:nvPr/>
        </p:nvSpPr>
        <p:spPr bwMode="auto">
          <a:xfrm>
            <a:off x="1878043" y="4067574"/>
            <a:ext cx="494300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190" name="Line 26">
            <a:extLst>
              <a:ext uri="{FF2B5EF4-FFF2-40B4-BE49-F238E27FC236}">
                <a16:creationId xmlns:a16="http://schemas.microsoft.com/office/drawing/2014/main" id="{3775318C-4E38-404B-B887-159A4837ED66}"/>
              </a:ext>
            </a:extLst>
          </p:cNvPr>
          <p:cNvSpPr>
            <a:spLocks noChangeShapeType="1"/>
          </p:cNvSpPr>
          <p:nvPr/>
        </p:nvSpPr>
        <p:spPr bwMode="auto">
          <a:xfrm>
            <a:off x="1878043" y="3791123"/>
            <a:ext cx="494300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191" name="Line 27">
            <a:extLst>
              <a:ext uri="{FF2B5EF4-FFF2-40B4-BE49-F238E27FC236}">
                <a16:creationId xmlns:a16="http://schemas.microsoft.com/office/drawing/2014/main" id="{FD762C0F-39EC-4BA3-89CF-7D1EBF838394}"/>
              </a:ext>
            </a:extLst>
          </p:cNvPr>
          <p:cNvSpPr>
            <a:spLocks noChangeShapeType="1"/>
          </p:cNvSpPr>
          <p:nvPr/>
        </p:nvSpPr>
        <p:spPr bwMode="auto">
          <a:xfrm>
            <a:off x="1878043" y="3524750"/>
            <a:ext cx="494300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192" name="Line 28">
            <a:extLst>
              <a:ext uri="{FF2B5EF4-FFF2-40B4-BE49-F238E27FC236}">
                <a16:creationId xmlns:a16="http://schemas.microsoft.com/office/drawing/2014/main" id="{95BD0D22-71B7-414D-9522-9DF9C32EFACE}"/>
              </a:ext>
            </a:extLst>
          </p:cNvPr>
          <p:cNvSpPr>
            <a:spLocks noChangeShapeType="1"/>
          </p:cNvSpPr>
          <p:nvPr/>
        </p:nvSpPr>
        <p:spPr bwMode="auto">
          <a:xfrm>
            <a:off x="1878043" y="3256938"/>
            <a:ext cx="494300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193" name="Line 29">
            <a:extLst>
              <a:ext uri="{FF2B5EF4-FFF2-40B4-BE49-F238E27FC236}">
                <a16:creationId xmlns:a16="http://schemas.microsoft.com/office/drawing/2014/main" id="{CACC2B56-501D-4A09-8A6F-62B153899E33}"/>
              </a:ext>
            </a:extLst>
          </p:cNvPr>
          <p:cNvSpPr>
            <a:spLocks noChangeShapeType="1"/>
          </p:cNvSpPr>
          <p:nvPr/>
        </p:nvSpPr>
        <p:spPr bwMode="auto">
          <a:xfrm>
            <a:off x="1878043" y="2981928"/>
            <a:ext cx="494300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194" name="Line 30">
            <a:extLst>
              <a:ext uri="{FF2B5EF4-FFF2-40B4-BE49-F238E27FC236}">
                <a16:creationId xmlns:a16="http://schemas.microsoft.com/office/drawing/2014/main" id="{74C04955-931C-42F1-AE42-125A28D55ACE}"/>
              </a:ext>
            </a:extLst>
          </p:cNvPr>
          <p:cNvSpPr>
            <a:spLocks noChangeShapeType="1"/>
          </p:cNvSpPr>
          <p:nvPr/>
        </p:nvSpPr>
        <p:spPr bwMode="auto">
          <a:xfrm>
            <a:off x="1878043" y="2714116"/>
            <a:ext cx="494300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195" name="Line 31">
            <a:extLst>
              <a:ext uri="{FF2B5EF4-FFF2-40B4-BE49-F238E27FC236}">
                <a16:creationId xmlns:a16="http://schemas.microsoft.com/office/drawing/2014/main" id="{4F7B0FBF-3535-4EAF-9D19-787F24AA44E9}"/>
              </a:ext>
            </a:extLst>
          </p:cNvPr>
          <p:cNvSpPr>
            <a:spLocks noChangeShapeType="1"/>
          </p:cNvSpPr>
          <p:nvPr/>
        </p:nvSpPr>
        <p:spPr bwMode="auto">
          <a:xfrm>
            <a:off x="1878043" y="2439104"/>
            <a:ext cx="494300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196" name="Line 32">
            <a:extLst>
              <a:ext uri="{FF2B5EF4-FFF2-40B4-BE49-F238E27FC236}">
                <a16:creationId xmlns:a16="http://schemas.microsoft.com/office/drawing/2014/main" id="{815E28D4-4A65-4A4D-B17C-5A22AD445559}"/>
              </a:ext>
            </a:extLst>
          </p:cNvPr>
          <p:cNvSpPr>
            <a:spLocks noChangeShapeType="1"/>
          </p:cNvSpPr>
          <p:nvPr/>
        </p:nvSpPr>
        <p:spPr bwMode="auto">
          <a:xfrm>
            <a:off x="1878043" y="2171292"/>
            <a:ext cx="494300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197" name="Rectangle 33">
            <a:extLst>
              <a:ext uri="{FF2B5EF4-FFF2-40B4-BE49-F238E27FC236}">
                <a16:creationId xmlns:a16="http://schemas.microsoft.com/office/drawing/2014/main" id="{0BDB2442-0971-4232-B427-68D5AD713B4C}"/>
              </a:ext>
            </a:extLst>
          </p:cNvPr>
          <p:cNvSpPr>
            <a:spLocks noChangeArrowheads="1"/>
          </p:cNvSpPr>
          <p:nvPr/>
        </p:nvSpPr>
        <p:spPr bwMode="auto">
          <a:xfrm>
            <a:off x="1878043" y="2171293"/>
            <a:ext cx="4943002" cy="2705476"/>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198" name="Line 34">
            <a:extLst>
              <a:ext uri="{FF2B5EF4-FFF2-40B4-BE49-F238E27FC236}">
                <a16:creationId xmlns:a16="http://schemas.microsoft.com/office/drawing/2014/main" id="{ABF8F09B-CEE0-41E5-A8E4-F073B298962D}"/>
              </a:ext>
            </a:extLst>
          </p:cNvPr>
          <p:cNvSpPr>
            <a:spLocks noChangeShapeType="1"/>
          </p:cNvSpPr>
          <p:nvPr/>
        </p:nvSpPr>
        <p:spPr bwMode="auto">
          <a:xfrm>
            <a:off x="1878043" y="2171293"/>
            <a:ext cx="0" cy="270547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199" name="Line 35">
            <a:extLst>
              <a:ext uri="{FF2B5EF4-FFF2-40B4-BE49-F238E27FC236}">
                <a16:creationId xmlns:a16="http://schemas.microsoft.com/office/drawing/2014/main" id="{26D6DB55-E4F6-4206-B05A-075BFD12D97C}"/>
              </a:ext>
            </a:extLst>
          </p:cNvPr>
          <p:cNvSpPr>
            <a:spLocks noChangeShapeType="1"/>
          </p:cNvSpPr>
          <p:nvPr/>
        </p:nvSpPr>
        <p:spPr bwMode="auto">
          <a:xfrm>
            <a:off x="1840608" y="4876769"/>
            <a:ext cx="3743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200" name="Line 36">
            <a:extLst>
              <a:ext uri="{FF2B5EF4-FFF2-40B4-BE49-F238E27FC236}">
                <a16:creationId xmlns:a16="http://schemas.microsoft.com/office/drawing/2014/main" id="{192A4102-4C63-46B6-9229-F0A321F61CB7}"/>
              </a:ext>
            </a:extLst>
          </p:cNvPr>
          <p:cNvSpPr>
            <a:spLocks noChangeShapeType="1"/>
          </p:cNvSpPr>
          <p:nvPr/>
        </p:nvSpPr>
        <p:spPr bwMode="auto">
          <a:xfrm>
            <a:off x="1840608" y="4610396"/>
            <a:ext cx="3743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201" name="Line 37">
            <a:extLst>
              <a:ext uri="{FF2B5EF4-FFF2-40B4-BE49-F238E27FC236}">
                <a16:creationId xmlns:a16="http://schemas.microsoft.com/office/drawing/2014/main" id="{08B527CB-EE4F-478D-839B-12A81EB3ECF9}"/>
              </a:ext>
            </a:extLst>
          </p:cNvPr>
          <p:cNvSpPr>
            <a:spLocks noChangeShapeType="1"/>
          </p:cNvSpPr>
          <p:nvPr/>
        </p:nvSpPr>
        <p:spPr bwMode="auto">
          <a:xfrm>
            <a:off x="1840608" y="4333945"/>
            <a:ext cx="3743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202" name="Line 38">
            <a:extLst>
              <a:ext uri="{FF2B5EF4-FFF2-40B4-BE49-F238E27FC236}">
                <a16:creationId xmlns:a16="http://schemas.microsoft.com/office/drawing/2014/main" id="{F1ADC95A-FF7E-4009-A410-E549AC4A9182}"/>
              </a:ext>
            </a:extLst>
          </p:cNvPr>
          <p:cNvSpPr>
            <a:spLocks noChangeShapeType="1"/>
          </p:cNvSpPr>
          <p:nvPr/>
        </p:nvSpPr>
        <p:spPr bwMode="auto">
          <a:xfrm>
            <a:off x="1840608" y="4067574"/>
            <a:ext cx="3743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203" name="Line 39">
            <a:extLst>
              <a:ext uri="{FF2B5EF4-FFF2-40B4-BE49-F238E27FC236}">
                <a16:creationId xmlns:a16="http://schemas.microsoft.com/office/drawing/2014/main" id="{6D72F41C-92F0-4C3B-9396-200B1BF7CC18}"/>
              </a:ext>
            </a:extLst>
          </p:cNvPr>
          <p:cNvSpPr>
            <a:spLocks noChangeShapeType="1"/>
          </p:cNvSpPr>
          <p:nvPr/>
        </p:nvSpPr>
        <p:spPr bwMode="auto">
          <a:xfrm>
            <a:off x="1840608" y="3791123"/>
            <a:ext cx="3743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204" name="Line 40">
            <a:extLst>
              <a:ext uri="{FF2B5EF4-FFF2-40B4-BE49-F238E27FC236}">
                <a16:creationId xmlns:a16="http://schemas.microsoft.com/office/drawing/2014/main" id="{0B322CBC-AC1F-4310-B336-E0DA2F844D9D}"/>
              </a:ext>
            </a:extLst>
          </p:cNvPr>
          <p:cNvSpPr>
            <a:spLocks noChangeShapeType="1"/>
          </p:cNvSpPr>
          <p:nvPr/>
        </p:nvSpPr>
        <p:spPr bwMode="auto">
          <a:xfrm>
            <a:off x="1840608" y="3524750"/>
            <a:ext cx="3743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205" name="Line 41">
            <a:extLst>
              <a:ext uri="{FF2B5EF4-FFF2-40B4-BE49-F238E27FC236}">
                <a16:creationId xmlns:a16="http://schemas.microsoft.com/office/drawing/2014/main" id="{909EDF76-59A3-4F2F-AA22-8087AF32FCB6}"/>
              </a:ext>
            </a:extLst>
          </p:cNvPr>
          <p:cNvSpPr>
            <a:spLocks noChangeShapeType="1"/>
          </p:cNvSpPr>
          <p:nvPr/>
        </p:nvSpPr>
        <p:spPr bwMode="auto">
          <a:xfrm>
            <a:off x="1840608" y="3256938"/>
            <a:ext cx="3743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206" name="Line 42">
            <a:extLst>
              <a:ext uri="{FF2B5EF4-FFF2-40B4-BE49-F238E27FC236}">
                <a16:creationId xmlns:a16="http://schemas.microsoft.com/office/drawing/2014/main" id="{A00C1E61-0277-4684-8F4C-E47D5F5BC395}"/>
              </a:ext>
            </a:extLst>
          </p:cNvPr>
          <p:cNvSpPr>
            <a:spLocks noChangeShapeType="1"/>
          </p:cNvSpPr>
          <p:nvPr/>
        </p:nvSpPr>
        <p:spPr bwMode="auto">
          <a:xfrm>
            <a:off x="1840608" y="2981928"/>
            <a:ext cx="3743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207" name="Line 43">
            <a:extLst>
              <a:ext uri="{FF2B5EF4-FFF2-40B4-BE49-F238E27FC236}">
                <a16:creationId xmlns:a16="http://schemas.microsoft.com/office/drawing/2014/main" id="{7C70DBB3-378A-4D4A-B728-932173ACC6EF}"/>
              </a:ext>
            </a:extLst>
          </p:cNvPr>
          <p:cNvSpPr>
            <a:spLocks noChangeShapeType="1"/>
          </p:cNvSpPr>
          <p:nvPr/>
        </p:nvSpPr>
        <p:spPr bwMode="auto">
          <a:xfrm>
            <a:off x="1840608" y="2714116"/>
            <a:ext cx="3743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208" name="Line 44">
            <a:extLst>
              <a:ext uri="{FF2B5EF4-FFF2-40B4-BE49-F238E27FC236}">
                <a16:creationId xmlns:a16="http://schemas.microsoft.com/office/drawing/2014/main" id="{30CB3483-22C2-40D5-B9F1-AF4C1BAC1736}"/>
              </a:ext>
            </a:extLst>
          </p:cNvPr>
          <p:cNvSpPr>
            <a:spLocks noChangeShapeType="1"/>
          </p:cNvSpPr>
          <p:nvPr/>
        </p:nvSpPr>
        <p:spPr bwMode="auto">
          <a:xfrm>
            <a:off x="1840608" y="2439104"/>
            <a:ext cx="3743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209" name="Line 45">
            <a:extLst>
              <a:ext uri="{FF2B5EF4-FFF2-40B4-BE49-F238E27FC236}">
                <a16:creationId xmlns:a16="http://schemas.microsoft.com/office/drawing/2014/main" id="{8440FCC0-F2B7-4580-B494-F5503C262CA4}"/>
              </a:ext>
            </a:extLst>
          </p:cNvPr>
          <p:cNvSpPr>
            <a:spLocks noChangeShapeType="1"/>
          </p:cNvSpPr>
          <p:nvPr/>
        </p:nvSpPr>
        <p:spPr bwMode="auto">
          <a:xfrm>
            <a:off x="1840608" y="2171292"/>
            <a:ext cx="3743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210" name="Line 46">
            <a:extLst>
              <a:ext uri="{FF2B5EF4-FFF2-40B4-BE49-F238E27FC236}">
                <a16:creationId xmlns:a16="http://schemas.microsoft.com/office/drawing/2014/main" id="{22D2EACB-406E-45AD-A684-5309B2767264}"/>
              </a:ext>
            </a:extLst>
          </p:cNvPr>
          <p:cNvSpPr>
            <a:spLocks noChangeShapeType="1"/>
          </p:cNvSpPr>
          <p:nvPr/>
        </p:nvSpPr>
        <p:spPr bwMode="auto">
          <a:xfrm>
            <a:off x="1878043" y="4876769"/>
            <a:ext cx="494300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211" name="Line 47">
            <a:extLst>
              <a:ext uri="{FF2B5EF4-FFF2-40B4-BE49-F238E27FC236}">
                <a16:creationId xmlns:a16="http://schemas.microsoft.com/office/drawing/2014/main" id="{5EBB3445-1F64-41FF-ADC4-B960619BB5FF}"/>
              </a:ext>
            </a:extLst>
          </p:cNvPr>
          <p:cNvSpPr>
            <a:spLocks noChangeShapeType="1"/>
          </p:cNvSpPr>
          <p:nvPr/>
        </p:nvSpPr>
        <p:spPr bwMode="auto">
          <a:xfrm flipV="1">
            <a:off x="1878043" y="4876769"/>
            <a:ext cx="0" cy="374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212" name="Line 48">
            <a:extLst>
              <a:ext uri="{FF2B5EF4-FFF2-40B4-BE49-F238E27FC236}">
                <a16:creationId xmlns:a16="http://schemas.microsoft.com/office/drawing/2014/main" id="{725E3183-ACF1-41F8-9C3B-F03082245129}"/>
              </a:ext>
            </a:extLst>
          </p:cNvPr>
          <p:cNvSpPr>
            <a:spLocks noChangeShapeType="1"/>
          </p:cNvSpPr>
          <p:nvPr/>
        </p:nvSpPr>
        <p:spPr bwMode="auto">
          <a:xfrm flipV="1">
            <a:off x="2802426" y="4876769"/>
            <a:ext cx="0" cy="374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213" name="Line 49">
            <a:extLst>
              <a:ext uri="{FF2B5EF4-FFF2-40B4-BE49-F238E27FC236}">
                <a16:creationId xmlns:a16="http://schemas.microsoft.com/office/drawing/2014/main" id="{D3210445-199A-473D-9D42-1AFB78D64B94}"/>
              </a:ext>
            </a:extLst>
          </p:cNvPr>
          <p:cNvSpPr>
            <a:spLocks noChangeShapeType="1"/>
          </p:cNvSpPr>
          <p:nvPr/>
        </p:nvSpPr>
        <p:spPr bwMode="auto">
          <a:xfrm flipV="1">
            <a:off x="3735448" y="4876769"/>
            <a:ext cx="0" cy="374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214" name="Line 50">
            <a:extLst>
              <a:ext uri="{FF2B5EF4-FFF2-40B4-BE49-F238E27FC236}">
                <a16:creationId xmlns:a16="http://schemas.microsoft.com/office/drawing/2014/main" id="{A204486B-92A9-49D3-9B02-32F06F052A4A}"/>
              </a:ext>
            </a:extLst>
          </p:cNvPr>
          <p:cNvSpPr>
            <a:spLocks noChangeShapeType="1"/>
          </p:cNvSpPr>
          <p:nvPr/>
        </p:nvSpPr>
        <p:spPr bwMode="auto">
          <a:xfrm flipV="1">
            <a:off x="4659831" y="4876769"/>
            <a:ext cx="0" cy="374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215" name="Line 51">
            <a:extLst>
              <a:ext uri="{FF2B5EF4-FFF2-40B4-BE49-F238E27FC236}">
                <a16:creationId xmlns:a16="http://schemas.microsoft.com/office/drawing/2014/main" id="{D2EB6088-6B2C-40AF-A60A-E469FD2548C4}"/>
              </a:ext>
            </a:extLst>
          </p:cNvPr>
          <p:cNvSpPr>
            <a:spLocks noChangeShapeType="1"/>
          </p:cNvSpPr>
          <p:nvPr/>
        </p:nvSpPr>
        <p:spPr bwMode="auto">
          <a:xfrm flipV="1">
            <a:off x="5582775" y="4876769"/>
            <a:ext cx="0" cy="374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216" name="Line 52">
            <a:extLst>
              <a:ext uri="{FF2B5EF4-FFF2-40B4-BE49-F238E27FC236}">
                <a16:creationId xmlns:a16="http://schemas.microsoft.com/office/drawing/2014/main" id="{1E1DC80B-94B0-4888-A340-483B92534E69}"/>
              </a:ext>
            </a:extLst>
          </p:cNvPr>
          <p:cNvSpPr>
            <a:spLocks noChangeShapeType="1"/>
          </p:cNvSpPr>
          <p:nvPr/>
        </p:nvSpPr>
        <p:spPr bwMode="auto">
          <a:xfrm flipV="1">
            <a:off x="6517236" y="4876769"/>
            <a:ext cx="0" cy="374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cs-CZ"/>
          </a:p>
        </p:txBody>
      </p:sp>
      <p:sp>
        <p:nvSpPr>
          <p:cNvPr id="50217" name="Freeform 53">
            <a:extLst>
              <a:ext uri="{FF2B5EF4-FFF2-40B4-BE49-F238E27FC236}">
                <a16:creationId xmlns:a16="http://schemas.microsoft.com/office/drawing/2014/main" id="{E5F20DB6-95FC-4FD6-ABFD-1140183FDCE6}"/>
              </a:ext>
            </a:extLst>
          </p:cNvPr>
          <p:cNvSpPr>
            <a:spLocks/>
          </p:cNvSpPr>
          <p:nvPr/>
        </p:nvSpPr>
        <p:spPr bwMode="auto">
          <a:xfrm>
            <a:off x="1869404" y="4847972"/>
            <a:ext cx="56155"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18" name="Freeform 54">
            <a:extLst>
              <a:ext uri="{FF2B5EF4-FFF2-40B4-BE49-F238E27FC236}">
                <a16:creationId xmlns:a16="http://schemas.microsoft.com/office/drawing/2014/main" id="{12600541-0BB1-40C2-B634-EF7A07ED165A}"/>
              </a:ext>
            </a:extLst>
          </p:cNvPr>
          <p:cNvSpPr>
            <a:spLocks/>
          </p:cNvSpPr>
          <p:nvPr/>
        </p:nvSpPr>
        <p:spPr bwMode="auto">
          <a:xfrm>
            <a:off x="2030667"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19" name="Freeform 55">
            <a:extLst>
              <a:ext uri="{FF2B5EF4-FFF2-40B4-BE49-F238E27FC236}">
                <a16:creationId xmlns:a16="http://schemas.microsoft.com/office/drawing/2014/main" id="{824EF9FF-9FA6-470A-BE9C-81C06B8A4A52}"/>
              </a:ext>
            </a:extLst>
          </p:cNvPr>
          <p:cNvSpPr>
            <a:spLocks/>
          </p:cNvSpPr>
          <p:nvPr/>
        </p:nvSpPr>
        <p:spPr bwMode="auto">
          <a:xfrm>
            <a:off x="2125697"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20" name="Freeform 56">
            <a:extLst>
              <a:ext uri="{FF2B5EF4-FFF2-40B4-BE49-F238E27FC236}">
                <a16:creationId xmlns:a16="http://schemas.microsoft.com/office/drawing/2014/main" id="{C2F3233E-6B78-490D-8ACF-95D0190D9F1B}"/>
              </a:ext>
            </a:extLst>
          </p:cNvPr>
          <p:cNvSpPr>
            <a:spLocks/>
          </p:cNvSpPr>
          <p:nvPr/>
        </p:nvSpPr>
        <p:spPr bwMode="auto">
          <a:xfrm>
            <a:off x="2193370" y="4847972"/>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21" name="Freeform 57">
            <a:extLst>
              <a:ext uri="{FF2B5EF4-FFF2-40B4-BE49-F238E27FC236}">
                <a16:creationId xmlns:a16="http://schemas.microsoft.com/office/drawing/2014/main" id="{E75675D6-F749-4E02-86F1-B645A2000BC7}"/>
              </a:ext>
            </a:extLst>
          </p:cNvPr>
          <p:cNvSpPr>
            <a:spLocks/>
          </p:cNvSpPr>
          <p:nvPr/>
        </p:nvSpPr>
        <p:spPr bwMode="auto">
          <a:xfrm>
            <a:off x="2202010"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22" name="Freeform 58">
            <a:extLst>
              <a:ext uri="{FF2B5EF4-FFF2-40B4-BE49-F238E27FC236}">
                <a16:creationId xmlns:a16="http://schemas.microsoft.com/office/drawing/2014/main" id="{31E3965E-F92C-48B3-9D5F-53412F90D47C}"/>
              </a:ext>
            </a:extLst>
          </p:cNvPr>
          <p:cNvSpPr>
            <a:spLocks/>
          </p:cNvSpPr>
          <p:nvPr/>
        </p:nvSpPr>
        <p:spPr bwMode="auto">
          <a:xfrm>
            <a:off x="2222167" y="4847972"/>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23" name="Freeform 59">
            <a:extLst>
              <a:ext uri="{FF2B5EF4-FFF2-40B4-BE49-F238E27FC236}">
                <a16:creationId xmlns:a16="http://schemas.microsoft.com/office/drawing/2014/main" id="{2CCFE7F1-3F3A-4A51-8EE2-D727DFCEA723}"/>
              </a:ext>
            </a:extLst>
          </p:cNvPr>
          <p:cNvSpPr>
            <a:spLocks/>
          </p:cNvSpPr>
          <p:nvPr/>
        </p:nvSpPr>
        <p:spPr bwMode="auto">
          <a:xfrm>
            <a:off x="2317197" y="4847972"/>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24" name="Freeform 60">
            <a:extLst>
              <a:ext uri="{FF2B5EF4-FFF2-40B4-BE49-F238E27FC236}">
                <a16:creationId xmlns:a16="http://schemas.microsoft.com/office/drawing/2014/main" id="{A9A34FD4-D713-46B8-9B8F-8F61E1DD97AC}"/>
              </a:ext>
            </a:extLst>
          </p:cNvPr>
          <p:cNvSpPr>
            <a:spLocks/>
          </p:cNvSpPr>
          <p:nvPr/>
        </p:nvSpPr>
        <p:spPr bwMode="auto">
          <a:xfrm>
            <a:off x="2373351"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25" name="Freeform 61">
            <a:extLst>
              <a:ext uri="{FF2B5EF4-FFF2-40B4-BE49-F238E27FC236}">
                <a16:creationId xmlns:a16="http://schemas.microsoft.com/office/drawing/2014/main" id="{C2CE906A-F880-4765-A74A-9147EF9E0A57}"/>
              </a:ext>
            </a:extLst>
          </p:cNvPr>
          <p:cNvSpPr>
            <a:spLocks/>
          </p:cNvSpPr>
          <p:nvPr/>
        </p:nvSpPr>
        <p:spPr bwMode="auto">
          <a:xfrm>
            <a:off x="2449664"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26" name="Freeform 62">
            <a:extLst>
              <a:ext uri="{FF2B5EF4-FFF2-40B4-BE49-F238E27FC236}">
                <a16:creationId xmlns:a16="http://schemas.microsoft.com/office/drawing/2014/main" id="{228BC7C8-FE6C-4114-8A94-E75AF4DAE81E}"/>
              </a:ext>
            </a:extLst>
          </p:cNvPr>
          <p:cNvSpPr>
            <a:spLocks/>
          </p:cNvSpPr>
          <p:nvPr/>
        </p:nvSpPr>
        <p:spPr bwMode="auto">
          <a:xfrm>
            <a:off x="2497178"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27" name="Freeform 63">
            <a:extLst>
              <a:ext uri="{FF2B5EF4-FFF2-40B4-BE49-F238E27FC236}">
                <a16:creationId xmlns:a16="http://schemas.microsoft.com/office/drawing/2014/main" id="{90B78FFC-6574-44E8-84A4-CE3C3608B276}"/>
              </a:ext>
            </a:extLst>
          </p:cNvPr>
          <p:cNvSpPr>
            <a:spLocks/>
          </p:cNvSpPr>
          <p:nvPr/>
        </p:nvSpPr>
        <p:spPr bwMode="auto">
          <a:xfrm>
            <a:off x="2544694"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28" name="Freeform 64">
            <a:extLst>
              <a:ext uri="{FF2B5EF4-FFF2-40B4-BE49-F238E27FC236}">
                <a16:creationId xmlns:a16="http://schemas.microsoft.com/office/drawing/2014/main" id="{D7EBE32C-D1EC-4F65-BE0B-858C53686D59}"/>
              </a:ext>
            </a:extLst>
          </p:cNvPr>
          <p:cNvSpPr>
            <a:spLocks/>
          </p:cNvSpPr>
          <p:nvPr/>
        </p:nvSpPr>
        <p:spPr bwMode="auto">
          <a:xfrm>
            <a:off x="2592208"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29" name="Freeform 65">
            <a:extLst>
              <a:ext uri="{FF2B5EF4-FFF2-40B4-BE49-F238E27FC236}">
                <a16:creationId xmlns:a16="http://schemas.microsoft.com/office/drawing/2014/main" id="{2723B533-1E3C-4984-8643-C150B1B1BA45}"/>
              </a:ext>
            </a:extLst>
          </p:cNvPr>
          <p:cNvSpPr>
            <a:spLocks/>
          </p:cNvSpPr>
          <p:nvPr/>
        </p:nvSpPr>
        <p:spPr bwMode="auto">
          <a:xfrm>
            <a:off x="2641163" y="4847972"/>
            <a:ext cx="56155"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30" name="Freeform 66">
            <a:extLst>
              <a:ext uri="{FF2B5EF4-FFF2-40B4-BE49-F238E27FC236}">
                <a16:creationId xmlns:a16="http://schemas.microsoft.com/office/drawing/2014/main" id="{0382C6C7-0ABA-4EBC-A13B-B86280D85AB2}"/>
              </a:ext>
            </a:extLst>
          </p:cNvPr>
          <p:cNvSpPr>
            <a:spLocks/>
          </p:cNvSpPr>
          <p:nvPr/>
        </p:nvSpPr>
        <p:spPr bwMode="auto">
          <a:xfrm>
            <a:off x="2688678" y="4847972"/>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31" name="Freeform 67">
            <a:extLst>
              <a:ext uri="{FF2B5EF4-FFF2-40B4-BE49-F238E27FC236}">
                <a16:creationId xmlns:a16="http://schemas.microsoft.com/office/drawing/2014/main" id="{601767F2-37A3-40EB-92B2-EDB6163DD889}"/>
              </a:ext>
            </a:extLst>
          </p:cNvPr>
          <p:cNvSpPr>
            <a:spLocks/>
          </p:cNvSpPr>
          <p:nvPr/>
        </p:nvSpPr>
        <p:spPr bwMode="auto">
          <a:xfrm>
            <a:off x="2726115"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32" name="Freeform 68">
            <a:extLst>
              <a:ext uri="{FF2B5EF4-FFF2-40B4-BE49-F238E27FC236}">
                <a16:creationId xmlns:a16="http://schemas.microsoft.com/office/drawing/2014/main" id="{CB3763E7-7779-4DD1-A5C6-93F0D4D2A0F1}"/>
              </a:ext>
            </a:extLst>
          </p:cNvPr>
          <p:cNvSpPr>
            <a:spLocks/>
          </p:cNvSpPr>
          <p:nvPr/>
        </p:nvSpPr>
        <p:spPr bwMode="auto">
          <a:xfrm>
            <a:off x="2744832"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33" name="Freeform 69">
            <a:extLst>
              <a:ext uri="{FF2B5EF4-FFF2-40B4-BE49-F238E27FC236}">
                <a16:creationId xmlns:a16="http://schemas.microsoft.com/office/drawing/2014/main" id="{DE4CDF35-3C82-4A13-9166-87D3CFE84E5F}"/>
              </a:ext>
            </a:extLst>
          </p:cNvPr>
          <p:cNvSpPr>
            <a:spLocks/>
          </p:cNvSpPr>
          <p:nvPr/>
        </p:nvSpPr>
        <p:spPr bwMode="auto">
          <a:xfrm>
            <a:off x="2792348"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34" name="Freeform 70">
            <a:extLst>
              <a:ext uri="{FF2B5EF4-FFF2-40B4-BE49-F238E27FC236}">
                <a16:creationId xmlns:a16="http://schemas.microsoft.com/office/drawing/2014/main" id="{234FB8D8-BE03-4A47-AED9-3116F4224832}"/>
              </a:ext>
            </a:extLst>
          </p:cNvPr>
          <p:cNvSpPr>
            <a:spLocks/>
          </p:cNvSpPr>
          <p:nvPr/>
        </p:nvSpPr>
        <p:spPr bwMode="auto">
          <a:xfrm>
            <a:off x="2839862"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35" name="Freeform 71">
            <a:extLst>
              <a:ext uri="{FF2B5EF4-FFF2-40B4-BE49-F238E27FC236}">
                <a16:creationId xmlns:a16="http://schemas.microsoft.com/office/drawing/2014/main" id="{03F77158-D1F6-44B2-B733-3DC41C6BCD1E}"/>
              </a:ext>
            </a:extLst>
          </p:cNvPr>
          <p:cNvSpPr>
            <a:spLocks/>
          </p:cNvSpPr>
          <p:nvPr/>
        </p:nvSpPr>
        <p:spPr bwMode="auto">
          <a:xfrm>
            <a:off x="2888817" y="4847972"/>
            <a:ext cx="56155"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36" name="Freeform 72">
            <a:extLst>
              <a:ext uri="{FF2B5EF4-FFF2-40B4-BE49-F238E27FC236}">
                <a16:creationId xmlns:a16="http://schemas.microsoft.com/office/drawing/2014/main" id="{A2E22D18-3B54-4835-8D83-C78C86EBF6A4}"/>
              </a:ext>
            </a:extLst>
          </p:cNvPr>
          <p:cNvSpPr>
            <a:spLocks/>
          </p:cNvSpPr>
          <p:nvPr/>
        </p:nvSpPr>
        <p:spPr bwMode="auto">
          <a:xfrm>
            <a:off x="2936332" y="4847972"/>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37" name="Freeform 73">
            <a:extLst>
              <a:ext uri="{FF2B5EF4-FFF2-40B4-BE49-F238E27FC236}">
                <a16:creationId xmlns:a16="http://schemas.microsoft.com/office/drawing/2014/main" id="{FB27F25A-A2C0-4672-B44F-B583338749D2}"/>
              </a:ext>
            </a:extLst>
          </p:cNvPr>
          <p:cNvSpPr>
            <a:spLocks/>
          </p:cNvSpPr>
          <p:nvPr/>
        </p:nvSpPr>
        <p:spPr bwMode="auto">
          <a:xfrm>
            <a:off x="2944972"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38" name="Freeform 74">
            <a:extLst>
              <a:ext uri="{FF2B5EF4-FFF2-40B4-BE49-F238E27FC236}">
                <a16:creationId xmlns:a16="http://schemas.microsoft.com/office/drawing/2014/main" id="{A89F9818-5089-4D00-886A-5C5AC39E39D4}"/>
              </a:ext>
            </a:extLst>
          </p:cNvPr>
          <p:cNvSpPr>
            <a:spLocks/>
          </p:cNvSpPr>
          <p:nvPr/>
        </p:nvSpPr>
        <p:spPr bwMode="auto">
          <a:xfrm>
            <a:off x="2973769"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39" name="Freeform 75">
            <a:extLst>
              <a:ext uri="{FF2B5EF4-FFF2-40B4-BE49-F238E27FC236}">
                <a16:creationId xmlns:a16="http://schemas.microsoft.com/office/drawing/2014/main" id="{1EDE389D-1418-4359-8781-C8939F4593A0}"/>
              </a:ext>
            </a:extLst>
          </p:cNvPr>
          <p:cNvSpPr>
            <a:spLocks/>
          </p:cNvSpPr>
          <p:nvPr/>
        </p:nvSpPr>
        <p:spPr bwMode="auto">
          <a:xfrm>
            <a:off x="3021283"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40" name="Freeform 76">
            <a:extLst>
              <a:ext uri="{FF2B5EF4-FFF2-40B4-BE49-F238E27FC236}">
                <a16:creationId xmlns:a16="http://schemas.microsoft.com/office/drawing/2014/main" id="{BA9D871D-20E7-40D1-B7BE-D19B9EF0CF86}"/>
              </a:ext>
            </a:extLst>
          </p:cNvPr>
          <p:cNvSpPr>
            <a:spLocks/>
          </p:cNvSpPr>
          <p:nvPr/>
        </p:nvSpPr>
        <p:spPr bwMode="auto">
          <a:xfrm>
            <a:off x="3068799"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41" name="Freeform 77">
            <a:extLst>
              <a:ext uri="{FF2B5EF4-FFF2-40B4-BE49-F238E27FC236}">
                <a16:creationId xmlns:a16="http://schemas.microsoft.com/office/drawing/2014/main" id="{48D2086C-1EA4-41C6-AC76-F5B64E11B207}"/>
              </a:ext>
            </a:extLst>
          </p:cNvPr>
          <p:cNvSpPr>
            <a:spLocks/>
          </p:cNvSpPr>
          <p:nvPr/>
        </p:nvSpPr>
        <p:spPr bwMode="auto">
          <a:xfrm>
            <a:off x="3116313"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42" name="Freeform 78">
            <a:extLst>
              <a:ext uri="{FF2B5EF4-FFF2-40B4-BE49-F238E27FC236}">
                <a16:creationId xmlns:a16="http://schemas.microsoft.com/office/drawing/2014/main" id="{9411D184-E767-4003-913D-4ACB20EADC2F}"/>
              </a:ext>
            </a:extLst>
          </p:cNvPr>
          <p:cNvSpPr>
            <a:spLocks/>
          </p:cNvSpPr>
          <p:nvPr/>
        </p:nvSpPr>
        <p:spPr bwMode="auto">
          <a:xfrm>
            <a:off x="3163829"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43" name="Freeform 79">
            <a:extLst>
              <a:ext uri="{FF2B5EF4-FFF2-40B4-BE49-F238E27FC236}">
                <a16:creationId xmlns:a16="http://schemas.microsoft.com/office/drawing/2014/main" id="{F904D17B-3E14-4CF8-B7DB-BA219DFEED29}"/>
              </a:ext>
            </a:extLst>
          </p:cNvPr>
          <p:cNvSpPr>
            <a:spLocks/>
          </p:cNvSpPr>
          <p:nvPr/>
        </p:nvSpPr>
        <p:spPr bwMode="auto">
          <a:xfrm>
            <a:off x="3211343"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44" name="Freeform 80">
            <a:extLst>
              <a:ext uri="{FF2B5EF4-FFF2-40B4-BE49-F238E27FC236}">
                <a16:creationId xmlns:a16="http://schemas.microsoft.com/office/drawing/2014/main" id="{8641D540-FE08-40D7-B970-9D58D112DD9F}"/>
              </a:ext>
            </a:extLst>
          </p:cNvPr>
          <p:cNvSpPr>
            <a:spLocks/>
          </p:cNvSpPr>
          <p:nvPr/>
        </p:nvSpPr>
        <p:spPr bwMode="auto">
          <a:xfrm>
            <a:off x="3258859"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45" name="Freeform 81">
            <a:extLst>
              <a:ext uri="{FF2B5EF4-FFF2-40B4-BE49-F238E27FC236}">
                <a16:creationId xmlns:a16="http://schemas.microsoft.com/office/drawing/2014/main" id="{8F815DA3-3B20-4BD5-AFCA-761D53EE6555}"/>
              </a:ext>
            </a:extLst>
          </p:cNvPr>
          <p:cNvSpPr>
            <a:spLocks/>
          </p:cNvSpPr>
          <p:nvPr/>
        </p:nvSpPr>
        <p:spPr bwMode="auto">
          <a:xfrm>
            <a:off x="3297734"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46" name="Freeform 82">
            <a:extLst>
              <a:ext uri="{FF2B5EF4-FFF2-40B4-BE49-F238E27FC236}">
                <a16:creationId xmlns:a16="http://schemas.microsoft.com/office/drawing/2014/main" id="{5531AC69-9EC9-4FA2-B208-04BC2B82B310}"/>
              </a:ext>
            </a:extLst>
          </p:cNvPr>
          <p:cNvSpPr>
            <a:spLocks/>
          </p:cNvSpPr>
          <p:nvPr/>
        </p:nvSpPr>
        <p:spPr bwMode="auto">
          <a:xfrm>
            <a:off x="3345250"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47" name="Freeform 83">
            <a:extLst>
              <a:ext uri="{FF2B5EF4-FFF2-40B4-BE49-F238E27FC236}">
                <a16:creationId xmlns:a16="http://schemas.microsoft.com/office/drawing/2014/main" id="{4AE07A4C-AA52-4233-A7B0-C762E43FFB15}"/>
              </a:ext>
            </a:extLst>
          </p:cNvPr>
          <p:cNvSpPr>
            <a:spLocks/>
          </p:cNvSpPr>
          <p:nvPr/>
        </p:nvSpPr>
        <p:spPr bwMode="auto">
          <a:xfrm>
            <a:off x="3392764"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48" name="Freeform 84">
            <a:extLst>
              <a:ext uri="{FF2B5EF4-FFF2-40B4-BE49-F238E27FC236}">
                <a16:creationId xmlns:a16="http://schemas.microsoft.com/office/drawing/2014/main" id="{584661E7-AB9B-44CF-86FB-A23651D7A038}"/>
              </a:ext>
            </a:extLst>
          </p:cNvPr>
          <p:cNvSpPr>
            <a:spLocks/>
          </p:cNvSpPr>
          <p:nvPr/>
        </p:nvSpPr>
        <p:spPr bwMode="auto">
          <a:xfrm>
            <a:off x="3440280"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49" name="Freeform 85">
            <a:extLst>
              <a:ext uri="{FF2B5EF4-FFF2-40B4-BE49-F238E27FC236}">
                <a16:creationId xmlns:a16="http://schemas.microsoft.com/office/drawing/2014/main" id="{ADB52EC3-9CB9-4155-B62A-E0A9F922BF45}"/>
              </a:ext>
            </a:extLst>
          </p:cNvPr>
          <p:cNvSpPr>
            <a:spLocks/>
          </p:cNvSpPr>
          <p:nvPr/>
        </p:nvSpPr>
        <p:spPr bwMode="auto">
          <a:xfrm>
            <a:off x="3487794"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50" name="Freeform 86">
            <a:extLst>
              <a:ext uri="{FF2B5EF4-FFF2-40B4-BE49-F238E27FC236}">
                <a16:creationId xmlns:a16="http://schemas.microsoft.com/office/drawing/2014/main" id="{53FD4A6B-FE48-4635-AA08-35EB57E60A8A}"/>
              </a:ext>
            </a:extLst>
          </p:cNvPr>
          <p:cNvSpPr>
            <a:spLocks/>
          </p:cNvSpPr>
          <p:nvPr/>
        </p:nvSpPr>
        <p:spPr bwMode="auto">
          <a:xfrm>
            <a:off x="3535310"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51" name="Freeform 87">
            <a:extLst>
              <a:ext uri="{FF2B5EF4-FFF2-40B4-BE49-F238E27FC236}">
                <a16:creationId xmlns:a16="http://schemas.microsoft.com/office/drawing/2014/main" id="{8B6BB269-09C2-41FE-B3E3-0052658E979D}"/>
              </a:ext>
            </a:extLst>
          </p:cNvPr>
          <p:cNvSpPr>
            <a:spLocks/>
          </p:cNvSpPr>
          <p:nvPr/>
        </p:nvSpPr>
        <p:spPr bwMode="auto">
          <a:xfrm>
            <a:off x="3582824"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52" name="Freeform 88">
            <a:extLst>
              <a:ext uri="{FF2B5EF4-FFF2-40B4-BE49-F238E27FC236}">
                <a16:creationId xmlns:a16="http://schemas.microsoft.com/office/drawing/2014/main" id="{45071168-5B1E-466D-8F0C-D31014A350C0}"/>
              </a:ext>
            </a:extLst>
          </p:cNvPr>
          <p:cNvSpPr>
            <a:spLocks/>
          </p:cNvSpPr>
          <p:nvPr/>
        </p:nvSpPr>
        <p:spPr bwMode="auto">
          <a:xfrm>
            <a:off x="3630340"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53" name="Freeform 89">
            <a:extLst>
              <a:ext uri="{FF2B5EF4-FFF2-40B4-BE49-F238E27FC236}">
                <a16:creationId xmlns:a16="http://schemas.microsoft.com/office/drawing/2014/main" id="{38B88D93-92B4-4701-A9B4-4C855A74851C}"/>
              </a:ext>
            </a:extLst>
          </p:cNvPr>
          <p:cNvSpPr>
            <a:spLocks/>
          </p:cNvSpPr>
          <p:nvPr/>
        </p:nvSpPr>
        <p:spPr bwMode="auto">
          <a:xfrm>
            <a:off x="3669215"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54" name="Freeform 90">
            <a:extLst>
              <a:ext uri="{FF2B5EF4-FFF2-40B4-BE49-F238E27FC236}">
                <a16:creationId xmlns:a16="http://schemas.microsoft.com/office/drawing/2014/main" id="{5FE2B1C0-C6EF-4A33-A68F-F2E936B392E3}"/>
              </a:ext>
            </a:extLst>
          </p:cNvPr>
          <p:cNvSpPr>
            <a:spLocks/>
          </p:cNvSpPr>
          <p:nvPr/>
        </p:nvSpPr>
        <p:spPr bwMode="auto">
          <a:xfrm>
            <a:off x="3716731"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55" name="Freeform 91">
            <a:extLst>
              <a:ext uri="{FF2B5EF4-FFF2-40B4-BE49-F238E27FC236}">
                <a16:creationId xmlns:a16="http://schemas.microsoft.com/office/drawing/2014/main" id="{6779B9F0-1A0C-4655-B674-E13FB8750141}"/>
              </a:ext>
            </a:extLst>
          </p:cNvPr>
          <p:cNvSpPr>
            <a:spLocks/>
          </p:cNvSpPr>
          <p:nvPr/>
        </p:nvSpPr>
        <p:spPr bwMode="auto">
          <a:xfrm>
            <a:off x="3745528"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56" name="Freeform 92">
            <a:extLst>
              <a:ext uri="{FF2B5EF4-FFF2-40B4-BE49-F238E27FC236}">
                <a16:creationId xmlns:a16="http://schemas.microsoft.com/office/drawing/2014/main" id="{A429C179-DD9C-48A7-A222-11B989FB7F3B}"/>
              </a:ext>
            </a:extLst>
          </p:cNvPr>
          <p:cNvSpPr>
            <a:spLocks/>
          </p:cNvSpPr>
          <p:nvPr/>
        </p:nvSpPr>
        <p:spPr bwMode="auto">
          <a:xfrm>
            <a:off x="3782964"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57" name="Freeform 93">
            <a:extLst>
              <a:ext uri="{FF2B5EF4-FFF2-40B4-BE49-F238E27FC236}">
                <a16:creationId xmlns:a16="http://schemas.microsoft.com/office/drawing/2014/main" id="{0A43B421-07A0-4037-9728-61791F8445D4}"/>
              </a:ext>
            </a:extLst>
          </p:cNvPr>
          <p:cNvSpPr>
            <a:spLocks/>
          </p:cNvSpPr>
          <p:nvPr/>
        </p:nvSpPr>
        <p:spPr bwMode="auto">
          <a:xfrm>
            <a:off x="3811761"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58" name="Freeform 94">
            <a:extLst>
              <a:ext uri="{FF2B5EF4-FFF2-40B4-BE49-F238E27FC236}">
                <a16:creationId xmlns:a16="http://schemas.microsoft.com/office/drawing/2014/main" id="{814E3DD8-1CEB-4581-96CB-ABB55F73BA4D}"/>
              </a:ext>
            </a:extLst>
          </p:cNvPr>
          <p:cNvSpPr>
            <a:spLocks/>
          </p:cNvSpPr>
          <p:nvPr/>
        </p:nvSpPr>
        <p:spPr bwMode="auto">
          <a:xfrm>
            <a:off x="3840558"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59" name="Freeform 95">
            <a:extLst>
              <a:ext uri="{FF2B5EF4-FFF2-40B4-BE49-F238E27FC236}">
                <a16:creationId xmlns:a16="http://schemas.microsoft.com/office/drawing/2014/main" id="{DDEEBC2D-F57E-47AC-AB9D-E0806B3047B8}"/>
              </a:ext>
            </a:extLst>
          </p:cNvPr>
          <p:cNvSpPr>
            <a:spLocks/>
          </p:cNvSpPr>
          <p:nvPr/>
        </p:nvSpPr>
        <p:spPr bwMode="auto">
          <a:xfrm>
            <a:off x="3869355"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60" name="Freeform 96">
            <a:extLst>
              <a:ext uri="{FF2B5EF4-FFF2-40B4-BE49-F238E27FC236}">
                <a16:creationId xmlns:a16="http://schemas.microsoft.com/office/drawing/2014/main" id="{F8A4A3E7-4F69-4F57-A2D0-48BD9AA00D9F}"/>
              </a:ext>
            </a:extLst>
          </p:cNvPr>
          <p:cNvSpPr>
            <a:spLocks/>
          </p:cNvSpPr>
          <p:nvPr/>
        </p:nvSpPr>
        <p:spPr bwMode="auto">
          <a:xfrm>
            <a:off x="3906791"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61" name="Freeform 97">
            <a:extLst>
              <a:ext uri="{FF2B5EF4-FFF2-40B4-BE49-F238E27FC236}">
                <a16:creationId xmlns:a16="http://schemas.microsoft.com/office/drawing/2014/main" id="{71B615DA-83AF-4F4E-9E96-A701C25962A9}"/>
              </a:ext>
            </a:extLst>
          </p:cNvPr>
          <p:cNvSpPr>
            <a:spLocks/>
          </p:cNvSpPr>
          <p:nvPr/>
        </p:nvSpPr>
        <p:spPr bwMode="auto">
          <a:xfrm>
            <a:off x="3935588"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62" name="Freeform 98">
            <a:extLst>
              <a:ext uri="{FF2B5EF4-FFF2-40B4-BE49-F238E27FC236}">
                <a16:creationId xmlns:a16="http://schemas.microsoft.com/office/drawing/2014/main" id="{1F27309A-6129-4793-9947-DC6605522359}"/>
              </a:ext>
            </a:extLst>
          </p:cNvPr>
          <p:cNvSpPr>
            <a:spLocks/>
          </p:cNvSpPr>
          <p:nvPr/>
        </p:nvSpPr>
        <p:spPr bwMode="auto">
          <a:xfrm>
            <a:off x="3964385"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63" name="Freeform 99">
            <a:extLst>
              <a:ext uri="{FF2B5EF4-FFF2-40B4-BE49-F238E27FC236}">
                <a16:creationId xmlns:a16="http://schemas.microsoft.com/office/drawing/2014/main" id="{BB6EEFA6-8906-4168-9597-309596AF71D4}"/>
              </a:ext>
            </a:extLst>
          </p:cNvPr>
          <p:cNvSpPr>
            <a:spLocks/>
          </p:cNvSpPr>
          <p:nvPr/>
        </p:nvSpPr>
        <p:spPr bwMode="auto">
          <a:xfrm>
            <a:off x="3993182"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64" name="Freeform 100">
            <a:extLst>
              <a:ext uri="{FF2B5EF4-FFF2-40B4-BE49-F238E27FC236}">
                <a16:creationId xmlns:a16="http://schemas.microsoft.com/office/drawing/2014/main" id="{B5162230-2E73-4767-889D-314527AA7F78}"/>
              </a:ext>
            </a:extLst>
          </p:cNvPr>
          <p:cNvSpPr>
            <a:spLocks/>
          </p:cNvSpPr>
          <p:nvPr/>
        </p:nvSpPr>
        <p:spPr bwMode="auto">
          <a:xfrm>
            <a:off x="4030618"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65" name="Freeform 101">
            <a:extLst>
              <a:ext uri="{FF2B5EF4-FFF2-40B4-BE49-F238E27FC236}">
                <a16:creationId xmlns:a16="http://schemas.microsoft.com/office/drawing/2014/main" id="{B61DE7B9-9F46-4E23-A226-3D7D49F4EAA8}"/>
              </a:ext>
            </a:extLst>
          </p:cNvPr>
          <p:cNvSpPr>
            <a:spLocks/>
          </p:cNvSpPr>
          <p:nvPr/>
        </p:nvSpPr>
        <p:spPr bwMode="auto">
          <a:xfrm>
            <a:off x="4059415"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66" name="Freeform 102">
            <a:extLst>
              <a:ext uri="{FF2B5EF4-FFF2-40B4-BE49-F238E27FC236}">
                <a16:creationId xmlns:a16="http://schemas.microsoft.com/office/drawing/2014/main" id="{470B6B57-888F-43E8-A52A-2A1265362F98}"/>
              </a:ext>
            </a:extLst>
          </p:cNvPr>
          <p:cNvSpPr>
            <a:spLocks/>
          </p:cNvSpPr>
          <p:nvPr/>
        </p:nvSpPr>
        <p:spPr bwMode="auto">
          <a:xfrm>
            <a:off x="4088212"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67" name="Freeform 103">
            <a:extLst>
              <a:ext uri="{FF2B5EF4-FFF2-40B4-BE49-F238E27FC236}">
                <a16:creationId xmlns:a16="http://schemas.microsoft.com/office/drawing/2014/main" id="{F2022B84-B78E-4828-B764-A31E06E3CF69}"/>
              </a:ext>
            </a:extLst>
          </p:cNvPr>
          <p:cNvSpPr>
            <a:spLocks/>
          </p:cNvSpPr>
          <p:nvPr/>
        </p:nvSpPr>
        <p:spPr bwMode="auto">
          <a:xfrm>
            <a:off x="4117009" y="4847972"/>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68" name="Freeform 104">
            <a:extLst>
              <a:ext uri="{FF2B5EF4-FFF2-40B4-BE49-F238E27FC236}">
                <a16:creationId xmlns:a16="http://schemas.microsoft.com/office/drawing/2014/main" id="{98E9CBAD-6AB2-4A7E-B649-DE077C6EFF9B}"/>
              </a:ext>
            </a:extLst>
          </p:cNvPr>
          <p:cNvSpPr>
            <a:spLocks/>
          </p:cNvSpPr>
          <p:nvPr/>
        </p:nvSpPr>
        <p:spPr bwMode="auto">
          <a:xfrm>
            <a:off x="4154445"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69" name="Freeform 105">
            <a:extLst>
              <a:ext uri="{FF2B5EF4-FFF2-40B4-BE49-F238E27FC236}">
                <a16:creationId xmlns:a16="http://schemas.microsoft.com/office/drawing/2014/main" id="{2D73E610-D457-4ECF-8A60-D7366E375C8F}"/>
              </a:ext>
            </a:extLst>
          </p:cNvPr>
          <p:cNvSpPr>
            <a:spLocks/>
          </p:cNvSpPr>
          <p:nvPr/>
        </p:nvSpPr>
        <p:spPr bwMode="auto">
          <a:xfrm>
            <a:off x="4183242" y="484797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70" name="Freeform 106">
            <a:extLst>
              <a:ext uri="{FF2B5EF4-FFF2-40B4-BE49-F238E27FC236}">
                <a16:creationId xmlns:a16="http://schemas.microsoft.com/office/drawing/2014/main" id="{14660239-F6A6-4AEE-A414-C6B8C9349C09}"/>
              </a:ext>
            </a:extLst>
          </p:cNvPr>
          <p:cNvSpPr>
            <a:spLocks/>
          </p:cNvSpPr>
          <p:nvPr/>
        </p:nvSpPr>
        <p:spPr bwMode="auto">
          <a:xfrm>
            <a:off x="4212039" y="4839332"/>
            <a:ext cx="5759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71" name="Freeform 107">
            <a:extLst>
              <a:ext uri="{FF2B5EF4-FFF2-40B4-BE49-F238E27FC236}">
                <a16:creationId xmlns:a16="http://schemas.microsoft.com/office/drawing/2014/main" id="{04AF1D48-8220-465B-B61C-597EF542DD5A}"/>
              </a:ext>
            </a:extLst>
          </p:cNvPr>
          <p:cNvSpPr>
            <a:spLocks/>
          </p:cNvSpPr>
          <p:nvPr/>
        </p:nvSpPr>
        <p:spPr bwMode="auto">
          <a:xfrm>
            <a:off x="4240836" y="4839332"/>
            <a:ext cx="5615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72" name="Freeform 108">
            <a:extLst>
              <a:ext uri="{FF2B5EF4-FFF2-40B4-BE49-F238E27FC236}">
                <a16:creationId xmlns:a16="http://schemas.microsoft.com/office/drawing/2014/main" id="{CB012BBB-5E73-4609-A91F-7299155BD90B}"/>
              </a:ext>
            </a:extLst>
          </p:cNvPr>
          <p:cNvSpPr>
            <a:spLocks/>
          </p:cNvSpPr>
          <p:nvPr/>
        </p:nvSpPr>
        <p:spPr bwMode="auto">
          <a:xfrm>
            <a:off x="4278272" y="4839332"/>
            <a:ext cx="5759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73" name="Freeform 109">
            <a:extLst>
              <a:ext uri="{FF2B5EF4-FFF2-40B4-BE49-F238E27FC236}">
                <a16:creationId xmlns:a16="http://schemas.microsoft.com/office/drawing/2014/main" id="{B9480EF1-3B4D-4FE1-8554-84222551F988}"/>
              </a:ext>
            </a:extLst>
          </p:cNvPr>
          <p:cNvSpPr>
            <a:spLocks/>
          </p:cNvSpPr>
          <p:nvPr/>
        </p:nvSpPr>
        <p:spPr bwMode="auto">
          <a:xfrm>
            <a:off x="4307069" y="4839332"/>
            <a:ext cx="5759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74" name="Freeform 110">
            <a:extLst>
              <a:ext uri="{FF2B5EF4-FFF2-40B4-BE49-F238E27FC236}">
                <a16:creationId xmlns:a16="http://schemas.microsoft.com/office/drawing/2014/main" id="{DA8FE4BC-C575-4F0F-86FA-1A687F83FF60}"/>
              </a:ext>
            </a:extLst>
          </p:cNvPr>
          <p:cNvSpPr>
            <a:spLocks/>
          </p:cNvSpPr>
          <p:nvPr/>
        </p:nvSpPr>
        <p:spPr bwMode="auto">
          <a:xfrm>
            <a:off x="4335866" y="4839332"/>
            <a:ext cx="5759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75" name="Freeform 111">
            <a:extLst>
              <a:ext uri="{FF2B5EF4-FFF2-40B4-BE49-F238E27FC236}">
                <a16:creationId xmlns:a16="http://schemas.microsoft.com/office/drawing/2014/main" id="{F6039C1A-E98C-4A3D-A5E3-33BB6BCA3E30}"/>
              </a:ext>
            </a:extLst>
          </p:cNvPr>
          <p:cNvSpPr>
            <a:spLocks/>
          </p:cNvSpPr>
          <p:nvPr/>
        </p:nvSpPr>
        <p:spPr bwMode="auto">
          <a:xfrm>
            <a:off x="4364663" y="4839332"/>
            <a:ext cx="5615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76" name="Freeform 112">
            <a:extLst>
              <a:ext uri="{FF2B5EF4-FFF2-40B4-BE49-F238E27FC236}">
                <a16:creationId xmlns:a16="http://schemas.microsoft.com/office/drawing/2014/main" id="{39E38B95-D9C4-4749-8E90-6653896A9F5D}"/>
              </a:ext>
            </a:extLst>
          </p:cNvPr>
          <p:cNvSpPr>
            <a:spLocks/>
          </p:cNvSpPr>
          <p:nvPr/>
        </p:nvSpPr>
        <p:spPr bwMode="auto">
          <a:xfrm>
            <a:off x="4402099" y="4839332"/>
            <a:ext cx="5759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77" name="Freeform 113">
            <a:extLst>
              <a:ext uri="{FF2B5EF4-FFF2-40B4-BE49-F238E27FC236}">
                <a16:creationId xmlns:a16="http://schemas.microsoft.com/office/drawing/2014/main" id="{62938CC7-FF21-46F4-9670-9611EB245B6C}"/>
              </a:ext>
            </a:extLst>
          </p:cNvPr>
          <p:cNvSpPr>
            <a:spLocks/>
          </p:cNvSpPr>
          <p:nvPr/>
        </p:nvSpPr>
        <p:spPr bwMode="auto">
          <a:xfrm>
            <a:off x="4430896" y="4839332"/>
            <a:ext cx="5759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78" name="Freeform 114">
            <a:extLst>
              <a:ext uri="{FF2B5EF4-FFF2-40B4-BE49-F238E27FC236}">
                <a16:creationId xmlns:a16="http://schemas.microsoft.com/office/drawing/2014/main" id="{9186FC06-A9B7-4BEE-8A36-F1D722AD18EB}"/>
              </a:ext>
            </a:extLst>
          </p:cNvPr>
          <p:cNvSpPr>
            <a:spLocks/>
          </p:cNvSpPr>
          <p:nvPr/>
        </p:nvSpPr>
        <p:spPr bwMode="auto">
          <a:xfrm>
            <a:off x="4459693" y="4839332"/>
            <a:ext cx="5759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79" name="Freeform 115">
            <a:extLst>
              <a:ext uri="{FF2B5EF4-FFF2-40B4-BE49-F238E27FC236}">
                <a16:creationId xmlns:a16="http://schemas.microsoft.com/office/drawing/2014/main" id="{A60813A4-4695-4F5B-8F4B-88DCB19D801A}"/>
              </a:ext>
            </a:extLst>
          </p:cNvPr>
          <p:cNvSpPr>
            <a:spLocks/>
          </p:cNvSpPr>
          <p:nvPr/>
        </p:nvSpPr>
        <p:spPr bwMode="auto">
          <a:xfrm>
            <a:off x="4488490" y="4839332"/>
            <a:ext cx="5615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80" name="Freeform 116">
            <a:extLst>
              <a:ext uri="{FF2B5EF4-FFF2-40B4-BE49-F238E27FC236}">
                <a16:creationId xmlns:a16="http://schemas.microsoft.com/office/drawing/2014/main" id="{73C3A775-04C3-4205-9AE0-EA0A648AC16A}"/>
              </a:ext>
            </a:extLst>
          </p:cNvPr>
          <p:cNvSpPr>
            <a:spLocks/>
          </p:cNvSpPr>
          <p:nvPr/>
        </p:nvSpPr>
        <p:spPr bwMode="auto">
          <a:xfrm>
            <a:off x="4525926" y="4839332"/>
            <a:ext cx="5759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81" name="Freeform 117">
            <a:extLst>
              <a:ext uri="{FF2B5EF4-FFF2-40B4-BE49-F238E27FC236}">
                <a16:creationId xmlns:a16="http://schemas.microsoft.com/office/drawing/2014/main" id="{9B2E567E-A409-4155-B45C-A258FB2B95F2}"/>
              </a:ext>
            </a:extLst>
          </p:cNvPr>
          <p:cNvSpPr>
            <a:spLocks/>
          </p:cNvSpPr>
          <p:nvPr/>
        </p:nvSpPr>
        <p:spPr bwMode="auto">
          <a:xfrm>
            <a:off x="4554723" y="4839332"/>
            <a:ext cx="5759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82" name="Freeform 118">
            <a:extLst>
              <a:ext uri="{FF2B5EF4-FFF2-40B4-BE49-F238E27FC236}">
                <a16:creationId xmlns:a16="http://schemas.microsoft.com/office/drawing/2014/main" id="{7A816262-A211-4279-BD0D-6F8C9BBE0FE7}"/>
              </a:ext>
            </a:extLst>
          </p:cNvPr>
          <p:cNvSpPr>
            <a:spLocks/>
          </p:cNvSpPr>
          <p:nvPr/>
        </p:nvSpPr>
        <p:spPr bwMode="auto">
          <a:xfrm>
            <a:off x="4583520" y="4839332"/>
            <a:ext cx="5759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83" name="Freeform 119">
            <a:extLst>
              <a:ext uri="{FF2B5EF4-FFF2-40B4-BE49-F238E27FC236}">
                <a16:creationId xmlns:a16="http://schemas.microsoft.com/office/drawing/2014/main" id="{E6E02841-CEFA-408A-9643-BAE355AEB31D}"/>
              </a:ext>
            </a:extLst>
          </p:cNvPr>
          <p:cNvSpPr>
            <a:spLocks/>
          </p:cNvSpPr>
          <p:nvPr/>
        </p:nvSpPr>
        <p:spPr bwMode="auto">
          <a:xfrm>
            <a:off x="4612316" y="4829253"/>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84" name="Freeform 120">
            <a:extLst>
              <a:ext uri="{FF2B5EF4-FFF2-40B4-BE49-F238E27FC236}">
                <a16:creationId xmlns:a16="http://schemas.microsoft.com/office/drawing/2014/main" id="{6F9E134C-80AB-4919-83AE-AF1762C44F0D}"/>
              </a:ext>
            </a:extLst>
          </p:cNvPr>
          <p:cNvSpPr>
            <a:spLocks/>
          </p:cNvSpPr>
          <p:nvPr/>
        </p:nvSpPr>
        <p:spPr bwMode="auto">
          <a:xfrm>
            <a:off x="4649753" y="4829253"/>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85" name="Freeform 121">
            <a:extLst>
              <a:ext uri="{FF2B5EF4-FFF2-40B4-BE49-F238E27FC236}">
                <a16:creationId xmlns:a16="http://schemas.microsoft.com/office/drawing/2014/main" id="{CB59D5B2-862D-4E23-B842-2857CEB36955}"/>
              </a:ext>
            </a:extLst>
          </p:cNvPr>
          <p:cNvSpPr>
            <a:spLocks/>
          </p:cNvSpPr>
          <p:nvPr/>
        </p:nvSpPr>
        <p:spPr bwMode="auto">
          <a:xfrm>
            <a:off x="4678550" y="4829253"/>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86" name="Freeform 122">
            <a:extLst>
              <a:ext uri="{FF2B5EF4-FFF2-40B4-BE49-F238E27FC236}">
                <a16:creationId xmlns:a16="http://schemas.microsoft.com/office/drawing/2014/main" id="{88DE6264-86EE-42F7-9679-EA13B3048689}"/>
              </a:ext>
            </a:extLst>
          </p:cNvPr>
          <p:cNvSpPr>
            <a:spLocks/>
          </p:cNvSpPr>
          <p:nvPr/>
        </p:nvSpPr>
        <p:spPr bwMode="auto">
          <a:xfrm>
            <a:off x="4707347" y="4829253"/>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87" name="Freeform 123">
            <a:extLst>
              <a:ext uri="{FF2B5EF4-FFF2-40B4-BE49-F238E27FC236}">
                <a16:creationId xmlns:a16="http://schemas.microsoft.com/office/drawing/2014/main" id="{0086C9DE-D922-4D22-8C2C-E3133292B083}"/>
              </a:ext>
            </a:extLst>
          </p:cNvPr>
          <p:cNvSpPr>
            <a:spLocks/>
          </p:cNvSpPr>
          <p:nvPr/>
        </p:nvSpPr>
        <p:spPr bwMode="auto">
          <a:xfrm>
            <a:off x="4736143" y="4829253"/>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88" name="Freeform 124">
            <a:extLst>
              <a:ext uri="{FF2B5EF4-FFF2-40B4-BE49-F238E27FC236}">
                <a16:creationId xmlns:a16="http://schemas.microsoft.com/office/drawing/2014/main" id="{F0CDF827-E334-4A0B-8ACE-53C694FBFCB2}"/>
              </a:ext>
            </a:extLst>
          </p:cNvPr>
          <p:cNvSpPr>
            <a:spLocks/>
          </p:cNvSpPr>
          <p:nvPr/>
        </p:nvSpPr>
        <p:spPr bwMode="auto">
          <a:xfrm>
            <a:off x="4773580" y="4819175"/>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89" name="Freeform 125">
            <a:extLst>
              <a:ext uri="{FF2B5EF4-FFF2-40B4-BE49-F238E27FC236}">
                <a16:creationId xmlns:a16="http://schemas.microsoft.com/office/drawing/2014/main" id="{CEDA40A5-6321-4FF6-80C7-0B1B3F230C26}"/>
              </a:ext>
            </a:extLst>
          </p:cNvPr>
          <p:cNvSpPr>
            <a:spLocks/>
          </p:cNvSpPr>
          <p:nvPr/>
        </p:nvSpPr>
        <p:spPr bwMode="auto">
          <a:xfrm>
            <a:off x="4802377" y="4819175"/>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90" name="Freeform 126">
            <a:extLst>
              <a:ext uri="{FF2B5EF4-FFF2-40B4-BE49-F238E27FC236}">
                <a16:creationId xmlns:a16="http://schemas.microsoft.com/office/drawing/2014/main" id="{7930A135-6B4A-4232-A281-9955B74F2B4E}"/>
              </a:ext>
            </a:extLst>
          </p:cNvPr>
          <p:cNvSpPr>
            <a:spLocks/>
          </p:cNvSpPr>
          <p:nvPr/>
        </p:nvSpPr>
        <p:spPr bwMode="auto">
          <a:xfrm>
            <a:off x="4831174" y="4819175"/>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91" name="Freeform 127">
            <a:extLst>
              <a:ext uri="{FF2B5EF4-FFF2-40B4-BE49-F238E27FC236}">
                <a16:creationId xmlns:a16="http://schemas.microsoft.com/office/drawing/2014/main" id="{67404D83-EFE3-41E9-80D0-9F43DCBD679A}"/>
              </a:ext>
            </a:extLst>
          </p:cNvPr>
          <p:cNvSpPr>
            <a:spLocks/>
          </p:cNvSpPr>
          <p:nvPr/>
        </p:nvSpPr>
        <p:spPr bwMode="auto">
          <a:xfrm>
            <a:off x="4897407" y="4810535"/>
            <a:ext cx="5759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92" name="Freeform 128">
            <a:extLst>
              <a:ext uri="{FF2B5EF4-FFF2-40B4-BE49-F238E27FC236}">
                <a16:creationId xmlns:a16="http://schemas.microsoft.com/office/drawing/2014/main" id="{47B91C15-D3FF-4A43-A73B-DE52943128AF}"/>
              </a:ext>
            </a:extLst>
          </p:cNvPr>
          <p:cNvSpPr>
            <a:spLocks/>
          </p:cNvSpPr>
          <p:nvPr/>
        </p:nvSpPr>
        <p:spPr bwMode="auto">
          <a:xfrm>
            <a:off x="4926204" y="4810535"/>
            <a:ext cx="5759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93" name="Freeform 129">
            <a:extLst>
              <a:ext uri="{FF2B5EF4-FFF2-40B4-BE49-F238E27FC236}">
                <a16:creationId xmlns:a16="http://schemas.microsoft.com/office/drawing/2014/main" id="{1A420135-629A-48B9-80D3-1476D3EEF550}"/>
              </a:ext>
            </a:extLst>
          </p:cNvPr>
          <p:cNvSpPr>
            <a:spLocks/>
          </p:cNvSpPr>
          <p:nvPr/>
        </p:nvSpPr>
        <p:spPr bwMode="auto">
          <a:xfrm>
            <a:off x="4955001" y="4800456"/>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94" name="Freeform 130">
            <a:extLst>
              <a:ext uri="{FF2B5EF4-FFF2-40B4-BE49-F238E27FC236}">
                <a16:creationId xmlns:a16="http://schemas.microsoft.com/office/drawing/2014/main" id="{7CA3717B-AC2B-483D-BA40-95C38B8A3963}"/>
              </a:ext>
            </a:extLst>
          </p:cNvPr>
          <p:cNvSpPr>
            <a:spLocks/>
          </p:cNvSpPr>
          <p:nvPr/>
        </p:nvSpPr>
        <p:spPr bwMode="auto">
          <a:xfrm>
            <a:off x="4983797" y="4800456"/>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95" name="Freeform 131">
            <a:extLst>
              <a:ext uri="{FF2B5EF4-FFF2-40B4-BE49-F238E27FC236}">
                <a16:creationId xmlns:a16="http://schemas.microsoft.com/office/drawing/2014/main" id="{20BA4B63-8D77-4E98-AC09-D52836522ED4}"/>
              </a:ext>
            </a:extLst>
          </p:cNvPr>
          <p:cNvSpPr>
            <a:spLocks/>
          </p:cNvSpPr>
          <p:nvPr/>
        </p:nvSpPr>
        <p:spPr bwMode="auto">
          <a:xfrm>
            <a:off x="5012594" y="4781739"/>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96" name="Freeform 132">
            <a:extLst>
              <a:ext uri="{FF2B5EF4-FFF2-40B4-BE49-F238E27FC236}">
                <a16:creationId xmlns:a16="http://schemas.microsoft.com/office/drawing/2014/main" id="{3FD13450-CCBC-48ED-8CE7-F9CA76D50A59}"/>
              </a:ext>
            </a:extLst>
          </p:cNvPr>
          <p:cNvSpPr>
            <a:spLocks/>
          </p:cNvSpPr>
          <p:nvPr/>
        </p:nvSpPr>
        <p:spPr bwMode="auto">
          <a:xfrm>
            <a:off x="5050031" y="4771659"/>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97" name="Freeform 133">
            <a:extLst>
              <a:ext uri="{FF2B5EF4-FFF2-40B4-BE49-F238E27FC236}">
                <a16:creationId xmlns:a16="http://schemas.microsoft.com/office/drawing/2014/main" id="{C1D168DC-E572-4567-84E4-1332AC26D043}"/>
              </a:ext>
            </a:extLst>
          </p:cNvPr>
          <p:cNvSpPr>
            <a:spLocks/>
          </p:cNvSpPr>
          <p:nvPr/>
        </p:nvSpPr>
        <p:spPr bwMode="auto">
          <a:xfrm>
            <a:off x="5078828" y="475294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98" name="Freeform 134">
            <a:extLst>
              <a:ext uri="{FF2B5EF4-FFF2-40B4-BE49-F238E27FC236}">
                <a16:creationId xmlns:a16="http://schemas.microsoft.com/office/drawing/2014/main" id="{64587F13-EEAB-44E8-8CEC-5D6A5B27B52B}"/>
              </a:ext>
            </a:extLst>
          </p:cNvPr>
          <p:cNvSpPr>
            <a:spLocks/>
          </p:cNvSpPr>
          <p:nvPr/>
        </p:nvSpPr>
        <p:spPr bwMode="auto">
          <a:xfrm>
            <a:off x="5107624" y="4734223"/>
            <a:ext cx="56154" cy="56155"/>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299" name="Freeform 135">
            <a:extLst>
              <a:ext uri="{FF2B5EF4-FFF2-40B4-BE49-F238E27FC236}">
                <a16:creationId xmlns:a16="http://schemas.microsoft.com/office/drawing/2014/main" id="{25EA23DC-6592-4A29-BCFC-F0FC6C0C2F94}"/>
              </a:ext>
            </a:extLst>
          </p:cNvPr>
          <p:cNvSpPr>
            <a:spLocks/>
          </p:cNvSpPr>
          <p:nvPr/>
        </p:nvSpPr>
        <p:spPr bwMode="auto">
          <a:xfrm>
            <a:off x="5136421" y="4715505"/>
            <a:ext cx="5615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00" name="Freeform 136">
            <a:extLst>
              <a:ext uri="{FF2B5EF4-FFF2-40B4-BE49-F238E27FC236}">
                <a16:creationId xmlns:a16="http://schemas.microsoft.com/office/drawing/2014/main" id="{7E2FC36C-BBF0-4A29-98FB-C2391042FD86}"/>
              </a:ext>
            </a:extLst>
          </p:cNvPr>
          <p:cNvSpPr>
            <a:spLocks/>
          </p:cNvSpPr>
          <p:nvPr/>
        </p:nvSpPr>
        <p:spPr bwMode="auto">
          <a:xfrm>
            <a:off x="5173858" y="4705426"/>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01" name="Freeform 137">
            <a:extLst>
              <a:ext uri="{FF2B5EF4-FFF2-40B4-BE49-F238E27FC236}">
                <a16:creationId xmlns:a16="http://schemas.microsoft.com/office/drawing/2014/main" id="{7F9CE61F-BCC3-4AAC-97EC-0115817D89A2}"/>
              </a:ext>
            </a:extLst>
          </p:cNvPr>
          <p:cNvSpPr>
            <a:spLocks/>
          </p:cNvSpPr>
          <p:nvPr/>
        </p:nvSpPr>
        <p:spPr bwMode="auto">
          <a:xfrm>
            <a:off x="5202655" y="4695348"/>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02" name="Freeform 138">
            <a:extLst>
              <a:ext uri="{FF2B5EF4-FFF2-40B4-BE49-F238E27FC236}">
                <a16:creationId xmlns:a16="http://schemas.microsoft.com/office/drawing/2014/main" id="{62FB7068-D6F0-4B59-ACCB-030A046E17A9}"/>
              </a:ext>
            </a:extLst>
          </p:cNvPr>
          <p:cNvSpPr>
            <a:spLocks/>
          </p:cNvSpPr>
          <p:nvPr/>
        </p:nvSpPr>
        <p:spPr bwMode="auto">
          <a:xfrm>
            <a:off x="5231451" y="4686708"/>
            <a:ext cx="5615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03" name="Freeform 139">
            <a:extLst>
              <a:ext uri="{FF2B5EF4-FFF2-40B4-BE49-F238E27FC236}">
                <a16:creationId xmlns:a16="http://schemas.microsoft.com/office/drawing/2014/main" id="{F3F2F589-5F2E-4F25-A07A-EF9A77826BE6}"/>
              </a:ext>
            </a:extLst>
          </p:cNvPr>
          <p:cNvSpPr>
            <a:spLocks/>
          </p:cNvSpPr>
          <p:nvPr/>
        </p:nvSpPr>
        <p:spPr bwMode="auto">
          <a:xfrm>
            <a:off x="5260248" y="4676629"/>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04" name="Freeform 140">
            <a:extLst>
              <a:ext uri="{FF2B5EF4-FFF2-40B4-BE49-F238E27FC236}">
                <a16:creationId xmlns:a16="http://schemas.microsoft.com/office/drawing/2014/main" id="{10293D52-C8E8-48CF-92EF-470006727BF7}"/>
              </a:ext>
            </a:extLst>
          </p:cNvPr>
          <p:cNvSpPr>
            <a:spLocks/>
          </p:cNvSpPr>
          <p:nvPr/>
        </p:nvSpPr>
        <p:spPr bwMode="auto">
          <a:xfrm>
            <a:off x="5297685" y="4676629"/>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05" name="Freeform 141">
            <a:extLst>
              <a:ext uri="{FF2B5EF4-FFF2-40B4-BE49-F238E27FC236}">
                <a16:creationId xmlns:a16="http://schemas.microsoft.com/office/drawing/2014/main" id="{052E512D-657A-4098-B4E0-28D3F98085FF}"/>
              </a:ext>
            </a:extLst>
          </p:cNvPr>
          <p:cNvSpPr>
            <a:spLocks/>
          </p:cNvSpPr>
          <p:nvPr/>
        </p:nvSpPr>
        <p:spPr bwMode="auto">
          <a:xfrm>
            <a:off x="5326482" y="4666551"/>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06" name="Freeform 142">
            <a:extLst>
              <a:ext uri="{FF2B5EF4-FFF2-40B4-BE49-F238E27FC236}">
                <a16:creationId xmlns:a16="http://schemas.microsoft.com/office/drawing/2014/main" id="{A6608602-CF03-4B8A-A39A-7223568EE51A}"/>
              </a:ext>
            </a:extLst>
          </p:cNvPr>
          <p:cNvSpPr>
            <a:spLocks/>
          </p:cNvSpPr>
          <p:nvPr/>
        </p:nvSpPr>
        <p:spPr bwMode="auto">
          <a:xfrm>
            <a:off x="5355278" y="4657912"/>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07" name="Freeform 143">
            <a:extLst>
              <a:ext uri="{FF2B5EF4-FFF2-40B4-BE49-F238E27FC236}">
                <a16:creationId xmlns:a16="http://schemas.microsoft.com/office/drawing/2014/main" id="{29337FAC-6068-461D-9F74-0F60FE337B61}"/>
              </a:ext>
            </a:extLst>
          </p:cNvPr>
          <p:cNvSpPr>
            <a:spLocks/>
          </p:cNvSpPr>
          <p:nvPr/>
        </p:nvSpPr>
        <p:spPr bwMode="auto">
          <a:xfrm>
            <a:off x="5384075" y="4629115"/>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08" name="Freeform 144">
            <a:extLst>
              <a:ext uri="{FF2B5EF4-FFF2-40B4-BE49-F238E27FC236}">
                <a16:creationId xmlns:a16="http://schemas.microsoft.com/office/drawing/2014/main" id="{2244F581-59F1-4EF4-A0F3-94592369535D}"/>
              </a:ext>
            </a:extLst>
          </p:cNvPr>
          <p:cNvSpPr>
            <a:spLocks/>
          </p:cNvSpPr>
          <p:nvPr/>
        </p:nvSpPr>
        <p:spPr bwMode="auto">
          <a:xfrm>
            <a:off x="5421512" y="4619035"/>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09" name="Freeform 145">
            <a:extLst>
              <a:ext uri="{FF2B5EF4-FFF2-40B4-BE49-F238E27FC236}">
                <a16:creationId xmlns:a16="http://schemas.microsoft.com/office/drawing/2014/main" id="{C93258B1-98B9-46F8-A4E4-608559F80BA5}"/>
              </a:ext>
            </a:extLst>
          </p:cNvPr>
          <p:cNvSpPr>
            <a:spLocks/>
          </p:cNvSpPr>
          <p:nvPr/>
        </p:nvSpPr>
        <p:spPr bwMode="auto">
          <a:xfrm>
            <a:off x="5450309" y="4591678"/>
            <a:ext cx="5759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10" name="Freeform 146">
            <a:extLst>
              <a:ext uri="{FF2B5EF4-FFF2-40B4-BE49-F238E27FC236}">
                <a16:creationId xmlns:a16="http://schemas.microsoft.com/office/drawing/2014/main" id="{3D63E207-416B-4095-8178-7368D0256C76}"/>
              </a:ext>
            </a:extLst>
          </p:cNvPr>
          <p:cNvSpPr>
            <a:spLocks/>
          </p:cNvSpPr>
          <p:nvPr/>
        </p:nvSpPr>
        <p:spPr bwMode="auto">
          <a:xfrm>
            <a:off x="5479105" y="4571521"/>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11" name="Freeform 147">
            <a:extLst>
              <a:ext uri="{FF2B5EF4-FFF2-40B4-BE49-F238E27FC236}">
                <a16:creationId xmlns:a16="http://schemas.microsoft.com/office/drawing/2014/main" id="{FA6F2769-9E5F-4F0E-98A1-3BF9475F96AE}"/>
              </a:ext>
            </a:extLst>
          </p:cNvPr>
          <p:cNvSpPr>
            <a:spLocks/>
          </p:cNvSpPr>
          <p:nvPr/>
        </p:nvSpPr>
        <p:spPr bwMode="auto">
          <a:xfrm>
            <a:off x="5507902" y="4542724"/>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12" name="Freeform 148">
            <a:extLst>
              <a:ext uri="{FF2B5EF4-FFF2-40B4-BE49-F238E27FC236}">
                <a16:creationId xmlns:a16="http://schemas.microsoft.com/office/drawing/2014/main" id="{C073BB87-5E5C-4E7D-95E7-70F736B56B75}"/>
              </a:ext>
            </a:extLst>
          </p:cNvPr>
          <p:cNvSpPr>
            <a:spLocks/>
          </p:cNvSpPr>
          <p:nvPr/>
        </p:nvSpPr>
        <p:spPr bwMode="auto">
          <a:xfrm>
            <a:off x="5545339" y="4486569"/>
            <a:ext cx="57594" cy="56155"/>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13" name="Freeform 149">
            <a:extLst>
              <a:ext uri="{FF2B5EF4-FFF2-40B4-BE49-F238E27FC236}">
                <a16:creationId xmlns:a16="http://schemas.microsoft.com/office/drawing/2014/main" id="{304A4D9E-84F5-44C0-9E1D-BB599BE18D5A}"/>
              </a:ext>
            </a:extLst>
          </p:cNvPr>
          <p:cNvSpPr>
            <a:spLocks/>
          </p:cNvSpPr>
          <p:nvPr/>
        </p:nvSpPr>
        <p:spPr bwMode="auto">
          <a:xfrm>
            <a:off x="5574136" y="4467851"/>
            <a:ext cx="5759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14" name="Freeform 150">
            <a:extLst>
              <a:ext uri="{FF2B5EF4-FFF2-40B4-BE49-F238E27FC236}">
                <a16:creationId xmlns:a16="http://schemas.microsoft.com/office/drawing/2014/main" id="{F5966F36-939C-48B1-AA34-7C2F2FF7D4CA}"/>
              </a:ext>
            </a:extLst>
          </p:cNvPr>
          <p:cNvSpPr>
            <a:spLocks/>
          </p:cNvSpPr>
          <p:nvPr/>
        </p:nvSpPr>
        <p:spPr bwMode="auto">
          <a:xfrm>
            <a:off x="5602932" y="4447694"/>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15" name="Freeform 151">
            <a:extLst>
              <a:ext uri="{FF2B5EF4-FFF2-40B4-BE49-F238E27FC236}">
                <a16:creationId xmlns:a16="http://schemas.microsoft.com/office/drawing/2014/main" id="{82E52977-DB6A-4E9B-ABCB-6BF421623EE9}"/>
              </a:ext>
            </a:extLst>
          </p:cNvPr>
          <p:cNvSpPr>
            <a:spLocks/>
          </p:cNvSpPr>
          <p:nvPr/>
        </p:nvSpPr>
        <p:spPr bwMode="auto">
          <a:xfrm>
            <a:off x="5631729" y="4428975"/>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16" name="Freeform 152">
            <a:extLst>
              <a:ext uri="{FF2B5EF4-FFF2-40B4-BE49-F238E27FC236}">
                <a16:creationId xmlns:a16="http://schemas.microsoft.com/office/drawing/2014/main" id="{481F61D2-CAA4-4D3E-B2C9-F8C14B3853CB}"/>
              </a:ext>
            </a:extLst>
          </p:cNvPr>
          <p:cNvSpPr>
            <a:spLocks/>
          </p:cNvSpPr>
          <p:nvPr/>
        </p:nvSpPr>
        <p:spPr bwMode="auto">
          <a:xfrm>
            <a:off x="5669166" y="4410258"/>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17" name="Freeform 153">
            <a:extLst>
              <a:ext uri="{FF2B5EF4-FFF2-40B4-BE49-F238E27FC236}">
                <a16:creationId xmlns:a16="http://schemas.microsoft.com/office/drawing/2014/main" id="{8FD818ED-489B-4A1E-A0F2-81DE8FC3BE91}"/>
              </a:ext>
            </a:extLst>
          </p:cNvPr>
          <p:cNvSpPr>
            <a:spLocks/>
          </p:cNvSpPr>
          <p:nvPr/>
        </p:nvSpPr>
        <p:spPr bwMode="auto">
          <a:xfrm>
            <a:off x="5697963" y="4391539"/>
            <a:ext cx="57594" cy="56155"/>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18" name="Freeform 154">
            <a:extLst>
              <a:ext uri="{FF2B5EF4-FFF2-40B4-BE49-F238E27FC236}">
                <a16:creationId xmlns:a16="http://schemas.microsoft.com/office/drawing/2014/main" id="{7C54D24A-A570-46AD-B8E5-8936D1D96C74}"/>
              </a:ext>
            </a:extLst>
          </p:cNvPr>
          <p:cNvSpPr>
            <a:spLocks/>
          </p:cNvSpPr>
          <p:nvPr/>
        </p:nvSpPr>
        <p:spPr bwMode="auto">
          <a:xfrm>
            <a:off x="5726759" y="4362742"/>
            <a:ext cx="56154" cy="56155"/>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19" name="Freeform 155">
            <a:extLst>
              <a:ext uri="{FF2B5EF4-FFF2-40B4-BE49-F238E27FC236}">
                <a16:creationId xmlns:a16="http://schemas.microsoft.com/office/drawing/2014/main" id="{3F64C1CA-BD26-44FD-A81C-AAA85CFEF5EF}"/>
              </a:ext>
            </a:extLst>
          </p:cNvPr>
          <p:cNvSpPr>
            <a:spLocks/>
          </p:cNvSpPr>
          <p:nvPr/>
        </p:nvSpPr>
        <p:spPr bwMode="auto">
          <a:xfrm>
            <a:off x="5755556" y="4352664"/>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20" name="Freeform 156">
            <a:extLst>
              <a:ext uri="{FF2B5EF4-FFF2-40B4-BE49-F238E27FC236}">
                <a16:creationId xmlns:a16="http://schemas.microsoft.com/office/drawing/2014/main" id="{94168D56-1D3C-44EF-BC6D-F261B5380C13}"/>
              </a:ext>
            </a:extLst>
          </p:cNvPr>
          <p:cNvSpPr>
            <a:spLocks/>
          </p:cNvSpPr>
          <p:nvPr/>
        </p:nvSpPr>
        <p:spPr bwMode="auto">
          <a:xfrm>
            <a:off x="5792993" y="4333945"/>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21" name="Freeform 157">
            <a:extLst>
              <a:ext uri="{FF2B5EF4-FFF2-40B4-BE49-F238E27FC236}">
                <a16:creationId xmlns:a16="http://schemas.microsoft.com/office/drawing/2014/main" id="{C50E833D-72DE-44A9-8382-D8B273896E10}"/>
              </a:ext>
            </a:extLst>
          </p:cNvPr>
          <p:cNvSpPr>
            <a:spLocks/>
          </p:cNvSpPr>
          <p:nvPr/>
        </p:nvSpPr>
        <p:spPr bwMode="auto">
          <a:xfrm>
            <a:off x="5821790" y="4323867"/>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22" name="Freeform 158">
            <a:extLst>
              <a:ext uri="{FF2B5EF4-FFF2-40B4-BE49-F238E27FC236}">
                <a16:creationId xmlns:a16="http://schemas.microsoft.com/office/drawing/2014/main" id="{8819DA0E-93B6-41E6-BA19-269414400B55}"/>
              </a:ext>
            </a:extLst>
          </p:cNvPr>
          <p:cNvSpPr>
            <a:spLocks/>
          </p:cNvSpPr>
          <p:nvPr/>
        </p:nvSpPr>
        <p:spPr bwMode="auto">
          <a:xfrm>
            <a:off x="5850586" y="4305148"/>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23" name="Freeform 159">
            <a:extLst>
              <a:ext uri="{FF2B5EF4-FFF2-40B4-BE49-F238E27FC236}">
                <a16:creationId xmlns:a16="http://schemas.microsoft.com/office/drawing/2014/main" id="{5C5B22A6-5D89-4464-904B-05BEDC65B8D2}"/>
              </a:ext>
            </a:extLst>
          </p:cNvPr>
          <p:cNvSpPr>
            <a:spLocks/>
          </p:cNvSpPr>
          <p:nvPr/>
        </p:nvSpPr>
        <p:spPr bwMode="auto">
          <a:xfrm>
            <a:off x="5879383" y="4286431"/>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24" name="Freeform 160">
            <a:extLst>
              <a:ext uri="{FF2B5EF4-FFF2-40B4-BE49-F238E27FC236}">
                <a16:creationId xmlns:a16="http://schemas.microsoft.com/office/drawing/2014/main" id="{62E3C327-F878-455A-B796-A1CB6D112010}"/>
              </a:ext>
            </a:extLst>
          </p:cNvPr>
          <p:cNvSpPr>
            <a:spLocks/>
          </p:cNvSpPr>
          <p:nvPr/>
        </p:nvSpPr>
        <p:spPr bwMode="auto">
          <a:xfrm>
            <a:off x="5916820" y="4267712"/>
            <a:ext cx="57594" cy="56155"/>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25" name="Freeform 161">
            <a:extLst>
              <a:ext uri="{FF2B5EF4-FFF2-40B4-BE49-F238E27FC236}">
                <a16:creationId xmlns:a16="http://schemas.microsoft.com/office/drawing/2014/main" id="{46126884-A1F0-464B-A338-33CBA03536A0}"/>
              </a:ext>
            </a:extLst>
          </p:cNvPr>
          <p:cNvSpPr>
            <a:spLocks/>
          </p:cNvSpPr>
          <p:nvPr/>
        </p:nvSpPr>
        <p:spPr bwMode="auto">
          <a:xfrm>
            <a:off x="5945617" y="4247554"/>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26" name="Freeform 162">
            <a:extLst>
              <a:ext uri="{FF2B5EF4-FFF2-40B4-BE49-F238E27FC236}">
                <a16:creationId xmlns:a16="http://schemas.microsoft.com/office/drawing/2014/main" id="{A0D79E2F-6D73-4CC5-A386-F8F93FEF09EB}"/>
              </a:ext>
            </a:extLst>
          </p:cNvPr>
          <p:cNvSpPr>
            <a:spLocks/>
          </p:cNvSpPr>
          <p:nvPr/>
        </p:nvSpPr>
        <p:spPr bwMode="auto">
          <a:xfrm>
            <a:off x="5974413" y="4210118"/>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27" name="Freeform 163">
            <a:extLst>
              <a:ext uri="{FF2B5EF4-FFF2-40B4-BE49-F238E27FC236}">
                <a16:creationId xmlns:a16="http://schemas.microsoft.com/office/drawing/2014/main" id="{FA2FDB05-5FB1-4650-B95F-EF755096C29D}"/>
              </a:ext>
            </a:extLst>
          </p:cNvPr>
          <p:cNvSpPr>
            <a:spLocks/>
          </p:cNvSpPr>
          <p:nvPr/>
        </p:nvSpPr>
        <p:spPr bwMode="auto">
          <a:xfrm>
            <a:off x="6001770" y="4200040"/>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28" name="Freeform 164">
            <a:extLst>
              <a:ext uri="{FF2B5EF4-FFF2-40B4-BE49-F238E27FC236}">
                <a16:creationId xmlns:a16="http://schemas.microsoft.com/office/drawing/2014/main" id="{FF45CD19-AAE0-4707-9998-D81218261836}"/>
              </a:ext>
            </a:extLst>
          </p:cNvPr>
          <p:cNvSpPr>
            <a:spLocks/>
          </p:cNvSpPr>
          <p:nvPr/>
        </p:nvSpPr>
        <p:spPr bwMode="auto">
          <a:xfrm>
            <a:off x="6040647" y="4181321"/>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29" name="Freeform 165">
            <a:extLst>
              <a:ext uri="{FF2B5EF4-FFF2-40B4-BE49-F238E27FC236}">
                <a16:creationId xmlns:a16="http://schemas.microsoft.com/office/drawing/2014/main" id="{08658277-DAB9-406F-8579-AA20BE8218ED}"/>
              </a:ext>
            </a:extLst>
          </p:cNvPr>
          <p:cNvSpPr>
            <a:spLocks/>
          </p:cNvSpPr>
          <p:nvPr/>
        </p:nvSpPr>
        <p:spPr bwMode="auto">
          <a:xfrm>
            <a:off x="6069444" y="4152524"/>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30" name="Freeform 166">
            <a:extLst>
              <a:ext uri="{FF2B5EF4-FFF2-40B4-BE49-F238E27FC236}">
                <a16:creationId xmlns:a16="http://schemas.microsoft.com/office/drawing/2014/main" id="{F25DCD8E-6661-4AB3-8B28-E7DBCDB0604E}"/>
              </a:ext>
            </a:extLst>
          </p:cNvPr>
          <p:cNvSpPr>
            <a:spLocks/>
          </p:cNvSpPr>
          <p:nvPr/>
        </p:nvSpPr>
        <p:spPr bwMode="auto">
          <a:xfrm>
            <a:off x="6098240" y="4123727"/>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31" name="Freeform 167">
            <a:extLst>
              <a:ext uri="{FF2B5EF4-FFF2-40B4-BE49-F238E27FC236}">
                <a16:creationId xmlns:a16="http://schemas.microsoft.com/office/drawing/2014/main" id="{E541CEDD-F505-4228-B896-915197D690C6}"/>
              </a:ext>
            </a:extLst>
          </p:cNvPr>
          <p:cNvSpPr>
            <a:spLocks/>
          </p:cNvSpPr>
          <p:nvPr/>
        </p:nvSpPr>
        <p:spPr bwMode="auto">
          <a:xfrm>
            <a:off x="6125597" y="4086291"/>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32" name="Freeform 168">
            <a:extLst>
              <a:ext uri="{FF2B5EF4-FFF2-40B4-BE49-F238E27FC236}">
                <a16:creationId xmlns:a16="http://schemas.microsoft.com/office/drawing/2014/main" id="{550F7A7F-2307-4149-9097-395FA3DA68F8}"/>
              </a:ext>
            </a:extLst>
          </p:cNvPr>
          <p:cNvSpPr>
            <a:spLocks/>
          </p:cNvSpPr>
          <p:nvPr/>
        </p:nvSpPr>
        <p:spPr bwMode="auto">
          <a:xfrm>
            <a:off x="6164474" y="4038777"/>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33" name="Freeform 169">
            <a:extLst>
              <a:ext uri="{FF2B5EF4-FFF2-40B4-BE49-F238E27FC236}">
                <a16:creationId xmlns:a16="http://schemas.microsoft.com/office/drawing/2014/main" id="{57FEB7B7-DDD4-4F58-8D2C-AB5625BE06FC}"/>
              </a:ext>
            </a:extLst>
          </p:cNvPr>
          <p:cNvSpPr>
            <a:spLocks/>
          </p:cNvSpPr>
          <p:nvPr/>
        </p:nvSpPr>
        <p:spPr bwMode="auto">
          <a:xfrm>
            <a:off x="6193271" y="4020058"/>
            <a:ext cx="56154" cy="56155"/>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34" name="Freeform 170">
            <a:extLst>
              <a:ext uri="{FF2B5EF4-FFF2-40B4-BE49-F238E27FC236}">
                <a16:creationId xmlns:a16="http://schemas.microsoft.com/office/drawing/2014/main" id="{11DD24DF-F4B5-45EF-BC51-9E2257644392}"/>
              </a:ext>
            </a:extLst>
          </p:cNvPr>
          <p:cNvSpPr>
            <a:spLocks/>
          </p:cNvSpPr>
          <p:nvPr/>
        </p:nvSpPr>
        <p:spPr bwMode="auto">
          <a:xfrm>
            <a:off x="6222067" y="3991261"/>
            <a:ext cx="56154" cy="56155"/>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35" name="Freeform 171">
            <a:extLst>
              <a:ext uri="{FF2B5EF4-FFF2-40B4-BE49-F238E27FC236}">
                <a16:creationId xmlns:a16="http://schemas.microsoft.com/office/drawing/2014/main" id="{8B74298F-080F-4FD1-A1C0-61A044AC876C}"/>
              </a:ext>
            </a:extLst>
          </p:cNvPr>
          <p:cNvSpPr>
            <a:spLocks/>
          </p:cNvSpPr>
          <p:nvPr/>
        </p:nvSpPr>
        <p:spPr bwMode="auto">
          <a:xfrm>
            <a:off x="6249424" y="3962464"/>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36" name="Freeform 172">
            <a:extLst>
              <a:ext uri="{FF2B5EF4-FFF2-40B4-BE49-F238E27FC236}">
                <a16:creationId xmlns:a16="http://schemas.microsoft.com/office/drawing/2014/main" id="{FB322E86-597C-454C-860C-42014CFBA069}"/>
              </a:ext>
            </a:extLst>
          </p:cNvPr>
          <p:cNvSpPr>
            <a:spLocks/>
          </p:cNvSpPr>
          <p:nvPr/>
        </p:nvSpPr>
        <p:spPr bwMode="auto">
          <a:xfrm>
            <a:off x="6278221" y="3943746"/>
            <a:ext cx="5759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37" name="Freeform 173">
            <a:extLst>
              <a:ext uri="{FF2B5EF4-FFF2-40B4-BE49-F238E27FC236}">
                <a16:creationId xmlns:a16="http://schemas.microsoft.com/office/drawing/2014/main" id="{A2069AA9-A1A5-46B8-BC96-051623DDC7BF}"/>
              </a:ext>
            </a:extLst>
          </p:cNvPr>
          <p:cNvSpPr>
            <a:spLocks/>
          </p:cNvSpPr>
          <p:nvPr/>
        </p:nvSpPr>
        <p:spPr bwMode="auto">
          <a:xfrm>
            <a:off x="6317098" y="3914950"/>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38" name="Freeform 174">
            <a:extLst>
              <a:ext uri="{FF2B5EF4-FFF2-40B4-BE49-F238E27FC236}">
                <a16:creationId xmlns:a16="http://schemas.microsoft.com/office/drawing/2014/main" id="{EDB04017-5486-46EC-8ED1-5BE1A0C033AC}"/>
              </a:ext>
            </a:extLst>
          </p:cNvPr>
          <p:cNvSpPr>
            <a:spLocks/>
          </p:cNvSpPr>
          <p:nvPr/>
        </p:nvSpPr>
        <p:spPr bwMode="auto">
          <a:xfrm>
            <a:off x="6345894" y="3886153"/>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39" name="Freeform 175">
            <a:extLst>
              <a:ext uri="{FF2B5EF4-FFF2-40B4-BE49-F238E27FC236}">
                <a16:creationId xmlns:a16="http://schemas.microsoft.com/office/drawing/2014/main" id="{925125F1-A0A6-416A-8E5B-828BF40E34A8}"/>
              </a:ext>
            </a:extLst>
          </p:cNvPr>
          <p:cNvSpPr>
            <a:spLocks/>
          </p:cNvSpPr>
          <p:nvPr/>
        </p:nvSpPr>
        <p:spPr bwMode="auto">
          <a:xfrm>
            <a:off x="6373251" y="3819919"/>
            <a:ext cx="57594" cy="5615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40" name="Freeform 176">
            <a:extLst>
              <a:ext uri="{FF2B5EF4-FFF2-40B4-BE49-F238E27FC236}">
                <a16:creationId xmlns:a16="http://schemas.microsoft.com/office/drawing/2014/main" id="{653ED854-7BE9-4F24-8E1B-B4E964CEBC9B}"/>
              </a:ext>
            </a:extLst>
          </p:cNvPr>
          <p:cNvSpPr>
            <a:spLocks/>
          </p:cNvSpPr>
          <p:nvPr/>
        </p:nvSpPr>
        <p:spPr bwMode="auto">
          <a:xfrm>
            <a:off x="6402048" y="3799762"/>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41" name="Freeform 177">
            <a:extLst>
              <a:ext uri="{FF2B5EF4-FFF2-40B4-BE49-F238E27FC236}">
                <a16:creationId xmlns:a16="http://schemas.microsoft.com/office/drawing/2014/main" id="{80BE6E78-2D64-4345-B451-F9A9BEDC42D3}"/>
              </a:ext>
            </a:extLst>
          </p:cNvPr>
          <p:cNvSpPr>
            <a:spLocks/>
          </p:cNvSpPr>
          <p:nvPr/>
        </p:nvSpPr>
        <p:spPr bwMode="auto">
          <a:xfrm>
            <a:off x="6440925" y="3772404"/>
            <a:ext cx="56154" cy="56155"/>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42" name="Freeform 178">
            <a:extLst>
              <a:ext uri="{FF2B5EF4-FFF2-40B4-BE49-F238E27FC236}">
                <a16:creationId xmlns:a16="http://schemas.microsoft.com/office/drawing/2014/main" id="{B80EEBAE-55E6-4C84-A5FC-CB18E8DA22CF}"/>
              </a:ext>
            </a:extLst>
          </p:cNvPr>
          <p:cNvSpPr>
            <a:spLocks/>
          </p:cNvSpPr>
          <p:nvPr/>
        </p:nvSpPr>
        <p:spPr bwMode="auto">
          <a:xfrm>
            <a:off x="6469721" y="3743607"/>
            <a:ext cx="56154" cy="56155"/>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43" name="Freeform 179">
            <a:extLst>
              <a:ext uri="{FF2B5EF4-FFF2-40B4-BE49-F238E27FC236}">
                <a16:creationId xmlns:a16="http://schemas.microsoft.com/office/drawing/2014/main" id="{CD781E1A-D0FB-4771-8724-BBF0EC69E4BB}"/>
              </a:ext>
            </a:extLst>
          </p:cNvPr>
          <p:cNvSpPr>
            <a:spLocks/>
          </p:cNvSpPr>
          <p:nvPr/>
        </p:nvSpPr>
        <p:spPr bwMode="auto">
          <a:xfrm>
            <a:off x="6497078" y="3714810"/>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44" name="Freeform 180">
            <a:extLst>
              <a:ext uri="{FF2B5EF4-FFF2-40B4-BE49-F238E27FC236}">
                <a16:creationId xmlns:a16="http://schemas.microsoft.com/office/drawing/2014/main" id="{BD4D9B31-0664-400F-BC67-139C3EFBCF05}"/>
              </a:ext>
            </a:extLst>
          </p:cNvPr>
          <p:cNvSpPr>
            <a:spLocks/>
          </p:cNvSpPr>
          <p:nvPr/>
        </p:nvSpPr>
        <p:spPr bwMode="auto">
          <a:xfrm>
            <a:off x="6525875" y="3686013"/>
            <a:ext cx="5759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45" name="Freeform 181">
            <a:extLst>
              <a:ext uri="{FF2B5EF4-FFF2-40B4-BE49-F238E27FC236}">
                <a16:creationId xmlns:a16="http://schemas.microsoft.com/office/drawing/2014/main" id="{4CD1B910-CCB5-4144-BBDA-E4E06D2D8186}"/>
              </a:ext>
            </a:extLst>
          </p:cNvPr>
          <p:cNvSpPr>
            <a:spLocks/>
          </p:cNvSpPr>
          <p:nvPr/>
        </p:nvSpPr>
        <p:spPr bwMode="auto">
          <a:xfrm>
            <a:off x="6564752" y="3638499"/>
            <a:ext cx="56154" cy="57594"/>
          </a:xfrm>
          <a:custGeom>
            <a:avLst/>
            <a:gdLst>
              <a:gd name="T0" fmla="*/ 2147483646 w 36"/>
              <a:gd name="T1" fmla="*/ 0 h 36"/>
              <a:gd name="T2" fmla="*/ 2147483646 w 36"/>
              <a:gd name="T3" fmla="*/ 2147483646 h 36"/>
              <a:gd name="T4" fmla="*/ 2147483646 w 36"/>
              <a:gd name="T5" fmla="*/ 2147483646 h 36"/>
              <a:gd name="T6" fmla="*/ 0 w 36"/>
              <a:gd name="T7" fmla="*/ 2147483646 h 36"/>
              <a:gd name="T8" fmla="*/ 214748364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18" y="0"/>
                </a:moveTo>
                <a:lnTo>
                  <a:pt x="36" y="18"/>
                </a:lnTo>
                <a:lnTo>
                  <a:pt x="18" y="36"/>
                </a:lnTo>
                <a:lnTo>
                  <a:pt x="0" y="18"/>
                </a:lnTo>
                <a:lnTo>
                  <a:pt x="18" y="0"/>
                </a:lnTo>
                <a:close/>
              </a:path>
            </a:pathLst>
          </a:custGeom>
          <a:solidFill>
            <a:srgbClr val="000080"/>
          </a:solidFill>
          <a:ln w="9525">
            <a:solidFill>
              <a:srgbClr val="000080"/>
            </a:solidFill>
            <a:round/>
            <a:headEnd/>
            <a:tailEnd/>
          </a:ln>
        </p:spPr>
        <p:txBody>
          <a:bodyPr lIns="91427" tIns="45714" rIns="91427" bIns="45714"/>
          <a:lstStyle/>
          <a:p>
            <a:endParaRPr lang="cs-CZ"/>
          </a:p>
        </p:txBody>
      </p:sp>
      <p:sp>
        <p:nvSpPr>
          <p:cNvPr id="50346" name="Rectangle 182">
            <a:extLst>
              <a:ext uri="{FF2B5EF4-FFF2-40B4-BE49-F238E27FC236}">
                <a16:creationId xmlns:a16="http://schemas.microsoft.com/office/drawing/2014/main" id="{046F7CEC-C69A-4C16-9518-C63E317687F7}"/>
              </a:ext>
            </a:extLst>
          </p:cNvPr>
          <p:cNvSpPr>
            <a:spLocks noChangeArrowheads="1"/>
          </p:cNvSpPr>
          <p:nvPr/>
        </p:nvSpPr>
        <p:spPr bwMode="auto">
          <a:xfrm>
            <a:off x="1869404"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47" name="Rectangle 183">
            <a:extLst>
              <a:ext uri="{FF2B5EF4-FFF2-40B4-BE49-F238E27FC236}">
                <a16:creationId xmlns:a16="http://schemas.microsoft.com/office/drawing/2014/main" id="{BA7B3703-1EC7-47BB-80C9-EDD7C4445D52}"/>
              </a:ext>
            </a:extLst>
          </p:cNvPr>
          <p:cNvSpPr>
            <a:spLocks noChangeArrowheads="1"/>
          </p:cNvSpPr>
          <p:nvPr/>
        </p:nvSpPr>
        <p:spPr bwMode="auto">
          <a:xfrm>
            <a:off x="2030667"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48" name="Rectangle 184">
            <a:extLst>
              <a:ext uri="{FF2B5EF4-FFF2-40B4-BE49-F238E27FC236}">
                <a16:creationId xmlns:a16="http://schemas.microsoft.com/office/drawing/2014/main" id="{3C6F9B5D-1F0D-41D0-B37F-E239097CFF77}"/>
              </a:ext>
            </a:extLst>
          </p:cNvPr>
          <p:cNvSpPr>
            <a:spLocks noChangeArrowheads="1"/>
          </p:cNvSpPr>
          <p:nvPr/>
        </p:nvSpPr>
        <p:spPr bwMode="auto">
          <a:xfrm>
            <a:off x="2125698"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49" name="Rectangle 185">
            <a:extLst>
              <a:ext uri="{FF2B5EF4-FFF2-40B4-BE49-F238E27FC236}">
                <a16:creationId xmlns:a16="http://schemas.microsoft.com/office/drawing/2014/main" id="{4677E504-81FF-4B11-A22C-F9F965CD4F0B}"/>
              </a:ext>
            </a:extLst>
          </p:cNvPr>
          <p:cNvSpPr>
            <a:spLocks noChangeArrowheads="1"/>
          </p:cNvSpPr>
          <p:nvPr/>
        </p:nvSpPr>
        <p:spPr bwMode="auto">
          <a:xfrm>
            <a:off x="2193371"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50" name="Rectangle 186">
            <a:extLst>
              <a:ext uri="{FF2B5EF4-FFF2-40B4-BE49-F238E27FC236}">
                <a16:creationId xmlns:a16="http://schemas.microsoft.com/office/drawing/2014/main" id="{E960EF63-057B-4DD5-8979-61BBDD345A71}"/>
              </a:ext>
            </a:extLst>
          </p:cNvPr>
          <p:cNvSpPr>
            <a:spLocks noChangeArrowheads="1"/>
          </p:cNvSpPr>
          <p:nvPr/>
        </p:nvSpPr>
        <p:spPr bwMode="auto">
          <a:xfrm>
            <a:off x="2202010"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51" name="Rectangle 187">
            <a:extLst>
              <a:ext uri="{FF2B5EF4-FFF2-40B4-BE49-F238E27FC236}">
                <a16:creationId xmlns:a16="http://schemas.microsoft.com/office/drawing/2014/main" id="{7643DA90-2792-4D11-AF47-13C5DBAEBB68}"/>
              </a:ext>
            </a:extLst>
          </p:cNvPr>
          <p:cNvSpPr>
            <a:spLocks noChangeArrowheads="1"/>
          </p:cNvSpPr>
          <p:nvPr/>
        </p:nvSpPr>
        <p:spPr bwMode="auto">
          <a:xfrm>
            <a:off x="2222168"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52" name="Rectangle 188">
            <a:extLst>
              <a:ext uri="{FF2B5EF4-FFF2-40B4-BE49-F238E27FC236}">
                <a16:creationId xmlns:a16="http://schemas.microsoft.com/office/drawing/2014/main" id="{8A8C65CE-38D2-4554-B70B-A0DAB7E0F7A2}"/>
              </a:ext>
            </a:extLst>
          </p:cNvPr>
          <p:cNvSpPr>
            <a:spLocks noChangeArrowheads="1"/>
          </p:cNvSpPr>
          <p:nvPr/>
        </p:nvSpPr>
        <p:spPr bwMode="auto">
          <a:xfrm>
            <a:off x="2317198"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53" name="Rectangle 189">
            <a:extLst>
              <a:ext uri="{FF2B5EF4-FFF2-40B4-BE49-F238E27FC236}">
                <a16:creationId xmlns:a16="http://schemas.microsoft.com/office/drawing/2014/main" id="{3BDDDC0B-EC65-41AF-AEDA-1A4580A9D6F9}"/>
              </a:ext>
            </a:extLst>
          </p:cNvPr>
          <p:cNvSpPr>
            <a:spLocks noChangeArrowheads="1"/>
          </p:cNvSpPr>
          <p:nvPr/>
        </p:nvSpPr>
        <p:spPr bwMode="auto">
          <a:xfrm>
            <a:off x="2373352"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54" name="Rectangle 190">
            <a:extLst>
              <a:ext uri="{FF2B5EF4-FFF2-40B4-BE49-F238E27FC236}">
                <a16:creationId xmlns:a16="http://schemas.microsoft.com/office/drawing/2014/main" id="{761D5B55-2A8C-44F9-B26E-8D9C4571E4EC}"/>
              </a:ext>
            </a:extLst>
          </p:cNvPr>
          <p:cNvSpPr>
            <a:spLocks noChangeArrowheads="1"/>
          </p:cNvSpPr>
          <p:nvPr/>
        </p:nvSpPr>
        <p:spPr bwMode="auto">
          <a:xfrm>
            <a:off x="2449664"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55" name="Rectangle 191">
            <a:extLst>
              <a:ext uri="{FF2B5EF4-FFF2-40B4-BE49-F238E27FC236}">
                <a16:creationId xmlns:a16="http://schemas.microsoft.com/office/drawing/2014/main" id="{7B555740-58E2-4AAB-863B-33FB131BBC17}"/>
              </a:ext>
            </a:extLst>
          </p:cNvPr>
          <p:cNvSpPr>
            <a:spLocks noChangeArrowheads="1"/>
          </p:cNvSpPr>
          <p:nvPr/>
        </p:nvSpPr>
        <p:spPr bwMode="auto">
          <a:xfrm>
            <a:off x="2497179"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56" name="Rectangle 192">
            <a:extLst>
              <a:ext uri="{FF2B5EF4-FFF2-40B4-BE49-F238E27FC236}">
                <a16:creationId xmlns:a16="http://schemas.microsoft.com/office/drawing/2014/main" id="{28F5D0A7-F6B7-445F-B694-7AFBA7B29C80}"/>
              </a:ext>
            </a:extLst>
          </p:cNvPr>
          <p:cNvSpPr>
            <a:spLocks noChangeArrowheads="1"/>
          </p:cNvSpPr>
          <p:nvPr/>
        </p:nvSpPr>
        <p:spPr bwMode="auto">
          <a:xfrm>
            <a:off x="2544694"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57" name="Rectangle 193">
            <a:extLst>
              <a:ext uri="{FF2B5EF4-FFF2-40B4-BE49-F238E27FC236}">
                <a16:creationId xmlns:a16="http://schemas.microsoft.com/office/drawing/2014/main" id="{9AEE26AA-6F21-442D-8271-C9A908ADE633}"/>
              </a:ext>
            </a:extLst>
          </p:cNvPr>
          <p:cNvSpPr>
            <a:spLocks noChangeArrowheads="1"/>
          </p:cNvSpPr>
          <p:nvPr/>
        </p:nvSpPr>
        <p:spPr bwMode="auto">
          <a:xfrm>
            <a:off x="2592209" y="4847972"/>
            <a:ext cx="4895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58" name="Rectangle 194">
            <a:extLst>
              <a:ext uri="{FF2B5EF4-FFF2-40B4-BE49-F238E27FC236}">
                <a16:creationId xmlns:a16="http://schemas.microsoft.com/office/drawing/2014/main" id="{6681CF0D-799A-47AF-B1EB-8E315CC72E49}"/>
              </a:ext>
            </a:extLst>
          </p:cNvPr>
          <p:cNvSpPr>
            <a:spLocks noChangeArrowheads="1"/>
          </p:cNvSpPr>
          <p:nvPr/>
        </p:nvSpPr>
        <p:spPr bwMode="auto">
          <a:xfrm>
            <a:off x="2641163"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59" name="Rectangle 195">
            <a:extLst>
              <a:ext uri="{FF2B5EF4-FFF2-40B4-BE49-F238E27FC236}">
                <a16:creationId xmlns:a16="http://schemas.microsoft.com/office/drawing/2014/main" id="{DE137EEA-AAEE-4384-B23A-5DB6914DE720}"/>
              </a:ext>
            </a:extLst>
          </p:cNvPr>
          <p:cNvSpPr>
            <a:spLocks noChangeArrowheads="1"/>
          </p:cNvSpPr>
          <p:nvPr/>
        </p:nvSpPr>
        <p:spPr bwMode="auto">
          <a:xfrm>
            <a:off x="2688679"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60" name="Rectangle 196">
            <a:extLst>
              <a:ext uri="{FF2B5EF4-FFF2-40B4-BE49-F238E27FC236}">
                <a16:creationId xmlns:a16="http://schemas.microsoft.com/office/drawing/2014/main" id="{F6C8EFEC-EF46-45FF-8144-29649B71A61A}"/>
              </a:ext>
            </a:extLst>
          </p:cNvPr>
          <p:cNvSpPr>
            <a:spLocks noChangeArrowheads="1"/>
          </p:cNvSpPr>
          <p:nvPr/>
        </p:nvSpPr>
        <p:spPr bwMode="auto">
          <a:xfrm>
            <a:off x="2726115"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61" name="Rectangle 197">
            <a:extLst>
              <a:ext uri="{FF2B5EF4-FFF2-40B4-BE49-F238E27FC236}">
                <a16:creationId xmlns:a16="http://schemas.microsoft.com/office/drawing/2014/main" id="{3604721D-C131-457D-872D-106D2326F02E}"/>
              </a:ext>
            </a:extLst>
          </p:cNvPr>
          <p:cNvSpPr>
            <a:spLocks noChangeArrowheads="1"/>
          </p:cNvSpPr>
          <p:nvPr/>
        </p:nvSpPr>
        <p:spPr bwMode="auto">
          <a:xfrm>
            <a:off x="2744833"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62" name="Rectangle 198">
            <a:extLst>
              <a:ext uri="{FF2B5EF4-FFF2-40B4-BE49-F238E27FC236}">
                <a16:creationId xmlns:a16="http://schemas.microsoft.com/office/drawing/2014/main" id="{E39AB2A8-C66A-4824-913B-085861F9AC2D}"/>
              </a:ext>
            </a:extLst>
          </p:cNvPr>
          <p:cNvSpPr>
            <a:spLocks noChangeArrowheads="1"/>
          </p:cNvSpPr>
          <p:nvPr/>
        </p:nvSpPr>
        <p:spPr bwMode="auto">
          <a:xfrm>
            <a:off x="2792348"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63" name="Rectangle 199">
            <a:extLst>
              <a:ext uri="{FF2B5EF4-FFF2-40B4-BE49-F238E27FC236}">
                <a16:creationId xmlns:a16="http://schemas.microsoft.com/office/drawing/2014/main" id="{0297A2C8-C076-4912-A6D8-8B9D5C4E7BB2}"/>
              </a:ext>
            </a:extLst>
          </p:cNvPr>
          <p:cNvSpPr>
            <a:spLocks noChangeArrowheads="1"/>
          </p:cNvSpPr>
          <p:nvPr/>
        </p:nvSpPr>
        <p:spPr bwMode="auto">
          <a:xfrm>
            <a:off x="2839863" y="4847972"/>
            <a:ext cx="4895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64" name="Rectangle 200">
            <a:extLst>
              <a:ext uri="{FF2B5EF4-FFF2-40B4-BE49-F238E27FC236}">
                <a16:creationId xmlns:a16="http://schemas.microsoft.com/office/drawing/2014/main" id="{0EFDC2CD-6A23-4F1C-A975-4D555187EADA}"/>
              </a:ext>
            </a:extLst>
          </p:cNvPr>
          <p:cNvSpPr>
            <a:spLocks noChangeArrowheads="1"/>
          </p:cNvSpPr>
          <p:nvPr/>
        </p:nvSpPr>
        <p:spPr bwMode="auto">
          <a:xfrm>
            <a:off x="2888817"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65" name="Rectangle 201">
            <a:extLst>
              <a:ext uri="{FF2B5EF4-FFF2-40B4-BE49-F238E27FC236}">
                <a16:creationId xmlns:a16="http://schemas.microsoft.com/office/drawing/2014/main" id="{335F6ACC-7AF2-43DC-BE1A-F3E04034E030}"/>
              </a:ext>
            </a:extLst>
          </p:cNvPr>
          <p:cNvSpPr>
            <a:spLocks noChangeArrowheads="1"/>
          </p:cNvSpPr>
          <p:nvPr/>
        </p:nvSpPr>
        <p:spPr bwMode="auto">
          <a:xfrm>
            <a:off x="2936333"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66" name="Rectangle 202">
            <a:extLst>
              <a:ext uri="{FF2B5EF4-FFF2-40B4-BE49-F238E27FC236}">
                <a16:creationId xmlns:a16="http://schemas.microsoft.com/office/drawing/2014/main" id="{58982290-1E51-4B10-B117-493124B7057C}"/>
              </a:ext>
            </a:extLst>
          </p:cNvPr>
          <p:cNvSpPr>
            <a:spLocks noChangeArrowheads="1"/>
          </p:cNvSpPr>
          <p:nvPr/>
        </p:nvSpPr>
        <p:spPr bwMode="auto">
          <a:xfrm>
            <a:off x="2944972"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67" name="Rectangle 203">
            <a:extLst>
              <a:ext uri="{FF2B5EF4-FFF2-40B4-BE49-F238E27FC236}">
                <a16:creationId xmlns:a16="http://schemas.microsoft.com/office/drawing/2014/main" id="{A071BE27-1F72-45B9-A5E2-BA598512681E}"/>
              </a:ext>
            </a:extLst>
          </p:cNvPr>
          <p:cNvSpPr>
            <a:spLocks noChangeArrowheads="1"/>
          </p:cNvSpPr>
          <p:nvPr/>
        </p:nvSpPr>
        <p:spPr bwMode="auto">
          <a:xfrm>
            <a:off x="2973769"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68" name="Rectangle 204">
            <a:extLst>
              <a:ext uri="{FF2B5EF4-FFF2-40B4-BE49-F238E27FC236}">
                <a16:creationId xmlns:a16="http://schemas.microsoft.com/office/drawing/2014/main" id="{6336405E-089B-4CD4-B030-14A62DB39401}"/>
              </a:ext>
            </a:extLst>
          </p:cNvPr>
          <p:cNvSpPr>
            <a:spLocks noChangeArrowheads="1"/>
          </p:cNvSpPr>
          <p:nvPr/>
        </p:nvSpPr>
        <p:spPr bwMode="auto">
          <a:xfrm>
            <a:off x="3021283"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69" name="Rectangle 205">
            <a:extLst>
              <a:ext uri="{FF2B5EF4-FFF2-40B4-BE49-F238E27FC236}">
                <a16:creationId xmlns:a16="http://schemas.microsoft.com/office/drawing/2014/main" id="{885EF1C0-8161-4FE8-9FCE-F876F4611CF9}"/>
              </a:ext>
            </a:extLst>
          </p:cNvPr>
          <p:cNvSpPr>
            <a:spLocks noChangeArrowheads="1"/>
          </p:cNvSpPr>
          <p:nvPr/>
        </p:nvSpPr>
        <p:spPr bwMode="auto">
          <a:xfrm>
            <a:off x="3068799"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70" name="Rectangle 206">
            <a:extLst>
              <a:ext uri="{FF2B5EF4-FFF2-40B4-BE49-F238E27FC236}">
                <a16:creationId xmlns:a16="http://schemas.microsoft.com/office/drawing/2014/main" id="{E739790B-B3EF-41F9-B060-648A7B2AD1CF}"/>
              </a:ext>
            </a:extLst>
          </p:cNvPr>
          <p:cNvSpPr>
            <a:spLocks noChangeArrowheads="1"/>
          </p:cNvSpPr>
          <p:nvPr/>
        </p:nvSpPr>
        <p:spPr bwMode="auto">
          <a:xfrm>
            <a:off x="3116314"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71" name="Rectangle 207">
            <a:extLst>
              <a:ext uri="{FF2B5EF4-FFF2-40B4-BE49-F238E27FC236}">
                <a16:creationId xmlns:a16="http://schemas.microsoft.com/office/drawing/2014/main" id="{BBE5C82A-0AE0-4D03-8C2A-36CA33650124}"/>
              </a:ext>
            </a:extLst>
          </p:cNvPr>
          <p:cNvSpPr>
            <a:spLocks noChangeArrowheads="1"/>
          </p:cNvSpPr>
          <p:nvPr/>
        </p:nvSpPr>
        <p:spPr bwMode="auto">
          <a:xfrm>
            <a:off x="3163829"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72" name="Rectangle 208">
            <a:extLst>
              <a:ext uri="{FF2B5EF4-FFF2-40B4-BE49-F238E27FC236}">
                <a16:creationId xmlns:a16="http://schemas.microsoft.com/office/drawing/2014/main" id="{FC1BF16E-D8DC-4426-8FF2-191D42246DF3}"/>
              </a:ext>
            </a:extLst>
          </p:cNvPr>
          <p:cNvSpPr>
            <a:spLocks noChangeArrowheads="1"/>
          </p:cNvSpPr>
          <p:nvPr/>
        </p:nvSpPr>
        <p:spPr bwMode="auto">
          <a:xfrm>
            <a:off x="3211344"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73" name="Rectangle 209">
            <a:extLst>
              <a:ext uri="{FF2B5EF4-FFF2-40B4-BE49-F238E27FC236}">
                <a16:creationId xmlns:a16="http://schemas.microsoft.com/office/drawing/2014/main" id="{2F495D5B-5F31-452B-9DD3-E03D23D9C0E4}"/>
              </a:ext>
            </a:extLst>
          </p:cNvPr>
          <p:cNvSpPr>
            <a:spLocks noChangeArrowheads="1"/>
          </p:cNvSpPr>
          <p:nvPr/>
        </p:nvSpPr>
        <p:spPr bwMode="auto">
          <a:xfrm>
            <a:off x="3258859" y="4847972"/>
            <a:ext cx="4895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74" name="Rectangle 210">
            <a:extLst>
              <a:ext uri="{FF2B5EF4-FFF2-40B4-BE49-F238E27FC236}">
                <a16:creationId xmlns:a16="http://schemas.microsoft.com/office/drawing/2014/main" id="{6EFE386E-6CD7-4627-B512-AAF08664BF6F}"/>
              </a:ext>
            </a:extLst>
          </p:cNvPr>
          <p:cNvSpPr>
            <a:spLocks noChangeArrowheads="1"/>
          </p:cNvSpPr>
          <p:nvPr/>
        </p:nvSpPr>
        <p:spPr bwMode="auto">
          <a:xfrm>
            <a:off x="3297734"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75" name="Rectangle 211">
            <a:extLst>
              <a:ext uri="{FF2B5EF4-FFF2-40B4-BE49-F238E27FC236}">
                <a16:creationId xmlns:a16="http://schemas.microsoft.com/office/drawing/2014/main" id="{494CD77F-BF5F-4199-8E58-0E74F786B6B4}"/>
              </a:ext>
            </a:extLst>
          </p:cNvPr>
          <p:cNvSpPr>
            <a:spLocks noChangeArrowheads="1"/>
          </p:cNvSpPr>
          <p:nvPr/>
        </p:nvSpPr>
        <p:spPr bwMode="auto">
          <a:xfrm>
            <a:off x="3345250"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76" name="Rectangle 212">
            <a:extLst>
              <a:ext uri="{FF2B5EF4-FFF2-40B4-BE49-F238E27FC236}">
                <a16:creationId xmlns:a16="http://schemas.microsoft.com/office/drawing/2014/main" id="{29D89617-3823-42A1-A17A-253DBB8F338E}"/>
              </a:ext>
            </a:extLst>
          </p:cNvPr>
          <p:cNvSpPr>
            <a:spLocks noChangeArrowheads="1"/>
          </p:cNvSpPr>
          <p:nvPr/>
        </p:nvSpPr>
        <p:spPr bwMode="auto">
          <a:xfrm>
            <a:off x="3392764"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77" name="Rectangle 213">
            <a:extLst>
              <a:ext uri="{FF2B5EF4-FFF2-40B4-BE49-F238E27FC236}">
                <a16:creationId xmlns:a16="http://schemas.microsoft.com/office/drawing/2014/main" id="{9D6A508F-BE76-42F6-B192-29A37A9F8C20}"/>
              </a:ext>
            </a:extLst>
          </p:cNvPr>
          <p:cNvSpPr>
            <a:spLocks noChangeArrowheads="1"/>
          </p:cNvSpPr>
          <p:nvPr/>
        </p:nvSpPr>
        <p:spPr bwMode="auto">
          <a:xfrm>
            <a:off x="3440280"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78" name="Rectangle 214">
            <a:extLst>
              <a:ext uri="{FF2B5EF4-FFF2-40B4-BE49-F238E27FC236}">
                <a16:creationId xmlns:a16="http://schemas.microsoft.com/office/drawing/2014/main" id="{44E54DC3-84EB-46E5-9426-40284AF9C84A}"/>
              </a:ext>
            </a:extLst>
          </p:cNvPr>
          <p:cNvSpPr>
            <a:spLocks noChangeArrowheads="1"/>
          </p:cNvSpPr>
          <p:nvPr/>
        </p:nvSpPr>
        <p:spPr bwMode="auto">
          <a:xfrm>
            <a:off x="3487795"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79" name="Rectangle 215">
            <a:extLst>
              <a:ext uri="{FF2B5EF4-FFF2-40B4-BE49-F238E27FC236}">
                <a16:creationId xmlns:a16="http://schemas.microsoft.com/office/drawing/2014/main" id="{C9B3F8E9-7386-43B3-AD72-0434EBFA3132}"/>
              </a:ext>
            </a:extLst>
          </p:cNvPr>
          <p:cNvSpPr>
            <a:spLocks noChangeArrowheads="1"/>
          </p:cNvSpPr>
          <p:nvPr/>
        </p:nvSpPr>
        <p:spPr bwMode="auto">
          <a:xfrm>
            <a:off x="3535310"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80" name="Rectangle 216">
            <a:extLst>
              <a:ext uri="{FF2B5EF4-FFF2-40B4-BE49-F238E27FC236}">
                <a16:creationId xmlns:a16="http://schemas.microsoft.com/office/drawing/2014/main" id="{0E94E172-E354-442F-9AB3-E26B48CDBABE}"/>
              </a:ext>
            </a:extLst>
          </p:cNvPr>
          <p:cNvSpPr>
            <a:spLocks noChangeArrowheads="1"/>
          </p:cNvSpPr>
          <p:nvPr/>
        </p:nvSpPr>
        <p:spPr bwMode="auto">
          <a:xfrm>
            <a:off x="3582825"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81" name="Rectangle 217">
            <a:extLst>
              <a:ext uri="{FF2B5EF4-FFF2-40B4-BE49-F238E27FC236}">
                <a16:creationId xmlns:a16="http://schemas.microsoft.com/office/drawing/2014/main" id="{E29A91B0-7752-4364-B53D-D68C0297E17D}"/>
              </a:ext>
            </a:extLst>
          </p:cNvPr>
          <p:cNvSpPr>
            <a:spLocks noChangeArrowheads="1"/>
          </p:cNvSpPr>
          <p:nvPr/>
        </p:nvSpPr>
        <p:spPr bwMode="auto">
          <a:xfrm>
            <a:off x="3630340" y="4847972"/>
            <a:ext cx="4895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82" name="Rectangle 218">
            <a:extLst>
              <a:ext uri="{FF2B5EF4-FFF2-40B4-BE49-F238E27FC236}">
                <a16:creationId xmlns:a16="http://schemas.microsoft.com/office/drawing/2014/main" id="{B4B61D23-490D-4870-A888-E29AADF6A7CA}"/>
              </a:ext>
            </a:extLst>
          </p:cNvPr>
          <p:cNvSpPr>
            <a:spLocks noChangeArrowheads="1"/>
          </p:cNvSpPr>
          <p:nvPr/>
        </p:nvSpPr>
        <p:spPr bwMode="auto">
          <a:xfrm>
            <a:off x="3669215"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83" name="Rectangle 219">
            <a:extLst>
              <a:ext uri="{FF2B5EF4-FFF2-40B4-BE49-F238E27FC236}">
                <a16:creationId xmlns:a16="http://schemas.microsoft.com/office/drawing/2014/main" id="{FA9160C0-3FCF-48A5-95EB-0148EC17C2A4}"/>
              </a:ext>
            </a:extLst>
          </p:cNvPr>
          <p:cNvSpPr>
            <a:spLocks noChangeArrowheads="1"/>
          </p:cNvSpPr>
          <p:nvPr/>
        </p:nvSpPr>
        <p:spPr bwMode="auto">
          <a:xfrm>
            <a:off x="3716731"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84" name="Rectangle 220">
            <a:extLst>
              <a:ext uri="{FF2B5EF4-FFF2-40B4-BE49-F238E27FC236}">
                <a16:creationId xmlns:a16="http://schemas.microsoft.com/office/drawing/2014/main" id="{6833B9BD-DA07-4171-9B6B-70154A5F19ED}"/>
              </a:ext>
            </a:extLst>
          </p:cNvPr>
          <p:cNvSpPr>
            <a:spLocks noChangeArrowheads="1"/>
          </p:cNvSpPr>
          <p:nvPr/>
        </p:nvSpPr>
        <p:spPr bwMode="auto">
          <a:xfrm>
            <a:off x="3745528"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85" name="Rectangle 221">
            <a:extLst>
              <a:ext uri="{FF2B5EF4-FFF2-40B4-BE49-F238E27FC236}">
                <a16:creationId xmlns:a16="http://schemas.microsoft.com/office/drawing/2014/main" id="{0A5E8002-65EA-491D-9119-67875656E8B5}"/>
              </a:ext>
            </a:extLst>
          </p:cNvPr>
          <p:cNvSpPr>
            <a:spLocks noChangeArrowheads="1"/>
          </p:cNvSpPr>
          <p:nvPr/>
        </p:nvSpPr>
        <p:spPr bwMode="auto">
          <a:xfrm>
            <a:off x="3782964"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86" name="Rectangle 222">
            <a:extLst>
              <a:ext uri="{FF2B5EF4-FFF2-40B4-BE49-F238E27FC236}">
                <a16:creationId xmlns:a16="http://schemas.microsoft.com/office/drawing/2014/main" id="{72A83954-1584-4C36-B437-658EBDBEF32C}"/>
              </a:ext>
            </a:extLst>
          </p:cNvPr>
          <p:cNvSpPr>
            <a:spLocks noChangeArrowheads="1"/>
          </p:cNvSpPr>
          <p:nvPr/>
        </p:nvSpPr>
        <p:spPr bwMode="auto">
          <a:xfrm>
            <a:off x="3811761"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87" name="Rectangle 223">
            <a:extLst>
              <a:ext uri="{FF2B5EF4-FFF2-40B4-BE49-F238E27FC236}">
                <a16:creationId xmlns:a16="http://schemas.microsoft.com/office/drawing/2014/main" id="{47701ABA-3964-4D28-9005-ADBF4E323F23}"/>
              </a:ext>
            </a:extLst>
          </p:cNvPr>
          <p:cNvSpPr>
            <a:spLocks noChangeArrowheads="1"/>
          </p:cNvSpPr>
          <p:nvPr/>
        </p:nvSpPr>
        <p:spPr bwMode="auto">
          <a:xfrm>
            <a:off x="3840558"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88" name="Rectangle 224">
            <a:extLst>
              <a:ext uri="{FF2B5EF4-FFF2-40B4-BE49-F238E27FC236}">
                <a16:creationId xmlns:a16="http://schemas.microsoft.com/office/drawing/2014/main" id="{34C321F3-4BAB-4688-A673-41330620594D}"/>
              </a:ext>
            </a:extLst>
          </p:cNvPr>
          <p:cNvSpPr>
            <a:spLocks noChangeArrowheads="1"/>
          </p:cNvSpPr>
          <p:nvPr/>
        </p:nvSpPr>
        <p:spPr bwMode="auto">
          <a:xfrm>
            <a:off x="3869355"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89" name="Rectangle 225">
            <a:extLst>
              <a:ext uri="{FF2B5EF4-FFF2-40B4-BE49-F238E27FC236}">
                <a16:creationId xmlns:a16="http://schemas.microsoft.com/office/drawing/2014/main" id="{B695068D-EE28-44AA-AB88-1F2D7B351183}"/>
              </a:ext>
            </a:extLst>
          </p:cNvPr>
          <p:cNvSpPr>
            <a:spLocks noChangeArrowheads="1"/>
          </p:cNvSpPr>
          <p:nvPr/>
        </p:nvSpPr>
        <p:spPr bwMode="auto">
          <a:xfrm>
            <a:off x="3906791"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90" name="Rectangle 226">
            <a:extLst>
              <a:ext uri="{FF2B5EF4-FFF2-40B4-BE49-F238E27FC236}">
                <a16:creationId xmlns:a16="http://schemas.microsoft.com/office/drawing/2014/main" id="{1A4D7FEB-8C4B-48D9-919F-B29EBA280D13}"/>
              </a:ext>
            </a:extLst>
          </p:cNvPr>
          <p:cNvSpPr>
            <a:spLocks noChangeArrowheads="1"/>
          </p:cNvSpPr>
          <p:nvPr/>
        </p:nvSpPr>
        <p:spPr bwMode="auto">
          <a:xfrm>
            <a:off x="3935588"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91" name="Rectangle 227">
            <a:extLst>
              <a:ext uri="{FF2B5EF4-FFF2-40B4-BE49-F238E27FC236}">
                <a16:creationId xmlns:a16="http://schemas.microsoft.com/office/drawing/2014/main" id="{222AAB50-E152-4636-94F0-9A894D5DADD0}"/>
              </a:ext>
            </a:extLst>
          </p:cNvPr>
          <p:cNvSpPr>
            <a:spLocks noChangeArrowheads="1"/>
          </p:cNvSpPr>
          <p:nvPr/>
        </p:nvSpPr>
        <p:spPr bwMode="auto">
          <a:xfrm>
            <a:off x="3964385"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92" name="Rectangle 228">
            <a:extLst>
              <a:ext uri="{FF2B5EF4-FFF2-40B4-BE49-F238E27FC236}">
                <a16:creationId xmlns:a16="http://schemas.microsoft.com/office/drawing/2014/main" id="{47ABA978-8FE3-41E5-9AA0-AF5DF73DCD12}"/>
              </a:ext>
            </a:extLst>
          </p:cNvPr>
          <p:cNvSpPr>
            <a:spLocks noChangeArrowheads="1"/>
          </p:cNvSpPr>
          <p:nvPr/>
        </p:nvSpPr>
        <p:spPr bwMode="auto">
          <a:xfrm>
            <a:off x="3993182"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93" name="Rectangle 229">
            <a:extLst>
              <a:ext uri="{FF2B5EF4-FFF2-40B4-BE49-F238E27FC236}">
                <a16:creationId xmlns:a16="http://schemas.microsoft.com/office/drawing/2014/main" id="{C68F9302-D4A6-49F5-96B6-1548DA655676}"/>
              </a:ext>
            </a:extLst>
          </p:cNvPr>
          <p:cNvSpPr>
            <a:spLocks noChangeArrowheads="1"/>
          </p:cNvSpPr>
          <p:nvPr/>
        </p:nvSpPr>
        <p:spPr bwMode="auto">
          <a:xfrm>
            <a:off x="4030618"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94" name="Rectangle 230">
            <a:extLst>
              <a:ext uri="{FF2B5EF4-FFF2-40B4-BE49-F238E27FC236}">
                <a16:creationId xmlns:a16="http://schemas.microsoft.com/office/drawing/2014/main" id="{EDDF252E-09EE-4B59-B1F7-E1B0791B1069}"/>
              </a:ext>
            </a:extLst>
          </p:cNvPr>
          <p:cNvSpPr>
            <a:spLocks noChangeArrowheads="1"/>
          </p:cNvSpPr>
          <p:nvPr/>
        </p:nvSpPr>
        <p:spPr bwMode="auto">
          <a:xfrm>
            <a:off x="4059415"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95" name="Rectangle 231">
            <a:extLst>
              <a:ext uri="{FF2B5EF4-FFF2-40B4-BE49-F238E27FC236}">
                <a16:creationId xmlns:a16="http://schemas.microsoft.com/office/drawing/2014/main" id="{D8D4B6D4-20B3-455C-9CF2-A737B6500BD7}"/>
              </a:ext>
            </a:extLst>
          </p:cNvPr>
          <p:cNvSpPr>
            <a:spLocks noChangeArrowheads="1"/>
          </p:cNvSpPr>
          <p:nvPr/>
        </p:nvSpPr>
        <p:spPr bwMode="auto">
          <a:xfrm>
            <a:off x="4088212"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96" name="Rectangle 232">
            <a:extLst>
              <a:ext uri="{FF2B5EF4-FFF2-40B4-BE49-F238E27FC236}">
                <a16:creationId xmlns:a16="http://schemas.microsoft.com/office/drawing/2014/main" id="{D9E0ADAB-5BB9-4FB1-8CCE-011B17F93A08}"/>
              </a:ext>
            </a:extLst>
          </p:cNvPr>
          <p:cNvSpPr>
            <a:spLocks noChangeArrowheads="1"/>
          </p:cNvSpPr>
          <p:nvPr/>
        </p:nvSpPr>
        <p:spPr bwMode="auto">
          <a:xfrm>
            <a:off x="4117009" y="484797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97" name="Rectangle 233">
            <a:extLst>
              <a:ext uri="{FF2B5EF4-FFF2-40B4-BE49-F238E27FC236}">
                <a16:creationId xmlns:a16="http://schemas.microsoft.com/office/drawing/2014/main" id="{A6984ECA-BAE6-461C-9253-4BA7F6F45EFA}"/>
              </a:ext>
            </a:extLst>
          </p:cNvPr>
          <p:cNvSpPr>
            <a:spLocks noChangeArrowheads="1"/>
          </p:cNvSpPr>
          <p:nvPr/>
        </p:nvSpPr>
        <p:spPr bwMode="auto">
          <a:xfrm>
            <a:off x="4154445" y="4839333"/>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98" name="Rectangle 234">
            <a:extLst>
              <a:ext uri="{FF2B5EF4-FFF2-40B4-BE49-F238E27FC236}">
                <a16:creationId xmlns:a16="http://schemas.microsoft.com/office/drawing/2014/main" id="{1C8BE4F0-A305-4618-A760-96040023B8D1}"/>
              </a:ext>
            </a:extLst>
          </p:cNvPr>
          <p:cNvSpPr>
            <a:spLocks noChangeArrowheads="1"/>
          </p:cNvSpPr>
          <p:nvPr/>
        </p:nvSpPr>
        <p:spPr bwMode="auto">
          <a:xfrm>
            <a:off x="4183242" y="4839333"/>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399" name="Rectangle 235">
            <a:extLst>
              <a:ext uri="{FF2B5EF4-FFF2-40B4-BE49-F238E27FC236}">
                <a16:creationId xmlns:a16="http://schemas.microsoft.com/office/drawing/2014/main" id="{9E09CD86-CD7A-4B3C-ABE6-6ADF1AB21FEF}"/>
              </a:ext>
            </a:extLst>
          </p:cNvPr>
          <p:cNvSpPr>
            <a:spLocks noChangeArrowheads="1"/>
          </p:cNvSpPr>
          <p:nvPr/>
        </p:nvSpPr>
        <p:spPr bwMode="auto">
          <a:xfrm>
            <a:off x="4212039" y="4839333"/>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00" name="Rectangle 236">
            <a:extLst>
              <a:ext uri="{FF2B5EF4-FFF2-40B4-BE49-F238E27FC236}">
                <a16:creationId xmlns:a16="http://schemas.microsoft.com/office/drawing/2014/main" id="{A14E89FC-F70A-4218-975C-ADB3C496D951}"/>
              </a:ext>
            </a:extLst>
          </p:cNvPr>
          <p:cNvSpPr>
            <a:spLocks noChangeArrowheads="1"/>
          </p:cNvSpPr>
          <p:nvPr/>
        </p:nvSpPr>
        <p:spPr bwMode="auto">
          <a:xfrm>
            <a:off x="4240836" y="4839333"/>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01" name="Rectangle 237">
            <a:extLst>
              <a:ext uri="{FF2B5EF4-FFF2-40B4-BE49-F238E27FC236}">
                <a16:creationId xmlns:a16="http://schemas.microsoft.com/office/drawing/2014/main" id="{3F20DB03-0FAA-46A0-82AF-D521330D1284}"/>
              </a:ext>
            </a:extLst>
          </p:cNvPr>
          <p:cNvSpPr>
            <a:spLocks noChangeArrowheads="1"/>
          </p:cNvSpPr>
          <p:nvPr/>
        </p:nvSpPr>
        <p:spPr bwMode="auto">
          <a:xfrm>
            <a:off x="4278272" y="4839333"/>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02" name="Rectangle 238">
            <a:extLst>
              <a:ext uri="{FF2B5EF4-FFF2-40B4-BE49-F238E27FC236}">
                <a16:creationId xmlns:a16="http://schemas.microsoft.com/office/drawing/2014/main" id="{4D2AD048-9C0B-48FD-94C0-B6952D333B6E}"/>
              </a:ext>
            </a:extLst>
          </p:cNvPr>
          <p:cNvSpPr>
            <a:spLocks noChangeArrowheads="1"/>
          </p:cNvSpPr>
          <p:nvPr/>
        </p:nvSpPr>
        <p:spPr bwMode="auto">
          <a:xfrm>
            <a:off x="4307069" y="4839333"/>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03" name="Rectangle 239">
            <a:extLst>
              <a:ext uri="{FF2B5EF4-FFF2-40B4-BE49-F238E27FC236}">
                <a16:creationId xmlns:a16="http://schemas.microsoft.com/office/drawing/2014/main" id="{C08F55CB-1BDD-41CB-B8C3-F026B32786CF}"/>
              </a:ext>
            </a:extLst>
          </p:cNvPr>
          <p:cNvSpPr>
            <a:spLocks noChangeArrowheads="1"/>
          </p:cNvSpPr>
          <p:nvPr/>
        </p:nvSpPr>
        <p:spPr bwMode="auto">
          <a:xfrm>
            <a:off x="4335866" y="4839333"/>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04" name="Rectangle 240">
            <a:extLst>
              <a:ext uri="{FF2B5EF4-FFF2-40B4-BE49-F238E27FC236}">
                <a16:creationId xmlns:a16="http://schemas.microsoft.com/office/drawing/2014/main" id="{E9C74BC9-9116-4319-9D29-56FA11324C08}"/>
              </a:ext>
            </a:extLst>
          </p:cNvPr>
          <p:cNvSpPr>
            <a:spLocks noChangeArrowheads="1"/>
          </p:cNvSpPr>
          <p:nvPr/>
        </p:nvSpPr>
        <p:spPr bwMode="auto">
          <a:xfrm>
            <a:off x="4364663" y="4839333"/>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05" name="Rectangle 241">
            <a:extLst>
              <a:ext uri="{FF2B5EF4-FFF2-40B4-BE49-F238E27FC236}">
                <a16:creationId xmlns:a16="http://schemas.microsoft.com/office/drawing/2014/main" id="{E2B333B0-C069-499A-BD2B-E0E091B90F10}"/>
              </a:ext>
            </a:extLst>
          </p:cNvPr>
          <p:cNvSpPr>
            <a:spLocks noChangeArrowheads="1"/>
          </p:cNvSpPr>
          <p:nvPr/>
        </p:nvSpPr>
        <p:spPr bwMode="auto">
          <a:xfrm>
            <a:off x="4402099" y="4839333"/>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06" name="Rectangle 242">
            <a:extLst>
              <a:ext uri="{FF2B5EF4-FFF2-40B4-BE49-F238E27FC236}">
                <a16:creationId xmlns:a16="http://schemas.microsoft.com/office/drawing/2014/main" id="{ECB95F14-5059-4AD8-B270-080DA077F373}"/>
              </a:ext>
            </a:extLst>
          </p:cNvPr>
          <p:cNvSpPr>
            <a:spLocks noChangeArrowheads="1"/>
          </p:cNvSpPr>
          <p:nvPr/>
        </p:nvSpPr>
        <p:spPr bwMode="auto">
          <a:xfrm>
            <a:off x="4430896" y="4839333"/>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07" name="Rectangle 243">
            <a:extLst>
              <a:ext uri="{FF2B5EF4-FFF2-40B4-BE49-F238E27FC236}">
                <a16:creationId xmlns:a16="http://schemas.microsoft.com/office/drawing/2014/main" id="{F6D7944B-460B-40A5-AE95-BAA64E8EE130}"/>
              </a:ext>
            </a:extLst>
          </p:cNvPr>
          <p:cNvSpPr>
            <a:spLocks noChangeArrowheads="1"/>
          </p:cNvSpPr>
          <p:nvPr/>
        </p:nvSpPr>
        <p:spPr bwMode="auto">
          <a:xfrm>
            <a:off x="4459693" y="4829253"/>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08" name="Rectangle 244">
            <a:extLst>
              <a:ext uri="{FF2B5EF4-FFF2-40B4-BE49-F238E27FC236}">
                <a16:creationId xmlns:a16="http://schemas.microsoft.com/office/drawing/2014/main" id="{1C2C57BC-237F-4CE7-8CD3-74E41C5B05E2}"/>
              </a:ext>
            </a:extLst>
          </p:cNvPr>
          <p:cNvSpPr>
            <a:spLocks noChangeArrowheads="1"/>
          </p:cNvSpPr>
          <p:nvPr/>
        </p:nvSpPr>
        <p:spPr bwMode="auto">
          <a:xfrm>
            <a:off x="4488490" y="4829253"/>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09" name="Rectangle 245">
            <a:extLst>
              <a:ext uri="{FF2B5EF4-FFF2-40B4-BE49-F238E27FC236}">
                <a16:creationId xmlns:a16="http://schemas.microsoft.com/office/drawing/2014/main" id="{B3A36C90-8347-4088-B68C-CD9C425F6CEB}"/>
              </a:ext>
            </a:extLst>
          </p:cNvPr>
          <p:cNvSpPr>
            <a:spLocks noChangeArrowheads="1"/>
          </p:cNvSpPr>
          <p:nvPr/>
        </p:nvSpPr>
        <p:spPr bwMode="auto">
          <a:xfrm>
            <a:off x="4525926" y="4829253"/>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10" name="Rectangle 246">
            <a:extLst>
              <a:ext uri="{FF2B5EF4-FFF2-40B4-BE49-F238E27FC236}">
                <a16:creationId xmlns:a16="http://schemas.microsoft.com/office/drawing/2014/main" id="{8BFEF300-EB8D-42C4-A86D-7C6073EA7561}"/>
              </a:ext>
            </a:extLst>
          </p:cNvPr>
          <p:cNvSpPr>
            <a:spLocks noChangeArrowheads="1"/>
          </p:cNvSpPr>
          <p:nvPr/>
        </p:nvSpPr>
        <p:spPr bwMode="auto">
          <a:xfrm>
            <a:off x="4554723" y="4829253"/>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11" name="Rectangle 247">
            <a:extLst>
              <a:ext uri="{FF2B5EF4-FFF2-40B4-BE49-F238E27FC236}">
                <a16:creationId xmlns:a16="http://schemas.microsoft.com/office/drawing/2014/main" id="{AAC628C3-857E-400D-B36B-0899AAD00C7C}"/>
              </a:ext>
            </a:extLst>
          </p:cNvPr>
          <p:cNvSpPr>
            <a:spLocks noChangeArrowheads="1"/>
          </p:cNvSpPr>
          <p:nvPr/>
        </p:nvSpPr>
        <p:spPr bwMode="auto">
          <a:xfrm>
            <a:off x="4583520" y="4829253"/>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12" name="Rectangle 248">
            <a:extLst>
              <a:ext uri="{FF2B5EF4-FFF2-40B4-BE49-F238E27FC236}">
                <a16:creationId xmlns:a16="http://schemas.microsoft.com/office/drawing/2014/main" id="{26207157-1F48-4451-9595-C078B0806929}"/>
              </a:ext>
            </a:extLst>
          </p:cNvPr>
          <p:cNvSpPr>
            <a:spLocks noChangeArrowheads="1"/>
          </p:cNvSpPr>
          <p:nvPr/>
        </p:nvSpPr>
        <p:spPr bwMode="auto">
          <a:xfrm>
            <a:off x="4612317" y="4819175"/>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13" name="Rectangle 249">
            <a:extLst>
              <a:ext uri="{FF2B5EF4-FFF2-40B4-BE49-F238E27FC236}">
                <a16:creationId xmlns:a16="http://schemas.microsoft.com/office/drawing/2014/main" id="{7B6D9C82-732B-4A9C-9B4D-EAFA177BEFE7}"/>
              </a:ext>
            </a:extLst>
          </p:cNvPr>
          <p:cNvSpPr>
            <a:spLocks noChangeArrowheads="1"/>
          </p:cNvSpPr>
          <p:nvPr/>
        </p:nvSpPr>
        <p:spPr bwMode="auto">
          <a:xfrm>
            <a:off x="4649753" y="4819175"/>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14" name="Rectangle 250">
            <a:extLst>
              <a:ext uri="{FF2B5EF4-FFF2-40B4-BE49-F238E27FC236}">
                <a16:creationId xmlns:a16="http://schemas.microsoft.com/office/drawing/2014/main" id="{AA71098C-CB28-4EF7-8EE1-BA18CA9403F3}"/>
              </a:ext>
            </a:extLst>
          </p:cNvPr>
          <p:cNvSpPr>
            <a:spLocks noChangeArrowheads="1"/>
          </p:cNvSpPr>
          <p:nvPr/>
        </p:nvSpPr>
        <p:spPr bwMode="auto">
          <a:xfrm>
            <a:off x="4678550" y="4819175"/>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15" name="Rectangle 251">
            <a:extLst>
              <a:ext uri="{FF2B5EF4-FFF2-40B4-BE49-F238E27FC236}">
                <a16:creationId xmlns:a16="http://schemas.microsoft.com/office/drawing/2014/main" id="{F7954C5F-4E24-4086-B038-562F06DE7FE4}"/>
              </a:ext>
            </a:extLst>
          </p:cNvPr>
          <p:cNvSpPr>
            <a:spLocks noChangeArrowheads="1"/>
          </p:cNvSpPr>
          <p:nvPr/>
        </p:nvSpPr>
        <p:spPr bwMode="auto">
          <a:xfrm>
            <a:off x="4707347" y="4819175"/>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16" name="Rectangle 252">
            <a:extLst>
              <a:ext uri="{FF2B5EF4-FFF2-40B4-BE49-F238E27FC236}">
                <a16:creationId xmlns:a16="http://schemas.microsoft.com/office/drawing/2014/main" id="{B182FA07-5C2D-461E-B899-1C852B9EDB13}"/>
              </a:ext>
            </a:extLst>
          </p:cNvPr>
          <p:cNvSpPr>
            <a:spLocks noChangeArrowheads="1"/>
          </p:cNvSpPr>
          <p:nvPr/>
        </p:nvSpPr>
        <p:spPr bwMode="auto">
          <a:xfrm>
            <a:off x="4736144" y="4819175"/>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17" name="Rectangle 253">
            <a:extLst>
              <a:ext uri="{FF2B5EF4-FFF2-40B4-BE49-F238E27FC236}">
                <a16:creationId xmlns:a16="http://schemas.microsoft.com/office/drawing/2014/main" id="{B59B7DCD-C352-458E-B11B-E817EF2DC10A}"/>
              </a:ext>
            </a:extLst>
          </p:cNvPr>
          <p:cNvSpPr>
            <a:spLocks noChangeArrowheads="1"/>
          </p:cNvSpPr>
          <p:nvPr/>
        </p:nvSpPr>
        <p:spPr bwMode="auto">
          <a:xfrm>
            <a:off x="4773580" y="4810536"/>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18" name="Rectangle 254">
            <a:extLst>
              <a:ext uri="{FF2B5EF4-FFF2-40B4-BE49-F238E27FC236}">
                <a16:creationId xmlns:a16="http://schemas.microsoft.com/office/drawing/2014/main" id="{319D2814-70D4-4CF8-86FF-09B62D7C9897}"/>
              </a:ext>
            </a:extLst>
          </p:cNvPr>
          <p:cNvSpPr>
            <a:spLocks noChangeArrowheads="1"/>
          </p:cNvSpPr>
          <p:nvPr/>
        </p:nvSpPr>
        <p:spPr bwMode="auto">
          <a:xfrm>
            <a:off x="4802377" y="4810536"/>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19" name="Rectangle 255">
            <a:extLst>
              <a:ext uri="{FF2B5EF4-FFF2-40B4-BE49-F238E27FC236}">
                <a16:creationId xmlns:a16="http://schemas.microsoft.com/office/drawing/2014/main" id="{0610895D-E708-4CF2-B44B-A62478BDF290}"/>
              </a:ext>
            </a:extLst>
          </p:cNvPr>
          <p:cNvSpPr>
            <a:spLocks noChangeArrowheads="1"/>
          </p:cNvSpPr>
          <p:nvPr/>
        </p:nvSpPr>
        <p:spPr bwMode="auto">
          <a:xfrm>
            <a:off x="4831174" y="4810536"/>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20" name="Rectangle 256">
            <a:extLst>
              <a:ext uri="{FF2B5EF4-FFF2-40B4-BE49-F238E27FC236}">
                <a16:creationId xmlns:a16="http://schemas.microsoft.com/office/drawing/2014/main" id="{209B5828-339A-42DA-856A-7EB309D352EA}"/>
              </a:ext>
            </a:extLst>
          </p:cNvPr>
          <p:cNvSpPr>
            <a:spLocks noChangeArrowheads="1"/>
          </p:cNvSpPr>
          <p:nvPr/>
        </p:nvSpPr>
        <p:spPr bwMode="auto">
          <a:xfrm>
            <a:off x="4897407" y="4800456"/>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21" name="Rectangle 257">
            <a:extLst>
              <a:ext uri="{FF2B5EF4-FFF2-40B4-BE49-F238E27FC236}">
                <a16:creationId xmlns:a16="http://schemas.microsoft.com/office/drawing/2014/main" id="{3CFA2689-D098-41ED-9E48-C6DAA9A4F941}"/>
              </a:ext>
            </a:extLst>
          </p:cNvPr>
          <p:cNvSpPr>
            <a:spLocks noChangeArrowheads="1"/>
          </p:cNvSpPr>
          <p:nvPr/>
        </p:nvSpPr>
        <p:spPr bwMode="auto">
          <a:xfrm>
            <a:off x="4926204" y="4790378"/>
            <a:ext cx="47515" cy="4895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22" name="Rectangle 258">
            <a:extLst>
              <a:ext uri="{FF2B5EF4-FFF2-40B4-BE49-F238E27FC236}">
                <a16:creationId xmlns:a16="http://schemas.microsoft.com/office/drawing/2014/main" id="{C037C1AB-782B-4D44-8369-314A873C1368}"/>
              </a:ext>
            </a:extLst>
          </p:cNvPr>
          <p:cNvSpPr>
            <a:spLocks noChangeArrowheads="1"/>
          </p:cNvSpPr>
          <p:nvPr/>
        </p:nvSpPr>
        <p:spPr bwMode="auto">
          <a:xfrm>
            <a:off x="4955001" y="4781739"/>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23" name="Rectangle 259">
            <a:extLst>
              <a:ext uri="{FF2B5EF4-FFF2-40B4-BE49-F238E27FC236}">
                <a16:creationId xmlns:a16="http://schemas.microsoft.com/office/drawing/2014/main" id="{A1DCA542-97A0-4A65-BAF3-4613F9B9E6F3}"/>
              </a:ext>
            </a:extLst>
          </p:cNvPr>
          <p:cNvSpPr>
            <a:spLocks noChangeArrowheads="1"/>
          </p:cNvSpPr>
          <p:nvPr/>
        </p:nvSpPr>
        <p:spPr bwMode="auto">
          <a:xfrm>
            <a:off x="4983798" y="4781739"/>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24" name="Rectangle 260">
            <a:extLst>
              <a:ext uri="{FF2B5EF4-FFF2-40B4-BE49-F238E27FC236}">
                <a16:creationId xmlns:a16="http://schemas.microsoft.com/office/drawing/2014/main" id="{0FB6B02A-A940-4D5D-8220-7A55E4214602}"/>
              </a:ext>
            </a:extLst>
          </p:cNvPr>
          <p:cNvSpPr>
            <a:spLocks noChangeArrowheads="1"/>
          </p:cNvSpPr>
          <p:nvPr/>
        </p:nvSpPr>
        <p:spPr bwMode="auto">
          <a:xfrm>
            <a:off x="5012595" y="4771659"/>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25" name="Rectangle 261">
            <a:extLst>
              <a:ext uri="{FF2B5EF4-FFF2-40B4-BE49-F238E27FC236}">
                <a16:creationId xmlns:a16="http://schemas.microsoft.com/office/drawing/2014/main" id="{797BB988-80F3-4C2C-AEF8-AAA312EB2D6F}"/>
              </a:ext>
            </a:extLst>
          </p:cNvPr>
          <p:cNvSpPr>
            <a:spLocks noChangeArrowheads="1"/>
          </p:cNvSpPr>
          <p:nvPr/>
        </p:nvSpPr>
        <p:spPr bwMode="auto">
          <a:xfrm>
            <a:off x="5050031" y="4771659"/>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26" name="Rectangle 262">
            <a:extLst>
              <a:ext uri="{FF2B5EF4-FFF2-40B4-BE49-F238E27FC236}">
                <a16:creationId xmlns:a16="http://schemas.microsoft.com/office/drawing/2014/main" id="{7037111D-3F2F-4655-9C6A-6FC616CED158}"/>
              </a:ext>
            </a:extLst>
          </p:cNvPr>
          <p:cNvSpPr>
            <a:spLocks noChangeArrowheads="1"/>
          </p:cNvSpPr>
          <p:nvPr/>
        </p:nvSpPr>
        <p:spPr bwMode="auto">
          <a:xfrm>
            <a:off x="5078828" y="4763020"/>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27" name="Rectangle 263">
            <a:extLst>
              <a:ext uri="{FF2B5EF4-FFF2-40B4-BE49-F238E27FC236}">
                <a16:creationId xmlns:a16="http://schemas.microsoft.com/office/drawing/2014/main" id="{988687B8-79CD-43D5-90A7-41BA69D824C6}"/>
              </a:ext>
            </a:extLst>
          </p:cNvPr>
          <p:cNvSpPr>
            <a:spLocks noChangeArrowheads="1"/>
          </p:cNvSpPr>
          <p:nvPr/>
        </p:nvSpPr>
        <p:spPr bwMode="auto">
          <a:xfrm>
            <a:off x="5107625" y="475294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28" name="Rectangle 264">
            <a:extLst>
              <a:ext uri="{FF2B5EF4-FFF2-40B4-BE49-F238E27FC236}">
                <a16:creationId xmlns:a16="http://schemas.microsoft.com/office/drawing/2014/main" id="{016BA7E9-3E0F-45B2-B6F8-2762A68A0299}"/>
              </a:ext>
            </a:extLst>
          </p:cNvPr>
          <p:cNvSpPr>
            <a:spLocks noChangeArrowheads="1"/>
          </p:cNvSpPr>
          <p:nvPr/>
        </p:nvSpPr>
        <p:spPr bwMode="auto">
          <a:xfrm>
            <a:off x="5136422" y="4734223"/>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29" name="Rectangle 265">
            <a:extLst>
              <a:ext uri="{FF2B5EF4-FFF2-40B4-BE49-F238E27FC236}">
                <a16:creationId xmlns:a16="http://schemas.microsoft.com/office/drawing/2014/main" id="{7FF155D4-C781-4EC1-B4B1-0B6F6B419DEA}"/>
              </a:ext>
            </a:extLst>
          </p:cNvPr>
          <p:cNvSpPr>
            <a:spLocks noChangeArrowheads="1"/>
          </p:cNvSpPr>
          <p:nvPr/>
        </p:nvSpPr>
        <p:spPr bwMode="auto">
          <a:xfrm>
            <a:off x="5173858" y="4724145"/>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30" name="Rectangle 266">
            <a:extLst>
              <a:ext uri="{FF2B5EF4-FFF2-40B4-BE49-F238E27FC236}">
                <a16:creationId xmlns:a16="http://schemas.microsoft.com/office/drawing/2014/main" id="{460C4079-5F8C-4722-8746-64C1FF9595F2}"/>
              </a:ext>
            </a:extLst>
          </p:cNvPr>
          <p:cNvSpPr>
            <a:spLocks noChangeArrowheads="1"/>
          </p:cNvSpPr>
          <p:nvPr/>
        </p:nvSpPr>
        <p:spPr bwMode="auto">
          <a:xfrm>
            <a:off x="5202655" y="4715506"/>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31" name="Rectangle 267">
            <a:extLst>
              <a:ext uri="{FF2B5EF4-FFF2-40B4-BE49-F238E27FC236}">
                <a16:creationId xmlns:a16="http://schemas.microsoft.com/office/drawing/2014/main" id="{3B3076CF-F177-48D6-B7DC-9F46B55072C2}"/>
              </a:ext>
            </a:extLst>
          </p:cNvPr>
          <p:cNvSpPr>
            <a:spLocks noChangeArrowheads="1"/>
          </p:cNvSpPr>
          <p:nvPr/>
        </p:nvSpPr>
        <p:spPr bwMode="auto">
          <a:xfrm>
            <a:off x="5231452" y="4705426"/>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32" name="Rectangle 268">
            <a:extLst>
              <a:ext uri="{FF2B5EF4-FFF2-40B4-BE49-F238E27FC236}">
                <a16:creationId xmlns:a16="http://schemas.microsoft.com/office/drawing/2014/main" id="{3334DBBB-8248-45AD-B976-7D785AAF7255}"/>
              </a:ext>
            </a:extLst>
          </p:cNvPr>
          <p:cNvSpPr>
            <a:spLocks noChangeArrowheads="1"/>
          </p:cNvSpPr>
          <p:nvPr/>
        </p:nvSpPr>
        <p:spPr bwMode="auto">
          <a:xfrm>
            <a:off x="5260249" y="4695348"/>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33" name="Rectangle 269">
            <a:extLst>
              <a:ext uri="{FF2B5EF4-FFF2-40B4-BE49-F238E27FC236}">
                <a16:creationId xmlns:a16="http://schemas.microsoft.com/office/drawing/2014/main" id="{99930076-3772-4613-97E7-B5CEEA1D9C90}"/>
              </a:ext>
            </a:extLst>
          </p:cNvPr>
          <p:cNvSpPr>
            <a:spLocks noChangeArrowheads="1"/>
          </p:cNvSpPr>
          <p:nvPr/>
        </p:nvSpPr>
        <p:spPr bwMode="auto">
          <a:xfrm>
            <a:off x="5297685" y="4686709"/>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34" name="Rectangle 270">
            <a:extLst>
              <a:ext uri="{FF2B5EF4-FFF2-40B4-BE49-F238E27FC236}">
                <a16:creationId xmlns:a16="http://schemas.microsoft.com/office/drawing/2014/main" id="{0DA1F37D-4EB5-4295-9143-ECF93AFA24F1}"/>
              </a:ext>
            </a:extLst>
          </p:cNvPr>
          <p:cNvSpPr>
            <a:spLocks noChangeArrowheads="1"/>
          </p:cNvSpPr>
          <p:nvPr/>
        </p:nvSpPr>
        <p:spPr bwMode="auto">
          <a:xfrm>
            <a:off x="5326482" y="4676629"/>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35" name="Rectangle 271">
            <a:extLst>
              <a:ext uri="{FF2B5EF4-FFF2-40B4-BE49-F238E27FC236}">
                <a16:creationId xmlns:a16="http://schemas.microsoft.com/office/drawing/2014/main" id="{D71D8558-68BF-4826-B3B7-C55579304F0E}"/>
              </a:ext>
            </a:extLst>
          </p:cNvPr>
          <p:cNvSpPr>
            <a:spLocks noChangeArrowheads="1"/>
          </p:cNvSpPr>
          <p:nvPr/>
        </p:nvSpPr>
        <p:spPr bwMode="auto">
          <a:xfrm>
            <a:off x="5355279" y="4666551"/>
            <a:ext cx="47515" cy="4895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36" name="Rectangle 272">
            <a:extLst>
              <a:ext uri="{FF2B5EF4-FFF2-40B4-BE49-F238E27FC236}">
                <a16:creationId xmlns:a16="http://schemas.microsoft.com/office/drawing/2014/main" id="{E0A50BB5-5A8B-4F94-83E1-C345B5AE4BB7}"/>
              </a:ext>
            </a:extLst>
          </p:cNvPr>
          <p:cNvSpPr>
            <a:spLocks noChangeArrowheads="1"/>
          </p:cNvSpPr>
          <p:nvPr/>
        </p:nvSpPr>
        <p:spPr bwMode="auto">
          <a:xfrm>
            <a:off x="5384076" y="464783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37" name="Rectangle 273">
            <a:extLst>
              <a:ext uri="{FF2B5EF4-FFF2-40B4-BE49-F238E27FC236}">
                <a16:creationId xmlns:a16="http://schemas.microsoft.com/office/drawing/2014/main" id="{472B54F3-7225-43D1-98C5-F3A76D42C27A}"/>
              </a:ext>
            </a:extLst>
          </p:cNvPr>
          <p:cNvSpPr>
            <a:spLocks noChangeArrowheads="1"/>
          </p:cNvSpPr>
          <p:nvPr/>
        </p:nvSpPr>
        <p:spPr bwMode="auto">
          <a:xfrm>
            <a:off x="5421512" y="4639193"/>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38" name="Rectangle 274">
            <a:extLst>
              <a:ext uri="{FF2B5EF4-FFF2-40B4-BE49-F238E27FC236}">
                <a16:creationId xmlns:a16="http://schemas.microsoft.com/office/drawing/2014/main" id="{C9B20CB2-CB74-4805-A423-66F6E2F7878C}"/>
              </a:ext>
            </a:extLst>
          </p:cNvPr>
          <p:cNvSpPr>
            <a:spLocks noChangeArrowheads="1"/>
          </p:cNvSpPr>
          <p:nvPr/>
        </p:nvSpPr>
        <p:spPr bwMode="auto">
          <a:xfrm>
            <a:off x="5450309" y="4619036"/>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39" name="Rectangle 275">
            <a:extLst>
              <a:ext uri="{FF2B5EF4-FFF2-40B4-BE49-F238E27FC236}">
                <a16:creationId xmlns:a16="http://schemas.microsoft.com/office/drawing/2014/main" id="{275AAE5F-A038-42B8-8BBE-38DD9EE44C1F}"/>
              </a:ext>
            </a:extLst>
          </p:cNvPr>
          <p:cNvSpPr>
            <a:spLocks noChangeArrowheads="1"/>
          </p:cNvSpPr>
          <p:nvPr/>
        </p:nvSpPr>
        <p:spPr bwMode="auto">
          <a:xfrm>
            <a:off x="5479106" y="4610396"/>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40" name="Rectangle 276">
            <a:extLst>
              <a:ext uri="{FF2B5EF4-FFF2-40B4-BE49-F238E27FC236}">
                <a16:creationId xmlns:a16="http://schemas.microsoft.com/office/drawing/2014/main" id="{1F1A52A2-5734-4091-84FF-A3D8C434C942}"/>
              </a:ext>
            </a:extLst>
          </p:cNvPr>
          <p:cNvSpPr>
            <a:spLocks noChangeArrowheads="1"/>
          </p:cNvSpPr>
          <p:nvPr/>
        </p:nvSpPr>
        <p:spPr bwMode="auto">
          <a:xfrm>
            <a:off x="5507903" y="4600318"/>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41" name="Rectangle 277">
            <a:extLst>
              <a:ext uri="{FF2B5EF4-FFF2-40B4-BE49-F238E27FC236}">
                <a16:creationId xmlns:a16="http://schemas.microsoft.com/office/drawing/2014/main" id="{74D20431-42DF-4DD1-AEBB-3B793C8C4E09}"/>
              </a:ext>
            </a:extLst>
          </p:cNvPr>
          <p:cNvSpPr>
            <a:spLocks noChangeArrowheads="1"/>
          </p:cNvSpPr>
          <p:nvPr/>
        </p:nvSpPr>
        <p:spPr bwMode="auto">
          <a:xfrm>
            <a:off x="5545339" y="4581599"/>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42" name="Rectangle 278">
            <a:extLst>
              <a:ext uri="{FF2B5EF4-FFF2-40B4-BE49-F238E27FC236}">
                <a16:creationId xmlns:a16="http://schemas.microsoft.com/office/drawing/2014/main" id="{032B54D6-011B-40D9-A9B4-A13D65B12358}"/>
              </a:ext>
            </a:extLst>
          </p:cNvPr>
          <p:cNvSpPr>
            <a:spLocks noChangeArrowheads="1"/>
          </p:cNvSpPr>
          <p:nvPr/>
        </p:nvSpPr>
        <p:spPr bwMode="auto">
          <a:xfrm>
            <a:off x="5574136" y="4542724"/>
            <a:ext cx="47515" cy="4895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43" name="Rectangle 279">
            <a:extLst>
              <a:ext uri="{FF2B5EF4-FFF2-40B4-BE49-F238E27FC236}">
                <a16:creationId xmlns:a16="http://schemas.microsoft.com/office/drawing/2014/main" id="{201958FB-BD4E-40EE-9EDB-5CD1C82F2DF2}"/>
              </a:ext>
            </a:extLst>
          </p:cNvPr>
          <p:cNvSpPr>
            <a:spLocks noChangeArrowheads="1"/>
          </p:cNvSpPr>
          <p:nvPr/>
        </p:nvSpPr>
        <p:spPr bwMode="auto">
          <a:xfrm>
            <a:off x="5602933" y="4534085"/>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44" name="Rectangle 280">
            <a:extLst>
              <a:ext uri="{FF2B5EF4-FFF2-40B4-BE49-F238E27FC236}">
                <a16:creationId xmlns:a16="http://schemas.microsoft.com/office/drawing/2014/main" id="{2024512A-30B3-4596-8395-1021FAE6B857}"/>
              </a:ext>
            </a:extLst>
          </p:cNvPr>
          <p:cNvSpPr>
            <a:spLocks noChangeArrowheads="1"/>
          </p:cNvSpPr>
          <p:nvPr/>
        </p:nvSpPr>
        <p:spPr bwMode="auto">
          <a:xfrm>
            <a:off x="5631730" y="4524005"/>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45" name="Rectangle 281">
            <a:extLst>
              <a:ext uri="{FF2B5EF4-FFF2-40B4-BE49-F238E27FC236}">
                <a16:creationId xmlns:a16="http://schemas.microsoft.com/office/drawing/2014/main" id="{DC8FD968-EBB7-4514-B3EA-52B6D4E523FA}"/>
              </a:ext>
            </a:extLst>
          </p:cNvPr>
          <p:cNvSpPr>
            <a:spLocks noChangeArrowheads="1"/>
          </p:cNvSpPr>
          <p:nvPr/>
        </p:nvSpPr>
        <p:spPr bwMode="auto">
          <a:xfrm>
            <a:off x="5669166" y="4505288"/>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46" name="Rectangle 282">
            <a:extLst>
              <a:ext uri="{FF2B5EF4-FFF2-40B4-BE49-F238E27FC236}">
                <a16:creationId xmlns:a16="http://schemas.microsoft.com/office/drawing/2014/main" id="{FBF86898-55C7-4C36-8151-4FB43C9AA81E}"/>
              </a:ext>
            </a:extLst>
          </p:cNvPr>
          <p:cNvSpPr>
            <a:spLocks noChangeArrowheads="1"/>
          </p:cNvSpPr>
          <p:nvPr/>
        </p:nvSpPr>
        <p:spPr bwMode="auto">
          <a:xfrm>
            <a:off x="5697963" y="4476491"/>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47" name="Rectangle 283">
            <a:extLst>
              <a:ext uri="{FF2B5EF4-FFF2-40B4-BE49-F238E27FC236}">
                <a16:creationId xmlns:a16="http://schemas.microsoft.com/office/drawing/2014/main" id="{9617911F-59DE-402F-84AA-959B9773554C}"/>
              </a:ext>
            </a:extLst>
          </p:cNvPr>
          <p:cNvSpPr>
            <a:spLocks noChangeArrowheads="1"/>
          </p:cNvSpPr>
          <p:nvPr/>
        </p:nvSpPr>
        <p:spPr bwMode="auto">
          <a:xfrm>
            <a:off x="5726760" y="4447694"/>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48" name="Rectangle 284">
            <a:extLst>
              <a:ext uri="{FF2B5EF4-FFF2-40B4-BE49-F238E27FC236}">
                <a16:creationId xmlns:a16="http://schemas.microsoft.com/office/drawing/2014/main" id="{DD4B850B-E698-4150-95C7-1C39BE1E1CA8}"/>
              </a:ext>
            </a:extLst>
          </p:cNvPr>
          <p:cNvSpPr>
            <a:spLocks noChangeArrowheads="1"/>
          </p:cNvSpPr>
          <p:nvPr/>
        </p:nvSpPr>
        <p:spPr bwMode="auto">
          <a:xfrm>
            <a:off x="5755557" y="4428975"/>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49" name="Rectangle 285">
            <a:extLst>
              <a:ext uri="{FF2B5EF4-FFF2-40B4-BE49-F238E27FC236}">
                <a16:creationId xmlns:a16="http://schemas.microsoft.com/office/drawing/2014/main" id="{B14F9471-D39F-41BB-A4B3-D5DBF1230349}"/>
              </a:ext>
            </a:extLst>
          </p:cNvPr>
          <p:cNvSpPr>
            <a:spLocks noChangeArrowheads="1"/>
          </p:cNvSpPr>
          <p:nvPr/>
        </p:nvSpPr>
        <p:spPr bwMode="auto">
          <a:xfrm>
            <a:off x="5792993" y="4410258"/>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50" name="Rectangle 286">
            <a:extLst>
              <a:ext uri="{FF2B5EF4-FFF2-40B4-BE49-F238E27FC236}">
                <a16:creationId xmlns:a16="http://schemas.microsoft.com/office/drawing/2014/main" id="{58C82933-6FB5-4CD7-AD07-8439870D73CC}"/>
              </a:ext>
            </a:extLst>
          </p:cNvPr>
          <p:cNvSpPr>
            <a:spLocks noChangeArrowheads="1"/>
          </p:cNvSpPr>
          <p:nvPr/>
        </p:nvSpPr>
        <p:spPr bwMode="auto">
          <a:xfrm>
            <a:off x="5821790" y="4391539"/>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51" name="Rectangle 287">
            <a:extLst>
              <a:ext uri="{FF2B5EF4-FFF2-40B4-BE49-F238E27FC236}">
                <a16:creationId xmlns:a16="http://schemas.microsoft.com/office/drawing/2014/main" id="{D6DD182D-65BD-4309-BECB-EDCF5D4FDC60}"/>
              </a:ext>
            </a:extLst>
          </p:cNvPr>
          <p:cNvSpPr>
            <a:spLocks noChangeArrowheads="1"/>
          </p:cNvSpPr>
          <p:nvPr/>
        </p:nvSpPr>
        <p:spPr bwMode="auto">
          <a:xfrm>
            <a:off x="5850587" y="437138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52" name="Rectangle 288">
            <a:extLst>
              <a:ext uri="{FF2B5EF4-FFF2-40B4-BE49-F238E27FC236}">
                <a16:creationId xmlns:a16="http://schemas.microsoft.com/office/drawing/2014/main" id="{0F761CBA-8BB6-488E-884D-7CF93D1C1C7F}"/>
              </a:ext>
            </a:extLst>
          </p:cNvPr>
          <p:cNvSpPr>
            <a:spLocks noChangeArrowheads="1"/>
          </p:cNvSpPr>
          <p:nvPr/>
        </p:nvSpPr>
        <p:spPr bwMode="auto">
          <a:xfrm>
            <a:off x="5879384" y="4344025"/>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53" name="Rectangle 289">
            <a:extLst>
              <a:ext uri="{FF2B5EF4-FFF2-40B4-BE49-F238E27FC236}">
                <a16:creationId xmlns:a16="http://schemas.microsoft.com/office/drawing/2014/main" id="{CB1D7934-FDC6-4659-B276-42361F5A152C}"/>
              </a:ext>
            </a:extLst>
          </p:cNvPr>
          <p:cNvSpPr>
            <a:spLocks noChangeArrowheads="1"/>
          </p:cNvSpPr>
          <p:nvPr/>
        </p:nvSpPr>
        <p:spPr bwMode="auto">
          <a:xfrm>
            <a:off x="5916820" y="4323867"/>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54" name="Rectangle 290">
            <a:extLst>
              <a:ext uri="{FF2B5EF4-FFF2-40B4-BE49-F238E27FC236}">
                <a16:creationId xmlns:a16="http://schemas.microsoft.com/office/drawing/2014/main" id="{2DEBF5EA-B047-4BE7-9517-20A9D1784184}"/>
              </a:ext>
            </a:extLst>
          </p:cNvPr>
          <p:cNvSpPr>
            <a:spLocks noChangeArrowheads="1"/>
          </p:cNvSpPr>
          <p:nvPr/>
        </p:nvSpPr>
        <p:spPr bwMode="auto">
          <a:xfrm>
            <a:off x="5945617" y="4295070"/>
            <a:ext cx="47515" cy="4895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55" name="Rectangle 291">
            <a:extLst>
              <a:ext uri="{FF2B5EF4-FFF2-40B4-BE49-F238E27FC236}">
                <a16:creationId xmlns:a16="http://schemas.microsoft.com/office/drawing/2014/main" id="{797C82E9-2503-44AF-BA7E-5369B9C9B246}"/>
              </a:ext>
            </a:extLst>
          </p:cNvPr>
          <p:cNvSpPr>
            <a:spLocks noChangeArrowheads="1"/>
          </p:cNvSpPr>
          <p:nvPr/>
        </p:nvSpPr>
        <p:spPr bwMode="auto">
          <a:xfrm>
            <a:off x="5974414" y="4267712"/>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56" name="Rectangle 292">
            <a:extLst>
              <a:ext uri="{FF2B5EF4-FFF2-40B4-BE49-F238E27FC236}">
                <a16:creationId xmlns:a16="http://schemas.microsoft.com/office/drawing/2014/main" id="{8EE51676-9E21-42C3-B830-B4BD7ED13A12}"/>
              </a:ext>
            </a:extLst>
          </p:cNvPr>
          <p:cNvSpPr>
            <a:spLocks noChangeArrowheads="1"/>
          </p:cNvSpPr>
          <p:nvPr/>
        </p:nvSpPr>
        <p:spPr bwMode="auto">
          <a:xfrm>
            <a:off x="6001771" y="4247555"/>
            <a:ext cx="4895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57" name="Rectangle 293">
            <a:extLst>
              <a:ext uri="{FF2B5EF4-FFF2-40B4-BE49-F238E27FC236}">
                <a16:creationId xmlns:a16="http://schemas.microsoft.com/office/drawing/2014/main" id="{4D94159F-BC1D-47E7-A212-6BE6F8E8E64D}"/>
              </a:ext>
            </a:extLst>
          </p:cNvPr>
          <p:cNvSpPr>
            <a:spLocks noChangeArrowheads="1"/>
          </p:cNvSpPr>
          <p:nvPr/>
        </p:nvSpPr>
        <p:spPr bwMode="auto">
          <a:xfrm>
            <a:off x="6040647" y="4238915"/>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58" name="Rectangle 294">
            <a:extLst>
              <a:ext uri="{FF2B5EF4-FFF2-40B4-BE49-F238E27FC236}">
                <a16:creationId xmlns:a16="http://schemas.microsoft.com/office/drawing/2014/main" id="{28916ACC-7090-4BEC-A876-60176D3F03FC}"/>
              </a:ext>
            </a:extLst>
          </p:cNvPr>
          <p:cNvSpPr>
            <a:spLocks noChangeArrowheads="1"/>
          </p:cNvSpPr>
          <p:nvPr/>
        </p:nvSpPr>
        <p:spPr bwMode="auto">
          <a:xfrm>
            <a:off x="6069444" y="4210118"/>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59" name="Rectangle 295">
            <a:extLst>
              <a:ext uri="{FF2B5EF4-FFF2-40B4-BE49-F238E27FC236}">
                <a16:creationId xmlns:a16="http://schemas.microsoft.com/office/drawing/2014/main" id="{1ECE09E7-5EB2-4C56-994D-66AC86132059}"/>
              </a:ext>
            </a:extLst>
          </p:cNvPr>
          <p:cNvSpPr>
            <a:spLocks noChangeArrowheads="1"/>
          </p:cNvSpPr>
          <p:nvPr/>
        </p:nvSpPr>
        <p:spPr bwMode="auto">
          <a:xfrm>
            <a:off x="6098241" y="4181321"/>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60" name="Rectangle 296">
            <a:extLst>
              <a:ext uri="{FF2B5EF4-FFF2-40B4-BE49-F238E27FC236}">
                <a16:creationId xmlns:a16="http://schemas.microsoft.com/office/drawing/2014/main" id="{3210192B-9222-413F-9699-AA238AF772FF}"/>
              </a:ext>
            </a:extLst>
          </p:cNvPr>
          <p:cNvSpPr>
            <a:spLocks noChangeArrowheads="1"/>
          </p:cNvSpPr>
          <p:nvPr/>
        </p:nvSpPr>
        <p:spPr bwMode="auto">
          <a:xfrm>
            <a:off x="6125598" y="4143885"/>
            <a:ext cx="4895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61" name="Rectangle 297">
            <a:extLst>
              <a:ext uri="{FF2B5EF4-FFF2-40B4-BE49-F238E27FC236}">
                <a16:creationId xmlns:a16="http://schemas.microsoft.com/office/drawing/2014/main" id="{716B1E90-DCFB-40B2-8DE2-00196CF74D2C}"/>
              </a:ext>
            </a:extLst>
          </p:cNvPr>
          <p:cNvSpPr>
            <a:spLocks noChangeArrowheads="1"/>
          </p:cNvSpPr>
          <p:nvPr/>
        </p:nvSpPr>
        <p:spPr bwMode="auto">
          <a:xfrm>
            <a:off x="6164474" y="4105010"/>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62" name="Rectangle 298">
            <a:extLst>
              <a:ext uri="{FF2B5EF4-FFF2-40B4-BE49-F238E27FC236}">
                <a16:creationId xmlns:a16="http://schemas.microsoft.com/office/drawing/2014/main" id="{AB9AF92D-0067-45F2-ABDF-419F58C2C037}"/>
              </a:ext>
            </a:extLst>
          </p:cNvPr>
          <p:cNvSpPr>
            <a:spLocks noChangeArrowheads="1"/>
          </p:cNvSpPr>
          <p:nvPr/>
        </p:nvSpPr>
        <p:spPr bwMode="auto">
          <a:xfrm>
            <a:off x="6193271" y="4086291"/>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63" name="Rectangle 299">
            <a:extLst>
              <a:ext uri="{FF2B5EF4-FFF2-40B4-BE49-F238E27FC236}">
                <a16:creationId xmlns:a16="http://schemas.microsoft.com/office/drawing/2014/main" id="{7B32500E-1C2B-4713-B822-5E219BDB19C2}"/>
              </a:ext>
            </a:extLst>
          </p:cNvPr>
          <p:cNvSpPr>
            <a:spLocks noChangeArrowheads="1"/>
          </p:cNvSpPr>
          <p:nvPr/>
        </p:nvSpPr>
        <p:spPr bwMode="auto">
          <a:xfrm>
            <a:off x="6222068" y="4047416"/>
            <a:ext cx="47515" cy="4895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64" name="Rectangle 300">
            <a:extLst>
              <a:ext uri="{FF2B5EF4-FFF2-40B4-BE49-F238E27FC236}">
                <a16:creationId xmlns:a16="http://schemas.microsoft.com/office/drawing/2014/main" id="{00377E99-0433-49EA-ABB1-864621339BAD}"/>
              </a:ext>
            </a:extLst>
          </p:cNvPr>
          <p:cNvSpPr>
            <a:spLocks noChangeArrowheads="1"/>
          </p:cNvSpPr>
          <p:nvPr/>
        </p:nvSpPr>
        <p:spPr bwMode="auto">
          <a:xfrm>
            <a:off x="6249425" y="4047416"/>
            <a:ext cx="48955" cy="4895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65" name="Rectangle 301">
            <a:extLst>
              <a:ext uri="{FF2B5EF4-FFF2-40B4-BE49-F238E27FC236}">
                <a16:creationId xmlns:a16="http://schemas.microsoft.com/office/drawing/2014/main" id="{2FD8AEB5-CBB3-4A96-B303-361070A5ADBB}"/>
              </a:ext>
            </a:extLst>
          </p:cNvPr>
          <p:cNvSpPr>
            <a:spLocks noChangeArrowheads="1"/>
          </p:cNvSpPr>
          <p:nvPr/>
        </p:nvSpPr>
        <p:spPr bwMode="auto">
          <a:xfrm>
            <a:off x="6278222" y="3999901"/>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66" name="Rectangle 302">
            <a:extLst>
              <a:ext uri="{FF2B5EF4-FFF2-40B4-BE49-F238E27FC236}">
                <a16:creationId xmlns:a16="http://schemas.microsoft.com/office/drawing/2014/main" id="{D7745611-8F22-4295-9C9C-153295EECD9A}"/>
              </a:ext>
            </a:extLst>
          </p:cNvPr>
          <p:cNvSpPr>
            <a:spLocks noChangeArrowheads="1"/>
          </p:cNvSpPr>
          <p:nvPr/>
        </p:nvSpPr>
        <p:spPr bwMode="auto">
          <a:xfrm>
            <a:off x="6317098" y="3972544"/>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67" name="Rectangle 303">
            <a:extLst>
              <a:ext uri="{FF2B5EF4-FFF2-40B4-BE49-F238E27FC236}">
                <a16:creationId xmlns:a16="http://schemas.microsoft.com/office/drawing/2014/main" id="{CD1ED195-E0F5-409B-AD30-2A317C84064E}"/>
              </a:ext>
            </a:extLst>
          </p:cNvPr>
          <p:cNvSpPr>
            <a:spLocks noChangeArrowheads="1"/>
          </p:cNvSpPr>
          <p:nvPr/>
        </p:nvSpPr>
        <p:spPr bwMode="auto">
          <a:xfrm>
            <a:off x="6345895" y="3943747"/>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68" name="Rectangle 304">
            <a:extLst>
              <a:ext uri="{FF2B5EF4-FFF2-40B4-BE49-F238E27FC236}">
                <a16:creationId xmlns:a16="http://schemas.microsoft.com/office/drawing/2014/main" id="{21971582-030C-43F9-BFE8-6A6FAE996C8C}"/>
              </a:ext>
            </a:extLst>
          </p:cNvPr>
          <p:cNvSpPr>
            <a:spLocks noChangeArrowheads="1"/>
          </p:cNvSpPr>
          <p:nvPr/>
        </p:nvSpPr>
        <p:spPr bwMode="auto">
          <a:xfrm>
            <a:off x="6373252" y="3876074"/>
            <a:ext cx="4895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69" name="Rectangle 305">
            <a:extLst>
              <a:ext uri="{FF2B5EF4-FFF2-40B4-BE49-F238E27FC236}">
                <a16:creationId xmlns:a16="http://schemas.microsoft.com/office/drawing/2014/main" id="{96678CBB-811C-4230-9070-3C998C75BFDA}"/>
              </a:ext>
            </a:extLst>
          </p:cNvPr>
          <p:cNvSpPr>
            <a:spLocks noChangeArrowheads="1"/>
          </p:cNvSpPr>
          <p:nvPr/>
        </p:nvSpPr>
        <p:spPr bwMode="auto">
          <a:xfrm>
            <a:off x="6402049" y="3857356"/>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70" name="Rectangle 306">
            <a:extLst>
              <a:ext uri="{FF2B5EF4-FFF2-40B4-BE49-F238E27FC236}">
                <a16:creationId xmlns:a16="http://schemas.microsoft.com/office/drawing/2014/main" id="{6702AE5C-CE2D-4561-B225-254916FDB512}"/>
              </a:ext>
            </a:extLst>
          </p:cNvPr>
          <p:cNvSpPr>
            <a:spLocks noChangeArrowheads="1"/>
          </p:cNvSpPr>
          <p:nvPr/>
        </p:nvSpPr>
        <p:spPr bwMode="auto">
          <a:xfrm>
            <a:off x="6440925" y="3819920"/>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71" name="Rectangle 307">
            <a:extLst>
              <a:ext uri="{FF2B5EF4-FFF2-40B4-BE49-F238E27FC236}">
                <a16:creationId xmlns:a16="http://schemas.microsoft.com/office/drawing/2014/main" id="{D214BD4E-E3B3-4BB6-B884-F17416A50201}"/>
              </a:ext>
            </a:extLst>
          </p:cNvPr>
          <p:cNvSpPr>
            <a:spLocks noChangeArrowheads="1"/>
          </p:cNvSpPr>
          <p:nvPr/>
        </p:nvSpPr>
        <p:spPr bwMode="auto">
          <a:xfrm>
            <a:off x="6469722" y="3799762"/>
            <a:ext cx="47515" cy="4895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72" name="Rectangle 308">
            <a:extLst>
              <a:ext uri="{FF2B5EF4-FFF2-40B4-BE49-F238E27FC236}">
                <a16:creationId xmlns:a16="http://schemas.microsoft.com/office/drawing/2014/main" id="{83101332-7BCC-43FE-84F4-F54934960B57}"/>
              </a:ext>
            </a:extLst>
          </p:cNvPr>
          <p:cNvSpPr>
            <a:spLocks noChangeArrowheads="1"/>
          </p:cNvSpPr>
          <p:nvPr/>
        </p:nvSpPr>
        <p:spPr bwMode="auto">
          <a:xfrm>
            <a:off x="6497079" y="3762326"/>
            <a:ext cx="4895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73" name="Rectangle 309">
            <a:extLst>
              <a:ext uri="{FF2B5EF4-FFF2-40B4-BE49-F238E27FC236}">
                <a16:creationId xmlns:a16="http://schemas.microsoft.com/office/drawing/2014/main" id="{97AF28BE-8E75-41A9-A2CB-DAA7E0B6B4DE}"/>
              </a:ext>
            </a:extLst>
          </p:cNvPr>
          <p:cNvSpPr>
            <a:spLocks noChangeArrowheads="1"/>
          </p:cNvSpPr>
          <p:nvPr/>
        </p:nvSpPr>
        <p:spPr bwMode="auto">
          <a:xfrm>
            <a:off x="6525876" y="3724890"/>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74" name="Rectangle 310">
            <a:extLst>
              <a:ext uri="{FF2B5EF4-FFF2-40B4-BE49-F238E27FC236}">
                <a16:creationId xmlns:a16="http://schemas.microsoft.com/office/drawing/2014/main" id="{447BD5FE-CCA6-4DA2-B9E2-FAE61D83A671}"/>
              </a:ext>
            </a:extLst>
          </p:cNvPr>
          <p:cNvSpPr>
            <a:spLocks noChangeArrowheads="1"/>
          </p:cNvSpPr>
          <p:nvPr/>
        </p:nvSpPr>
        <p:spPr bwMode="auto">
          <a:xfrm>
            <a:off x="6564752" y="3696093"/>
            <a:ext cx="47515" cy="47515"/>
          </a:xfrm>
          <a:prstGeom prst="rect">
            <a:avLst/>
          </a:prstGeom>
          <a:solidFill>
            <a:srgbClr val="FFFFFF"/>
          </a:solidFill>
          <a:ln w="9525">
            <a:solidFill>
              <a:srgbClr val="FF0000"/>
            </a:solidFill>
            <a:miter lim="800000"/>
            <a:headEnd/>
            <a:tailEnd/>
          </a:ln>
        </p:spPr>
        <p:txBody>
          <a:bodyPr lIns="91427" tIns="45714" rIns="91427" bIns="45714"/>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814"/>
          </a:p>
        </p:txBody>
      </p:sp>
      <p:sp>
        <p:nvSpPr>
          <p:cNvPr id="50475" name="Freeform 311">
            <a:extLst>
              <a:ext uri="{FF2B5EF4-FFF2-40B4-BE49-F238E27FC236}">
                <a16:creationId xmlns:a16="http://schemas.microsoft.com/office/drawing/2014/main" id="{5CEBDA60-0FCF-4135-B9D1-414A66F5AD4D}"/>
              </a:ext>
            </a:extLst>
          </p:cNvPr>
          <p:cNvSpPr>
            <a:spLocks/>
          </p:cNvSpPr>
          <p:nvPr/>
        </p:nvSpPr>
        <p:spPr bwMode="auto">
          <a:xfrm>
            <a:off x="5450309" y="4581599"/>
            <a:ext cx="5759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76" name="Freeform 312">
            <a:extLst>
              <a:ext uri="{FF2B5EF4-FFF2-40B4-BE49-F238E27FC236}">
                <a16:creationId xmlns:a16="http://schemas.microsoft.com/office/drawing/2014/main" id="{DBF8F9F4-3811-4CFE-8323-AA7C59F39211}"/>
              </a:ext>
            </a:extLst>
          </p:cNvPr>
          <p:cNvSpPr>
            <a:spLocks/>
          </p:cNvSpPr>
          <p:nvPr/>
        </p:nvSpPr>
        <p:spPr bwMode="auto">
          <a:xfrm>
            <a:off x="5479105" y="4524005"/>
            <a:ext cx="5615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77" name="Freeform 313">
            <a:extLst>
              <a:ext uri="{FF2B5EF4-FFF2-40B4-BE49-F238E27FC236}">
                <a16:creationId xmlns:a16="http://schemas.microsoft.com/office/drawing/2014/main" id="{8DA7CC1A-07C9-4E39-A7EE-C82D3B50807F}"/>
              </a:ext>
            </a:extLst>
          </p:cNvPr>
          <p:cNvSpPr>
            <a:spLocks/>
          </p:cNvSpPr>
          <p:nvPr/>
        </p:nvSpPr>
        <p:spPr bwMode="auto">
          <a:xfrm>
            <a:off x="5507902" y="4486569"/>
            <a:ext cx="56154" cy="56155"/>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78" name="Freeform 314">
            <a:extLst>
              <a:ext uri="{FF2B5EF4-FFF2-40B4-BE49-F238E27FC236}">
                <a16:creationId xmlns:a16="http://schemas.microsoft.com/office/drawing/2014/main" id="{2AB23679-385D-446A-8B77-8EB87F92A291}"/>
              </a:ext>
            </a:extLst>
          </p:cNvPr>
          <p:cNvSpPr>
            <a:spLocks/>
          </p:cNvSpPr>
          <p:nvPr/>
        </p:nvSpPr>
        <p:spPr bwMode="auto">
          <a:xfrm>
            <a:off x="5545339" y="4439054"/>
            <a:ext cx="57594" cy="5615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79" name="Freeform 315">
            <a:extLst>
              <a:ext uri="{FF2B5EF4-FFF2-40B4-BE49-F238E27FC236}">
                <a16:creationId xmlns:a16="http://schemas.microsoft.com/office/drawing/2014/main" id="{225ADD4A-A76F-413B-B469-3AEEB1C30163}"/>
              </a:ext>
            </a:extLst>
          </p:cNvPr>
          <p:cNvSpPr>
            <a:spLocks/>
          </p:cNvSpPr>
          <p:nvPr/>
        </p:nvSpPr>
        <p:spPr bwMode="auto">
          <a:xfrm>
            <a:off x="5574136" y="4371381"/>
            <a:ext cx="5759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80" name="Freeform 316">
            <a:extLst>
              <a:ext uri="{FF2B5EF4-FFF2-40B4-BE49-F238E27FC236}">
                <a16:creationId xmlns:a16="http://schemas.microsoft.com/office/drawing/2014/main" id="{865E3AB1-E621-46EC-8C52-99537C54CE3F}"/>
              </a:ext>
            </a:extLst>
          </p:cNvPr>
          <p:cNvSpPr>
            <a:spLocks/>
          </p:cNvSpPr>
          <p:nvPr/>
        </p:nvSpPr>
        <p:spPr bwMode="auto">
          <a:xfrm>
            <a:off x="5602932" y="4362742"/>
            <a:ext cx="56154" cy="56155"/>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81" name="Freeform 317">
            <a:extLst>
              <a:ext uri="{FF2B5EF4-FFF2-40B4-BE49-F238E27FC236}">
                <a16:creationId xmlns:a16="http://schemas.microsoft.com/office/drawing/2014/main" id="{73FC3DF6-1A85-4F06-9766-DF3298716732}"/>
              </a:ext>
            </a:extLst>
          </p:cNvPr>
          <p:cNvSpPr>
            <a:spLocks/>
          </p:cNvSpPr>
          <p:nvPr/>
        </p:nvSpPr>
        <p:spPr bwMode="auto">
          <a:xfrm>
            <a:off x="5631729" y="4333945"/>
            <a:ext cx="5615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82" name="Freeform 318">
            <a:extLst>
              <a:ext uri="{FF2B5EF4-FFF2-40B4-BE49-F238E27FC236}">
                <a16:creationId xmlns:a16="http://schemas.microsoft.com/office/drawing/2014/main" id="{964CDDE0-1245-4E1A-B3EE-B8173AB1B4D8}"/>
              </a:ext>
            </a:extLst>
          </p:cNvPr>
          <p:cNvSpPr>
            <a:spLocks/>
          </p:cNvSpPr>
          <p:nvPr/>
        </p:nvSpPr>
        <p:spPr bwMode="auto">
          <a:xfrm>
            <a:off x="5669166" y="4315227"/>
            <a:ext cx="57594" cy="5615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83" name="Freeform 319">
            <a:extLst>
              <a:ext uri="{FF2B5EF4-FFF2-40B4-BE49-F238E27FC236}">
                <a16:creationId xmlns:a16="http://schemas.microsoft.com/office/drawing/2014/main" id="{33C25FC7-28B6-498A-83FC-306C504040F1}"/>
              </a:ext>
            </a:extLst>
          </p:cNvPr>
          <p:cNvSpPr>
            <a:spLocks/>
          </p:cNvSpPr>
          <p:nvPr/>
        </p:nvSpPr>
        <p:spPr bwMode="auto">
          <a:xfrm>
            <a:off x="5697963" y="4295070"/>
            <a:ext cx="5759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84" name="Freeform 320">
            <a:extLst>
              <a:ext uri="{FF2B5EF4-FFF2-40B4-BE49-F238E27FC236}">
                <a16:creationId xmlns:a16="http://schemas.microsoft.com/office/drawing/2014/main" id="{BE80AEEC-65F6-49A1-94A5-C93D29E91E89}"/>
              </a:ext>
            </a:extLst>
          </p:cNvPr>
          <p:cNvSpPr>
            <a:spLocks/>
          </p:cNvSpPr>
          <p:nvPr/>
        </p:nvSpPr>
        <p:spPr bwMode="auto">
          <a:xfrm>
            <a:off x="5726759" y="4247554"/>
            <a:ext cx="5615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85" name="Freeform 321">
            <a:extLst>
              <a:ext uri="{FF2B5EF4-FFF2-40B4-BE49-F238E27FC236}">
                <a16:creationId xmlns:a16="http://schemas.microsoft.com/office/drawing/2014/main" id="{81F7895A-81A2-4C38-806C-CCE6FCFA26E3}"/>
              </a:ext>
            </a:extLst>
          </p:cNvPr>
          <p:cNvSpPr>
            <a:spLocks/>
          </p:cNvSpPr>
          <p:nvPr/>
        </p:nvSpPr>
        <p:spPr bwMode="auto">
          <a:xfrm>
            <a:off x="5755556" y="4152524"/>
            <a:ext cx="5615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86" name="Freeform 322">
            <a:extLst>
              <a:ext uri="{FF2B5EF4-FFF2-40B4-BE49-F238E27FC236}">
                <a16:creationId xmlns:a16="http://schemas.microsoft.com/office/drawing/2014/main" id="{A8A3F489-E6C7-4F91-861B-9E38F6074BAB}"/>
              </a:ext>
            </a:extLst>
          </p:cNvPr>
          <p:cNvSpPr>
            <a:spLocks/>
          </p:cNvSpPr>
          <p:nvPr/>
        </p:nvSpPr>
        <p:spPr bwMode="auto">
          <a:xfrm>
            <a:off x="5792993" y="4028697"/>
            <a:ext cx="5759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87" name="Freeform 323">
            <a:extLst>
              <a:ext uri="{FF2B5EF4-FFF2-40B4-BE49-F238E27FC236}">
                <a16:creationId xmlns:a16="http://schemas.microsoft.com/office/drawing/2014/main" id="{D5955CB1-631F-4C70-A581-4D8186B0F386}"/>
              </a:ext>
            </a:extLst>
          </p:cNvPr>
          <p:cNvSpPr>
            <a:spLocks/>
          </p:cNvSpPr>
          <p:nvPr/>
        </p:nvSpPr>
        <p:spPr bwMode="auto">
          <a:xfrm>
            <a:off x="5821790" y="3981183"/>
            <a:ext cx="5759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88" name="Freeform 324">
            <a:extLst>
              <a:ext uri="{FF2B5EF4-FFF2-40B4-BE49-F238E27FC236}">
                <a16:creationId xmlns:a16="http://schemas.microsoft.com/office/drawing/2014/main" id="{EB6077E4-0236-41D0-9EF2-5AF5D5E3C3BA}"/>
              </a:ext>
            </a:extLst>
          </p:cNvPr>
          <p:cNvSpPr>
            <a:spLocks/>
          </p:cNvSpPr>
          <p:nvPr/>
        </p:nvSpPr>
        <p:spPr bwMode="auto">
          <a:xfrm>
            <a:off x="5850586" y="3952386"/>
            <a:ext cx="5615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89" name="Freeform 325">
            <a:extLst>
              <a:ext uri="{FF2B5EF4-FFF2-40B4-BE49-F238E27FC236}">
                <a16:creationId xmlns:a16="http://schemas.microsoft.com/office/drawing/2014/main" id="{531064AC-2FC6-4368-8F6F-87410CBD2165}"/>
              </a:ext>
            </a:extLst>
          </p:cNvPr>
          <p:cNvSpPr>
            <a:spLocks/>
          </p:cNvSpPr>
          <p:nvPr/>
        </p:nvSpPr>
        <p:spPr bwMode="auto">
          <a:xfrm>
            <a:off x="5879383" y="3904870"/>
            <a:ext cx="5615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90" name="Freeform 326">
            <a:extLst>
              <a:ext uri="{FF2B5EF4-FFF2-40B4-BE49-F238E27FC236}">
                <a16:creationId xmlns:a16="http://schemas.microsoft.com/office/drawing/2014/main" id="{7269BB0B-9060-46F6-B105-686D78515349}"/>
              </a:ext>
            </a:extLst>
          </p:cNvPr>
          <p:cNvSpPr>
            <a:spLocks/>
          </p:cNvSpPr>
          <p:nvPr/>
        </p:nvSpPr>
        <p:spPr bwMode="auto">
          <a:xfrm>
            <a:off x="5916820" y="3848716"/>
            <a:ext cx="57594" cy="5615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91" name="Freeform 327">
            <a:extLst>
              <a:ext uri="{FF2B5EF4-FFF2-40B4-BE49-F238E27FC236}">
                <a16:creationId xmlns:a16="http://schemas.microsoft.com/office/drawing/2014/main" id="{1F88688B-D654-412E-9834-6514F6AC9605}"/>
              </a:ext>
            </a:extLst>
          </p:cNvPr>
          <p:cNvSpPr>
            <a:spLocks/>
          </p:cNvSpPr>
          <p:nvPr/>
        </p:nvSpPr>
        <p:spPr bwMode="auto">
          <a:xfrm>
            <a:off x="5945617" y="3772404"/>
            <a:ext cx="56154" cy="56155"/>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92" name="Freeform 328">
            <a:extLst>
              <a:ext uri="{FF2B5EF4-FFF2-40B4-BE49-F238E27FC236}">
                <a16:creationId xmlns:a16="http://schemas.microsoft.com/office/drawing/2014/main" id="{66D12F83-5FF4-44FC-A688-2832CB0AF40C}"/>
              </a:ext>
            </a:extLst>
          </p:cNvPr>
          <p:cNvSpPr>
            <a:spLocks/>
          </p:cNvSpPr>
          <p:nvPr/>
        </p:nvSpPr>
        <p:spPr bwMode="auto">
          <a:xfrm>
            <a:off x="5974413" y="3696092"/>
            <a:ext cx="56154" cy="5615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93" name="Freeform 329">
            <a:extLst>
              <a:ext uri="{FF2B5EF4-FFF2-40B4-BE49-F238E27FC236}">
                <a16:creationId xmlns:a16="http://schemas.microsoft.com/office/drawing/2014/main" id="{273D3B2D-9D42-48A9-86D3-A73924B96F70}"/>
              </a:ext>
            </a:extLst>
          </p:cNvPr>
          <p:cNvSpPr>
            <a:spLocks/>
          </p:cNvSpPr>
          <p:nvPr/>
        </p:nvSpPr>
        <p:spPr bwMode="auto">
          <a:xfrm>
            <a:off x="6001770" y="3657216"/>
            <a:ext cx="5759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94" name="Freeform 330">
            <a:extLst>
              <a:ext uri="{FF2B5EF4-FFF2-40B4-BE49-F238E27FC236}">
                <a16:creationId xmlns:a16="http://schemas.microsoft.com/office/drawing/2014/main" id="{C9D8238E-5CC0-410F-BAEE-17F719B73D72}"/>
              </a:ext>
            </a:extLst>
          </p:cNvPr>
          <p:cNvSpPr>
            <a:spLocks/>
          </p:cNvSpPr>
          <p:nvPr/>
        </p:nvSpPr>
        <p:spPr bwMode="auto">
          <a:xfrm>
            <a:off x="6040647" y="3543469"/>
            <a:ext cx="5759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95" name="Freeform 331">
            <a:extLst>
              <a:ext uri="{FF2B5EF4-FFF2-40B4-BE49-F238E27FC236}">
                <a16:creationId xmlns:a16="http://schemas.microsoft.com/office/drawing/2014/main" id="{776108DE-5C24-48C8-BB58-FC55ACCF44D8}"/>
              </a:ext>
            </a:extLst>
          </p:cNvPr>
          <p:cNvSpPr>
            <a:spLocks/>
          </p:cNvSpPr>
          <p:nvPr/>
        </p:nvSpPr>
        <p:spPr bwMode="auto">
          <a:xfrm>
            <a:off x="6069444" y="3428281"/>
            <a:ext cx="5615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96" name="Freeform 332">
            <a:extLst>
              <a:ext uri="{FF2B5EF4-FFF2-40B4-BE49-F238E27FC236}">
                <a16:creationId xmlns:a16="http://schemas.microsoft.com/office/drawing/2014/main" id="{F5C3B11E-4EB2-43E1-8D1C-82859A9464D5}"/>
              </a:ext>
            </a:extLst>
          </p:cNvPr>
          <p:cNvSpPr>
            <a:spLocks/>
          </p:cNvSpPr>
          <p:nvPr/>
        </p:nvSpPr>
        <p:spPr bwMode="auto">
          <a:xfrm>
            <a:off x="6098240" y="3362048"/>
            <a:ext cx="5615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97" name="Freeform 333">
            <a:extLst>
              <a:ext uri="{FF2B5EF4-FFF2-40B4-BE49-F238E27FC236}">
                <a16:creationId xmlns:a16="http://schemas.microsoft.com/office/drawing/2014/main" id="{CB884D7F-E8B5-4A17-9044-CD87698BC9C9}"/>
              </a:ext>
            </a:extLst>
          </p:cNvPr>
          <p:cNvSpPr>
            <a:spLocks/>
          </p:cNvSpPr>
          <p:nvPr/>
        </p:nvSpPr>
        <p:spPr bwMode="auto">
          <a:xfrm>
            <a:off x="6125597" y="3285735"/>
            <a:ext cx="5759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98" name="Freeform 334">
            <a:extLst>
              <a:ext uri="{FF2B5EF4-FFF2-40B4-BE49-F238E27FC236}">
                <a16:creationId xmlns:a16="http://schemas.microsoft.com/office/drawing/2014/main" id="{34EAA561-7E55-458A-ADD8-C2DD78343E42}"/>
              </a:ext>
            </a:extLst>
          </p:cNvPr>
          <p:cNvSpPr>
            <a:spLocks/>
          </p:cNvSpPr>
          <p:nvPr/>
        </p:nvSpPr>
        <p:spPr bwMode="auto">
          <a:xfrm>
            <a:off x="6164474" y="3182066"/>
            <a:ext cx="57594" cy="56155"/>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499" name="Freeform 335">
            <a:extLst>
              <a:ext uri="{FF2B5EF4-FFF2-40B4-BE49-F238E27FC236}">
                <a16:creationId xmlns:a16="http://schemas.microsoft.com/office/drawing/2014/main" id="{F5BAC271-1C0F-480F-BDA6-7A5447DDD70B}"/>
              </a:ext>
            </a:extLst>
          </p:cNvPr>
          <p:cNvSpPr>
            <a:spLocks/>
          </p:cNvSpPr>
          <p:nvPr/>
        </p:nvSpPr>
        <p:spPr bwMode="auto">
          <a:xfrm>
            <a:off x="6193271" y="3105754"/>
            <a:ext cx="56154" cy="5615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500" name="Freeform 336">
            <a:extLst>
              <a:ext uri="{FF2B5EF4-FFF2-40B4-BE49-F238E27FC236}">
                <a16:creationId xmlns:a16="http://schemas.microsoft.com/office/drawing/2014/main" id="{77E11E95-11F1-4A56-87FB-5050FFE800DB}"/>
              </a:ext>
            </a:extLst>
          </p:cNvPr>
          <p:cNvSpPr>
            <a:spLocks/>
          </p:cNvSpPr>
          <p:nvPr/>
        </p:nvSpPr>
        <p:spPr bwMode="auto">
          <a:xfrm>
            <a:off x="6222067" y="2924334"/>
            <a:ext cx="5615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501" name="Freeform 337">
            <a:extLst>
              <a:ext uri="{FF2B5EF4-FFF2-40B4-BE49-F238E27FC236}">
                <a16:creationId xmlns:a16="http://schemas.microsoft.com/office/drawing/2014/main" id="{97D5CA51-1748-4AFD-88E9-C276BBB8A229}"/>
              </a:ext>
            </a:extLst>
          </p:cNvPr>
          <p:cNvSpPr>
            <a:spLocks/>
          </p:cNvSpPr>
          <p:nvPr/>
        </p:nvSpPr>
        <p:spPr bwMode="auto">
          <a:xfrm>
            <a:off x="6249424" y="2876818"/>
            <a:ext cx="5759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502" name="Freeform 338">
            <a:extLst>
              <a:ext uri="{FF2B5EF4-FFF2-40B4-BE49-F238E27FC236}">
                <a16:creationId xmlns:a16="http://schemas.microsoft.com/office/drawing/2014/main" id="{BACE78F3-DC6E-44B2-BCE5-1400F3C80B48}"/>
              </a:ext>
            </a:extLst>
          </p:cNvPr>
          <p:cNvSpPr>
            <a:spLocks/>
          </p:cNvSpPr>
          <p:nvPr/>
        </p:nvSpPr>
        <p:spPr bwMode="auto">
          <a:xfrm>
            <a:off x="6278221" y="2848021"/>
            <a:ext cx="5759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503" name="Freeform 339">
            <a:extLst>
              <a:ext uri="{FF2B5EF4-FFF2-40B4-BE49-F238E27FC236}">
                <a16:creationId xmlns:a16="http://schemas.microsoft.com/office/drawing/2014/main" id="{DB71353E-6105-4888-83DE-AF36352CD388}"/>
              </a:ext>
            </a:extLst>
          </p:cNvPr>
          <p:cNvSpPr>
            <a:spLocks/>
          </p:cNvSpPr>
          <p:nvPr/>
        </p:nvSpPr>
        <p:spPr bwMode="auto">
          <a:xfrm>
            <a:off x="6317098" y="2810585"/>
            <a:ext cx="56154" cy="56155"/>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504" name="Freeform 340">
            <a:extLst>
              <a:ext uri="{FF2B5EF4-FFF2-40B4-BE49-F238E27FC236}">
                <a16:creationId xmlns:a16="http://schemas.microsoft.com/office/drawing/2014/main" id="{035C22B7-6DC1-4C37-9EB0-E56C08F031F2}"/>
              </a:ext>
            </a:extLst>
          </p:cNvPr>
          <p:cNvSpPr>
            <a:spLocks/>
          </p:cNvSpPr>
          <p:nvPr/>
        </p:nvSpPr>
        <p:spPr bwMode="auto">
          <a:xfrm>
            <a:off x="6345894" y="2724194"/>
            <a:ext cx="5615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505" name="Freeform 341">
            <a:extLst>
              <a:ext uri="{FF2B5EF4-FFF2-40B4-BE49-F238E27FC236}">
                <a16:creationId xmlns:a16="http://schemas.microsoft.com/office/drawing/2014/main" id="{5EB57DCB-ACD1-4092-91DA-4C709C8B9219}"/>
              </a:ext>
            </a:extLst>
          </p:cNvPr>
          <p:cNvSpPr>
            <a:spLocks/>
          </p:cNvSpPr>
          <p:nvPr/>
        </p:nvSpPr>
        <p:spPr bwMode="auto">
          <a:xfrm>
            <a:off x="6373251" y="2562931"/>
            <a:ext cx="57594" cy="56155"/>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506" name="Freeform 342">
            <a:extLst>
              <a:ext uri="{FF2B5EF4-FFF2-40B4-BE49-F238E27FC236}">
                <a16:creationId xmlns:a16="http://schemas.microsoft.com/office/drawing/2014/main" id="{6EA8FDB7-9218-47E2-8BAF-35F2F8DBEC14}"/>
              </a:ext>
            </a:extLst>
          </p:cNvPr>
          <p:cNvSpPr>
            <a:spLocks/>
          </p:cNvSpPr>
          <p:nvPr/>
        </p:nvSpPr>
        <p:spPr bwMode="auto">
          <a:xfrm>
            <a:off x="6402048" y="2486619"/>
            <a:ext cx="57594" cy="5615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507" name="Freeform 343">
            <a:extLst>
              <a:ext uri="{FF2B5EF4-FFF2-40B4-BE49-F238E27FC236}">
                <a16:creationId xmlns:a16="http://schemas.microsoft.com/office/drawing/2014/main" id="{991D5902-6C9B-419E-9B41-3739638EC011}"/>
              </a:ext>
            </a:extLst>
          </p:cNvPr>
          <p:cNvSpPr>
            <a:spLocks/>
          </p:cNvSpPr>
          <p:nvPr/>
        </p:nvSpPr>
        <p:spPr bwMode="auto">
          <a:xfrm>
            <a:off x="6440925" y="2457822"/>
            <a:ext cx="56154" cy="5615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508" name="Freeform 344">
            <a:extLst>
              <a:ext uri="{FF2B5EF4-FFF2-40B4-BE49-F238E27FC236}">
                <a16:creationId xmlns:a16="http://schemas.microsoft.com/office/drawing/2014/main" id="{82968F00-3587-4EB9-9FF5-1A2BE4E3A1C0}"/>
              </a:ext>
            </a:extLst>
          </p:cNvPr>
          <p:cNvSpPr>
            <a:spLocks/>
          </p:cNvSpPr>
          <p:nvPr/>
        </p:nvSpPr>
        <p:spPr bwMode="auto">
          <a:xfrm>
            <a:off x="6469721" y="2429026"/>
            <a:ext cx="5615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509" name="Freeform 345">
            <a:extLst>
              <a:ext uri="{FF2B5EF4-FFF2-40B4-BE49-F238E27FC236}">
                <a16:creationId xmlns:a16="http://schemas.microsoft.com/office/drawing/2014/main" id="{6F42FB09-F91C-47E3-AD47-B30DC9DFE0AB}"/>
              </a:ext>
            </a:extLst>
          </p:cNvPr>
          <p:cNvSpPr>
            <a:spLocks/>
          </p:cNvSpPr>
          <p:nvPr/>
        </p:nvSpPr>
        <p:spPr bwMode="auto">
          <a:xfrm>
            <a:off x="6497078" y="2400229"/>
            <a:ext cx="5759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510" name="Freeform 346">
            <a:extLst>
              <a:ext uri="{FF2B5EF4-FFF2-40B4-BE49-F238E27FC236}">
                <a16:creationId xmlns:a16="http://schemas.microsoft.com/office/drawing/2014/main" id="{03313991-7645-42AA-A0F4-7B1010CDDE31}"/>
              </a:ext>
            </a:extLst>
          </p:cNvPr>
          <p:cNvSpPr>
            <a:spLocks/>
          </p:cNvSpPr>
          <p:nvPr/>
        </p:nvSpPr>
        <p:spPr bwMode="auto">
          <a:xfrm>
            <a:off x="6525875" y="2371432"/>
            <a:ext cx="5759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511" name="Freeform 347">
            <a:extLst>
              <a:ext uri="{FF2B5EF4-FFF2-40B4-BE49-F238E27FC236}">
                <a16:creationId xmlns:a16="http://schemas.microsoft.com/office/drawing/2014/main" id="{A93DCEAE-6132-4D1F-87BD-F3B76CB542B1}"/>
              </a:ext>
            </a:extLst>
          </p:cNvPr>
          <p:cNvSpPr>
            <a:spLocks/>
          </p:cNvSpPr>
          <p:nvPr/>
        </p:nvSpPr>
        <p:spPr bwMode="auto">
          <a:xfrm>
            <a:off x="6564752" y="2323916"/>
            <a:ext cx="56154" cy="57594"/>
          </a:xfrm>
          <a:custGeom>
            <a:avLst/>
            <a:gdLst>
              <a:gd name="T0" fmla="*/ 2147483646 w 36"/>
              <a:gd name="T1" fmla="*/ 0 h 36"/>
              <a:gd name="T2" fmla="*/ 2147483646 w 36"/>
              <a:gd name="T3" fmla="*/ 2147483646 h 36"/>
              <a:gd name="T4" fmla="*/ 0 w 36"/>
              <a:gd name="T5" fmla="*/ 2147483646 h 36"/>
              <a:gd name="T6" fmla="*/ 2147483646 w 36"/>
              <a:gd name="T7" fmla="*/ 0 h 36"/>
              <a:gd name="T8" fmla="*/ 0 60000 65536"/>
              <a:gd name="T9" fmla="*/ 0 60000 65536"/>
              <a:gd name="T10" fmla="*/ 0 60000 65536"/>
              <a:gd name="T11" fmla="*/ 0 60000 65536"/>
              <a:gd name="T12" fmla="*/ 0 w 36"/>
              <a:gd name="T13" fmla="*/ 0 h 36"/>
              <a:gd name="T14" fmla="*/ 36 w 36"/>
              <a:gd name="T15" fmla="*/ 36 h 36"/>
            </a:gdLst>
            <a:ahLst/>
            <a:cxnLst>
              <a:cxn ang="T8">
                <a:pos x="T0" y="T1"/>
              </a:cxn>
              <a:cxn ang="T9">
                <a:pos x="T2" y="T3"/>
              </a:cxn>
              <a:cxn ang="T10">
                <a:pos x="T4" y="T5"/>
              </a:cxn>
              <a:cxn ang="T11">
                <a:pos x="T6" y="T7"/>
              </a:cxn>
            </a:cxnLst>
            <a:rect l="T12" t="T13" r="T14" b="T15"/>
            <a:pathLst>
              <a:path w="36" h="36">
                <a:moveTo>
                  <a:pt x="18" y="0"/>
                </a:moveTo>
                <a:lnTo>
                  <a:pt x="36" y="36"/>
                </a:lnTo>
                <a:lnTo>
                  <a:pt x="0" y="36"/>
                </a:lnTo>
                <a:lnTo>
                  <a:pt x="18" y="0"/>
                </a:lnTo>
                <a:close/>
              </a:path>
            </a:pathLst>
          </a:custGeom>
          <a:solidFill>
            <a:srgbClr val="FFFFFF"/>
          </a:solidFill>
          <a:ln w="9525">
            <a:solidFill>
              <a:srgbClr val="FF0000"/>
            </a:solidFill>
            <a:round/>
            <a:headEnd/>
            <a:tailEnd/>
          </a:ln>
        </p:spPr>
        <p:txBody>
          <a:bodyPr lIns="91427" tIns="45714" rIns="91427" bIns="45714"/>
          <a:lstStyle/>
          <a:p>
            <a:endParaRPr lang="cs-CZ"/>
          </a:p>
        </p:txBody>
      </p:sp>
      <p:sp>
        <p:nvSpPr>
          <p:cNvPr id="50512" name="Rectangle 348">
            <a:extLst>
              <a:ext uri="{FF2B5EF4-FFF2-40B4-BE49-F238E27FC236}">
                <a16:creationId xmlns:a16="http://schemas.microsoft.com/office/drawing/2014/main" id="{48E775FF-87F3-4C46-9E6F-6B55DD609D73}"/>
              </a:ext>
            </a:extLst>
          </p:cNvPr>
          <p:cNvSpPr>
            <a:spLocks noChangeArrowheads="1"/>
          </p:cNvSpPr>
          <p:nvPr/>
        </p:nvSpPr>
        <p:spPr bwMode="auto">
          <a:xfrm>
            <a:off x="1728299" y="4763021"/>
            <a:ext cx="104196" cy="2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633" b="1">
                <a:solidFill>
                  <a:srgbClr val="000000"/>
                </a:solidFill>
              </a:rPr>
              <a:t>0</a:t>
            </a:r>
            <a:endParaRPr lang="en-US" altLang="cs-CZ" sz="1633" b="1"/>
          </a:p>
        </p:txBody>
      </p:sp>
      <p:sp>
        <p:nvSpPr>
          <p:cNvPr id="50513" name="Rectangle 349">
            <a:extLst>
              <a:ext uri="{FF2B5EF4-FFF2-40B4-BE49-F238E27FC236}">
                <a16:creationId xmlns:a16="http://schemas.microsoft.com/office/drawing/2014/main" id="{654AD35A-C17C-4EE0-BED3-159BC57E2645}"/>
              </a:ext>
            </a:extLst>
          </p:cNvPr>
          <p:cNvSpPr>
            <a:spLocks noChangeArrowheads="1"/>
          </p:cNvSpPr>
          <p:nvPr/>
        </p:nvSpPr>
        <p:spPr bwMode="auto">
          <a:xfrm>
            <a:off x="1650547" y="4534085"/>
            <a:ext cx="128240" cy="15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998">
                <a:solidFill>
                  <a:srgbClr val="000000"/>
                </a:solidFill>
              </a:rPr>
              <a:t>20</a:t>
            </a:r>
            <a:endParaRPr lang="en-US" altLang="cs-CZ" sz="1814"/>
          </a:p>
        </p:txBody>
      </p:sp>
      <p:sp>
        <p:nvSpPr>
          <p:cNvPr id="50514" name="Rectangle 350">
            <a:extLst>
              <a:ext uri="{FF2B5EF4-FFF2-40B4-BE49-F238E27FC236}">
                <a16:creationId xmlns:a16="http://schemas.microsoft.com/office/drawing/2014/main" id="{BEDD4646-BEED-41AD-8524-602662E157DF}"/>
              </a:ext>
            </a:extLst>
          </p:cNvPr>
          <p:cNvSpPr>
            <a:spLocks noChangeArrowheads="1"/>
          </p:cNvSpPr>
          <p:nvPr/>
        </p:nvSpPr>
        <p:spPr bwMode="auto">
          <a:xfrm>
            <a:off x="1650547" y="4257634"/>
            <a:ext cx="128240" cy="15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998">
                <a:solidFill>
                  <a:srgbClr val="000000"/>
                </a:solidFill>
              </a:rPr>
              <a:t>40</a:t>
            </a:r>
            <a:endParaRPr lang="en-US" altLang="cs-CZ" sz="1814"/>
          </a:p>
        </p:txBody>
      </p:sp>
      <p:sp>
        <p:nvSpPr>
          <p:cNvPr id="50515" name="Rectangle 351">
            <a:extLst>
              <a:ext uri="{FF2B5EF4-FFF2-40B4-BE49-F238E27FC236}">
                <a16:creationId xmlns:a16="http://schemas.microsoft.com/office/drawing/2014/main" id="{C7DF414F-5805-444A-A2BA-BE755BF631F8}"/>
              </a:ext>
            </a:extLst>
          </p:cNvPr>
          <p:cNvSpPr>
            <a:spLocks noChangeArrowheads="1"/>
          </p:cNvSpPr>
          <p:nvPr/>
        </p:nvSpPr>
        <p:spPr bwMode="auto">
          <a:xfrm>
            <a:off x="1650547" y="3991261"/>
            <a:ext cx="128240" cy="15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998">
                <a:solidFill>
                  <a:srgbClr val="000000"/>
                </a:solidFill>
              </a:rPr>
              <a:t>60</a:t>
            </a:r>
            <a:endParaRPr lang="en-US" altLang="cs-CZ" sz="1814"/>
          </a:p>
        </p:txBody>
      </p:sp>
      <p:sp>
        <p:nvSpPr>
          <p:cNvPr id="50516" name="Rectangle 352">
            <a:extLst>
              <a:ext uri="{FF2B5EF4-FFF2-40B4-BE49-F238E27FC236}">
                <a16:creationId xmlns:a16="http://schemas.microsoft.com/office/drawing/2014/main" id="{31D3A3EF-BFF6-4CAA-897B-ACA861D7A0F2}"/>
              </a:ext>
            </a:extLst>
          </p:cNvPr>
          <p:cNvSpPr>
            <a:spLocks noChangeArrowheads="1"/>
          </p:cNvSpPr>
          <p:nvPr/>
        </p:nvSpPr>
        <p:spPr bwMode="auto">
          <a:xfrm>
            <a:off x="1650547" y="3714810"/>
            <a:ext cx="128240" cy="15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998">
                <a:solidFill>
                  <a:srgbClr val="000000"/>
                </a:solidFill>
              </a:rPr>
              <a:t>80</a:t>
            </a:r>
            <a:endParaRPr lang="en-US" altLang="cs-CZ" sz="1814"/>
          </a:p>
        </p:txBody>
      </p:sp>
      <p:sp>
        <p:nvSpPr>
          <p:cNvPr id="50517" name="Rectangle 353">
            <a:extLst>
              <a:ext uri="{FF2B5EF4-FFF2-40B4-BE49-F238E27FC236}">
                <a16:creationId xmlns:a16="http://schemas.microsoft.com/office/drawing/2014/main" id="{2DFD7A9B-C87C-4DB2-B915-A4C8014FC4FE}"/>
              </a:ext>
            </a:extLst>
          </p:cNvPr>
          <p:cNvSpPr>
            <a:spLocks noChangeArrowheads="1"/>
          </p:cNvSpPr>
          <p:nvPr/>
        </p:nvSpPr>
        <p:spPr bwMode="auto">
          <a:xfrm>
            <a:off x="1502243" y="3409563"/>
            <a:ext cx="312586" cy="2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633" b="1">
                <a:solidFill>
                  <a:srgbClr val="000000"/>
                </a:solidFill>
              </a:rPr>
              <a:t>100</a:t>
            </a:r>
            <a:endParaRPr lang="en-US" altLang="cs-CZ" sz="1633" b="1"/>
          </a:p>
        </p:txBody>
      </p:sp>
      <p:sp>
        <p:nvSpPr>
          <p:cNvPr id="50518" name="Rectangle 354">
            <a:extLst>
              <a:ext uri="{FF2B5EF4-FFF2-40B4-BE49-F238E27FC236}">
                <a16:creationId xmlns:a16="http://schemas.microsoft.com/office/drawing/2014/main" id="{C9C26F55-4275-4A95-A4B3-5C268FFBA721}"/>
              </a:ext>
            </a:extLst>
          </p:cNvPr>
          <p:cNvSpPr>
            <a:spLocks noChangeArrowheads="1"/>
          </p:cNvSpPr>
          <p:nvPr/>
        </p:nvSpPr>
        <p:spPr bwMode="auto">
          <a:xfrm>
            <a:off x="1582875" y="3182066"/>
            <a:ext cx="192360" cy="15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998">
                <a:solidFill>
                  <a:srgbClr val="000000"/>
                </a:solidFill>
              </a:rPr>
              <a:t>120</a:t>
            </a:r>
            <a:endParaRPr lang="en-US" altLang="cs-CZ" sz="1814"/>
          </a:p>
        </p:txBody>
      </p:sp>
      <p:sp>
        <p:nvSpPr>
          <p:cNvPr id="50519" name="Rectangle 355">
            <a:extLst>
              <a:ext uri="{FF2B5EF4-FFF2-40B4-BE49-F238E27FC236}">
                <a16:creationId xmlns:a16="http://schemas.microsoft.com/office/drawing/2014/main" id="{998AC9A5-23CD-4EC3-A170-B773EAA1ADDB}"/>
              </a:ext>
            </a:extLst>
          </p:cNvPr>
          <p:cNvSpPr>
            <a:spLocks noChangeArrowheads="1"/>
          </p:cNvSpPr>
          <p:nvPr/>
        </p:nvSpPr>
        <p:spPr bwMode="auto">
          <a:xfrm>
            <a:off x="1582875" y="2905615"/>
            <a:ext cx="192360" cy="15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998">
                <a:solidFill>
                  <a:srgbClr val="000000"/>
                </a:solidFill>
              </a:rPr>
              <a:t>140</a:t>
            </a:r>
            <a:endParaRPr lang="en-US" altLang="cs-CZ" sz="1814"/>
          </a:p>
        </p:txBody>
      </p:sp>
      <p:sp>
        <p:nvSpPr>
          <p:cNvPr id="50520" name="Rectangle 356">
            <a:extLst>
              <a:ext uri="{FF2B5EF4-FFF2-40B4-BE49-F238E27FC236}">
                <a16:creationId xmlns:a16="http://schemas.microsoft.com/office/drawing/2014/main" id="{3A85A6B1-1C14-4ED9-BBC4-7C6568F1CBD0}"/>
              </a:ext>
            </a:extLst>
          </p:cNvPr>
          <p:cNvSpPr>
            <a:spLocks noChangeArrowheads="1"/>
          </p:cNvSpPr>
          <p:nvPr/>
        </p:nvSpPr>
        <p:spPr bwMode="auto">
          <a:xfrm>
            <a:off x="1582875" y="2637803"/>
            <a:ext cx="192360" cy="15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998">
                <a:solidFill>
                  <a:srgbClr val="000000"/>
                </a:solidFill>
              </a:rPr>
              <a:t>160</a:t>
            </a:r>
            <a:endParaRPr lang="en-US" altLang="cs-CZ" sz="1814"/>
          </a:p>
        </p:txBody>
      </p:sp>
      <p:sp>
        <p:nvSpPr>
          <p:cNvPr id="50521" name="Rectangle 357">
            <a:extLst>
              <a:ext uri="{FF2B5EF4-FFF2-40B4-BE49-F238E27FC236}">
                <a16:creationId xmlns:a16="http://schemas.microsoft.com/office/drawing/2014/main" id="{8CA9A3D2-A114-42E3-ABC0-921BC6FB8599}"/>
              </a:ext>
            </a:extLst>
          </p:cNvPr>
          <p:cNvSpPr>
            <a:spLocks noChangeArrowheads="1"/>
          </p:cNvSpPr>
          <p:nvPr/>
        </p:nvSpPr>
        <p:spPr bwMode="auto">
          <a:xfrm>
            <a:off x="1582875" y="2362793"/>
            <a:ext cx="192360" cy="15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998">
                <a:solidFill>
                  <a:srgbClr val="000000"/>
                </a:solidFill>
              </a:rPr>
              <a:t>180</a:t>
            </a:r>
            <a:endParaRPr lang="en-US" altLang="cs-CZ" sz="1814"/>
          </a:p>
        </p:txBody>
      </p:sp>
      <p:sp>
        <p:nvSpPr>
          <p:cNvPr id="50522" name="Rectangle 358">
            <a:extLst>
              <a:ext uri="{FF2B5EF4-FFF2-40B4-BE49-F238E27FC236}">
                <a16:creationId xmlns:a16="http://schemas.microsoft.com/office/drawing/2014/main" id="{E937186C-C336-4133-8E6B-1B85167E8357}"/>
              </a:ext>
            </a:extLst>
          </p:cNvPr>
          <p:cNvSpPr>
            <a:spLocks noChangeArrowheads="1"/>
          </p:cNvSpPr>
          <p:nvPr/>
        </p:nvSpPr>
        <p:spPr bwMode="auto">
          <a:xfrm>
            <a:off x="1502243" y="2057545"/>
            <a:ext cx="312586" cy="2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633" b="1">
                <a:solidFill>
                  <a:srgbClr val="000000"/>
                </a:solidFill>
              </a:rPr>
              <a:t>200</a:t>
            </a:r>
            <a:endParaRPr lang="en-US" altLang="cs-CZ" sz="1633" b="1"/>
          </a:p>
        </p:txBody>
      </p:sp>
      <p:sp>
        <p:nvSpPr>
          <p:cNvPr id="50523" name="Rectangle 359">
            <a:extLst>
              <a:ext uri="{FF2B5EF4-FFF2-40B4-BE49-F238E27FC236}">
                <a16:creationId xmlns:a16="http://schemas.microsoft.com/office/drawing/2014/main" id="{0ECFB85F-8FDD-42BC-802E-A9CB53936095}"/>
              </a:ext>
            </a:extLst>
          </p:cNvPr>
          <p:cNvSpPr>
            <a:spLocks noChangeArrowheads="1"/>
          </p:cNvSpPr>
          <p:nvPr/>
        </p:nvSpPr>
        <p:spPr bwMode="auto">
          <a:xfrm>
            <a:off x="1630390" y="4981878"/>
            <a:ext cx="468077" cy="27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814" b="1">
                <a:solidFill>
                  <a:srgbClr val="000000"/>
                </a:solidFill>
              </a:rPr>
              <a:t>1982</a:t>
            </a:r>
            <a:endParaRPr lang="en-US" altLang="cs-CZ" sz="1814" b="1"/>
          </a:p>
        </p:txBody>
      </p:sp>
      <p:sp>
        <p:nvSpPr>
          <p:cNvPr id="50524" name="Rectangle 360">
            <a:extLst>
              <a:ext uri="{FF2B5EF4-FFF2-40B4-BE49-F238E27FC236}">
                <a16:creationId xmlns:a16="http://schemas.microsoft.com/office/drawing/2014/main" id="{C52119F2-EAB7-400B-A304-2DF71BFE6AA1}"/>
              </a:ext>
            </a:extLst>
          </p:cNvPr>
          <p:cNvSpPr>
            <a:spLocks noChangeArrowheads="1"/>
          </p:cNvSpPr>
          <p:nvPr/>
        </p:nvSpPr>
        <p:spPr bwMode="auto">
          <a:xfrm>
            <a:off x="3479156" y="4981878"/>
            <a:ext cx="468077" cy="27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814" b="1">
                <a:solidFill>
                  <a:srgbClr val="000000"/>
                </a:solidFill>
              </a:rPr>
              <a:t>1992</a:t>
            </a:r>
            <a:endParaRPr lang="en-US" altLang="cs-CZ" sz="1814" b="1"/>
          </a:p>
        </p:txBody>
      </p:sp>
      <p:sp>
        <p:nvSpPr>
          <p:cNvPr id="50525" name="Rectangle 361">
            <a:extLst>
              <a:ext uri="{FF2B5EF4-FFF2-40B4-BE49-F238E27FC236}">
                <a16:creationId xmlns:a16="http://schemas.microsoft.com/office/drawing/2014/main" id="{F45A4E0E-A728-4D34-9DF5-11AA1C6EFB89}"/>
              </a:ext>
            </a:extLst>
          </p:cNvPr>
          <p:cNvSpPr>
            <a:spLocks noChangeArrowheads="1"/>
          </p:cNvSpPr>
          <p:nvPr/>
        </p:nvSpPr>
        <p:spPr bwMode="auto">
          <a:xfrm>
            <a:off x="5326482" y="4981878"/>
            <a:ext cx="468077" cy="27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814" b="1">
                <a:solidFill>
                  <a:srgbClr val="000000"/>
                </a:solidFill>
              </a:rPr>
              <a:t>2002</a:t>
            </a:r>
            <a:endParaRPr lang="en-US" altLang="cs-CZ" sz="1814" b="1"/>
          </a:p>
        </p:txBody>
      </p:sp>
      <p:sp>
        <p:nvSpPr>
          <p:cNvPr id="50526" name="Rectangle 362">
            <a:extLst>
              <a:ext uri="{FF2B5EF4-FFF2-40B4-BE49-F238E27FC236}">
                <a16:creationId xmlns:a16="http://schemas.microsoft.com/office/drawing/2014/main" id="{14D4BEDC-7C21-458D-8FA6-417F682493BC}"/>
              </a:ext>
            </a:extLst>
          </p:cNvPr>
          <p:cNvSpPr>
            <a:spLocks noChangeArrowheads="1"/>
          </p:cNvSpPr>
          <p:nvPr/>
        </p:nvSpPr>
        <p:spPr bwMode="auto">
          <a:xfrm>
            <a:off x="6259504" y="4981878"/>
            <a:ext cx="468077" cy="27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814" b="1">
                <a:solidFill>
                  <a:srgbClr val="000000"/>
                </a:solidFill>
              </a:rPr>
              <a:t>2008</a:t>
            </a:r>
            <a:endParaRPr lang="en-US" altLang="cs-CZ" sz="1814" b="1"/>
          </a:p>
        </p:txBody>
      </p:sp>
      <p:sp>
        <p:nvSpPr>
          <p:cNvPr id="50527" name="Rectangle 1">
            <a:extLst>
              <a:ext uri="{FF2B5EF4-FFF2-40B4-BE49-F238E27FC236}">
                <a16:creationId xmlns:a16="http://schemas.microsoft.com/office/drawing/2014/main" id="{88508C9E-D4FE-4791-924E-90447A71E274}"/>
              </a:ext>
            </a:extLst>
          </p:cNvPr>
          <p:cNvSpPr>
            <a:spLocks noChangeArrowheads="1"/>
          </p:cNvSpPr>
          <p:nvPr/>
        </p:nvSpPr>
        <p:spPr bwMode="auto">
          <a:xfrm>
            <a:off x="131507" y="5327441"/>
            <a:ext cx="2676679" cy="42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cs-CZ" altLang="cs-CZ" sz="1088">
                <a:latin typeface="Calibri" panose="020F0502020204030204" pitchFamily="34" charset="0"/>
              </a:rPr>
              <a:t>J. Pevsner, http://www.bioinfbook.org/index.php</a:t>
            </a:r>
          </a:p>
        </p:txBody>
      </p:sp>
    </p:spTree>
  </p:cSld>
  <p:clrMapOvr>
    <a:masterClrMapping/>
  </p:clrMapOvr>
  <p:transition>
    <p:spli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57">
            <a:extLst>
              <a:ext uri="{FF2B5EF4-FFF2-40B4-BE49-F238E27FC236}">
                <a16:creationId xmlns:a16="http://schemas.microsoft.com/office/drawing/2014/main" id="{83A8BBDE-AA2A-4AC2-B289-98311C6B9E1C}"/>
              </a:ext>
            </a:extLst>
          </p:cNvPr>
          <p:cNvSpPr txBox="1">
            <a:spLocks noChangeArrowheads="1"/>
          </p:cNvSpPr>
          <p:nvPr/>
        </p:nvSpPr>
        <p:spPr bwMode="auto">
          <a:xfrm>
            <a:off x="2700601" y="228937"/>
            <a:ext cx="3568579" cy="86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en-US" altLang="cs-CZ" sz="2812" b="1">
                <a:solidFill>
                  <a:schemeClr val="tx2"/>
                </a:solidFill>
                <a:latin typeface="Arial" panose="020B0604020202020204" pitchFamily="34" charset="0"/>
              </a:rPr>
              <a:t>Growth of GenBank</a:t>
            </a:r>
          </a:p>
          <a:p>
            <a:pPr algn="ctr" eaLnBrk="1" hangingPunct="1"/>
            <a:r>
              <a:rPr lang="en-US" altLang="cs-CZ" sz="2177" b="1">
                <a:solidFill>
                  <a:srgbClr val="0000FF"/>
                </a:solidFill>
                <a:latin typeface="Arial" panose="020B0604020202020204" pitchFamily="34" charset="0"/>
              </a:rPr>
              <a:t>Aug 2016</a:t>
            </a:r>
          </a:p>
        </p:txBody>
      </p:sp>
      <p:sp>
        <p:nvSpPr>
          <p:cNvPr id="4" name="Rectangle 8">
            <a:extLst>
              <a:ext uri="{FF2B5EF4-FFF2-40B4-BE49-F238E27FC236}">
                <a16:creationId xmlns:a16="http://schemas.microsoft.com/office/drawing/2014/main" id="{E1D996E1-BDFD-4C07-A6E4-C3D7FDBD6D82}"/>
              </a:ext>
            </a:extLst>
          </p:cNvPr>
          <p:cNvSpPr>
            <a:spLocks noChangeArrowheads="1"/>
          </p:cNvSpPr>
          <p:nvPr/>
        </p:nvSpPr>
        <p:spPr bwMode="auto">
          <a:xfrm>
            <a:off x="196300" y="4145325"/>
            <a:ext cx="8686608" cy="1002135"/>
          </a:xfrm>
          <a:prstGeom prst="rect">
            <a:avLst/>
          </a:prstGeom>
          <a:noFill/>
          <a:ln w="9525">
            <a:noFill/>
            <a:miter lim="800000"/>
            <a:headEnd/>
            <a:tailEnd/>
          </a:ln>
          <a:effectLst/>
        </p:spPr>
        <p:txBody>
          <a:bodyPr lIns="92062" tIns="46032" rIns="92062" bIns="46032"/>
          <a:lstStyle/>
          <a:p>
            <a:pPr marL="457143" indent="-457143" algn="just" eaLnBrk="1" hangingPunct="1">
              <a:buClr>
                <a:schemeClr val="tx1"/>
              </a:buClr>
              <a:buFont typeface="Wingdings" pitchFamily="2" charset="2"/>
              <a:buChar char="§"/>
              <a:defRPr/>
            </a:pPr>
            <a:r>
              <a:rPr kumimoji="1" lang="cs-CZ" sz="1633" dirty="0">
                <a:solidFill>
                  <a:schemeClr val="tx2"/>
                </a:solidFill>
                <a:latin typeface="Arial"/>
                <a:cs typeface="Arial" charset="0"/>
              </a:rPr>
              <a:t>Prosinec</a:t>
            </a:r>
            <a:r>
              <a:rPr kumimoji="1" lang="en-US" sz="1633" dirty="0">
                <a:solidFill>
                  <a:schemeClr val="tx2"/>
                </a:solidFill>
                <a:latin typeface="Arial"/>
                <a:cs typeface="Arial" charset="0"/>
              </a:rPr>
              <a:t> </a:t>
            </a:r>
            <a:r>
              <a:rPr kumimoji="1" lang="cs-CZ" sz="1633" b="1" dirty="0">
                <a:solidFill>
                  <a:schemeClr val="tx2"/>
                </a:solidFill>
                <a:latin typeface="Arial"/>
                <a:cs typeface="Arial" charset="0"/>
              </a:rPr>
              <a:t>1982</a:t>
            </a:r>
            <a:r>
              <a:rPr kumimoji="1" lang="en-US" sz="1633" dirty="0">
                <a:solidFill>
                  <a:schemeClr val="tx2"/>
                </a:solidFill>
                <a:latin typeface="Arial"/>
                <a:cs typeface="Arial" charset="0"/>
              </a:rPr>
              <a:t> </a:t>
            </a:r>
            <a:r>
              <a:rPr kumimoji="1" lang="cs-CZ" sz="1633" dirty="0">
                <a:solidFill>
                  <a:srgbClr val="0000FF"/>
                </a:solidFill>
                <a:latin typeface="Arial"/>
                <a:cs typeface="Arial" charset="0"/>
              </a:rPr>
              <a:t>680 338</a:t>
            </a:r>
            <a:r>
              <a:rPr kumimoji="1" lang="cs-CZ" sz="1633" dirty="0">
                <a:solidFill>
                  <a:schemeClr val="tx2"/>
                </a:solidFill>
                <a:latin typeface="Arial"/>
                <a:cs typeface="Arial" charset="0"/>
              </a:rPr>
              <a:t> </a:t>
            </a:r>
            <a:r>
              <a:rPr kumimoji="1" lang="cs-CZ" sz="1633" dirty="0" err="1">
                <a:solidFill>
                  <a:schemeClr val="tx2"/>
                </a:solidFill>
                <a:latin typeface="Arial"/>
                <a:cs typeface="Arial" charset="0"/>
              </a:rPr>
              <a:t>bp</a:t>
            </a:r>
            <a:r>
              <a:rPr kumimoji="1" lang="en-US" sz="1633" dirty="0">
                <a:solidFill>
                  <a:schemeClr val="tx2"/>
                </a:solidFill>
                <a:latin typeface="Arial"/>
                <a:cs typeface="Arial" charset="0"/>
              </a:rPr>
              <a:t>, </a:t>
            </a:r>
            <a:r>
              <a:rPr kumimoji="1" lang="cs-CZ" sz="1633" dirty="0">
                <a:solidFill>
                  <a:srgbClr val="0000FF"/>
                </a:solidFill>
                <a:latin typeface="Arial"/>
                <a:cs typeface="Arial" charset="0"/>
              </a:rPr>
              <a:t>606</a:t>
            </a:r>
            <a:r>
              <a:rPr kumimoji="1" lang="en-US" sz="1633" dirty="0">
                <a:solidFill>
                  <a:schemeClr val="tx2"/>
                </a:solidFill>
                <a:latin typeface="Arial"/>
                <a:cs typeface="Arial" charset="0"/>
              </a:rPr>
              <a:t> </a:t>
            </a:r>
            <a:r>
              <a:rPr kumimoji="1" lang="en-US" sz="1633" dirty="0" err="1">
                <a:solidFill>
                  <a:schemeClr val="tx2"/>
                </a:solidFill>
                <a:latin typeface="Arial"/>
                <a:cs typeface="Arial" charset="0"/>
              </a:rPr>
              <a:t>sekvenc</a:t>
            </a:r>
            <a:r>
              <a:rPr kumimoji="1" lang="cs-CZ" sz="1633" dirty="0">
                <a:solidFill>
                  <a:schemeClr val="tx2"/>
                </a:solidFill>
                <a:latin typeface="Arial"/>
                <a:cs typeface="Arial" charset="0"/>
              </a:rPr>
              <a:t>í</a:t>
            </a:r>
            <a:endParaRPr kumimoji="1" lang="en-US" sz="1633" dirty="0">
              <a:solidFill>
                <a:schemeClr val="tx2"/>
              </a:solidFill>
              <a:latin typeface="Arial"/>
              <a:cs typeface="Arial" charset="0"/>
            </a:endParaRPr>
          </a:p>
          <a:p>
            <a:pPr algn="just" eaLnBrk="1" hangingPunct="1">
              <a:buClr>
                <a:schemeClr val="tx1"/>
              </a:buClr>
              <a:defRPr/>
            </a:pPr>
            <a:r>
              <a:rPr kumimoji="1" lang="en-US" sz="1633" dirty="0">
                <a:solidFill>
                  <a:schemeClr val="tx2"/>
                </a:solidFill>
                <a:latin typeface="Arial"/>
                <a:cs typeface="Arial" charset="0"/>
              </a:rPr>
              <a:t> </a:t>
            </a:r>
            <a:endParaRPr kumimoji="1" lang="cs-CZ" sz="1633" dirty="0">
              <a:solidFill>
                <a:schemeClr val="tx2"/>
              </a:solidFill>
              <a:latin typeface="Arial"/>
              <a:cs typeface="Arial" charset="0"/>
            </a:endParaRPr>
          </a:p>
          <a:p>
            <a:pPr marL="457143" indent="-457143" algn="just" eaLnBrk="1" hangingPunct="1">
              <a:buClr>
                <a:schemeClr val="tx1"/>
              </a:buClr>
              <a:buFont typeface="Wingdings" pitchFamily="2" charset="2"/>
              <a:buChar char="§"/>
              <a:defRPr/>
            </a:pPr>
            <a:r>
              <a:rPr kumimoji="1" lang="cs-CZ" sz="1633" dirty="0">
                <a:solidFill>
                  <a:schemeClr val="tx2"/>
                </a:solidFill>
                <a:latin typeface="Arial"/>
                <a:cs typeface="Arial" charset="0"/>
              </a:rPr>
              <a:t>Duben </a:t>
            </a:r>
            <a:r>
              <a:rPr kumimoji="1" lang="cs-CZ" sz="1633" b="1" dirty="0">
                <a:solidFill>
                  <a:schemeClr val="tx2"/>
                </a:solidFill>
                <a:latin typeface="Arial"/>
                <a:cs typeface="Arial" charset="0"/>
              </a:rPr>
              <a:t>2002</a:t>
            </a:r>
            <a:r>
              <a:rPr kumimoji="1" lang="cs-CZ" sz="1633" dirty="0">
                <a:solidFill>
                  <a:schemeClr val="tx2"/>
                </a:solidFill>
                <a:latin typeface="Arial"/>
                <a:cs typeface="Arial" charset="0"/>
              </a:rPr>
              <a:t> </a:t>
            </a:r>
            <a:r>
              <a:rPr kumimoji="1" lang="cs-CZ" sz="1633" dirty="0">
                <a:solidFill>
                  <a:srgbClr val="0000FF"/>
                </a:solidFill>
                <a:latin typeface="Arial"/>
                <a:cs typeface="Arial" charset="0"/>
              </a:rPr>
              <a:t>19 x 10</a:t>
            </a:r>
            <a:r>
              <a:rPr kumimoji="1" lang="cs-CZ" sz="1633" baseline="30000" dirty="0">
                <a:solidFill>
                  <a:srgbClr val="0000FF"/>
                </a:solidFill>
                <a:latin typeface="Arial"/>
                <a:cs typeface="Arial" charset="0"/>
              </a:rPr>
              <a:t>9</a:t>
            </a:r>
            <a:r>
              <a:rPr kumimoji="1" lang="cs-CZ" sz="1633" dirty="0">
                <a:solidFill>
                  <a:srgbClr val="0000FF"/>
                </a:solidFill>
                <a:latin typeface="Arial"/>
                <a:cs typeface="Arial" charset="0"/>
              </a:rPr>
              <a:t> </a:t>
            </a:r>
            <a:r>
              <a:rPr kumimoji="1" lang="cs-CZ" sz="1633" dirty="0" err="1">
                <a:solidFill>
                  <a:schemeClr val="tx2"/>
                </a:solidFill>
                <a:latin typeface="Arial"/>
                <a:cs typeface="Arial" charset="0"/>
              </a:rPr>
              <a:t>bp</a:t>
            </a:r>
            <a:r>
              <a:rPr kumimoji="1" lang="cs-CZ" sz="1633" dirty="0">
                <a:solidFill>
                  <a:schemeClr val="tx2"/>
                </a:solidFill>
                <a:latin typeface="Arial"/>
                <a:cs typeface="Arial" charset="0"/>
              </a:rPr>
              <a:t>, </a:t>
            </a:r>
            <a:r>
              <a:rPr kumimoji="1" lang="en-US" sz="1633" dirty="0">
                <a:solidFill>
                  <a:srgbClr val="0000FF"/>
                </a:solidFill>
                <a:latin typeface="Arial"/>
                <a:cs typeface="Arial" charset="0"/>
              </a:rPr>
              <a:t>1</a:t>
            </a:r>
            <a:r>
              <a:rPr kumimoji="1" lang="cs-CZ" sz="1633" dirty="0">
                <a:solidFill>
                  <a:srgbClr val="0000FF"/>
                </a:solidFill>
                <a:latin typeface="Arial"/>
                <a:cs typeface="Arial" charset="0"/>
              </a:rPr>
              <a:t>7</a:t>
            </a:r>
            <a:r>
              <a:rPr kumimoji="1" lang="en-US" sz="1633" dirty="0">
                <a:solidFill>
                  <a:srgbClr val="0000FF"/>
                </a:solidFill>
                <a:latin typeface="Arial"/>
                <a:cs typeface="Arial" charset="0"/>
              </a:rPr>
              <a:t> x </a:t>
            </a:r>
            <a:r>
              <a:rPr kumimoji="1" lang="cs-CZ" sz="1633" dirty="0">
                <a:solidFill>
                  <a:srgbClr val="0000FF"/>
                </a:solidFill>
                <a:latin typeface="Arial"/>
                <a:cs typeface="Arial" charset="0"/>
              </a:rPr>
              <a:t>10</a:t>
            </a:r>
            <a:r>
              <a:rPr kumimoji="1" lang="en-US" sz="1633" baseline="30000" dirty="0">
                <a:solidFill>
                  <a:srgbClr val="0000FF"/>
                </a:solidFill>
                <a:latin typeface="Arial"/>
                <a:cs typeface="Arial" charset="0"/>
              </a:rPr>
              <a:t>6</a:t>
            </a:r>
            <a:r>
              <a:rPr kumimoji="1" lang="en-US" sz="1633" dirty="0">
                <a:solidFill>
                  <a:srgbClr val="0000FF"/>
                </a:solidFill>
                <a:latin typeface="Arial"/>
                <a:cs typeface="Arial" charset="0"/>
              </a:rPr>
              <a:t> </a:t>
            </a:r>
            <a:r>
              <a:rPr kumimoji="1" lang="en-US" sz="1633" dirty="0" err="1">
                <a:solidFill>
                  <a:schemeClr val="tx2"/>
                </a:solidFill>
                <a:latin typeface="Arial"/>
                <a:cs typeface="Arial" charset="0"/>
              </a:rPr>
              <a:t>sekvenc</a:t>
            </a:r>
            <a:r>
              <a:rPr kumimoji="1" lang="cs-CZ" sz="1633" dirty="0">
                <a:solidFill>
                  <a:schemeClr val="tx2"/>
                </a:solidFill>
                <a:latin typeface="Arial"/>
                <a:cs typeface="Arial" charset="0"/>
              </a:rPr>
              <a:t>í + WGS </a:t>
            </a:r>
            <a:r>
              <a:rPr kumimoji="1" lang="cs-CZ" sz="1633" dirty="0">
                <a:solidFill>
                  <a:srgbClr val="0000FF"/>
                </a:solidFill>
                <a:latin typeface="Arial"/>
                <a:cs typeface="Arial" charset="0"/>
              </a:rPr>
              <a:t>692 x 10</a:t>
            </a:r>
            <a:r>
              <a:rPr kumimoji="1" lang="cs-CZ" sz="1633" baseline="30000" dirty="0">
                <a:solidFill>
                  <a:srgbClr val="0000FF"/>
                </a:solidFill>
                <a:latin typeface="Arial"/>
                <a:cs typeface="Arial" charset="0"/>
              </a:rPr>
              <a:t>6</a:t>
            </a:r>
            <a:r>
              <a:rPr kumimoji="1" lang="cs-CZ" sz="1633" dirty="0">
                <a:solidFill>
                  <a:srgbClr val="0000FF"/>
                </a:solidFill>
                <a:latin typeface="Arial"/>
                <a:cs typeface="Arial" charset="0"/>
              </a:rPr>
              <a:t> </a:t>
            </a:r>
            <a:r>
              <a:rPr kumimoji="1" lang="cs-CZ" sz="1633" dirty="0" err="1">
                <a:solidFill>
                  <a:schemeClr val="tx2"/>
                </a:solidFill>
                <a:latin typeface="Arial"/>
                <a:cs typeface="Arial" charset="0"/>
              </a:rPr>
              <a:t>bp</a:t>
            </a:r>
            <a:r>
              <a:rPr kumimoji="1" lang="cs-CZ" sz="1633" dirty="0">
                <a:solidFill>
                  <a:schemeClr val="tx2"/>
                </a:solidFill>
                <a:latin typeface="Arial"/>
                <a:cs typeface="Arial" charset="0"/>
              </a:rPr>
              <a:t>, </a:t>
            </a:r>
            <a:r>
              <a:rPr kumimoji="1" lang="en-US" sz="1633" dirty="0">
                <a:solidFill>
                  <a:srgbClr val="0000FF"/>
                </a:solidFill>
                <a:latin typeface="Arial"/>
                <a:cs typeface="Arial" charset="0"/>
              </a:rPr>
              <a:t>1</a:t>
            </a:r>
            <a:r>
              <a:rPr kumimoji="1" lang="cs-CZ" sz="1633" dirty="0">
                <a:solidFill>
                  <a:srgbClr val="0000FF"/>
                </a:solidFill>
                <a:latin typeface="Arial"/>
                <a:cs typeface="Arial" charset="0"/>
              </a:rPr>
              <a:t>72 768</a:t>
            </a:r>
            <a:r>
              <a:rPr kumimoji="1" lang="en-US" sz="1633" dirty="0">
                <a:solidFill>
                  <a:srgbClr val="0000FF"/>
                </a:solidFill>
                <a:latin typeface="Arial"/>
                <a:cs typeface="Arial" charset="0"/>
              </a:rPr>
              <a:t> </a:t>
            </a:r>
            <a:r>
              <a:rPr kumimoji="1" lang="en-US" sz="1633" dirty="0" err="1">
                <a:solidFill>
                  <a:schemeClr val="tx2"/>
                </a:solidFill>
                <a:latin typeface="Arial"/>
                <a:cs typeface="Arial" charset="0"/>
              </a:rPr>
              <a:t>sekvenc</a:t>
            </a:r>
            <a:r>
              <a:rPr kumimoji="1" lang="cs-CZ" sz="1633" dirty="0">
                <a:solidFill>
                  <a:schemeClr val="tx2"/>
                </a:solidFill>
                <a:latin typeface="Arial"/>
                <a:cs typeface="Arial" charset="0"/>
              </a:rPr>
              <a:t>í</a:t>
            </a:r>
          </a:p>
          <a:p>
            <a:pPr marL="457143" indent="-457143" algn="just" eaLnBrk="1" hangingPunct="1">
              <a:buClr>
                <a:schemeClr val="tx1"/>
              </a:buClr>
              <a:buFont typeface="Wingdings" pitchFamily="2" charset="2"/>
              <a:buChar char="§"/>
              <a:defRPr/>
            </a:pPr>
            <a:endParaRPr kumimoji="1" lang="en-US" sz="1633" dirty="0">
              <a:solidFill>
                <a:schemeClr val="tx2"/>
              </a:solidFill>
              <a:latin typeface="Arial"/>
              <a:cs typeface="Arial" charset="0"/>
            </a:endParaRPr>
          </a:p>
          <a:p>
            <a:pPr marL="457143" indent="-457143" algn="just" eaLnBrk="1" hangingPunct="1">
              <a:buClr>
                <a:schemeClr val="tx1"/>
              </a:buClr>
              <a:buFont typeface="Wingdings" pitchFamily="2" charset="2"/>
              <a:buChar char="§"/>
              <a:defRPr/>
            </a:pPr>
            <a:r>
              <a:rPr kumimoji="1" lang="en-US" sz="1633" dirty="0" err="1">
                <a:solidFill>
                  <a:schemeClr val="tx2"/>
                </a:solidFill>
                <a:latin typeface="Arial"/>
                <a:cs typeface="Arial" charset="0"/>
              </a:rPr>
              <a:t>Srpen</a:t>
            </a:r>
            <a:r>
              <a:rPr kumimoji="1" lang="en-US" sz="1633" dirty="0">
                <a:solidFill>
                  <a:schemeClr val="tx2"/>
                </a:solidFill>
                <a:latin typeface="Arial"/>
                <a:cs typeface="Arial" charset="0"/>
              </a:rPr>
              <a:t> </a:t>
            </a:r>
            <a:r>
              <a:rPr kumimoji="1" lang="en-US" sz="1633" b="1" dirty="0">
                <a:solidFill>
                  <a:schemeClr val="tx2"/>
                </a:solidFill>
                <a:latin typeface="Arial"/>
                <a:cs typeface="Arial" charset="0"/>
              </a:rPr>
              <a:t>2016 </a:t>
            </a:r>
            <a:r>
              <a:rPr kumimoji="1" lang="en-US" sz="1633" dirty="0">
                <a:solidFill>
                  <a:srgbClr val="0000FF"/>
                </a:solidFill>
                <a:latin typeface="Arial"/>
                <a:cs typeface="Arial" charset="0"/>
              </a:rPr>
              <a:t>218 x </a:t>
            </a:r>
            <a:r>
              <a:rPr kumimoji="1" lang="cs-CZ" sz="1633" dirty="0">
                <a:solidFill>
                  <a:srgbClr val="0000FF"/>
                </a:solidFill>
                <a:latin typeface="Arial"/>
                <a:cs typeface="Arial" charset="0"/>
              </a:rPr>
              <a:t>10</a:t>
            </a:r>
            <a:r>
              <a:rPr kumimoji="1" lang="cs-CZ" sz="1633" baseline="30000" dirty="0">
                <a:solidFill>
                  <a:srgbClr val="0000FF"/>
                </a:solidFill>
                <a:latin typeface="Arial"/>
                <a:cs typeface="Arial" charset="0"/>
              </a:rPr>
              <a:t>9</a:t>
            </a:r>
            <a:r>
              <a:rPr kumimoji="1" lang="cs-CZ" sz="1633" dirty="0">
                <a:solidFill>
                  <a:schemeClr val="tx2"/>
                </a:solidFill>
                <a:latin typeface="Arial"/>
                <a:cs typeface="Arial" charset="0"/>
              </a:rPr>
              <a:t> </a:t>
            </a:r>
            <a:r>
              <a:rPr kumimoji="1" lang="cs-CZ" sz="1633" dirty="0" err="1">
                <a:solidFill>
                  <a:schemeClr val="tx2"/>
                </a:solidFill>
                <a:latin typeface="Arial"/>
                <a:cs typeface="Arial" charset="0"/>
              </a:rPr>
              <a:t>bp</a:t>
            </a:r>
            <a:r>
              <a:rPr kumimoji="1" lang="en-US" sz="1633" dirty="0">
                <a:solidFill>
                  <a:schemeClr val="tx2"/>
                </a:solidFill>
                <a:latin typeface="Arial"/>
                <a:cs typeface="Arial" charset="0"/>
              </a:rPr>
              <a:t>, </a:t>
            </a:r>
            <a:r>
              <a:rPr kumimoji="1" lang="en-US" sz="1633" dirty="0">
                <a:solidFill>
                  <a:srgbClr val="0000FF"/>
                </a:solidFill>
                <a:latin typeface="Arial"/>
                <a:cs typeface="Arial" charset="0"/>
              </a:rPr>
              <a:t>196 x </a:t>
            </a:r>
            <a:r>
              <a:rPr kumimoji="1" lang="cs-CZ" sz="1633" dirty="0">
                <a:solidFill>
                  <a:srgbClr val="0000FF"/>
                </a:solidFill>
                <a:latin typeface="Arial"/>
                <a:cs typeface="Arial" charset="0"/>
              </a:rPr>
              <a:t>10</a:t>
            </a:r>
            <a:r>
              <a:rPr kumimoji="1" lang="en-US" sz="1633" baseline="30000" dirty="0">
                <a:solidFill>
                  <a:srgbClr val="0000FF"/>
                </a:solidFill>
                <a:latin typeface="Arial"/>
                <a:cs typeface="Arial" charset="0"/>
              </a:rPr>
              <a:t>6</a:t>
            </a:r>
            <a:r>
              <a:rPr kumimoji="1" lang="en-US" sz="1633" dirty="0">
                <a:solidFill>
                  <a:srgbClr val="0000FF"/>
                </a:solidFill>
                <a:latin typeface="Arial"/>
                <a:cs typeface="Arial" charset="0"/>
              </a:rPr>
              <a:t> </a:t>
            </a:r>
            <a:r>
              <a:rPr kumimoji="1" lang="en-US" sz="1633" dirty="0" err="1">
                <a:solidFill>
                  <a:schemeClr val="tx2"/>
                </a:solidFill>
                <a:latin typeface="Arial"/>
                <a:cs typeface="Arial" charset="0"/>
              </a:rPr>
              <a:t>sekvenc</a:t>
            </a:r>
            <a:r>
              <a:rPr kumimoji="1" lang="cs-CZ" sz="1633" dirty="0">
                <a:solidFill>
                  <a:schemeClr val="tx2"/>
                </a:solidFill>
                <a:latin typeface="Arial"/>
                <a:cs typeface="Arial" charset="0"/>
              </a:rPr>
              <a:t>í + WGS </a:t>
            </a:r>
            <a:r>
              <a:rPr kumimoji="1" lang="cs-CZ" sz="1633" dirty="0">
                <a:solidFill>
                  <a:srgbClr val="0000FF"/>
                </a:solidFill>
                <a:latin typeface="Arial"/>
                <a:cs typeface="Arial" charset="0"/>
              </a:rPr>
              <a:t>1,6 10</a:t>
            </a:r>
            <a:r>
              <a:rPr kumimoji="1" lang="cs-CZ" sz="1633" baseline="30000" dirty="0">
                <a:solidFill>
                  <a:srgbClr val="0000FF"/>
                </a:solidFill>
                <a:latin typeface="Arial"/>
                <a:cs typeface="Arial" charset="0"/>
              </a:rPr>
              <a:t>12</a:t>
            </a:r>
            <a:r>
              <a:rPr kumimoji="1" lang="cs-CZ" sz="1633" dirty="0">
                <a:solidFill>
                  <a:schemeClr val="tx2"/>
                </a:solidFill>
                <a:latin typeface="Arial"/>
                <a:cs typeface="Arial" charset="0"/>
              </a:rPr>
              <a:t> </a:t>
            </a:r>
            <a:r>
              <a:rPr kumimoji="1" lang="cs-CZ" sz="1633" dirty="0" err="1">
                <a:solidFill>
                  <a:schemeClr val="tx2"/>
                </a:solidFill>
                <a:latin typeface="Arial"/>
                <a:cs typeface="Arial" charset="0"/>
              </a:rPr>
              <a:t>bp</a:t>
            </a:r>
            <a:r>
              <a:rPr kumimoji="1" lang="cs-CZ" sz="1633" dirty="0">
                <a:solidFill>
                  <a:schemeClr val="tx2"/>
                </a:solidFill>
                <a:latin typeface="Arial"/>
                <a:cs typeface="Arial" charset="0"/>
              </a:rPr>
              <a:t>, </a:t>
            </a:r>
            <a:r>
              <a:rPr kumimoji="1" lang="cs-CZ" sz="1633" dirty="0">
                <a:solidFill>
                  <a:srgbClr val="0000FF"/>
                </a:solidFill>
                <a:latin typeface="Arial"/>
                <a:cs typeface="Arial" charset="0"/>
              </a:rPr>
              <a:t>360</a:t>
            </a:r>
            <a:r>
              <a:rPr kumimoji="1" lang="en-US" sz="1633" dirty="0">
                <a:solidFill>
                  <a:srgbClr val="0000FF"/>
                </a:solidFill>
                <a:latin typeface="Arial"/>
                <a:cs typeface="Arial" charset="0"/>
              </a:rPr>
              <a:t> x </a:t>
            </a:r>
            <a:r>
              <a:rPr kumimoji="1" lang="cs-CZ" sz="1633" dirty="0">
                <a:solidFill>
                  <a:srgbClr val="0000FF"/>
                </a:solidFill>
                <a:latin typeface="Arial"/>
                <a:cs typeface="Arial" charset="0"/>
              </a:rPr>
              <a:t>10</a:t>
            </a:r>
            <a:r>
              <a:rPr kumimoji="1" lang="en-US" sz="1633" baseline="30000" dirty="0">
                <a:solidFill>
                  <a:srgbClr val="0000FF"/>
                </a:solidFill>
                <a:latin typeface="Arial"/>
                <a:cs typeface="Arial" charset="0"/>
              </a:rPr>
              <a:t>6</a:t>
            </a:r>
            <a:r>
              <a:rPr kumimoji="1" lang="en-US" sz="1633" dirty="0">
                <a:solidFill>
                  <a:srgbClr val="0000FF"/>
                </a:solidFill>
                <a:latin typeface="Arial"/>
                <a:cs typeface="Arial" charset="0"/>
              </a:rPr>
              <a:t> </a:t>
            </a:r>
            <a:r>
              <a:rPr kumimoji="1" lang="en-US" sz="1633" dirty="0" err="1">
                <a:solidFill>
                  <a:schemeClr val="tx2"/>
                </a:solidFill>
                <a:latin typeface="Arial"/>
                <a:cs typeface="Arial" charset="0"/>
              </a:rPr>
              <a:t>sekvenc</a:t>
            </a:r>
            <a:r>
              <a:rPr kumimoji="1" lang="cs-CZ" sz="1633" dirty="0">
                <a:solidFill>
                  <a:schemeClr val="tx2"/>
                </a:solidFill>
                <a:latin typeface="Arial"/>
                <a:cs typeface="Arial" charset="0"/>
              </a:rPr>
              <a:t>í</a:t>
            </a:r>
            <a:endParaRPr kumimoji="1" lang="en-US" sz="1633" dirty="0">
              <a:solidFill>
                <a:schemeClr val="tx2"/>
              </a:solidFill>
              <a:latin typeface="Arial"/>
              <a:cs typeface="Arial" charset="0"/>
            </a:endParaRPr>
          </a:p>
        </p:txBody>
      </p:sp>
      <p:pic>
        <p:nvPicPr>
          <p:cNvPr id="52228" name="Obrázek 2">
            <a:extLst>
              <a:ext uri="{FF2B5EF4-FFF2-40B4-BE49-F238E27FC236}">
                <a16:creationId xmlns:a16="http://schemas.microsoft.com/office/drawing/2014/main" id="{EF2A09A8-FA1F-49A5-83BE-0511696A8B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120" y="1213794"/>
            <a:ext cx="8608857" cy="280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www.wiley.com/college/boyer/0470003790/cutting_edge/shotgun_seq/shotgun.gif">
            <a:extLst>
              <a:ext uri="{FF2B5EF4-FFF2-40B4-BE49-F238E27FC236}">
                <a16:creationId xmlns:a16="http://schemas.microsoft.com/office/drawing/2014/main" id="{1FAF1133-4472-43E3-9897-C2744E804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026" y="1534879"/>
            <a:ext cx="2154014" cy="107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4" descr="http://www.wiley.com/college/boyer/0470003790/cutting_edge/shotgun_seq/magnify.gif">
            <a:extLst>
              <a:ext uri="{FF2B5EF4-FFF2-40B4-BE49-F238E27FC236}">
                <a16:creationId xmlns:a16="http://schemas.microsoft.com/office/drawing/2014/main" id="{2142B364-365D-48C8-BE87-BBB9565EE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2243" y="2679559"/>
            <a:ext cx="3069758" cy="288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Freeform 7">
            <a:extLst>
              <a:ext uri="{FF2B5EF4-FFF2-40B4-BE49-F238E27FC236}">
                <a16:creationId xmlns:a16="http://schemas.microsoft.com/office/drawing/2014/main" id="{34BF664E-E828-45B7-AAAD-2BE0F7B7EB1D}"/>
              </a:ext>
            </a:extLst>
          </p:cNvPr>
          <p:cNvSpPr>
            <a:spLocks/>
          </p:cNvSpPr>
          <p:nvPr/>
        </p:nvSpPr>
        <p:spPr bwMode="auto">
          <a:xfrm flipH="1">
            <a:off x="1220033" y="1730699"/>
            <a:ext cx="151184" cy="312447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j-lt"/>
              <a:cs typeface="Arial" charset="0"/>
            </a:endParaRPr>
          </a:p>
        </p:txBody>
      </p:sp>
      <p:sp>
        <p:nvSpPr>
          <p:cNvPr id="16" name="Rectangle 2">
            <a:extLst>
              <a:ext uri="{FF2B5EF4-FFF2-40B4-BE49-F238E27FC236}">
                <a16:creationId xmlns:a16="http://schemas.microsoft.com/office/drawing/2014/main" id="{D4A05252-7326-4256-90E6-95D72CDAABE9}"/>
              </a:ext>
            </a:extLst>
          </p:cNvPr>
          <p:cNvSpPr txBox="1">
            <a:spLocks noChangeArrowheads="1"/>
          </p:cNvSpPr>
          <p:nvPr/>
        </p:nvSpPr>
        <p:spPr>
          <a:xfrm>
            <a:off x="1414412" y="164143"/>
            <a:ext cx="7010624" cy="1527680"/>
          </a:xfrm>
          <a:prstGeom prst="rect">
            <a:avLst/>
          </a:prstGeom>
        </p:spPr>
        <p:txBody>
          <a:bodyPr anchor="ctr"/>
          <a:lstStyle/>
          <a:p>
            <a:pPr>
              <a:defRPr/>
            </a:pPr>
            <a:r>
              <a:rPr lang="en-US" sz="4807" kern="0" dirty="0">
                <a:solidFill>
                  <a:srgbClr val="0000FF"/>
                </a:solidFill>
                <a:latin typeface="+mn-lt"/>
                <a:cs typeface="Arial"/>
              </a:rPr>
              <a:t>WGS</a:t>
            </a:r>
          </a:p>
        </p:txBody>
      </p:sp>
      <p:pic>
        <p:nvPicPr>
          <p:cNvPr id="138246" name="Picture 6" descr="http://www.wiley.com/college/boyer/0470003790/cutting_edge/shotgun_seq/computer.gif">
            <a:extLst>
              <a:ext uri="{FF2B5EF4-FFF2-40B4-BE49-F238E27FC236}">
                <a16:creationId xmlns:a16="http://schemas.microsoft.com/office/drawing/2014/main" id="{F033DB3E-CECC-452B-9BC2-D9A3E83088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0362" y="1534879"/>
            <a:ext cx="4744301" cy="261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C17FCED-DD59-4108-B928-ECFD1F7F18E6}"/>
              </a:ext>
            </a:extLst>
          </p:cNvPr>
          <p:cNvSpPr>
            <a:spLocks noChangeArrowheads="1"/>
          </p:cNvSpPr>
          <p:nvPr/>
        </p:nvSpPr>
        <p:spPr bwMode="auto">
          <a:xfrm>
            <a:off x="5952816" y="5323122"/>
            <a:ext cx="2973288"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907">
                <a:latin typeface="Calibri" panose="020F0502020204030204" pitchFamily="34" charset="0"/>
              </a:rPr>
              <a:t>Interactive concepts in biochemistry, Rodney Boyer, Wiley, 2002, http://www.wiley.com//college/boyer/0470003790/</a:t>
            </a:r>
            <a:endParaRPr lang="cs-CZ" altLang="cs-CZ" sz="907">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wipe(up)">
                                      <p:cBhvr>
                                        <p:cTn id="7" dur="500"/>
                                        <p:tgtEl>
                                          <p:spTgt spid="9223"/>
                                        </p:tgtEl>
                                      </p:cBhvr>
                                    </p:animEffect>
                                  </p:childTnLst>
                                </p:cTn>
                              </p:par>
                              <p:par>
                                <p:cTn id="8" presetID="10" presetClass="entr" presetSubtype="0" fill="hold" nodeType="withEffect">
                                  <p:stCondLst>
                                    <p:cond delay="0"/>
                                  </p:stCondLst>
                                  <p:childTnLst>
                                    <p:set>
                                      <p:cBhvr>
                                        <p:cTn id="9" dur="1" fill="hold">
                                          <p:stCondLst>
                                            <p:cond delay="0"/>
                                          </p:stCondLst>
                                        </p:cTn>
                                        <p:tgtEl>
                                          <p:spTgt spid="138242"/>
                                        </p:tgtEl>
                                        <p:attrNameLst>
                                          <p:attrName>style.visibility</p:attrName>
                                        </p:attrNameLst>
                                      </p:cBhvr>
                                      <p:to>
                                        <p:strVal val="visible"/>
                                      </p:to>
                                    </p:set>
                                    <p:animEffect transition="in" filter="fade">
                                      <p:cBhvr>
                                        <p:cTn id="10" dur="500"/>
                                        <p:tgtEl>
                                          <p:spTgt spid="13824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8244"/>
                                        </p:tgtEl>
                                        <p:attrNameLst>
                                          <p:attrName>style.visibility</p:attrName>
                                        </p:attrNameLst>
                                      </p:cBhvr>
                                      <p:to>
                                        <p:strVal val="visible"/>
                                      </p:to>
                                    </p:set>
                                    <p:animEffect transition="in" filter="fade">
                                      <p:cBhvr>
                                        <p:cTn id="15" dur="500"/>
                                        <p:tgtEl>
                                          <p:spTgt spid="1382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38246"/>
                                        </p:tgtEl>
                                        <p:attrNameLst>
                                          <p:attrName>style.visibility</p:attrName>
                                        </p:attrNameLst>
                                      </p:cBhvr>
                                      <p:to>
                                        <p:strVal val="visible"/>
                                      </p:to>
                                    </p:set>
                                    <p:animEffect transition="in" filter="fade">
                                      <p:cBhvr>
                                        <p:cTn id="23" dur="500"/>
                                        <p:tgtEl>
                                          <p:spTgt spid="138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85538E-8B0B-40EF-AFDA-EE944C8DA4F4}"/>
              </a:ext>
            </a:extLst>
          </p:cNvPr>
          <p:cNvSpPr txBox="1"/>
          <p:nvPr/>
        </p:nvSpPr>
        <p:spPr>
          <a:xfrm>
            <a:off x="1044371" y="76312"/>
            <a:ext cx="7946525" cy="594778"/>
          </a:xfrm>
          <a:prstGeom prst="rect">
            <a:avLst/>
          </a:prstGeom>
          <a:noFill/>
        </p:spPr>
        <p:txBody>
          <a:bodyPr>
            <a:spAutoFit/>
          </a:bodyPr>
          <a:lstStyle/>
          <a:p>
            <a:pPr algn="ctr">
              <a:defRPr/>
            </a:pPr>
            <a:r>
              <a:rPr lang="en-US" sz="3265" dirty="0">
                <a:solidFill>
                  <a:schemeClr val="tx2"/>
                </a:solidFill>
                <a:latin typeface="+mn-lt"/>
              </a:rPr>
              <a:t>Growth of DNA Sequence in Repositories</a:t>
            </a:r>
          </a:p>
        </p:txBody>
      </p:sp>
      <p:pic>
        <p:nvPicPr>
          <p:cNvPr id="56323" name="Picture 2">
            <a:extLst>
              <a:ext uri="{FF2B5EF4-FFF2-40B4-BE49-F238E27FC236}">
                <a16:creationId xmlns:a16="http://schemas.microsoft.com/office/drawing/2014/main" id="{6631BE50-BB44-4255-89A3-6E0F61D73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886" t="19182" r="31236" b="12839"/>
          <a:stretch>
            <a:fillRect/>
          </a:stretch>
        </p:blipFill>
        <p:spPr bwMode="auto">
          <a:xfrm>
            <a:off x="1371217" y="891267"/>
            <a:ext cx="7163248" cy="558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4FDEF64-3726-4020-937A-BE1199B8CAF2}"/>
              </a:ext>
            </a:extLst>
          </p:cNvPr>
          <p:cNvSpPr txBox="1"/>
          <p:nvPr/>
        </p:nvSpPr>
        <p:spPr>
          <a:xfrm>
            <a:off x="4724625" y="6338215"/>
            <a:ext cx="1294424" cy="461665"/>
          </a:xfrm>
          <a:prstGeom prst="rect">
            <a:avLst/>
          </a:prstGeom>
          <a:noFill/>
        </p:spPr>
        <p:txBody>
          <a:bodyPr>
            <a:spAutoFit/>
          </a:bodyPr>
          <a:lstStyle/>
          <a:p>
            <a:pPr algn="ctr">
              <a:defRPr/>
            </a:pPr>
            <a:r>
              <a:rPr lang="en-US" sz="2400" dirty="0"/>
              <a:t>Year</a:t>
            </a:r>
          </a:p>
        </p:txBody>
      </p:sp>
      <p:sp>
        <p:nvSpPr>
          <p:cNvPr id="56325" name="Rectangle 1">
            <a:extLst>
              <a:ext uri="{FF2B5EF4-FFF2-40B4-BE49-F238E27FC236}">
                <a16:creationId xmlns:a16="http://schemas.microsoft.com/office/drawing/2014/main" id="{7B965DC8-AC75-40BE-8C12-3C3DCB07FE3E}"/>
              </a:ext>
            </a:extLst>
          </p:cNvPr>
          <p:cNvSpPr>
            <a:spLocks noChangeArrowheads="1"/>
          </p:cNvSpPr>
          <p:nvPr/>
        </p:nvSpPr>
        <p:spPr bwMode="auto">
          <a:xfrm>
            <a:off x="5290485" y="5605332"/>
            <a:ext cx="2446304" cy="42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cs-CZ" altLang="cs-CZ" sz="1088">
                <a:latin typeface="Calibri" panose="020F0502020204030204" pitchFamily="34" charset="0"/>
              </a:rPr>
              <a:t>J. Pevsner, http://www.bioinfbook.org/index.php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1">
            <a:extLst>
              <a:ext uri="{FF2B5EF4-FFF2-40B4-BE49-F238E27FC236}">
                <a16:creationId xmlns:a16="http://schemas.microsoft.com/office/drawing/2014/main" id="{88C8DFF9-7B6F-48A5-B784-93E3CEAC0615}"/>
              </a:ext>
            </a:extLst>
          </p:cNvPr>
          <p:cNvSpPr txBox="1">
            <a:spLocks noChangeArrowheads="1"/>
          </p:cNvSpPr>
          <p:nvPr/>
        </p:nvSpPr>
        <p:spPr bwMode="auto">
          <a:xfrm>
            <a:off x="1044371" y="76312"/>
            <a:ext cx="7946525" cy="59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3265">
                <a:solidFill>
                  <a:schemeClr val="tx2"/>
                </a:solidFill>
                <a:latin typeface="Gill Sans MT" panose="020B0502020104020203" pitchFamily="34" charset="-18"/>
              </a:rPr>
              <a:t>Growth of DNA Sequence in Repositories</a:t>
            </a:r>
          </a:p>
        </p:txBody>
      </p:sp>
      <p:pic>
        <p:nvPicPr>
          <p:cNvPr id="57348" name="Picture 2">
            <a:extLst>
              <a:ext uri="{FF2B5EF4-FFF2-40B4-BE49-F238E27FC236}">
                <a16:creationId xmlns:a16="http://schemas.microsoft.com/office/drawing/2014/main" id="{C4E3E77A-91AB-489D-BE6F-607230394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886" t="19182" r="31236" b="12839"/>
          <a:stretch>
            <a:fillRect/>
          </a:stretch>
        </p:blipFill>
        <p:spPr bwMode="auto">
          <a:xfrm>
            <a:off x="1220033" y="891267"/>
            <a:ext cx="7161808" cy="558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841BA98D-38D9-41AC-A0A9-A7D44C59BEC1}"/>
              </a:ext>
            </a:extLst>
          </p:cNvPr>
          <p:cNvSpPr txBox="1"/>
          <p:nvPr/>
        </p:nvSpPr>
        <p:spPr>
          <a:xfrm>
            <a:off x="4724625" y="6338215"/>
            <a:ext cx="1294424" cy="461665"/>
          </a:xfrm>
          <a:prstGeom prst="rect">
            <a:avLst/>
          </a:prstGeom>
          <a:noFill/>
        </p:spPr>
        <p:txBody>
          <a:bodyPr>
            <a:spAutoFit/>
          </a:bodyPr>
          <a:lstStyle/>
          <a:p>
            <a:pPr algn="ctr">
              <a:defRPr/>
            </a:pPr>
            <a:r>
              <a:rPr lang="en-US" sz="2400" dirty="0"/>
              <a:t>Year</a:t>
            </a:r>
          </a:p>
        </p:txBody>
      </p:sp>
      <p:sp>
        <p:nvSpPr>
          <p:cNvPr id="4" name="Oval 3">
            <a:extLst>
              <a:ext uri="{FF2B5EF4-FFF2-40B4-BE49-F238E27FC236}">
                <a16:creationId xmlns:a16="http://schemas.microsoft.com/office/drawing/2014/main" id="{E7D4F9C6-DF2C-41C6-9C84-6E358C8F5675}"/>
              </a:ext>
            </a:extLst>
          </p:cNvPr>
          <p:cNvSpPr/>
          <p:nvPr/>
        </p:nvSpPr>
        <p:spPr>
          <a:xfrm rot="17849792">
            <a:off x="5201215" y="2336876"/>
            <a:ext cx="2860980" cy="77319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99"/>
          </a:p>
        </p:txBody>
      </p:sp>
      <p:sp>
        <p:nvSpPr>
          <p:cNvPr id="6" name="TextBox 5">
            <a:extLst>
              <a:ext uri="{FF2B5EF4-FFF2-40B4-BE49-F238E27FC236}">
                <a16:creationId xmlns:a16="http://schemas.microsoft.com/office/drawing/2014/main" id="{2CEBFDDC-41D4-4CBF-92D9-16376DD88ED8}"/>
              </a:ext>
            </a:extLst>
          </p:cNvPr>
          <p:cNvSpPr txBox="1"/>
          <p:nvPr/>
        </p:nvSpPr>
        <p:spPr>
          <a:xfrm>
            <a:off x="3276137" y="4800456"/>
            <a:ext cx="5714760" cy="707886"/>
          </a:xfrm>
          <a:prstGeom prst="rect">
            <a:avLst/>
          </a:prstGeom>
          <a:solidFill>
            <a:schemeClr val="accent3">
              <a:lumMod val="40000"/>
              <a:lumOff val="60000"/>
            </a:schemeClr>
          </a:solidFill>
          <a:ln>
            <a:solidFill>
              <a:srgbClr val="660066"/>
            </a:solidFill>
          </a:ln>
        </p:spPr>
        <p:txBody>
          <a:bodyPr>
            <a:spAutoFit/>
          </a:bodyPr>
          <a:lstStyle/>
          <a:p>
            <a:pPr>
              <a:defRPr/>
            </a:pPr>
            <a:r>
              <a:rPr lang="en-US" sz="2000" dirty="0">
                <a:solidFill>
                  <a:schemeClr val="tx2"/>
                </a:solidFill>
                <a:latin typeface="+mj-lt"/>
              </a:rPr>
              <a:t>A vast amount of sequence data has been generated using </a:t>
            </a:r>
            <a:r>
              <a:rPr lang="en-US" sz="2000" dirty="0">
                <a:solidFill>
                  <a:srgbClr val="0000FF"/>
                </a:solidFill>
                <a:latin typeface="+mj-lt"/>
              </a:rPr>
              <a:t>next-generation sequencing.</a:t>
            </a:r>
            <a:r>
              <a:rPr lang="en-US" sz="2000" dirty="0">
                <a:solidFill>
                  <a:schemeClr val="tx2"/>
                </a:solidFill>
                <a:latin typeface="+mj-lt"/>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a:extLst>
              <a:ext uri="{FF2B5EF4-FFF2-40B4-BE49-F238E27FC236}">
                <a16:creationId xmlns:a16="http://schemas.microsoft.com/office/drawing/2014/main" id="{536E4F8B-51D8-4C91-B081-8AD421AF1E05}"/>
              </a:ext>
            </a:extLst>
          </p:cNvPr>
          <p:cNvSpPr txBox="1">
            <a:spLocks noChangeArrowheads="1"/>
          </p:cNvSpPr>
          <p:nvPr/>
        </p:nvSpPr>
        <p:spPr bwMode="auto">
          <a:xfrm>
            <a:off x="1044371" y="76312"/>
            <a:ext cx="7946525" cy="59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3265">
                <a:solidFill>
                  <a:schemeClr val="tx2"/>
                </a:solidFill>
                <a:latin typeface="Gill Sans MT" panose="020B0502020104020203" pitchFamily="34" charset="-18"/>
              </a:rPr>
              <a:t>Growth of DNA Sequence in Repositories</a:t>
            </a:r>
          </a:p>
        </p:txBody>
      </p:sp>
      <p:sp>
        <p:nvSpPr>
          <p:cNvPr id="5" name="TextBox 4">
            <a:extLst>
              <a:ext uri="{FF2B5EF4-FFF2-40B4-BE49-F238E27FC236}">
                <a16:creationId xmlns:a16="http://schemas.microsoft.com/office/drawing/2014/main" id="{37F1D095-3FED-48AA-8848-2E3D8C7A4315}"/>
              </a:ext>
            </a:extLst>
          </p:cNvPr>
          <p:cNvSpPr txBox="1"/>
          <p:nvPr/>
        </p:nvSpPr>
        <p:spPr>
          <a:xfrm>
            <a:off x="14880" y="5904821"/>
            <a:ext cx="1029449" cy="922945"/>
          </a:xfrm>
          <a:prstGeom prst="rect">
            <a:avLst/>
          </a:prstGeom>
          <a:noFill/>
        </p:spPr>
        <p:txBody>
          <a:bodyPr wrap="none">
            <a:spAutoFit/>
          </a:bodyPr>
          <a:lstStyle/>
          <a:p>
            <a:pPr>
              <a:defRPr/>
            </a:pPr>
            <a:r>
              <a:rPr lang="en-US" sz="1799" dirty="0">
                <a:solidFill>
                  <a:schemeClr val="bg1">
                    <a:lumMod val="50000"/>
                  </a:schemeClr>
                </a:solidFill>
                <a:latin typeface="Gill Sans MT" panose="020B0502020104020203" pitchFamily="34" charset="0"/>
              </a:rPr>
              <a:t>B&amp;FG 3e</a:t>
            </a:r>
          </a:p>
          <a:p>
            <a:pPr>
              <a:defRPr/>
            </a:pPr>
            <a:r>
              <a:rPr lang="en-US" sz="1799" dirty="0">
                <a:solidFill>
                  <a:schemeClr val="bg1">
                    <a:lumMod val="50000"/>
                  </a:schemeClr>
                </a:solidFill>
                <a:latin typeface="Gill Sans MT" panose="020B0502020104020203" pitchFamily="34" charset="0"/>
              </a:rPr>
              <a:t>Fig. 2-3</a:t>
            </a:r>
          </a:p>
          <a:p>
            <a:pPr>
              <a:defRPr/>
            </a:pPr>
            <a:r>
              <a:rPr lang="en-US" sz="1799" dirty="0">
                <a:solidFill>
                  <a:schemeClr val="bg1">
                    <a:lumMod val="50000"/>
                  </a:schemeClr>
                </a:solidFill>
                <a:latin typeface="Gill Sans MT" panose="020B0502020104020203" pitchFamily="34" charset="0"/>
              </a:rPr>
              <a:t>Page 22</a:t>
            </a:r>
          </a:p>
        </p:txBody>
      </p:sp>
      <p:pic>
        <p:nvPicPr>
          <p:cNvPr id="58372" name="Picture 2">
            <a:extLst>
              <a:ext uri="{FF2B5EF4-FFF2-40B4-BE49-F238E27FC236}">
                <a16:creationId xmlns:a16="http://schemas.microsoft.com/office/drawing/2014/main" id="{7DCA7876-B212-435D-97FC-2F252F6EA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886" t="19182" r="31236" b="12839"/>
          <a:stretch>
            <a:fillRect/>
          </a:stretch>
        </p:blipFill>
        <p:spPr bwMode="auto">
          <a:xfrm>
            <a:off x="1220033" y="891267"/>
            <a:ext cx="7161808" cy="558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AE7A873-C2AB-4541-AB16-0314C2F978A2}"/>
              </a:ext>
            </a:extLst>
          </p:cNvPr>
          <p:cNvSpPr txBox="1"/>
          <p:nvPr/>
        </p:nvSpPr>
        <p:spPr>
          <a:xfrm>
            <a:off x="4724625" y="6338215"/>
            <a:ext cx="1294424" cy="461665"/>
          </a:xfrm>
          <a:prstGeom prst="rect">
            <a:avLst/>
          </a:prstGeom>
          <a:noFill/>
        </p:spPr>
        <p:txBody>
          <a:bodyPr>
            <a:spAutoFit/>
          </a:bodyPr>
          <a:lstStyle/>
          <a:p>
            <a:pPr algn="ctr">
              <a:defRPr/>
            </a:pPr>
            <a:r>
              <a:rPr lang="en-US" sz="2400" dirty="0"/>
              <a:t>Year</a:t>
            </a:r>
          </a:p>
        </p:txBody>
      </p:sp>
      <p:sp>
        <p:nvSpPr>
          <p:cNvPr id="4" name="Oval 3">
            <a:extLst>
              <a:ext uri="{FF2B5EF4-FFF2-40B4-BE49-F238E27FC236}">
                <a16:creationId xmlns:a16="http://schemas.microsoft.com/office/drawing/2014/main" id="{D46573BD-8F5B-4F3D-96EB-74BC7FE1F281}"/>
              </a:ext>
            </a:extLst>
          </p:cNvPr>
          <p:cNvSpPr/>
          <p:nvPr/>
        </p:nvSpPr>
        <p:spPr>
          <a:xfrm>
            <a:off x="6629545" y="891267"/>
            <a:ext cx="914304" cy="63353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99"/>
          </a:p>
        </p:txBody>
      </p:sp>
      <p:sp>
        <p:nvSpPr>
          <p:cNvPr id="7" name="TextBox 6">
            <a:extLst>
              <a:ext uri="{FF2B5EF4-FFF2-40B4-BE49-F238E27FC236}">
                <a16:creationId xmlns:a16="http://schemas.microsoft.com/office/drawing/2014/main" id="{D175C80B-29D0-4F05-9AC8-15AD1044EF43}"/>
              </a:ext>
            </a:extLst>
          </p:cNvPr>
          <p:cNvSpPr txBox="1"/>
          <p:nvPr/>
        </p:nvSpPr>
        <p:spPr>
          <a:xfrm>
            <a:off x="4495689" y="4800457"/>
            <a:ext cx="4495208" cy="1323439"/>
          </a:xfrm>
          <a:prstGeom prst="rect">
            <a:avLst/>
          </a:prstGeom>
          <a:solidFill>
            <a:schemeClr val="bg1"/>
          </a:solidFill>
          <a:ln>
            <a:solidFill>
              <a:srgbClr val="000000"/>
            </a:solidFill>
          </a:ln>
        </p:spPr>
        <p:txBody>
          <a:bodyPr>
            <a:spAutoFit/>
          </a:bodyPr>
          <a:lstStyle/>
          <a:p>
            <a:pPr>
              <a:defRPr/>
            </a:pPr>
            <a:r>
              <a:rPr lang="en-US" sz="2000" dirty="0">
                <a:solidFill>
                  <a:schemeClr val="tx2"/>
                </a:solidFill>
                <a:latin typeface="+mn-lt"/>
              </a:rPr>
              <a:t>Perhaps </a:t>
            </a:r>
            <a:r>
              <a:rPr lang="en-US" sz="2000" dirty="0">
                <a:solidFill>
                  <a:srgbClr val="0000FF"/>
                </a:solidFill>
                <a:latin typeface="+mn-lt"/>
              </a:rPr>
              <a:t>40 </a:t>
            </a:r>
            <a:r>
              <a:rPr lang="en-US" sz="2000" dirty="0" err="1">
                <a:solidFill>
                  <a:srgbClr val="0000FF"/>
                </a:solidFill>
                <a:latin typeface="+mn-lt"/>
              </a:rPr>
              <a:t>petabases</a:t>
            </a:r>
            <a:r>
              <a:rPr lang="en-US" sz="2000" dirty="0">
                <a:solidFill>
                  <a:srgbClr val="0000FF"/>
                </a:solidFill>
                <a:latin typeface="+mn-lt"/>
              </a:rPr>
              <a:t> </a:t>
            </a:r>
            <a:r>
              <a:rPr lang="cs-CZ" sz="2000" dirty="0">
                <a:solidFill>
                  <a:schemeClr val="tx2"/>
                </a:solidFill>
                <a:latin typeface="+mn-lt"/>
              </a:rPr>
              <a:t>(</a:t>
            </a:r>
            <a:r>
              <a:rPr lang="cs-CZ" sz="2000" dirty="0" err="1">
                <a:solidFill>
                  <a:schemeClr val="tx2"/>
                </a:solidFill>
                <a:latin typeface="+mn-lt"/>
              </a:rPr>
              <a:t>corresponding</a:t>
            </a:r>
            <a:r>
              <a:rPr lang="cs-CZ" sz="2000" dirty="0">
                <a:solidFill>
                  <a:schemeClr val="tx2"/>
                </a:solidFill>
                <a:latin typeface="+mn-lt"/>
              </a:rPr>
              <a:t> to 10 mil. </a:t>
            </a:r>
            <a:r>
              <a:rPr lang="cs-CZ" sz="2000" dirty="0" err="1">
                <a:solidFill>
                  <a:schemeClr val="tx2"/>
                </a:solidFill>
                <a:latin typeface="+mn-lt"/>
              </a:rPr>
              <a:t>human</a:t>
            </a:r>
            <a:r>
              <a:rPr lang="cs-CZ" sz="2000" dirty="0">
                <a:solidFill>
                  <a:schemeClr val="tx2"/>
                </a:solidFill>
                <a:latin typeface="+mn-lt"/>
              </a:rPr>
              <a:t> </a:t>
            </a:r>
            <a:r>
              <a:rPr lang="cs-CZ" sz="2000" dirty="0" err="1">
                <a:solidFill>
                  <a:schemeClr val="tx2"/>
                </a:solidFill>
                <a:latin typeface="+mn-lt"/>
              </a:rPr>
              <a:t>genomes</a:t>
            </a:r>
            <a:r>
              <a:rPr lang="cs-CZ" sz="2000" dirty="0">
                <a:solidFill>
                  <a:schemeClr val="tx2"/>
                </a:solidFill>
                <a:latin typeface="+mn-lt"/>
              </a:rPr>
              <a:t>) </a:t>
            </a:r>
            <a:r>
              <a:rPr lang="en-US" sz="2000" dirty="0">
                <a:solidFill>
                  <a:schemeClr val="tx2"/>
                </a:solidFill>
                <a:latin typeface="+mn-lt"/>
              </a:rPr>
              <a:t>of DNA were generated </a:t>
            </a:r>
            <a:r>
              <a:rPr lang="en-US" sz="2000" dirty="0">
                <a:solidFill>
                  <a:srgbClr val="0000FF"/>
                </a:solidFill>
                <a:latin typeface="+mn-lt"/>
              </a:rPr>
              <a:t>in calendar year 2014 </a:t>
            </a:r>
            <a:r>
              <a:rPr lang="en-US" sz="2000" dirty="0">
                <a:solidFill>
                  <a:schemeClr val="tx2"/>
                </a:solidFill>
                <a:latin typeface="+mn-lt"/>
              </a:rPr>
              <a:t>at </a:t>
            </a:r>
            <a:r>
              <a:rPr lang="en-US" sz="2000" dirty="0">
                <a:solidFill>
                  <a:srgbClr val="0000FF"/>
                </a:solidFill>
                <a:latin typeface="+mn-lt"/>
              </a:rPr>
              <a:t>major sequencing centers</a:t>
            </a:r>
            <a:r>
              <a:rPr lang="en-US" sz="2000" dirty="0">
                <a:solidFill>
                  <a:schemeClr val="tx2"/>
                </a:solidFill>
                <a:latin typeface="+mn-lt"/>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6">
            <a:extLst>
              <a:ext uri="{FF2B5EF4-FFF2-40B4-BE49-F238E27FC236}">
                <a16:creationId xmlns:a16="http://schemas.microsoft.com/office/drawing/2014/main" id="{0D3D055C-6926-42A1-997E-52622A257451}"/>
              </a:ext>
            </a:extLst>
          </p:cNvPr>
          <p:cNvSpPr>
            <a:spLocks noChangeArrowheads="1"/>
          </p:cNvSpPr>
          <p:nvPr/>
        </p:nvSpPr>
        <p:spPr bwMode="auto">
          <a:xfrm>
            <a:off x="1545439" y="1850207"/>
            <a:ext cx="7163247" cy="457872"/>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cs-CZ" sz="1814" dirty="0">
                <a:solidFill>
                  <a:schemeClr val="tx2"/>
                </a:solidFill>
                <a:latin typeface="+mj-lt"/>
                <a:cs typeface="Arial" charset="0"/>
              </a:rPr>
              <a:t>zahrnují soubory primárních dat – sekvencí </a:t>
            </a:r>
            <a:r>
              <a:rPr kumimoji="1" lang="cs-CZ" sz="1814" u="sng" dirty="0">
                <a:solidFill>
                  <a:schemeClr val="tx2"/>
                </a:solidFill>
                <a:latin typeface="+mj-lt"/>
                <a:cs typeface="Arial" charset="0"/>
              </a:rPr>
              <a:t>DNA</a:t>
            </a:r>
            <a:r>
              <a:rPr kumimoji="1" lang="cs-CZ" sz="1814" dirty="0">
                <a:solidFill>
                  <a:schemeClr val="tx2"/>
                </a:solidFill>
                <a:latin typeface="+mj-lt"/>
                <a:cs typeface="Arial" charset="0"/>
              </a:rPr>
              <a:t> a </a:t>
            </a:r>
            <a:r>
              <a:rPr kumimoji="1" lang="cs-CZ" sz="1814" u="sng" dirty="0">
                <a:solidFill>
                  <a:schemeClr val="tx2"/>
                </a:solidFill>
                <a:latin typeface="+mj-lt"/>
                <a:cs typeface="Arial" charset="0"/>
              </a:rPr>
              <a:t>proteinů</a:t>
            </a:r>
            <a:endParaRPr kumimoji="1" lang="en-US" sz="1814" u="sng" dirty="0">
              <a:solidFill>
                <a:schemeClr val="tx2"/>
              </a:solidFill>
              <a:latin typeface="+mj-lt"/>
              <a:cs typeface="Arial" charset="0"/>
            </a:endParaRPr>
          </a:p>
        </p:txBody>
      </p:sp>
      <p:sp>
        <p:nvSpPr>
          <p:cNvPr id="9223" name="Freeform 7">
            <a:extLst>
              <a:ext uri="{FF2B5EF4-FFF2-40B4-BE49-F238E27FC236}">
                <a16:creationId xmlns:a16="http://schemas.microsoft.com/office/drawing/2014/main" id="{38B444EA-9455-4EEE-886B-7494B97B73F7}"/>
              </a:ext>
            </a:extLst>
          </p:cNvPr>
          <p:cNvSpPr>
            <a:spLocks/>
          </p:cNvSpPr>
          <p:nvPr/>
        </p:nvSpPr>
        <p:spPr bwMode="auto">
          <a:xfrm flipH="1">
            <a:off x="1241631" y="2002831"/>
            <a:ext cx="152624" cy="312447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j-lt"/>
              <a:cs typeface="Arial" charset="0"/>
            </a:endParaRPr>
          </a:p>
        </p:txBody>
      </p:sp>
      <p:sp>
        <p:nvSpPr>
          <p:cNvPr id="9228" name="Rectangle 12">
            <a:extLst>
              <a:ext uri="{FF2B5EF4-FFF2-40B4-BE49-F238E27FC236}">
                <a16:creationId xmlns:a16="http://schemas.microsoft.com/office/drawing/2014/main" id="{3990E241-2AE8-41F2-9DE6-9DD4AC133CB2}"/>
              </a:ext>
            </a:extLst>
          </p:cNvPr>
          <p:cNvSpPr>
            <a:spLocks noChangeArrowheads="1"/>
          </p:cNvSpPr>
          <p:nvPr/>
        </p:nvSpPr>
        <p:spPr bwMode="auto">
          <a:xfrm>
            <a:off x="2079622" y="2611886"/>
            <a:ext cx="5256889" cy="45787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814" b="1" dirty="0">
                <a:solidFill>
                  <a:srgbClr val="0000FF"/>
                </a:solidFill>
                <a:latin typeface="+mj-lt"/>
                <a:cs typeface="Arial" charset="0"/>
              </a:rPr>
              <a:t>Proteinové sekvence</a:t>
            </a:r>
            <a:r>
              <a:rPr kumimoji="1" lang="cs-CZ" sz="1814" dirty="0">
                <a:solidFill>
                  <a:schemeClr val="tx2"/>
                </a:solidFill>
                <a:latin typeface="+mj-lt"/>
                <a:cs typeface="Arial" charset="0"/>
              </a:rPr>
              <a:t>: </a:t>
            </a:r>
            <a:endParaRPr kumimoji="1" lang="en-GB" sz="1814" dirty="0">
              <a:solidFill>
                <a:schemeClr val="tx2"/>
              </a:solidFill>
              <a:latin typeface="+mj-lt"/>
              <a:cs typeface="Arial" charset="0"/>
            </a:endParaRPr>
          </a:p>
        </p:txBody>
      </p:sp>
      <p:sp>
        <p:nvSpPr>
          <p:cNvPr id="9229" name="Rectangle 13">
            <a:extLst>
              <a:ext uri="{FF2B5EF4-FFF2-40B4-BE49-F238E27FC236}">
                <a16:creationId xmlns:a16="http://schemas.microsoft.com/office/drawing/2014/main" id="{85F666C9-7243-497E-86A8-6ECA3E7D13BF}"/>
              </a:ext>
            </a:extLst>
          </p:cNvPr>
          <p:cNvSpPr>
            <a:spLocks noChangeArrowheads="1"/>
          </p:cNvSpPr>
          <p:nvPr/>
        </p:nvSpPr>
        <p:spPr bwMode="auto">
          <a:xfrm>
            <a:off x="2536055" y="3069758"/>
            <a:ext cx="7772304" cy="68536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lang="cs-CZ" sz="1995" b="1" dirty="0">
                <a:solidFill>
                  <a:srgbClr val="0000FF"/>
                </a:solidFill>
                <a:latin typeface="+mj-lt"/>
                <a:cs typeface="Arial" charset="0"/>
              </a:rPr>
              <a:t>PIR,</a:t>
            </a:r>
            <a:r>
              <a:rPr lang="cs-CZ" sz="1995" dirty="0">
                <a:solidFill>
                  <a:schemeClr val="tx2"/>
                </a:solidFill>
                <a:latin typeface="+mj-lt"/>
                <a:cs typeface="Arial" charset="0"/>
              </a:rPr>
              <a:t> </a:t>
            </a:r>
            <a:r>
              <a:rPr lang="en-GB" sz="1995" dirty="0">
                <a:solidFill>
                  <a:schemeClr val="tx2"/>
                </a:solidFill>
                <a:latin typeface="+mj-lt"/>
                <a:cs typeface="Arial" charset="0"/>
              </a:rPr>
              <a:t>http://pir.georgetown.edu/</a:t>
            </a:r>
          </a:p>
        </p:txBody>
      </p:sp>
      <p:sp>
        <p:nvSpPr>
          <p:cNvPr id="9230" name="Rectangle 14">
            <a:extLst>
              <a:ext uri="{FF2B5EF4-FFF2-40B4-BE49-F238E27FC236}">
                <a16:creationId xmlns:a16="http://schemas.microsoft.com/office/drawing/2014/main" id="{65CF2DB6-9DCB-4864-996B-6A4F12A366ED}"/>
              </a:ext>
            </a:extLst>
          </p:cNvPr>
          <p:cNvSpPr>
            <a:spLocks noChangeArrowheads="1"/>
          </p:cNvSpPr>
          <p:nvPr/>
        </p:nvSpPr>
        <p:spPr bwMode="auto">
          <a:xfrm>
            <a:off x="2536055" y="3526191"/>
            <a:ext cx="7772304" cy="686807"/>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lang="cs-CZ" sz="1995" b="1" dirty="0">
                <a:solidFill>
                  <a:srgbClr val="0000FF"/>
                </a:solidFill>
                <a:latin typeface="+mj-lt"/>
                <a:cs typeface="Arial" charset="0"/>
              </a:rPr>
              <a:t>MIPS</a:t>
            </a:r>
            <a:r>
              <a:rPr lang="cs-CZ" sz="1995" dirty="0">
                <a:solidFill>
                  <a:schemeClr val="tx2"/>
                </a:solidFill>
                <a:latin typeface="+mj-lt"/>
                <a:cs typeface="Arial" charset="0"/>
              </a:rPr>
              <a:t>, http://www.</a:t>
            </a:r>
            <a:r>
              <a:rPr lang="cs-CZ" sz="1995" dirty="0" err="1">
                <a:solidFill>
                  <a:schemeClr val="tx2"/>
                </a:solidFill>
                <a:latin typeface="+mj-lt"/>
                <a:cs typeface="Arial" charset="0"/>
              </a:rPr>
              <a:t>mips.biochem.mpg.de</a:t>
            </a:r>
            <a:endParaRPr lang="en-GB" sz="1995" dirty="0">
              <a:solidFill>
                <a:schemeClr val="tx2"/>
              </a:solidFill>
              <a:latin typeface="+mj-lt"/>
              <a:cs typeface="Arial" charset="0"/>
            </a:endParaRPr>
          </a:p>
        </p:txBody>
      </p:sp>
      <p:sp>
        <p:nvSpPr>
          <p:cNvPr id="9231" name="Rectangle 15">
            <a:extLst>
              <a:ext uri="{FF2B5EF4-FFF2-40B4-BE49-F238E27FC236}">
                <a16:creationId xmlns:a16="http://schemas.microsoft.com/office/drawing/2014/main" id="{F6B89396-849F-473F-80CD-9591A3E50BA3}"/>
              </a:ext>
            </a:extLst>
          </p:cNvPr>
          <p:cNvSpPr>
            <a:spLocks noChangeArrowheads="1"/>
          </p:cNvSpPr>
          <p:nvPr/>
        </p:nvSpPr>
        <p:spPr bwMode="auto">
          <a:xfrm>
            <a:off x="2536055" y="3984062"/>
            <a:ext cx="7772304" cy="68536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lang="cs-CZ" sz="1995" b="1" dirty="0">
                <a:solidFill>
                  <a:srgbClr val="0000FF"/>
                </a:solidFill>
                <a:latin typeface="+mj-lt"/>
                <a:cs typeface="Arial" charset="0"/>
              </a:rPr>
              <a:t>SWISS-PROT</a:t>
            </a:r>
            <a:r>
              <a:rPr lang="cs-CZ" sz="1995" dirty="0">
                <a:solidFill>
                  <a:schemeClr val="tx2"/>
                </a:solidFill>
                <a:latin typeface="+mj-lt"/>
                <a:cs typeface="Arial" charset="0"/>
              </a:rPr>
              <a:t>, </a:t>
            </a:r>
            <a:r>
              <a:rPr lang="en-GB" sz="1995" dirty="0">
                <a:solidFill>
                  <a:schemeClr val="tx2"/>
                </a:solidFill>
                <a:latin typeface="+mj-lt"/>
                <a:cs typeface="Arial" charset="0"/>
              </a:rPr>
              <a:t>http://www.expasy.org/sprot/</a:t>
            </a:r>
          </a:p>
        </p:txBody>
      </p:sp>
      <p:sp>
        <p:nvSpPr>
          <p:cNvPr id="10" name="Rectangle 2">
            <a:extLst>
              <a:ext uri="{FF2B5EF4-FFF2-40B4-BE49-F238E27FC236}">
                <a16:creationId xmlns:a16="http://schemas.microsoft.com/office/drawing/2014/main" id="{98D01695-B540-489F-A123-8011C5027126}"/>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00"/>
                </a:solidFill>
                <a:latin typeface="+mn-lt"/>
                <a:cs typeface="Arial"/>
              </a:rPr>
              <a:t>Primární databáze</a:t>
            </a:r>
            <a:endParaRPr lang="en-US" sz="4807" kern="0" dirty="0">
              <a:solidFill>
                <a:srgbClr val="000000"/>
              </a:solidFill>
              <a:latin typeface="+mn-lt"/>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wipe(left)">
                                      <p:cBhvr>
                                        <p:cTn id="7" dur="1000"/>
                                        <p:tgtEl>
                                          <p:spTgt spid="9228"/>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9229">
                                            <p:txEl>
                                              <p:pRg st="0" end="0"/>
                                            </p:txEl>
                                          </p:spTgt>
                                        </p:tgtEl>
                                        <p:attrNameLst>
                                          <p:attrName>style.visibility</p:attrName>
                                        </p:attrNameLst>
                                      </p:cBhvr>
                                      <p:to>
                                        <p:strVal val="visible"/>
                                      </p:to>
                                    </p:set>
                                    <p:animEffect transition="in" filter="dissolve">
                                      <p:cBhvr>
                                        <p:cTn id="11" dur="500"/>
                                        <p:tgtEl>
                                          <p:spTgt spid="9229">
                                            <p:txEl>
                                              <p:pRg st="0" end="0"/>
                                            </p:txEl>
                                          </p:spTgt>
                                        </p:tgtEl>
                                      </p:cBhvr>
                                    </p:animEffect>
                                  </p:childTnLst>
                                </p:cTn>
                              </p:par>
                            </p:childTnLst>
                          </p:cTn>
                        </p:par>
                        <p:par>
                          <p:cTn id="12" fill="hold" nodeType="afterGroup">
                            <p:stCondLst>
                              <p:cond delay="1500"/>
                            </p:stCondLst>
                            <p:childTnLst>
                              <p:par>
                                <p:cTn id="13" presetID="9" presetClass="entr" presetSubtype="0" fill="hold" grpId="0" nodeType="afterEffect">
                                  <p:stCondLst>
                                    <p:cond delay="0"/>
                                  </p:stCondLst>
                                  <p:childTnLst>
                                    <p:set>
                                      <p:cBhvr>
                                        <p:cTn id="14" dur="1" fill="hold">
                                          <p:stCondLst>
                                            <p:cond delay="0"/>
                                          </p:stCondLst>
                                        </p:cTn>
                                        <p:tgtEl>
                                          <p:spTgt spid="9230">
                                            <p:txEl>
                                              <p:pRg st="0" end="0"/>
                                            </p:txEl>
                                          </p:spTgt>
                                        </p:tgtEl>
                                        <p:attrNameLst>
                                          <p:attrName>style.visibility</p:attrName>
                                        </p:attrNameLst>
                                      </p:cBhvr>
                                      <p:to>
                                        <p:strVal val="visible"/>
                                      </p:to>
                                    </p:set>
                                    <p:animEffect transition="in" filter="dissolve">
                                      <p:cBhvr>
                                        <p:cTn id="15" dur="500"/>
                                        <p:tgtEl>
                                          <p:spTgt spid="9230">
                                            <p:txEl>
                                              <p:pRg st="0" end="0"/>
                                            </p:txEl>
                                          </p:spTgt>
                                        </p:tgtEl>
                                      </p:cBhvr>
                                    </p:animEffect>
                                  </p:childTnLst>
                                </p:cTn>
                              </p:par>
                            </p:childTnLst>
                          </p:cTn>
                        </p:par>
                        <p:par>
                          <p:cTn id="16" fill="hold" nodeType="afterGroup">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9231">
                                            <p:txEl>
                                              <p:pRg st="0" end="0"/>
                                            </p:txEl>
                                          </p:spTgt>
                                        </p:tgtEl>
                                        <p:attrNameLst>
                                          <p:attrName>style.visibility</p:attrName>
                                        </p:attrNameLst>
                                      </p:cBhvr>
                                      <p:to>
                                        <p:strVal val="visible"/>
                                      </p:to>
                                    </p:set>
                                    <p:animEffect transition="in" filter="dissolve">
                                      <p:cBhvr>
                                        <p:cTn id="19" dur="500"/>
                                        <p:tgtEl>
                                          <p:spTgt spid="92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autoUpdateAnimBg="0"/>
      <p:bldP spid="9229" grpId="0" build="p"/>
      <p:bldP spid="9230" grpId="0" build="p"/>
      <p:bldP spid="923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0BE7EB74-3801-43AD-9B76-84D4ED36B13C}"/>
              </a:ext>
            </a:extLst>
          </p:cNvPr>
          <p:cNvSpPr>
            <a:spLocks noGrp="1" noChangeArrowheads="1"/>
          </p:cNvSpPr>
          <p:nvPr>
            <p:ph type="body" idx="1"/>
          </p:nvPr>
        </p:nvSpPr>
        <p:spPr bwMode="auto">
          <a:xfrm>
            <a:off x="2482780" y="2188570"/>
            <a:ext cx="6464921" cy="6853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Clr>
                <a:srgbClr val="99CCCC"/>
              </a:buClr>
              <a:buSzPct val="85000"/>
              <a:buFont typeface="Wingdings" panose="05000000000000000000" pitchFamily="2" charset="2"/>
              <a:buChar char="o"/>
            </a:pPr>
            <a:r>
              <a:rPr lang="en-US" altLang="cs-CZ" sz="1814">
                <a:solidFill>
                  <a:srgbClr val="0000FF"/>
                </a:solidFill>
              </a:rPr>
              <a:t>S</a:t>
            </a:r>
            <a:r>
              <a:rPr lang="cs-CZ" altLang="cs-CZ" sz="1814">
                <a:solidFill>
                  <a:srgbClr val="0000FF"/>
                </a:solidFill>
              </a:rPr>
              <a:t>tandardní nukleotidové sekvence </a:t>
            </a:r>
            <a:r>
              <a:rPr lang="cs-CZ" altLang="cs-CZ" sz="1814"/>
              <a:t>získané kvalitním sekven</a:t>
            </a:r>
            <a:r>
              <a:rPr lang="en-US" altLang="cs-CZ" sz="1814"/>
              <a:t>c</a:t>
            </a:r>
            <a:r>
              <a:rPr lang="cs-CZ" altLang="cs-CZ" sz="1814"/>
              <a:t>ováním</a:t>
            </a:r>
            <a:endParaRPr lang="en-GB" altLang="cs-CZ" sz="1814"/>
          </a:p>
        </p:txBody>
      </p:sp>
      <p:sp>
        <p:nvSpPr>
          <p:cNvPr id="9222" name="Rectangle 6">
            <a:extLst>
              <a:ext uri="{FF2B5EF4-FFF2-40B4-BE49-F238E27FC236}">
                <a16:creationId xmlns:a16="http://schemas.microsoft.com/office/drawing/2014/main" id="{637407F9-7327-4E2D-B4E3-FC7D63858AC8}"/>
              </a:ext>
            </a:extLst>
          </p:cNvPr>
          <p:cNvSpPr>
            <a:spLocks noChangeArrowheads="1"/>
          </p:cNvSpPr>
          <p:nvPr/>
        </p:nvSpPr>
        <p:spPr bwMode="auto">
          <a:xfrm>
            <a:off x="1492164" y="1589593"/>
            <a:ext cx="7161808" cy="456433"/>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cs-CZ" sz="1814" dirty="0">
                <a:solidFill>
                  <a:srgbClr val="0000FF"/>
                </a:solidFill>
                <a:latin typeface="+mn-lt"/>
                <a:cs typeface="Arial" charset="0"/>
              </a:rPr>
              <a:t>Typy sekvencí </a:t>
            </a:r>
            <a:r>
              <a:rPr kumimoji="1" lang="cs-CZ" sz="1814" dirty="0">
                <a:solidFill>
                  <a:schemeClr val="tx2"/>
                </a:solidFill>
                <a:latin typeface="+mn-lt"/>
                <a:cs typeface="Arial" charset="0"/>
              </a:rPr>
              <a:t>v primárních databázích</a:t>
            </a:r>
            <a:endParaRPr kumimoji="1" lang="en-US" sz="1814" u="sng" dirty="0">
              <a:solidFill>
                <a:schemeClr val="tx2"/>
              </a:solidFill>
              <a:latin typeface="+mn-lt"/>
              <a:cs typeface="Arial" charset="0"/>
            </a:endParaRPr>
          </a:p>
        </p:txBody>
      </p:sp>
      <p:sp>
        <p:nvSpPr>
          <p:cNvPr id="9223" name="Freeform 7">
            <a:extLst>
              <a:ext uri="{FF2B5EF4-FFF2-40B4-BE49-F238E27FC236}">
                <a16:creationId xmlns:a16="http://schemas.microsoft.com/office/drawing/2014/main" id="{93E0B7F0-50D3-4B70-A4EE-C0C53109AB7B}"/>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
        <p:nvSpPr>
          <p:cNvPr id="9225" name="Rectangle 9">
            <a:extLst>
              <a:ext uri="{FF2B5EF4-FFF2-40B4-BE49-F238E27FC236}">
                <a16:creationId xmlns:a16="http://schemas.microsoft.com/office/drawing/2014/main" id="{32E5C27F-94EE-4ED2-B313-F08F79BB0F4C}"/>
              </a:ext>
            </a:extLst>
          </p:cNvPr>
          <p:cNvSpPr>
            <a:spLocks noChangeArrowheads="1"/>
          </p:cNvSpPr>
          <p:nvPr/>
        </p:nvSpPr>
        <p:spPr bwMode="auto">
          <a:xfrm>
            <a:off x="2482780" y="2840823"/>
            <a:ext cx="6094881" cy="686807"/>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lang="cs-CZ" sz="1814" b="1" dirty="0" err="1">
                <a:solidFill>
                  <a:srgbClr val="0000FF"/>
                </a:solidFill>
                <a:latin typeface="+mn-lt"/>
                <a:cs typeface="Arial" charset="0"/>
              </a:rPr>
              <a:t>EST</a:t>
            </a:r>
            <a:r>
              <a:rPr lang="cs-CZ" sz="1814" dirty="0" err="1">
                <a:solidFill>
                  <a:srgbClr val="0000FF"/>
                </a:solidFill>
                <a:latin typeface="+mn-lt"/>
                <a:cs typeface="Arial" charset="0"/>
              </a:rPr>
              <a:t>s</a:t>
            </a:r>
            <a:r>
              <a:rPr lang="cs-CZ" sz="1814" dirty="0">
                <a:solidFill>
                  <a:srgbClr val="0000FF"/>
                </a:solidFill>
                <a:latin typeface="+mn-lt"/>
                <a:cs typeface="Arial" charset="0"/>
              </a:rPr>
              <a:t> </a:t>
            </a:r>
            <a:r>
              <a:rPr lang="cs-CZ" sz="1814" dirty="0">
                <a:solidFill>
                  <a:schemeClr val="tx2"/>
                </a:solidFill>
                <a:latin typeface="+mn-lt"/>
                <a:cs typeface="Arial" charset="0"/>
              </a:rPr>
              <a:t>(</a:t>
            </a:r>
            <a:r>
              <a:rPr lang="cs-CZ" sz="1814" b="1" dirty="0" err="1">
                <a:solidFill>
                  <a:schemeClr val="tx2"/>
                </a:solidFill>
                <a:latin typeface="+mn-lt"/>
                <a:cs typeface="Arial" charset="0"/>
              </a:rPr>
              <a:t>E</a:t>
            </a:r>
            <a:r>
              <a:rPr lang="cs-CZ" sz="1814" dirty="0" err="1">
                <a:solidFill>
                  <a:schemeClr val="tx2"/>
                </a:solidFill>
                <a:latin typeface="+mn-lt"/>
                <a:cs typeface="Arial" charset="0"/>
              </a:rPr>
              <a:t>xpressed</a:t>
            </a:r>
            <a:r>
              <a:rPr lang="cs-CZ" sz="1814" dirty="0">
                <a:solidFill>
                  <a:schemeClr val="tx2"/>
                </a:solidFill>
                <a:latin typeface="+mn-lt"/>
                <a:cs typeface="Arial" charset="0"/>
              </a:rPr>
              <a:t> </a:t>
            </a:r>
            <a:r>
              <a:rPr lang="cs-CZ" sz="1814" b="1" dirty="0" err="1">
                <a:solidFill>
                  <a:schemeClr val="tx2"/>
                </a:solidFill>
                <a:latin typeface="+mn-lt"/>
                <a:cs typeface="Arial" charset="0"/>
              </a:rPr>
              <a:t>S</a:t>
            </a:r>
            <a:r>
              <a:rPr lang="cs-CZ" sz="1814" dirty="0" err="1">
                <a:solidFill>
                  <a:schemeClr val="tx2"/>
                </a:solidFill>
                <a:latin typeface="+mn-lt"/>
                <a:cs typeface="Arial" charset="0"/>
              </a:rPr>
              <a:t>equence</a:t>
            </a:r>
            <a:r>
              <a:rPr lang="cs-CZ" sz="1814" dirty="0">
                <a:solidFill>
                  <a:schemeClr val="tx2"/>
                </a:solidFill>
                <a:latin typeface="+mn-lt"/>
                <a:cs typeface="Arial" charset="0"/>
              </a:rPr>
              <a:t> </a:t>
            </a:r>
            <a:r>
              <a:rPr lang="cs-CZ" sz="1814" b="1" dirty="0" err="1">
                <a:solidFill>
                  <a:schemeClr val="tx2"/>
                </a:solidFill>
                <a:latin typeface="+mn-lt"/>
                <a:cs typeface="Arial" charset="0"/>
              </a:rPr>
              <a:t>T</a:t>
            </a:r>
            <a:r>
              <a:rPr lang="cs-CZ" sz="1814" dirty="0" err="1">
                <a:solidFill>
                  <a:schemeClr val="tx2"/>
                </a:solidFill>
                <a:latin typeface="+mn-lt"/>
                <a:cs typeface="Arial" charset="0"/>
              </a:rPr>
              <a:t>ags</a:t>
            </a:r>
            <a:r>
              <a:rPr lang="cs-CZ" sz="1814" dirty="0">
                <a:solidFill>
                  <a:schemeClr val="tx2"/>
                </a:solidFill>
                <a:latin typeface="+mn-lt"/>
                <a:cs typeface="Arial" charset="0"/>
              </a:rPr>
              <a:t>)</a:t>
            </a:r>
            <a:endParaRPr lang="en-GB" sz="1814" dirty="0">
              <a:solidFill>
                <a:schemeClr val="tx2"/>
              </a:solidFill>
              <a:latin typeface="+mn-lt"/>
              <a:cs typeface="Arial" charset="0"/>
            </a:endParaRPr>
          </a:p>
        </p:txBody>
      </p:sp>
      <p:sp>
        <p:nvSpPr>
          <p:cNvPr id="9226" name="Rectangle 10">
            <a:extLst>
              <a:ext uri="{FF2B5EF4-FFF2-40B4-BE49-F238E27FC236}">
                <a16:creationId xmlns:a16="http://schemas.microsoft.com/office/drawing/2014/main" id="{5E268015-6560-48AA-AEF8-6304EF62CF1E}"/>
              </a:ext>
            </a:extLst>
          </p:cNvPr>
          <p:cNvSpPr>
            <a:spLocks noChangeArrowheads="1"/>
          </p:cNvSpPr>
          <p:nvPr/>
        </p:nvSpPr>
        <p:spPr bwMode="auto">
          <a:xfrm>
            <a:off x="2482780" y="3363487"/>
            <a:ext cx="6529715" cy="68536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lang="cs-CZ" sz="1814" b="1" dirty="0">
                <a:solidFill>
                  <a:srgbClr val="0000FF"/>
                </a:solidFill>
                <a:latin typeface="+mn-lt"/>
                <a:cs typeface="Arial" charset="0"/>
              </a:rPr>
              <a:t>HGTS</a:t>
            </a:r>
            <a:r>
              <a:rPr lang="cs-CZ" sz="1814" dirty="0">
                <a:solidFill>
                  <a:schemeClr val="tx2"/>
                </a:solidFill>
                <a:latin typeface="+mn-lt"/>
                <a:cs typeface="Arial" charset="0"/>
              </a:rPr>
              <a:t> (</a:t>
            </a:r>
            <a:r>
              <a:rPr lang="cs-CZ" sz="1814" b="1" dirty="0" err="1">
                <a:solidFill>
                  <a:schemeClr val="tx2"/>
                </a:solidFill>
                <a:latin typeface="+mn-lt"/>
                <a:cs typeface="Arial" charset="0"/>
              </a:rPr>
              <a:t>H</a:t>
            </a:r>
            <a:r>
              <a:rPr lang="cs-CZ" sz="1814" dirty="0" err="1">
                <a:solidFill>
                  <a:schemeClr val="tx2"/>
                </a:solidFill>
                <a:latin typeface="+mn-lt"/>
                <a:cs typeface="Arial" charset="0"/>
              </a:rPr>
              <a:t>igh</a:t>
            </a:r>
            <a:r>
              <a:rPr lang="cs-CZ" sz="1814" dirty="0">
                <a:solidFill>
                  <a:schemeClr val="tx2"/>
                </a:solidFill>
                <a:latin typeface="+mn-lt"/>
                <a:cs typeface="Arial" charset="0"/>
              </a:rPr>
              <a:t> </a:t>
            </a:r>
            <a:r>
              <a:rPr lang="cs-CZ" sz="1814" b="1" dirty="0" err="1">
                <a:solidFill>
                  <a:schemeClr val="tx2"/>
                </a:solidFill>
                <a:latin typeface="+mn-lt"/>
                <a:cs typeface="Arial" charset="0"/>
              </a:rPr>
              <a:t>T</a:t>
            </a:r>
            <a:r>
              <a:rPr lang="cs-CZ" sz="1814" dirty="0" err="1">
                <a:solidFill>
                  <a:schemeClr val="tx2"/>
                </a:solidFill>
                <a:latin typeface="+mn-lt"/>
                <a:cs typeface="Arial" charset="0"/>
              </a:rPr>
              <a:t>hroughput</a:t>
            </a:r>
            <a:r>
              <a:rPr lang="cs-CZ" sz="1814" dirty="0">
                <a:solidFill>
                  <a:schemeClr val="tx2"/>
                </a:solidFill>
                <a:latin typeface="+mn-lt"/>
                <a:cs typeface="Arial" charset="0"/>
              </a:rPr>
              <a:t> </a:t>
            </a:r>
            <a:r>
              <a:rPr lang="cs-CZ" sz="1814" b="1" dirty="0">
                <a:solidFill>
                  <a:schemeClr val="tx2"/>
                </a:solidFill>
                <a:latin typeface="+mn-lt"/>
                <a:cs typeface="Arial" charset="0"/>
              </a:rPr>
              <a:t>G</a:t>
            </a:r>
            <a:r>
              <a:rPr lang="cs-CZ" sz="1814" dirty="0">
                <a:solidFill>
                  <a:schemeClr val="tx2"/>
                </a:solidFill>
                <a:latin typeface="+mn-lt"/>
                <a:cs typeface="Arial" charset="0"/>
              </a:rPr>
              <a:t>enome </a:t>
            </a:r>
            <a:r>
              <a:rPr lang="cs-CZ" sz="1814" b="1" dirty="0" err="1">
                <a:solidFill>
                  <a:schemeClr val="tx2"/>
                </a:solidFill>
                <a:latin typeface="+mn-lt"/>
                <a:cs typeface="Arial" charset="0"/>
              </a:rPr>
              <a:t>S</a:t>
            </a:r>
            <a:r>
              <a:rPr lang="cs-CZ" sz="1814" dirty="0" err="1">
                <a:solidFill>
                  <a:schemeClr val="tx2"/>
                </a:solidFill>
                <a:latin typeface="+mn-lt"/>
                <a:cs typeface="Arial" charset="0"/>
              </a:rPr>
              <a:t>equencing</a:t>
            </a:r>
            <a:r>
              <a:rPr lang="cs-CZ" sz="1814" dirty="0">
                <a:solidFill>
                  <a:schemeClr val="tx2"/>
                </a:solidFill>
                <a:latin typeface="+mn-lt"/>
                <a:cs typeface="Arial" charset="0"/>
              </a:rPr>
              <a:t>)</a:t>
            </a:r>
          </a:p>
          <a:p>
            <a:pPr marL="800001" lvl="1" indent="-342858" eaLnBrk="1" hangingPunct="1">
              <a:spcBef>
                <a:spcPct val="20000"/>
              </a:spcBef>
              <a:buClr>
                <a:schemeClr val="accent1"/>
              </a:buClr>
              <a:buSzPct val="85000"/>
              <a:defRPr/>
            </a:pPr>
            <a:r>
              <a:rPr lang="cs-CZ" sz="1451" dirty="0">
                <a:solidFill>
                  <a:schemeClr val="tx2"/>
                </a:solidFill>
                <a:latin typeface="+mn-lt"/>
                <a:cs typeface="Arial" charset="0"/>
              </a:rPr>
              <a:t>- neanotované „surové“ výsledky </a:t>
            </a:r>
            <a:r>
              <a:rPr lang="cs-CZ" sz="1451" dirty="0" err="1">
                <a:solidFill>
                  <a:schemeClr val="tx2"/>
                </a:solidFill>
                <a:latin typeface="+mn-lt"/>
                <a:cs typeface="Arial" charset="0"/>
              </a:rPr>
              <a:t>sekvenačních</a:t>
            </a:r>
            <a:r>
              <a:rPr lang="cs-CZ" sz="1451" dirty="0">
                <a:solidFill>
                  <a:schemeClr val="tx2"/>
                </a:solidFill>
                <a:latin typeface="+mn-lt"/>
                <a:cs typeface="Arial" charset="0"/>
              </a:rPr>
              <a:t> projektů</a:t>
            </a:r>
            <a:endParaRPr lang="en-GB" sz="1451" dirty="0">
              <a:solidFill>
                <a:schemeClr val="tx2"/>
              </a:solidFill>
              <a:latin typeface="+mn-lt"/>
              <a:cs typeface="Arial" charset="0"/>
            </a:endParaRPr>
          </a:p>
        </p:txBody>
      </p:sp>
      <p:sp>
        <p:nvSpPr>
          <p:cNvPr id="12" name="Rectangle 10">
            <a:extLst>
              <a:ext uri="{FF2B5EF4-FFF2-40B4-BE49-F238E27FC236}">
                <a16:creationId xmlns:a16="http://schemas.microsoft.com/office/drawing/2014/main" id="{BE3F67AF-7158-438E-84A4-BD3E0096E8B7}"/>
              </a:ext>
            </a:extLst>
          </p:cNvPr>
          <p:cNvSpPr>
            <a:spLocks noChangeArrowheads="1"/>
          </p:cNvSpPr>
          <p:nvPr/>
        </p:nvSpPr>
        <p:spPr bwMode="auto">
          <a:xfrm>
            <a:off x="2482780" y="4146765"/>
            <a:ext cx="6464921" cy="68680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lang="en-US" sz="1814" dirty="0">
                <a:solidFill>
                  <a:srgbClr val="0000FF"/>
                </a:solidFill>
                <a:latin typeface="+mn-lt"/>
                <a:cs typeface="Arial" charset="0"/>
              </a:rPr>
              <a:t>R</a:t>
            </a:r>
            <a:r>
              <a:rPr lang="cs-CZ" sz="1814" dirty="0" err="1">
                <a:solidFill>
                  <a:srgbClr val="0000FF"/>
                </a:solidFill>
                <a:latin typeface="+mn-lt"/>
                <a:cs typeface="Arial" charset="0"/>
              </a:rPr>
              <a:t>eferenční</a:t>
            </a:r>
            <a:r>
              <a:rPr lang="cs-CZ" sz="1814" dirty="0">
                <a:solidFill>
                  <a:srgbClr val="0000FF"/>
                </a:solidFill>
                <a:latin typeface="+mn-lt"/>
                <a:cs typeface="Arial" charset="0"/>
              </a:rPr>
              <a:t> sekvence </a:t>
            </a:r>
            <a:r>
              <a:rPr lang="cs-CZ" sz="1814" dirty="0">
                <a:solidFill>
                  <a:schemeClr val="tx2"/>
                </a:solidFill>
                <a:latin typeface="+mn-lt"/>
                <a:cs typeface="Arial" charset="0"/>
              </a:rPr>
              <a:t>anotovaných genomů</a:t>
            </a:r>
            <a:endParaRPr lang="en-GB" sz="1814" dirty="0">
              <a:solidFill>
                <a:schemeClr val="tx2"/>
              </a:solidFill>
              <a:latin typeface="+mn-lt"/>
              <a:cs typeface="Arial" charset="0"/>
            </a:endParaRPr>
          </a:p>
        </p:txBody>
      </p:sp>
      <p:sp>
        <p:nvSpPr>
          <p:cNvPr id="16" name="Rectangle 10">
            <a:extLst>
              <a:ext uri="{FF2B5EF4-FFF2-40B4-BE49-F238E27FC236}">
                <a16:creationId xmlns:a16="http://schemas.microsoft.com/office/drawing/2014/main" id="{9F390E7E-FA69-48A5-8E61-41271C082B2A}"/>
              </a:ext>
            </a:extLst>
          </p:cNvPr>
          <p:cNvSpPr>
            <a:spLocks noChangeArrowheads="1"/>
          </p:cNvSpPr>
          <p:nvPr/>
        </p:nvSpPr>
        <p:spPr bwMode="auto">
          <a:xfrm>
            <a:off x="2482780" y="4669431"/>
            <a:ext cx="6464921" cy="686807"/>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lang="cs-CZ" sz="1814" b="1" dirty="0" err="1">
                <a:solidFill>
                  <a:srgbClr val="0000FF"/>
                </a:solidFill>
                <a:latin typeface="+mn-lt"/>
                <a:cs typeface="Arial" charset="0"/>
              </a:rPr>
              <a:t>TPA</a:t>
            </a:r>
            <a:r>
              <a:rPr lang="cs-CZ" sz="1814" dirty="0" err="1">
                <a:solidFill>
                  <a:srgbClr val="0000FF"/>
                </a:solidFill>
                <a:latin typeface="+mn-lt"/>
                <a:cs typeface="Arial" charset="0"/>
              </a:rPr>
              <a:t>s</a:t>
            </a:r>
            <a:r>
              <a:rPr lang="cs-CZ" sz="1814" dirty="0">
                <a:solidFill>
                  <a:schemeClr val="tx2"/>
                </a:solidFill>
                <a:latin typeface="+mn-lt"/>
                <a:cs typeface="Arial" charset="0"/>
              </a:rPr>
              <a:t> (</a:t>
            </a:r>
            <a:r>
              <a:rPr lang="cs-CZ" sz="1814" b="1" dirty="0" err="1">
                <a:solidFill>
                  <a:schemeClr val="tx2"/>
                </a:solidFill>
                <a:latin typeface="+mn-lt"/>
                <a:cs typeface="Arial" charset="0"/>
              </a:rPr>
              <a:t>T</a:t>
            </a:r>
            <a:r>
              <a:rPr lang="cs-CZ" sz="1814" dirty="0" err="1">
                <a:solidFill>
                  <a:schemeClr val="tx2"/>
                </a:solidFill>
                <a:latin typeface="+mn-lt"/>
                <a:cs typeface="Arial" charset="0"/>
              </a:rPr>
              <a:t>hird</a:t>
            </a:r>
            <a:r>
              <a:rPr lang="cs-CZ" sz="1814" dirty="0">
                <a:solidFill>
                  <a:schemeClr val="tx2"/>
                </a:solidFill>
                <a:latin typeface="+mn-lt"/>
                <a:cs typeface="Arial" charset="0"/>
              </a:rPr>
              <a:t> </a:t>
            </a:r>
            <a:r>
              <a:rPr lang="cs-CZ" sz="1814" b="1" dirty="0">
                <a:solidFill>
                  <a:schemeClr val="tx2"/>
                </a:solidFill>
                <a:latin typeface="+mn-lt"/>
                <a:cs typeface="Arial" charset="0"/>
              </a:rPr>
              <a:t>P</a:t>
            </a:r>
            <a:r>
              <a:rPr lang="cs-CZ" sz="1814" dirty="0">
                <a:solidFill>
                  <a:schemeClr val="tx2"/>
                </a:solidFill>
                <a:latin typeface="+mn-lt"/>
                <a:cs typeface="Arial" charset="0"/>
              </a:rPr>
              <a:t>arty </a:t>
            </a:r>
            <a:r>
              <a:rPr lang="cs-CZ" sz="1814" b="1" dirty="0" err="1">
                <a:solidFill>
                  <a:schemeClr val="tx2"/>
                </a:solidFill>
                <a:latin typeface="+mn-lt"/>
                <a:cs typeface="Arial" charset="0"/>
              </a:rPr>
              <a:t>A</a:t>
            </a:r>
            <a:r>
              <a:rPr lang="cs-CZ" sz="1814" dirty="0" err="1">
                <a:solidFill>
                  <a:schemeClr val="tx2"/>
                </a:solidFill>
                <a:latin typeface="+mn-lt"/>
                <a:cs typeface="Arial" charset="0"/>
              </a:rPr>
              <a:t>nnotation</a:t>
            </a:r>
            <a:r>
              <a:rPr lang="cs-CZ" sz="1814" dirty="0">
                <a:solidFill>
                  <a:schemeClr val="tx2"/>
                </a:solidFill>
                <a:latin typeface="+mn-lt"/>
                <a:cs typeface="Arial" charset="0"/>
              </a:rPr>
              <a:t>) </a:t>
            </a:r>
          </a:p>
          <a:p>
            <a:pPr marL="342858" indent="-342858" eaLnBrk="1" hangingPunct="1">
              <a:spcBef>
                <a:spcPct val="20000"/>
              </a:spcBef>
              <a:buClr>
                <a:schemeClr val="accent1"/>
              </a:buClr>
              <a:buSzPct val="85000"/>
              <a:defRPr/>
            </a:pPr>
            <a:r>
              <a:rPr lang="cs-CZ" sz="1814" dirty="0">
                <a:solidFill>
                  <a:schemeClr val="tx2"/>
                </a:solidFill>
                <a:latin typeface="+mn-lt"/>
                <a:cs typeface="Arial" charset="0"/>
              </a:rPr>
              <a:t>        </a:t>
            </a:r>
            <a:r>
              <a:rPr lang="cs-CZ" sz="1451" dirty="0">
                <a:solidFill>
                  <a:schemeClr val="tx2"/>
                </a:solidFill>
                <a:latin typeface="+mn-lt"/>
                <a:cs typeface="Arial" charset="0"/>
              </a:rPr>
              <a:t>- sekvence anotované jinými než původními autory</a:t>
            </a:r>
            <a:endParaRPr lang="en-GB" sz="1451" dirty="0">
              <a:solidFill>
                <a:schemeClr val="tx2"/>
              </a:solidFill>
              <a:latin typeface="+mn-lt"/>
              <a:cs typeface="Arial" charset="0"/>
            </a:endParaRPr>
          </a:p>
        </p:txBody>
      </p:sp>
      <p:sp>
        <p:nvSpPr>
          <p:cNvPr id="13" name="Rectangle 2">
            <a:extLst>
              <a:ext uri="{FF2B5EF4-FFF2-40B4-BE49-F238E27FC236}">
                <a16:creationId xmlns:a16="http://schemas.microsoft.com/office/drawing/2014/main" id="{C6D8F010-AC2D-4D90-8764-B74230E6EBD3}"/>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00"/>
                </a:solidFill>
                <a:latin typeface="+mn-lt"/>
                <a:cs typeface="Arial"/>
              </a:rPr>
              <a:t>Primární databáze</a:t>
            </a:r>
            <a:endParaRPr lang="en-US" sz="4807" kern="0" dirty="0">
              <a:solidFill>
                <a:srgbClr val="000000"/>
              </a:solidFill>
              <a:latin typeface="+mn-lt"/>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wipe(up)">
                                      <p:cBhvr>
                                        <p:cTn id="7" dur="500"/>
                                        <p:tgtEl>
                                          <p:spTgt spid="922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222"/>
                                        </p:tgtEl>
                                        <p:attrNameLst>
                                          <p:attrName>style.visibility</p:attrName>
                                        </p:attrNameLst>
                                      </p:cBhvr>
                                      <p:to>
                                        <p:strVal val="visible"/>
                                      </p:to>
                                    </p:set>
                                    <p:animEffect transition="in" filter="wipe(left)">
                                      <p:cBhvr>
                                        <p:cTn id="11" dur="1000"/>
                                        <p:tgtEl>
                                          <p:spTgt spid="9222"/>
                                        </p:tgtEl>
                                      </p:cBhvr>
                                    </p:animEffect>
                                  </p:childTnLst>
                                </p:cTn>
                              </p:par>
                            </p:childTnLst>
                          </p:cTn>
                        </p:par>
                        <p:par>
                          <p:cTn id="12" fill="hold" nodeType="afterGroup">
                            <p:stCondLst>
                              <p:cond delay="1500"/>
                            </p:stCondLst>
                            <p:childTnLst>
                              <p:par>
                                <p:cTn id="13" presetID="9" presetClass="entr" presetSubtype="0" fill="hold" grpId="0" nodeType="afterEffect">
                                  <p:stCondLst>
                                    <p:cond delay="0"/>
                                  </p:stCondLst>
                                  <p:childTnLst>
                                    <p:set>
                                      <p:cBhvr>
                                        <p:cTn id="14" dur="1" fill="hold">
                                          <p:stCondLst>
                                            <p:cond delay="0"/>
                                          </p:stCondLst>
                                        </p:cTn>
                                        <p:tgtEl>
                                          <p:spTgt spid="9219">
                                            <p:txEl>
                                              <p:pRg st="0" end="0"/>
                                            </p:txEl>
                                          </p:spTgt>
                                        </p:tgtEl>
                                        <p:attrNameLst>
                                          <p:attrName>style.visibility</p:attrName>
                                        </p:attrNameLst>
                                      </p:cBhvr>
                                      <p:to>
                                        <p:strVal val="visible"/>
                                      </p:to>
                                    </p:set>
                                    <p:animEffect transition="in" filter="dissolve">
                                      <p:cBhvr>
                                        <p:cTn id="15" dur="500"/>
                                        <p:tgtEl>
                                          <p:spTgt spid="921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9225">
                                            <p:txEl>
                                              <p:pRg st="0" end="0"/>
                                            </p:txEl>
                                          </p:spTgt>
                                        </p:tgtEl>
                                        <p:attrNameLst>
                                          <p:attrName>style.visibility</p:attrName>
                                        </p:attrNameLst>
                                      </p:cBhvr>
                                      <p:to>
                                        <p:strVal val="visible"/>
                                      </p:to>
                                    </p:set>
                                    <p:animEffect transition="in" filter="dissolve">
                                      <p:cBhvr>
                                        <p:cTn id="20" dur="500"/>
                                        <p:tgtEl>
                                          <p:spTgt spid="9225">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226">
                                            <p:txEl>
                                              <p:pRg st="0" end="0"/>
                                            </p:txEl>
                                          </p:spTgt>
                                        </p:tgtEl>
                                        <p:attrNameLst>
                                          <p:attrName>style.visibility</p:attrName>
                                        </p:attrNameLst>
                                      </p:cBhvr>
                                      <p:to>
                                        <p:strVal val="visible"/>
                                      </p:to>
                                    </p:set>
                                    <p:animEffect transition="in" filter="dissolve">
                                      <p:cBhvr>
                                        <p:cTn id="25" dur="500"/>
                                        <p:tgtEl>
                                          <p:spTgt spid="9226">
                                            <p:txEl>
                                              <p:pRg st="0" end="0"/>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226">
                                            <p:txEl>
                                              <p:pRg st="1" end="1"/>
                                            </p:txEl>
                                          </p:spTgt>
                                        </p:tgtEl>
                                        <p:attrNameLst>
                                          <p:attrName>style.visibility</p:attrName>
                                        </p:attrNameLst>
                                      </p:cBhvr>
                                      <p:to>
                                        <p:strVal val="visible"/>
                                      </p:to>
                                    </p:set>
                                    <p:animEffect transition="in" filter="dissolve">
                                      <p:cBhvr>
                                        <p:cTn id="28" dur="500"/>
                                        <p:tgtEl>
                                          <p:spTgt spid="9226">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dissolve">
                                      <p:cBhvr>
                                        <p:cTn id="33" dur="500"/>
                                        <p:tgtEl>
                                          <p:spTgt spid="12">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Effect transition="in" filter="dissolve">
                                      <p:cBhvr>
                                        <p:cTn id="38" dur="500"/>
                                        <p:tgtEl>
                                          <p:spTgt spid="16">
                                            <p:txEl>
                                              <p:pRg st="0" end="0"/>
                                            </p:tx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6">
                                            <p:txEl>
                                              <p:pRg st="1" end="1"/>
                                            </p:txEl>
                                          </p:spTgt>
                                        </p:tgtEl>
                                        <p:attrNameLst>
                                          <p:attrName>style.visibility</p:attrName>
                                        </p:attrNameLst>
                                      </p:cBhvr>
                                      <p:to>
                                        <p:strVal val="visible"/>
                                      </p:to>
                                    </p:set>
                                    <p:animEffect transition="in" filter="dissolve">
                                      <p:cBhvr>
                                        <p:cTn id="41"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P spid="9222" grpId="0" autoUpdateAnimBg="0"/>
      <p:bldP spid="9225" grpId="0" build="p"/>
      <p:bldP spid="9226" grpId="0" build="p"/>
      <p:bldP spid="12" grpId="0" build="p"/>
      <p:bldP spid="1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3">
            <a:extLst>
              <a:ext uri="{FF2B5EF4-FFF2-40B4-BE49-F238E27FC236}">
                <a16:creationId xmlns:a16="http://schemas.microsoft.com/office/drawing/2014/main" id="{8CF1364F-0AA5-482D-8823-0271466C13A9}"/>
              </a:ext>
            </a:extLst>
          </p:cNvPr>
          <p:cNvSpPr>
            <a:spLocks noGrp="1" noChangeArrowheads="1"/>
          </p:cNvSpPr>
          <p:nvPr>
            <p:ph type="body" idx="1"/>
          </p:nvPr>
        </p:nvSpPr>
        <p:spPr bwMode="auto">
          <a:xfrm>
            <a:off x="1698063" y="1665906"/>
            <a:ext cx="7772304" cy="6853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Font typeface="Wingdings" panose="05000000000000000000" pitchFamily="2" charset="2"/>
              <a:buNone/>
            </a:pPr>
            <a:r>
              <a:rPr lang="cs-CZ" altLang="cs-CZ" sz="1995"/>
              <a:t>GenBank (</a:t>
            </a:r>
            <a:r>
              <a:rPr lang="en-GB" altLang="cs-CZ" sz="1995"/>
              <a:t>NCBI</a:t>
            </a:r>
            <a:r>
              <a:rPr lang="cs-CZ" altLang="cs-CZ" sz="1995"/>
              <a:t>)</a:t>
            </a:r>
            <a:r>
              <a:rPr lang="en-GB" altLang="cs-CZ" sz="1995"/>
              <a:t> https://www.ncbi.nlm.nih.gov/</a:t>
            </a:r>
          </a:p>
        </p:txBody>
      </p:sp>
      <p:sp>
        <p:nvSpPr>
          <p:cNvPr id="6" name="Rectangle 2">
            <a:extLst>
              <a:ext uri="{FF2B5EF4-FFF2-40B4-BE49-F238E27FC236}">
                <a16:creationId xmlns:a16="http://schemas.microsoft.com/office/drawing/2014/main" id="{23062759-D0A4-4E88-8173-09638CDCE82B}"/>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Primární databáze</a:t>
            </a:r>
            <a:endParaRPr lang="en-US" sz="4807" kern="0" dirty="0">
              <a:solidFill>
                <a:srgbClr val="0000FF"/>
              </a:solidFill>
              <a:latin typeface="+mn-lt"/>
              <a:cs typeface="Arial"/>
            </a:endParaRPr>
          </a:p>
        </p:txBody>
      </p:sp>
      <p:sp>
        <p:nvSpPr>
          <p:cNvPr id="7" name="Freeform 7">
            <a:extLst>
              <a:ext uri="{FF2B5EF4-FFF2-40B4-BE49-F238E27FC236}">
                <a16:creationId xmlns:a16="http://schemas.microsoft.com/office/drawing/2014/main" id="{2CE6F255-7A3E-4192-B087-195F9295157C}"/>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pic>
        <p:nvPicPr>
          <p:cNvPr id="63493" name="Picture 7">
            <a:extLst>
              <a:ext uri="{FF2B5EF4-FFF2-40B4-BE49-F238E27FC236}">
                <a16:creationId xmlns:a16="http://schemas.microsoft.com/office/drawing/2014/main" id="{8AFC5C78-873A-4D05-99FB-D356EF3CB8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9089" y="2057545"/>
            <a:ext cx="5094185" cy="371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0403">
                                            <p:txEl>
                                              <p:pRg st="0" end="0"/>
                                            </p:txEl>
                                          </p:spTgt>
                                        </p:tgtEl>
                                        <p:attrNameLst>
                                          <p:attrName>style.visibility</p:attrName>
                                        </p:attrNameLst>
                                      </p:cBhvr>
                                      <p:to>
                                        <p:strVal val="visible"/>
                                      </p:to>
                                    </p:set>
                                    <p:animEffect transition="in" filter="dissolve">
                                      <p:cBhvr>
                                        <p:cTn id="10" dur="500"/>
                                        <p:tgtEl>
                                          <p:spTgt spid="230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BE2F838-B9B0-4D8D-A106-2C007FC38226}"/>
              </a:ext>
            </a:extLst>
          </p:cNvPr>
          <p:cNvSpPr>
            <a:spLocks noGrp="1" noChangeArrowheads="1"/>
          </p:cNvSpPr>
          <p:nvPr>
            <p:ph type="title"/>
          </p:nvPr>
        </p:nvSpPr>
        <p:spPr/>
        <p:txBody>
          <a:bodyPr/>
          <a:lstStyle/>
          <a:p>
            <a:r>
              <a:rPr lang="cs-CZ" altLang="cs-CZ" sz="4807">
                <a:solidFill>
                  <a:srgbClr val="0000FF"/>
                </a:solidFill>
              </a:rPr>
              <a:t>Schéma předmětu</a:t>
            </a:r>
            <a:endParaRPr lang="en-US" altLang="cs-CZ" sz="4807">
              <a:solidFill>
                <a:srgbClr val="0000FF"/>
              </a:solidFill>
            </a:endParaRPr>
          </a:p>
        </p:txBody>
      </p:sp>
      <p:sp>
        <p:nvSpPr>
          <p:cNvPr id="16" name="Zástupný symbol pro obsah 15">
            <a:extLst>
              <a:ext uri="{FF2B5EF4-FFF2-40B4-BE49-F238E27FC236}">
                <a16:creationId xmlns:a16="http://schemas.microsoft.com/office/drawing/2014/main" id="{E186B4C5-2F01-480F-B5E0-53C262246346}"/>
              </a:ext>
            </a:extLst>
          </p:cNvPr>
          <p:cNvSpPr>
            <a:spLocks noGrp="1"/>
          </p:cNvSpPr>
          <p:nvPr>
            <p:ph idx="1"/>
          </p:nvPr>
        </p:nvSpPr>
        <p:spPr bwMode="auto">
          <a:xfrm>
            <a:off x="1785893" y="1572316"/>
            <a:ext cx="6901196" cy="38400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just">
              <a:buClr>
                <a:srgbClr val="0000FF"/>
              </a:buClr>
              <a:buSzPct val="60000"/>
              <a:buFont typeface="Wingdings" panose="05000000000000000000" pitchFamily="2" charset="2"/>
              <a:buChar char="¨"/>
            </a:pPr>
            <a:r>
              <a:rPr kumimoji="1" lang="cs-CZ" altLang="cs-CZ" sz="2400" b="1" dirty="0">
                <a:solidFill>
                  <a:srgbClr val="0000FF"/>
                </a:solidFill>
              </a:rPr>
              <a:t>Kapitola 01</a:t>
            </a:r>
            <a:endParaRPr kumimoji="1" lang="en-US" altLang="cs-CZ" sz="2400" dirty="0">
              <a:solidFill>
                <a:srgbClr val="0000FF"/>
              </a:solidFill>
            </a:endParaRPr>
          </a:p>
          <a:p>
            <a:pPr marL="799124" lvl="1" indent="-342687" algn="just">
              <a:buClr>
                <a:srgbClr val="0000FF"/>
              </a:buClr>
              <a:buSzPct val="100000"/>
            </a:pPr>
            <a:r>
              <a:rPr kumimoji="1" lang="cs-CZ" altLang="cs-CZ" b="1" dirty="0">
                <a:solidFill>
                  <a:schemeClr val="tx1"/>
                </a:solidFill>
              </a:rPr>
              <a:t>Úvod do bioinformatiky</a:t>
            </a:r>
            <a:endParaRPr kumimoji="1" lang="en-US" altLang="cs-CZ" b="1" dirty="0">
              <a:solidFill>
                <a:schemeClr val="tx1"/>
              </a:solidFill>
            </a:endParaRPr>
          </a:p>
          <a:p>
            <a:pPr marL="1199406" lvl="2" indent="-342687" algn="just">
              <a:buClr>
                <a:srgbClr val="0000FF"/>
              </a:buClr>
              <a:buNone/>
            </a:pPr>
            <a:endParaRPr kumimoji="1" lang="en-US" altLang="cs-CZ" sz="2400" dirty="0"/>
          </a:p>
          <a:p>
            <a:pPr algn="just">
              <a:buClr>
                <a:srgbClr val="0000FF"/>
              </a:buClr>
              <a:buSzPct val="60000"/>
              <a:buFont typeface="Wingdings" panose="05000000000000000000" pitchFamily="2" charset="2"/>
              <a:buChar char="¨"/>
            </a:pPr>
            <a:r>
              <a:rPr kumimoji="1" lang="cs-CZ" altLang="cs-CZ" sz="2400" b="1" dirty="0">
                <a:solidFill>
                  <a:srgbClr val="0000FF"/>
                </a:solidFill>
              </a:rPr>
              <a:t>Kapitola 02</a:t>
            </a:r>
            <a:endParaRPr kumimoji="1" lang="en-US" altLang="cs-CZ" sz="2400" dirty="0">
              <a:solidFill>
                <a:srgbClr val="0000FF"/>
              </a:solidFill>
            </a:endParaRPr>
          </a:p>
          <a:p>
            <a:pPr marL="799124" lvl="1" indent="-342687" algn="just">
              <a:buClr>
                <a:srgbClr val="0000FF"/>
              </a:buClr>
              <a:buSzPct val="100000"/>
            </a:pPr>
            <a:r>
              <a:rPr kumimoji="1" lang="cs-CZ" altLang="cs-CZ" b="1" dirty="0">
                <a:solidFill>
                  <a:schemeClr val="tx1"/>
                </a:solidFill>
              </a:rPr>
              <a:t>Identifikace genů</a:t>
            </a:r>
          </a:p>
          <a:p>
            <a:pPr marL="799124" lvl="1" indent="-342687" algn="just">
              <a:buClr>
                <a:srgbClr val="0000FF"/>
              </a:buClr>
              <a:buSzPct val="60000"/>
            </a:pPr>
            <a:endParaRPr kumimoji="1" lang="en-US" altLang="cs-CZ" i="1" dirty="0"/>
          </a:p>
          <a:p>
            <a:pPr algn="just">
              <a:buClr>
                <a:srgbClr val="0000FF"/>
              </a:buClr>
              <a:buSzPct val="60000"/>
              <a:buFont typeface="Wingdings" panose="05000000000000000000" pitchFamily="2" charset="2"/>
              <a:buChar char="¨"/>
            </a:pPr>
            <a:r>
              <a:rPr kumimoji="1" lang="cs-CZ" altLang="cs-CZ" sz="2400" b="1" dirty="0">
                <a:solidFill>
                  <a:srgbClr val="0000FF"/>
                </a:solidFill>
              </a:rPr>
              <a:t>Kapitola 03</a:t>
            </a:r>
            <a:endParaRPr kumimoji="1" lang="en-US" altLang="cs-CZ" sz="2400" dirty="0">
              <a:solidFill>
                <a:srgbClr val="0000FF"/>
              </a:solidFill>
            </a:endParaRPr>
          </a:p>
          <a:p>
            <a:pPr marL="799124" lvl="1" indent="-342687" algn="just">
              <a:buClr>
                <a:srgbClr val="0000FF"/>
              </a:buClr>
              <a:buSzPct val="100000"/>
            </a:pPr>
            <a:r>
              <a:rPr kumimoji="1" lang="cs-CZ" altLang="cs-CZ" b="1" dirty="0">
                <a:solidFill>
                  <a:schemeClr val="tx1"/>
                </a:solidFill>
              </a:rPr>
              <a:t>Přístupy reverzní genetiky</a:t>
            </a:r>
            <a:endParaRPr kumimoji="1" lang="en-US" altLang="cs-CZ" b="1" dirty="0">
              <a:solidFill>
                <a:schemeClr val="tx1"/>
              </a:solidFill>
            </a:endParaRPr>
          </a:p>
          <a:p>
            <a:pPr marL="799124" lvl="1" indent="-342687" algn="just">
              <a:buClr>
                <a:srgbClr val="0000FF"/>
              </a:buClr>
              <a:buSzPct val="60000"/>
              <a:buNone/>
            </a:pPr>
            <a:endParaRPr kumimoji="1" lang="en-US" altLang="cs-CZ" dirty="0"/>
          </a:p>
          <a:p>
            <a:pPr algn="just">
              <a:buClr>
                <a:srgbClr val="0000FF"/>
              </a:buClr>
              <a:buSzPct val="60000"/>
              <a:buFont typeface="Wingdings" panose="05000000000000000000" pitchFamily="2" charset="2"/>
              <a:buChar char="¨"/>
            </a:pPr>
            <a:r>
              <a:rPr kumimoji="1" lang="cs-CZ" altLang="cs-CZ" sz="2400" b="1" dirty="0">
                <a:solidFill>
                  <a:srgbClr val="0000FF"/>
                </a:solidFill>
              </a:rPr>
              <a:t>Kapitola 04</a:t>
            </a:r>
            <a:endParaRPr kumimoji="1" lang="en-US" altLang="cs-CZ" sz="2400" dirty="0">
              <a:solidFill>
                <a:srgbClr val="0000FF"/>
              </a:solidFill>
            </a:endParaRPr>
          </a:p>
          <a:p>
            <a:pPr marL="799124" lvl="1" indent="-342687" algn="just">
              <a:buClr>
                <a:srgbClr val="0000FF"/>
              </a:buClr>
              <a:buSzPct val="100000"/>
            </a:pPr>
            <a:r>
              <a:rPr kumimoji="1" lang="cs-CZ" altLang="cs-CZ" b="1" dirty="0">
                <a:solidFill>
                  <a:schemeClr val="tx1"/>
                </a:solidFill>
              </a:rPr>
              <a:t>Přístupy genetiky přímé</a:t>
            </a:r>
            <a:endParaRPr kumimoji="1" lang="en-US" altLang="cs-CZ" b="1" dirty="0">
              <a:solidFill>
                <a:schemeClr val="tx1"/>
              </a:solidFill>
            </a:endParaRPr>
          </a:p>
          <a:p>
            <a:pPr marL="799124" lvl="1" indent="-342687" algn="just">
              <a:buClr>
                <a:srgbClr val="0000FF"/>
              </a:buClr>
              <a:buSzPct val="100000"/>
            </a:pPr>
            <a:endParaRPr kumimoji="1" lang="en-US" altLang="cs-CZ" dirty="0"/>
          </a:p>
          <a:p>
            <a:endParaRPr lang="cs-CZ" altLang="cs-CZ" sz="2400" dirty="0"/>
          </a:p>
        </p:txBody>
      </p:sp>
      <p:sp>
        <p:nvSpPr>
          <p:cNvPr id="732164" name="Freeform 4">
            <a:extLst>
              <a:ext uri="{FF2B5EF4-FFF2-40B4-BE49-F238E27FC236}">
                <a16:creationId xmlns:a16="http://schemas.microsoft.com/office/drawing/2014/main" id="{76BF7763-2794-4699-9F8C-6877006E5000}"/>
              </a:ext>
            </a:extLst>
          </p:cNvPr>
          <p:cNvSpPr>
            <a:spLocks/>
          </p:cNvSpPr>
          <p:nvPr/>
        </p:nvSpPr>
        <p:spPr bwMode="auto">
          <a:xfrm flipH="1">
            <a:off x="1312183" y="1785413"/>
            <a:ext cx="46075" cy="2688198"/>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732164"/>
                                        </p:tgtEl>
                                        <p:attrNameLst>
                                          <p:attrName>style.visibility</p:attrName>
                                        </p:attrNameLst>
                                      </p:cBhvr>
                                      <p:to>
                                        <p:strVal val="visible"/>
                                      </p:to>
                                    </p:set>
                                    <p:animEffect transition="in" filter="wipe(up)">
                                      <p:cBhvr>
                                        <p:cTn id="7" dur="500"/>
                                        <p:tgtEl>
                                          <p:spTgt spid="732164"/>
                                        </p:tgtEl>
                                      </p:cBhvr>
                                    </p:animEffect>
                                  </p:childTnLst>
                                </p:cTn>
                              </p:par>
                              <p:par>
                                <p:cTn id="8" presetID="22" presetClass="entr" presetSubtype="8" fill="hold"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wipe(left)">
                                      <p:cBhvr>
                                        <p:cTn id="10" dur="500"/>
                                        <p:tgtEl>
                                          <p:spTgt spid="16">
                                            <p:txEl>
                                              <p:pRg st="0" end="0"/>
                                            </p:txEl>
                                          </p:spTgt>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wipe(left)">
                                      <p:cBhvr>
                                        <p:cTn id="14" dur="500"/>
                                        <p:tgtEl>
                                          <p:spTgt spid="16">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Effect transition="in" filter="wipe(left)">
                                      <p:cBhvr>
                                        <p:cTn id="19" dur="500"/>
                                        <p:tgtEl>
                                          <p:spTgt spid="16">
                                            <p:txEl>
                                              <p:pRg st="3" end="3"/>
                                            </p:txEl>
                                          </p:spTgt>
                                        </p:tgtEl>
                                      </p:cBhvr>
                                    </p:animEffect>
                                  </p:childTnLst>
                                </p:cTn>
                              </p:par>
                            </p:childTnLst>
                          </p:cTn>
                        </p:par>
                        <p:par>
                          <p:cTn id="20" fill="hold" nodeType="afterGroup">
                            <p:stCondLst>
                              <p:cond delay="500"/>
                            </p:stCondLst>
                            <p:childTnLst>
                              <p:par>
                                <p:cTn id="21" presetID="22" presetClass="entr" presetSubtype="8" fill="hold" nodeType="after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animEffect transition="in" filter="wipe(left)">
                                      <p:cBhvr>
                                        <p:cTn id="23" dur="500"/>
                                        <p:tgtEl>
                                          <p:spTgt spid="16">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xEl>
                                              <p:pRg st="6" end="6"/>
                                            </p:txEl>
                                          </p:spTgt>
                                        </p:tgtEl>
                                        <p:attrNameLst>
                                          <p:attrName>style.visibility</p:attrName>
                                        </p:attrNameLst>
                                      </p:cBhvr>
                                      <p:to>
                                        <p:strVal val="visible"/>
                                      </p:to>
                                    </p:set>
                                    <p:animEffect transition="in" filter="wipe(left)">
                                      <p:cBhvr>
                                        <p:cTn id="28" dur="500"/>
                                        <p:tgtEl>
                                          <p:spTgt spid="16">
                                            <p:txEl>
                                              <p:pRg st="6" end="6"/>
                                            </p:txEl>
                                          </p:spTgt>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16">
                                            <p:txEl>
                                              <p:pRg st="7" end="7"/>
                                            </p:txEl>
                                          </p:spTgt>
                                        </p:tgtEl>
                                        <p:attrNameLst>
                                          <p:attrName>style.visibility</p:attrName>
                                        </p:attrNameLst>
                                      </p:cBhvr>
                                      <p:to>
                                        <p:strVal val="visible"/>
                                      </p:to>
                                    </p:set>
                                    <p:animEffect transition="in" filter="wipe(left)">
                                      <p:cBhvr>
                                        <p:cTn id="32" dur="500"/>
                                        <p:tgtEl>
                                          <p:spTgt spid="16">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xEl>
                                              <p:pRg st="9" end="9"/>
                                            </p:txEl>
                                          </p:spTgt>
                                        </p:tgtEl>
                                        <p:attrNameLst>
                                          <p:attrName>style.visibility</p:attrName>
                                        </p:attrNameLst>
                                      </p:cBhvr>
                                      <p:to>
                                        <p:strVal val="visible"/>
                                      </p:to>
                                    </p:set>
                                    <p:animEffect transition="in" filter="wipe(left)">
                                      <p:cBhvr>
                                        <p:cTn id="37" dur="500"/>
                                        <p:tgtEl>
                                          <p:spTgt spid="16">
                                            <p:txEl>
                                              <p:pRg st="9" end="9"/>
                                            </p:txEl>
                                          </p:spTgt>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16">
                                            <p:txEl>
                                              <p:pRg st="10" end="10"/>
                                            </p:txEl>
                                          </p:spTgt>
                                        </p:tgtEl>
                                        <p:attrNameLst>
                                          <p:attrName>style.visibility</p:attrName>
                                        </p:attrNameLst>
                                      </p:cBhvr>
                                      <p:to>
                                        <p:strVal val="visible"/>
                                      </p:to>
                                    </p:set>
                                    <p:animEffect transition="in" filter="wipe(left)">
                                      <p:cBhvr>
                                        <p:cTn id="41" dur="500"/>
                                        <p:tgtEl>
                                          <p:spTgt spid="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B0C82659-FDD0-4364-8970-A0E4A166E089}"/>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Primární databáze</a:t>
            </a:r>
            <a:endParaRPr lang="en-US" sz="4807" kern="0" dirty="0">
              <a:solidFill>
                <a:srgbClr val="0000FF"/>
              </a:solidFill>
              <a:latin typeface="+mn-lt"/>
              <a:cs typeface="Arial"/>
            </a:endParaRPr>
          </a:p>
        </p:txBody>
      </p:sp>
      <p:sp>
        <p:nvSpPr>
          <p:cNvPr id="15" name="Freeform 7">
            <a:extLst>
              <a:ext uri="{FF2B5EF4-FFF2-40B4-BE49-F238E27FC236}">
                <a16:creationId xmlns:a16="http://schemas.microsoft.com/office/drawing/2014/main" id="{F6ACE3F5-1BFD-411F-A010-0991E9BB7D61}"/>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pic>
        <p:nvPicPr>
          <p:cNvPr id="65540" name="Picture 2">
            <a:extLst>
              <a:ext uri="{FF2B5EF4-FFF2-40B4-BE49-F238E27FC236}">
                <a16:creationId xmlns:a16="http://schemas.microsoft.com/office/drawing/2014/main" id="{F61E019F-DFEA-4822-9D2F-1A41111CF5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3270" y="1403853"/>
            <a:ext cx="6973188" cy="435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377536D4-C87B-4F32-AF3A-5E02CD1FDBE5}"/>
              </a:ext>
            </a:extLst>
          </p:cNvPr>
          <p:cNvSpPr>
            <a:spLocks noChangeArrowheads="1"/>
          </p:cNvSpPr>
          <p:nvPr/>
        </p:nvSpPr>
        <p:spPr bwMode="auto">
          <a:xfrm>
            <a:off x="1829089" y="3756567"/>
            <a:ext cx="1632789" cy="1108684"/>
          </a:xfrm>
          <a:prstGeom prst="ellipse">
            <a:avLst/>
          </a:prstGeom>
          <a:solidFill>
            <a:srgbClr val="FFC000">
              <a:alpha val="10196"/>
            </a:srgbClr>
          </a:solidFill>
          <a:ln w="28575" algn="ctr">
            <a:solidFill>
              <a:srgbClr val="FFC000"/>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843A94C3-9157-48AD-9AF1-D83852521CA3}"/>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Primární databáze</a:t>
            </a:r>
            <a:endParaRPr lang="en-US" sz="4807" kern="0" dirty="0">
              <a:solidFill>
                <a:srgbClr val="0000FF"/>
              </a:solidFill>
              <a:latin typeface="+mn-lt"/>
              <a:cs typeface="Arial"/>
            </a:endParaRPr>
          </a:p>
        </p:txBody>
      </p:sp>
      <p:sp>
        <p:nvSpPr>
          <p:cNvPr id="15" name="Freeform 7">
            <a:extLst>
              <a:ext uri="{FF2B5EF4-FFF2-40B4-BE49-F238E27FC236}">
                <a16:creationId xmlns:a16="http://schemas.microsoft.com/office/drawing/2014/main" id="{C7559371-D2C9-4A75-B3AC-35D5313A6414}"/>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pic>
        <p:nvPicPr>
          <p:cNvPr id="67588" name="Picture 2">
            <a:extLst>
              <a:ext uri="{FF2B5EF4-FFF2-40B4-BE49-F238E27FC236}">
                <a16:creationId xmlns:a16="http://schemas.microsoft.com/office/drawing/2014/main" id="{38ADCF34-2D1E-4B69-BA29-6347786546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2146" y="1552158"/>
            <a:ext cx="6659300" cy="4162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a:extLst>
              <a:ext uri="{FF2B5EF4-FFF2-40B4-BE49-F238E27FC236}">
                <a16:creationId xmlns:a16="http://schemas.microsoft.com/office/drawing/2014/main" id="{6E4C0401-EBB3-4E00-BD5B-55305FC5D4FB}"/>
              </a:ext>
            </a:extLst>
          </p:cNvPr>
          <p:cNvSpPr>
            <a:spLocks noChangeArrowheads="1"/>
          </p:cNvSpPr>
          <p:nvPr/>
        </p:nvSpPr>
        <p:spPr bwMode="auto">
          <a:xfrm>
            <a:off x="2612367" y="3690334"/>
            <a:ext cx="457872" cy="260612"/>
          </a:xfrm>
          <a:prstGeom prst="rightArrow">
            <a:avLst>
              <a:gd name="adj1" fmla="val 50000"/>
              <a:gd name="adj2" fmla="val 50194"/>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7" name="Picture 9">
            <a:extLst>
              <a:ext uri="{FF2B5EF4-FFF2-40B4-BE49-F238E27FC236}">
                <a16:creationId xmlns:a16="http://schemas.microsoft.com/office/drawing/2014/main" id="{C19FAB2E-888B-47CE-A620-C7962E406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063" y="1608312"/>
            <a:ext cx="6335335" cy="392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Elipsa 10">
            <a:extLst>
              <a:ext uri="{FF2B5EF4-FFF2-40B4-BE49-F238E27FC236}">
                <a16:creationId xmlns:a16="http://schemas.microsoft.com/office/drawing/2014/main" id="{46EEAC6A-4E5C-4EE1-9B6E-62700530A020}"/>
              </a:ext>
            </a:extLst>
          </p:cNvPr>
          <p:cNvSpPr>
            <a:spLocks noChangeArrowheads="1"/>
          </p:cNvSpPr>
          <p:nvPr/>
        </p:nvSpPr>
        <p:spPr bwMode="auto">
          <a:xfrm>
            <a:off x="2291281" y="2513976"/>
            <a:ext cx="411797" cy="161263"/>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27" tIns="45714" rIns="91427" bIns="45714" anchor="ctr"/>
          <a:lstStyle>
            <a:lvl1pPr defTabSz="1006475">
              <a:defRPr sz="2600">
                <a:solidFill>
                  <a:schemeClr val="tx1"/>
                </a:solidFill>
                <a:latin typeface="Times" panose="02020603050405020304" pitchFamily="18" charset="0"/>
                <a:cs typeface="Arial" panose="020B0604020202020204" pitchFamily="34" charset="0"/>
              </a:defRPr>
            </a:lvl1pPr>
            <a:lvl2pPr marL="742950" indent="-285750" defTabSz="1006475">
              <a:defRPr sz="2600">
                <a:solidFill>
                  <a:schemeClr val="tx1"/>
                </a:solidFill>
                <a:latin typeface="Times" panose="02020603050405020304" pitchFamily="18" charset="0"/>
                <a:cs typeface="Arial" panose="020B0604020202020204" pitchFamily="34" charset="0"/>
              </a:defRPr>
            </a:lvl2pPr>
            <a:lvl3pPr marL="1143000" indent="-228600" defTabSz="1006475">
              <a:defRPr sz="2600">
                <a:solidFill>
                  <a:schemeClr val="tx1"/>
                </a:solidFill>
                <a:latin typeface="Times" panose="02020603050405020304" pitchFamily="18" charset="0"/>
                <a:cs typeface="Arial" panose="020B0604020202020204" pitchFamily="34" charset="0"/>
              </a:defRPr>
            </a:lvl3pPr>
            <a:lvl4pPr marL="1600200" indent="-228600" defTabSz="1006475">
              <a:defRPr sz="2600">
                <a:solidFill>
                  <a:schemeClr val="tx1"/>
                </a:solidFill>
                <a:latin typeface="Times" panose="02020603050405020304" pitchFamily="18" charset="0"/>
                <a:cs typeface="Arial" panose="020B0604020202020204" pitchFamily="34" charset="0"/>
              </a:defRPr>
            </a:lvl4pPr>
            <a:lvl5pPr marL="2057400" indent="-228600" defTabSz="1006475">
              <a:defRPr sz="2600">
                <a:solidFill>
                  <a:schemeClr val="tx1"/>
                </a:solidFill>
                <a:latin typeface="Times" panose="02020603050405020304" pitchFamily="18" charset="0"/>
                <a:cs typeface="Arial" panose="020B0604020202020204" pitchFamily="34" charset="0"/>
              </a:defRPr>
            </a:lvl5pPr>
            <a:lvl6pPr marL="2514600" indent="-228600" defTabSz="1006475"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defTabSz="1006475"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defTabSz="1006475"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defTabSz="1006475"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3900">
              <a:latin typeface="Arial" panose="020B0604020202020204" pitchFamily="34" charset="0"/>
            </a:endParaRPr>
          </a:p>
        </p:txBody>
      </p:sp>
      <p:sp>
        <p:nvSpPr>
          <p:cNvPr id="13" name="Oválný popisek 12">
            <a:extLst>
              <a:ext uri="{FF2B5EF4-FFF2-40B4-BE49-F238E27FC236}">
                <a16:creationId xmlns:a16="http://schemas.microsoft.com/office/drawing/2014/main" id="{AB99F397-D69D-4825-9E1B-B519BB620C2C}"/>
              </a:ext>
            </a:extLst>
          </p:cNvPr>
          <p:cNvSpPr>
            <a:spLocks noChangeArrowheads="1"/>
          </p:cNvSpPr>
          <p:nvPr/>
        </p:nvSpPr>
        <p:spPr bwMode="auto">
          <a:xfrm>
            <a:off x="2024909" y="2063304"/>
            <a:ext cx="1657266" cy="385879"/>
          </a:xfrm>
          <a:prstGeom prst="wedgeEllipseCallout">
            <a:avLst>
              <a:gd name="adj1" fmla="val -20833"/>
              <a:gd name="adj2" fmla="val 62500"/>
            </a:avLst>
          </a:prstGeom>
          <a:solidFill>
            <a:schemeClr val="bg1"/>
          </a:solidFill>
          <a:ln w="9525" algn="ctr">
            <a:solidFill>
              <a:srgbClr val="FF0000"/>
            </a:solidFill>
            <a:round/>
            <a:headEnd/>
            <a:tailEnd/>
          </a:ln>
        </p:spPr>
        <p:txBody>
          <a:bodyPr lIns="91427" tIns="45714" rIns="91427" bIns="45714" anchor="ctr"/>
          <a:lstStyle>
            <a:lvl1pPr defTabSz="1006475">
              <a:defRPr sz="2600">
                <a:solidFill>
                  <a:schemeClr val="tx1"/>
                </a:solidFill>
                <a:latin typeface="Times" panose="02020603050405020304" pitchFamily="18" charset="0"/>
                <a:cs typeface="Arial" panose="020B0604020202020204" pitchFamily="34" charset="0"/>
              </a:defRPr>
            </a:lvl1pPr>
            <a:lvl2pPr marL="742950" indent="-285750" defTabSz="1006475">
              <a:defRPr sz="2600">
                <a:solidFill>
                  <a:schemeClr val="tx1"/>
                </a:solidFill>
                <a:latin typeface="Times" panose="02020603050405020304" pitchFamily="18" charset="0"/>
                <a:cs typeface="Arial" panose="020B0604020202020204" pitchFamily="34" charset="0"/>
              </a:defRPr>
            </a:lvl2pPr>
            <a:lvl3pPr marL="1143000" indent="-228600" defTabSz="1006475">
              <a:defRPr sz="2600">
                <a:solidFill>
                  <a:schemeClr val="tx1"/>
                </a:solidFill>
                <a:latin typeface="Times" panose="02020603050405020304" pitchFamily="18" charset="0"/>
                <a:cs typeface="Arial" panose="020B0604020202020204" pitchFamily="34" charset="0"/>
              </a:defRPr>
            </a:lvl3pPr>
            <a:lvl4pPr marL="1600200" indent="-228600" defTabSz="1006475">
              <a:defRPr sz="2600">
                <a:solidFill>
                  <a:schemeClr val="tx1"/>
                </a:solidFill>
                <a:latin typeface="Times" panose="02020603050405020304" pitchFamily="18" charset="0"/>
                <a:cs typeface="Arial" panose="020B0604020202020204" pitchFamily="34" charset="0"/>
              </a:defRPr>
            </a:lvl4pPr>
            <a:lvl5pPr marL="2057400" indent="-228600" defTabSz="1006475">
              <a:defRPr sz="2600">
                <a:solidFill>
                  <a:schemeClr val="tx1"/>
                </a:solidFill>
                <a:latin typeface="Times" panose="02020603050405020304" pitchFamily="18" charset="0"/>
                <a:cs typeface="Arial" panose="020B0604020202020204" pitchFamily="34" charset="0"/>
              </a:defRPr>
            </a:lvl5pPr>
            <a:lvl6pPr marL="2514600" indent="-228600" defTabSz="1006475"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defTabSz="1006475"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defTabSz="1006475"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defTabSz="1006475"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cs-CZ" altLang="cs-CZ" sz="1361">
                <a:solidFill>
                  <a:srgbClr val="000066"/>
                </a:solidFill>
                <a:latin typeface="Arial" panose="020B0604020202020204" pitchFamily="34" charset="0"/>
              </a:rPr>
              <a:t>Přístupový kód</a:t>
            </a:r>
          </a:p>
        </p:txBody>
      </p:sp>
      <p:sp>
        <p:nvSpPr>
          <p:cNvPr id="18" name="Elipsa 17">
            <a:extLst>
              <a:ext uri="{FF2B5EF4-FFF2-40B4-BE49-F238E27FC236}">
                <a16:creationId xmlns:a16="http://schemas.microsoft.com/office/drawing/2014/main" id="{BAEF7A87-FF6B-4690-8725-EBFEDBE917AE}"/>
              </a:ext>
            </a:extLst>
          </p:cNvPr>
          <p:cNvSpPr>
            <a:spLocks noChangeArrowheads="1"/>
          </p:cNvSpPr>
          <p:nvPr/>
        </p:nvSpPr>
        <p:spPr bwMode="auto">
          <a:xfrm>
            <a:off x="2773630" y="2732834"/>
            <a:ext cx="528425" cy="159824"/>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27" tIns="45714" rIns="91427" bIns="45714" anchor="ctr"/>
          <a:lstStyle>
            <a:lvl1pPr defTabSz="1006475">
              <a:defRPr sz="2600">
                <a:solidFill>
                  <a:schemeClr val="tx1"/>
                </a:solidFill>
                <a:latin typeface="Times" panose="02020603050405020304" pitchFamily="18" charset="0"/>
                <a:cs typeface="Arial" panose="020B0604020202020204" pitchFamily="34" charset="0"/>
              </a:defRPr>
            </a:lvl1pPr>
            <a:lvl2pPr marL="742950" indent="-285750" defTabSz="1006475">
              <a:defRPr sz="2600">
                <a:solidFill>
                  <a:schemeClr val="tx1"/>
                </a:solidFill>
                <a:latin typeface="Times" panose="02020603050405020304" pitchFamily="18" charset="0"/>
                <a:cs typeface="Arial" panose="020B0604020202020204" pitchFamily="34" charset="0"/>
              </a:defRPr>
            </a:lvl2pPr>
            <a:lvl3pPr marL="1143000" indent="-228600" defTabSz="1006475">
              <a:defRPr sz="2600">
                <a:solidFill>
                  <a:schemeClr val="tx1"/>
                </a:solidFill>
                <a:latin typeface="Times" panose="02020603050405020304" pitchFamily="18" charset="0"/>
                <a:cs typeface="Arial" panose="020B0604020202020204" pitchFamily="34" charset="0"/>
              </a:defRPr>
            </a:lvl3pPr>
            <a:lvl4pPr marL="1600200" indent="-228600" defTabSz="1006475">
              <a:defRPr sz="2600">
                <a:solidFill>
                  <a:schemeClr val="tx1"/>
                </a:solidFill>
                <a:latin typeface="Times" panose="02020603050405020304" pitchFamily="18" charset="0"/>
                <a:cs typeface="Arial" panose="020B0604020202020204" pitchFamily="34" charset="0"/>
              </a:defRPr>
            </a:lvl4pPr>
            <a:lvl5pPr marL="2057400" indent="-228600" defTabSz="1006475">
              <a:defRPr sz="2600">
                <a:solidFill>
                  <a:schemeClr val="tx1"/>
                </a:solidFill>
                <a:latin typeface="Times" panose="02020603050405020304" pitchFamily="18" charset="0"/>
                <a:cs typeface="Arial" panose="020B0604020202020204" pitchFamily="34" charset="0"/>
              </a:defRPr>
            </a:lvl5pPr>
            <a:lvl6pPr marL="2514600" indent="-228600" defTabSz="1006475"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defTabSz="1006475"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defTabSz="1006475"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defTabSz="1006475"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3900">
              <a:latin typeface="Arial" panose="020B0604020202020204" pitchFamily="34" charset="0"/>
            </a:endParaRPr>
          </a:p>
        </p:txBody>
      </p:sp>
      <p:sp>
        <p:nvSpPr>
          <p:cNvPr id="14" name="Rectangle 2">
            <a:extLst>
              <a:ext uri="{FF2B5EF4-FFF2-40B4-BE49-F238E27FC236}">
                <a16:creationId xmlns:a16="http://schemas.microsoft.com/office/drawing/2014/main" id="{4CD5A7BB-A0FF-4AE3-B1A5-307D8E80E4E2}"/>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Primární databáze</a:t>
            </a:r>
            <a:endParaRPr lang="en-US" sz="4807" kern="0" dirty="0">
              <a:solidFill>
                <a:srgbClr val="0000FF"/>
              </a:solidFill>
              <a:latin typeface="+mn-lt"/>
              <a:cs typeface="Arial"/>
            </a:endParaRPr>
          </a:p>
        </p:txBody>
      </p:sp>
      <p:sp>
        <p:nvSpPr>
          <p:cNvPr id="15" name="Freeform 7">
            <a:extLst>
              <a:ext uri="{FF2B5EF4-FFF2-40B4-BE49-F238E27FC236}">
                <a16:creationId xmlns:a16="http://schemas.microsoft.com/office/drawing/2014/main" id="{B5CC6CD6-B266-4E97-A125-C7F76B0BCFFD}"/>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
        <p:nvSpPr>
          <p:cNvPr id="17" name="Oválný popisek 16">
            <a:extLst>
              <a:ext uri="{FF2B5EF4-FFF2-40B4-BE49-F238E27FC236}">
                <a16:creationId xmlns:a16="http://schemas.microsoft.com/office/drawing/2014/main" id="{022848D4-EE8E-486A-9451-3CAD9CF6C85C}"/>
              </a:ext>
            </a:extLst>
          </p:cNvPr>
          <p:cNvSpPr/>
          <p:nvPr/>
        </p:nvSpPr>
        <p:spPr bwMode="auto">
          <a:xfrm rot="10800000">
            <a:off x="1110536" y="2971825"/>
            <a:ext cx="2735985" cy="370907"/>
          </a:xfrm>
          <a:prstGeom prst="wedgeEllipseCallout">
            <a:avLst/>
          </a:prstGeom>
          <a:solidFill>
            <a:schemeClr val="bg1"/>
          </a:solidFill>
          <a:ln w="9525" cap="flat" cmpd="sng" algn="ctr">
            <a:solidFill>
              <a:srgbClr val="FF0000"/>
            </a:solidFill>
            <a:prstDash val="solid"/>
            <a:round/>
            <a:headEnd type="none" w="med" len="med"/>
            <a:tailEnd type="none" w="med" len="med"/>
          </a:ln>
          <a:effectLst/>
        </p:spPr>
        <p:txBody>
          <a:bodyPr lIns="91427" tIns="45714" rIns="91427" bIns="45714" anchor="ctr">
            <a:scene3d>
              <a:camera prst="orthographicFront">
                <a:rot lat="0" lon="0" rev="10800000"/>
              </a:camera>
              <a:lightRig rig="threePt" dir="t"/>
            </a:scene3d>
          </a:bodyPr>
          <a:lstStyle/>
          <a:p>
            <a:pPr defTabSz="914288" eaLnBrk="1" hangingPunct="1">
              <a:defRPr/>
            </a:pPr>
            <a:r>
              <a:rPr lang="cs-CZ" sz="1361" dirty="0" err="1">
                <a:solidFill>
                  <a:srgbClr val="000066"/>
                </a:solidFill>
                <a:latin typeface="Arial" charset="0"/>
                <a:cs typeface="Arial" charset="0"/>
              </a:rPr>
              <a:t>GeneBank</a:t>
            </a:r>
            <a:r>
              <a:rPr lang="cs-CZ" sz="1361" dirty="0">
                <a:solidFill>
                  <a:srgbClr val="000066"/>
                </a:solidFill>
                <a:latin typeface="Arial" charset="0"/>
                <a:cs typeface="Arial" charset="0"/>
              </a:rPr>
              <a:t> </a:t>
            </a:r>
            <a:r>
              <a:rPr lang="cs-CZ" sz="1361" dirty="0" err="1">
                <a:solidFill>
                  <a:srgbClr val="000066"/>
                </a:solidFill>
                <a:latin typeface="Arial" charset="0"/>
                <a:cs typeface="Arial" charset="0"/>
              </a:rPr>
              <a:t>Identifier</a:t>
            </a:r>
            <a:endParaRPr lang="cs-CZ" sz="1361" dirty="0">
              <a:solidFill>
                <a:srgbClr val="000066"/>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47817"/>
                                        </p:tgtEl>
                                        <p:attrNameLst>
                                          <p:attrName>style.visibility</p:attrName>
                                        </p:attrNameLst>
                                      </p:cBhvr>
                                      <p:to>
                                        <p:strVal val="visible"/>
                                      </p:to>
                                    </p:set>
                                    <p:animEffect transition="in" filter="dissolve">
                                      <p:cBhvr>
                                        <p:cTn id="7" dur="500"/>
                                        <p:tgtEl>
                                          <p:spTgt spid="2478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strVal val="#ppt_w*0.70"/>
                                          </p:val>
                                        </p:tav>
                                        <p:tav tm="100000">
                                          <p:val>
                                            <p:strVal val="#ppt_w"/>
                                          </p:val>
                                        </p:tav>
                                      </p:tavLst>
                                    </p:anim>
                                    <p:anim calcmode="lin" valueType="num">
                                      <p:cBhvr>
                                        <p:cTn id="13" dur="500" fill="hold"/>
                                        <p:tgtEl>
                                          <p:spTgt spid="13"/>
                                        </p:tgtEl>
                                        <p:attrNameLst>
                                          <p:attrName>ppt_h</p:attrName>
                                        </p:attrNameLst>
                                      </p:cBhvr>
                                      <p:tavLst>
                                        <p:tav tm="0">
                                          <p:val>
                                            <p:strVal val="#ppt_h"/>
                                          </p:val>
                                        </p:tav>
                                        <p:tav tm="100000">
                                          <p:val>
                                            <p:strVal val="#ppt_h"/>
                                          </p:val>
                                        </p:tav>
                                      </p:tavLst>
                                    </p:anim>
                                    <p:animEffect transition="in" filter="fade">
                                      <p:cBhvr>
                                        <p:cTn id="14" dur="500"/>
                                        <p:tgtEl>
                                          <p:spTgt spid="1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strVal val="#ppt_w*0.70"/>
                                          </p:val>
                                        </p:tav>
                                        <p:tav tm="100000">
                                          <p:val>
                                            <p:strVal val="#ppt_w"/>
                                          </p:val>
                                        </p:tav>
                                      </p:tavLst>
                                    </p:anim>
                                    <p:anim calcmode="lin" valueType="num">
                                      <p:cBhvr>
                                        <p:cTn id="18" dur="500" fill="hold"/>
                                        <p:tgtEl>
                                          <p:spTgt spid="11"/>
                                        </p:tgtEl>
                                        <p:attrNameLst>
                                          <p:attrName>ppt_h</p:attrName>
                                        </p:attrNameLst>
                                      </p:cBhvr>
                                      <p:tavLst>
                                        <p:tav tm="0">
                                          <p:val>
                                            <p:strVal val="#ppt_h"/>
                                          </p:val>
                                        </p:tav>
                                        <p:tav tm="100000">
                                          <p:val>
                                            <p:strVal val="#ppt_h"/>
                                          </p:val>
                                        </p:tav>
                                      </p:tavLst>
                                    </p:anim>
                                    <p:animEffect transition="in" filter="fade">
                                      <p:cBhvr>
                                        <p:cTn id="19" dur="500"/>
                                        <p:tgtEl>
                                          <p:spTgt spid="1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strVal val="#ppt_w*0.70"/>
                                          </p:val>
                                        </p:tav>
                                        <p:tav tm="100000">
                                          <p:val>
                                            <p:strVal val="#ppt_w"/>
                                          </p:val>
                                        </p:tav>
                                      </p:tavLst>
                                    </p:anim>
                                    <p:anim calcmode="lin" valueType="num">
                                      <p:cBhvr>
                                        <p:cTn id="25" dur="500" fill="hold"/>
                                        <p:tgtEl>
                                          <p:spTgt spid="18"/>
                                        </p:tgtEl>
                                        <p:attrNameLst>
                                          <p:attrName>ppt_h</p:attrName>
                                        </p:attrNameLst>
                                      </p:cBhvr>
                                      <p:tavLst>
                                        <p:tav tm="0">
                                          <p:val>
                                            <p:strVal val="#ppt_h"/>
                                          </p:val>
                                        </p:tav>
                                        <p:tav tm="100000">
                                          <p:val>
                                            <p:strVal val="#ppt_h"/>
                                          </p:val>
                                        </p:tav>
                                      </p:tavLst>
                                    </p:anim>
                                    <p:animEffect transition="in" filter="fade">
                                      <p:cBhvr>
                                        <p:cTn id="26" dur="500"/>
                                        <p:tgtEl>
                                          <p:spTgt spid="18"/>
                                        </p:tgtEl>
                                      </p:cBhvr>
                                    </p:animEffect>
                                  </p:childTnLst>
                                </p:cTn>
                              </p:par>
                              <p:par>
                                <p:cTn id="27" presetID="55"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strVal val="#ppt_w*0.70"/>
                                          </p:val>
                                        </p:tav>
                                        <p:tav tm="100000">
                                          <p:val>
                                            <p:strVal val="#ppt_w"/>
                                          </p:val>
                                        </p:tav>
                                      </p:tavLst>
                                    </p:anim>
                                    <p:anim calcmode="lin" valueType="num">
                                      <p:cBhvr>
                                        <p:cTn id="30" dur="500" fill="hold"/>
                                        <p:tgtEl>
                                          <p:spTgt spid="17"/>
                                        </p:tgtEl>
                                        <p:attrNameLst>
                                          <p:attrName>ppt_h</p:attrName>
                                        </p:attrNameLst>
                                      </p:cBhvr>
                                      <p:tavLst>
                                        <p:tav tm="0">
                                          <p:val>
                                            <p:strVal val="#ppt_h"/>
                                          </p:val>
                                        </p:tav>
                                        <p:tav tm="100000">
                                          <p:val>
                                            <p:strVal val="#ppt_h"/>
                                          </p:val>
                                        </p:tav>
                                      </p:tavLst>
                                    </p:anim>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8" name="Picture 10">
            <a:extLst>
              <a:ext uri="{FF2B5EF4-FFF2-40B4-BE49-F238E27FC236}">
                <a16:creationId xmlns:a16="http://schemas.microsoft.com/office/drawing/2014/main" id="{A63B32D7-067D-432D-A868-01A11C00C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525" y="1742218"/>
            <a:ext cx="6106399" cy="400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Rectangle 2">
            <a:extLst>
              <a:ext uri="{FF2B5EF4-FFF2-40B4-BE49-F238E27FC236}">
                <a16:creationId xmlns:a16="http://schemas.microsoft.com/office/drawing/2014/main" id="{B2689D74-D6A8-425D-85D0-94ACF5C680B8}"/>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Primární databáze</a:t>
            </a:r>
            <a:endParaRPr lang="en-US" sz="4807" kern="0" dirty="0">
              <a:solidFill>
                <a:srgbClr val="0000FF"/>
              </a:solidFill>
              <a:latin typeface="+mn-lt"/>
              <a:cs typeface="Arial"/>
            </a:endParaRPr>
          </a:p>
        </p:txBody>
      </p:sp>
      <p:sp>
        <p:nvSpPr>
          <p:cNvPr id="15" name="Freeform 7">
            <a:extLst>
              <a:ext uri="{FF2B5EF4-FFF2-40B4-BE49-F238E27FC236}">
                <a16:creationId xmlns:a16="http://schemas.microsoft.com/office/drawing/2014/main" id="{9B392DA5-69D7-4464-8A66-F9B2A5BDA03F}"/>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47818"/>
                                        </p:tgtEl>
                                        <p:attrNameLst>
                                          <p:attrName>style.visibility</p:attrName>
                                        </p:attrNameLst>
                                      </p:cBhvr>
                                      <p:to>
                                        <p:strVal val="visible"/>
                                      </p:to>
                                    </p:set>
                                    <p:animEffect transition="in" filter="dissolve">
                                      <p:cBhvr>
                                        <p:cTn id="7" dur="500"/>
                                        <p:tgtEl>
                                          <p:spTgt spid="247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0AF81868-533B-482F-ADA3-C934512C1A6C}"/>
              </a:ext>
            </a:extLst>
          </p:cNvPr>
          <p:cNvSpPr txBox="1">
            <a:spLocks noChangeArrowheads="1"/>
          </p:cNvSpPr>
          <p:nvPr/>
        </p:nvSpPr>
        <p:spPr bwMode="auto">
          <a:xfrm>
            <a:off x="1296344" y="381561"/>
            <a:ext cx="6018568" cy="55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2993" b="1">
                <a:solidFill>
                  <a:schemeClr val="tx2"/>
                </a:solidFill>
                <a:latin typeface="Arial" panose="020B0604020202020204" pitchFamily="34" charset="0"/>
              </a:rPr>
              <a:t>What is an </a:t>
            </a:r>
            <a:r>
              <a:rPr lang="en-US" altLang="cs-CZ" sz="2993" b="1">
                <a:solidFill>
                  <a:srgbClr val="0000FF"/>
                </a:solidFill>
                <a:latin typeface="Arial" panose="020B0604020202020204" pitchFamily="34" charset="0"/>
              </a:rPr>
              <a:t>Accession Number</a:t>
            </a:r>
            <a:r>
              <a:rPr lang="en-US" altLang="cs-CZ" sz="2993" b="1">
                <a:solidFill>
                  <a:schemeClr val="tx2"/>
                </a:solidFill>
                <a:latin typeface="Arial" panose="020B0604020202020204" pitchFamily="34" charset="0"/>
              </a:rPr>
              <a:t>?</a:t>
            </a:r>
            <a:endParaRPr lang="en-US" altLang="cs-CZ" sz="2993">
              <a:solidFill>
                <a:schemeClr val="tx2"/>
              </a:solidFill>
            </a:endParaRPr>
          </a:p>
        </p:txBody>
      </p:sp>
      <p:sp>
        <p:nvSpPr>
          <p:cNvPr id="73731" name="Line 3">
            <a:extLst>
              <a:ext uri="{FF2B5EF4-FFF2-40B4-BE49-F238E27FC236}">
                <a16:creationId xmlns:a16="http://schemas.microsoft.com/office/drawing/2014/main" id="{4A8C391F-584C-47A9-A683-0F67D226EF45}"/>
              </a:ext>
            </a:extLst>
          </p:cNvPr>
          <p:cNvSpPr>
            <a:spLocks noChangeShapeType="1"/>
          </p:cNvSpPr>
          <p:nvPr/>
        </p:nvSpPr>
        <p:spPr bwMode="auto">
          <a:xfrm>
            <a:off x="685849" y="1219553"/>
            <a:ext cx="7772304"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lIns="91427" tIns="45714" rIns="91427" bIns="45714" anchor="ctr"/>
          <a:lstStyle/>
          <a:p>
            <a:endParaRPr lang="cs-CZ"/>
          </a:p>
        </p:txBody>
      </p:sp>
      <p:sp>
        <p:nvSpPr>
          <p:cNvPr id="73732" name="Text Box 4">
            <a:extLst>
              <a:ext uri="{FF2B5EF4-FFF2-40B4-BE49-F238E27FC236}">
                <a16:creationId xmlns:a16="http://schemas.microsoft.com/office/drawing/2014/main" id="{1F7C0A56-1D1D-401F-A274-98F31F87D9E0}"/>
              </a:ext>
            </a:extLst>
          </p:cNvPr>
          <p:cNvSpPr txBox="1">
            <a:spLocks noChangeArrowheads="1"/>
          </p:cNvSpPr>
          <p:nvPr/>
        </p:nvSpPr>
        <p:spPr bwMode="auto">
          <a:xfrm>
            <a:off x="685849" y="1372176"/>
            <a:ext cx="8152424" cy="411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633" dirty="0">
                <a:solidFill>
                  <a:schemeClr val="tx2"/>
                </a:solidFill>
                <a:latin typeface="Arial" panose="020B0604020202020204" pitchFamily="34" charset="0"/>
              </a:rPr>
              <a:t>An </a:t>
            </a:r>
            <a:r>
              <a:rPr lang="en-US" altLang="cs-CZ" sz="1633" b="1" dirty="0">
                <a:solidFill>
                  <a:srgbClr val="0000FF"/>
                </a:solidFill>
                <a:latin typeface="Arial" panose="020B0604020202020204" pitchFamily="34" charset="0"/>
              </a:rPr>
              <a:t>accession number </a:t>
            </a:r>
            <a:r>
              <a:rPr lang="en-US" altLang="cs-CZ" sz="1633" dirty="0">
                <a:solidFill>
                  <a:schemeClr val="tx2"/>
                </a:solidFill>
                <a:latin typeface="Arial" panose="020B0604020202020204" pitchFamily="34" charset="0"/>
              </a:rPr>
              <a:t>is </a:t>
            </a:r>
            <a:r>
              <a:rPr lang="en-US" altLang="cs-CZ" sz="1633" b="1" dirty="0">
                <a:solidFill>
                  <a:srgbClr val="0000FF"/>
                </a:solidFill>
                <a:latin typeface="Arial" panose="020B0604020202020204" pitchFamily="34" charset="0"/>
              </a:rPr>
              <a:t>label</a:t>
            </a:r>
            <a:r>
              <a:rPr lang="en-US" altLang="cs-CZ" sz="1633" dirty="0">
                <a:solidFill>
                  <a:schemeClr val="tx2"/>
                </a:solidFill>
                <a:latin typeface="Arial" panose="020B0604020202020204" pitchFamily="34" charset="0"/>
              </a:rPr>
              <a:t> that </a:t>
            </a:r>
            <a:r>
              <a:rPr lang="en-US" altLang="cs-CZ" sz="1633" b="1" dirty="0">
                <a:solidFill>
                  <a:srgbClr val="0000FF"/>
                </a:solidFill>
                <a:latin typeface="Arial" panose="020B0604020202020204" pitchFamily="34" charset="0"/>
              </a:rPr>
              <a:t>used to identify a sequence</a:t>
            </a:r>
            <a:r>
              <a:rPr lang="en-US" altLang="cs-CZ" sz="1633" dirty="0">
                <a:solidFill>
                  <a:schemeClr val="tx2"/>
                </a:solidFill>
                <a:latin typeface="Arial" panose="020B0604020202020204" pitchFamily="34" charset="0"/>
              </a:rPr>
              <a:t>. It is a </a:t>
            </a:r>
            <a:r>
              <a:rPr lang="en-US" altLang="cs-CZ" sz="1633" b="1" dirty="0">
                <a:solidFill>
                  <a:srgbClr val="0000FF"/>
                </a:solidFill>
                <a:latin typeface="Arial" panose="020B0604020202020204" pitchFamily="34" charset="0"/>
              </a:rPr>
              <a:t>string of letters and/or numbers</a:t>
            </a:r>
            <a:r>
              <a:rPr lang="en-US" altLang="cs-CZ" sz="1633" dirty="0">
                <a:solidFill>
                  <a:schemeClr val="tx2"/>
                </a:solidFill>
                <a:latin typeface="Arial" panose="020B0604020202020204" pitchFamily="34" charset="0"/>
              </a:rPr>
              <a:t> that corresponds to a </a:t>
            </a:r>
            <a:r>
              <a:rPr lang="en-US" altLang="cs-CZ" sz="1633" b="1" dirty="0">
                <a:solidFill>
                  <a:srgbClr val="0000FF"/>
                </a:solidFill>
                <a:latin typeface="Arial" panose="020B0604020202020204" pitchFamily="34" charset="0"/>
              </a:rPr>
              <a:t>molecular sequence</a:t>
            </a:r>
            <a:r>
              <a:rPr lang="en-US" altLang="cs-CZ" sz="1633" dirty="0">
                <a:solidFill>
                  <a:schemeClr val="tx2"/>
                </a:solidFill>
                <a:latin typeface="Arial" panose="020B0604020202020204" pitchFamily="34" charset="0"/>
              </a:rPr>
              <a:t>. </a:t>
            </a:r>
          </a:p>
          <a:p>
            <a:pPr eaLnBrk="1" hangingPunct="1"/>
            <a:endParaRPr lang="en-US" altLang="cs-CZ" sz="1633" dirty="0">
              <a:solidFill>
                <a:schemeClr val="tx2"/>
              </a:solidFill>
              <a:latin typeface="Arial" panose="020B0604020202020204" pitchFamily="34" charset="0"/>
            </a:endParaRPr>
          </a:p>
          <a:p>
            <a:pPr eaLnBrk="1" hangingPunct="1"/>
            <a:r>
              <a:rPr lang="en-US" altLang="cs-CZ" sz="1633" dirty="0">
                <a:solidFill>
                  <a:schemeClr val="tx2"/>
                </a:solidFill>
                <a:latin typeface="Arial" panose="020B0604020202020204" pitchFamily="34" charset="0"/>
              </a:rPr>
              <a:t>Examples (all for retinol-binding protein, RBP4):</a:t>
            </a:r>
          </a:p>
          <a:p>
            <a:pPr eaLnBrk="1" hangingPunct="1"/>
            <a:endParaRPr lang="en-US" altLang="cs-CZ" sz="1633" dirty="0">
              <a:solidFill>
                <a:schemeClr val="tx2"/>
              </a:solidFill>
              <a:latin typeface="Arial" panose="020B0604020202020204" pitchFamily="34" charset="0"/>
            </a:endParaRPr>
          </a:p>
          <a:p>
            <a:pPr eaLnBrk="1" hangingPunct="1"/>
            <a:r>
              <a:rPr lang="en-US" altLang="cs-CZ" sz="1633" dirty="0">
                <a:solidFill>
                  <a:schemeClr val="tx2"/>
                </a:solidFill>
                <a:latin typeface="Arial" panose="020B0604020202020204" pitchFamily="34" charset="0"/>
              </a:rPr>
              <a:t>X02775		GenBank genomic DNA sequence</a:t>
            </a:r>
          </a:p>
          <a:p>
            <a:pPr eaLnBrk="1" hangingPunct="1"/>
            <a:r>
              <a:rPr lang="en-US" altLang="cs-CZ" sz="1633" dirty="0">
                <a:solidFill>
                  <a:schemeClr val="tx2"/>
                </a:solidFill>
                <a:latin typeface="Arial" panose="020B0604020202020204" pitchFamily="34" charset="0"/>
              </a:rPr>
              <a:t>NT_030059	Genomic contig</a:t>
            </a:r>
          </a:p>
          <a:p>
            <a:pPr eaLnBrk="1" hangingPunct="1"/>
            <a:r>
              <a:rPr lang="en-US" altLang="cs-CZ" sz="1633" dirty="0">
                <a:solidFill>
                  <a:schemeClr val="tx2"/>
                </a:solidFill>
                <a:latin typeface="Arial" panose="020B0604020202020204" pitchFamily="34" charset="0"/>
              </a:rPr>
              <a:t>Rs7079946	</a:t>
            </a:r>
            <a:r>
              <a:rPr lang="en-US" altLang="cs-CZ" sz="1633" dirty="0" err="1">
                <a:solidFill>
                  <a:schemeClr val="tx2"/>
                </a:solidFill>
                <a:latin typeface="Arial" panose="020B0604020202020204" pitchFamily="34" charset="0"/>
              </a:rPr>
              <a:t>dbSNP</a:t>
            </a:r>
            <a:r>
              <a:rPr lang="en-US" altLang="cs-CZ" sz="1633" dirty="0">
                <a:solidFill>
                  <a:schemeClr val="tx2"/>
                </a:solidFill>
                <a:latin typeface="Arial" panose="020B0604020202020204" pitchFamily="34" charset="0"/>
              </a:rPr>
              <a:t> (single nucleotide polymorphism)</a:t>
            </a:r>
          </a:p>
          <a:p>
            <a:pPr eaLnBrk="1" hangingPunct="1"/>
            <a:endParaRPr lang="en-US" altLang="cs-CZ" sz="1633" dirty="0">
              <a:solidFill>
                <a:schemeClr val="tx2"/>
              </a:solidFill>
              <a:latin typeface="Arial" panose="020B0604020202020204" pitchFamily="34" charset="0"/>
            </a:endParaRPr>
          </a:p>
          <a:p>
            <a:pPr eaLnBrk="1" hangingPunct="1"/>
            <a:r>
              <a:rPr lang="en-US" altLang="cs-CZ" sz="1633" dirty="0">
                <a:solidFill>
                  <a:schemeClr val="tx2"/>
                </a:solidFill>
                <a:latin typeface="Arial" panose="020B0604020202020204" pitchFamily="34" charset="0"/>
              </a:rPr>
              <a:t>N91759.1	An expressed sequence tag (1 of 170)</a:t>
            </a:r>
          </a:p>
          <a:p>
            <a:pPr eaLnBrk="1" hangingPunct="1"/>
            <a:r>
              <a:rPr lang="en-US" altLang="cs-CZ" sz="1633" dirty="0">
                <a:solidFill>
                  <a:schemeClr val="tx2"/>
                </a:solidFill>
                <a:latin typeface="Arial" panose="020B0604020202020204" pitchFamily="34" charset="0"/>
              </a:rPr>
              <a:t>NM_006744	</a:t>
            </a:r>
            <a:r>
              <a:rPr lang="en-US" altLang="cs-CZ" sz="1633" dirty="0" err="1">
                <a:solidFill>
                  <a:schemeClr val="tx2"/>
                </a:solidFill>
                <a:latin typeface="Arial" panose="020B0604020202020204" pitchFamily="34" charset="0"/>
              </a:rPr>
              <a:t>RefSeq</a:t>
            </a:r>
            <a:r>
              <a:rPr lang="en-US" altLang="cs-CZ" sz="1633" dirty="0">
                <a:solidFill>
                  <a:schemeClr val="tx2"/>
                </a:solidFill>
                <a:latin typeface="Arial" panose="020B0604020202020204" pitchFamily="34" charset="0"/>
              </a:rPr>
              <a:t> DNA sequence (from a transcript)</a:t>
            </a:r>
          </a:p>
          <a:p>
            <a:pPr eaLnBrk="1" hangingPunct="1"/>
            <a:endParaRPr lang="en-US" altLang="cs-CZ" sz="1633" dirty="0">
              <a:solidFill>
                <a:schemeClr val="tx2"/>
              </a:solidFill>
              <a:latin typeface="Arial" panose="020B0604020202020204" pitchFamily="34" charset="0"/>
            </a:endParaRPr>
          </a:p>
          <a:p>
            <a:pPr eaLnBrk="1" hangingPunct="1"/>
            <a:r>
              <a:rPr lang="en-US" altLang="cs-CZ" sz="1633" dirty="0">
                <a:solidFill>
                  <a:schemeClr val="tx2"/>
                </a:solidFill>
                <a:latin typeface="Arial" panose="020B0604020202020204" pitchFamily="34" charset="0"/>
              </a:rPr>
              <a:t>NP_007635	</a:t>
            </a:r>
            <a:r>
              <a:rPr lang="en-US" altLang="cs-CZ" sz="1633" dirty="0" err="1">
                <a:solidFill>
                  <a:schemeClr val="tx2"/>
                </a:solidFill>
                <a:latin typeface="Arial" panose="020B0604020202020204" pitchFamily="34" charset="0"/>
              </a:rPr>
              <a:t>RefSeq</a:t>
            </a:r>
            <a:r>
              <a:rPr lang="en-US" altLang="cs-CZ" sz="1633" dirty="0">
                <a:solidFill>
                  <a:schemeClr val="tx2"/>
                </a:solidFill>
                <a:latin typeface="Arial" panose="020B0604020202020204" pitchFamily="34" charset="0"/>
              </a:rPr>
              <a:t> protein</a:t>
            </a:r>
          </a:p>
          <a:p>
            <a:pPr eaLnBrk="1" hangingPunct="1"/>
            <a:r>
              <a:rPr lang="en-US" altLang="cs-CZ" sz="1633" dirty="0">
                <a:solidFill>
                  <a:schemeClr val="tx2"/>
                </a:solidFill>
                <a:latin typeface="Arial" panose="020B0604020202020204" pitchFamily="34" charset="0"/>
              </a:rPr>
              <a:t>AAC02945	GenBank protein</a:t>
            </a:r>
          </a:p>
          <a:p>
            <a:pPr eaLnBrk="1" hangingPunct="1"/>
            <a:r>
              <a:rPr lang="en-US" altLang="cs-CZ" sz="1633" dirty="0">
                <a:solidFill>
                  <a:schemeClr val="tx2"/>
                </a:solidFill>
                <a:latin typeface="Arial" panose="020B0604020202020204" pitchFamily="34" charset="0"/>
              </a:rPr>
              <a:t>Q28369		</a:t>
            </a:r>
            <a:r>
              <a:rPr lang="en-US" altLang="cs-CZ" sz="1633" dirty="0" err="1">
                <a:solidFill>
                  <a:schemeClr val="tx2"/>
                </a:solidFill>
                <a:latin typeface="Arial" panose="020B0604020202020204" pitchFamily="34" charset="0"/>
              </a:rPr>
              <a:t>SwissProt</a:t>
            </a:r>
            <a:r>
              <a:rPr lang="en-US" altLang="cs-CZ" sz="1633" dirty="0">
                <a:solidFill>
                  <a:schemeClr val="tx2"/>
                </a:solidFill>
                <a:latin typeface="Arial" panose="020B0604020202020204" pitchFamily="34" charset="0"/>
              </a:rPr>
              <a:t> protein</a:t>
            </a:r>
          </a:p>
          <a:p>
            <a:pPr eaLnBrk="1" hangingPunct="1"/>
            <a:r>
              <a:rPr lang="en-US" altLang="cs-CZ" sz="1633" dirty="0">
                <a:solidFill>
                  <a:schemeClr val="tx2"/>
                </a:solidFill>
                <a:latin typeface="Arial" panose="020B0604020202020204" pitchFamily="34" charset="0"/>
              </a:rPr>
              <a:t>1KT7		Protein Data Bank structure record</a:t>
            </a:r>
          </a:p>
        </p:txBody>
      </p:sp>
      <p:sp>
        <p:nvSpPr>
          <p:cNvPr id="55301" name="Rectangle 5">
            <a:extLst>
              <a:ext uri="{FF2B5EF4-FFF2-40B4-BE49-F238E27FC236}">
                <a16:creationId xmlns:a16="http://schemas.microsoft.com/office/drawing/2014/main" id="{8A76C85E-B2C4-4A2C-9705-609675F6CEAE}"/>
              </a:ext>
            </a:extLst>
          </p:cNvPr>
          <p:cNvSpPr>
            <a:spLocks noChangeArrowheads="1"/>
          </p:cNvSpPr>
          <p:nvPr/>
        </p:nvSpPr>
        <p:spPr bwMode="auto">
          <a:xfrm>
            <a:off x="6335815" y="4541284"/>
            <a:ext cx="979729"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p>
            <a:pPr eaLnBrk="1" hangingPunct="1">
              <a:defRPr/>
            </a:pPr>
            <a:r>
              <a:rPr lang="en-US" b="1" dirty="0">
                <a:solidFill>
                  <a:srgbClr val="0000FF"/>
                </a:solidFill>
                <a:latin typeface="+mn-lt"/>
                <a:cs typeface="Arial" charset="0"/>
              </a:rPr>
              <a:t>Protein</a:t>
            </a:r>
          </a:p>
        </p:txBody>
      </p:sp>
      <p:sp>
        <p:nvSpPr>
          <p:cNvPr id="55302" name="Rectangle 6">
            <a:extLst>
              <a:ext uri="{FF2B5EF4-FFF2-40B4-BE49-F238E27FC236}">
                <a16:creationId xmlns:a16="http://schemas.microsoft.com/office/drawing/2014/main" id="{B8BF97C9-5B3C-43B6-A4A2-E0327B287A4A}"/>
              </a:ext>
            </a:extLst>
          </p:cNvPr>
          <p:cNvSpPr>
            <a:spLocks noChangeArrowheads="1"/>
          </p:cNvSpPr>
          <p:nvPr/>
        </p:nvSpPr>
        <p:spPr bwMode="auto">
          <a:xfrm>
            <a:off x="6335816" y="2776029"/>
            <a:ext cx="684777"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p>
            <a:pPr eaLnBrk="1" hangingPunct="1">
              <a:defRPr/>
            </a:pPr>
            <a:r>
              <a:rPr lang="en-US" b="1" dirty="0">
                <a:solidFill>
                  <a:srgbClr val="0000FF"/>
                </a:solidFill>
                <a:latin typeface="+mn-lt"/>
                <a:cs typeface="Arial" charset="0"/>
              </a:rPr>
              <a:t>DNA</a:t>
            </a:r>
          </a:p>
        </p:txBody>
      </p:sp>
      <p:sp>
        <p:nvSpPr>
          <p:cNvPr id="55303" name="Rectangle 7">
            <a:extLst>
              <a:ext uri="{FF2B5EF4-FFF2-40B4-BE49-F238E27FC236}">
                <a16:creationId xmlns:a16="http://schemas.microsoft.com/office/drawing/2014/main" id="{FE1B9061-FB8E-468C-8CAA-366879241720}"/>
              </a:ext>
            </a:extLst>
          </p:cNvPr>
          <p:cNvSpPr>
            <a:spLocks noChangeArrowheads="1"/>
          </p:cNvSpPr>
          <p:nvPr/>
        </p:nvSpPr>
        <p:spPr bwMode="auto">
          <a:xfrm>
            <a:off x="6335816" y="3625539"/>
            <a:ext cx="684777"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p>
            <a:pPr eaLnBrk="1" hangingPunct="1">
              <a:defRPr/>
            </a:pPr>
            <a:r>
              <a:rPr lang="en-US" b="1" dirty="0">
                <a:solidFill>
                  <a:srgbClr val="0000FF"/>
                </a:solidFill>
                <a:latin typeface="+mn-lt"/>
                <a:cs typeface="Arial" charset="0"/>
              </a:rPr>
              <a:t>RNA</a:t>
            </a:r>
          </a:p>
        </p:txBody>
      </p:sp>
      <p:sp>
        <p:nvSpPr>
          <p:cNvPr id="73736" name="Rectangle 8">
            <a:extLst>
              <a:ext uri="{FF2B5EF4-FFF2-40B4-BE49-F238E27FC236}">
                <a16:creationId xmlns:a16="http://schemas.microsoft.com/office/drawing/2014/main" id="{2A0F7614-229E-4096-9606-66C7AAB2D745}"/>
              </a:ext>
            </a:extLst>
          </p:cNvPr>
          <p:cNvSpPr>
            <a:spLocks noChangeArrowheads="1"/>
          </p:cNvSpPr>
          <p:nvPr/>
        </p:nvSpPr>
        <p:spPr bwMode="auto">
          <a:xfrm>
            <a:off x="7928288" y="6381410"/>
            <a:ext cx="1003775" cy="39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995"/>
              <a:t>Page 27</a:t>
            </a:r>
          </a:p>
        </p:txBody>
      </p:sp>
      <p:sp>
        <p:nvSpPr>
          <p:cNvPr id="73737" name="Rectangle 1">
            <a:extLst>
              <a:ext uri="{FF2B5EF4-FFF2-40B4-BE49-F238E27FC236}">
                <a16:creationId xmlns:a16="http://schemas.microsoft.com/office/drawing/2014/main" id="{5BCF8CA7-AA8E-46F3-A7B4-0DB307FE1AB1}"/>
              </a:ext>
            </a:extLst>
          </p:cNvPr>
          <p:cNvSpPr>
            <a:spLocks noChangeArrowheads="1"/>
          </p:cNvSpPr>
          <p:nvPr/>
        </p:nvSpPr>
        <p:spPr bwMode="auto">
          <a:xfrm>
            <a:off x="6596428" y="5307283"/>
            <a:ext cx="2446303" cy="42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cs-CZ" altLang="cs-CZ" sz="1088">
                <a:latin typeface="Calibri" panose="020F0502020204030204" pitchFamily="34" charset="0"/>
              </a:rPr>
              <a:t>J. Pevsner, http://www.bioinfbook.org/index.php</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id="{BE96776C-A662-490A-806B-2DD54D8B1826}"/>
              </a:ext>
            </a:extLst>
          </p:cNvPr>
          <p:cNvSpPr txBox="1">
            <a:spLocks noChangeArrowheads="1"/>
          </p:cNvSpPr>
          <p:nvPr/>
        </p:nvSpPr>
        <p:spPr bwMode="auto">
          <a:xfrm>
            <a:off x="1220033" y="305248"/>
            <a:ext cx="6703936" cy="101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en-US" altLang="cs-CZ" sz="2993" b="1">
                <a:solidFill>
                  <a:schemeClr val="tx2"/>
                </a:solidFill>
                <a:latin typeface="Arial" panose="020B0604020202020204" pitchFamily="34" charset="0"/>
              </a:rPr>
              <a:t>NCBI’s important </a:t>
            </a:r>
            <a:r>
              <a:rPr lang="en-US" altLang="cs-CZ" sz="2993" b="1">
                <a:solidFill>
                  <a:srgbClr val="0000FF"/>
                </a:solidFill>
                <a:latin typeface="Arial" panose="020B0604020202020204" pitchFamily="34" charset="0"/>
              </a:rPr>
              <a:t>RefSeq</a:t>
            </a:r>
            <a:r>
              <a:rPr lang="en-US" altLang="cs-CZ" sz="2993" b="1">
                <a:solidFill>
                  <a:schemeClr val="tx2"/>
                </a:solidFill>
                <a:latin typeface="Arial" panose="020B0604020202020204" pitchFamily="34" charset="0"/>
              </a:rPr>
              <a:t> project: </a:t>
            </a:r>
            <a:r>
              <a:rPr lang="en-US" altLang="cs-CZ" sz="2993">
                <a:solidFill>
                  <a:schemeClr val="tx2"/>
                </a:solidFill>
                <a:latin typeface="Arial" panose="020B0604020202020204" pitchFamily="34" charset="0"/>
              </a:rPr>
              <a:t>best </a:t>
            </a:r>
            <a:r>
              <a:rPr lang="en-US" altLang="cs-CZ" sz="2993">
                <a:solidFill>
                  <a:srgbClr val="0000FF"/>
                </a:solidFill>
                <a:latin typeface="Arial" panose="020B0604020202020204" pitchFamily="34" charset="0"/>
              </a:rPr>
              <a:t>representative sequences</a:t>
            </a:r>
            <a:endParaRPr lang="en-US" altLang="cs-CZ" sz="2993">
              <a:solidFill>
                <a:srgbClr val="0000FF"/>
              </a:solidFill>
            </a:endParaRPr>
          </a:p>
        </p:txBody>
      </p:sp>
      <p:sp>
        <p:nvSpPr>
          <p:cNvPr id="75779" name="Line 3">
            <a:extLst>
              <a:ext uri="{FF2B5EF4-FFF2-40B4-BE49-F238E27FC236}">
                <a16:creationId xmlns:a16="http://schemas.microsoft.com/office/drawing/2014/main" id="{4BF9BF45-D17D-4757-91C3-A025C1CCA198}"/>
              </a:ext>
            </a:extLst>
          </p:cNvPr>
          <p:cNvSpPr>
            <a:spLocks noChangeShapeType="1"/>
          </p:cNvSpPr>
          <p:nvPr/>
        </p:nvSpPr>
        <p:spPr bwMode="auto">
          <a:xfrm>
            <a:off x="609537" y="1372177"/>
            <a:ext cx="7772304"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lIns="91427" tIns="45714" rIns="91427" bIns="45714" anchor="ctr"/>
          <a:lstStyle/>
          <a:p>
            <a:endParaRPr lang="cs-CZ"/>
          </a:p>
        </p:txBody>
      </p:sp>
      <p:sp>
        <p:nvSpPr>
          <p:cNvPr id="75780" name="Text Box 4">
            <a:extLst>
              <a:ext uri="{FF2B5EF4-FFF2-40B4-BE49-F238E27FC236}">
                <a16:creationId xmlns:a16="http://schemas.microsoft.com/office/drawing/2014/main" id="{097F0B0C-4D88-46A2-B539-353D7E763216}"/>
              </a:ext>
            </a:extLst>
          </p:cNvPr>
          <p:cNvSpPr txBox="1">
            <a:spLocks noChangeArrowheads="1"/>
          </p:cNvSpPr>
          <p:nvPr/>
        </p:nvSpPr>
        <p:spPr bwMode="auto">
          <a:xfrm>
            <a:off x="609537" y="1599673"/>
            <a:ext cx="8152424" cy="344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814" b="1">
                <a:solidFill>
                  <a:srgbClr val="0000FF"/>
                </a:solidFill>
                <a:latin typeface="Arial" panose="020B0604020202020204" pitchFamily="34" charset="0"/>
              </a:rPr>
              <a:t>RefSeq</a:t>
            </a:r>
            <a:r>
              <a:rPr lang="en-US" altLang="cs-CZ" sz="1814">
                <a:solidFill>
                  <a:schemeClr val="tx2"/>
                </a:solidFill>
                <a:latin typeface="Arial" panose="020B0604020202020204" pitchFamily="34" charset="0"/>
              </a:rPr>
              <a:t> (accessible via the main page of NCBI)</a:t>
            </a:r>
          </a:p>
          <a:p>
            <a:pPr eaLnBrk="1" hangingPunct="1"/>
            <a:r>
              <a:rPr lang="en-US" altLang="cs-CZ" sz="1814">
                <a:solidFill>
                  <a:schemeClr val="tx2"/>
                </a:solidFill>
                <a:latin typeface="Arial" panose="020B0604020202020204" pitchFamily="34" charset="0"/>
              </a:rPr>
              <a:t>provides an </a:t>
            </a:r>
            <a:r>
              <a:rPr lang="en-US" altLang="cs-CZ" sz="1814">
                <a:solidFill>
                  <a:srgbClr val="0000FF"/>
                </a:solidFill>
                <a:latin typeface="Arial" panose="020B0604020202020204" pitchFamily="34" charset="0"/>
              </a:rPr>
              <a:t>expertly curated accession number </a:t>
            </a:r>
            <a:r>
              <a:rPr lang="en-US" altLang="cs-CZ" sz="1814">
                <a:solidFill>
                  <a:schemeClr val="tx2"/>
                </a:solidFill>
                <a:latin typeface="Arial" panose="020B0604020202020204" pitchFamily="34" charset="0"/>
              </a:rPr>
              <a:t>that</a:t>
            </a:r>
          </a:p>
          <a:p>
            <a:pPr eaLnBrk="1" hangingPunct="1"/>
            <a:r>
              <a:rPr lang="en-US" altLang="cs-CZ" sz="1814">
                <a:solidFill>
                  <a:schemeClr val="tx2"/>
                </a:solidFill>
                <a:latin typeface="Arial" panose="020B0604020202020204" pitchFamily="34" charset="0"/>
              </a:rPr>
              <a:t>corresponds to </a:t>
            </a:r>
            <a:r>
              <a:rPr lang="en-US" altLang="cs-CZ" sz="1814">
                <a:solidFill>
                  <a:srgbClr val="0000FF"/>
                </a:solidFill>
                <a:latin typeface="Arial" panose="020B0604020202020204" pitchFamily="34" charset="0"/>
              </a:rPr>
              <a:t>the most stable, agreed-upon “reference”</a:t>
            </a:r>
          </a:p>
          <a:p>
            <a:pPr eaLnBrk="1" hangingPunct="1"/>
            <a:r>
              <a:rPr lang="en-US" altLang="cs-CZ" sz="1814">
                <a:solidFill>
                  <a:srgbClr val="0000FF"/>
                </a:solidFill>
                <a:latin typeface="Arial" panose="020B0604020202020204" pitchFamily="34" charset="0"/>
              </a:rPr>
              <a:t>version of a sequence</a:t>
            </a:r>
            <a:r>
              <a:rPr lang="en-US" altLang="cs-CZ" sz="1814">
                <a:solidFill>
                  <a:schemeClr val="tx2"/>
                </a:solidFill>
                <a:latin typeface="Arial" panose="020B0604020202020204" pitchFamily="34" charset="0"/>
              </a:rPr>
              <a:t>. </a:t>
            </a:r>
          </a:p>
          <a:p>
            <a:pPr eaLnBrk="1" hangingPunct="1"/>
            <a:endParaRPr lang="en-US" altLang="cs-CZ" sz="1814">
              <a:solidFill>
                <a:schemeClr val="tx2"/>
              </a:solidFill>
              <a:latin typeface="Arial" panose="020B0604020202020204" pitchFamily="34" charset="0"/>
            </a:endParaRPr>
          </a:p>
          <a:p>
            <a:pPr eaLnBrk="1" hangingPunct="1"/>
            <a:r>
              <a:rPr lang="en-US" altLang="cs-CZ" sz="1814">
                <a:solidFill>
                  <a:schemeClr val="tx2"/>
                </a:solidFill>
                <a:latin typeface="Arial" panose="020B0604020202020204" pitchFamily="34" charset="0"/>
              </a:rPr>
              <a:t>RefSeq identifiers include the following formats:</a:t>
            </a:r>
          </a:p>
          <a:p>
            <a:pPr eaLnBrk="1" hangingPunct="1"/>
            <a:endParaRPr lang="en-US" altLang="cs-CZ" sz="1814">
              <a:solidFill>
                <a:schemeClr val="tx2"/>
              </a:solidFill>
              <a:latin typeface="Arial" panose="020B0604020202020204" pitchFamily="34" charset="0"/>
            </a:endParaRPr>
          </a:p>
          <a:p>
            <a:pPr eaLnBrk="1" hangingPunct="1"/>
            <a:r>
              <a:rPr lang="en-US" altLang="cs-CZ" sz="1814">
                <a:solidFill>
                  <a:srgbClr val="0000FF"/>
                </a:solidFill>
                <a:latin typeface="Arial" panose="020B0604020202020204" pitchFamily="34" charset="0"/>
              </a:rPr>
              <a:t>Complete genome</a:t>
            </a:r>
            <a:r>
              <a:rPr lang="en-US" altLang="cs-CZ" sz="1814">
                <a:solidFill>
                  <a:schemeClr val="tx2"/>
                </a:solidFill>
                <a:latin typeface="Arial" panose="020B0604020202020204" pitchFamily="34" charset="0"/>
              </a:rPr>
              <a:t>	NC_######</a:t>
            </a:r>
          </a:p>
          <a:p>
            <a:pPr eaLnBrk="1" hangingPunct="1"/>
            <a:r>
              <a:rPr lang="en-US" altLang="cs-CZ" sz="1814">
                <a:solidFill>
                  <a:srgbClr val="0000FF"/>
                </a:solidFill>
                <a:latin typeface="Arial" panose="020B0604020202020204" pitchFamily="34" charset="0"/>
              </a:rPr>
              <a:t>Complete chromosome</a:t>
            </a:r>
            <a:r>
              <a:rPr lang="en-US" altLang="cs-CZ" sz="1814">
                <a:solidFill>
                  <a:schemeClr val="tx2"/>
                </a:solidFill>
                <a:latin typeface="Arial" panose="020B0604020202020204" pitchFamily="34" charset="0"/>
              </a:rPr>
              <a:t>	NC_######</a:t>
            </a:r>
          </a:p>
          <a:p>
            <a:pPr eaLnBrk="1" hangingPunct="1"/>
            <a:r>
              <a:rPr lang="en-US" altLang="cs-CZ" sz="1814">
                <a:solidFill>
                  <a:srgbClr val="0000FF"/>
                </a:solidFill>
                <a:latin typeface="Arial" panose="020B0604020202020204" pitchFamily="34" charset="0"/>
              </a:rPr>
              <a:t>Genomic contig	</a:t>
            </a:r>
            <a:r>
              <a:rPr lang="en-US" altLang="cs-CZ" sz="1814">
                <a:solidFill>
                  <a:schemeClr val="tx2"/>
                </a:solidFill>
                <a:latin typeface="Arial" panose="020B0604020202020204" pitchFamily="34" charset="0"/>
              </a:rPr>
              <a:t>	NT_######</a:t>
            </a:r>
          </a:p>
          <a:p>
            <a:pPr eaLnBrk="1" hangingPunct="1"/>
            <a:r>
              <a:rPr lang="en-US" altLang="cs-CZ" sz="1814">
                <a:solidFill>
                  <a:srgbClr val="0000FF"/>
                </a:solidFill>
                <a:latin typeface="Arial" panose="020B0604020202020204" pitchFamily="34" charset="0"/>
              </a:rPr>
              <a:t>mRNA</a:t>
            </a:r>
            <a:r>
              <a:rPr lang="en-US" altLang="cs-CZ" sz="1814">
                <a:solidFill>
                  <a:schemeClr val="tx2"/>
                </a:solidFill>
                <a:latin typeface="Arial" panose="020B0604020202020204" pitchFamily="34" charset="0"/>
              </a:rPr>
              <a:t> (DNA format)	NM_###### e.g. NM_006744</a:t>
            </a:r>
          </a:p>
          <a:p>
            <a:pPr eaLnBrk="1" hangingPunct="1"/>
            <a:r>
              <a:rPr lang="en-US" altLang="cs-CZ" sz="1814">
                <a:solidFill>
                  <a:srgbClr val="0000FF"/>
                </a:solidFill>
                <a:latin typeface="Arial" panose="020B0604020202020204" pitchFamily="34" charset="0"/>
              </a:rPr>
              <a:t>Protein	</a:t>
            </a:r>
            <a:r>
              <a:rPr lang="en-US" altLang="cs-CZ" sz="1814">
                <a:solidFill>
                  <a:schemeClr val="tx2"/>
                </a:solidFill>
                <a:latin typeface="Arial" panose="020B0604020202020204" pitchFamily="34" charset="0"/>
              </a:rPr>
              <a:t>		NP_###### e.g. NP_006735</a:t>
            </a:r>
          </a:p>
        </p:txBody>
      </p:sp>
      <p:sp>
        <p:nvSpPr>
          <p:cNvPr id="75781" name="Rectangle 8">
            <a:extLst>
              <a:ext uri="{FF2B5EF4-FFF2-40B4-BE49-F238E27FC236}">
                <a16:creationId xmlns:a16="http://schemas.microsoft.com/office/drawing/2014/main" id="{98BA66E5-ED6B-419B-8FEE-2F37551CA58A}"/>
              </a:ext>
            </a:extLst>
          </p:cNvPr>
          <p:cNvSpPr>
            <a:spLocks noChangeArrowheads="1"/>
          </p:cNvSpPr>
          <p:nvPr/>
        </p:nvSpPr>
        <p:spPr bwMode="auto">
          <a:xfrm>
            <a:off x="7928288" y="6381410"/>
            <a:ext cx="1003775" cy="39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995">
                <a:solidFill>
                  <a:schemeClr val="tx2"/>
                </a:solidFill>
              </a:rPr>
              <a:t>Page 27</a:t>
            </a:r>
          </a:p>
        </p:txBody>
      </p:sp>
      <p:sp>
        <p:nvSpPr>
          <p:cNvPr id="75782" name="Rectangle 1">
            <a:extLst>
              <a:ext uri="{FF2B5EF4-FFF2-40B4-BE49-F238E27FC236}">
                <a16:creationId xmlns:a16="http://schemas.microsoft.com/office/drawing/2014/main" id="{11FD8783-229F-44DE-B3AF-FECB23402E15}"/>
              </a:ext>
            </a:extLst>
          </p:cNvPr>
          <p:cNvSpPr>
            <a:spLocks noChangeArrowheads="1"/>
          </p:cNvSpPr>
          <p:nvPr/>
        </p:nvSpPr>
        <p:spPr bwMode="auto">
          <a:xfrm>
            <a:off x="6596428" y="5307283"/>
            <a:ext cx="2446303" cy="42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cs-CZ" altLang="cs-CZ" sz="1088">
                <a:solidFill>
                  <a:schemeClr val="tx2"/>
                </a:solidFill>
                <a:latin typeface="Calibri" panose="020F0502020204030204" pitchFamily="34" charset="0"/>
              </a:rPr>
              <a:t>J. Pevsner, http://www.bioinfbook.org/index.php</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extLst>
              <a:ext uri="{FF2B5EF4-FFF2-40B4-BE49-F238E27FC236}">
                <a16:creationId xmlns:a16="http://schemas.microsoft.com/office/drawing/2014/main" id="{F1236E12-E35F-4596-9742-06E1A57440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7036" y="1534879"/>
            <a:ext cx="6764410" cy="4227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C771B263-B68B-4C75-B340-275A88EF18AB}"/>
              </a:ext>
            </a:extLst>
          </p:cNvPr>
          <p:cNvSpPr txBox="1">
            <a:spLocks noChangeArrowheads="1"/>
          </p:cNvSpPr>
          <p:nvPr/>
        </p:nvSpPr>
        <p:spPr>
          <a:xfrm>
            <a:off x="1414412" y="164143"/>
            <a:ext cx="7010624" cy="1527680"/>
          </a:xfrm>
          <a:prstGeom prst="rect">
            <a:avLst/>
          </a:prstGeom>
        </p:spPr>
        <p:txBody>
          <a:bodyPr anchor="ctr"/>
          <a:lstStyle/>
          <a:p>
            <a:pPr>
              <a:defRPr/>
            </a:pPr>
            <a:r>
              <a:rPr lang="en-US" sz="4807" kern="0" dirty="0" err="1">
                <a:solidFill>
                  <a:srgbClr val="0000FF"/>
                </a:solidFill>
                <a:latin typeface="+mn-lt"/>
                <a:cs typeface="Arial"/>
              </a:rPr>
              <a:t>RefSeq</a:t>
            </a:r>
            <a:endParaRPr lang="en-US" sz="4807" kern="0" dirty="0">
              <a:solidFill>
                <a:srgbClr val="0000FF"/>
              </a:solidFill>
              <a:latin typeface="+mn-lt"/>
              <a:cs typeface="Arial"/>
            </a:endParaRPr>
          </a:p>
        </p:txBody>
      </p:sp>
      <p:sp>
        <p:nvSpPr>
          <p:cNvPr id="4" name="Freeform 7">
            <a:extLst>
              <a:ext uri="{FF2B5EF4-FFF2-40B4-BE49-F238E27FC236}">
                <a16:creationId xmlns:a16="http://schemas.microsoft.com/office/drawing/2014/main" id="{6F842D91-FDFC-457C-804F-3750D3F3A83F}"/>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
        <p:nvSpPr>
          <p:cNvPr id="2" name="Oval 1">
            <a:extLst>
              <a:ext uri="{FF2B5EF4-FFF2-40B4-BE49-F238E27FC236}">
                <a16:creationId xmlns:a16="http://schemas.microsoft.com/office/drawing/2014/main" id="{FAED56A4-B47A-4A4A-9013-E4C342285E2B}"/>
              </a:ext>
            </a:extLst>
          </p:cNvPr>
          <p:cNvSpPr>
            <a:spLocks noChangeArrowheads="1"/>
          </p:cNvSpPr>
          <p:nvPr/>
        </p:nvSpPr>
        <p:spPr bwMode="auto">
          <a:xfrm>
            <a:off x="1764296" y="1926519"/>
            <a:ext cx="1697581" cy="262052"/>
          </a:xfrm>
          <a:prstGeom prst="ellipse">
            <a:avLst/>
          </a:prstGeom>
          <a:solidFill>
            <a:srgbClr val="FFC000">
              <a:alpha val="10196"/>
            </a:srgbClr>
          </a:solidFill>
          <a:ln w="28575" algn="ctr">
            <a:solidFill>
              <a:srgbClr val="FFC000"/>
            </a:solidFill>
            <a:round/>
            <a:headEnd/>
            <a:tailEnd/>
          </a:ln>
        </p:spPr>
        <p:txBody>
          <a:bodyPr wrap="none"/>
          <a:lstStyle/>
          <a:p>
            <a:pPr eaLnBrk="1" hangingPunct="1"/>
            <a:endParaRPr lang="en-US" altLang="en-US" sz="1633"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98">
            <a:extLst>
              <a:ext uri="{FF2B5EF4-FFF2-40B4-BE49-F238E27FC236}">
                <a16:creationId xmlns:a16="http://schemas.microsoft.com/office/drawing/2014/main" id="{69276D62-208E-4944-8AE9-AD3B445374F1}"/>
              </a:ext>
            </a:extLst>
          </p:cNvPr>
          <p:cNvSpPr txBox="1">
            <a:spLocks noChangeArrowheads="1"/>
          </p:cNvSpPr>
          <p:nvPr/>
        </p:nvSpPr>
        <p:spPr bwMode="auto">
          <a:xfrm>
            <a:off x="213578" y="1517602"/>
            <a:ext cx="8175610" cy="411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451" u="sng">
                <a:solidFill>
                  <a:schemeClr val="tx2"/>
                </a:solidFill>
                <a:latin typeface="Arial" panose="020B0604020202020204" pitchFamily="34" charset="0"/>
              </a:rPr>
              <a:t>Accession</a:t>
            </a:r>
            <a:r>
              <a:rPr lang="en-US" altLang="cs-CZ" sz="1451">
                <a:solidFill>
                  <a:schemeClr val="tx2"/>
                </a:solidFill>
                <a:latin typeface="Arial" panose="020B0604020202020204" pitchFamily="34" charset="0"/>
              </a:rPr>
              <a:t>	      </a:t>
            </a:r>
            <a:r>
              <a:rPr lang="en-US" altLang="cs-CZ" sz="1451" u="sng">
                <a:solidFill>
                  <a:schemeClr val="tx2"/>
                </a:solidFill>
                <a:latin typeface="Arial" panose="020B0604020202020204" pitchFamily="34" charset="0"/>
              </a:rPr>
              <a:t>Molecule</a:t>
            </a:r>
            <a:r>
              <a:rPr lang="en-US" altLang="cs-CZ" sz="1451">
                <a:solidFill>
                  <a:schemeClr val="tx2"/>
                </a:solidFill>
                <a:latin typeface="Arial" panose="020B0604020202020204" pitchFamily="34" charset="0"/>
              </a:rPr>
              <a:t>	</a:t>
            </a:r>
            <a:r>
              <a:rPr lang="en-US" altLang="cs-CZ" sz="1451" u="sng">
                <a:solidFill>
                  <a:schemeClr val="tx2"/>
                </a:solidFill>
                <a:latin typeface="Arial" panose="020B0604020202020204" pitchFamily="34" charset="0"/>
              </a:rPr>
              <a:t>Method</a:t>
            </a:r>
            <a:r>
              <a:rPr lang="en-US" altLang="cs-CZ" sz="1451">
                <a:solidFill>
                  <a:schemeClr val="tx2"/>
                </a:solidFill>
                <a:latin typeface="Arial" panose="020B0604020202020204" pitchFamily="34" charset="0"/>
              </a:rPr>
              <a:t>		</a:t>
            </a:r>
            <a:r>
              <a:rPr lang="en-US" altLang="cs-CZ" sz="1451" u="sng">
                <a:solidFill>
                  <a:schemeClr val="tx2"/>
                </a:solidFill>
                <a:latin typeface="Arial" panose="020B0604020202020204" pitchFamily="34" charset="0"/>
              </a:rPr>
              <a:t>Note</a:t>
            </a:r>
            <a:r>
              <a:rPr lang="en-US" altLang="cs-CZ" sz="1451">
                <a:solidFill>
                  <a:schemeClr val="tx2"/>
                </a:solidFill>
                <a:latin typeface="Arial" panose="020B0604020202020204" pitchFamily="34" charset="0"/>
              </a:rPr>
              <a:t>	</a:t>
            </a:r>
          </a:p>
          <a:p>
            <a:pPr eaLnBrk="1" hangingPunct="1"/>
            <a:r>
              <a:rPr lang="en-US" altLang="cs-CZ" sz="1451">
                <a:solidFill>
                  <a:schemeClr val="tx2"/>
                </a:solidFill>
                <a:latin typeface="Arial" panose="020B0604020202020204" pitchFamily="34" charset="0"/>
              </a:rPr>
              <a:t>AC_123456	      Genomic	Mixed		Alternate complete genomic</a:t>
            </a:r>
          </a:p>
          <a:p>
            <a:pPr eaLnBrk="1" hangingPunct="1"/>
            <a:r>
              <a:rPr lang="en-US" altLang="cs-CZ" sz="1451">
                <a:solidFill>
                  <a:schemeClr val="tx2"/>
                </a:solidFill>
                <a:latin typeface="Arial" panose="020B0604020202020204" pitchFamily="34" charset="0"/>
              </a:rPr>
              <a:t>AP_123456	      Protein	Mixed		Protein products; alternate	</a:t>
            </a:r>
          </a:p>
          <a:p>
            <a:pPr eaLnBrk="1" hangingPunct="1"/>
            <a:r>
              <a:rPr lang="en-US" altLang="cs-CZ" sz="1451">
                <a:solidFill>
                  <a:schemeClr val="tx2"/>
                </a:solidFill>
                <a:latin typeface="Arial" panose="020B0604020202020204" pitchFamily="34" charset="0"/>
              </a:rPr>
              <a:t>NC_123456	      Genomic	Mixed		Complete genomic molecules</a:t>
            </a:r>
          </a:p>
          <a:p>
            <a:pPr eaLnBrk="1" hangingPunct="1"/>
            <a:r>
              <a:rPr lang="en-US" altLang="cs-CZ" sz="1451">
                <a:solidFill>
                  <a:schemeClr val="tx2"/>
                </a:solidFill>
                <a:latin typeface="Arial" panose="020B0604020202020204" pitchFamily="34" charset="0"/>
              </a:rPr>
              <a:t>NG_123456	      Genomic	Mixed		Incomplete genomic regions</a:t>
            </a:r>
          </a:p>
          <a:p>
            <a:pPr eaLnBrk="1" hangingPunct="1"/>
            <a:r>
              <a:rPr lang="en-US" altLang="cs-CZ" sz="1451">
                <a:solidFill>
                  <a:schemeClr val="tx2"/>
                </a:solidFill>
                <a:latin typeface="Arial" panose="020B0604020202020204" pitchFamily="34" charset="0"/>
              </a:rPr>
              <a:t>NM_123456	      mRNA	Mixed		Transcript products; mRNA </a:t>
            </a:r>
          </a:p>
          <a:p>
            <a:pPr eaLnBrk="1" hangingPunct="1"/>
            <a:r>
              <a:rPr lang="en-US" altLang="cs-CZ" sz="1451">
                <a:solidFill>
                  <a:schemeClr val="tx2"/>
                </a:solidFill>
                <a:latin typeface="Arial" panose="020B0604020202020204" pitchFamily="34" charset="0"/>
              </a:rPr>
              <a:t>NM_123456789	      mRNA	Mixed		Transcript products; 9-digit </a:t>
            </a:r>
          </a:p>
          <a:p>
            <a:pPr eaLnBrk="1" hangingPunct="1"/>
            <a:r>
              <a:rPr lang="en-US" altLang="cs-CZ" sz="1451">
                <a:solidFill>
                  <a:schemeClr val="tx2"/>
                </a:solidFill>
                <a:latin typeface="Arial" panose="020B0604020202020204" pitchFamily="34" charset="0"/>
              </a:rPr>
              <a:t>NP_123456	      Protein	Mixed		Protein products; </a:t>
            </a:r>
          </a:p>
          <a:p>
            <a:pPr eaLnBrk="1" hangingPunct="1"/>
            <a:r>
              <a:rPr lang="en-US" altLang="cs-CZ" sz="1451">
                <a:solidFill>
                  <a:schemeClr val="tx2"/>
                </a:solidFill>
                <a:latin typeface="Arial" panose="020B0604020202020204" pitchFamily="34" charset="0"/>
              </a:rPr>
              <a:t>NP_123456789	      Protein	Curation		Protein products; 9-digit </a:t>
            </a:r>
          </a:p>
          <a:p>
            <a:pPr eaLnBrk="1" hangingPunct="1"/>
            <a:r>
              <a:rPr lang="en-US" altLang="cs-CZ" sz="1451">
                <a:solidFill>
                  <a:schemeClr val="tx2"/>
                </a:solidFill>
                <a:latin typeface="Arial" panose="020B0604020202020204" pitchFamily="34" charset="0"/>
              </a:rPr>
              <a:t>NR_123456	      RNA		Mixed		Non-coding transcripts </a:t>
            </a:r>
          </a:p>
          <a:p>
            <a:pPr eaLnBrk="1" hangingPunct="1"/>
            <a:r>
              <a:rPr lang="en-US" altLang="cs-CZ" sz="1451">
                <a:solidFill>
                  <a:schemeClr val="tx2"/>
                </a:solidFill>
                <a:latin typeface="Arial" panose="020B0604020202020204" pitchFamily="34" charset="0"/>
              </a:rPr>
              <a:t>NT_123456	      Genomic	Automated	Genomic assemblies</a:t>
            </a:r>
          </a:p>
          <a:p>
            <a:pPr eaLnBrk="1" hangingPunct="1"/>
            <a:r>
              <a:rPr lang="en-US" altLang="cs-CZ" sz="1451">
                <a:solidFill>
                  <a:schemeClr val="tx2"/>
                </a:solidFill>
                <a:latin typeface="Arial" panose="020B0604020202020204" pitchFamily="34" charset="0"/>
              </a:rPr>
              <a:t>NW_123456	      Genomic	Automated	Genomic assemblies </a:t>
            </a:r>
          </a:p>
          <a:p>
            <a:pPr eaLnBrk="1" hangingPunct="1"/>
            <a:r>
              <a:rPr lang="en-US" altLang="cs-CZ" sz="1451">
                <a:solidFill>
                  <a:schemeClr val="tx2"/>
                </a:solidFill>
                <a:latin typeface="Arial" panose="020B0604020202020204" pitchFamily="34" charset="0"/>
              </a:rPr>
              <a:t>NZ_ABCD12345678  Genomic	Automated	Whole genome shotgun data</a:t>
            </a:r>
          </a:p>
          <a:p>
            <a:pPr eaLnBrk="1" hangingPunct="1"/>
            <a:r>
              <a:rPr lang="en-US" altLang="cs-CZ" sz="1451">
                <a:solidFill>
                  <a:schemeClr val="tx2"/>
                </a:solidFill>
                <a:latin typeface="Arial" panose="020B0604020202020204" pitchFamily="34" charset="0"/>
              </a:rPr>
              <a:t>XM_123456	      mRNA	Automated	Transcript products</a:t>
            </a:r>
          </a:p>
          <a:p>
            <a:pPr eaLnBrk="1" hangingPunct="1"/>
            <a:r>
              <a:rPr lang="en-US" altLang="cs-CZ" sz="1451">
                <a:solidFill>
                  <a:schemeClr val="tx2"/>
                </a:solidFill>
                <a:latin typeface="Arial" panose="020B0604020202020204" pitchFamily="34" charset="0"/>
              </a:rPr>
              <a:t>XP_123456	      Protein	Automated	Protein products</a:t>
            </a:r>
          </a:p>
          <a:p>
            <a:pPr eaLnBrk="1" hangingPunct="1"/>
            <a:r>
              <a:rPr lang="en-US" altLang="cs-CZ" sz="1451">
                <a:solidFill>
                  <a:schemeClr val="tx2"/>
                </a:solidFill>
                <a:latin typeface="Arial" panose="020B0604020202020204" pitchFamily="34" charset="0"/>
              </a:rPr>
              <a:t>XR_123456	      RNA		Automated	Transcript products</a:t>
            </a:r>
          </a:p>
          <a:p>
            <a:pPr eaLnBrk="1" hangingPunct="1"/>
            <a:r>
              <a:rPr lang="en-US" altLang="cs-CZ" sz="1451">
                <a:solidFill>
                  <a:schemeClr val="tx2"/>
                </a:solidFill>
                <a:latin typeface="Arial" panose="020B0604020202020204" pitchFamily="34" charset="0"/>
              </a:rPr>
              <a:t>YP_123456	      Protein	Auto. &amp; Curated	Protein products</a:t>
            </a:r>
          </a:p>
          <a:p>
            <a:pPr eaLnBrk="1" hangingPunct="1"/>
            <a:r>
              <a:rPr lang="en-US" altLang="cs-CZ" sz="1451">
                <a:solidFill>
                  <a:schemeClr val="tx2"/>
                </a:solidFill>
                <a:latin typeface="Arial" panose="020B0604020202020204" pitchFamily="34" charset="0"/>
              </a:rPr>
              <a:t>ZP_12345678	      Protein	Automated	Protein products</a:t>
            </a:r>
          </a:p>
        </p:txBody>
      </p:sp>
      <p:sp>
        <p:nvSpPr>
          <p:cNvPr id="79875" name="Text Box 99">
            <a:extLst>
              <a:ext uri="{FF2B5EF4-FFF2-40B4-BE49-F238E27FC236}">
                <a16:creationId xmlns:a16="http://schemas.microsoft.com/office/drawing/2014/main" id="{103DDBD5-3BEE-4981-9D19-FE4647D937FB}"/>
              </a:ext>
            </a:extLst>
          </p:cNvPr>
          <p:cNvSpPr txBox="1">
            <a:spLocks noChangeArrowheads="1"/>
          </p:cNvSpPr>
          <p:nvPr/>
        </p:nvSpPr>
        <p:spPr bwMode="auto">
          <a:xfrm>
            <a:off x="76793" y="152624"/>
            <a:ext cx="8990416" cy="101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en-US" altLang="cs-CZ" sz="2993" b="1">
                <a:solidFill>
                  <a:schemeClr val="tx2"/>
                </a:solidFill>
                <a:latin typeface="Arial" panose="020B0604020202020204" pitchFamily="34" charset="0"/>
              </a:rPr>
              <a:t>NCBI’s </a:t>
            </a:r>
            <a:r>
              <a:rPr lang="en-US" altLang="cs-CZ" sz="2993" b="1">
                <a:solidFill>
                  <a:srgbClr val="0000FF"/>
                </a:solidFill>
                <a:latin typeface="Arial" panose="020B0604020202020204" pitchFamily="34" charset="0"/>
              </a:rPr>
              <a:t>RefSeq</a:t>
            </a:r>
            <a:r>
              <a:rPr lang="en-US" altLang="cs-CZ" sz="2993" b="1">
                <a:solidFill>
                  <a:schemeClr val="tx2"/>
                </a:solidFill>
                <a:latin typeface="Arial" panose="020B0604020202020204" pitchFamily="34" charset="0"/>
              </a:rPr>
              <a:t> project: </a:t>
            </a:r>
            <a:r>
              <a:rPr lang="en-US" altLang="cs-CZ" sz="2993">
                <a:solidFill>
                  <a:schemeClr val="tx2"/>
                </a:solidFill>
                <a:latin typeface="Arial" panose="020B0604020202020204" pitchFamily="34" charset="0"/>
              </a:rPr>
              <a:t>many accession number formats for </a:t>
            </a:r>
            <a:r>
              <a:rPr lang="en-US" altLang="cs-CZ" sz="2993">
                <a:solidFill>
                  <a:srgbClr val="0000FF"/>
                </a:solidFill>
                <a:latin typeface="Arial" panose="020B0604020202020204" pitchFamily="34" charset="0"/>
              </a:rPr>
              <a:t>genomic, mRNA, protein </a:t>
            </a:r>
            <a:r>
              <a:rPr lang="en-US" altLang="cs-CZ" sz="2993">
                <a:solidFill>
                  <a:schemeClr val="tx2"/>
                </a:solidFill>
                <a:latin typeface="Arial" panose="020B0604020202020204" pitchFamily="34" charset="0"/>
              </a:rPr>
              <a:t>sequences</a:t>
            </a:r>
            <a:endParaRPr lang="en-US" altLang="cs-CZ" sz="2993">
              <a:solidFill>
                <a:schemeClr val="tx2"/>
              </a:solidFill>
            </a:endParaRPr>
          </a:p>
        </p:txBody>
      </p:sp>
      <p:sp>
        <p:nvSpPr>
          <p:cNvPr id="79876" name="Line 100">
            <a:extLst>
              <a:ext uri="{FF2B5EF4-FFF2-40B4-BE49-F238E27FC236}">
                <a16:creationId xmlns:a16="http://schemas.microsoft.com/office/drawing/2014/main" id="{2B945407-C4EE-4EB0-98F6-4D1302A2525D}"/>
              </a:ext>
            </a:extLst>
          </p:cNvPr>
          <p:cNvSpPr>
            <a:spLocks noChangeShapeType="1"/>
          </p:cNvSpPr>
          <p:nvPr/>
        </p:nvSpPr>
        <p:spPr bwMode="auto">
          <a:xfrm>
            <a:off x="609537" y="1219553"/>
            <a:ext cx="7772304"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lIns="91427" tIns="45714" rIns="91427" bIns="45714" anchor="ctr"/>
          <a:lstStyle/>
          <a:p>
            <a:endParaRPr lang="cs-CZ"/>
          </a:p>
        </p:txBody>
      </p:sp>
      <p:sp>
        <p:nvSpPr>
          <p:cNvPr id="79877" name="Rectangle 1">
            <a:extLst>
              <a:ext uri="{FF2B5EF4-FFF2-40B4-BE49-F238E27FC236}">
                <a16:creationId xmlns:a16="http://schemas.microsoft.com/office/drawing/2014/main" id="{29DF6061-BD72-40A4-BC2E-07BC47FA35E6}"/>
              </a:ext>
            </a:extLst>
          </p:cNvPr>
          <p:cNvSpPr>
            <a:spLocks noChangeArrowheads="1"/>
          </p:cNvSpPr>
          <p:nvPr/>
        </p:nvSpPr>
        <p:spPr bwMode="auto">
          <a:xfrm>
            <a:off x="6727454" y="5307283"/>
            <a:ext cx="2351274" cy="42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cs-CZ" altLang="cs-CZ" sz="1088">
                <a:solidFill>
                  <a:schemeClr val="tx2"/>
                </a:solidFill>
                <a:latin typeface="Calibri" panose="020F0502020204030204" pitchFamily="34" charset="0"/>
              </a:rPr>
              <a:t>J. Pevsner, http://www.bioinfbook.org/index.php</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5A79E573-6C8C-44AC-81A6-832FE64F45BC}"/>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Primární databáze</a:t>
            </a:r>
            <a:endParaRPr lang="en-US" sz="4807" kern="0" dirty="0">
              <a:solidFill>
                <a:srgbClr val="0000FF"/>
              </a:solidFill>
              <a:latin typeface="+mn-lt"/>
              <a:cs typeface="Arial"/>
            </a:endParaRPr>
          </a:p>
        </p:txBody>
      </p:sp>
      <p:sp>
        <p:nvSpPr>
          <p:cNvPr id="15" name="Freeform 7">
            <a:extLst>
              <a:ext uri="{FF2B5EF4-FFF2-40B4-BE49-F238E27FC236}">
                <a16:creationId xmlns:a16="http://schemas.microsoft.com/office/drawing/2014/main" id="{0127BCCA-E671-4269-B19B-3F59F230A960}"/>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pic>
        <p:nvPicPr>
          <p:cNvPr id="81924" name="Picture 2">
            <a:extLst>
              <a:ext uri="{FF2B5EF4-FFF2-40B4-BE49-F238E27FC236}">
                <a16:creationId xmlns:a16="http://schemas.microsoft.com/office/drawing/2014/main" id="{3741709D-D5DE-4742-A88A-6BD9514190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2146" y="1543519"/>
            <a:ext cx="6659300" cy="4162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a:extLst>
              <a:ext uri="{FF2B5EF4-FFF2-40B4-BE49-F238E27FC236}">
                <a16:creationId xmlns:a16="http://schemas.microsoft.com/office/drawing/2014/main" id="{E5835A48-2A75-4602-9AA2-C5FBAD3B89DA}"/>
              </a:ext>
            </a:extLst>
          </p:cNvPr>
          <p:cNvSpPr>
            <a:spLocks noChangeArrowheads="1"/>
          </p:cNvSpPr>
          <p:nvPr/>
        </p:nvSpPr>
        <p:spPr bwMode="auto">
          <a:xfrm>
            <a:off x="2612367" y="3821359"/>
            <a:ext cx="457872" cy="260613"/>
          </a:xfrm>
          <a:prstGeom prst="rightArrow">
            <a:avLst>
              <a:gd name="adj1" fmla="val 50000"/>
              <a:gd name="adj2" fmla="val 50194"/>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8DA1C76D-769F-4EEF-8439-698C0EF2D41B}"/>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Primární databáze</a:t>
            </a:r>
            <a:endParaRPr lang="en-US" sz="4807" kern="0" dirty="0">
              <a:solidFill>
                <a:srgbClr val="0000FF"/>
              </a:solidFill>
              <a:latin typeface="+mn-lt"/>
              <a:cs typeface="Arial"/>
            </a:endParaRPr>
          </a:p>
        </p:txBody>
      </p:sp>
      <p:sp>
        <p:nvSpPr>
          <p:cNvPr id="15" name="Freeform 7">
            <a:extLst>
              <a:ext uri="{FF2B5EF4-FFF2-40B4-BE49-F238E27FC236}">
                <a16:creationId xmlns:a16="http://schemas.microsoft.com/office/drawing/2014/main" id="{FA608A82-5F72-4868-8C9C-ACA3EBD32DA8}"/>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pic>
        <p:nvPicPr>
          <p:cNvPr id="83972" name="Picture 2">
            <a:extLst>
              <a:ext uri="{FF2B5EF4-FFF2-40B4-BE49-F238E27FC236}">
                <a16:creationId xmlns:a16="http://schemas.microsoft.com/office/drawing/2014/main" id="{F6110124-41D1-479D-B8E0-15E324C240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3683" y="1403854"/>
            <a:ext cx="6832083" cy="4270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561E17A-D8B8-44DC-9685-7DA2ED7BC9F0}"/>
              </a:ext>
            </a:extLst>
          </p:cNvPr>
          <p:cNvSpPr>
            <a:spLocks noGrp="1" noChangeArrowheads="1"/>
          </p:cNvSpPr>
          <p:nvPr>
            <p:ph type="title"/>
          </p:nvPr>
        </p:nvSpPr>
        <p:spPr/>
        <p:txBody>
          <a:bodyPr/>
          <a:lstStyle/>
          <a:p>
            <a:r>
              <a:rPr lang="cs-CZ" altLang="cs-CZ" sz="4807"/>
              <a:t>Schéma předmětu</a:t>
            </a:r>
            <a:endParaRPr lang="en-US" altLang="cs-CZ" sz="4807"/>
          </a:p>
        </p:txBody>
      </p:sp>
      <p:sp>
        <p:nvSpPr>
          <p:cNvPr id="16" name="Zástupný symbol pro obsah 15">
            <a:extLst>
              <a:ext uri="{FF2B5EF4-FFF2-40B4-BE49-F238E27FC236}">
                <a16:creationId xmlns:a16="http://schemas.microsoft.com/office/drawing/2014/main" id="{D3B35013-03A1-42D6-8627-2584517FC0CA}"/>
              </a:ext>
            </a:extLst>
          </p:cNvPr>
          <p:cNvSpPr>
            <a:spLocks noGrp="1"/>
          </p:cNvSpPr>
          <p:nvPr>
            <p:ph idx="1"/>
          </p:nvPr>
        </p:nvSpPr>
        <p:spPr bwMode="auto">
          <a:xfrm>
            <a:off x="1799892" y="1330166"/>
            <a:ext cx="6901196" cy="38400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just">
              <a:buClr>
                <a:srgbClr val="0000FF"/>
              </a:buClr>
              <a:buSzPct val="60000"/>
              <a:buFont typeface="Wingdings" panose="05000000000000000000" pitchFamily="2" charset="2"/>
              <a:buChar char="¨"/>
            </a:pPr>
            <a:r>
              <a:rPr kumimoji="1" lang="cs-CZ" altLang="cs-CZ" sz="2400" b="1" dirty="0">
                <a:solidFill>
                  <a:srgbClr val="0000FF"/>
                </a:solidFill>
              </a:rPr>
              <a:t>Kapitola 05</a:t>
            </a:r>
            <a:endParaRPr kumimoji="1" lang="en-US" altLang="cs-CZ" sz="2400" dirty="0">
              <a:solidFill>
                <a:srgbClr val="0000FF"/>
              </a:solidFill>
            </a:endParaRPr>
          </a:p>
          <a:p>
            <a:pPr marL="799124" lvl="1" indent="-342687" algn="just">
              <a:buClr>
                <a:srgbClr val="0000FF"/>
              </a:buClr>
              <a:buSzPct val="100000"/>
            </a:pPr>
            <a:r>
              <a:rPr kumimoji="1" lang="en-US" altLang="cs-CZ" b="1" dirty="0">
                <a:solidFill>
                  <a:schemeClr val="tx1"/>
                </a:solidFill>
              </a:rPr>
              <a:t>RNA interference a </a:t>
            </a:r>
            <a:r>
              <a:rPr kumimoji="1" lang="en-US" altLang="cs-CZ" b="1" dirty="0" err="1">
                <a:solidFill>
                  <a:schemeClr val="tx1"/>
                </a:solidFill>
              </a:rPr>
              <a:t>genomov</a:t>
            </a:r>
            <a:r>
              <a:rPr kumimoji="1" lang="cs-CZ" altLang="cs-CZ" b="1" dirty="0">
                <a:solidFill>
                  <a:schemeClr val="tx1"/>
                </a:solidFill>
              </a:rPr>
              <a:t>é editování</a:t>
            </a:r>
          </a:p>
          <a:p>
            <a:pPr marL="1199406" lvl="2" indent="-342687" algn="just">
              <a:buClr>
                <a:srgbClr val="0000FF"/>
              </a:buClr>
              <a:buNone/>
            </a:pPr>
            <a:endParaRPr kumimoji="1" lang="en-US" altLang="cs-CZ" sz="2400" dirty="0"/>
          </a:p>
          <a:p>
            <a:pPr algn="just">
              <a:buClr>
                <a:srgbClr val="0000FF"/>
              </a:buClr>
              <a:buSzPct val="60000"/>
              <a:buFont typeface="Wingdings" panose="05000000000000000000" pitchFamily="2" charset="2"/>
              <a:buChar char="¨"/>
            </a:pPr>
            <a:r>
              <a:rPr kumimoji="1" lang="cs-CZ" altLang="cs-CZ" sz="2400" b="1" dirty="0">
                <a:solidFill>
                  <a:srgbClr val="0000FF"/>
                </a:solidFill>
              </a:rPr>
              <a:t>Kapitola 06</a:t>
            </a:r>
            <a:endParaRPr kumimoji="1" lang="en-US" altLang="cs-CZ" sz="2400" dirty="0">
              <a:solidFill>
                <a:srgbClr val="0000FF"/>
              </a:solidFill>
            </a:endParaRPr>
          </a:p>
          <a:p>
            <a:pPr marL="799124" lvl="1" indent="-342687" algn="just">
              <a:buClr>
                <a:srgbClr val="0000FF"/>
              </a:buClr>
              <a:buSzPct val="100000"/>
            </a:pPr>
            <a:r>
              <a:rPr kumimoji="1" lang="cs-CZ" altLang="cs-CZ" b="1" dirty="0">
                <a:solidFill>
                  <a:schemeClr val="tx1"/>
                </a:solidFill>
              </a:rPr>
              <a:t>Genová exprese a chemická genetika</a:t>
            </a:r>
            <a:endParaRPr kumimoji="1" lang="en-US" altLang="cs-CZ" b="1" dirty="0">
              <a:solidFill>
                <a:schemeClr val="tx1"/>
              </a:solidFill>
            </a:endParaRPr>
          </a:p>
          <a:p>
            <a:pPr algn="just">
              <a:buClr>
                <a:srgbClr val="0000FF"/>
              </a:buClr>
              <a:buSzPct val="60000"/>
              <a:buFont typeface="Wingdings" panose="05000000000000000000" pitchFamily="2" charset="2"/>
              <a:buChar char="¨"/>
            </a:pPr>
            <a:endParaRPr kumimoji="1" lang="cs-CZ" altLang="cs-CZ" sz="2400" b="1" dirty="0">
              <a:solidFill>
                <a:srgbClr val="0000FF"/>
              </a:solidFill>
            </a:endParaRPr>
          </a:p>
          <a:p>
            <a:pPr algn="just">
              <a:buClr>
                <a:srgbClr val="0000FF"/>
              </a:buClr>
              <a:buSzPct val="60000"/>
              <a:buFont typeface="Wingdings" panose="05000000000000000000" pitchFamily="2" charset="2"/>
              <a:buChar char="¨"/>
            </a:pPr>
            <a:r>
              <a:rPr kumimoji="1" lang="cs-CZ" altLang="cs-CZ" sz="2400" b="1" dirty="0">
                <a:solidFill>
                  <a:srgbClr val="0000FF"/>
                </a:solidFill>
              </a:rPr>
              <a:t>Kapitola 0</a:t>
            </a:r>
            <a:r>
              <a:rPr kumimoji="1" lang="en-US" altLang="cs-CZ" sz="2400" b="1" dirty="0">
                <a:solidFill>
                  <a:srgbClr val="0000FF"/>
                </a:solidFill>
              </a:rPr>
              <a:t>7</a:t>
            </a:r>
            <a:endParaRPr kumimoji="1" lang="en-US" altLang="cs-CZ" sz="2400" dirty="0">
              <a:solidFill>
                <a:srgbClr val="0000FF"/>
              </a:solidFill>
            </a:endParaRPr>
          </a:p>
          <a:p>
            <a:pPr marL="799124" lvl="1" indent="-342687" algn="just">
              <a:buClr>
                <a:srgbClr val="0000FF"/>
              </a:buClr>
              <a:buSzPct val="100000"/>
            </a:pPr>
            <a:r>
              <a:rPr kumimoji="1" lang="cs-CZ" altLang="cs-CZ" b="1" dirty="0">
                <a:solidFill>
                  <a:schemeClr val="tx1"/>
                </a:solidFill>
              </a:rPr>
              <a:t>Protein-proteinové interakce a jejich analýza</a:t>
            </a:r>
          </a:p>
          <a:p>
            <a:pPr marL="799124" lvl="1" indent="-342687" algn="just">
              <a:buClr>
                <a:srgbClr val="0000FF"/>
              </a:buClr>
              <a:buSzPct val="100000"/>
            </a:pPr>
            <a:endParaRPr kumimoji="1" lang="en-US" altLang="cs-CZ" b="1" dirty="0">
              <a:solidFill>
                <a:schemeClr val="tx1"/>
              </a:solidFill>
            </a:endParaRPr>
          </a:p>
          <a:p>
            <a:pPr algn="just">
              <a:buClr>
                <a:srgbClr val="0000FF"/>
              </a:buClr>
              <a:buSzPct val="60000"/>
              <a:buFont typeface="Wingdings" panose="05000000000000000000" pitchFamily="2" charset="2"/>
              <a:buChar char="¨"/>
            </a:pPr>
            <a:r>
              <a:rPr kumimoji="1" lang="cs-CZ" altLang="cs-CZ" sz="2400" b="1" dirty="0">
                <a:solidFill>
                  <a:srgbClr val="0000FF"/>
                </a:solidFill>
              </a:rPr>
              <a:t>Kapitola 08</a:t>
            </a:r>
            <a:endParaRPr kumimoji="1" lang="en-US" altLang="cs-CZ" sz="2400" dirty="0">
              <a:solidFill>
                <a:srgbClr val="0000FF"/>
              </a:solidFill>
            </a:endParaRPr>
          </a:p>
          <a:p>
            <a:pPr marL="799124" lvl="1" indent="-342687" algn="just">
              <a:buClr>
                <a:srgbClr val="0000FF"/>
              </a:buClr>
              <a:buSzPct val="100000"/>
            </a:pPr>
            <a:r>
              <a:rPr kumimoji="1" lang="cs-CZ" altLang="cs-CZ" b="1" dirty="0">
                <a:solidFill>
                  <a:schemeClr val="tx1"/>
                </a:solidFill>
              </a:rPr>
              <a:t>Současné m</a:t>
            </a:r>
            <a:r>
              <a:rPr kumimoji="1" lang="en-US" altLang="cs-CZ" b="1" dirty="0" err="1">
                <a:solidFill>
                  <a:schemeClr val="tx1"/>
                </a:solidFill>
              </a:rPr>
              <a:t>etody</a:t>
            </a:r>
            <a:r>
              <a:rPr kumimoji="1" lang="en-US" altLang="cs-CZ" b="1" dirty="0">
                <a:solidFill>
                  <a:schemeClr val="tx1"/>
                </a:solidFill>
              </a:rPr>
              <a:t> </a:t>
            </a:r>
            <a:r>
              <a:rPr kumimoji="1" lang="en-US" altLang="cs-CZ" b="1" dirty="0" err="1">
                <a:solidFill>
                  <a:schemeClr val="tx1"/>
                </a:solidFill>
              </a:rPr>
              <a:t>sekvenov</a:t>
            </a:r>
            <a:r>
              <a:rPr kumimoji="1" lang="cs-CZ" altLang="cs-CZ" b="1" dirty="0" err="1">
                <a:solidFill>
                  <a:schemeClr val="tx1"/>
                </a:solidFill>
              </a:rPr>
              <a:t>ání</a:t>
            </a:r>
            <a:r>
              <a:rPr kumimoji="1" lang="cs-CZ" altLang="cs-CZ" b="1" dirty="0">
                <a:solidFill>
                  <a:schemeClr val="tx1"/>
                </a:solidFill>
              </a:rPr>
              <a:t> DNA</a:t>
            </a:r>
          </a:p>
          <a:p>
            <a:pPr marL="799124" lvl="1" indent="-342687" algn="just">
              <a:buClr>
                <a:srgbClr val="0000FF"/>
              </a:buClr>
              <a:buSzPct val="100000"/>
            </a:pPr>
            <a:endParaRPr kumimoji="1" lang="en-US" altLang="cs-CZ" dirty="0"/>
          </a:p>
          <a:p>
            <a:endParaRPr lang="cs-CZ" altLang="cs-CZ" sz="2400" dirty="0"/>
          </a:p>
        </p:txBody>
      </p:sp>
      <p:sp>
        <p:nvSpPr>
          <p:cNvPr id="732164" name="Freeform 4">
            <a:extLst>
              <a:ext uri="{FF2B5EF4-FFF2-40B4-BE49-F238E27FC236}">
                <a16:creationId xmlns:a16="http://schemas.microsoft.com/office/drawing/2014/main" id="{5A1DC086-227B-4D4F-BAA1-0E1DC68639F9}"/>
              </a:ext>
            </a:extLst>
          </p:cNvPr>
          <p:cNvSpPr>
            <a:spLocks/>
          </p:cNvSpPr>
          <p:nvPr/>
        </p:nvSpPr>
        <p:spPr bwMode="auto">
          <a:xfrm flipH="1">
            <a:off x="1326181" y="1515906"/>
            <a:ext cx="45719" cy="4365130"/>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732164"/>
                                        </p:tgtEl>
                                        <p:attrNameLst>
                                          <p:attrName>style.visibility</p:attrName>
                                        </p:attrNameLst>
                                      </p:cBhvr>
                                      <p:to>
                                        <p:strVal val="visible"/>
                                      </p:to>
                                    </p:set>
                                    <p:animEffect transition="in" filter="wipe(up)">
                                      <p:cBhvr>
                                        <p:cTn id="7" dur="500"/>
                                        <p:tgtEl>
                                          <p:spTgt spid="732164"/>
                                        </p:tgtEl>
                                      </p:cBhvr>
                                    </p:animEffect>
                                  </p:childTnLst>
                                </p:cTn>
                              </p:par>
                              <p:par>
                                <p:cTn id="8" presetID="22" presetClass="entr" presetSubtype="8" fill="hold"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wipe(left)">
                                      <p:cBhvr>
                                        <p:cTn id="10" dur="500"/>
                                        <p:tgtEl>
                                          <p:spTgt spid="16">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Effect transition="in" filter="wipe(left)">
                                      <p:cBhvr>
                                        <p:cTn id="13" dur="500"/>
                                        <p:tgtEl>
                                          <p:spTgt spid="16">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wipe(left)">
                                      <p:cBhvr>
                                        <p:cTn id="18" dur="500"/>
                                        <p:tgtEl>
                                          <p:spTgt spid="16">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animEffect transition="in" filter="wipe(left)">
                                      <p:cBhvr>
                                        <p:cTn id="23" dur="500"/>
                                        <p:tgtEl>
                                          <p:spTgt spid="16">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xEl>
                                              <p:pRg st="6" end="6"/>
                                            </p:txEl>
                                          </p:spTgt>
                                        </p:tgtEl>
                                        <p:attrNameLst>
                                          <p:attrName>style.visibility</p:attrName>
                                        </p:attrNameLst>
                                      </p:cBhvr>
                                      <p:to>
                                        <p:strVal val="visible"/>
                                      </p:to>
                                    </p:set>
                                    <p:animEffect transition="in" filter="wipe(left)">
                                      <p:cBhvr>
                                        <p:cTn id="28" dur="500"/>
                                        <p:tgtEl>
                                          <p:spTgt spid="16">
                                            <p:txEl>
                                              <p:pRg st="6" end="6"/>
                                            </p:txEl>
                                          </p:spTgt>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16">
                                            <p:txEl>
                                              <p:pRg st="7" end="7"/>
                                            </p:txEl>
                                          </p:spTgt>
                                        </p:tgtEl>
                                        <p:attrNameLst>
                                          <p:attrName>style.visibility</p:attrName>
                                        </p:attrNameLst>
                                      </p:cBhvr>
                                      <p:to>
                                        <p:strVal val="visible"/>
                                      </p:to>
                                    </p:set>
                                    <p:animEffect transition="in" filter="wipe(left)">
                                      <p:cBhvr>
                                        <p:cTn id="32" dur="500"/>
                                        <p:tgtEl>
                                          <p:spTgt spid="16">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xEl>
                                              <p:pRg st="9" end="9"/>
                                            </p:txEl>
                                          </p:spTgt>
                                        </p:tgtEl>
                                        <p:attrNameLst>
                                          <p:attrName>style.visibility</p:attrName>
                                        </p:attrNameLst>
                                      </p:cBhvr>
                                      <p:to>
                                        <p:strVal val="visible"/>
                                      </p:to>
                                    </p:set>
                                    <p:animEffect transition="in" filter="wipe(left)">
                                      <p:cBhvr>
                                        <p:cTn id="37" dur="500"/>
                                        <p:tgtEl>
                                          <p:spTgt spid="16">
                                            <p:txEl>
                                              <p:pRg st="9" end="9"/>
                                            </p:txEl>
                                          </p:spTgt>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16">
                                            <p:txEl>
                                              <p:pRg st="10" end="10"/>
                                            </p:txEl>
                                          </p:spTgt>
                                        </p:tgtEl>
                                        <p:attrNameLst>
                                          <p:attrName>style.visibility</p:attrName>
                                        </p:attrNameLst>
                                      </p:cBhvr>
                                      <p:to>
                                        <p:strVal val="visible"/>
                                      </p:to>
                                    </p:set>
                                    <p:animEffect transition="in" filter="wipe(left)">
                                      <p:cBhvr>
                                        <p:cTn id="41" dur="500"/>
                                        <p:tgtEl>
                                          <p:spTgt spid="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20" name="Rectangle 8">
            <a:extLst>
              <a:ext uri="{FF2B5EF4-FFF2-40B4-BE49-F238E27FC236}">
                <a16:creationId xmlns:a16="http://schemas.microsoft.com/office/drawing/2014/main" id="{22CA667D-A7A9-4CE7-B8E0-EBFD53A2AE6C}"/>
              </a:ext>
            </a:extLst>
          </p:cNvPr>
          <p:cNvSpPr>
            <a:spLocks noGrp="1" noChangeArrowheads="1"/>
          </p:cNvSpPr>
          <p:nvPr>
            <p:ph type="body" sz="half" idx="1"/>
          </p:nvPr>
        </p:nvSpPr>
        <p:spPr bwMode="auto">
          <a:xfrm>
            <a:off x="1447529" y="2122338"/>
            <a:ext cx="6934312" cy="4578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cs-CZ" altLang="cs-CZ" sz="1995" b="1">
                <a:solidFill>
                  <a:srgbClr val="0000FF"/>
                </a:solidFill>
              </a:rPr>
              <a:t>PROSITE</a:t>
            </a:r>
            <a:r>
              <a:rPr lang="cs-CZ" altLang="cs-CZ" sz="1995"/>
              <a:t>, </a:t>
            </a:r>
            <a:r>
              <a:rPr lang="en-GB" altLang="cs-CZ" sz="1995">
                <a:hlinkClick r:id="rId3"/>
              </a:rPr>
              <a:t>http://www.expasy.org/prosite/</a:t>
            </a:r>
            <a:r>
              <a:rPr lang="cs-CZ" altLang="cs-CZ" sz="1995"/>
              <a:t> </a:t>
            </a:r>
            <a:endParaRPr lang="en-GB" altLang="cs-CZ" sz="1995"/>
          </a:p>
        </p:txBody>
      </p:sp>
      <p:sp>
        <p:nvSpPr>
          <p:cNvPr id="218117" name="Rectangle 5">
            <a:extLst>
              <a:ext uri="{FF2B5EF4-FFF2-40B4-BE49-F238E27FC236}">
                <a16:creationId xmlns:a16="http://schemas.microsoft.com/office/drawing/2014/main" id="{585AC933-EC4E-47B2-8A9D-9B666090167A}"/>
              </a:ext>
            </a:extLst>
          </p:cNvPr>
          <p:cNvSpPr>
            <a:spLocks noChangeArrowheads="1"/>
          </p:cNvSpPr>
          <p:nvPr/>
        </p:nvSpPr>
        <p:spPr bwMode="auto">
          <a:xfrm>
            <a:off x="1502244" y="1599673"/>
            <a:ext cx="7161808" cy="457872"/>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en-US" sz="1633" b="1" dirty="0">
                <a:solidFill>
                  <a:srgbClr val="0000FF"/>
                </a:solidFill>
                <a:latin typeface="+mn-lt"/>
                <a:cs typeface="Arial" charset="0"/>
              </a:rPr>
              <a:t>D</a:t>
            </a:r>
            <a:r>
              <a:rPr kumimoji="1" lang="cs-CZ" sz="1633" b="1" dirty="0" err="1">
                <a:solidFill>
                  <a:srgbClr val="0000FF"/>
                </a:solidFill>
                <a:latin typeface="+mn-lt"/>
                <a:cs typeface="Arial" charset="0"/>
              </a:rPr>
              <a:t>atabáze</a:t>
            </a:r>
            <a:r>
              <a:rPr kumimoji="1" lang="cs-CZ" sz="1633" b="1" dirty="0">
                <a:solidFill>
                  <a:srgbClr val="0000FF"/>
                </a:solidFill>
                <a:latin typeface="+mn-lt"/>
                <a:cs typeface="Arial" charset="0"/>
              </a:rPr>
              <a:t> funkčních </a:t>
            </a:r>
            <a:r>
              <a:rPr kumimoji="1" lang="cs-CZ" sz="1633" dirty="0">
                <a:solidFill>
                  <a:schemeClr val="tx2"/>
                </a:solidFill>
                <a:latin typeface="+mn-lt"/>
                <a:cs typeface="Arial" charset="0"/>
              </a:rPr>
              <a:t>nebo </a:t>
            </a:r>
            <a:r>
              <a:rPr kumimoji="1" lang="cs-CZ" sz="1633" b="1" dirty="0">
                <a:solidFill>
                  <a:srgbClr val="0000FF"/>
                </a:solidFill>
                <a:latin typeface="+mn-lt"/>
                <a:cs typeface="Arial" charset="0"/>
              </a:rPr>
              <a:t>struktur</a:t>
            </a:r>
            <a:r>
              <a:rPr kumimoji="1" lang="en-US" sz="1633" b="1" dirty="0">
                <a:solidFill>
                  <a:srgbClr val="0000FF"/>
                </a:solidFill>
                <a:latin typeface="+mn-lt"/>
                <a:cs typeface="Arial" charset="0"/>
              </a:rPr>
              <a:t>n</a:t>
            </a:r>
            <a:r>
              <a:rPr kumimoji="1" lang="cs-CZ" sz="1633" b="1" dirty="0" err="1">
                <a:solidFill>
                  <a:srgbClr val="0000FF"/>
                </a:solidFill>
                <a:latin typeface="+mn-lt"/>
                <a:cs typeface="Arial" charset="0"/>
              </a:rPr>
              <a:t>ích</a:t>
            </a:r>
            <a:r>
              <a:rPr kumimoji="1" lang="cs-CZ" sz="1633" b="1" dirty="0">
                <a:solidFill>
                  <a:srgbClr val="0000FF"/>
                </a:solidFill>
                <a:latin typeface="+mn-lt"/>
                <a:cs typeface="Arial" charset="0"/>
              </a:rPr>
              <a:t> motivů</a:t>
            </a:r>
            <a:r>
              <a:rPr kumimoji="1" lang="cs-CZ" sz="1633" dirty="0">
                <a:solidFill>
                  <a:schemeClr val="tx2"/>
                </a:solidFill>
                <a:latin typeface="+mn-lt"/>
                <a:cs typeface="Arial" charset="0"/>
              </a:rPr>
              <a:t> získaných </a:t>
            </a:r>
            <a:r>
              <a:rPr kumimoji="1" lang="cs-CZ" sz="1633" dirty="0">
                <a:solidFill>
                  <a:srgbClr val="0000FF"/>
                </a:solidFill>
                <a:latin typeface="+mn-lt"/>
                <a:cs typeface="Arial" charset="0"/>
              </a:rPr>
              <a:t>srovnáváním primárních dat </a:t>
            </a:r>
            <a:r>
              <a:rPr kumimoji="1" lang="cs-CZ" sz="1633" dirty="0">
                <a:solidFill>
                  <a:schemeClr val="tx2"/>
                </a:solidFill>
                <a:latin typeface="+mn-lt"/>
                <a:cs typeface="Arial" charset="0"/>
              </a:rPr>
              <a:t>(sekvencí)</a:t>
            </a:r>
            <a:endParaRPr kumimoji="1" lang="en-US" sz="1633" dirty="0">
              <a:solidFill>
                <a:schemeClr val="tx2"/>
              </a:solidFill>
              <a:latin typeface="+mn-lt"/>
              <a:cs typeface="Arial" charset="0"/>
            </a:endParaRPr>
          </a:p>
        </p:txBody>
      </p:sp>
      <p:pic>
        <p:nvPicPr>
          <p:cNvPr id="218135" name="Picture 23">
            <a:extLst>
              <a:ext uri="{FF2B5EF4-FFF2-40B4-BE49-F238E27FC236}">
                <a16:creationId xmlns:a16="http://schemas.microsoft.com/office/drawing/2014/main" id="{6F95E9BE-D07B-4DB7-B3B2-C4D6EEA4FF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0115" y="2513976"/>
            <a:ext cx="5027952" cy="319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 name="Freeform 7">
            <a:extLst>
              <a:ext uri="{FF2B5EF4-FFF2-40B4-BE49-F238E27FC236}">
                <a16:creationId xmlns:a16="http://schemas.microsoft.com/office/drawing/2014/main" id="{3E34C8C4-431E-4690-A004-904FC5A9680D}"/>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
        <p:nvSpPr>
          <p:cNvPr id="14" name="Rectangle 2">
            <a:extLst>
              <a:ext uri="{FF2B5EF4-FFF2-40B4-BE49-F238E27FC236}">
                <a16:creationId xmlns:a16="http://schemas.microsoft.com/office/drawing/2014/main" id="{CB5693E1-FBF0-4A64-A49B-1920FDCF8121}"/>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Sekundární databáze</a:t>
            </a:r>
            <a:endParaRPr lang="en-US" sz="4807" kern="0" dirty="0">
              <a:solidFill>
                <a:srgbClr val="0000FF"/>
              </a:solidFill>
              <a:latin typeface="+mn-lt"/>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8117"/>
                                        </p:tgtEl>
                                        <p:attrNameLst>
                                          <p:attrName>style.visibility</p:attrName>
                                        </p:attrNameLst>
                                      </p:cBhvr>
                                      <p:to>
                                        <p:strVal val="visible"/>
                                      </p:to>
                                    </p:set>
                                    <p:animEffect transition="in" filter="wipe(left)">
                                      <p:cBhvr>
                                        <p:cTn id="10" dur="1000"/>
                                        <p:tgtEl>
                                          <p:spTgt spid="21811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18120">
                                            <p:txEl>
                                              <p:pRg st="0" end="0"/>
                                            </p:txEl>
                                          </p:spTgt>
                                        </p:tgtEl>
                                        <p:attrNameLst>
                                          <p:attrName>style.visibility</p:attrName>
                                        </p:attrNameLst>
                                      </p:cBhvr>
                                      <p:to>
                                        <p:strVal val="visible"/>
                                      </p:to>
                                    </p:set>
                                    <p:animEffect transition="in" filter="dissolve">
                                      <p:cBhvr>
                                        <p:cTn id="15" dur="500"/>
                                        <p:tgtEl>
                                          <p:spTgt spid="218120">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218135"/>
                                        </p:tgtEl>
                                        <p:attrNameLst>
                                          <p:attrName>style.visibility</p:attrName>
                                        </p:attrNameLst>
                                      </p:cBhvr>
                                      <p:to>
                                        <p:strVal val="visible"/>
                                      </p:to>
                                    </p:set>
                                    <p:animEffect transition="in" filter="dissolve">
                                      <p:cBhvr>
                                        <p:cTn id="18" dur="500"/>
                                        <p:tgtEl>
                                          <p:spTgt spid="218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20" grpId="0" build="p"/>
      <p:bldP spid="218117"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8">
            <a:extLst>
              <a:ext uri="{FF2B5EF4-FFF2-40B4-BE49-F238E27FC236}">
                <a16:creationId xmlns:a16="http://schemas.microsoft.com/office/drawing/2014/main" id="{A920D9E2-1618-4EBA-839B-824B05DE2B79}"/>
              </a:ext>
            </a:extLst>
          </p:cNvPr>
          <p:cNvSpPr>
            <a:spLocks noGrp="1" noChangeArrowheads="1"/>
          </p:cNvSpPr>
          <p:nvPr>
            <p:ph type="body" sz="half" idx="1"/>
          </p:nvPr>
        </p:nvSpPr>
        <p:spPr bwMode="auto">
          <a:xfrm>
            <a:off x="1447529" y="2122338"/>
            <a:ext cx="6934312" cy="4578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cs-CZ" altLang="cs-CZ" sz="1995" b="1">
                <a:solidFill>
                  <a:srgbClr val="0000FF"/>
                </a:solidFill>
              </a:rPr>
              <a:t>PROSITE</a:t>
            </a:r>
            <a:r>
              <a:rPr lang="cs-CZ" altLang="cs-CZ" sz="1995"/>
              <a:t>, </a:t>
            </a:r>
            <a:r>
              <a:rPr lang="en-GB" altLang="cs-CZ" sz="1995">
                <a:hlinkClick r:id="rId3"/>
              </a:rPr>
              <a:t>http://www.expasy.org/prosite/</a:t>
            </a:r>
            <a:r>
              <a:rPr lang="cs-CZ" altLang="cs-CZ" sz="1995"/>
              <a:t> </a:t>
            </a:r>
            <a:endParaRPr lang="en-GB" altLang="cs-CZ" sz="1995"/>
          </a:p>
        </p:txBody>
      </p:sp>
      <p:pic>
        <p:nvPicPr>
          <p:cNvPr id="88067" name="Picture 24">
            <a:extLst>
              <a:ext uri="{FF2B5EF4-FFF2-40B4-BE49-F238E27FC236}">
                <a16:creationId xmlns:a16="http://schemas.microsoft.com/office/drawing/2014/main" id="{7BF04313-8B94-4AD0-A6F1-F2B30AD53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9088" y="2489499"/>
            <a:ext cx="6364132" cy="297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 name="Freeform 7">
            <a:extLst>
              <a:ext uri="{FF2B5EF4-FFF2-40B4-BE49-F238E27FC236}">
                <a16:creationId xmlns:a16="http://schemas.microsoft.com/office/drawing/2014/main" id="{6F1AD96D-942C-464F-8AF3-FAA654964109}"/>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
        <p:nvSpPr>
          <p:cNvPr id="14" name="Rectangle 2">
            <a:extLst>
              <a:ext uri="{FF2B5EF4-FFF2-40B4-BE49-F238E27FC236}">
                <a16:creationId xmlns:a16="http://schemas.microsoft.com/office/drawing/2014/main" id="{DBFC9CF8-6E0C-47DE-B087-F8259F98320B}"/>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Sekundární databáze</a:t>
            </a:r>
            <a:endParaRPr lang="en-US" sz="4807" kern="0" dirty="0">
              <a:solidFill>
                <a:srgbClr val="0000FF"/>
              </a:solidFill>
              <a:latin typeface="+mn-lt"/>
              <a:cs typeface="Arial"/>
            </a:endParaRPr>
          </a:p>
        </p:txBody>
      </p:sp>
      <p:sp>
        <p:nvSpPr>
          <p:cNvPr id="7" name="Rectangle 5">
            <a:extLst>
              <a:ext uri="{FF2B5EF4-FFF2-40B4-BE49-F238E27FC236}">
                <a16:creationId xmlns:a16="http://schemas.microsoft.com/office/drawing/2014/main" id="{71ED80F4-6B27-497C-BF55-8DC95ABED913}"/>
              </a:ext>
            </a:extLst>
          </p:cNvPr>
          <p:cNvSpPr>
            <a:spLocks noChangeArrowheads="1"/>
          </p:cNvSpPr>
          <p:nvPr/>
        </p:nvSpPr>
        <p:spPr bwMode="auto">
          <a:xfrm>
            <a:off x="1502244" y="1599673"/>
            <a:ext cx="7161808" cy="457872"/>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en-US" sz="1633" b="1" dirty="0">
                <a:solidFill>
                  <a:srgbClr val="0000FF"/>
                </a:solidFill>
                <a:latin typeface="+mn-lt"/>
                <a:cs typeface="Arial" charset="0"/>
              </a:rPr>
              <a:t>D</a:t>
            </a:r>
            <a:r>
              <a:rPr kumimoji="1" lang="cs-CZ" sz="1633" b="1" dirty="0" err="1">
                <a:solidFill>
                  <a:srgbClr val="0000FF"/>
                </a:solidFill>
                <a:latin typeface="+mn-lt"/>
                <a:cs typeface="Arial" charset="0"/>
              </a:rPr>
              <a:t>atabáze</a:t>
            </a:r>
            <a:r>
              <a:rPr kumimoji="1" lang="cs-CZ" sz="1633" b="1" dirty="0">
                <a:solidFill>
                  <a:srgbClr val="0000FF"/>
                </a:solidFill>
                <a:latin typeface="+mn-lt"/>
                <a:cs typeface="Arial" charset="0"/>
              </a:rPr>
              <a:t> funkčních </a:t>
            </a:r>
            <a:r>
              <a:rPr kumimoji="1" lang="cs-CZ" sz="1633" dirty="0">
                <a:solidFill>
                  <a:schemeClr val="tx2"/>
                </a:solidFill>
                <a:latin typeface="+mn-lt"/>
                <a:cs typeface="Arial" charset="0"/>
              </a:rPr>
              <a:t>nebo </a:t>
            </a:r>
            <a:r>
              <a:rPr kumimoji="1" lang="cs-CZ" sz="1633" b="1" dirty="0">
                <a:solidFill>
                  <a:srgbClr val="0000FF"/>
                </a:solidFill>
                <a:latin typeface="+mn-lt"/>
                <a:cs typeface="Arial" charset="0"/>
              </a:rPr>
              <a:t>struktur</a:t>
            </a:r>
            <a:r>
              <a:rPr kumimoji="1" lang="en-US" sz="1633" b="1" dirty="0">
                <a:solidFill>
                  <a:srgbClr val="0000FF"/>
                </a:solidFill>
                <a:latin typeface="+mn-lt"/>
                <a:cs typeface="Arial" charset="0"/>
              </a:rPr>
              <a:t>n</a:t>
            </a:r>
            <a:r>
              <a:rPr kumimoji="1" lang="cs-CZ" sz="1633" b="1" dirty="0" err="1">
                <a:solidFill>
                  <a:srgbClr val="0000FF"/>
                </a:solidFill>
                <a:latin typeface="+mn-lt"/>
                <a:cs typeface="Arial" charset="0"/>
              </a:rPr>
              <a:t>ích</a:t>
            </a:r>
            <a:r>
              <a:rPr kumimoji="1" lang="cs-CZ" sz="1633" b="1" dirty="0">
                <a:solidFill>
                  <a:srgbClr val="0000FF"/>
                </a:solidFill>
                <a:latin typeface="+mn-lt"/>
                <a:cs typeface="Arial" charset="0"/>
              </a:rPr>
              <a:t> motivů</a:t>
            </a:r>
            <a:r>
              <a:rPr kumimoji="1" lang="cs-CZ" sz="1633" dirty="0">
                <a:solidFill>
                  <a:schemeClr val="tx2"/>
                </a:solidFill>
                <a:latin typeface="+mn-lt"/>
                <a:cs typeface="Arial" charset="0"/>
              </a:rPr>
              <a:t> získaných </a:t>
            </a:r>
            <a:r>
              <a:rPr kumimoji="1" lang="cs-CZ" sz="1633" dirty="0">
                <a:solidFill>
                  <a:srgbClr val="0000FF"/>
                </a:solidFill>
                <a:latin typeface="+mn-lt"/>
                <a:cs typeface="Arial" charset="0"/>
              </a:rPr>
              <a:t>srovnáváním primárních dat </a:t>
            </a:r>
            <a:r>
              <a:rPr kumimoji="1" lang="cs-CZ" sz="1633" dirty="0">
                <a:solidFill>
                  <a:schemeClr val="tx2"/>
                </a:solidFill>
                <a:latin typeface="+mn-lt"/>
                <a:cs typeface="Arial" charset="0"/>
              </a:rPr>
              <a:t>(sekvencí)</a:t>
            </a:r>
            <a:endParaRPr kumimoji="1" lang="en-US" sz="1633" dirty="0">
              <a:solidFill>
                <a:schemeClr val="tx2"/>
              </a:solidFill>
              <a:latin typeface="+mn-lt"/>
              <a:cs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8">
            <a:extLst>
              <a:ext uri="{FF2B5EF4-FFF2-40B4-BE49-F238E27FC236}">
                <a16:creationId xmlns:a16="http://schemas.microsoft.com/office/drawing/2014/main" id="{43B12396-5296-4C80-ADDC-E313FE3653AE}"/>
              </a:ext>
            </a:extLst>
          </p:cNvPr>
          <p:cNvSpPr>
            <a:spLocks noGrp="1" noChangeArrowheads="1"/>
          </p:cNvSpPr>
          <p:nvPr>
            <p:ph type="body" sz="half" idx="1"/>
          </p:nvPr>
        </p:nvSpPr>
        <p:spPr bwMode="auto">
          <a:xfrm>
            <a:off x="1447529" y="2122338"/>
            <a:ext cx="6934312" cy="4578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cs-CZ" altLang="cs-CZ" sz="1995" b="1">
                <a:solidFill>
                  <a:srgbClr val="0000FF"/>
                </a:solidFill>
              </a:rPr>
              <a:t>PROSITE</a:t>
            </a:r>
            <a:r>
              <a:rPr lang="cs-CZ" altLang="cs-CZ" sz="1995"/>
              <a:t>, </a:t>
            </a:r>
            <a:r>
              <a:rPr lang="en-GB" altLang="cs-CZ" sz="1995">
                <a:hlinkClick r:id="rId3"/>
              </a:rPr>
              <a:t>http://www.expasy.org/prosite/</a:t>
            </a:r>
            <a:r>
              <a:rPr lang="cs-CZ" altLang="cs-CZ" sz="1995"/>
              <a:t> </a:t>
            </a:r>
            <a:endParaRPr lang="en-GB" altLang="cs-CZ" sz="1995"/>
          </a:p>
        </p:txBody>
      </p:sp>
      <p:sp>
        <p:nvSpPr>
          <p:cNvPr id="13" name="Freeform 7">
            <a:extLst>
              <a:ext uri="{FF2B5EF4-FFF2-40B4-BE49-F238E27FC236}">
                <a16:creationId xmlns:a16="http://schemas.microsoft.com/office/drawing/2014/main" id="{AD870272-3CDE-4B66-808F-065CBB3A5047}"/>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
        <p:nvSpPr>
          <p:cNvPr id="14" name="Rectangle 2">
            <a:extLst>
              <a:ext uri="{FF2B5EF4-FFF2-40B4-BE49-F238E27FC236}">
                <a16:creationId xmlns:a16="http://schemas.microsoft.com/office/drawing/2014/main" id="{A4789A01-B42E-45D2-98B7-7AF80EC8975A}"/>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Sekundární databáze</a:t>
            </a:r>
            <a:endParaRPr lang="en-US" sz="4807" kern="0" dirty="0">
              <a:solidFill>
                <a:srgbClr val="0000FF"/>
              </a:solidFill>
              <a:latin typeface="+mn-lt"/>
              <a:cs typeface="Arial"/>
            </a:endParaRPr>
          </a:p>
        </p:txBody>
      </p:sp>
      <p:sp>
        <p:nvSpPr>
          <p:cNvPr id="7" name="Rectangle 5">
            <a:extLst>
              <a:ext uri="{FF2B5EF4-FFF2-40B4-BE49-F238E27FC236}">
                <a16:creationId xmlns:a16="http://schemas.microsoft.com/office/drawing/2014/main" id="{A0956CCD-B509-401E-BADC-34A53C353FB1}"/>
              </a:ext>
            </a:extLst>
          </p:cNvPr>
          <p:cNvSpPr>
            <a:spLocks noChangeArrowheads="1"/>
          </p:cNvSpPr>
          <p:nvPr/>
        </p:nvSpPr>
        <p:spPr bwMode="auto">
          <a:xfrm>
            <a:off x="1502244" y="1599673"/>
            <a:ext cx="7161808" cy="457872"/>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en-US" sz="1633" b="1" dirty="0">
                <a:solidFill>
                  <a:srgbClr val="0000FF"/>
                </a:solidFill>
                <a:latin typeface="+mn-lt"/>
                <a:cs typeface="Arial" charset="0"/>
              </a:rPr>
              <a:t>D</a:t>
            </a:r>
            <a:r>
              <a:rPr kumimoji="1" lang="cs-CZ" sz="1633" b="1" dirty="0" err="1">
                <a:solidFill>
                  <a:srgbClr val="0000FF"/>
                </a:solidFill>
                <a:latin typeface="+mn-lt"/>
                <a:cs typeface="Arial" charset="0"/>
              </a:rPr>
              <a:t>atabáze</a:t>
            </a:r>
            <a:r>
              <a:rPr kumimoji="1" lang="cs-CZ" sz="1633" b="1" dirty="0">
                <a:solidFill>
                  <a:srgbClr val="0000FF"/>
                </a:solidFill>
                <a:latin typeface="+mn-lt"/>
                <a:cs typeface="Arial" charset="0"/>
              </a:rPr>
              <a:t> funkčních </a:t>
            </a:r>
            <a:r>
              <a:rPr kumimoji="1" lang="cs-CZ" sz="1633" dirty="0">
                <a:solidFill>
                  <a:schemeClr val="tx2"/>
                </a:solidFill>
                <a:latin typeface="+mn-lt"/>
                <a:cs typeface="Arial" charset="0"/>
              </a:rPr>
              <a:t>nebo </a:t>
            </a:r>
            <a:r>
              <a:rPr kumimoji="1" lang="cs-CZ" sz="1633" b="1" dirty="0">
                <a:solidFill>
                  <a:srgbClr val="0000FF"/>
                </a:solidFill>
                <a:latin typeface="+mn-lt"/>
                <a:cs typeface="Arial" charset="0"/>
              </a:rPr>
              <a:t>struktur</a:t>
            </a:r>
            <a:r>
              <a:rPr kumimoji="1" lang="en-US" sz="1633" b="1" dirty="0">
                <a:solidFill>
                  <a:srgbClr val="0000FF"/>
                </a:solidFill>
                <a:latin typeface="+mn-lt"/>
                <a:cs typeface="Arial" charset="0"/>
              </a:rPr>
              <a:t>n</a:t>
            </a:r>
            <a:r>
              <a:rPr kumimoji="1" lang="cs-CZ" sz="1633" b="1" dirty="0" err="1">
                <a:solidFill>
                  <a:srgbClr val="0000FF"/>
                </a:solidFill>
                <a:latin typeface="+mn-lt"/>
                <a:cs typeface="Arial" charset="0"/>
              </a:rPr>
              <a:t>ích</a:t>
            </a:r>
            <a:r>
              <a:rPr kumimoji="1" lang="cs-CZ" sz="1633" b="1" dirty="0">
                <a:solidFill>
                  <a:srgbClr val="0000FF"/>
                </a:solidFill>
                <a:latin typeface="+mn-lt"/>
                <a:cs typeface="Arial" charset="0"/>
              </a:rPr>
              <a:t> motivů</a:t>
            </a:r>
            <a:r>
              <a:rPr kumimoji="1" lang="cs-CZ" sz="1633" dirty="0">
                <a:solidFill>
                  <a:schemeClr val="tx2"/>
                </a:solidFill>
                <a:latin typeface="+mn-lt"/>
                <a:cs typeface="Arial" charset="0"/>
              </a:rPr>
              <a:t> získaných </a:t>
            </a:r>
            <a:r>
              <a:rPr kumimoji="1" lang="cs-CZ" sz="1633" dirty="0">
                <a:solidFill>
                  <a:srgbClr val="0000FF"/>
                </a:solidFill>
                <a:latin typeface="+mn-lt"/>
                <a:cs typeface="Arial" charset="0"/>
              </a:rPr>
              <a:t>srovnáváním primárních dat </a:t>
            </a:r>
            <a:r>
              <a:rPr kumimoji="1" lang="cs-CZ" sz="1633" dirty="0">
                <a:solidFill>
                  <a:schemeClr val="tx2"/>
                </a:solidFill>
                <a:latin typeface="+mn-lt"/>
                <a:cs typeface="Arial" charset="0"/>
              </a:rPr>
              <a:t>(sekvencí)</a:t>
            </a:r>
            <a:endParaRPr kumimoji="1" lang="en-US" sz="1633" dirty="0">
              <a:solidFill>
                <a:schemeClr val="tx2"/>
              </a:solidFill>
              <a:latin typeface="+mn-lt"/>
              <a:cs typeface="Arial" charset="0"/>
            </a:endParaRPr>
          </a:p>
        </p:txBody>
      </p:sp>
      <p:sp>
        <p:nvSpPr>
          <p:cNvPr id="90118" name="Obdélník 3">
            <a:extLst>
              <a:ext uri="{FF2B5EF4-FFF2-40B4-BE49-F238E27FC236}">
                <a16:creationId xmlns:a16="http://schemas.microsoft.com/office/drawing/2014/main" id="{627E9101-5712-4216-AFC2-8114411F8E54}"/>
              </a:ext>
            </a:extLst>
          </p:cNvPr>
          <p:cNvSpPr>
            <a:spLocks noChangeArrowheads="1"/>
          </p:cNvSpPr>
          <p:nvPr/>
        </p:nvSpPr>
        <p:spPr bwMode="auto">
          <a:xfrm>
            <a:off x="481" y="5714761"/>
            <a:ext cx="9143040" cy="1143240"/>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pPr eaLnBrk="1" hangingPunct="1"/>
            <a:endParaRPr lang="en-US" altLang="en-US" sz="1633" b="1"/>
          </a:p>
        </p:txBody>
      </p:sp>
      <p:pic>
        <p:nvPicPr>
          <p:cNvPr id="3" name="Obrázek 2">
            <a:extLst>
              <a:ext uri="{FF2B5EF4-FFF2-40B4-BE49-F238E27FC236}">
                <a16:creationId xmlns:a16="http://schemas.microsoft.com/office/drawing/2014/main" id="{0F0AF499-157A-419F-852A-67A32349C5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9089" y="2580209"/>
            <a:ext cx="5202174" cy="417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8">
            <a:extLst>
              <a:ext uri="{FF2B5EF4-FFF2-40B4-BE49-F238E27FC236}">
                <a16:creationId xmlns:a16="http://schemas.microsoft.com/office/drawing/2014/main" id="{224D7BAF-2529-40B4-9EAD-784BA3562DD4}"/>
              </a:ext>
            </a:extLst>
          </p:cNvPr>
          <p:cNvSpPr>
            <a:spLocks noGrp="1" noChangeArrowheads="1"/>
          </p:cNvSpPr>
          <p:nvPr>
            <p:ph type="body" sz="half" idx="1"/>
          </p:nvPr>
        </p:nvSpPr>
        <p:spPr bwMode="auto">
          <a:xfrm>
            <a:off x="1447529" y="2122338"/>
            <a:ext cx="6934312" cy="4578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cs-CZ" altLang="cs-CZ" sz="1995" b="1">
                <a:solidFill>
                  <a:srgbClr val="0000FF"/>
                </a:solidFill>
              </a:rPr>
              <a:t>PROSITE</a:t>
            </a:r>
            <a:r>
              <a:rPr lang="cs-CZ" altLang="cs-CZ" sz="1995"/>
              <a:t>, </a:t>
            </a:r>
            <a:r>
              <a:rPr lang="en-GB" altLang="cs-CZ" sz="1995">
                <a:hlinkClick r:id="rId3"/>
              </a:rPr>
              <a:t>http://www.expasy.org/prosite/</a:t>
            </a:r>
            <a:r>
              <a:rPr lang="cs-CZ" altLang="cs-CZ" sz="1995"/>
              <a:t> </a:t>
            </a:r>
            <a:endParaRPr lang="en-GB" altLang="cs-CZ" sz="1995"/>
          </a:p>
        </p:txBody>
      </p:sp>
      <p:sp>
        <p:nvSpPr>
          <p:cNvPr id="13" name="Freeform 7">
            <a:extLst>
              <a:ext uri="{FF2B5EF4-FFF2-40B4-BE49-F238E27FC236}">
                <a16:creationId xmlns:a16="http://schemas.microsoft.com/office/drawing/2014/main" id="{E875471F-9A16-468D-9891-84D1F92156EA}"/>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
        <p:nvSpPr>
          <p:cNvPr id="14" name="Rectangle 2">
            <a:extLst>
              <a:ext uri="{FF2B5EF4-FFF2-40B4-BE49-F238E27FC236}">
                <a16:creationId xmlns:a16="http://schemas.microsoft.com/office/drawing/2014/main" id="{B3638136-A559-4D56-922E-D44C1E095AEF}"/>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Sekundární databáze</a:t>
            </a:r>
            <a:endParaRPr lang="en-US" sz="4807" kern="0" dirty="0">
              <a:solidFill>
                <a:srgbClr val="0000FF"/>
              </a:solidFill>
              <a:latin typeface="+mn-lt"/>
              <a:cs typeface="Arial"/>
            </a:endParaRPr>
          </a:p>
        </p:txBody>
      </p:sp>
      <p:sp>
        <p:nvSpPr>
          <p:cNvPr id="7" name="Rectangle 5">
            <a:extLst>
              <a:ext uri="{FF2B5EF4-FFF2-40B4-BE49-F238E27FC236}">
                <a16:creationId xmlns:a16="http://schemas.microsoft.com/office/drawing/2014/main" id="{A4F1E2B4-6C8F-4F4F-9A6D-7C25E0826B6E}"/>
              </a:ext>
            </a:extLst>
          </p:cNvPr>
          <p:cNvSpPr>
            <a:spLocks noChangeArrowheads="1"/>
          </p:cNvSpPr>
          <p:nvPr/>
        </p:nvSpPr>
        <p:spPr bwMode="auto">
          <a:xfrm>
            <a:off x="1502244" y="1599673"/>
            <a:ext cx="7161808" cy="457872"/>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en-US" sz="1633" b="1" dirty="0">
                <a:solidFill>
                  <a:srgbClr val="0000FF"/>
                </a:solidFill>
                <a:latin typeface="+mn-lt"/>
                <a:cs typeface="Arial" charset="0"/>
              </a:rPr>
              <a:t>D</a:t>
            </a:r>
            <a:r>
              <a:rPr kumimoji="1" lang="cs-CZ" sz="1633" b="1" dirty="0" err="1">
                <a:solidFill>
                  <a:srgbClr val="0000FF"/>
                </a:solidFill>
                <a:latin typeface="+mn-lt"/>
                <a:cs typeface="Arial" charset="0"/>
              </a:rPr>
              <a:t>atabáze</a:t>
            </a:r>
            <a:r>
              <a:rPr kumimoji="1" lang="cs-CZ" sz="1633" b="1" dirty="0">
                <a:solidFill>
                  <a:srgbClr val="0000FF"/>
                </a:solidFill>
                <a:latin typeface="+mn-lt"/>
                <a:cs typeface="Arial" charset="0"/>
              </a:rPr>
              <a:t> funkčních </a:t>
            </a:r>
            <a:r>
              <a:rPr kumimoji="1" lang="cs-CZ" sz="1633" dirty="0">
                <a:solidFill>
                  <a:schemeClr val="tx2"/>
                </a:solidFill>
                <a:latin typeface="+mn-lt"/>
                <a:cs typeface="Arial" charset="0"/>
              </a:rPr>
              <a:t>nebo </a:t>
            </a:r>
            <a:r>
              <a:rPr kumimoji="1" lang="cs-CZ" sz="1633" b="1" dirty="0">
                <a:solidFill>
                  <a:srgbClr val="0000FF"/>
                </a:solidFill>
                <a:latin typeface="+mn-lt"/>
                <a:cs typeface="Arial" charset="0"/>
              </a:rPr>
              <a:t>struktur</a:t>
            </a:r>
            <a:r>
              <a:rPr kumimoji="1" lang="en-US" sz="1633" b="1" dirty="0">
                <a:solidFill>
                  <a:srgbClr val="0000FF"/>
                </a:solidFill>
                <a:latin typeface="+mn-lt"/>
                <a:cs typeface="Arial" charset="0"/>
              </a:rPr>
              <a:t>n</a:t>
            </a:r>
            <a:r>
              <a:rPr kumimoji="1" lang="cs-CZ" sz="1633" b="1" dirty="0" err="1">
                <a:solidFill>
                  <a:srgbClr val="0000FF"/>
                </a:solidFill>
                <a:latin typeface="+mn-lt"/>
                <a:cs typeface="Arial" charset="0"/>
              </a:rPr>
              <a:t>ích</a:t>
            </a:r>
            <a:r>
              <a:rPr kumimoji="1" lang="cs-CZ" sz="1633" b="1" dirty="0">
                <a:solidFill>
                  <a:srgbClr val="0000FF"/>
                </a:solidFill>
                <a:latin typeface="+mn-lt"/>
                <a:cs typeface="Arial" charset="0"/>
              </a:rPr>
              <a:t> motivů</a:t>
            </a:r>
            <a:r>
              <a:rPr kumimoji="1" lang="cs-CZ" sz="1633" dirty="0">
                <a:solidFill>
                  <a:schemeClr val="tx2"/>
                </a:solidFill>
                <a:latin typeface="+mn-lt"/>
                <a:cs typeface="Arial" charset="0"/>
              </a:rPr>
              <a:t> získaných </a:t>
            </a:r>
            <a:r>
              <a:rPr kumimoji="1" lang="cs-CZ" sz="1633" dirty="0">
                <a:solidFill>
                  <a:srgbClr val="0000FF"/>
                </a:solidFill>
                <a:latin typeface="+mn-lt"/>
                <a:cs typeface="Arial" charset="0"/>
              </a:rPr>
              <a:t>srovnáváním primárních dat </a:t>
            </a:r>
            <a:r>
              <a:rPr kumimoji="1" lang="cs-CZ" sz="1633" dirty="0">
                <a:solidFill>
                  <a:schemeClr val="tx2"/>
                </a:solidFill>
                <a:latin typeface="+mn-lt"/>
                <a:cs typeface="Arial" charset="0"/>
              </a:rPr>
              <a:t>(sekvencí)</a:t>
            </a:r>
            <a:endParaRPr kumimoji="1" lang="en-US" sz="1633" dirty="0">
              <a:solidFill>
                <a:schemeClr val="tx2"/>
              </a:solidFill>
              <a:latin typeface="+mn-lt"/>
              <a:cs typeface="Arial" charset="0"/>
            </a:endParaRPr>
          </a:p>
        </p:txBody>
      </p:sp>
      <p:sp>
        <p:nvSpPr>
          <p:cNvPr id="92166" name="Obdélník 3">
            <a:extLst>
              <a:ext uri="{FF2B5EF4-FFF2-40B4-BE49-F238E27FC236}">
                <a16:creationId xmlns:a16="http://schemas.microsoft.com/office/drawing/2014/main" id="{3394C6D5-91FC-4625-AAC6-F10B7B33CF26}"/>
              </a:ext>
            </a:extLst>
          </p:cNvPr>
          <p:cNvSpPr>
            <a:spLocks noChangeArrowheads="1"/>
          </p:cNvSpPr>
          <p:nvPr/>
        </p:nvSpPr>
        <p:spPr bwMode="auto">
          <a:xfrm>
            <a:off x="481" y="5714761"/>
            <a:ext cx="9143040" cy="1143240"/>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pPr eaLnBrk="1" hangingPunct="1"/>
            <a:endParaRPr lang="en-US" altLang="en-US" sz="1633" b="1"/>
          </a:p>
        </p:txBody>
      </p:sp>
      <p:pic>
        <p:nvPicPr>
          <p:cNvPr id="2" name="Obrázek 1">
            <a:extLst>
              <a:ext uri="{FF2B5EF4-FFF2-40B4-BE49-F238E27FC236}">
                <a16:creationId xmlns:a16="http://schemas.microsoft.com/office/drawing/2014/main" id="{A4CA4008-369C-42F0-A6D0-9111C0DFAB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9088" y="2645003"/>
            <a:ext cx="5225212" cy="412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27" name="Rectangle 15">
            <a:extLst>
              <a:ext uri="{FF2B5EF4-FFF2-40B4-BE49-F238E27FC236}">
                <a16:creationId xmlns:a16="http://schemas.microsoft.com/office/drawing/2014/main" id="{899E2901-A05D-42BE-A9F6-5DBD48983D9F}"/>
              </a:ext>
            </a:extLst>
          </p:cNvPr>
          <p:cNvSpPr>
            <a:spLocks noChangeArrowheads="1"/>
          </p:cNvSpPr>
          <p:nvPr/>
        </p:nvSpPr>
        <p:spPr bwMode="auto">
          <a:xfrm>
            <a:off x="1414412" y="2188570"/>
            <a:ext cx="7772304" cy="68536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lang="cs-CZ" sz="1995" b="1" dirty="0">
                <a:solidFill>
                  <a:srgbClr val="0000FF"/>
                </a:solidFill>
                <a:latin typeface="+mn-lt"/>
                <a:cs typeface="Arial" charset="0"/>
              </a:rPr>
              <a:t>PRINTS</a:t>
            </a:r>
            <a:r>
              <a:rPr lang="cs-CZ" sz="1995" dirty="0">
                <a:solidFill>
                  <a:schemeClr val="tx2"/>
                </a:solidFill>
                <a:latin typeface="+mn-lt"/>
                <a:cs typeface="Arial" charset="0"/>
              </a:rPr>
              <a:t>, </a:t>
            </a:r>
            <a:r>
              <a:rPr lang="en-GB" sz="1995" dirty="0">
                <a:solidFill>
                  <a:schemeClr val="tx2"/>
                </a:solidFill>
                <a:latin typeface="+mn-lt"/>
                <a:cs typeface="Arial" charset="0"/>
                <a:hlinkClick r:id="rId3"/>
              </a:rPr>
              <a:t>http://www.bioinf.man.ac.uk/dbbrowser/PRINTS/</a:t>
            </a:r>
            <a:r>
              <a:rPr lang="cs-CZ" sz="1995" dirty="0">
                <a:solidFill>
                  <a:schemeClr val="tx2"/>
                </a:solidFill>
                <a:latin typeface="+mn-lt"/>
                <a:cs typeface="Arial" charset="0"/>
              </a:rPr>
              <a:t> </a:t>
            </a:r>
            <a:endParaRPr lang="en-GB" sz="1995" dirty="0">
              <a:solidFill>
                <a:schemeClr val="tx2"/>
              </a:solidFill>
              <a:latin typeface="+mn-lt"/>
              <a:cs typeface="Arial" charset="0"/>
            </a:endParaRPr>
          </a:p>
        </p:txBody>
      </p:sp>
      <p:pic>
        <p:nvPicPr>
          <p:cNvPr id="218131" name="Picture 19">
            <a:extLst>
              <a:ext uri="{FF2B5EF4-FFF2-40B4-BE49-F238E27FC236}">
                <a16:creationId xmlns:a16="http://schemas.microsoft.com/office/drawing/2014/main" id="{11F0A6C4-CE55-4701-815F-E10127A7C668}"/>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bwMode="auto">
          <a:xfrm>
            <a:off x="1764296" y="2516856"/>
            <a:ext cx="5094185" cy="30654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7">
            <a:extLst>
              <a:ext uri="{FF2B5EF4-FFF2-40B4-BE49-F238E27FC236}">
                <a16:creationId xmlns:a16="http://schemas.microsoft.com/office/drawing/2014/main" id="{CF7342F5-9A52-45CF-9CE3-C84DDE140C97}"/>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
        <p:nvSpPr>
          <p:cNvPr id="14" name="Rectangle 2">
            <a:extLst>
              <a:ext uri="{FF2B5EF4-FFF2-40B4-BE49-F238E27FC236}">
                <a16:creationId xmlns:a16="http://schemas.microsoft.com/office/drawing/2014/main" id="{83693E84-979A-4466-A922-F3EABE3D5DE2}"/>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Sekundární databáze</a:t>
            </a:r>
            <a:endParaRPr lang="en-US" sz="4807" kern="0" dirty="0">
              <a:solidFill>
                <a:srgbClr val="0000FF"/>
              </a:solidFill>
              <a:latin typeface="+mn-lt"/>
              <a:cs typeface="Arial"/>
            </a:endParaRPr>
          </a:p>
        </p:txBody>
      </p:sp>
      <p:sp>
        <p:nvSpPr>
          <p:cNvPr id="7" name="Rectangle 5">
            <a:extLst>
              <a:ext uri="{FF2B5EF4-FFF2-40B4-BE49-F238E27FC236}">
                <a16:creationId xmlns:a16="http://schemas.microsoft.com/office/drawing/2014/main" id="{04CCFE6A-538E-4930-BA7A-884E3621B394}"/>
              </a:ext>
            </a:extLst>
          </p:cNvPr>
          <p:cNvSpPr>
            <a:spLocks noChangeArrowheads="1"/>
          </p:cNvSpPr>
          <p:nvPr/>
        </p:nvSpPr>
        <p:spPr bwMode="auto">
          <a:xfrm>
            <a:off x="1502244" y="1599673"/>
            <a:ext cx="7161808" cy="457872"/>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en-US" sz="1633" b="1" dirty="0">
                <a:solidFill>
                  <a:srgbClr val="0000FF"/>
                </a:solidFill>
                <a:latin typeface="+mn-lt"/>
                <a:cs typeface="Arial" charset="0"/>
              </a:rPr>
              <a:t>D</a:t>
            </a:r>
            <a:r>
              <a:rPr kumimoji="1" lang="cs-CZ" sz="1633" b="1" dirty="0" err="1">
                <a:solidFill>
                  <a:srgbClr val="0000FF"/>
                </a:solidFill>
                <a:latin typeface="+mn-lt"/>
                <a:cs typeface="Arial" charset="0"/>
              </a:rPr>
              <a:t>atabáze</a:t>
            </a:r>
            <a:r>
              <a:rPr kumimoji="1" lang="cs-CZ" sz="1633" b="1" dirty="0">
                <a:solidFill>
                  <a:srgbClr val="0000FF"/>
                </a:solidFill>
                <a:latin typeface="+mn-lt"/>
                <a:cs typeface="Arial" charset="0"/>
              </a:rPr>
              <a:t> funkčních </a:t>
            </a:r>
            <a:r>
              <a:rPr kumimoji="1" lang="cs-CZ" sz="1633" dirty="0">
                <a:solidFill>
                  <a:schemeClr val="tx2"/>
                </a:solidFill>
                <a:latin typeface="+mn-lt"/>
                <a:cs typeface="Arial" charset="0"/>
              </a:rPr>
              <a:t>nebo </a:t>
            </a:r>
            <a:r>
              <a:rPr kumimoji="1" lang="cs-CZ" sz="1633" b="1" dirty="0">
                <a:solidFill>
                  <a:srgbClr val="0000FF"/>
                </a:solidFill>
                <a:latin typeface="+mn-lt"/>
                <a:cs typeface="Arial" charset="0"/>
              </a:rPr>
              <a:t>struktur</a:t>
            </a:r>
            <a:r>
              <a:rPr kumimoji="1" lang="en-US" sz="1633" b="1" dirty="0">
                <a:solidFill>
                  <a:srgbClr val="0000FF"/>
                </a:solidFill>
                <a:latin typeface="+mn-lt"/>
                <a:cs typeface="Arial" charset="0"/>
              </a:rPr>
              <a:t>n</a:t>
            </a:r>
            <a:r>
              <a:rPr kumimoji="1" lang="cs-CZ" sz="1633" b="1" dirty="0" err="1">
                <a:solidFill>
                  <a:srgbClr val="0000FF"/>
                </a:solidFill>
                <a:latin typeface="+mn-lt"/>
                <a:cs typeface="Arial" charset="0"/>
              </a:rPr>
              <a:t>ích</a:t>
            </a:r>
            <a:r>
              <a:rPr kumimoji="1" lang="cs-CZ" sz="1633" b="1" dirty="0">
                <a:solidFill>
                  <a:srgbClr val="0000FF"/>
                </a:solidFill>
                <a:latin typeface="+mn-lt"/>
                <a:cs typeface="Arial" charset="0"/>
              </a:rPr>
              <a:t> motivů</a:t>
            </a:r>
            <a:r>
              <a:rPr kumimoji="1" lang="cs-CZ" sz="1633" dirty="0">
                <a:solidFill>
                  <a:schemeClr val="tx2"/>
                </a:solidFill>
                <a:latin typeface="+mn-lt"/>
                <a:cs typeface="Arial" charset="0"/>
              </a:rPr>
              <a:t> získaných </a:t>
            </a:r>
            <a:r>
              <a:rPr kumimoji="1" lang="cs-CZ" sz="1633" dirty="0">
                <a:solidFill>
                  <a:srgbClr val="0000FF"/>
                </a:solidFill>
                <a:latin typeface="+mn-lt"/>
                <a:cs typeface="Arial" charset="0"/>
              </a:rPr>
              <a:t>srovnáváním primárních dat </a:t>
            </a:r>
            <a:r>
              <a:rPr kumimoji="1" lang="cs-CZ" sz="1633" dirty="0">
                <a:solidFill>
                  <a:schemeClr val="tx2"/>
                </a:solidFill>
                <a:latin typeface="+mn-lt"/>
                <a:cs typeface="Arial" charset="0"/>
              </a:rPr>
              <a:t>(sekvencí)</a:t>
            </a:r>
            <a:endParaRPr kumimoji="1" lang="en-US" sz="1633" dirty="0">
              <a:solidFill>
                <a:schemeClr val="tx2"/>
              </a:solidFill>
              <a:latin typeface="+mn-l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18127">
                                            <p:txEl>
                                              <p:pRg st="0" end="0"/>
                                            </p:txEl>
                                          </p:spTgt>
                                        </p:tgtEl>
                                        <p:attrNameLst>
                                          <p:attrName>style.visibility</p:attrName>
                                        </p:attrNameLst>
                                      </p:cBhvr>
                                      <p:to>
                                        <p:strVal val="visible"/>
                                      </p:to>
                                    </p:set>
                                    <p:animEffect transition="in" filter="dissolve">
                                      <p:cBhvr>
                                        <p:cTn id="7" dur="500"/>
                                        <p:tgtEl>
                                          <p:spTgt spid="218127">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18131"/>
                                        </p:tgtEl>
                                        <p:attrNameLst>
                                          <p:attrName>style.visibility</p:attrName>
                                        </p:attrNameLst>
                                      </p:cBhvr>
                                      <p:to>
                                        <p:strVal val="visible"/>
                                      </p:to>
                                    </p:set>
                                    <p:animEffect transition="in" filter="dissolve">
                                      <p:cBhvr>
                                        <p:cTn id="10" dur="500"/>
                                        <p:tgtEl>
                                          <p:spTgt spid="21813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27" grpId="0" build="allAtOnce"/>
      <p:bldP spid="7"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86C0162F-3546-432A-A3C4-820C14DB5BA5}"/>
              </a:ext>
            </a:extLst>
          </p:cNvPr>
          <p:cNvSpPr>
            <a:spLocks noGrp="1" noChangeArrowheads="1"/>
          </p:cNvSpPr>
          <p:nvPr>
            <p:ph type="body" idx="1"/>
          </p:nvPr>
        </p:nvSpPr>
        <p:spPr bwMode="auto">
          <a:xfrm>
            <a:off x="1698063" y="1828608"/>
            <a:ext cx="7772304" cy="6853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GB" altLang="cs-CZ" sz="1995" b="1">
                <a:solidFill>
                  <a:srgbClr val="0000FF"/>
                </a:solidFill>
              </a:rPr>
              <a:t>TRANSFAC</a:t>
            </a:r>
            <a:r>
              <a:rPr lang="en-GB" altLang="cs-CZ" sz="1995"/>
              <a:t> </a:t>
            </a:r>
            <a:r>
              <a:rPr lang="en-GB" altLang="cs-CZ" sz="1995">
                <a:hlinkClick r:id="rId3"/>
              </a:rPr>
              <a:t>http://www.gene-regulation.com/</a:t>
            </a:r>
            <a:r>
              <a:rPr lang="cs-CZ" altLang="cs-CZ" sz="1995"/>
              <a:t> </a:t>
            </a:r>
            <a:endParaRPr lang="en-GB" altLang="cs-CZ" sz="1995"/>
          </a:p>
        </p:txBody>
      </p:sp>
      <p:pic>
        <p:nvPicPr>
          <p:cNvPr id="243715" name="Picture 3" descr="gbf">
            <a:extLst>
              <a:ext uri="{FF2B5EF4-FFF2-40B4-BE49-F238E27FC236}">
                <a16:creationId xmlns:a16="http://schemas.microsoft.com/office/drawing/2014/main" id="{DA76EE84-27A7-4A05-B004-EF82F0B84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9089" y="2253364"/>
            <a:ext cx="6476440" cy="33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62CAA8CE-AB36-466A-BD7D-72102B4F9B44}"/>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Sekundární databáze</a:t>
            </a:r>
            <a:endParaRPr lang="en-US" sz="4807" kern="0" dirty="0">
              <a:solidFill>
                <a:srgbClr val="0000FF"/>
              </a:solidFill>
              <a:latin typeface="+mn-lt"/>
              <a:cs typeface="Arial"/>
            </a:endParaRPr>
          </a:p>
        </p:txBody>
      </p:sp>
      <p:sp>
        <p:nvSpPr>
          <p:cNvPr id="7" name="Freeform 7">
            <a:extLst>
              <a:ext uri="{FF2B5EF4-FFF2-40B4-BE49-F238E27FC236}">
                <a16:creationId xmlns:a16="http://schemas.microsoft.com/office/drawing/2014/main" id="{623A917D-3F78-4A9B-B809-6721FF057BD8}"/>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
        <p:nvSpPr>
          <p:cNvPr id="8" name="TextovéPole 7">
            <a:extLst>
              <a:ext uri="{FF2B5EF4-FFF2-40B4-BE49-F238E27FC236}">
                <a16:creationId xmlns:a16="http://schemas.microsoft.com/office/drawing/2014/main" id="{FD89C429-612A-4FAA-B8CD-83ACEDBF340F}"/>
              </a:ext>
            </a:extLst>
          </p:cNvPr>
          <p:cNvSpPr txBox="1"/>
          <p:nvPr/>
        </p:nvSpPr>
        <p:spPr>
          <a:xfrm>
            <a:off x="4767820" y="3559307"/>
            <a:ext cx="3552576" cy="273793"/>
          </a:xfrm>
          <a:prstGeom prst="rect">
            <a:avLst/>
          </a:prstGeom>
          <a:noFill/>
        </p:spPr>
        <p:txBody>
          <a:bodyPr wrap="none">
            <a:spAutoFit/>
          </a:bodyPr>
          <a:lstStyle/>
          <a:p>
            <a:pPr eaLnBrk="1" hangingPunct="1">
              <a:defRPr/>
            </a:pPr>
            <a:r>
              <a:rPr lang="cs-CZ" sz="1179" b="1" dirty="0" err="1">
                <a:solidFill>
                  <a:prstClr val="black"/>
                </a:solidFill>
                <a:latin typeface="Calibri"/>
              </a:rPr>
              <a:t>S</a:t>
            </a:r>
            <a:r>
              <a:rPr lang="cs-CZ" sz="1179" dirty="0" err="1">
                <a:solidFill>
                  <a:prstClr val="black"/>
                </a:solidFill>
                <a:latin typeface="Calibri"/>
              </a:rPr>
              <a:t>c</a:t>
            </a:r>
            <a:r>
              <a:rPr lang="en-US" sz="1179" dirty="0" err="1">
                <a:solidFill>
                  <a:prstClr val="black"/>
                </a:solidFill>
                <a:latin typeface="Calibri"/>
              </a:rPr>
              <a:t>affold</a:t>
            </a:r>
            <a:r>
              <a:rPr lang="en-US" sz="1179" dirty="0">
                <a:solidFill>
                  <a:prstClr val="black"/>
                </a:solidFill>
                <a:latin typeface="Calibri"/>
              </a:rPr>
              <a:t>/</a:t>
            </a:r>
            <a:r>
              <a:rPr lang="cs-CZ" sz="1179" b="1" dirty="0">
                <a:solidFill>
                  <a:prstClr val="black"/>
                </a:solidFill>
                <a:latin typeface="Calibri"/>
              </a:rPr>
              <a:t>M</a:t>
            </a:r>
            <a:r>
              <a:rPr lang="en-US" sz="1179" dirty="0" err="1">
                <a:solidFill>
                  <a:prstClr val="black"/>
                </a:solidFill>
                <a:latin typeface="Calibri"/>
              </a:rPr>
              <a:t>atrix</a:t>
            </a:r>
            <a:r>
              <a:rPr lang="en-US" sz="1179" dirty="0">
                <a:solidFill>
                  <a:prstClr val="black"/>
                </a:solidFill>
                <a:latin typeface="Calibri"/>
              </a:rPr>
              <a:t> </a:t>
            </a:r>
            <a:r>
              <a:rPr lang="cs-CZ" sz="1179" b="1" dirty="0">
                <a:solidFill>
                  <a:prstClr val="black"/>
                </a:solidFill>
                <a:latin typeface="Calibri"/>
              </a:rPr>
              <a:t>A</a:t>
            </a:r>
            <a:r>
              <a:rPr lang="en-US" sz="1179" dirty="0" err="1">
                <a:solidFill>
                  <a:prstClr val="black"/>
                </a:solidFill>
                <a:latin typeface="Calibri"/>
              </a:rPr>
              <a:t>ttached</a:t>
            </a:r>
            <a:r>
              <a:rPr lang="en-US" sz="1179" dirty="0">
                <a:solidFill>
                  <a:prstClr val="black"/>
                </a:solidFill>
                <a:latin typeface="Calibri"/>
              </a:rPr>
              <a:t> </a:t>
            </a:r>
            <a:r>
              <a:rPr lang="cs-CZ" sz="1179" b="1" dirty="0">
                <a:solidFill>
                  <a:prstClr val="black"/>
                </a:solidFill>
                <a:latin typeface="Calibri"/>
              </a:rPr>
              <a:t>R</a:t>
            </a:r>
            <a:r>
              <a:rPr lang="en-US" sz="1179" dirty="0" err="1">
                <a:solidFill>
                  <a:prstClr val="black"/>
                </a:solidFill>
                <a:latin typeface="Calibri"/>
              </a:rPr>
              <a:t>egion</a:t>
            </a:r>
            <a:r>
              <a:rPr lang="en-US" sz="1179" b="1" dirty="0">
                <a:solidFill>
                  <a:prstClr val="black"/>
                </a:solidFill>
                <a:latin typeface="Calibri"/>
              </a:rPr>
              <a:t> </a:t>
            </a:r>
            <a:r>
              <a:rPr lang="cs-CZ" sz="1179" b="1" dirty="0">
                <a:solidFill>
                  <a:prstClr val="black"/>
                </a:solidFill>
                <a:latin typeface="Calibri"/>
              </a:rPr>
              <a:t>t</a:t>
            </a:r>
            <a:r>
              <a:rPr lang="en-US" sz="1179" dirty="0" err="1">
                <a:solidFill>
                  <a:prstClr val="black"/>
                </a:solidFill>
                <a:latin typeface="Calibri"/>
              </a:rPr>
              <a:t>ransaction</a:t>
            </a:r>
            <a:r>
              <a:rPr lang="en-US" sz="1179" b="1" dirty="0">
                <a:solidFill>
                  <a:prstClr val="black"/>
                </a:solidFill>
                <a:latin typeface="Calibri"/>
              </a:rPr>
              <a:t> </a:t>
            </a:r>
            <a:r>
              <a:rPr lang="cs-CZ" sz="1179" b="1" dirty="0">
                <a:solidFill>
                  <a:prstClr val="black"/>
                </a:solidFill>
                <a:latin typeface="Calibri"/>
              </a:rPr>
              <a:t>D</a:t>
            </a:r>
            <a:r>
              <a:rPr lang="en-US" sz="1179" dirty="0" err="1">
                <a:solidFill>
                  <a:prstClr val="black"/>
                </a:solidFill>
                <a:latin typeface="Calibri"/>
              </a:rPr>
              <a:t>atabase</a:t>
            </a:r>
            <a:endParaRPr lang="cs-CZ" dirty="0">
              <a:latin typeface="Times"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243715"/>
                                        </p:tgtEl>
                                        <p:attrNameLst>
                                          <p:attrName>style.visibility</p:attrName>
                                        </p:attrNameLst>
                                      </p:cBhvr>
                                      <p:to>
                                        <p:strVal val="visible"/>
                                      </p:to>
                                    </p:set>
                                    <p:animEffect transition="in" filter="dissolve">
                                      <p:cBhvr>
                                        <p:cTn id="10" dur="500"/>
                                        <p:tgtEl>
                                          <p:spTgt spid="2437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3714">
                                            <p:txEl>
                                              <p:pRg st="0" end="0"/>
                                            </p:txEl>
                                          </p:spTgt>
                                        </p:tgtEl>
                                        <p:attrNameLst>
                                          <p:attrName>style.visibility</p:attrName>
                                        </p:attrNameLst>
                                      </p:cBhvr>
                                      <p:to>
                                        <p:strVal val="visible"/>
                                      </p:to>
                                    </p:set>
                                    <p:animEffect transition="in" filter="dissolve">
                                      <p:cBhvr>
                                        <p:cTn id="13" dur="500"/>
                                        <p:tgtEl>
                                          <p:spTgt spid="243714">
                                            <p:txEl>
                                              <p:pRg st="0" end="0"/>
                                            </p:txEl>
                                          </p:spTgt>
                                        </p:tgtEl>
                                      </p:cBhvr>
                                    </p:animEffect>
                                  </p:childTnLst>
                                </p:cTn>
                              </p:par>
                            </p:childTnLst>
                          </p:cTn>
                        </p:par>
                        <p:par>
                          <p:cTn id="14" fill="hold" nodeType="afterGroup">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4" grpId="0" build="p"/>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44F29BC9-C228-4A5B-8C1C-FAA0E03E447E}"/>
              </a:ext>
            </a:extLst>
          </p:cNvPr>
          <p:cNvSpPr>
            <a:spLocks noGrp="1" noChangeArrowheads="1"/>
          </p:cNvSpPr>
          <p:nvPr>
            <p:ph type="body" idx="1"/>
          </p:nvPr>
        </p:nvSpPr>
        <p:spPr bwMode="auto">
          <a:xfrm>
            <a:off x="1447529" y="1372177"/>
            <a:ext cx="7772304" cy="6853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GB" altLang="cs-CZ" sz="1995" b="1">
                <a:solidFill>
                  <a:srgbClr val="0000FF"/>
                </a:solidFill>
              </a:rPr>
              <a:t>PDB</a:t>
            </a:r>
            <a:r>
              <a:rPr lang="en-GB" altLang="cs-CZ" sz="1995"/>
              <a:t> </a:t>
            </a:r>
            <a:r>
              <a:rPr lang="en-GB" altLang="cs-CZ" sz="1995">
                <a:hlinkClick r:id="rId3"/>
              </a:rPr>
              <a:t>http://www.rcsb.org/pdb/</a:t>
            </a:r>
            <a:r>
              <a:rPr lang="cs-CZ" altLang="cs-CZ" sz="1995"/>
              <a:t> </a:t>
            </a:r>
            <a:endParaRPr lang="en-GB" altLang="cs-CZ" sz="1995"/>
          </a:p>
        </p:txBody>
      </p:sp>
      <p:pic>
        <p:nvPicPr>
          <p:cNvPr id="220163" name="Picture 3" descr="pdb">
            <a:extLst>
              <a:ext uri="{FF2B5EF4-FFF2-40B4-BE49-F238E27FC236}">
                <a16:creationId xmlns:a16="http://schemas.microsoft.com/office/drawing/2014/main" id="{CFC58A90-08DB-4BCD-BE9E-6B1A4114A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209" y="1796932"/>
            <a:ext cx="5097065" cy="373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4EC83918-DFBF-48AA-83FF-38AA7973A46C}"/>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Strukturální databáze</a:t>
            </a:r>
            <a:endParaRPr lang="en-US" sz="4807" kern="0" dirty="0">
              <a:solidFill>
                <a:srgbClr val="0000FF"/>
              </a:solidFill>
              <a:latin typeface="+mn-lt"/>
              <a:cs typeface="Arial"/>
            </a:endParaRPr>
          </a:p>
        </p:txBody>
      </p:sp>
      <p:sp>
        <p:nvSpPr>
          <p:cNvPr id="13" name="Freeform 7">
            <a:extLst>
              <a:ext uri="{FF2B5EF4-FFF2-40B4-BE49-F238E27FC236}">
                <a16:creationId xmlns:a16="http://schemas.microsoft.com/office/drawing/2014/main" id="{AA12ED48-9EA7-4563-97C3-65EAA4A35C84}"/>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220163"/>
                                        </p:tgtEl>
                                        <p:attrNameLst>
                                          <p:attrName>style.visibility</p:attrName>
                                        </p:attrNameLst>
                                      </p:cBhvr>
                                      <p:to>
                                        <p:strVal val="visible"/>
                                      </p:to>
                                    </p:set>
                                    <p:animEffect transition="in" filter="dissolve">
                                      <p:cBhvr>
                                        <p:cTn id="10" dur="500"/>
                                        <p:tgtEl>
                                          <p:spTgt spid="22016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nodeType="clickEffect">
                                  <p:stCondLst>
                                    <p:cond delay="0"/>
                                  </p:stCondLst>
                                  <p:childTnLst>
                                    <p:animEffect transition="out" filter="dissolve">
                                      <p:cBhvr>
                                        <p:cTn id="14" dur="500"/>
                                        <p:tgtEl>
                                          <p:spTgt spid="220163"/>
                                        </p:tgtEl>
                                      </p:cBhvr>
                                    </p:animEffect>
                                    <p:set>
                                      <p:cBhvr>
                                        <p:cTn id="15" dur="1" fill="hold">
                                          <p:stCondLst>
                                            <p:cond delay="499"/>
                                          </p:stCondLst>
                                        </p:cTn>
                                        <p:tgtEl>
                                          <p:spTgt spid="2201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590B8ABA-370F-4194-95FC-B5050E81EACC}"/>
              </a:ext>
            </a:extLst>
          </p:cNvPr>
          <p:cNvSpPr>
            <a:spLocks noGrp="1" noChangeArrowheads="1"/>
          </p:cNvSpPr>
          <p:nvPr>
            <p:ph type="body" idx="1"/>
          </p:nvPr>
        </p:nvSpPr>
        <p:spPr bwMode="auto">
          <a:xfrm>
            <a:off x="1447529" y="1372177"/>
            <a:ext cx="7772304" cy="6853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GB" altLang="cs-CZ" sz="1995" b="1">
                <a:solidFill>
                  <a:srgbClr val="0000FF"/>
                </a:solidFill>
              </a:rPr>
              <a:t>PDB </a:t>
            </a:r>
            <a:r>
              <a:rPr lang="en-GB" altLang="cs-CZ" sz="1995">
                <a:hlinkClick r:id="rId3"/>
              </a:rPr>
              <a:t>http://www.rcsb.org/pdb/</a:t>
            </a:r>
            <a:r>
              <a:rPr lang="cs-CZ" altLang="cs-CZ" sz="1995"/>
              <a:t> </a:t>
            </a:r>
            <a:endParaRPr lang="en-GB" altLang="cs-CZ" sz="1995"/>
          </a:p>
        </p:txBody>
      </p:sp>
      <p:pic>
        <p:nvPicPr>
          <p:cNvPr id="220166" name="Picture 6">
            <a:extLst>
              <a:ext uri="{FF2B5EF4-FFF2-40B4-BE49-F238E27FC236}">
                <a16:creationId xmlns:a16="http://schemas.microsoft.com/office/drawing/2014/main" id="{6532F43D-F382-48C1-9F87-496AA5F3E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412" y="1926518"/>
            <a:ext cx="5104265" cy="384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7" name="Picture 7">
            <a:extLst>
              <a:ext uri="{FF2B5EF4-FFF2-40B4-BE49-F238E27FC236}">
                <a16:creationId xmlns:a16="http://schemas.microsoft.com/office/drawing/2014/main" id="{B4DFFD99-EC60-46A4-B426-966FBB9749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917" y="1687503"/>
            <a:ext cx="2678119" cy="258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8" name="Picture 8">
            <a:extLst>
              <a:ext uri="{FF2B5EF4-FFF2-40B4-BE49-F238E27FC236}">
                <a16:creationId xmlns:a16="http://schemas.microsoft.com/office/drawing/2014/main" id="{43E3C1BF-095D-4D1D-BB20-41EC5F34C4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6711" y="3559307"/>
            <a:ext cx="2046026" cy="202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379C4A87-32F0-4C52-99AB-F5EE833A5C4C}"/>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Strukturální databáze</a:t>
            </a:r>
            <a:endParaRPr lang="en-US" sz="4807" kern="0" dirty="0">
              <a:solidFill>
                <a:srgbClr val="0000FF"/>
              </a:solidFill>
              <a:latin typeface="+mn-lt"/>
              <a:cs typeface="Arial"/>
            </a:endParaRPr>
          </a:p>
        </p:txBody>
      </p:sp>
      <p:sp>
        <p:nvSpPr>
          <p:cNvPr id="13" name="Freeform 7">
            <a:extLst>
              <a:ext uri="{FF2B5EF4-FFF2-40B4-BE49-F238E27FC236}">
                <a16:creationId xmlns:a16="http://schemas.microsoft.com/office/drawing/2014/main" id="{3B686D9C-FC6E-4B85-8202-9CD5F8D987E8}"/>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220166"/>
                                        </p:tgtEl>
                                        <p:attrNameLst>
                                          <p:attrName>style.visibility</p:attrName>
                                        </p:attrNameLst>
                                      </p:cBhvr>
                                      <p:to>
                                        <p:strVal val="visible"/>
                                      </p:to>
                                    </p:set>
                                    <p:animEffect transition="in" filter="dissolve">
                                      <p:cBhvr>
                                        <p:cTn id="10" dur="500"/>
                                        <p:tgtEl>
                                          <p:spTgt spid="220166"/>
                                        </p:tgtEl>
                                      </p:cBhvr>
                                    </p:animEffect>
                                  </p:childTnLst>
                                </p:cTn>
                              </p:par>
                              <p:par>
                                <p:cTn id="11" presetID="9" presetClass="entr" presetSubtype="0" fill="hold" nodeType="withEffect">
                                  <p:stCondLst>
                                    <p:cond delay="0"/>
                                  </p:stCondLst>
                                  <p:childTnLst>
                                    <p:set>
                                      <p:cBhvr>
                                        <p:cTn id="12" dur="1" fill="hold">
                                          <p:stCondLst>
                                            <p:cond delay="0"/>
                                          </p:stCondLst>
                                        </p:cTn>
                                        <p:tgtEl>
                                          <p:spTgt spid="220168"/>
                                        </p:tgtEl>
                                        <p:attrNameLst>
                                          <p:attrName>style.visibility</p:attrName>
                                        </p:attrNameLst>
                                      </p:cBhvr>
                                      <p:to>
                                        <p:strVal val="visible"/>
                                      </p:to>
                                    </p:set>
                                    <p:animEffect transition="in" filter="dissolve">
                                      <p:cBhvr>
                                        <p:cTn id="13" dur="500"/>
                                        <p:tgtEl>
                                          <p:spTgt spid="22016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xit" presetSubtype="0" fill="hold" nodeType="clickEffect">
                                  <p:stCondLst>
                                    <p:cond delay="0"/>
                                  </p:stCondLst>
                                  <p:childTnLst>
                                    <p:animEffect transition="out" filter="dissolve">
                                      <p:cBhvr>
                                        <p:cTn id="17" dur="500"/>
                                        <p:tgtEl>
                                          <p:spTgt spid="220168"/>
                                        </p:tgtEl>
                                      </p:cBhvr>
                                    </p:animEffect>
                                    <p:set>
                                      <p:cBhvr>
                                        <p:cTn id="18" dur="1" fill="hold">
                                          <p:stCondLst>
                                            <p:cond delay="499"/>
                                          </p:stCondLst>
                                        </p:cTn>
                                        <p:tgtEl>
                                          <p:spTgt spid="220168"/>
                                        </p:tgtEl>
                                        <p:attrNameLst>
                                          <p:attrName>style.visibility</p:attrName>
                                        </p:attrNameLst>
                                      </p:cBhvr>
                                      <p:to>
                                        <p:strVal val="hidden"/>
                                      </p:to>
                                    </p:set>
                                  </p:childTnLst>
                                </p:cTn>
                              </p:par>
                              <p:par>
                                <p:cTn id="19" presetID="9" presetClass="entr" presetSubtype="0" fill="hold" nodeType="withEffect">
                                  <p:stCondLst>
                                    <p:cond delay="0"/>
                                  </p:stCondLst>
                                  <p:childTnLst>
                                    <p:set>
                                      <p:cBhvr>
                                        <p:cTn id="20" dur="1" fill="hold">
                                          <p:stCondLst>
                                            <p:cond delay="0"/>
                                          </p:stCondLst>
                                        </p:cTn>
                                        <p:tgtEl>
                                          <p:spTgt spid="220167"/>
                                        </p:tgtEl>
                                        <p:attrNameLst>
                                          <p:attrName>style.visibility</p:attrName>
                                        </p:attrNameLst>
                                      </p:cBhvr>
                                      <p:to>
                                        <p:strVal val="visible"/>
                                      </p:to>
                                    </p:set>
                                    <p:animEffect transition="in" filter="dissolve">
                                      <p:cBhvr>
                                        <p:cTn id="21" dur="500"/>
                                        <p:tgtEl>
                                          <p:spTgt spid="22016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xit" presetSubtype="0" fill="hold" nodeType="clickEffect">
                                  <p:stCondLst>
                                    <p:cond delay="0"/>
                                  </p:stCondLst>
                                  <p:childTnLst>
                                    <p:animEffect transition="out" filter="dissolve">
                                      <p:cBhvr>
                                        <p:cTn id="25" dur="500"/>
                                        <p:tgtEl>
                                          <p:spTgt spid="220166"/>
                                        </p:tgtEl>
                                      </p:cBhvr>
                                    </p:animEffect>
                                    <p:set>
                                      <p:cBhvr>
                                        <p:cTn id="26" dur="1" fill="hold">
                                          <p:stCondLst>
                                            <p:cond delay="499"/>
                                          </p:stCondLst>
                                        </p:cTn>
                                        <p:tgtEl>
                                          <p:spTgt spid="220166"/>
                                        </p:tgtEl>
                                        <p:attrNameLst>
                                          <p:attrName>style.visibility</p:attrName>
                                        </p:attrNameLst>
                                      </p:cBhvr>
                                      <p:to>
                                        <p:strVal val="hidden"/>
                                      </p:to>
                                    </p:set>
                                  </p:childTnLst>
                                </p:cTn>
                              </p:par>
                              <p:par>
                                <p:cTn id="27" presetID="9" presetClass="exit" presetSubtype="0" fill="hold" nodeType="withEffect">
                                  <p:stCondLst>
                                    <p:cond delay="0"/>
                                  </p:stCondLst>
                                  <p:childTnLst>
                                    <p:animEffect transition="out" filter="dissolve">
                                      <p:cBhvr>
                                        <p:cTn id="28" dur="500"/>
                                        <p:tgtEl>
                                          <p:spTgt spid="220167"/>
                                        </p:tgtEl>
                                      </p:cBhvr>
                                    </p:animEffect>
                                    <p:set>
                                      <p:cBhvr>
                                        <p:cTn id="29" dur="1" fill="hold">
                                          <p:stCondLst>
                                            <p:cond delay="499"/>
                                          </p:stCondLst>
                                        </p:cTn>
                                        <p:tgtEl>
                                          <p:spTgt spid="2201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639435B3-AFBF-427A-BBED-75957A52F22C}"/>
              </a:ext>
            </a:extLst>
          </p:cNvPr>
          <p:cNvSpPr>
            <a:spLocks noGrp="1" noChangeArrowheads="1"/>
          </p:cNvSpPr>
          <p:nvPr>
            <p:ph type="body" idx="1"/>
          </p:nvPr>
        </p:nvSpPr>
        <p:spPr bwMode="auto">
          <a:xfrm>
            <a:off x="1447529" y="1372177"/>
            <a:ext cx="7772304" cy="6853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GB" altLang="cs-CZ" sz="1995" b="1">
                <a:solidFill>
                  <a:srgbClr val="0000FF"/>
                </a:solidFill>
              </a:rPr>
              <a:t>PDB</a:t>
            </a:r>
            <a:r>
              <a:rPr lang="en-GB" altLang="cs-CZ" sz="1995"/>
              <a:t> </a:t>
            </a:r>
            <a:r>
              <a:rPr lang="en-GB" altLang="cs-CZ" sz="1995">
                <a:hlinkClick r:id="rId7"/>
              </a:rPr>
              <a:t>http://www.rcsb.org/pdb/</a:t>
            </a:r>
            <a:r>
              <a:rPr lang="cs-CZ" altLang="cs-CZ" sz="1995"/>
              <a:t> </a:t>
            </a:r>
            <a:endParaRPr lang="en-GB" altLang="cs-CZ" sz="1995"/>
          </a:p>
        </p:txBody>
      </p:sp>
      <p:sp>
        <p:nvSpPr>
          <p:cNvPr id="10" name="Rectangle 2">
            <a:extLst>
              <a:ext uri="{FF2B5EF4-FFF2-40B4-BE49-F238E27FC236}">
                <a16:creationId xmlns:a16="http://schemas.microsoft.com/office/drawing/2014/main" id="{4F3E6FA1-165D-4319-BB2E-2971FC6817F3}"/>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00"/>
                </a:solidFill>
                <a:latin typeface="+mn-lt"/>
                <a:cs typeface="Arial"/>
              </a:rPr>
              <a:t>Strukturální databáze</a:t>
            </a:r>
            <a:endParaRPr lang="en-US" sz="4807" kern="0" dirty="0">
              <a:solidFill>
                <a:srgbClr val="000000"/>
              </a:solidFill>
              <a:latin typeface="+mn-lt"/>
              <a:cs typeface="Arial"/>
            </a:endParaRPr>
          </a:p>
        </p:txBody>
      </p:sp>
      <p:sp>
        <p:nvSpPr>
          <p:cNvPr id="13" name="Freeform 7">
            <a:extLst>
              <a:ext uri="{FF2B5EF4-FFF2-40B4-BE49-F238E27FC236}">
                <a16:creationId xmlns:a16="http://schemas.microsoft.com/office/drawing/2014/main" id="{9B4CECCC-9381-46AB-B2A0-DCB81DE8033A}"/>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
        <p:nvSpPr>
          <p:cNvPr id="102405" name="Text Box 8">
            <a:extLst>
              <a:ext uri="{FF2B5EF4-FFF2-40B4-BE49-F238E27FC236}">
                <a16:creationId xmlns:a16="http://schemas.microsoft.com/office/drawing/2014/main" id="{253F8FA6-F275-492B-A614-B0C6C19F6CE7}"/>
              </a:ext>
            </a:extLst>
          </p:cNvPr>
          <p:cNvSpPr txBox="1">
            <a:spLocks noChangeArrowheads="1"/>
          </p:cNvSpPr>
          <p:nvPr/>
        </p:nvSpPr>
        <p:spPr bwMode="auto">
          <a:xfrm>
            <a:off x="1264668" y="4937243"/>
            <a:ext cx="1760418" cy="20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cs-CZ" altLang="cs-CZ" sz="726" b="1">
                <a:solidFill>
                  <a:srgbClr val="0000FF"/>
                </a:solidFill>
                <a:latin typeface="Arial" panose="020B0604020202020204" pitchFamily="34" charset="0"/>
              </a:rPr>
              <a:t>Pekárová et al.</a:t>
            </a:r>
            <a:r>
              <a:rPr lang="de-DE" altLang="cs-CZ" sz="726" b="1">
                <a:solidFill>
                  <a:srgbClr val="0000FF"/>
                </a:solidFill>
                <a:latin typeface="Arial" panose="020B0604020202020204" pitchFamily="34" charset="0"/>
              </a:rPr>
              <a:t>, </a:t>
            </a:r>
            <a:r>
              <a:rPr lang="en-US" altLang="cs-CZ" sz="726" b="1" i="1">
                <a:solidFill>
                  <a:srgbClr val="0000FF"/>
                </a:solidFill>
                <a:latin typeface="Arial" panose="020B0604020202020204" pitchFamily="34" charset="0"/>
              </a:rPr>
              <a:t>Plant </a:t>
            </a:r>
            <a:r>
              <a:rPr lang="cs-CZ" altLang="cs-CZ" sz="726" b="1" i="1">
                <a:solidFill>
                  <a:srgbClr val="0000FF"/>
                </a:solidFill>
                <a:latin typeface="Arial" panose="020B0604020202020204" pitchFamily="34" charset="0"/>
              </a:rPr>
              <a:t>Journal</a:t>
            </a:r>
            <a:r>
              <a:rPr lang="en-US" altLang="cs-CZ" sz="726" b="1" i="1">
                <a:solidFill>
                  <a:srgbClr val="0000FF"/>
                </a:solidFill>
                <a:latin typeface="Arial" panose="020B0604020202020204" pitchFamily="34" charset="0"/>
              </a:rPr>
              <a:t> </a:t>
            </a:r>
            <a:r>
              <a:rPr lang="en-GB" altLang="cs-CZ" sz="726" b="1">
                <a:solidFill>
                  <a:srgbClr val="0000FF"/>
                </a:solidFill>
                <a:latin typeface="Arial" panose="020B0604020202020204" pitchFamily="34" charset="0"/>
              </a:rPr>
              <a:t>(</a:t>
            </a:r>
            <a:r>
              <a:rPr lang="cs-CZ" altLang="cs-CZ" sz="726" b="1">
                <a:solidFill>
                  <a:srgbClr val="0000FF"/>
                </a:solidFill>
                <a:latin typeface="Arial" panose="020B0604020202020204" pitchFamily="34" charset="0"/>
              </a:rPr>
              <a:t>2011</a:t>
            </a:r>
            <a:r>
              <a:rPr lang="en-GB" altLang="cs-CZ" sz="726" b="1">
                <a:solidFill>
                  <a:srgbClr val="0000FF"/>
                </a:solidFill>
                <a:latin typeface="Arial" panose="020B0604020202020204" pitchFamily="34" charset="0"/>
              </a:rPr>
              <a:t>)</a:t>
            </a:r>
          </a:p>
        </p:txBody>
      </p:sp>
      <p:pic>
        <p:nvPicPr>
          <p:cNvPr id="2" name="zaklad_asf.mov.ASF">
            <a:hlinkClick r:id="" action="ppaction://media"/>
            <a:extLst>
              <a:ext uri="{FF2B5EF4-FFF2-40B4-BE49-F238E27FC236}">
                <a16:creationId xmlns:a16="http://schemas.microsoft.com/office/drawing/2014/main" id="{B4E89163-A319-47FF-ABF8-752DC4CFB338}"/>
              </a:ext>
            </a:extLst>
          </p:cNvPr>
          <p:cNvPicPr>
            <a:picLocks noChangeAspect="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470567" y="1861725"/>
            <a:ext cx="4201479" cy="236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utinka2.mov.ASF">
            <a:hlinkClick r:id="" action="ppaction://media"/>
            <a:extLst>
              <a:ext uri="{FF2B5EF4-FFF2-40B4-BE49-F238E27FC236}">
                <a16:creationId xmlns:a16="http://schemas.microsoft.com/office/drawing/2014/main" id="{13E9F4C3-F758-43B1-9745-95A9916DF8FF}"/>
              </a:ext>
            </a:extLst>
          </p:cNvPr>
          <p:cNvPicPr>
            <a:picLocks noChangeAspect="1"/>
          </p:cNvPicPr>
          <p:nvPr>
            <a:vide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bwMode="auto">
          <a:xfrm>
            <a:off x="4767821" y="3304454"/>
            <a:ext cx="4200039" cy="236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2" presetClass="mediacall" presetSubtype="0" fill="hold" nodeType="withEffect">
                                  <p:stCondLst>
                                    <p:cond delay="0"/>
                                  </p:stCondLst>
                                  <p:childTnLst>
                                    <p:cmd type="call" cmd="togglePause">
                                      <p:cBhvr>
                                        <p:cTn id="1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
                </p:tgtEl>
              </p:cMediaNode>
            </p:video>
            <p:video>
              <p:cMediaNode vol="80000">
                <p:cTn id="21" fill="hold" display="0">
                  <p:stCondLst>
                    <p:cond delay="indefinite"/>
                  </p:stCondLst>
                </p:cTn>
                <p:tgtEl>
                  <p:spTgt spid="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Freeform 4">
            <a:extLst>
              <a:ext uri="{FF2B5EF4-FFF2-40B4-BE49-F238E27FC236}">
                <a16:creationId xmlns:a16="http://schemas.microsoft.com/office/drawing/2014/main" id="{2C32759F-859B-4B7A-900D-0DDD573ABF0D}"/>
              </a:ext>
            </a:extLst>
          </p:cNvPr>
          <p:cNvSpPr>
            <a:spLocks/>
          </p:cNvSpPr>
          <p:nvPr/>
        </p:nvSpPr>
        <p:spPr bwMode="auto">
          <a:xfrm>
            <a:off x="1371217" y="1959635"/>
            <a:ext cx="152624" cy="2580209"/>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7DA75AE0-27DB-4FE1-91BD-EADE90EDC470}"/>
              </a:ext>
            </a:extLst>
          </p:cNvPr>
          <p:cNvSpPr>
            <a:spLocks noChangeArrowheads="1"/>
          </p:cNvSpPr>
          <p:nvPr/>
        </p:nvSpPr>
        <p:spPr bwMode="auto">
          <a:xfrm>
            <a:off x="1502244" y="1730699"/>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p>
            <a:pPr marL="342687" indent="-342687" algn="just" eaLnBrk="1" hangingPunct="1">
              <a:buFont typeface="Wingdings" pitchFamily="2" charset="2"/>
              <a:buChar char="§"/>
              <a:defRPr/>
            </a:pPr>
            <a:r>
              <a:rPr kumimoji="1" lang="cs-CZ" sz="1633" dirty="0">
                <a:solidFill>
                  <a:schemeClr val="bg1">
                    <a:lumMod val="85000"/>
                  </a:schemeClr>
                </a:solidFill>
                <a:latin typeface="Arial" charset="0"/>
                <a:cs typeface="Arial" charset="0"/>
              </a:rPr>
              <a:t>Schéma předmětu</a:t>
            </a:r>
          </a:p>
          <a:p>
            <a:pPr marL="342687" indent="-342687" algn="just" eaLnBrk="1" hangingPunct="1">
              <a:buFont typeface="Wingdings" pitchFamily="2" charset="2"/>
              <a:buChar char="§"/>
              <a:defRPr/>
            </a:pPr>
            <a:endParaRPr kumimoji="1" lang="cs-CZ" sz="1633" dirty="0">
              <a:solidFill>
                <a:schemeClr val="bg1">
                  <a:lumMod val="85000"/>
                </a:schemeClr>
              </a:solidFill>
              <a:latin typeface="Arial" charset="0"/>
              <a:cs typeface="Arial" charset="0"/>
            </a:endParaRPr>
          </a:p>
          <a:p>
            <a:pPr marL="342687" indent="-342687" algn="just" eaLnBrk="1" hangingPunct="1">
              <a:buFont typeface="Wingdings" pitchFamily="2" charset="2"/>
              <a:buChar char="§"/>
              <a:defRPr/>
            </a:pPr>
            <a:r>
              <a:rPr kumimoji="1" lang="cs-CZ" sz="1633" dirty="0">
                <a:solidFill>
                  <a:schemeClr val="bg1">
                    <a:lumMod val="85000"/>
                  </a:schemeClr>
                </a:solidFill>
                <a:latin typeface="Arial" charset="0"/>
                <a:cs typeface="Arial" charset="0"/>
              </a:rPr>
              <a:t>Definice</a:t>
            </a:r>
          </a:p>
          <a:p>
            <a:pPr marL="342687" indent="-342687" algn="just" eaLnBrk="1" hangingPunct="1">
              <a:buFont typeface="Wingdings" pitchFamily="2" charset="2"/>
              <a:buChar char="§"/>
              <a:defRPr/>
            </a:pPr>
            <a:endParaRPr kumimoji="1" lang="cs-CZ" sz="1633" dirty="0">
              <a:solidFill>
                <a:schemeClr val="bg1">
                  <a:lumMod val="85000"/>
                </a:schemeClr>
              </a:solidFill>
              <a:latin typeface="Arial" charset="0"/>
              <a:cs typeface="Arial" charset="0"/>
            </a:endParaRPr>
          </a:p>
          <a:p>
            <a:pPr marL="342687" indent="-342687" algn="just" eaLnBrk="1" hangingPunct="1">
              <a:buFont typeface="Wingdings" pitchFamily="2" charset="2"/>
              <a:buChar char="§"/>
              <a:defRPr/>
            </a:pPr>
            <a:r>
              <a:rPr kumimoji="1" lang="de-DE" sz="1633" dirty="0">
                <a:solidFill>
                  <a:schemeClr val="bg1">
                    <a:lumMod val="85000"/>
                  </a:schemeClr>
                </a:solidFill>
                <a:latin typeface="Arial" charset="0"/>
                <a:cs typeface="Arial" charset="0"/>
              </a:rPr>
              <a:t>Role BIOINFORMATIKY v sou</a:t>
            </a:r>
            <a:r>
              <a:rPr kumimoji="1" lang="cs-CZ" sz="1633" dirty="0">
                <a:solidFill>
                  <a:schemeClr val="bg1">
                    <a:lumMod val="85000"/>
                  </a:schemeClr>
                </a:solidFill>
                <a:latin typeface="Arial" charset="0"/>
                <a:cs typeface="Arial" charset="0"/>
              </a:rPr>
              <a:t>časném pojetí FUNKČNÍ GENOMIKY</a:t>
            </a:r>
          </a:p>
          <a:p>
            <a:pPr marL="342687" indent="-342687" algn="just" eaLnBrk="1" hangingPunct="1">
              <a:buFont typeface="Wingdings" pitchFamily="2" charset="2"/>
              <a:buChar char="§"/>
              <a:defRPr/>
            </a:pPr>
            <a:endParaRPr kumimoji="1" lang="cs-CZ" sz="1633" dirty="0">
              <a:solidFill>
                <a:schemeClr val="bg1">
                  <a:lumMod val="85000"/>
                </a:schemeClr>
              </a:solidFill>
              <a:latin typeface="Arial" charset="0"/>
              <a:cs typeface="Arial" charset="0"/>
            </a:endParaRPr>
          </a:p>
          <a:p>
            <a:pPr marL="342687" indent="-342687" algn="just" eaLnBrk="1" hangingPunct="1">
              <a:buFont typeface="Wingdings" pitchFamily="2" charset="2"/>
              <a:buChar char="§"/>
              <a:defRPr/>
            </a:pPr>
            <a:r>
              <a:rPr kumimoji="1" lang="cs-CZ" sz="1633" dirty="0">
                <a:solidFill>
                  <a:schemeClr val="bg1">
                    <a:lumMod val="85000"/>
                  </a:schemeClr>
                </a:solidFill>
                <a:latin typeface="Arial" charset="0"/>
                <a:cs typeface="Arial" charset="0"/>
              </a:rPr>
              <a:t>D</a:t>
            </a:r>
            <a:r>
              <a:rPr kumimoji="1" lang="de-DE" sz="1633" dirty="0">
                <a:solidFill>
                  <a:schemeClr val="bg1">
                    <a:lumMod val="85000"/>
                  </a:schemeClr>
                </a:solidFill>
                <a:latin typeface="Arial" charset="0"/>
                <a:cs typeface="Arial" charset="0"/>
              </a:rPr>
              <a:t>atab</a:t>
            </a:r>
            <a:r>
              <a:rPr kumimoji="1" lang="cs-CZ" sz="1633" dirty="0">
                <a:solidFill>
                  <a:schemeClr val="bg1">
                    <a:lumMod val="85000"/>
                  </a:schemeClr>
                </a:solidFill>
                <a:latin typeface="Arial" charset="0"/>
                <a:cs typeface="Arial" charset="0"/>
              </a:rPr>
              <a:t>áze</a:t>
            </a:r>
          </a:p>
          <a:p>
            <a:pPr marL="799124" lvl="1" indent="-342687" algn="just" eaLnBrk="1" hangingPunct="1">
              <a:buFont typeface="Wingdings" pitchFamily="2" charset="2"/>
              <a:buChar char="§"/>
              <a:defRPr/>
            </a:pPr>
            <a:r>
              <a:rPr kumimoji="1" lang="de-DE" sz="1451" dirty="0">
                <a:solidFill>
                  <a:schemeClr val="bg1">
                    <a:lumMod val="85000"/>
                  </a:schemeClr>
                </a:solidFill>
                <a:latin typeface="Arial" charset="0"/>
                <a:cs typeface="Arial" charset="0"/>
              </a:rPr>
              <a:t>Spektrum „on-line“ zdroj</a:t>
            </a:r>
            <a:r>
              <a:rPr kumimoji="1" lang="cs-CZ" sz="1451" dirty="0">
                <a:solidFill>
                  <a:schemeClr val="bg1">
                    <a:lumMod val="85000"/>
                  </a:schemeClr>
                </a:solidFill>
                <a:latin typeface="Arial" charset="0"/>
                <a:cs typeface="Arial" charset="0"/>
              </a:rPr>
              <a:t>ů</a:t>
            </a:r>
          </a:p>
          <a:p>
            <a:pPr marL="799124" lvl="1" indent="-342687" algn="just" eaLnBrk="1" hangingPunct="1">
              <a:buFont typeface="Wingdings" pitchFamily="2" charset="2"/>
              <a:buChar char="§"/>
              <a:defRPr/>
            </a:pPr>
            <a:r>
              <a:rPr kumimoji="1" lang="cs-CZ" sz="1451" dirty="0">
                <a:solidFill>
                  <a:schemeClr val="bg1">
                    <a:lumMod val="85000"/>
                  </a:schemeClr>
                </a:solidFill>
                <a:latin typeface="Arial" charset="0"/>
                <a:cs typeface="Arial" charset="0"/>
              </a:rPr>
              <a:t>PRIM</a:t>
            </a:r>
            <a:r>
              <a:rPr kumimoji="1" lang="de-DE" sz="1451" dirty="0">
                <a:solidFill>
                  <a:schemeClr val="bg1">
                    <a:lumMod val="85000"/>
                  </a:schemeClr>
                </a:solidFill>
                <a:latin typeface="Arial" charset="0"/>
                <a:cs typeface="Arial" charset="0"/>
              </a:rPr>
              <a:t>ÁR</a:t>
            </a:r>
            <a:r>
              <a:rPr kumimoji="1" lang="cs-CZ" sz="1451" dirty="0">
                <a:solidFill>
                  <a:schemeClr val="bg1">
                    <a:lumMod val="85000"/>
                  </a:schemeClr>
                </a:solidFill>
                <a:latin typeface="Arial" charset="0"/>
                <a:cs typeface="Arial" charset="0"/>
              </a:rPr>
              <a:t>N</a:t>
            </a:r>
            <a:r>
              <a:rPr kumimoji="1" lang="de-DE" sz="1451" dirty="0">
                <a:solidFill>
                  <a:schemeClr val="bg1">
                    <a:lumMod val="85000"/>
                  </a:schemeClr>
                </a:solidFill>
                <a:latin typeface="Arial" charset="0"/>
                <a:cs typeface="Arial" charset="0"/>
              </a:rPr>
              <a:t>Í</a:t>
            </a:r>
            <a:r>
              <a:rPr kumimoji="1" lang="cs-CZ" sz="1451" dirty="0">
                <a:solidFill>
                  <a:schemeClr val="bg1">
                    <a:lumMod val="85000"/>
                  </a:schemeClr>
                </a:solidFill>
                <a:latin typeface="Arial" charset="0"/>
                <a:cs typeface="Arial" charset="0"/>
              </a:rPr>
              <a:t>, </a:t>
            </a:r>
            <a:r>
              <a:rPr kumimoji="1" lang="de-DE" sz="1451" dirty="0">
                <a:solidFill>
                  <a:schemeClr val="bg1">
                    <a:lumMod val="85000"/>
                  </a:schemeClr>
                </a:solidFill>
                <a:latin typeface="Arial" charset="0"/>
                <a:cs typeface="Arial" charset="0"/>
              </a:rPr>
              <a:t>SEKUNDÁRNÍ</a:t>
            </a:r>
            <a:r>
              <a:rPr kumimoji="1" lang="cs-CZ" sz="1451" dirty="0">
                <a:solidFill>
                  <a:schemeClr val="bg1">
                    <a:lumMod val="85000"/>
                  </a:schemeClr>
                </a:solidFill>
                <a:latin typeface="Arial" charset="0"/>
                <a:cs typeface="Arial" charset="0"/>
              </a:rPr>
              <a:t> a STRUKTURÁLNÍ databáze</a:t>
            </a:r>
          </a:p>
          <a:p>
            <a:pPr marL="799124" lvl="1" indent="-342687" algn="just" eaLnBrk="1" hangingPunct="1">
              <a:buFont typeface="Wingdings" pitchFamily="2" charset="2"/>
              <a:buChar char="§"/>
              <a:defRPr/>
            </a:pPr>
            <a:r>
              <a:rPr kumimoji="1" lang="cs-CZ" sz="1451" dirty="0">
                <a:solidFill>
                  <a:schemeClr val="tx2"/>
                </a:solidFill>
                <a:latin typeface="Arial" charset="0"/>
                <a:cs typeface="Arial" charset="0"/>
              </a:rPr>
              <a:t>GENOMOVÉ zdroje</a:t>
            </a:r>
          </a:p>
        </p:txBody>
      </p:sp>
      <p:sp>
        <p:nvSpPr>
          <p:cNvPr id="16" name="Rectangle 2">
            <a:extLst>
              <a:ext uri="{FF2B5EF4-FFF2-40B4-BE49-F238E27FC236}">
                <a16:creationId xmlns:a16="http://schemas.microsoft.com/office/drawing/2014/main" id="{F8E11767-6E90-4BC3-B137-60E54788FB3B}"/>
              </a:ext>
            </a:extLst>
          </p:cNvPr>
          <p:cNvSpPr txBox="1">
            <a:spLocks noChangeArrowheads="1"/>
          </p:cNvSpPr>
          <p:nvPr/>
        </p:nvSpPr>
        <p:spPr>
          <a:xfrm>
            <a:off x="1523841" y="190060"/>
            <a:ext cx="7010624" cy="1527680"/>
          </a:xfrm>
          <a:prstGeom prst="rect">
            <a:avLst/>
          </a:prstGeom>
        </p:spPr>
        <p:txBody>
          <a:bodyPr anchor="ctr"/>
          <a:lstStyle/>
          <a:p>
            <a:pPr>
              <a:defRPr/>
            </a:pPr>
            <a:r>
              <a:rPr lang="cs-CZ" sz="4807" kern="0" dirty="0">
                <a:solidFill>
                  <a:schemeClr val="tx2"/>
                </a:solidFill>
                <a:latin typeface="+mj-lt"/>
                <a:ea typeface="+mj-ea"/>
                <a:cs typeface="+mj-cs"/>
              </a:rPr>
              <a:t>Osnova</a:t>
            </a:r>
            <a:endParaRPr lang="en-US" sz="4807" kern="0" dirty="0">
              <a:solidFill>
                <a:schemeClr val="tx2"/>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4">
                                            <p:txEl>
                                              <p:pRg st="9" end="9"/>
                                            </p:txEl>
                                          </p:spTgt>
                                        </p:tgtEl>
                                        <p:attrNameLst>
                                          <p:attrName>style.visibility</p:attrName>
                                        </p:attrNameLst>
                                      </p:cBhvr>
                                      <p:to>
                                        <p:strVal val="visible"/>
                                      </p:to>
                                    </p:set>
                                    <p:animEffect transition="in" filter="wipe(left)">
                                      <p:cBhvr>
                                        <p:cTn id="7" dur="500"/>
                                        <p:tgtEl>
                                          <p:spTgt spid="1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a:extLst>
              <a:ext uri="{FF2B5EF4-FFF2-40B4-BE49-F238E27FC236}">
                <a16:creationId xmlns:a16="http://schemas.microsoft.com/office/drawing/2014/main" id="{50DA6117-BD8B-4E7E-A1DE-2A38FB29660D}"/>
              </a:ext>
            </a:extLst>
          </p:cNvPr>
          <p:cNvSpPr>
            <a:spLocks noGrp="1" noChangeArrowheads="1"/>
          </p:cNvSpPr>
          <p:nvPr>
            <p:ph type="title"/>
          </p:nvPr>
        </p:nvSpPr>
        <p:spPr/>
        <p:txBody>
          <a:bodyPr/>
          <a:lstStyle/>
          <a:p>
            <a:r>
              <a:rPr lang="cs-CZ" altLang="cs-CZ" sz="4807"/>
              <a:t>Schéma předmětu</a:t>
            </a:r>
            <a:endParaRPr lang="en-US" altLang="cs-CZ" sz="4807"/>
          </a:p>
        </p:txBody>
      </p:sp>
      <p:sp>
        <p:nvSpPr>
          <p:cNvPr id="16" name="Zástupný symbol pro obsah 15">
            <a:extLst>
              <a:ext uri="{FF2B5EF4-FFF2-40B4-BE49-F238E27FC236}">
                <a16:creationId xmlns:a16="http://schemas.microsoft.com/office/drawing/2014/main" id="{6F2DC056-D3AF-471D-A581-966724BCB7EF}"/>
              </a:ext>
            </a:extLst>
          </p:cNvPr>
          <p:cNvSpPr>
            <a:spLocks noGrp="1"/>
          </p:cNvSpPr>
          <p:nvPr>
            <p:ph idx="1"/>
          </p:nvPr>
        </p:nvSpPr>
        <p:spPr bwMode="auto">
          <a:xfrm>
            <a:off x="1699266" y="1206556"/>
            <a:ext cx="6901196" cy="384007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just">
              <a:buClr>
                <a:srgbClr val="0000FF"/>
              </a:buClr>
              <a:buSzPct val="60000"/>
              <a:buFont typeface="Wingdings" panose="05000000000000000000" pitchFamily="2" charset="2"/>
              <a:buChar char="¨"/>
              <a:defRPr/>
            </a:pPr>
            <a:r>
              <a:rPr kumimoji="1" lang="cs-CZ" altLang="cs-CZ" sz="2400" b="1" dirty="0">
                <a:solidFill>
                  <a:srgbClr val="0000FF"/>
                </a:solidFill>
              </a:rPr>
              <a:t>Kapitola 09</a:t>
            </a:r>
            <a:endParaRPr kumimoji="1" lang="en-US" altLang="cs-CZ" sz="2400" dirty="0">
              <a:solidFill>
                <a:srgbClr val="0000FF"/>
              </a:solidFill>
            </a:endParaRPr>
          </a:p>
          <a:p>
            <a:pPr marL="799124" lvl="1" indent="-342687" algn="just">
              <a:buClr>
                <a:srgbClr val="0000FF"/>
              </a:buClr>
              <a:buSzPct val="100000"/>
              <a:defRPr/>
            </a:pPr>
            <a:r>
              <a:rPr kumimoji="1" lang="cs-CZ" b="1" dirty="0">
                <a:solidFill>
                  <a:schemeClr val="tx1"/>
                </a:solidFill>
              </a:rPr>
              <a:t>Struktura genomů</a:t>
            </a:r>
          </a:p>
          <a:p>
            <a:pPr marL="456437" lvl="1" indent="0" algn="just">
              <a:buClr>
                <a:srgbClr val="0000FF"/>
              </a:buClr>
              <a:buSzPct val="100000"/>
              <a:buNone/>
              <a:defRPr/>
            </a:pPr>
            <a:endParaRPr kumimoji="1" lang="en-US" altLang="cs-CZ" dirty="0"/>
          </a:p>
          <a:p>
            <a:pPr algn="just">
              <a:buClr>
                <a:srgbClr val="0000FF"/>
              </a:buClr>
              <a:buSzPct val="60000"/>
              <a:buFont typeface="Wingdings" panose="05000000000000000000" pitchFamily="2" charset="2"/>
              <a:buChar char="¨"/>
              <a:defRPr/>
            </a:pPr>
            <a:r>
              <a:rPr kumimoji="1" lang="cs-CZ" altLang="cs-CZ" sz="2400" b="1" dirty="0">
                <a:solidFill>
                  <a:srgbClr val="0000FF"/>
                </a:solidFill>
              </a:rPr>
              <a:t>Kapitola 10</a:t>
            </a:r>
            <a:endParaRPr kumimoji="1" lang="en-US" altLang="cs-CZ" sz="2400" dirty="0">
              <a:solidFill>
                <a:srgbClr val="0000FF"/>
              </a:solidFill>
            </a:endParaRPr>
          </a:p>
          <a:p>
            <a:pPr marL="799124" lvl="1" indent="-342687" algn="just">
              <a:buClr>
                <a:srgbClr val="0000FF"/>
              </a:buClr>
              <a:buSzPct val="100000"/>
              <a:defRPr/>
            </a:pPr>
            <a:r>
              <a:rPr kumimoji="1" lang="cs-CZ" altLang="cs-CZ" b="1" dirty="0">
                <a:solidFill>
                  <a:schemeClr val="tx1"/>
                </a:solidFill>
              </a:rPr>
              <a:t>Evoluce genomů</a:t>
            </a:r>
          </a:p>
          <a:p>
            <a:pPr marL="799124" lvl="1" indent="-342687" algn="just">
              <a:buClr>
                <a:srgbClr val="0000FF"/>
              </a:buClr>
              <a:buSzPct val="100000"/>
              <a:defRPr/>
            </a:pPr>
            <a:endParaRPr kumimoji="1" lang="en-US" altLang="cs-CZ" dirty="0"/>
          </a:p>
          <a:p>
            <a:pPr algn="just">
              <a:buClr>
                <a:srgbClr val="0000FF"/>
              </a:buClr>
              <a:buSzPct val="60000"/>
              <a:buFont typeface="Wingdings" panose="05000000000000000000" pitchFamily="2" charset="2"/>
              <a:buChar char="¨"/>
              <a:defRPr/>
            </a:pPr>
            <a:r>
              <a:rPr kumimoji="1" lang="cs-CZ" altLang="cs-CZ" sz="2400" b="1" dirty="0">
                <a:solidFill>
                  <a:srgbClr val="0000FF"/>
                </a:solidFill>
              </a:rPr>
              <a:t>Kapitola 11</a:t>
            </a:r>
          </a:p>
          <a:p>
            <a:pPr marL="799124" lvl="1" indent="-342687" algn="just">
              <a:buClr>
                <a:srgbClr val="0000FF"/>
              </a:buClr>
              <a:buSzPct val="100000"/>
              <a:defRPr/>
            </a:pPr>
            <a:r>
              <a:rPr kumimoji="1" lang="cs-CZ" altLang="cs-CZ" b="1" dirty="0">
                <a:solidFill>
                  <a:schemeClr val="tx1"/>
                </a:solidFill>
              </a:rPr>
              <a:t>Genomika a systémová biologie</a:t>
            </a:r>
          </a:p>
          <a:p>
            <a:pPr algn="just">
              <a:buClr>
                <a:srgbClr val="0000FF"/>
              </a:buClr>
              <a:buSzPct val="60000"/>
              <a:buFont typeface="Wingdings" panose="05000000000000000000" pitchFamily="2" charset="2"/>
              <a:buChar char="¨"/>
              <a:defRPr/>
            </a:pPr>
            <a:endParaRPr kumimoji="1" lang="cs-CZ" altLang="cs-CZ" sz="2400" b="1" dirty="0">
              <a:solidFill>
                <a:srgbClr val="0000FF"/>
              </a:solidFill>
            </a:endParaRPr>
          </a:p>
          <a:p>
            <a:pPr algn="just">
              <a:buClr>
                <a:srgbClr val="0000FF"/>
              </a:buClr>
              <a:buSzPct val="60000"/>
              <a:buFont typeface="Wingdings" panose="05000000000000000000" pitchFamily="2" charset="2"/>
              <a:buChar char="¨"/>
              <a:defRPr/>
            </a:pPr>
            <a:r>
              <a:rPr kumimoji="1" lang="cs-CZ" altLang="cs-CZ" sz="2400" b="1" dirty="0">
                <a:solidFill>
                  <a:srgbClr val="0000FF"/>
                </a:solidFill>
              </a:rPr>
              <a:t>Kapitola 12</a:t>
            </a:r>
          </a:p>
          <a:p>
            <a:pPr marL="799124" lvl="1" indent="-342687" algn="just">
              <a:buClr>
                <a:srgbClr val="0000FF"/>
              </a:buClr>
              <a:buSzPct val="100000"/>
              <a:defRPr/>
            </a:pPr>
            <a:r>
              <a:rPr kumimoji="1" lang="cs-CZ" altLang="cs-CZ" b="1" dirty="0">
                <a:solidFill>
                  <a:schemeClr val="tx1"/>
                </a:solidFill>
              </a:rPr>
              <a:t>Praktické aspekty funkční genomiky</a:t>
            </a:r>
          </a:p>
          <a:p>
            <a:pPr marL="799124" lvl="1" indent="-342687" algn="just">
              <a:buClr>
                <a:srgbClr val="0000FF"/>
              </a:buClr>
              <a:buSzPct val="100000"/>
              <a:defRPr/>
            </a:pPr>
            <a:r>
              <a:rPr kumimoji="1" lang="cs-CZ" altLang="cs-CZ" b="1" dirty="0">
                <a:solidFill>
                  <a:schemeClr val="tx1"/>
                </a:solidFill>
              </a:rPr>
              <a:t>Modelové organismy</a:t>
            </a:r>
          </a:p>
          <a:p>
            <a:pPr marL="799124" lvl="1" indent="-342687" algn="just">
              <a:buClr>
                <a:srgbClr val="0000FF"/>
              </a:buClr>
              <a:buSzPct val="100000"/>
              <a:defRPr/>
            </a:pPr>
            <a:r>
              <a:rPr kumimoji="1" lang="cs-CZ" altLang="cs-CZ" b="1" dirty="0">
                <a:solidFill>
                  <a:schemeClr val="tx1"/>
                </a:solidFill>
              </a:rPr>
              <a:t>PCR </a:t>
            </a:r>
          </a:p>
          <a:p>
            <a:pPr marL="799124" lvl="1" indent="-342687" algn="just">
              <a:buClr>
                <a:srgbClr val="0000FF"/>
              </a:buClr>
              <a:buSzPct val="100000"/>
              <a:defRPr/>
            </a:pPr>
            <a:r>
              <a:rPr kumimoji="1" lang="cs-CZ" altLang="cs-CZ" dirty="0"/>
              <a:t>Zásady navrhování </a:t>
            </a:r>
            <a:r>
              <a:rPr kumimoji="1" lang="cs-CZ" altLang="cs-CZ" dirty="0" err="1"/>
              <a:t>primerů</a:t>
            </a:r>
            <a:endParaRPr kumimoji="1" lang="cs-CZ" altLang="cs-CZ" dirty="0"/>
          </a:p>
        </p:txBody>
      </p:sp>
      <p:sp>
        <p:nvSpPr>
          <p:cNvPr id="732164" name="Freeform 4">
            <a:extLst>
              <a:ext uri="{FF2B5EF4-FFF2-40B4-BE49-F238E27FC236}">
                <a16:creationId xmlns:a16="http://schemas.microsoft.com/office/drawing/2014/main" id="{CAECAEE6-11B8-4334-BB70-2442B0A879C0}"/>
              </a:ext>
            </a:extLst>
          </p:cNvPr>
          <p:cNvSpPr>
            <a:spLocks/>
          </p:cNvSpPr>
          <p:nvPr/>
        </p:nvSpPr>
        <p:spPr bwMode="auto">
          <a:xfrm flipH="1">
            <a:off x="1193533" y="1419653"/>
            <a:ext cx="78098" cy="4028246"/>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732164"/>
                                        </p:tgtEl>
                                        <p:attrNameLst>
                                          <p:attrName>style.visibility</p:attrName>
                                        </p:attrNameLst>
                                      </p:cBhvr>
                                      <p:to>
                                        <p:strVal val="visible"/>
                                      </p:to>
                                    </p:set>
                                    <p:animEffect transition="in" filter="wipe(up)">
                                      <p:cBhvr>
                                        <p:cTn id="7" dur="500"/>
                                        <p:tgtEl>
                                          <p:spTgt spid="732164"/>
                                        </p:tgtEl>
                                      </p:cBhvr>
                                    </p:animEffect>
                                  </p:childTnLst>
                                </p:cTn>
                              </p:par>
                              <p:par>
                                <p:cTn id="8" presetID="22" presetClass="entr" presetSubtype="8" fill="hold"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wipe(left)">
                                      <p:cBhvr>
                                        <p:cTn id="10" dur="500"/>
                                        <p:tgtEl>
                                          <p:spTgt spid="16">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Effect transition="in" filter="wipe(left)">
                                      <p:cBhvr>
                                        <p:cTn id="13" dur="500"/>
                                        <p:tgtEl>
                                          <p:spTgt spid="16">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wipe(left)">
                                      <p:cBhvr>
                                        <p:cTn id="18" dur="500"/>
                                        <p:tgtEl>
                                          <p:spTgt spid="16">
                                            <p:txEl>
                                              <p:pRg st="3" end="3"/>
                                            </p:txEl>
                                          </p:spTgt>
                                        </p:tgtEl>
                                      </p:cBhvr>
                                    </p:animEffect>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wipe(left)">
                                      <p:cBhvr>
                                        <p:cTn id="22" dur="500"/>
                                        <p:tgtEl>
                                          <p:spTgt spid="16">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animEffect transition="in" filter="wipe(left)">
                                      <p:cBhvr>
                                        <p:cTn id="27" dur="500"/>
                                        <p:tgtEl>
                                          <p:spTgt spid="16">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xEl>
                                              <p:pRg st="7" end="7"/>
                                            </p:txEl>
                                          </p:spTgt>
                                        </p:tgtEl>
                                        <p:attrNameLst>
                                          <p:attrName>style.visibility</p:attrName>
                                        </p:attrNameLst>
                                      </p:cBhvr>
                                      <p:to>
                                        <p:strVal val="visible"/>
                                      </p:to>
                                    </p:set>
                                    <p:animEffect transition="in" filter="wipe(left)">
                                      <p:cBhvr>
                                        <p:cTn id="32" dur="500"/>
                                        <p:tgtEl>
                                          <p:spTgt spid="16">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xEl>
                                              <p:pRg st="9" end="9"/>
                                            </p:txEl>
                                          </p:spTgt>
                                        </p:tgtEl>
                                        <p:attrNameLst>
                                          <p:attrName>style.visibility</p:attrName>
                                        </p:attrNameLst>
                                      </p:cBhvr>
                                      <p:to>
                                        <p:strVal val="visible"/>
                                      </p:to>
                                    </p:set>
                                    <p:animEffect transition="in" filter="wipe(left)">
                                      <p:cBhvr>
                                        <p:cTn id="37" dur="500"/>
                                        <p:tgtEl>
                                          <p:spTgt spid="16">
                                            <p:txEl>
                                              <p:pRg st="9" end="9"/>
                                            </p:txEl>
                                          </p:spTgt>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16">
                                            <p:txEl>
                                              <p:pRg st="10" end="10"/>
                                            </p:txEl>
                                          </p:spTgt>
                                        </p:tgtEl>
                                        <p:attrNameLst>
                                          <p:attrName>style.visibility</p:attrName>
                                        </p:attrNameLst>
                                      </p:cBhvr>
                                      <p:to>
                                        <p:strVal val="visible"/>
                                      </p:to>
                                    </p:set>
                                    <p:animEffect transition="in" filter="wipe(left)">
                                      <p:cBhvr>
                                        <p:cTn id="41" dur="500"/>
                                        <p:tgtEl>
                                          <p:spTgt spid="16">
                                            <p:txEl>
                                              <p:pRg st="10" end="10"/>
                                            </p:txEl>
                                          </p:spTgt>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16">
                                            <p:txEl>
                                              <p:pRg st="11" end="11"/>
                                            </p:txEl>
                                          </p:spTgt>
                                        </p:tgtEl>
                                        <p:attrNameLst>
                                          <p:attrName>style.visibility</p:attrName>
                                        </p:attrNameLst>
                                      </p:cBhvr>
                                      <p:to>
                                        <p:strVal val="visible"/>
                                      </p:to>
                                    </p:set>
                                    <p:animEffect transition="in" filter="wipe(left)">
                                      <p:cBhvr>
                                        <p:cTn id="45" dur="500"/>
                                        <p:tgtEl>
                                          <p:spTgt spid="16">
                                            <p:txEl>
                                              <p:pRg st="11" end="11"/>
                                            </p:txEl>
                                          </p:spTgt>
                                        </p:tgtEl>
                                      </p:cBhvr>
                                    </p:animEffect>
                                  </p:childTnLst>
                                </p:cTn>
                              </p:par>
                            </p:childTnLst>
                          </p:cTn>
                        </p:par>
                        <p:par>
                          <p:cTn id="46" fill="hold" nodeType="afterGroup">
                            <p:stCondLst>
                              <p:cond delay="1500"/>
                            </p:stCondLst>
                            <p:childTnLst>
                              <p:par>
                                <p:cTn id="47" presetID="22" presetClass="entr" presetSubtype="8" fill="hold" nodeType="afterEffect">
                                  <p:stCondLst>
                                    <p:cond delay="0"/>
                                  </p:stCondLst>
                                  <p:childTnLst>
                                    <p:set>
                                      <p:cBhvr>
                                        <p:cTn id="48" dur="1" fill="hold">
                                          <p:stCondLst>
                                            <p:cond delay="0"/>
                                          </p:stCondLst>
                                        </p:cTn>
                                        <p:tgtEl>
                                          <p:spTgt spid="16">
                                            <p:txEl>
                                              <p:pRg st="12" end="12"/>
                                            </p:txEl>
                                          </p:spTgt>
                                        </p:tgtEl>
                                        <p:attrNameLst>
                                          <p:attrName>style.visibility</p:attrName>
                                        </p:attrNameLst>
                                      </p:cBhvr>
                                      <p:to>
                                        <p:strVal val="visible"/>
                                      </p:to>
                                    </p:set>
                                    <p:animEffect transition="in" filter="wipe(left)">
                                      <p:cBhvr>
                                        <p:cTn id="49" dur="500"/>
                                        <p:tgtEl>
                                          <p:spTgt spid="16">
                                            <p:txEl>
                                              <p:pRg st="12" end="12"/>
                                            </p:txEl>
                                          </p:spTgt>
                                        </p:tgtEl>
                                      </p:cBhvr>
                                    </p:animEffect>
                                  </p:childTnLst>
                                </p:cTn>
                              </p:par>
                            </p:childTnLst>
                          </p:cTn>
                        </p:par>
                        <p:par>
                          <p:cTn id="50" fill="hold" nodeType="afterGroup">
                            <p:stCondLst>
                              <p:cond delay="2000"/>
                            </p:stCondLst>
                            <p:childTnLst>
                              <p:par>
                                <p:cTn id="51" presetID="22" presetClass="entr" presetSubtype="8" fill="hold" nodeType="afterEffect">
                                  <p:stCondLst>
                                    <p:cond delay="0"/>
                                  </p:stCondLst>
                                  <p:childTnLst>
                                    <p:set>
                                      <p:cBhvr>
                                        <p:cTn id="52" dur="1" fill="hold">
                                          <p:stCondLst>
                                            <p:cond delay="0"/>
                                          </p:stCondLst>
                                        </p:cTn>
                                        <p:tgtEl>
                                          <p:spTgt spid="16">
                                            <p:txEl>
                                              <p:pRg st="13" end="13"/>
                                            </p:txEl>
                                          </p:spTgt>
                                        </p:tgtEl>
                                        <p:attrNameLst>
                                          <p:attrName>style.visibility</p:attrName>
                                        </p:attrNameLst>
                                      </p:cBhvr>
                                      <p:to>
                                        <p:strVal val="visible"/>
                                      </p:to>
                                    </p:set>
                                    <p:animEffect transition="in" filter="wipe(left)">
                                      <p:cBhvr>
                                        <p:cTn id="53" dur="500"/>
                                        <p:tgtEl>
                                          <p:spTgt spid="1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4" name="Rectangle 4">
            <a:extLst>
              <a:ext uri="{FF2B5EF4-FFF2-40B4-BE49-F238E27FC236}">
                <a16:creationId xmlns:a16="http://schemas.microsoft.com/office/drawing/2014/main" id="{784AB768-4B02-4369-B02C-AF5581DB1C01}"/>
              </a:ext>
            </a:extLst>
          </p:cNvPr>
          <p:cNvSpPr>
            <a:spLocks noChangeArrowheads="1"/>
          </p:cNvSpPr>
          <p:nvPr/>
        </p:nvSpPr>
        <p:spPr bwMode="auto">
          <a:xfrm>
            <a:off x="1503683" y="1396654"/>
            <a:ext cx="6464921" cy="59033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lang="en-GB" sz="1451" b="1" dirty="0">
                <a:solidFill>
                  <a:srgbClr val="0000FF"/>
                </a:solidFill>
                <a:latin typeface="+mn-lt"/>
                <a:cs typeface="Arial" charset="0"/>
              </a:rPr>
              <a:t>NCBI Genome Data Viewer </a:t>
            </a:r>
            <a:r>
              <a:rPr lang="en-GB" sz="1451" dirty="0">
                <a:solidFill>
                  <a:srgbClr val="0000FF"/>
                </a:solidFill>
                <a:latin typeface="+mn-lt"/>
                <a:cs typeface="Arial" charset="0"/>
                <a:hlinkClick r:id="rId3"/>
              </a:rPr>
              <a:t>https://www.ncbi.nlm.nih.gov/genome/gdv</a:t>
            </a:r>
            <a:r>
              <a:rPr lang="cs-CZ" sz="1451" dirty="0">
                <a:solidFill>
                  <a:srgbClr val="0000FF"/>
                </a:solidFill>
                <a:latin typeface="+mn-lt"/>
                <a:cs typeface="Arial" charset="0"/>
              </a:rPr>
              <a:t> </a:t>
            </a:r>
            <a:r>
              <a:rPr lang="en-GB" sz="1451" dirty="0">
                <a:solidFill>
                  <a:srgbClr val="0000FF"/>
                </a:solidFill>
                <a:latin typeface="+mn-lt"/>
                <a:cs typeface="Arial" charset="0"/>
              </a:rPr>
              <a:t>/</a:t>
            </a:r>
            <a:endParaRPr lang="en-GB" sz="1451" dirty="0">
              <a:solidFill>
                <a:schemeClr val="tx2"/>
              </a:solidFill>
              <a:latin typeface="+mn-lt"/>
              <a:cs typeface="Arial" charset="0"/>
            </a:endParaRPr>
          </a:p>
        </p:txBody>
      </p:sp>
      <p:sp>
        <p:nvSpPr>
          <p:cNvPr id="5" name="Rectangle 2">
            <a:extLst>
              <a:ext uri="{FF2B5EF4-FFF2-40B4-BE49-F238E27FC236}">
                <a16:creationId xmlns:a16="http://schemas.microsoft.com/office/drawing/2014/main" id="{40335347-3462-4F15-BE35-93F0C15A16B6}"/>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Genomové zdroje</a:t>
            </a:r>
            <a:endParaRPr lang="en-US" sz="4807" kern="0" dirty="0">
              <a:solidFill>
                <a:srgbClr val="0000FF"/>
              </a:solidFill>
              <a:latin typeface="+mn-lt"/>
              <a:cs typeface="Arial"/>
            </a:endParaRPr>
          </a:p>
        </p:txBody>
      </p:sp>
      <p:sp>
        <p:nvSpPr>
          <p:cNvPr id="6" name="Freeform 7">
            <a:extLst>
              <a:ext uri="{FF2B5EF4-FFF2-40B4-BE49-F238E27FC236}">
                <a16:creationId xmlns:a16="http://schemas.microsoft.com/office/drawing/2014/main" id="{8AC95850-30F0-4119-8D7D-C28DD655F463}"/>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
        <p:nvSpPr>
          <p:cNvPr id="106501" name="Obdélník 2">
            <a:extLst>
              <a:ext uri="{FF2B5EF4-FFF2-40B4-BE49-F238E27FC236}">
                <a16:creationId xmlns:a16="http://schemas.microsoft.com/office/drawing/2014/main" id="{28C7C685-F070-4F17-973A-9C1DF4382D62}"/>
              </a:ext>
            </a:extLst>
          </p:cNvPr>
          <p:cNvSpPr>
            <a:spLocks noChangeArrowheads="1"/>
          </p:cNvSpPr>
          <p:nvPr/>
        </p:nvSpPr>
        <p:spPr bwMode="auto">
          <a:xfrm>
            <a:off x="481" y="5714761"/>
            <a:ext cx="9143040" cy="1143240"/>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pPr eaLnBrk="1" hangingPunct="1"/>
            <a:endParaRPr lang="cs-CZ" altLang="cs-CZ" sz="1633" b="1"/>
          </a:p>
        </p:txBody>
      </p:sp>
      <p:pic>
        <p:nvPicPr>
          <p:cNvPr id="2" name="Obrázek 1">
            <a:extLst>
              <a:ext uri="{FF2B5EF4-FFF2-40B4-BE49-F238E27FC236}">
                <a16:creationId xmlns:a16="http://schemas.microsoft.com/office/drawing/2014/main" id="{78A57174-3CFC-4E3F-8047-7EDF79874D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3269" y="1730699"/>
            <a:ext cx="7384985" cy="470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5524"/>
                                        </p:tgtEl>
                                        <p:attrNameLst>
                                          <p:attrName>style.visibility</p:attrName>
                                        </p:attrNameLst>
                                      </p:cBhvr>
                                      <p:to>
                                        <p:strVal val="visible"/>
                                      </p:to>
                                    </p:set>
                                    <p:animEffect transition="in" filter="dissolve">
                                      <p:cBhvr>
                                        <p:cTn id="10" dur="500"/>
                                        <p:tgtEl>
                                          <p:spTgt spid="2355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4" name="Rectangle 4">
            <a:extLst>
              <a:ext uri="{FF2B5EF4-FFF2-40B4-BE49-F238E27FC236}">
                <a16:creationId xmlns:a16="http://schemas.microsoft.com/office/drawing/2014/main" id="{F6061B60-6B73-411F-B516-837E1BD3F7A8}"/>
              </a:ext>
            </a:extLst>
          </p:cNvPr>
          <p:cNvSpPr>
            <a:spLocks noChangeArrowheads="1"/>
          </p:cNvSpPr>
          <p:nvPr/>
        </p:nvSpPr>
        <p:spPr bwMode="auto">
          <a:xfrm>
            <a:off x="1503683" y="1396654"/>
            <a:ext cx="6369891" cy="59033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lang="en-GB" sz="1451" b="1" dirty="0">
                <a:solidFill>
                  <a:srgbClr val="0000FF"/>
                </a:solidFill>
                <a:latin typeface="+mn-lt"/>
                <a:cs typeface="Arial" charset="0"/>
              </a:rPr>
              <a:t>Genome Browser Gateway </a:t>
            </a:r>
            <a:r>
              <a:rPr lang="en-GB" sz="1451" dirty="0">
                <a:solidFill>
                  <a:srgbClr val="0000FF"/>
                </a:solidFill>
                <a:latin typeface="+mn-lt"/>
                <a:cs typeface="Arial" charset="0"/>
              </a:rPr>
              <a:t>https://genome.ucsc.edu/</a:t>
            </a:r>
            <a:endParaRPr lang="en-GB" sz="1451" dirty="0">
              <a:solidFill>
                <a:schemeClr val="tx2"/>
              </a:solidFill>
              <a:latin typeface="+mn-lt"/>
              <a:cs typeface="Arial" charset="0"/>
            </a:endParaRPr>
          </a:p>
        </p:txBody>
      </p:sp>
      <p:sp>
        <p:nvSpPr>
          <p:cNvPr id="5" name="Rectangle 2">
            <a:extLst>
              <a:ext uri="{FF2B5EF4-FFF2-40B4-BE49-F238E27FC236}">
                <a16:creationId xmlns:a16="http://schemas.microsoft.com/office/drawing/2014/main" id="{14330351-90B6-4991-83FE-B46066919803}"/>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Genomové zdroje</a:t>
            </a:r>
            <a:endParaRPr lang="en-US" sz="4807" kern="0" dirty="0">
              <a:solidFill>
                <a:srgbClr val="0000FF"/>
              </a:solidFill>
              <a:latin typeface="+mn-lt"/>
              <a:cs typeface="Arial"/>
            </a:endParaRPr>
          </a:p>
        </p:txBody>
      </p:sp>
      <p:sp>
        <p:nvSpPr>
          <p:cNvPr id="6" name="Freeform 7">
            <a:extLst>
              <a:ext uri="{FF2B5EF4-FFF2-40B4-BE49-F238E27FC236}">
                <a16:creationId xmlns:a16="http://schemas.microsoft.com/office/drawing/2014/main" id="{F246F6DD-ED07-4AF9-B469-04752369F635}"/>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pic>
        <p:nvPicPr>
          <p:cNvPr id="52229" name="Picture 6">
            <a:extLst>
              <a:ext uri="{FF2B5EF4-FFF2-40B4-BE49-F238E27FC236}">
                <a16:creationId xmlns:a16="http://schemas.microsoft.com/office/drawing/2014/main" id="{C9351709-A1A9-452C-BE94-20655937B0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6228" y="1742218"/>
            <a:ext cx="6251824" cy="390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5524"/>
                                        </p:tgtEl>
                                        <p:attrNameLst>
                                          <p:attrName>style.visibility</p:attrName>
                                        </p:attrNameLst>
                                      </p:cBhvr>
                                      <p:to>
                                        <p:strVal val="visible"/>
                                      </p:to>
                                    </p:set>
                                    <p:animEffect transition="in" filter="dissolve">
                                      <p:cBhvr>
                                        <p:cTn id="10" dur="500"/>
                                        <p:tgtEl>
                                          <p:spTgt spid="2355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2229"/>
                                        </p:tgtEl>
                                        <p:attrNameLst>
                                          <p:attrName>style.visibility</p:attrName>
                                        </p:attrNameLst>
                                      </p:cBhvr>
                                      <p:to>
                                        <p:strVal val="visible"/>
                                      </p:to>
                                    </p:set>
                                    <p:animEffect transition="in" filter="fade">
                                      <p:cBhvr>
                                        <p:cTn id="15" dur="500"/>
                                        <p:tgtEl>
                                          <p:spTgt spid="52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F5984C6-7D32-4DFE-AC37-ABF37C6FEB6C}"/>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Genomové zdroje</a:t>
            </a:r>
            <a:endParaRPr lang="en-US" sz="4807" kern="0" dirty="0">
              <a:solidFill>
                <a:srgbClr val="0000FF"/>
              </a:solidFill>
              <a:latin typeface="+mn-lt"/>
              <a:cs typeface="Arial"/>
            </a:endParaRPr>
          </a:p>
        </p:txBody>
      </p:sp>
      <p:sp>
        <p:nvSpPr>
          <p:cNvPr id="8" name="Freeform 7">
            <a:extLst>
              <a:ext uri="{FF2B5EF4-FFF2-40B4-BE49-F238E27FC236}">
                <a16:creationId xmlns:a16="http://schemas.microsoft.com/office/drawing/2014/main" id="{803EC21B-3CA0-46A9-9466-E3FDDE3E7304}"/>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pic>
        <p:nvPicPr>
          <p:cNvPr id="54276" name="Picture 6">
            <a:extLst>
              <a:ext uri="{FF2B5EF4-FFF2-40B4-BE49-F238E27FC236}">
                <a16:creationId xmlns:a16="http://schemas.microsoft.com/office/drawing/2014/main" id="{7EFAF0D8-7E6D-4873-9170-0419328CF2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7036" y="1714861"/>
            <a:ext cx="6401568" cy="399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4">
            <a:extLst>
              <a:ext uri="{FF2B5EF4-FFF2-40B4-BE49-F238E27FC236}">
                <a16:creationId xmlns:a16="http://schemas.microsoft.com/office/drawing/2014/main" id="{3AB7A4FF-DA23-4E76-9056-081709A5DFE8}"/>
              </a:ext>
            </a:extLst>
          </p:cNvPr>
          <p:cNvSpPr>
            <a:spLocks noChangeArrowheads="1"/>
          </p:cNvSpPr>
          <p:nvPr/>
        </p:nvSpPr>
        <p:spPr bwMode="auto">
          <a:xfrm>
            <a:off x="1503683" y="1396654"/>
            <a:ext cx="6369891" cy="59033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lang="en-GB" sz="1451" b="1" dirty="0">
                <a:solidFill>
                  <a:srgbClr val="0000FF"/>
                </a:solidFill>
                <a:latin typeface="+mn-lt"/>
                <a:cs typeface="Arial" charset="0"/>
              </a:rPr>
              <a:t>Human Genome Browser</a:t>
            </a:r>
            <a:r>
              <a:rPr lang="en-GB" sz="1451" dirty="0">
                <a:solidFill>
                  <a:schemeClr val="tx2"/>
                </a:solidFill>
                <a:latin typeface="+mn-lt"/>
                <a:cs typeface="Arial" charset="0"/>
              </a:rPr>
              <a:t> </a:t>
            </a:r>
            <a:r>
              <a:rPr lang="en-GB" sz="1451" dirty="0">
                <a:solidFill>
                  <a:schemeClr val="tx2"/>
                </a:solidFill>
                <a:latin typeface="+mn-lt"/>
                <a:cs typeface="Arial" charset="0"/>
                <a:hlinkClick r:id="rId4"/>
              </a:rPr>
              <a:t>http://genome.ucsc.edu/cgi-bin/hgGateway</a:t>
            </a:r>
            <a:r>
              <a:rPr lang="cs-CZ" sz="1451" dirty="0">
                <a:solidFill>
                  <a:schemeClr val="tx2"/>
                </a:solidFill>
                <a:latin typeface="+mn-lt"/>
                <a:cs typeface="Arial" charset="0"/>
              </a:rPr>
              <a:t> </a:t>
            </a:r>
            <a:endParaRPr lang="en-GB" sz="1451" dirty="0">
              <a:solidFill>
                <a:schemeClr val="tx2"/>
              </a:solidFill>
              <a:latin typeface="+mn-lt"/>
              <a:cs typeface="Arial" charset="0"/>
            </a:endParaRPr>
          </a:p>
        </p:txBody>
      </p:sp>
      <p:sp>
        <p:nvSpPr>
          <p:cNvPr id="11" name="Right Arrow 10">
            <a:extLst>
              <a:ext uri="{FF2B5EF4-FFF2-40B4-BE49-F238E27FC236}">
                <a16:creationId xmlns:a16="http://schemas.microsoft.com/office/drawing/2014/main" id="{929B9C27-4CE5-4F37-B0C2-E11E5AD17588}"/>
              </a:ext>
            </a:extLst>
          </p:cNvPr>
          <p:cNvSpPr>
            <a:spLocks noChangeArrowheads="1"/>
          </p:cNvSpPr>
          <p:nvPr/>
        </p:nvSpPr>
        <p:spPr bwMode="auto">
          <a:xfrm>
            <a:off x="2338795" y="2513977"/>
            <a:ext cx="457872" cy="262052"/>
          </a:xfrm>
          <a:prstGeom prst="rightArrow">
            <a:avLst>
              <a:gd name="adj1" fmla="val 50000"/>
              <a:gd name="adj2" fmla="val 49918"/>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276"/>
                                        </p:tgtEl>
                                        <p:attrNameLst>
                                          <p:attrName>style.visibility</p:attrName>
                                        </p:attrNameLst>
                                      </p:cBhvr>
                                      <p:to>
                                        <p:strVal val="visible"/>
                                      </p:to>
                                    </p:set>
                                    <p:animEffect transition="in" filter="fade">
                                      <p:cBhvr>
                                        <p:cTn id="7" dur="500"/>
                                        <p:tgtEl>
                                          <p:spTgt spid="54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1C36E24-54AF-47D8-B8D5-E9E791C0511F}"/>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Genomové zdroje</a:t>
            </a:r>
            <a:endParaRPr lang="en-US" sz="4807" kern="0" dirty="0">
              <a:solidFill>
                <a:srgbClr val="0000FF"/>
              </a:solidFill>
              <a:latin typeface="+mn-lt"/>
              <a:cs typeface="Arial"/>
            </a:endParaRPr>
          </a:p>
        </p:txBody>
      </p:sp>
      <p:sp>
        <p:nvSpPr>
          <p:cNvPr id="8" name="Freeform 7">
            <a:extLst>
              <a:ext uri="{FF2B5EF4-FFF2-40B4-BE49-F238E27FC236}">
                <a16:creationId xmlns:a16="http://schemas.microsoft.com/office/drawing/2014/main" id="{2F491841-B357-4FBE-AA80-A5C69A4F4745}"/>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
        <p:nvSpPr>
          <p:cNvPr id="10" name="Rectangle 4">
            <a:extLst>
              <a:ext uri="{FF2B5EF4-FFF2-40B4-BE49-F238E27FC236}">
                <a16:creationId xmlns:a16="http://schemas.microsoft.com/office/drawing/2014/main" id="{17CD65C3-E3F6-429F-9A37-18CAC904ADD4}"/>
              </a:ext>
            </a:extLst>
          </p:cNvPr>
          <p:cNvSpPr>
            <a:spLocks noChangeArrowheads="1"/>
          </p:cNvSpPr>
          <p:nvPr/>
        </p:nvSpPr>
        <p:spPr bwMode="auto">
          <a:xfrm>
            <a:off x="1503683" y="1396654"/>
            <a:ext cx="6369891" cy="59033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lang="en-GB" sz="1451" b="1" dirty="0">
                <a:solidFill>
                  <a:srgbClr val="0000FF"/>
                </a:solidFill>
                <a:latin typeface="+mn-lt"/>
                <a:cs typeface="Arial" charset="0"/>
              </a:rPr>
              <a:t>Human Genome Browser </a:t>
            </a:r>
            <a:r>
              <a:rPr lang="en-GB" sz="1451" dirty="0">
                <a:solidFill>
                  <a:schemeClr val="tx2"/>
                </a:solidFill>
                <a:latin typeface="+mn-lt"/>
                <a:cs typeface="Arial" charset="0"/>
                <a:hlinkClick r:id="rId3"/>
              </a:rPr>
              <a:t>http://genome.ucsc.edu/cgi-bin/hgGateway</a:t>
            </a:r>
            <a:r>
              <a:rPr lang="cs-CZ" sz="1451" dirty="0">
                <a:solidFill>
                  <a:schemeClr val="tx2"/>
                </a:solidFill>
                <a:latin typeface="+mn-lt"/>
                <a:cs typeface="Arial" charset="0"/>
              </a:rPr>
              <a:t> </a:t>
            </a:r>
            <a:endParaRPr lang="en-GB" sz="1451" dirty="0">
              <a:solidFill>
                <a:schemeClr val="tx2"/>
              </a:solidFill>
              <a:latin typeface="+mn-lt"/>
              <a:cs typeface="Arial" charset="0"/>
            </a:endParaRPr>
          </a:p>
        </p:txBody>
      </p:sp>
      <p:pic>
        <p:nvPicPr>
          <p:cNvPr id="55301" name="Picture 2">
            <a:extLst>
              <a:ext uri="{FF2B5EF4-FFF2-40B4-BE49-F238E27FC236}">
                <a16:creationId xmlns:a16="http://schemas.microsoft.com/office/drawing/2014/main" id="{DD5EA14F-85FD-47DB-A539-FE35C48BE9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0883" y="1730699"/>
            <a:ext cx="6457722" cy="4035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11">
            <a:extLst>
              <a:ext uri="{FF2B5EF4-FFF2-40B4-BE49-F238E27FC236}">
                <a16:creationId xmlns:a16="http://schemas.microsoft.com/office/drawing/2014/main" id="{16524E00-8901-4325-AD13-C34FE10A6402}"/>
              </a:ext>
            </a:extLst>
          </p:cNvPr>
          <p:cNvSpPr>
            <a:spLocks noChangeArrowheads="1"/>
          </p:cNvSpPr>
          <p:nvPr/>
        </p:nvSpPr>
        <p:spPr bwMode="auto">
          <a:xfrm>
            <a:off x="1081808" y="3232462"/>
            <a:ext cx="456432" cy="262052"/>
          </a:xfrm>
          <a:prstGeom prst="rightArrow">
            <a:avLst>
              <a:gd name="adj1" fmla="val 50000"/>
              <a:gd name="adj2" fmla="val 49761"/>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5301"/>
                                        </p:tgtEl>
                                        <p:attrNameLst>
                                          <p:attrName>style.visibility</p:attrName>
                                        </p:attrNameLst>
                                      </p:cBhvr>
                                      <p:to>
                                        <p:strVal val="visible"/>
                                      </p:to>
                                    </p:set>
                                    <p:animEffect transition="in" filter="fade">
                                      <p:cBhvr>
                                        <p:cTn id="7" dur="500"/>
                                        <p:tgtEl>
                                          <p:spTgt spid="553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079A0D35-9E8D-493D-9FD2-1C3D57F35BF7}"/>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Genomové zdroje</a:t>
            </a:r>
            <a:endParaRPr lang="en-US" sz="4807" kern="0" dirty="0">
              <a:solidFill>
                <a:srgbClr val="0000FF"/>
              </a:solidFill>
              <a:latin typeface="+mn-lt"/>
              <a:cs typeface="Arial"/>
            </a:endParaRPr>
          </a:p>
        </p:txBody>
      </p:sp>
      <p:sp>
        <p:nvSpPr>
          <p:cNvPr id="8" name="Freeform 7">
            <a:extLst>
              <a:ext uri="{FF2B5EF4-FFF2-40B4-BE49-F238E27FC236}">
                <a16:creationId xmlns:a16="http://schemas.microsoft.com/office/drawing/2014/main" id="{9F6C0C9D-493A-4972-9422-5C12D1D27EBC}"/>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
        <p:nvSpPr>
          <p:cNvPr id="10" name="Rectangle 4">
            <a:extLst>
              <a:ext uri="{FF2B5EF4-FFF2-40B4-BE49-F238E27FC236}">
                <a16:creationId xmlns:a16="http://schemas.microsoft.com/office/drawing/2014/main" id="{71F8DB1D-C1F2-4418-BC88-F43B1196B106}"/>
              </a:ext>
            </a:extLst>
          </p:cNvPr>
          <p:cNvSpPr>
            <a:spLocks noChangeArrowheads="1"/>
          </p:cNvSpPr>
          <p:nvPr/>
        </p:nvSpPr>
        <p:spPr bwMode="auto">
          <a:xfrm>
            <a:off x="1503683" y="1396654"/>
            <a:ext cx="6369891" cy="59033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lang="en-GB" sz="1451" b="1" dirty="0">
                <a:solidFill>
                  <a:srgbClr val="0000FF"/>
                </a:solidFill>
                <a:latin typeface="+mn-lt"/>
                <a:cs typeface="Arial" charset="0"/>
              </a:rPr>
              <a:t>Human Genome Browser </a:t>
            </a:r>
            <a:r>
              <a:rPr lang="en-GB" sz="1451" dirty="0">
                <a:solidFill>
                  <a:schemeClr val="tx2"/>
                </a:solidFill>
                <a:latin typeface="+mn-lt"/>
                <a:cs typeface="Arial" charset="0"/>
                <a:hlinkClick r:id="rId3"/>
              </a:rPr>
              <a:t>http://genome.ucsc.edu/cgi-bin/hgGateway</a:t>
            </a:r>
            <a:r>
              <a:rPr lang="cs-CZ" sz="1451" dirty="0">
                <a:solidFill>
                  <a:schemeClr val="tx2"/>
                </a:solidFill>
                <a:latin typeface="+mn-lt"/>
                <a:cs typeface="Arial" charset="0"/>
              </a:rPr>
              <a:t> </a:t>
            </a:r>
            <a:endParaRPr lang="en-GB" sz="1451" dirty="0">
              <a:solidFill>
                <a:schemeClr val="tx2"/>
              </a:solidFill>
              <a:latin typeface="+mn-lt"/>
              <a:cs typeface="Arial" charset="0"/>
            </a:endParaRPr>
          </a:p>
        </p:txBody>
      </p:sp>
      <p:pic>
        <p:nvPicPr>
          <p:cNvPr id="56325" name="Picture 2">
            <a:extLst>
              <a:ext uri="{FF2B5EF4-FFF2-40B4-BE49-F238E27FC236}">
                <a16:creationId xmlns:a16="http://schemas.microsoft.com/office/drawing/2014/main" id="{F5898C28-53E8-4C42-9F12-D2A45DB166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3269" y="1709102"/>
            <a:ext cx="6400129" cy="399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fade">
                                      <p:cBhvr>
                                        <p:cTn id="7"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41F0AB05-3A0E-45DC-912F-CEF231EE3471}"/>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Genomové zdroje</a:t>
            </a:r>
            <a:endParaRPr lang="en-US" sz="4807" kern="0" dirty="0">
              <a:solidFill>
                <a:srgbClr val="0000FF"/>
              </a:solidFill>
              <a:latin typeface="+mn-lt"/>
              <a:cs typeface="Arial"/>
            </a:endParaRPr>
          </a:p>
        </p:txBody>
      </p:sp>
      <p:sp>
        <p:nvSpPr>
          <p:cNvPr id="8" name="Freeform 7">
            <a:extLst>
              <a:ext uri="{FF2B5EF4-FFF2-40B4-BE49-F238E27FC236}">
                <a16:creationId xmlns:a16="http://schemas.microsoft.com/office/drawing/2014/main" id="{952FAE7D-497B-49F3-BB1B-5720D4B183F9}"/>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
        <p:nvSpPr>
          <p:cNvPr id="10" name="Rectangle 4">
            <a:extLst>
              <a:ext uri="{FF2B5EF4-FFF2-40B4-BE49-F238E27FC236}">
                <a16:creationId xmlns:a16="http://schemas.microsoft.com/office/drawing/2014/main" id="{CFB4B0E4-7B70-4E9F-9E0A-F6FE42AA70DE}"/>
              </a:ext>
            </a:extLst>
          </p:cNvPr>
          <p:cNvSpPr>
            <a:spLocks noChangeArrowheads="1"/>
          </p:cNvSpPr>
          <p:nvPr/>
        </p:nvSpPr>
        <p:spPr bwMode="auto">
          <a:xfrm>
            <a:off x="1503683" y="1396654"/>
            <a:ext cx="6369891" cy="59033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lang="en-GB" sz="1451" b="1" dirty="0">
                <a:solidFill>
                  <a:srgbClr val="0000FF"/>
                </a:solidFill>
                <a:latin typeface="+mn-lt"/>
                <a:cs typeface="Arial" charset="0"/>
              </a:rPr>
              <a:t>Human Genome Browser </a:t>
            </a:r>
            <a:r>
              <a:rPr lang="en-GB" sz="1451" dirty="0">
                <a:solidFill>
                  <a:schemeClr val="tx2"/>
                </a:solidFill>
                <a:latin typeface="+mn-lt"/>
                <a:cs typeface="Arial" charset="0"/>
              </a:rPr>
              <a:t>http://genome.ucsc.edu/cgi-bin/hgGateway</a:t>
            </a:r>
          </a:p>
        </p:txBody>
      </p:sp>
      <p:pic>
        <p:nvPicPr>
          <p:cNvPr id="57349" name="Picture 2">
            <a:extLst>
              <a:ext uri="{FF2B5EF4-FFF2-40B4-BE49-F238E27FC236}">
                <a16:creationId xmlns:a16="http://schemas.microsoft.com/office/drawing/2014/main" id="{E4DB5054-7C18-44C7-AB3D-5042416B72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7036" y="1742218"/>
            <a:ext cx="6356933" cy="3972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7349"/>
                                        </p:tgtEl>
                                        <p:attrNameLst>
                                          <p:attrName>style.visibility</p:attrName>
                                        </p:attrNameLst>
                                      </p:cBhvr>
                                      <p:to>
                                        <p:strVal val="visible"/>
                                      </p:to>
                                    </p:set>
                                    <p:animEffect transition="in" filter="fade">
                                      <p:cBhvr>
                                        <p:cTn id="7" dur="500"/>
                                        <p:tgtEl>
                                          <p:spTgt spid="57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7B0FE76-D09C-47BA-9F81-0B990DFD0889}"/>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Genomové zdroje</a:t>
            </a:r>
            <a:endParaRPr lang="en-US" sz="4807" kern="0" dirty="0">
              <a:solidFill>
                <a:srgbClr val="0000FF"/>
              </a:solidFill>
              <a:latin typeface="+mn-lt"/>
              <a:cs typeface="Arial"/>
            </a:endParaRPr>
          </a:p>
        </p:txBody>
      </p:sp>
      <p:sp>
        <p:nvSpPr>
          <p:cNvPr id="5" name="Freeform 7">
            <a:extLst>
              <a:ext uri="{FF2B5EF4-FFF2-40B4-BE49-F238E27FC236}">
                <a16:creationId xmlns:a16="http://schemas.microsoft.com/office/drawing/2014/main" id="{D44FAF38-3596-458F-A872-90A13737D470}"/>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
        <p:nvSpPr>
          <p:cNvPr id="6" name="Rectangle 4">
            <a:extLst>
              <a:ext uri="{FF2B5EF4-FFF2-40B4-BE49-F238E27FC236}">
                <a16:creationId xmlns:a16="http://schemas.microsoft.com/office/drawing/2014/main" id="{2F9104A1-72FF-49EB-9B15-D48777489243}"/>
              </a:ext>
            </a:extLst>
          </p:cNvPr>
          <p:cNvSpPr>
            <a:spLocks noChangeArrowheads="1"/>
          </p:cNvSpPr>
          <p:nvPr/>
        </p:nvSpPr>
        <p:spPr bwMode="auto">
          <a:xfrm>
            <a:off x="1503683" y="1396654"/>
            <a:ext cx="6987587" cy="59033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lang="cs-CZ" sz="1451" b="1" dirty="0">
                <a:solidFill>
                  <a:srgbClr val="0000FF"/>
                </a:solidFill>
                <a:latin typeface="+mn-lt"/>
                <a:cs typeface="Arial" charset="0"/>
              </a:rPr>
              <a:t>T</a:t>
            </a:r>
            <a:r>
              <a:rPr lang="cs-CZ" sz="1451" dirty="0">
                <a:solidFill>
                  <a:schemeClr val="tx2"/>
                </a:solidFill>
                <a:latin typeface="+mn-lt"/>
                <a:cs typeface="Arial" charset="0"/>
              </a:rPr>
              <a:t>he</a:t>
            </a:r>
            <a:r>
              <a:rPr lang="cs-CZ" sz="1451" b="1" dirty="0">
                <a:solidFill>
                  <a:srgbClr val="0000FF"/>
                </a:solidFill>
                <a:latin typeface="+mn-lt"/>
                <a:cs typeface="Arial" charset="0"/>
              </a:rPr>
              <a:t> A</a:t>
            </a:r>
            <a:r>
              <a:rPr lang="cs-CZ" sz="1451" dirty="0">
                <a:solidFill>
                  <a:schemeClr val="tx2"/>
                </a:solidFill>
                <a:latin typeface="+mn-lt"/>
                <a:cs typeface="Arial" charset="0"/>
              </a:rPr>
              <a:t>rabidopsis </a:t>
            </a:r>
            <a:r>
              <a:rPr lang="cs-CZ" sz="1451" b="1" dirty="0">
                <a:solidFill>
                  <a:srgbClr val="0000FF"/>
                </a:solidFill>
                <a:latin typeface="+mn-lt"/>
                <a:cs typeface="Arial" charset="0"/>
              </a:rPr>
              <a:t>I</a:t>
            </a:r>
            <a:r>
              <a:rPr lang="cs-CZ" sz="1451" dirty="0">
                <a:solidFill>
                  <a:schemeClr val="tx2"/>
                </a:solidFill>
                <a:latin typeface="+mn-lt"/>
                <a:cs typeface="Arial" charset="0"/>
              </a:rPr>
              <a:t>nformation</a:t>
            </a:r>
            <a:r>
              <a:rPr lang="cs-CZ" sz="1451" b="1" dirty="0">
                <a:solidFill>
                  <a:srgbClr val="0000FF"/>
                </a:solidFill>
                <a:latin typeface="+mn-lt"/>
                <a:cs typeface="Arial" charset="0"/>
              </a:rPr>
              <a:t> R</a:t>
            </a:r>
            <a:r>
              <a:rPr lang="cs-CZ" sz="1451" dirty="0">
                <a:solidFill>
                  <a:schemeClr val="tx2"/>
                </a:solidFill>
                <a:latin typeface="+mn-lt"/>
                <a:cs typeface="Arial" charset="0"/>
              </a:rPr>
              <a:t>esource</a:t>
            </a:r>
            <a:r>
              <a:rPr lang="cs-CZ" sz="1451" b="1" dirty="0">
                <a:solidFill>
                  <a:srgbClr val="0000FF"/>
                </a:solidFill>
                <a:latin typeface="+mn-lt"/>
                <a:cs typeface="Arial" charset="0"/>
              </a:rPr>
              <a:t> </a:t>
            </a:r>
            <a:r>
              <a:rPr lang="cs-CZ" sz="1451" dirty="0">
                <a:solidFill>
                  <a:schemeClr val="tx2"/>
                </a:solidFill>
                <a:latin typeface="+mn-lt"/>
                <a:cs typeface="Arial" charset="0"/>
              </a:rPr>
              <a:t>(</a:t>
            </a:r>
            <a:r>
              <a:rPr lang="cs-CZ" sz="1451" b="1" dirty="0">
                <a:solidFill>
                  <a:srgbClr val="0000FF"/>
                </a:solidFill>
                <a:latin typeface="+mn-lt"/>
                <a:cs typeface="Arial" charset="0"/>
              </a:rPr>
              <a:t>TAIR</a:t>
            </a:r>
            <a:r>
              <a:rPr lang="cs-CZ" sz="1451" dirty="0">
                <a:solidFill>
                  <a:schemeClr val="tx2"/>
                </a:solidFill>
                <a:latin typeface="+mn-lt"/>
                <a:cs typeface="Arial" charset="0"/>
              </a:rPr>
              <a:t>) </a:t>
            </a:r>
            <a:r>
              <a:rPr lang="cs-CZ" sz="1451" dirty="0">
                <a:solidFill>
                  <a:schemeClr val="tx2"/>
                </a:solidFill>
                <a:latin typeface="+mn-lt"/>
                <a:cs typeface="Arial" charset="0"/>
                <a:hlinkClick r:id="rId3"/>
              </a:rPr>
              <a:t>http://www.arabidopsis.org</a:t>
            </a:r>
            <a:r>
              <a:rPr lang="cs-CZ" sz="1451" dirty="0">
                <a:solidFill>
                  <a:schemeClr val="tx2"/>
                </a:solidFill>
                <a:latin typeface="+mn-lt"/>
                <a:cs typeface="Arial" charset="0"/>
              </a:rPr>
              <a:t>   </a:t>
            </a:r>
            <a:endParaRPr lang="en-GB" sz="1451" dirty="0">
              <a:solidFill>
                <a:schemeClr val="tx2"/>
              </a:solidFill>
              <a:latin typeface="+mn-lt"/>
              <a:cs typeface="Arial" charset="0"/>
            </a:endParaRPr>
          </a:p>
        </p:txBody>
      </p:sp>
      <p:pic>
        <p:nvPicPr>
          <p:cNvPr id="58373" name="Picture 5">
            <a:extLst>
              <a:ext uri="{FF2B5EF4-FFF2-40B4-BE49-F238E27FC236}">
                <a16:creationId xmlns:a16="http://schemas.microsoft.com/office/drawing/2014/main" id="{9C48EED0-86A5-4EBE-A09A-F5625C76BB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1750" y="1742218"/>
            <a:ext cx="6411647" cy="400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8373"/>
                                        </p:tgtEl>
                                        <p:attrNameLst>
                                          <p:attrName>style.visibility</p:attrName>
                                        </p:attrNameLst>
                                      </p:cBhvr>
                                      <p:to>
                                        <p:strVal val="visible"/>
                                      </p:to>
                                    </p:set>
                                    <p:animEffect transition="in" filter="fade">
                                      <p:cBhvr>
                                        <p:cTn id="15" dur="500"/>
                                        <p:tgtEl>
                                          <p:spTgt spid="58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53" name="Picture 9">
            <a:extLst>
              <a:ext uri="{FF2B5EF4-FFF2-40B4-BE49-F238E27FC236}">
                <a16:creationId xmlns:a16="http://schemas.microsoft.com/office/drawing/2014/main" id="{EA732F20-F9B0-4A3B-82BE-C01478F2F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36" y="2057545"/>
            <a:ext cx="5518941" cy="371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Elipsa 7">
            <a:extLst>
              <a:ext uri="{FF2B5EF4-FFF2-40B4-BE49-F238E27FC236}">
                <a16:creationId xmlns:a16="http://schemas.microsoft.com/office/drawing/2014/main" id="{33DF67E8-B672-45FA-8FB3-C48F95CFD03A}"/>
              </a:ext>
            </a:extLst>
          </p:cNvPr>
          <p:cNvSpPr>
            <a:spLocks noChangeArrowheads="1"/>
          </p:cNvSpPr>
          <p:nvPr/>
        </p:nvSpPr>
        <p:spPr bwMode="auto">
          <a:xfrm>
            <a:off x="4898846" y="2384391"/>
            <a:ext cx="685368" cy="228936"/>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27" tIns="45714" rIns="91427" bIns="45714" anchor="ctr"/>
          <a:lstStyle>
            <a:lvl1pPr defTabSz="1006475">
              <a:defRPr sz="2600">
                <a:solidFill>
                  <a:schemeClr val="tx1"/>
                </a:solidFill>
                <a:latin typeface="Times" panose="02020603050405020304" pitchFamily="18" charset="0"/>
                <a:cs typeface="Arial" panose="020B0604020202020204" pitchFamily="34" charset="0"/>
              </a:defRPr>
            </a:lvl1pPr>
            <a:lvl2pPr marL="742950" indent="-285750" defTabSz="1006475">
              <a:defRPr sz="2600">
                <a:solidFill>
                  <a:schemeClr val="tx1"/>
                </a:solidFill>
                <a:latin typeface="Times" panose="02020603050405020304" pitchFamily="18" charset="0"/>
                <a:cs typeface="Arial" panose="020B0604020202020204" pitchFamily="34" charset="0"/>
              </a:defRPr>
            </a:lvl2pPr>
            <a:lvl3pPr marL="1143000" indent="-228600" defTabSz="1006475">
              <a:defRPr sz="2600">
                <a:solidFill>
                  <a:schemeClr val="tx1"/>
                </a:solidFill>
                <a:latin typeface="Times" panose="02020603050405020304" pitchFamily="18" charset="0"/>
                <a:cs typeface="Arial" panose="020B0604020202020204" pitchFamily="34" charset="0"/>
              </a:defRPr>
            </a:lvl3pPr>
            <a:lvl4pPr marL="1600200" indent="-228600" defTabSz="1006475">
              <a:defRPr sz="2600">
                <a:solidFill>
                  <a:schemeClr val="tx1"/>
                </a:solidFill>
                <a:latin typeface="Times" panose="02020603050405020304" pitchFamily="18" charset="0"/>
                <a:cs typeface="Arial" panose="020B0604020202020204" pitchFamily="34" charset="0"/>
              </a:defRPr>
            </a:lvl4pPr>
            <a:lvl5pPr marL="2057400" indent="-228600" defTabSz="1006475">
              <a:defRPr sz="2600">
                <a:solidFill>
                  <a:schemeClr val="tx1"/>
                </a:solidFill>
                <a:latin typeface="Times" panose="02020603050405020304" pitchFamily="18" charset="0"/>
                <a:cs typeface="Arial" panose="020B0604020202020204" pitchFamily="34" charset="0"/>
              </a:defRPr>
            </a:lvl5pPr>
            <a:lvl6pPr marL="2514600" indent="-228600" defTabSz="1006475"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defTabSz="1006475"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defTabSz="1006475"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defTabSz="1006475"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3900">
              <a:latin typeface="Arial" panose="020B0604020202020204" pitchFamily="34" charset="0"/>
            </a:endParaRPr>
          </a:p>
        </p:txBody>
      </p:sp>
      <p:sp>
        <p:nvSpPr>
          <p:cNvPr id="11" name="Freeform 7">
            <a:extLst>
              <a:ext uri="{FF2B5EF4-FFF2-40B4-BE49-F238E27FC236}">
                <a16:creationId xmlns:a16="http://schemas.microsoft.com/office/drawing/2014/main" id="{0141873F-E94A-42CC-9739-6B1BCCBD453D}"/>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
        <p:nvSpPr>
          <p:cNvPr id="12" name="Rectangle 2">
            <a:extLst>
              <a:ext uri="{FF2B5EF4-FFF2-40B4-BE49-F238E27FC236}">
                <a16:creationId xmlns:a16="http://schemas.microsoft.com/office/drawing/2014/main" id="{88FB8308-FB0A-4913-9CC9-5E10AD67E3E5}"/>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Genomové zdroje</a:t>
            </a:r>
            <a:endParaRPr lang="en-US" sz="4807" kern="0" dirty="0">
              <a:solidFill>
                <a:srgbClr val="0000FF"/>
              </a:solidFill>
              <a:latin typeface="+mn-lt"/>
              <a:cs typeface="Arial"/>
            </a:endParaRPr>
          </a:p>
        </p:txBody>
      </p:sp>
      <p:sp>
        <p:nvSpPr>
          <p:cNvPr id="13" name="Rectangle 4">
            <a:extLst>
              <a:ext uri="{FF2B5EF4-FFF2-40B4-BE49-F238E27FC236}">
                <a16:creationId xmlns:a16="http://schemas.microsoft.com/office/drawing/2014/main" id="{56E2904D-003B-4C98-A12E-4520E0B790EB}"/>
              </a:ext>
            </a:extLst>
          </p:cNvPr>
          <p:cNvSpPr>
            <a:spLocks noChangeArrowheads="1"/>
          </p:cNvSpPr>
          <p:nvPr/>
        </p:nvSpPr>
        <p:spPr bwMode="auto">
          <a:xfrm>
            <a:off x="1503683" y="1396654"/>
            <a:ext cx="6987587" cy="59033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lang="cs-CZ" sz="1451" b="1" dirty="0">
                <a:solidFill>
                  <a:srgbClr val="0000FF"/>
                </a:solidFill>
                <a:latin typeface="+mn-lt"/>
                <a:cs typeface="Arial" charset="0"/>
              </a:rPr>
              <a:t>T</a:t>
            </a:r>
            <a:r>
              <a:rPr lang="cs-CZ" sz="1451" dirty="0">
                <a:solidFill>
                  <a:schemeClr val="tx2"/>
                </a:solidFill>
                <a:latin typeface="+mn-lt"/>
                <a:cs typeface="Arial" charset="0"/>
              </a:rPr>
              <a:t>he</a:t>
            </a:r>
            <a:r>
              <a:rPr lang="cs-CZ" sz="1451" b="1" dirty="0">
                <a:solidFill>
                  <a:srgbClr val="0000FF"/>
                </a:solidFill>
                <a:latin typeface="+mn-lt"/>
                <a:cs typeface="Arial" charset="0"/>
              </a:rPr>
              <a:t> A</a:t>
            </a:r>
            <a:r>
              <a:rPr lang="cs-CZ" sz="1451" dirty="0">
                <a:solidFill>
                  <a:schemeClr val="tx2"/>
                </a:solidFill>
                <a:latin typeface="+mn-lt"/>
                <a:cs typeface="Arial" charset="0"/>
              </a:rPr>
              <a:t>rabidopsis </a:t>
            </a:r>
            <a:r>
              <a:rPr lang="cs-CZ" sz="1451" b="1" dirty="0">
                <a:solidFill>
                  <a:srgbClr val="0000FF"/>
                </a:solidFill>
                <a:latin typeface="+mn-lt"/>
                <a:cs typeface="Arial" charset="0"/>
              </a:rPr>
              <a:t>I</a:t>
            </a:r>
            <a:r>
              <a:rPr lang="cs-CZ" sz="1451" dirty="0">
                <a:solidFill>
                  <a:schemeClr val="tx2"/>
                </a:solidFill>
                <a:latin typeface="+mn-lt"/>
                <a:cs typeface="Arial" charset="0"/>
              </a:rPr>
              <a:t>nformation</a:t>
            </a:r>
            <a:r>
              <a:rPr lang="cs-CZ" sz="1451" b="1" dirty="0">
                <a:solidFill>
                  <a:srgbClr val="0000FF"/>
                </a:solidFill>
                <a:latin typeface="+mn-lt"/>
                <a:cs typeface="Arial" charset="0"/>
              </a:rPr>
              <a:t> R</a:t>
            </a:r>
            <a:r>
              <a:rPr lang="cs-CZ" sz="1451" dirty="0">
                <a:solidFill>
                  <a:schemeClr val="tx2"/>
                </a:solidFill>
                <a:latin typeface="+mn-lt"/>
                <a:cs typeface="Arial" charset="0"/>
              </a:rPr>
              <a:t>esource</a:t>
            </a:r>
            <a:r>
              <a:rPr lang="cs-CZ" sz="1451" b="1" dirty="0">
                <a:solidFill>
                  <a:srgbClr val="0000FF"/>
                </a:solidFill>
                <a:latin typeface="+mn-lt"/>
                <a:cs typeface="Arial" charset="0"/>
              </a:rPr>
              <a:t> </a:t>
            </a:r>
            <a:r>
              <a:rPr lang="cs-CZ" sz="1451" dirty="0">
                <a:solidFill>
                  <a:schemeClr val="tx2"/>
                </a:solidFill>
                <a:latin typeface="+mn-lt"/>
                <a:cs typeface="Arial" charset="0"/>
              </a:rPr>
              <a:t>(</a:t>
            </a:r>
            <a:r>
              <a:rPr lang="cs-CZ" sz="1451" b="1" dirty="0">
                <a:solidFill>
                  <a:srgbClr val="0000FF"/>
                </a:solidFill>
                <a:latin typeface="+mn-lt"/>
                <a:cs typeface="Arial" charset="0"/>
              </a:rPr>
              <a:t>TAIR</a:t>
            </a:r>
            <a:r>
              <a:rPr lang="cs-CZ" sz="1451" dirty="0">
                <a:solidFill>
                  <a:schemeClr val="tx2"/>
                </a:solidFill>
                <a:latin typeface="+mn-lt"/>
                <a:cs typeface="Arial" charset="0"/>
              </a:rPr>
              <a:t>) </a:t>
            </a:r>
            <a:r>
              <a:rPr lang="cs-CZ" sz="1451" dirty="0">
                <a:solidFill>
                  <a:schemeClr val="tx2"/>
                </a:solidFill>
                <a:latin typeface="+mn-lt"/>
                <a:cs typeface="Arial" charset="0"/>
                <a:hlinkClick r:id="rId4"/>
              </a:rPr>
              <a:t>http://www.arabidopsis.org</a:t>
            </a:r>
            <a:r>
              <a:rPr lang="cs-CZ" sz="1451" dirty="0">
                <a:solidFill>
                  <a:schemeClr val="tx2"/>
                </a:solidFill>
                <a:latin typeface="+mn-lt"/>
                <a:cs typeface="Arial" charset="0"/>
              </a:rPr>
              <a:t>   </a:t>
            </a:r>
            <a:endParaRPr lang="en-GB" sz="1451" dirty="0">
              <a:solidFill>
                <a:schemeClr val="tx2"/>
              </a:solidFill>
              <a:latin typeface="+mn-lt"/>
              <a:cs typeface="Arial" charset="0"/>
            </a:endParaRPr>
          </a:p>
        </p:txBody>
      </p:sp>
      <p:sp>
        <p:nvSpPr>
          <p:cNvPr id="14" name="TextovéPole 13">
            <a:extLst>
              <a:ext uri="{FF2B5EF4-FFF2-40B4-BE49-F238E27FC236}">
                <a16:creationId xmlns:a16="http://schemas.microsoft.com/office/drawing/2014/main" id="{48CC318D-1E03-433A-B223-DF27D190D4F7}"/>
              </a:ext>
            </a:extLst>
          </p:cNvPr>
          <p:cNvSpPr txBox="1"/>
          <p:nvPr/>
        </p:nvSpPr>
        <p:spPr>
          <a:xfrm flipH="1">
            <a:off x="201748" y="5092014"/>
            <a:ext cx="1684421" cy="369332"/>
          </a:xfrm>
          <a:prstGeom prst="rect">
            <a:avLst/>
          </a:prstGeom>
          <a:noFill/>
        </p:spPr>
        <p:txBody>
          <a:bodyPr wrap="square" rtlCol="0">
            <a:spAutoFit/>
          </a:bodyPr>
          <a:lstStyle/>
          <a:p>
            <a:r>
              <a:rPr lang="en-US" dirty="0">
                <a:hlinkClick r:id="rId5"/>
              </a:rPr>
              <a:t>AHP2 @ TAIR</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236553"/>
                                        </p:tgtEl>
                                        <p:attrNameLst>
                                          <p:attrName>style.visibility</p:attrName>
                                        </p:attrNameLst>
                                      </p:cBhvr>
                                      <p:to>
                                        <p:strVal val="visible"/>
                                      </p:to>
                                    </p:set>
                                    <p:animEffect transition="in" filter="dissolve">
                                      <p:cBhvr>
                                        <p:cTn id="10" dur="500"/>
                                        <p:tgtEl>
                                          <p:spTgt spid="2365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CCF4FCF8-7071-4F1A-9A1E-85D2FC3D54B9}"/>
              </a:ext>
            </a:extLst>
          </p:cNvPr>
          <p:cNvSpPr>
            <a:spLocks noChangeArrowheads="1"/>
          </p:cNvSpPr>
          <p:nvPr/>
        </p:nvSpPr>
        <p:spPr bwMode="auto">
          <a:xfrm>
            <a:off x="1523841" y="2188570"/>
            <a:ext cx="7161808" cy="456433"/>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de-DE" sz="1633" dirty="0" err="1">
                <a:solidFill>
                  <a:schemeClr val="bg1">
                    <a:lumMod val="75000"/>
                  </a:schemeClr>
                </a:solidFill>
              </a:rPr>
              <a:t>Role</a:t>
            </a:r>
            <a:r>
              <a:rPr kumimoji="1" lang="de-DE" sz="1633" dirty="0">
                <a:solidFill>
                  <a:schemeClr val="bg1">
                    <a:lumMod val="75000"/>
                  </a:schemeClr>
                </a:solidFill>
              </a:rPr>
              <a:t> BIOINFORMATIKY v </a:t>
            </a:r>
            <a:r>
              <a:rPr kumimoji="1" lang="de-DE" sz="1633" dirty="0" err="1">
                <a:solidFill>
                  <a:schemeClr val="bg1">
                    <a:lumMod val="75000"/>
                  </a:schemeClr>
                </a:solidFill>
              </a:rPr>
              <a:t>sou</a:t>
            </a:r>
            <a:r>
              <a:rPr kumimoji="1" lang="cs-CZ" sz="1633" dirty="0">
                <a:solidFill>
                  <a:schemeClr val="bg1">
                    <a:lumMod val="75000"/>
                  </a:schemeClr>
                </a:solidFill>
              </a:rPr>
              <a:t>časném pojetí FUNKČNÍ GENOMIKY</a:t>
            </a:r>
            <a:endParaRPr kumimoji="1" lang="en-US" sz="1633" dirty="0">
              <a:solidFill>
                <a:schemeClr val="bg1">
                  <a:lumMod val="75000"/>
                </a:schemeClr>
              </a:solidFill>
            </a:endParaRPr>
          </a:p>
        </p:txBody>
      </p:sp>
      <p:sp>
        <p:nvSpPr>
          <p:cNvPr id="122883" name="Freeform 4">
            <a:extLst>
              <a:ext uri="{FF2B5EF4-FFF2-40B4-BE49-F238E27FC236}">
                <a16:creationId xmlns:a16="http://schemas.microsoft.com/office/drawing/2014/main" id="{0C2DD28F-3F88-4E75-86A1-C10928DF0ECE}"/>
              </a:ext>
            </a:extLst>
          </p:cNvPr>
          <p:cNvSpPr>
            <a:spLocks/>
          </p:cNvSpPr>
          <p:nvPr/>
        </p:nvSpPr>
        <p:spPr bwMode="auto">
          <a:xfrm>
            <a:off x="1371217" y="1709102"/>
            <a:ext cx="152624" cy="3428280"/>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203782" name="Rectangle 6">
            <a:extLst>
              <a:ext uri="{FF2B5EF4-FFF2-40B4-BE49-F238E27FC236}">
                <a16:creationId xmlns:a16="http://schemas.microsoft.com/office/drawing/2014/main" id="{5F9ACCA9-3460-4FB2-93F3-F0629A4409BD}"/>
              </a:ext>
            </a:extLst>
          </p:cNvPr>
          <p:cNvSpPr>
            <a:spLocks noChangeArrowheads="1"/>
          </p:cNvSpPr>
          <p:nvPr/>
        </p:nvSpPr>
        <p:spPr bwMode="auto">
          <a:xfrm>
            <a:off x="1523841" y="2699718"/>
            <a:ext cx="7848616" cy="456432"/>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cs-CZ" sz="1633" dirty="0">
                <a:solidFill>
                  <a:schemeClr val="bg1">
                    <a:lumMod val="75000"/>
                  </a:schemeClr>
                </a:solidFill>
              </a:rPr>
              <a:t>D</a:t>
            </a:r>
            <a:r>
              <a:rPr kumimoji="1" lang="de-DE" sz="1633" dirty="0" err="1">
                <a:solidFill>
                  <a:schemeClr val="bg1">
                    <a:lumMod val="75000"/>
                  </a:schemeClr>
                </a:solidFill>
              </a:rPr>
              <a:t>atab</a:t>
            </a:r>
            <a:r>
              <a:rPr kumimoji="1" lang="cs-CZ" sz="1633" dirty="0" err="1">
                <a:solidFill>
                  <a:schemeClr val="bg1">
                    <a:lumMod val="75000"/>
                  </a:schemeClr>
                </a:solidFill>
              </a:rPr>
              <a:t>áze</a:t>
            </a:r>
            <a:endParaRPr kumimoji="1" lang="en-US" sz="1633" dirty="0">
              <a:solidFill>
                <a:schemeClr val="bg1">
                  <a:lumMod val="75000"/>
                </a:schemeClr>
              </a:solidFill>
            </a:endParaRPr>
          </a:p>
        </p:txBody>
      </p:sp>
      <p:sp>
        <p:nvSpPr>
          <p:cNvPr id="203783" name="Rectangle 7">
            <a:extLst>
              <a:ext uri="{FF2B5EF4-FFF2-40B4-BE49-F238E27FC236}">
                <a16:creationId xmlns:a16="http://schemas.microsoft.com/office/drawing/2014/main" id="{EDBCF5B7-09A6-40F0-BAC9-FADBFE9D3127}"/>
              </a:ext>
            </a:extLst>
          </p:cNvPr>
          <p:cNvSpPr>
            <a:spLocks noChangeArrowheads="1"/>
          </p:cNvSpPr>
          <p:nvPr/>
        </p:nvSpPr>
        <p:spPr bwMode="auto">
          <a:xfrm>
            <a:off x="2285521" y="4604637"/>
            <a:ext cx="5182016"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rgbClr val="0000FF"/>
              </a:buClr>
              <a:buFont typeface="Wingdings" panose="05000000000000000000" pitchFamily="2" charset="2"/>
              <a:buChar char="§"/>
            </a:pPr>
            <a:r>
              <a:rPr kumimoji="1" lang="cs-CZ" altLang="cs-CZ" sz="1451">
                <a:solidFill>
                  <a:schemeClr val="tx2"/>
                </a:solidFill>
                <a:latin typeface="Arial" panose="020B0604020202020204" pitchFamily="34" charset="0"/>
              </a:rPr>
              <a:t>Vyhledávání homologií</a:t>
            </a:r>
            <a:endParaRPr kumimoji="1" lang="en-GB" altLang="cs-CZ" sz="1451">
              <a:solidFill>
                <a:schemeClr val="tx2"/>
              </a:solidFill>
              <a:latin typeface="Arial" panose="020B0604020202020204" pitchFamily="34" charset="0"/>
            </a:endParaRPr>
          </a:p>
        </p:txBody>
      </p:sp>
      <p:sp>
        <p:nvSpPr>
          <p:cNvPr id="203784" name="Rectangle 8">
            <a:extLst>
              <a:ext uri="{FF2B5EF4-FFF2-40B4-BE49-F238E27FC236}">
                <a16:creationId xmlns:a16="http://schemas.microsoft.com/office/drawing/2014/main" id="{E56B16C0-AD55-4723-A81C-C8F21D95E15B}"/>
              </a:ext>
            </a:extLst>
          </p:cNvPr>
          <p:cNvSpPr>
            <a:spLocks noChangeArrowheads="1"/>
          </p:cNvSpPr>
          <p:nvPr/>
        </p:nvSpPr>
        <p:spPr bwMode="auto">
          <a:xfrm>
            <a:off x="1600153" y="4212998"/>
            <a:ext cx="7161808"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Font typeface="Wingdings" panose="05000000000000000000" pitchFamily="2" charset="2"/>
              <a:buChar char="§"/>
            </a:pPr>
            <a:r>
              <a:rPr kumimoji="1" lang="cs-CZ" altLang="cs-CZ" sz="1633">
                <a:solidFill>
                  <a:schemeClr val="tx2"/>
                </a:solidFill>
                <a:latin typeface="Arial" panose="020B0604020202020204" pitchFamily="34" charset="0"/>
              </a:rPr>
              <a:t>Analytické nástroje</a:t>
            </a:r>
            <a:endParaRPr kumimoji="1" lang="en-US" altLang="cs-CZ" sz="1633">
              <a:solidFill>
                <a:schemeClr val="tx2"/>
              </a:solidFill>
              <a:latin typeface="Arial" panose="020B0604020202020204" pitchFamily="34" charset="0"/>
            </a:endParaRPr>
          </a:p>
        </p:txBody>
      </p:sp>
      <p:sp>
        <p:nvSpPr>
          <p:cNvPr id="203785" name="Rectangle 9">
            <a:extLst>
              <a:ext uri="{FF2B5EF4-FFF2-40B4-BE49-F238E27FC236}">
                <a16:creationId xmlns:a16="http://schemas.microsoft.com/office/drawing/2014/main" id="{CBD8EA53-1318-4CF1-B72C-4A86F172DC26}"/>
              </a:ext>
            </a:extLst>
          </p:cNvPr>
          <p:cNvSpPr>
            <a:spLocks noChangeArrowheads="1"/>
          </p:cNvSpPr>
          <p:nvPr/>
        </p:nvSpPr>
        <p:spPr bwMode="auto">
          <a:xfrm>
            <a:off x="2209208" y="3156149"/>
            <a:ext cx="5258328" cy="45787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de-DE" sz="1451" dirty="0">
                <a:solidFill>
                  <a:schemeClr val="bg1">
                    <a:lumMod val="75000"/>
                  </a:schemeClr>
                </a:solidFill>
              </a:rPr>
              <a:t>Spektrum „on-line“ </a:t>
            </a:r>
            <a:r>
              <a:rPr kumimoji="1" lang="de-DE" sz="1451" dirty="0" err="1">
                <a:solidFill>
                  <a:schemeClr val="bg1">
                    <a:lumMod val="75000"/>
                  </a:schemeClr>
                </a:solidFill>
              </a:rPr>
              <a:t>zdroj</a:t>
            </a:r>
            <a:r>
              <a:rPr kumimoji="1" lang="cs-CZ" sz="1451" dirty="0">
                <a:solidFill>
                  <a:schemeClr val="bg1">
                    <a:lumMod val="75000"/>
                  </a:schemeClr>
                </a:solidFill>
              </a:rPr>
              <a:t>ů</a:t>
            </a:r>
            <a:endParaRPr kumimoji="1" lang="en-GB" sz="1451" dirty="0">
              <a:solidFill>
                <a:schemeClr val="bg1">
                  <a:lumMod val="75000"/>
                </a:schemeClr>
              </a:solidFill>
            </a:endParaRPr>
          </a:p>
        </p:txBody>
      </p:sp>
      <p:sp>
        <p:nvSpPr>
          <p:cNvPr id="203789" name="Rectangle 13">
            <a:extLst>
              <a:ext uri="{FF2B5EF4-FFF2-40B4-BE49-F238E27FC236}">
                <a16:creationId xmlns:a16="http://schemas.microsoft.com/office/drawing/2014/main" id="{00F04478-DB3F-470E-9554-5258AFC3C932}"/>
              </a:ext>
            </a:extLst>
          </p:cNvPr>
          <p:cNvSpPr>
            <a:spLocks noChangeArrowheads="1"/>
          </p:cNvSpPr>
          <p:nvPr/>
        </p:nvSpPr>
        <p:spPr bwMode="auto">
          <a:xfrm>
            <a:off x="2209209" y="3821359"/>
            <a:ext cx="5562137" cy="456433"/>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451" dirty="0">
                <a:solidFill>
                  <a:schemeClr val="bg1">
                    <a:lumMod val="75000"/>
                  </a:schemeClr>
                </a:solidFill>
              </a:rPr>
              <a:t>GENOMOVÉ zdroje</a:t>
            </a:r>
            <a:endParaRPr kumimoji="1" lang="en-GB" sz="1451" dirty="0">
              <a:solidFill>
                <a:schemeClr val="bg1">
                  <a:lumMod val="75000"/>
                </a:schemeClr>
              </a:solidFill>
            </a:endParaRPr>
          </a:p>
        </p:txBody>
      </p:sp>
      <p:sp>
        <p:nvSpPr>
          <p:cNvPr id="203790" name="Rectangle 14">
            <a:extLst>
              <a:ext uri="{FF2B5EF4-FFF2-40B4-BE49-F238E27FC236}">
                <a16:creationId xmlns:a16="http://schemas.microsoft.com/office/drawing/2014/main" id="{2A5A8194-CA9F-45A3-A37D-0E8698697FF3}"/>
              </a:ext>
            </a:extLst>
          </p:cNvPr>
          <p:cNvSpPr>
            <a:spLocks noChangeArrowheads="1"/>
          </p:cNvSpPr>
          <p:nvPr/>
        </p:nvSpPr>
        <p:spPr bwMode="auto">
          <a:xfrm>
            <a:off x="2209209" y="3494514"/>
            <a:ext cx="5562137" cy="45643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451" dirty="0">
                <a:solidFill>
                  <a:schemeClr val="bg1">
                    <a:lumMod val="75000"/>
                  </a:schemeClr>
                </a:solidFill>
              </a:rPr>
              <a:t>PRIM</a:t>
            </a:r>
            <a:r>
              <a:rPr kumimoji="1" lang="de-DE" sz="1451" dirty="0">
                <a:solidFill>
                  <a:schemeClr val="bg1">
                    <a:lumMod val="75000"/>
                  </a:schemeClr>
                </a:solidFill>
              </a:rPr>
              <a:t>ÁR</a:t>
            </a:r>
            <a:r>
              <a:rPr kumimoji="1" lang="cs-CZ" sz="1451" dirty="0">
                <a:solidFill>
                  <a:schemeClr val="bg1">
                    <a:lumMod val="75000"/>
                  </a:schemeClr>
                </a:solidFill>
              </a:rPr>
              <a:t>N</a:t>
            </a:r>
            <a:r>
              <a:rPr kumimoji="1" lang="de-DE" sz="1451" dirty="0">
                <a:solidFill>
                  <a:schemeClr val="bg1">
                    <a:lumMod val="75000"/>
                  </a:schemeClr>
                </a:solidFill>
              </a:rPr>
              <a:t>Í</a:t>
            </a:r>
            <a:r>
              <a:rPr kumimoji="1" lang="cs-CZ" sz="1451" dirty="0">
                <a:solidFill>
                  <a:schemeClr val="bg1">
                    <a:lumMod val="75000"/>
                  </a:schemeClr>
                </a:solidFill>
              </a:rPr>
              <a:t>, </a:t>
            </a:r>
            <a:r>
              <a:rPr kumimoji="1" lang="de-DE" sz="1451" dirty="0">
                <a:solidFill>
                  <a:schemeClr val="bg1">
                    <a:lumMod val="75000"/>
                  </a:schemeClr>
                </a:solidFill>
              </a:rPr>
              <a:t>SEKUNDÁRNÍ</a:t>
            </a:r>
            <a:r>
              <a:rPr kumimoji="1" lang="cs-CZ" sz="1451" dirty="0">
                <a:solidFill>
                  <a:schemeClr val="bg1">
                    <a:lumMod val="75000"/>
                  </a:schemeClr>
                </a:solidFill>
              </a:rPr>
              <a:t> a STRUKTURÁLNÍ databáze</a:t>
            </a:r>
            <a:endParaRPr kumimoji="1" lang="en-GB" sz="1451" dirty="0">
              <a:solidFill>
                <a:schemeClr val="bg1">
                  <a:lumMod val="75000"/>
                </a:schemeClr>
              </a:solidFill>
            </a:endParaRPr>
          </a:p>
        </p:txBody>
      </p:sp>
      <p:sp>
        <p:nvSpPr>
          <p:cNvPr id="14" name="Rectangle 2">
            <a:extLst>
              <a:ext uri="{FF2B5EF4-FFF2-40B4-BE49-F238E27FC236}">
                <a16:creationId xmlns:a16="http://schemas.microsoft.com/office/drawing/2014/main" id="{206F7165-D50D-4A82-A8E0-150E3D7B0068}"/>
              </a:ext>
            </a:extLst>
          </p:cNvPr>
          <p:cNvSpPr>
            <a:spLocks noChangeArrowheads="1"/>
          </p:cNvSpPr>
          <p:nvPr/>
        </p:nvSpPr>
        <p:spPr bwMode="auto">
          <a:xfrm>
            <a:off x="1502244" y="1730699"/>
            <a:ext cx="7161808" cy="457872"/>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cs-CZ" sz="1633" dirty="0">
                <a:solidFill>
                  <a:schemeClr val="bg1">
                    <a:lumMod val="75000"/>
                  </a:schemeClr>
                </a:solidFill>
              </a:rPr>
              <a:t>Schéma přednášky</a:t>
            </a:r>
            <a:endParaRPr kumimoji="1" lang="en-US" sz="1633" dirty="0">
              <a:solidFill>
                <a:schemeClr val="bg1">
                  <a:lumMod val="75000"/>
                </a:schemeClr>
              </a:solidFill>
            </a:endParaRPr>
          </a:p>
        </p:txBody>
      </p:sp>
      <p:sp>
        <p:nvSpPr>
          <p:cNvPr id="16" name="Rectangle 2">
            <a:extLst>
              <a:ext uri="{FF2B5EF4-FFF2-40B4-BE49-F238E27FC236}">
                <a16:creationId xmlns:a16="http://schemas.microsoft.com/office/drawing/2014/main" id="{E65274D6-03B3-4ADF-B4C9-B07AD7DB98DF}"/>
              </a:ext>
            </a:extLst>
          </p:cNvPr>
          <p:cNvSpPr txBox="1">
            <a:spLocks noChangeArrowheads="1"/>
          </p:cNvSpPr>
          <p:nvPr/>
        </p:nvSpPr>
        <p:spPr>
          <a:xfrm>
            <a:off x="1523841" y="190060"/>
            <a:ext cx="7010624" cy="1527680"/>
          </a:xfrm>
          <a:prstGeom prst="rect">
            <a:avLst/>
          </a:prstGeom>
        </p:spPr>
        <p:txBody>
          <a:bodyPr anchor="ctr"/>
          <a:lstStyle/>
          <a:p>
            <a:pPr>
              <a:defRPr/>
            </a:pPr>
            <a:r>
              <a:rPr lang="cs-CZ" sz="4807" kern="0" dirty="0">
                <a:solidFill>
                  <a:schemeClr val="tx2"/>
                </a:solidFill>
                <a:latin typeface="+mj-lt"/>
                <a:ea typeface="+mj-ea"/>
                <a:cs typeface="+mj-cs"/>
              </a:rPr>
              <a:t>Osnova</a:t>
            </a:r>
            <a:endParaRPr lang="en-US" sz="4807" kern="0" dirty="0">
              <a:solidFill>
                <a:schemeClr val="tx2"/>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3784"/>
                                        </p:tgtEl>
                                        <p:attrNameLst>
                                          <p:attrName>style.visibility</p:attrName>
                                        </p:attrNameLst>
                                      </p:cBhvr>
                                      <p:to>
                                        <p:strVal val="visible"/>
                                      </p:to>
                                    </p:set>
                                    <p:animEffect transition="in" filter="wipe(left)">
                                      <p:cBhvr>
                                        <p:cTn id="7" dur="1000"/>
                                        <p:tgtEl>
                                          <p:spTgt spid="2037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3783"/>
                                        </p:tgtEl>
                                        <p:attrNameLst>
                                          <p:attrName>style.visibility</p:attrName>
                                        </p:attrNameLst>
                                      </p:cBhvr>
                                      <p:to>
                                        <p:strVal val="visible"/>
                                      </p:to>
                                    </p:set>
                                    <p:animEffect transition="in" filter="wipe(left)">
                                      <p:cBhvr>
                                        <p:cTn id="12" dur="1000"/>
                                        <p:tgtEl>
                                          <p:spTgt spid="203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3" grpId="0" autoUpdateAnimBg="0"/>
      <p:bldP spid="203784"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4A1DFC84-7D01-4DA5-84CD-903F506C169F}"/>
              </a:ext>
            </a:extLst>
          </p:cNvPr>
          <p:cNvSpPr txBox="1">
            <a:spLocks noChangeArrowheads="1"/>
          </p:cNvSpPr>
          <p:nvPr/>
        </p:nvSpPr>
        <p:spPr>
          <a:xfrm>
            <a:off x="1437449" y="1599673"/>
            <a:ext cx="7770865" cy="685368"/>
          </a:xfrm>
          <a:prstGeom prst="rect">
            <a:avLst/>
          </a:prstGeom>
        </p:spPr>
        <p:txBody>
          <a:bodyPr lIns="91427" tIns="45714" rIns="91427" bIns="45714"/>
          <a:lstStyle/>
          <a:p>
            <a:pPr marL="342858" indent="-342858" defTabSz="914288" eaLnBrk="1" hangingPunct="1">
              <a:spcBef>
                <a:spcPct val="20000"/>
              </a:spcBef>
              <a:buClr>
                <a:schemeClr val="accent1"/>
              </a:buClr>
              <a:buSzPct val="85000"/>
              <a:buFont typeface="Wingdings" pitchFamily="2" charset="2"/>
              <a:buChar char="o"/>
              <a:defRPr/>
            </a:pPr>
            <a:r>
              <a:rPr lang="cs-CZ" sz="1633" kern="0" dirty="0">
                <a:solidFill>
                  <a:srgbClr val="0000FF"/>
                </a:solidFill>
                <a:latin typeface="+mn-lt"/>
                <a:cs typeface="Arial" charset="0"/>
              </a:rPr>
              <a:t>Globální </a:t>
            </a:r>
            <a:r>
              <a:rPr lang="cs-CZ" sz="1633" kern="0" dirty="0">
                <a:solidFill>
                  <a:schemeClr val="tx2"/>
                </a:solidFill>
                <a:latin typeface="+mn-lt"/>
                <a:cs typeface="Arial" charset="0"/>
              </a:rPr>
              <a:t>vs. </a:t>
            </a:r>
            <a:r>
              <a:rPr lang="cs-CZ" sz="1633" kern="0" dirty="0">
                <a:solidFill>
                  <a:srgbClr val="0000FF"/>
                </a:solidFill>
                <a:latin typeface="+mn-lt"/>
                <a:cs typeface="Arial" charset="0"/>
              </a:rPr>
              <a:t>lokální </a:t>
            </a:r>
            <a:r>
              <a:rPr lang="cs-CZ" sz="1633" kern="0" dirty="0">
                <a:solidFill>
                  <a:schemeClr val="tx2"/>
                </a:solidFill>
                <a:latin typeface="+mn-lt"/>
                <a:cs typeface="Arial" charset="0"/>
              </a:rPr>
              <a:t>přiřazení</a:t>
            </a:r>
            <a:endParaRPr lang="en-GB" sz="1633" kern="0" dirty="0">
              <a:solidFill>
                <a:schemeClr val="tx2"/>
              </a:solidFill>
              <a:latin typeface="+mn-lt"/>
            </a:endParaRPr>
          </a:p>
        </p:txBody>
      </p:sp>
      <p:sp>
        <p:nvSpPr>
          <p:cNvPr id="6" name="Rectangle 6">
            <a:extLst>
              <a:ext uri="{FF2B5EF4-FFF2-40B4-BE49-F238E27FC236}">
                <a16:creationId xmlns:a16="http://schemas.microsoft.com/office/drawing/2014/main" id="{5FDC9EC1-1B73-4F2D-AA71-AFD18B43E146}"/>
              </a:ext>
            </a:extLst>
          </p:cNvPr>
          <p:cNvSpPr>
            <a:spLocks noChangeArrowheads="1"/>
          </p:cNvSpPr>
          <p:nvPr/>
        </p:nvSpPr>
        <p:spPr bwMode="auto">
          <a:xfrm>
            <a:off x="3113434" y="3821359"/>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270" b="1" dirty="0">
                <a:solidFill>
                  <a:srgbClr val="0000FF"/>
                </a:solidFill>
                <a:latin typeface="+mn-lt"/>
                <a:cs typeface="Arial" charset="0"/>
              </a:rPr>
              <a:t>G</a:t>
            </a:r>
            <a:r>
              <a:rPr kumimoji="1" lang="en-GB" sz="1270" b="1" dirty="0">
                <a:solidFill>
                  <a:srgbClr val="0000FF"/>
                </a:solidFill>
                <a:latin typeface="+mn-lt"/>
                <a:cs typeface="Arial" charset="0"/>
              </a:rPr>
              <a:t>lob</a:t>
            </a:r>
            <a:r>
              <a:rPr kumimoji="1" lang="cs-CZ" sz="1270" b="1" dirty="0">
                <a:solidFill>
                  <a:srgbClr val="0000FF"/>
                </a:solidFill>
                <a:latin typeface="+mn-lt"/>
                <a:cs typeface="Arial" charset="0"/>
              </a:rPr>
              <a:t>ální přiřazení </a:t>
            </a:r>
            <a:r>
              <a:rPr kumimoji="1" lang="cs-CZ" sz="1270" dirty="0">
                <a:solidFill>
                  <a:schemeClr val="tx2"/>
                </a:solidFill>
                <a:latin typeface="+mn-lt"/>
                <a:cs typeface="Arial" charset="0"/>
              </a:rPr>
              <a:t>pouze u sekvencí, které jsou si </a:t>
            </a:r>
            <a:r>
              <a:rPr kumimoji="1" lang="cs-CZ" sz="1270" dirty="0">
                <a:solidFill>
                  <a:srgbClr val="0000FF"/>
                </a:solidFill>
                <a:latin typeface="+mn-lt"/>
                <a:cs typeface="Arial" charset="0"/>
              </a:rPr>
              <a:t>podobné</a:t>
            </a:r>
            <a:r>
              <a:rPr kumimoji="1" lang="en-US" sz="1270" dirty="0">
                <a:solidFill>
                  <a:schemeClr val="tx2"/>
                </a:solidFill>
                <a:latin typeface="+mn-lt"/>
                <a:cs typeface="Arial" charset="0"/>
              </a:rPr>
              <a:t> a </a:t>
            </a:r>
            <a:r>
              <a:rPr kumimoji="1" lang="cs-CZ" sz="1270" dirty="0">
                <a:solidFill>
                  <a:srgbClr val="0000FF"/>
                </a:solidFill>
                <a:latin typeface="+mn-lt"/>
                <a:cs typeface="Arial" charset="0"/>
              </a:rPr>
              <a:t>podobné délky</a:t>
            </a:r>
            <a:r>
              <a:rPr kumimoji="1" lang="en-US" sz="1270" dirty="0">
                <a:solidFill>
                  <a:srgbClr val="0000FF"/>
                </a:solidFill>
                <a:latin typeface="+mn-lt"/>
                <a:cs typeface="Arial" charset="0"/>
              </a:rPr>
              <a:t> </a:t>
            </a:r>
            <a:r>
              <a:rPr kumimoji="1" lang="cs-CZ" sz="1270" dirty="0">
                <a:solidFill>
                  <a:schemeClr val="tx2"/>
                </a:solidFill>
                <a:latin typeface="+mn-lt"/>
                <a:cs typeface="Arial" charset="0"/>
              </a:rPr>
              <a:t>(za cenu vnášení mezer do jedné nebo obou sekvencí)</a:t>
            </a:r>
            <a:endParaRPr kumimoji="1" lang="en-GB" sz="1270" dirty="0">
              <a:solidFill>
                <a:schemeClr val="tx2"/>
              </a:solidFill>
              <a:latin typeface="+mn-lt"/>
              <a:cs typeface="Arial" charset="0"/>
            </a:endParaRPr>
          </a:p>
        </p:txBody>
      </p:sp>
      <p:sp>
        <p:nvSpPr>
          <p:cNvPr id="7" name="Rectangle 6">
            <a:extLst>
              <a:ext uri="{FF2B5EF4-FFF2-40B4-BE49-F238E27FC236}">
                <a16:creationId xmlns:a16="http://schemas.microsoft.com/office/drawing/2014/main" id="{79C27220-0DD5-427A-9079-4606C60A7600}"/>
              </a:ext>
            </a:extLst>
          </p:cNvPr>
          <p:cNvSpPr>
            <a:spLocks noChangeArrowheads="1"/>
          </p:cNvSpPr>
          <p:nvPr/>
        </p:nvSpPr>
        <p:spPr bwMode="auto">
          <a:xfrm>
            <a:off x="3113434" y="4931483"/>
            <a:ext cx="5180576" cy="45643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270" b="1" dirty="0">
                <a:solidFill>
                  <a:srgbClr val="0000FF"/>
                </a:solidFill>
                <a:latin typeface="+mn-lt"/>
                <a:cs typeface="Arial" charset="0"/>
              </a:rPr>
              <a:t>Lokální přiřazení </a:t>
            </a:r>
            <a:r>
              <a:rPr kumimoji="1" lang="cs-CZ" sz="1270" dirty="0">
                <a:solidFill>
                  <a:schemeClr val="tx2"/>
                </a:solidFill>
                <a:latin typeface="+mn-lt"/>
                <a:cs typeface="Arial" charset="0"/>
              </a:rPr>
              <a:t>umožní identifikaci a srovnání i v případě porovnávání pouze </a:t>
            </a:r>
            <a:r>
              <a:rPr kumimoji="1" lang="cs-CZ" sz="1270" b="1" dirty="0">
                <a:solidFill>
                  <a:srgbClr val="0000FF"/>
                </a:solidFill>
                <a:latin typeface="+mn-lt"/>
                <a:cs typeface="Arial" charset="0"/>
              </a:rPr>
              <a:t>úseků sekvencí </a:t>
            </a:r>
            <a:r>
              <a:rPr kumimoji="1" lang="cs-CZ" sz="1270" dirty="0">
                <a:solidFill>
                  <a:schemeClr val="tx2"/>
                </a:solidFill>
                <a:latin typeface="+mn-lt"/>
                <a:cs typeface="Arial" charset="0"/>
              </a:rPr>
              <a:t>s významnou mírou podobnosti, např. i při záměně pořadí proteinových domén během evoluce</a:t>
            </a:r>
            <a:endParaRPr kumimoji="1" lang="en-GB" sz="1270" dirty="0">
              <a:solidFill>
                <a:schemeClr val="tx2"/>
              </a:solidFill>
              <a:latin typeface="+mn-lt"/>
              <a:cs typeface="Arial" charset="0"/>
            </a:endParaRPr>
          </a:p>
        </p:txBody>
      </p:sp>
      <p:grpSp>
        <p:nvGrpSpPr>
          <p:cNvPr id="2" name="Skupina 11">
            <a:extLst>
              <a:ext uri="{FF2B5EF4-FFF2-40B4-BE49-F238E27FC236}">
                <a16:creationId xmlns:a16="http://schemas.microsoft.com/office/drawing/2014/main" id="{DEBD0455-898B-472A-95D6-7C42D2350C8F}"/>
              </a:ext>
            </a:extLst>
          </p:cNvPr>
          <p:cNvGrpSpPr>
            <a:grpSpLocks/>
          </p:cNvGrpSpPr>
          <p:nvPr/>
        </p:nvGrpSpPr>
        <p:grpSpPr bwMode="auto">
          <a:xfrm>
            <a:off x="1477766" y="1991312"/>
            <a:ext cx="5772354" cy="1892424"/>
            <a:chOff x="838200" y="2133600"/>
            <a:chExt cx="5772749" cy="1894876"/>
          </a:xfrm>
        </p:grpSpPr>
        <p:pic>
          <p:nvPicPr>
            <p:cNvPr id="124937" name="Obrázek 9" descr="local_vs_global_01.tif">
              <a:extLst>
                <a:ext uri="{FF2B5EF4-FFF2-40B4-BE49-F238E27FC236}">
                  <a16:creationId xmlns:a16="http://schemas.microsoft.com/office/drawing/2014/main" id="{373CFAD2-6B27-4FFA-A158-27292349AA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133600"/>
              <a:ext cx="5696549" cy="166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0">
              <a:extLst>
                <a:ext uri="{FF2B5EF4-FFF2-40B4-BE49-F238E27FC236}">
                  <a16:creationId xmlns:a16="http://schemas.microsoft.com/office/drawing/2014/main" id="{2776ABFD-972B-4FFB-A648-5166DB7E09AE}"/>
                </a:ext>
              </a:extLst>
            </p:cNvPr>
            <p:cNvSpPr txBox="1"/>
            <p:nvPr/>
          </p:nvSpPr>
          <p:spPr>
            <a:xfrm>
              <a:off x="838200" y="3810314"/>
              <a:ext cx="2191776" cy="218162"/>
            </a:xfrm>
            <a:prstGeom prst="rect">
              <a:avLst/>
            </a:prstGeom>
            <a:noFill/>
          </p:spPr>
          <p:txBody>
            <a:bodyPr wrap="none">
              <a:spAutoFit/>
            </a:bodyPr>
            <a:lstStyle/>
            <a:p>
              <a:pPr eaLnBrk="1" hangingPunct="1">
                <a:defRPr/>
              </a:pPr>
              <a:r>
                <a:rPr lang="cs-CZ" sz="816" dirty="0">
                  <a:latin typeface="+mn-lt"/>
                  <a:cs typeface="Arial" charset="0"/>
                </a:rPr>
                <a:t>Cvrčková, Úvod do praktické </a:t>
              </a:r>
              <a:r>
                <a:rPr lang="cs-CZ" sz="816" dirty="0" err="1">
                  <a:latin typeface="+mn-lt"/>
                  <a:cs typeface="Arial" charset="0"/>
                </a:rPr>
                <a:t>bioinformatiky</a:t>
              </a:r>
              <a:endParaRPr lang="cs-CZ" sz="816" dirty="0">
                <a:latin typeface="+mn-lt"/>
                <a:cs typeface="Arial" charset="0"/>
              </a:endParaRPr>
            </a:p>
          </p:txBody>
        </p:sp>
      </p:grpSp>
      <p:sp>
        <p:nvSpPr>
          <p:cNvPr id="13" name="Rectangle 6">
            <a:extLst>
              <a:ext uri="{FF2B5EF4-FFF2-40B4-BE49-F238E27FC236}">
                <a16:creationId xmlns:a16="http://schemas.microsoft.com/office/drawing/2014/main" id="{B49E1641-CADB-492A-B2E9-7DA6818CACC5}"/>
              </a:ext>
            </a:extLst>
          </p:cNvPr>
          <p:cNvSpPr>
            <a:spLocks noChangeArrowheads="1"/>
          </p:cNvSpPr>
          <p:nvPr/>
        </p:nvSpPr>
        <p:spPr bwMode="auto">
          <a:xfrm>
            <a:off x="3113434" y="4473611"/>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270" dirty="0">
                <a:solidFill>
                  <a:schemeClr val="tx2"/>
                </a:solidFill>
                <a:latin typeface="+mn-lt"/>
                <a:cs typeface="Arial" charset="0"/>
              </a:rPr>
              <a:t>Globální přiřazení se používá především v případě </a:t>
            </a:r>
            <a:r>
              <a:rPr kumimoji="1" lang="cs-CZ" sz="1270" dirty="0">
                <a:solidFill>
                  <a:srgbClr val="0000FF"/>
                </a:solidFill>
                <a:latin typeface="+mn-lt"/>
                <a:cs typeface="Arial" charset="0"/>
              </a:rPr>
              <a:t>mnohačetného přiřazování </a:t>
            </a:r>
            <a:r>
              <a:rPr kumimoji="1" lang="cs-CZ" sz="1270" dirty="0">
                <a:solidFill>
                  <a:schemeClr val="tx2"/>
                </a:solidFill>
                <a:latin typeface="+mn-lt"/>
                <a:cs typeface="Arial" charset="0"/>
              </a:rPr>
              <a:t>(CLUSTALW, viz dále)</a:t>
            </a:r>
            <a:endParaRPr kumimoji="1" lang="en-GB" sz="1270" dirty="0">
              <a:solidFill>
                <a:schemeClr val="tx2"/>
              </a:solidFill>
              <a:latin typeface="+mn-lt"/>
              <a:cs typeface="Arial" charset="0"/>
            </a:endParaRPr>
          </a:p>
        </p:txBody>
      </p:sp>
      <p:sp>
        <p:nvSpPr>
          <p:cNvPr id="124935" name="Freeform 4">
            <a:extLst>
              <a:ext uri="{FF2B5EF4-FFF2-40B4-BE49-F238E27FC236}">
                <a16:creationId xmlns:a16="http://schemas.microsoft.com/office/drawing/2014/main" id="{84A3287B-3AEF-4674-8F82-CA7A5399AA4B}"/>
              </a:ext>
            </a:extLst>
          </p:cNvPr>
          <p:cNvSpPr>
            <a:spLocks/>
          </p:cNvSpPr>
          <p:nvPr/>
        </p:nvSpPr>
        <p:spPr bwMode="auto">
          <a:xfrm>
            <a:off x="1371217" y="1709102"/>
            <a:ext cx="152624" cy="3428280"/>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3438B48C-641D-484B-89D1-5120885B5EA3}"/>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j-lt"/>
                <a:cs typeface="Arial"/>
              </a:rPr>
              <a:t>Analytické nástroje</a:t>
            </a:r>
            <a:endParaRPr lang="en-US" sz="4807" kern="0" dirty="0">
              <a:solidFill>
                <a:srgbClr val="0000FF"/>
              </a:solidFill>
              <a:latin typeface="+mj-lt"/>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utoUpdateAnimBg="0"/>
      <p:bldP spid="7" grpId="0" autoUpdateAnimBg="0"/>
      <p:bldP spid="13"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BB028CCE-4380-4E8D-BA57-16EC49D4FD97}"/>
              </a:ext>
            </a:extLst>
          </p:cNvPr>
          <p:cNvSpPr>
            <a:spLocks noChangeArrowheads="1"/>
          </p:cNvSpPr>
          <p:nvPr/>
        </p:nvSpPr>
        <p:spPr bwMode="auto">
          <a:xfrm>
            <a:off x="1721101" y="1959635"/>
            <a:ext cx="7161808"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Font typeface="Wingdings" panose="05000000000000000000" pitchFamily="2" charset="2"/>
              <a:buChar char="§"/>
            </a:pPr>
            <a:r>
              <a:rPr kumimoji="1" lang="cs-CZ" altLang="cs-CZ" sz="1814" dirty="0">
                <a:solidFill>
                  <a:schemeClr val="tx2"/>
                </a:solidFill>
                <a:latin typeface="Arial" panose="020B0604020202020204" pitchFamily="34" charset="0"/>
              </a:rPr>
              <a:t>Literární zdroje pro kapitolu 01:</a:t>
            </a:r>
            <a:endParaRPr kumimoji="1" lang="en-US" altLang="cs-CZ" sz="1814" dirty="0">
              <a:solidFill>
                <a:schemeClr val="tx2"/>
              </a:solidFill>
              <a:latin typeface="Arial" panose="020B0604020202020204" pitchFamily="34" charset="0"/>
            </a:endParaRPr>
          </a:p>
        </p:txBody>
      </p:sp>
      <p:sp>
        <p:nvSpPr>
          <p:cNvPr id="251908" name="Freeform 4">
            <a:extLst>
              <a:ext uri="{FF2B5EF4-FFF2-40B4-BE49-F238E27FC236}">
                <a16:creationId xmlns:a16="http://schemas.microsoft.com/office/drawing/2014/main" id="{105D915F-9FE1-4F49-9172-C27664A4FB2D}"/>
              </a:ext>
            </a:extLst>
          </p:cNvPr>
          <p:cNvSpPr>
            <a:spLocks/>
          </p:cNvSpPr>
          <p:nvPr/>
        </p:nvSpPr>
        <p:spPr bwMode="auto">
          <a:xfrm>
            <a:off x="1371216" y="2187131"/>
            <a:ext cx="64794" cy="1830047"/>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251909" name="Rectangle 5">
            <a:extLst>
              <a:ext uri="{FF2B5EF4-FFF2-40B4-BE49-F238E27FC236}">
                <a16:creationId xmlns:a16="http://schemas.microsoft.com/office/drawing/2014/main" id="{7A392285-1A3B-46DA-BD5D-73615B300033}"/>
              </a:ext>
            </a:extLst>
          </p:cNvPr>
          <p:cNvSpPr>
            <a:spLocks noChangeArrowheads="1"/>
          </p:cNvSpPr>
          <p:nvPr/>
        </p:nvSpPr>
        <p:spPr bwMode="auto">
          <a:xfrm>
            <a:off x="2406468" y="2416067"/>
            <a:ext cx="525688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p>
            <a:pPr marL="456437" indent="-456437" algn="just" eaLnBrk="1" hangingPunct="1">
              <a:buClr>
                <a:srgbClr val="0000FF"/>
              </a:buClr>
              <a:buFont typeface="Wingdings" pitchFamily="2" charset="2"/>
              <a:buChar char="§"/>
              <a:defRPr/>
            </a:pPr>
            <a:r>
              <a:rPr kumimoji="1" lang="en-US" sz="1633" b="1" dirty="0">
                <a:solidFill>
                  <a:srgbClr val="0000FF"/>
                </a:solidFill>
                <a:latin typeface="Arial" charset="0"/>
                <a:cs typeface="Arial" charset="0"/>
              </a:rPr>
              <a:t>Bioinformatics and Functional Genomics</a:t>
            </a:r>
            <a:r>
              <a:rPr kumimoji="1" lang="en-US" sz="1633" dirty="0">
                <a:solidFill>
                  <a:schemeClr val="tx2"/>
                </a:solidFill>
                <a:latin typeface="Arial" charset="0"/>
                <a:cs typeface="Arial" charset="0"/>
              </a:rPr>
              <a:t>, 3rd Edition, Jonathan Pevsner, Wiley-Blackwell, 2015</a:t>
            </a:r>
          </a:p>
          <a:p>
            <a:pPr algn="just" eaLnBrk="1" hangingPunct="1">
              <a:buClr>
                <a:srgbClr val="0000FF"/>
              </a:buClr>
              <a:defRPr/>
            </a:pPr>
            <a:r>
              <a:rPr kumimoji="1" lang="en-GB" sz="1633" dirty="0">
                <a:solidFill>
                  <a:schemeClr val="tx2"/>
                </a:solidFill>
                <a:latin typeface="Arial" charset="0"/>
                <a:cs typeface="Arial" charset="0"/>
              </a:rPr>
              <a:t>        </a:t>
            </a:r>
            <a:r>
              <a:rPr kumimoji="1" lang="en-GB" sz="1633" dirty="0">
                <a:solidFill>
                  <a:schemeClr val="tx2"/>
                </a:solidFill>
                <a:latin typeface="Arial" charset="0"/>
                <a:cs typeface="Arial" charset="0"/>
                <a:hlinkClick r:id="rId3"/>
              </a:rPr>
              <a:t>http://www.bioinfbook.org/php/?q=book3</a:t>
            </a:r>
            <a:r>
              <a:rPr kumimoji="1" lang="en-GB" sz="1633" dirty="0">
                <a:solidFill>
                  <a:schemeClr val="tx2"/>
                </a:solidFill>
                <a:latin typeface="Arial" charset="0"/>
                <a:cs typeface="Arial" charset="0"/>
              </a:rPr>
              <a:t> </a:t>
            </a:r>
            <a:endParaRPr kumimoji="1" lang="en-US" sz="1633" dirty="0">
              <a:solidFill>
                <a:schemeClr val="tx2"/>
              </a:solidFill>
              <a:latin typeface="Arial" charset="0"/>
              <a:cs typeface="Arial" charset="0"/>
            </a:endParaRPr>
          </a:p>
          <a:p>
            <a:pPr algn="just" eaLnBrk="1" hangingPunct="1">
              <a:buClr>
                <a:srgbClr val="0000FF"/>
              </a:buClr>
              <a:defRPr/>
            </a:pPr>
            <a:endParaRPr kumimoji="1" lang="en-US" sz="1633" dirty="0">
              <a:latin typeface="Arial" charset="0"/>
              <a:cs typeface="Arial" charset="0"/>
            </a:endParaRPr>
          </a:p>
          <a:p>
            <a:pPr marL="456437" indent="-456437" algn="just" eaLnBrk="1" hangingPunct="1">
              <a:buClr>
                <a:srgbClr val="0000FF"/>
              </a:buClr>
              <a:buFont typeface="Wingdings" pitchFamily="2" charset="2"/>
              <a:buChar char="§"/>
              <a:defRPr/>
            </a:pPr>
            <a:r>
              <a:rPr kumimoji="1" lang="cs-CZ" sz="1633" b="1" dirty="0">
                <a:solidFill>
                  <a:srgbClr val="0000FF"/>
                </a:solidFill>
                <a:latin typeface="Arial" charset="0"/>
                <a:cs typeface="Arial" charset="0"/>
              </a:rPr>
              <a:t>Úvod do praktické bioinformatiky</a:t>
            </a:r>
            <a:r>
              <a:rPr kumimoji="1" lang="cs-CZ" sz="1633" dirty="0">
                <a:latin typeface="Arial" charset="0"/>
                <a:cs typeface="Arial" charset="0"/>
              </a:rPr>
              <a:t>, </a:t>
            </a:r>
            <a:r>
              <a:rPr kumimoji="1" lang="cs-CZ" sz="1633" dirty="0">
                <a:solidFill>
                  <a:schemeClr val="tx2"/>
                </a:solidFill>
                <a:latin typeface="Arial" charset="0"/>
                <a:cs typeface="Arial" charset="0"/>
              </a:rPr>
              <a:t>Fatima Cvrčková, 2006, Academia, Praha</a:t>
            </a:r>
            <a:endParaRPr kumimoji="1" lang="en-US" sz="1633" dirty="0">
              <a:solidFill>
                <a:schemeClr val="tx2"/>
              </a:solidFill>
              <a:latin typeface="Arial" charset="0"/>
              <a:cs typeface="Arial" charset="0"/>
            </a:endParaRPr>
          </a:p>
          <a:p>
            <a:pPr marL="456437" indent="-456437" algn="just" eaLnBrk="1" hangingPunct="1">
              <a:buClr>
                <a:srgbClr val="0000FF"/>
              </a:buClr>
              <a:buFont typeface="Wingdings" pitchFamily="2" charset="2"/>
              <a:buChar char="§"/>
              <a:defRPr/>
            </a:pPr>
            <a:endParaRPr kumimoji="1" lang="en-US" sz="1633" dirty="0">
              <a:latin typeface="Arial" charset="0"/>
              <a:cs typeface="Arial" charset="0"/>
            </a:endParaRPr>
          </a:p>
          <a:p>
            <a:pPr marL="456437" indent="-456437" algn="just" eaLnBrk="1" hangingPunct="1">
              <a:buClr>
                <a:srgbClr val="0000FF"/>
              </a:buClr>
              <a:buFont typeface="Wingdings" pitchFamily="2" charset="2"/>
              <a:buChar char="§"/>
              <a:defRPr/>
            </a:pPr>
            <a:r>
              <a:rPr kumimoji="1" lang="cs-CZ" sz="1633" b="1" dirty="0">
                <a:solidFill>
                  <a:srgbClr val="0000FF"/>
                </a:solidFill>
                <a:latin typeface="Arial" charset="0"/>
                <a:cs typeface="Arial" charset="0"/>
              </a:rPr>
              <a:t>Plant Functional Genomics</a:t>
            </a:r>
            <a:r>
              <a:rPr kumimoji="1" lang="cs-CZ" sz="1633" dirty="0">
                <a:latin typeface="Arial" charset="0"/>
                <a:cs typeface="Arial" charset="0"/>
              </a:rPr>
              <a:t>, </a:t>
            </a:r>
            <a:r>
              <a:rPr kumimoji="1" lang="cs-CZ" sz="1633" dirty="0">
                <a:solidFill>
                  <a:schemeClr val="tx2"/>
                </a:solidFill>
                <a:latin typeface="Arial" charset="0"/>
                <a:cs typeface="Arial" charset="0"/>
              </a:rPr>
              <a:t>ed. Erich Grotewold, 2003, Humana Press, Totowa, New Jersey</a:t>
            </a:r>
            <a:endParaRPr kumimoji="1" lang="en-GB" sz="1633" dirty="0">
              <a:solidFill>
                <a:schemeClr val="tx2"/>
              </a:solidFill>
              <a:latin typeface="Arial" charset="0"/>
              <a:cs typeface="Arial" charset="0"/>
            </a:endParaRPr>
          </a:p>
        </p:txBody>
      </p:sp>
      <p:sp>
        <p:nvSpPr>
          <p:cNvPr id="19461" name="Rectangle 6">
            <a:extLst>
              <a:ext uri="{FF2B5EF4-FFF2-40B4-BE49-F238E27FC236}">
                <a16:creationId xmlns:a16="http://schemas.microsoft.com/office/drawing/2014/main" id="{E48FE844-57D8-4CB2-8F73-2502E0512DA0}"/>
              </a:ext>
            </a:extLst>
          </p:cNvPr>
          <p:cNvSpPr>
            <a:spLocks noChangeArrowheads="1"/>
          </p:cNvSpPr>
          <p:nvPr/>
        </p:nvSpPr>
        <p:spPr bwMode="auto">
          <a:xfrm>
            <a:off x="1676465" y="2513977"/>
            <a:ext cx="5256889"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rgbClr val="0000FF"/>
              </a:buClr>
              <a:buFont typeface="Wingdings" panose="05000000000000000000" pitchFamily="2" charset="2"/>
              <a:buChar char="§"/>
            </a:pPr>
            <a:endParaRPr kumimoji="1" lang="en-GB" altLang="cs-CZ" sz="1633">
              <a:latin typeface="Arial" panose="020B0604020202020204" pitchFamily="34" charset="0"/>
            </a:endParaRPr>
          </a:p>
        </p:txBody>
      </p:sp>
      <p:sp>
        <p:nvSpPr>
          <p:cNvPr id="8" name="Rectangle 2">
            <a:extLst>
              <a:ext uri="{FF2B5EF4-FFF2-40B4-BE49-F238E27FC236}">
                <a16:creationId xmlns:a16="http://schemas.microsoft.com/office/drawing/2014/main" id="{1B30DDD4-B413-402C-A563-13254D2ED6FD}"/>
              </a:ext>
            </a:extLst>
          </p:cNvPr>
          <p:cNvSpPr txBox="1">
            <a:spLocks noChangeArrowheads="1"/>
          </p:cNvSpPr>
          <p:nvPr/>
        </p:nvSpPr>
        <p:spPr>
          <a:xfrm>
            <a:off x="1523841" y="190060"/>
            <a:ext cx="7010624" cy="1527680"/>
          </a:xfrm>
          <a:prstGeom prst="rect">
            <a:avLst/>
          </a:prstGeom>
        </p:spPr>
        <p:txBody>
          <a:bodyPr anchor="ctr"/>
          <a:lstStyle/>
          <a:p>
            <a:pPr>
              <a:defRPr/>
            </a:pPr>
            <a:r>
              <a:rPr lang="cs-CZ" sz="4807" kern="0" dirty="0">
                <a:solidFill>
                  <a:srgbClr val="0000FF"/>
                </a:solidFill>
                <a:latin typeface="+mj-lt"/>
                <a:ea typeface="+mj-ea"/>
                <a:cs typeface="+mj-cs"/>
              </a:rPr>
              <a:t>Literatur</a:t>
            </a:r>
            <a:r>
              <a:rPr lang="en-GB" sz="4807" kern="0" dirty="0">
                <a:solidFill>
                  <a:srgbClr val="0000FF"/>
                </a:solidFill>
                <a:latin typeface="+mj-lt"/>
                <a:ea typeface="+mj-ea"/>
                <a:cs typeface="+mj-cs"/>
              </a:rPr>
              <a:t>a</a:t>
            </a:r>
            <a:endParaRPr lang="en-US" sz="4807" kern="0" dirty="0">
              <a:solidFill>
                <a:srgbClr val="0000FF"/>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Effect transition="in" filter="wipe(up)">
                                      <p:cBhvr>
                                        <p:cTn id="7" dur="500"/>
                                        <p:tgtEl>
                                          <p:spTgt spid="25190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1906"/>
                                        </p:tgtEl>
                                        <p:attrNameLst>
                                          <p:attrName>style.visibility</p:attrName>
                                        </p:attrNameLst>
                                      </p:cBhvr>
                                      <p:to>
                                        <p:strVal val="visible"/>
                                      </p:to>
                                    </p:set>
                                    <p:animEffect transition="in" filter="wipe(left)">
                                      <p:cBhvr>
                                        <p:cTn id="10" dur="500"/>
                                        <p:tgtEl>
                                          <p:spTgt spid="25190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51909">
                                            <p:txEl>
                                              <p:pRg st="0" end="0"/>
                                            </p:txEl>
                                          </p:spTgt>
                                        </p:tgtEl>
                                        <p:attrNameLst>
                                          <p:attrName>style.visibility</p:attrName>
                                        </p:attrNameLst>
                                      </p:cBhvr>
                                      <p:to>
                                        <p:strVal val="visible"/>
                                      </p:to>
                                    </p:set>
                                    <p:animEffect transition="in" filter="wipe(left)">
                                      <p:cBhvr>
                                        <p:cTn id="15" dur="500"/>
                                        <p:tgtEl>
                                          <p:spTgt spid="25190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251909">
                                            <p:txEl>
                                              <p:pRg st="1" end="1"/>
                                            </p:txEl>
                                          </p:spTgt>
                                        </p:tgtEl>
                                        <p:attrNameLst>
                                          <p:attrName>style.visibility</p:attrName>
                                        </p:attrNameLst>
                                      </p:cBhvr>
                                      <p:to>
                                        <p:strVal val="visible"/>
                                      </p:to>
                                    </p:set>
                                    <p:animEffect transition="in" filter="wipe(left)">
                                      <p:cBhvr>
                                        <p:cTn id="20" dur="500"/>
                                        <p:tgtEl>
                                          <p:spTgt spid="25190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51909">
                                            <p:txEl>
                                              <p:pRg st="3" end="3"/>
                                            </p:txEl>
                                          </p:spTgt>
                                        </p:tgtEl>
                                        <p:attrNameLst>
                                          <p:attrName>style.visibility</p:attrName>
                                        </p:attrNameLst>
                                      </p:cBhvr>
                                      <p:to>
                                        <p:strVal val="visible"/>
                                      </p:to>
                                    </p:set>
                                    <p:animEffect transition="in" filter="wipe(left)">
                                      <p:cBhvr>
                                        <p:cTn id="25" dur="500"/>
                                        <p:tgtEl>
                                          <p:spTgt spid="251909">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251909">
                                            <p:txEl>
                                              <p:pRg st="5" end="5"/>
                                            </p:txEl>
                                          </p:spTgt>
                                        </p:tgtEl>
                                        <p:attrNameLst>
                                          <p:attrName>style.visibility</p:attrName>
                                        </p:attrNameLst>
                                      </p:cBhvr>
                                      <p:to>
                                        <p:strVal val="visible"/>
                                      </p:to>
                                    </p:set>
                                    <p:animEffect transition="in" filter="wipe(left)">
                                      <p:cBhvr>
                                        <p:cTn id="30" dur="500"/>
                                        <p:tgtEl>
                                          <p:spTgt spid="25190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6774D34-FFD5-4D99-A3F0-3450D23D6935}"/>
              </a:ext>
            </a:extLst>
          </p:cNvPr>
          <p:cNvSpPr txBox="1">
            <a:spLocks noChangeArrowheads="1"/>
          </p:cNvSpPr>
          <p:nvPr/>
        </p:nvSpPr>
        <p:spPr>
          <a:xfrm>
            <a:off x="1502244" y="1763816"/>
            <a:ext cx="7772304" cy="685368"/>
          </a:xfrm>
          <a:prstGeom prst="rect">
            <a:avLst/>
          </a:prstGeom>
        </p:spPr>
        <p:txBody>
          <a:bodyPr lIns="91427" tIns="45714" rIns="91427" bIns="45714"/>
          <a:lstStyle/>
          <a:p>
            <a:pPr marL="342858" indent="-342858" defTabSz="914288" eaLnBrk="1" hangingPunct="1">
              <a:spcBef>
                <a:spcPct val="20000"/>
              </a:spcBef>
              <a:buClr>
                <a:schemeClr val="accent1"/>
              </a:buClr>
              <a:buSzPct val="85000"/>
              <a:buFont typeface="Wingdings" pitchFamily="2" charset="2"/>
              <a:buChar char="o"/>
              <a:defRPr/>
            </a:pPr>
            <a:r>
              <a:rPr lang="cs-CZ" sz="1633" kern="0" dirty="0">
                <a:solidFill>
                  <a:schemeClr val="tx2"/>
                </a:solidFill>
                <a:latin typeface="+mj-lt"/>
                <a:cs typeface="Arial" charset="0"/>
              </a:rPr>
              <a:t>Volba správného typu přiřazení pomocí bodového diagramu (</a:t>
            </a:r>
            <a:r>
              <a:rPr lang="cs-CZ" sz="1633" kern="0" dirty="0" err="1">
                <a:solidFill>
                  <a:schemeClr val="tx2"/>
                </a:solidFill>
                <a:latin typeface="+mj-lt"/>
                <a:cs typeface="Arial" charset="0"/>
              </a:rPr>
              <a:t>dotplot</a:t>
            </a:r>
            <a:r>
              <a:rPr lang="cs-CZ" sz="1633" kern="0" dirty="0">
                <a:solidFill>
                  <a:schemeClr val="tx2"/>
                </a:solidFill>
                <a:latin typeface="+mj-lt"/>
                <a:cs typeface="Arial" charset="0"/>
              </a:rPr>
              <a:t>)</a:t>
            </a:r>
            <a:endParaRPr lang="en-GB" sz="1633" kern="0" dirty="0">
              <a:solidFill>
                <a:schemeClr val="tx2"/>
              </a:solidFill>
              <a:latin typeface="+mj-lt"/>
            </a:endParaRPr>
          </a:p>
        </p:txBody>
      </p:sp>
      <p:sp>
        <p:nvSpPr>
          <p:cNvPr id="4" name="Rectangle 6">
            <a:extLst>
              <a:ext uri="{FF2B5EF4-FFF2-40B4-BE49-F238E27FC236}">
                <a16:creationId xmlns:a16="http://schemas.microsoft.com/office/drawing/2014/main" id="{96C7584E-3553-48F1-AD90-2941086B9928}"/>
              </a:ext>
            </a:extLst>
          </p:cNvPr>
          <p:cNvSpPr>
            <a:spLocks noChangeArrowheads="1"/>
          </p:cNvSpPr>
          <p:nvPr/>
        </p:nvSpPr>
        <p:spPr bwMode="auto">
          <a:xfrm>
            <a:off x="3581385" y="4800457"/>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270" dirty="0">
                <a:solidFill>
                  <a:srgbClr val="0000FF"/>
                </a:solidFill>
                <a:latin typeface="+mj-lt"/>
                <a:cs typeface="Arial" charset="0"/>
              </a:rPr>
              <a:t>vynesení</a:t>
            </a:r>
            <a:r>
              <a:rPr kumimoji="1" lang="cs-CZ" sz="1270" dirty="0">
                <a:solidFill>
                  <a:schemeClr val="tx2"/>
                </a:solidFill>
                <a:latin typeface="+mj-lt"/>
                <a:cs typeface="Arial" charset="0"/>
              </a:rPr>
              <a:t> sekvencí </a:t>
            </a:r>
            <a:r>
              <a:rPr kumimoji="1" lang="cs-CZ" sz="1270" dirty="0">
                <a:solidFill>
                  <a:srgbClr val="0000FF"/>
                </a:solidFill>
                <a:latin typeface="+mj-lt"/>
                <a:cs typeface="Arial" charset="0"/>
              </a:rPr>
              <a:t>proti sobě</a:t>
            </a:r>
            <a:endParaRPr kumimoji="1" lang="en-GB" sz="1270" dirty="0">
              <a:solidFill>
                <a:srgbClr val="0000FF"/>
              </a:solidFill>
              <a:latin typeface="+mj-lt"/>
              <a:cs typeface="Arial" charset="0"/>
            </a:endParaRPr>
          </a:p>
        </p:txBody>
      </p:sp>
      <p:sp>
        <p:nvSpPr>
          <p:cNvPr id="5" name="Rectangle 6">
            <a:extLst>
              <a:ext uri="{FF2B5EF4-FFF2-40B4-BE49-F238E27FC236}">
                <a16:creationId xmlns:a16="http://schemas.microsoft.com/office/drawing/2014/main" id="{A55C8F47-671F-4154-BB87-EFC35619406C}"/>
              </a:ext>
            </a:extLst>
          </p:cNvPr>
          <p:cNvSpPr>
            <a:spLocks noChangeArrowheads="1"/>
          </p:cNvSpPr>
          <p:nvPr/>
        </p:nvSpPr>
        <p:spPr bwMode="auto">
          <a:xfrm>
            <a:off x="3581385" y="5061070"/>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270" dirty="0">
                <a:solidFill>
                  <a:srgbClr val="0000FF"/>
                </a:solidFill>
                <a:latin typeface="+mj-lt"/>
                <a:cs typeface="Arial" charset="0"/>
              </a:rPr>
              <a:t>identifikace shody </a:t>
            </a:r>
            <a:r>
              <a:rPr kumimoji="1" lang="cs-CZ" sz="1270" dirty="0">
                <a:solidFill>
                  <a:schemeClr val="tx2"/>
                </a:solidFill>
                <a:latin typeface="+mj-lt"/>
                <a:cs typeface="Arial" charset="0"/>
              </a:rPr>
              <a:t>v  </a:t>
            </a:r>
            <a:r>
              <a:rPr kumimoji="1" lang="cs-CZ" sz="1270" dirty="0">
                <a:solidFill>
                  <a:srgbClr val="0000FF"/>
                </a:solidFill>
                <a:latin typeface="+mj-lt"/>
                <a:cs typeface="Arial" charset="0"/>
              </a:rPr>
              <a:t>okně o dané velikosti </a:t>
            </a:r>
            <a:r>
              <a:rPr kumimoji="1" lang="cs-CZ" sz="1270" dirty="0">
                <a:solidFill>
                  <a:schemeClr val="tx2"/>
                </a:solidFill>
                <a:latin typeface="+mj-lt"/>
                <a:cs typeface="Arial" charset="0"/>
              </a:rPr>
              <a:t>(např. 2 </a:t>
            </a:r>
            <a:r>
              <a:rPr kumimoji="1" lang="cs-CZ" sz="1270" dirty="0" err="1">
                <a:solidFill>
                  <a:schemeClr val="tx2"/>
                </a:solidFill>
                <a:latin typeface="+mj-lt"/>
                <a:cs typeface="Arial" charset="0"/>
              </a:rPr>
              <a:t>bp</a:t>
            </a:r>
            <a:r>
              <a:rPr kumimoji="1" lang="cs-CZ" sz="1270" dirty="0">
                <a:solidFill>
                  <a:schemeClr val="tx2"/>
                </a:solidFill>
                <a:latin typeface="+mj-lt"/>
                <a:cs typeface="Arial" charset="0"/>
              </a:rPr>
              <a:t>)</a:t>
            </a:r>
            <a:endParaRPr kumimoji="1" lang="en-GB" sz="1270" dirty="0">
              <a:solidFill>
                <a:schemeClr val="tx2"/>
              </a:solidFill>
              <a:latin typeface="+mj-lt"/>
              <a:cs typeface="Arial" charset="0"/>
            </a:endParaRPr>
          </a:p>
        </p:txBody>
      </p:sp>
      <p:sp>
        <p:nvSpPr>
          <p:cNvPr id="6" name="Rectangle 6">
            <a:extLst>
              <a:ext uri="{FF2B5EF4-FFF2-40B4-BE49-F238E27FC236}">
                <a16:creationId xmlns:a16="http://schemas.microsoft.com/office/drawing/2014/main" id="{8E11581E-657F-4F8D-A707-58E1077CBA7C}"/>
              </a:ext>
            </a:extLst>
          </p:cNvPr>
          <p:cNvSpPr>
            <a:spLocks noChangeArrowheads="1"/>
          </p:cNvSpPr>
          <p:nvPr/>
        </p:nvSpPr>
        <p:spPr bwMode="auto">
          <a:xfrm>
            <a:off x="3581385" y="5323122"/>
            <a:ext cx="5180576" cy="45643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270" dirty="0">
                <a:solidFill>
                  <a:schemeClr val="tx2"/>
                </a:solidFill>
                <a:latin typeface="+mj-lt"/>
                <a:cs typeface="Arial" charset="0"/>
              </a:rPr>
              <a:t>„</a:t>
            </a:r>
            <a:r>
              <a:rPr kumimoji="1" lang="cs-CZ" sz="1270" dirty="0">
                <a:solidFill>
                  <a:srgbClr val="0000FF"/>
                </a:solidFill>
                <a:latin typeface="+mj-lt"/>
                <a:cs typeface="Arial" charset="0"/>
              </a:rPr>
              <a:t>odfiltrování“ diagonál </a:t>
            </a:r>
            <a:r>
              <a:rPr kumimoji="1" lang="cs-CZ" sz="1270" dirty="0">
                <a:solidFill>
                  <a:schemeClr val="tx2"/>
                </a:solidFill>
                <a:latin typeface="+mj-lt"/>
                <a:cs typeface="Arial" charset="0"/>
              </a:rPr>
              <a:t>o délce </a:t>
            </a:r>
            <a:r>
              <a:rPr kumimoji="1" lang="cs-CZ" sz="1270" dirty="0">
                <a:solidFill>
                  <a:srgbClr val="0000FF"/>
                </a:solidFill>
                <a:latin typeface="+mj-lt"/>
                <a:cs typeface="Arial" charset="0"/>
              </a:rPr>
              <a:t>menší než je mezní hodnota </a:t>
            </a:r>
            <a:r>
              <a:rPr kumimoji="1" lang="en-US" sz="1270" dirty="0">
                <a:solidFill>
                  <a:schemeClr val="tx2"/>
                </a:solidFill>
                <a:latin typeface="+mj-lt"/>
                <a:cs typeface="Arial" charset="0"/>
              </a:rPr>
              <a:t>(threshold)</a:t>
            </a:r>
          </a:p>
        </p:txBody>
      </p:sp>
      <p:grpSp>
        <p:nvGrpSpPr>
          <p:cNvPr id="2" name="Skupina 9">
            <a:extLst>
              <a:ext uri="{FF2B5EF4-FFF2-40B4-BE49-F238E27FC236}">
                <a16:creationId xmlns:a16="http://schemas.microsoft.com/office/drawing/2014/main" id="{908F249C-8336-4F7A-86D0-D406D1A9E214}"/>
              </a:ext>
            </a:extLst>
          </p:cNvPr>
          <p:cNvGrpSpPr>
            <a:grpSpLocks/>
          </p:cNvGrpSpPr>
          <p:nvPr/>
        </p:nvGrpSpPr>
        <p:grpSpPr bwMode="auto">
          <a:xfrm>
            <a:off x="1906840" y="2210169"/>
            <a:ext cx="4820614" cy="2482762"/>
            <a:chOff x="1907093" y="2209800"/>
            <a:chExt cx="5081645" cy="2673064"/>
          </a:xfrm>
        </p:grpSpPr>
        <p:pic>
          <p:nvPicPr>
            <p:cNvPr id="126985" name="Obrázek 7" descr="dotplot_01.tif">
              <a:extLst>
                <a:ext uri="{FF2B5EF4-FFF2-40B4-BE49-F238E27FC236}">
                  <a16:creationId xmlns:a16="http://schemas.microsoft.com/office/drawing/2014/main" id="{3A262232-C865-4F14-985E-55816ADD35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3293" y="2209800"/>
              <a:ext cx="500544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a:extLst>
                <a:ext uri="{FF2B5EF4-FFF2-40B4-BE49-F238E27FC236}">
                  <a16:creationId xmlns:a16="http://schemas.microsoft.com/office/drawing/2014/main" id="{8D0B8C2A-E8BE-43BE-B424-47F0F2183D96}"/>
                </a:ext>
              </a:extLst>
            </p:cNvPr>
            <p:cNvSpPr txBox="1"/>
            <p:nvPr/>
          </p:nvSpPr>
          <p:spPr>
            <a:xfrm>
              <a:off x="1907093" y="4648284"/>
              <a:ext cx="2310300" cy="234580"/>
            </a:xfrm>
            <a:prstGeom prst="rect">
              <a:avLst/>
            </a:prstGeom>
            <a:noFill/>
          </p:spPr>
          <p:txBody>
            <a:bodyPr wrap="none">
              <a:spAutoFit/>
            </a:bodyPr>
            <a:lstStyle/>
            <a:p>
              <a:pPr eaLnBrk="1" hangingPunct="1">
                <a:defRPr/>
              </a:pPr>
              <a:r>
                <a:rPr lang="cs-CZ" sz="816" dirty="0">
                  <a:latin typeface="+mj-lt"/>
                  <a:cs typeface="Arial" charset="0"/>
                </a:rPr>
                <a:t>Cvrčková, Úvod do praktické </a:t>
              </a:r>
              <a:r>
                <a:rPr lang="cs-CZ" sz="816" dirty="0" err="1">
                  <a:latin typeface="+mj-lt"/>
                  <a:cs typeface="Arial" charset="0"/>
                </a:rPr>
                <a:t>bioinformatiky</a:t>
              </a:r>
              <a:endParaRPr lang="cs-CZ" sz="816" dirty="0">
                <a:latin typeface="+mj-lt"/>
                <a:cs typeface="Arial" charset="0"/>
              </a:endParaRPr>
            </a:p>
          </p:txBody>
        </p:sp>
      </p:grpSp>
      <p:sp>
        <p:nvSpPr>
          <p:cNvPr id="10" name="Rectangle 2">
            <a:extLst>
              <a:ext uri="{FF2B5EF4-FFF2-40B4-BE49-F238E27FC236}">
                <a16:creationId xmlns:a16="http://schemas.microsoft.com/office/drawing/2014/main" id="{5FB204C7-74FF-41CD-81F9-B1E3E8A70A4F}"/>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j-lt"/>
                <a:cs typeface="Arial"/>
              </a:rPr>
              <a:t>Analytické nástroje</a:t>
            </a:r>
            <a:endParaRPr lang="en-US" sz="4807" kern="0" dirty="0">
              <a:solidFill>
                <a:srgbClr val="0000FF"/>
              </a:solidFill>
              <a:latin typeface="+mj-lt"/>
              <a:cs typeface="Arial"/>
            </a:endParaRPr>
          </a:p>
        </p:txBody>
      </p:sp>
      <p:sp>
        <p:nvSpPr>
          <p:cNvPr id="11" name="Freeform 7">
            <a:extLst>
              <a:ext uri="{FF2B5EF4-FFF2-40B4-BE49-F238E27FC236}">
                <a16:creationId xmlns:a16="http://schemas.microsoft.com/office/drawing/2014/main" id="{C1BBEF7D-E72A-49AB-ADD9-6AE7D28B5CD6}"/>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10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utoUpdateAnimBg="0"/>
      <p:bldP spid="5" grpId="0" autoUpdateAnimBg="0"/>
      <p:bldP spid="6"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98107090-E3E9-4239-9DD3-E8807ADD8350}"/>
              </a:ext>
            </a:extLst>
          </p:cNvPr>
          <p:cNvSpPr txBox="1">
            <a:spLocks noChangeArrowheads="1"/>
          </p:cNvSpPr>
          <p:nvPr/>
        </p:nvSpPr>
        <p:spPr>
          <a:xfrm>
            <a:off x="1502244" y="1697583"/>
            <a:ext cx="7772304" cy="686807"/>
          </a:xfrm>
          <a:prstGeom prst="rect">
            <a:avLst/>
          </a:prstGeom>
        </p:spPr>
        <p:txBody>
          <a:bodyPr lIns="91427" tIns="45714" rIns="91427" bIns="45714"/>
          <a:lstStyle/>
          <a:p>
            <a:pPr marL="342858" indent="-342858" defTabSz="914288" eaLnBrk="1" hangingPunct="1">
              <a:spcBef>
                <a:spcPct val="20000"/>
              </a:spcBef>
              <a:buClr>
                <a:schemeClr val="accent1"/>
              </a:buClr>
              <a:buSzPct val="85000"/>
              <a:buFont typeface="Wingdings" pitchFamily="2" charset="2"/>
              <a:buChar char="o"/>
              <a:defRPr/>
            </a:pPr>
            <a:r>
              <a:rPr lang="cs-CZ" sz="1633" kern="0" dirty="0">
                <a:solidFill>
                  <a:schemeClr val="tx2"/>
                </a:solidFill>
                <a:latin typeface="+mn-lt"/>
                <a:cs typeface="Arial" charset="0"/>
              </a:rPr>
              <a:t>p</a:t>
            </a:r>
            <a:r>
              <a:rPr lang="cs-CZ" sz="1633" kern="0" dirty="0" err="1">
                <a:solidFill>
                  <a:schemeClr val="tx2"/>
                </a:solidFill>
                <a:latin typeface="+mn-lt"/>
              </a:rPr>
              <a:t>říklady</a:t>
            </a:r>
            <a:r>
              <a:rPr lang="cs-CZ" sz="1633" kern="0" dirty="0">
                <a:solidFill>
                  <a:schemeClr val="tx2"/>
                </a:solidFill>
                <a:latin typeface="+mn-lt"/>
              </a:rPr>
              <a:t> srovnání sekvencí pomocí bodového diagramu</a:t>
            </a:r>
            <a:endParaRPr lang="en-GB" sz="1633" kern="0" dirty="0">
              <a:solidFill>
                <a:schemeClr val="tx2"/>
              </a:solidFill>
              <a:latin typeface="+mn-lt"/>
            </a:endParaRPr>
          </a:p>
        </p:txBody>
      </p:sp>
      <p:sp>
        <p:nvSpPr>
          <p:cNvPr id="4" name="Rectangle 6">
            <a:extLst>
              <a:ext uri="{FF2B5EF4-FFF2-40B4-BE49-F238E27FC236}">
                <a16:creationId xmlns:a16="http://schemas.microsoft.com/office/drawing/2014/main" id="{7B62A30F-924C-4197-949F-F670CA3B5016}"/>
              </a:ext>
            </a:extLst>
          </p:cNvPr>
          <p:cNvSpPr>
            <a:spLocks noChangeArrowheads="1"/>
          </p:cNvSpPr>
          <p:nvPr/>
        </p:nvSpPr>
        <p:spPr bwMode="auto">
          <a:xfrm>
            <a:off x="3581385" y="4593118"/>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270" dirty="0">
                <a:solidFill>
                  <a:srgbClr val="0000FF"/>
                </a:solidFill>
                <a:latin typeface="+mj-lt"/>
                <a:cs typeface="Arial" charset="0"/>
              </a:rPr>
              <a:t>globálně</a:t>
            </a:r>
            <a:r>
              <a:rPr kumimoji="1" lang="cs-CZ" sz="1270" dirty="0">
                <a:solidFill>
                  <a:schemeClr val="tx2"/>
                </a:solidFill>
                <a:latin typeface="+mj-lt"/>
                <a:cs typeface="Arial" charset="0"/>
              </a:rPr>
              <a:t> lze srovnávat </a:t>
            </a:r>
            <a:r>
              <a:rPr kumimoji="1" lang="cs-CZ" sz="1270" dirty="0">
                <a:solidFill>
                  <a:srgbClr val="0000FF"/>
                </a:solidFill>
                <a:latin typeface="+mj-lt"/>
                <a:cs typeface="Arial" charset="0"/>
              </a:rPr>
              <a:t>pouze sekvence A, B </a:t>
            </a:r>
            <a:endParaRPr kumimoji="1" lang="en-GB" sz="1270" dirty="0">
              <a:solidFill>
                <a:srgbClr val="0000FF"/>
              </a:solidFill>
              <a:latin typeface="+mj-lt"/>
              <a:cs typeface="Arial" charset="0"/>
            </a:endParaRPr>
          </a:p>
        </p:txBody>
      </p:sp>
      <p:sp>
        <p:nvSpPr>
          <p:cNvPr id="5" name="Rectangle 6">
            <a:extLst>
              <a:ext uri="{FF2B5EF4-FFF2-40B4-BE49-F238E27FC236}">
                <a16:creationId xmlns:a16="http://schemas.microsoft.com/office/drawing/2014/main" id="{8AFB2440-2769-47AB-8120-242CD5D99245}"/>
              </a:ext>
            </a:extLst>
          </p:cNvPr>
          <p:cNvSpPr>
            <a:spLocks noChangeArrowheads="1"/>
          </p:cNvSpPr>
          <p:nvPr/>
        </p:nvSpPr>
        <p:spPr bwMode="auto">
          <a:xfrm>
            <a:off x="3581385" y="4865250"/>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270" dirty="0">
                <a:solidFill>
                  <a:schemeClr val="tx2"/>
                </a:solidFill>
                <a:latin typeface="+mj-lt"/>
                <a:cs typeface="Arial" charset="0"/>
              </a:rPr>
              <a:t>ostatní sekvence prošly během evoluce </a:t>
            </a:r>
            <a:r>
              <a:rPr kumimoji="1" lang="cs-CZ" sz="1270" dirty="0">
                <a:solidFill>
                  <a:srgbClr val="0000FF"/>
                </a:solidFill>
                <a:latin typeface="+mj-lt"/>
                <a:cs typeface="Arial" charset="0"/>
              </a:rPr>
              <a:t>záměnou domén </a:t>
            </a:r>
            <a:r>
              <a:rPr kumimoji="1" lang="cs-CZ" sz="1270" dirty="0">
                <a:solidFill>
                  <a:schemeClr val="tx2"/>
                </a:solidFill>
                <a:latin typeface="+mj-lt"/>
                <a:cs typeface="Arial" charset="0"/>
              </a:rPr>
              <a:t>a je nutné je porovnávat </a:t>
            </a:r>
            <a:r>
              <a:rPr kumimoji="1" lang="cs-CZ" sz="1270" dirty="0">
                <a:solidFill>
                  <a:srgbClr val="0000FF"/>
                </a:solidFill>
                <a:latin typeface="+mj-lt"/>
                <a:cs typeface="Arial" charset="0"/>
              </a:rPr>
              <a:t>lokálně</a:t>
            </a:r>
            <a:endParaRPr kumimoji="1" lang="en-GB" sz="1270" dirty="0">
              <a:solidFill>
                <a:srgbClr val="0000FF"/>
              </a:solidFill>
              <a:latin typeface="+mj-lt"/>
              <a:cs typeface="Arial" charset="0"/>
            </a:endParaRPr>
          </a:p>
        </p:txBody>
      </p:sp>
      <p:sp>
        <p:nvSpPr>
          <p:cNvPr id="10" name="Rectangle 6">
            <a:extLst>
              <a:ext uri="{FF2B5EF4-FFF2-40B4-BE49-F238E27FC236}">
                <a16:creationId xmlns:a16="http://schemas.microsoft.com/office/drawing/2014/main" id="{7AFF07B8-2208-406A-95BB-69821AAAADA9}"/>
              </a:ext>
            </a:extLst>
          </p:cNvPr>
          <p:cNvSpPr>
            <a:spLocks noChangeArrowheads="1"/>
          </p:cNvSpPr>
          <p:nvPr/>
        </p:nvSpPr>
        <p:spPr bwMode="auto">
          <a:xfrm>
            <a:off x="3581385" y="5323122"/>
            <a:ext cx="5180576" cy="45643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270" dirty="0">
                <a:solidFill>
                  <a:srgbClr val="0000FF"/>
                </a:solidFill>
                <a:latin typeface="+mj-lt"/>
                <a:cs typeface="Arial" charset="0"/>
              </a:rPr>
              <a:t>bodový diagram </a:t>
            </a:r>
            <a:r>
              <a:rPr kumimoji="1" lang="cs-CZ" sz="1270" dirty="0">
                <a:solidFill>
                  <a:schemeClr val="tx2"/>
                </a:solidFill>
                <a:latin typeface="+mj-lt"/>
                <a:cs typeface="Arial" charset="0"/>
              </a:rPr>
              <a:t>lze získat pomocí srovnávání programem </a:t>
            </a:r>
            <a:r>
              <a:rPr kumimoji="1" lang="cs-CZ" sz="1270" dirty="0">
                <a:solidFill>
                  <a:srgbClr val="0000FF"/>
                </a:solidFill>
                <a:latin typeface="+mj-lt"/>
                <a:cs typeface="Arial" charset="0"/>
              </a:rPr>
              <a:t>BLAST2</a:t>
            </a:r>
            <a:r>
              <a:rPr kumimoji="1" lang="cs-CZ" sz="1270" dirty="0">
                <a:solidFill>
                  <a:schemeClr val="tx2"/>
                </a:solidFill>
                <a:latin typeface="+mj-lt"/>
                <a:cs typeface="Arial" charset="0"/>
              </a:rPr>
              <a:t> (viz dále)</a:t>
            </a:r>
            <a:endParaRPr kumimoji="1" lang="en-GB" sz="1270" dirty="0">
              <a:solidFill>
                <a:schemeClr val="tx2"/>
              </a:solidFill>
              <a:latin typeface="+mj-lt"/>
              <a:cs typeface="Arial" charset="0"/>
            </a:endParaRPr>
          </a:p>
        </p:txBody>
      </p:sp>
      <p:grpSp>
        <p:nvGrpSpPr>
          <p:cNvPr id="2" name="Skupina 11">
            <a:extLst>
              <a:ext uri="{FF2B5EF4-FFF2-40B4-BE49-F238E27FC236}">
                <a16:creationId xmlns:a16="http://schemas.microsoft.com/office/drawing/2014/main" id="{81D1B091-CA99-49E2-B15F-2A749EEB27BD}"/>
              </a:ext>
            </a:extLst>
          </p:cNvPr>
          <p:cNvGrpSpPr>
            <a:grpSpLocks/>
          </p:cNvGrpSpPr>
          <p:nvPr/>
        </p:nvGrpSpPr>
        <p:grpSpPr bwMode="auto">
          <a:xfrm>
            <a:off x="1502243" y="2253364"/>
            <a:ext cx="6466361" cy="2274269"/>
            <a:chOff x="914400" y="2133600"/>
            <a:chExt cx="6858000" cy="2528208"/>
          </a:xfrm>
        </p:grpSpPr>
        <p:pic>
          <p:nvPicPr>
            <p:cNvPr id="129033" name="Obrázek 8" descr="BLAST2_01.tif">
              <a:extLst>
                <a:ext uri="{FF2B5EF4-FFF2-40B4-BE49-F238E27FC236}">
                  <a16:creationId xmlns:a16="http://schemas.microsoft.com/office/drawing/2014/main" id="{832AB90A-FE08-4D32-B95B-D3BDDC68C1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769" y="2133600"/>
              <a:ext cx="679663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4" name="TextovéPole 10">
              <a:extLst>
                <a:ext uri="{FF2B5EF4-FFF2-40B4-BE49-F238E27FC236}">
                  <a16:creationId xmlns:a16="http://schemas.microsoft.com/office/drawing/2014/main" id="{A3C4102F-0AF0-4806-9225-C53D744E96A3}"/>
                </a:ext>
              </a:extLst>
            </p:cNvPr>
            <p:cNvSpPr txBox="1">
              <a:spLocks noChangeArrowheads="1"/>
            </p:cNvSpPr>
            <p:nvPr/>
          </p:nvSpPr>
          <p:spPr bwMode="auto">
            <a:xfrm>
              <a:off x="914400" y="4419600"/>
              <a:ext cx="2212156" cy="24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cs-CZ" altLang="cs-CZ" sz="816"/>
                <a:t>Cvrčková, Úvod do praktické bioinformatiky</a:t>
              </a:r>
            </a:p>
          </p:txBody>
        </p:sp>
      </p:grpSp>
      <p:sp>
        <p:nvSpPr>
          <p:cNvPr id="12" name="Rectangle 2">
            <a:extLst>
              <a:ext uri="{FF2B5EF4-FFF2-40B4-BE49-F238E27FC236}">
                <a16:creationId xmlns:a16="http://schemas.microsoft.com/office/drawing/2014/main" id="{99AB9101-6291-4F1F-BE54-B9A95E26476C}"/>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j-lt"/>
                <a:cs typeface="Arial"/>
              </a:rPr>
              <a:t>Analytické nástroje</a:t>
            </a:r>
            <a:endParaRPr lang="en-US" sz="4807" kern="0" dirty="0">
              <a:solidFill>
                <a:srgbClr val="0000FF"/>
              </a:solidFill>
              <a:latin typeface="+mj-lt"/>
              <a:cs typeface="Arial"/>
            </a:endParaRPr>
          </a:p>
        </p:txBody>
      </p:sp>
      <p:sp>
        <p:nvSpPr>
          <p:cNvPr id="13" name="Freeform 7">
            <a:extLst>
              <a:ext uri="{FF2B5EF4-FFF2-40B4-BE49-F238E27FC236}">
                <a16:creationId xmlns:a16="http://schemas.microsoft.com/office/drawing/2014/main" id="{B0FE80EC-E074-46D0-8A00-A9ED56B4E786}"/>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10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utoUpdateAnimBg="0"/>
      <p:bldP spid="5" grpId="0" autoUpdateAnimBg="0"/>
      <p:bldP spid="10"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839DC11B-A531-4A7A-BCC1-3DF1AE76C7FC}"/>
              </a:ext>
            </a:extLst>
          </p:cNvPr>
          <p:cNvSpPr>
            <a:spLocks noGrp="1" noChangeArrowheads="1"/>
          </p:cNvSpPr>
          <p:nvPr>
            <p:ph type="body" idx="1"/>
          </p:nvPr>
        </p:nvSpPr>
        <p:spPr bwMode="auto">
          <a:xfrm>
            <a:off x="1568477" y="1752297"/>
            <a:ext cx="7183405" cy="6868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GB" altLang="cs-CZ" sz="1995" b="1">
                <a:solidFill>
                  <a:srgbClr val="0000FF"/>
                </a:solidFill>
              </a:rPr>
              <a:t>BLAST</a:t>
            </a:r>
            <a:r>
              <a:rPr lang="en-GB" altLang="cs-CZ" sz="1995"/>
              <a:t> http://ncbi.nlm.nih.gov/BLAST/</a:t>
            </a:r>
          </a:p>
        </p:txBody>
      </p:sp>
      <p:pic>
        <p:nvPicPr>
          <p:cNvPr id="22534" name="Picture 6" descr="blast1">
            <a:extLst>
              <a:ext uri="{FF2B5EF4-FFF2-40B4-BE49-F238E27FC236}">
                <a16:creationId xmlns:a16="http://schemas.microsoft.com/office/drawing/2014/main" id="{D23663DD-1122-4048-8648-7C5B4BE79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1100" y="2439105"/>
            <a:ext cx="5847226" cy="306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7">
            <a:extLst>
              <a:ext uri="{FF2B5EF4-FFF2-40B4-BE49-F238E27FC236}">
                <a16:creationId xmlns:a16="http://schemas.microsoft.com/office/drawing/2014/main" id="{573457A8-C6C8-43DB-ACA1-30DD3E88E431}"/>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sp>
        <p:nvSpPr>
          <p:cNvPr id="7" name="Rectangle 2">
            <a:extLst>
              <a:ext uri="{FF2B5EF4-FFF2-40B4-BE49-F238E27FC236}">
                <a16:creationId xmlns:a16="http://schemas.microsoft.com/office/drawing/2014/main" id="{297D2BB9-F6C7-4DDF-AD9B-ED650C97B779}"/>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j-lt"/>
                <a:cs typeface="Arial"/>
              </a:rPr>
              <a:t>Analytické nástroje</a:t>
            </a:r>
            <a:endParaRPr lang="en-US" sz="4807" kern="0" dirty="0">
              <a:solidFill>
                <a:srgbClr val="0000FF"/>
              </a:solidFill>
              <a:latin typeface="+mj-lt"/>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22534"/>
                                        </p:tgtEl>
                                        <p:attrNameLst>
                                          <p:attrName>style.visibility</p:attrName>
                                        </p:attrNameLst>
                                      </p:cBhvr>
                                      <p:to>
                                        <p:strVal val="visible"/>
                                      </p:to>
                                    </p:set>
                                    <p:animEffect transition="in" filter="dissolve">
                                      <p:cBhvr>
                                        <p:cTn id="10" dur="500"/>
                                        <p:tgtEl>
                                          <p:spTgt spid="2253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531">
                                            <p:txEl>
                                              <p:pRg st="0" end="0"/>
                                            </p:txEl>
                                          </p:spTgt>
                                        </p:tgtEl>
                                        <p:attrNameLst>
                                          <p:attrName>style.visibility</p:attrName>
                                        </p:attrNameLst>
                                      </p:cBhvr>
                                      <p:to>
                                        <p:strVal val="visible"/>
                                      </p:to>
                                    </p:set>
                                    <p:animEffect transition="in" filter="dissolve">
                                      <p:cBhvr>
                                        <p:cTn id="13" dur="500"/>
                                        <p:tgtEl>
                                          <p:spTgt spid="225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77DD963D-1B83-4AE0-8ACC-770E92B59E7F}"/>
              </a:ext>
            </a:extLst>
          </p:cNvPr>
          <p:cNvSpPr>
            <a:spLocks noChangeArrowheads="1"/>
          </p:cNvSpPr>
          <p:nvPr/>
        </p:nvSpPr>
        <p:spPr bwMode="auto">
          <a:xfrm>
            <a:off x="1523841" y="1675985"/>
            <a:ext cx="7772304" cy="457872"/>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lang="en-GB" sz="1633" dirty="0" err="1">
                <a:solidFill>
                  <a:schemeClr val="tx2"/>
                </a:solidFill>
                <a:latin typeface="+mj-lt"/>
                <a:cs typeface="Arial" charset="0"/>
              </a:rPr>
              <a:t>Velikost</a:t>
            </a:r>
            <a:r>
              <a:rPr lang="en-GB" sz="1633" dirty="0">
                <a:solidFill>
                  <a:schemeClr val="tx2"/>
                </a:solidFill>
                <a:latin typeface="+mj-lt"/>
                <a:cs typeface="Arial" charset="0"/>
              </a:rPr>
              <a:t> </a:t>
            </a:r>
            <a:r>
              <a:rPr lang="cs-CZ" sz="1633" dirty="0">
                <a:solidFill>
                  <a:srgbClr val="0000FF"/>
                </a:solidFill>
                <a:latin typeface="+mj-lt"/>
                <a:cs typeface="Arial" charset="0"/>
              </a:rPr>
              <a:t>vyhledávacího slova </a:t>
            </a:r>
            <a:r>
              <a:rPr lang="cs-CZ" sz="1633" dirty="0">
                <a:solidFill>
                  <a:schemeClr val="tx2"/>
                </a:solidFill>
                <a:latin typeface="+mj-lt"/>
                <a:cs typeface="Arial" charset="0"/>
              </a:rPr>
              <a:t>(</a:t>
            </a:r>
            <a:r>
              <a:rPr lang="cs-CZ" sz="1633" dirty="0" err="1">
                <a:solidFill>
                  <a:schemeClr val="tx2"/>
                </a:solidFill>
                <a:latin typeface="+mj-lt"/>
                <a:cs typeface="Arial" charset="0"/>
              </a:rPr>
              <a:t>word</a:t>
            </a:r>
            <a:r>
              <a:rPr lang="cs-CZ" sz="1633" dirty="0">
                <a:solidFill>
                  <a:schemeClr val="tx2"/>
                </a:solidFill>
                <a:latin typeface="+mj-lt"/>
                <a:cs typeface="Arial" charset="0"/>
              </a:rPr>
              <a:t> </a:t>
            </a:r>
            <a:r>
              <a:rPr lang="cs-CZ" sz="1633" dirty="0" err="1">
                <a:solidFill>
                  <a:schemeClr val="tx2"/>
                </a:solidFill>
                <a:latin typeface="+mj-lt"/>
                <a:cs typeface="Arial" charset="0"/>
              </a:rPr>
              <a:t>size</a:t>
            </a:r>
            <a:r>
              <a:rPr lang="cs-CZ" sz="1633" dirty="0">
                <a:solidFill>
                  <a:schemeClr val="tx2"/>
                </a:solidFill>
                <a:latin typeface="+mj-lt"/>
                <a:cs typeface="Arial" charset="0"/>
              </a:rPr>
              <a:t>): 10-11 </a:t>
            </a:r>
            <a:r>
              <a:rPr lang="cs-CZ" sz="1633" dirty="0" err="1">
                <a:solidFill>
                  <a:schemeClr val="tx2"/>
                </a:solidFill>
                <a:latin typeface="+mj-lt"/>
                <a:cs typeface="Arial" charset="0"/>
              </a:rPr>
              <a:t>bp</a:t>
            </a:r>
            <a:r>
              <a:rPr lang="cs-CZ" sz="1633" dirty="0">
                <a:solidFill>
                  <a:schemeClr val="tx2"/>
                </a:solidFill>
                <a:latin typeface="+mj-lt"/>
                <a:cs typeface="Arial" charset="0"/>
              </a:rPr>
              <a:t>, resp. 2-3 </a:t>
            </a:r>
            <a:r>
              <a:rPr lang="cs-CZ" sz="1633" dirty="0" err="1">
                <a:solidFill>
                  <a:schemeClr val="tx2"/>
                </a:solidFill>
                <a:latin typeface="+mj-lt"/>
                <a:cs typeface="Arial" charset="0"/>
              </a:rPr>
              <a:t>aa</a:t>
            </a:r>
            <a:endParaRPr lang="en-US" sz="1633" dirty="0">
              <a:solidFill>
                <a:schemeClr val="tx2"/>
              </a:solidFill>
              <a:latin typeface="+mj-lt"/>
              <a:cs typeface="Arial" charset="0"/>
            </a:endParaRPr>
          </a:p>
        </p:txBody>
      </p:sp>
      <p:sp>
        <p:nvSpPr>
          <p:cNvPr id="241668" name="Freeform 4">
            <a:extLst>
              <a:ext uri="{FF2B5EF4-FFF2-40B4-BE49-F238E27FC236}">
                <a16:creationId xmlns:a16="http://schemas.microsoft.com/office/drawing/2014/main" id="{8EE9D4B1-39A7-4FCA-A453-2B5768A6F49A}"/>
              </a:ext>
            </a:extLst>
          </p:cNvPr>
          <p:cNvSpPr>
            <a:spLocks/>
          </p:cNvSpPr>
          <p:nvPr/>
        </p:nvSpPr>
        <p:spPr bwMode="auto">
          <a:xfrm>
            <a:off x="1371217" y="1828608"/>
            <a:ext cx="76312" cy="274291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sz="1633">
              <a:latin typeface="+mj-lt"/>
              <a:cs typeface="Arial" charset="0"/>
            </a:endParaRPr>
          </a:p>
        </p:txBody>
      </p:sp>
      <p:sp>
        <p:nvSpPr>
          <p:cNvPr id="241669" name="Rectangle 5">
            <a:extLst>
              <a:ext uri="{FF2B5EF4-FFF2-40B4-BE49-F238E27FC236}">
                <a16:creationId xmlns:a16="http://schemas.microsoft.com/office/drawing/2014/main" id="{99046437-2B6A-4E4E-B2AA-1B4D2705E888}"/>
              </a:ext>
            </a:extLst>
          </p:cNvPr>
          <p:cNvSpPr>
            <a:spLocks noChangeArrowheads="1"/>
          </p:cNvSpPr>
          <p:nvPr/>
        </p:nvSpPr>
        <p:spPr bwMode="auto">
          <a:xfrm>
            <a:off x="1523840" y="3200785"/>
            <a:ext cx="7423861" cy="456432"/>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lang="cs-CZ" sz="1633" dirty="0">
                <a:solidFill>
                  <a:srgbClr val="0000FF"/>
                </a:solidFill>
                <a:latin typeface="+mj-lt"/>
                <a:cs typeface="Arial" charset="0"/>
              </a:rPr>
              <a:t>Hodnocení homologie </a:t>
            </a:r>
            <a:r>
              <a:rPr lang="cs-CZ" sz="1633" dirty="0">
                <a:solidFill>
                  <a:schemeClr val="tx2"/>
                </a:solidFill>
                <a:latin typeface="+mj-lt"/>
                <a:cs typeface="Arial" charset="0"/>
              </a:rPr>
              <a:t>pomocí </a:t>
            </a:r>
            <a:r>
              <a:rPr lang="cs-CZ" sz="1633" dirty="0">
                <a:solidFill>
                  <a:srgbClr val="0000FF"/>
                </a:solidFill>
                <a:latin typeface="+mj-lt"/>
                <a:cs typeface="Arial" charset="0"/>
              </a:rPr>
              <a:t>matice</a:t>
            </a:r>
            <a:r>
              <a:rPr lang="cs-CZ" sz="1633" dirty="0">
                <a:solidFill>
                  <a:schemeClr val="tx2"/>
                </a:solidFill>
                <a:latin typeface="+mj-lt"/>
                <a:cs typeface="Arial" charset="0"/>
              </a:rPr>
              <a:t> </a:t>
            </a:r>
            <a:r>
              <a:rPr lang="en-GB" sz="1633" dirty="0">
                <a:solidFill>
                  <a:schemeClr val="tx2"/>
                </a:solidFill>
                <a:latin typeface="+mj-lt"/>
                <a:cs typeface="Arial" charset="0"/>
              </a:rPr>
              <a:t>PAM</a:t>
            </a:r>
            <a:r>
              <a:rPr lang="cs-CZ" sz="1633" dirty="0">
                <a:solidFill>
                  <a:schemeClr val="tx2"/>
                </a:solidFill>
                <a:latin typeface="+mj-lt"/>
                <a:cs typeface="Arial" charset="0"/>
              </a:rPr>
              <a:t> (Point </a:t>
            </a:r>
            <a:r>
              <a:rPr lang="cs-CZ" sz="1633" dirty="0" err="1">
                <a:solidFill>
                  <a:schemeClr val="tx2"/>
                </a:solidFill>
                <a:latin typeface="+mj-lt"/>
                <a:cs typeface="Arial" charset="0"/>
              </a:rPr>
              <a:t>Accepted</a:t>
            </a:r>
            <a:r>
              <a:rPr lang="cs-CZ" sz="1633" dirty="0">
                <a:solidFill>
                  <a:schemeClr val="tx2"/>
                </a:solidFill>
                <a:latin typeface="+mj-lt"/>
                <a:cs typeface="Arial" charset="0"/>
              </a:rPr>
              <a:t> </a:t>
            </a:r>
            <a:r>
              <a:rPr lang="cs-CZ" sz="1633" dirty="0" err="1">
                <a:solidFill>
                  <a:schemeClr val="tx2"/>
                </a:solidFill>
                <a:latin typeface="+mj-lt"/>
                <a:cs typeface="Arial" charset="0"/>
              </a:rPr>
              <a:t>Mutation</a:t>
            </a:r>
            <a:r>
              <a:rPr lang="cs-CZ" sz="1633" dirty="0">
                <a:solidFill>
                  <a:schemeClr val="tx2"/>
                </a:solidFill>
                <a:latin typeface="+mj-lt"/>
                <a:cs typeface="Arial" charset="0"/>
              </a:rPr>
              <a:t>) </a:t>
            </a:r>
            <a:r>
              <a:rPr lang="en-GB" sz="1633" dirty="0" err="1">
                <a:solidFill>
                  <a:schemeClr val="tx2"/>
                </a:solidFill>
                <a:latin typeface="+mj-lt"/>
                <a:cs typeface="Arial" charset="0"/>
              </a:rPr>
              <a:t>nebo</a:t>
            </a:r>
            <a:r>
              <a:rPr lang="cs-CZ" sz="1633" dirty="0">
                <a:solidFill>
                  <a:schemeClr val="tx2"/>
                </a:solidFill>
                <a:latin typeface="+mj-lt"/>
                <a:cs typeface="Arial" charset="0"/>
              </a:rPr>
              <a:t> BLOSUM (BLO</a:t>
            </a:r>
            <a:r>
              <a:rPr lang="de-DE" sz="1633" dirty="0">
                <a:solidFill>
                  <a:schemeClr val="tx2"/>
                </a:solidFill>
                <a:latin typeface="+mj-lt"/>
                <a:cs typeface="Arial" charset="0"/>
              </a:rPr>
              <a:t>c</a:t>
            </a:r>
            <a:r>
              <a:rPr lang="cs-CZ" sz="1633" dirty="0">
                <a:solidFill>
                  <a:schemeClr val="tx2"/>
                </a:solidFill>
                <a:latin typeface="+mj-lt"/>
                <a:cs typeface="Arial" charset="0"/>
              </a:rPr>
              <a:t>ks </a:t>
            </a:r>
            <a:r>
              <a:rPr lang="cs-CZ" sz="1633" dirty="0" err="1">
                <a:solidFill>
                  <a:schemeClr val="tx2"/>
                </a:solidFill>
                <a:latin typeface="+mj-lt"/>
                <a:cs typeface="Arial" charset="0"/>
              </a:rPr>
              <a:t>Substitution</a:t>
            </a:r>
            <a:r>
              <a:rPr lang="cs-CZ" sz="1633" dirty="0">
                <a:solidFill>
                  <a:schemeClr val="tx2"/>
                </a:solidFill>
                <a:latin typeface="+mj-lt"/>
                <a:cs typeface="Arial" charset="0"/>
              </a:rPr>
              <a:t> Matrix)</a:t>
            </a:r>
            <a:endParaRPr lang="en-US" sz="1633" dirty="0">
              <a:solidFill>
                <a:schemeClr val="tx2"/>
              </a:solidFill>
              <a:latin typeface="+mj-lt"/>
              <a:cs typeface="Arial" charset="0"/>
            </a:endParaRPr>
          </a:p>
        </p:txBody>
      </p:sp>
      <p:sp>
        <p:nvSpPr>
          <p:cNvPr id="241672" name="Rectangle 8">
            <a:extLst>
              <a:ext uri="{FF2B5EF4-FFF2-40B4-BE49-F238E27FC236}">
                <a16:creationId xmlns:a16="http://schemas.microsoft.com/office/drawing/2014/main" id="{BBF793B1-D588-4BCA-A153-EED94D52A484}"/>
              </a:ext>
            </a:extLst>
          </p:cNvPr>
          <p:cNvSpPr>
            <a:spLocks noChangeArrowheads="1"/>
          </p:cNvSpPr>
          <p:nvPr/>
        </p:nvSpPr>
        <p:spPr bwMode="auto">
          <a:xfrm>
            <a:off x="2285521" y="2133856"/>
            <a:ext cx="5258328" cy="456433"/>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lang="cs-CZ" sz="1451" dirty="0">
                <a:solidFill>
                  <a:srgbClr val="0000FF"/>
                </a:solidFill>
                <a:latin typeface="+mj-lt"/>
                <a:cs typeface="Arial" charset="0"/>
              </a:rPr>
              <a:t>Primární podobnosti </a:t>
            </a:r>
            <a:r>
              <a:rPr lang="cs-CZ" sz="1451" dirty="0">
                <a:solidFill>
                  <a:schemeClr val="tx2"/>
                </a:solidFill>
                <a:latin typeface="+mj-lt"/>
                <a:cs typeface="Arial" charset="0"/>
              </a:rPr>
              <a:t>(</a:t>
            </a:r>
            <a:r>
              <a:rPr lang="cs-CZ" sz="1451" dirty="0" err="1">
                <a:solidFill>
                  <a:schemeClr val="tx2"/>
                </a:solidFill>
                <a:latin typeface="+mj-lt"/>
                <a:cs typeface="Arial" charset="0"/>
              </a:rPr>
              <a:t>seed</a:t>
            </a:r>
            <a:r>
              <a:rPr lang="cs-CZ" sz="1451" dirty="0">
                <a:solidFill>
                  <a:schemeClr val="tx2"/>
                </a:solidFill>
                <a:latin typeface="+mj-lt"/>
                <a:cs typeface="Arial" charset="0"/>
              </a:rPr>
              <a:t> </a:t>
            </a:r>
            <a:r>
              <a:rPr lang="cs-CZ" sz="1451" dirty="0" err="1">
                <a:solidFill>
                  <a:schemeClr val="tx2"/>
                </a:solidFill>
                <a:latin typeface="+mj-lt"/>
                <a:cs typeface="Arial" charset="0"/>
              </a:rPr>
              <a:t>matches</a:t>
            </a:r>
            <a:r>
              <a:rPr lang="cs-CZ" sz="1451" dirty="0">
                <a:solidFill>
                  <a:schemeClr val="tx2"/>
                </a:solidFill>
                <a:latin typeface="+mj-lt"/>
                <a:cs typeface="Arial" charset="0"/>
              </a:rPr>
              <a:t>)</a:t>
            </a:r>
            <a:endParaRPr lang="en-GB" sz="1451" dirty="0">
              <a:solidFill>
                <a:schemeClr val="tx2"/>
              </a:solidFill>
              <a:latin typeface="+mj-lt"/>
              <a:cs typeface="Arial" charset="0"/>
            </a:endParaRPr>
          </a:p>
        </p:txBody>
      </p:sp>
      <p:sp>
        <p:nvSpPr>
          <p:cNvPr id="241673" name="Rectangle 9">
            <a:extLst>
              <a:ext uri="{FF2B5EF4-FFF2-40B4-BE49-F238E27FC236}">
                <a16:creationId xmlns:a16="http://schemas.microsoft.com/office/drawing/2014/main" id="{A6B5DA7E-2E64-4D27-B48F-AAD5A3C8AB3E}"/>
              </a:ext>
            </a:extLst>
          </p:cNvPr>
          <p:cNvSpPr>
            <a:spLocks noChangeArrowheads="1"/>
          </p:cNvSpPr>
          <p:nvPr/>
        </p:nvSpPr>
        <p:spPr bwMode="auto">
          <a:xfrm>
            <a:off x="2285521" y="2513977"/>
            <a:ext cx="5258328" cy="45787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lang="cs-CZ" sz="1451" dirty="0">
                <a:solidFill>
                  <a:srgbClr val="0000FF"/>
                </a:solidFill>
                <a:latin typeface="+mj-lt"/>
                <a:cs typeface="Arial" charset="0"/>
              </a:rPr>
              <a:t>Rozšiřování oblasti homologie </a:t>
            </a:r>
            <a:r>
              <a:rPr lang="cs-CZ" sz="1451" dirty="0">
                <a:solidFill>
                  <a:schemeClr val="tx2"/>
                </a:solidFill>
                <a:latin typeface="+mj-lt"/>
                <a:cs typeface="Arial" charset="0"/>
              </a:rPr>
              <a:t>doprava i doleva</a:t>
            </a:r>
            <a:endParaRPr lang="en-GB" sz="1451" dirty="0">
              <a:solidFill>
                <a:schemeClr val="tx2"/>
              </a:solidFill>
              <a:latin typeface="+mj-lt"/>
              <a:cs typeface="Arial" charset="0"/>
            </a:endParaRPr>
          </a:p>
        </p:txBody>
      </p:sp>
      <p:sp>
        <p:nvSpPr>
          <p:cNvPr id="241677" name="Rectangle 13">
            <a:extLst>
              <a:ext uri="{FF2B5EF4-FFF2-40B4-BE49-F238E27FC236}">
                <a16:creationId xmlns:a16="http://schemas.microsoft.com/office/drawing/2014/main" id="{E6B646C4-C16A-4411-A278-5FB82AB72BC8}"/>
              </a:ext>
            </a:extLst>
          </p:cNvPr>
          <p:cNvSpPr>
            <a:spLocks noChangeArrowheads="1"/>
          </p:cNvSpPr>
          <p:nvPr/>
        </p:nvSpPr>
        <p:spPr bwMode="auto">
          <a:xfrm>
            <a:off x="1523841" y="3821359"/>
            <a:ext cx="2917134" cy="456433"/>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lang="cs-CZ" sz="1633" dirty="0">
                <a:solidFill>
                  <a:srgbClr val="0000FF"/>
                </a:solidFill>
                <a:latin typeface="+mj-lt"/>
                <a:cs typeface="Arial" charset="0"/>
              </a:rPr>
              <a:t>Zobrazení výsledků</a:t>
            </a:r>
            <a:endParaRPr lang="en-US" sz="1633" dirty="0">
              <a:solidFill>
                <a:srgbClr val="0000FF"/>
              </a:solidFill>
              <a:latin typeface="+mj-lt"/>
              <a:cs typeface="Arial" charset="0"/>
            </a:endParaRPr>
          </a:p>
        </p:txBody>
      </p:sp>
      <p:sp>
        <p:nvSpPr>
          <p:cNvPr id="241679" name="Text Box 15">
            <a:extLst>
              <a:ext uri="{FF2B5EF4-FFF2-40B4-BE49-F238E27FC236}">
                <a16:creationId xmlns:a16="http://schemas.microsoft.com/office/drawing/2014/main" id="{852FB164-14C0-45E3-93AE-749986708149}"/>
              </a:ext>
            </a:extLst>
          </p:cNvPr>
          <p:cNvSpPr txBox="1">
            <a:spLocks noChangeArrowheads="1"/>
          </p:cNvSpPr>
          <p:nvPr/>
        </p:nvSpPr>
        <p:spPr bwMode="auto">
          <a:xfrm>
            <a:off x="5355278" y="4146765"/>
            <a:ext cx="3200784" cy="1600041"/>
          </a:xfrm>
          <a:prstGeom prst="rect">
            <a:avLst/>
          </a:prstGeom>
          <a:solidFill>
            <a:srgbClr val="003300"/>
          </a:solidFill>
          <a:ln w="9525">
            <a:noFill/>
            <a:miter lim="800000"/>
            <a:headEnd/>
            <a:tailEnd/>
          </a:ln>
          <a:effectLst/>
        </p:spPr>
        <p:txBody>
          <a:bodyPr lIns="91427" tIns="45714" rIns="91427" bIns="45714">
            <a:spAutoFit/>
          </a:bodyPr>
          <a:lstStyle/>
          <a:p>
            <a:pPr>
              <a:defRPr/>
            </a:pPr>
            <a:r>
              <a:rPr lang="en-GB" sz="1633" dirty="0">
                <a:solidFill>
                  <a:srgbClr val="FFFFFF"/>
                </a:solidFill>
                <a:latin typeface="+mj-lt"/>
                <a:cs typeface="Arial" charset="0"/>
              </a:rPr>
              <a:t>MRKEV  [</a:t>
            </a:r>
            <a:r>
              <a:rPr lang="en-GB" sz="1633" dirty="0" err="1">
                <a:solidFill>
                  <a:srgbClr val="FFFFFF"/>
                </a:solidFill>
                <a:latin typeface="+mj-lt"/>
                <a:cs typeface="Arial" charset="0"/>
              </a:rPr>
              <a:t>delece</a:t>
            </a:r>
            <a:r>
              <a:rPr lang="en-GB" sz="1633" dirty="0">
                <a:solidFill>
                  <a:srgbClr val="FFFFFF"/>
                </a:solidFill>
                <a:latin typeface="+mj-lt"/>
                <a:cs typeface="Arial" charset="0"/>
              </a:rPr>
              <a:t>]	</a:t>
            </a:r>
          </a:p>
          <a:p>
            <a:pPr>
              <a:defRPr/>
            </a:pPr>
            <a:r>
              <a:rPr lang="en-US" sz="1633" dirty="0">
                <a:solidFill>
                  <a:srgbClr val="FFFFFF"/>
                </a:solidFill>
                <a:latin typeface="+mj-lt"/>
                <a:cs typeface="Arial" charset="0"/>
              </a:rPr>
              <a:t>MRKE  [</a:t>
            </a:r>
            <a:r>
              <a:rPr lang="en-GB" sz="1633" dirty="0" err="1">
                <a:solidFill>
                  <a:srgbClr val="FFFFFF"/>
                </a:solidFill>
                <a:latin typeface="+mj-lt"/>
                <a:cs typeface="Arial" charset="0"/>
              </a:rPr>
              <a:t>záměna</a:t>
            </a:r>
            <a:r>
              <a:rPr lang="en-US" sz="1633" dirty="0">
                <a:solidFill>
                  <a:srgbClr val="FFFFFF"/>
                </a:solidFill>
                <a:latin typeface="+mj-lt"/>
                <a:cs typeface="Arial" charset="0"/>
              </a:rPr>
              <a:t>]</a:t>
            </a:r>
          </a:p>
          <a:p>
            <a:pPr>
              <a:defRPr/>
            </a:pPr>
            <a:r>
              <a:rPr lang="en-US" sz="1633" dirty="0">
                <a:solidFill>
                  <a:srgbClr val="FFFFFF"/>
                </a:solidFill>
                <a:latin typeface="+mj-lt"/>
                <a:cs typeface="Arial" charset="0"/>
              </a:rPr>
              <a:t>MRKY  [</a:t>
            </a:r>
            <a:r>
              <a:rPr lang="en-US" sz="1633" dirty="0" err="1">
                <a:solidFill>
                  <a:srgbClr val="FFFFFF"/>
                </a:solidFill>
                <a:latin typeface="+mj-lt"/>
                <a:cs typeface="Arial" charset="0"/>
              </a:rPr>
              <a:t>inzerce</a:t>
            </a:r>
            <a:r>
              <a:rPr lang="en-US" sz="1633" dirty="0">
                <a:solidFill>
                  <a:srgbClr val="FFFFFF"/>
                </a:solidFill>
                <a:latin typeface="+mj-lt"/>
                <a:cs typeface="Arial" charset="0"/>
              </a:rPr>
              <a:t>]</a:t>
            </a:r>
          </a:p>
          <a:p>
            <a:pPr>
              <a:defRPr/>
            </a:pPr>
            <a:r>
              <a:rPr lang="en-US" sz="1633" dirty="0">
                <a:solidFill>
                  <a:srgbClr val="FFFFFF"/>
                </a:solidFill>
                <a:latin typeface="+mj-lt"/>
                <a:cs typeface="Arial" charset="0"/>
              </a:rPr>
              <a:t>MRAKY	            M R .</a:t>
            </a:r>
            <a:r>
              <a:rPr lang="cs-CZ" sz="1633" dirty="0">
                <a:solidFill>
                  <a:srgbClr val="FFFFFF"/>
                </a:solidFill>
                <a:latin typeface="+mj-lt"/>
                <a:cs typeface="Arial" charset="0"/>
              </a:rPr>
              <a:t> </a:t>
            </a:r>
            <a:r>
              <a:rPr lang="en-US" sz="1633" dirty="0">
                <a:solidFill>
                  <a:srgbClr val="FFFFFF"/>
                </a:solidFill>
                <a:latin typeface="+mj-lt"/>
                <a:cs typeface="Arial" charset="0"/>
              </a:rPr>
              <a:t> K E V</a:t>
            </a:r>
          </a:p>
          <a:p>
            <a:pPr>
              <a:defRPr/>
            </a:pPr>
            <a:r>
              <a:rPr lang="en-US" sz="1633" dirty="0">
                <a:solidFill>
                  <a:srgbClr val="FFFFFF"/>
                </a:solidFill>
                <a:latin typeface="+mj-lt"/>
                <a:cs typeface="Arial" charset="0"/>
              </a:rPr>
              <a:t>	             |   |     |   :</a:t>
            </a:r>
          </a:p>
          <a:p>
            <a:pPr>
              <a:defRPr/>
            </a:pPr>
            <a:r>
              <a:rPr lang="en-US" sz="1633" dirty="0">
                <a:solidFill>
                  <a:srgbClr val="FFFFFF"/>
                </a:solidFill>
                <a:latin typeface="+mj-lt"/>
                <a:cs typeface="Arial" charset="0"/>
              </a:rPr>
              <a:t>     	            M R A K Y  </a:t>
            </a:r>
            <a:endParaRPr lang="en-GB" sz="1633" dirty="0">
              <a:solidFill>
                <a:srgbClr val="FFFFFF"/>
              </a:solidFill>
              <a:latin typeface="+mj-lt"/>
              <a:cs typeface="Arial" charset="0"/>
            </a:endParaRPr>
          </a:p>
        </p:txBody>
      </p:sp>
      <p:grpSp>
        <p:nvGrpSpPr>
          <p:cNvPr id="2" name="Group 18">
            <a:extLst>
              <a:ext uri="{FF2B5EF4-FFF2-40B4-BE49-F238E27FC236}">
                <a16:creationId xmlns:a16="http://schemas.microsoft.com/office/drawing/2014/main" id="{76256948-1A48-4D49-8C6A-3D7ADCCAAA23}"/>
              </a:ext>
            </a:extLst>
          </p:cNvPr>
          <p:cNvGrpSpPr>
            <a:grpSpLocks/>
          </p:cNvGrpSpPr>
          <p:nvPr/>
        </p:nvGrpSpPr>
        <p:grpSpPr bwMode="auto">
          <a:xfrm>
            <a:off x="5617331" y="3690334"/>
            <a:ext cx="2917134" cy="2380070"/>
            <a:chOff x="3446" y="2389"/>
            <a:chExt cx="2170" cy="1768"/>
          </a:xfrm>
        </p:grpSpPr>
        <p:pic>
          <p:nvPicPr>
            <p:cNvPr id="133134" name="Picture 16">
              <a:extLst>
                <a:ext uri="{FF2B5EF4-FFF2-40B4-BE49-F238E27FC236}">
                  <a16:creationId xmlns:a16="http://schemas.microsoft.com/office/drawing/2014/main" id="{43778E55-BAF2-4DCB-BC43-D1822777F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 y="2544"/>
              <a:ext cx="2112" cy="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41681" name="Text Box 17">
              <a:extLst>
                <a:ext uri="{FF2B5EF4-FFF2-40B4-BE49-F238E27FC236}">
                  <a16:creationId xmlns:a16="http://schemas.microsoft.com/office/drawing/2014/main" id="{3BA6775F-BCBE-41FA-89F0-DD897A878B40}"/>
                </a:ext>
              </a:extLst>
            </p:cNvPr>
            <p:cNvSpPr txBox="1">
              <a:spLocks noChangeArrowheads="1"/>
            </p:cNvSpPr>
            <p:nvPr/>
          </p:nvSpPr>
          <p:spPr bwMode="auto">
            <a:xfrm>
              <a:off x="3446" y="2389"/>
              <a:ext cx="1269" cy="255"/>
            </a:xfrm>
            <a:prstGeom prst="rect">
              <a:avLst/>
            </a:prstGeom>
            <a:noFill/>
            <a:ln w="9525" algn="ctr">
              <a:noFill/>
              <a:miter lim="800000"/>
              <a:headEnd/>
              <a:tailEnd/>
            </a:ln>
            <a:effectLst/>
          </p:spPr>
          <p:txBody>
            <a:bodyPr wrap="none">
              <a:spAutoFit/>
            </a:bodyPr>
            <a:lstStyle/>
            <a:p>
              <a:pPr eaLnBrk="1" hangingPunct="1">
                <a:defRPr/>
              </a:pPr>
              <a:r>
                <a:rPr lang="cs-CZ" sz="1633" dirty="0">
                  <a:latin typeface="+mj-lt"/>
                  <a:cs typeface="Arial" charset="0"/>
                </a:rPr>
                <a:t>Matice PAM 250</a:t>
              </a:r>
              <a:endParaRPr lang="en-US" sz="1633" dirty="0">
                <a:latin typeface="+mj-lt"/>
                <a:cs typeface="Arial" charset="0"/>
              </a:endParaRPr>
            </a:p>
          </p:txBody>
        </p:sp>
      </p:grpSp>
      <p:grpSp>
        <p:nvGrpSpPr>
          <p:cNvPr id="3" name="Skupina 14">
            <a:extLst>
              <a:ext uri="{FF2B5EF4-FFF2-40B4-BE49-F238E27FC236}">
                <a16:creationId xmlns:a16="http://schemas.microsoft.com/office/drawing/2014/main" id="{9D0FE710-2ABC-450D-8E8A-D368EB1FED3A}"/>
              </a:ext>
            </a:extLst>
          </p:cNvPr>
          <p:cNvGrpSpPr>
            <a:grpSpLocks/>
          </p:cNvGrpSpPr>
          <p:nvPr/>
        </p:nvGrpSpPr>
        <p:grpSpPr bwMode="auto">
          <a:xfrm>
            <a:off x="1676465" y="4356983"/>
            <a:ext cx="3339010" cy="1437433"/>
            <a:chOff x="1143000" y="4953000"/>
            <a:chExt cx="3339070" cy="1437669"/>
          </a:xfrm>
        </p:grpSpPr>
        <p:pic>
          <p:nvPicPr>
            <p:cNvPr id="133132" name="Obrázek 12" descr="matice_DNA.tif">
              <a:extLst>
                <a:ext uri="{FF2B5EF4-FFF2-40B4-BE49-F238E27FC236}">
                  <a16:creationId xmlns:a16="http://schemas.microsoft.com/office/drawing/2014/main" id="{CD12745C-9062-4B1E-B3E9-7942B43B9F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953000"/>
              <a:ext cx="333907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ovéPole 13">
              <a:extLst>
                <a:ext uri="{FF2B5EF4-FFF2-40B4-BE49-F238E27FC236}">
                  <a16:creationId xmlns:a16="http://schemas.microsoft.com/office/drawing/2014/main" id="{EC869036-0AAB-4F1A-9003-FBEB0223361D}"/>
                </a:ext>
              </a:extLst>
            </p:cNvPr>
            <p:cNvSpPr txBox="1"/>
            <p:nvPr/>
          </p:nvSpPr>
          <p:spPr>
            <a:xfrm>
              <a:off x="1212114" y="6172753"/>
              <a:ext cx="2191665" cy="217916"/>
            </a:xfrm>
            <a:prstGeom prst="rect">
              <a:avLst/>
            </a:prstGeom>
            <a:noFill/>
          </p:spPr>
          <p:txBody>
            <a:bodyPr wrap="none">
              <a:spAutoFit/>
            </a:bodyPr>
            <a:lstStyle/>
            <a:p>
              <a:pPr eaLnBrk="1" hangingPunct="1">
                <a:defRPr/>
              </a:pPr>
              <a:r>
                <a:rPr lang="cs-CZ" sz="816" dirty="0">
                  <a:latin typeface="+mj-lt"/>
                  <a:cs typeface="Arial" charset="0"/>
                </a:rPr>
                <a:t>Cvrčková, Úvod do praktické </a:t>
              </a:r>
              <a:r>
                <a:rPr lang="cs-CZ" sz="816" dirty="0" err="1">
                  <a:latin typeface="+mj-lt"/>
                  <a:cs typeface="Arial" charset="0"/>
                </a:rPr>
                <a:t>bioinformatiky</a:t>
              </a:r>
              <a:endParaRPr lang="cs-CZ" sz="816" dirty="0">
                <a:latin typeface="+mj-lt"/>
                <a:cs typeface="Arial" charset="0"/>
              </a:endParaRPr>
            </a:p>
          </p:txBody>
        </p:sp>
      </p:grpSp>
      <p:sp>
        <p:nvSpPr>
          <p:cNvPr id="16" name="Rectangle 2">
            <a:extLst>
              <a:ext uri="{FF2B5EF4-FFF2-40B4-BE49-F238E27FC236}">
                <a16:creationId xmlns:a16="http://schemas.microsoft.com/office/drawing/2014/main" id="{6BDDDE50-A7B6-4432-8339-00EFB0962F71}"/>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j-lt"/>
                <a:cs typeface="Arial"/>
              </a:rPr>
              <a:t>BLAST</a:t>
            </a:r>
          </a:p>
          <a:p>
            <a:pPr>
              <a:defRPr/>
            </a:pPr>
            <a:r>
              <a:rPr lang="cs-CZ" sz="1814" b="1" kern="0" dirty="0">
                <a:solidFill>
                  <a:srgbClr val="0000FF"/>
                </a:solidFill>
                <a:latin typeface="+mj-lt"/>
                <a:cs typeface="Arial"/>
              </a:rPr>
              <a:t>B</a:t>
            </a:r>
            <a:r>
              <a:rPr lang="cs-CZ" sz="1814" kern="0" dirty="0">
                <a:solidFill>
                  <a:schemeClr val="tx2"/>
                </a:solidFill>
                <a:latin typeface="+mj-lt"/>
                <a:cs typeface="Arial"/>
              </a:rPr>
              <a:t>asic </a:t>
            </a:r>
            <a:r>
              <a:rPr lang="cs-CZ" sz="1814" b="1" kern="0" dirty="0" err="1">
                <a:solidFill>
                  <a:srgbClr val="0000FF"/>
                </a:solidFill>
                <a:latin typeface="+mj-lt"/>
                <a:cs typeface="Arial"/>
              </a:rPr>
              <a:t>L</a:t>
            </a:r>
            <a:r>
              <a:rPr lang="cs-CZ" sz="1814" kern="0" dirty="0" err="1">
                <a:solidFill>
                  <a:schemeClr val="tx2"/>
                </a:solidFill>
                <a:latin typeface="+mj-lt"/>
                <a:cs typeface="Arial"/>
              </a:rPr>
              <a:t>ocal</a:t>
            </a:r>
            <a:r>
              <a:rPr lang="cs-CZ" sz="1814" kern="0" dirty="0">
                <a:solidFill>
                  <a:schemeClr val="tx2"/>
                </a:solidFill>
                <a:latin typeface="+mj-lt"/>
                <a:cs typeface="Arial"/>
              </a:rPr>
              <a:t> </a:t>
            </a:r>
            <a:r>
              <a:rPr lang="cs-CZ" sz="1814" b="1" kern="0" dirty="0" err="1">
                <a:solidFill>
                  <a:srgbClr val="0000FF"/>
                </a:solidFill>
                <a:latin typeface="+mj-lt"/>
                <a:cs typeface="Arial"/>
              </a:rPr>
              <a:t>A</a:t>
            </a:r>
            <a:r>
              <a:rPr lang="cs-CZ" sz="1814" kern="0" dirty="0" err="1">
                <a:solidFill>
                  <a:schemeClr val="tx2"/>
                </a:solidFill>
                <a:latin typeface="+mj-lt"/>
                <a:cs typeface="Arial"/>
              </a:rPr>
              <a:t>lignment</a:t>
            </a:r>
            <a:r>
              <a:rPr lang="cs-CZ" sz="1814" kern="0" dirty="0">
                <a:solidFill>
                  <a:srgbClr val="0000FF"/>
                </a:solidFill>
                <a:latin typeface="+mj-lt"/>
                <a:cs typeface="Arial"/>
              </a:rPr>
              <a:t> </a:t>
            </a:r>
            <a:r>
              <a:rPr lang="cs-CZ" sz="1814" b="1" kern="0" dirty="0" err="1">
                <a:solidFill>
                  <a:srgbClr val="0000FF"/>
                </a:solidFill>
                <a:latin typeface="+mj-lt"/>
                <a:cs typeface="Arial"/>
              </a:rPr>
              <a:t>S</a:t>
            </a:r>
            <a:r>
              <a:rPr lang="cs-CZ" sz="1814" kern="0" dirty="0" err="1">
                <a:solidFill>
                  <a:schemeClr val="tx2"/>
                </a:solidFill>
                <a:latin typeface="+mj-lt"/>
                <a:cs typeface="Arial"/>
              </a:rPr>
              <a:t>earch</a:t>
            </a:r>
            <a:r>
              <a:rPr lang="cs-CZ" sz="1814" kern="0" dirty="0">
                <a:solidFill>
                  <a:srgbClr val="0000FF"/>
                </a:solidFill>
                <a:latin typeface="+mj-lt"/>
                <a:cs typeface="Arial"/>
              </a:rPr>
              <a:t> </a:t>
            </a:r>
            <a:r>
              <a:rPr lang="cs-CZ" sz="1814" b="1" kern="0" dirty="0" err="1">
                <a:solidFill>
                  <a:srgbClr val="0000FF"/>
                </a:solidFill>
                <a:latin typeface="+mj-lt"/>
                <a:cs typeface="Arial"/>
              </a:rPr>
              <a:t>T</a:t>
            </a:r>
            <a:r>
              <a:rPr lang="cs-CZ" sz="1814" kern="0" dirty="0" err="1">
                <a:solidFill>
                  <a:schemeClr val="tx2"/>
                </a:solidFill>
                <a:latin typeface="+mj-lt"/>
                <a:cs typeface="Arial"/>
              </a:rPr>
              <a:t>ool</a:t>
            </a:r>
            <a:endParaRPr lang="en-US" sz="1814" kern="0" dirty="0">
              <a:solidFill>
                <a:schemeClr val="tx2"/>
              </a:solidFill>
              <a:latin typeface="+mj-lt"/>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41668"/>
                                        </p:tgtEl>
                                        <p:attrNameLst>
                                          <p:attrName>style.visibility</p:attrName>
                                        </p:attrNameLst>
                                      </p:cBhvr>
                                      <p:to>
                                        <p:strVal val="visible"/>
                                      </p:to>
                                    </p:set>
                                    <p:animEffect transition="in" filter="wipe(up)">
                                      <p:cBhvr>
                                        <p:cTn id="7" dur="500"/>
                                        <p:tgtEl>
                                          <p:spTgt spid="241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1666"/>
                                        </p:tgtEl>
                                        <p:attrNameLst>
                                          <p:attrName>style.visibility</p:attrName>
                                        </p:attrNameLst>
                                      </p:cBhvr>
                                      <p:to>
                                        <p:strVal val="visible"/>
                                      </p:to>
                                    </p:set>
                                    <p:animEffect transition="in" filter="wipe(left)">
                                      <p:cBhvr>
                                        <p:cTn id="11" dur="1000"/>
                                        <p:tgtEl>
                                          <p:spTgt spid="2416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41672"/>
                                        </p:tgtEl>
                                        <p:attrNameLst>
                                          <p:attrName>style.visibility</p:attrName>
                                        </p:attrNameLst>
                                      </p:cBhvr>
                                      <p:to>
                                        <p:strVal val="visible"/>
                                      </p:to>
                                    </p:set>
                                    <p:animEffect transition="in" filter="wipe(left)">
                                      <p:cBhvr>
                                        <p:cTn id="16" dur="1000"/>
                                        <p:tgtEl>
                                          <p:spTgt spid="24167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1673"/>
                                        </p:tgtEl>
                                        <p:attrNameLst>
                                          <p:attrName>style.visibility</p:attrName>
                                        </p:attrNameLst>
                                      </p:cBhvr>
                                      <p:to>
                                        <p:strVal val="visible"/>
                                      </p:to>
                                    </p:set>
                                    <p:animEffect transition="in" filter="wipe(left)">
                                      <p:cBhvr>
                                        <p:cTn id="21" dur="1000"/>
                                        <p:tgtEl>
                                          <p:spTgt spid="24167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41669"/>
                                        </p:tgtEl>
                                        <p:attrNameLst>
                                          <p:attrName>style.visibility</p:attrName>
                                        </p:attrNameLst>
                                      </p:cBhvr>
                                      <p:to>
                                        <p:strVal val="visible"/>
                                      </p:to>
                                    </p:set>
                                    <p:animEffect transition="in" filter="wipe(left)">
                                      <p:cBhvr>
                                        <p:cTn id="26" dur="1000"/>
                                        <p:tgtEl>
                                          <p:spTgt spid="241669"/>
                                        </p:tgtEl>
                                      </p:cBhvr>
                                    </p:animEffect>
                                  </p:childTnLst>
                                </p:cTn>
                              </p:par>
                              <p:par>
                                <p:cTn id="27" presetID="55"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strVal val="#ppt_w*0.70"/>
                                          </p:val>
                                        </p:tav>
                                        <p:tav tm="100000">
                                          <p:val>
                                            <p:strVal val="#ppt_w"/>
                                          </p:val>
                                        </p:tav>
                                      </p:tavLst>
                                    </p:anim>
                                    <p:anim calcmode="lin" valueType="num">
                                      <p:cBhvr>
                                        <p:cTn id="30" dur="1000" fill="hold"/>
                                        <p:tgtEl>
                                          <p:spTgt spid="2"/>
                                        </p:tgtEl>
                                        <p:attrNameLst>
                                          <p:attrName>ppt_h</p:attrName>
                                        </p:attrNameLst>
                                      </p:cBhvr>
                                      <p:tavLst>
                                        <p:tav tm="0">
                                          <p:val>
                                            <p:strVal val="#ppt_h"/>
                                          </p:val>
                                        </p:tav>
                                        <p:tav tm="100000">
                                          <p:val>
                                            <p:strVal val="#ppt_h"/>
                                          </p:val>
                                        </p:tav>
                                      </p:tavLst>
                                    </p:anim>
                                    <p:animEffect transition="in" filter="fade">
                                      <p:cBhvr>
                                        <p:cTn id="31" dur="1000"/>
                                        <p:tgtEl>
                                          <p:spTgt spid="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000"/>
                                        <p:tgtEl>
                                          <p:spTgt spid="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5" presetClass="exit" presetSubtype="0" fill="hold" nodeType="clickEffect">
                                  <p:stCondLst>
                                    <p:cond delay="0"/>
                                  </p:stCondLst>
                                  <p:childTnLst>
                                    <p:anim calcmode="lin" valueType="num">
                                      <p:cBhvr>
                                        <p:cTn id="40" dur="1000"/>
                                        <p:tgtEl>
                                          <p:spTgt spid="2"/>
                                        </p:tgtEl>
                                        <p:attrNameLst>
                                          <p:attrName>ppt_w</p:attrName>
                                        </p:attrNameLst>
                                      </p:cBhvr>
                                      <p:tavLst>
                                        <p:tav tm="0">
                                          <p:val>
                                            <p:strVal val="ppt_w"/>
                                          </p:val>
                                        </p:tav>
                                        <p:tav tm="100000">
                                          <p:val>
                                            <p:strVal val="ppt_w*0.70"/>
                                          </p:val>
                                        </p:tav>
                                      </p:tavLst>
                                    </p:anim>
                                    <p:anim calcmode="lin" valueType="num">
                                      <p:cBhvr>
                                        <p:cTn id="41" dur="1000"/>
                                        <p:tgtEl>
                                          <p:spTgt spid="2"/>
                                        </p:tgtEl>
                                        <p:attrNameLst>
                                          <p:attrName>ppt_h</p:attrName>
                                        </p:attrNameLst>
                                      </p:cBhvr>
                                      <p:tavLst>
                                        <p:tav tm="0">
                                          <p:val>
                                            <p:strVal val="ppt_h"/>
                                          </p:val>
                                        </p:tav>
                                        <p:tav tm="100000">
                                          <p:val>
                                            <p:strVal val="ppt_h"/>
                                          </p:val>
                                        </p:tav>
                                      </p:tavLst>
                                    </p:anim>
                                    <p:animEffect transition="out" filter="fade">
                                      <p:cBhvr>
                                        <p:cTn id="42" dur="1000"/>
                                        <p:tgtEl>
                                          <p:spTgt spid="2"/>
                                        </p:tgtEl>
                                      </p:cBhvr>
                                    </p:animEffect>
                                    <p:set>
                                      <p:cBhvr>
                                        <p:cTn id="43" dur="1" fill="hold">
                                          <p:stCondLst>
                                            <p:cond delay="999"/>
                                          </p:stCondLst>
                                        </p:cTn>
                                        <p:tgtEl>
                                          <p:spTgt spid="2"/>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par>
                                <p:cTn id="47" presetID="22" presetClass="entr" presetSubtype="8" fill="hold" grpId="0" nodeType="withEffect">
                                  <p:stCondLst>
                                    <p:cond delay="0"/>
                                  </p:stCondLst>
                                  <p:childTnLst>
                                    <p:set>
                                      <p:cBhvr>
                                        <p:cTn id="48" dur="1" fill="hold">
                                          <p:stCondLst>
                                            <p:cond delay="0"/>
                                          </p:stCondLst>
                                        </p:cTn>
                                        <p:tgtEl>
                                          <p:spTgt spid="241677"/>
                                        </p:tgtEl>
                                        <p:attrNameLst>
                                          <p:attrName>style.visibility</p:attrName>
                                        </p:attrNameLst>
                                      </p:cBhvr>
                                      <p:to>
                                        <p:strVal val="visible"/>
                                      </p:to>
                                    </p:set>
                                    <p:animEffect transition="in" filter="wipe(left)">
                                      <p:cBhvr>
                                        <p:cTn id="49" dur="1000"/>
                                        <p:tgtEl>
                                          <p:spTgt spid="241677"/>
                                        </p:tgtEl>
                                      </p:cBhvr>
                                    </p:animEffect>
                                  </p:childTnLst>
                                </p:cTn>
                              </p:par>
                            </p:childTnLst>
                          </p:cTn>
                        </p:par>
                        <p:par>
                          <p:cTn id="50" fill="hold" nodeType="afterGroup">
                            <p:stCondLst>
                              <p:cond delay="1000"/>
                            </p:stCondLst>
                            <p:childTnLst>
                              <p:par>
                                <p:cTn id="51" presetID="39" presetClass="entr" presetSubtype="0" accel="100000" fill="hold" grpId="0" nodeType="afterEffect">
                                  <p:stCondLst>
                                    <p:cond delay="0"/>
                                  </p:stCondLst>
                                  <p:childTnLst>
                                    <p:set>
                                      <p:cBhvr>
                                        <p:cTn id="52" dur="1" fill="hold">
                                          <p:stCondLst>
                                            <p:cond delay="0"/>
                                          </p:stCondLst>
                                        </p:cTn>
                                        <p:tgtEl>
                                          <p:spTgt spid="241679"/>
                                        </p:tgtEl>
                                        <p:attrNameLst>
                                          <p:attrName>style.visibility</p:attrName>
                                        </p:attrNameLst>
                                      </p:cBhvr>
                                      <p:to>
                                        <p:strVal val="visible"/>
                                      </p:to>
                                    </p:set>
                                    <p:anim calcmode="lin" valueType="num">
                                      <p:cBhvr>
                                        <p:cTn id="53" dur="500" fill="hold"/>
                                        <p:tgtEl>
                                          <p:spTgt spid="241679"/>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241679"/>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241679"/>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2416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6" grpId="0" autoUpdateAnimBg="0"/>
      <p:bldP spid="241669" grpId="0" autoUpdateAnimBg="0"/>
      <p:bldP spid="241672" grpId="0" autoUpdateAnimBg="0"/>
      <p:bldP spid="241673" grpId="0" autoUpdateAnimBg="0"/>
      <p:bldP spid="241677" grpId="0" autoUpdateAnimBg="0"/>
      <p:bldP spid="241679"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9" name="Picture 7" descr="blast3">
            <a:extLst>
              <a:ext uri="{FF2B5EF4-FFF2-40B4-BE49-F238E27FC236}">
                <a16:creationId xmlns:a16="http://schemas.microsoft.com/office/drawing/2014/main" id="{CE33D62E-13DC-4EC2-88F0-7D27DEA36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6058" y="1599673"/>
            <a:ext cx="4963159" cy="3733528"/>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3558" name="Picture 6" descr="blast2">
            <a:extLst>
              <a:ext uri="{FF2B5EF4-FFF2-40B4-BE49-F238E27FC236}">
                <a16:creationId xmlns:a16="http://schemas.microsoft.com/office/drawing/2014/main" id="{65E23AF5-4145-4729-9EDC-FFD8545FE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9089" y="1534879"/>
            <a:ext cx="5256889" cy="323822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 name="Elipsa 4">
            <a:extLst>
              <a:ext uri="{FF2B5EF4-FFF2-40B4-BE49-F238E27FC236}">
                <a16:creationId xmlns:a16="http://schemas.microsoft.com/office/drawing/2014/main" id="{AFB9EA8F-7103-4EE1-B921-85477C98DB1E}"/>
              </a:ext>
            </a:extLst>
          </p:cNvPr>
          <p:cNvSpPr/>
          <p:nvPr/>
        </p:nvSpPr>
        <p:spPr bwMode="auto">
          <a:xfrm>
            <a:off x="3581385" y="1916440"/>
            <a:ext cx="914304" cy="227496"/>
          </a:xfrm>
          <a:prstGeom prst="ellipse">
            <a:avLst/>
          </a:prstGeom>
          <a:noFill/>
          <a:ln w="28575" cap="flat" cmpd="sng" algn="ctr">
            <a:solidFill>
              <a:srgbClr val="FF0000"/>
            </a:solidFill>
            <a:prstDash val="solid"/>
            <a:round/>
            <a:headEnd type="none" w="med" len="med"/>
            <a:tailEnd type="none" w="med" len="med"/>
          </a:ln>
          <a:effectLst/>
        </p:spPr>
        <p:txBody>
          <a:bodyPr lIns="91427" tIns="45714" rIns="91427" bIns="45714" anchor="ctr"/>
          <a:lstStyle/>
          <a:p>
            <a:pPr defTabSz="914288" eaLnBrk="1" hangingPunct="1">
              <a:defRPr/>
            </a:pPr>
            <a:endParaRPr lang="cs-CZ" sz="3900" dirty="0">
              <a:latin typeface="+mj-lt"/>
              <a:cs typeface="Arial" charset="0"/>
            </a:endParaRPr>
          </a:p>
        </p:txBody>
      </p:sp>
      <p:sp>
        <p:nvSpPr>
          <p:cNvPr id="6" name="Zaoblený obdélníkový popisek 5">
            <a:extLst>
              <a:ext uri="{FF2B5EF4-FFF2-40B4-BE49-F238E27FC236}">
                <a16:creationId xmlns:a16="http://schemas.microsoft.com/office/drawing/2014/main" id="{897DF3B3-0536-407E-999C-6E03BBE2E612}"/>
              </a:ext>
            </a:extLst>
          </p:cNvPr>
          <p:cNvSpPr/>
          <p:nvPr/>
        </p:nvSpPr>
        <p:spPr bwMode="auto">
          <a:xfrm>
            <a:off x="4037817" y="1458568"/>
            <a:ext cx="1219552" cy="381559"/>
          </a:xfrm>
          <a:prstGeom prst="wedgeRoundRectCallout">
            <a:avLst/>
          </a:prstGeom>
          <a:solidFill>
            <a:schemeClr val="tx1"/>
          </a:solidFill>
          <a:ln w="28575" cap="flat" cmpd="sng" algn="ctr">
            <a:solidFill>
              <a:srgbClr val="FF0000"/>
            </a:solidFill>
            <a:prstDash val="solid"/>
            <a:round/>
            <a:headEnd type="none" w="med" len="med"/>
            <a:tailEnd type="none" w="med" len="med"/>
          </a:ln>
          <a:effectLst/>
        </p:spPr>
        <p:txBody>
          <a:bodyPr lIns="91427" tIns="45714" rIns="91427" bIns="45714" anchor="ctr"/>
          <a:lstStyle/>
          <a:p>
            <a:pPr defTabSz="914288" eaLnBrk="1" hangingPunct="1">
              <a:defRPr/>
            </a:pPr>
            <a:r>
              <a:rPr lang="cs-CZ" sz="998" dirty="0">
                <a:solidFill>
                  <a:schemeClr val="bg1"/>
                </a:solidFill>
                <a:latin typeface="+mj-lt"/>
                <a:cs typeface="Arial" charset="0"/>
              </a:rPr>
              <a:t>E= </a:t>
            </a:r>
            <a:r>
              <a:rPr lang="cs-CZ" sz="998" dirty="0" err="1">
                <a:solidFill>
                  <a:schemeClr val="bg1"/>
                </a:solidFill>
                <a:latin typeface="+mj-lt"/>
                <a:cs typeface="Arial" charset="0"/>
              </a:rPr>
              <a:t>expectancy</a:t>
            </a:r>
            <a:r>
              <a:rPr lang="cs-CZ" sz="998" dirty="0">
                <a:solidFill>
                  <a:schemeClr val="bg1"/>
                </a:solidFill>
                <a:latin typeface="+mj-lt"/>
                <a:cs typeface="Arial" charset="0"/>
              </a:rPr>
              <a:t> </a:t>
            </a:r>
            <a:r>
              <a:rPr lang="cs-CZ" sz="998" dirty="0" err="1">
                <a:solidFill>
                  <a:schemeClr val="bg1"/>
                </a:solidFill>
                <a:latin typeface="+mj-lt"/>
                <a:cs typeface="Arial" charset="0"/>
              </a:rPr>
              <a:t>value</a:t>
            </a:r>
            <a:endParaRPr lang="cs-CZ" sz="998" dirty="0">
              <a:solidFill>
                <a:schemeClr val="bg1"/>
              </a:solidFill>
              <a:latin typeface="+mj-lt"/>
              <a:cs typeface="Arial" charset="0"/>
            </a:endParaRPr>
          </a:p>
        </p:txBody>
      </p:sp>
      <p:sp>
        <p:nvSpPr>
          <p:cNvPr id="7" name="Rectangle 6">
            <a:extLst>
              <a:ext uri="{FF2B5EF4-FFF2-40B4-BE49-F238E27FC236}">
                <a16:creationId xmlns:a16="http://schemas.microsoft.com/office/drawing/2014/main" id="{C60E0427-D2C0-40D7-A2EC-A55856DF2907}"/>
              </a:ext>
            </a:extLst>
          </p:cNvPr>
          <p:cNvSpPr>
            <a:spLocks noChangeArrowheads="1"/>
          </p:cNvSpPr>
          <p:nvPr/>
        </p:nvSpPr>
        <p:spPr bwMode="auto">
          <a:xfrm>
            <a:off x="3048641" y="4800457"/>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179" dirty="0">
                <a:latin typeface="+mj-lt"/>
                <a:cs typeface="Arial" charset="0"/>
              </a:rPr>
              <a:t>„</a:t>
            </a:r>
            <a:r>
              <a:rPr kumimoji="1" lang="cs-CZ" sz="1179" dirty="0" err="1">
                <a:latin typeface="+mj-lt"/>
                <a:cs typeface="Arial" charset="0"/>
              </a:rPr>
              <a:t>expectancy</a:t>
            </a:r>
            <a:r>
              <a:rPr kumimoji="1" lang="cs-CZ" sz="1179" dirty="0">
                <a:latin typeface="+mj-lt"/>
                <a:cs typeface="Arial" charset="0"/>
              </a:rPr>
              <a:t> </a:t>
            </a:r>
            <a:r>
              <a:rPr kumimoji="1" lang="cs-CZ" sz="1179" dirty="0" err="1">
                <a:latin typeface="+mj-lt"/>
                <a:cs typeface="Arial" charset="0"/>
              </a:rPr>
              <a:t>value</a:t>
            </a:r>
            <a:r>
              <a:rPr kumimoji="1" lang="cs-CZ" sz="1179" dirty="0">
                <a:latin typeface="+mj-lt"/>
                <a:cs typeface="Arial" charset="0"/>
              </a:rPr>
              <a:t>“ udává předpokládaný počet sekvencí se stejnou nebo lepší podobnosti při vyhledávání ve stejně velké databázi složené z náhodných sekvencí</a:t>
            </a:r>
            <a:endParaRPr kumimoji="1" lang="en-GB" sz="1179" dirty="0">
              <a:latin typeface="+mj-lt"/>
              <a:cs typeface="Arial" charset="0"/>
            </a:endParaRPr>
          </a:p>
        </p:txBody>
      </p:sp>
      <p:sp>
        <p:nvSpPr>
          <p:cNvPr id="8" name="Rectangle 6">
            <a:extLst>
              <a:ext uri="{FF2B5EF4-FFF2-40B4-BE49-F238E27FC236}">
                <a16:creationId xmlns:a16="http://schemas.microsoft.com/office/drawing/2014/main" id="{3076D683-7488-47B2-96EB-74A83328813D}"/>
              </a:ext>
            </a:extLst>
          </p:cNvPr>
          <p:cNvSpPr>
            <a:spLocks noChangeArrowheads="1"/>
          </p:cNvSpPr>
          <p:nvPr/>
        </p:nvSpPr>
        <p:spPr bwMode="auto">
          <a:xfrm>
            <a:off x="3048641" y="5387915"/>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179" dirty="0">
                <a:latin typeface="+mj-lt"/>
                <a:cs typeface="Arial" charset="0"/>
              </a:rPr>
              <a:t>výsledek udává frakci totožných a u proteinů i podobných pozic, příp. počet vložených mezer</a:t>
            </a:r>
            <a:endParaRPr kumimoji="1" lang="en-GB" sz="1179" dirty="0">
              <a:latin typeface="+mj-lt"/>
              <a:cs typeface="Arial" charset="0"/>
            </a:endParaRPr>
          </a:p>
        </p:txBody>
      </p:sp>
      <p:sp>
        <p:nvSpPr>
          <p:cNvPr id="10" name="Freeform 4">
            <a:extLst>
              <a:ext uri="{FF2B5EF4-FFF2-40B4-BE49-F238E27FC236}">
                <a16:creationId xmlns:a16="http://schemas.microsoft.com/office/drawing/2014/main" id="{92D70013-C666-4129-9607-DEC5B758D77C}"/>
              </a:ext>
            </a:extLst>
          </p:cNvPr>
          <p:cNvSpPr>
            <a:spLocks/>
          </p:cNvSpPr>
          <p:nvPr/>
        </p:nvSpPr>
        <p:spPr bwMode="auto">
          <a:xfrm flipH="1">
            <a:off x="1330901" y="1665906"/>
            <a:ext cx="40316" cy="378824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sz="1633">
              <a:latin typeface="+mj-lt"/>
              <a:cs typeface="Arial" charset="0"/>
            </a:endParaRPr>
          </a:p>
        </p:txBody>
      </p:sp>
      <p:sp>
        <p:nvSpPr>
          <p:cNvPr id="11" name="Rectangle 2">
            <a:extLst>
              <a:ext uri="{FF2B5EF4-FFF2-40B4-BE49-F238E27FC236}">
                <a16:creationId xmlns:a16="http://schemas.microsoft.com/office/drawing/2014/main" id="{B8ADAFCC-A6D3-4F54-A9EF-A9623AFB4486}"/>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j-lt"/>
                <a:cs typeface="Arial"/>
              </a:rPr>
              <a:t>BLAST</a:t>
            </a:r>
          </a:p>
          <a:p>
            <a:pPr>
              <a:defRPr/>
            </a:pPr>
            <a:r>
              <a:rPr lang="cs-CZ" sz="1814" b="1" kern="0" dirty="0">
                <a:solidFill>
                  <a:srgbClr val="0000FF"/>
                </a:solidFill>
                <a:latin typeface="Arial"/>
                <a:cs typeface="Arial"/>
              </a:rPr>
              <a:t>B</a:t>
            </a:r>
            <a:r>
              <a:rPr lang="cs-CZ" sz="1814" kern="0" dirty="0">
                <a:solidFill>
                  <a:srgbClr val="000000"/>
                </a:solidFill>
                <a:latin typeface="Arial"/>
                <a:cs typeface="Arial"/>
              </a:rPr>
              <a:t>asic </a:t>
            </a:r>
            <a:r>
              <a:rPr lang="cs-CZ" sz="1814" b="1" kern="0" dirty="0" err="1">
                <a:solidFill>
                  <a:srgbClr val="0000FF"/>
                </a:solidFill>
                <a:latin typeface="Arial"/>
                <a:cs typeface="Arial"/>
              </a:rPr>
              <a:t>L</a:t>
            </a:r>
            <a:r>
              <a:rPr lang="cs-CZ" sz="1814" kern="0" dirty="0" err="1">
                <a:solidFill>
                  <a:srgbClr val="000000"/>
                </a:solidFill>
                <a:latin typeface="Arial"/>
                <a:cs typeface="Arial"/>
              </a:rPr>
              <a:t>ocal</a:t>
            </a:r>
            <a:r>
              <a:rPr lang="cs-CZ" sz="1814" kern="0" dirty="0">
                <a:solidFill>
                  <a:srgbClr val="000000"/>
                </a:solidFill>
                <a:latin typeface="Arial"/>
                <a:cs typeface="Arial"/>
              </a:rPr>
              <a:t> </a:t>
            </a:r>
            <a:r>
              <a:rPr lang="cs-CZ" sz="1814" b="1" kern="0" dirty="0" err="1">
                <a:solidFill>
                  <a:srgbClr val="0000FF"/>
                </a:solidFill>
                <a:latin typeface="Arial"/>
                <a:cs typeface="Arial"/>
              </a:rPr>
              <a:t>A</a:t>
            </a:r>
            <a:r>
              <a:rPr lang="cs-CZ" sz="1814" kern="0" dirty="0" err="1">
                <a:solidFill>
                  <a:srgbClr val="000000"/>
                </a:solidFill>
                <a:latin typeface="Arial"/>
                <a:cs typeface="Arial"/>
              </a:rPr>
              <a:t>lignment</a:t>
            </a:r>
            <a:r>
              <a:rPr lang="cs-CZ" sz="1814" kern="0" dirty="0">
                <a:solidFill>
                  <a:srgbClr val="0000FF"/>
                </a:solidFill>
                <a:latin typeface="Arial"/>
                <a:cs typeface="Arial"/>
              </a:rPr>
              <a:t> </a:t>
            </a:r>
            <a:r>
              <a:rPr lang="cs-CZ" sz="1814" b="1" kern="0" dirty="0" err="1">
                <a:solidFill>
                  <a:srgbClr val="0000FF"/>
                </a:solidFill>
                <a:latin typeface="Arial"/>
                <a:cs typeface="Arial"/>
              </a:rPr>
              <a:t>S</a:t>
            </a:r>
            <a:r>
              <a:rPr lang="cs-CZ" sz="1814" kern="0" dirty="0" err="1">
                <a:solidFill>
                  <a:srgbClr val="000000"/>
                </a:solidFill>
                <a:latin typeface="Arial"/>
                <a:cs typeface="Arial"/>
              </a:rPr>
              <a:t>earch</a:t>
            </a:r>
            <a:r>
              <a:rPr lang="cs-CZ" sz="1814" kern="0" dirty="0">
                <a:solidFill>
                  <a:srgbClr val="0000FF"/>
                </a:solidFill>
                <a:latin typeface="Arial"/>
                <a:cs typeface="Arial"/>
              </a:rPr>
              <a:t> </a:t>
            </a:r>
            <a:r>
              <a:rPr lang="cs-CZ" sz="1814" b="1" kern="0" dirty="0" err="1">
                <a:solidFill>
                  <a:srgbClr val="0000FF"/>
                </a:solidFill>
                <a:latin typeface="Arial"/>
                <a:cs typeface="Arial"/>
              </a:rPr>
              <a:t>T</a:t>
            </a:r>
            <a:r>
              <a:rPr lang="cs-CZ" sz="1814" kern="0" dirty="0" err="1">
                <a:solidFill>
                  <a:srgbClr val="000000"/>
                </a:solidFill>
                <a:latin typeface="Arial"/>
                <a:cs typeface="Arial"/>
              </a:rPr>
              <a:t>ool</a:t>
            </a:r>
            <a:endParaRPr lang="en-US" sz="1814" kern="0" dirty="0">
              <a:solidFill>
                <a:srgbClr val="000000"/>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23559"/>
                                        </p:tgtEl>
                                        <p:attrNameLst>
                                          <p:attrName>style.visibility</p:attrName>
                                        </p:attrNameLst>
                                      </p:cBhvr>
                                      <p:to>
                                        <p:strVal val="visible"/>
                                      </p:to>
                                    </p:set>
                                    <p:animEffect transition="in" filter="dissolve">
                                      <p:cBhvr>
                                        <p:cTn id="10" dur="500"/>
                                        <p:tgtEl>
                                          <p:spTgt spid="2355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3558"/>
                                        </p:tgtEl>
                                        <p:attrNameLst>
                                          <p:attrName>style.visibility</p:attrName>
                                        </p:attrNameLst>
                                      </p:cBhvr>
                                      <p:to>
                                        <p:strVal val="visible"/>
                                      </p:to>
                                    </p:set>
                                    <p:animEffect transition="in" filter="dissolve">
                                      <p:cBhvr>
                                        <p:cTn id="15" dur="500"/>
                                        <p:tgtEl>
                                          <p:spTgt spid="235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xit" presetSubtype="0" fill="hold" nodeType="clickEffect">
                                  <p:stCondLst>
                                    <p:cond delay="0"/>
                                  </p:stCondLst>
                                  <p:childTnLst>
                                    <p:animEffect transition="out" filter="dissolve">
                                      <p:cBhvr>
                                        <p:cTn id="27" dur="500"/>
                                        <p:tgtEl>
                                          <p:spTgt spid="23559"/>
                                        </p:tgtEl>
                                      </p:cBhvr>
                                    </p:animEffect>
                                    <p:set>
                                      <p:cBhvr>
                                        <p:cTn id="28" dur="1" fill="hold">
                                          <p:stCondLst>
                                            <p:cond delay="499"/>
                                          </p:stCondLst>
                                        </p:cTn>
                                        <p:tgtEl>
                                          <p:spTgt spid="23559"/>
                                        </p:tgtEl>
                                        <p:attrNameLst>
                                          <p:attrName>style.visibility</p:attrName>
                                        </p:attrNameLst>
                                      </p:cBhvr>
                                      <p:to>
                                        <p:strVal val="hidden"/>
                                      </p:to>
                                    </p:se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utoUpdateAnimBg="0"/>
      <p:bldP spid="8"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5539D625-2434-4C7D-B234-76157E55EBDA}"/>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n-lt"/>
                <a:cs typeface="Arial"/>
              </a:rPr>
              <a:t>Primární databáze</a:t>
            </a:r>
            <a:endParaRPr lang="en-US" sz="4807" kern="0" dirty="0">
              <a:solidFill>
                <a:srgbClr val="0000FF"/>
              </a:solidFill>
              <a:latin typeface="+mn-lt"/>
              <a:cs typeface="Arial"/>
            </a:endParaRPr>
          </a:p>
        </p:txBody>
      </p:sp>
      <p:sp>
        <p:nvSpPr>
          <p:cNvPr id="15" name="Freeform 7">
            <a:extLst>
              <a:ext uri="{FF2B5EF4-FFF2-40B4-BE49-F238E27FC236}">
                <a16:creationId xmlns:a16="http://schemas.microsoft.com/office/drawing/2014/main" id="{8FA8C4BB-2A58-4D8A-B96A-40F88BD19186}"/>
              </a:ext>
            </a:extLst>
          </p:cNvPr>
          <p:cNvSpPr>
            <a:spLocks/>
          </p:cNvSpPr>
          <p:nvPr/>
        </p:nvSpPr>
        <p:spPr bwMode="auto">
          <a:xfrm flipH="1">
            <a:off x="1220033" y="1742217"/>
            <a:ext cx="151184" cy="3123033"/>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latin typeface="+mn-lt"/>
              <a:cs typeface="Arial" charset="0"/>
            </a:endParaRPr>
          </a:p>
        </p:txBody>
      </p:sp>
      <p:pic>
        <p:nvPicPr>
          <p:cNvPr id="137220" name="Picture 2">
            <a:extLst>
              <a:ext uri="{FF2B5EF4-FFF2-40B4-BE49-F238E27FC236}">
                <a16:creationId xmlns:a16="http://schemas.microsoft.com/office/drawing/2014/main" id="{1524B487-1DDF-4A56-B1A3-0C790EAA06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2146" y="1552158"/>
            <a:ext cx="6659300" cy="4162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a:extLst>
              <a:ext uri="{FF2B5EF4-FFF2-40B4-BE49-F238E27FC236}">
                <a16:creationId xmlns:a16="http://schemas.microsoft.com/office/drawing/2014/main" id="{3CE1599B-D2AF-4340-9861-0372D7D07ABF}"/>
              </a:ext>
            </a:extLst>
          </p:cNvPr>
          <p:cNvSpPr>
            <a:spLocks noChangeArrowheads="1"/>
          </p:cNvSpPr>
          <p:nvPr/>
        </p:nvSpPr>
        <p:spPr bwMode="auto">
          <a:xfrm>
            <a:off x="2612367" y="4408817"/>
            <a:ext cx="457872" cy="260613"/>
          </a:xfrm>
          <a:prstGeom prst="rightArrow">
            <a:avLst>
              <a:gd name="adj1" fmla="val 50000"/>
              <a:gd name="adj2" fmla="val 50194"/>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C3E6D-9237-4C46-AFEE-F1A0484E4338}"/>
              </a:ext>
            </a:extLst>
          </p:cNvPr>
          <p:cNvSpPr>
            <a:spLocks noGrp="1"/>
          </p:cNvSpPr>
          <p:nvPr>
            <p:ph type="title"/>
          </p:nvPr>
        </p:nvSpPr>
        <p:spPr/>
        <p:txBody>
          <a:bodyPr/>
          <a:lstStyle/>
          <a:p>
            <a:pPr>
              <a:defRPr/>
            </a:pPr>
            <a:r>
              <a:rPr lang="cs-CZ" sz="4354" dirty="0">
                <a:solidFill>
                  <a:srgbClr val="0000FF"/>
                </a:solidFill>
              </a:rPr>
              <a:t>BLAST</a:t>
            </a:r>
            <a:br>
              <a:rPr lang="en-US" sz="4354" dirty="0">
                <a:solidFill>
                  <a:srgbClr val="000000"/>
                </a:solidFill>
              </a:rPr>
            </a:br>
            <a:r>
              <a:rPr lang="cs-CZ" sz="1814" b="1" dirty="0">
                <a:solidFill>
                  <a:srgbClr val="0000FF"/>
                </a:solidFill>
                <a:ea typeface="+mn-ea"/>
              </a:rPr>
              <a:t>B</a:t>
            </a:r>
            <a:r>
              <a:rPr lang="cs-CZ" sz="1814" dirty="0">
                <a:solidFill>
                  <a:srgbClr val="000000"/>
                </a:solidFill>
                <a:ea typeface="+mn-ea"/>
              </a:rPr>
              <a:t>asic </a:t>
            </a:r>
            <a:r>
              <a:rPr lang="cs-CZ" sz="1814" b="1" dirty="0" err="1">
                <a:solidFill>
                  <a:srgbClr val="0000FF"/>
                </a:solidFill>
                <a:ea typeface="+mn-ea"/>
              </a:rPr>
              <a:t>L</a:t>
            </a:r>
            <a:r>
              <a:rPr lang="cs-CZ" sz="1814" dirty="0" err="1">
                <a:solidFill>
                  <a:srgbClr val="000000"/>
                </a:solidFill>
                <a:ea typeface="+mn-ea"/>
              </a:rPr>
              <a:t>ocal</a:t>
            </a:r>
            <a:r>
              <a:rPr lang="cs-CZ" sz="1814" dirty="0">
                <a:solidFill>
                  <a:srgbClr val="000000"/>
                </a:solidFill>
                <a:ea typeface="+mn-ea"/>
              </a:rPr>
              <a:t> </a:t>
            </a:r>
            <a:r>
              <a:rPr lang="cs-CZ" sz="1814" b="1" dirty="0" err="1">
                <a:solidFill>
                  <a:srgbClr val="0000FF"/>
                </a:solidFill>
                <a:ea typeface="+mn-ea"/>
              </a:rPr>
              <a:t>A</a:t>
            </a:r>
            <a:r>
              <a:rPr lang="cs-CZ" sz="1814" dirty="0" err="1">
                <a:solidFill>
                  <a:srgbClr val="000000"/>
                </a:solidFill>
                <a:ea typeface="+mn-ea"/>
              </a:rPr>
              <a:t>lignment</a:t>
            </a:r>
            <a:r>
              <a:rPr lang="cs-CZ" sz="1814" dirty="0">
                <a:solidFill>
                  <a:srgbClr val="0000FF"/>
                </a:solidFill>
                <a:ea typeface="+mn-ea"/>
              </a:rPr>
              <a:t> </a:t>
            </a:r>
            <a:r>
              <a:rPr lang="cs-CZ" sz="1814" b="1" dirty="0" err="1">
                <a:solidFill>
                  <a:srgbClr val="0000FF"/>
                </a:solidFill>
                <a:ea typeface="+mn-ea"/>
              </a:rPr>
              <a:t>S</a:t>
            </a:r>
            <a:r>
              <a:rPr lang="cs-CZ" sz="1814" dirty="0" err="1">
                <a:solidFill>
                  <a:srgbClr val="000000"/>
                </a:solidFill>
                <a:ea typeface="+mn-ea"/>
              </a:rPr>
              <a:t>earch</a:t>
            </a:r>
            <a:r>
              <a:rPr lang="cs-CZ" sz="1814" dirty="0">
                <a:solidFill>
                  <a:srgbClr val="0000FF"/>
                </a:solidFill>
                <a:ea typeface="+mn-ea"/>
              </a:rPr>
              <a:t> </a:t>
            </a:r>
            <a:r>
              <a:rPr lang="cs-CZ" sz="1814" b="1" dirty="0" err="1">
                <a:solidFill>
                  <a:srgbClr val="0000FF"/>
                </a:solidFill>
                <a:ea typeface="+mn-ea"/>
              </a:rPr>
              <a:t>T</a:t>
            </a:r>
            <a:r>
              <a:rPr lang="cs-CZ" sz="1814" dirty="0" err="1">
                <a:solidFill>
                  <a:srgbClr val="000000"/>
                </a:solidFill>
                <a:ea typeface="+mn-ea"/>
              </a:rPr>
              <a:t>ool</a:t>
            </a:r>
            <a:endParaRPr lang="cs-CZ" dirty="0"/>
          </a:p>
        </p:txBody>
      </p:sp>
      <p:sp>
        <p:nvSpPr>
          <p:cNvPr id="7" name="Freeform 4">
            <a:extLst>
              <a:ext uri="{FF2B5EF4-FFF2-40B4-BE49-F238E27FC236}">
                <a16:creationId xmlns:a16="http://schemas.microsoft.com/office/drawing/2014/main" id="{71D0CE3E-9F31-4D6B-B034-4AAEADB6878D}"/>
              </a:ext>
            </a:extLst>
          </p:cNvPr>
          <p:cNvSpPr>
            <a:spLocks/>
          </p:cNvSpPr>
          <p:nvPr/>
        </p:nvSpPr>
        <p:spPr bwMode="auto">
          <a:xfrm>
            <a:off x="1371217" y="1828608"/>
            <a:ext cx="76312" cy="274291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sz="1633">
              <a:latin typeface="+mj-lt"/>
              <a:cs typeface="Arial" charset="0"/>
            </a:endParaRPr>
          </a:p>
        </p:txBody>
      </p:sp>
      <p:pic>
        <p:nvPicPr>
          <p:cNvPr id="158723" name="Picture 3">
            <a:extLst>
              <a:ext uri="{FF2B5EF4-FFF2-40B4-BE49-F238E27FC236}">
                <a16:creationId xmlns:a16="http://schemas.microsoft.com/office/drawing/2014/main" id="{390547D7-FC2B-4EEF-882F-BF41CA58FD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3269" y="1588154"/>
            <a:ext cx="6392929" cy="399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58723"/>
                                        </p:tgtEl>
                                        <p:attrNameLst>
                                          <p:attrName>style.visibility</p:attrName>
                                        </p:attrNameLst>
                                      </p:cBhvr>
                                      <p:to>
                                        <p:strVal val="visible"/>
                                      </p:to>
                                    </p:set>
                                    <p:animEffect transition="in" filter="fade">
                                      <p:cBhvr>
                                        <p:cTn id="7" dur="500"/>
                                        <p:tgtEl>
                                          <p:spTgt spid="158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7A913B-FE22-43E4-9BC1-677463F90AAB}"/>
              </a:ext>
            </a:extLst>
          </p:cNvPr>
          <p:cNvSpPr>
            <a:spLocks noChangeArrowheads="1"/>
          </p:cNvSpPr>
          <p:nvPr/>
        </p:nvSpPr>
        <p:spPr bwMode="auto">
          <a:xfrm>
            <a:off x="1862205" y="2122338"/>
            <a:ext cx="6247504" cy="45787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361" dirty="0">
                <a:solidFill>
                  <a:schemeClr val="tx2"/>
                </a:solidFill>
                <a:latin typeface="+mj-lt"/>
                <a:cs typeface="Arial" charset="0"/>
              </a:rPr>
              <a:t>vyhledávání podle zdroje (organismu) sekvencí, např. známých genomů </a:t>
            </a:r>
            <a:r>
              <a:rPr kumimoji="1" lang="cs-CZ" sz="1361" dirty="0">
                <a:solidFill>
                  <a:schemeClr val="tx2"/>
                </a:solidFill>
                <a:latin typeface="+mj-lt"/>
                <a:cs typeface="Arial" charset="0"/>
                <a:hlinkClick r:id="rId3"/>
              </a:rPr>
              <a:t>mikroorganismů</a:t>
            </a:r>
            <a:endParaRPr kumimoji="1" lang="en-GB" sz="1361" dirty="0">
              <a:solidFill>
                <a:schemeClr val="tx2"/>
              </a:solidFill>
              <a:latin typeface="+mj-lt"/>
              <a:cs typeface="Arial" charset="0"/>
            </a:endParaRPr>
          </a:p>
        </p:txBody>
      </p:sp>
      <p:sp>
        <p:nvSpPr>
          <p:cNvPr id="13" name="Rectangle 3">
            <a:extLst>
              <a:ext uri="{FF2B5EF4-FFF2-40B4-BE49-F238E27FC236}">
                <a16:creationId xmlns:a16="http://schemas.microsoft.com/office/drawing/2014/main" id="{AD5B1CC5-ADA3-4943-8DA5-DC29261F9233}"/>
              </a:ext>
            </a:extLst>
          </p:cNvPr>
          <p:cNvSpPr txBox="1">
            <a:spLocks noChangeArrowheads="1"/>
          </p:cNvSpPr>
          <p:nvPr/>
        </p:nvSpPr>
        <p:spPr bwMode="auto">
          <a:xfrm>
            <a:off x="1502244" y="1763816"/>
            <a:ext cx="7772304" cy="68536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kumimoji="1" lang="cs-CZ" sz="1633" dirty="0">
                <a:solidFill>
                  <a:schemeClr val="tx2"/>
                </a:solidFill>
                <a:latin typeface="+mj-lt"/>
                <a:cs typeface="Arial" charset="0"/>
              </a:rPr>
              <a:t>V současnosti existuje celá řad specializovaných verzí programu </a:t>
            </a:r>
            <a:r>
              <a:rPr kumimoji="1" lang="cs-CZ" sz="1633" dirty="0">
                <a:solidFill>
                  <a:schemeClr val="tx2"/>
                </a:solidFill>
                <a:latin typeface="+mj-lt"/>
                <a:cs typeface="Arial" charset="0"/>
                <a:hlinkClick r:id="rId4"/>
              </a:rPr>
              <a:t>BLAST</a:t>
            </a:r>
            <a:r>
              <a:rPr lang="cs-CZ" sz="1633" kern="0" dirty="0">
                <a:solidFill>
                  <a:schemeClr val="tx2"/>
                </a:solidFill>
                <a:latin typeface="+mj-lt"/>
              </a:rPr>
              <a:t> </a:t>
            </a:r>
            <a:endParaRPr lang="en-GB" sz="1633" kern="0" dirty="0">
              <a:solidFill>
                <a:schemeClr val="tx2"/>
              </a:solidFill>
              <a:latin typeface="+mj-lt"/>
            </a:endParaRPr>
          </a:p>
        </p:txBody>
      </p:sp>
      <p:sp>
        <p:nvSpPr>
          <p:cNvPr id="19" name="Rectangle 6">
            <a:extLst>
              <a:ext uri="{FF2B5EF4-FFF2-40B4-BE49-F238E27FC236}">
                <a16:creationId xmlns:a16="http://schemas.microsoft.com/office/drawing/2014/main" id="{AA8EBA9A-5F75-4C1C-9F54-9DE7AA099A05}"/>
              </a:ext>
            </a:extLst>
          </p:cNvPr>
          <p:cNvSpPr>
            <a:spLocks noChangeArrowheads="1"/>
          </p:cNvSpPr>
          <p:nvPr/>
        </p:nvSpPr>
        <p:spPr bwMode="auto">
          <a:xfrm>
            <a:off x="1862205" y="2711236"/>
            <a:ext cx="6247504" cy="45643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361" b="1" dirty="0">
                <a:solidFill>
                  <a:srgbClr val="0000FF"/>
                </a:solidFill>
                <a:latin typeface="+mj-lt"/>
                <a:cs typeface="Arial" charset="0"/>
              </a:rPr>
              <a:t>BLASTP</a:t>
            </a:r>
            <a:endParaRPr kumimoji="1" lang="en-GB" sz="1361" b="1" dirty="0">
              <a:solidFill>
                <a:srgbClr val="0000FF"/>
              </a:solidFill>
              <a:latin typeface="+mj-lt"/>
              <a:cs typeface="Arial" charset="0"/>
            </a:endParaRPr>
          </a:p>
        </p:txBody>
      </p:sp>
      <p:sp>
        <p:nvSpPr>
          <p:cNvPr id="20" name="Rectangle 6">
            <a:extLst>
              <a:ext uri="{FF2B5EF4-FFF2-40B4-BE49-F238E27FC236}">
                <a16:creationId xmlns:a16="http://schemas.microsoft.com/office/drawing/2014/main" id="{C2471E66-48B8-4D04-ACDF-A058F0AE5C94}"/>
              </a:ext>
            </a:extLst>
          </p:cNvPr>
          <p:cNvSpPr>
            <a:spLocks noChangeArrowheads="1"/>
          </p:cNvSpPr>
          <p:nvPr/>
        </p:nvSpPr>
        <p:spPr bwMode="auto">
          <a:xfrm>
            <a:off x="2091141" y="2938733"/>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chemeClr val="tx1"/>
              </a:buClr>
              <a:buFont typeface="Arial" pitchFamily="34" charset="0"/>
              <a:buChar char="•"/>
              <a:defRPr/>
            </a:pPr>
            <a:r>
              <a:rPr kumimoji="1" lang="cs-CZ" sz="1361" dirty="0">
                <a:solidFill>
                  <a:schemeClr val="tx2"/>
                </a:solidFill>
                <a:latin typeface="+mj-lt"/>
                <a:cs typeface="Arial" charset="0"/>
              </a:rPr>
              <a:t>vyhledávání podobnosti k </a:t>
            </a:r>
            <a:r>
              <a:rPr kumimoji="1" lang="cs-CZ" sz="1361" dirty="0">
                <a:solidFill>
                  <a:srgbClr val="0000FF"/>
                </a:solidFill>
                <a:latin typeface="+mj-lt"/>
                <a:cs typeface="Arial" charset="0"/>
              </a:rPr>
              <a:t>proteinu</a:t>
            </a:r>
            <a:r>
              <a:rPr kumimoji="1" lang="cs-CZ" sz="1361" dirty="0">
                <a:solidFill>
                  <a:schemeClr val="tx2"/>
                </a:solidFill>
                <a:latin typeface="+mj-lt"/>
                <a:cs typeface="Arial" charset="0"/>
              </a:rPr>
              <a:t> v </a:t>
            </a:r>
            <a:r>
              <a:rPr kumimoji="1" lang="cs-CZ" sz="1361" dirty="0">
                <a:solidFill>
                  <a:srgbClr val="0000FF"/>
                </a:solidFill>
                <a:latin typeface="+mj-lt"/>
                <a:cs typeface="Arial" charset="0"/>
              </a:rPr>
              <a:t>databázi proteinových sekvencí</a:t>
            </a:r>
            <a:endParaRPr kumimoji="1" lang="en-GB" sz="1361" dirty="0">
              <a:solidFill>
                <a:srgbClr val="0000FF"/>
              </a:solidFill>
              <a:latin typeface="+mj-lt"/>
              <a:cs typeface="Arial" charset="0"/>
            </a:endParaRPr>
          </a:p>
        </p:txBody>
      </p:sp>
      <p:sp>
        <p:nvSpPr>
          <p:cNvPr id="21" name="Rectangle 6">
            <a:extLst>
              <a:ext uri="{FF2B5EF4-FFF2-40B4-BE49-F238E27FC236}">
                <a16:creationId xmlns:a16="http://schemas.microsoft.com/office/drawing/2014/main" id="{DFD4E2ED-0CBB-4B8B-932A-970C6593C6B8}"/>
              </a:ext>
            </a:extLst>
          </p:cNvPr>
          <p:cNvSpPr>
            <a:spLocks noChangeArrowheads="1"/>
          </p:cNvSpPr>
          <p:nvPr/>
        </p:nvSpPr>
        <p:spPr bwMode="auto">
          <a:xfrm>
            <a:off x="1862205" y="3494514"/>
            <a:ext cx="6247504" cy="45643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361" b="1" dirty="0">
                <a:solidFill>
                  <a:srgbClr val="0000FF"/>
                </a:solidFill>
                <a:latin typeface="+mj-lt"/>
                <a:cs typeface="Arial" charset="0"/>
              </a:rPr>
              <a:t>BLASTN</a:t>
            </a:r>
            <a:endParaRPr kumimoji="1" lang="en-GB" sz="1361" b="1" dirty="0">
              <a:solidFill>
                <a:srgbClr val="0000FF"/>
              </a:solidFill>
              <a:latin typeface="+mj-lt"/>
              <a:cs typeface="Arial" charset="0"/>
            </a:endParaRPr>
          </a:p>
        </p:txBody>
      </p:sp>
      <p:sp>
        <p:nvSpPr>
          <p:cNvPr id="22" name="Rectangle 6">
            <a:extLst>
              <a:ext uri="{FF2B5EF4-FFF2-40B4-BE49-F238E27FC236}">
                <a16:creationId xmlns:a16="http://schemas.microsoft.com/office/drawing/2014/main" id="{5383747F-B7AD-4C36-B544-7059008CEA6B}"/>
              </a:ext>
            </a:extLst>
          </p:cNvPr>
          <p:cNvSpPr>
            <a:spLocks noChangeArrowheads="1"/>
          </p:cNvSpPr>
          <p:nvPr/>
        </p:nvSpPr>
        <p:spPr bwMode="auto">
          <a:xfrm>
            <a:off x="2091141" y="3733529"/>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chemeClr val="tx1"/>
              </a:buClr>
              <a:buFont typeface="Arial" pitchFamily="34" charset="0"/>
              <a:buChar char="•"/>
              <a:defRPr/>
            </a:pPr>
            <a:r>
              <a:rPr kumimoji="1" lang="cs-CZ" sz="1361" dirty="0">
                <a:solidFill>
                  <a:schemeClr val="tx2"/>
                </a:solidFill>
                <a:latin typeface="+mj-lt"/>
                <a:cs typeface="Arial" charset="0"/>
              </a:rPr>
              <a:t>vyhledávání podobnosti k </a:t>
            </a:r>
            <a:r>
              <a:rPr kumimoji="1" lang="cs-CZ" sz="1361" dirty="0">
                <a:solidFill>
                  <a:srgbClr val="0000FF"/>
                </a:solidFill>
                <a:latin typeface="+mj-lt"/>
                <a:cs typeface="Arial" charset="0"/>
              </a:rPr>
              <a:t>nukleotidové sekvenci </a:t>
            </a:r>
            <a:r>
              <a:rPr kumimoji="1" lang="cs-CZ" sz="1361" dirty="0">
                <a:solidFill>
                  <a:schemeClr val="tx2"/>
                </a:solidFill>
                <a:latin typeface="+mj-lt"/>
                <a:cs typeface="Arial" charset="0"/>
              </a:rPr>
              <a:t>v </a:t>
            </a:r>
            <a:r>
              <a:rPr kumimoji="1" lang="cs-CZ" sz="1361" dirty="0">
                <a:solidFill>
                  <a:srgbClr val="0000FF"/>
                </a:solidFill>
                <a:latin typeface="+mj-lt"/>
                <a:cs typeface="Arial" charset="0"/>
              </a:rPr>
              <a:t>databázi nukleotidových sekvencí</a:t>
            </a:r>
            <a:endParaRPr kumimoji="1" lang="en-GB" sz="1361" dirty="0">
              <a:solidFill>
                <a:srgbClr val="0000FF"/>
              </a:solidFill>
              <a:latin typeface="+mj-lt"/>
              <a:cs typeface="Arial" charset="0"/>
            </a:endParaRPr>
          </a:p>
        </p:txBody>
      </p:sp>
      <p:sp>
        <p:nvSpPr>
          <p:cNvPr id="23" name="Rectangle 6">
            <a:extLst>
              <a:ext uri="{FF2B5EF4-FFF2-40B4-BE49-F238E27FC236}">
                <a16:creationId xmlns:a16="http://schemas.microsoft.com/office/drawing/2014/main" id="{0097930C-8612-4767-95CD-5533DFCC3C70}"/>
              </a:ext>
            </a:extLst>
          </p:cNvPr>
          <p:cNvSpPr>
            <a:spLocks noChangeArrowheads="1"/>
          </p:cNvSpPr>
          <p:nvPr/>
        </p:nvSpPr>
        <p:spPr bwMode="auto">
          <a:xfrm>
            <a:off x="1938517" y="5061070"/>
            <a:ext cx="6247505" cy="45787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361" b="1" dirty="0">
                <a:solidFill>
                  <a:srgbClr val="0000FF"/>
                </a:solidFill>
                <a:latin typeface="+mj-lt"/>
                <a:cs typeface="Arial" charset="0"/>
              </a:rPr>
              <a:t>BLASTX</a:t>
            </a:r>
            <a:endParaRPr kumimoji="1" lang="en-GB" sz="1361" b="1" dirty="0">
              <a:solidFill>
                <a:srgbClr val="0000FF"/>
              </a:solidFill>
              <a:latin typeface="+mj-lt"/>
              <a:cs typeface="Arial" charset="0"/>
            </a:endParaRPr>
          </a:p>
        </p:txBody>
      </p:sp>
      <p:sp>
        <p:nvSpPr>
          <p:cNvPr id="24" name="Rectangle 6">
            <a:extLst>
              <a:ext uri="{FF2B5EF4-FFF2-40B4-BE49-F238E27FC236}">
                <a16:creationId xmlns:a16="http://schemas.microsoft.com/office/drawing/2014/main" id="{48DCD7E2-8C0C-44CD-B872-52146CA5FB48}"/>
              </a:ext>
            </a:extLst>
          </p:cNvPr>
          <p:cNvSpPr>
            <a:spLocks noChangeArrowheads="1"/>
          </p:cNvSpPr>
          <p:nvPr/>
        </p:nvSpPr>
        <p:spPr bwMode="auto">
          <a:xfrm>
            <a:off x="2167454" y="5301523"/>
            <a:ext cx="5180576" cy="456433"/>
          </a:xfrm>
          <a:prstGeom prst="rect">
            <a:avLst/>
          </a:prstGeom>
          <a:noFill/>
          <a:ln w="9525">
            <a:noFill/>
            <a:miter lim="800000"/>
            <a:headEnd/>
            <a:tailEnd/>
          </a:ln>
          <a:effectLst/>
        </p:spPr>
        <p:txBody>
          <a:bodyPr lIns="92062" tIns="46032" rIns="92062" bIns="46032"/>
          <a:lstStyle/>
          <a:p>
            <a:pPr marL="457143" indent="-457143" algn="just" eaLnBrk="1" hangingPunct="1">
              <a:buClr>
                <a:schemeClr val="tx1"/>
              </a:buClr>
              <a:buFont typeface="Arial" pitchFamily="34" charset="0"/>
              <a:buChar char="•"/>
              <a:defRPr/>
            </a:pPr>
            <a:r>
              <a:rPr kumimoji="1" lang="cs-CZ" sz="1361" dirty="0">
                <a:solidFill>
                  <a:schemeClr val="tx2"/>
                </a:solidFill>
                <a:latin typeface="+mj-lt"/>
                <a:cs typeface="Arial" charset="0"/>
              </a:rPr>
              <a:t>vyhledávání </a:t>
            </a:r>
            <a:r>
              <a:rPr kumimoji="1" lang="cs-CZ" sz="1361" dirty="0">
                <a:solidFill>
                  <a:srgbClr val="0000FF"/>
                </a:solidFill>
                <a:latin typeface="+mj-lt"/>
                <a:cs typeface="Arial" charset="0"/>
              </a:rPr>
              <a:t>podobnosti nukleotidové sekvence </a:t>
            </a:r>
            <a:r>
              <a:rPr kumimoji="1" lang="cs-CZ" sz="1361" dirty="0">
                <a:latin typeface="+mj-lt"/>
                <a:cs typeface="Arial" charset="0"/>
              </a:rPr>
              <a:t>přeložené </a:t>
            </a:r>
            <a:r>
              <a:rPr kumimoji="1" lang="cs-CZ" sz="1361" dirty="0">
                <a:solidFill>
                  <a:schemeClr val="tx2"/>
                </a:solidFill>
                <a:latin typeface="+mj-lt"/>
                <a:cs typeface="Arial" charset="0"/>
              </a:rPr>
              <a:t>do sekvence </a:t>
            </a:r>
            <a:r>
              <a:rPr kumimoji="1" lang="cs-CZ" sz="1361" dirty="0" err="1">
                <a:solidFill>
                  <a:srgbClr val="0000FF"/>
                </a:solidFill>
                <a:latin typeface="+mj-lt"/>
                <a:cs typeface="Arial" charset="0"/>
              </a:rPr>
              <a:t>aa</a:t>
            </a:r>
            <a:r>
              <a:rPr kumimoji="1" lang="cs-CZ" sz="1361" dirty="0">
                <a:solidFill>
                  <a:srgbClr val="0000FF"/>
                </a:solidFill>
                <a:latin typeface="+mj-lt"/>
                <a:cs typeface="Arial" charset="0"/>
              </a:rPr>
              <a:t> v</a:t>
            </a:r>
            <a:r>
              <a:rPr kumimoji="1" lang="en-US" sz="1361" dirty="0">
                <a:solidFill>
                  <a:srgbClr val="0000FF"/>
                </a:solidFill>
                <a:latin typeface="+mj-lt"/>
                <a:cs typeface="Arial" charset="0"/>
              </a:rPr>
              <a:t> </a:t>
            </a:r>
            <a:r>
              <a:rPr kumimoji="1" lang="cs-CZ" sz="1361" dirty="0">
                <a:solidFill>
                  <a:srgbClr val="0000FF"/>
                </a:solidFill>
                <a:latin typeface="+mj-lt"/>
                <a:cs typeface="Arial" charset="0"/>
              </a:rPr>
              <a:t>proteinové databázi</a:t>
            </a:r>
            <a:endParaRPr kumimoji="1" lang="en-GB" sz="1361" dirty="0">
              <a:solidFill>
                <a:srgbClr val="0000FF"/>
              </a:solidFill>
              <a:latin typeface="+mj-lt"/>
              <a:cs typeface="Arial" charset="0"/>
            </a:endParaRPr>
          </a:p>
        </p:txBody>
      </p:sp>
      <p:sp>
        <p:nvSpPr>
          <p:cNvPr id="27" name="Rectangle 6">
            <a:extLst>
              <a:ext uri="{FF2B5EF4-FFF2-40B4-BE49-F238E27FC236}">
                <a16:creationId xmlns:a16="http://schemas.microsoft.com/office/drawing/2014/main" id="{7A994CFF-615C-433A-ABF0-B8594A4A3199}"/>
              </a:ext>
            </a:extLst>
          </p:cNvPr>
          <p:cNvSpPr>
            <a:spLocks noChangeArrowheads="1"/>
          </p:cNvSpPr>
          <p:nvPr/>
        </p:nvSpPr>
        <p:spPr bwMode="auto">
          <a:xfrm>
            <a:off x="2091141" y="4277792"/>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chemeClr val="tx1"/>
              </a:buClr>
              <a:buFont typeface="Arial" pitchFamily="34" charset="0"/>
              <a:buChar char="•"/>
              <a:defRPr/>
            </a:pPr>
            <a:r>
              <a:rPr kumimoji="1" lang="cs-CZ" sz="1361" dirty="0">
                <a:solidFill>
                  <a:schemeClr val="tx2"/>
                </a:solidFill>
                <a:latin typeface="+mj-lt"/>
                <a:cs typeface="Arial" charset="0"/>
              </a:rPr>
              <a:t>další varianty jako např. </a:t>
            </a:r>
            <a:r>
              <a:rPr kumimoji="1" lang="cs-CZ" sz="1361" dirty="0">
                <a:solidFill>
                  <a:srgbClr val="0000FF"/>
                </a:solidFill>
                <a:latin typeface="+mj-lt"/>
                <a:cs typeface="Arial" charset="0"/>
              </a:rPr>
              <a:t>MEGABLAST</a:t>
            </a:r>
            <a:r>
              <a:rPr kumimoji="1" lang="cs-CZ" sz="1361" dirty="0">
                <a:solidFill>
                  <a:schemeClr val="tx2"/>
                </a:solidFill>
                <a:latin typeface="+mj-lt"/>
                <a:cs typeface="Arial" charset="0"/>
              </a:rPr>
              <a:t> pro identifikaci totožných nebo velice podobných sekvencí (vyhledává </a:t>
            </a:r>
            <a:r>
              <a:rPr kumimoji="1" lang="cs-CZ" sz="1361" dirty="0">
                <a:solidFill>
                  <a:srgbClr val="0000FF"/>
                </a:solidFill>
                <a:latin typeface="+mj-lt"/>
                <a:cs typeface="Arial" charset="0"/>
              </a:rPr>
              <a:t>dlouhé podobné úseky </a:t>
            </a:r>
            <a:r>
              <a:rPr kumimoji="1" lang="cs-CZ" sz="1361" dirty="0" err="1">
                <a:solidFill>
                  <a:srgbClr val="0000FF"/>
                </a:solidFill>
                <a:latin typeface="+mj-lt"/>
                <a:cs typeface="Arial" charset="0"/>
              </a:rPr>
              <a:t>nukl</a:t>
            </a:r>
            <a:r>
              <a:rPr kumimoji="1" lang="cs-CZ" sz="1361" dirty="0">
                <a:solidFill>
                  <a:srgbClr val="0000FF"/>
                </a:solidFill>
                <a:latin typeface="+mj-lt"/>
                <a:cs typeface="Arial" charset="0"/>
              </a:rPr>
              <a:t>. sekvencí</a:t>
            </a:r>
            <a:r>
              <a:rPr kumimoji="1" lang="cs-CZ" sz="1361" dirty="0">
                <a:solidFill>
                  <a:schemeClr val="tx2"/>
                </a:solidFill>
                <a:latin typeface="+mj-lt"/>
                <a:cs typeface="Arial" charset="0"/>
              </a:rPr>
              <a:t>)</a:t>
            </a:r>
            <a:endParaRPr kumimoji="1" lang="en-GB" sz="1361" dirty="0">
              <a:solidFill>
                <a:schemeClr val="tx2"/>
              </a:solidFill>
              <a:latin typeface="+mj-lt"/>
              <a:cs typeface="Arial" charset="0"/>
            </a:endParaRPr>
          </a:p>
        </p:txBody>
      </p:sp>
      <p:sp>
        <p:nvSpPr>
          <p:cNvPr id="14" name="Rectangle 2">
            <a:extLst>
              <a:ext uri="{FF2B5EF4-FFF2-40B4-BE49-F238E27FC236}">
                <a16:creationId xmlns:a16="http://schemas.microsoft.com/office/drawing/2014/main" id="{0313CF18-4C1C-4302-B63F-B0C60B7A66B3}"/>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00"/>
                </a:solidFill>
                <a:latin typeface="+mj-lt"/>
                <a:cs typeface="Arial"/>
              </a:rPr>
              <a:t>BLAST</a:t>
            </a:r>
          </a:p>
          <a:p>
            <a:pPr>
              <a:defRPr/>
            </a:pPr>
            <a:r>
              <a:rPr lang="cs-CZ" sz="1814" kern="0" dirty="0">
                <a:solidFill>
                  <a:srgbClr val="0000FF"/>
                </a:solidFill>
                <a:latin typeface="+mj-lt"/>
                <a:cs typeface="Arial"/>
              </a:rPr>
              <a:t>Specializované verze</a:t>
            </a:r>
            <a:endParaRPr lang="en-US" sz="1814" kern="0" dirty="0">
              <a:solidFill>
                <a:srgbClr val="0000FF"/>
              </a:solidFill>
              <a:latin typeface="+mj-lt"/>
              <a:cs typeface="Arial"/>
            </a:endParaRPr>
          </a:p>
        </p:txBody>
      </p:sp>
      <p:sp>
        <p:nvSpPr>
          <p:cNvPr id="15" name="Freeform 4">
            <a:extLst>
              <a:ext uri="{FF2B5EF4-FFF2-40B4-BE49-F238E27FC236}">
                <a16:creationId xmlns:a16="http://schemas.microsoft.com/office/drawing/2014/main" id="{B032792C-32A6-467C-970C-BF60B82919FD}"/>
              </a:ext>
            </a:extLst>
          </p:cNvPr>
          <p:cNvSpPr>
            <a:spLocks/>
          </p:cNvSpPr>
          <p:nvPr/>
        </p:nvSpPr>
        <p:spPr bwMode="auto">
          <a:xfrm flipH="1">
            <a:off x="1330901" y="1665906"/>
            <a:ext cx="40316" cy="378824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sz="1633">
              <a:latin typeface="+mj-l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20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1000"/>
                                        <p:tgtEl>
                                          <p:spTgt spid="1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1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1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10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10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10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13" grpId="0"/>
      <p:bldP spid="19" grpId="0" autoUpdateAnimBg="0"/>
      <p:bldP spid="20" grpId="0" autoUpdateAnimBg="0"/>
      <p:bldP spid="21" grpId="0" autoUpdateAnimBg="0"/>
      <p:bldP spid="22" grpId="0" autoUpdateAnimBg="0"/>
      <p:bldP spid="23" grpId="0" autoUpdateAnimBg="0"/>
      <p:bldP spid="24" grpId="0" autoUpdateAnimBg="0"/>
      <p:bldP spid="27"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a:extLst>
              <a:ext uri="{FF2B5EF4-FFF2-40B4-BE49-F238E27FC236}">
                <a16:creationId xmlns:a16="http://schemas.microsoft.com/office/drawing/2014/main" id="{F807B4EE-0C25-4A1E-A736-248146E5E975}"/>
              </a:ext>
            </a:extLst>
          </p:cNvPr>
          <p:cNvSpPr>
            <a:spLocks noChangeArrowheads="1"/>
          </p:cNvSpPr>
          <p:nvPr/>
        </p:nvSpPr>
        <p:spPr bwMode="auto">
          <a:xfrm>
            <a:off x="1633269" y="2439104"/>
            <a:ext cx="6247505" cy="456433"/>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361" b="1" dirty="0">
                <a:solidFill>
                  <a:srgbClr val="0000FF"/>
                </a:solidFill>
                <a:latin typeface="+mn-lt"/>
                <a:cs typeface="Arial" charset="0"/>
              </a:rPr>
              <a:t>TBLASTN</a:t>
            </a:r>
            <a:endParaRPr kumimoji="1" lang="en-GB" sz="1361" b="1" dirty="0">
              <a:solidFill>
                <a:srgbClr val="0000FF"/>
              </a:solidFill>
              <a:latin typeface="+mn-lt"/>
              <a:cs typeface="Arial" charset="0"/>
            </a:endParaRPr>
          </a:p>
        </p:txBody>
      </p:sp>
      <p:sp>
        <p:nvSpPr>
          <p:cNvPr id="20" name="Rectangle 6">
            <a:extLst>
              <a:ext uri="{FF2B5EF4-FFF2-40B4-BE49-F238E27FC236}">
                <a16:creationId xmlns:a16="http://schemas.microsoft.com/office/drawing/2014/main" id="{080599D6-EF1F-44C3-A389-B95DB46DE33C}"/>
              </a:ext>
            </a:extLst>
          </p:cNvPr>
          <p:cNvSpPr>
            <a:spLocks noChangeArrowheads="1"/>
          </p:cNvSpPr>
          <p:nvPr/>
        </p:nvSpPr>
        <p:spPr bwMode="auto">
          <a:xfrm>
            <a:off x="1862206" y="2666601"/>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chemeClr val="tx1"/>
              </a:buClr>
              <a:buFont typeface="Arial" pitchFamily="34" charset="0"/>
              <a:buChar char="•"/>
              <a:defRPr/>
            </a:pPr>
            <a:r>
              <a:rPr kumimoji="1" lang="cs-CZ" sz="1361" dirty="0">
                <a:solidFill>
                  <a:schemeClr val="tx2"/>
                </a:solidFill>
                <a:latin typeface="+mn-lt"/>
                <a:cs typeface="Arial" charset="0"/>
              </a:rPr>
              <a:t>vyhledávání podobnosti </a:t>
            </a:r>
            <a:r>
              <a:rPr kumimoji="1" lang="cs-CZ" sz="1361" dirty="0">
                <a:solidFill>
                  <a:srgbClr val="0000FF"/>
                </a:solidFill>
                <a:latin typeface="+mn-lt"/>
                <a:cs typeface="Arial" charset="0"/>
              </a:rPr>
              <a:t>proteinové</a:t>
            </a:r>
            <a:r>
              <a:rPr kumimoji="1" lang="cs-CZ" sz="1361" dirty="0">
                <a:solidFill>
                  <a:schemeClr val="tx2"/>
                </a:solidFill>
                <a:latin typeface="+mn-lt"/>
                <a:cs typeface="Arial" charset="0"/>
              </a:rPr>
              <a:t> </a:t>
            </a:r>
            <a:r>
              <a:rPr kumimoji="1" lang="cs-CZ" sz="1361" dirty="0">
                <a:solidFill>
                  <a:srgbClr val="0000FF"/>
                </a:solidFill>
                <a:latin typeface="+mn-lt"/>
                <a:cs typeface="Arial" charset="0"/>
              </a:rPr>
              <a:t>sekvence </a:t>
            </a:r>
            <a:r>
              <a:rPr kumimoji="1" lang="cs-CZ" sz="1361" dirty="0">
                <a:latin typeface="+mn-lt"/>
                <a:cs typeface="Arial" charset="0"/>
              </a:rPr>
              <a:t>v</a:t>
            </a:r>
            <a:r>
              <a:rPr kumimoji="1" lang="cs-CZ" sz="1361" dirty="0">
                <a:solidFill>
                  <a:srgbClr val="0000FF"/>
                </a:solidFill>
                <a:latin typeface="+mn-lt"/>
                <a:cs typeface="Arial" charset="0"/>
              </a:rPr>
              <a:t> nukleotidové databázi přeložené </a:t>
            </a:r>
            <a:r>
              <a:rPr kumimoji="1" lang="cs-CZ" sz="1361" dirty="0">
                <a:solidFill>
                  <a:schemeClr val="tx2"/>
                </a:solidFill>
                <a:latin typeface="+mn-lt"/>
                <a:cs typeface="Arial" charset="0"/>
              </a:rPr>
              <a:t>do sekvence </a:t>
            </a:r>
            <a:r>
              <a:rPr kumimoji="1" lang="cs-CZ" sz="1361" dirty="0" err="1">
                <a:solidFill>
                  <a:schemeClr val="tx2"/>
                </a:solidFill>
                <a:latin typeface="+mn-lt"/>
                <a:cs typeface="Arial" charset="0"/>
              </a:rPr>
              <a:t>aa</a:t>
            </a:r>
            <a:endParaRPr kumimoji="1" lang="en-GB" sz="1361" dirty="0">
              <a:solidFill>
                <a:srgbClr val="0000FF"/>
              </a:solidFill>
              <a:latin typeface="+mn-lt"/>
              <a:cs typeface="Arial" charset="0"/>
            </a:endParaRPr>
          </a:p>
        </p:txBody>
      </p:sp>
      <p:sp>
        <p:nvSpPr>
          <p:cNvPr id="21" name="Rectangle 6">
            <a:extLst>
              <a:ext uri="{FF2B5EF4-FFF2-40B4-BE49-F238E27FC236}">
                <a16:creationId xmlns:a16="http://schemas.microsoft.com/office/drawing/2014/main" id="{1B56A25C-428B-4A23-B067-D7F08212BF96}"/>
              </a:ext>
            </a:extLst>
          </p:cNvPr>
          <p:cNvSpPr>
            <a:spLocks noChangeArrowheads="1"/>
          </p:cNvSpPr>
          <p:nvPr/>
        </p:nvSpPr>
        <p:spPr bwMode="auto">
          <a:xfrm>
            <a:off x="1633269" y="3353409"/>
            <a:ext cx="6247505" cy="45643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361" b="1" dirty="0">
                <a:solidFill>
                  <a:srgbClr val="0000FF"/>
                </a:solidFill>
                <a:latin typeface="+mn-lt"/>
                <a:cs typeface="Arial" charset="0"/>
              </a:rPr>
              <a:t>TBLASTX</a:t>
            </a:r>
            <a:endParaRPr kumimoji="1" lang="en-GB" sz="1361" b="1" dirty="0">
              <a:solidFill>
                <a:srgbClr val="0000FF"/>
              </a:solidFill>
              <a:latin typeface="+mn-lt"/>
              <a:cs typeface="Arial" charset="0"/>
            </a:endParaRPr>
          </a:p>
        </p:txBody>
      </p:sp>
      <p:sp>
        <p:nvSpPr>
          <p:cNvPr id="22" name="Rectangle 6">
            <a:extLst>
              <a:ext uri="{FF2B5EF4-FFF2-40B4-BE49-F238E27FC236}">
                <a16:creationId xmlns:a16="http://schemas.microsoft.com/office/drawing/2014/main" id="{D9C39C5B-A1FE-46B8-93FE-F4085A605631}"/>
              </a:ext>
            </a:extLst>
          </p:cNvPr>
          <p:cNvSpPr>
            <a:spLocks noChangeArrowheads="1"/>
          </p:cNvSpPr>
          <p:nvPr/>
        </p:nvSpPr>
        <p:spPr bwMode="auto">
          <a:xfrm>
            <a:off x="1862206" y="3657217"/>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chemeClr val="tx1"/>
              </a:buClr>
              <a:buFont typeface="Arial" pitchFamily="34" charset="0"/>
              <a:buChar char="•"/>
              <a:defRPr/>
            </a:pPr>
            <a:r>
              <a:rPr kumimoji="1" lang="cs-CZ" sz="1361" dirty="0">
                <a:solidFill>
                  <a:schemeClr val="tx2"/>
                </a:solidFill>
                <a:latin typeface="+mn-lt"/>
                <a:cs typeface="Arial" charset="0"/>
              </a:rPr>
              <a:t>vyhledávání k </a:t>
            </a:r>
            <a:r>
              <a:rPr kumimoji="1" lang="cs-CZ" sz="1361" dirty="0">
                <a:solidFill>
                  <a:srgbClr val="0000FF"/>
                </a:solidFill>
                <a:latin typeface="+mn-lt"/>
                <a:cs typeface="Arial" charset="0"/>
              </a:rPr>
              <a:t>sekvenci nukleotidů přeložené </a:t>
            </a:r>
            <a:r>
              <a:rPr kumimoji="1" lang="cs-CZ" sz="1361" dirty="0">
                <a:solidFill>
                  <a:schemeClr val="tx2"/>
                </a:solidFill>
                <a:latin typeface="+mn-lt"/>
                <a:cs typeface="Arial" charset="0"/>
              </a:rPr>
              <a:t>do sekvence </a:t>
            </a:r>
            <a:r>
              <a:rPr kumimoji="1" lang="cs-CZ" sz="1361" dirty="0" err="1">
                <a:solidFill>
                  <a:schemeClr val="tx2"/>
                </a:solidFill>
                <a:latin typeface="+mn-lt"/>
                <a:cs typeface="Arial" charset="0"/>
              </a:rPr>
              <a:t>aa</a:t>
            </a:r>
            <a:r>
              <a:rPr kumimoji="1" lang="cs-CZ" sz="1361" dirty="0">
                <a:solidFill>
                  <a:schemeClr val="tx2"/>
                </a:solidFill>
                <a:latin typeface="+mn-lt"/>
                <a:cs typeface="Arial" charset="0"/>
              </a:rPr>
              <a:t> </a:t>
            </a:r>
            <a:r>
              <a:rPr kumimoji="1" lang="cs-CZ" sz="1361" dirty="0">
                <a:solidFill>
                  <a:srgbClr val="0000FF"/>
                </a:solidFill>
                <a:latin typeface="+mn-lt"/>
                <a:cs typeface="Arial" charset="0"/>
              </a:rPr>
              <a:t>v databázi nukleotidových sekvencí přeložených </a:t>
            </a:r>
            <a:r>
              <a:rPr kumimoji="1" lang="cs-CZ" sz="1361" dirty="0">
                <a:solidFill>
                  <a:schemeClr val="tx2"/>
                </a:solidFill>
                <a:latin typeface="+mn-lt"/>
                <a:cs typeface="Arial" charset="0"/>
              </a:rPr>
              <a:t>do sekvence </a:t>
            </a:r>
            <a:r>
              <a:rPr kumimoji="1" lang="cs-CZ" sz="1361" dirty="0" err="1">
                <a:solidFill>
                  <a:schemeClr val="tx2"/>
                </a:solidFill>
                <a:latin typeface="+mn-lt"/>
                <a:cs typeface="Arial" charset="0"/>
              </a:rPr>
              <a:t>aa</a:t>
            </a:r>
            <a:endParaRPr kumimoji="1" lang="en-GB" sz="1361" dirty="0">
              <a:solidFill>
                <a:schemeClr val="tx2"/>
              </a:solidFill>
              <a:latin typeface="+mn-lt"/>
              <a:cs typeface="Arial" charset="0"/>
            </a:endParaRPr>
          </a:p>
        </p:txBody>
      </p:sp>
      <p:sp>
        <p:nvSpPr>
          <p:cNvPr id="8" name="Rectangle 3">
            <a:extLst>
              <a:ext uri="{FF2B5EF4-FFF2-40B4-BE49-F238E27FC236}">
                <a16:creationId xmlns:a16="http://schemas.microsoft.com/office/drawing/2014/main" id="{535B529D-BF20-43C7-B012-A8E17C424AA1}"/>
              </a:ext>
            </a:extLst>
          </p:cNvPr>
          <p:cNvSpPr txBox="1">
            <a:spLocks noChangeArrowheads="1"/>
          </p:cNvSpPr>
          <p:nvPr/>
        </p:nvSpPr>
        <p:spPr bwMode="auto">
          <a:xfrm>
            <a:off x="1502244" y="1763816"/>
            <a:ext cx="7772304" cy="68536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kumimoji="1" lang="cs-CZ" sz="1633" dirty="0">
                <a:solidFill>
                  <a:schemeClr val="tx2"/>
                </a:solidFill>
                <a:latin typeface="+mj-lt"/>
                <a:cs typeface="Arial" charset="0"/>
              </a:rPr>
              <a:t>V současnosti existuje celá řad specializovaných verzí programu BLAST</a:t>
            </a:r>
            <a:r>
              <a:rPr lang="cs-CZ" sz="1633" kern="0" dirty="0">
                <a:solidFill>
                  <a:schemeClr val="tx2"/>
                </a:solidFill>
                <a:latin typeface="+mj-lt"/>
              </a:rPr>
              <a:t> </a:t>
            </a:r>
            <a:endParaRPr lang="en-GB" sz="1633" kern="0" dirty="0">
              <a:solidFill>
                <a:schemeClr val="tx2"/>
              </a:solidFill>
              <a:latin typeface="+mj-lt"/>
            </a:endParaRPr>
          </a:p>
        </p:txBody>
      </p:sp>
      <p:sp>
        <p:nvSpPr>
          <p:cNvPr id="9" name="Freeform 4">
            <a:extLst>
              <a:ext uri="{FF2B5EF4-FFF2-40B4-BE49-F238E27FC236}">
                <a16:creationId xmlns:a16="http://schemas.microsoft.com/office/drawing/2014/main" id="{535649B4-811B-4995-B7A2-3413C724278C}"/>
              </a:ext>
            </a:extLst>
          </p:cNvPr>
          <p:cNvSpPr>
            <a:spLocks/>
          </p:cNvSpPr>
          <p:nvPr/>
        </p:nvSpPr>
        <p:spPr bwMode="auto">
          <a:xfrm flipH="1">
            <a:off x="1330901" y="1665906"/>
            <a:ext cx="40316" cy="378824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sz="1633">
              <a:latin typeface="+mj-lt"/>
              <a:cs typeface="Arial" charset="0"/>
            </a:endParaRPr>
          </a:p>
        </p:txBody>
      </p:sp>
      <p:sp>
        <p:nvSpPr>
          <p:cNvPr id="10" name="Rectangle 2">
            <a:extLst>
              <a:ext uri="{FF2B5EF4-FFF2-40B4-BE49-F238E27FC236}">
                <a16:creationId xmlns:a16="http://schemas.microsoft.com/office/drawing/2014/main" id="{51798C58-26CF-487C-B38B-61D1B3064AFF}"/>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00"/>
                </a:solidFill>
                <a:latin typeface="+mj-lt"/>
                <a:cs typeface="Arial"/>
              </a:rPr>
              <a:t>BLAST</a:t>
            </a:r>
          </a:p>
          <a:p>
            <a:pPr>
              <a:defRPr/>
            </a:pPr>
            <a:r>
              <a:rPr lang="cs-CZ" sz="1814" kern="0" dirty="0">
                <a:solidFill>
                  <a:srgbClr val="0000FF"/>
                </a:solidFill>
                <a:latin typeface="+mj-lt"/>
                <a:cs typeface="Arial"/>
              </a:rPr>
              <a:t>Specializované verze</a:t>
            </a:r>
            <a:endParaRPr lang="en-US" sz="1814" kern="0" dirty="0">
              <a:solidFill>
                <a:srgbClr val="0000FF"/>
              </a:solidFill>
              <a:latin typeface="+mj-lt"/>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10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1000"/>
                                        <p:tgtEl>
                                          <p:spTgt spid="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utoUpdateAnimBg="0"/>
      <p:bldP spid="20" grpId="0" autoUpdateAnimBg="0"/>
      <p:bldP spid="21" grpId="0" autoUpdateAnimBg="0"/>
      <p:bldP spid="22"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id="{6B95ADAE-0ACA-484B-88DE-081E03B864A5}"/>
              </a:ext>
            </a:extLst>
          </p:cNvPr>
          <p:cNvSpPr>
            <a:spLocks noChangeArrowheads="1"/>
          </p:cNvSpPr>
          <p:nvPr/>
        </p:nvSpPr>
        <p:spPr bwMode="auto">
          <a:xfrm>
            <a:off x="1829089" y="2590289"/>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361" b="1" dirty="0">
                <a:solidFill>
                  <a:srgbClr val="0000FF"/>
                </a:solidFill>
                <a:latin typeface="+mn-lt"/>
                <a:cs typeface="Arial" charset="0"/>
                <a:hlinkClick r:id="rId3"/>
              </a:rPr>
              <a:t>PSI-BLAST</a:t>
            </a:r>
            <a:r>
              <a:rPr kumimoji="1" lang="cs-CZ" sz="1361" b="1" dirty="0">
                <a:solidFill>
                  <a:schemeClr val="tx2"/>
                </a:solidFill>
                <a:latin typeface="+mn-lt"/>
                <a:cs typeface="Arial" charset="0"/>
                <a:hlinkClick r:id="rId3"/>
              </a:rPr>
              <a:t> </a:t>
            </a:r>
            <a:r>
              <a:rPr kumimoji="1" lang="cs-CZ" sz="1361" dirty="0">
                <a:solidFill>
                  <a:schemeClr val="tx2"/>
                </a:solidFill>
                <a:latin typeface="+mn-lt"/>
                <a:cs typeface="Arial" charset="0"/>
              </a:rPr>
              <a:t>(</a:t>
            </a:r>
            <a:r>
              <a:rPr kumimoji="1" lang="cs-CZ" sz="1361" b="1" dirty="0" err="1">
                <a:solidFill>
                  <a:srgbClr val="0000FF"/>
                </a:solidFill>
                <a:latin typeface="+mn-lt"/>
                <a:cs typeface="Arial" charset="0"/>
              </a:rPr>
              <a:t>P</a:t>
            </a:r>
            <a:r>
              <a:rPr kumimoji="1" lang="cs-CZ" sz="1361" dirty="0" err="1">
                <a:solidFill>
                  <a:schemeClr val="tx2"/>
                </a:solidFill>
                <a:latin typeface="+mn-lt"/>
                <a:cs typeface="Arial" charset="0"/>
              </a:rPr>
              <a:t>osition-</a:t>
            </a:r>
            <a:r>
              <a:rPr kumimoji="1" lang="cs-CZ" sz="1361" b="1" dirty="0" err="1">
                <a:solidFill>
                  <a:srgbClr val="0000FF"/>
                </a:solidFill>
                <a:latin typeface="+mn-lt"/>
                <a:cs typeface="Arial" charset="0"/>
              </a:rPr>
              <a:t>S</a:t>
            </a:r>
            <a:r>
              <a:rPr kumimoji="1" lang="cs-CZ" sz="1361" dirty="0" err="1">
                <a:solidFill>
                  <a:schemeClr val="tx2"/>
                </a:solidFill>
                <a:latin typeface="+mn-lt"/>
                <a:cs typeface="Arial" charset="0"/>
              </a:rPr>
              <a:t>pecific</a:t>
            </a:r>
            <a:r>
              <a:rPr kumimoji="1" lang="cs-CZ" sz="1361" dirty="0">
                <a:solidFill>
                  <a:schemeClr val="tx2"/>
                </a:solidFill>
                <a:latin typeface="+mn-lt"/>
                <a:cs typeface="Arial" charset="0"/>
              </a:rPr>
              <a:t> </a:t>
            </a:r>
            <a:r>
              <a:rPr kumimoji="1" lang="cs-CZ" sz="1361" b="1" dirty="0" err="1">
                <a:solidFill>
                  <a:srgbClr val="0000FF"/>
                </a:solidFill>
                <a:latin typeface="+mn-lt"/>
                <a:cs typeface="Arial" charset="0"/>
              </a:rPr>
              <a:t>I</a:t>
            </a:r>
            <a:r>
              <a:rPr kumimoji="1" lang="cs-CZ" sz="1361" b="1" dirty="0" err="1">
                <a:solidFill>
                  <a:schemeClr val="tx2"/>
                </a:solidFill>
                <a:latin typeface="+mn-lt"/>
                <a:cs typeface="Arial" charset="0"/>
              </a:rPr>
              <a:t>t</a:t>
            </a:r>
            <a:r>
              <a:rPr kumimoji="1" lang="cs-CZ" sz="1361" dirty="0" err="1">
                <a:solidFill>
                  <a:schemeClr val="tx2"/>
                </a:solidFill>
                <a:latin typeface="+mn-lt"/>
                <a:cs typeface="Arial" charset="0"/>
              </a:rPr>
              <a:t>erated</a:t>
            </a:r>
            <a:r>
              <a:rPr kumimoji="1" lang="cs-CZ" sz="1361" dirty="0">
                <a:solidFill>
                  <a:schemeClr val="tx2"/>
                </a:solidFill>
                <a:latin typeface="+mn-lt"/>
                <a:cs typeface="Arial" charset="0"/>
              </a:rPr>
              <a:t> </a:t>
            </a:r>
            <a:r>
              <a:rPr kumimoji="1" lang="cs-CZ" sz="1361" b="1" dirty="0">
                <a:solidFill>
                  <a:srgbClr val="0000FF"/>
                </a:solidFill>
                <a:latin typeface="+mn-lt"/>
                <a:cs typeface="Arial" charset="0"/>
              </a:rPr>
              <a:t>BLAST</a:t>
            </a:r>
            <a:r>
              <a:rPr kumimoji="1" lang="cs-CZ" sz="1361" dirty="0">
                <a:solidFill>
                  <a:schemeClr val="tx2"/>
                </a:solidFill>
                <a:latin typeface="+mn-lt"/>
                <a:cs typeface="Arial" charset="0"/>
              </a:rPr>
              <a:t>) </a:t>
            </a:r>
            <a:endParaRPr kumimoji="1" lang="en-GB" sz="1361" dirty="0">
              <a:solidFill>
                <a:schemeClr val="tx2"/>
              </a:solidFill>
              <a:latin typeface="+mn-lt"/>
              <a:cs typeface="Arial" charset="0"/>
            </a:endParaRPr>
          </a:p>
        </p:txBody>
      </p:sp>
      <p:sp>
        <p:nvSpPr>
          <p:cNvPr id="15" name="Rectangle 6">
            <a:extLst>
              <a:ext uri="{FF2B5EF4-FFF2-40B4-BE49-F238E27FC236}">
                <a16:creationId xmlns:a16="http://schemas.microsoft.com/office/drawing/2014/main" id="{880E878C-76B8-49EE-80F6-7FE4B9DE130B}"/>
              </a:ext>
            </a:extLst>
          </p:cNvPr>
          <p:cNvSpPr>
            <a:spLocks noChangeArrowheads="1"/>
          </p:cNvSpPr>
          <p:nvPr/>
        </p:nvSpPr>
        <p:spPr bwMode="auto">
          <a:xfrm>
            <a:off x="1981713" y="3657217"/>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chemeClr val="tx1"/>
              </a:buClr>
              <a:buFont typeface="Arial" pitchFamily="34" charset="0"/>
              <a:buChar char="•"/>
              <a:defRPr/>
            </a:pPr>
            <a:r>
              <a:rPr kumimoji="1" lang="cs-CZ" sz="1361" dirty="0">
                <a:solidFill>
                  <a:schemeClr val="tx2"/>
                </a:solidFill>
                <a:latin typeface="+mn-lt"/>
                <a:cs typeface="Arial" charset="0"/>
              </a:rPr>
              <a:t>PSI-BLAST vytváří pro každé přiřazení tzv. </a:t>
            </a:r>
            <a:r>
              <a:rPr kumimoji="1" lang="cs-CZ" sz="1361" dirty="0">
                <a:solidFill>
                  <a:srgbClr val="0000FF"/>
                </a:solidFill>
                <a:latin typeface="+mn-lt"/>
                <a:cs typeface="Arial" charset="0"/>
              </a:rPr>
              <a:t>PSSM</a:t>
            </a:r>
            <a:r>
              <a:rPr kumimoji="1" lang="cs-CZ" sz="1361" dirty="0">
                <a:solidFill>
                  <a:schemeClr val="tx2"/>
                </a:solidFill>
                <a:latin typeface="+mn-lt"/>
                <a:cs typeface="Arial" charset="0"/>
              </a:rPr>
              <a:t> (</a:t>
            </a:r>
            <a:r>
              <a:rPr kumimoji="1" lang="en-US" sz="1361" dirty="0" err="1">
                <a:solidFill>
                  <a:srgbClr val="0000FF"/>
                </a:solidFill>
                <a:latin typeface="+mn-lt"/>
                <a:cs typeface="Arial" charset="0"/>
              </a:rPr>
              <a:t>P</a:t>
            </a:r>
            <a:r>
              <a:rPr kumimoji="1" lang="cs-CZ" sz="1361" dirty="0" err="1">
                <a:solidFill>
                  <a:schemeClr val="tx2"/>
                </a:solidFill>
                <a:latin typeface="+mn-lt"/>
                <a:cs typeface="Arial" charset="0"/>
              </a:rPr>
              <a:t>osition</a:t>
            </a:r>
            <a:r>
              <a:rPr kumimoji="1" lang="cs-CZ" sz="1361" dirty="0">
                <a:solidFill>
                  <a:schemeClr val="tx2"/>
                </a:solidFill>
                <a:latin typeface="+mn-lt"/>
                <a:cs typeface="Arial" charset="0"/>
              </a:rPr>
              <a:t> </a:t>
            </a:r>
            <a:r>
              <a:rPr kumimoji="1" lang="en-US" sz="1361" dirty="0" err="1">
                <a:solidFill>
                  <a:srgbClr val="0000FF"/>
                </a:solidFill>
                <a:latin typeface="+mn-lt"/>
                <a:cs typeface="Arial" charset="0"/>
              </a:rPr>
              <a:t>S</a:t>
            </a:r>
            <a:r>
              <a:rPr kumimoji="1" lang="cs-CZ" sz="1361" dirty="0" err="1">
                <a:solidFill>
                  <a:schemeClr val="tx2"/>
                </a:solidFill>
                <a:latin typeface="+mn-lt"/>
                <a:cs typeface="Arial" charset="0"/>
              </a:rPr>
              <a:t>pecific</a:t>
            </a:r>
            <a:r>
              <a:rPr kumimoji="1" lang="cs-CZ" sz="1361" dirty="0">
                <a:solidFill>
                  <a:schemeClr val="tx2"/>
                </a:solidFill>
                <a:latin typeface="+mn-lt"/>
                <a:cs typeface="Arial" charset="0"/>
              </a:rPr>
              <a:t> </a:t>
            </a:r>
            <a:r>
              <a:rPr kumimoji="1" lang="en-US" sz="1361" dirty="0" err="1">
                <a:solidFill>
                  <a:srgbClr val="0000FF"/>
                </a:solidFill>
                <a:latin typeface="+mn-lt"/>
                <a:cs typeface="Arial" charset="0"/>
              </a:rPr>
              <a:t>S</a:t>
            </a:r>
            <a:r>
              <a:rPr kumimoji="1" lang="cs-CZ" sz="1361" dirty="0" err="1">
                <a:solidFill>
                  <a:schemeClr val="tx2"/>
                </a:solidFill>
                <a:latin typeface="+mn-lt"/>
                <a:cs typeface="Arial" charset="0"/>
              </a:rPr>
              <a:t>ubstitution</a:t>
            </a:r>
            <a:r>
              <a:rPr kumimoji="1" lang="cs-CZ" sz="1361" dirty="0">
                <a:solidFill>
                  <a:schemeClr val="tx2"/>
                </a:solidFill>
                <a:latin typeface="+mn-lt"/>
                <a:cs typeface="Arial" charset="0"/>
              </a:rPr>
              <a:t> </a:t>
            </a:r>
            <a:r>
              <a:rPr kumimoji="1" lang="en-US" sz="1361" dirty="0">
                <a:solidFill>
                  <a:srgbClr val="0000FF"/>
                </a:solidFill>
                <a:latin typeface="+mn-lt"/>
                <a:cs typeface="Arial" charset="0"/>
              </a:rPr>
              <a:t>M</a:t>
            </a:r>
            <a:r>
              <a:rPr kumimoji="1" lang="cs-CZ" sz="1361" dirty="0" err="1">
                <a:solidFill>
                  <a:schemeClr val="tx2"/>
                </a:solidFill>
                <a:latin typeface="+mn-lt"/>
                <a:cs typeface="Arial" charset="0"/>
              </a:rPr>
              <a:t>atrix</a:t>
            </a:r>
            <a:r>
              <a:rPr kumimoji="1" lang="cs-CZ" sz="1361" dirty="0">
                <a:solidFill>
                  <a:schemeClr val="tx2"/>
                </a:solidFill>
                <a:latin typeface="+mn-lt"/>
                <a:cs typeface="Arial" charset="0"/>
              </a:rPr>
              <a:t>) </a:t>
            </a:r>
            <a:endParaRPr kumimoji="1" lang="en-GB" sz="1361" dirty="0">
              <a:solidFill>
                <a:schemeClr val="tx2"/>
              </a:solidFill>
              <a:latin typeface="+mn-lt"/>
              <a:cs typeface="Arial" charset="0"/>
            </a:endParaRPr>
          </a:p>
        </p:txBody>
      </p:sp>
      <p:sp>
        <p:nvSpPr>
          <p:cNvPr id="16" name="Rectangle 6">
            <a:extLst>
              <a:ext uri="{FF2B5EF4-FFF2-40B4-BE49-F238E27FC236}">
                <a16:creationId xmlns:a16="http://schemas.microsoft.com/office/drawing/2014/main" id="{F050A6C4-24A5-49B8-B96F-0B4A5C63823B}"/>
              </a:ext>
            </a:extLst>
          </p:cNvPr>
          <p:cNvSpPr>
            <a:spLocks noChangeArrowheads="1"/>
          </p:cNvSpPr>
          <p:nvPr/>
        </p:nvSpPr>
        <p:spPr bwMode="auto">
          <a:xfrm>
            <a:off x="1981713" y="4191401"/>
            <a:ext cx="5180576"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a:defRPr sz="2600">
                <a:solidFill>
                  <a:schemeClr val="tx1"/>
                </a:solidFill>
                <a:latin typeface="Times" panose="02020603050405020304" pitchFamily="18" charset="0"/>
                <a:cs typeface="Arial" panose="020B0604020202020204" pitchFamily="34" charset="0"/>
              </a:defRPr>
            </a:lvl1pPr>
            <a:lvl2pPr>
              <a:defRPr sz="2600">
                <a:solidFill>
                  <a:schemeClr val="tx1"/>
                </a:solidFill>
                <a:latin typeface="Times" panose="02020603050405020304" pitchFamily="18" charset="0"/>
                <a:cs typeface="Arial" panose="020B0604020202020204" pitchFamily="34" charset="0"/>
              </a:defRPr>
            </a:lvl2pPr>
            <a:lvl3pPr>
              <a:defRPr sz="2600">
                <a:solidFill>
                  <a:schemeClr val="tx1"/>
                </a:solidFill>
                <a:latin typeface="Times" panose="02020603050405020304" pitchFamily="18" charset="0"/>
                <a:cs typeface="Arial" panose="020B0604020202020204" pitchFamily="34" charset="0"/>
              </a:defRPr>
            </a:lvl3pPr>
            <a:lvl4pPr>
              <a:defRPr sz="2600">
                <a:solidFill>
                  <a:schemeClr val="tx1"/>
                </a:solidFill>
                <a:latin typeface="Times" panose="02020603050405020304" pitchFamily="18" charset="0"/>
                <a:cs typeface="Arial" panose="020B0604020202020204" pitchFamily="34" charset="0"/>
              </a:defRPr>
            </a:lvl4pPr>
            <a:lvl5pPr>
              <a:defRPr sz="2600">
                <a:solidFill>
                  <a:schemeClr val="tx1"/>
                </a:solidFill>
                <a:latin typeface="Times" panose="02020603050405020304" pitchFamily="18" charset="0"/>
                <a:cs typeface="Arial" panose="020B0604020202020204" pitchFamily="34" charset="0"/>
              </a:defRPr>
            </a:lvl5pPr>
            <a:lvl6pPr marL="24717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289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3861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433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chemeClr val="tx1"/>
              </a:buClr>
              <a:buFont typeface="Arial" panose="020B0604020202020204" pitchFamily="34" charset="0"/>
              <a:buChar char="•"/>
            </a:pPr>
            <a:r>
              <a:rPr kumimoji="1" lang="cs-CZ" altLang="en-US" sz="1361">
                <a:solidFill>
                  <a:schemeClr val="tx2"/>
                </a:solidFill>
                <a:latin typeface="Arial" panose="020B0604020202020204" pitchFamily="34" charset="0"/>
              </a:rPr>
              <a:t>PSSM matice zohledňuje výskyt jedné aminokyseliny ve stejné pozici se zvýšenou frekvencí u sekvencí identifikovaných jako podobné v prvním kole pomocí BLAST, což může znamenat funkční konzervovanost</a:t>
            </a:r>
            <a:endParaRPr kumimoji="1" lang="en-GB" altLang="en-US" sz="1361">
              <a:solidFill>
                <a:schemeClr val="tx2"/>
              </a:solidFill>
              <a:latin typeface="Arial" panose="020B0604020202020204" pitchFamily="34" charset="0"/>
            </a:endParaRPr>
          </a:p>
        </p:txBody>
      </p:sp>
      <p:sp>
        <p:nvSpPr>
          <p:cNvPr id="17" name="Rectangle 6">
            <a:extLst>
              <a:ext uri="{FF2B5EF4-FFF2-40B4-BE49-F238E27FC236}">
                <a16:creationId xmlns:a16="http://schemas.microsoft.com/office/drawing/2014/main" id="{744EB2F5-BF2A-4149-A638-36FB2E12E287}"/>
              </a:ext>
            </a:extLst>
          </p:cNvPr>
          <p:cNvSpPr>
            <a:spLocks noChangeArrowheads="1"/>
          </p:cNvSpPr>
          <p:nvPr/>
        </p:nvSpPr>
        <p:spPr bwMode="auto">
          <a:xfrm>
            <a:off x="1981713" y="2895537"/>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chemeClr val="tx1"/>
              </a:buClr>
              <a:buFont typeface="Arial" pitchFamily="34" charset="0"/>
              <a:buChar char="•"/>
              <a:defRPr/>
            </a:pPr>
            <a:r>
              <a:rPr kumimoji="1" lang="cs-CZ" sz="1361" dirty="0">
                <a:solidFill>
                  <a:schemeClr val="tx2"/>
                </a:solidFill>
                <a:latin typeface="+mn-lt"/>
                <a:cs typeface="Arial" charset="0"/>
              </a:rPr>
              <a:t>Prvním krokem je standardní BLAST, při kterém PSI-BLAST identifikuje skupinu podobných sekvencí s E hodnotou lepší než minimální hodnota (standardně 0,005)</a:t>
            </a:r>
            <a:endParaRPr kumimoji="1" lang="en-GB" sz="1361" dirty="0">
              <a:solidFill>
                <a:schemeClr val="tx2"/>
              </a:solidFill>
              <a:latin typeface="+mn-lt"/>
              <a:cs typeface="Arial" charset="0"/>
            </a:endParaRPr>
          </a:p>
        </p:txBody>
      </p:sp>
      <p:sp>
        <p:nvSpPr>
          <p:cNvPr id="10" name="Rectangle 3">
            <a:extLst>
              <a:ext uri="{FF2B5EF4-FFF2-40B4-BE49-F238E27FC236}">
                <a16:creationId xmlns:a16="http://schemas.microsoft.com/office/drawing/2014/main" id="{55AE12FE-E933-439D-AFB2-E38214F3E144}"/>
              </a:ext>
            </a:extLst>
          </p:cNvPr>
          <p:cNvSpPr txBox="1">
            <a:spLocks noChangeArrowheads="1"/>
          </p:cNvSpPr>
          <p:nvPr/>
        </p:nvSpPr>
        <p:spPr bwMode="auto">
          <a:xfrm>
            <a:off x="1502244" y="1763816"/>
            <a:ext cx="7772304" cy="68536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kumimoji="1" lang="cs-CZ" sz="1633" dirty="0">
                <a:latin typeface="+mj-lt"/>
                <a:cs typeface="Arial" charset="0"/>
              </a:rPr>
              <a:t>V současnosti existuje celá řad specializovaných verzí programu BLAST</a:t>
            </a:r>
            <a:r>
              <a:rPr lang="cs-CZ" sz="1633" kern="0" dirty="0">
                <a:solidFill>
                  <a:schemeClr val="tx2"/>
                </a:solidFill>
                <a:latin typeface="+mj-lt"/>
              </a:rPr>
              <a:t> </a:t>
            </a:r>
            <a:endParaRPr lang="en-GB" sz="1633" kern="0" dirty="0">
              <a:solidFill>
                <a:schemeClr val="tx2"/>
              </a:solidFill>
              <a:latin typeface="+mj-lt"/>
            </a:endParaRPr>
          </a:p>
        </p:txBody>
      </p:sp>
      <p:sp>
        <p:nvSpPr>
          <p:cNvPr id="11" name="Freeform 4">
            <a:extLst>
              <a:ext uri="{FF2B5EF4-FFF2-40B4-BE49-F238E27FC236}">
                <a16:creationId xmlns:a16="http://schemas.microsoft.com/office/drawing/2014/main" id="{D9AEFCA0-0643-4B6D-80B6-AFCBF5DF48C7}"/>
              </a:ext>
            </a:extLst>
          </p:cNvPr>
          <p:cNvSpPr>
            <a:spLocks/>
          </p:cNvSpPr>
          <p:nvPr/>
        </p:nvSpPr>
        <p:spPr bwMode="auto">
          <a:xfrm flipH="1">
            <a:off x="1330901" y="1665906"/>
            <a:ext cx="40316" cy="378824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sz="1633">
              <a:latin typeface="+mj-lt"/>
              <a:cs typeface="Arial" charset="0"/>
            </a:endParaRPr>
          </a:p>
        </p:txBody>
      </p:sp>
      <p:sp>
        <p:nvSpPr>
          <p:cNvPr id="12" name="Rectangle 2">
            <a:extLst>
              <a:ext uri="{FF2B5EF4-FFF2-40B4-BE49-F238E27FC236}">
                <a16:creationId xmlns:a16="http://schemas.microsoft.com/office/drawing/2014/main" id="{D386118D-870E-478B-8480-C6190D19EB6E}"/>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00"/>
                </a:solidFill>
                <a:latin typeface="+mj-lt"/>
                <a:cs typeface="Arial"/>
              </a:rPr>
              <a:t>BLAST</a:t>
            </a:r>
          </a:p>
          <a:p>
            <a:pPr>
              <a:defRPr/>
            </a:pPr>
            <a:r>
              <a:rPr lang="cs-CZ" sz="1814" kern="0" dirty="0">
                <a:solidFill>
                  <a:srgbClr val="0000FF"/>
                </a:solidFill>
                <a:latin typeface="+mj-lt"/>
                <a:cs typeface="Arial"/>
              </a:rPr>
              <a:t>Specializované verze</a:t>
            </a:r>
            <a:endParaRPr lang="en-US" sz="1814" kern="0" dirty="0">
              <a:solidFill>
                <a:srgbClr val="0000FF"/>
              </a:solidFill>
              <a:latin typeface="+mj-lt"/>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5" grpId="0" autoUpdateAnimBg="0"/>
      <p:bldP spid="16" grpId="0" autoUpdateAnimBg="0"/>
      <p:bldP spid="17"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reeform 4">
            <a:extLst>
              <a:ext uri="{FF2B5EF4-FFF2-40B4-BE49-F238E27FC236}">
                <a16:creationId xmlns:a16="http://schemas.microsoft.com/office/drawing/2014/main" id="{771AC824-25FD-474D-BCA3-BF40D9DF656D}"/>
              </a:ext>
            </a:extLst>
          </p:cNvPr>
          <p:cNvSpPr>
            <a:spLocks/>
          </p:cNvSpPr>
          <p:nvPr/>
        </p:nvSpPr>
        <p:spPr bwMode="auto">
          <a:xfrm>
            <a:off x="1371217" y="1709102"/>
            <a:ext cx="152624" cy="3428280"/>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792646C6-1725-4C5B-A622-65967FFD511C}"/>
              </a:ext>
            </a:extLst>
          </p:cNvPr>
          <p:cNvSpPr>
            <a:spLocks noChangeArrowheads="1"/>
          </p:cNvSpPr>
          <p:nvPr/>
        </p:nvSpPr>
        <p:spPr bwMode="auto">
          <a:xfrm>
            <a:off x="1502244" y="1730699"/>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p>
            <a:pPr marL="342687" indent="-342687" algn="just" eaLnBrk="1" hangingPunct="1">
              <a:buFont typeface="Wingdings" pitchFamily="2" charset="2"/>
              <a:buChar char="§"/>
              <a:defRPr/>
            </a:pPr>
            <a:r>
              <a:rPr kumimoji="1" lang="cs-CZ" sz="1633" dirty="0">
                <a:solidFill>
                  <a:schemeClr val="bg1">
                    <a:lumMod val="85000"/>
                  </a:schemeClr>
                </a:solidFill>
                <a:latin typeface="Arial" charset="0"/>
                <a:cs typeface="Arial" charset="0"/>
              </a:rPr>
              <a:t>Schéma předmětu</a:t>
            </a:r>
          </a:p>
          <a:p>
            <a:pPr marL="342687" indent="-342687" algn="just" eaLnBrk="1" hangingPunct="1">
              <a:buFont typeface="Wingdings" pitchFamily="2" charset="2"/>
              <a:buChar char="§"/>
              <a:defRPr/>
            </a:pPr>
            <a:endParaRPr kumimoji="1" lang="cs-CZ" sz="1633" dirty="0">
              <a:latin typeface="Arial" charset="0"/>
              <a:cs typeface="Arial" charset="0"/>
            </a:endParaRPr>
          </a:p>
          <a:p>
            <a:pPr marL="342687" indent="-342687" algn="just" eaLnBrk="1" hangingPunct="1">
              <a:buFont typeface="Wingdings" pitchFamily="2" charset="2"/>
              <a:buChar char="§"/>
              <a:defRPr/>
            </a:pPr>
            <a:r>
              <a:rPr kumimoji="1" lang="cs-CZ" sz="1633" dirty="0">
                <a:solidFill>
                  <a:schemeClr val="tx2"/>
                </a:solidFill>
                <a:latin typeface="Arial" charset="0"/>
                <a:cs typeface="Arial" charset="0"/>
              </a:rPr>
              <a:t>Definice</a:t>
            </a:r>
          </a:p>
        </p:txBody>
      </p:sp>
      <p:sp>
        <p:nvSpPr>
          <p:cNvPr id="16" name="Rectangle 2">
            <a:extLst>
              <a:ext uri="{FF2B5EF4-FFF2-40B4-BE49-F238E27FC236}">
                <a16:creationId xmlns:a16="http://schemas.microsoft.com/office/drawing/2014/main" id="{490535CC-19EA-403E-A645-AC9C5B78DB35}"/>
              </a:ext>
            </a:extLst>
          </p:cNvPr>
          <p:cNvSpPr txBox="1">
            <a:spLocks noChangeArrowheads="1"/>
          </p:cNvSpPr>
          <p:nvPr/>
        </p:nvSpPr>
        <p:spPr>
          <a:xfrm>
            <a:off x="1523841" y="190060"/>
            <a:ext cx="7010624" cy="1527680"/>
          </a:xfrm>
          <a:prstGeom prst="rect">
            <a:avLst/>
          </a:prstGeom>
        </p:spPr>
        <p:txBody>
          <a:bodyPr anchor="ctr"/>
          <a:lstStyle/>
          <a:p>
            <a:pPr>
              <a:defRPr/>
            </a:pPr>
            <a:r>
              <a:rPr lang="cs-CZ" sz="4807" kern="0" dirty="0">
                <a:solidFill>
                  <a:schemeClr val="tx2"/>
                </a:solidFill>
                <a:latin typeface="+mj-lt"/>
                <a:ea typeface="+mj-ea"/>
                <a:cs typeface="+mj-cs"/>
              </a:rPr>
              <a:t>Osnova</a:t>
            </a:r>
            <a:endParaRPr lang="en-US" sz="4807" kern="0" dirty="0">
              <a:solidFill>
                <a:schemeClr val="tx2"/>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wipe(left)">
                                      <p:cBhvr>
                                        <p:cTn id="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id="{576988BC-F9CE-400B-AD32-FBF97447D948}"/>
              </a:ext>
            </a:extLst>
          </p:cNvPr>
          <p:cNvSpPr>
            <a:spLocks noChangeArrowheads="1"/>
          </p:cNvSpPr>
          <p:nvPr/>
        </p:nvSpPr>
        <p:spPr bwMode="auto">
          <a:xfrm>
            <a:off x="1795972" y="2590289"/>
            <a:ext cx="5182016" cy="45787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361" b="1" dirty="0">
                <a:solidFill>
                  <a:srgbClr val="0000FF"/>
                </a:solidFill>
                <a:latin typeface="+mn-lt"/>
                <a:cs typeface="Arial" charset="0"/>
              </a:rPr>
              <a:t>PHI-BLAST</a:t>
            </a:r>
            <a:r>
              <a:rPr kumimoji="1" lang="cs-CZ" sz="1361" dirty="0">
                <a:solidFill>
                  <a:srgbClr val="0000FF"/>
                </a:solidFill>
                <a:latin typeface="+mn-lt"/>
                <a:cs typeface="Arial" charset="0"/>
              </a:rPr>
              <a:t> </a:t>
            </a:r>
            <a:r>
              <a:rPr kumimoji="1" lang="cs-CZ" sz="1361" dirty="0">
                <a:solidFill>
                  <a:schemeClr val="tx2"/>
                </a:solidFill>
                <a:latin typeface="+mn-lt"/>
                <a:cs typeface="Arial" charset="0"/>
              </a:rPr>
              <a:t>(</a:t>
            </a:r>
            <a:r>
              <a:rPr kumimoji="1" lang="cs-CZ" sz="1361" b="1" dirty="0" err="1">
                <a:solidFill>
                  <a:srgbClr val="0000FF"/>
                </a:solidFill>
                <a:latin typeface="+mn-lt"/>
                <a:cs typeface="Arial" charset="0"/>
              </a:rPr>
              <a:t>P</a:t>
            </a:r>
            <a:r>
              <a:rPr kumimoji="1" lang="cs-CZ" sz="1361" dirty="0" err="1">
                <a:solidFill>
                  <a:schemeClr val="tx2"/>
                </a:solidFill>
                <a:latin typeface="+mn-lt"/>
                <a:cs typeface="Arial" charset="0"/>
              </a:rPr>
              <a:t>attern</a:t>
            </a:r>
            <a:r>
              <a:rPr kumimoji="1" lang="cs-CZ" sz="1361" dirty="0">
                <a:solidFill>
                  <a:schemeClr val="tx2"/>
                </a:solidFill>
                <a:latin typeface="+mn-lt"/>
                <a:cs typeface="Arial" charset="0"/>
              </a:rPr>
              <a:t>-</a:t>
            </a:r>
            <a:r>
              <a:rPr kumimoji="1" lang="cs-CZ" sz="1361" b="1" dirty="0">
                <a:solidFill>
                  <a:srgbClr val="0000FF"/>
                </a:solidFill>
                <a:latin typeface="+mn-lt"/>
                <a:cs typeface="Arial" charset="0"/>
              </a:rPr>
              <a:t>H</a:t>
            </a:r>
            <a:r>
              <a:rPr kumimoji="1" lang="cs-CZ" sz="1361" dirty="0">
                <a:solidFill>
                  <a:schemeClr val="tx2"/>
                </a:solidFill>
                <a:latin typeface="+mn-lt"/>
                <a:cs typeface="Arial" charset="0"/>
              </a:rPr>
              <a:t>it </a:t>
            </a:r>
            <a:r>
              <a:rPr kumimoji="1" lang="cs-CZ" sz="1361" b="1" dirty="0" err="1">
                <a:solidFill>
                  <a:srgbClr val="0000FF"/>
                </a:solidFill>
                <a:latin typeface="+mn-lt"/>
                <a:cs typeface="Arial" charset="0"/>
              </a:rPr>
              <a:t>I</a:t>
            </a:r>
            <a:r>
              <a:rPr kumimoji="1" lang="cs-CZ" sz="1361" dirty="0" err="1">
                <a:solidFill>
                  <a:schemeClr val="tx2"/>
                </a:solidFill>
                <a:latin typeface="+mn-lt"/>
                <a:cs typeface="Arial" charset="0"/>
              </a:rPr>
              <a:t>nitiated</a:t>
            </a:r>
            <a:r>
              <a:rPr kumimoji="1" lang="cs-CZ" sz="1361" dirty="0">
                <a:solidFill>
                  <a:schemeClr val="tx2"/>
                </a:solidFill>
                <a:latin typeface="+mn-lt"/>
                <a:cs typeface="Arial" charset="0"/>
              </a:rPr>
              <a:t> </a:t>
            </a:r>
            <a:r>
              <a:rPr kumimoji="1" lang="cs-CZ" sz="1361" b="1" dirty="0">
                <a:solidFill>
                  <a:srgbClr val="0000FF"/>
                </a:solidFill>
                <a:latin typeface="+mn-lt"/>
                <a:cs typeface="Arial" charset="0"/>
              </a:rPr>
              <a:t>BLAST</a:t>
            </a:r>
            <a:r>
              <a:rPr kumimoji="1" lang="cs-CZ" sz="1361" dirty="0">
                <a:solidFill>
                  <a:schemeClr val="tx2"/>
                </a:solidFill>
                <a:latin typeface="+mn-lt"/>
                <a:cs typeface="Arial" charset="0"/>
              </a:rPr>
              <a:t>) </a:t>
            </a:r>
            <a:endParaRPr kumimoji="1" lang="en-GB" sz="1361" dirty="0">
              <a:solidFill>
                <a:schemeClr val="tx2"/>
              </a:solidFill>
              <a:latin typeface="+mn-lt"/>
              <a:cs typeface="Arial" charset="0"/>
            </a:endParaRPr>
          </a:p>
        </p:txBody>
      </p:sp>
      <p:sp>
        <p:nvSpPr>
          <p:cNvPr id="15" name="Rectangle 6">
            <a:extLst>
              <a:ext uri="{FF2B5EF4-FFF2-40B4-BE49-F238E27FC236}">
                <a16:creationId xmlns:a16="http://schemas.microsoft.com/office/drawing/2014/main" id="{DD3DB3CC-268D-4619-9EC0-1C1A5407FF09}"/>
              </a:ext>
            </a:extLst>
          </p:cNvPr>
          <p:cNvSpPr>
            <a:spLocks noChangeArrowheads="1"/>
          </p:cNvSpPr>
          <p:nvPr/>
        </p:nvSpPr>
        <p:spPr bwMode="auto">
          <a:xfrm>
            <a:off x="1948596" y="3657217"/>
            <a:ext cx="5182016" cy="457872"/>
          </a:xfrm>
          <a:prstGeom prst="rect">
            <a:avLst/>
          </a:prstGeom>
          <a:noFill/>
          <a:ln w="9525">
            <a:noFill/>
            <a:miter lim="800000"/>
            <a:headEnd/>
            <a:tailEnd/>
          </a:ln>
          <a:effectLst/>
        </p:spPr>
        <p:txBody>
          <a:bodyPr lIns="92062" tIns="46032" rIns="92062" bIns="46032"/>
          <a:lstStyle/>
          <a:p>
            <a:pPr marL="457143" indent="-457143" algn="just" eaLnBrk="1" hangingPunct="1">
              <a:buClr>
                <a:schemeClr val="tx1"/>
              </a:buClr>
              <a:buFont typeface="Arial" pitchFamily="34" charset="0"/>
              <a:buChar char="•"/>
              <a:defRPr/>
            </a:pPr>
            <a:r>
              <a:rPr kumimoji="1" lang="cs-CZ" sz="1361" dirty="0">
                <a:solidFill>
                  <a:schemeClr val="tx2"/>
                </a:solidFill>
                <a:latin typeface="+mn-lt"/>
                <a:cs typeface="Arial" charset="0"/>
              </a:rPr>
              <a:t>Sekvenci motivu je třeba vložit pomocí </a:t>
            </a:r>
            <a:r>
              <a:rPr kumimoji="1" lang="cs-CZ" sz="1361" dirty="0">
                <a:solidFill>
                  <a:srgbClr val="0000FF"/>
                </a:solidFill>
                <a:latin typeface="+mn-lt"/>
                <a:cs typeface="Arial" charset="0"/>
              </a:rPr>
              <a:t>speciálního </a:t>
            </a:r>
            <a:r>
              <a:rPr kumimoji="1" lang="cs-CZ" sz="1361" dirty="0" err="1">
                <a:solidFill>
                  <a:srgbClr val="0000FF"/>
                </a:solidFill>
                <a:latin typeface="+mn-lt"/>
                <a:cs typeface="Arial" charset="0"/>
              </a:rPr>
              <a:t>syntaxu</a:t>
            </a:r>
            <a:r>
              <a:rPr kumimoji="1" lang="cs-CZ" sz="1361" dirty="0">
                <a:solidFill>
                  <a:srgbClr val="0000FF"/>
                </a:solidFill>
                <a:latin typeface="+mn-lt"/>
                <a:cs typeface="Arial" charset="0"/>
              </a:rPr>
              <a:t> </a:t>
            </a:r>
            <a:endParaRPr kumimoji="1" lang="en-GB" sz="1361" dirty="0">
              <a:solidFill>
                <a:srgbClr val="0000FF"/>
              </a:solidFill>
              <a:latin typeface="+mn-lt"/>
              <a:cs typeface="Arial" charset="0"/>
            </a:endParaRPr>
          </a:p>
        </p:txBody>
      </p:sp>
      <p:sp>
        <p:nvSpPr>
          <p:cNvPr id="16" name="Rectangle 6">
            <a:extLst>
              <a:ext uri="{FF2B5EF4-FFF2-40B4-BE49-F238E27FC236}">
                <a16:creationId xmlns:a16="http://schemas.microsoft.com/office/drawing/2014/main" id="{8327D366-F9FD-4108-AAB6-ADBE7DD8EDCA}"/>
              </a:ext>
            </a:extLst>
          </p:cNvPr>
          <p:cNvSpPr>
            <a:spLocks noChangeArrowheads="1"/>
          </p:cNvSpPr>
          <p:nvPr/>
        </p:nvSpPr>
        <p:spPr bwMode="auto">
          <a:xfrm>
            <a:off x="2330156" y="3950946"/>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chemeClr val="bg2">
                  <a:lumMod val="50000"/>
                </a:schemeClr>
              </a:buClr>
              <a:buFont typeface="Arial" pitchFamily="34" charset="0"/>
              <a:buChar char="•"/>
              <a:defRPr/>
            </a:pPr>
            <a:r>
              <a:rPr kumimoji="1" lang="en-US" sz="1270" dirty="0">
                <a:solidFill>
                  <a:schemeClr val="tx2"/>
                </a:solidFill>
                <a:latin typeface="+mn-lt"/>
                <a:cs typeface="Arial" charset="0"/>
              </a:rPr>
              <a:t>[LVIMF] </a:t>
            </a:r>
            <a:r>
              <a:rPr kumimoji="1" lang="cs-CZ" sz="1270" dirty="0">
                <a:solidFill>
                  <a:schemeClr val="tx2"/>
                </a:solidFill>
                <a:latin typeface="+mn-lt"/>
                <a:cs typeface="Arial" charset="0"/>
              </a:rPr>
              <a:t>znamená buď Leu, Val, </a:t>
            </a:r>
            <a:r>
              <a:rPr kumimoji="1" lang="cs-CZ" sz="1270" dirty="0" err="1">
                <a:solidFill>
                  <a:schemeClr val="tx2"/>
                </a:solidFill>
                <a:latin typeface="+mn-lt"/>
                <a:cs typeface="Arial" charset="0"/>
              </a:rPr>
              <a:t>Ile</a:t>
            </a:r>
            <a:r>
              <a:rPr kumimoji="1" lang="cs-CZ" sz="1270" dirty="0">
                <a:solidFill>
                  <a:schemeClr val="tx2"/>
                </a:solidFill>
                <a:latin typeface="+mn-lt"/>
                <a:cs typeface="Arial" charset="0"/>
              </a:rPr>
              <a:t>, Met nebo </a:t>
            </a:r>
            <a:r>
              <a:rPr kumimoji="1" lang="cs-CZ" sz="1270" dirty="0" err="1">
                <a:solidFill>
                  <a:schemeClr val="tx2"/>
                </a:solidFill>
                <a:latin typeface="+mn-lt"/>
                <a:cs typeface="Arial" charset="0"/>
              </a:rPr>
              <a:t>Phe</a:t>
            </a:r>
            <a:endParaRPr kumimoji="1" lang="en-GB" sz="1270" dirty="0">
              <a:solidFill>
                <a:schemeClr val="tx2"/>
              </a:solidFill>
              <a:latin typeface="+mn-lt"/>
              <a:cs typeface="Arial" charset="0"/>
            </a:endParaRPr>
          </a:p>
        </p:txBody>
      </p:sp>
      <p:sp>
        <p:nvSpPr>
          <p:cNvPr id="17" name="Rectangle 6">
            <a:extLst>
              <a:ext uri="{FF2B5EF4-FFF2-40B4-BE49-F238E27FC236}">
                <a16:creationId xmlns:a16="http://schemas.microsoft.com/office/drawing/2014/main" id="{DB38150A-06F4-455D-B5CB-228C1FC94881}"/>
              </a:ext>
            </a:extLst>
          </p:cNvPr>
          <p:cNvSpPr>
            <a:spLocks noChangeArrowheads="1"/>
          </p:cNvSpPr>
          <p:nvPr/>
        </p:nvSpPr>
        <p:spPr bwMode="auto">
          <a:xfrm>
            <a:off x="1948596" y="2895537"/>
            <a:ext cx="5182016" cy="457872"/>
          </a:xfrm>
          <a:prstGeom prst="rect">
            <a:avLst/>
          </a:prstGeom>
          <a:noFill/>
          <a:ln w="9525">
            <a:noFill/>
            <a:miter lim="800000"/>
            <a:headEnd/>
            <a:tailEnd/>
          </a:ln>
          <a:effectLst/>
        </p:spPr>
        <p:txBody>
          <a:bodyPr lIns="92062" tIns="46032" rIns="92062" bIns="46032"/>
          <a:lstStyle/>
          <a:p>
            <a:pPr marL="457143" indent="-457143" algn="just" eaLnBrk="1" hangingPunct="1">
              <a:buClr>
                <a:schemeClr val="tx1"/>
              </a:buClr>
              <a:buFont typeface="Arial" pitchFamily="34" charset="0"/>
              <a:buChar char="•"/>
              <a:defRPr/>
            </a:pPr>
            <a:r>
              <a:rPr kumimoji="1" lang="cs-CZ" sz="1361" dirty="0">
                <a:solidFill>
                  <a:schemeClr val="tx2"/>
                </a:solidFill>
                <a:latin typeface="+mn-lt"/>
                <a:cs typeface="Arial" charset="0"/>
              </a:rPr>
              <a:t>Určen k identifikaci specifické sekvence, např. motivu (</a:t>
            </a:r>
            <a:r>
              <a:rPr kumimoji="1" lang="cs-CZ" sz="1270" dirty="0" err="1">
                <a:solidFill>
                  <a:schemeClr val="tx2"/>
                </a:solidFill>
                <a:latin typeface="+mn-lt"/>
                <a:cs typeface="Arial" charset="0"/>
              </a:rPr>
              <a:t>pattern</a:t>
            </a:r>
            <a:r>
              <a:rPr kumimoji="1" lang="cs-CZ" sz="1361" dirty="0">
                <a:solidFill>
                  <a:schemeClr val="tx2"/>
                </a:solidFill>
                <a:latin typeface="+mn-lt"/>
                <a:cs typeface="Arial" charset="0"/>
              </a:rPr>
              <a:t>) v sekvenci podobných proteinových sekvencí</a:t>
            </a:r>
            <a:endParaRPr kumimoji="1" lang="en-GB" sz="1361" dirty="0">
              <a:solidFill>
                <a:schemeClr val="tx2"/>
              </a:solidFill>
              <a:latin typeface="+mn-lt"/>
              <a:cs typeface="Arial" charset="0"/>
            </a:endParaRPr>
          </a:p>
        </p:txBody>
      </p:sp>
      <p:sp>
        <p:nvSpPr>
          <p:cNvPr id="9" name="Rectangle 6">
            <a:extLst>
              <a:ext uri="{FF2B5EF4-FFF2-40B4-BE49-F238E27FC236}">
                <a16:creationId xmlns:a16="http://schemas.microsoft.com/office/drawing/2014/main" id="{8F460051-6EC6-432D-856C-CC23CA9521E3}"/>
              </a:ext>
            </a:extLst>
          </p:cNvPr>
          <p:cNvSpPr>
            <a:spLocks noChangeArrowheads="1"/>
          </p:cNvSpPr>
          <p:nvPr/>
        </p:nvSpPr>
        <p:spPr bwMode="auto">
          <a:xfrm>
            <a:off x="2330156" y="4212998"/>
            <a:ext cx="5180576" cy="456433"/>
          </a:xfrm>
          <a:prstGeom prst="rect">
            <a:avLst/>
          </a:prstGeom>
          <a:noFill/>
          <a:ln w="9525">
            <a:noFill/>
            <a:miter lim="800000"/>
            <a:headEnd/>
            <a:tailEnd/>
          </a:ln>
          <a:effectLst/>
        </p:spPr>
        <p:txBody>
          <a:bodyPr lIns="92062" tIns="46032" rIns="92062" bIns="46032"/>
          <a:lstStyle/>
          <a:p>
            <a:pPr marL="457143" indent="-457143" algn="just" eaLnBrk="1" hangingPunct="1">
              <a:buClr>
                <a:schemeClr val="bg2">
                  <a:lumMod val="50000"/>
                </a:schemeClr>
              </a:buClr>
              <a:buFont typeface="Arial" pitchFamily="34" charset="0"/>
              <a:buChar char="•"/>
              <a:defRPr/>
            </a:pPr>
            <a:r>
              <a:rPr kumimoji="1" lang="cs-CZ" sz="1270" dirty="0">
                <a:solidFill>
                  <a:schemeClr val="tx2"/>
                </a:solidFill>
                <a:latin typeface="+mn-lt"/>
                <a:cs typeface="Arial" charset="0"/>
              </a:rPr>
              <a:t>- je </a:t>
            </a:r>
            <a:r>
              <a:rPr kumimoji="1" lang="cs-CZ" sz="1270" dirty="0" err="1">
                <a:solidFill>
                  <a:schemeClr val="tx2"/>
                </a:solidFill>
                <a:latin typeface="+mn-lt"/>
                <a:cs typeface="Arial" charset="0"/>
              </a:rPr>
              <a:t>oddělovník</a:t>
            </a:r>
            <a:r>
              <a:rPr kumimoji="1" lang="cs-CZ" sz="1270" dirty="0">
                <a:solidFill>
                  <a:schemeClr val="tx2"/>
                </a:solidFill>
                <a:latin typeface="+mn-lt"/>
                <a:cs typeface="Arial" charset="0"/>
              </a:rPr>
              <a:t> (neznamená nic)</a:t>
            </a:r>
            <a:endParaRPr kumimoji="1" lang="en-GB" sz="1270" dirty="0">
              <a:solidFill>
                <a:schemeClr val="tx2"/>
              </a:solidFill>
              <a:latin typeface="+mn-lt"/>
              <a:cs typeface="Arial" charset="0"/>
            </a:endParaRPr>
          </a:p>
        </p:txBody>
      </p:sp>
      <p:sp>
        <p:nvSpPr>
          <p:cNvPr id="10" name="Rectangle 6">
            <a:extLst>
              <a:ext uri="{FF2B5EF4-FFF2-40B4-BE49-F238E27FC236}">
                <a16:creationId xmlns:a16="http://schemas.microsoft.com/office/drawing/2014/main" id="{B2C77BBA-D062-4FE1-A81B-04638A750F0E}"/>
              </a:ext>
            </a:extLst>
          </p:cNvPr>
          <p:cNvSpPr>
            <a:spLocks noChangeArrowheads="1"/>
          </p:cNvSpPr>
          <p:nvPr/>
        </p:nvSpPr>
        <p:spPr bwMode="auto">
          <a:xfrm>
            <a:off x="2330156" y="4473611"/>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chemeClr val="bg2">
                  <a:lumMod val="50000"/>
                </a:schemeClr>
              </a:buClr>
              <a:buFont typeface="Arial" pitchFamily="34" charset="0"/>
              <a:buChar char="•"/>
              <a:defRPr/>
            </a:pPr>
            <a:r>
              <a:rPr kumimoji="1" lang="cs-CZ" sz="1270" dirty="0">
                <a:solidFill>
                  <a:schemeClr val="tx2"/>
                </a:solidFill>
                <a:latin typeface="+mn-lt"/>
                <a:cs typeface="Arial" charset="0"/>
              </a:rPr>
              <a:t>x(5) znamená 5 jakýchkoliv aminokyselin</a:t>
            </a:r>
            <a:endParaRPr kumimoji="1" lang="en-GB" sz="1270" dirty="0">
              <a:solidFill>
                <a:schemeClr val="tx2"/>
              </a:solidFill>
              <a:latin typeface="+mn-lt"/>
              <a:cs typeface="Arial" charset="0"/>
            </a:endParaRPr>
          </a:p>
        </p:txBody>
      </p:sp>
      <p:sp>
        <p:nvSpPr>
          <p:cNvPr id="11" name="Rectangle 6">
            <a:extLst>
              <a:ext uri="{FF2B5EF4-FFF2-40B4-BE49-F238E27FC236}">
                <a16:creationId xmlns:a16="http://schemas.microsoft.com/office/drawing/2014/main" id="{A6BFDA80-114B-4886-8638-0DF0EBF54C2C}"/>
              </a:ext>
            </a:extLst>
          </p:cNvPr>
          <p:cNvSpPr>
            <a:spLocks noChangeArrowheads="1"/>
          </p:cNvSpPr>
          <p:nvPr/>
        </p:nvSpPr>
        <p:spPr bwMode="auto">
          <a:xfrm>
            <a:off x="2330156" y="4800457"/>
            <a:ext cx="5180576" cy="457872"/>
          </a:xfrm>
          <a:prstGeom prst="rect">
            <a:avLst/>
          </a:prstGeom>
          <a:noFill/>
          <a:ln w="9525">
            <a:noFill/>
            <a:miter lim="800000"/>
            <a:headEnd/>
            <a:tailEnd/>
          </a:ln>
          <a:effectLst/>
        </p:spPr>
        <p:txBody>
          <a:bodyPr lIns="92062" tIns="46032" rIns="92062" bIns="46032"/>
          <a:lstStyle/>
          <a:p>
            <a:pPr marL="457143" indent="-457143" algn="just" eaLnBrk="1" hangingPunct="1">
              <a:buClr>
                <a:schemeClr val="bg2">
                  <a:lumMod val="50000"/>
                </a:schemeClr>
              </a:buClr>
              <a:buFont typeface="Arial" pitchFamily="34" charset="0"/>
              <a:buChar char="•"/>
              <a:defRPr/>
            </a:pPr>
            <a:r>
              <a:rPr kumimoji="1" lang="cs-CZ" sz="1270" dirty="0">
                <a:solidFill>
                  <a:schemeClr val="tx2"/>
                </a:solidFill>
                <a:latin typeface="+mn-lt"/>
                <a:cs typeface="Arial" charset="0"/>
              </a:rPr>
              <a:t>x(3, 5) znamená 3 až 5 jakýchkoliv aminokyselin</a:t>
            </a:r>
            <a:endParaRPr kumimoji="1" lang="en-GB" sz="1270" dirty="0">
              <a:solidFill>
                <a:schemeClr val="tx2"/>
              </a:solidFill>
              <a:latin typeface="+mn-lt"/>
              <a:cs typeface="Arial" charset="0"/>
            </a:endParaRPr>
          </a:p>
        </p:txBody>
      </p:sp>
      <p:sp>
        <p:nvSpPr>
          <p:cNvPr id="12" name="Rectangle 2">
            <a:extLst>
              <a:ext uri="{FF2B5EF4-FFF2-40B4-BE49-F238E27FC236}">
                <a16:creationId xmlns:a16="http://schemas.microsoft.com/office/drawing/2014/main" id="{06518DDB-E493-4BCC-B5AA-E74D0ACD8600}"/>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00"/>
                </a:solidFill>
                <a:latin typeface="+mn-lt"/>
                <a:cs typeface="Arial"/>
              </a:rPr>
              <a:t>BLAST</a:t>
            </a:r>
          </a:p>
          <a:p>
            <a:pPr>
              <a:defRPr/>
            </a:pPr>
            <a:r>
              <a:rPr lang="cs-CZ" sz="1814" kern="0" dirty="0">
                <a:solidFill>
                  <a:srgbClr val="0000FF"/>
                </a:solidFill>
                <a:latin typeface="+mn-lt"/>
                <a:cs typeface="Arial"/>
              </a:rPr>
              <a:t>Specializované verze</a:t>
            </a:r>
            <a:endParaRPr lang="en-US" sz="1814" kern="0" dirty="0">
              <a:solidFill>
                <a:srgbClr val="0000FF"/>
              </a:solidFill>
              <a:latin typeface="+mn-lt"/>
              <a:cs typeface="Arial"/>
            </a:endParaRPr>
          </a:p>
        </p:txBody>
      </p:sp>
      <p:sp>
        <p:nvSpPr>
          <p:cNvPr id="18" name="Rectangle 3">
            <a:extLst>
              <a:ext uri="{FF2B5EF4-FFF2-40B4-BE49-F238E27FC236}">
                <a16:creationId xmlns:a16="http://schemas.microsoft.com/office/drawing/2014/main" id="{4E52012A-04A8-4C6A-8B86-0E1BA9EE5BF5}"/>
              </a:ext>
            </a:extLst>
          </p:cNvPr>
          <p:cNvSpPr txBox="1">
            <a:spLocks noChangeArrowheads="1"/>
          </p:cNvSpPr>
          <p:nvPr/>
        </p:nvSpPr>
        <p:spPr bwMode="auto">
          <a:xfrm>
            <a:off x="1502244" y="1763816"/>
            <a:ext cx="7772304" cy="68536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kumimoji="1" lang="cs-CZ" sz="1633" dirty="0">
                <a:solidFill>
                  <a:schemeClr val="tx2"/>
                </a:solidFill>
                <a:latin typeface="+mn-lt"/>
                <a:cs typeface="Arial" charset="0"/>
              </a:rPr>
              <a:t>V současnosti existuje celá řada specializovaných verzí programu BLAST</a:t>
            </a:r>
            <a:r>
              <a:rPr lang="cs-CZ" sz="1633" kern="0" dirty="0">
                <a:solidFill>
                  <a:schemeClr val="tx2"/>
                </a:solidFill>
                <a:latin typeface="+mn-lt"/>
              </a:rPr>
              <a:t> </a:t>
            </a:r>
            <a:endParaRPr lang="en-GB" sz="1633" kern="0" dirty="0">
              <a:solidFill>
                <a:schemeClr val="tx2"/>
              </a:solidFill>
              <a:latin typeface="+mn-lt"/>
            </a:endParaRPr>
          </a:p>
        </p:txBody>
      </p:sp>
      <p:sp>
        <p:nvSpPr>
          <p:cNvPr id="19" name="Freeform 4">
            <a:extLst>
              <a:ext uri="{FF2B5EF4-FFF2-40B4-BE49-F238E27FC236}">
                <a16:creationId xmlns:a16="http://schemas.microsoft.com/office/drawing/2014/main" id="{EA00B61D-92C5-4F4D-84E6-DC448D9C3057}"/>
              </a:ext>
            </a:extLst>
          </p:cNvPr>
          <p:cNvSpPr>
            <a:spLocks/>
          </p:cNvSpPr>
          <p:nvPr/>
        </p:nvSpPr>
        <p:spPr bwMode="auto">
          <a:xfrm flipH="1">
            <a:off x="1330901" y="1665906"/>
            <a:ext cx="40316" cy="378824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sz="1633">
              <a:latin typeface="+mj-l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10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0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10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5" grpId="0" autoUpdateAnimBg="0"/>
      <p:bldP spid="16" grpId="0" autoUpdateAnimBg="0"/>
      <p:bldP spid="17" grpId="0" autoUpdateAnimBg="0"/>
      <p:bldP spid="9" grpId="0" autoUpdateAnimBg="0"/>
      <p:bldP spid="10" grpId="0" autoUpdateAnimBg="0"/>
      <p:bldP spid="11"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9643FD81-9875-45A7-98AA-6FE9FEF35BCA}"/>
              </a:ext>
            </a:extLst>
          </p:cNvPr>
          <p:cNvSpPr txBox="1">
            <a:spLocks noChangeArrowheads="1"/>
          </p:cNvSpPr>
          <p:nvPr/>
        </p:nvSpPr>
        <p:spPr bwMode="auto">
          <a:xfrm>
            <a:off x="1633269" y="1828608"/>
            <a:ext cx="7772304" cy="685368"/>
          </a:xfrm>
          <a:prstGeom prst="rect">
            <a:avLst/>
          </a:prstGeom>
          <a:noFill/>
          <a:ln w="9525">
            <a:noFill/>
            <a:miter lim="800000"/>
            <a:headEnd/>
            <a:tailEnd/>
          </a:ln>
          <a:effectLst/>
        </p:spPr>
        <p:txBody>
          <a:bodyPr lIns="91427" tIns="45714" rIns="91427" bIns="45714"/>
          <a:lstStyle/>
          <a:p>
            <a:pPr marL="342858" indent="-342858" eaLnBrk="1" hangingPunct="1">
              <a:spcBef>
                <a:spcPct val="20000"/>
              </a:spcBef>
              <a:buClr>
                <a:schemeClr val="accent1"/>
              </a:buClr>
              <a:buSzPct val="85000"/>
              <a:buFont typeface="Wingdings" pitchFamily="2" charset="2"/>
              <a:buChar char="o"/>
              <a:defRPr/>
            </a:pPr>
            <a:r>
              <a:rPr kumimoji="1" lang="cs-CZ" sz="1633" dirty="0">
                <a:latin typeface="+mn-lt"/>
                <a:cs typeface="Arial" charset="0"/>
              </a:rPr>
              <a:t>Příklad vyhledávání pomocí PHI-BLAST</a:t>
            </a:r>
            <a:endParaRPr lang="en-GB" sz="1633" kern="0" dirty="0">
              <a:solidFill>
                <a:schemeClr val="tx2"/>
              </a:solidFill>
              <a:latin typeface="+mn-lt"/>
            </a:endParaRPr>
          </a:p>
        </p:txBody>
      </p:sp>
      <p:pic>
        <p:nvPicPr>
          <p:cNvPr id="132099" name="Picture 3">
            <a:extLst>
              <a:ext uri="{FF2B5EF4-FFF2-40B4-BE49-F238E27FC236}">
                <a16:creationId xmlns:a16="http://schemas.microsoft.com/office/drawing/2014/main" id="{F627A6C2-0292-40E3-905A-383571925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063" y="2590289"/>
            <a:ext cx="6836402" cy="177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Skupina 6">
            <a:extLst>
              <a:ext uri="{FF2B5EF4-FFF2-40B4-BE49-F238E27FC236}">
                <a16:creationId xmlns:a16="http://schemas.microsoft.com/office/drawing/2014/main" id="{03AD230B-7FB8-412D-BABE-65438EF06550}"/>
              </a:ext>
            </a:extLst>
          </p:cNvPr>
          <p:cNvGrpSpPr>
            <a:grpSpLocks/>
          </p:cNvGrpSpPr>
          <p:nvPr/>
        </p:nvGrpSpPr>
        <p:grpSpPr bwMode="auto">
          <a:xfrm>
            <a:off x="1698063" y="3167667"/>
            <a:ext cx="6836402" cy="370042"/>
            <a:chOff x="838200" y="3240000"/>
            <a:chExt cx="7696200" cy="444600"/>
          </a:xfrm>
        </p:grpSpPr>
        <p:sp>
          <p:nvSpPr>
            <p:cNvPr id="5" name="Obdélník 4">
              <a:extLst>
                <a:ext uri="{FF2B5EF4-FFF2-40B4-BE49-F238E27FC236}">
                  <a16:creationId xmlns:a16="http://schemas.microsoft.com/office/drawing/2014/main" id="{6C7914CF-D86C-4FF6-88D0-8736805A614A}"/>
                </a:ext>
              </a:extLst>
            </p:cNvPr>
            <p:cNvSpPr/>
            <p:nvPr/>
          </p:nvSpPr>
          <p:spPr bwMode="auto">
            <a:xfrm>
              <a:off x="7924928" y="3240000"/>
              <a:ext cx="609472" cy="228355"/>
            </a:xfrm>
            <a:prstGeom prst="rect">
              <a:avLst/>
            </a:prstGeom>
            <a:solidFill>
              <a:srgbClr val="FFC000">
                <a:alpha val="52000"/>
              </a:srgbClr>
            </a:solidFill>
            <a:ln w="9525" cap="flat" cmpd="sng" algn="ctr">
              <a:noFill/>
              <a:prstDash val="solid"/>
              <a:round/>
              <a:headEnd type="none" w="med" len="med"/>
              <a:tailEnd type="none" w="med" len="med"/>
            </a:ln>
            <a:effectLst/>
          </p:spPr>
          <p:txBody>
            <a:bodyPr anchor="ctr"/>
            <a:lstStyle/>
            <a:p>
              <a:pPr defTabSz="914288" eaLnBrk="1" hangingPunct="1">
                <a:defRPr/>
              </a:pPr>
              <a:endParaRPr lang="cs-CZ" sz="3900" dirty="0">
                <a:latin typeface="+mn-lt"/>
                <a:cs typeface="Arial" charset="0"/>
              </a:endParaRPr>
            </a:p>
          </p:txBody>
        </p:sp>
        <p:sp>
          <p:nvSpPr>
            <p:cNvPr id="6" name="Obdélník 5">
              <a:extLst>
                <a:ext uri="{FF2B5EF4-FFF2-40B4-BE49-F238E27FC236}">
                  <a16:creationId xmlns:a16="http://schemas.microsoft.com/office/drawing/2014/main" id="{B0DF2268-7A76-4DC8-85A7-013B572EBA39}"/>
                </a:ext>
              </a:extLst>
            </p:cNvPr>
            <p:cNvSpPr/>
            <p:nvPr/>
          </p:nvSpPr>
          <p:spPr bwMode="auto">
            <a:xfrm>
              <a:off x="838200" y="3456245"/>
              <a:ext cx="1447495" cy="228355"/>
            </a:xfrm>
            <a:prstGeom prst="rect">
              <a:avLst/>
            </a:prstGeom>
            <a:solidFill>
              <a:srgbClr val="FFC000">
                <a:alpha val="52000"/>
              </a:srgbClr>
            </a:solidFill>
            <a:ln w="9525" cap="flat" cmpd="sng" algn="ctr">
              <a:noFill/>
              <a:prstDash val="solid"/>
              <a:round/>
              <a:headEnd type="none" w="med" len="med"/>
              <a:tailEnd type="none" w="med" len="med"/>
            </a:ln>
            <a:effectLst/>
          </p:spPr>
          <p:txBody>
            <a:bodyPr anchor="ctr"/>
            <a:lstStyle/>
            <a:p>
              <a:pPr defTabSz="914288" eaLnBrk="1" hangingPunct="1">
                <a:defRPr/>
              </a:pPr>
              <a:endParaRPr lang="cs-CZ" sz="3900" dirty="0">
                <a:latin typeface="+mn-lt"/>
                <a:cs typeface="Arial" charset="0"/>
              </a:endParaRPr>
            </a:p>
          </p:txBody>
        </p:sp>
      </p:grpSp>
      <p:sp>
        <p:nvSpPr>
          <p:cNvPr id="9" name="Freeform 4">
            <a:extLst>
              <a:ext uri="{FF2B5EF4-FFF2-40B4-BE49-F238E27FC236}">
                <a16:creationId xmlns:a16="http://schemas.microsoft.com/office/drawing/2014/main" id="{5ED77DC4-9C1F-4A50-A5DF-6F2CB217F4DE}"/>
              </a:ext>
            </a:extLst>
          </p:cNvPr>
          <p:cNvSpPr>
            <a:spLocks/>
          </p:cNvSpPr>
          <p:nvPr/>
        </p:nvSpPr>
        <p:spPr bwMode="auto">
          <a:xfrm flipH="1">
            <a:off x="1330901" y="1665906"/>
            <a:ext cx="40316" cy="378824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sz="1633">
              <a:latin typeface="+mj-lt"/>
              <a:cs typeface="Arial" charset="0"/>
            </a:endParaRPr>
          </a:p>
        </p:txBody>
      </p:sp>
      <p:sp>
        <p:nvSpPr>
          <p:cNvPr id="10" name="Rectangle 2">
            <a:extLst>
              <a:ext uri="{FF2B5EF4-FFF2-40B4-BE49-F238E27FC236}">
                <a16:creationId xmlns:a16="http://schemas.microsoft.com/office/drawing/2014/main" id="{D34033AD-8A72-43D6-8A0D-D14062059C28}"/>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00"/>
                </a:solidFill>
                <a:latin typeface="+mn-lt"/>
                <a:cs typeface="Arial"/>
              </a:rPr>
              <a:t>BLAST</a:t>
            </a:r>
          </a:p>
          <a:p>
            <a:pPr>
              <a:defRPr/>
            </a:pPr>
            <a:r>
              <a:rPr lang="cs-CZ" sz="1814" kern="0" dirty="0">
                <a:solidFill>
                  <a:srgbClr val="0000FF"/>
                </a:solidFill>
                <a:latin typeface="+mn-lt"/>
                <a:cs typeface="Arial"/>
              </a:rPr>
              <a:t>Specializované verze</a:t>
            </a:r>
            <a:endParaRPr lang="en-US" sz="1814" kern="0" dirty="0">
              <a:solidFill>
                <a:srgbClr val="0000FF"/>
              </a:solidFill>
              <a:latin typeface="+mn-lt"/>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32099"/>
                                        </p:tgtEl>
                                        <p:attrNameLst>
                                          <p:attrName>style.visibility</p:attrName>
                                        </p:attrNameLst>
                                      </p:cBhvr>
                                      <p:to>
                                        <p:strVal val="visible"/>
                                      </p:to>
                                    </p:set>
                                    <p:animEffect transition="in" filter="dissolve">
                                      <p:cBhvr>
                                        <p:cTn id="10" dur="500"/>
                                        <p:tgtEl>
                                          <p:spTgt spid="13209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F60C8C8E-B1E2-4471-9158-F3E866685F52}"/>
              </a:ext>
            </a:extLst>
          </p:cNvPr>
          <p:cNvSpPr>
            <a:spLocks noChangeArrowheads="1"/>
          </p:cNvSpPr>
          <p:nvPr/>
        </p:nvSpPr>
        <p:spPr bwMode="auto">
          <a:xfrm>
            <a:off x="1523841" y="2188570"/>
            <a:ext cx="7161808" cy="456433"/>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de-DE" sz="1633" dirty="0" err="1">
                <a:solidFill>
                  <a:schemeClr val="bg1">
                    <a:lumMod val="75000"/>
                  </a:schemeClr>
                </a:solidFill>
              </a:rPr>
              <a:t>Role</a:t>
            </a:r>
            <a:r>
              <a:rPr kumimoji="1" lang="de-DE" sz="1633" dirty="0">
                <a:solidFill>
                  <a:schemeClr val="bg1">
                    <a:lumMod val="75000"/>
                  </a:schemeClr>
                </a:solidFill>
              </a:rPr>
              <a:t> BIOINFORMATIKY v </a:t>
            </a:r>
            <a:r>
              <a:rPr kumimoji="1" lang="de-DE" sz="1633" dirty="0" err="1">
                <a:solidFill>
                  <a:schemeClr val="bg1">
                    <a:lumMod val="75000"/>
                  </a:schemeClr>
                </a:solidFill>
              </a:rPr>
              <a:t>sou</a:t>
            </a:r>
            <a:r>
              <a:rPr kumimoji="1" lang="cs-CZ" sz="1633" dirty="0">
                <a:solidFill>
                  <a:schemeClr val="bg1">
                    <a:lumMod val="75000"/>
                  </a:schemeClr>
                </a:solidFill>
              </a:rPr>
              <a:t>časném pojetí FUNKČNÍ GENOMIKY</a:t>
            </a:r>
            <a:endParaRPr kumimoji="1" lang="en-US" sz="1633" dirty="0">
              <a:solidFill>
                <a:schemeClr val="bg1">
                  <a:lumMod val="75000"/>
                </a:schemeClr>
              </a:solidFill>
            </a:endParaRPr>
          </a:p>
        </p:txBody>
      </p:sp>
      <p:sp>
        <p:nvSpPr>
          <p:cNvPr id="151555" name="Freeform 4">
            <a:extLst>
              <a:ext uri="{FF2B5EF4-FFF2-40B4-BE49-F238E27FC236}">
                <a16:creationId xmlns:a16="http://schemas.microsoft.com/office/drawing/2014/main" id="{F2C0065B-1EE1-4255-9B8C-A701CE07E2F6}"/>
              </a:ext>
            </a:extLst>
          </p:cNvPr>
          <p:cNvSpPr>
            <a:spLocks/>
          </p:cNvSpPr>
          <p:nvPr/>
        </p:nvSpPr>
        <p:spPr bwMode="auto">
          <a:xfrm>
            <a:off x="1371217" y="1709102"/>
            <a:ext cx="152624" cy="3428280"/>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203782" name="Rectangle 6">
            <a:extLst>
              <a:ext uri="{FF2B5EF4-FFF2-40B4-BE49-F238E27FC236}">
                <a16:creationId xmlns:a16="http://schemas.microsoft.com/office/drawing/2014/main" id="{3678919B-6602-4A32-A98A-233E7D151BF2}"/>
              </a:ext>
            </a:extLst>
          </p:cNvPr>
          <p:cNvSpPr>
            <a:spLocks noChangeArrowheads="1"/>
          </p:cNvSpPr>
          <p:nvPr/>
        </p:nvSpPr>
        <p:spPr bwMode="auto">
          <a:xfrm>
            <a:off x="1523841" y="2699718"/>
            <a:ext cx="7848616" cy="456432"/>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cs-CZ" sz="1633" dirty="0">
                <a:solidFill>
                  <a:schemeClr val="bg1">
                    <a:lumMod val="75000"/>
                  </a:schemeClr>
                </a:solidFill>
              </a:rPr>
              <a:t>D</a:t>
            </a:r>
            <a:r>
              <a:rPr kumimoji="1" lang="de-DE" sz="1633" dirty="0" err="1">
                <a:solidFill>
                  <a:schemeClr val="bg1">
                    <a:lumMod val="75000"/>
                  </a:schemeClr>
                </a:solidFill>
              </a:rPr>
              <a:t>atab</a:t>
            </a:r>
            <a:r>
              <a:rPr kumimoji="1" lang="cs-CZ" sz="1633" dirty="0" err="1">
                <a:solidFill>
                  <a:schemeClr val="bg1">
                    <a:lumMod val="75000"/>
                  </a:schemeClr>
                </a:solidFill>
              </a:rPr>
              <a:t>áze</a:t>
            </a:r>
            <a:endParaRPr kumimoji="1" lang="en-US" sz="1633" dirty="0">
              <a:solidFill>
                <a:schemeClr val="bg1">
                  <a:lumMod val="75000"/>
                </a:schemeClr>
              </a:solidFill>
            </a:endParaRPr>
          </a:p>
        </p:txBody>
      </p:sp>
      <p:sp>
        <p:nvSpPr>
          <p:cNvPr id="203783" name="Rectangle 7">
            <a:extLst>
              <a:ext uri="{FF2B5EF4-FFF2-40B4-BE49-F238E27FC236}">
                <a16:creationId xmlns:a16="http://schemas.microsoft.com/office/drawing/2014/main" id="{8CCDEAA8-A355-4E1B-B03F-F480122FAC79}"/>
              </a:ext>
            </a:extLst>
          </p:cNvPr>
          <p:cNvSpPr>
            <a:spLocks noChangeArrowheads="1"/>
          </p:cNvSpPr>
          <p:nvPr/>
        </p:nvSpPr>
        <p:spPr bwMode="auto">
          <a:xfrm>
            <a:off x="2285521" y="4604637"/>
            <a:ext cx="5182016" cy="456433"/>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451" dirty="0">
                <a:solidFill>
                  <a:schemeClr val="bg1">
                    <a:lumMod val="75000"/>
                  </a:schemeClr>
                </a:solidFill>
              </a:rPr>
              <a:t>Vyhledávání homologií</a:t>
            </a:r>
            <a:endParaRPr kumimoji="1" lang="en-GB" sz="1451" dirty="0">
              <a:solidFill>
                <a:schemeClr val="bg1">
                  <a:lumMod val="75000"/>
                </a:schemeClr>
              </a:solidFill>
            </a:endParaRPr>
          </a:p>
        </p:txBody>
      </p:sp>
      <p:sp>
        <p:nvSpPr>
          <p:cNvPr id="203784" name="Rectangle 8">
            <a:extLst>
              <a:ext uri="{FF2B5EF4-FFF2-40B4-BE49-F238E27FC236}">
                <a16:creationId xmlns:a16="http://schemas.microsoft.com/office/drawing/2014/main" id="{DC73C916-2FB6-41D1-8760-2F7F461D00BE}"/>
              </a:ext>
            </a:extLst>
          </p:cNvPr>
          <p:cNvSpPr>
            <a:spLocks noChangeArrowheads="1"/>
          </p:cNvSpPr>
          <p:nvPr/>
        </p:nvSpPr>
        <p:spPr bwMode="auto">
          <a:xfrm>
            <a:off x="1600153" y="4212998"/>
            <a:ext cx="7161808" cy="456433"/>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cs-CZ" sz="1633" dirty="0">
                <a:solidFill>
                  <a:schemeClr val="bg1">
                    <a:lumMod val="75000"/>
                  </a:schemeClr>
                </a:solidFill>
              </a:rPr>
              <a:t>Analytické nástroje</a:t>
            </a:r>
            <a:endParaRPr kumimoji="1" lang="en-US" sz="1633" dirty="0">
              <a:solidFill>
                <a:schemeClr val="bg1">
                  <a:lumMod val="75000"/>
                </a:schemeClr>
              </a:solidFill>
            </a:endParaRPr>
          </a:p>
        </p:txBody>
      </p:sp>
      <p:sp>
        <p:nvSpPr>
          <p:cNvPr id="203785" name="Rectangle 9">
            <a:extLst>
              <a:ext uri="{FF2B5EF4-FFF2-40B4-BE49-F238E27FC236}">
                <a16:creationId xmlns:a16="http://schemas.microsoft.com/office/drawing/2014/main" id="{952A75FB-3A66-4BC5-B3FB-7FC65A4D225E}"/>
              </a:ext>
            </a:extLst>
          </p:cNvPr>
          <p:cNvSpPr>
            <a:spLocks noChangeArrowheads="1"/>
          </p:cNvSpPr>
          <p:nvPr/>
        </p:nvSpPr>
        <p:spPr bwMode="auto">
          <a:xfrm>
            <a:off x="2209208" y="3156149"/>
            <a:ext cx="5258328" cy="45787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de-DE" sz="1451" dirty="0">
                <a:solidFill>
                  <a:schemeClr val="bg1">
                    <a:lumMod val="75000"/>
                  </a:schemeClr>
                </a:solidFill>
              </a:rPr>
              <a:t>Spektrum „on-line“ </a:t>
            </a:r>
            <a:r>
              <a:rPr kumimoji="1" lang="de-DE" sz="1451" dirty="0" err="1">
                <a:solidFill>
                  <a:schemeClr val="bg1">
                    <a:lumMod val="75000"/>
                  </a:schemeClr>
                </a:solidFill>
              </a:rPr>
              <a:t>zdroj</a:t>
            </a:r>
            <a:r>
              <a:rPr kumimoji="1" lang="cs-CZ" sz="1451" dirty="0">
                <a:solidFill>
                  <a:schemeClr val="bg1">
                    <a:lumMod val="75000"/>
                  </a:schemeClr>
                </a:solidFill>
              </a:rPr>
              <a:t>ů</a:t>
            </a:r>
            <a:endParaRPr kumimoji="1" lang="en-GB" sz="1451" dirty="0">
              <a:solidFill>
                <a:schemeClr val="bg1">
                  <a:lumMod val="75000"/>
                </a:schemeClr>
              </a:solidFill>
            </a:endParaRPr>
          </a:p>
        </p:txBody>
      </p:sp>
      <p:sp>
        <p:nvSpPr>
          <p:cNvPr id="203788" name="Rectangle 12">
            <a:extLst>
              <a:ext uri="{FF2B5EF4-FFF2-40B4-BE49-F238E27FC236}">
                <a16:creationId xmlns:a16="http://schemas.microsoft.com/office/drawing/2014/main" id="{7A5AD8F7-FF57-4306-A066-CDE70B0F9499}"/>
              </a:ext>
            </a:extLst>
          </p:cNvPr>
          <p:cNvSpPr>
            <a:spLocks noChangeArrowheads="1"/>
          </p:cNvSpPr>
          <p:nvPr/>
        </p:nvSpPr>
        <p:spPr bwMode="auto">
          <a:xfrm>
            <a:off x="2285521" y="4909885"/>
            <a:ext cx="5791072"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rgbClr val="0000FF"/>
              </a:buClr>
              <a:buFont typeface="Wingdings" panose="05000000000000000000" pitchFamily="2" charset="2"/>
              <a:buChar char="§"/>
            </a:pPr>
            <a:r>
              <a:rPr kumimoji="1" lang="cs-CZ" altLang="cs-CZ" sz="1451">
                <a:solidFill>
                  <a:schemeClr val="tx2"/>
                </a:solidFill>
                <a:latin typeface="Arial" panose="020B0604020202020204" pitchFamily="34" charset="0"/>
              </a:rPr>
              <a:t>Vyhledávání sekvenčních motivů, otevřených čtecích rámců, restrikčních míst….</a:t>
            </a:r>
            <a:endParaRPr kumimoji="1" lang="en-GB" altLang="cs-CZ" sz="1451">
              <a:solidFill>
                <a:schemeClr val="tx2"/>
              </a:solidFill>
              <a:latin typeface="Arial" panose="020B0604020202020204" pitchFamily="34" charset="0"/>
            </a:endParaRPr>
          </a:p>
        </p:txBody>
      </p:sp>
      <p:sp>
        <p:nvSpPr>
          <p:cNvPr id="203789" name="Rectangle 13">
            <a:extLst>
              <a:ext uri="{FF2B5EF4-FFF2-40B4-BE49-F238E27FC236}">
                <a16:creationId xmlns:a16="http://schemas.microsoft.com/office/drawing/2014/main" id="{577FA11E-CFF0-4D4D-B624-1B144551689F}"/>
              </a:ext>
            </a:extLst>
          </p:cNvPr>
          <p:cNvSpPr>
            <a:spLocks noChangeArrowheads="1"/>
          </p:cNvSpPr>
          <p:nvPr/>
        </p:nvSpPr>
        <p:spPr bwMode="auto">
          <a:xfrm>
            <a:off x="2209209" y="3821359"/>
            <a:ext cx="5562137" cy="456433"/>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451" dirty="0">
                <a:solidFill>
                  <a:schemeClr val="bg1">
                    <a:lumMod val="75000"/>
                  </a:schemeClr>
                </a:solidFill>
              </a:rPr>
              <a:t>GENOMOVÉ zdroje</a:t>
            </a:r>
            <a:endParaRPr kumimoji="1" lang="en-GB" sz="1451" dirty="0">
              <a:solidFill>
                <a:schemeClr val="bg1">
                  <a:lumMod val="75000"/>
                </a:schemeClr>
              </a:solidFill>
            </a:endParaRPr>
          </a:p>
        </p:txBody>
      </p:sp>
      <p:sp>
        <p:nvSpPr>
          <p:cNvPr id="203790" name="Rectangle 14">
            <a:extLst>
              <a:ext uri="{FF2B5EF4-FFF2-40B4-BE49-F238E27FC236}">
                <a16:creationId xmlns:a16="http://schemas.microsoft.com/office/drawing/2014/main" id="{D042D776-D350-496E-865A-1F281AB6BBCE}"/>
              </a:ext>
            </a:extLst>
          </p:cNvPr>
          <p:cNvSpPr>
            <a:spLocks noChangeArrowheads="1"/>
          </p:cNvSpPr>
          <p:nvPr/>
        </p:nvSpPr>
        <p:spPr bwMode="auto">
          <a:xfrm>
            <a:off x="2209209" y="3494514"/>
            <a:ext cx="5562137" cy="45643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451" dirty="0">
                <a:solidFill>
                  <a:schemeClr val="bg1">
                    <a:lumMod val="75000"/>
                  </a:schemeClr>
                </a:solidFill>
              </a:rPr>
              <a:t>PRIM</a:t>
            </a:r>
            <a:r>
              <a:rPr kumimoji="1" lang="de-DE" sz="1451" dirty="0">
                <a:solidFill>
                  <a:schemeClr val="bg1">
                    <a:lumMod val="75000"/>
                  </a:schemeClr>
                </a:solidFill>
              </a:rPr>
              <a:t>ÁR</a:t>
            </a:r>
            <a:r>
              <a:rPr kumimoji="1" lang="cs-CZ" sz="1451" dirty="0">
                <a:solidFill>
                  <a:schemeClr val="bg1">
                    <a:lumMod val="75000"/>
                  </a:schemeClr>
                </a:solidFill>
              </a:rPr>
              <a:t>N</a:t>
            </a:r>
            <a:r>
              <a:rPr kumimoji="1" lang="de-DE" sz="1451" dirty="0">
                <a:solidFill>
                  <a:schemeClr val="bg1">
                    <a:lumMod val="75000"/>
                  </a:schemeClr>
                </a:solidFill>
              </a:rPr>
              <a:t>Í</a:t>
            </a:r>
            <a:r>
              <a:rPr kumimoji="1" lang="cs-CZ" sz="1451" dirty="0">
                <a:solidFill>
                  <a:schemeClr val="bg1">
                    <a:lumMod val="75000"/>
                  </a:schemeClr>
                </a:solidFill>
              </a:rPr>
              <a:t>, </a:t>
            </a:r>
            <a:r>
              <a:rPr kumimoji="1" lang="de-DE" sz="1451" dirty="0">
                <a:solidFill>
                  <a:schemeClr val="bg1">
                    <a:lumMod val="75000"/>
                  </a:schemeClr>
                </a:solidFill>
              </a:rPr>
              <a:t>SEKUNDÁRNÍ</a:t>
            </a:r>
            <a:r>
              <a:rPr kumimoji="1" lang="cs-CZ" sz="1451" dirty="0">
                <a:solidFill>
                  <a:schemeClr val="bg1">
                    <a:lumMod val="75000"/>
                  </a:schemeClr>
                </a:solidFill>
              </a:rPr>
              <a:t> a STRUKTURÁLNÍ databáze</a:t>
            </a:r>
            <a:endParaRPr kumimoji="1" lang="en-GB" sz="1451" dirty="0">
              <a:solidFill>
                <a:schemeClr val="bg1">
                  <a:lumMod val="75000"/>
                </a:schemeClr>
              </a:solidFill>
            </a:endParaRPr>
          </a:p>
        </p:txBody>
      </p:sp>
      <p:sp>
        <p:nvSpPr>
          <p:cNvPr id="14" name="Rectangle 2">
            <a:extLst>
              <a:ext uri="{FF2B5EF4-FFF2-40B4-BE49-F238E27FC236}">
                <a16:creationId xmlns:a16="http://schemas.microsoft.com/office/drawing/2014/main" id="{8056910A-0AAF-4921-88DF-6ABED33A2169}"/>
              </a:ext>
            </a:extLst>
          </p:cNvPr>
          <p:cNvSpPr>
            <a:spLocks noChangeArrowheads="1"/>
          </p:cNvSpPr>
          <p:nvPr/>
        </p:nvSpPr>
        <p:spPr bwMode="auto">
          <a:xfrm>
            <a:off x="1502244" y="1730699"/>
            <a:ext cx="7161808" cy="457872"/>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cs-CZ" sz="1633" dirty="0">
                <a:solidFill>
                  <a:schemeClr val="bg1">
                    <a:lumMod val="75000"/>
                  </a:schemeClr>
                </a:solidFill>
              </a:rPr>
              <a:t>Schéma přednášky</a:t>
            </a:r>
            <a:endParaRPr kumimoji="1" lang="en-US" sz="1633" dirty="0">
              <a:solidFill>
                <a:schemeClr val="bg1">
                  <a:lumMod val="75000"/>
                </a:schemeClr>
              </a:solidFill>
            </a:endParaRPr>
          </a:p>
        </p:txBody>
      </p:sp>
      <p:sp>
        <p:nvSpPr>
          <p:cNvPr id="16" name="Rectangle 2">
            <a:extLst>
              <a:ext uri="{FF2B5EF4-FFF2-40B4-BE49-F238E27FC236}">
                <a16:creationId xmlns:a16="http://schemas.microsoft.com/office/drawing/2014/main" id="{EC4AD4F0-67EB-46FF-9C2B-710C7986013D}"/>
              </a:ext>
            </a:extLst>
          </p:cNvPr>
          <p:cNvSpPr txBox="1">
            <a:spLocks noChangeArrowheads="1"/>
          </p:cNvSpPr>
          <p:nvPr/>
        </p:nvSpPr>
        <p:spPr>
          <a:xfrm>
            <a:off x="1523841" y="190060"/>
            <a:ext cx="7010624" cy="1527680"/>
          </a:xfrm>
          <a:prstGeom prst="rect">
            <a:avLst/>
          </a:prstGeom>
        </p:spPr>
        <p:txBody>
          <a:bodyPr anchor="ctr"/>
          <a:lstStyle/>
          <a:p>
            <a:pPr>
              <a:defRPr/>
            </a:pPr>
            <a:r>
              <a:rPr lang="cs-CZ" sz="4807" kern="0" dirty="0">
                <a:solidFill>
                  <a:schemeClr val="tx2"/>
                </a:solidFill>
                <a:latin typeface="+mj-lt"/>
                <a:ea typeface="+mj-ea"/>
                <a:cs typeface="+mj-cs"/>
              </a:rPr>
              <a:t>Osnova</a:t>
            </a:r>
            <a:endParaRPr lang="en-US" sz="4807" kern="0" dirty="0">
              <a:solidFill>
                <a:schemeClr val="tx2"/>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3788"/>
                                        </p:tgtEl>
                                        <p:attrNameLst>
                                          <p:attrName>style.visibility</p:attrName>
                                        </p:attrNameLst>
                                      </p:cBhvr>
                                      <p:to>
                                        <p:strVal val="visible"/>
                                      </p:to>
                                    </p:set>
                                    <p:animEffect transition="in" filter="wipe(left)">
                                      <p:cBhvr>
                                        <p:cTn id="7" dur="1000"/>
                                        <p:tgtEl>
                                          <p:spTgt spid="203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8"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027">
            <a:extLst>
              <a:ext uri="{FF2B5EF4-FFF2-40B4-BE49-F238E27FC236}">
                <a16:creationId xmlns:a16="http://schemas.microsoft.com/office/drawing/2014/main" id="{73A9993C-AB4D-4A4B-B9A6-4BB725B0C7D6}"/>
              </a:ext>
            </a:extLst>
          </p:cNvPr>
          <p:cNvSpPr>
            <a:spLocks noGrp="1" noChangeArrowheads="1"/>
          </p:cNvSpPr>
          <p:nvPr>
            <p:ph type="body" idx="1"/>
          </p:nvPr>
        </p:nvSpPr>
        <p:spPr bwMode="auto">
          <a:xfrm>
            <a:off x="1437449" y="1567996"/>
            <a:ext cx="6987587" cy="6853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cs-CZ" altLang="cs-CZ" sz="1995" b="1">
                <a:solidFill>
                  <a:srgbClr val="0000FF"/>
                </a:solidFill>
              </a:rPr>
              <a:t>Biology Workbench </a:t>
            </a:r>
            <a:r>
              <a:rPr lang="en-GB" altLang="cs-CZ" sz="1995"/>
              <a:t>http://workbench.sdsc.edu/</a:t>
            </a:r>
          </a:p>
        </p:txBody>
      </p:sp>
      <p:pic>
        <p:nvPicPr>
          <p:cNvPr id="13317" name="Picture 1029" descr="workbench">
            <a:extLst>
              <a:ext uri="{FF2B5EF4-FFF2-40B4-BE49-F238E27FC236}">
                <a16:creationId xmlns:a16="http://schemas.microsoft.com/office/drawing/2014/main" id="{66745EF0-0795-414A-9FF3-2436459FEE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883" y="1989872"/>
            <a:ext cx="5812669" cy="366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7B4F059E-16D5-47AB-8CEE-B25C43AD9070}"/>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j-lt"/>
                <a:cs typeface="Arial"/>
              </a:rPr>
              <a:t>Analytické nástroje</a:t>
            </a:r>
            <a:endParaRPr lang="en-US" sz="4807" kern="0" dirty="0">
              <a:solidFill>
                <a:srgbClr val="0000FF"/>
              </a:solidFill>
              <a:latin typeface="+mj-lt"/>
              <a:cs typeface="Arial"/>
            </a:endParaRPr>
          </a:p>
        </p:txBody>
      </p:sp>
      <p:sp>
        <p:nvSpPr>
          <p:cNvPr id="6" name="Freeform 4">
            <a:extLst>
              <a:ext uri="{FF2B5EF4-FFF2-40B4-BE49-F238E27FC236}">
                <a16:creationId xmlns:a16="http://schemas.microsoft.com/office/drawing/2014/main" id="{9632F8E5-62B8-4E04-AA48-A429AD0B7B78}"/>
              </a:ext>
            </a:extLst>
          </p:cNvPr>
          <p:cNvSpPr>
            <a:spLocks/>
          </p:cNvSpPr>
          <p:nvPr/>
        </p:nvSpPr>
        <p:spPr bwMode="auto">
          <a:xfrm flipH="1">
            <a:off x="1330901" y="1665906"/>
            <a:ext cx="40316" cy="378824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sz="1633">
              <a:latin typeface="+mj-l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315">
                                            <p:txEl>
                                              <p:pRg st="0" end="0"/>
                                            </p:txEl>
                                          </p:spTgt>
                                        </p:tgtEl>
                                        <p:attrNameLst>
                                          <p:attrName>style.visibility</p:attrName>
                                        </p:attrNameLst>
                                      </p:cBhvr>
                                      <p:to>
                                        <p:strVal val="visible"/>
                                      </p:to>
                                    </p:set>
                                    <p:animEffect transition="in" filter="dissolve">
                                      <p:cBhvr>
                                        <p:cTn id="10" dur="500"/>
                                        <p:tgtEl>
                                          <p:spTgt spid="13315">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3317"/>
                                        </p:tgtEl>
                                        <p:attrNameLst>
                                          <p:attrName>style.visibility</p:attrName>
                                        </p:attrNameLst>
                                      </p:cBhvr>
                                      <p:to>
                                        <p:strVal val="visible"/>
                                      </p:to>
                                    </p:set>
                                    <p:animEffect transition="in" filter="dissolve">
                                      <p:cBhvr>
                                        <p:cTn id="13"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027">
            <a:extLst>
              <a:ext uri="{FF2B5EF4-FFF2-40B4-BE49-F238E27FC236}">
                <a16:creationId xmlns:a16="http://schemas.microsoft.com/office/drawing/2014/main" id="{E7A7824E-0773-4731-A989-829A4D6AE1B4}"/>
              </a:ext>
            </a:extLst>
          </p:cNvPr>
          <p:cNvSpPr>
            <a:spLocks noGrp="1" noChangeArrowheads="1"/>
          </p:cNvSpPr>
          <p:nvPr>
            <p:ph type="body" idx="1"/>
          </p:nvPr>
        </p:nvSpPr>
        <p:spPr bwMode="auto">
          <a:xfrm>
            <a:off x="1437449" y="1567996"/>
            <a:ext cx="6987587" cy="6853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cs-CZ" altLang="cs-CZ" sz="1995" b="1">
                <a:solidFill>
                  <a:srgbClr val="0000FF"/>
                </a:solidFill>
              </a:rPr>
              <a:t>Biology Workbench </a:t>
            </a:r>
            <a:r>
              <a:rPr lang="en-GB" altLang="cs-CZ" sz="1995"/>
              <a:t>http://workbench.sdsc.edu/</a:t>
            </a:r>
          </a:p>
        </p:txBody>
      </p:sp>
      <p:sp>
        <p:nvSpPr>
          <p:cNvPr id="5" name="Rectangle 2">
            <a:extLst>
              <a:ext uri="{FF2B5EF4-FFF2-40B4-BE49-F238E27FC236}">
                <a16:creationId xmlns:a16="http://schemas.microsoft.com/office/drawing/2014/main" id="{950B2449-682C-4B16-A12D-81C0D7A90B6B}"/>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j-lt"/>
                <a:cs typeface="Arial"/>
              </a:rPr>
              <a:t>Analytické nástroje</a:t>
            </a:r>
            <a:endParaRPr lang="en-US" sz="4807" kern="0" dirty="0">
              <a:solidFill>
                <a:srgbClr val="0000FF"/>
              </a:solidFill>
              <a:latin typeface="+mj-lt"/>
              <a:cs typeface="Arial"/>
            </a:endParaRPr>
          </a:p>
        </p:txBody>
      </p:sp>
      <p:sp>
        <p:nvSpPr>
          <p:cNvPr id="6" name="Freeform 4">
            <a:extLst>
              <a:ext uri="{FF2B5EF4-FFF2-40B4-BE49-F238E27FC236}">
                <a16:creationId xmlns:a16="http://schemas.microsoft.com/office/drawing/2014/main" id="{8CFF9EF2-6FCF-4026-A4EA-04E3047AA6C3}"/>
              </a:ext>
            </a:extLst>
          </p:cNvPr>
          <p:cNvSpPr>
            <a:spLocks/>
          </p:cNvSpPr>
          <p:nvPr/>
        </p:nvSpPr>
        <p:spPr bwMode="auto">
          <a:xfrm flipH="1">
            <a:off x="1330901" y="1665906"/>
            <a:ext cx="40316" cy="378824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sz="1633">
              <a:latin typeface="+mj-lt"/>
              <a:cs typeface="Arial" charset="0"/>
            </a:endParaRPr>
          </a:p>
        </p:txBody>
      </p:sp>
      <p:pic>
        <p:nvPicPr>
          <p:cNvPr id="7" name="Picture 3" descr="view">
            <a:extLst>
              <a:ext uri="{FF2B5EF4-FFF2-40B4-BE49-F238E27FC236}">
                <a16:creationId xmlns:a16="http://schemas.microsoft.com/office/drawing/2014/main" id="{95935AFE-AFA0-4E85-A469-110ACAF7E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882" y="1929398"/>
            <a:ext cx="6011368" cy="378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027">
            <a:extLst>
              <a:ext uri="{FF2B5EF4-FFF2-40B4-BE49-F238E27FC236}">
                <a16:creationId xmlns:a16="http://schemas.microsoft.com/office/drawing/2014/main" id="{B443C12F-904C-4CEB-BA1D-414395AF6C88}"/>
              </a:ext>
            </a:extLst>
          </p:cNvPr>
          <p:cNvSpPr>
            <a:spLocks noGrp="1" noChangeArrowheads="1"/>
          </p:cNvSpPr>
          <p:nvPr>
            <p:ph type="body" idx="1"/>
          </p:nvPr>
        </p:nvSpPr>
        <p:spPr bwMode="auto">
          <a:xfrm>
            <a:off x="1437449" y="1567996"/>
            <a:ext cx="6987587" cy="6853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cs-CZ" altLang="cs-CZ" sz="1995" b="1">
                <a:solidFill>
                  <a:srgbClr val="0000FF"/>
                </a:solidFill>
              </a:rPr>
              <a:t>Biology Workbench </a:t>
            </a:r>
            <a:r>
              <a:rPr lang="en-GB" altLang="cs-CZ" sz="1995"/>
              <a:t>http://workbench.sdsc.edu/</a:t>
            </a:r>
          </a:p>
        </p:txBody>
      </p:sp>
      <p:sp>
        <p:nvSpPr>
          <p:cNvPr id="5" name="Rectangle 2">
            <a:extLst>
              <a:ext uri="{FF2B5EF4-FFF2-40B4-BE49-F238E27FC236}">
                <a16:creationId xmlns:a16="http://schemas.microsoft.com/office/drawing/2014/main" id="{86638A7C-2162-4653-A2DA-F96C2071CAF2}"/>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j-lt"/>
                <a:cs typeface="Arial"/>
              </a:rPr>
              <a:t>Analytické nástroje</a:t>
            </a:r>
            <a:endParaRPr lang="en-US" sz="4807" kern="0" dirty="0">
              <a:solidFill>
                <a:srgbClr val="0000FF"/>
              </a:solidFill>
              <a:latin typeface="+mj-lt"/>
              <a:cs typeface="Arial"/>
            </a:endParaRPr>
          </a:p>
        </p:txBody>
      </p:sp>
      <p:sp>
        <p:nvSpPr>
          <p:cNvPr id="6" name="Freeform 4">
            <a:extLst>
              <a:ext uri="{FF2B5EF4-FFF2-40B4-BE49-F238E27FC236}">
                <a16:creationId xmlns:a16="http://schemas.microsoft.com/office/drawing/2014/main" id="{7049B4E9-C9D0-4576-BFD7-B234EC60126E}"/>
              </a:ext>
            </a:extLst>
          </p:cNvPr>
          <p:cNvSpPr>
            <a:spLocks/>
          </p:cNvSpPr>
          <p:nvPr/>
        </p:nvSpPr>
        <p:spPr bwMode="auto">
          <a:xfrm flipH="1">
            <a:off x="1330901" y="1665906"/>
            <a:ext cx="40316" cy="378824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sz="1633">
              <a:latin typeface="+mj-lt"/>
              <a:cs typeface="Arial" charset="0"/>
            </a:endParaRPr>
          </a:p>
        </p:txBody>
      </p:sp>
      <p:pic>
        <p:nvPicPr>
          <p:cNvPr id="8" name="Picture 3" descr="regex">
            <a:extLst>
              <a:ext uri="{FF2B5EF4-FFF2-40B4-BE49-F238E27FC236}">
                <a16:creationId xmlns:a16="http://schemas.microsoft.com/office/drawing/2014/main" id="{2059669D-CEDA-44F2-801A-F7527C425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882" y="1926518"/>
            <a:ext cx="4286430" cy="374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027">
            <a:extLst>
              <a:ext uri="{FF2B5EF4-FFF2-40B4-BE49-F238E27FC236}">
                <a16:creationId xmlns:a16="http://schemas.microsoft.com/office/drawing/2014/main" id="{D06C515D-CE39-465D-AAFE-2DDD55B7740E}"/>
              </a:ext>
            </a:extLst>
          </p:cNvPr>
          <p:cNvSpPr>
            <a:spLocks noGrp="1" noChangeArrowheads="1"/>
          </p:cNvSpPr>
          <p:nvPr>
            <p:ph type="body" idx="1"/>
          </p:nvPr>
        </p:nvSpPr>
        <p:spPr bwMode="auto">
          <a:xfrm>
            <a:off x="1437449" y="1567996"/>
            <a:ext cx="6987587" cy="6853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cs-CZ" altLang="cs-CZ" sz="1995" b="1">
                <a:solidFill>
                  <a:srgbClr val="0000FF"/>
                </a:solidFill>
              </a:rPr>
              <a:t>Biology Workbench </a:t>
            </a:r>
            <a:r>
              <a:rPr lang="en-GB" altLang="cs-CZ" sz="1995"/>
              <a:t>http://workbench.sdsc.edu/</a:t>
            </a:r>
          </a:p>
        </p:txBody>
      </p:sp>
      <p:sp>
        <p:nvSpPr>
          <p:cNvPr id="5" name="Rectangle 2">
            <a:extLst>
              <a:ext uri="{FF2B5EF4-FFF2-40B4-BE49-F238E27FC236}">
                <a16:creationId xmlns:a16="http://schemas.microsoft.com/office/drawing/2014/main" id="{41B531A0-2182-46C1-BB3A-1A123249E700}"/>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j-lt"/>
                <a:cs typeface="Arial"/>
              </a:rPr>
              <a:t>Analytické nástroje</a:t>
            </a:r>
            <a:endParaRPr lang="en-US" sz="4807" kern="0" dirty="0">
              <a:solidFill>
                <a:srgbClr val="0000FF"/>
              </a:solidFill>
              <a:latin typeface="+mj-lt"/>
              <a:cs typeface="Arial"/>
            </a:endParaRPr>
          </a:p>
        </p:txBody>
      </p:sp>
      <p:sp>
        <p:nvSpPr>
          <p:cNvPr id="6" name="Freeform 4">
            <a:extLst>
              <a:ext uri="{FF2B5EF4-FFF2-40B4-BE49-F238E27FC236}">
                <a16:creationId xmlns:a16="http://schemas.microsoft.com/office/drawing/2014/main" id="{F6C67A91-5D65-4C12-9EB8-E457CEC45A88}"/>
              </a:ext>
            </a:extLst>
          </p:cNvPr>
          <p:cNvSpPr>
            <a:spLocks/>
          </p:cNvSpPr>
          <p:nvPr/>
        </p:nvSpPr>
        <p:spPr bwMode="auto">
          <a:xfrm flipH="1">
            <a:off x="1330901" y="1665906"/>
            <a:ext cx="40316" cy="378824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sz="1633">
              <a:latin typeface="+mj-lt"/>
              <a:cs typeface="Arial" charset="0"/>
            </a:endParaRPr>
          </a:p>
        </p:txBody>
      </p:sp>
      <p:pic>
        <p:nvPicPr>
          <p:cNvPr id="7" name="Picture 3" descr="frames">
            <a:extLst>
              <a:ext uri="{FF2B5EF4-FFF2-40B4-BE49-F238E27FC236}">
                <a16:creationId xmlns:a16="http://schemas.microsoft.com/office/drawing/2014/main" id="{E6153C8E-8D52-468C-9FBB-849402402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284" y="1926519"/>
            <a:ext cx="4659351" cy="381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027">
            <a:extLst>
              <a:ext uri="{FF2B5EF4-FFF2-40B4-BE49-F238E27FC236}">
                <a16:creationId xmlns:a16="http://schemas.microsoft.com/office/drawing/2014/main" id="{4D588E63-8016-4BE2-8303-F46F15E510B6}"/>
              </a:ext>
            </a:extLst>
          </p:cNvPr>
          <p:cNvSpPr>
            <a:spLocks noGrp="1" noChangeArrowheads="1"/>
          </p:cNvSpPr>
          <p:nvPr>
            <p:ph type="body" idx="1"/>
          </p:nvPr>
        </p:nvSpPr>
        <p:spPr bwMode="auto">
          <a:xfrm>
            <a:off x="1437449" y="1567996"/>
            <a:ext cx="6987587" cy="6853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cs-CZ" altLang="cs-CZ" sz="1995" b="1">
                <a:solidFill>
                  <a:srgbClr val="0000FF"/>
                </a:solidFill>
              </a:rPr>
              <a:t>Biology Workbench </a:t>
            </a:r>
            <a:r>
              <a:rPr lang="en-GB" altLang="cs-CZ" sz="1995"/>
              <a:t>http://workbench.sdsc.edu/</a:t>
            </a:r>
          </a:p>
        </p:txBody>
      </p:sp>
      <p:sp>
        <p:nvSpPr>
          <p:cNvPr id="5" name="Rectangle 2">
            <a:extLst>
              <a:ext uri="{FF2B5EF4-FFF2-40B4-BE49-F238E27FC236}">
                <a16:creationId xmlns:a16="http://schemas.microsoft.com/office/drawing/2014/main" id="{D75D3D02-5D7C-4CA6-848D-7B1969F7079C}"/>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j-lt"/>
                <a:cs typeface="Arial"/>
              </a:rPr>
              <a:t>Analytické nástroje</a:t>
            </a:r>
            <a:endParaRPr lang="en-US" sz="4807" kern="0" dirty="0">
              <a:solidFill>
                <a:srgbClr val="0000FF"/>
              </a:solidFill>
              <a:latin typeface="+mj-lt"/>
              <a:cs typeface="Arial"/>
            </a:endParaRPr>
          </a:p>
        </p:txBody>
      </p:sp>
      <p:sp>
        <p:nvSpPr>
          <p:cNvPr id="6" name="Freeform 4">
            <a:extLst>
              <a:ext uri="{FF2B5EF4-FFF2-40B4-BE49-F238E27FC236}">
                <a16:creationId xmlns:a16="http://schemas.microsoft.com/office/drawing/2014/main" id="{78E5B807-1F11-4149-9D14-F36B07CEE962}"/>
              </a:ext>
            </a:extLst>
          </p:cNvPr>
          <p:cNvSpPr>
            <a:spLocks/>
          </p:cNvSpPr>
          <p:nvPr/>
        </p:nvSpPr>
        <p:spPr bwMode="auto">
          <a:xfrm flipH="1">
            <a:off x="1330901" y="1665906"/>
            <a:ext cx="40316" cy="378824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sz="1633">
              <a:latin typeface="+mj-lt"/>
              <a:cs typeface="Arial" charset="0"/>
            </a:endParaRPr>
          </a:p>
        </p:txBody>
      </p:sp>
      <p:pic>
        <p:nvPicPr>
          <p:cNvPr id="8" name="Picture 3" descr="tacg">
            <a:extLst>
              <a:ext uri="{FF2B5EF4-FFF2-40B4-BE49-F238E27FC236}">
                <a16:creationId xmlns:a16="http://schemas.microsoft.com/office/drawing/2014/main" id="{EAB0AFE6-E22D-4961-A9AA-E006F91C0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401" y="1981232"/>
            <a:ext cx="4930042" cy="373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027">
            <a:extLst>
              <a:ext uri="{FF2B5EF4-FFF2-40B4-BE49-F238E27FC236}">
                <a16:creationId xmlns:a16="http://schemas.microsoft.com/office/drawing/2014/main" id="{081F0F09-E91B-422E-9FA8-B658176EDB5D}"/>
              </a:ext>
            </a:extLst>
          </p:cNvPr>
          <p:cNvSpPr>
            <a:spLocks noGrp="1" noChangeArrowheads="1"/>
          </p:cNvSpPr>
          <p:nvPr>
            <p:ph type="body" idx="1"/>
          </p:nvPr>
        </p:nvSpPr>
        <p:spPr bwMode="auto">
          <a:xfrm>
            <a:off x="1437449" y="1567996"/>
            <a:ext cx="6987587" cy="6853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cs-CZ" altLang="cs-CZ" sz="1995" b="1">
                <a:solidFill>
                  <a:srgbClr val="0000FF"/>
                </a:solidFill>
              </a:rPr>
              <a:t>Biology Workbench </a:t>
            </a:r>
            <a:r>
              <a:rPr lang="en-GB" altLang="cs-CZ" sz="1995"/>
              <a:t>http://workbench.sdsc.edu/</a:t>
            </a:r>
          </a:p>
        </p:txBody>
      </p:sp>
      <p:sp>
        <p:nvSpPr>
          <p:cNvPr id="5" name="Rectangle 2">
            <a:extLst>
              <a:ext uri="{FF2B5EF4-FFF2-40B4-BE49-F238E27FC236}">
                <a16:creationId xmlns:a16="http://schemas.microsoft.com/office/drawing/2014/main" id="{51B71AD2-7D1D-44CA-8DB8-D8C44048D8EB}"/>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j-lt"/>
                <a:cs typeface="Arial"/>
              </a:rPr>
              <a:t>Analytické nástroje</a:t>
            </a:r>
            <a:endParaRPr lang="en-US" sz="4807" kern="0" dirty="0">
              <a:solidFill>
                <a:srgbClr val="0000FF"/>
              </a:solidFill>
              <a:latin typeface="+mj-lt"/>
              <a:cs typeface="Arial"/>
            </a:endParaRPr>
          </a:p>
        </p:txBody>
      </p:sp>
      <p:sp>
        <p:nvSpPr>
          <p:cNvPr id="6" name="Freeform 4">
            <a:extLst>
              <a:ext uri="{FF2B5EF4-FFF2-40B4-BE49-F238E27FC236}">
                <a16:creationId xmlns:a16="http://schemas.microsoft.com/office/drawing/2014/main" id="{96862F10-AA3D-40D1-8C79-2D9DB755CE1D}"/>
              </a:ext>
            </a:extLst>
          </p:cNvPr>
          <p:cNvSpPr>
            <a:spLocks/>
          </p:cNvSpPr>
          <p:nvPr/>
        </p:nvSpPr>
        <p:spPr bwMode="auto">
          <a:xfrm flipH="1">
            <a:off x="1330901" y="1665906"/>
            <a:ext cx="40316" cy="378824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sz="1633">
              <a:latin typeface="+mj-lt"/>
              <a:cs typeface="Arial" charset="0"/>
            </a:endParaRPr>
          </a:p>
        </p:txBody>
      </p:sp>
      <p:pic>
        <p:nvPicPr>
          <p:cNvPr id="7" name="Picture 3" descr="texshade">
            <a:extLst>
              <a:ext uri="{FF2B5EF4-FFF2-40B4-BE49-F238E27FC236}">
                <a16:creationId xmlns:a16="http://schemas.microsoft.com/office/drawing/2014/main" id="{05C3DE84-8073-442B-96AA-67634911A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882" y="1926518"/>
            <a:ext cx="4179881" cy="381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027">
            <a:extLst>
              <a:ext uri="{FF2B5EF4-FFF2-40B4-BE49-F238E27FC236}">
                <a16:creationId xmlns:a16="http://schemas.microsoft.com/office/drawing/2014/main" id="{03977BCC-6066-4B23-AF62-9B7AF63EC143}"/>
              </a:ext>
            </a:extLst>
          </p:cNvPr>
          <p:cNvSpPr>
            <a:spLocks noGrp="1" noChangeArrowheads="1"/>
          </p:cNvSpPr>
          <p:nvPr>
            <p:ph type="body" idx="1"/>
          </p:nvPr>
        </p:nvSpPr>
        <p:spPr bwMode="auto">
          <a:xfrm>
            <a:off x="1437449" y="1567996"/>
            <a:ext cx="6987587" cy="6853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cs-CZ" altLang="cs-CZ" sz="1995" b="1">
                <a:solidFill>
                  <a:srgbClr val="0000FF"/>
                </a:solidFill>
              </a:rPr>
              <a:t>Biology Workbench </a:t>
            </a:r>
            <a:r>
              <a:rPr lang="en-GB" altLang="cs-CZ" sz="1995"/>
              <a:t>http://workbench.sdsc.edu/</a:t>
            </a:r>
          </a:p>
        </p:txBody>
      </p:sp>
      <p:sp>
        <p:nvSpPr>
          <p:cNvPr id="5" name="Rectangle 2">
            <a:extLst>
              <a:ext uri="{FF2B5EF4-FFF2-40B4-BE49-F238E27FC236}">
                <a16:creationId xmlns:a16="http://schemas.microsoft.com/office/drawing/2014/main" id="{6F54CEF6-3C0F-4D36-9466-4F1C3BFA90C0}"/>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j-lt"/>
                <a:cs typeface="Arial"/>
              </a:rPr>
              <a:t>Analytické nástroje</a:t>
            </a:r>
            <a:endParaRPr lang="en-US" sz="4807" kern="0" dirty="0">
              <a:solidFill>
                <a:srgbClr val="0000FF"/>
              </a:solidFill>
              <a:latin typeface="+mj-lt"/>
              <a:cs typeface="Arial"/>
            </a:endParaRPr>
          </a:p>
        </p:txBody>
      </p:sp>
      <p:sp>
        <p:nvSpPr>
          <p:cNvPr id="6" name="Freeform 4">
            <a:extLst>
              <a:ext uri="{FF2B5EF4-FFF2-40B4-BE49-F238E27FC236}">
                <a16:creationId xmlns:a16="http://schemas.microsoft.com/office/drawing/2014/main" id="{9FDF5B25-3C04-4C37-969F-689FC209B5DF}"/>
              </a:ext>
            </a:extLst>
          </p:cNvPr>
          <p:cNvSpPr>
            <a:spLocks/>
          </p:cNvSpPr>
          <p:nvPr/>
        </p:nvSpPr>
        <p:spPr bwMode="auto">
          <a:xfrm flipH="1">
            <a:off x="1330901" y="1665906"/>
            <a:ext cx="40316" cy="378824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sz="1633">
              <a:latin typeface="+mj-lt"/>
              <a:cs typeface="Arial" charset="0"/>
            </a:endParaRPr>
          </a:p>
        </p:txBody>
      </p:sp>
      <p:pic>
        <p:nvPicPr>
          <p:cNvPr id="8" name="Picture 3" descr="tree">
            <a:extLst>
              <a:ext uri="{FF2B5EF4-FFF2-40B4-BE49-F238E27FC236}">
                <a16:creationId xmlns:a16="http://schemas.microsoft.com/office/drawing/2014/main" id="{6EA0FFAA-63BA-4C77-B85C-D6A27C317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882" y="1926518"/>
            <a:ext cx="4392978" cy="378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2D964D65-119D-44E4-860E-D4FA90890A63}"/>
              </a:ext>
            </a:extLst>
          </p:cNvPr>
          <p:cNvSpPr>
            <a:spLocks noChangeArrowheads="1"/>
          </p:cNvSpPr>
          <p:nvPr/>
        </p:nvSpPr>
        <p:spPr bwMode="auto">
          <a:xfrm>
            <a:off x="1523841" y="1904921"/>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Font typeface="Wingdings" panose="05000000000000000000" pitchFamily="2" charset="2"/>
              <a:buChar char="§"/>
            </a:pPr>
            <a:r>
              <a:rPr kumimoji="1" lang="en-US" altLang="cs-CZ" sz="1814" i="1">
                <a:solidFill>
                  <a:srgbClr val="0000FF"/>
                </a:solidFill>
                <a:latin typeface="Arial" panose="020B0604020202020204" pitchFamily="34" charset="0"/>
              </a:rPr>
              <a:t>Sensu lato </a:t>
            </a:r>
            <a:r>
              <a:rPr kumimoji="1" lang="en-US" altLang="cs-CZ" sz="1814">
                <a:solidFill>
                  <a:schemeClr val="tx2"/>
                </a:solidFill>
                <a:latin typeface="Arial" panose="020B0604020202020204" pitchFamily="34" charset="0"/>
              </a:rPr>
              <a:t>(v</a:t>
            </a:r>
            <a:r>
              <a:rPr kumimoji="1" lang="cs-CZ" altLang="cs-CZ" sz="1814">
                <a:solidFill>
                  <a:schemeClr val="tx2"/>
                </a:solidFill>
                <a:latin typeface="Arial" panose="020B0604020202020204" pitchFamily="34" charset="0"/>
              </a:rPr>
              <a:t> širším pojetí</a:t>
            </a:r>
            <a:r>
              <a:rPr kumimoji="1" lang="en-US" altLang="cs-CZ" sz="1814">
                <a:solidFill>
                  <a:schemeClr val="tx2"/>
                </a:solidFill>
                <a:latin typeface="Arial" panose="020B0604020202020204" pitchFamily="34" charset="0"/>
              </a:rPr>
              <a:t>) </a:t>
            </a:r>
            <a:r>
              <a:rPr kumimoji="1" lang="cs-CZ" altLang="cs-CZ" sz="1814">
                <a:solidFill>
                  <a:schemeClr val="tx2"/>
                </a:solidFill>
                <a:latin typeface="Arial" panose="020B0604020202020204" pitchFamily="34" charset="0"/>
              </a:rPr>
              <a:t>zkoumá </a:t>
            </a:r>
            <a:r>
              <a:rPr kumimoji="1" lang="cs-CZ" altLang="cs-CZ" sz="1814" b="1">
                <a:solidFill>
                  <a:srgbClr val="0000FF"/>
                </a:solidFill>
                <a:latin typeface="Arial" panose="020B0604020202020204" pitchFamily="34" charset="0"/>
              </a:rPr>
              <a:t>STRUKTURU</a:t>
            </a:r>
            <a:r>
              <a:rPr kumimoji="1" lang="cs-CZ" altLang="cs-CZ" sz="1814">
                <a:solidFill>
                  <a:schemeClr val="tx2"/>
                </a:solidFill>
                <a:latin typeface="Arial" panose="020B0604020202020204" pitchFamily="34" charset="0"/>
              </a:rPr>
              <a:t> a </a:t>
            </a:r>
            <a:r>
              <a:rPr kumimoji="1" lang="cs-CZ" altLang="cs-CZ" sz="1814" b="1">
                <a:solidFill>
                  <a:srgbClr val="0000FF"/>
                </a:solidFill>
                <a:latin typeface="Arial" panose="020B0604020202020204" pitchFamily="34" charset="0"/>
              </a:rPr>
              <a:t>FUNKCI</a:t>
            </a:r>
            <a:r>
              <a:rPr kumimoji="1" lang="cs-CZ" altLang="cs-CZ" sz="1814">
                <a:solidFill>
                  <a:srgbClr val="0000FF"/>
                </a:solidFill>
                <a:latin typeface="Arial" panose="020B0604020202020204" pitchFamily="34" charset="0"/>
              </a:rPr>
              <a:t> </a:t>
            </a:r>
            <a:r>
              <a:rPr kumimoji="1" lang="cs-CZ" altLang="cs-CZ" sz="1814" u="sng">
                <a:solidFill>
                  <a:srgbClr val="0000FF"/>
                </a:solidFill>
                <a:latin typeface="Arial" panose="020B0604020202020204" pitchFamily="34" charset="0"/>
              </a:rPr>
              <a:t>genomů</a:t>
            </a:r>
            <a:endParaRPr kumimoji="1" lang="en-US" altLang="cs-CZ" sz="1814" u="sng">
              <a:solidFill>
                <a:srgbClr val="0000FF"/>
              </a:solidFill>
              <a:latin typeface="Arial" panose="020B0604020202020204" pitchFamily="34" charset="0"/>
            </a:endParaRPr>
          </a:p>
        </p:txBody>
      </p:sp>
      <p:sp>
        <p:nvSpPr>
          <p:cNvPr id="207876" name="Freeform 4">
            <a:extLst>
              <a:ext uri="{FF2B5EF4-FFF2-40B4-BE49-F238E27FC236}">
                <a16:creationId xmlns:a16="http://schemas.microsoft.com/office/drawing/2014/main" id="{006E1961-6E76-4FB9-B506-2AD3F725DE43}"/>
              </a:ext>
            </a:extLst>
          </p:cNvPr>
          <p:cNvSpPr>
            <a:spLocks/>
          </p:cNvSpPr>
          <p:nvPr/>
        </p:nvSpPr>
        <p:spPr bwMode="auto">
          <a:xfrm>
            <a:off x="1371217" y="2057545"/>
            <a:ext cx="76312" cy="2286480"/>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207877" name="Rectangle 5">
            <a:extLst>
              <a:ext uri="{FF2B5EF4-FFF2-40B4-BE49-F238E27FC236}">
                <a16:creationId xmlns:a16="http://schemas.microsoft.com/office/drawing/2014/main" id="{082AB5B7-D4D6-4321-A257-C1BC88B12E25}"/>
              </a:ext>
            </a:extLst>
          </p:cNvPr>
          <p:cNvSpPr>
            <a:spLocks noChangeArrowheads="1"/>
          </p:cNvSpPr>
          <p:nvPr/>
        </p:nvSpPr>
        <p:spPr bwMode="auto">
          <a:xfrm>
            <a:off x="1523841" y="3592424"/>
            <a:ext cx="6444763"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Font typeface="Wingdings" panose="05000000000000000000" pitchFamily="2" charset="2"/>
              <a:buChar char="§"/>
            </a:pPr>
            <a:r>
              <a:rPr kumimoji="1" lang="en-US" altLang="cs-CZ" sz="1814" i="1">
                <a:solidFill>
                  <a:srgbClr val="0000FF"/>
                </a:solidFill>
                <a:latin typeface="Arial" panose="020B0604020202020204" pitchFamily="34" charset="0"/>
              </a:rPr>
              <a:t>Sensu stricto (</a:t>
            </a:r>
            <a:r>
              <a:rPr kumimoji="1" lang="en-US" altLang="cs-CZ" sz="1814">
                <a:solidFill>
                  <a:schemeClr val="tx2"/>
                </a:solidFill>
                <a:latin typeface="Arial" panose="020B0604020202020204" pitchFamily="34" charset="0"/>
              </a:rPr>
              <a:t>v</a:t>
            </a:r>
            <a:r>
              <a:rPr kumimoji="1" lang="cs-CZ" altLang="cs-CZ" sz="1814">
                <a:solidFill>
                  <a:schemeClr val="tx2"/>
                </a:solidFill>
                <a:latin typeface="Arial" panose="020B0604020202020204" pitchFamily="34" charset="0"/>
              </a:rPr>
              <a:t> užším pojetí</a:t>
            </a:r>
            <a:r>
              <a:rPr kumimoji="1" lang="en-US" altLang="cs-CZ" sz="1814">
                <a:solidFill>
                  <a:schemeClr val="tx2"/>
                </a:solidFill>
                <a:latin typeface="Arial" panose="020B0604020202020204" pitchFamily="34" charset="0"/>
              </a:rPr>
              <a:t>)</a:t>
            </a:r>
            <a:r>
              <a:rPr kumimoji="1" lang="cs-CZ" altLang="cs-CZ" sz="1814">
                <a:solidFill>
                  <a:schemeClr val="tx2"/>
                </a:solidFill>
                <a:latin typeface="Arial" panose="020B0604020202020204" pitchFamily="34" charset="0"/>
              </a:rPr>
              <a:t> zkoumá </a:t>
            </a:r>
            <a:r>
              <a:rPr kumimoji="1" lang="cs-CZ" altLang="cs-CZ" sz="1814">
                <a:solidFill>
                  <a:srgbClr val="0000FF"/>
                </a:solidFill>
                <a:latin typeface="Arial" panose="020B0604020202020204" pitchFamily="34" charset="0"/>
              </a:rPr>
              <a:t>FUNKCI </a:t>
            </a:r>
            <a:r>
              <a:rPr kumimoji="1" lang="cs-CZ" altLang="cs-CZ" sz="1814" u="sng">
                <a:solidFill>
                  <a:srgbClr val="0000FF"/>
                </a:solidFill>
                <a:latin typeface="Arial" panose="020B0604020202020204" pitchFamily="34" charset="0"/>
              </a:rPr>
              <a:t>jednotlivých genů</a:t>
            </a:r>
            <a:r>
              <a:rPr kumimoji="1" lang="cs-CZ" altLang="cs-CZ" sz="1814">
                <a:solidFill>
                  <a:srgbClr val="0000FF"/>
                </a:solidFill>
                <a:latin typeface="Arial" panose="020B0604020202020204" pitchFamily="34" charset="0"/>
              </a:rPr>
              <a:t> </a:t>
            </a:r>
            <a:r>
              <a:rPr kumimoji="1" lang="cs-CZ" altLang="cs-CZ" sz="1814">
                <a:solidFill>
                  <a:schemeClr val="tx2"/>
                </a:solidFill>
                <a:latin typeface="Arial" panose="020B0604020202020204" pitchFamily="34" charset="0"/>
              </a:rPr>
              <a:t>- </a:t>
            </a:r>
            <a:r>
              <a:rPr kumimoji="1" lang="cs-CZ" altLang="cs-CZ" sz="1814" b="1">
                <a:solidFill>
                  <a:srgbClr val="0000FF"/>
                </a:solidFill>
                <a:latin typeface="Arial" panose="020B0604020202020204" pitchFamily="34" charset="0"/>
              </a:rPr>
              <a:t>FUNKČNÍ</a:t>
            </a:r>
            <a:r>
              <a:rPr kumimoji="1" lang="cs-CZ" altLang="cs-CZ" sz="1814">
                <a:solidFill>
                  <a:srgbClr val="0000FF"/>
                </a:solidFill>
                <a:latin typeface="Arial" panose="020B0604020202020204" pitchFamily="34" charset="0"/>
              </a:rPr>
              <a:t> </a:t>
            </a:r>
            <a:r>
              <a:rPr kumimoji="1" lang="cs-CZ" altLang="cs-CZ" sz="1814" b="1">
                <a:solidFill>
                  <a:srgbClr val="0000FF"/>
                </a:solidFill>
                <a:latin typeface="Arial" panose="020B0604020202020204" pitchFamily="34" charset="0"/>
              </a:rPr>
              <a:t>GENOMIKA</a:t>
            </a:r>
            <a:endParaRPr kumimoji="1" lang="en-US" altLang="cs-CZ" sz="1814" b="1">
              <a:solidFill>
                <a:srgbClr val="0000FF"/>
              </a:solidFill>
              <a:latin typeface="Arial" panose="020B0604020202020204" pitchFamily="34" charset="0"/>
            </a:endParaRPr>
          </a:p>
        </p:txBody>
      </p:sp>
      <p:sp>
        <p:nvSpPr>
          <p:cNvPr id="207880" name="Rectangle 8">
            <a:extLst>
              <a:ext uri="{FF2B5EF4-FFF2-40B4-BE49-F238E27FC236}">
                <a16:creationId xmlns:a16="http://schemas.microsoft.com/office/drawing/2014/main" id="{0B4030A6-C22E-48A5-A5AF-049CE32D542F}"/>
              </a:ext>
            </a:extLst>
          </p:cNvPr>
          <p:cNvSpPr>
            <a:spLocks noChangeArrowheads="1"/>
          </p:cNvSpPr>
          <p:nvPr/>
        </p:nvSpPr>
        <p:spPr bwMode="auto">
          <a:xfrm>
            <a:off x="2209208" y="4344025"/>
            <a:ext cx="5258328"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rgbClr val="0000FF"/>
              </a:buClr>
              <a:buFont typeface="Wingdings" panose="05000000000000000000" pitchFamily="2" charset="2"/>
              <a:buChar char="§"/>
            </a:pPr>
            <a:r>
              <a:rPr kumimoji="1" lang="cs-CZ" altLang="cs-CZ" sz="1633">
                <a:solidFill>
                  <a:schemeClr val="tx2"/>
                </a:solidFill>
                <a:latin typeface="Arial" panose="020B0604020202020204" pitchFamily="34" charset="0"/>
              </a:rPr>
              <a:t>používá zejména přístupy </a:t>
            </a:r>
            <a:r>
              <a:rPr kumimoji="1" lang="cs-CZ" altLang="cs-CZ" sz="1633">
                <a:solidFill>
                  <a:srgbClr val="0000FF"/>
                </a:solidFill>
                <a:latin typeface="Arial" panose="020B0604020202020204" pitchFamily="34" charset="0"/>
              </a:rPr>
              <a:t>REVERZNÍ GENETIKY </a:t>
            </a:r>
            <a:endParaRPr kumimoji="1" lang="en-GB" altLang="cs-CZ" sz="1633">
              <a:solidFill>
                <a:srgbClr val="0000FF"/>
              </a:solidFill>
              <a:latin typeface="Arial" panose="020B0604020202020204" pitchFamily="34" charset="0"/>
            </a:endParaRPr>
          </a:p>
        </p:txBody>
      </p:sp>
      <p:sp>
        <p:nvSpPr>
          <p:cNvPr id="207884" name="Rectangle 12">
            <a:extLst>
              <a:ext uri="{FF2B5EF4-FFF2-40B4-BE49-F238E27FC236}">
                <a16:creationId xmlns:a16="http://schemas.microsoft.com/office/drawing/2014/main" id="{12DCED90-B7AF-425C-9361-523F38444BA3}"/>
              </a:ext>
            </a:extLst>
          </p:cNvPr>
          <p:cNvSpPr>
            <a:spLocks noChangeArrowheads="1"/>
          </p:cNvSpPr>
          <p:nvPr/>
        </p:nvSpPr>
        <p:spPr bwMode="auto">
          <a:xfrm>
            <a:off x="2194810" y="2645003"/>
            <a:ext cx="5258328"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rgbClr val="0000FF"/>
              </a:buClr>
              <a:buFont typeface="Wingdings" panose="05000000000000000000" pitchFamily="2" charset="2"/>
              <a:buChar char="§"/>
            </a:pPr>
            <a:r>
              <a:rPr kumimoji="1" lang="cs-CZ" altLang="cs-CZ" sz="1633">
                <a:solidFill>
                  <a:schemeClr val="tx2"/>
                </a:solidFill>
                <a:latin typeface="Arial" panose="020B0604020202020204" pitchFamily="34" charset="0"/>
              </a:rPr>
              <a:t>Předpokladem je znalost genomu (sekvencí)- práce s databázemi </a:t>
            </a:r>
            <a:endParaRPr kumimoji="1" lang="en-GB" altLang="cs-CZ" sz="1633">
              <a:solidFill>
                <a:schemeClr val="tx2"/>
              </a:solidFill>
              <a:latin typeface="Arial" panose="020B0604020202020204" pitchFamily="34" charset="0"/>
            </a:endParaRPr>
          </a:p>
        </p:txBody>
      </p:sp>
      <p:sp>
        <p:nvSpPr>
          <p:cNvPr id="23559" name="Rectangle 2">
            <a:extLst>
              <a:ext uri="{FF2B5EF4-FFF2-40B4-BE49-F238E27FC236}">
                <a16:creationId xmlns:a16="http://schemas.microsoft.com/office/drawing/2014/main" id="{CC9786A6-E1AE-4EBF-994D-C484653A6A72}"/>
              </a:ext>
            </a:extLst>
          </p:cNvPr>
          <p:cNvSpPr txBox="1">
            <a:spLocks noChangeArrowheads="1"/>
          </p:cNvSpPr>
          <p:nvPr/>
        </p:nvSpPr>
        <p:spPr bwMode="auto">
          <a:xfrm>
            <a:off x="1523841" y="190060"/>
            <a:ext cx="7010624" cy="152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cs-CZ" altLang="cs-CZ" sz="4898">
                <a:solidFill>
                  <a:srgbClr val="0000FF"/>
                </a:solidFill>
                <a:latin typeface="Arial" panose="020B0604020202020204" pitchFamily="34" charset="0"/>
              </a:rPr>
              <a:t>GENOMIKA-co to je</a:t>
            </a:r>
            <a:r>
              <a:rPr lang="de-DE" altLang="cs-CZ" sz="4898">
                <a:solidFill>
                  <a:srgbClr val="0000FF"/>
                </a:solidFill>
                <a:latin typeface="Arial" panose="020B0604020202020204" pitchFamily="34" charset="0"/>
              </a:rPr>
              <a:t>?</a:t>
            </a:r>
            <a:endParaRPr lang="en-US" altLang="cs-CZ" sz="4898">
              <a:solidFill>
                <a:srgbClr val="0000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07876"/>
                                        </p:tgtEl>
                                        <p:attrNameLst>
                                          <p:attrName>style.visibility</p:attrName>
                                        </p:attrNameLst>
                                      </p:cBhvr>
                                      <p:to>
                                        <p:strVal val="visible"/>
                                      </p:to>
                                    </p:set>
                                    <p:animEffect transition="in" filter="wipe(up)">
                                      <p:cBhvr>
                                        <p:cTn id="7" dur="500"/>
                                        <p:tgtEl>
                                          <p:spTgt spid="20787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874"/>
                                        </p:tgtEl>
                                        <p:attrNameLst>
                                          <p:attrName>style.visibility</p:attrName>
                                        </p:attrNameLst>
                                      </p:cBhvr>
                                      <p:to>
                                        <p:strVal val="visible"/>
                                      </p:to>
                                    </p:set>
                                    <p:animEffect transition="in" filter="wipe(left)">
                                      <p:cBhvr>
                                        <p:cTn id="10" dur="1000"/>
                                        <p:tgtEl>
                                          <p:spTgt spid="2078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7884"/>
                                        </p:tgtEl>
                                        <p:attrNameLst>
                                          <p:attrName>style.visibility</p:attrName>
                                        </p:attrNameLst>
                                      </p:cBhvr>
                                      <p:to>
                                        <p:strVal val="visible"/>
                                      </p:to>
                                    </p:set>
                                    <p:animEffect transition="in" filter="wipe(left)">
                                      <p:cBhvr>
                                        <p:cTn id="15" dur="1000"/>
                                        <p:tgtEl>
                                          <p:spTgt spid="20788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7877"/>
                                        </p:tgtEl>
                                        <p:attrNameLst>
                                          <p:attrName>style.visibility</p:attrName>
                                        </p:attrNameLst>
                                      </p:cBhvr>
                                      <p:to>
                                        <p:strVal val="visible"/>
                                      </p:to>
                                    </p:set>
                                    <p:animEffect transition="in" filter="wipe(left)">
                                      <p:cBhvr>
                                        <p:cTn id="20" dur="1000"/>
                                        <p:tgtEl>
                                          <p:spTgt spid="207877"/>
                                        </p:tgtEl>
                                      </p:cBhvr>
                                    </p:animEffect>
                                  </p:childTnLst>
                                </p:cTn>
                              </p:par>
                            </p:childTnLst>
                          </p:cTn>
                        </p:par>
                        <p:par>
                          <p:cTn id="21" fill="hold" nodeType="afterGroup">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7880"/>
                                        </p:tgtEl>
                                        <p:attrNameLst>
                                          <p:attrName>style.visibility</p:attrName>
                                        </p:attrNameLst>
                                      </p:cBhvr>
                                      <p:to>
                                        <p:strVal val="visible"/>
                                      </p:to>
                                    </p:set>
                                    <p:animEffect transition="in" filter="wipe(left)">
                                      <p:cBhvr>
                                        <p:cTn id="24" dur="1000"/>
                                        <p:tgtEl>
                                          <p:spTgt spid="207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4" grpId="0" autoUpdateAnimBg="0"/>
      <p:bldP spid="207877" grpId="0" autoUpdateAnimBg="0"/>
      <p:bldP spid="207880" grpId="0" autoUpdateAnimBg="0"/>
      <p:bldP spid="207884"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5833E21-8BA8-445B-BCC0-D30A4138E074}"/>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j-lt"/>
                <a:cs typeface="Arial"/>
              </a:rPr>
              <a:t>Analytické nástroje</a:t>
            </a:r>
            <a:endParaRPr lang="en-US" sz="4807" kern="0" dirty="0">
              <a:solidFill>
                <a:srgbClr val="0000FF"/>
              </a:solidFill>
              <a:latin typeface="+mj-lt"/>
              <a:cs typeface="Arial"/>
            </a:endParaRPr>
          </a:p>
        </p:txBody>
      </p:sp>
      <p:sp>
        <p:nvSpPr>
          <p:cNvPr id="6" name="Freeform 4">
            <a:extLst>
              <a:ext uri="{FF2B5EF4-FFF2-40B4-BE49-F238E27FC236}">
                <a16:creationId xmlns:a16="http://schemas.microsoft.com/office/drawing/2014/main" id="{A7F54C5D-3FDD-402B-A638-1520557CB9AC}"/>
              </a:ext>
            </a:extLst>
          </p:cNvPr>
          <p:cNvSpPr>
            <a:spLocks/>
          </p:cNvSpPr>
          <p:nvPr/>
        </p:nvSpPr>
        <p:spPr bwMode="auto">
          <a:xfrm flipH="1">
            <a:off x="1330901" y="1665906"/>
            <a:ext cx="40316" cy="378824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sz="1633">
              <a:latin typeface="+mj-lt"/>
              <a:cs typeface="Arial" charset="0"/>
            </a:endParaRPr>
          </a:p>
        </p:txBody>
      </p:sp>
      <p:sp>
        <p:nvSpPr>
          <p:cNvPr id="9" name="Rectangle 3">
            <a:extLst>
              <a:ext uri="{FF2B5EF4-FFF2-40B4-BE49-F238E27FC236}">
                <a16:creationId xmlns:a16="http://schemas.microsoft.com/office/drawing/2014/main" id="{E41AFE34-B0A6-44A5-BA5A-2654AC09A461}"/>
              </a:ext>
            </a:extLst>
          </p:cNvPr>
          <p:cNvSpPr txBox="1">
            <a:spLocks noChangeArrowheads="1"/>
          </p:cNvSpPr>
          <p:nvPr/>
        </p:nvSpPr>
        <p:spPr>
          <a:xfrm>
            <a:off x="1371217" y="1501764"/>
            <a:ext cx="7772304" cy="686807"/>
          </a:xfrm>
          <a:prstGeom prst="rect">
            <a:avLst/>
          </a:prstGeom>
        </p:spPr>
        <p:txBody>
          <a:bodyPr lIns="91427" tIns="45714" rIns="91427" bIns="45714"/>
          <a:lstStyle/>
          <a:p>
            <a:pPr marL="342687" indent="-342687">
              <a:spcBef>
                <a:spcPct val="20000"/>
              </a:spcBef>
              <a:buClr>
                <a:schemeClr val="tx1"/>
              </a:buClr>
              <a:buSzPct val="70000"/>
              <a:buFont typeface="Wingdings" pitchFamily="2" charset="2"/>
              <a:buChar char="¢"/>
              <a:defRPr/>
            </a:pPr>
            <a:r>
              <a:rPr lang="cs-CZ" sz="1633" b="1" kern="0" dirty="0" err="1">
                <a:solidFill>
                  <a:srgbClr val="0000FF"/>
                </a:solidFill>
                <a:latin typeface="+mn-lt"/>
              </a:rPr>
              <a:t>Virtual</a:t>
            </a:r>
            <a:r>
              <a:rPr lang="cs-CZ" sz="1633" b="1" kern="0" dirty="0">
                <a:solidFill>
                  <a:srgbClr val="0000FF"/>
                </a:solidFill>
                <a:latin typeface="+mn-lt"/>
              </a:rPr>
              <a:t> PCR (</a:t>
            </a:r>
            <a:r>
              <a:rPr lang="en-GB" sz="1633" b="1" kern="0" dirty="0">
                <a:solidFill>
                  <a:srgbClr val="0000FF"/>
                </a:solidFill>
                <a:latin typeface="+mn-lt"/>
              </a:rPr>
              <a:t>VPCR</a:t>
            </a:r>
            <a:r>
              <a:rPr lang="cs-CZ" sz="1633" b="1" kern="0" dirty="0">
                <a:solidFill>
                  <a:srgbClr val="0000FF"/>
                </a:solidFill>
                <a:latin typeface="+mn-lt"/>
              </a:rPr>
              <a:t>)</a:t>
            </a:r>
            <a:r>
              <a:rPr lang="en-GB" sz="1633" kern="0" dirty="0">
                <a:solidFill>
                  <a:schemeClr val="tx2"/>
                </a:solidFill>
                <a:latin typeface="+mn-lt"/>
              </a:rPr>
              <a:t> http://grup.cribi.unipd.it/cgi-bin/mateo/vpcr2.cgi</a:t>
            </a:r>
          </a:p>
        </p:txBody>
      </p:sp>
      <p:pic>
        <p:nvPicPr>
          <p:cNvPr id="10" name="Picture 5" descr="vpcr1">
            <a:extLst>
              <a:ext uri="{FF2B5EF4-FFF2-40B4-BE49-F238E27FC236}">
                <a16:creationId xmlns:a16="http://schemas.microsoft.com/office/drawing/2014/main" id="{71816C69-7BF5-4609-B92F-BDA518AFA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089" y="1926518"/>
            <a:ext cx="5014994" cy="370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BAF8FF1-4CEE-49E4-A8A7-CE5121502864}"/>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j-lt"/>
                <a:cs typeface="Arial"/>
              </a:rPr>
              <a:t>Analytické nástroje</a:t>
            </a:r>
            <a:endParaRPr lang="en-US" sz="4807" kern="0" dirty="0">
              <a:solidFill>
                <a:srgbClr val="0000FF"/>
              </a:solidFill>
              <a:latin typeface="+mj-lt"/>
              <a:cs typeface="Arial"/>
            </a:endParaRPr>
          </a:p>
        </p:txBody>
      </p:sp>
      <p:sp>
        <p:nvSpPr>
          <p:cNvPr id="6" name="Freeform 4">
            <a:extLst>
              <a:ext uri="{FF2B5EF4-FFF2-40B4-BE49-F238E27FC236}">
                <a16:creationId xmlns:a16="http://schemas.microsoft.com/office/drawing/2014/main" id="{B06D46D6-B9E0-4E20-87A2-EEA47128828C}"/>
              </a:ext>
            </a:extLst>
          </p:cNvPr>
          <p:cNvSpPr>
            <a:spLocks/>
          </p:cNvSpPr>
          <p:nvPr/>
        </p:nvSpPr>
        <p:spPr bwMode="auto">
          <a:xfrm flipH="1">
            <a:off x="1330901" y="1665906"/>
            <a:ext cx="40316" cy="3788242"/>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sz="1633">
              <a:latin typeface="+mj-lt"/>
              <a:cs typeface="Arial" charset="0"/>
            </a:endParaRPr>
          </a:p>
        </p:txBody>
      </p:sp>
      <p:sp>
        <p:nvSpPr>
          <p:cNvPr id="9" name="Rectangle 3">
            <a:extLst>
              <a:ext uri="{FF2B5EF4-FFF2-40B4-BE49-F238E27FC236}">
                <a16:creationId xmlns:a16="http://schemas.microsoft.com/office/drawing/2014/main" id="{5E86E0E5-D6DA-4C8F-9ACA-F628702ACF51}"/>
              </a:ext>
            </a:extLst>
          </p:cNvPr>
          <p:cNvSpPr txBox="1">
            <a:spLocks noChangeArrowheads="1"/>
          </p:cNvSpPr>
          <p:nvPr/>
        </p:nvSpPr>
        <p:spPr>
          <a:xfrm>
            <a:off x="1371217" y="1501764"/>
            <a:ext cx="7772304" cy="686807"/>
          </a:xfrm>
          <a:prstGeom prst="rect">
            <a:avLst/>
          </a:prstGeom>
        </p:spPr>
        <p:txBody>
          <a:bodyPr lIns="91427" tIns="45714" rIns="91427" bIns="45714"/>
          <a:lstStyle/>
          <a:p>
            <a:pPr marL="342687" indent="-342687">
              <a:spcBef>
                <a:spcPct val="20000"/>
              </a:spcBef>
              <a:buClr>
                <a:schemeClr val="tx1"/>
              </a:buClr>
              <a:buSzPct val="70000"/>
              <a:buFont typeface="Wingdings" pitchFamily="2" charset="2"/>
              <a:buChar char="¢"/>
              <a:defRPr/>
            </a:pPr>
            <a:r>
              <a:rPr lang="cs-CZ" sz="1633" b="1" kern="0" dirty="0" err="1">
                <a:solidFill>
                  <a:srgbClr val="0000FF"/>
                </a:solidFill>
                <a:latin typeface="Arial"/>
                <a:cs typeface="Arial"/>
              </a:rPr>
              <a:t>Virtual</a:t>
            </a:r>
            <a:r>
              <a:rPr lang="cs-CZ" sz="1633" b="1" kern="0" dirty="0">
                <a:solidFill>
                  <a:srgbClr val="0000FF"/>
                </a:solidFill>
                <a:latin typeface="Arial"/>
                <a:cs typeface="Arial"/>
              </a:rPr>
              <a:t> PCR (</a:t>
            </a:r>
            <a:r>
              <a:rPr lang="en-GB" sz="1633" b="1" kern="0" dirty="0">
                <a:solidFill>
                  <a:srgbClr val="0000FF"/>
                </a:solidFill>
                <a:latin typeface="Arial"/>
                <a:cs typeface="Arial"/>
              </a:rPr>
              <a:t>VPCR</a:t>
            </a:r>
            <a:r>
              <a:rPr lang="cs-CZ" sz="1633" b="1" kern="0" dirty="0">
                <a:solidFill>
                  <a:srgbClr val="0000FF"/>
                </a:solidFill>
                <a:latin typeface="Arial"/>
                <a:cs typeface="Arial"/>
              </a:rPr>
              <a:t>)</a:t>
            </a:r>
            <a:r>
              <a:rPr lang="en-GB" sz="1633" kern="0" dirty="0">
                <a:solidFill>
                  <a:schemeClr val="tx2"/>
                </a:solidFill>
                <a:latin typeface="+mn-lt"/>
              </a:rPr>
              <a:t> http://grup.cribi.unipd.it/cgi-bin/mateo/vpcr2.cgi</a:t>
            </a:r>
          </a:p>
        </p:txBody>
      </p:sp>
      <p:pic>
        <p:nvPicPr>
          <p:cNvPr id="7" name="Picture 7" descr="vpcr">
            <a:extLst>
              <a:ext uri="{FF2B5EF4-FFF2-40B4-BE49-F238E27FC236}">
                <a16:creationId xmlns:a16="http://schemas.microsoft.com/office/drawing/2014/main" id="{C8BF8D63-D306-49AA-A967-04A57FB53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088" y="1861725"/>
            <a:ext cx="2662281" cy="366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07E8FF9-04F5-471B-B4B4-6E1A5696610D}"/>
              </a:ext>
            </a:extLst>
          </p:cNvPr>
          <p:cNvSpPr>
            <a:spLocks noChangeArrowheads="1"/>
          </p:cNvSpPr>
          <p:nvPr/>
        </p:nvSpPr>
        <p:spPr bwMode="auto">
          <a:xfrm>
            <a:off x="1523841" y="2188570"/>
            <a:ext cx="7161808" cy="456433"/>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de-DE" sz="1633" dirty="0" err="1">
                <a:solidFill>
                  <a:schemeClr val="bg1">
                    <a:lumMod val="75000"/>
                  </a:schemeClr>
                </a:solidFill>
              </a:rPr>
              <a:t>Role</a:t>
            </a:r>
            <a:r>
              <a:rPr kumimoji="1" lang="de-DE" sz="1633" dirty="0">
                <a:solidFill>
                  <a:schemeClr val="bg1">
                    <a:lumMod val="75000"/>
                  </a:schemeClr>
                </a:solidFill>
              </a:rPr>
              <a:t> BIOINFORMATIKY v </a:t>
            </a:r>
            <a:r>
              <a:rPr kumimoji="1" lang="de-DE" sz="1633" dirty="0" err="1">
                <a:solidFill>
                  <a:schemeClr val="bg1">
                    <a:lumMod val="75000"/>
                  </a:schemeClr>
                </a:solidFill>
              </a:rPr>
              <a:t>sou</a:t>
            </a:r>
            <a:r>
              <a:rPr kumimoji="1" lang="cs-CZ" sz="1633" dirty="0">
                <a:solidFill>
                  <a:schemeClr val="bg1">
                    <a:lumMod val="75000"/>
                  </a:schemeClr>
                </a:solidFill>
              </a:rPr>
              <a:t>časném pojetí FUNKČNÍ GENOMIKY</a:t>
            </a:r>
            <a:endParaRPr kumimoji="1" lang="en-US" sz="1633" dirty="0">
              <a:solidFill>
                <a:schemeClr val="bg1">
                  <a:lumMod val="75000"/>
                </a:schemeClr>
              </a:solidFill>
            </a:endParaRPr>
          </a:p>
        </p:txBody>
      </p:sp>
      <p:sp>
        <p:nvSpPr>
          <p:cNvPr id="203780" name="Freeform 4">
            <a:extLst>
              <a:ext uri="{FF2B5EF4-FFF2-40B4-BE49-F238E27FC236}">
                <a16:creationId xmlns:a16="http://schemas.microsoft.com/office/drawing/2014/main" id="{88968828-E4F0-491C-B68F-90F8D7E27FD6}"/>
              </a:ext>
            </a:extLst>
          </p:cNvPr>
          <p:cNvSpPr>
            <a:spLocks/>
          </p:cNvSpPr>
          <p:nvPr/>
        </p:nvSpPr>
        <p:spPr bwMode="auto">
          <a:xfrm>
            <a:off x="1371217" y="1709102"/>
            <a:ext cx="152624" cy="3428280"/>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sz="1633">
              <a:solidFill>
                <a:schemeClr val="bg1">
                  <a:lumMod val="75000"/>
                </a:schemeClr>
              </a:solidFill>
            </a:endParaRPr>
          </a:p>
        </p:txBody>
      </p:sp>
      <p:sp>
        <p:nvSpPr>
          <p:cNvPr id="203782" name="Rectangle 6">
            <a:extLst>
              <a:ext uri="{FF2B5EF4-FFF2-40B4-BE49-F238E27FC236}">
                <a16:creationId xmlns:a16="http://schemas.microsoft.com/office/drawing/2014/main" id="{C2A60C72-CB68-40EB-BE35-94F7FE1164E2}"/>
              </a:ext>
            </a:extLst>
          </p:cNvPr>
          <p:cNvSpPr>
            <a:spLocks noChangeArrowheads="1"/>
          </p:cNvSpPr>
          <p:nvPr/>
        </p:nvSpPr>
        <p:spPr bwMode="auto">
          <a:xfrm>
            <a:off x="1523841" y="2699718"/>
            <a:ext cx="7848616" cy="456432"/>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cs-CZ" sz="1633" dirty="0">
                <a:solidFill>
                  <a:schemeClr val="bg1">
                    <a:lumMod val="75000"/>
                  </a:schemeClr>
                </a:solidFill>
              </a:rPr>
              <a:t>D</a:t>
            </a:r>
            <a:r>
              <a:rPr kumimoji="1" lang="de-DE" sz="1633" dirty="0" err="1">
                <a:solidFill>
                  <a:schemeClr val="bg1">
                    <a:lumMod val="75000"/>
                  </a:schemeClr>
                </a:solidFill>
              </a:rPr>
              <a:t>atab</a:t>
            </a:r>
            <a:r>
              <a:rPr kumimoji="1" lang="cs-CZ" sz="1633" dirty="0" err="1">
                <a:solidFill>
                  <a:schemeClr val="bg1">
                    <a:lumMod val="75000"/>
                  </a:schemeClr>
                </a:solidFill>
              </a:rPr>
              <a:t>áze</a:t>
            </a:r>
            <a:endParaRPr kumimoji="1" lang="en-US" sz="1633" dirty="0">
              <a:solidFill>
                <a:schemeClr val="bg1">
                  <a:lumMod val="75000"/>
                </a:schemeClr>
              </a:solidFill>
            </a:endParaRPr>
          </a:p>
        </p:txBody>
      </p:sp>
      <p:sp>
        <p:nvSpPr>
          <p:cNvPr id="203783" name="Rectangle 7">
            <a:extLst>
              <a:ext uri="{FF2B5EF4-FFF2-40B4-BE49-F238E27FC236}">
                <a16:creationId xmlns:a16="http://schemas.microsoft.com/office/drawing/2014/main" id="{37F42B41-402B-485A-9C7D-6C1856757B84}"/>
              </a:ext>
            </a:extLst>
          </p:cNvPr>
          <p:cNvSpPr>
            <a:spLocks noChangeArrowheads="1"/>
          </p:cNvSpPr>
          <p:nvPr/>
        </p:nvSpPr>
        <p:spPr bwMode="auto">
          <a:xfrm>
            <a:off x="2285521" y="4604637"/>
            <a:ext cx="5182016" cy="456433"/>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451" dirty="0">
                <a:solidFill>
                  <a:schemeClr val="bg1">
                    <a:lumMod val="75000"/>
                  </a:schemeClr>
                </a:solidFill>
              </a:rPr>
              <a:t>Vyhledávání homologií</a:t>
            </a:r>
            <a:endParaRPr kumimoji="1" lang="en-GB" sz="1451" dirty="0">
              <a:solidFill>
                <a:schemeClr val="bg1">
                  <a:lumMod val="75000"/>
                </a:schemeClr>
              </a:solidFill>
            </a:endParaRPr>
          </a:p>
        </p:txBody>
      </p:sp>
      <p:sp>
        <p:nvSpPr>
          <p:cNvPr id="203784" name="Rectangle 8">
            <a:extLst>
              <a:ext uri="{FF2B5EF4-FFF2-40B4-BE49-F238E27FC236}">
                <a16:creationId xmlns:a16="http://schemas.microsoft.com/office/drawing/2014/main" id="{C2CAB75B-F29C-4B68-8195-83F190BC94B5}"/>
              </a:ext>
            </a:extLst>
          </p:cNvPr>
          <p:cNvSpPr>
            <a:spLocks noChangeArrowheads="1"/>
          </p:cNvSpPr>
          <p:nvPr/>
        </p:nvSpPr>
        <p:spPr bwMode="auto">
          <a:xfrm>
            <a:off x="1600153" y="4212998"/>
            <a:ext cx="7161808" cy="456433"/>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cs-CZ" sz="1633" dirty="0">
                <a:solidFill>
                  <a:schemeClr val="bg1">
                    <a:lumMod val="75000"/>
                  </a:schemeClr>
                </a:solidFill>
              </a:rPr>
              <a:t>Analytické nástroje</a:t>
            </a:r>
            <a:endParaRPr kumimoji="1" lang="en-US" sz="1633" dirty="0">
              <a:solidFill>
                <a:schemeClr val="bg1">
                  <a:lumMod val="75000"/>
                </a:schemeClr>
              </a:solidFill>
            </a:endParaRPr>
          </a:p>
        </p:txBody>
      </p:sp>
      <p:sp>
        <p:nvSpPr>
          <p:cNvPr id="203785" name="Rectangle 9">
            <a:extLst>
              <a:ext uri="{FF2B5EF4-FFF2-40B4-BE49-F238E27FC236}">
                <a16:creationId xmlns:a16="http://schemas.microsoft.com/office/drawing/2014/main" id="{93D15841-2F62-4A46-97EA-7D8FD1026B06}"/>
              </a:ext>
            </a:extLst>
          </p:cNvPr>
          <p:cNvSpPr>
            <a:spLocks noChangeArrowheads="1"/>
          </p:cNvSpPr>
          <p:nvPr/>
        </p:nvSpPr>
        <p:spPr bwMode="auto">
          <a:xfrm>
            <a:off x="2209208" y="3156149"/>
            <a:ext cx="5258328" cy="45787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de-DE" sz="1451" dirty="0">
                <a:solidFill>
                  <a:schemeClr val="bg1">
                    <a:lumMod val="75000"/>
                  </a:schemeClr>
                </a:solidFill>
              </a:rPr>
              <a:t>Spektrum „on-line“ </a:t>
            </a:r>
            <a:r>
              <a:rPr kumimoji="1" lang="de-DE" sz="1451" dirty="0" err="1">
                <a:solidFill>
                  <a:schemeClr val="bg1">
                    <a:lumMod val="75000"/>
                  </a:schemeClr>
                </a:solidFill>
              </a:rPr>
              <a:t>zdroj</a:t>
            </a:r>
            <a:r>
              <a:rPr kumimoji="1" lang="cs-CZ" sz="1451" dirty="0">
                <a:solidFill>
                  <a:schemeClr val="bg1">
                    <a:lumMod val="75000"/>
                  </a:schemeClr>
                </a:solidFill>
              </a:rPr>
              <a:t>ů</a:t>
            </a:r>
            <a:endParaRPr kumimoji="1" lang="en-GB" sz="1451" dirty="0">
              <a:solidFill>
                <a:schemeClr val="bg1">
                  <a:lumMod val="75000"/>
                </a:schemeClr>
              </a:solidFill>
            </a:endParaRPr>
          </a:p>
        </p:txBody>
      </p:sp>
      <p:sp>
        <p:nvSpPr>
          <p:cNvPr id="203788" name="Rectangle 12">
            <a:extLst>
              <a:ext uri="{FF2B5EF4-FFF2-40B4-BE49-F238E27FC236}">
                <a16:creationId xmlns:a16="http://schemas.microsoft.com/office/drawing/2014/main" id="{1792BE07-B75B-45DF-A364-187B7D69119B}"/>
              </a:ext>
            </a:extLst>
          </p:cNvPr>
          <p:cNvSpPr>
            <a:spLocks noChangeArrowheads="1"/>
          </p:cNvSpPr>
          <p:nvPr/>
        </p:nvSpPr>
        <p:spPr bwMode="auto">
          <a:xfrm>
            <a:off x="2285521" y="4909885"/>
            <a:ext cx="5791072" cy="456433"/>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451" dirty="0">
                <a:solidFill>
                  <a:schemeClr val="bg1">
                    <a:lumMod val="75000"/>
                  </a:schemeClr>
                </a:solidFill>
              </a:rPr>
              <a:t>Vyhledávání sekvenčních motivů, otevřených čtecích rámců, restrikčních míst….</a:t>
            </a:r>
            <a:endParaRPr kumimoji="1" lang="en-GB" sz="1451" dirty="0">
              <a:solidFill>
                <a:schemeClr val="bg1">
                  <a:lumMod val="75000"/>
                </a:schemeClr>
              </a:solidFill>
            </a:endParaRPr>
          </a:p>
        </p:txBody>
      </p:sp>
      <p:sp>
        <p:nvSpPr>
          <p:cNvPr id="203789" name="Rectangle 13">
            <a:extLst>
              <a:ext uri="{FF2B5EF4-FFF2-40B4-BE49-F238E27FC236}">
                <a16:creationId xmlns:a16="http://schemas.microsoft.com/office/drawing/2014/main" id="{D9A5423F-618E-4FE7-B0D3-67FA517CB323}"/>
              </a:ext>
            </a:extLst>
          </p:cNvPr>
          <p:cNvSpPr>
            <a:spLocks noChangeArrowheads="1"/>
          </p:cNvSpPr>
          <p:nvPr/>
        </p:nvSpPr>
        <p:spPr bwMode="auto">
          <a:xfrm>
            <a:off x="2209209" y="3821359"/>
            <a:ext cx="5562137" cy="456433"/>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451" dirty="0">
                <a:solidFill>
                  <a:schemeClr val="bg1">
                    <a:lumMod val="75000"/>
                  </a:schemeClr>
                </a:solidFill>
              </a:rPr>
              <a:t>GENOMOVÉ zdroje</a:t>
            </a:r>
            <a:endParaRPr kumimoji="1" lang="en-GB" sz="1451" dirty="0">
              <a:solidFill>
                <a:schemeClr val="bg1">
                  <a:lumMod val="75000"/>
                </a:schemeClr>
              </a:solidFill>
            </a:endParaRPr>
          </a:p>
        </p:txBody>
      </p:sp>
      <p:sp>
        <p:nvSpPr>
          <p:cNvPr id="203790" name="Rectangle 14">
            <a:extLst>
              <a:ext uri="{FF2B5EF4-FFF2-40B4-BE49-F238E27FC236}">
                <a16:creationId xmlns:a16="http://schemas.microsoft.com/office/drawing/2014/main" id="{3425C299-D48C-4D0D-A9CA-AAAB65FDC6FE}"/>
              </a:ext>
            </a:extLst>
          </p:cNvPr>
          <p:cNvSpPr>
            <a:spLocks noChangeArrowheads="1"/>
          </p:cNvSpPr>
          <p:nvPr/>
        </p:nvSpPr>
        <p:spPr bwMode="auto">
          <a:xfrm>
            <a:off x="2209209" y="3494514"/>
            <a:ext cx="5562137" cy="456432"/>
          </a:xfrm>
          <a:prstGeom prst="rect">
            <a:avLst/>
          </a:prstGeom>
          <a:noFill/>
          <a:ln w="9525">
            <a:noFill/>
            <a:miter lim="800000"/>
            <a:headEnd/>
            <a:tailEnd/>
          </a:ln>
          <a:effectLst/>
        </p:spPr>
        <p:txBody>
          <a:bodyPr lIns="92062" tIns="46032" rIns="92062" bIns="46032"/>
          <a:lstStyle/>
          <a:p>
            <a:pPr marL="457143" indent="-457143" algn="just" eaLnBrk="1" hangingPunct="1">
              <a:buClr>
                <a:srgbClr val="0000FF"/>
              </a:buClr>
              <a:buFont typeface="Wingdings" pitchFamily="2" charset="2"/>
              <a:buChar char="§"/>
              <a:defRPr/>
            </a:pPr>
            <a:r>
              <a:rPr kumimoji="1" lang="cs-CZ" sz="1451" dirty="0">
                <a:solidFill>
                  <a:schemeClr val="bg1">
                    <a:lumMod val="75000"/>
                  </a:schemeClr>
                </a:solidFill>
              </a:rPr>
              <a:t>PRIM</a:t>
            </a:r>
            <a:r>
              <a:rPr kumimoji="1" lang="de-DE" sz="1451" dirty="0">
                <a:solidFill>
                  <a:schemeClr val="bg1">
                    <a:lumMod val="75000"/>
                  </a:schemeClr>
                </a:solidFill>
              </a:rPr>
              <a:t>ÁR</a:t>
            </a:r>
            <a:r>
              <a:rPr kumimoji="1" lang="cs-CZ" sz="1451" dirty="0">
                <a:solidFill>
                  <a:schemeClr val="bg1">
                    <a:lumMod val="75000"/>
                  </a:schemeClr>
                </a:solidFill>
              </a:rPr>
              <a:t>N</a:t>
            </a:r>
            <a:r>
              <a:rPr kumimoji="1" lang="de-DE" sz="1451" dirty="0">
                <a:solidFill>
                  <a:schemeClr val="bg1">
                    <a:lumMod val="75000"/>
                  </a:schemeClr>
                </a:solidFill>
              </a:rPr>
              <a:t>Í</a:t>
            </a:r>
            <a:r>
              <a:rPr kumimoji="1" lang="cs-CZ" sz="1451" dirty="0">
                <a:solidFill>
                  <a:schemeClr val="bg1">
                    <a:lumMod val="75000"/>
                  </a:schemeClr>
                </a:solidFill>
              </a:rPr>
              <a:t>, </a:t>
            </a:r>
            <a:r>
              <a:rPr kumimoji="1" lang="de-DE" sz="1451" dirty="0">
                <a:solidFill>
                  <a:schemeClr val="bg1">
                    <a:lumMod val="75000"/>
                  </a:schemeClr>
                </a:solidFill>
              </a:rPr>
              <a:t>SEKUNDÁRNÍ</a:t>
            </a:r>
            <a:r>
              <a:rPr kumimoji="1" lang="cs-CZ" sz="1451" dirty="0">
                <a:solidFill>
                  <a:schemeClr val="bg1">
                    <a:lumMod val="75000"/>
                  </a:schemeClr>
                </a:solidFill>
              </a:rPr>
              <a:t> a STRUKTURÁLNÍ databáze</a:t>
            </a:r>
            <a:endParaRPr kumimoji="1" lang="en-GB" sz="1451" dirty="0">
              <a:solidFill>
                <a:schemeClr val="bg1">
                  <a:lumMod val="75000"/>
                </a:schemeClr>
              </a:solidFill>
            </a:endParaRPr>
          </a:p>
        </p:txBody>
      </p:sp>
      <p:sp>
        <p:nvSpPr>
          <p:cNvPr id="203791" name="Rectangle 15">
            <a:extLst>
              <a:ext uri="{FF2B5EF4-FFF2-40B4-BE49-F238E27FC236}">
                <a16:creationId xmlns:a16="http://schemas.microsoft.com/office/drawing/2014/main" id="{99619833-7923-40D2-AC12-F0334564F217}"/>
              </a:ext>
            </a:extLst>
          </p:cNvPr>
          <p:cNvSpPr>
            <a:spLocks noChangeArrowheads="1"/>
          </p:cNvSpPr>
          <p:nvPr/>
        </p:nvSpPr>
        <p:spPr bwMode="auto">
          <a:xfrm>
            <a:off x="2285521" y="5387915"/>
            <a:ext cx="5791072"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rgbClr val="0000FF"/>
              </a:buClr>
              <a:buFont typeface="Wingdings" panose="05000000000000000000" pitchFamily="2" charset="2"/>
              <a:buChar char="§"/>
            </a:pPr>
            <a:r>
              <a:rPr kumimoji="1" lang="cs-CZ" altLang="cs-CZ" sz="1451">
                <a:solidFill>
                  <a:schemeClr val="tx2"/>
                </a:solidFill>
                <a:latin typeface="Arial" panose="020B0604020202020204" pitchFamily="34" charset="0"/>
              </a:rPr>
              <a:t>Další www genomové nástroje</a:t>
            </a:r>
            <a:endParaRPr kumimoji="1" lang="en-GB" altLang="cs-CZ" sz="1451">
              <a:solidFill>
                <a:schemeClr val="tx2"/>
              </a:solidFill>
              <a:latin typeface="Arial" panose="020B0604020202020204" pitchFamily="34" charset="0"/>
            </a:endParaRPr>
          </a:p>
        </p:txBody>
      </p:sp>
      <p:sp>
        <p:nvSpPr>
          <p:cNvPr id="14" name="Rectangle 2">
            <a:extLst>
              <a:ext uri="{FF2B5EF4-FFF2-40B4-BE49-F238E27FC236}">
                <a16:creationId xmlns:a16="http://schemas.microsoft.com/office/drawing/2014/main" id="{08F2569E-B9D7-46DB-A019-685985FB9661}"/>
              </a:ext>
            </a:extLst>
          </p:cNvPr>
          <p:cNvSpPr>
            <a:spLocks noChangeArrowheads="1"/>
          </p:cNvSpPr>
          <p:nvPr/>
        </p:nvSpPr>
        <p:spPr bwMode="auto">
          <a:xfrm>
            <a:off x="1502244" y="1730699"/>
            <a:ext cx="7161808" cy="457872"/>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cs-CZ" sz="1633" dirty="0">
                <a:solidFill>
                  <a:schemeClr val="bg1">
                    <a:lumMod val="75000"/>
                  </a:schemeClr>
                </a:solidFill>
              </a:rPr>
              <a:t>Schéma přednášky</a:t>
            </a:r>
            <a:endParaRPr kumimoji="1" lang="en-US" sz="1633" dirty="0">
              <a:solidFill>
                <a:schemeClr val="bg1">
                  <a:lumMod val="75000"/>
                </a:schemeClr>
              </a:solidFill>
            </a:endParaRPr>
          </a:p>
        </p:txBody>
      </p:sp>
      <p:sp>
        <p:nvSpPr>
          <p:cNvPr id="16" name="Rectangle 2">
            <a:extLst>
              <a:ext uri="{FF2B5EF4-FFF2-40B4-BE49-F238E27FC236}">
                <a16:creationId xmlns:a16="http://schemas.microsoft.com/office/drawing/2014/main" id="{14C01DE5-7FA8-4B8D-AC03-4C419AC2726D}"/>
              </a:ext>
            </a:extLst>
          </p:cNvPr>
          <p:cNvSpPr txBox="1">
            <a:spLocks noChangeArrowheads="1"/>
          </p:cNvSpPr>
          <p:nvPr/>
        </p:nvSpPr>
        <p:spPr>
          <a:xfrm>
            <a:off x="1523841" y="190060"/>
            <a:ext cx="7010624" cy="1527680"/>
          </a:xfrm>
          <a:prstGeom prst="rect">
            <a:avLst/>
          </a:prstGeom>
        </p:spPr>
        <p:txBody>
          <a:bodyPr anchor="ctr"/>
          <a:lstStyle/>
          <a:p>
            <a:pPr>
              <a:defRPr/>
            </a:pPr>
            <a:r>
              <a:rPr lang="cs-CZ" sz="4807" kern="0" dirty="0">
                <a:solidFill>
                  <a:schemeClr val="tx2"/>
                </a:solidFill>
                <a:latin typeface="+mj-lt"/>
                <a:ea typeface="+mj-ea"/>
                <a:cs typeface="+mj-cs"/>
              </a:rPr>
              <a:t>Osnova</a:t>
            </a:r>
            <a:endParaRPr lang="en-US" sz="4807" kern="0" dirty="0">
              <a:solidFill>
                <a:schemeClr val="tx2"/>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3791"/>
                                        </p:tgtEl>
                                        <p:attrNameLst>
                                          <p:attrName>style.visibility</p:attrName>
                                        </p:attrNameLst>
                                      </p:cBhvr>
                                      <p:to>
                                        <p:strVal val="visible"/>
                                      </p:to>
                                    </p:set>
                                    <p:animEffect transition="in" filter="wipe(left)">
                                      <p:cBhvr>
                                        <p:cTn id="7" dur="1000"/>
                                        <p:tgtEl>
                                          <p:spTgt spid="203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91"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9" name="Picture 9">
            <a:extLst>
              <a:ext uri="{FF2B5EF4-FFF2-40B4-BE49-F238E27FC236}">
                <a16:creationId xmlns:a16="http://schemas.microsoft.com/office/drawing/2014/main" id="{1C756977-C723-402B-A690-25DDCF6E5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754" y="2233207"/>
            <a:ext cx="5441188" cy="435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5" name="Rectangle 5">
            <a:extLst>
              <a:ext uri="{FF2B5EF4-FFF2-40B4-BE49-F238E27FC236}">
                <a16:creationId xmlns:a16="http://schemas.microsoft.com/office/drawing/2014/main" id="{647C5C95-8B2B-4732-8BB4-5DCDCEC83BD8}"/>
              </a:ext>
            </a:extLst>
          </p:cNvPr>
          <p:cNvSpPr>
            <a:spLocks noChangeArrowheads="1"/>
          </p:cNvSpPr>
          <p:nvPr/>
        </p:nvSpPr>
        <p:spPr bwMode="auto">
          <a:xfrm>
            <a:off x="1448969" y="1599673"/>
            <a:ext cx="8152424" cy="457872"/>
          </a:xfrm>
          <a:prstGeom prst="rect">
            <a:avLst/>
          </a:prstGeom>
          <a:noFill/>
          <a:ln w="9525">
            <a:noFill/>
            <a:miter lim="800000"/>
            <a:headEnd/>
            <a:tailEnd/>
          </a:ln>
          <a:effectLst/>
        </p:spPr>
        <p:txBody>
          <a:bodyPr lIns="92062" tIns="46032" rIns="92062" bIns="46032"/>
          <a:lstStyle/>
          <a:p>
            <a:pPr marL="342858" indent="-342858" eaLnBrk="1" hangingPunct="1">
              <a:buFont typeface="Wingdings" pitchFamily="2" charset="2"/>
              <a:buChar char="§"/>
              <a:defRPr/>
            </a:pPr>
            <a:r>
              <a:rPr kumimoji="1" lang="cs-CZ" sz="1633" dirty="0">
                <a:solidFill>
                  <a:srgbClr val="0000FF"/>
                </a:solidFill>
                <a:latin typeface="+mn-lt"/>
                <a:cs typeface="Arial" charset="0"/>
              </a:rPr>
              <a:t>TIGR </a:t>
            </a:r>
            <a:r>
              <a:rPr kumimoji="1" lang="cs-CZ" sz="1633" dirty="0">
                <a:solidFill>
                  <a:schemeClr val="tx2"/>
                </a:solidFill>
                <a:latin typeface="+mn-lt"/>
                <a:cs typeface="Arial" charset="0"/>
              </a:rPr>
              <a:t>(</a:t>
            </a:r>
            <a:r>
              <a:rPr kumimoji="1" lang="cs-CZ" sz="1633" b="1" dirty="0" err="1">
                <a:solidFill>
                  <a:srgbClr val="0000FF"/>
                </a:solidFill>
                <a:latin typeface="+mn-lt"/>
                <a:cs typeface="Arial" charset="0"/>
              </a:rPr>
              <a:t>T</a:t>
            </a:r>
            <a:r>
              <a:rPr kumimoji="1" lang="cs-CZ" sz="1633" dirty="0" err="1">
                <a:solidFill>
                  <a:schemeClr val="tx2"/>
                </a:solidFill>
                <a:latin typeface="+mn-lt"/>
                <a:cs typeface="Arial" charset="0"/>
              </a:rPr>
              <a:t>he</a:t>
            </a:r>
            <a:r>
              <a:rPr kumimoji="1" lang="cs-CZ" sz="1633" dirty="0">
                <a:solidFill>
                  <a:schemeClr val="tx2"/>
                </a:solidFill>
                <a:latin typeface="+mn-lt"/>
                <a:cs typeface="Arial" charset="0"/>
              </a:rPr>
              <a:t> </a:t>
            </a:r>
            <a:r>
              <a:rPr kumimoji="1" lang="cs-CZ" sz="1633" b="1" dirty="0">
                <a:solidFill>
                  <a:srgbClr val="0000FF"/>
                </a:solidFill>
                <a:latin typeface="+mn-lt"/>
                <a:cs typeface="Arial" charset="0"/>
              </a:rPr>
              <a:t>I</a:t>
            </a:r>
            <a:r>
              <a:rPr kumimoji="1" lang="cs-CZ" sz="1633" dirty="0">
                <a:solidFill>
                  <a:schemeClr val="tx2"/>
                </a:solidFill>
                <a:latin typeface="+mn-lt"/>
                <a:cs typeface="Arial" charset="0"/>
              </a:rPr>
              <a:t>nstitute </a:t>
            </a:r>
            <a:r>
              <a:rPr kumimoji="1" lang="cs-CZ" sz="1633" dirty="0" err="1">
                <a:solidFill>
                  <a:schemeClr val="tx2"/>
                </a:solidFill>
                <a:latin typeface="+mn-lt"/>
                <a:cs typeface="Arial" charset="0"/>
              </a:rPr>
              <a:t>for</a:t>
            </a:r>
            <a:r>
              <a:rPr kumimoji="1" lang="cs-CZ" sz="1633" dirty="0">
                <a:solidFill>
                  <a:schemeClr val="tx2"/>
                </a:solidFill>
                <a:latin typeface="+mn-lt"/>
                <a:cs typeface="Arial" charset="0"/>
              </a:rPr>
              <a:t> </a:t>
            </a:r>
            <a:r>
              <a:rPr kumimoji="1" lang="cs-CZ" sz="1633" b="1" dirty="0" err="1">
                <a:solidFill>
                  <a:srgbClr val="0000FF"/>
                </a:solidFill>
                <a:latin typeface="+mn-lt"/>
                <a:cs typeface="Arial" charset="0"/>
              </a:rPr>
              <a:t>G</a:t>
            </a:r>
            <a:r>
              <a:rPr kumimoji="1" lang="cs-CZ" sz="1633" dirty="0" err="1">
                <a:solidFill>
                  <a:schemeClr val="tx2"/>
                </a:solidFill>
                <a:latin typeface="+mn-lt"/>
                <a:cs typeface="Arial" charset="0"/>
              </a:rPr>
              <a:t>enomic</a:t>
            </a:r>
            <a:r>
              <a:rPr kumimoji="1" lang="cs-CZ" sz="1633" dirty="0">
                <a:solidFill>
                  <a:schemeClr val="tx2"/>
                </a:solidFill>
                <a:latin typeface="+mn-lt"/>
                <a:cs typeface="Arial" charset="0"/>
              </a:rPr>
              <a:t> </a:t>
            </a:r>
            <a:r>
              <a:rPr kumimoji="1" lang="cs-CZ" sz="1633" b="1" dirty="0" err="1">
                <a:solidFill>
                  <a:srgbClr val="0000FF"/>
                </a:solidFill>
                <a:latin typeface="+mn-lt"/>
                <a:cs typeface="Arial" charset="0"/>
              </a:rPr>
              <a:t>R</a:t>
            </a:r>
            <a:r>
              <a:rPr kumimoji="1" lang="cs-CZ" sz="1633" dirty="0" err="1">
                <a:solidFill>
                  <a:schemeClr val="tx2"/>
                </a:solidFill>
                <a:latin typeface="+mn-lt"/>
                <a:cs typeface="Arial" charset="0"/>
              </a:rPr>
              <a:t>esearch</a:t>
            </a:r>
            <a:r>
              <a:rPr kumimoji="1" lang="cs-CZ" sz="1633" dirty="0">
                <a:solidFill>
                  <a:schemeClr val="tx2"/>
                </a:solidFill>
                <a:latin typeface="+mn-lt"/>
                <a:cs typeface="Arial" charset="0"/>
              </a:rPr>
              <a:t>), </a:t>
            </a:r>
            <a:r>
              <a:rPr kumimoji="1" lang="cs-CZ" sz="1633" dirty="0">
                <a:solidFill>
                  <a:schemeClr val="tx2"/>
                </a:solidFill>
                <a:latin typeface="+mn-lt"/>
                <a:cs typeface="Arial" charset="0"/>
                <a:hlinkClick r:id="rId4"/>
              </a:rPr>
              <a:t>http://www.tigr.org/software/</a:t>
            </a:r>
            <a:endParaRPr kumimoji="1" lang="cs-CZ" sz="1633" dirty="0">
              <a:solidFill>
                <a:schemeClr val="tx2"/>
              </a:solidFill>
              <a:latin typeface="+mn-lt"/>
              <a:cs typeface="Arial" charset="0"/>
            </a:endParaRPr>
          </a:p>
          <a:p>
            <a:pPr marL="799295" lvl="1" indent="-342858" algn="just" eaLnBrk="1" hangingPunct="1">
              <a:buFont typeface="Wingdings" pitchFamily="2" charset="2"/>
              <a:buChar char="§"/>
              <a:defRPr/>
            </a:pPr>
            <a:r>
              <a:rPr kumimoji="1" lang="cs-CZ" sz="1633" dirty="0" err="1">
                <a:solidFill>
                  <a:schemeClr val="tx2"/>
                </a:solidFill>
                <a:latin typeface="+mn-lt"/>
                <a:cs typeface="Arial" charset="0"/>
              </a:rPr>
              <a:t>Recently</a:t>
            </a:r>
            <a:r>
              <a:rPr kumimoji="1" lang="cs-CZ" sz="1633" dirty="0">
                <a:solidFill>
                  <a:schemeClr val="tx2"/>
                </a:solidFill>
                <a:latin typeface="+mn-lt"/>
                <a:cs typeface="Arial" charset="0"/>
              </a:rPr>
              <a:t> part </a:t>
            </a:r>
            <a:r>
              <a:rPr kumimoji="1" lang="cs-CZ" sz="1633" dirty="0" err="1">
                <a:solidFill>
                  <a:schemeClr val="tx2"/>
                </a:solidFill>
                <a:latin typeface="+mn-lt"/>
                <a:cs typeface="Arial" charset="0"/>
              </a:rPr>
              <a:t>of</a:t>
            </a:r>
            <a:r>
              <a:rPr kumimoji="1" lang="cs-CZ" sz="1633" dirty="0">
                <a:solidFill>
                  <a:schemeClr val="tx2"/>
                </a:solidFill>
                <a:latin typeface="+mn-lt"/>
                <a:cs typeface="Arial" charset="0"/>
              </a:rPr>
              <a:t> </a:t>
            </a:r>
            <a:r>
              <a:rPr kumimoji="1" lang="cs-CZ" sz="1633" dirty="0" err="1">
                <a:solidFill>
                  <a:schemeClr val="tx2"/>
                </a:solidFill>
                <a:latin typeface="+mn-lt"/>
                <a:cs typeface="Arial" charset="0"/>
              </a:rPr>
              <a:t>the</a:t>
            </a:r>
            <a:r>
              <a:rPr kumimoji="1" lang="cs-CZ" sz="1633" dirty="0">
                <a:solidFill>
                  <a:schemeClr val="tx2"/>
                </a:solidFill>
                <a:latin typeface="+mn-lt"/>
                <a:cs typeface="Arial" charset="0"/>
              </a:rPr>
              <a:t> </a:t>
            </a:r>
            <a:r>
              <a:rPr kumimoji="1" lang="cs-CZ" sz="1633" dirty="0">
                <a:solidFill>
                  <a:srgbClr val="0000FF"/>
                </a:solidFill>
                <a:latin typeface="+mn-lt"/>
                <a:cs typeface="Arial" charset="0"/>
              </a:rPr>
              <a:t>J. </a:t>
            </a:r>
            <a:r>
              <a:rPr kumimoji="1" lang="cs-CZ" sz="1633" dirty="0" err="1">
                <a:solidFill>
                  <a:srgbClr val="0000FF"/>
                </a:solidFill>
                <a:latin typeface="+mn-lt"/>
                <a:cs typeface="Arial" charset="0"/>
              </a:rPr>
              <a:t>Craig</a:t>
            </a:r>
            <a:r>
              <a:rPr kumimoji="1" lang="cs-CZ" sz="1633" dirty="0">
                <a:solidFill>
                  <a:srgbClr val="0000FF"/>
                </a:solidFill>
                <a:latin typeface="+mn-lt"/>
                <a:cs typeface="Arial" charset="0"/>
              </a:rPr>
              <a:t> </a:t>
            </a:r>
            <a:r>
              <a:rPr kumimoji="1" lang="cs-CZ" sz="1633" dirty="0" err="1">
                <a:solidFill>
                  <a:srgbClr val="0000FF"/>
                </a:solidFill>
                <a:latin typeface="+mn-lt"/>
                <a:cs typeface="Arial" charset="0"/>
              </a:rPr>
              <a:t>Venter</a:t>
            </a:r>
            <a:r>
              <a:rPr kumimoji="1" lang="cs-CZ" sz="1633" dirty="0">
                <a:solidFill>
                  <a:srgbClr val="0000FF"/>
                </a:solidFill>
                <a:latin typeface="+mn-lt"/>
                <a:cs typeface="Arial" charset="0"/>
              </a:rPr>
              <a:t> Institute</a:t>
            </a:r>
            <a:endParaRPr kumimoji="1" lang="en-US" sz="1633" dirty="0">
              <a:solidFill>
                <a:srgbClr val="0000FF"/>
              </a:solidFill>
              <a:latin typeface="+mn-lt"/>
              <a:cs typeface="Arial" charset="0"/>
            </a:endParaRPr>
          </a:p>
        </p:txBody>
      </p:sp>
      <p:sp>
        <p:nvSpPr>
          <p:cNvPr id="256006" name="Freeform 6">
            <a:extLst>
              <a:ext uri="{FF2B5EF4-FFF2-40B4-BE49-F238E27FC236}">
                <a16:creationId xmlns:a16="http://schemas.microsoft.com/office/drawing/2014/main" id="{76ED196C-4B7C-43B8-8EC1-1510B30E1638}"/>
              </a:ext>
            </a:extLst>
          </p:cNvPr>
          <p:cNvSpPr>
            <a:spLocks/>
          </p:cNvSpPr>
          <p:nvPr/>
        </p:nvSpPr>
        <p:spPr bwMode="auto">
          <a:xfrm>
            <a:off x="1371217" y="1730699"/>
            <a:ext cx="152624" cy="3429720"/>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6" name="Rectangle 2">
            <a:extLst>
              <a:ext uri="{FF2B5EF4-FFF2-40B4-BE49-F238E27FC236}">
                <a16:creationId xmlns:a16="http://schemas.microsoft.com/office/drawing/2014/main" id="{1C6BD8AB-9BF6-44C3-A010-C522D47828DF}"/>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j-lt"/>
                <a:cs typeface="Arial"/>
              </a:rPr>
              <a:t>Další WWW zdroje</a:t>
            </a:r>
            <a:endParaRPr lang="en-US" sz="4807" kern="0" dirty="0">
              <a:solidFill>
                <a:srgbClr val="0000FF"/>
              </a:solidFill>
              <a:latin typeface="+mj-lt"/>
              <a:cs typeface="Arial"/>
            </a:endParaRPr>
          </a:p>
        </p:txBody>
      </p:sp>
      <p:pic>
        <p:nvPicPr>
          <p:cNvPr id="128003" name="Picture 3">
            <a:extLst>
              <a:ext uri="{FF2B5EF4-FFF2-40B4-BE49-F238E27FC236}">
                <a16:creationId xmlns:a16="http://schemas.microsoft.com/office/drawing/2014/main" id="{F9199BBB-C6D3-4F5D-AA1F-F7EEAB0B5F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1755" y="2253364"/>
            <a:ext cx="5421030" cy="43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ipsa 7">
            <a:extLst>
              <a:ext uri="{FF2B5EF4-FFF2-40B4-BE49-F238E27FC236}">
                <a16:creationId xmlns:a16="http://schemas.microsoft.com/office/drawing/2014/main" id="{BF5ED1BB-D0C3-4C1A-A878-B9ED86BD4E2E}"/>
              </a:ext>
            </a:extLst>
          </p:cNvPr>
          <p:cNvSpPr>
            <a:spLocks noChangeArrowheads="1"/>
          </p:cNvSpPr>
          <p:nvPr/>
        </p:nvSpPr>
        <p:spPr bwMode="auto">
          <a:xfrm>
            <a:off x="3070239" y="4408818"/>
            <a:ext cx="129586" cy="195819"/>
          </a:xfrm>
          <a:prstGeom prst="ellipse">
            <a:avLst/>
          </a:prstGeom>
          <a:solidFill>
            <a:srgbClr val="FFC000">
              <a:alpha val="47842"/>
            </a:srgbClr>
          </a:solidFill>
          <a:ln w="9525" algn="ctr">
            <a:solidFill>
              <a:srgbClr val="FFC000"/>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pic>
        <p:nvPicPr>
          <p:cNvPr id="128004" name="Picture 4">
            <a:extLst>
              <a:ext uri="{FF2B5EF4-FFF2-40B4-BE49-F238E27FC236}">
                <a16:creationId xmlns:a16="http://schemas.microsoft.com/office/drawing/2014/main" id="{84B04645-264B-4553-926A-2A04E460FC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1755" y="2318157"/>
            <a:ext cx="5421030" cy="43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lipsa 9">
            <a:extLst>
              <a:ext uri="{FF2B5EF4-FFF2-40B4-BE49-F238E27FC236}">
                <a16:creationId xmlns:a16="http://schemas.microsoft.com/office/drawing/2014/main" id="{EF710366-B88D-49CC-8CD8-D8689F89CA00}"/>
              </a:ext>
            </a:extLst>
          </p:cNvPr>
          <p:cNvSpPr>
            <a:spLocks noChangeArrowheads="1"/>
          </p:cNvSpPr>
          <p:nvPr/>
        </p:nvSpPr>
        <p:spPr bwMode="auto">
          <a:xfrm>
            <a:off x="4049336" y="4344025"/>
            <a:ext cx="653691" cy="64793"/>
          </a:xfrm>
          <a:prstGeom prst="ellipse">
            <a:avLst/>
          </a:prstGeom>
          <a:solidFill>
            <a:srgbClr val="FFC000">
              <a:alpha val="47842"/>
            </a:srgbClr>
          </a:solidFill>
          <a:ln w="9525" algn="ctr">
            <a:solidFill>
              <a:srgbClr val="FFC000"/>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pic>
        <p:nvPicPr>
          <p:cNvPr id="128005" name="Picture 5">
            <a:extLst>
              <a:ext uri="{FF2B5EF4-FFF2-40B4-BE49-F238E27FC236}">
                <a16:creationId xmlns:a16="http://schemas.microsoft.com/office/drawing/2014/main" id="{D6CE807B-1686-4CA1-8851-E3D4AA2844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1755" y="2253364"/>
            <a:ext cx="5421030" cy="43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6">
            <a:extLst>
              <a:ext uri="{FF2B5EF4-FFF2-40B4-BE49-F238E27FC236}">
                <a16:creationId xmlns:a16="http://schemas.microsoft.com/office/drawing/2014/main" id="{2829F421-E52E-4B22-8926-BF66A1C1C2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1754" y="2253364"/>
            <a:ext cx="5485824" cy="438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7" name="Picture 7">
            <a:extLst>
              <a:ext uri="{FF2B5EF4-FFF2-40B4-BE49-F238E27FC236}">
                <a16:creationId xmlns:a16="http://schemas.microsoft.com/office/drawing/2014/main" id="{00BA7381-026D-45DD-AF3F-60BD7B71E2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1754" y="2253364"/>
            <a:ext cx="5469985" cy="437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56006"/>
                                        </p:tgtEl>
                                        <p:attrNameLst>
                                          <p:attrName>style.visibility</p:attrName>
                                        </p:attrNameLst>
                                      </p:cBhvr>
                                      <p:to>
                                        <p:strVal val="visible"/>
                                      </p:to>
                                    </p:set>
                                    <p:animEffect transition="in" filter="wipe(up)">
                                      <p:cBhvr>
                                        <p:cTn id="7" dur="500"/>
                                        <p:tgtEl>
                                          <p:spTgt spid="256006"/>
                                        </p:tgtEl>
                                      </p:cBhvr>
                                    </p:animEffect>
                                  </p:childTnLst>
                                </p:cTn>
                              </p:par>
                              <p:par>
                                <p:cTn id="8" presetID="9" presetClass="entr" presetSubtype="0" fill="hold" nodeType="withEffect">
                                  <p:stCondLst>
                                    <p:cond delay="0"/>
                                  </p:stCondLst>
                                  <p:childTnLst>
                                    <p:set>
                                      <p:cBhvr>
                                        <p:cTn id="9" dur="1" fill="hold">
                                          <p:stCondLst>
                                            <p:cond delay="0"/>
                                          </p:stCondLst>
                                        </p:cTn>
                                        <p:tgtEl>
                                          <p:spTgt spid="128009"/>
                                        </p:tgtEl>
                                        <p:attrNameLst>
                                          <p:attrName>style.visibility</p:attrName>
                                        </p:attrNameLst>
                                      </p:cBhvr>
                                      <p:to>
                                        <p:strVal val="visible"/>
                                      </p:to>
                                    </p:set>
                                    <p:animEffect transition="in" filter="dissolve">
                                      <p:cBhvr>
                                        <p:cTn id="10" dur="500"/>
                                        <p:tgtEl>
                                          <p:spTgt spid="128009"/>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56005"/>
                                        </p:tgtEl>
                                        <p:attrNameLst>
                                          <p:attrName>style.visibility</p:attrName>
                                        </p:attrNameLst>
                                      </p:cBhvr>
                                      <p:to>
                                        <p:strVal val="visible"/>
                                      </p:to>
                                    </p:set>
                                    <p:animEffect transition="in" filter="wipe(left)">
                                      <p:cBhvr>
                                        <p:cTn id="14" dur="500"/>
                                        <p:tgtEl>
                                          <p:spTgt spid="25600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128003"/>
                                        </p:tgtEl>
                                        <p:attrNameLst>
                                          <p:attrName>style.visibility</p:attrName>
                                        </p:attrNameLst>
                                      </p:cBhvr>
                                      <p:to>
                                        <p:strVal val="visible"/>
                                      </p:to>
                                    </p:set>
                                    <p:animEffect transition="in" filter="dissolve">
                                      <p:cBhvr>
                                        <p:cTn id="19" dur="500"/>
                                        <p:tgtEl>
                                          <p:spTgt spid="12800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128004"/>
                                        </p:tgtEl>
                                        <p:attrNameLst>
                                          <p:attrName>style.visibility</p:attrName>
                                        </p:attrNameLst>
                                      </p:cBhvr>
                                      <p:to>
                                        <p:strVal val="visible"/>
                                      </p:to>
                                    </p:set>
                                    <p:animEffect transition="in" filter="dissolve">
                                      <p:cBhvr>
                                        <p:cTn id="29" dur="500"/>
                                        <p:tgtEl>
                                          <p:spTgt spid="12800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xit" presetSubtype="0" fill="hold" grpId="1" nodeType="clickEffect">
                                  <p:stCondLst>
                                    <p:cond delay="0"/>
                                  </p:stCondLst>
                                  <p:childTnLst>
                                    <p:animEffect transition="out" filter="dissolv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9" presetClass="exit" presetSubtype="0" fill="hold" nodeType="withEffect">
                                  <p:stCondLst>
                                    <p:cond delay="0"/>
                                  </p:stCondLst>
                                  <p:childTnLst>
                                    <p:animEffect transition="out" filter="dissolve">
                                      <p:cBhvr>
                                        <p:cTn id="41" dur="500"/>
                                        <p:tgtEl>
                                          <p:spTgt spid="128004"/>
                                        </p:tgtEl>
                                      </p:cBhvr>
                                    </p:animEffect>
                                    <p:set>
                                      <p:cBhvr>
                                        <p:cTn id="42" dur="1" fill="hold">
                                          <p:stCondLst>
                                            <p:cond delay="499"/>
                                          </p:stCondLst>
                                        </p:cTn>
                                        <p:tgtEl>
                                          <p:spTgt spid="128004"/>
                                        </p:tgtEl>
                                        <p:attrNameLst>
                                          <p:attrName>style.visibility</p:attrName>
                                        </p:attrNameLst>
                                      </p:cBhvr>
                                      <p:to>
                                        <p:strVal val="hidden"/>
                                      </p:to>
                                    </p:set>
                                  </p:childTnLst>
                                </p:cTn>
                              </p:par>
                              <p:par>
                                <p:cTn id="43" presetID="9" presetClass="entr" presetSubtype="0" fill="hold" nodeType="withEffect">
                                  <p:stCondLst>
                                    <p:cond delay="0"/>
                                  </p:stCondLst>
                                  <p:childTnLst>
                                    <p:set>
                                      <p:cBhvr>
                                        <p:cTn id="44" dur="1" fill="hold">
                                          <p:stCondLst>
                                            <p:cond delay="0"/>
                                          </p:stCondLst>
                                        </p:cTn>
                                        <p:tgtEl>
                                          <p:spTgt spid="128005"/>
                                        </p:tgtEl>
                                        <p:attrNameLst>
                                          <p:attrName>style.visibility</p:attrName>
                                        </p:attrNameLst>
                                      </p:cBhvr>
                                      <p:to>
                                        <p:strVal val="visible"/>
                                      </p:to>
                                    </p:set>
                                    <p:animEffect transition="in" filter="dissolve">
                                      <p:cBhvr>
                                        <p:cTn id="45" dur="500"/>
                                        <p:tgtEl>
                                          <p:spTgt spid="12800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nodeType="clickEffect">
                                  <p:stCondLst>
                                    <p:cond delay="0"/>
                                  </p:stCondLst>
                                  <p:childTnLst>
                                    <p:set>
                                      <p:cBhvr>
                                        <p:cTn id="49" dur="1" fill="hold">
                                          <p:stCondLst>
                                            <p:cond delay="0"/>
                                          </p:stCondLst>
                                        </p:cTn>
                                        <p:tgtEl>
                                          <p:spTgt spid="128006"/>
                                        </p:tgtEl>
                                        <p:attrNameLst>
                                          <p:attrName>style.visibility</p:attrName>
                                        </p:attrNameLst>
                                      </p:cBhvr>
                                      <p:to>
                                        <p:strVal val="visible"/>
                                      </p:to>
                                    </p:set>
                                    <p:animEffect transition="in" filter="dissolve">
                                      <p:cBhvr>
                                        <p:cTn id="50" dur="500"/>
                                        <p:tgtEl>
                                          <p:spTgt spid="12800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nodeType="clickEffect">
                                  <p:stCondLst>
                                    <p:cond delay="0"/>
                                  </p:stCondLst>
                                  <p:childTnLst>
                                    <p:set>
                                      <p:cBhvr>
                                        <p:cTn id="54" dur="1" fill="hold">
                                          <p:stCondLst>
                                            <p:cond delay="0"/>
                                          </p:stCondLst>
                                        </p:cTn>
                                        <p:tgtEl>
                                          <p:spTgt spid="128007"/>
                                        </p:tgtEl>
                                        <p:attrNameLst>
                                          <p:attrName>style.visibility</p:attrName>
                                        </p:attrNameLst>
                                      </p:cBhvr>
                                      <p:to>
                                        <p:strVal val="visible"/>
                                      </p:to>
                                    </p:set>
                                    <p:animEffect transition="in" filter="dissolve">
                                      <p:cBhvr>
                                        <p:cTn id="55" dur="500"/>
                                        <p:tgtEl>
                                          <p:spTgt spid="128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p:bldP spid="8" grpId="0" animBg="1"/>
      <p:bldP spid="10" grpId="0" animBg="1"/>
      <p:bldP spid="10"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5" name="Rectangle 5">
            <a:extLst>
              <a:ext uri="{FF2B5EF4-FFF2-40B4-BE49-F238E27FC236}">
                <a16:creationId xmlns:a16="http://schemas.microsoft.com/office/drawing/2014/main" id="{ED7F2528-99BC-4F5E-8409-DAF32F79453B}"/>
              </a:ext>
            </a:extLst>
          </p:cNvPr>
          <p:cNvSpPr>
            <a:spLocks noChangeArrowheads="1"/>
          </p:cNvSpPr>
          <p:nvPr/>
        </p:nvSpPr>
        <p:spPr bwMode="auto">
          <a:xfrm>
            <a:off x="1448969" y="1599673"/>
            <a:ext cx="7433940" cy="457872"/>
          </a:xfrm>
          <a:prstGeom prst="rect">
            <a:avLst/>
          </a:prstGeom>
          <a:noFill/>
          <a:ln w="9525">
            <a:noFill/>
            <a:miter lim="800000"/>
            <a:headEnd/>
            <a:tailEnd/>
          </a:ln>
          <a:effectLst/>
        </p:spPr>
        <p:txBody>
          <a:bodyPr lIns="92062" tIns="46032" rIns="92062" bIns="46032"/>
          <a:lstStyle/>
          <a:p>
            <a:pPr marL="342858" indent="-342858" algn="just" eaLnBrk="1" hangingPunct="1">
              <a:buFont typeface="Wingdings" pitchFamily="2" charset="2"/>
              <a:buChar char="§"/>
              <a:defRPr/>
            </a:pPr>
            <a:r>
              <a:rPr kumimoji="1" lang="cs-CZ" sz="1633" b="1" dirty="0">
                <a:solidFill>
                  <a:srgbClr val="0000FF"/>
                </a:solidFill>
                <a:latin typeface="+mn-lt"/>
                <a:cs typeface="Arial" charset="0"/>
              </a:rPr>
              <a:t>O</a:t>
            </a:r>
            <a:r>
              <a:rPr kumimoji="1" lang="cs-CZ" sz="1633" dirty="0">
                <a:solidFill>
                  <a:schemeClr val="tx2"/>
                </a:solidFill>
                <a:latin typeface="+mn-lt"/>
                <a:cs typeface="Arial" charset="0"/>
              </a:rPr>
              <a:t>nline </a:t>
            </a:r>
            <a:r>
              <a:rPr kumimoji="1" lang="cs-CZ" sz="1633" b="1" dirty="0">
                <a:solidFill>
                  <a:srgbClr val="0000FF"/>
                </a:solidFill>
                <a:latin typeface="+mn-lt"/>
                <a:cs typeface="Arial" charset="0"/>
              </a:rPr>
              <a:t>M</a:t>
            </a:r>
            <a:r>
              <a:rPr kumimoji="1" lang="cs-CZ" sz="1633" dirty="0">
                <a:solidFill>
                  <a:schemeClr val="tx2"/>
                </a:solidFill>
                <a:latin typeface="+mn-lt"/>
                <a:cs typeface="Arial" charset="0"/>
              </a:rPr>
              <a:t>endelian </a:t>
            </a:r>
            <a:r>
              <a:rPr kumimoji="1" lang="cs-CZ" sz="1633" b="1" dirty="0">
                <a:solidFill>
                  <a:srgbClr val="0000FF"/>
                </a:solidFill>
                <a:latin typeface="+mn-lt"/>
                <a:cs typeface="Arial" charset="0"/>
              </a:rPr>
              <a:t>I</a:t>
            </a:r>
            <a:r>
              <a:rPr kumimoji="1" lang="cs-CZ" sz="1633" dirty="0">
                <a:solidFill>
                  <a:schemeClr val="tx2"/>
                </a:solidFill>
                <a:latin typeface="+mn-lt"/>
                <a:cs typeface="Arial" charset="0"/>
              </a:rPr>
              <a:t>nheritance in </a:t>
            </a:r>
            <a:r>
              <a:rPr kumimoji="1" lang="cs-CZ" sz="1633" b="1" dirty="0">
                <a:solidFill>
                  <a:srgbClr val="0000FF"/>
                </a:solidFill>
                <a:latin typeface="+mn-lt"/>
                <a:cs typeface="Arial" charset="0"/>
              </a:rPr>
              <a:t>M</a:t>
            </a:r>
            <a:r>
              <a:rPr kumimoji="1" lang="cs-CZ" sz="1633" dirty="0">
                <a:solidFill>
                  <a:schemeClr val="tx2"/>
                </a:solidFill>
                <a:latin typeface="+mn-lt"/>
                <a:cs typeface="Arial" charset="0"/>
              </a:rPr>
              <a:t>an (</a:t>
            </a:r>
            <a:r>
              <a:rPr kumimoji="1" lang="cs-CZ" sz="1633" dirty="0">
                <a:solidFill>
                  <a:srgbClr val="0000FF"/>
                </a:solidFill>
                <a:latin typeface="+mn-lt"/>
                <a:cs typeface="Arial" charset="0"/>
              </a:rPr>
              <a:t>OMIM</a:t>
            </a:r>
            <a:r>
              <a:rPr kumimoji="1" lang="cs-CZ" sz="1633" dirty="0">
                <a:solidFill>
                  <a:schemeClr val="tx2"/>
                </a:solidFill>
                <a:latin typeface="+mn-lt"/>
                <a:cs typeface="Arial" charset="0"/>
              </a:rPr>
              <a:t>) </a:t>
            </a:r>
            <a:r>
              <a:rPr kumimoji="1" lang="cs-CZ" sz="1633" dirty="0">
                <a:solidFill>
                  <a:schemeClr val="tx2"/>
                </a:solidFill>
                <a:latin typeface="+mn-lt"/>
                <a:cs typeface="Arial" charset="0"/>
                <a:hlinkClick r:id="rId3"/>
              </a:rPr>
              <a:t>http://www.omim.org/</a:t>
            </a:r>
            <a:r>
              <a:rPr kumimoji="1" lang="cs-CZ" sz="1633" dirty="0">
                <a:solidFill>
                  <a:schemeClr val="tx2"/>
                </a:solidFill>
                <a:latin typeface="+mn-lt"/>
                <a:cs typeface="Arial" charset="0"/>
              </a:rPr>
              <a:t> </a:t>
            </a:r>
            <a:endParaRPr kumimoji="1" lang="en-US" sz="1633" dirty="0">
              <a:solidFill>
                <a:schemeClr val="tx2"/>
              </a:solidFill>
              <a:latin typeface="+mn-lt"/>
              <a:cs typeface="Arial" charset="0"/>
            </a:endParaRPr>
          </a:p>
        </p:txBody>
      </p:sp>
      <p:sp>
        <p:nvSpPr>
          <p:cNvPr id="256006" name="Freeform 6">
            <a:extLst>
              <a:ext uri="{FF2B5EF4-FFF2-40B4-BE49-F238E27FC236}">
                <a16:creationId xmlns:a16="http://schemas.microsoft.com/office/drawing/2014/main" id="{F1FF64DF-CFE9-4D44-B0F2-FA545EBA6751}"/>
              </a:ext>
            </a:extLst>
          </p:cNvPr>
          <p:cNvSpPr>
            <a:spLocks/>
          </p:cNvSpPr>
          <p:nvPr/>
        </p:nvSpPr>
        <p:spPr bwMode="auto">
          <a:xfrm>
            <a:off x="1371217" y="1730699"/>
            <a:ext cx="152624" cy="3429720"/>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6" name="Rectangle 2">
            <a:extLst>
              <a:ext uri="{FF2B5EF4-FFF2-40B4-BE49-F238E27FC236}">
                <a16:creationId xmlns:a16="http://schemas.microsoft.com/office/drawing/2014/main" id="{8FB1F3DD-8868-4A81-90C5-EE83510740E0}"/>
              </a:ext>
            </a:extLst>
          </p:cNvPr>
          <p:cNvSpPr txBox="1">
            <a:spLocks noChangeArrowheads="1"/>
          </p:cNvSpPr>
          <p:nvPr/>
        </p:nvSpPr>
        <p:spPr>
          <a:xfrm>
            <a:off x="1414412" y="164143"/>
            <a:ext cx="7010624" cy="1527680"/>
          </a:xfrm>
          <a:prstGeom prst="rect">
            <a:avLst/>
          </a:prstGeom>
        </p:spPr>
        <p:txBody>
          <a:bodyPr anchor="ctr"/>
          <a:lstStyle/>
          <a:p>
            <a:pPr>
              <a:defRPr/>
            </a:pPr>
            <a:r>
              <a:rPr lang="cs-CZ" sz="4807" kern="0" dirty="0">
                <a:solidFill>
                  <a:srgbClr val="0000FF"/>
                </a:solidFill>
                <a:latin typeface="+mj-lt"/>
                <a:cs typeface="Arial"/>
              </a:rPr>
              <a:t>Další WWW zdroje</a:t>
            </a:r>
            <a:endParaRPr lang="en-US" sz="4807" kern="0" dirty="0">
              <a:solidFill>
                <a:srgbClr val="0000FF"/>
              </a:solidFill>
              <a:latin typeface="+mj-lt"/>
              <a:cs typeface="Arial"/>
            </a:endParaRPr>
          </a:p>
        </p:txBody>
      </p:sp>
      <p:pic>
        <p:nvPicPr>
          <p:cNvPr id="84997" name="Picture 2">
            <a:extLst>
              <a:ext uri="{FF2B5EF4-FFF2-40B4-BE49-F238E27FC236}">
                <a16:creationId xmlns:a16="http://schemas.microsoft.com/office/drawing/2014/main" id="{8658D59D-4145-451D-B68F-89565C45F2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841" y="1972593"/>
            <a:ext cx="5986891" cy="374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56006"/>
                                        </p:tgtEl>
                                        <p:attrNameLst>
                                          <p:attrName>style.visibility</p:attrName>
                                        </p:attrNameLst>
                                      </p:cBhvr>
                                      <p:to>
                                        <p:strVal val="visible"/>
                                      </p:to>
                                    </p:set>
                                    <p:animEffect transition="in" filter="wipe(up)">
                                      <p:cBhvr>
                                        <p:cTn id="7" dur="500"/>
                                        <p:tgtEl>
                                          <p:spTgt spid="25600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6005"/>
                                        </p:tgtEl>
                                        <p:attrNameLst>
                                          <p:attrName>style.visibility</p:attrName>
                                        </p:attrNameLst>
                                      </p:cBhvr>
                                      <p:to>
                                        <p:strVal val="visible"/>
                                      </p:to>
                                    </p:set>
                                    <p:animEffect transition="in" filter="wipe(left)">
                                      <p:cBhvr>
                                        <p:cTn id="11" dur="500"/>
                                        <p:tgtEl>
                                          <p:spTgt spid="25600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84997"/>
                                        </p:tgtEl>
                                        <p:attrNameLst>
                                          <p:attrName>style.visibility</p:attrName>
                                        </p:attrNameLst>
                                      </p:cBhvr>
                                      <p:to>
                                        <p:strVal val="visible"/>
                                      </p:to>
                                    </p:set>
                                    <p:animEffect transition="in" filter="fade">
                                      <p:cBhvr>
                                        <p:cTn id="16" dur="500"/>
                                        <p:tgtEl>
                                          <p:spTgt spid="84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953961EC-68A7-459B-A0CC-EB4FCD3E9C40}"/>
              </a:ext>
            </a:extLst>
          </p:cNvPr>
          <p:cNvSpPr>
            <a:spLocks noChangeArrowheads="1"/>
          </p:cNvSpPr>
          <p:nvPr/>
        </p:nvSpPr>
        <p:spPr bwMode="auto">
          <a:xfrm>
            <a:off x="1523841" y="2188570"/>
            <a:ext cx="7161808"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Font typeface="Wingdings" panose="05000000000000000000" pitchFamily="2" charset="2"/>
              <a:buChar char="§"/>
            </a:pPr>
            <a:r>
              <a:rPr kumimoji="1" lang="de-DE" altLang="cs-CZ" sz="1633">
                <a:solidFill>
                  <a:srgbClr val="0000FF"/>
                </a:solidFill>
                <a:latin typeface="Arial" panose="020B0604020202020204" pitchFamily="34" charset="0"/>
              </a:rPr>
              <a:t>Role BIOINFORMATIKY </a:t>
            </a:r>
            <a:r>
              <a:rPr kumimoji="1" lang="de-DE" altLang="cs-CZ" sz="1633">
                <a:solidFill>
                  <a:schemeClr val="tx2"/>
                </a:solidFill>
                <a:latin typeface="Arial" panose="020B0604020202020204" pitchFamily="34" charset="0"/>
              </a:rPr>
              <a:t>v sou</a:t>
            </a:r>
            <a:r>
              <a:rPr kumimoji="1" lang="cs-CZ" altLang="cs-CZ" sz="1633">
                <a:solidFill>
                  <a:schemeClr val="tx2"/>
                </a:solidFill>
                <a:latin typeface="Arial" panose="020B0604020202020204" pitchFamily="34" charset="0"/>
              </a:rPr>
              <a:t>časném pojetí FUNKČNÍ GENOMIKY</a:t>
            </a:r>
            <a:endParaRPr kumimoji="1" lang="en-US" altLang="cs-CZ" sz="1633">
              <a:solidFill>
                <a:schemeClr val="tx2"/>
              </a:solidFill>
              <a:latin typeface="Arial" panose="020B0604020202020204" pitchFamily="34" charset="0"/>
            </a:endParaRPr>
          </a:p>
        </p:txBody>
      </p:sp>
      <p:sp>
        <p:nvSpPr>
          <p:cNvPr id="203780" name="Freeform 4">
            <a:extLst>
              <a:ext uri="{FF2B5EF4-FFF2-40B4-BE49-F238E27FC236}">
                <a16:creationId xmlns:a16="http://schemas.microsoft.com/office/drawing/2014/main" id="{C460CADB-64FB-4618-8A25-36E4F6792E2A}"/>
              </a:ext>
            </a:extLst>
          </p:cNvPr>
          <p:cNvSpPr>
            <a:spLocks/>
          </p:cNvSpPr>
          <p:nvPr/>
        </p:nvSpPr>
        <p:spPr bwMode="auto">
          <a:xfrm>
            <a:off x="1371217" y="1709102"/>
            <a:ext cx="152624" cy="3428280"/>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203782" name="Rectangle 6">
            <a:extLst>
              <a:ext uri="{FF2B5EF4-FFF2-40B4-BE49-F238E27FC236}">
                <a16:creationId xmlns:a16="http://schemas.microsoft.com/office/drawing/2014/main" id="{F6351EEA-2393-473A-89DB-94C95FD22659}"/>
              </a:ext>
            </a:extLst>
          </p:cNvPr>
          <p:cNvSpPr>
            <a:spLocks noChangeArrowheads="1"/>
          </p:cNvSpPr>
          <p:nvPr/>
        </p:nvSpPr>
        <p:spPr bwMode="auto">
          <a:xfrm>
            <a:off x="1523841" y="2699718"/>
            <a:ext cx="7848616"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Font typeface="Wingdings" panose="05000000000000000000" pitchFamily="2" charset="2"/>
              <a:buChar char="§"/>
            </a:pPr>
            <a:r>
              <a:rPr kumimoji="1" lang="cs-CZ" altLang="cs-CZ" sz="1633">
                <a:solidFill>
                  <a:srgbClr val="0000FF"/>
                </a:solidFill>
                <a:latin typeface="Arial" panose="020B0604020202020204" pitchFamily="34" charset="0"/>
              </a:rPr>
              <a:t>D</a:t>
            </a:r>
            <a:r>
              <a:rPr kumimoji="1" lang="de-DE" altLang="cs-CZ" sz="1633">
                <a:solidFill>
                  <a:srgbClr val="0000FF"/>
                </a:solidFill>
                <a:latin typeface="Arial" panose="020B0604020202020204" pitchFamily="34" charset="0"/>
              </a:rPr>
              <a:t>atab</a:t>
            </a:r>
            <a:r>
              <a:rPr kumimoji="1" lang="cs-CZ" altLang="cs-CZ" sz="1633">
                <a:solidFill>
                  <a:srgbClr val="0000FF"/>
                </a:solidFill>
                <a:latin typeface="Arial" panose="020B0604020202020204" pitchFamily="34" charset="0"/>
              </a:rPr>
              <a:t>áze</a:t>
            </a:r>
            <a:endParaRPr kumimoji="1" lang="en-US" altLang="cs-CZ" sz="1633">
              <a:solidFill>
                <a:srgbClr val="0000FF"/>
              </a:solidFill>
              <a:latin typeface="Arial" panose="020B0604020202020204" pitchFamily="34" charset="0"/>
            </a:endParaRPr>
          </a:p>
        </p:txBody>
      </p:sp>
      <p:sp>
        <p:nvSpPr>
          <p:cNvPr id="203783" name="Rectangle 7">
            <a:extLst>
              <a:ext uri="{FF2B5EF4-FFF2-40B4-BE49-F238E27FC236}">
                <a16:creationId xmlns:a16="http://schemas.microsoft.com/office/drawing/2014/main" id="{6A1EE3D5-A471-4CE5-A2BF-051746DC861E}"/>
              </a:ext>
            </a:extLst>
          </p:cNvPr>
          <p:cNvSpPr>
            <a:spLocks noChangeArrowheads="1"/>
          </p:cNvSpPr>
          <p:nvPr/>
        </p:nvSpPr>
        <p:spPr bwMode="auto">
          <a:xfrm>
            <a:off x="2285521" y="4604637"/>
            <a:ext cx="5182016"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rgbClr val="0000FF"/>
              </a:buClr>
              <a:buFont typeface="Wingdings" panose="05000000000000000000" pitchFamily="2" charset="2"/>
              <a:buChar char="§"/>
            </a:pPr>
            <a:r>
              <a:rPr kumimoji="1" lang="cs-CZ" altLang="cs-CZ" sz="1451">
                <a:solidFill>
                  <a:schemeClr val="tx2"/>
                </a:solidFill>
                <a:latin typeface="Arial" panose="020B0604020202020204" pitchFamily="34" charset="0"/>
              </a:rPr>
              <a:t>Vyhledávání </a:t>
            </a:r>
            <a:r>
              <a:rPr kumimoji="1" lang="cs-CZ" altLang="cs-CZ" sz="1451">
                <a:solidFill>
                  <a:srgbClr val="0000FF"/>
                </a:solidFill>
                <a:latin typeface="Arial" panose="020B0604020202020204" pitchFamily="34" charset="0"/>
              </a:rPr>
              <a:t>homologií</a:t>
            </a:r>
            <a:endParaRPr kumimoji="1" lang="en-GB" altLang="cs-CZ" sz="1451">
              <a:solidFill>
                <a:srgbClr val="0000FF"/>
              </a:solidFill>
              <a:latin typeface="Arial" panose="020B0604020202020204" pitchFamily="34" charset="0"/>
            </a:endParaRPr>
          </a:p>
        </p:txBody>
      </p:sp>
      <p:sp>
        <p:nvSpPr>
          <p:cNvPr id="203784" name="Rectangle 8">
            <a:extLst>
              <a:ext uri="{FF2B5EF4-FFF2-40B4-BE49-F238E27FC236}">
                <a16:creationId xmlns:a16="http://schemas.microsoft.com/office/drawing/2014/main" id="{25D232C4-9314-453D-BD68-28E45C098080}"/>
              </a:ext>
            </a:extLst>
          </p:cNvPr>
          <p:cNvSpPr>
            <a:spLocks noChangeArrowheads="1"/>
          </p:cNvSpPr>
          <p:nvPr/>
        </p:nvSpPr>
        <p:spPr bwMode="auto">
          <a:xfrm>
            <a:off x="1600153" y="4212998"/>
            <a:ext cx="7161808"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Font typeface="Wingdings" panose="05000000000000000000" pitchFamily="2" charset="2"/>
              <a:buChar char="§"/>
            </a:pPr>
            <a:r>
              <a:rPr kumimoji="1" lang="cs-CZ" altLang="cs-CZ" sz="1633">
                <a:solidFill>
                  <a:srgbClr val="0000FF"/>
                </a:solidFill>
                <a:latin typeface="Arial" panose="020B0604020202020204" pitchFamily="34" charset="0"/>
              </a:rPr>
              <a:t>Analytické nástroje</a:t>
            </a:r>
            <a:endParaRPr kumimoji="1" lang="en-US" altLang="cs-CZ" sz="1633">
              <a:solidFill>
                <a:srgbClr val="0000FF"/>
              </a:solidFill>
              <a:latin typeface="Arial" panose="020B0604020202020204" pitchFamily="34" charset="0"/>
            </a:endParaRPr>
          </a:p>
        </p:txBody>
      </p:sp>
      <p:sp>
        <p:nvSpPr>
          <p:cNvPr id="203785" name="Rectangle 9">
            <a:extLst>
              <a:ext uri="{FF2B5EF4-FFF2-40B4-BE49-F238E27FC236}">
                <a16:creationId xmlns:a16="http://schemas.microsoft.com/office/drawing/2014/main" id="{D4FC4764-BBE7-424D-81AB-087C04914AAA}"/>
              </a:ext>
            </a:extLst>
          </p:cNvPr>
          <p:cNvSpPr>
            <a:spLocks noChangeArrowheads="1"/>
          </p:cNvSpPr>
          <p:nvPr/>
        </p:nvSpPr>
        <p:spPr bwMode="auto">
          <a:xfrm>
            <a:off x="2209208" y="3156149"/>
            <a:ext cx="525832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rgbClr val="0000FF"/>
              </a:buClr>
              <a:buFont typeface="Wingdings" panose="05000000000000000000" pitchFamily="2" charset="2"/>
              <a:buChar char="§"/>
            </a:pPr>
            <a:r>
              <a:rPr kumimoji="1" lang="de-DE" altLang="cs-CZ" sz="1451">
                <a:solidFill>
                  <a:srgbClr val="0000FF"/>
                </a:solidFill>
                <a:latin typeface="Arial" panose="020B0604020202020204" pitchFamily="34" charset="0"/>
              </a:rPr>
              <a:t>Spektrum</a:t>
            </a:r>
            <a:r>
              <a:rPr kumimoji="1" lang="de-DE" altLang="cs-CZ" sz="1451">
                <a:solidFill>
                  <a:schemeClr val="tx2"/>
                </a:solidFill>
                <a:latin typeface="Arial" panose="020B0604020202020204" pitchFamily="34" charset="0"/>
              </a:rPr>
              <a:t> „on-line“ zdroj</a:t>
            </a:r>
            <a:r>
              <a:rPr kumimoji="1" lang="cs-CZ" altLang="cs-CZ" sz="1451">
                <a:solidFill>
                  <a:schemeClr val="tx2"/>
                </a:solidFill>
                <a:latin typeface="Arial" panose="020B0604020202020204" pitchFamily="34" charset="0"/>
              </a:rPr>
              <a:t>ů</a:t>
            </a:r>
            <a:endParaRPr kumimoji="1" lang="en-GB" altLang="cs-CZ" sz="1451">
              <a:solidFill>
                <a:schemeClr val="tx2"/>
              </a:solidFill>
              <a:latin typeface="Arial" panose="020B0604020202020204" pitchFamily="34" charset="0"/>
            </a:endParaRPr>
          </a:p>
        </p:txBody>
      </p:sp>
      <p:sp>
        <p:nvSpPr>
          <p:cNvPr id="203788" name="Rectangle 12">
            <a:extLst>
              <a:ext uri="{FF2B5EF4-FFF2-40B4-BE49-F238E27FC236}">
                <a16:creationId xmlns:a16="http://schemas.microsoft.com/office/drawing/2014/main" id="{108D6021-DDA0-4F96-99CF-D0E628EAC668}"/>
              </a:ext>
            </a:extLst>
          </p:cNvPr>
          <p:cNvSpPr>
            <a:spLocks noChangeArrowheads="1"/>
          </p:cNvSpPr>
          <p:nvPr/>
        </p:nvSpPr>
        <p:spPr bwMode="auto">
          <a:xfrm>
            <a:off x="2285521" y="4909885"/>
            <a:ext cx="5791072"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rgbClr val="0000FF"/>
              </a:buClr>
              <a:buFont typeface="Wingdings" panose="05000000000000000000" pitchFamily="2" charset="2"/>
              <a:buChar char="§"/>
            </a:pPr>
            <a:r>
              <a:rPr kumimoji="1" lang="cs-CZ" altLang="cs-CZ" sz="1451">
                <a:solidFill>
                  <a:schemeClr val="tx2"/>
                </a:solidFill>
                <a:latin typeface="Arial" panose="020B0604020202020204" pitchFamily="34" charset="0"/>
              </a:rPr>
              <a:t>Vyhledávání </a:t>
            </a:r>
            <a:r>
              <a:rPr kumimoji="1" lang="cs-CZ" altLang="cs-CZ" sz="1451">
                <a:solidFill>
                  <a:srgbClr val="0000FF"/>
                </a:solidFill>
                <a:latin typeface="Arial" panose="020B0604020202020204" pitchFamily="34" charset="0"/>
              </a:rPr>
              <a:t>sekvenčních motivů, otevřených čtecích rámců, restrikčních míst</a:t>
            </a:r>
            <a:r>
              <a:rPr kumimoji="1" lang="cs-CZ" altLang="cs-CZ" sz="1451">
                <a:solidFill>
                  <a:schemeClr val="tx2"/>
                </a:solidFill>
                <a:latin typeface="Arial" panose="020B0604020202020204" pitchFamily="34" charset="0"/>
              </a:rPr>
              <a:t>….</a:t>
            </a:r>
            <a:endParaRPr kumimoji="1" lang="en-GB" altLang="cs-CZ" sz="1451">
              <a:solidFill>
                <a:schemeClr val="tx2"/>
              </a:solidFill>
              <a:latin typeface="Arial" panose="020B0604020202020204" pitchFamily="34" charset="0"/>
            </a:endParaRPr>
          </a:p>
        </p:txBody>
      </p:sp>
      <p:sp>
        <p:nvSpPr>
          <p:cNvPr id="203789" name="Rectangle 13">
            <a:extLst>
              <a:ext uri="{FF2B5EF4-FFF2-40B4-BE49-F238E27FC236}">
                <a16:creationId xmlns:a16="http://schemas.microsoft.com/office/drawing/2014/main" id="{AABCAEB9-079B-4911-BD6F-3D31790A5044}"/>
              </a:ext>
            </a:extLst>
          </p:cNvPr>
          <p:cNvSpPr>
            <a:spLocks noChangeArrowheads="1"/>
          </p:cNvSpPr>
          <p:nvPr/>
        </p:nvSpPr>
        <p:spPr bwMode="auto">
          <a:xfrm>
            <a:off x="2209209" y="3821359"/>
            <a:ext cx="5562137"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rgbClr val="0000FF"/>
              </a:buClr>
              <a:buFont typeface="Wingdings" panose="05000000000000000000" pitchFamily="2" charset="2"/>
              <a:buChar char="§"/>
            </a:pPr>
            <a:r>
              <a:rPr kumimoji="1" lang="cs-CZ" altLang="cs-CZ" sz="1451">
                <a:solidFill>
                  <a:srgbClr val="0000FF"/>
                </a:solidFill>
                <a:latin typeface="Arial" panose="020B0604020202020204" pitchFamily="34" charset="0"/>
              </a:rPr>
              <a:t>GENOMOVÉ </a:t>
            </a:r>
            <a:r>
              <a:rPr kumimoji="1" lang="cs-CZ" altLang="cs-CZ" sz="1451">
                <a:solidFill>
                  <a:schemeClr val="tx2"/>
                </a:solidFill>
                <a:latin typeface="Arial" panose="020B0604020202020204" pitchFamily="34" charset="0"/>
              </a:rPr>
              <a:t>zdroje</a:t>
            </a:r>
            <a:endParaRPr kumimoji="1" lang="en-GB" altLang="cs-CZ" sz="1451">
              <a:solidFill>
                <a:schemeClr val="tx2"/>
              </a:solidFill>
              <a:latin typeface="Arial" panose="020B0604020202020204" pitchFamily="34" charset="0"/>
            </a:endParaRPr>
          </a:p>
        </p:txBody>
      </p:sp>
      <p:sp>
        <p:nvSpPr>
          <p:cNvPr id="203790" name="Rectangle 14">
            <a:extLst>
              <a:ext uri="{FF2B5EF4-FFF2-40B4-BE49-F238E27FC236}">
                <a16:creationId xmlns:a16="http://schemas.microsoft.com/office/drawing/2014/main" id="{3010AF98-A732-430B-9576-269FC0C54067}"/>
              </a:ext>
            </a:extLst>
          </p:cNvPr>
          <p:cNvSpPr>
            <a:spLocks noChangeArrowheads="1"/>
          </p:cNvSpPr>
          <p:nvPr/>
        </p:nvSpPr>
        <p:spPr bwMode="auto">
          <a:xfrm>
            <a:off x="2209209" y="3494514"/>
            <a:ext cx="5562137"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rgbClr val="0000FF"/>
              </a:buClr>
              <a:buFont typeface="Wingdings" panose="05000000000000000000" pitchFamily="2" charset="2"/>
              <a:buChar char="§"/>
            </a:pPr>
            <a:r>
              <a:rPr kumimoji="1" lang="cs-CZ" altLang="cs-CZ" sz="1451">
                <a:solidFill>
                  <a:srgbClr val="0000FF"/>
                </a:solidFill>
                <a:latin typeface="Arial" panose="020B0604020202020204" pitchFamily="34" charset="0"/>
              </a:rPr>
              <a:t>PRIM</a:t>
            </a:r>
            <a:r>
              <a:rPr kumimoji="1" lang="de-DE" altLang="cs-CZ" sz="1451">
                <a:solidFill>
                  <a:srgbClr val="0000FF"/>
                </a:solidFill>
                <a:latin typeface="Arial" panose="020B0604020202020204" pitchFamily="34" charset="0"/>
              </a:rPr>
              <a:t>ÁR</a:t>
            </a:r>
            <a:r>
              <a:rPr kumimoji="1" lang="cs-CZ" altLang="cs-CZ" sz="1451">
                <a:solidFill>
                  <a:srgbClr val="0000FF"/>
                </a:solidFill>
                <a:latin typeface="Arial" panose="020B0604020202020204" pitchFamily="34" charset="0"/>
              </a:rPr>
              <a:t>N</a:t>
            </a:r>
            <a:r>
              <a:rPr kumimoji="1" lang="de-DE" altLang="cs-CZ" sz="1451">
                <a:solidFill>
                  <a:srgbClr val="0000FF"/>
                </a:solidFill>
                <a:latin typeface="Arial" panose="020B0604020202020204" pitchFamily="34" charset="0"/>
              </a:rPr>
              <a:t>Í</a:t>
            </a:r>
            <a:r>
              <a:rPr kumimoji="1" lang="cs-CZ" altLang="cs-CZ" sz="1451">
                <a:solidFill>
                  <a:srgbClr val="0000FF"/>
                </a:solidFill>
                <a:latin typeface="Arial" panose="020B0604020202020204" pitchFamily="34" charset="0"/>
              </a:rPr>
              <a:t>, </a:t>
            </a:r>
            <a:r>
              <a:rPr kumimoji="1" lang="de-DE" altLang="cs-CZ" sz="1451">
                <a:solidFill>
                  <a:srgbClr val="0000FF"/>
                </a:solidFill>
                <a:latin typeface="Arial" panose="020B0604020202020204" pitchFamily="34" charset="0"/>
              </a:rPr>
              <a:t>SEKUNDÁRNÍ</a:t>
            </a:r>
            <a:r>
              <a:rPr kumimoji="1" lang="cs-CZ" altLang="cs-CZ" sz="1451">
                <a:solidFill>
                  <a:schemeClr val="tx2"/>
                </a:solidFill>
                <a:latin typeface="Arial" panose="020B0604020202020204" pitchFamily="34" charset="0"/>
              </a:rPr>
              <a:t> a </a:t>
            </a:r>
            <a:r>
              <a:rPr kumimoji="1" lang="cs-CZ" altLang="cs-CZ" sz="1451">
                <a:solidFill>
                  <a:srgbClr val="0000FF"/>
                </a:solidFill>
                <a:latin typeface="Arial" panose="020B0604020202020204" pitchFamily="34" charset="0"/>
              </a:rPr>
              <a:t>STRUKTURÁLNÍ</a:t>
            </a:r>
            <a:r>
              <a:rPr kumimoji="1" lang="cs-CZ" altLang="cs-CZ" sz="1451">
                <a:solidFill>
                  <a:schemeClr val="tx2"/>
                </a:solidFill>
                <a:latin typeface="Arial" panose="020B0604020202020204" pitchFamily="34" charset="0"/>
              </a:rPr>
              <a:t> databáze</a:t>
            </a:r>
            <a:endParaRPr kumimoji="1" lang="en-GB" altLang="cs-CZ" sz="1451">
              <a:solidFill>
                <a:schemeClr val="tx2"/>
              </a:solidFill>
              <a:latin typeface="Arial" panose="020B0604020202020204" pitchFamily="34" charset="0"/>
            </a:endParaRPr>
          </a:p>
        </p:txBody>
      </p:sp>
      <p:sp>
        <p:nvSpPr>
          <p:cNvPr id="203791" name="Rectangle 15">
            <a:extLst>
              <a:ext uri="{FF2B5EF4-FFF2-40B4-BE49-F238E27FC236}">
                <a16:creationId xmlns:a16="http://schemas.microsoft.com/office/drawing/2014/main" id="{DDE125F7-038C-485A-9BB6-EFAC3B21FCC0}"/>
              </a:ext>
            </a:extLst>
          </p:cNvPr>
          <p:cNvSpPr>
            <a:spLocks noChangeArrowheads="1"/>
          </p:cNvSpPr>
          <p:nvPr/>
        </p:nvSpPr>
        <p:spPr bwMode="auto">
          <a:xfrm>
            <a:off x="2285521" y="5387915"/>
            <a:ext cx="5791072"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rgbClr val="0000FF"/>
              </a:buClr>
              <a:buFont typeface="Wingdings" panose="05000000000000000000" pitchFamily="2" charset="2"/>
              <a:buChar char="§"/>
            </a:pPr>
            <a:r>
              <a:rPr kumimoji="1" lang="cs-CZ" altLang="cs-CZ" sz="1451">
                <a:solidFill>
                  <a:schemeClr val="tx2"/>
                </a:solidFill>
                <a:latin typeface="Arial" panose="020B0604020202020204" pitchFamily="34" charset="0"/>
              </a:rPr>
              <a:t>Další www </a:t>
            </a:r>
            <a:r>
              <a:rPr kumimoji="1" lang="cs-CZ" altLang="cs-CZ" sz="1451">
                <a:solidFill>
                  <a:srgbClr val="0000FF"/>
                </a:solidFill>
                <a:latin typeface="Arial" panose="020B0604020202020204" pitchFamily="34" charset="0"/>
              </a:rPr>
              <a:t>genomové nástroje</a:t>
            </a:r>
            <a:endParaRPr kumimoji="1" lang="en-GB" altLang="cs-CZ" sz="1451">
              <a:solidFill>
                <a:srgbClr val="0000FF"/>
              </a:solidFill>
              <a:latin typeface="Arial" panose="020B0604020202020204" pitchFamily="34" charset="0"/>
            </a:endParaRPr>
          </a:p>
        </p:txBody>
      </p:sp>
      <p:sp>
        <p:nvSpPr>
          <p:cNvPr id="14" name="Rectangle 2">
            <a:extLst>
              <a:ext uri="{FF2B5EF4-FFF2-40B4-BE49-F238E27FC236}">
                <a16:creationId xmlns:a16="http://schemas.microsoft.com/office/drawing/2014/main" id="{D9B3D088-907C-4EBC-8A23-EAC5EB053724}"/>
              </a:ext>
            </a:extLst>
          </p:cNvPr>
          <p:cNvSpPr>
            <a:spLocks noChangeArrowheads="1"/>
          </p:cNvSpPr>
          <p:nvPr/>
        </p:nvSpPr>
        <p:spPr bwMode="auto">
          <a:xfrm>
            <a:off x="1502244" y="1730699"/>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Font typeface="Wingdings" panose="05000000000000000000" pitchFamily="2" charset="2"/>
              <a:buChar char="§"/>
            </a:pPr>
            <a:r>
              <a:rPr kumimoji="1" lang="cs-CZ" altLang="cs-CZ" sz="1633">
                <a:solidFill>
                  <a:srgbClr val="0000FF"/>
                </a:solidFill>
                <a:latin typeface="Arial" panose="020B0604020202020204" pitchFamily="34" charset="0"/>
              </a:rPr>
              <a:t>Schéma </a:t>
            </a:r>
            <a:r>
              <a:rPr kumimoji="1" lang="cs-CZ" altLang="cs-CZ" sz="1633">
                <a:solidFill>
                  <a:schemeClr val="tx2"/>
                </a:solidFill>
                <a:latin typeface="Arial" panose="020B0604020202020204" pitchFamily="34" charset="0"/>
              </a:rPr>
              <a:t>přednášky</a:t>
            </a:r>
            <a:endParaRPr kumimoji="1" lang="en-US" altLang="cs-CZ" sz="1633">
              <a:solidFill>
                <a:schemeClr val="tx2"/>
              </a:solidFill>
              <a:latin typeface="Arial" panose="020B0604020202020204" pitchFamily="34" charset="0"/>
            </a:endParaRPr>
          </a:p>
        </p:txBody>
      </p:sp>
      <p:sp>
        <p:nvSpPr>
          <p:cNvPr id="16" name="Rectangle 2">
            <a:extLst>
              <a:ext uri="{FF2B5EF4-FFF2-40B4-BE49-F238E27FC236}">
                <a16:creationId xmlns:a16="http://schemas.microsoft.com/office/drawing/2014/main" id="{49E941DE-C16D-47B3-9146-02050AEEBDB7}"/>
              </a:ext>
            </a:extLst>
          </p:cNvPr>
          <p:cNvSpPr txBox="1">
            <a:spLocks noChangeArrowheads="1"/>
          </p:cNvSpPr>
          <p:nvPr/>
        </p:nvSpPr>
        <p:spPr>
          <a:xfrm>
            <a:off x="1523841" y="190060"/>
            <a:ext cx="7010624" cy="1527680"/>
          </a:xfrm>
          <a:prstGeom prst="rect">
            <a:avLst/>
          </a:prstGeom>
        </p:spPr>
        <p:txBody>
          <a:bodyPr anchor="ctr"/>
          <a:lstStyle/>
          <a:p>
            <a:pPr>
              <a:defRPr/>
            </a:pPr>
            <a:r>
              <a:rPr lang="cs-CZ" sz="4807" kern="0" dirty="0">
                <a:solidFill>
                  <a:srgbClr val="0000FF"/>
                </a:solidFill>
                <a:latin typeface="+mj-lt"/>
                <a:ea typeface="+mj-ea"/>
                <a:cs typeface="+mj-cs"/>
              </a:rPr>
              <a:t>Shrnutí</a:t>
            </a:r>
            <a:endParaRPr lang="en-US" sz="4807" kern="0" dirty="0">
              <a:solidFill>
                <a:srgbClr val="0000FF"/>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03780"/>
                                        </p:tgtEl>
                                        <p:attrNameLst>
                                          <p:attrName>style.visibility</p:attrName>
                                        </p:attrNameLst>
                                      </p:cBhvr>
                                      <p:to>
                                        <p:strVal val="visible"/>
                                      </p:to>
                                    </p:set>
                                    <p:animEffect transition="in" filter="wipe(up)">
                                      <p:cBhvr>
                                        <p:cTn id="7" dur="500"/>
                                        <p:tgtEl>
                                          <p:spTgt spid="20378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3778"/>
                                        </p:tgtEl>
                                        <p:attrNameLst>
                                          <p:attrName>style.visibility</p:attrName>
                                        </p:attrNameLst>
                                      </p:cBhvr>
                                      <p:to>
                                        <p:strVal val="visible"/>
                                      </p:to>
                                    </p:set>
                                    <p:animEffect transition="in" filter="wipe(left)">
                                      <p:cBhvr>
                                        <p:cTn id="16" dur="1000"/>
                                        <p:tgtEl>
                                          <p:spTgt spid="20377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3782"/>
                                        </p:tgtEl>
                                        <p:attrNameLst>
                                          <p:attrName>style.visibility</p:attrName>
                                        </p:attrNameLst>
                                      </p:cBhvr>
                                      <p:to>
                                        <p:strVal val="visible"/>
                                      </p:to>
                                    </p:set>
                                    <p:animEffect transition="in" filter="wipe(left)">
                                      <p:cBhvr>
                                        <p:cTn id="21" dur="1000"/>
                                        <p:tgtEl>
                                          <p:spTgt spid="20378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3785"/>
                                        </p:tgtEl>
                                        <p:attrNameLst>
                                          <p:attrName>style.visibility</p:attrName>
                                        </p:attrNameLst>
                                      </p:cBhvr>
                                      <p:to>
                                        <p:strVal val="visible"/>
                                      </p:to>
                                    </p:set>
                                    <p:animEffect transition="in" filter="wipe(left)">
                                      <p:cBhvr>
                                        <p:cTn id="26" dur="1000"/>
                                        <p:tgtEl>
                                          <p:spTgt spid="20378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3790"/>
                                        </p:tgtEl>
                                        <p:attrNameLst>
                                          <p:attrName>style.visibility</p:attrName>
                                        </p:attrNameLst>
                                      </p:cBhvr>
                                      <p:to>
                                        <p:strVal val="visible"/>
                                      </p:to>
                                    </p:set>
                                    <p:animEffect transition="in" filter="wipe(left)">
                                      <p:cBhvr>
                                        <p:cTn id="31" dur="1000"/>
                                        <p:tgtEl>
                                          <p:spTgt spid="20379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3789"/>
                                        </p:tgtEl>
                                        <p:attrNameLst>
                                          <p:attrName>style.visibility</p:attrName>
                                        </p:attrNameLst>
                                      </p:cBhvr>
                                      <p:to>
                                        <p:strVal val="visible"/>
                                      </p:to>
                                    </p:set>
                                    <p:animEffect transition="in" filter="wipe(left)">
                                      <p:cBhvr>
                                        <p:cTn id="36" dur="1000"/>
                                        <p:tgtEl>
                                          <p:spTgt spid="20378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3784"/>
                                        </p:tgtEl>
                                        <p:attrNameLst>
                                          <p:attrName>style.visibility</p:attrName>
                                        </p:attrNameLst>
                                      </p:cBhvr>
                                      <p:to>
                                        <p:strVal val="visible"/>
                                      </p:to>
                                    </p:set>
                                    <p:animEffect transition="in" filter="wipe(left)">
                                      <p:cBhvr>
                                        <p:cTn id="41" dur="1000"/>
                                        <p:tgtEl>
                                          <p:spTgt spid="20378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3783"/>
                                        </p:tgtEl>
                                        <p:attrNameLst>
                                          <p:attrName>style.visibility</p:attrName>
                                        </p:attrNameLst>
                                      </p:cBhvr>
                                      <p:to>
                                        <p:strVal val="visible"/>
                                      </p:to>
                                    </p:set>
                                    <p:animEffect transition="in" filter="wipe(left)">
                                      <p:cBhvr>
                                        <p:cTn id="46" dur="1000"/>
                                        <p:tgtEl>
                                          <p:spTgt spid="20378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03788"/>
                                        </p:tgtEl>
                                        <p:attrNameLst>
                                          <p:attrName>style.visibility</p:attrName>
                                        </p:attrNameLst>
                                      </p:cBhvr>
                                      <p:to>
                                        <p:strVal val="visible"/>
                                      </p:to>
                                    </p:set>
                                    <p:animEffect transition="in" filter="wipe(left)">
                                      <p:cBhvr>
                                        <p:cTn id="51" dur="1000"/>
                                        <p:tgtEl>
                                          <p:spTgt spid="20378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03791"/>
                                        </p:tgtEl>
                                        <p:attrNameLst>
                                          <p:attrName>style.visibility</p:attrName>
                                        </p:attrNameLst>
                                      </p:cBhvr>
                                      <p:to>
                                        <p:strVal val="visible"/>
                                      </p:to>
                                    </p:set>
                                    <p:animEffect transition="in" filter="wipe(left)">
                                      <p:cBhvr>
                                        <p:cTn id="56" dur="1000"/>
                                        <p:tgtEl>
                                          <p:spTgt spid="203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8" grpId="0" autoUpdateAnimBg="0"/>
      <p:bldP spid="203782" grpId="0" autoUpdateAnimBg="0"/>
      <p:bldP spid="203783" grpId="0" autoUpdateAnimBg="0"/>
      <p:bldP spid="203784" grpId="0" autoUpdateAnimBg="0"/>
      <p:bldP spid="203785" grpId="0" autoUpdateAnimBg="0"/>
      <p:bldP spid="203788" grpId="0" autoUpdateAnimBg="0"/>
      <p:bldP spid="203789" grpId="0" autoUpdateAnimBg="0"/>
      <p:bldP spid="203790" grpId="0" autoUpdateAnimBg="0"/>
      <p:bldP spid="203791" grpId="0" autoUpdateAnimBg="0"/>
      <p:bldP spid="14"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44160E-FC3B-4582-A577-B3E082E0FA02}"/>
              </a:ext>
            </a:extLst>
          </p:cNvPr>
          <p:cNvSpPr txBox="1">
            <a:spLocks noChangeArrowheads="1"/>
          </p:cNvSpPr>
          <p:nvPr/>
        </p:nvSpPr>
        <p:spPr>
          <a:xfrm>
            <a:off x="1523841" y="190060"/>
            <a:ext cx="7010624" cy="1527680"/>
          </a:xfrm>
          <a:prstGeom prst="rect">
            <a:avLst/>
          </a:prstGeom>
        </p:spPr>
        <p:txBody>
          <a:bodyPr anchor="ctr"/>
          <a:lstStyle/>
          <a:p>
            <a:pPr>
              <a:defRPr/>
            </a:pPr>
            <a:r>
              <a:rPr lang="cs-CZ" sz="4807" kern="0" dirty="0">
                <a:solidFill>
                  <a:srgbClr val="0000FF"/>
                </a:solidFill>
                <a:latin typeface="+mj-lt"/>
                <a:ea typeface="+mj-ea"/>
                <a:cs typeface="+mj-cs"/>
              </a:rPr>
              <a:t>Diskuse</a:t>
            </a:r>
            <a:endParaRPr lang="en-US" sz="4807" kern="0" dirty="0">
              <a:solidFill>
                <a:srgbClr val="0000FF"/>
              </a:solidFill>
              <a:latin typeface="+mj-lt"/>
              <a:ea typeface="+mj-ea"/>
              <a:cs typeface="+mj-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bdélník 3">
            <a:extLst>
              <a:ext uri="{FF2B5EF4-FFF2-40B4-BE49-F238E27FC236}">
                <a16:creationId xmlns:a16="http://schemas.microsoft.com/office/drawing/2014/main" id="{F0530F87-4087-4ABD-9093-AB29F4DD98F0}"/>
              </a:ext>
            </a:extLst>
          </p:cNvPr>
          <p:cNvSpPr>
            <a:spLocks noChangeArrowheads="1"/>
          </p:cNvSpPr>
          <p:nvPr/>
        </p:nvSpPr>
        <p:spPr bwMode="auto">
          <a:xfrm>
            <a:off x="481" y="5779554"/>
            <a:ext cx="9143040" cy="1078447"/>
          </a:xfrm>
          <a:prstGeom prst="rect">
            <a:avLst/>
          </a:prstGeom>
          <a:solidFill>
            <a:schemeClr val="bg1">
              <a:alpha val="94901"/>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pPr eaLnBrk="1" hangingPunct="1"/>
            <a:endParaRPr lang="en-US" altLang="en-US" sz="1633" b="1"/>
          </a:p>
        </p:txBody>
      </p:sp>
      <p:sp>
        <p:nvSpPr>
          <p:cNvPr id="3" name="Rectangle 2">
            <a:extLst>
              <a:ext uri="{FF2B5EF4-FFF2-40B4-BE49-F238E27FC236}">
                <a16:creationId xmlns:a16="http://schemas.microsoft.com/office/drawing/2014/main" id="{E5F40A68-4882-4BBB-BFB3-227F904C38B0}"/>
              </a:ext>
            </a:extLst>
          </p:cNvPr>
          <p:cNvSpPr>
            <a:spLocks noChangeArrowheads="1"/>
          </p:cNvSpPr>
          <p:nvPr/>
        </p:nvSpPr>
        <p:spPr bwMode="auto">
          <a:xfrm>
            <a:off x="1045811" y="4999156"/>
            <a:ext cx="2938732" cy="1562236"/>
          </a:xfrm>
          <a:prstGeom prst="rect">
            <a:avLst/>
          </a:prstGeom>
          <a:solidFill>
            <a:schemeClr val="bg1"/>
          </a:solidFill>
          <a:ln w="9525" algn="ctr">
            <a:solidFill>
              <a:schemeClr val="bg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pic>
        <p:nvPicPr>
          <p:cNvPr id="109570" name="Picture 2" descr="mut_1">
            <a:extLst>
              <a:ext uri="{FF2B5EF4-FFF2-40B4-BE49-F238E27FC236}">
                <a16:creationId xmlns:a16="http://schemas.microsoft.com/office/drawing/2014/main" id="{252EA7F5-42EF-48AD-BD12-F75AA10A8E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510" y="2285041"/>
            <a:ext cx="1873244" cy="249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3" descr="mut_2">
            <a:extLst>
              <a:ext uri="{FF2B5EF4-FFF2-40B4-BE49-F238E27FC236}">
                <a16:creationId xmlns:a16="http://schemas.microsoft.com/office/drawing/2014/main" id="{AAA9D371-F0C5-45A4-9EBB-655FF6E810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2329" y="3131672"/>
            <a:ext cx="1239710" cy="165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04764D08-7C19-4EBC-A1A9-9C50AF54F049}"/>
              </a:ext>
            </a:extLst>
          </p:cNvPr>
          <p:cNvSpPr txBox="1">
            <a:spLocks noChangeArrowheads="1"/>
          </p:cNvSpPr>
          <p:nvPr/>
        </p:nvSpPr>
        <p:spPr bwMode="auto">
          <a:xfrm>
            <a:off x="1220033" y="4921404"/>
            <a:ext cx="2585916" cy="399318"/>
          </a:xfrm>
          <a:prstGeom prst="rect">
            <a:avLst/>
          </a:prstGeom>
          <a:noFill/>
          <a:ln w="9525">
            <a:noFill/>
            <a:miter lim="800000"/>
            <a:headEnd/>
            <a:tailEnd/>
          </a:ln>
          <a:effectLst/>
        </p:spPr>
        <p:txBody>
          <a:bodyPr wrap="none" lIns="91416" tIns="45709" rIns="91416" bIns="45709">
            <a:spAutoFit/>
          </a:bodyPr>
          <a:lstStyle/>
          <a:p>
            <a:pPr eaLnBrk="1" hangingPunct="1">
              <a:defRPr/>
            </a:pPr>
            <a:r>
              <a:rPr kumimoji="1" lang="de-DE" sz="1995" dirty="0">
                <a:latin typeface="Arial" charset="0"/>
              </a:rPr>
              <a:t>3        </a:t>
            </a:r>
            <a:r>
              <a:rPr kumimoji="1" lang="cs-CZ" sz="1995" dirty="0">
                <a:latin typeface="Arial" charset="0"/>
              </a:rPr>
              <a:t>   </a:t>
            </a:r>
            <a:r>
              <a:rPr kumimoji="1" lang="de-DE" sz="1995" dirty="0">
                <a:latin typeface="Arial" charset="0"/>
              </a:rPr>
              <a:t> </a:t>
            </a:r>
            <a:r>
              <a:rPr kumimoji="1" lang="cs-CZ" sz="1995" dirty="0">
                <a:latin typeface="Arial" charset="0"/>
              </a:rPr>
              <a:t>  </a:t>
            </a:r>
            <a:r>
              <a:rPr kumimoji="1" lang="de-DE" sz="1995" dirty="0">
                <a:latin typeface="Arial" charset="0"/>
              </a:rPr>
              <a:t> : </a:t>
            </a:r>
            <a:r>
              <a:rPr kumimoji="1" lang="cs-CZ" sz="1995" dirty="0">
                <a:latin typeface="Arial" charset="0"/>
              </a:rPr>
              <a:t>   </a:t>
            </a:r>
            <a:r>
              <a:rPr kumimoji="1" lang="de-DE" sz="1995" dirty="0">
                <a:latin typeface="Arial" charset="0"/>
              </a:rPr>
              <a:t>          1</a:t>
            </a:r>
            <a:endParaRPr kumimoji="1" lang="en-US" sz="1995" dirty="0">
              <a:latin typeface="Arial" charset="0"/>
            </a:endParaRPr>
          </a:p>
        </p:txBody>
      </p:sp>
      <p:sp>
        <p:nvSpPr>
          <p:cNvPr id="109573" name="Text Box 5">
            <a:extLst>
              <a:ext uri="{FF2B5EF4-FFF2-40B4-BE49-F238E27FC236}">
                <a16:creationId xmlns:a16="http://schemas.microsoft.com/office/drawing/2014/main" id="{DE44973F-49C6-4F39-9A69-3CADE663DA86}"/>
              </a:ext>
            </a:extLst>
          </p:cNvPr>
          <p:cNvSpPr txBox="1">
            <a:spLocks noChangeArrowheads="1"/>
          </p:cNvSpPr>
          <p:nvPr/>
        </p:nvSpPr>
        <p:spPr bwMode="auto">
          <a:xfrm>
            <a:off x="685849" y="855271"/>
            <a:ext cx="3020330" cy="371490"/>
          </a:xfrm>
          <a:prstGeom prst="rect">
            <a:avLst/>
          </a:prstGeom>
          <a:noFill/>
          <a:ln w="9525">
            <a:noFill/>
            <a:miter lim="800000"/>
            <a:headEnd/>
            <a:tailEnd/>
          </a:ln>
          <a:effectLst/>
        </p:spPr>
        <p:txBody>
          <a:bodyPr wrap="none" lIns="91416" tIns="45709" rIns="91416" bIns="45709">
            <a:spAutoFit/>
          </a:bodyPr>
          <a:lstStyle/>
          <a:p>
            <a:pPr eaLnBrk="1" hangingPunct="1">
              <a:defRPr/>
            </a:pPr>
            <a:r>
              <a:rPr kumimoji="1" lang="de-DE" sz="1814" dirty="0">
                <a:solidFill>
                  <a:schemeClr val="tx2"/>
                </a:solidFill>
                <a:latin typeface="Arial" charset="0"/>
              </a:rPr>
              <a:t>P</a:t>
            </a:r>
            <a:r>
              <a:rPr kumimoji="1" lang="cs-CZ" sz="1814" dirty="0" err="1">
                <a:solidFill>
                  <a:schemeClr val="tx2"/>
                </a:solidFill>
                <a:latin typeface="Arial" charset="0"/>
              </a:rPr>
              <a:t>řístupy</a:t>
            </a:r>
            <a:r>
              <a:rPr kumimoji="1" lang="cs-CZ" sz="1814" dirty="0">
                <a:solidFill>
                  <a:schemeClr val="tx2"/>
                </a:solidFill>
                <a:latin typeface="Arial" charset="0"/>
              </a:rPr>
              <a:t> „klasické“ genetiky</a:t>
            </a:r>
            <a:endParaRPr kumimoji="1" lang="en-US" sz="1814" dirty="0">
              <a:solidFill>
                <a:schemeClr val="tx2"/>
              </a:solidFill>
              <a:latin typeface="Arial" charset="0"/>
            </a:endParaRPr>
          </a:p>
        </p:txBody>
      </p:sp>
      <p:sp>
        <p:nvSpPr>
          <p:cNvPr id="109574" name="Text Box 6">
            <a:extLst>
              <a:ext uri="{FF2B5EF4-FFF2-40B4-BE49-F238E27FC236}">
                <a16:creationId xmlns:a16="http://schemas.microsoft.com/office/drawing/2014/main" id="{64A0592D-E32E-498D-A3A9-EA5B3A0F913B}"/>
              </a:ext>
            </a:extLst>
          </p:cNvPr>
          <p:cNvSpPr txBox="1">
            <a:spLocks noChangeArrowheads="1"/>
          </p:cNvSpPr>
          <p:nvPr/>
        </p:nvSpPr>
        <p:spPr bwMode="auto">
          <a:xfrm>
            <a:off x="5201215" y="770320"/>
            <a:ext cx="3162997" cy="371490"/>
          </a:xfrm>
          <a:prstGeom prst="rect">
            <a:avLst/>
          </a:prstGeom>
          <a:noFill/>
          <a:ln w="9525">
            <a:noFill/>
            <a:miter lim="800000"/>
            <a:headEnd/>
            <a:tailEnd/>
          </a:ln>
          <a:effectLst/>
        </p:spPr>
        <p:txBody>
          <a:bodyPr wrap="none" lIns="91416" tIns="45709" rIns="91416" bIns="45709">
            <a:spAutoFit/>
          </a:bodyPr>
          <a:lstStyle/>
          <a:p>
            <a:pPr eaLnBrk="1" hangingPunct="1">
              <a:defRPr/>
            </a:pPr>
            <a:r>
              <a:rPr kumimoji="1" lang="cs-CZ" sz="1814" dirty="0">
                <a:solidFill>
                  <a:schemeClr val="tx2"/>
                </a:solidFill>
                <a:latin typeface="Arial" charset="0"/>
              </a:rPr>
              <a:t>„Reverzně genetický“ přístup</a:t>
            </a:r>
            <a:endParaRPr kumimoji="1" lang="en-US" sz="1814" dirty="0">
              <a:solidFill>
                <a:schemeClr val="tx2"/>
              </a:solidFill>
              <a:latin typeface="Arial" charset="0"/>
            </a:endParaRPr>
          </a:p>
        </p:txBody>
      </p:sp>
      <p:sp>
        <p:nvSpPr>
          <p:cNvPr id="109575" name="AutoShape 7">
            <a:extLst>
              <a:ext uri="{FF2B5EF4-FFF2-40B4-BE49-F238E27FC236}">
                <a16:creationId xmlns:a16="http://schemas.microsoft.com/office/drawing/2014/main" id="{3F767BD9-36C6-4FB2-9723-AB6862332F5B}"/>
              </a:ext>
            </a:extLst>
          </p:cNvPr>
          <p:cNvSpPr>
            <a:spLocks noChangeArrowheads="1"/>
          </p:cNvSpPr>
          <p:nvPr/>
        </p:nvSpPr>
        <p:spPr bwMode="auto">
          <a:xfrm>
            <a:off x="2361833" y="5444069"/>
            <a:ext cx="381560" cy="456432"/>
          </a:xfrm>
          <a:prstGeom prst="downArrow">
            <a:avLst>
              <a:gd name="adj1" fmla="val 50000"/>
              <a:gd name="adj2" fmla="val 30000"/>
            </a:avLst>
          </a:prstGeom>
          <a:solidFill>
            <a:schemeClr val="accent1"/>
          </a:solidFill>
          <a:ln w="9525">
            <a:solidFill>
              <a:schemeClr val="tx1"/>
            </a:solidFill>
            <a:miter lim="800000"/>
            <a:headEnd/>
            <a:tailEnd/>
          </a:ln>
          <a:effectLst/>
        </p:spPr>
        <p:txBody>
          <a:bodyPr wrap="none" lIns="91416" tIns="45709" rIns="91416" bIns="45709" anchor="ctr"/>
          <a:lstStyle/>
          <a:p>
            <a:pPr eaLnBrk="1" hangingPunct="1">
              <a:defRPr/>
            </a:pPr>
            <a:endParaRPr lang="cs-CZ" sz="3900" dirty="0">
              <a:latin typeface="Arial" charset="0"/>
            </a:endParaRPr>
          </a:p>
        </p:txBody>
      </p:sp>
      <p:sp>
        <p:nvSpPr>
          <p:cNvPr id="109576" name="Text Box 8">
            <a:extLst>
              <a:ext uri="{FF2B5EF4-FFF2-40B4-BE49-F238E27FC236}">
                <a16:creationId xmlns:a16="http://schemas.microsoft.com/office/drawing/2014/main" id="{BA94B508-6982-4EF2-8F1B-186540FAD1B3}"/>
              </a:ext>
            </a:extLst>
          </p:cNvPr>
          <p:cNvSpPr txBox="1">
            <a:spLocks noChangeArrowheads="1"/>
          </p:cNvSpPr>
          <p:nvPr/>
        </p:nvSpPr>
        <p:spPr bwMode="auto">
          <a:xfrm>
            <a:off x="2361833" y="5981132"/>
            <a:ext cx="433083" cy="580906"/>
          </a:xfrm>
          <a:prstGeom prst="rect">
            <a:avLst/>
          </a:prstGeom>
          <a:noFill/>
          <a:ln w="9525">
            <a:noFill/>
            <a:miter lim="800000"/>
            <a:headEnd/>
            <a:tailEnd/>
          </a:ln>
          <a:effectLst/>
        </p:spPr>
        <p:txBody>
          <a:bodyPr wrap="none" lIns="91416" tIns="45709" rIns="91416" bIns="45709">
            <a:spAutoFit/>
          </a:bodyPr>
          <a:lstStyle/>
          <a:p>
            <a:pPr eaLnBrk="1" hangingPunct="1">
              <a:defRPr/>
            </a:pPr>
            <a:r>
              <a:rPr kumimoji="1" lang="cs-CZ" sz="3175" b="1" dirty="0">
                <a:latin typeface="Arial" charset="0"/>
              </a:rPr>
              <a:t>?</a:t>
            </a:r>
            <a:endParaRPr kumimoji="1" lang="en-US" sz="3175" b="1" dirty="0">
              <a:latin typeface="Arial" charset="0"/>
            </a:endParaRPr>
          </a:p>
        </p:txBody>
      </p:sp>
      <p:pic>
        <p:nvPicPr>
          <p:cNvPr id="109577" name="Picture 9">
            <a:extLst>
              <a:ext uri="{FF2B5EF4-FFF2-40B4-BE49-F238E27FC236}">
                <a16:creationId xmlns:a16="http://schemas.microsoft.com/office/drawing/2014/main" id="{87D5512C-9555-4F9D-B392-C8E2F2CE1A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561" y="3363488"/>
            <a:ext cx="4189960" cy="151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8" name="Picture 10" descr="mut4">
            <a:extLst>
              <a:ext uri="{FF2B5EF4-FFF2-40B4-BE49-F238E27FC236}">
                <a16:creationId xmlns:a16="http://schemas.microsoft.com/office/drawing/2014/main" id="{E2873E0A-9386-4D5A-944B-D160979D16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2738" y="5334641"/>
            <a:ext cx="1677423" cy="128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a:extLst>
              <a:ext uri="{FF2B5EF4-FFF2-40B4-BE49-F238E27FC236}">
                <a16:creationId xmlns:a16="http://schemas.microsoft.com/office/drawing/2014/main" id="{8579E0A8-A4A3-445C-A968-6BEF0C26449F}"/>
              </a:ext>
            </a:extLst>
          </p:cNvPr>
          <p:cNvGrpSpPr>
            <a:grpSpLocks/>
          </p:cNvGrpSpPr>
          <p:nvPr/>
        </p:nvGrpSpPr>
        <p:grpSpPr bwMode="auto">
          <a:xfrm>
            <a:off x="3048641" y="2446304"/>
            <a:ext cx="3351968" cy="609056"/>
            <a:chOff x="2112" y="1440"/>
            <a:chExt cx="2112" cy="384"/>
          </a:xfrm>
        </p:grpSpPr>
        <p:sp>
          <p:nvSpPr>
            <p:cNvPr id="109580" name="Text Box 12">
              <a:extLst>
                <a:ext uri="{FF2B5EF4-FFF2-40B4-BE49-F238E27FC236}">
                  <a16:creationId xmlns:a16="http://schemas.microsoft.com/office/drawing/2014/main" id="{C889493C-FD7E-4BCA-9330-53006F5E0CA3}"/>
                </a:ext>
              </a:extLst>
            </p:cNvPr>
            <p:cNvSpPr txBox="1">
              <a:spLocks noChangeArrowheads="1"/>
            </p:cNvSpPr>
            <p:nvPr/>
          </p:nvSpPr>
          <p:spPr bwMode="auto">
            <a:xfrm>
              <a:off x="2352" y="1488"/>
              <a:ext cx="1614" cy="252"/>
            </a:xfrm>
            <a:prstGeom prst="rect">
              <a:avLst/>
            </a:prstGeom>
            <a:noFill/>
            <a:ln w="9525">
              <a:noFill/>
              <a:miter lim="800000"/>
              <a:headEnd/>
              <a:tailEnd/>
            </a:ln>
            <a:effectLst/>
          </p:spPr>
          <p:txBody>
            <a:bodyPr wrap="none">
              <a:spAutoFit/>
            </a:bodyPr>
            <a:lstStyle/>
            <a:p>
              <a:pPr eaLnBrk="1" hangingPunct="1">
                <a:defRPr/>
              </a:pPr>
              <a:r>
                <a:rPr kumimoji="1" lang="cs-CZ" sz="1995" dirty="0">
                  <a:solidFill>
                    <a:schemeClr val="tx2"/>
                  </a:solidFill>
                  <a:latin typeface="Arial" charset="0"/>
                </a:rPr>
                <a:t>inzerční mutageneze</a:t>
              </a:r>
              <a:endParaRPr kumimoji="1" lang="en-US" sz="1995" dirty="0">
                <a:solidFill>
                  <a:schemeClr val="tx2"/>
                </a:solidFill>
                <a:latin typeface="Arial" charset="0"/>
              </a:endParaRPr>
            </a:p>
          </p:txBody>
        </p:sp>
        <p:sp>
          <p:nvSpPr>
            <p:cNvPr id="109581" name="AutoShape 13">
              <a:extLst>
                <a:ext uri="{FF2B5EF4-FFF2-40B4-BE49-F238E27FC236}">
                  <a16:creationId xmlns:a16="http://schemas.microsoft.com/office/drawing/2014/main" id="{E2F0A6D8-9CAB-4DBF-82C1-5CEE9F92BE5F}"/>
                </a:ext>
              </a:extLst>
            </p:cNvPr>
            <p:cNvSpPr>
              <a:spLocks noChangeArrowheads="1"/>
            </p:cNvSpPr>
            <p:nvPr/>
          </p:nvSpPr>
          <p:spPr bwMode="auto">
            <a:xfrm>
              <a:off x="2112" y="1440"/>
              <a:ext cx="2112" cy="384"/>
            </a:xfrm>
            <a:prstGeom prst="leftRightArrow">
              <a:avLst>
                <a:gd name="adj1" fmla="val 50000"/>
                <a:gd name="adj2" fmla="val 110000"/>
              </a:avLst>
            </a:prstGeom>
            <a:noFill/>
            <a:ln w="9525">
              <a:solidFill>
                <a:schemeClr val="tx1"/>
              </a:solidFill>
              <a:miter lim="800000"/>
              <a:headEnd/>
              <a:tailEnd/>
            </a:ln>
            <a:effectLst/>
          </p:spPr>
          <p:txBody>
            <a:bodyPr wrap="none" anchor="ctr"/>
            <a:lstStyle/>
            <a:p>
              <a:pPr eaLnBrk="1" hangingPunct="1">
                <a:defRPr/>
              </a:pPr>
              <a:endParaRPr lang="cs-CZ" sz="3900" dirty="0">
                <a:solidFill>
                  <a:schemeClr val="tx2"/>
                </a:solidFill>
                <a:latin typeface="Arial" charset="0"/>
              </a:endParaRPr>
            </a:p>
          </p:txBody>
        </p:sp>
      </p:grpSp>
      <p:sp>
        <p:nvSpPr>
          <p:cNvPr id="109582" name="Rectangle 14">
            <a:extLst>
              <a:ext uri="{FF2B5EF4-FFF2-40B4-BE49-F238E27FC236}">
                <a16:creationId xmlns:a16="http://schemas.microsoft.com/office/drawing/2014/main" id="{FCDBCB21-AD90-4C3B-8BDB-E9D565A462F7}"/>
              </a:ext>
            </a:extLst>
          </p:cNvPr>
          <p:cNvSpPr>
            <a:spLocks noChangeArrowheads="1"/>
          </p:cNvSpPr>
          <p:nvPr/>
        </p:nvSpPr>
        <p:spPr bwMode="auto">
          <a:xfrm>
            <a:off x="5257369" y="1074128"/>
            <a:ext cx="3124472" cy="455231"/>
          </a:xfrm>
          <a:prstGeom prst="rect">
            <a:avLst/>
          </a:prstGeom>
          <a:noFill/>
          <a:ln w="9525">
            <a:noFill/>
            <a:miter lim="800000"/>
            <a:headEnd/>
            <a:tailEnd/>
          </a:ln>
          <a:effectLst/>
        </p:spPr>
        <p:txBody>
          <a:bodyPr lIns="91416" tIns="45709" rIns="91416" bIns="45709">
            <a:spAutoFit/>
          </a:bodyPr>
          <a:lstStyle/>
          <a:p>
            <a:pPr eaLnBrk="1" hangingPunct="1">
              <a:defRPr/>
            </a:pPr>
            <a:r>
              <a:rPr kumimoji="1" lang="cs-CZ" sz="1179" dirty="0">
                <a:solidFill>
                  <a:schemeClr val="tx2"/>
                </a:solidFill>
                <a:latin typeface="Arial" charset="0"/>
              </a:rPr>
              <a:t>5‘</a:t>
            </a:r>
            <a:r>
              <a:rPr kumimoji="1" lang="en-US" sz="1179" dirty="0">
                <a:solidFill>
                  <a:schemeClr val="tx2"/>
                </a:solidFill>
                <a:latin typeface="Arial" charset="0"/>
              </a:rPr>
              <a:t>TTATATATATATATTAAAAAATAAAATAAAAGAACAAAAAAGAAAATAAAATA</a:t>
            </a:r>
            <a:r>
              <a:rPr kumimoji="1" lang="cs-CZ" sz="1179" dirty="0">
                <a:solidFill>
                  <a:schemeClr val="tx2"/>
                </a:solidFill>
                <a:latin typeface="Arial" charset="0"/>
              </a:rPr>
              <a:t>….3‘</a:t>
            </a:r>
            <a:endParaRPr kumimoji="1" lang="en-US" sz="1179" dirty="0">
              <a:solidFill>
                <a:schemeClr val="tx2"/>
              </a:solidFill>
              <a:latin typeface="Arial" charset="0"/>
            </a:endParaRPr>
          </a:p>
        </p:txBody>
      </p:sp>
      <p:graphicFrame>
        <p:nvGraphicFramePr>
          <p:cNvPr id="109583" name="Object 2">
            <a:extLst>
              <a:ext uri="{FF2B5EF4-FFF2-40B4-BE49-F238E27FC236}">
                <a16:creationId xmlns:a16="http://schemas.microsoft.com/office/drawing/2014/main" id="{91152D4B-D792-4D1A-8762-8340A0C95C97}"/>
              </a:ext>
            </a:extLst>
          </p:cNvPr>
          <p:cNvGraphicFramePr>
            <a:graphicFrameLocks noChangeAspect="1"/>
          </p:cNvGraphicFramePr>
          <p:nvPr/>
        </p:nvGraphicFramePr>
        <p:xfrm>
          <a:off x="4953560" y="2152575"/>
          <a:ext cx="4113649" cy="598977"/>
        </p:xfrm>
        <a:graphic>
          <a:graphicData uri="http://schemas.openxmlformats.org/presentationml/2006/ole">
            <mc:AlternateContent xmlns:mc="http://schemas.openxmlformats.org/markup-compatibility/2006">
              <mc:Choice xmlns:v="urn:schemas-microsoft-com:vml" Requires="v">
                <p:oleObj spid="_x0000_s1033" name="CorelDRAW" r:id="rId8" imgW="8155440" imgH="1187640" progId="">
                  <p:embed/>
                </p:oleObj>
              </mc:Choice>
              <mc:Fallback>
                <p:oleObj name="CorelDRAW" r:id="rId8" imgW="8155440" imgH="1187640" progId="">
                  <p:embed/>
                  <p:pic>
                    <p:nvPicPr>
                      <p:cNvPr id="109583" name="Object 2">
                        <a:extLst>
                          <a:ext uri="{FF2B5EF4-FFF2-40B4-BE49-F238E27FC236}">
                            <a16:creationId xmlns:a16="http://schemas.microsoft.com/office/drawing/2014/main" id="{91152D4B-D792-4D1A-8762-8340A0C95C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560" y="2152575"/>
                        <a:ext cx="4113649" cy="598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584" name="AutoShape 16">
            <a:extLst>
              <a:ext uri="{FF2B5EF4-FFF2-40B4-BE49-F238E27FC236}">
                <a16:creationId xmlns:a16="http://schemas.microsoft.com/office/drawing/2014/main" id="{A832A12A-0DD1-4626-A303-9471BBA33EF8}"/>
              </a:ext>
            </a:extLst>
          </p:cNvPr>
          <p:cNvSpPr>
            <a:spLocks noChangeArrowheads="1"/>
          </p:cNvSpPr>
          <p:nvPr/>
        </p:nvSpPr>
        <p:spPr bwMode="auto">
          <a:xfrm>
            <a:off x="6553233" y="1532000"/>
            <a:ext cx="456432" cy="532744"/>
          </a:xfrm>
          <a:prstGeom prst="downArrow">
            <a:avLst>
              <a:gd name="adj1" fmla="val 50000"/>
              <a:gd name="adj2" fmla="val 29167"/>
            </a:avLst>
          </a:prstGeom>
          <a:solidFill>
            <a:schemeClr val="accent1"/>
          </a:solidFill>
          <a:ln w="9525">
            <a:solidFill>
              <a:schemeClr val="tx1"/>
            </a:solidFill>
            <a:miter lim="800000"/>
            <a:headEnd/>
            <a:tailEnd/>
          </a:ln>
          <a:effectLst/>
        </p:spPr>
        <p:txBody>
          <a:bodyPr wrap="none" lIns="91416" tIns="45709" rIns="91416" bIns="45709" anchor="ctr"/>
          <a:lstStyle/>
          <a:p>
            <a:pPr eaLnBrk="1" hangingPunct="1">
              <a:defRPr/>
            </a:pPr>
            <a:endParaRPr lang="cs-CZ" sz="3900" dirty="0">
              <a:latin typeface="Arial" charset="0"/>
            </a:endParaRPr>
          </a:p>
        </p:txBody>
      </p:sp>
      <p:sp>
        <p:nvSpPr>
          <p:cNvPr id="109585" name="AutoShape 17">
            <a:extLst>
              <a:ext uri="{FF2B5EF4-FFF2-40B4-BE49-F238E27FC236}">
                <a16:creationId xmlns:a16="http://schemas.microsoft.com/office/drawing/2014/main" id="{CEE4AF20-9F7B-4268-82FF-2076133C5112}"/>
              </a:ext>
            </a:extLst>
          </p:cNvPr>
          <p:cNvSpPr>
            <a:spLocks noChangeArrowheads="1"/>
          </p:cNvSpPr>
          <p:nvPr/>
        </p:nvSpPr>
        <p:spPr bwMode="auto">
          <a:xfrm>
            <a:off x="6553233" y="2598928"/>
            <a:ext cx="456432" cy="532744"/>
          </a:xfrm>
          <a:prstGeom prst="downArrow">
            <a:avLst>
              <a:gd name="adj1" fmla="val 50000"/>
              <a:gd name="adj2" fmla="val 29167"/>
            </a:avLst>
          </a:prstGeom>
          <a:solidFill>
            <a:schemeClr val="accent1"/>
          </a:solidFill>
          <a:ln w="9525">
            <a:solidFill>
              <a:schemeClr val="tx1"/>
            </a:solidFill>
            <a:miter lim="800000"/>
            <a:headEnd/>
            <a:tailEnd/>
          </a:ln>
          <a:effectLst/>
        </p:spPr>
        <p:txBody>
          <a:bodyPr wrap="none" lIns="91416" tIns="45709" rIns="91416" bIns="45709" anchor="ctr"/>
          <a:lstStyle/>
          <a:p>
            <a:pPr eaLnBrk="1" hangingPunct="1">
              <a:defRPr/>
            </a:pPr>
            <a:endParaRPr lang="cs-CZ" sz="3900" dirty="0">
              <a:latin typeface="Arial" charset="0"/>
            </a:endParaRPr>
          </a:p>
        </p:txBody>
      </p:sp>
      <p:sp>
        <p:nvSpPr>
          <p:cNvPr id="109586" name="AutoShape 18">
            <a:extLst>
              <a:ext uri="{FF2B5EF4-FFF2-40B4-BE49-F238E27FC236}">
                <a16:creationId xmlns:a16="http://schemas.microsoft.com/office/drawing/2014/main" id="{25A6876B-488E-4270-969F-C02A981F02D2}"/>
              </a:ext>
            </a:extLst>
          </p:cNvPr>
          <p:cNvSpPr>
            <a:spLocks noChangeArrowheads="1"/>
          </p:cNvSpPr>
          <p:nvPr/>
        </p:nvSpPr>
        <p:spPr bwMode="auto">
          <a:xfrm>
            <a:off x="6553233" y="4732784"/>
            <a:ext cx="456432" cy="532744"/>
          </a:xfrm>
          <a:prstGeom prst="downArrow">
            <a:avLst>
              <a:gd name="adj1" fmla="val 50000"/>
              <a:gd name="adj2" fmla="val 29167"/>
            </a:avLst>
          </a:prstGeom>
          <a:solidFill>
            <a:schemeClr val="accent1"/>
          </a:solidFill>
          <a:ln w="9525">
            <a:solidFill>
              <a:schemeClr val="tx1"/>
            </a:solidFill>
            <a:miter lim="800000"/>
            <a:headEnd/>
            <a:tailEnd/>
          </a:ln>
          <a:effectLst/>
        </p:spPr>
        <p:txBody>
          <a:bodyPr wrap="none" lIns="91416" tIns="45709" rIns="91416" bIns="45709" anchor="ctr"/>
          <a:lstStyle/>
          <a:p>
            <a:pPr eaLnBrk="1" hangingPunct="1">
              <a:defRPr/>
            </a:pPr>
            <a:endParaRPr lang="cs-CZ" sz="3900" dirty="0">
              <a:latin typeface="Arial" charset="0"/>
            </a:endParaRPr>
          </a:p>
        </p:txBody>
      </p:sp>
      <p:sp>
        <p:nvSpPr>
          <p:cNvPr id="109587" name="Text Box 19">
            <a:extLst>
              <a:ext uri="{FF2B5EF4-FFF2-40B4-BE49-F238E27FC236}">
                <a16:creationId xmlns:a16="http://schemas.microsoft.com/office/drawing/2014/main" id="{1A7E0006-EE05-4981-814E-AEEF4ADEBE8D}"/>
              </a:ext>
            </a:extLst>
          </p:cNvPr>
          <p:cNvSpPr txBox="1">
            <a:spLocks noChangeArrowheads="1"/>
          </p:cNvSpPr>
          <p:nvPr/>
        </p:nvSpPr>
        <p:spPr bwMode="auto">
          <a:xfrm>
            <a:off x="1924850" y="76312"/>
            <a:ext cx="5350455" cy="648489"/>
          </a:xfrm>
          <a:prstGeom prst="rect">
            <a:avLst/>
          </a:prstGeom>
          <a:noFill/>
          <a:ln w="9525">
            <a:noFill/>
            <a:miter lim="800000"/>
            <a:headEnd/>
            <a:tailEnd/>
          </a:ln>
          <a:effectLst/>
        </p:spPr>
        <p:txBody>
          <a:bodyPr wrap="none" lIns="91416" tIns="45709" rIns="91416" bIns="45709">
            <a:spAutoFit/>
          </a:bodyPr>
          <a:lstStyle/>
          <a:p>
            <a:pPr algn="ctr" eaLnBrk="1" hangingPunct="1">
              <a:defRPr/>
            </a:pPr>
            <a:r>
              <a:rPr lang="cs-CZ" b="1" dirty="0">
                <a:solidFill>
                  <a:schemeClr val="tx2"/>
                </a:solidFill>
                <a:latin typeface="Arial" charset="0"/>
                <a:cs typeface="+mn-cs"/>
              </a:rPr>
              <a:t>GENOMIKA</a:t>
            </a:r>
            <a:r>
              <a:rPr lang="cs-CZ" dirty="0">
                <a:solidFill>
                  <a:schemeClr val="tx2"/>
                </a:solidFill>
                <a:latin typeface="Arial" charset="0"/>
                <a:cs typeface="+mn-cs"/>
              </a:rPr>
              <a:t>-co to je</a:t>
            </a:r>
            <a:r>
              <a:rPr lang="de-DE" dirty="0">
                <a:solidFill>
                  <a:schemeClr val="tx2"/>
                </a:solidFill>
                <a:latin typeface="Arial" charset="0"/>
                <a:cs typeface="+mn-cs"/>
              </a:rPr>
              <a:t>?</a:t>
            </a:r>
            <a:endParaRPr lang="cs-CZ" dirty="0">
              <a:solidFill>
                <a:schemeClr val="tx2"/>
              </a:solidFill>
              <a:latin typeface="Arial" charset="0"/>
              <a:cs typeface="+mn-cs"/>
            </a:endParaRPr>
          </a:p>
          <a:p>
            <a:pPr algn="ctr" eaLnBrk="1" hangingPunct="1">
              <a:defRPr/>
            </a:pPr>
            <a:r>
              <a:rPr lang="cs-CZ" sz="1814" dirty="0">
                <a:solidFill>
                  <a:schemeClr val="tx2"/>
                </a:solidFill>
                <a:latin typeface="Arial" charset="0"/>
              </a:rPr>
              <a:t>role BIOINFORMATIKY ve FUNKČNÍ GENOMICE</a:t>
            </a:r>
            <a:endParaRPr lang="en-US" sz="1814" dirty="0">
              <a:solidFill>
                <a:schemeClr val="tx2"/>
              </a:solidFill>
              <a:latin typeface="Arial" charset="0"/>
            </a:endParaRPr>
          </a:p>
        </p:txBody>
      </p:sp>
      <p:sp>
        <p:nvSpPr>
          <p:cNvPr id="109588" name="AutoShape 20">
            <a:extLst>
              <a:ext uri="{FF2B5EF4-FFF2-40B4-BE49-F238E27FC236}">
                <a16:creationId xmlns:a16="http://schemas.microsoft.com/office/drawing/2014/main" id="{3218853D-D88C-4A01-8366-53C4181696D0}"/>
              </a:ext>
            </a:extLst>
          </p:cNvPr>
          <p:cNvSpPr>
            <a:spLocks noChangeArrowheads="1"/>
          </p:cNvSpPr>
          <p:nvPr/>
        </p:nvSpPr>
        <p:spPr bwMode="auto">
          <a:xfrm>
            <a:off x="6553233" y="1448488"/>
            <a:ext cx="456432" cy="609057"/>
          </a:xfrm>
          <a:prstGeom prst="upDownArrow">
            <a:avLst>
              <a:gd name="adj1" fmla="val 50000"/>
              <a:gd name="adj2" fmla="val 26667"/>
            </a:avLst>
          </a:prstGeom>
          <a:solidFill>
            <a:schemeClr val="accent1"/>
          </a:solidFill>
          <a:ln w="9525" algn="ctr">
            <a:solidFill>
              <a:schemeClr val="tx1"/>
            </a:solidFill>
            <a:miter lim="800000"/>
            <a:headEnd/>
            <a:tailEnd/>
          </a:ln>
          <a:effectLst/>
        </p:spPr>
        <p:txBody>
          <a:bodyPr wrap="none" lIns="91416" tIns="45709" rIns="91416" bIns="45709" anchor="ctr"/>
          <a:lstStyle/>
          <a:p>
            <a:pPr eaLnBrk="1" hangingPunct="1">
              <a:defRPr/>
            </a:pPr>
            <a:endParaRPr lang="cs-CZ" sz="3900" dirty="0">
              <a:latin typeface="Arial" charset="0"/>
            </a:endParaRPr>
          </a:p>
        </p:txBody>
      </p:sp>
      <p:sp>
        <p:nvSpPr>
          <p:cNvPr id="109589" name="AutoShape 21">
            <a:extLst>
              <a:ext uri="{FF2B5EF4-FFF2-40B4-BE49-F238E27FC236}">
                <a16:creationId xmlns:a16="http://schemas.microsoft.com/office/drawing/2014/main" id="{EB92CA72-D022-4F5F-9EE5-E306147EE16B}"/>
              </a:ext>
            </a:extLst>
          </p:cNvPr>
          <p:cNvSpPr>
            <a:spLocks noChangeArrowheads="1"/>
          </p:cNvSpPr>
          <p:nvPr/>
        </p:nvSpPr>
        <p:spPr bwMode="auto">
          <a:xfrm>
            <a:off x="6553233" y="2513976"/>
            <a:ext cx="456432" cy="610496"/>
          </a:xfrm>
          <a:prstGeom prst="upDownArrow">
            <a:avLst>
              <a:gd name="adj1" fmla="val 50000"/>
              <a:gd name="adj2" fmla="val 26667"/>
            </a:avLst>
          </a:prstGeom>
          <a:solidFill>
            <a:schemeClr val="accent1"/>
          </a:solidFill>
          <a:ln w="9525" algn="ctr">
            <a:solidFill>
              <a:schemeClr val="tx1"/>
            </a:solidFill>
            <a:miter lim="800000"/>
            <a:headEnd/>
            <a:tailEnd/>
          </a:ln>
          <a:effectLst/>
        </p:spPr>
        <p:txBody>
          <a:bodyPr wrap="none" lIns="91416" tIns="45709" rIns="91416" bIns="45709" anchor="ctr"/>
          <a:lstStyle/>
          <a:p>
            <a:pPr eaLnBrk="1" hangingPunct="1">
              <a:defRPr/>
            </a:pPr>
            <a:endParaRPr lang="cs-CZ" sz="3900" dirty="0">
              <a:latin typeface="Arial" charset="0"/>
            </a:endParaRPr>
          </a:p>
        </p:txBody>
      </p:sp>
      <p:sp>
        <p:nvSpPr>
          <p:cNvPr id="109590" name="AutoShape 22">
            <a:extLst>
              <a:ext uri="{FF2B5EF4-FFF2-40B4-BE49-F238E27FC236}">
                <a16:creationId xmlns:a16="http://schemas.microsoft.com/office/drawing/2014/main" id="{03EFDC8F-0E6F-41F8-9390-EB0629790449}"/>
              </a:ext>
            </a:extLst>
          </p:cNvPr>
          <p:cNvSpPr>
            <a:spLocks noChangeArrowheads="1"/>
          </p:cNvSpPr>
          <p:nvPr/>
        </p:nvSpPr>
        <p:spPr bwMode="auto">
          <a:xfrm>
            <a:off x="6553233" y="4647832"/>
            <a:ext cx="456432" cy="610496"/>
          </a:xfrm>
          <a:prstGeom prst="upDownArrow">
            <a:avLst>
              <a:gd name="adj1" fmla="val 50000"/>
              <a:gd name="adj2" fmla="val 26667"/>
            </a:avLst>
          </a:prstGeom>
          <a:solidFill>
            <a:schemeClr val="accent1"/>
          </a:solidFill>
          <a:ln w="9525" algn="ctr">
            <a:solidFill>
              <a:schemeClr val="tx1"/>
            </a:solidFill>
            <a:miter lim="800000"/>
            <a:headEnd/>
            <a:tailEnd/>
          </a:ln>
          <a:effectLst/>
        </p:spPr>
        <p:txBody>
          <a:bodyPr wrap="none" lIns="91416" tIns="45709" rIns="91416" bIns="45709" anchor="ctr"/>
          <a:lstStyle/>
          <a:p>
            <a:pPr eaLnBrk="1" hangingPunct="1">
              <a:defRPr/>
            </a:pPr>
            <a:endParaRPr lang="cs-CZ" sz="3900" dirty="0">
              <a:latin typeface="Arial" charset="0"/>
            </a:endParaRPr>
          </a:p>
        </p:txBody>
      </p:sp>
      <p:sp>
        <p:nvSpPr>
          <p:cNvPr id="109591" name="Oval 23">
            <a:extLst>
              <a:ext uri="{FF2B5EF4-FFF2-40B4-BE49-F238E27FC236}">
                <a16:creationId xmlns:a16="http://schemas.microsoft.com/office/drawing/2014/main" id="{BE896CD7-6C17-481E-ADD6-E380F071ED3C}"/>
              </a:ext>
            </a:extLst>
          </p:cNvPr>
          <p:cNvSpPr>
            <a:spLocks noChangeArrowheads="1"/>
          </p:cNvSpPr>
          <p:nvPr/>
        </p:nvSpPr>
        <p:spPr bwMode="auto">
          <a:xfrm>
            <a:off x="4648313" y="1599673"/>
            <a:ext cx="4189960" cy="1372175"/>
          </a:xfrm>
          <a:prstGeom prst="ellipse">
            <a:avLst/>
          </a:prstGeom>
          <a:noFill/>
          <a:ln w="28575" cap="rnd" algn="ctr">
            <a:solidFill>
              <a:schemeClr val="folHlink"/>
            </a:solidFill>
            <a:prstDash val="sysDot"/>
            <a:round/>
            <a:headEnd/>
            <a:tailEnd/>
          </a:ln>
          <a:effectLst/>
        </p:spPr>
        <p:txBody>
          <a:bodyPr wrap="none" lIns="91416" tIns="45709" rIns="91416" bIns="45709" anchor="ctr"/>
          <a:lstStyle/>
          <a:p>
            <a:pPr eaLnBrk="1" hangingPunct="1">
              <a:defRPr/>
            </a:pPr>
            <a:endParaRPr lang="cs-CZ" sz="3900" dirty="0">
              <a:latin typeface="Arial" charset="0"/>
            </a:endParaRPr>
          </a:p>
        </p:txBody>
      </p:sp>
      <p:sp>
        <p:nvSpPr>
          <p:cNvPr id="109592" name="Text Box 24">
            <a:extLst>
              <a:ext uri="{FF2B5EF4-FFF2-40B4-BE49-F238E27FC236}">
                <a16:creationId xmlns:a16="http://schemas.microsoft.com/office/drawing/2014/main" id="{7294C284-E96F-43DE-B81D-74A373688905}"/>
              </a:ext>
            </a:extLst>
          </p:cNvPr>
          <p:cNvSpPr txBox="1">
            <a:spLocks noChangeArrowheads="1"/>
          </p:cNvSpPr>
          <p:nvPr/>
        </p:nvSpPr>
        <p:spPr bwMode="auto">
          <a:xfrm>
            <a:off x="7696473" y="1448488"/>
            <a:ext cx="1478241" cy="273771"/>
          </a:xfrm>
          <a:prstGeom prst="rect">
            <a:avLst/>
          </a:prstGeom>
          <a:noFill/>
          <a:ln w="9525" algn="ctr">
            <a:noFill/>
            <a:miter lim="800000"/>
            <a:headEnd/>
            <a:tailEnd/>
          </a:ln>
          <a:effectLst/>
        </p:spPr>
        <p:txBody>
          <a:bodyPr wrap="none" lIns="91416" tIns="45709" rIns="91416" bIns="45709">
            <a:spAutoFit/>
          </a:bodyPr>
          <a:lstStyle/>
          <a:p>
            <a:pPr eaLnBrk="1" hangingPunct="1">
              <a:defRPr/>
            </a:pPr>
            <a:r>
              <a:rPr lang="en-US" sz="1179" dirty="0">
                <a:solidFill>
                  <a:schemeClr val="tx2"/>
                </a:solidFill>
                <a:latin typeface="Arial" charset="0"/>
              </a:rPr>
              <a:t>BIOINFORMATIKA</a:t>
            </a:r>
          </a:p>
        </p:txBody>
      </p:sp>
      <p:sp>
        <p:nvSpPr>
          <p:cNvPr id="109593" name="Oval 25">
            <a:extLst>
              <a:ext uri="{FF2B5EF4-FFF2-40B4-BE49-F238E27FC236}">
                <a16:creationId xmlns:a16="http://schemas.microsoft.com/office/drawing/2014/main" id="{8C334341-5C49-4E46-B30A-4A705041E2AA}"/>
              </a:ext>
            </a:extLst>
          </p:cNvPr>
          <p:cNvSpPr>
            <a:spLocks noChangeArrowheads="1"/>
          </p:cNvSpPr>
          <p:nvPr/>
        </p:nvSpPr>
        <p:spPr bwMode="auto">
          <a:xfrm>
            <a:off x="4495689" y="2971848"/>
            <a:ext cx="4495208" cy="3733528"/>
          </a:xfrm>
          <a:prstGeom prst="ellipse">
            <a:avLst/>
          </a:prstGeom>
          <a:noFill/>
          <a:ln w="28575" cap="rnd" algn="ctr">
            <a:solidFill>
              <a:srgbClr val="F30D0D"/>
            </a:solidFill>
            <a:prstDash val="sysDot"/>
            <a:round/>
            <a:headEnd/>
            <a:tailEnd/>
          </a:ln>
          <a:effectLst/>
        </p:spPr>
        <p:txBody>
          <a:bodyPr wrap="none" lIns="91416" tIns="45709" rIns="91416" bIns="45709" anchor="ctr"/>
          <a:lstStyle/>
          <a:p>
            <a:pPr eaLnBrk="1" hangingPunct="1">
              <a:defRPr/>
            </a:pPr>
            <a:endParaRPr lang="cs-CZ" sz="3900" dirty="0">
              <a:latin typeface="Arial" charset="0"/>
            </a:endParaRPr>
          </a:p>
        </p:txBody>
      </p:sp>
      <p:sp>
        <p:nvSpPr>
          <p:cNvPr id="109594" name="Text Box 26">
            <a:extLst>
              <a:ext uri="{FF2B5EF4-FFF2-40B4-BE49-F238E27FC236}">
                <a16:creationId xmlns:a16="http://schemas.microsoft.com/office/drawing/2014/main" id="{BEC7AF77-6105-41B8-847E-21EEFCA0F248}"/>
              </a:ext>
            </a:extLst>
          </p:cNvPr>
          <p:cNvSpPr txBox="1">
            <a:spLocks noChangeArrowheads="1"/>
          </p:cNvSpPr>
          <p:nvPr/>
        </p:nvSpPr>
        <p:spPr bwMode="auto">
          <a:xfrm>
            <a:off x="7543850" y="2895536"/>
            <a:ext cx="1712280" cy="273771"/>
          </a:xfrm>
          <a:prstGeom prst="rect">
            <a:avLst/>
          </a:prstGeom>
          <a:noFill/>
          <a:ln w="9525" algn="ctr">
            <a:noFill/>
            <a:miter lim="800000"/>
            <a:headEnd/>
            <a:tailEnd/>
          </a:ln>
          <a:effectLst/>
        </p:spPr>
        <p:txBody>
          <a:bodyPr wrap="none" lIns="91416" tIns="45709" rIns="91416" bIns="45709">
            <a:spAutoFit/>
          </a:bodyPr>
          <a:lstStyle/>
          <a:p>
            <a:pPr eaLnBrk="1" hangingPunct="1">
              <a:defRPr/>
            </a:pPr>
            <a:r>
              <a:rPr lang="en-US" sz="1179" dirty="0">
                <a:solidFill>
                  <a:schemeClr val="tx2"/>
                </a:solidFill>
                <a:latin typeface="Arial" charset="0"/>
              </a:rPr>
              <a:t>FUNK</a:t>
            </a:r>
            <a:r>
              <a:rPr lang="cs-CZ" sz="1179" dirty="0">
                <a:solidFill>
                  <a:schemeClr val="tx2"/>
                </a:solidFill>
                <a:latin typeface="Arial" charset="0"/>
              </a:rPr>
              <a:t>ČNÍ GENOMIKA</a:t>
            </a:r>
            <a:endParaRPr lang="en-US" sz="1179" dirty="0">
              <a:solidFill>
                <a:schemeClr val="tx2"/>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09573"/>
                                        </p:tgtEl>
                                        <p:attrNameLst>
                                          <p:attrName>style.visibility</p:attrName>
                                        </p:attrNameLst>
                                      </p:cBhvr>
                                      <p:to>
                                        <p:strVal val="visible"/>
                                      </p:to>
                                    </p:set>
                                    <p:anim calcmode="lin" valueType="num">
                                      <p:cBhvr>
                                        <p:cTn id="7" dur="500" fill="hold"/>
                                        <p:tgtEl>
                                          <p:spTgt spid="109573"/>
                                        </p:tgtEl>
                                        <p:attrNameLst>
                                          <p:attrName>ppt_w</p:attrName>
                                        </p:attrNameLst>
                                      </p:cBhvr>
                                      <p:tavLst>
                                        <p:tav tm="0">
                                          <p:val>
                                            <p:fltVal val="0"/>
                                          </p:val>
                                        </p:tav>
                                        <p:tav tm="100000">
                                          <p:val>
                                            <p:strVal val="#ppt_w"/>
                                          </p:val>
                                        </p:tav>
                                      </p:tavLst>
                                    </p:anim>
                                    <p:anim calcmode="lin" valueType="num">
                                      <p:cBhvr>
                                        <p:cTn id="8" dur="500" fill="hold"/>
                                        <p:tgtEl>
                                          <p:spTgt spid="10957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09570"/>
                                        </p:tgtEl>
                                        <p:attrNameLst>
                                          <p:attrName>style.visibility</p:attrName>
                                        </p:attrNameLst>
                                      </p:cBhvr>
                                      <p:to>
                                        <p:strVal val="visible"/>
                                      </p:to>
                                    </p:set>
                                    <p:animEffect transition="in" filter="dissolve">
                                      <p:cBhvr>
                                        <p:cTn id="13" dur="500"/>
                                        <p:tgtEl>
                                          <p:spTgt spid="109570"/>
                                        </p:tgtEl>
                                      </p:cBhvr>
                                    </p:animEffect>
                                  </p:childTnLst>
                                </p:cTn>
                              </p:par>
                              <p:par>
                                <p:cTn id="14" presetID="9" presetClass="entr" presetSubtype="0" fill="hold" nodeType="withEffect">
                                  <p:stCondLst>
                                    <p:cond delay="0"/>
                                  </p:stCondLst>
                                  <p:childTnLst>
                                    <p:set>
                                      <p:cBhvr>
                                        <p:cTn id="15" dur="1" fill="hold">
                                          <p:stCondLst>
                                            <p:cond delay="0"/>
                                          </p:stCondLst>
                                        </p:cTn>
                                        <p:tgtEl>
                                          <p:spTgt spid="109571"/>
                                        </p:tgtEl>
                                        <p:attrNameLst>
                                          <p:attrName>style.visibility</p:attrName>
                                        </p:attrNameLst>
                                      </p:cBhvr>
                                      <p:to>
                                        <p:strVal val="visible"/>
                                      </p:to>
                                    </p:set>
                                    <p:animEffect transition="in" filter="dissolve">
                                      <p:cBhvr>
                                        <p:cTn id="16" dur="500"/>
                                        <p:tgtEl>
                                          <p:spTgt spid="109571"/>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109572"/>
                                        </p:tgtEl>
                                        <p:attrNameLst>
                                          <p:attrName>style.visibility</p:attrName>
                                        </p:attrNameLst>
                                      </p:cBhvr>
                                      <p:to>
                                        <p:strVal val="visible"/>
                                      </p:to>
                                    </p:set>
                                    <p:anim calcmode="lin" valueType="num">
                                      <p:cBhvr>
                                        <p:cTn id="20" dur="500" fill="hold"/>
                                        <p:tgtEl>
                                          <p:spTgt spid="109572"/>
                                        </p:tgtEl>
                                        <p:attrNameLst>
                                          <p:attrName>ppt_w</p:attrName>
                                        </p:attrNameLst>
                                      </p:cBhvr>
                                      <p:tavLst>
                                        <p:tav tm="0">
                                          <p:val>
                                            <p:fltVal val="0"/>
                                          </p:val>
                                        </p:tav>
                                        <p:tav tm="100000">
                                          <p:val>
                                            <p:strVal val="#ppt_w"/>
                                          </p:val>
                                        </p:tav>
                                      </p:tavLst>
                                    </p:anim>
                                    <p:anim calcmode="lin" valueType="num">
                                      <p:cBhvr>
                                        <p:cTn id="21" dur="500" fill="hold"/>
                                        <p:tgtEl>
                                          <p:spTgt spid="109572"/>
                                        </p:tgtEl>
                                        <p:attrNameLst>
                                          <p:attrName>ppt_h</p:attrName>
                                        </p:attrNameLst>
                                      </p:cBhvr>
                                      <p:tavLst>
                                        <p:tav tm="0">
                                          <p:val>
                                            <p:fltVal val="0"/>
                                          </p:val>
                                        </p:tav>
                                        <p:tav tm="100000">
                                          <p:val>
                                            <p:strVal val="#ppt_h"/>
                                          </p:val>
                                        </p:tav>
                                      </p:tavLst>
                                    </p:anim>
                                    <p:animEffect transition="in" filter="fade">
                                      <p:cBhvr>
                                        <p:cTn id="22" dur="500"/>
                                        <p:tgtEl>
                                          <p:spTgt spid="109572"/>
                                        </p:tgtEl>
                                      </p:cBhvr>
                                    </p:animEffect>
                                  </p:childTnLst>
                                </p:cTn>
                              </p:par>
                            </p:childTnLst>
                          </p:cTn>
                        </p:par>
                        <p:par>
                          <p:cTn id="23" fill="hold" nodeType="afterGroup">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109575"/>
                                        </p:tgtEl>
                                        <p:attrNameLst>
                                          <p:attrName>style.visibility</p:attrName>
                                        </p:attrNameLst>
                                      </p:cBhvr>
                                      <p:to>
                                        <p:strVal val="visible"/>
                                      </p:to>
                                    </p:set>
                                    <p:animEffect transition="in" filter="wipe(up)">
                                      <p:cBhvr>
                                        <p:cTn id="26" dur="500"/>
                                        <p:tgtEl>
                                          <p:spTgt spid="10957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nodeType="afterGroup">
                            <p:stCondLst>
                              <p:cond delay="1500"/>
                            </p:stCondLst>
                            <p:childTnLst>
                              <p:par>
                                <p:cTn id="31" presetID="19" presetClass="entr" presetSubtype="10" fill="hold" grpId="0" nodeType="afterEffect">
                                  <p:stCondLst>
                                    <p:cond delay="0"/>
                                  </p:stCondLst>
                                  <p:childTnLst>
                                    <p:set>
                                      <p:cBhvr>
                                        <p:cTn id="32" dur="1" fill="hold">
                                          <p:stCondLst>
                                            <p:cond delay="0"/>
                                          </p:stCondLst>
                                        </p:cTn>
                                        <p:tgtEl>
                                          <p:spTgt spid="109576"/>
                                        </p:tgtEl>
                                        <p:attrNameLst>
                                          <p:attrName>style.visibility</p:attrName>
                                        </p:attrNameLst>
                                      </p:cBhvr>
                                      <p:to>
                                        <p:strVal val="visible"/>
                                      </p:to>
                                    </p:set>
                                    <p:anim calcmode="lin" valueType="num">
                                      <p:cBhvr>
                                        <p:cTn id="33" dur="5000" fill="hold"/>
                                        <p:tgtEl>
                                          <p:spTgt spid="109576"/>
                                        </p:tgtEl>
                                        <p:attrNameLst>
                                          <p:attrName>ppt_w</p:attrName>
                                        </p:attrNameLst>
                                      </p:cBhvr>
                                      <p:tavLst>
                                        <p:tav tm="0" fmla="#ppt_w*sin(2.5*pi*$)">
                                          <p:val>
                                            <p:fltVal val="0"/>
                                          </p:val>
                                        </p:tav>
                                        <p:tav tm="100000">
                                          <p:val>
                                            <p:fltVal val="1"/>
                                          </p:val>
                                        </p:tav>
                                      </p:tavLst>
                                    </p:anim>
                                    <p:anim calcmode="lin" valueType="num">
                                      <p:cBhvr>
                                        <p:cTn id="34" dur="5000" fill="hold"/>
                                        <p:tgtEl>
                                          <p:spTgt spid="109576"/>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grpId="0" nodeType="clickEffect">
                                  <p:stCondLst>
                                    <p:cond delay="0"/>
                                  </p:stCondLst>
                                  <p:childTnLst>
                                    <p:set>
                                      <p:cBhvr>
                                        <p:cTn id="38" dur="1" fill="hold">
                                          <p:stCondLst>
                                            <p:cond delay="0"/>
                                          </p:stCondLst>
                                        </p:cTn>
                                        <p:tgtEl>
                                          <p:spTgt spid="109574"/>
                                        </p:tgtEl>
                                        <p:attrNameLst>
                                          <p:attrName>style.visibility</p:attrName>
                                        </p:attrNameLst>
                                      </p:cBhvr>
                                      <p:to>
                                        <p:strVal val="visible"/>
                                      </p:to>
                                    </p:set>
                                    <p:anim calcmode="lin" valueType="num">
                                      <p:cBhvr>
                                        <p:cTn id="39" dur="500" fill="hold"/>
                                        <p:tgtEl>
                                          <p:spTgt spid="109574"/>
                                        </p:tgtEl>
                                        <p:attrNameLst>
                                          <p:attrName>ppt_w</p:attrName>
                                        </p:attrNameLst>
                                      </p:cBhvr>
                                      <p:tavLst>
                                        <p:tav tm="0">
                                          <p:val>
                                            <p:fltVal val="0"/>
                                          </p:val>
                                        </p:tav>
                                        <p:tav tm="100000">
                                          <p:val>
                                            <p:strVal val="#ppt_w"/>
                                          </p:val>
                                        </p:tav>
                                      </p:tavLst>
                                    </p:anim>
                                    <p:anim calcmode="lin" valueType="num">
                                      <p:cBhvr>
                                        <p:cTn id="40" dur="500" fill="hold"/>
                                        <p:tgtEl>
                                          <p:spTgt spid="109574"/>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500"/>
                            </p:stCondLst>
                            <p:childTnLst>
                              <p:par>
                                <p:cTn id="42" presetID="31" presetClass="entr" presetSubtype="0" fill="hold" grpId="0" nodeType="afterEffect">
                                  <p:stCondLst>
                                    <p:cond delay="0"/>
                                  </p:stCondLst>
                                  <p:iterate type="lt">
                                    <p:tmPct val="5000"/>
                                  </p:iterate>
                                  <p:childTnLst>
                                    <p:set>
                                      <p:cBhvr>
                                        <p:cTn id="43" dur="1" fill="hold">
                                          <p:stCondLst>
                                            <p:cond delay="0"/>
                                          </p:stCondLst>
                                        </p:cTn>
                                        <p:tgtEl>
                                          <p:spTgt spid="109582"/>
                                        </p:tgtEl>
                                        <p:attrNameLst>
                                          <p:attrName>style.visibility</p:attrName>
                                        </p:attrNameLst>
                                      </p:cBhvr>
                                      <p:to>
                                        <p:strVal val="visible"/>
                                      </p:to>
                                    </p:set>
                                    <p:anim calcmode="lin" valueType="num">
                                      <p:cBhvr>
                                        <p:cTn id="44" dur="1000" fill="hold"/>
                                        <p:tgtEl>
                                          <p:spTgt spid="109582"/>
                                        </p:tgtEl>
                                        <p:attrNameLst>
                                          <p:attrName>ppt_w</p:attrName>
                                        </p:attrNameLst>
                                      </p:cBhvr>
                                      <p:tavLst>
                                        <p:tav tm="0">
                                          <p:val>
                                            <p:fltVal val="0"/>
                                          </p:val>
                                        </p:tav>
                                        <p:tav tm="100000">
                                          <p:val>
                                            <p:strVal val="#ppt_w"/>
                                          </p:val>
                                        </p:tav>
                                      </p:tavLst>
                                    </p:anim>
                                    <p:anim calcmode="lin" valueType="num">
                                      <p:cBhvr>
                                        <p:cTn id="45" dur="1000" fill="hold"/>
                                        <p:tgtEl>
                                          <p:spTgt spid="109582"/>
                                        </p:tgtEl>
                                        <p:attrNameLst>
                                          <p:attrName>ppt_h</p:attrName>
                                        </p:attrNameLst>
                                      </p:cBhvr>
                                      <p:tavLst>
                                        <p:tav tm="0">
                                          <p:val>
                                            <p:fltVal val="0"/>
                                          </p:val>
                                        </p:tav>
                                        <p:tav tm="100000">
                                          <p:val>
                                            <p:strVal val="#ppt_h"/>
                                          </p:val>
                                        </p:tav>
                                      </p:tavLst>
                                    </p:anim>
                                    <p:anim calcmode="lin" valueType="num">
                                      <p:cBhvr>
                                        <p:cTn id="46" dur="1000" fill="hold"/>
                                        <p:tgtEl>
                                          <p:spTgt spid="109582"/>
                                        </p:tgtEl>
                                        <p:attrNameLst>
                                          <p:attrName>style.rotation</p:attrName>
                                        </p:attrNameLst>
                                      </p:cBhvr>
                                      <p:tavLst>
                                        <p:tav tm="0">
                                          <p:val>
                                            <p:fltVal val="90"/>
                                          </p:val>
                                        </p:tav>
                                        <p:tav tm="100000">
                                          <p:val>
                                            <p:fltVal val="0"/>
                                          </p:val>
                                        </p:tav>
                                      </p:tavLst>
                                    </p:anim>
                                    <p:animEffect transition="in" filter="fade">
                                      <p:cBhvr>
                                        <p:cTn id="47" dur="1000"/>
                                        <p:tgtEl>
                                          <p:spTgt spid="10958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09584"/>
                                        </p:tgtEl>
                                        <p:attrNameLst>
                                          <p:attrName>style.visibility</p:attrName>
                                        </p:attrNameLst>
                                      </p:cBhvr>
                                      <p:to>
                                        <p:strVal val="visible"/>
                                      </p:to>
                                    </p:set>
                                    <p:animEffect transition="in" filter="wipe(up)">
                                      <p:cBhvr>
                                        <p:cTn id="52" dur="500"/>
                                        <p:tgtEl>
                                          <p:spTgt spid="109584"/>
                                        </p:tgtEl>
                                      </p:cBhvr>
                                    </p:animEffect>
                                  </p:childTnLst>
                                </p:cTn>
                              </p:par>
                            </p:childTnLst>
                          </p:cTn>
                        </p:par>
                        <p:par>
                          <p:cTn id="53" fill="hold" nodeType="afterGroup">
                            <p:stCondLst>
                              <p:cond delay="500"/>
                            </p:stCondLst>
                            <p:childTnLst>
                              <p:par>
                                <p:cTn id="54" presetID="9" presetClass="entr" presetSubtype="0" fill="hold" nodeType="afterEffect">
                                  <p:stCondLst>
                                    <p:cond delay="0"/>
                                  </p:stCondLst>
                                  <p:childTnLst>
                                    <p:set>
                                      <p:cBhvr>
                                        <p:cTn id="55" dur="1" fill="hold">
                                          <p:stCondLst>
                                            <p:cond delay="0"/>
                                          </p:stCondLst>
                                        </p:cTn>
                                        <p:tgtEl>
                                          <p:spTgt spid="109583"/>
                                        </p:tgtEl>
                                        <p:attrNameLst>
                                          <p:attrName>style.visibility</p:attrName>
                                        </p:attrNameLst>
                                      </p:cBhvr>
                                      <p:to>
                                        <p:strVal val="visible"/>
                                      </p:to>
                                    </p:set>
                                    <p:animEffect transition="in" filter="dissolve">
                                      <p:cBhvr>
                                        <p:cTn id="56" dur="500"/>
                                        <p:tgtEl>
                                          <p:spTgt spid="10958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109585"/>
                                        </p:tgtEl>
                                        <p:attrNameLst>
                                          <p:attrName>style.visibility</p:attrName>
                                        </p:attrNameLst>
                                      </p:cBhvr>
                                      <p:to>
                                        <p:strVal val="visible"/>
                                      </p:to>
                                    </p:set>
                                    <p:animEffect transition="in" filter="wipe(up)">
                                      <p:cBhvr>
                                        <p:cTn id="61" dur="500"/>
                                        <p:tgtEl>
                                          <p:spTgt spid="109585"/>
                                        </p:tgtEl>
                                      </p:cBhvr>
                                    </p:animEffect>
                                  </p:childTnLst>
                                </p:cTn>
                              </p:par>
                            </p:childTnLst>
                          </p:cTn>
                        </p:par>
                        <p:par>
                          <p:cTn id="62" fill="hold" nodeType="afterGroup">
                            <p:stCondLst>
                              <p:cond delay="500"/>
                            </p:stCondLst>
                            <p:childTnLst>
                              <p:par>
                                <p:cTn id="63" presetID="9" presetClass="entr" presetSubtype="0" fill="hold" nodeType="afterEffect">
                                  <p:stCondLst>
                                    <p:cond delay="0"/>
                                  </p:stCondLst>
                                  <p:childTnLst>
                                    <p:set>
                                      <p:cBhvr>
                                        <p:cTn id="64" dur="1" fill="hold">
                                          <p:stCondLst>
                                            <p:cond delay="0"/>
                                          </p:stCondLst>
                                        </p:cTn>
                                        <p:tgtEl>
                                          <p:spTgt spid="109577"/>
                                        </p:tgtEl>
                                        <p:attrNameLst>
                                          <p:attrName>style.visibility</p:attrName>
                                        </p:attrNameLst>
                                      </p:cBhvr>
                                      <p:to>
                                        <p:strVal val="visible"/>
                                      </p:to>
                                    </p:set>
                                    <p:animEffect transition="in" filter="dissolve">
                                      <p:cBhvr>
                                        <p:cTn id="65" dur="500"/>
                                        <p:tgtEl>
                                          <p:spTgt spid="109577"/>
                                        </p:tgtEl>
                                      </p:cBhvr>
                                    </p:animEffect>
                                  </p:childTnLst>
                                </p:cTn>
                              </p:par>
                            </p:childTnLst>
                          </p:cTn>
                        </p:par>
                        <p:par>
                          <p:cTn id="66" fill="hold" nodeType="afterGroup">
                            <p:stCondLst>
                              <p:cond delay="1000"/>
                            </p:stCondLst>
                            <p:childTnLst>
                              <p:par>
                                <p:cTn id="67" presetID="22" presetClass="entr" presetSubtype="1" fill="hold" grpId="0" nodeType="afterEffect">
                                  <p:stCondLst>
                                    <p:cond delay="0"/>
                                  </p:stCondLst>
                                  <p:childTnLst>
                                    <p:set>
                                      <p:cBhvr>
                                        <p:cTn id="68" dur="1" fill="hold">
                                          <p:stCondLst>
                                            <p:cond delay="0"/>
                                          </p:stCondLst>
                                        </p:cTn>
                                        <p:tgtEl>
                                          <p:spTgt spid="109586"/>
                                        </p:tgtEl>
                                        <p:attrNameLst>
                                          <p:attrName>style.visibility</p:attrName>
                                        </p:attrNameLst>
                                      </p:cBhvr>
                                      <p:to>
                                        <p:strVal val="visible"/>
                                      </p:to>
                                    </p:set>
                                    <p:animEffect transition="in" filter="wipe(up)">
                                      <p:cBhvr>
                                        <p:cTn id="69" dur="500"/>
                                        <p:tgtEl>
                                          <p:spTgt spid="109586"/>
                                        </p:tgtEl>
                                      </p:cBhvr>
                                    </p:animEffect>
                                  </p:childTnLst>
                                </p:cTn>
                              </p:par>
                            </p:childTnLst>
                          </p:cTn>
                        </p:par>
                        <p:par>
                          <p:cTn id="70" fill="hold" nodeType="afterGroup">
                            <p:stCondLst>
                              <p:cond delay="1500"/>
                            </p:stCondLst>
                            <p:childTnLst>
                              <p:par>
                                <p:cTn id="71" presetID="14" presetClass="entr" presetSubtype="10" fill="hold" nodeType="afterEffect">
                                  <p:stCondLst>
                                    <p:cond delay="0"/>
                                  </p:stCondLst>
                                  <p:childTnLst>
                                    <p:set>
                                      <p:cBhvr>
                                        <p:cTn id="72" dur="1" fill="hold">
                                          <p:stCondLst>
                                            <p:cond delay="0"/>
                                          </p:stCondLst>
                                        </p:cTn>
                                        <p:tgtEl>
                                          <p:spTgt spid="109578"/>
                                        </p:tgtEl>
                                        <p:attrNameLst>
                                          <p:attrName>style.visibility</p:attrName>
                                        </p:attrNameLst>
                                      </p:cBhvr>
                                      <p:to>
                                        <p:strVal val="visible"/>
                                      </p:to>
                                    </p:set>
                                    <p:animEffect transition="in" filter="randombar(horizontal)">
                                      <p:cBhvr>
                                        <p:cTn id="73" dur="500"/>
                                        <p:tgtEl>
                                          <p:spTgt spid="10957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4" presetClass="entr" presetSubtype="0" fill="hold" nodeType="clickEffect">
                                  <p:stCondLst>
                                    <p:cond delay="0"/>
                                  </p:stCondLst>
                                  <p:childTnLst>
                                    <p:set>
                                      <p:cBhvr>
                                        <p:cTn id="77" dur="1" fill="hold">
                                          <p:stCondLst>
                                            <p:cond delay="0"/>
                                          </p:stCondLst>
                                        </p:cTn>
                                        <p:tgtEl>
                                          <p:spTgt spid="2"/>
                                        </p:tgtEl>
                                        <p:attrNameLst>
                                          <p:attrName>style.visibility</p:attrName>
                                        </p:attrNameLst>
                                      </p:cBhvr>
                                      <p:to>
                                        <p:strVal val="visible"/>
                                      </p:to>
                                    </p:set>
                                    <p:anim from="(-#ppt_w/2)" to="(#ppt_x)" calcmode="lin" valueType="num">
                                      <p:cBhvr>
                                        <p:cTn id="78" dur="600" fill="hold">
                                          <p:stCondLst>
                                            <p:cond delay="0"/>
                                          </p:stCondLst>
                                        </p:cTn>
                                        <p:tgtEl>
                                          <p:spTgt spid="2"/>
                                        </p:tgtEl>
                                        <p:attrNameLst>
                                          <p:attrName>ppt_x</p:attrName>
                                        </p:attrNameLst>
                                      </p:cBhvr>
                                    </p:anim>
                                    <p:anim from="0" to="-1.0" calcmode="lin" valueType="num">
                                      <p:cBhvr>
                                        <p:cTn id="79" dur="200" decel="50000" autoRev="1" fill="hold">
                                          <p:stCondLst>
                                            <p:cond delay="600"/>
                                          </p:stCondLst>
                                        </p:cTn>
                                        <p:tgtEl>
                                          <p:spTgt spid="2"/>
                                        </p:tgtEl>
                                        <p:attrNameLst>
                                          <p:attrName>xshear</p:attrName>
                                        </p:attrNameLst>
                                      </p:cBhvr>
                                    </p:anim>
                                    <p:animScale>
                                      <p:cBhvr>
                                        <p:cTn id="80" dur="200" decel="100000" autoRev="1" fill="hold">
                                          <p:stCondLst>
                                            <p:cond delay="600"/>
                                          </p:stCondLst>
                                        </p:cTn>
                                        <p:tgtEl>
                                          <p:spTgt spid="2"/>
                                        </p:tgtEl>
                                      </p:cBhvr>
                                      <p:from x="100000" y="100000"/>
                                      <p:to x="80000" y="100000"/>
                                    </p:animScale>
                                    <p:anim by="(#ppt_h/3+#ppt_w*0.1)" calcmode="lin" valueType="num">
                                      <p:cBhvr additive="sum">
                                        <p:cTn id="81" dur="200" decel="100000" autoRev="1" fill="hold">
                                          <p:stCondLst>
                                            <p:cond delay="600"/>
                                          </p:stCondLst>
                                        </p:cTn>
                                        <p:tgtEl>
                                          <p:spTgt spid="2"/>
                                        </p:tgtEl>
                                        <p:attrNameLst>
                                          <p:attrName>ppt_x</p:attrName>
                                        </p:attrNameLst>
                                      </p:cBhvr>
                                    </p:anim>
                                  </p:childTnLst>
                                </p:cTn>
                              </p:par>
                              <p:par>
                                <p:cTn id="82" presetID="9" presetClass="exit" presetSubtype="0" fill="hold" grpId="1" nodeType="withEffect">
                                  <p:stCondLst>
                                    <p:cond delay="0"/>
                                  </p:stCondLst>
                                  <p:childTnLst>
                                    <p:animEffect transition="out" filter="dissolve">
                                      <p:cBhvr>
                                        <p:cTn id="83" dur="500"/>
                                        <p:tgtEl>
                                          <p:spTgt spid="109584"/>
                                        </p:tgtEl>
                                      </p:cBhvr>
                                    </p:animEffect>
                                    <p:set>
                                      <p:cBhvr>
                                        <p:cTn id="84" dur="1" fill="hold">
                                          <p:stCondLst>
                                            <p:cond delay="499"/>
                                          </p:stCondLst>
                                        </p:cTn>
                                        <p:tgtEl>
                                          <p:spTgt spid="109584"/>
                                        </p:tgtEl>
                                        <p:attrNameLst>
                                          <p:attrName>style.visibility</p:attrName>
                                        </p:attrNameLst>
                                      </p:cBhvr>
                                      <p:to>
                                        <p:strVal val="hidden"/>
                                      </p:to>
                                    </p:set>
                                  </p:childTnLst>
                                </p:cTn>
                              </p:par>
                              <p:par>
                                <p:cTn id="85" presetID="9" presetClass="exit" presetSubtype="0" fill="hold" grpId="1" nodeType="withEffect">
                                  <p:stCondLst>
                                    <p:cond delay="0"/>
                                  </p:stCondLst>
                                  <p:childTnLst>
                                    <p:animEffect transition="out" filter="dissolve">
                                      <p:cBhvr>
                                        <p:cTn id="86" dur="500"/>
                                        <p:tgtEl>
                                          <p:spTgt spid="109585"/>
                                        </p:tgtEl>
                                      </p:cBhvr>
                                    </p:animEffect>
                                    <p:set>
                                      <p:cBhvr>
                                        <p:cTn id="87" dur="1" fill="hold">
                                          <p:stCondLst>
                                            <p:cond delay="499"/>
                                          </p:stCondLst>
                                        </p:cTn>
                                        <p:tgtEl>
                                          <p:spTgt spid="109585"/>
                                        </p:tgtEl>
                                        <p:attrNameLst>
                                          <p:attrName>style.visibility</p:attrName>
                                        </p:attrNameLst>
                                      </p:cBhvr>
                                      <p:to>
                                        <p:strVal val="hidden"/>
                                      </p:to>
                                    </p:set>
                                  </p:childTnLst>
                                </p:cTn>
                              </p:par>
                              <p:par>
                                <p:cTn id="88" presetID="9" presetClass="exit" presetSubtype="0" fill="hold" grpId="1" nodeType="withEffect">
                                  <p:stCondLst>
                                    <p:cond delay="0"/>
                                  </p:stCondLst>
                                  <p:childTnLst>
                                    <p:animEffect transition="out" filter="dissolve">
                                      <p:cBhvr>
                                        <p:cTn id="89" dur="500"/>
                                        <p:tgtEl>
                                          <p:spTgt spid="109586"/>
                                        </p:tgtEl>
                                      </p:cBhvr>
                                    </p:animEffect>
                                    <p:set>
                                      <p:cBhvr>
                                        <p:cTn id="90" dur="1" fill="hold">
                                          <p:stCondLst>
                                            <p:cond delay="499"/>
                                          </p:stCondLst>
                                        </p:cTn>
                                        <p:tgtEl>
                                          <p:spTgt spid="109586"/>
                                        </p:tgtEl>
                                        <p:attrNameLst>
                                          <p:attrName>style.visibility</p:attrName>
                                        </p:attrNameLst>
                                      </p:cBhvr>
                                      <p:to>
                                        <p:strVal val="hidden"/>
                                      </p:to>
                                    </p:set>
                                  </p:childTnLst>
                                </p:cTn>
                              </p:par>
                              <p:par>
                                <p:cTn id="91" presetID="9" presetClass="entr" presetSubtype="0" fill="hold" grpId="0" nodeType="withEffect">
                                  <p:stCondLst>
                                    <p:cond delay="0"/>
                                  </p:stCondLst>
                                  <p:childTnLst>
                                    <p:set>
                                      <p:cBhvr>
                                        <p:cTn id="92" dur="1" fill="hold">
                                          <p:stCondLst>
                                            <p:cond delay="0"/>
                                          </p:stCondLst>
                                        </p:cTn>
                                        <p:tgtEl>
                                          <p:spTgt spid="109588"/>
                                        </p:tgtEl>
                                        <p:attrNameLst>
                                          <p:attrName>style.visibility</p:attrName>
                                        </p:attrNameLst>
                                      </p:cBhvr>
                                      <p:to>
                                        <p:strVal val="visible"/>
                                      </p:to>
                                    </p:set>
                                    <p:animEffect transition="in" filter="dissolve">
                                      <p:cBhvr>
                                        <p:cTn id="93" dur="500"/>
                                        <p:tgtEl>
                                          <p:spTgt spid="109588"/>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109589"/>
                                        </p:tgtEl>
                                        <p:attrNameLst>
                                          <p:attrName>style.visibility</p:attrName>
                                        </p:attrNameLst>
                                      </p:cBhvr>
                                      <p:to>
                                        <p:strVal val="visible"/>
                                      </p:to>
                                    </p:set>
                                    <p:animEffect transition="in" filter="dissolve">
                                      <p:cBhvr>
                                        <p:cTn id="96" dur="500"/>
                                        <p:tgtEl>
                                          <p:spTgt spid="109589"/>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109590"/>
                                        </p:tgtEl>
                                        <p:attrNameLst>
                                          <p:attrName>style.visibility</p:attrName>
                                        </p:attrNameLst>
                                      </p:cBhvr>
                                      <p:to>
                                        <p:strVal val="visible"/>
                                      </p:to>
                                    </p:set>
                                    <p:animEffect transition="in" filter="dissolve">
                                      <p:cBhvr>
                                        <p:cTn id="99" dur="500"/>
                                        <p:tgtEl>
                                          <p:spTgt spid="109590"/>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109592"/>
                                        </p:tgtEl>
                                        <p:attrNameLst>
                                          <p:attrName>style.visibility</p:attrName>
                                        </p:attrNameLst>
                                      </p:cBhvr>
                                      <p:to>
                                        <p:strVal val="visible"/>
                                      </p:to>
                                    </p:set>
                                    <p:anim calcmode="lin" valueType="num">
                                      <p:cBhvr>
                                        <p:cTn id="104" dur="1000" fill="hold"/>
                                        <p:tgtEl>
                                          <p:spTgt spid="109592"/>
                                        </p:tgtEl>
                                        <p:attrNameLst>
                                          <p:attrName>ppt_w</p:attrName>
                                        </p:attrNameLst>
                                      </p:cBhvr>
                                      <p:tavLst>
                                        <p:tav tm="0">
                                          <p:val>
                                            <p:strVal val="#ppt_w*0.70"/>
                                          </p:val>
                                        </p:tav>
                                        <p:tav tm="100000">
                                          <p:val>
                                            <p:strVal val="#ppt_w"/>
                                          </p:val>
                                        </p:tav>
                                      </p:tavLst>
                                    </p:anim>
                                    <p:anim calcmode="lin" valueType="num">
                                      <p:cBhvr>
                                        <p:cTn id="105" dur="1000" fill="hold"/>
                                        <p:tgtEl>
                                          <p:spTgt spid="109592"/>
                                        </p:tgtEl>
                                        <p:attrNameLst>
                                          <p:attrName>ppt_h</p:attrName>
                                        </p:attrNameLst>
                                      </p:cBhvr>
                                      <p:tavLst>
                                        <p:tav tm="0">
                                          <p:val>
                                            <p:strVal val="#ppt_h"/>
                                          </p:val>
                                        </p:tav>
                                        <p:tav tm="100000">
                                          <p:val>
                                            <p:strVal val="#ppt_h"/>
                                          </p:val>
                                        </p:tav>
                                      </p:tavLst>
                                    </p:anim>
                                    <p:animEffect transition="in" filter="fade">
                                      <p:cBhvr>
                                        <p:cTn id="106" dur="1000"/>
                                        <p:tgtEl>
                                          <p:spTgt spid="109592"/>
                                        </p:tgtEl>
                                      </p:cBhvr>
                                    </p:animEffect>
                                  </p:childTnLst>
                                </p:cTn>
                              </p:par>
                              <p:par>
                                <p:cTn id="107" presetID="55" presetClass="entr" presetSubtype="0" fill="hold" grpId="0" nodeType="withEffect">
                                  <p:stCondLst>
                                    <p:cond delay="0"/>
                                  </p:stCondLst>
                                  <p:childTnLst>
                                    <p:set>
                                      <p:cBhvr>
                                        <p:cTn id="108" dur="1" fill="hold">
                                          <p:stCondLst>
                                            <p:cond delay="0"/>
                                          </p:stCondLst>
                                        </p:cTn>
                                        <p:tgtEl>
                                          <p:spTgt spid="109591"/>
                                        </p:tgtEl>
                                        <p:attrNameLst>
                                          <p:attrName>style.visibility</p:attrName>
                                        </p:attrNameLst>
                                      </p:cBhvr>
                                      <p:to>
                                        <p:strVal val="visible"/>
                                      </p:to>
                                    </p:set>
                                    <p:anim calcmode="lin" valueType="num">
                                      <p:cBhvr>
                                        <p:cTn id="109" dur="1000" fill="hold"/>
                                        <p:tgtEl>
                                          <p:spTgt spid="109591"/>
                                        </p:tgtEl>
                                        <p:attrNameLst>
                                          <p:attrName>ppt_w</p:attrName>
                                        </p:attrNameLst>
                                      </p:cBhvr>
                                      <p:tavLst>
                                        <p:tav tm="0">
                                          <p:val>
                                            <p:strVal val="#ppt_w*0.70"/>
                                          </p:val>
                                        </p:tav>
                                        <p:tav tm="100000">
                                          <p:val>
                                            <p:strVal val="#ppt_w"/>
                                          </p:val>
                                        </p:tav>
                                      </p:tavLst>
                                    </p:anim>
                                    <p:anim calcmode="lin" valueType="num">
                                      <p:cBhvr>
                                        <p:cTn id="110" dur="1000" fill="hold"/>
                                        <p:tgtEl>
                                          <p:spTgt spid="109591"/>
                                        </p:tgtEl>
                                        <p:attrNameLst>
                                          <p:attrName>ppt_h</p:attrName>
                                        </p:attrNameLst>
                                      </p:cBhvr>
                                      <p:tavLst>
                                        <p:tav tm="0">
                                          <p:val>
                                            <p:strVal val="#ppt_h"/>
                                          </p:val>
                                        </p:tav>
                                        <p:tav tm="100000">
                                          <p:val>
                                            <p:strVal val="#ppt_h"/>
                                          </p:val>
                                        </p:tav>
                                      </p:tavLst>
                                    </p:anim>
                                    <p:animEffect transition="in" filter="fade">
                                      <p:cBhvr>
                                        <p:cTn id="111" dur="1000"/>
                                        <p:tgtEl>
                                          <p:spTgt spid="109591"/>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55" presetClass="entr" presetSubtype="0" fill="hold" grpId="0" nodeType="clickEffect">
                                  <p:stCondLst>
                                    <p:cond delay="0"/>
                                  </p:stCondLst>
                                  <p:childTnLst>
                                    <p:set>
                                      <p:cBhvr>
                                        <p:cTn id="115" dur="1" fill="hold">
                                          <p:stCondLst>
                                            <p:cond delay="0"/>
                                          </p:stCondLst>
                                        </p:cTn>
                                        <p:tgtEl>
                                          <p:spTgt spid="109594"/>
                                        </p:tgtEl>
                                        <p:attrNameLst>
                                          <p:attrName>style.visibility</p:attrName>
                                        </p:attrNameLst>
                                      </p:cBhvr>
                                      <p:to>
                                        <p:strVal val="visible"/>
                                      </p:to>
                                    </p:set>
                                    <p:anim calcmode="lin" valueType="num">
                                      <p:cBhvr>
                                        <p:cTn id="116" dur="1000" fill="hold"/>
                                        <p:tgtEl>
                                          <p:spTgt spid="109594"/>
                                        </p:tgtEl>
                                        <p:attrNameLst>
                                          <p:attrName>ppt_w</p:attrName>
                                        </p:attrNameLst>
                                      </p:cBhvr>
                                      <p:tavLst>
                                        <p:tav tm="0">
                                          <p:val>
                                            <p:strVal val="#ppt_w*0.70"/>
                                          </p:val>
                                        </p:tav>
                                        <p:tav tm="100000">
                                          <p:val>
                                            <p:strVal val="#ppt_w"/>
                                          </p:val>
                                        </p:tav>
                                      </p:tavLst>
                                    </p:anim>
                                    <p:anim calcmode="lin" valueType="num">
                                      <p:cBhvr>
                                        <p:cTn id="117" dur="1000" fill="hold"/>
                                        <p:tgtEl>
                                          <p:spTgt spid="109594"/>
                                        </p:tgtEl>
                                        <p:attrNameLst>
                                          <p:attrName>ppt_h</p:attrName>
                                        </p:attrNameLst>
                                      </p:cBhvr>
                                      <p:tavLst>
                                        <p:tav tm="0">
                                          <p:val>
                                            <p:strVal val="#ppt_h"/>
                                          </p:val>
                                        </p:tav>
                                        <p:tav tm="100000">
                                          <p:val>
                                            <p:strVal val="#ppt_h"/>
                                          </p:val>
                                        </p:tav>
                                      </p:tavLst>
                                    </p:anim>
                                    <p:animEffect transition="in" filter="fade">
                                      <p:cBhvr>
                                        <p:cTn id="118" dur="1000"/>
                                        <p:tgtEl>
                                          <p:spTgt spid="109594"/>
                                        </p:tgtEl>
                                      </p:cBhvr>
                                    </p:animEffect>
                                  </p:childTnLst>
                                </p:cTn>
                              </p:par>
                              <p:par>
                                <p:cTn id="119" presetID="55" presetClass="entr" presetSubtype="0" fill="hold" grpId="0" nodeType="withEffect">
                                  <p:stCondLst>
                                    <p:cond delay="0"/>
                                  </p:stCondLst>
                                  <p:childTnLst>
                                    <p:set>
                                      <p:cBhvr>
                                        <p:cTn id="120" dur="1" fill="hold">
                                          <p:stCondLst>
                                            <p:cond delay="0"/>
                                          </p:stCondLst>
                                        </p:cTn>
                                        <p:tgtEl>
                                          <p:spTgt spid="109593"/>
                                        </p:tgtEl>
                                        <p:attrNameLst>
                                          <p:attrName>style.visibility</p:attrName>
                                        </p:attrNameLst>
                                      </p:cBhvr>
                                      <p:to>
                                        <p:strVal val="visible"/>
                                      </p:to>
                                    </p:set>
                                    <p:anim calcmode="lin" valueType="num">
                                      <p:cBhvr>
                                        <p:cTn id="121" dur="1000" fill="hold"/>
                                        <p:tgtEl>
                                          <p:spTgt spid="109593"/>
                                        </p:tgtEl>
                                        <p:attrNameLst>
                                          <p:attrName>ppt_w</p:attrName>
                                        </p:attrNameLst>
                                      </p:cBhvr>
                                      <p:tavLst>
                                        <p:tav tm="0">
                                          <p:val>
                                            <p:strVal val="#ppt_w*0.70"/>
                                          </p:val>
                                        </p:tav>
                                        <p:tav tm="100000">
                                          <p:val>
                                            <p:strVal val="#ppt_w"/>
                                          </p:val>
                                        </p:tav>
                                      </p:tavLst>
                                    </p:anim>
                                    <p:anim calcmode="lin" valueType="num">
                                      <p:cBhvr>
                                        <p:cTn id="122" dur="1000" fill="hold"/>
                                        <p:tgtEl>
                                          <p:spTgt spid="109593"/>
                                        </p:tgtEl>
                                        <p:attrNameLst>
                                          <p:attrName>ppt_h</p:attrName>
                                        </p:attrNameLst>
                                      </p:cBhvr>
                                      <p:tavLst>
                                        <p:tav tm="0">
                                          <p:val>
                                            <p:strVal val="#ppt_h"/>
                                          </p:val>
                                        </p:tav>
                                        <p:tav tm="100000">
                                          <p:val>
                                            <p:strVal val="#ppt_h"/>
                                          </p:val>
                                        </p:tav>
                                      </p:tavLst>
                                    </p:anim>
                                    <p:animEffect transition="in" filter="fade">
                                      <p:cBhvr>
                                        <p:cTn id="123" dur="1000"/>
                                        <p:tgtEl>
                                          <p:spTgt spid="109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572" grpId="0"/>
      <p:bldP spid="109573" grpId="0"/>
      <p:bldP spid="109574" grpId="0"/>
      <p:bldP spid="109575" grpId="0" animBg="1"/>
      <p:bldP spid="109576" grpId="0"/>
      <p:bldP spid="109582" grpId="0"/>
      <p:bldP spid="109584" grpId="0" animBg="1"/>
      <p:bldP spid="109584" grpId="1" animBg="1"/>
      <p:bldP spid="109585" grpId="0" animBg="1"/>
      <p:bldP spid="109585" grpId="1" animBg="1"/>
      <p:bldP spid="109586" grpId="0" animBg="1"/>
      <p:bldP spid="109586" grpId="1" animBg="1"/>
      <p:bldP spid="109588" grpId="0" animBg="1"/>
      <p:bldP spid="109589" grpId="0" animBg="1"/>
      <p:bldP spid="109590" grpId="0" animBg="1"/>
      <p:bldP spid="109591" grpId="0" animBg="1"/>
      <p:bldP spid="109592" grpId="0"/>
      <p:bldP spid="109593" grpId="0" animBg="1"/>
      <p:bldP spid="109594" grpId="0"/>
    </p:bldLst>
  </p:timing>
</p:sld>
</file>

<file path=ppt/theme/theme1.xml><?xml version="1.0" encoding="utf-8"?>
<a:theme xmlns:a="http://schemas.openxmlformats.org/drawingml/2006/main" name="CEITEC_sablona-prezentace_CZ">
  <a:themeElements>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CEITEC_sablona-prezentace_CZ">
  <a:themeElements>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EITEC_sablona-prezentace_CZ">
  <a:themeElements>
    <a:clrScheme name="Vlastná 3">
      <a:dk1>
        <a:srgbClr val="000000"/>
      </a:dk1>
      <a:lt1>
        <a:srgbClr val="FFFFFF"/>
      </a:lt1>
      <a:dk2>
        <a:srgbClr val="000000"/>
      </a:dk2>
      <a:lt2>
        <a:srgbClr val="808080"/>
      </a:lt2>
      <a:accent1>
        <a:srgbClr val="7AC143"/>
      </a:accent1>
      <a:accent2>
        <a:srgbClr val="F58220"/>
      </a:accent2>
      <a:accent3>
        <a:srgbClr val="FFFFFF"/>
      </a:accent3>
      <a:accent4>
        <a:srgbClr val="000000"/>
      </a:accent4>
      <a:accent5>
        <a:srgbClr val="DAEDEF"/>
      </a:accent5>
      <a:accent6>
        <a:srgbClr val="2D2D8A"/>
      </a:accent6>
      <a:hlink>
        <a:srgbClr val="009999"/>
      </a:hlink>
      <a:folHlink>
        <a:srgbClr val="99CC00"/>
      </a:folHlink>
    </a:clrScheme>
    <a:fontScheme name="Vlastná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EITEC_sablona-prezentace_CZ">
  <a:themeElements>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CEITEC_sablona-prezentace_CZ">
  <a:themeElements>
    <a:clrScheme name="Vlastná 3">
      <a:dk1>
        <a:srgbClr val="000000"/>
      </a:dk1>
      <a:lt1>
        <a:srgbClr val="FFFFFF"/>
      </a:lt1>
      <a:dk2>
        <a:srgbClr val="000000"/>
      </a:dk2>
      <a:lt2>
        <a:srgbClr val="808080"/>
      </a:lt2>
      <a:accent1>
        <a:srgbClr val="7AC143"/>
      </a:accent1>
      <a:accent2>
        <a:srgbClr val="F58220"/>
      </a:accent2>
      <a:accent3>
        <a:srgbClr val="FFFFFF"/>
      </a:accent3>
      <a:accent4>
        <a:srgbClr val="000000"/>
      </a:accent4>
      <a:accent5>
        <a:srgbClr val="DAEDEF"/>
      </a:accent5>
      <a:accent6>
        <a:srgbClr val="2D2D8A"/>
      </a:accent6>
      <a:hlink>
        <a:srgbClr val="009999"/>
      </a:hlink>
      <a:folHlink>
        <a:srgbClr val="99CC00"/>
      </a:folHlink>
    </a:clrScheme>
    <a:fontScheme name="Vlastná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EITEC_sablona-prezentace_CZ">
  <a:themeElements>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EITEC_sablona-prezentace_CZ">
  <a:themeElements>
    <a:clrScheme name="1_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1_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CEITEC_sablona-prezentace_CZ">
  <a:themeElements>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CEITEC_sablona-prezentace_CZ">
  <a:themeElements>
    <a:clrScheme name="1_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CEITEC_sablona-prezentace_CZ">
  <a:themeElements>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9897</TotalTime>
  <Words>4185</Words>
  <Application>Microsoft Office PowerPoint</Application>
  <PresentationFormat>Předvádění na obrazovce (4:3)</PresentationFormat>
  <Paragraphs>624</Paragraphs>
  <Slides>86</Slides>
  <Notes>83</Notes>
  <HiddenSlides>0</HiddenSlides>
  <MMClips>2</MMClips>
  <ScaleCrop>false</ScaleCrop>
  <HeadingPairs>
    <vt:vector size="10" baseType="variant">
      <vt:variant>
        <vt:lpstr>Použitá písma</vt:lpstr>
      </vt:variant>
      <vt:variant>
        <vt:i4>9</vt:i4>
      </vt:variant>
      <vt:variant>
        <vt:lpstr>Motiv</vt:lpstr>
      </vt:variant>
      <vt:variant>
        <vt:i4>10</vt:i4>
      </vt:variant>
      <vt:variant>
        <vt:lpstr>Vložené servery OLE</vt:lpstr>
      </vt:variant>
      <vt:variant>
        <vt:i4>1</vt:i4>
      </vt:variant>
      <vt:variant>
        <vt:lpstr>Nadpisy snímků</vt:lpstr>
      </vt:variant>
      <vt:variant>
        <vt:i4>86</vt:i4>
      </vt:variant>
      <vt:variant>
        <vt:lpstr>Vlastní prezentace</vt:lpstr>
      </vt:variant>
      <vt:variant>
        <vt:i4>9</vt:i4>
      </vt:variant>
    </vt:vector>
  </HeadingPairs>
  <TitlesOfParts>
    <vt:vector size="115" baseType="lpstr">
      <vt:lpstr>ＭＳ Ｐゴシック</vt:lpstr>
      <vt:lpstr>ＭＳ Ｐゴシック</vt:lpstr>
      <vt:lpstr>Arial</vt:lpstr>
      <vt:lpstr>Arial Unicode MS</vt:lpstr>
      <vt:lpstr>Calibri</vt:lpstr>
      <vt:lpstr>Gill Sans MT</vt:lpstr>
      <vt:lpstr>Times</vt:lpstr>
      <vt:lpstr>Times New Roman</vt:lpstr>
      <vt:lpstr>Wingdings</vt:lpstr>
      <vt:lpstr>CEITEC_sablona-prezentace_CZ</vt:lpstr>
      <vt:lpstr>2_CEITEC_sablona-prezentace_CZ</vt:lpstr>
      <vt:lpstr>3_CEITEC_sablona-prezentace_CZ</vt:lpstr>
      <vt:lpstr>4_CEITEC_sablona-prezentace_CZ</vt:lpstr>
      <vt:lpstr>1_CEITEC_sablona-prezentace_CZ</vt:lpstr>
      <vt:lpstr>5_CEITEC_sablona-prezentace_CZ</vt:lpstr>
      <vt:lpstr>6_CEITEC_sablona-prezentace_CZ</vt:lpstr>
      <vt:lpstr>8_CEITEC_sablona-prezentace_CZ</vt:lpstr>
      <vt:lpstr>7_CEITEC_sablona-prezentace_CZ</vt:lpstr>
      <vt:lpstr>9_CEITEC_sablona-prezentace_CZ</vt:lpstr>
      <vt:lpstr>CorelDRAW</vt:lpstr>
      <vt:lpstr>Prezentace aplikace PowerPoint</vt:lpstr>
      <vt:lpstr>Prezentace aplikace PowerPoint</vt:lpstr>
      <vt:lpstr>Schéma předmětu</vt:lpstr>
      <vt:lpstr>Schéma předmětu</vt:lpstr>
      <vt:lpstr>Schéma předmětu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BLAST Basic Local Alignment Search Tool</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kampus MU</vt:lpstr>
      <vt:lpstr>Kampus vut</vt:lpstr>
      <vt:lpstr>rp1</vt:lpstr>
      <vt:lpstr>rp2</vt:lpstr>
      <vt:lpstr>rp3</vt:lpstr>
      <vt:lpstr>rp4</vt:lpstr>
      <vt:lpstr>rp5</vt:lpstr>
      <vt:lpstr>rp6</vt:lpstr>
      <vt:lpstr>rp7</vt:lpstr>
    </vt:vector>
  </TitlesOfParts>
  <Company>EXACTDESIGN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Nadpis prezentace</dc:title>
  <dc:creator>Jana Jansková</dc:creator>
  <cp:lastModifiedBy>Jan Hejátko</cp:lastModifiedBy>
  <cp:revision>815</cp:revision>
  <cp:lastPrinted>2020-11-12T23:18:06Z</cp:lastPrinted>
  <dcterms:created xsi:type="dcterms:W3CDTF">2011-05-02T04:02:45Z</dcterms:created>
  <dcterms:modified xsi:type="dcterms:W3CDTF">2022-09-15T19:58:30Z</dcterms:modified>
</cp:coreProperties>
</file>