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10"/>
  </p:notesMasterIdLst>
  <p:handoutMasterIdLst>
    <p:handoutMasterId r:id="rId11"/>
  </p:handoutMasterIdLst>
  <p:sldIdLst>
    <p:sldId id="276" r:id="rId5"/>
    <p:sldId id="335" r:id="rId6"/>
    <p:sldId id="365" r:id="rId7"/>
    <p:sldId id="364" r:id="rId8"/>
    <p:sldId id="366" r:id="rId9"/>
  </p:sldIdLst>
  <p:sldSz cx="12192000" cy="6858000"/>
  <p:notesSz cx="6858000" cy="99472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ína Chudá" initials="KC" lastIdx="24" clrIdx="0"/>
  <p:cmAuthor id="2" name="Barbora Wahlová" initials="BW" lastIdx="7" clrIdx="1"/>
  <p:cmAuthor id="3" name="vondra" initials="v"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4BC8FF"/>
    <a:srgbClr val="00AF3F"/>
    <a:srgbClr val="008C78"/>
    <a:srgbClr val="FFFF99"/>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5" autoAdjust="0"/>
    <p:restoredTop sz="93792" autoAdjust="0"/>
  </p:normalViewPr>
  <p:slideViewPr>
    <p:cSldViewPr snapToGrid="0">
      <p:cViewPr varScale="1">
        <p:scale>
          <a:sx n="86" d="100"/>
          <a:sy n="86" d="100"/>
        </p:scale>
        <p:origin x="562" y="5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48" y="8466"/>
    </p:cViewPr>
  </p:outlineViewPr>
  <p:notesTextViewPr>
    <p:cViewPr>
      <p:scale>
        <a:sx n="3" d="2"/>
        <a:sy n="3" d="2"/>
      </p:scale>
      <p:origin x="0" y="0"/>
    </p:cViewPr>
  </p:notesTextViewPr>
  <p:sorterViewPr>
    <p:cViewPr>
      <p:scale>
        <a:sx n="100" d="100"/>
        <a:sy n="100" d="100"/>
      </p:scale>
      <p:origin x="0" y="6168"/>
    </p:cViewPr>
  </p:sorterViewPr>
  <p:notesViewPr>
    <p:cSldViewPr snapToGrid="0">
      <p:cViewPr varScale="1">
        <p:scale>
          <a:sx n="52" d="100"/>
          <a:sy n="52" d="100"/>
        </p:scale>
        <p:origin x="190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1"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49911"/>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1" y="9449911"/>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4"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2713" y="746125"/>
            <a:ext cx="6632575" cy="37306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1" y="4724956"/>
            <a:ext cx="5486400" cy="4476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48184"/>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4" y="9448184"/>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1"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654276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0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600253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0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3131440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pl-PL"/>
              <a:t>Matematika jako součást kultury, podzim 2022</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3989460" cy="1069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79CBA7E9-39FD-48DD-A531-4FACEAA89BF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25986A44-E305-439C-A6E6-84D98B56C7F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AF3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pl-PL"/>
              <a:t>Matematika jako součást kultury, podzim 2022</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6" name="Obrázek 5">
            <a:extLst>
              <a:ext uri="{FF2B5EF4-FFF2-40B4-BE49-F238E27FC236}">
                <a16:creationId xmlns:a16="http://schemas.microsoft.com/office/drawing/2014/main" id="{950A24FA-DC66-4A1A-846A-111B3D2C5F2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9" y="6062047"/>
            <a:ext cx="2220045" cy="594987"/>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CSI HR">
    <p:bg>
      <p:bgPr>
        <a:solidFill>
          <a:srgbClr val="00AF3F"/>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pl-PL"/>
              <a:t>Matematika jako součást kultury, podzim 2022</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pic>
        <p:nvPicPr>
          <p:cNvPr id="7" name="Obrázek 6">
            <a:extLst>
              <a:ext uri="{FF2B5EF4-FFF2-40B4-BE49-F238E27FC236}">
                <a16:creationId xmlns:a16="http://schemas.microsoft.com/office/drawing/2014/main" id="{830D7435-90FF-41A9-9268-6F9C7D7A2F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6710" y="2094977"/>
            <a:ext cx="8218579" cy="2202634"/>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CSI">
    <p:bg>
      <p:bgPr>
        <a:solidFill>
          <a:srgbClr val="00AF3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087670" cy="2820493"/>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pl-PL"/>
              <a:t>Matematika jako součást kultury, podzim 2022</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227816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9F468F-CBBF-4FBC-9D13-2F9F8C72B9F0}"/>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pl-PL"/>
              <a:t>Matematika jako součást kultury, podzim 2022</a:t>
            </a:r>
            <a:endParaRPr lang="cs-CZ" dirty="0"/>
          </a:p>
        </p:txBody>
      </p:sp>
      <p:sp>
        <p:nvSpPr>
          <p:cNvPr id="5" name="Zástupný symbol pro číslo snímku 2">
            <a:extLst>
              <a:ext uri="{FF2B5EF4-FFF2-40B4-BE49-F238E27FC236}">
                <a16:creationId xmlns:a16="http://schemas.microsoft.com/office/drawing/2014/main" id="{86C4ECC2-52CE-44A7-BFFB-E1B0BA66ECA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l-PL"/>
              <a:t>Matematika jako součást kultury, podzim 2022</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B6D16620-68B9-46F0-9511-83A054A4C55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l-PL"/>
              <a:t>Matematika jako součást kultury, podzim 2022</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F6DAD2CB-9E1E-41D7-BAB2-CD74A5F15C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3" y="414000"/>
            <a:ext cx="3989453" cy="1069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pl-PL"/>
              <a:t>Matematika jako součást kultury, podzim 2022</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F6416C9C-C331-4B3B-985F-C9EB452981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19723587-2EDF-4DE7-A638-CB219D80BA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615C5545-1887-4891-9041-0A164B46C3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BE22061C-0672-4AEC-8A4C-0D11DE6CD32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54677B85-5E2B-482A-93ED-64300A4F325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2022</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1674B280-0EBE-452C-88FC-C60D2D2F763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l-PL"/>
              <a:t>Matematika jako součást kultury, podzim 2022</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4" r:id="rId14"/>
    <p:sldLayoutId id="2147483693"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41Jc75tQcB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9.webp"/><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sz="3600" dirty="0"/>
              <a:t>CORE004 Matematika jako součást kultury</a:t>
            </a:r>
            <a:br>
              <a:rPr lang="cs-CZ" sz="3600" dirty="0"/>
            </a:br>
            <a:r>
              <a:rPr lang="cs-CZ" sz="2800" dirty="0"/>
              <a:t>Týden 9. Výzva kvantové mechaniky: funkcionální analýza</a:t>
            </a:r>
            <a:br>
              <a:rPr lang="cs-CZ" sz="2800" dirty="0"/>
            </a:br>
            <a:r>
              <a:rPr lang="cs-CZ" sz="1800" dirty="0"/>
              <a:t>8. prosince 20</a:t>
            </a:r>
            <a:r>
              <a:rPr lang="en-US" sz="1800" dirty="0"/>
              <a:t>2</a:t>
            </a:r>
            <a:r>
              <a:rPr lang="cs-CZ" sz="1800" dirty="0"/>
              <a:t>2</a:t>
            </a:r>
            <a:br>
              <a:rPr lang="cs-CZ" sz="1800" dirty="0"/>
            </a:br>
            <a:r>
              <a:rPr lang="cs-CZ" sz="3600" dirty="0"/>
              <a:t> </a:t>
            </a:r>
            <a:br>
              <a:rPr lang="cs-CZ" sz="3600" dirty="0"/>
            </a:br>
            <a:r>
              <a:rPr lang="cs-CZ" sz="3600" dirty="0"/>
              <a:t>Jan Slovák</a:t>
            </a:r>
            <a:br>
              <a:rPr lang="cs-CZ" sz="3600" dirty="0"/>
            </a:br>
            <a:endParaRPr lang="cs-CZ" sz="3600" dirty="0"/>
          </a:p>
        </p:txBody>
      </p:sp>
    </p:spTree>
    <p:extLst>
      <p:ext uri="{BB962C8B-B14F-4D97-AF65-F5344CB8AC3E}">
        <p14:creationId xmlns:p14="http://schemas.microsoft.com/office/powerpoint/2010/main" val="218868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1B8F8-1A12-4D95-9243-0164853964E1}"/>
              </a:ext>
            </a:extLst>
          </p:cNvPr>
          <p:cNvSpPr>
            <a:spLocks noGrp="1"/>
          </p:cNvSpPr>
          <p:nvPr>
            <p:ph type="ftr" sz="quarter" idx="10"/>
          </p:nvPr>
        </p:nvSpPr>
        <p:spPr/>
        <p:txBody>
          <a:bodyPr/>
          <a:lstStyle/>
          <a:p>
            <a:r>
              <a:rPr lang="pl-PL"/>
              <a:t>Matematika jako součást kultury, podzim 2022</a:t>
            </a:r>
            <a:endParaRPr lang="cs-CZ" dirty="0"/>
          </a:p>
        </p:txBody>
      </p:sp>
      <p:sp>
        <p:nvSpPr>
          <p:cNvPr id="3" name="Zástupný symbol pro číslo snímku 2">
            <a:extLst>
              <a:ext uri="{FF2B5EF4-FFF2-40B4-BE49-F238E27FC236}">
                <a16:creationId xmlns:a16="http://schemas.microsoft.com/office/drawing/2014/main" id="{8A5245DB-D0C0-402C-A7C0-85AE91A4A262}"/>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F3DAA3C5-028A-4ADE-89C4-5E16B54CC46D}"/>
              </a:ext>
            </a:extLst>
          </p:cNvPr>
          <p:cNvSpPr>
            <a:spLocks noGrp="1"/>
          </p:cNvSpPr>
          <p:nvPr>
            <p:ph type="title"/>
          </p:nvPr>
        </p:nvSpPr>
        <p:spPr>
          <a:xfrm>
            <a:off x="665999" y="378000"/>
            <a:ext cx="11203445" cy="451576"/>
          </a:xfrm>
        </p:spPr>
        <p:txBody>
          <a:bodyPr/>
          <a:lstStyle/>
          <a:p>
            <a:r>
              <a:rPr lang="cs-CZ" dirty="0"/>
              <a:t>1. Snaha o pochopení (sub)atomické struktury</a:t>
            </a:r>
          </a:p>
        </p:txBody>
      </p:sp>
      <p:sp>
        <p:nvSpPr>
          <p:cNvPr id="5" name="Zástupný obsah 3">
            <a:extLst>
              <a:ext uri="{FF2B5EF4-FFF2-40B4-BE49-F238E27FC236}">
                <a16:creationId xmlns:a16="http://schemas.microsoft.com/office/drawing/2014/main" id="{4D517B78-CC80-4E4A-BFAF-DF093AD841F2}"/>
              </a:ext>
            </a:extLst>
          </p:cNvPr>
          <p:cNvSpPr>
            <a:spLocks noGrp="1"/>
          </p:cNvSpPr>
          <p:nvPr>
            <p:ph idx="1"/>
          </p:nvPr>
        </p:nvSpPr>
        <p:spPr>
          <a:xfrm>
            <a:off x="666000" y="1258872"/>
            <a:ext cx="11203444" cy="4539832"/>
          </a:xfrm>
        </p:spPr>
        <p:txBody>
          <a:bodyPr/>
          <a:lstStyle/>
          <a:p>
            <a:pPr>
              <a:lnSpc>
                <a:spcPct val="100000"/>
              </a:lnSpc>
            </a:pPr>
            <a:r>
              <a:rPr lang="cs-CZ" dirty="0"/>
              <a:t>Myšlenkově již v antickém Řecku, </a:t>
            </a:r>
          </a:p>
          <a:p>
            <a:pPr lvl="1"/>
            <a:r>
              <a:rPr lang="cs-CZ" dirty="0"/>
              <a:t>Demokritos – dále nedělitelné částice různých druhů, které se pohybují ve „volném prostoru“ (5. století před naším letopočtem).</a:t>
            </a:r>
          </a:p>
          <a:p>
            <a:pPr lvl="1"/>
            <a:r>
              <a:rPr lang="cs-CZ" dirty="0"/>
              <a:t>Posuv v 19. století – atomy jsou dále chemicky nerozdělitelné, lze je ale skládat do sloučenin a právě různé vlastnosti atomů dobře vysvětlují chemické reakce.</a:t>
            </a:r>
          </a:p>
          <a:p>
            <a:pPr lvl="1"/>
            <a:r>
              <a:rPr lang="cs-CZ" dirty="0"/>
              <a:t>Fyzikální procesy ovšem umožňují fúze i štěpení atomů – cesta k jaderným reaktorům i nukleárním bombám</a:t>
            </a:r>
          </a:p>
          <a:p>
            <a:pPr>
              <a:lnSpc>
                <a:spcPct val="100000"/>
              </a:lnSpc>
            </a:pPr>
            <a:r>
              <a:rPr lang="cs-CZ" dirty="0"/>
              <a:t>Částice a jejich fyzikální modely (koncept vlnové a částicové duality):</a:t>
            </a:r>
          </a:p>
          <a:p>
            <a:pPr lvl="1"/>
            <a:r>
              <a:rPr lang="cs-CZ" dirty="0"/>
              <a:t>Jako první byly patrně pečlivě studovány částice zvané fotony (</a:t>
            </a:r>
            <a:r>
              <a:rPr lang="cs-CZ" i="1" dirty="0" err="1"/>
              <a:t>photon</a:t>
            </a:r>
            <a:r>
              <a:rPr lang="cs-CZ" dirty="0"/>
              <a:t> – jméno zavedeno ale až koncem 20. let), jejich tok vnímáme jako světlo.</a:t>
            </a:r>
          </a:p>
          <a:p>
            <a:pPr lvl="1"/>
            <a:r>
              <a:rPr lang="cs-CZ" b="1" dirty="0"/>
              <a:t>Max Planck </a:t>
            </a:r>
            <a:r>
              <a:rPr lang="cs-CZ" dirty="0"/>
              <a:t>kolem r. 1900 studoval záření „černého tělesa“ a svá zjištění podložil modelem předpokládajícím, že energie je uvolňována po jednotlivých stejně velikých „kvantech“.</a:t>
            </a:r>
          </a:p>
          <a:p>
            <a:pPr lvl="1"/>
            <a:r>
              <a:rPr lang="cs-CZ" dirty="0"/>
              <a:t>V roce 1905 publikoval </a:t>
            </a:r>
            <a:r>
              <a:rPr lang="cs-CZ" b="1" dirty="0"/>
              <a:t>Albert Einstein </a:t>
            </a:r>
            <a:r>
              <a:rPr lang="cs-CZ" dirty="0"/>
              <a:t>článek o fotoelektrickém jevu, ve kterém podal model elektromagnetických vln sestávajících z prostorově lokalizovaných jednotek (říkal jim „</a:t>
            </a:r>
            <a:r>
              <a:rPr lang="cs-CZ" dirty="0" err="1"/>
              <a:t>Lichtquant</a:t>
            </a:r>
            <a:r>
              <a:rPr lang="cs-CZ" dirty="0"/>
              <a:t>“, za tento model dostal v roce 1921 Nobelovu cenu). </a:t>
            </a:r>
            <a:endParaRPr lang="cs-CZ" b="1" dirty="0"/>
          </a:p>
        </p:txBody>
      </p:sp>
    </p:spTree>
    <p:extLst>
      <p:ext uri="{BB962C8B-B14F-4D97-AF65-F5344CB8AC3E}">
        <p14:creationId xmlns:p14="http://schemas.microsoft.com/office/powerpoint/2010/main" val="109908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1B8F8-1A12-4D95-9243-0164853964E1}"/>
              </a:ext>
            </a:extLst>
          </p:cNvPr>
          <p:cNvSpPr>
            <a:spLocks noGrp="1"/>
          </p:cNvSpPr>
          <p:nvPr>
            <p:ph type="ftr" sz="quarter" idx="10"/>
          </p:nvPr>
        </p:nvSpPr>
        <p:spPr/>
        <p:txBody>
          <a:bodyPr/>
          <a:lstStyle/>
          <a:p>
            <a:r>
              <a:rPr lang="pl-PL"/>
              <a:t>Matematika jako součást kultury, podzim 2022</a:t>
            </a:r>
            <a:endParaRPr lang="cs-CZ" dirty="0"/>
          </a:p>
        </p:txBody>
      </p:sp>
      <p:sp>
        <p:nvSpPr>
          <p:cNvPr id="3" name="Zástupný symbol pro číslo snímku 2">
            <a:extLst>
              <a:ext uri="{FF2B5EF4-FFF2-40B4-BE49-F238E27FC236}">
                <a16:creationId xmlns:a16="http://schemas.microsoft.com/office/drawing/2014/main" id="{8A5245DB-D0C0-402C-A7C0-85AE91A4A26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3DAA3C5-028A-4ADE-89C4-5E16B54CC46D}"/>
              </a:ext>
            </a:extLst>
          </p:cNvPr>
          <p:cNvSpPr>
            <a:spLocks noGrp="1"/>
          </p:cNvSpPr>
          <p:nvPr>
            <p:ph type="title"/>
          </p:nvPr>
        </p:nvSpPr>
        <p:spPr>
          <a:xfrm>
            <a:off x="665999" y="378000"/>
            <a:ext cx="11203445" cy="451576"/>
          </a:xfrm>
        </p:spPr>
        <p:txBody>
          <a:bodyPr/>
          <a:lstStyle/>
          <a:p>
            <a:r>
              <a:rPr lang="cs-CZ" dirty="0"/>
              <a:t>1. Snaha o pochopení (sub)atomické struktury</a:t>
            </a:r>
          </a:p>
        </p:txBody>
      </p:sp>
      <p:sp>
        <p:nvSpPr>
          <p:cNvPr id="5" name="Zástupný obsah 3">
            <a:extLst>
              <a:ext uri="{FF2B5EF4-FFF2-40B4-BE49-F238E27FC236}">
                <a16:creationId xmlns:a16="http://schemas.microsoft.com/office/drawing/2014/main" id="{4D517B78-CC80-4E4A-BFAF-DF093AD841F2}"/>
              </a:ext>
            </a:extLst>
          </p:cNvPr>
          <p:cNvSpPr>
            <a:spLocks noGrp="1"/>
          </p:cNvSpPr>
          <p:nvPr>
            <p:ph idx="1"/>
          </p:nvPr>
        </p:nvSpPr>
        <p:spPr>
          <a:xfrm>
            <a:off x="666000" y="1258872"/>
            <a:ext cx="11203444" cy="4539832"/>
          </a:xfrm>
        </p:spPr>
        <p:txBody>
          <a:bodyPr/>
          <a:lstStyle/>
          <a:p>
            <a:pPr>
              <a:lnSpc>
                <a:spcPct val="100000"/>
              </a:lnSpc>
            </a:pPr>
            <a:r>
              <a:rPr lang="cs-CZ" dirty="0"/>
              <a:t>„Mechanické“ modely atomu (počátek 20. století) </a:t>
            </a:r>
          </a:p>
          <a:p>
            <a:pPr lvl="1"/>
            <a:r>
              <a:rPr lang="cs-CZ" b="1" dirty="0" err="1"/>
              <a:t>Rutherford</a:t>
            </a:r>
            <a:r>
              <a:rPr lang="cs-CZ" dirty="0"/>
              <a:t>, </a:t>
            </a:r>
            <a:r>
              <a:rPr lang="cs-CZ" b="1" dirty="0"/>
              <a:t>Sommerfeld</a:t>
            </a:r>
            <a:r>
              <a:rPr lang="cs-CZ" dirty="0"/>
              <a:t> a </a:t>
            </a:r>
            <a:r>
              <a:rPr lang="cs-CZ" b="1" dirty="0" err="1"/>
              <a:t>Bohr</a:t>
            </a:r>
            <a:r>
              <a:rPr lang="cs-CZ" dirty="0"/>
              <a:t> – modely vycházející z orbitální představy (obdoba planetárního systému), elektron „směl běhat“ jen na diskrétních orbitech s různými energiemi.  </a:t>
            </a:r>
          </a:p>
          <a:p>
            <a:pPr lvl="1"/>
            <a:r>
              <a:rPr lang="cs-CZ" dirty="0"/>
              <a:t>Pozorované kvantové úrovně energií byly modelovány pomocí „Fourierovy analýzy“ (z pohledu matematiky se již blížíme funkcionální analýze).</a:t>
            </a:r>
          </a:p>
          <a:p>
            <a:pPr>
              <a:lnSpc>
                <a:spcPct val="100000"/>
              </a:lnSpc>
            </a:pPr>
            <a:r>
              <a:rPr lang="cs-CZ" dirty="0"/>
              <a:t>Princip neurčitosti:</a:t>
            </a:r>
          </a:p>
          <a:p>
            <a:pPr lvl="1"/>
            <a:r>
              <a:rPr lang="cs-CZ" dirty="0"/>
              <a:t>Snaha o pochopení dvojího chování částic (elektrony a fotony se v tomto ohledu překvapivě chovaly zcela obdobně) vedla k těžko pochopitelným (a do jisté míry dodnes nepochopeným paradoxům).</a:t>
            </a:r>
          </a:p>
          <a:p>
            <a:pPr lvl="1"/>
            <a:r>
              <a:rPr lang="cs-CZ" dirty="0"/>
              <a:t>Skvělá prezentace je v přednášce Richarda </a:t>
            </a:r>
            <a:r>
              <a:rPr lang="cs-CZ" dirty="0" err="1"/>
              <a:t>Feynmana</a:t>
            </a:r>
            <a:r>
              <a:rPr lang="cs-CZ" dirty="0"/>
              <a:t> „</a:t>
            </a:r>
            <a:r>
              <a:rPr lang="en-US" dirty="0"/>
              <a:t>Probability and Uncertainty; The Quantum Mechanical View of Nature</a:t>
            </a:r>
            <a:r>
              <a:rPr lang="cs-CZ" dirty="0"/>
              <a:t>“ (6. díl ve slavné sérii na </a:t>
            </a:r>
            <a:r>
              <a:rPr lang="cs-CZ" dirty="0" err="1"/>
              <a:t>Cornell</a:t>
            </a:r>
            <a:r>
              <a:rPr lang="cs-CZ" dirty="0"/>
              <a:t> University, 1964, snadno na </a:t>
            </a:r>
            <a:r>
              <a:rPr lang="cs-CZ" dirty="0" err="1"/>
              <a:t>Youtube</a:t>
            </a:r>
            <a:r>
              <a:rPr lang="cs-CZ" dirty="0"/>
              <a:t>, např. </a:t>
            </a:r>
            <a:r>
              <a:rPr lang="cs-CZ" dirty="0">
                <a:hlinkClick r:id="rId2"/>
              </a:rPr>
              <a:t>https://www.youtube.com/watch?v=41Jc75tQcB0</a:t>
            </a:r>
            <a:r>
              <a:rPr lang="cs-CZ" dirty="0"/>
              <a:t>)</a:t>
            </a:r>
          </a:p>
          <a:p>
            <a:r>
              <a:rPr lang="cs-CZ" dirty="0"/>
              <a:t>Zdá se, že neurčitost je fyzikální podstatou našeho světa!</a:t>
            </a:r>
          </a:p>
        </p:txBody>
      </p:sp>
    </p:spTree>
    <p:extLst>
      <p:ext uri="{BB962C8B-B14F-4D97-AF65-F5344CB8AC3E}">
        <p14:creationId xmlns:p14="http://schemas.microsoft.com/office/powerpoint/2010/main" val="42910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pl-PL" altLang="cs-CZ"/>
              <a:t>Matematika jako součást kultury, podzim 2022</a:t>
            </a:r>
            <a:endParaRPr lang="cs-CZ" altLang="cs-CZ" dirty="0"/>
          </a:p>
        </p:txBody>
      </p:sp>
      <p:sp>
        <p:nvSpPr>
          <p:cNvPr id="5" name="Slide Number Placeholder 4">
            <a:extLst>
              <a:ext uri="{FF2B5EF4-FFF2-40B4-BE49-F238E27FC236}">
                <a16:creationId xmlns:a16="http://schemas.microsoft.com/office/drawing/2014/main" id="{E6EA3025-6886-4DBE-BE35-DF494B1A83E8}"/>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2" name="Nadpis 1"/>
          <p:cNvSpPr>
            <a:spLocks noGrp="1"/>
          </p:cNvSpPr>
          <p:nvPr>
            <p:ph type="title"/>
          </p:nvPr>
        </p:nvSpPr>
        <p:spPr>
          <a:xfrm>
            <a:off x="666000" y="234851"/>
            <a:ext cx="10753200" cy="451576"/>
          </a:xfrm>
        </p:spPr>
        <p:txBody>
          <a:bodyPr/>
          <a:lstStyle/>
          <a:p>
            <a:r>
              <a:rPr lang="cs-CZ" sz="3200" dirty="0"/>
              <a:t>2. Heisenberg a </a:t>
            </a:r>
            <a:r>
              <a:rPr lang="cs-CZ" sz="3200" dirty="0" err="1"/>
              <a:t>Schrödinger</a:t>
            </a:r>
            <a:endParaRPr lang="cs-CZ" sz="3200" dirty="0"/>
          </a:p>
        </p:txBody>
      </p:sp>
      <p:sp>
        <p:nvSpPr>
          <p:cNvPr id="4" name="Zástupný obsah 3">
            <a:extLst>
              <a:ext uri="{FF2B5EF4-FFF2-40B4-BE49-F238E27FC236}">
                <a16:creationId xmlns:a16="http://schemas.microsoft.com/office/drawing/2014/main" id="{5CCDA246-D78E-442B-95DF-27F4CEDC6543}"/>
              </a:ext>
            </a:extLst>
          </p:cNvPr>
          <p:cNvSpPr>
            <a:spLocks noGrp="1"/>
          </p:cNvSpPr>
          <p:nvPr>
            <p:ph idx="1"/>
          </p:nvPr>
        </p:nvSpPr>
        <p:spPr>
          <a:xfrm>
            <a:off x="390792" y="862627"/>
            <a:ext cx="9694241" cy="5129046"/>
          </a:xfrm>
        </p:spPr>
        <p:txBody>
          <a:bodyPr/>
          <a:lstStyle/>
          <a:p>
            <a:pPr>
              <a:lnSpc>
                <a:spcPct val="100000"/>
              </a:lnSpc>
            </a:pPr>
            <a:r>
              <a:rPr lang="cs-CZ" dirty="0"/>
              <a:t>Heisenbergova „Maticová mechanika“ </a:t>
            </a:r>
          </a:p>
          <a:p>
            <a:pPr lvl="1"/>
            <a:r>
              <a:rPr lang="cs-CZ" i="1" dirty="0"/>
              <a:t> </a:t>
            </a:r>
            <a:r>
              <a:rPr lang="cs-CZ" b="1" dirty="0"/>
              <a:t>Werner Karl Heisenberg </a:t>
            </a:r>
            <a:r>
              <a:rPr lang="cs-CZ" dirty="0"/>
              <a:t>(1901-1976) se snažil v roce 1925 uniknout senné  rýmě, odjel z Göttingen na Balt a v klidu se snažil početně namodelovat naměřené spektrální čáry elektronů (Nobelova cena 1932). </a:t>
            </a:r>
          </a:p>
          <a:p>
            <a:pPr lvl="1"/>
            <a:r>
              <a:rPr lang="cs-CZ" dirty="0"/>
              <a:t>Napadlo ho popisovat jednotlivé veličiny (pozice a hybnost) jako „pozorování“, tj. „operace“, které spolu typicky nekomutují.</a:t>
            </a:r>
          </a:p>
          <a:p>
            <a:pPr lvl="1"/>
            <a:r>
              <a:rPr lang="cs-CZ" dirty="0"/>
              <a:t>Byl zaskočen, jak dobře model odpovídal, ale přišlo mu to příliš nestandardní.</a:t>
            </a:r>
          </a:p>
          <a:p>
            <a:pPr lvl="1"/>
            <a:r>
              <a:rPr lang="cs-CZ" dirty="0"/>
              <a:t>Diskutoval s kolegy (Wolfgangu Paulimu např. komentoval, „je to celé divné, ale zdá se, že by se elektrony už neměly pohybovat na nějakých </a:t>
            </a:r>
            <a:r>
              <a:rPr lang="cs-CZ" dirty="0" err="1"/>
              <a:t>orbitách</a:t>
            </a:r>
            <a:r>
              <a:rPr lang="cs-CZ" dirty="0"/>
              <a:t> ..“)</a:t>
            </a:r>
          </a:p>
          <a:p>
            <a:pPr lvl="1"/>
            <a:r>
              <a:rPr lang="cs-CZ" dirty="0"/>
              <a:t>Kolegové </a:t>
            </a:r>
            <a:r>
              <a:rPr lang="cs-CZ" b="1" dirty="0"/>
              <a:t>Max Born </a:t>
            </a:r>
            <a:r>
              <a:rPr lang="cs-CZ" dirty="0"/>
              <a:t>a </a:t>
            </a:r>
            <a:r>
              <a:rPr lang="cs-CZ" b="1" dirty="0" err="1"/>
              <a:t>Pasqual</a:t>
            </a:r>
            <a:r>
              <a:rPr lang="cs-CZ" b="1" dirty="0"/>
              <a:t> Jordan </a:t>
            </a:r>
            <a:r>
              <a:rPr lang="cs-CZ" dirty="0"/>
              <a:t>pomohli s „maticovou formulací“ (veličiny jsou pozorovatelné prostřednictvím „operátorů“, měřit umíme pouze jejich vlastní čísla, výsledky jsou nezávislé na pořadí pouze tehdy, když příslušné „neměřitelné stavy“, tj. vlastní vektory jsou sdílené, tj. operátory komutují).   </a:t>
            </a:r>
          </a:p>
          <a:p>
            <a:pPr>
              <a:lnSpc>
                <a:spcPct val="100000"/>
              </a:lnSpc>
            </a:pPr>
            <a:r>
              <a:rPr lang="cs-CZ" dirty="0"/>
              <a:t>Erwin </a:t>
            </a:r>
            <a:r>
              <a:rPr lang="cs-CZ" dirty="0" err="1"/>
              <a:t>Schrödinger</a:t>
            </a:r>
            <a:r>
              <a:rPr lang="cs-CZ" dirty="0"/>
              <a:t> (1887-1961, Nobelova cena 1933)</a:t>
            </a:r>
          </a:p>
          <a:p>
            <a:pPr lvl="1"/>
            <a:r>
              <a:rPr lang="cs-CZ" dirty="0"/>
              <a:t>Vcelku přímočará aplikace </a:t>
            </a:r>
            <a:r>
              <a:rPr lang="cs-CZ" dirty="0" err="1"/>
              <a:t>hamiltonovského</a:t>
            </a:r>
            <a:r>
              <a:rPr lang="cs-CZ" dirty="0"/>
              <a:t> přístupu k mechanice vedla k modelu založeném na vlnovém pojetí (</a:t>
            </a:r>
            <a:r>
              <a:rPr lang="cs-CZ" dirty="0" err="1"/>
              <a:t>Schrödingerova</a:t>
            </a:r>
            <a:r>
              <a:rPr lang="cs-CZ" dirty="0"/>
              <a:t> diferenciální rovnice).  </a:t>
            </a:r>
          </a:p>
        </p:txBody>
      </p:sp>
      <p:pic>
        <p:nvPicPr>
          <p:cNvPr id="7" name="Obrázek 6" descr="Obsah obrázku osoba, muž, zeď, interiér&#10;&#10;Popis byl vytvořen automaticky">
            <a:extLst>
              <a:ext uri="{FF2B5EF4-FFF2-40B4-BE49-F238E27FC236}">
                <a16:creationId xmlns:a16="http://schemas.microsoft.com/office/drawing/2014/main" id="{86DA1497-242E-44A9-98FD-0FD16E046D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198" y="58651"/>
            <a:ext cx="1772575" cy="2811949"/>
          </a:xfrm>
          <a:prstGeom prst="rect">
            <a:avLst/>
          </a:prstGeom>
        </p:spPr>
      </p:pic>
      <p:pic>
        <p:nvPicPr>
          <p:cNvPr id="10" name="Obrázek 9" descr="Obsah obrázku text, bílá tabule&#10;&#10;Popis byl vytvořen automaticky">
            <a:extLst>
              <a:ext uri="{FF2B5EF4-FFF2-40B4-BE49-F238E27FC236}">
                <a16:creationId xmlns:a16="http://schemas.microsoft.com/office/drawing/2014/main" id="{97811752-62F1-4B19-A76F-06743860B0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69297" y="58651"/>
            <a:ext cx="1473692" cy="1248033"/>
          </a:xfrm>
          <a:prstGeom prst="rect">
            <a:avLst/>
          </a:prstGeom>
        </p:spPr>
      </p:pic>
      <p:pic>
        <p:nvPicPr>
          <p:cNvPr id="12" name="Obrázek 11" descr="Obsah obrázku muž, osoba, zeď, brýle&#10;&#10;Popis byl vytvořen automaticky">
            <a:extLst>
              <a:ext uri="{FF2B5EF4-FFF2-40B4-BE49-F238E27FC236}">
                <a16:creationId xmlns:a16="http://schemas.microsoft.com/office/drawing/2014/main" id="{45D08983-2A35-477D-9A27-527BFF3642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18197" y="3151573"/>
            <a:ext cx="1772575" cy="2505776"/>
          </a:xfrm>
          <a:prstGeom prst="rect">
            <a:avLst/>
          </a:prstGeom>
        </p:spPr>
      </p:pic>
    </p:spTree>
    <p:extLst>
      <p:ext uri="{BB962C8B-B14F-4D97-AF65-F5344CB8AC3E}">
        <p14:creationId xmlns:p14="http://schemas.microsoft.com/office/powerpoint/2010/main" val="141387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pl-PL" altLang="cs-CZ"/>
              <a:t>Matematika jako součást kultury, podzim 2022</a:t>
            </a:r>
            <a:endParaRPr lang="cs-CZ" altLang="cs-CZ" dirty="0"/>
          </a:p>
        </p:txBody>
      </p:sp>
      <p:sp>
        <p:nvSpPr>
          <p:cNvPr id="5" name="Slide Number Placeholder 4">
            <a:extLst>
              <a:ext uri="{FF2B5EF4-FFF2-40B4-BE49-F238E27FC236}">
                <a16:creationId xmlns:a16="http://schemas.microsoft.com/office/drawing/2014/main" id="{E6EA3025-6886-4DBE-BE35-DF494B1A83E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2" name="Nadpis 1"/>
          <p:cNvSpPr>
            <a:spLocks noGrp="1"/>
          </p:cNvSpPr>
          <p:nvPr>
            <p:ph type="title"/>
          </p:nvPr>
        </p:nvSpPr>
        <p:spPr>
          <a:xfrm>
            <a:off x="666000" y="234851"/>
            <a:ext cx="10753200" cy="451576"/>
          </a:xfrm>
        </p:spPr>
        <p:txBody>
          <a:bodyPr/>
          <a:lstStyle/>
          <a:p>
            <a:r>
              <a:rPr lang="cs-CZ" sz="3200" dirty="0"/>
              <a:t>3. A co je to „</a:t>
            </a:r>
            <a:r>
              <a:rPr lang="cs-CZ" sz="3200" dirty="0" err="1"/>
              <a:t>Funcionální</a:t>
            </a:r>
            <a:r>
              <a:rPr lang="cs-CZ" sz="3200" dirty="0"/>
              <a:t> analýza“</a:t>
            </a:r>
          </a:p>
        </p:txBody>
      </p:sp>
      <p:sp>
        <p:nvSpPr>
          <p:cNvPr id="4" name="Zástupný obsah 3">
            <a:extLst>
              <a:ext uri="{FF2B5EF4-FFF2-40B4-BE49-F238E27FC236}">
                <a16:creationId xmlns:a16="http://schemas.microsoft.com/office/drawing/2014/main" id="{5CCDA246-D78E-442B-95DF-27F4CEDC6543}"/>
              </a:ext>
            </a:extLst>
          </p:cNvPr>
          <p:cNvSpPr>
            <a:spLocks noGrp="1"/>
          </p:cNvSpPr>
          <p:nvPr>
            <p:ph idx="1"/>
          </p:nvPr>
        </p:nvSpPr>
        <p:spPr>
          <a:xfrm>
            <a:off x="390793" y="862627"/>
            <a:ext cx="9250358" cy="5129046"/>
          </a:xfrm>
        </p:spPr>
        <p:txBody>
          <a:bodyPr/>
          <a:lstStyle/>
          <a:p>
            <a:pPr>
              <a:lnSpc>
                <a:spcPct val="100000"/>
              </a:lnSpc>
            </a:pPr>
            <a:r>
              <a:rPr lang="cs-CZ" dirty="0"/>
              <a:t>Geometrický přístup k analýze, kde „body“ jsou „funkce“.  </a:t>
            </a:r>
          </a:p>
          <a:p>
            <a:pPr lvl="1"/>
            <a:r>
              <a:rPr lang="cs-CZ" i="1" dirty="0"/>
              <a:t> </a:t>
            </a:r>
            <a:r>
              <a:rPr lang="cs-CZ" dirty="0"/>
              <a:t>V literatuře většinou odkazováno k silné generaci polských matematiků (</a:t>
            </a:r>
            <a:r>
              <a:rPr lang="cs-CZ" b="1" dirty="0"/>
              <a:t>Stefan </a:t>
            </a:r>
            <a:r>
              <a:rPr lang="cs-CZ" b="1" dirty="0" err="1"/>
              <a:t>Banach</a:t>
            </a:r>
            <a:r>
              <a:rPr lang="cs-CZ" b="1" dirty="0"/>
              <a:t>, Hugo </a:t>
            </a:r>
            <a:r>
              <a:rPr lang="cs-CZ" b="1" dirty="0" err="1"/>
              <a:t>Steinhaus</a:t>
            </a:r>
            <a:r>
              <a:rPr lang="cs-CZ" dirty="0"/>
              <a:t>, …), já raději zmíním jména </a:t>
            </a:r>
            <a:r>
              <a:rPr lang="cs-CZ" b="1" dirty="0"/>
              <a:t>David </a:t>
            </a:r>
            <a:r>
              <a:rPr lang="cs-CZ" b="1" dirty="0" err="1"/>
              <a:t>Hilbert</a:t>
            </a:r>
            <a:r>
              <a:rPr lang="cs-CZ" b="1" dirty="0"/>
              <a:t> </a:t>
            </a:r>
            <a:r>
              <a:rPr lang="cs-CZ" dirty="0"/>
              <a:t>(1862-1943), </a:t>
            </a:r>
            <a:r>
              <a:rPr lang="cs-CZ" b="1" dirty="0"/>
              <a:t>John von Neumann </a:t>
            </a:r>
            <a:r>
              <a:rPr lang="cs-CZ" dirty="0"/>
              <a:t>(János </a:t>
            </a:r>
            <a:r>
              <a:rPr lang="cs-CZ" dirty="0" err="1"/>
              <a:t>Lajos</a:t>
            </a:r>
            <a:r>
              <a:rPr lang="cs-CZ" dirty="0"/>
              <a:t>, 1903-1957). </a:t>
            </a:r>
          </a:p>
          <a:p>
            <a:pPr lvl="1"/>
            <a:r>
              <a:rPr lang="cs-CZ" dirty="0"/>
              <a:t>Lineární algebra spolu s topologií a metrikami, v principu znovu realizovaná „analytická geometrie“ na vhodných prostorech </a:t>
            </a:r>
            <a:r>
              <a:rPr lang="cs-CZ" dirty="0" err="1"/>
              <a:t>funcí</a:t>
            </a:r>
            <a:r>
              <a:rPr lang="cs-CZ" dirty="0"/>
              <a:t>.   </a:t>
            </a:r>
          </a:p>
          <a:p>
            <a:pPr>
              <a:lnSpc>
                <a:spcPct val="100000"/>
              </a:lnSpc>
            </a:pPr>
            <a:r>
              <a:rPr lang="cs-CZ" dirty="0"/>
              <a:t>Variační počet</a:t>
            </a:r>
          </a:p>
          <a:p>
            <a:pPr lvl="1"/>
            <a:r>
              <a:rPr lang="cs-CZ" dirty="0"/>
              <a:t>Praktické úlohy řešené po několik století (např. nejkratší křivky, brachystochrona – Johann Bernoulli již v 1696, princip „minimální“ akce).   </a:t>
            </a:r>
          </a:p>
          <a:p>
            <a:pPr>
              <a:lnSpc>
                <a:spcPct val="100000"/>
              </a:lnSpc>
            </a:pPr>
            <a:r>
              <a:rPr lang="cs-CZ" dirty="0"/>
              <a:t>Integrální operátory a operátorový počet</a:t>
            </a:r>
          </a:p>
          <a:p>
            <a:pPr lvl="1"/>
            <a:r>
              <a:rPr lang="cs-CZ" dirty="0"/>
              <a:t>konvoluční operátory, Fourierova transformace, …</a:t>
            </a:r>
          </a:p>
          <a:p>
            <a:pPr>
              <a:lnSpc>
                <a:spcPct val="100000"/>
              </a:lnSpc>
            </a:pPr>
            <a:r>
              <a:rPr lang="cs-CZ" dirty="0"/>
              <a:t>Kvalitativní teorie umožňující numerickou matematiku</a:t>
            </a:r>
          </a:p>
          <a:p>
            <a:pPr lvl="1"/>
            <a:r>
              <a:rPr lang="cs-CZ" dirty="0"/>
              <a:t>Slabá a klasická řešení, metoda konečných prvků (s významným reprezentantem i z Brna – Miloš Zlámal,1924-1997) </a:t>
            </a:r>
          </a:p>
        </p:txBody>
      </p:sp>
      <p:pic>
        <p:nvPicPr>
          <p:cNvPr id="8" name="Obrázek 7" descr="Obsah obrázku text, muž, osoba, čepice&#10;&#10;Popis byl vytvořen automaticky">
            <a:extLst>
              <a:ext uri="{FF2B5EF4-FFF2-40B4-BE49-F238E27FC236}">
                <a16:creationId xmlns:a16="http://schemas.microsoft.com/office/drawing/2014/main" id="{24339E3F-3646-43F0-8A80-C3154EB076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5272" y="225023"/>
            <a:ext cx="2095500" cy="2838450"/>
          </a:xfrm>
          <a:prstGeom prst="rect">
            <a:avLst/>
          </a:prstGeom>
        </p:spPr>
      </p:pic>
      <p:pic>
        <p:nvPicPr>
          <p:cNvPr id="11" name="Obrázek 10" descr="Obsah obrázku zeď, osoba, muž, interiér&#10;&#10;Popis byl vytvořen automaticky">
            <a:extLst>
              <a:ext uri="{FF2B5EF4-FFF2-40B4-BE49-F238E27FC236}">
                <a16:creationId xmlns:a16="http://schemas.microsoft.com/office/drawing/2014/main" id="{BB2967C2-631D-44E4-9ADB-11AA280146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5272" y="3160735"/>
            <a:ext cx="2095500" cy="2733675"/>
          </a:xfrm>
          <a:prstGeom prst="rect">
            <a:avLst/>
          </a:prstGeom>
        </p:spPr>
      </p:pic>
      <p:pic>
        <p:nvPicPr>
          <p:cNvPr id="14" name="Obrázek 13" descr="Obsah obrázku zeď, osoba, muž, vázanka&#10;&#10;Popis byl vytvořen automaticky">
            <a:extLst>
              <a:ext uri="{FF2B5EF4-FFF2-40B4-BE49-F238E27FC236}">
                <a16:creationId xmlns:a16="http://schemas.microsoft.com/office/drawing/2014/main" id="{666ECA44-6706-4E1E-928C-BF664E1EAD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60034" y="5029234"/>
            <a:ext cx="1268173" cy="1730352"/>
          </a:xfrm>
          <a:prstGeom prst="rect">
            <a:avLst/>
          </a:prstGeom>
        </p:spPr>
      </p:pic>
    </p:spTree>
    <p:extLst>
      <p:ext uri="{BB962C8B-B14F-4D97-AF65-F5344CB8AC3E}">
        <p14:creationId xmlns:p14="http://schemas.microsoft.com/office/powerpoint/2010/main" val="340660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SCI-HR-CZ.potx" id="{D0649A33-B6CA-4105-9438-C54C3517DA68}" vid="{A4D183C9-CC4D-47B8-9683-9AA6249CE19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8058EBC04C5494297F071FAAA362FA8" ma:contentTypeVersion="12" ma:contentTypeDescription="Vytvoří nový dokument" ma:contentTypeScope="" ma:versionID="f849d183c16bf827a713bfb98d973fcd">
  <xsd:schema xmlns:xsd="http://www.w3.org/2001/XMLSchema" xmlns:xs="http://www.w3.org/2001/XMLSchema" xmlns:p="http://schemas.microsoft.com/office/2006/metadata/properties" xmlns:ns2="b0fbe9a5-8643-4295-bd17-2d686a448b22" xmlns:ns3="291c7a7e-e635-4e18-aaae-071bbe419dbc" targetNamespace="http://schemas.microsoft.com/office/2006/metadata/properties" ma:root="true" ma:fieldsID="a8e615219e9cbc63714a06b0002bf92c" ns2:_="" ns3:_="">
    <xsd:import namespace="b0fbe9a5-8643-4295-bd17-2d686a448b22"/>
    <xsd:import namespace="291c7a7e-e635-4e18-aaae-071bbe419db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fbe9a5-8643-4295-bd17-2d686a448b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1c7a7e-e635-4e18-aaae-071bbe419dbc"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BE5469-61B0-4D5F-A3D4-E5844B123C09}">
  <ds:schemaRefs>
    <ds:schemaRef ds:uri="http://schemas.microsoft.com/sharepoint/v3/contenttype/forms"/>
  </ds:schemaRefs>
</ds:datastoreItem>
</file>

<file path=customXml/itemProps2.xml><?xml version="1.0" encoding="utf-8"?>
<ds:datastoreItem xmlns:ds="http://schemas.openxmlformats.org/officeDocument/2006/customXml" ds:itemID="{2131CD82-B82F-4214-912B-2FB5DB30B962}">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0fbe9a5-8643-4295-bd17-2d686a448b22"/>
    <ds:schemaRef ds:uri="http://purl.org/dc/elements/1.1/"/>
    <ds:schemaRef ds:uri="291c7a7e-e635-4e18-aaae-071bbe419dbc"/>
    <ds:schemaRef ds:uri="http://www.w3.org/XML/1998/namespace"/>
    <ds:schemaRef ds:uri="http://purl.org/dc/dcmitype/"/>
  </ds:schemaRefs>
</ds:datastoreItem>
</file>

<file path=customXml/itemProps3.xml><?xml version="1.0" encoding="utf-8"?>
<ds:datastoreItem xmlns:ds="http://schemas.openxmlformats.org/officeDocument/2006/customXml" ds:itemID="{F165E769-D43C-43DC-91B7-21865FF7F232}">
  <ds:schemaRefs>
    <ds:schemaRef ds:uri="291c7a7e-e635-4e18-aaae-071bbe419dbc"/>
    <ds:schemaRef ds:uri="b0fbe9a5-8643-4295-bd17-2d686a448b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Prezentace-SCI-HR-CZ</Template>
  <TotalTime>35765</TotalTime>
  <Words>767</Words>
  <Application>Microsoft Office PowerPoint</Application>
  <PresentationFormat>Širokoúhlá obrazovka</PresentationFormat>
  <Paragraphs>48</Paragraphs>
  <Slides>5</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Tahoma</vt:lpstr>
      <vt:lpstr>Wingdings</vt:lpstr>
      <vt:lpstr>Prezentace_MU_CZ</vt:lpstr>
      <vt:lpstr>CORE004 Matematika jako součást kultury Týden 9. Výzva kvantové mechaniky: funkcionální analýza 8. prosince 2022   Jan Slovák </vt:lpstr>
      <vt:lpstr>1. Snaha o pochopení (sub)atomické struktury</vt:lpstr>
      <vt:lpstr>1. Snaha o pochopení (sub)atomické struktury</vt:lpstr>
      <vt:lpstr>2. Heisenberg a Schrödinger</vt:lpstr>
      <vt:lpstr>3. A co je to „Funcionální analýza“</vt:lpstr>
    </vt:vector>
  </TitlesOfParts>
  <Company>PriF MU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strategie na Přírodovědecké fakultě MU</dc:title>
  <dc:creator>Barbora Wahlová</dc:creator>
  <cp:lastModifiedBy>Jan Slovák</cp:lastModifiedBy>
  <cp:revision>582</cp:revision>
  <cp:lastPrinted>2020-09-14T10:04:45Z</cp:lastPrinted>
  <dcterms:created xsi:type="dcterms:W3CDTF">2019-10-17T11:15:04Z</dcterms:created>
  <dcterms:modified xsi:type="dcterms:W3CDTF">2022-12-11T12:05:31Z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0x010100D8058EBC04C5494297F071FAAA362FA8</vt:lpwstr>
  </property>
</Properties>
</file>