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14"/>
  </p:notesMasterIdLst>
  <p:handoutMasterIdLst>
    <p:handoutMasterId r:id="rId15"/>
  </p:handoutMasterIdLst>
  <p:sldIdLst>
    <p:sldId id="276" r:id="rId5"/>
    <p:sldId id="335" r:id="rId6"/>
    <p:sldId id="343" r:id="rId7"/>
    <p:sldId id="364" r:id="rId8"/>
    <p:sldId id="345" r:id="rId9"/>
    <p:sldId id="358" r:id="rId10"/>
    <p:sldId id="346" r:id="rId11"/>
    <p:sldId id="360" r:id="rId12"/>
    <p:sldId id="362" r:id="rId13"/>
  </p:sldIdLst>
  <p:sldSz cx="12192000" cy="6858000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ína Chudá" initials="KC" lastIdx="24" clrIdx="0"/>
  <p:cmAuthor id="2" name="Barbora Wahlová" initials="BW" lastIdx="7" clrIdx="1"/>
  <p:cmAuthor id="3" name="vondra" initials="v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4BC8FF"/>
    <a:srgbClr val="00AF3F"/>
    <a:srgbClr val="008C78"/>
    <a:srgbClr val="FFFF99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5" autoAdjust="0"/>
    <p:restoredTop sz="93792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48" y="846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6168"/>
    </p:cViewPr>
  </p:sorterViewPr>
  <p:notesViewPr>
    <p:cSldViewPr snapToGrid="0">
      <p:cViewPr varScale="1">
        <p:scale>
          <a:sx n="52" d="100"/>
          <a:sy n="52" d="100"/>
        </p:scale>
        <p:origin x="190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1" y="0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9911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1" y="9449911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4" y="0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713" y="746125"/>
            <a:ext cx="663257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1" y="4724956"/>
            <a:ext cx="5486400" cy="447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184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4" y="9448184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4276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8570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0253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5842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86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2994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7357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186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Matematika jako součást kultury, podzim 2022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3989460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Matematika jako součást kultury, podzim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79CBA7E9-39FD-48DD-A531-4FACEAA89B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Matematika jako součást kultury, podzim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5986A44-E305-439C-A6E6-84D98B56C7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Matematika jako součást kultury, podzim 2022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50A24FA-DC66-4A1A-846A-111B3D2C5F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9" y="6062047"/>
            <a:ext cx="2220045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CSI HR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r>
              <a:rPr lang="pl-PL"/>
              <a:t>Matematika jako součást kultury, podzim 2022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0D7435-90FF-41A9-9268-6F9C7D7A2F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10" y="2094977"/>
            <a:ext cx="8218579" cy="220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CSI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300"/>
            <a:ext cx="4087670" cy="2820493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r>
              <a:rPr lang="pl-PL"/>
              <a:t>Matematika jako součást kultury, podzim 2022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27816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9F468F-CBBF-4FBC-9D13-2F9F8C72B9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pl-PL"/>
              <a:t>Matematika jako součást kultury, podzim 2022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86C4ECC2-52CE-44A7-BFFB-E1B0BA66E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pl-PL"/>
              <a:t>Matematika jako součást kultury, podzim 2022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6D16620-68B9-46F0-9511-83A054A4C5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Matematika jako součást kultury, podzim 2022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6DAD2CB-9E1E-41D7-BAB2-CD74A5F15C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3" y="414000"/>
            <a:ext cx="3989453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pl-PL"/>
              <a:t>Matematika jako součást kultury, podzim 2022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416C9C-C331-4B3B-985F-C9EB452981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Matematika jako součást kultury, podzim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9723587-2EDF-4DE7-A638-CB219D80B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Matematika jako součást kultury, podzim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15C5545-1887-4891-9041-0A164B46C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Matematika jako součást kultury, podzim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BE22061C-0672-4AEC-8A4C-0D11DE6CD3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Matematika jako součást kultury, podzim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4677B85-5E2B-482A-93ED-64300A4F32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/>
              <a:t>Matematika jako součást kultury, podzim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674B280-0EBE-452C-88FC-C60D2D2F76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l-PL"/>
              <a:t>Matematika jako součást kultury, podzim 2022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4" r:id="rId14"/>
    <p:sldLayoutId id="2147483693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CORE004 Matematika jako součást kultury</a:t>
            </a:r>
            <a:br>
              <a:rPr lang="cs-CZ" sz="3600" dirty="0"/>
            </a:br>
            <a:r>
              <a:rPr lang="cs-CZ" sz="2800" dirty="0"/>
              <a:t>Týden 7. Neeuklidovské </a:t>
            </a:r>
            <a:r>
              <a:rPr lang="en-US" sz="2800" dirty="0"/>
              <a:t>(</a:t>
            </a:r>
            <a:r>
              <a:rPr lang="cs-CZ" sz="2800" dirty="0"/>
              <a:t>a diferenciální</a:t>
            </a:r>
            <a:r>
              <a:rPr lang="en-US" sz="2800" dirty="0"/>
              <a:t>)</a:t>
            </a:r>
            <a:r>
              <a:rPr lang="cs-CZ" sz="2800" dirty="0"/>
              <a:t> geometrie</a:t>
            </a:r>
            <a:br>
              <a:rPr lang="cs-CZ" sz="2800" dirty="0"/>
            </a:br>
            <a:r>
              <a:rPr lang="cs-CZ" sz="1800" dirty="0"/>
              <a:t>20. října 20</a:t>
            </a:r>
            <a:r>
              <a:rPr lang="en-US" sz="1800" dirty="0"/>
              <a:t>2</a:t>
            </a:r>
            <a:r>
              <a:rPr lang="cs-CZ" sz="1800" dirty="0"/>
              <a:t>2</a:t>
            </a:r>
            <a:br>
              <a:rPr lang="cs-CZ" sz="1800" dirty="0"/>
            </a:br>
            <a:r>
              <a:rPr lang="cs-CZ" sz="3600" dirty="0"/>
              <a:t> </a:t>
            </a:r>
            <a:br>
              <a:rPr lang="cs-CZ" sz="3600" dirty="0"/>
            </a:br>
            <a:r>
              <a:rPr lang="cs-CZ" sz="3600" dirty="0"/>
              <a:t>Jan Slovák</a:t>
            </a:r>
            <a:br>
              <a:rPr lang="cs-CZ" sz="3600" dirty="0"/>
            </a:b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188680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C81B8F8-1A12-4D95-9243-0164853964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Matematika jako součást kultury, podzim 2022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5245DB-D0C0-402C-A7C0-85AE91A4A2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DAA3C5-028A-4ADE-89C4-5E16B54CC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cs-CZ" dirty="0"/>
              <a:t>1. Geometrie a diferencování: o co jde?</a:t>
            </a:r>
          </a:p>
        </p:txBody>
      </p:sp>
      <p:sp>
        <p:nvSpPr>
          <p:cNvPr id="5" name="Zástupný obsah 3">
            <a:extLst>
              <a:ext uri="{FF2B5EF4-FFF2-40B4-BE49-F238E27FC236}">
                <a16:creationId xmlns:a16="http://schemas.microsoft.com/office/drawing/2014/main" id="{4D517B78-CC80-4E4A-BFAF-DF093AD84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258872"/>
            <a:ext cx="11047458" cy="45398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Spousta přirozených </a:t>
            </a:r>
            <a:r>
              <a:rPr lang="cs-CZ" b="1" dirty="0"/>
              <a:t>otázek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K </a:t>
            </a:r>
            <a:r>
              <a:rPr lang="cs-CZ" b="1" dirty="0"/>
              <a:t>derivování funkcí </a:t>
            </a:r>
            <a:r>
              <a:rPr lang="cs-CZ" dirty="0"/>
              <a:t>potřebuji pouze vědět, co znamená „</a:t>
            </a:r>
            <a:r>
              <a:rPr lang="cs-CZ" b="1" dirty="0"/>
              <a:t>pořád rovně, stejně rychle</a:t>
            </a:r>
            <a:r>
              <a:rPr lang="cs-CZ" dirty="0"/>
              <a:t>“ – tzv. </a:t>
            </a:r>
            <a:r>
              <a:rPr lang="cs-CZ" b="1" dirty="0"/>
              <a:t>směrové derivace</a:t>
            </a:r>
            <a:r>
              <a:rPr lang="cs-CZ" dirty="0"/>
              <a:t>. Co pak bude hrát roli </a:t>
            </a:r>
            <a:r>
              <a:rPr lang="cs-CZ" b="1" dirty="0"/>
              <a:t>diferenciálu</a:t>
            </a:r>
            <a:r>
              <a:rPr lang="cs-CZ" dirty="0"/>
              <a:t>, tj. nejlepšího </a:t>
            </a:r>
            <a:r>
              <a:rPr lang="cs-CZ" b="1" dirty="0"/>
              <a:t>lineárního přiblížení</a:t>
            </a:r>
            <a:r>
              <a:rPr lang="cs-CZ" dirty="0"/>
              <a:t>?</a:t>
            </a:r>
          </a:p>
          <a:p>
            <a:pPr lvl="1"/>
            <a:r>
              <a:rPr lang="cs-CZ" dirty="0"/>
              <a:t>V rovině je to intuitivně zřejmé, jak ale na „</a:t>
            </a:r>
            <a:r>
              <a:rPr lang="cs-CZ" b="1" dirty="0"/>
              <a:t>křivých</a:t>
            </a:r>
            <a:r>
              <a:rPr lang="cs-CZ" dirty="0"/>
              <a:t>“ dvourozměrných </a:t>
            </a:r>
            <a:r>
              <a:rPr lang="cs-CZ" b="1" dirty="0"/>
              <a:t>plochách</a:t>
            </a:r>
            <a:r>
              <a:rPr lang="cs-CZ" dirty="0"/>
              <a:t> v euklidovském prostoru? A ve vyšších dimenzích?</a:t>
            </a:r>
          </a:p>
          <a:p>
            <a:pPr lvl="1"/>
            <a:r>
              <a:rPr lang="cs-CZ" dirty="0"/>
              <a:t>A co když budeme chtít pracovat se složitějšími objekty (např. vektorové hodnoty, přírůstky objemu, napětí v třírozměrném tělese,…)?</a:t>
            </a:r>
          </a:p>
          <a:p>
            <a:pPr>
              <a:lnSpc>
                <a:spcPct val="100000"/>
              </a:lnSpc>
            </a:pPr>
            <a:r>
              <a:rPr lang="cs-CZ" b="1" dirty="0"/>
              <a:t>Odpovědi</a:t>
            </a:r>
            <a:r>
              <a:rPr lang="cs-CZ" dirty="0"/>
              <a:t> jsou založeny na tzv. </a:t>
            </a:r>
            <a:r>
              <a:rPr lang="cs-CZ" b="1" dirty="0"/>
              <a:t>lineární algebře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Řádné </a:t>
            </a:r>
            <a:r>
              <a:rPr lang="cs-CZ" b="1" dirty="0"/>
              <a:t>zavedení infinitesimálních variant </a:t>
            </a:r>
            <a:r>
              <a:rPr lang="cs-CZ" dirty="0"/>
              <a:t>pro složitější objekty.</a:t>
            </a:r>
          </a:p>
          <a:p>
            <a:pPr lvl="1"/>
            <a:r>
              <a:rPr lang="cs-CZ" dirty="0"/>
              <a:t>Pochopení role transformací jako „</a:t>
            </a:r>
            <a:r>
              <a:rPr lang="cs-CZ" b="1" dirty="0"/>
              <a:t>změny pohledu</a:t>
            </a:r>
            <a:r>
              <a:rPr lang="cs-CZ" dirty="0"/>
              <a:t>“ na objekty, tj. </a:t>
            </a:r>
            <a:r>
              <a:rPr lang="cs-CZ" b="1" dirty="0"/>
              <a:t>vyloučení závislosti na zvolených souřadnicích.</a:t>
            </a:r>
          </a:p>
          <a:p>
            <a:pPr lvl="1"/>
            <a:r>
              <a:rPr lang="cs-CZ" dirty="0"/>
              <a:t>Obecně nemáme přímo k dispozici porovnávání přírůstků hodnot u složitějších objektů, než jsou vektorově hodnotové funkce – je potřeba tzv. </a:t>
            </a:r>
            <a:r>
              <a:rPr lang="cs-CZ" b="1" dirty="0"/>
              <a:t>kovariantní derivování</a:t>
            </a:r>
            <a:r>
              <a:rPr lang="cs-CZ" dirty="0"/>
              <a:t>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9908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 dirty="0"/>
              <a:t>Matematika jako součást kultury, podzim 2022</a:t>
            </a:r>
            <a:endParaRPr lang="cs-CZ" alt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A3025-6886-4DBE-BE35-DF494B1A8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000" y="234851"/>
            <a:ext cx="10753200" cy="451576"/>
          </a:xfrm>
        </p:spPr>
        <p:txBody>
          <a:bodyPr/>
          <a:lstStyle/>
          <a:p>
            <a:r>
              <a:rPr lang="cs-CZ" sz="3200" dirty="0"/>
              <a:t>2. Zpátky k Euklidovi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obsah 3">
                <a:extLst>
                  <a:ext uri="{FF2B5EF4-FFF2-40B4-BE49-F238E27FC236}">
                    <a16:creationId xmlns:a16="http://schemas.microsoft.com/office/drawing/2014/main" id="{5CCDA246-D78E-442B-95DF-27F4CEDC65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6000" y="907770"/>
                <a:ext cx="10753200" cy="4877544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cs-CZ" dirty="0"/>
                  <a:t>Po mnoho staletí učenci zápolili se základními axiomy pro euklidovskou rovinu:</a:t>
                </a:r>
              </a:p>
              <a:p>
                <a:pPr marL="781200" lvl="1" indent="-457200">
                  <a:buFont typeface="+mj-lt"/>
                  <a:buAutoNum type="arabicPeriod"/>
                </a:pPr>
                <a:r>
                  <a:rPr lang="cs-CZ" dirty="0"/>
                  <a:t>Každými dvěma body lze vést úsečku. (</a:t>
                </a:r>
                <a:r>
                  <a:rPr lang="cs-CZ" i="1" dirty="0"/>
                  <a:t>Dva různé body jsou koncovými body právě jedné úsečky.</a:t>
                </a:r>
                <a:r>
                  <a:rPr lang="cs-CZ" dirty="0"/>
                  <a:t>)</a:t>
                </a:r>
              </a:p>
              <a:p>
                <a:pPr marL="781200" lvl="1" indent="-457200">
                  <a:buFont typeface="+mj-lt"/>
                  <a:buAutoNum type="arabicPeriod"/>
                </a:pPr>
                <a:r>
                  <a:rPr lang="cs-CZ" dirty="0"/>
                  <a:t>Tuto úsečku lze libovolně prodloužit oběma směry. (</a:t>
                </a:r>
                <a:r>
                  <a:rPr lang="cs-CZ" i="1" dirty="0"/>
                  <a:t>Úsečka určuje přímku, která je „na obě strany nekonečná“.</a:t>
                </a:r>
                <a:r>
                  <a:rPr lang="cs-CZ" dirty="0"/>
                  <a:t>)</a:t>
                </a:r>
              </a:p>
              <a:p>
                <a:pPr marL="781200" lvl="1" indent="-457200">
                  <a:buFont typeface="+mj-lt"/>
                  <a:buAutoNum type="arabicPeriod"/>
                </a:pPr>
                <a:r>
                  <a:rPr lang="cs-CZ" dirty="0"/>
                  <a:t>Každou úsečkou lze opsat kružnici. (</a:t>
                </a:r>
                <a:r>
                  <a:rPr lang="cs-CZ" i="1" dirty="0"/>
                  <a:t>Je-li dán bod a kladný poloměr, je tím jednoznačně určena kružnice.</a:t>
                </a:r>
                <a:r>
                  <a:rPr lang="cs-CZ" dirty="0"/>
                  <a:t>)</a:t>
                </a:r>
              </a:p>
              <a:p>
                <a:pPr marL="781200" lvl="1" indent="-457200">
                  <a:buFont typeface="+mj-lt"/>
                  <a:buAutoNum type="arabicPeriod"/>
                </a:pPr>
                <a:r>
                  <a:rPr lang="cs-CZ" dirty="0"/>
                  <a:t>Všechny pravé úhly jsou si rovny. (</a:t>
                </a:r>
                <a:r>
                  <a:rPr lang="cs-CZ" i="1" dirty="0"/>
                  <a:t>Pravý úhel je podle definice polovina přímého úhlu, značíme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cs-CZ" i="1" dirty="0"/>
                  <a:t>, a jeho velikost nezávisí na poloze</a:t>
                </a:r>
                <a:r>
                  <a:rPr lang="cs-CZ" dirty="0"/>
                  <a:t>.)</a:t>
                </a:r>
              </a:p>
              <a:p>
                <a:pPr marL="781200" lvl="1" indent="-457200">
                  <a:buFont typeface="+mj-lt"/>
                  <a:buAutoNum type="arabicPeriod"/>
                </a:pPr>
                <a:r>
                  <a:rPr lang="cs-CZ" dirty="0"/>
                  <a:t>Jsou-li dány tři přímky </a:t>
                </a:r>
                <a:r>
                  <a:rPr lang="cs-CZ" i="1" dirty="0"/>
                  <a:t>p, q, r </a:t>
                </a:r>
                <a:r>
                  <a:rPr lang="cs-CZ" dirty="0"/>
                  <a:t>tak, že</a:t>
                </a:r>
                <a:r>
                  <a:rPr lang="cs-CZ" i="1" dirty="0"/>
                  <a:t> r </a:t>
                </a:r>
                <a:r>
                  <a:rPr lang="cs-CZ" dirty="0"/>
                  <a:t>protíná přímky </a:t>
                </a:r>
                <a:r>
                  <a:rPr lang="cs-CZ" i="1" dirty="0"/>
                  <a:t>p, q </a:t>
                </a:r>
                <a:r>
                  <a:rPr lang="cs-CZ" dirty="0"/>
                  <a:t>pod úhly </a:t>
                </a:r>
                <a:r>
                  <a:rPr lang="el-GR" i="1" dirty="0"/>
                  <a:t>α</a:t>
                </a:r>
                <a:r>
                  <a:rPr lang="cs-CZ" dirty="0"/>
                  <a:t> a </a:t>
                </a:r>
                <a:r>
                  <a:rPr lang="el-GR" i="1" dirty="0"/>
                  <a:t>β</a:t>
                </a:r>
                <a:r>
                  <a:rPr lang="cs-CZ" dirty="0"/>
                  <a:t> na stejné straně přímky </a:t>
                </a:r>
                <a:r>
                  <a:rPr lang="cs-CZ" i="1" dirty="0"/>
                  <a:t>r</a:t>
                </a:r>
                <a:r>
                  <a:rPr lang="cs-CZ" dirty="0"/>
                  <a:t>, a platí-li </a:t>
                </a:r>
                <a:r>
                  <a:rPr lang="el-GR" i="1" dirty="0"/>
                  <a:t>α</a:t>
                </a:r>
                <a:r>
                  <a:rPr lang="cs-CZ" i="1" dirty="0"/>
                  <a:t> + </a:t>
                </a:r>
                <a:r>
                  <a:rPr lang="el-GR" i="1" dirty="0"/>
                  <a:t>β</a:t>
                </a:r>
                <a:r>
                  <a:rPr lang="cs-CZ" i="1" dirty="0"/>
                  <a:t> </a:t>
                </a:r>
                <a:r>
                  <a:rPr lang="en-US" i="1" dirty="0"/>
                  <a:t>&lt;</a:t>
                </a:r>
                <a:r>
                  <a:rPr lang="cs-CZ" i="1" dirty="0"/>
                  <a:t>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cs-CZ" dirty="0"/>
                  <a:t>, pak se </a:t>
                </a:r>
                <a:r>
                  <a:rPr lang="cs-CZ" i="1" dirty="0"/>
                  <a:t>p</a:t>
                </a:r>
                <a:r>
                  <a:rPr lang="cs-CZ" dirty="0"/>
                  <a:t> a </a:t>
                </a:r>
                <a:r>
                  <a:rPr lang="cs-CZ" i="1" dirty="0"/>
                  <a:t>q</a:t>
                </a:r>
                <a:r>
                  <a:rPr lang="cs-CZ" dirty="0"/>
                  <a:t> protínají, a sice na té straně přímky </a:t>
                </a:r>
                <a:r>
                  <a:rPr lang="cs-CZ" i="1" dirty="0"/>
                  <a:t>r</a:t>
                </a:r>
                <a:r>
                  <a:rPr lang="cs-CZ" dirty="0"/>
                  <a:t>, kde jsou úhly </a:t>
                </a:r>
                <a:r>
                  <a:rPr lang="el-GR" i="1" dirty="0"/>
                  <a:t>α</a:t>
                </a:r>
                <a:r>
                  <a:rPr lang="cs-CZ" dirty="0"/>
                  <a:t> a </a:t>
                </a:r>
                <a:r>
                  <a:rPr lang="el-GR" i="1" dirty="0"/>
                  <a:t>β</a:t>
                </a:r>
                <a:r>
                  <a:rPr lang="cs-CZ" i="1" dirty="0"/>
                  <a:t>.</a:t>
                </a:r>
              </a:p>
              <a:p>
                <a:r>
                  <a:rPr lang="cs-CZ" dirty="0"/>
                  <a:t>Samozřejmě nejsme první, komu připadá Axiom 5 podezřelý … 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4" name="Zástupný obsah 3">
                <a:extLst>
                  <a:ext uri="{FF2B5EF4-FFF2-40B4-BE49-F238E27FC236}">
                    <a16:creationId xmlns:a16="http://schemas.microsoft.com/office/drawing/2014/main" id="{5CCDA246-D78E-442B-95DF-27F4CEDC65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6000" y="907770"/>
                <a:ext cx="10753200" cy="4877544"/>
              </a:xfrm>
              <a:blipFill>
                <a:blip r:embed="rId3"/>
                <a:stretch>
                  <a:fillRect l="-1190" t="-2250" r="-1247" b="-21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70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Matematika jako součást kultury, podzim 2022</a:t>
            </a:r>
            <a:endParaRPr lang="cs-CZ" alt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A3025-6886-4DBE-BE35-DF494B1A8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000" y="234851"/>
            <a:ext cx="10753200" cy="451576"/>
          </a:xfrm>
        </p:spPr>
        <p:txBody>
          <a:bodyPr/>
          <a:lstStyle/>
          <a:p>
            <a:r>
              <a:rPr lang="cs-CZ" sz="3200" dirty="0"/>
              <a:t>2. Zpátky k Euklidovi - pokračování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obsah 3">
                <a:extLst>
                  <a:ext uri="{FF2B5EF4-FFF2-40B4-BE49-F238E27FC236}">
                    <a16:creationId xmlns:a16="http://schemas.microsoft.com/office/drawing/2014/main" id="{5CCDA246-D78E-442B-95DF-27F4CEDC65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6000" y="1098954"/>
                <a:ext cx="11132423" cy="512904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cs-CZ" dirty="0"/>
                  <a:t>Mnoho set let se lidé snažili Axiom 5 odvodit z předchozích čtyř. Našli přitom spoustu ekvivalentních formulací, např.:</a:t>
                </a:r>
              </a:p>
              <a:p>
                <a:pPr lvl="1"/>
                <a:r>
                  <a:rPr lang="cs-CZ" i="1" dirty="0"/>
                  <a:t>Mějme přímku a bod, který na ní neleží. Pak tímto bodem lze vést s danou přímkou právě jednu rovnoběžku. </a:t>
                </a:r>
              </a:p>
              <a:p>
                <a:pPr lvl="1"/>
                <a:r>
                  <a:rPr lang="cs-CZ" i="1" dirty="0"/>
                  <a:t>Každým vnitřním bodem dutého úhlu (tj. úhlu nejvýše přímého) lze vést přímku, protínající obě ramena úhlu mimo vrchol úhlu.</a:t>
                </a:r>
              </a:p>
              <a:p>
                <a:pPr lvl="1"/>
                <a:r>
                  <a:rPr lang="cs-CZ" i="1" dirty="0"/>
                  <a:t>Ke každým třem nekolineárním bodům (tj. bodům neležícím na jedné přímce) existuje čtvrtý, stejně od nich vzdálený – tedy střed kružnice těmto třem bodům opsané.</a:t>
                </a:r>
              </a:p>
              <a:p>
                <a:pPr lvl="1"/>
                <a:r>
                  <a:rPr lang="cs-CZ" i="1" dirty="0"/>
                  <a:t>Součet úhlů v každém trojúhelníku je roven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cs-CZ" i="1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dirty="0"/>
                  <a:t>Stejně dobrá alternativa (zdánlivě v rozporu s intuicí) je existence geometrií, které budou splňovat první čtyři axiomy, pátý však nikoliv.</a:t>
                </a:r>
              </a:p>
              <a:p>
                <a:pPr lvl="1"/>
                <a:r>
                  <a:rPr lang="cs-CZ" dirty="0"/>
                  <a:t>Velmi blízko má k takovému (proti)příkladu tzv. </a:t>
                </a:r>
                <a:r>
                  <a:rPr lang="cs-CZ" b="1" dirty="0"/>
                  <a:t>sférická geometrie</a:t>
                </a:r>
                <a:r>
                  <a:rPr lang="cs-CZ" dirty="0"/>
                  <a:t>.</a:t>
                </a:r>
              </a:p>
              <a:p>
                <a:pPr lvl="1"/>
                <a:r>
                  <a:rPr lang="cs-CZ" dirty="0"/>
                  <a:t>Jak moc kacířskou se taková myšlenka zdála, ukazuje fakt, že slavný Carl Friedrich Gauss se svá zjištění patrně obával publikovat (a o to vřeleji pochválil stejný příklad Jánose </a:t>
                </a:r>
                <a:r>
                  <a:rPr lang="cs-CZ" dirty="0" err="1"/>
                  <a:t>Bolyaie</a:t>
                </a:r>
                <a:r>
                  <a:rPr lang="cs-CZ" dirty="0"/>
                  <a:t>). Dnes mluvíme o geometrii </a:t>
                </a:r>
                <a:r>
                  <a:rPr lang="cs-CZ" b="1" dirty="0"/>
                  <a:t>hyperbolické </a:t>
                </a:r>
                <a:r>
                  <a:rPr lang="cs-CZ" dirty="0"/>
                  <a:t>(resp. </a:t>
                </a:r>
                <a:r>
                  <a:rPr lang="cs-CZ" b="1" dirty="0" err="1"/>
                  <a:t>Lobachevského</a:t>
                </a:r>
                <a:r>
                  <a:rPr lang="cs-CZ" dirty="0"/>
                  <a:t>).</a:t>
                </a:r>
              </a:p>
            </p:txBody>
          </p:sp>
        </mc:Choice>
        <mc:Fallback xmlns="">
          <p:sp>
            <p:nvSpPr>
              <p:cNvPr id="4" name="Zástupný obsah 3">
                <a:extLst>
                  <a:ext uri="{FF2B5EF4-FFF2-40B4-BE49-F238E27FC236}">
                    <a16:creationId xmlns:a16="http://schemas.microsoft.com/office/drawing/2014/main" id="{5CCDA246-D78E-442B-95DF-27F4CEDC65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6000" y="1098954"/>
                <a:ext cx="11132423" cy="5129046"/>
              </a:xfrm>
              <a:blipFill>
                <a:blip r:embed="rId3"/>
                <a:stretch>
                  <a:fillRect l="-1150" t="-2138" r="-1588" b="-17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8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Matematika jako součást kultury, podzim 2022</a:t>
            </a:r>
            <a:endParaRPr lang="cs-CZ" alt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A3025-6886-4DBE-BE35-DF494B1A8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CCDA246-D78E-442B-95DF-27F4CEDC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6000" y="861135"/>
            <a:ext cx="2466594" cy="5618866"/>
          </a:xfrm>
        </p:spPr>
        <p:txBody>
          <a:bodyPr/>
          <a:lstStyle/>
          <a:p>
            <a:pPr lvl="1"/>
            <a:r>
              <a:rPr lang="cs-CZ" dirty="0"/>
              <a:t>János </a:t>
            </a:r>
            <a:r>
              <a:rPr lang="cs-CZ" dirty="0" err="1"/>
              <a:t>Bolyai</a:t>
            </a:r>
            <a:r>
              <a:rPr lang="cs-CZ" dirty="0"/>
              <a:t>, 1802-1860, vlastně ani profesionálně matematiku nedělal …</a:t>
            </a:r>
            <a:r>
              <a:rPr lang="cs-CZ" b="1" dirty="0"/>
              <a:t>     </a:t>
            </a:r>
          </a:p>
          <a:p>
            <a:endParaRPr lang="cs-CZ" dirty="0"/>
          </a:p>
        </p:txBody>
      </p:sp>
      <p:sp>
        <p:nvSpPr>
          <p:cNvPr id="15" name="Zástupný obsah 3">
            <a:extLst>
              <a:ext uri="{FF2B5EF4-FFF2-40B4-BE49-F238E27FC236}">
                <a16:creationId xmlns:a16="http://schemas.microsoft.com/office/drawing/2014/main" id="{AAC621F3-E189-45D1-8DC4-2C2FE5C8C0C5}"/>
              </a:ext>
            </a:extLst>
          </p:cNvPr>
          <p:cNvSpPr txBox="1">
            <a:spLocks/>
          </p:cNvSpPr>
          <p:nvPr/>
        </p:nvSpPr>
        <p:spPr>
          <a:xfrm>
            <a:off x="7651016" y="120515"/>
            <a:ext cx="4461085" cy="9292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cs-CZ" kern="0" dirty="0" err="1"/>
              <a:t>Nikolai</a:t>
            </a:r>
            <a:r>
              <a:rPr lang="cs-CZ" kern="0" dirty="0"/>
              <a:t> </a:t>
            </a:r>
            <a:r>
              <a:rPr lang="cs-CZ" kern="0" dirty="0" err="1"/>
              <a:t>Lobachevsky</a:t>
            </a:r>
            <a:r>
              <a:rPr lang="cs-CZ" kern="0" dirty="0"/>
              <a:t>, 1792-1856,  univerzitní profesor v Kazani  </a:t>
            </a:r>
          </a:p>
          <a:p>
            <a:endParaRPr lang="cs-CZ" kern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52D679-F896-45F2-A892-2CB7150F6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13" y="-3740"/>
            <a:ext cx="3482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5B91A69-519E-49A3-947E-86E66D2B4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063" y="2837155"/>
            <a:ext cx="2406838" cy="3850941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61A438E-F908-4E43-88A7-C3339E6F8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337" y="861135"/>
            <a:ext cx="3591750" cy="511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64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Matematika jako součást kultury, podzim 2022</a:t>
            </a:r>
            <a:endParaRPr lang="cs-CZ" alt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A3025-6886-4DBE-BE35-DF494B1A8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5999" y="378000"/>
            <a:ext cx="11141301" cy="451576"/>
          </a:xfrm>
        </p:spPr>
        <p:txBody>
          <a:bodyPr/>
          <a:lstStyle/>
          <a:p>
            <a:r>
              <a:rPr lang="cs-CZ" sz="3200" dirty="0"/>
              <a:t>3. Dva klíčové průlomy: Bernhard </a:t>
            </a:r>
            <a:r>
              <a:rPr lang="cs-CZ" sz="3200" dirty="0" err="1"/>
              <a:t>Riemann</a:t>
            </a:r>
            <a:r>
              <a:rPr lang="cs-CZ" sz="3200" dirty="0"/>
              <a:t> a Felix Klein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CCDA246-D78E-442B-95DF-27F4CEDC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99" y="1198494"/>
            <a:ext cx="8513512" cy="5029506"/>
          </a:xfrm>
        </p:spPr>
        <p:txBody>
          <a:bodyPr/>
          <a:lstStyle/>
          <a:p>
            <a:pPr marL="324000" lvl="1" indent="0">
              <a:buNone/>
            </a:pPr>
            <a:r>
              <a:rPr lang="cs-CZ" b="1" dirty="0"/>
              <a:t>Bernhard </a:t>
            </a:r>
            <a:r>
              <a:rPr lang="cs-CZ" b="1" dirty="0" err="1"/>
              <a:t>Riemann</a:t>
            </a:r>
            <a:r>
              <a:rPr lang="cs-CZ" dirty="0"/>
              <a:t>, 1826-1866, student Gausse, na jehož výzvu vypracoval habilitační spis „</a:t>
            </a:r>
            <a:r>
              <a:rPr lang="cs-CZ" i="1" dirty="0"/>
              <a:t>Ü</a:t>
            </a:r>
            <a:r>
              <a:rPr lang="de-DE" i="1" dirty="0" err="1"/>
              <a:t>ber</a:t>
            </a:r>
            <a:r>
              <a:rPr lang="de-DE" i="1" dirty="0"/>
              <a:t> die Hypothesen welche der Geometrie zu Grunde liegen</a:t>
            </a:r>
            <a:r>
              <a:rPr lang="cs-CZ" dirty="0"/>
              <a:t>“ (1854, vydáno ale až po smrti), převratný pohled na geometrické pojetí matematické analýzy, které mimo jiné také dalo základ pro Einsteinovu teorii relativity.</a:t>
            </a:r>
          </a:p>
          <a:p>
            <a:pPr lvl="1"/>
            <a:r>
              <a:rPr lang="cs-CZ" dirty="0"/>
              <a:t>V principu lze snadno a intuitivně „najít“ na křivých plochách v prostoru.</a:t>
            </a:r>
          </a:p>
          <a:p>
            <a:pPr lvl="1"/>
            <a:r>
              <a:rPr lang="cs-CZ" dirty="0" err="1"/>
              <a:t>Riemann</a:t>
            </a:r>
            <a:r>
              <a:rPr lang="cs-CZ" dirty="0"/>
              <a:t> rozšířil na libovolné dimenze a odvodil klíčové vlastnosti přirozeného objektu, tzv. </a:t>
            </a:r>
            <a:r>
              <a:rPr lang="cs-CZ" b="1" dirty="0"/>
              <a:t>tensoru křivosti</a:t>
            </a:r>
            <a:r>
              <a:rPr lang="cs-CZ" dirty="0"/>
              <a:t>. </a:t>
            </a:r>
          </a:p>
          <a:p>
            <a:pPr lvl="1"/>
            <a:r>
              <a:rPr lang="cs-CZ" dirty="0" err="1"/>
              <a:t>Riemannovo</a:t>
            </a:r>
            <a:r>
              <a:rPr lang="cs-CZ" dirty="0"/>
              <a:t> jméno je spojeno s mnoha zásadními (i dodnes nerozřešenými) problémy, např. tzv. </a:t>
            </a:r>
            <a:r>
              <a:rPr lang="cs-CZ" dirty="0" err="1"/>
              <a:t>Riemannova</a:t>
            </a:r>
            <a:r>
              <a:rPr lang="cs-CZ" dirty="0"/>
              <a:t> hypotéza.</a:t>
            </a:r>
          </a:p>
          <a:p>
            <a:pPr marL="324000" lvl="1" indent="0">
              <a:buNone/>
            </a:pPr>
            <a:r>
              <a:rPr lang="cs-CZ" b="1" dirty="0"/>
              <a:t>Felix Klein</a:t>
            </a:r>
            <a:r>
              <a:rPr lang="cs-CZ" dirty="0"/>
              <a:t>, 1849-1925, studoval u Julia </a:t>
            </a:r>
            <a:r>
              <a:rPr lang="cs-CZ" dirty="0" err="1"/>
              <a:t>Plückera</a:t>
            </a:r>
            <a:r>
              <a:rPr lang="cs-CZ" dirty="0"/>
              <a:t> v Bonnu a stal se profesorem v </a:t>
            </a:r>
            <a:r>
              <a:rPr lang="cs-CZ" dirty="0" err="1"/>
              <a:t>Erlangen</a:t>
            </a:r>
            <a:r>
              <a:rPr lang="cs-CZ" dirty="0"/>
              <a:t> (již ve 23 letech), později v Mnichově.</a:t>
            </a:r>
          </a:p>
          <a:p>
            <a:pPr lvl="1"/>
            <a:r>
              <a:rPr lang="cs-CZ" dirty="0"/>
              <a:t>Při nástupu do </a:t>
            </a:r>
            <a:r>
              <a:rPr lang="cs-CZ" dirty="0" err="1"/>
              <a:t>Erlangen</a:t>
            </a:r>
            <a:r>
              <a:rPr lang="cs-CZ" dirty="0"/>
              <a:t> zformuloval svůj program založený na pozorování, že „</a:t>
            </a:r>
            <a:r>
              <a:rPr lang="cs-CZ" b="1" dirty="0"/>
              <a:t>geometrické</a:t>
            </a:r>
            <a:r>
              <a:rPr lang="cs-CZ" dirty="0"/>
              <a:t>“ jsou právě ty vlastnosti prostoru, které jsou invariantní vůči zvolené </a:t>
            </a:r>
            <a:r>
              <a:rPr lang="cs-CZ" b="1" dirty="0"/>
              <a:t>grupě transformací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Pro (geometrickou) analýzu se hodí tzv. </a:t>
            </a:r>
            <a:r>
              <a:rPr lang="cs-CZ" b="1" dirty="0" err="1"/>
              <a:t>Lieovy</a:t>
            </a:r>
            <a:r>
              <a:rPr lang="cs-CZ" b="1" dirty="0"/>
              <a:t> grupy</a:t>
            </a:r>
            <a:r>
              <a:rPr lang="cs-CZ" dirty="0"/>
              <a:t> transformací. </a:t>
            </a:r>
          </a:p>
          <a:p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798A397-8BD3-4D8D-B657-05179EB1A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17" y="940790"/>
            <a:ext cx="2095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F6989EC-26BE-4C39-97EA-D38D4624D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17" y="3226790"/>
            <a:ext cx="20955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731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Matematika jako součást kultury, podzim 2022</a:t>
            </a:r>
            <a:endParaRPr lang="cs-CZ" alt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A3025-6886-4DBE-BE35-DF494B1A8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000" y="378000"/>
            <a:ext cx="10910482" cy="451576"/>
          </a:xfrm>
        </p:spPr>
        <p:txBody>
          <a:bodyPr/>
          <a:lstStyle/>
          <a:p>
            <a:r>
              <a:rPr lang="cs-CZ" sz="3200" dirty="0"/>
              <a:t>4. Hyperbolická geometrie (</a:t>
            </a:r>
            <a:r>
              <a:rPr lang="cs-CZ" sz="3200" dirty="0" err="1"/>
              <a:t>Poincarého</a:t>
            </a:r>
            <a:r>
              <a:rPr lang="cs-CZ" sz="3200" dirty="0"/>
              <a:t> modely)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CCDA246-D78E-442B-95DF-27F4CEDC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100832"/>
            <a:ext cx="10753200" cy="44122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Geometrii zadáme v polorovině, vypadá docela přirozeně (když už nám to někdo poradí …): </a:t>
            </a:r>
          </a:p>
          <a:p>
            <a:pPr lvl="1"/>
            <a:r>
              <a:rPr lang="cs-CZ" dirty="0"/>
              <a:t>Euklidovskou metriku zdeformujeme podle výšky nad osou </a:t>
            </a:r>
            <a:r>
              <a:rPr lang="cs-CZ" i="1" dirty="0"/>
              <a:t>x</a:t>
            </a:r>
            <a:r>
              <a:rPr lang="cs-CZ" dirty="0"/>
              <a:t> reciprokou hodnotou </a:t>
            </a:r>
            <a:r>
              <a:rPr lang="cs-CZ" i="1" dirty="0"/>
              <a:t>y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K „nekonečným bodům“ na ose </a:t>
            </a:r>
            <a:r>
              <a:rPr lang="cs-CZ" i="1" dirty="0"/>
              <a:t>x</a:t>
            </a:r>
            <a:r>
              <a:rPr lang="cs-CZ" dirty="0"/>
              <a:t> přidáme ještě společný nekonečný bod pro všechny přímky kolmé na </a:t>
            </a:r>
            <a:r>
              <a:rPr lang="cs-CZ" i="1" dirty="0"/>
              <a:t>x</a:t>
            </a:r>
            <a:r>
              <a:rPr lang="cs-CZ" dirty="0"/>
              <a:t>.  </a:t>
            </a:r>
          </a:p>
          <a:p>
            <a:pPr lvl="1"/>
            <a:r>
              <a:rPr lang="cs-CZ" dirty="0"/>
              <a:t>„</a:t>
            </a:r>
            <a:r>
              <a:rPr lang="cs-CZ" i="1" dirty="0"/>
              <a:t>Přímky</a:t>
            </a:r>
            <a:r>
              <a:rPr lang="cs-CZ" dirty="0"/>
              <a:t>“ jsou všechny polokružnice, kolmé na </a:t>
            </a:r>
            <a:r>
              <a:rPr lang="cs-CZ" i="1" dirty="0"/>
              <a:t>x, „rovnoběžky</a:t>
            </a:r>
            <a:r>
              <a:rPr lang="cs-CZ" dirty="0"/>
              <a:t>“ jsou ty, které sdílí aspoň jeden nevlastní bod (také máme různoběžky a mimoběžky).</a:t>
            </a:r>
          </a:p>
          <a:p>
            <a:pPr>
              <a:lnSpc>
                <a:spcPct val="100000"/>
              </a:lnSpc>
            </a:pPr>
            <a:r>
              <a:rPr lang="cs-CZ" dirty="0"/>
              <a:t>Geometrii zadáme v jednotkovém kruhu v euklidovské rovině</a:t>
            </a:r>
          </a:p>
          <a:p>
            <a:pPr lvl="1"/>
            <a:r>
              <a:rPr lang="cs-CZ" dirty="0"/>
              <a:t>„Přímky“ jsou části uvnitř kruhu ze všech kružnic, které protínají kolmo hraniční kružnici.</a:t>
            </a:r>
          </a:p>
          <a:p>
            <a:pPr lvl="1"/>
            <a:r>
              <a:rPr lang="cs-CZ" dirty="0"/>
              <a:t>Nekonečné body jsou ty na hraniční kružnici, „</a:t>
            </a:r>
            <a:r>
              <a:rPr lang="cs-CZ" i="1" dirty="0"/>
              <a:t>rovnoběžky“</a:t>
            </a:r>
            <a:r>
              <a:rPr lang="cs-CZ" dirty="0"/>
              <a:t> jsou ty, které sdílí aspoň jeden nevlastní bod, atd.</a:t>
            </a:r>
          </a:p>
          <a:p>
            <a:r>
              <a:rPr lang="cs-CZ" dirty="0"/>
              <a:t>Lze snadno ověřit, že pátý axiom neplatí, ostatní ano.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3A1D52F-E8BA-4DC4-93C2-E2672F622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039" y="4722087"/>
            <a:ext cx="2070161" cy="207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0D75B8A-29F1-40BC-955D-863A890C1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258" y="5418375"/>
            <a:ext cx="33337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835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Matematika jako součást kultury, podzim 2022</a:t>
            </a:r>
            <a:endParaRPr lang="cs-CZ" alt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A3025-6886-4DBE-BE35-DF494B1A8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000" y="228697"/>
            <a:ext cx="10753200" cy="451576"/>
          </a:xfrm>
        </p:spPr>
        <p:txBody>
          <a:bodyPr/>
          <a:lstStyle/>
          <a:p>
            <a:r>
              <a:rPr lang="cs-CZ" sz="3200" dirty="0" err="1"/>
              <a:t>Maurits</a:t>
            </a:r>
            <a:r>
              <a:rPr lang="cs-CZ" sz="3200" dirty="0"/>
              <a:t> </a:t>
            </a:r>
            <a:r>
              <a:rPr lang="cs-CZ" sz="3200" dirty="0" err="1"/>
              <a:t>Cornelis</a:t>
            </a:r>
            <a:r>
              <a:rPr lang="cs-CZ" sz="3200" dirty="0"/>
              <a:t> </a:t>
            </a:r>
            <a:r>
              <a:rPr lang="cs-CZ" sz="3200" dirty="0" err="1"/>
              <a:t>Escher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CCDA246-D78E-442B-95DF-27F4CEDC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8697"/>
            <a:ext cx="2952750" cy="45656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1898-1972, grafik, hledal nová pojetí nekonečna v prostoru, čile komunikoval s matematiky (</a:t>
            </a:r>
            <a:r>
              <a:rPr lang="cs-CZ" dirty="0" err="1"/>
              <a:t>Polya</a:t>
            </a:r>
            <a:r>
              <a:rPr lang="cs-CZ" dirty="0"/>
              <a:t>, </a:t>
            </a:r>
            <a:r>
              <a:rPr lang="cs-CZ" dirty="0" err="1"/>
              <a:t>Coxeter</a:t>
            </a:r>
            <a:r>
              <a:rPr lang="cs-CZ" dirty="0"/>
              <a:t>, </a:t>
            </a:r>
            <a:r>
              <a:rPr lang="cs-CZ" dirty="0" err="1"/>
              <a:t>Penrose</a:t>
            </a:r>
            <a:r>
              <a:rPr lang="cs-CZ" dirty="0"/>
              <a:t>, …)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698918D-8481-419A-B335-126D3ABBB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301" y="4187627"/>
            <a:ext cx="5140190" cy="26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lack-and-white photograph of Escher in November 1971">
            <a:extLst>
              <a:ext uri="{FF2B5EF4-FFF2-40B4-BE49-F238E27FC236}">
                <a16:creationId xmlns:a16="http://schemas.microsoft.com/office/drawing/2014/main" id="{DA5E3586-FEC9-4E3E-A7FF-A40715B75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511" y="228697"/>
            <a:ext cx="2672197" cy="355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29D1FA9-1E86-4C43-86D5-642E3F23E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815" y="862173"/>
            <a:ext cx="5346456" cy="536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9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altLang="cs-CZ"/>
              <a:t>Matematika jako součást kultury, podzim 2022</a:t>
            </a:r>
            <a:endParaRPr lang="cs-CZ" alt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A3025-6886-4DBE-BE35-DF494B1A8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cs-CZ" sz="3200" dirty="0"/>
              <a:t>5. Diferenciální geometrie – cesta k řešení rovnic i teorii relativity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CCDA246-D78E-442B-95DF-27F4CEDC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662372"/>
            <a:ext cx="10753200" cy="445434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err="1"/>
              <a:t>Sophus</a:t>
            </a:r>
            <a:r>
              <a:rPr lang="cs-CZ" dirty="0"/>
              <a:t> Lie, Eli </a:t>
            </a:r>
            <a:r>
              <a:rPr lang="cs-CZ" dirty="0" err="1"/>
              <a:t>Cartan</a:t>
            </a:r>
            <a:r>
              <a:rPr lang="cs-CZ" dirty="0"/>
              <a:t>, Hermann </a:t>
            </a:r>
            <a:r>
              <a:rPr lang="cs-CZ" dirty="0" err="1"/>
              <a:t>Weyl</a:t>
            </a:r>
            <a:r>
              <a:rPr lang="cs-CZ" dirty="0"/>
              <a:t>, …</a:t>
            </a:r>
          </a:p>
          <a:p>
            <a:pPr>
              <a:lnSpc>
                <a:spcPct val="100000"/>
              </a:lnSpc>
            </a:pPr>
            <a:r>
              <a:rPr lang="cs-CZ" dirty="0"/>
              <a:t>Abstrakce prostoru, kde „umíme dělat analýzu“, včetně nekonečně rozměrných variant a jevů spojených s topologií prostorů.</a:t>
            </a:r>
          </a:p>
          <a:p>
            <a:pPr>
              <a:lnSpc>
                <a:spcPct val="100000"/>
              </a:lnSpc>
            </a:pPr>
            <a:r>
              <a:rPr lang="cs-CZ" dirty="0"/>
              <a:t>Nepřeberné aplikace v technických vědách a fyzice, např.:</a:t>
            </a:r>
          </a:p>
          <a:p>
            <a:pPr lvl="1"/>
            <a:r>
              <a:rPr lang="cs-CZ" dirty="0"/>
              <a:t>klasická mechanika, zákony zachování a zkoumání singularit</a:t>
            </a:r>
          </a:p>
          <a:p>
            <a:pPr lvl="1"/>
            <a:r>
              <a:rPr lang="cs-CZ" dirty="0"/>
              <a:t>klasická teorie pole a teorie relativity</a:t>
            </a:r>
          </a:p>
          <a:p>
            <a:pPr lvl="1"/>
            <a:r>
              <a:rPr lang="cs-CZ" dirty="0"/>
              <a:t>teorie řízení a dynamické systémy </a:t>
            </a:r>
          </a:p>
          <a:p>
            <a:pPr>
              <a:lnSpc>
                <a:spcPct val="100000"/>
              </a:lnSpc>
            </a:pPr>
            <a:r>
              <a:rPr lang="cs-CZ" dirty="0"/>
              <a:t>V poslední době se výrazně odráží také v </a:t>
            </a:r>
            <a:r>
              <a:rPr lang="cs-CZ" dirty="0" err="1"/>
              <a:t>medical</a:t>
            </a:r>
            <a:r>
              <a:rPr lang="cs-CZ" dirty="0"/>
              <a:t> </a:t>
            </a:r>
            <a:r>
              <a:rPr lang="cs-CZ" dirty="0" err="1"/>
              <a:t>imaging</a:t>
            </a:r>
            <a:r>
              <a:rPr lang="cs-CZ" dirty="0"/>
              <a:t>, </a:t>
            </a:r>
            <a:r>
              <a:rPr lang="cs-CZ" dirty="0" err="1"/>
              <a:t>deep</a:t>
            </a:r>
            <a:r>
              <a:rPr lang="cs-CZ" dirty="0"/>
              <a:t> learning, </a:t>
            </a:r>
            <a:r>
              <a:rPr lang="cs-CZ" dirty="0" err="1"/>
              <a:t>artificial</a:t>
            </a:r>
            <a:r>
              <a:rPr lang="cs-CZ" dirty="0"/>
              <a:t> </a:t>
            </a:r>
            <a:r>
              <a:rPr lang="cs-CZ" dirty="0" err="1"/>
              <a:t>intelligence</a:t>
            </a:r>
            <a:r>
              <a:rPr lang="cs-CZ" dirty="0"/>
              <a:t>, …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Bohužel se čím dál tím méně odráží ve standardních povinnostech našich studijních programů </a:t>
            </a:r>
            <a:r>
              <a:rPr lang="en-US" dirty="0"/>
              <a:t>;{</a:t>
            </a:r>
            <a:r>
              <a:rPr lang="cs-CZ" dirty="0"/>
              <a:t> 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2025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SCI-HR-CZ.potx" id="{D0649A33-B6CA-4105-9438-C54C3517DA68}" vid="{A4D183C9-CC4D-47B8-9683-9AA6249CE19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UNI MED">
    <a:dk1>
      <a:srgbClr val="000000"/>
    </a:dk1>
    <a:lt1>
      <a:srgbClr val="FFFFFF"/>
    </a:lt1>
    <a:dk2>
      <a:srgbClr val="0000DC"/>
    </a:dk2>
    <a:lt2>
      <a:srgbClr val="FFC000"/>
    </a:lt2>
    <a:accent1>
      <a:srgbClr val="0000DC"/>
    </a:accent1>
    <a:accent2>
      <a:srgbClr val="F01928"/>
    </a:accent2>
    <a:accent3>
      <a:srgbClr val="00AF3F"/>
    </a:accent3>
    <a:accent4>
      <a:srgbClr val="4BC8FF"/>
    </a:accent4>
    <a:accent5>
      <a:srgbClr val="FF7300"/>
    </a:accent5>
    <a:accent6>
      <a:srgbClr val="B9006E"/>
    </a:accent6>
    <a:hlink>
      <a:srgbClr val="0000DC"/>
    </a:hlink>
    <a:folHlink>
      <a:srgbClr val="5AC8AF"/>
    </a:folHlink>
  </a:clrScheme>
</a:themeOverride>
</file>

<file path=ppt/theme/themeOverride2.xml><?xml version="1.0" encoding="utf-8"?>
<a:themeOverride xmlns:a="http://schemas.openxmlformats.org/drawingml/2006/main">
  <a:clrScheme name="MUNI MED">
    <a:dk1>
      <a:srgbClr val="000000"/>
    </a:dk1>
    <a:lt1>
      <a:srgbClr val="FFFFFF"/>
    </a:lt1>
    <a:dk2>
      <a:srgbClr val="0000DC"/>
    </a:dk2>
    <a:lt2>
      <a:srgbClr val="FFC000"/>
    </a:lt2>
    <a:accent1>
      <a:srgbClr val="0000DC"/>
    </a:accent1>
    <a:accent2>
      <a:srgbClr val="F01928"/>
    </a:accent2>
    <a:accent3>
      <a:srgbClr val="00AF3F"/>
    </a:accent3>
    <a:accent4>
      <a:srgbClr val="4BC8FF"/>
    </a:accent4>
    <a:accent5>
      <a:srgbClr val="FF7300"/>
    </a:accent5>
    <a:accent6>
      <a:srgbClr val="B9006E"/>
    </a:accent6>
    <a:hlink>
      <a:srgbClr val="0000DC"/>
    </a:hlink>
    <a:folHlink>
      <a:srgbClr val="5AC8AF"/>
    </a:folHlink>
  </a:clrScheme>
</a:themeOverride>
</file>

<file path=ppt/theme/themeOverride3.xml><?xml version="1.0" encoding="utf-8"?>
<a:themeOverride xmlns:a="http://schemas.openxmlformats.org/drawingml/2006/main">
  <a:clrScheme name="MUNI MED">
    <a:dk1>
      <a:srgbClr val="000000"/>
    </a:dk1>
    <a:lt1>
      <a:srgbClr val="FFFFFF"/>
    </a:lt1>
    <a:dk2>
      <a:srgbClr val="0000DC"/>
    </a:dk2>
    <a:lt2>
      <a:srgbClr val="FFC000"/>
    </a:lt2>
    <a:accent1>
      <a:srgbClr val="0000DC"/>
    </a:accent1>
    <a:accent2>
      <a:srgbClr val="F01928"/>
    </a:accent2>
    <a:accent3>
      <a:srgbClr val="00AF3F"/>
    </a:accent3>
    <a:accent4>
      <a:srgbClr val="4BC8FF"/>
    </a:accent4>
    <a:accent5>
      <a:srgbClr val="FF7300"/>
    </a:accent5>
    <a:accent6>
      <a:srgbClr val="B9006E"/>
    </a:accent6>
    <a:hlink>
      <a:srgbClr val="0000DC"/>
    </a:hlink>
    <a:folHlink>
      <a:srgbClr val="5AC8A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058EBC04C5494297F071FAAA362FA8" ma:contentTypeVersion="12" ma:contentTypeDescription="Vytvoří nový dokument" ma:contentTypeScope="" ma:versionID="f849d183c16bf827a713bfb98d973fcd">
  <xsd:schema xmlns:xsd="http://www.w3.org/2001/XMLSchema" xmlns:xs="http://www.w3.org/2001/XMLSchema" xmlns:p="http://schemas.microsoft.com/office/2006/metadata/properties" xmlns:ns2="b0fbe9a5-8643-4295-bd17-2d686a448b22" xmlns:ns3="291c7a7e-e635-4e18-aaae-071bbe419dbc" targetNamespace="http://schemas.microsoft.com/office/2006/metadata/properties" ma:root="true" ma:fieldsID="a8e615219e9cbc63714a06b0002bf92c" ns2:_="" ns3:_="">
    <xsd:import namespace="b0fbe9a5-8643-4295-bd17-2d686a448b22"/>
    <xsd:import namespace="291c7a7e-e635-4e18-aaae-071bbe419d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fbe9a5-8643-4295-bd17-2d686a448b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1c7a7e-e635-4e18-aaae-071bbe419db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BE5469-61B0-4D5F-A3D4-E5844B123C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31CD82-B82F-4214-912B-2FB5DB30B962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0fbe9a5-8643-4295-bd17-2d686a448b22"/>
    <ds:schemaRef ds:uri="http://purl.org/dc/elements/1.1/"/>
    <ds:schemaRef ds:uri="291c7a7e-e635-4e18-aaae-071bbe419db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165E769-D43C-43DC-91B7-21865FF7F232}">
  <ds:schemaRefs>
    <ds:schemaRef ds:uri="291c7a7e-e635-4e18-aaae-071bbe419dbc"/>
    <ds:schemaRef ds:uri="b0fbe9a5-8643-4295-bd17-2d686a448b2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31147</TotalTime>
  <Words>1111</Words>
  <Application>Microsoft Office PowerPoint</Application>
  <PresentationFormat>Širokoúhlá obrazovka</PresentationFormat>
  <Paragraphs>81</Paragraphs>
  <Slides>9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Cambria Math</vt:lpstr>
      <vt:lpstr>Tahoma</vt:lpstr>
      <vt:lpstr>Wingdings</vt:lpstr>
      <vt:lpstr>Prezentace_MU_CZ</vt:lpstr>
      <vt:lpstr>CORE004 Matematika jako součást kultury Týden 7. Neeuklidovské (a diferenciální) geometrie 20. října 2022   Jan Slovák </vt:lpstr>
      <vt:lpstr>1. Geometrie a diferencování: o co jde?</vt:lpstr>
      <vt:lpstr>2. Zpátky k Euklidovi</vt:lpstr>
      <vt:lpstr>2. Zpátky k Euklidovi - pokračování</vt:lpstr>
      <vt:lpstr>Prezentace aplikace PowerPoint</vt:lpstr>
      <vt:lpstr>3. Dva klíčové průlomy: Bernhard Riemann a Felix Klein</vt:lpstr>
      <vt:lpstr>4. Hyperbolická geometrie (Poincarého modely) </vt:lpstr>
      <vt:lpstr>Maurits Cornelis Escher </vt:lpstr>
      <vt:lpstr>5. Diferenciální geometrie – cesta k řešení rovnic i teorii relativity </vt:lpstr>
    </vt:vector>
  </TitlesOfParts>
  <Company>PriF MU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Personální strategie na Přírodovědecké fakultě MU</dc:title>
  <dc:creator>Barbora Wahlová</dc:creator>
  <cp:lastModifiedBy>Jan Slovák</cp:lastModifiedBy>
  <cp:revision>583</cp:revision>
  <cp:lastPrinted>2020-09-14T10:04:45Z</cp:lastPrinted>
  <dcterms:created xsi:type="dcterms:W3CDTF">2019-10-17T11:15:04Z</dcterms:created>
  <dcterms:modified xsi:type="dcterms:W3CDTF">2022-10-20T07:51:23Z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0x010100D8058EBC04C5494297F071FAAA362FA8</vt:lpwstr>
  </property>
</Properties>
</file>