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2"/>
  </p:notesMasterIdLst>
  <p:handoutMasterIdLst>
    <p:handoutMasterId r:id="rId13"/>
  </p:handoutMasterIdLst>
  <p:sldIdLst>
    <p:sldId id="276" r:id="rId5"/>
    <p:sldId id="335" r:id="rId6"/>
    <p:sldId id="365" r:id="rId7"/>
    <p:sldId id="364" r:id="rId8"/>
    <p:sldId id="366" r:id="rId9"/>
    <p:sldId id="367" r:id="rId10"/>
    <p:sldId id="368" r:id="rId11"/>
  </p:sldIdLst>
  <p:sldSz cx="12192000" cy="6858000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ína Chudá" initials="KC" lastIdx="24" clrIdx="0"/>
  <p:cmAuthor id="2" name="Barbora Wahlová" initials="BW" lastIdx="7" clrIdx="1"/>
  <p:cmAuthor id="3" name="vondra" initials="v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4BC8FF"/>
    <a:srgbClr val="00AF3F"/>
    <a:srgbClr val="008C78"/>
    <a:srgbClr val="FFFF99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Světlý styl 2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5" autoAdjust="0"/>
    <p:restoredTop sz="93792" autoAdjust="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48" y="846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6168"/>
    </p:cViewPr>
  </p:sorterViewPr>
  <p:notesViewPr>
    <p:cSldViewPr snapToGrid="0">
      <p:cViewPr varScale="1">
        <p:scale>
          <a:sx n="52" d="100"/>
          <a:sy n="52" d="100"/>
        </p:scale>
        <p:origin x="190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1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1" y="9449911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4" y="0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2713" y="746125"/>
            <a:ext cx="6632575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1" y="4724956"/>
            <a:ext cx="5486400" cy="4476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4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4" y="9448184"/>
            <a:ext cx="2971800" cy="4973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879" tIns="45939" rIns="91879" bIns="4593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276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00253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1440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3989460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79CBA7E9-39FD-48DD-A531-4FACEAA89B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986A44-E305-439C-A6E6-84D98B56C7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50A24FA-DC66-4A1A-846A-111B3D2C5F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9" y="6062047"/>
            <a:ext cx="2220045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 HR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0D7435-90FF-41A9-9268-6F9C7D7A2F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710" y="2094977"/>
            <a:ext cx="8218579" cy="22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CSI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087670" cy="2820493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AF3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278166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F79F468F-CBBF-4FBC-9D13-2F9F8C72B9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86C4ECC2-52CE-44A7-BFFB-E1B0BA66ECA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6D16620-68B9-46F0-9511-83A054A4C5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AF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6DAD2CB-9E1E-41D7-BAB2-CD74A5F15C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3" y="414000"/>
            <a:ext cx="3989453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416C9C-C331-4B3B-985F-C9EB452981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19723587-2EDF-4DE7-A638-CB219D80BA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15C5545-1887-4891-9041-0A164B46C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BE22061C-0672-4AEC-8A4C-0D11DE6CD32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54677B85-5E2B-482A-93ED-64300A4F325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674B280-0EBE-452C-88FC-C60D2D2F763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8267" y="6062047"/>
            <a:ext cx="2220049" cy="59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4" r:id="rId14"/>
    <p:sldLayoutId id="2147483693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upload.wikimedia.org/wikipedia/commons/4/4c/Gradient_Descent_in_2D.webm" TargetMode="Externa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File:Regression_pic_assymetrique.gif" TargetMode="External"/><Relationship Id="rId4" Type="http://schemas.openxmlformats.org/officeDocument/2006/relationships/image" Target="../media/image10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HZwWFHWa-w" TargetMode="External"/><Relationship Id="rId2" Type="http://schemas.openxmlformats.org/officeDocument/2006/relationships/hyperlink" Target="https://youtu.be/aircAruvnK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youtu.be/Ilg3gGewQ5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749694"/>
          </a:xfrm>
        </p:spPr>
        <p:txBody>
          <a:bodyPr/>
          <a:lstStyle/>
          <a:p>
            <a:r>
              <a:rPr lang="cs-CZ" sz="3600" dirty="0"/>
              <a:t>CORE004 Matematika jako součást kultury</a:t>
            </a:r>
            <a:br>
              <a:rPr lang="cs-CZ" sz="3600" dirty="0"/>
            </a:br>
            <a:r>
              <a:rPr lang="cs-CZ" sz="2800" dirty="0"/>
              <a:t>Týden 12. Výzva ekonomie: optimalizace (lineární programování, strojové učení)</a:t>
            </a:r>
            <a:br>
              <a:rPr lang="cs-CZ" sz="2800" dirty="0"/>
            </a:br>
            <a:r>
              <a:rPr lang="cs-CZ" sz="1800" dirty="0"/>
              <a:t>1. prosince 20</a:t>
            </a:r>
            <a:r>
              <a:rPr lang="en-US" sz="1800" dirty="0"/>
              <a:t>2</a:t>
            </a:r>
            <a:r>
              <a:rPr lang="cs-CZ" sz="1800" dirty="0"/>
              <a:t>2</a:t>
            </a:r>
            <a:br>
              <a:rPr lang="cs-CZ" sz="1800" dirty="0"/>
            </a:br>
            <a:r>
              <a:rPr lang="cs-CZ" sz="3600" dirty="0"/>
              <a:t> </a:t>
            </a:r>
            <a:br>
              <a:rPr lang="cs-CZ" sz="3600" dirty="0"/>
            </a:br>
            <a:r>
              <a:rPr lang="cs-CZ" sz="3600" dirty="0"/>
              <a:t>Jan Slovák</a:t>
            </a:r>
            <a:br>
              <a:rPr lang="cs-CZ" sz="3600" dirty="0"/>
            </a:b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88680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81B8F8-1A12-4D95-9243-016485396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dirty="0"/>
              <a:t>Matematika jako součást kultury, podzim 2022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5245DB-D0C0-402C-A7C0-85AE91A4A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AA3C5-028A-4ADE-89C4-5E16B54C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203445" cy="451576"/>
          </a:xfrm>
        </p:spPr>
        <p:txBody>
          <a:bodyPr/>
          <a:lstStyle/>
          <a:p>
            <a:r>
              <a:rPr lang="cs-CZ" dirty="0"/>
              <a:t>1. Hledání extrémů (a „nejlepší možný“ svět)</a:t>
            </a: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4D517B78-CC80-4E4A-BFAF-DF093AD84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58872"/>
            <a:ext cx="11203444" cy="45398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Jedním z nejčastějších přístupů ve fyzice je princip „minimální akce“. </a:t>
            </a:r>
          </a:p>
          <a:p>
            <a:pPr lvl="1"/>
            <a:r>
              <a:rPr lang="cs-CZ" dirty="0"/>
              <a:t>Možnosti realizace sledovaného procesu jsou spojeny s hodnotou (cena, energie, chyba atd.).</a:t>
            </a:r>
          </a:p>
          <a:p>
            <a:pPr lvl="1"/>
            <a:r>
              <a:rPr lang="cs-CZ" dirty="0"/>
              <a:t>V klasické mechanice mluvíme o </a:t>
            </a:r>
            <a:r>
              <a:rPr lang="cs-CZ" dirty="0" err="1"/>
              <a:t>Maupertuisově</a:t>
            </a:r>
            <a:r>
              <a:rPr lang="cs-CZ" dirty="0"/>
              <a:t> principu (fyzikální</a:t>
            </a:r>
          </a:p>
          <a:p>
            <a:pPr marL="324000" lvl="1" indent="0">
              <a:buNone/>
            </a:pPr>
            <a:r>
              <a:rPr lang="cs-CZ" dirty="0"/>
              <a:t>   systém sleduje dráhu s minimální délkou – je třeba specifikovat co je </a:t>
            </a:r>
          </a:p>
          <a:p>
            <a:pPr marL="324000" lvl="1" indent="0">
              <a:buNone/>
            </a:pPr>
            <a:r>
              <a:rPr lang="cs-CZ" dirty="0"/>
              <a:t>   v konkrétním případě „dráha“ a co její „délka“).</a:t>
            </a:r>
          </a:p>
          <a:p>
            <a:pPr lvl="1"/>
            <a:r>
              <a:rPr lang="cs-CZ" dirty="0"/>
              <a:t>Lépe mluvit o principu „stacionární akce“. </a:t>
            </a:r>
          </a:p>
          <a:p>
            <a:pPr lvl="1"/>
            <a:r>
              <a:rPr lang="cs-CZ" dirty="0"/>
              <a:t>Nástroje na hledání stacionárních bodů – </a:t>
            </a:r>
            <a:r>
              <a:rPr lang="cs-CZ" b="1" dirty="0"/>
              <a:t>Fermat</a:t>
            </a:r>
            <a:r>
              <a:rPr lang="cs-CZ" dirty="0"/>
              <a:t>, </a:t>
            </a:r>
            <a:r>
              <a:rPr lang="cs-CZ" b="1" dirty="0" err="1"/>
              <a:t>Lagrange</a:t>
            </a:r>
            <a:endParaRPr lang="cs-CZ" b="1" dirty="0"/>
          </a:p>
          <a:p>
            <a:pPr lvl="1"/>
            <a:r>
              <a:rPr lang="cs-CZ" dirty="0"/>
              <a:t>Příklad: vysvětlení </a:t>
            </a:r>
            <a:r>
              <a:rPr lang="cs-CZ" dirty="0" err="1"/>
              <a:t>Snellova</a:t>
            </a:r>
            <a:r>
              <a:rPr lang="cs-CZ" dirty="0"/>
              <a:t> zákona lomu </a:t>
            </a:r>
            <a:r>
              <a:rPr lang="cs-CZ" dirty="0" err="1"/>
              <a:t>Fermatem</a:t>
            </a:r>
            <a:r>
              <a:rPr lang="cs-CZ" dirty="0"/>
              <a:t> (světlo letí ve vodě</a:t>
            </a:r>
          </a:p>
          <a:p>
            <a:pPr marL="324000" lvl="1" indent="0">
              <a:buNone/>
            </a:pPr>
            <a:r>
              <a:rPr lang="cs-CZ" dirty="0"/>
              <a:t>   1.33-krát pomaleji než ve vzduchu, Descartes ale totéž s „rychleji“) </a:t>
            </a:r>
          </a:p>
          <a:p>
            <a:pPr>
              <a:lnSpc>
                <a:spcPct val="100000"/>
              </a:lnSpc>
            </a:pPr>
            <a:r>
              <a:rPr lang="cs-CZ" dirty="0"/>
              <a:t>Optimalizace coby přibližování se extrému</a:t>
            </a:r>
          </a:p>
          <a:p>
            <a:pPr lvl="1"/>
            <a:r>
              <a:rPr lang="cs-CZ" dirty="0"/>
              <a:t>Místo hledání optima (tj. minima, maxima nebo stacionárního bodu) se </a:t>
            </a:r>
          </a:p>
          <a:p>
            <a:pPr marL="324000" lvl="1" indent="0">
              <a:buNone/>
            </a:pPr>
            <a:r>
              <a:rPr lang="cs-CZ" dirty="0"/>
              <a:t>   snažíme posouvat hodnoty parametrů tak, abychom se k němu blížili.</a:t>
            </a:r>
          </a:p>
          <a:p>
            <a:pPr lvl="1"/>
            <a:r>
              <a:rPr lang="cs-CZ" dirty="0"/>
              <a:t>Nástroje pro postupné aproximace rozpracovali </a:t>
            </a:r>
            <a:r>
              <a:rPr lang="cs-CZ" b="1" dirty="0"/>
              <a:t>Newton</a:t>
            </a:r>
            <a:r>
              <a:rPr lang="cs-CZ" dirty="0"/>
              <a:t> a </a:t>
            </a:r>
            <a:r>
              <a:rPr lang="cs-CZ" b="1" dirty="0"/>
              <a:t>Gauss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Iterativní aproximační algoritmy. </a:t>
            </a:r>
          </a:p>
        </p:txBody>
      </p:sp>
      <p:pic>
        <p:nvPicPr>
          <p:cNvPr id="7" name="Obrázek 6" descr="Obsah obrázku text, staré&#10;&#10;Popis byl vytvořen automaticky">
            <a:extLst>
              <a:ext uri="{FF2B5EF4-FFF2-40B4-BE49-F238E27FC236}">
                <a16:creationId xmlns:a16="http://schemas.microsoft.com/office/drawing/2014/main" id="{8091B4E1-D04A-4C53-A05E-93D4D7B814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6170" y="2049238"/>
            <a:ext cx="2286000" cy="2959100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E667F8A6-3086-41BA-B174-74979EC1CF0F}"/>
              </a:ext>
            </a:extLst>
          </p:cNvPr>
          <p:cNvSpPr txBox="1"/>
          <p:nvPr/>
        </p:nvSpPr>
        <p:spPr>
          <a:xfrm>
            <a:off x="9306170" y="5008338"/>
            <a:ext cx="23465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Pierre Louis </a:t>
            </a:r>
            <a:r>
              <a:rPr lang="cs-CZ" sz="1600" dirty="0" err="1"/>
              <a:t>Maupertuis</a:t>
            </a:r>
            <a:endParaRPr lang="cs-CZ" sz="1600" dirty="0"/>
          </a:p>
          <a:p>
            <a:r>
              <a:rPr lang="cs-CZ" sz="1600" dirty="0"/>
              <a:t>1698 - 1759 </a:t>
            </a:r>
          </a:p>
        </p:txBody>
      </p:sp>
    </p:spTree>
    <p:extLst>
      <p:ext uri="{BB962C8B-B14F-4D97-AF65-F5344CB8AC3E}">
        <p14:creationId xmlns:p14="http://schemas.microsoft.com/office/powerpoint/2010/main" val="1099082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66414A39-76C9-485A-8B2F-53C743314E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534" y="1605831"/>
            <a:ext cx="7125642" cy="4979120"/>
          </a:xfrm>
          <a:prstGeom prst="rect">
            <a:avLst/>
          </a:prstGeom>
        </p:spPr>
      </p:pic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81B8F8-1A12-4D95-9243-016485396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5245DB-D0C0-402C-A7C0-85AE91A4A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AA3C5-028A-4ADE-89C4-5E16B54C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203445" cy="451576"/>
          </a:xfrm>
        </p:spPr>
        <p:txBody>
          <a:bodyPr/>
          <a:lstStyle/>
          <a:p>
            <a:r>
              <a:rPr lang="cs-CZ" dirty="0"/>
              <a:t>1a. Stacionární body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36E51C0-BD5D-416A-AFED-F3654E29E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29576"/>
            <a:ext cx="10753200" cy="4792554"/>
          </a:xfrm>
        </p:spPr>
        <p:txBody>
          <a:bodyPr/>
          <a:lstStyle/>
          <a:p>
            <a:r>
              <a:rPr lang="cs-CZ" sz="2400" dirty="0"/>
              <a:t>Fermat: „</a:t>
            </a:r>
            <a:r>
              <a:rPr lang="cs-CZ" sz="2400" dirty="0" err="1"/>
              <a:t>Methodus</a:t>
            </a:r>
            <a:r>
              <a:rPr lang="cs-CZ" sz="2400" dirty="0"/>
              <a:t> ad </a:t>
            </a:r>
            <a:r>
              <a:rPr lang="cs-CZ" sz="2400" dirty="0" err="1"/>
              <a:t>disquirendam</a:t>
            </a:r>
            <a:r>
              <a:rPr lang="cs-CZ" sz="2400" dirty="0"/>
              <a:t> </a:t>
            </a:r>
            <a:r>
              <a:rPr lang="cs-CZ" sz="2400" dirty="0" err="1"/>
              <a:t>maximam</a:t>
            </a:r>
            <a:r>
              <a:rPr lang="cs-CZ" sz="2400" dirty="0"/>
              <a:t> et </a:t>
            </a:r>
            <a:r>
              <a:rPr lang="cs-CZ" sz="2400" dirty="0" err="1"/>
              <a:t>minimam</a:t>
            </a:r>
            <a:r>
              <a:rPr lang="cs-CZ" sz="2400" dirty="0"/>
              <a:t> …“ obsahuje:</a:t>
            </a:r>
          </a:p>
        </p:txBody>
      </p:sp>
    </p:spTree>
    <p:extLst>
      <p:ext uri="{BB962C8B-B14F-4D97-AF65-F5344CB8AC3E}">
        <p14:creationId xmlns:p14="http://schemas.microsoft.com/office/powerpoint/2010/main" val="429103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234851"/>
            <a:ext cx="10753200" cy="451576"/>
          </a:xfrm>
        </p:spPr>
        <p:txBody>
          <a:bodyPr/>
          <a:lstStyle/>
          <a:p>
            <a:r>
              <a:rPr lang="cs-CZ" sz="3200" dirty="0"/>
              <a:t>1b. Gradientní sestup / výstup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055" y="1257952"/>
            <a:ext cx="9694241" cy="51290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U funkcí více proměnných je „gradient“ směrem nejrychlejšího růstu funkce </a:t>
            </a:r>
          </a:p>
          <a:p>
            <a:pPr lvl="1"/>
            <a:r>
              <a:rPr lang="cs-CZ" dirty="0"/>
              <a:t>Lineární přiblížení se spočte pomocí tzv. parciálních derivací. Právě vektor parciálních derivací je gradientem (lineární formy jsou totéž co vektory díky metrice na našem prostoru).</a:t>
            </a:r>
          </a:p>
          <a:p>
            <a:pPr lvl="1"/>
            <a:r>
              <a:rPr lang="cs-CZ" dirty="0"/>
              <a:t>Je třeba vhodně volit velikost „kroku“ ve směru gradientu (zpravidla </a:t>
            </a:r>
          </a:p>
          <a:p>
            <a:pPr marL="324000" lvl="1" indent="0">
              <a:buNone/>
            </a:pPr>
            <a:r>
              <a:rPr lang="cs-CZ" dirty="0"/>
              <a:t>   ve vazbě na velikost gradientu)</a:t>
            </a:r>
          </a:p>
          <a:p>
            <a:pPr>
              <a:lnSpc>
                <a:spcPct val="100000"/>
              </a:lnSpc>
            </a:pPr>
            <a:r>
              <a:rPr lang="cs-CZ" dirty="0"/>
              <a:t>Nejrůznější varianty jsou základem mnoha algoritmů</a:t>
            </a:r>
          </a:p>
          <a:p>
            <a:pPr lvl="1"/>
            <a:r>
              <a:rPr lang="cs-CZ" dirty="0"/>
              <a:t>Iterativní postupy řešení systémů lineárních i nelineárních rovnic</a:t>
            </a:r>
          </a:p>
          <a:p>
            <a:pPr lvl="1"/>
            <a:r>
              <a:rPr lang="cs-CZ" dirty="0"/>
              <a:t>Zobrazovací metody, segmentace</a:t>
            </a:r>
          </a:p>
          <a:p>
            <a:pPr lvl="1"/>
            <a:r>
              <a:rPr lang="cs-CZ" dirty="0"/>
              <a:t>Je možné používat i v nekonečně-rozměrných problémech</a:t>
            </a:r>
          </a:p>
          <a:p>
            <a:pPr lvl="1"/>
            <a:r>
              <a:rPr lang="cs-CZ" dirty="0"/>
              <a:t>Modifikace i pro řešení systémů diferenciálních rovnic (Eulerova metoda)</a:t>
            </a:r>
          </a:p>
          <a:p>
            <a:pPr lvl="1"/>
            <a:endParaRPr lang="cs-CZ" dirty="0"/>
          </a:p>
        </p:txBody>
      </p:sp>
      <p:pic>
        <p:nvPicPr>
          <p:cNvPr id="8" name="Obrázek 7" descr="Obsah obrázku ventilace, zařízení, pavučina&#10;&#10;Popis byl vytvořen automaticky">
            <a:extLst>
              <a:ext uri="{FF2B5EF4-FFF2-40B4-BE49-F238E27FC236}">
                <a16:creationId xmlns:a16="http://schemas.microsoft.com/office/drawing/2014/main" id="{4D9398D3-758E-4ACE-89E6-10768BC3C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742" y="234851"/>
            <a:ext cx="2095500" cy="2409825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EFE4ACC4-27F5-4B18-83E0-8396E408EC4D}"/>
              </a:ext>
            </a:extLst>
          </p:cNvPr>
          <p:cNvSpPr txBox="1"/>
          <p:nvPr/>
        </p:nvSpPr>
        <p:spPr>
          <a:xfrm>
            <a:off x="9866039" y="2820876"/>
            <a:ext cx="19009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zeleně - gradientní sestup 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15D407F7-B84F-4F0F-B37E-A5F75D3594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68742" y="3581851"/>
            <a:ext cx="2095500" cy="209550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B7EAD6CE-5528-4B0C-A9CA-6A7799E2689C}"/>
              </a:ext>
            </a:extLst>
          </p:cNvPr>
          <p:cNvSpPr txBox="1"/>
          <p:nvPr/>
        </p:nvSpPr>
        <p:spPr>
          <a:xfrm>
            <a:off x="7868380" y="5732402"/>
            <a:ext cx="41344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800" dirty="0">
                <a:hlinkClick r:id="rId5"/>
              </a:rPr>
              <a:t>https://upload.wikimedia.org/wikipedia/commons/4/4c/Gradient_Descent_in_2D.webm</a:t>
            </a:r>
            <a:endParaRPr lang="cs-CZ" sz="800" dirty="0"/>
          </a:p>
        </p:txBody>
      </p:sp>
    </p:spTree>
    <p:extLst>
      <p:ext uri="{BB962C8B-B14F-4D97-AF65-F5344CB8AC3E}">
        <p14:creationId xmlns:p14="http://schemas.microsoft.com/office/powerpoint/2010/main" val="1413872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 altLang="cs-CZ"/>
              <a:t>Matematika jako součást kultury, podzim 2022</a:t>
            </a:r>
            <a:endParaRPr lang="cs-CZ" altLang="cs-CZ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EA3025-6886-4DBE-BE35-DF494B1A83E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6000" y="234851"/>
            <a:ext cx="10753200" cy="451576"/>
          </a:xfrm>
        </p:spPr>
        <p:txBody>
          <a:bodyPr/>
          <a:lstStyle/>
          <a:p>
            <a:r>
              <a:rPr lang="cs-CZ" sz="3200" dirty="0"/>
              <a:t>1c. </a:t>
            </a:r>
            <a:r>
              <a:rPr lang="en-US" sz="3200" dirty="0" err="1"/>
              <a:t>Algoritmy</a:t>
            </a:r>
            <a:r>
              <a:rPr lang="en-US" sz="3200" dirty="0"/>
              <a:t> </a:t>
            </a:r>
            <a:r>
              <a:rPr lang="cs-CZ" sz="3200" dirty="0"/>
              <a:t>Newton</a:t>
            </a:r>
            <a:r>
              <a:rPr lang="en-US" sz="3200" dirty="0"/>
              <a:t>a </a:t>
            </a:r>
            <a:r>
              <a:rPr lang="en-US" sz="3200" dirty="0" err="1"/>
              <a:t>a</a:t>
            </a:r>
            <a:r>
              <a:rPr lang="en-US" sz="3200" dirty="0"/>
              <a:t> </a:t>
            </a:r>
            <a:r>
              <a:rPr lang="en-US" sz="3200" dirty="0" err="1"/>
              <a:t>Gausse</a:t>
            </a:r>
            <a:endParaRPr lang="cs-CZ" sz="3200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CDA246-D78E-442B-95DF-27F4CEDC65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793" y="862627"/>
            <a:ext cx="11488592" cy="512904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Newton navrhl postupně aproximovat funkci parabolou a posunout argument „do jejího vrcholu“.  </a:t>
            </a:r>
          </a:p>
          <a:p>
            <a:pPr lvl="1"/>
            <a:r>
              <a:rPr lang="cs-CZ" dirty="0"/>
              <a:t>Dobře funguje pro „konvexní funkce“ s „pěknou“ druhou derivací</a:t>
            </a:r>
          </a:p>
          <a:p>
            <a:pPr lvl="1"/>
            <a:r>
              <a:rPr lang="cs-CZ" dirty="0"/>
              <a:t>V obecné dimenzi náročný „maticový počet“    </a:t>
            </a:r>
          </a:p>
          <a:p>
            <a:pPr>
              <a:lnSpc>
                <a:spcPct val="100000"/>
              </a:lnSpc>
            </a:pPr>
            <a:r>
              <a:rPr lang="cs-CZ" dirty="0"/>
              <a:t>Gaussova modifikace vhodná pro minimalizaci součtu čtverců odchylek</a:t>
            </a:r>
          </a:p>
          <a:p>
            <a:pPr lvl="1"/>
            <a:r>
              <a:rPr lang="cs-CZ" dirty="0"/>
              <a:t>Poprvé v </a:t>
            </a:r>
            <a:r>
              <a:rPr lang="pt-BR" i="1" dirty="0"/>
              <a:t>Theoria motus corporum coelestium in sectionibus conicis solem ambientum</a:t>
            </a:r>
            <a:r>
              <a:rPr lang="cs-CZ" i="1" dirty="0"/>
              <a:t> </a:t>
            </a:r>
            <a:r>
              <a:rPr lang="cs-CZ" dirty="0"/>
              <a:t>(1809)</a:t>
            </a:r>
          </a:p>
          <a:p>
            <a:pPr lvl="1"/>
            <a:r>
              <a:rPr lang="cs-CZ" dirty="0"/>
              <a:t>Vyhýbá se explicitnímu použití druhé derivace</a:t>
            </a:r>
          </a:p>
          <a:p>
            <a:pPr lvl="1"/>
            <a:r>
              <a:rPr lang="cs-CZ" dirty="0"/>
              <a:t>Velmi užitečná ve stochastických aproximačních algoritmech   </a:t>
            </a:r>
          </a:p>
        </p:txBody>
      </p:sp>
      <p:pic>
        <p:nvPicPr>
          <p:cNvPr id="9" name="Obrázek 8" descr="Obsah obrázku ventilace, zařízení, pavučina&#10;&#10;Popis byl vytvořen automaticky">
            <a:extLst>
              <a:ext uri="{FF2B5EF4-FFF2-40B4-BE49-F238E27FC236}">
                <a16:creationId xmlns:a16="http://schemas.microsoft.com/office/drawing/2014/main" id="{00075A62-0C92-4106-88EB-185F05F5D1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8852" y="2954128"/>
            <a:ext cx="2095500" cy="2409825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8F8AD116-3677-409E-9D0E-1D6616663205}"/>
              </a:ext>
            </a:extLst>
          </p:cNvPr>
          <p:cNvSpPr txBox="1"/>
          <p:nvPr/>
        </p:nvSpPr>
        <p:spPr>
          <a:xfrm>
            <a:off x="8091435" y="5446392"/>
            <a:ext cx="29502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Červeně – Newtonova metoda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BA6A1D5-E0DC-48CE-8098-A7EB3574CE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765" y="3668693"/>
            <a:ext cx="3083601" cy="2322979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FF66DF73-0E99-47DE-8B38-225D6B8F298E}"/>
              </a:ext>
            </a:extLst>
          </p:cNvPr>
          <p:cNvSpPr txBox="1"/>
          <p:nvPr/>
        </p:nvSpPr>
        <p:spPr>
          <a:xfrm>
            <a:off x="2558765" y="5920222"/>
            <a:ext cx="3083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>
                <a:hlinkClick r:id="rId5"/>
              </a:rPr>
              <a:t>Aproximace zašuměné křivky hodnot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406605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81B8F8-1A12-4D95-9243-016485396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5245DB-D0C0-402C-A7C0-85AE91A4A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AA3C5-028A-4ADE-89C4-5E16B54C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203445" cy="451576"/>
          </a:xfrm>
        </p:spPr>
        <p:txBody>
          <a:bodyPr/>
          <a:lstStyle/>
          <a:p>
            <a:r>
              <a:rPr lang="en-US" dirty="0"/>
              <a:t>2. Line</a:t>
            </a:r>
            <a:r>
              <a:rPr lang="cs-CZ" dirty="0" err="1"/>
              <a:t>ární</a:t>
            </a:r>
            <a:r>
              <a:rPr lang="cs-CZ" dirty="0"/>
              <a:t> programování</a:t>
            </a: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4D517B78-CC80-4E4A-BFAF-DF093AD84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012" y="1012890"/>
            <a:ext cx="7411141" cy="483221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„Programování“ ještě z doby, kdy to znamenalo plán postupu v logistice …</a:t>
            </a:r>
          </a:p>
          <a:p>
            <a:pPr lvl="1"/>
            <a:r>
              <a:rPr lang="cs-CZ" dirty="0" err="1"/>
              <a:t>Dantzig</a:t>
            </a:r>
            <a:r>
              <a:rPr lang="cs-CZ" dirty="0"/>
              <a:t> navrhl svůj </a:t>
            </a:r>
            <a:r>
              <a:rPr lang="cs-CZ" b="1" dirty="0"/>
              <a:t>simplexový algoritmus </a:t>
            </a:r>
            <a:r>
              <a:rPr lang="cs-CZ" dirty="0"/>
              <a:t>„až“ v roce 1947</a:t>
            </a:r>
          </a:p>
          <a:p>
            <a:pPr lvl="1"/>
            <a:r>
              <a:rPr lang="cs-CZ" dirty="0"/>
              <a:t>Optimalizace spojená s řešením systémů lineárních nerovnic má dlouhou historii</a:t>
            </a:r>
          </a:p>
          <a:p>
            <a:pPr lvl="1"/>
            <a:r>
              <a:rPr lang="cs-CZ" dirty="0" err="1"/>
              <a:t>Kantorovich</a:t>
            </a:r>
            <a:r>
              <a:rPr lang="cs-CZ" dirty="0"/>
              <a:t> (ruský matematik a ekonom) navrhl postupy pro řešení problémů spojených s armádní logistikou, paralelně americko-holandský ekonom </a:t>
            </a:r>
            <a:r>
              <a:rPr lang="cs-CZ" dirty="0" err="1"/>
              <a:t>Koopmans</a:t>
            </a:r>
            <a:r>
              <a:rPr lang="cs-CZ" dirty="0"/>
              <a:t>, společně pak za to získali Nobelovu cenu v roce 1975.  </a:t>
            </a:r>
          </a:p>
          <a:p>
            <a:pPr>
              <a:lnSpc>
                <a:spcPct val="100000"/>
              </a:lnSpc>
            </a:pPr>
            <a:r>
              <a:rPr lang="cs-CZ" dirty="0"/>
              <a:t>Docela jednoduché pro použití, nelehké pro úplné matematické ovládnutí …</a:t>
            </a:r>
          </a:p>
          <a:p>
            <a:pPr lvl="1"/>
            <a:r>
              <a:rPr lang="cs-CZ" dirty="0"/>
              <a:t>Učebnice pro střední zdravotní školy</a:t>
            </a:r>
          </a:p>
          <a:p>
            <a:pPr lvl="1"/>
            <a:r>
              <a:rPr lang="cs-CZ" dirty="0"/>
              <a:t>Krásný nelehký kurz pro studenty matematiky</a:t>
            </a:r>
          </a:p>
          <a:p>
            <a:pPr lvl="1"/>
            <a:r>
              <a:rPr lang="cs-CZ" dirty="0"/>
              <a:t>Pěkný příklad „duality“ v pozadí matematiky (John von Neumann)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E667F8A6-3086-41BA-B174-74979EC1CF0F}"/>
              </a:ext>
            </a:extLst>
          </p:cNvPr>
          <p:cNvSpPr txBox="1"/>
          <p:nvPr/>
        </p:nvSpPr>
        <p:spPr>
          <a:xfrm>
            <a:off x="10160000" y="2488515"/>
            <a:ext cx="1896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Leonid </a:t>
            </a:r>
            <a:r>
              <a:rPr lang="cs-CZ" sz="1600" dirty="0" err="1"/>
              <a:t>Kantorovich</a:t>
            </a:r>
            <a:endParaRPr lang="cs-CZ" sz="1600" dirty="0"/>
          </a:p>
          <a:p>
            <a:r>
              <a:rPr lang="cs-CZ" sz="1600" dirty="0"/>
              <a:t>1912-1986 </a:t>
            </a:r>
          </a:p>
        </p:txBody>
      </p:sp>
      <p:pic>
        <p:nvPicPr>
          <p:cNvPr id="9" name="Obrázek 8" descr="Obsah obrázku muž, osoba, nošení, brýle&#10;&#10;Popis byl vytvořen automaticky">
            <a:extLst>
              <a:ext uri="{FF2B5EF4-FFF2-40B4-BE49-F238E27FC236}">
                <a16:creationId xmlns:a16="http://schemas.microsoft.com/office/drawing/2014/main" id="{3DF064C9-13D5-40C0-B6B1-7808998812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0" y="107951"/>
            <a:ext cx="1896036" cy="2438992"/>
          </a:xfrm>
          <a:prstGeom prst="rect">
            <a:avLst/>
          </a:prstGeom>
        </p:spPr>
      </p:pic>
      <p:pic>
        <p:nvPicPr>
          <p:cNvPr id="1026" name="Picture 2" descr="George Bernard Dantzig -- Stanford math professor">
            <a:extLst>
              <a:ext uri="{FF2B5EF4-FFF2-40B4-BE49-F238E27FC236}">
                <a16:creationId xmlns:a16="http://schemas.microsoft.com/office/drawing/2014/main" id="{793509D9-4A58-41D3-942C-567745187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00" y="3096786"/>
            <a:ext cx="1896036" cy="248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2559A2D4-1DD9-40EB-B20C-CD09C09006BF}"/>
              </a:ext>
            </a:extLst>
          </p:cNvPr>
          <p:cNvSpPr txBox="1"/>
          <p:nvPr/>
        </p:nvSpPr>
        <p:spPr>
          <a:xfrm>
            <a:off x="10081813" y="5506316"/>
            <a:ext cx="1896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George </a:t>
            </a:r>
            <a:r>
              <a:rPr lang="cs-CZ" sz="1600" dirty="0" err="1"/>
              <a:t>Dantzig</a:t>
            </a:r>
            <a:endParaRPr lang="cs-CZ" sz="1600" dirty="0"/>
          </a:p>
          <a:p>
            <a:r>
              <a:rPr lang="cs-CZ" sz="1600" dirty="0"/>
              <a:t>1914-2005 </a:t>
            </a:r>
          </a:p>
        </p:txBody>
      </p:sp>
      <p:pic>
        <p:nvPicPr>
          <p:cNvPr id="12" name="Obrázek 11" descr="Obsah obrázku osoba, muž, exteriér&#10;&#10;Popis byl vytvořen automaticky">
            <a:extLst>
              <a:ext uri="{FF2B5EF4-FFF2-40B4-BE49-F238E27FC236}">
                <a16:creationId xmlns:a16="http://schemas.microsoft.com/office/drawing/2014/main" id="{9E0C714D-C357-4FDF-844B-F4F6B60BBA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1340" y="1626361"/>
            <a:ext cx="1868062" cy="2487920"/>
          </a:xfrm>
          <a:prstGeom prst="rect">
            <a:avLst/>
          </a:prstGeom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ACB0AEAF-BE19-4223-8B82-C3FDD04A755C}"/>
              </a:ext>
            </a:extLst>
          </p:cNvPr>
          <p:cNvSpPr txBox="1"/>
          <p:nvPr/>
        </p:nvSpPr>
        <p:spPr>
          <a:xfrm>
            <a:off x="8004615" y="4185037"/>
            <a:ext cx="21162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err="1"/>
              <a:t>Tjalling</a:t>
            </a:r>
            <a:r>
              <a:rPr lang="cs-CZ" sz="1600" dirty="0"/>
              <a:t> C. </a:t>
            </a:r>
            <a:r>
              <a:rPr lang="cs-CZ" sz="1600" dirty="0" err="1"/>
              <a:t>Koopmans</a:t>
            </a:r>
            <a:endParaRPr lang="cs-CZ" sz="1600" dirty="0"/>
          </a:p>
          <a:p>
            <a:r>
              <a:rPr lang="cs-CZ" sz="1600" dirty="0"/>
              <a:t>1910-1985 </a:t>
            </a:r>
          </a:p>
        </p:txBody>
      </p:sp>
    </p:spTree>
    <p:extLst>
      <p:ext uri="{BB962C8B-B14F-4D97-AF65-F5344CB8AC3E}">
        <p14:creationId xmlns:p14="http://schemas.microsoft.com/office/powerpoint/2010/main" val="1289213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81B8F8-1A12-4D95-9243-016485396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pl-PL"/>
              <a:t>Matematika jako součást kultury, podzim 2022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5245DB-D0C0-402C-A7C0-85AE91A4A2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3DAA3C5-028A-4ADE-89C4-5E16B54CC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99" y="378000"/>
            <a:ext cx="11203445" cy="451576"/>
          </a:xfrm>
        </p:spPr>
        <p:txBody>
          <a:bodyPr/>
          <a:lstStyle/>
          <a:p>
            <a:r>
              <a:rPr lang="cs-CZ" dirty="0"/>
              <a:t>3. </a:t>
            </a:r>
            <a:r>
              <a:rPr lang="cs-CZ" dirty="0" err="1"/>
              <a:t>Deep</a:t>
            </a:r>
            <a:r>
              <a:rPr lang="cs-CZ" dirty="0"/>
              <a:t> Learning – neuronové sítě </a:t>
            </a:r>
          </a:p>
        </p:txBody>
      </p:sp>
      <p:sp>
        <p:nvSpPr>
          <p:cNvPr id="5" name="Zástupný obsah 3">
            <a:extLst>
              <a:ext uri="{FF2B5EF4-FFF2-40B4-BE49-F238E27FC236}">
                <a16:creationId xmlns:a16="http://schemas.microsoft.com/office/drawing/2014/main" id="{4D517B78-CC80-4E4A-BFAF-DF093AD84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1016595"/>
            <a:ext cx="11203444" cy="4539832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Neuronové sítě – biologické versus umělé. </a:t>
            </a:r>
          </a:p>
          <a:p>
            <a:pPr lvl="1"/>
            <a:r>
              <a:rPr lang="cs-CZ" dirty="0"/>
              <a:t>Matematické modely aktivity neuronů od konce 19. století</a:t>
            </a:r>
          </a:p>
          <a:p>
            <a:pPr lvl="1"/>
            <a:r>
              <a:rPr lang="cs-CZ" dirty="0" err="1"/>
              <a:t>Supervizované</a:t>
            </a:r>
            <a:r>
              <a:rPr lang="cs-CZ" dirty="0"/>
              <a:t> a </a:t>
            </a:r>
            <a:r>
              <a:rPr lang="cs-CZ" dirty="0" err="1"/>
              <a:t>nesupervizované</a:t>
            </a:r>
            <a:r>
              <a:rPr lang="cs-CZ" dirty="0"/>
              <a:t> učení (Donald </a:t>
            </a:r>
            <a:r>
              <a:rPr lang="cs-CZ" dirty="0" err="1"/>
              <a:t>Hebb</a:t>
            </a:r>
            <a:r>
              <a:rPr lang="cs-CZ" dirty="0"/>
              <a:t> a „</a:t>
            </a:r>
            <a:r>
              <a:rPr lang="cs-CZ" dirty="0" err="1"/>
              <a:t>Hebbian</a:t>
            </a:r>
            <a:r>
              <a:rPr lang="cs-CZ" dirty="0"/>
              <a:t> learning“ – koncem 40. let)</a:t>
            </a:r>
          </a:p>
          <a:p>
            <a:pPr lvl="1"/>
            <a:r>
              <a:rPr lang="cs-CZ" dirty="0"/>
              <a:t>Koncept „</a:t>
            </a:r>
            <a:r>
              <a:rPr lang="cs-CZ" dirty="0" err="1"/>
              <a:t>perceptronu</a:t>
            </a:r>
            <a:r>
              <a:rPr lang="cs-CZ" dirty="0"/>
              <a:t>“ (</a:t>
            </a:r>
            <a:r>
              <a:rPr lang="cs-CZ" dirty="0" err="1"/>
              <a:t>Rosenblatt</a:t>
            </a:r>
            <a:r>
              <a:rPr lang="cs-CZ" dirty="0"/>
              <a:t>, 1958)</a:t>
            </a:r>
          </a:p>
          <a:p>
            <a:pPr lvl="1"/>
            <a:r>
              <a:rPr lang="cs-CZ" dirty="0"/>
              <a:t>Strojové učení – boom od 70. let</a:t>
            </a:r>
          </a:p>
          <a:p>
            <a:pPr>
              <a:lnSpc>
                <a:spcPct val="100000"/>
              </a:lnSpc>
            </a:pPr>
            <a:r>
              <a:rPr lang="cs-CZ" dirty="0"/>
              <a:t>Umělá inteligence založená na neuronových sítích</a:t>
            </a:r>
          </a:p>
          <a:p>
            <a:pPr lvl="1"/>
            <a:r>
              <a:rPr lang="cs-CZ" dirty="0"/>
              <a:t>Síť je graf jehož vrcholy jsou „neurony“ (podle vstupu umí dál poslat buď 0 nebo 1), hrany jsou opatřeny vahami a neuron samotný má ještě „</a:t>
            </a:r>
            <a:r>
              <a:rPr lang="cs-CZ" dirty="0" err="1"/>
              <a:t>bias</a:t>
            </a:r>
            <a:r>
              <a:rPr lang="cs-CZ" dirty="0"/>
              <a:t>“, podle kterého se rozhoduje – koncept </a:t>
            </a:r>
            <a:r>
              <a:rPr lang="cs-CZ" dirty="0" err="1"/>
              <a:t>perceptronu</a:t>
            </a:r>
            <a:r>
              <a:rPr lang="cs-CZ" dirty="0"/>
              <a:t>.</a:t>
            </a:r>
          </a:p>
          <a:p>
            <a:pPr lvl="1"/>
            <a:r>
              <a:rPr lang="cs-CZ" dirty="0"/>
              <a:t>Dnes mnoho daleko rafinovanějších postupů, jak chování neuronů modelovat. </a:t>
            </a:r>
          </a:p>
          <a:p>
            <a:r>
              <a:rPr lang="cs-CZ" dirty="0"/>
              <a:t>Trénování neuronových sítí</a:t>
            </a:r>
          </a:p>
          <a:p>
            <a:pPr lvl="1"/>
            <a:r>
              <a:rPr lang="cs-CZ" dirty="0" err="1"/>
              <a:t>Supervizovaný</a:t>
            </a:r>
            <a:r>
              <a:rPr lang="cs-CZ" dirty="0"/>
              <a:t> trénink spočívá v postupném nastavování parametrů sítě (váhy, </a:t>
            </a:r>
            <a:r>
              <a:rPr lang="cs-CZ" dirty="0" err="1"/>
              <a:t>biasy</a:t>
            </a:r>
            <a:r>
              <a:rPr lang="cs-CZ" dirty="0"/>
              <a:t>), tak aby byla </a:t>
            </a:r>
            <a:r>
              <a:rPr lang="cs-CZ" dirty="0" err="1"/>
              <a:t>minimizovaná</a:t>
            </a:r>
            <a:r>
              <a:rPr lang="cs-CZ" dirty="0"/>
              <a:t> „průměrná chyba“. </a:t>
            </a:r>
          </a:p>
          <a:p>
            <a:pPr lvl="1"/>
            <a:r>
              <a:rPr lang="cs-CZ" dirty="0"/>
              <a:t>Odkazy na pěkný rychlý vhled (do „velmi staré technologie“): </a:t>
            </a:r>
            <a:r>
              <a:rPr lang="cs-CZ" dirty="0">
                <a:hlinkClick r:id="rId2"/>
              </a:rPr>
              <a:t>část 1</a:t>
            </a:r>
            <a:r>
              <a:rPr lang="cs-CZ" dirty="0"/>
              <a:t>, </a:t>
            </a:r>
            <a:r>
              <a:rPr lang="cs-CZ" dirty="0">
                <a:hlinkClick r:id="rId3"/>
              </a:rPr>
              <a:t>část 2</a:t>
            </a:r>
            <a:r>
              <a:rPr lang="cs-CZ" dirty="0"/>
              <a:t>, </a:t>
            </a:r>
            <a:r>
              <a:rPr lang="cs-CZ" dirty="0">
                <a:hlinkClick r:id="rId4"/>
              </a:rPr>
              <a:t>část 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6620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CI-HR-CZ.potx" id="{D0649A33-B6CA-4105-9438-C54C3517DA68}" vid="{A4D183C9-CC4D-47B8-9683-9AA6249CE19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8058EBC04C5494297F071FAAA362FA8" ma:contentTypeVersion="12" ma:contentTypeDescription="Vytvoří nový dokument" ma:contentTypeScope="" ma:versionID="f849d183c16bf827a713bfb98d973fcd">
  <xsd:schema xmlns:xsd="http://www.w3.org/2001/XMLSchema" xmlns:xs="http://www.w3.org/2001/XMLSchema" xmlns:p="http://schemas.microsoft.com/office/2006/metadata/properties" xmlns:ns2="b0fbe9a5-8643-4295-bd17-2d686a448b22" xmlns:ns3="291c7a7e-e635-4e18-aaae-071bbe419dbc" targetNamespace="http://schemas.microsoft.com/office/2006/metadata/properties" ma:root="true" ma:fieldsID="a8e615219e9cbc63714a06b0002bf92c" ns2:_="" ns3:_="">
    <xsd:import namespace="b0fbe9a5-8643-4295-bd17-2d686a448b22"/>
    <xsd:import namespace="291c7a7e-e635-4e18-aaae-071bbe419db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fbe9a5-8643-4295-bd17-2d686a448b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1c7a7e-e635-4e18-aaae-071bbe419db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165E769-D43C-43DC-91B7-21865FF7F232}">
  <ds:schemaRefs>
    <ds:schemaRef ds:uri="291c7a7e-e635-4e18-aaae-071bbe419dbc"/>
    <ds:schemaRef ds:uri="b0fbe9a5-8643-4295-bd17-2d686a448b2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D4BE5469-61B0-4D5F-A3D4-E5844B123C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131CD82-B82F-4214-912B-2FB5DB30B96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0fbe9a5-8643-4295-bd17-2d686a448b22"/>
    <ds:schemaRef ds:uri="http://purl.org/dc/elements/1.1/"/>
    <ds:schemaRef ds:uri="291c7a7e-e635-4e18-aaae-071bbe419dbc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Prezentace-SCI-HR-CZ</Template>
  <TotalTime>32848</TotalTime>
  <Words>762</Words>
  <Application>Microsoft Office PowerPoint</Application>
  <PresentationFormat>Širokoúhlá obrazovka</PresentationFormat>
  <Paragraphs>84</Paragraphs>
  <Slides>7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CORE004 Matematika jako součást kultury Týden 12. Výzva ekonomie: optimalizace (lineární programování, strojové učení) 1. prosince 2022   Jan Slovák </vt:lpstr>
      <vt:lpstr>1. Hledání extrémů (a „nejlepší možný“ svět)</vt:lpstr>
      <vt:lpstr>1a. Stacionární body</vt:lpstr>
      <vt:lpstr>1b. Gradientní sestup / výstup</vt:lpstr>
      <vt:lpstr>1c. Algoritmy Newtona a Gausse</vt:lpstr>
      <vt:lpstr>2. Lineární programování</vt:lpstr>
      <vt:lpstr>3. Deep Learning – neuronové sítě </vt:lpstr>
    </vt:vector>
  </TitlesOfParts>
  <Company>PriF MU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Personální strategie na Přírodovědecké fakultě MU</dc:title>
  <dc:creator>Barbora Wahlová</dc:creator>
  <cp:lastModifiedBy>Jan Slovák</cp:lastModifiedBy>
  <cp:revision>587</cp:revision>
  <cp:lastPrinted>2020-09-14T10:04:45Z</cp:lastPrinted>
  <dcterms:created xsi:type="dcterms:W3CDTF">2019-10-17T11:15:04Z</dcterms:created>
  <dcterms:modified xsi:type="dcterms:W3CDTF">2022-12-01T10:56:39Z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0x010100D8058EBC04C5494297F071FAAA362FA8</vt:lpwstr>
  </property>
</Properties>
</file>