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31" r:id="rId2"/>
    <p:sldId id="435" r:id="rId3"/>
    <p:sldId id="463" r:id="rId4"/>
    <p:sldId id="444" r:id="rId5"/>
    <p:sldId id="445" r:id="rId6"/>
    <p:sldId id="446" r:id="rId7"/>
    <p:sldId id="447" r:id="rId8"/>
    <p:sldId id="464" r:id="rId9"/>
    <p:sldId id="437" r:id="rId10"/>
    <p:sldId id="438" r:id="rId11"/>
    <p:sldId id="461" r:id="rId12"/>
    <p:sldId id="439" r:id="rId13"/>
    <p:sldId id="440" r:id="rId14"/>
    <p:sldId id="441" r:id="rId15"/>
    <p:sldId id="442" r:id="rId16"/>
    <p:sldId id="462" r:id="rId17"/>
    <p:sldId id="443" r:id="rId18"/>
    <p:sldId id="448" r:id="rId19"/>
    <p:sldId id="449" r:id="rId20"/>
    <p:sldId id="450" r:id="rId21"/>
    <p:sldId id="452" r:id="rId22"/>
    <p:sldId id="453" r:id="rId23"/>
    <p:sldId id="454" r:id="rId24"/>
    <p:sldId id="455" r:id="rId25"/>
    <p:sldId id="456" r:id="rId26"/>
    <p:sldId id="457" r:id="rId27"/>
    <p:sldId id="451" r:id="rId28"/>
    <p:sldId id="459" r:id="rId29"/>
    <p:sldId id="465" r:id="rId30"/>
    <p:sldId id="460" r:id="rId31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2FF4B-CDDF-4319-AA17-33164D377460}" v="42" dt="2022-10-27T07:46:06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16" autoAdjust="0"/>
    <p:restoredTop sz="96878" autoAdjust="0"/>
  </p:normalViewPr>
  <p:slideViewPr>
    <p:cSldViewPr>
      <p:cViewPr varScale="1">
        <p:scale>
          <a:sx n="127" d="100"/>
          <a:sy n="127" d="100"/>
        </p:scale>
        <p:origin x="87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0102FF4B-CDDF-4319-AA17-33164D377460}"/>
    <pc:docChg chg="undo custSel addSld delSld modSld sldOrd">
      <pc:chgData name="Luděk Bláha" userId="42617b0c-9dcc-4722-9496-b1459645750d" providerId="ADAL" clId="{0102FF4B-CDDF-4319-AA17-33164D377460}" dt="2022-10-27T07:46:28.201" v="334" actId="6549"/>
      <pc:docMkLst>
        <pc:docMk/>
      </pc:docMkLst>
      <pc:sldChg chg="addSp modSp mod">
        <pc:chgData name="Luděk Bláha" userId="42617b0c-9dcc-4722-9496-b1459645750d" providerId="ADAL" clId="{0102FF4B-CDDF-4319-AA17-33164D377460}" dt="2022-10-27T07:29:46.991" v="48" actId="1037"/>
        <pc:sldMkLst>
          <pc:docMk/>
          <pc:sldMk cId="0" sldId="451"/>
        </pc:sldMkLst>
        <pc:spChg chg="mod">
          <ac:chgData name="Luděk Bláha" userId="42617b0c-9dcc-4722-9496-b1459645750d" providerId="ADAL" clId="{0102FF4B-CDDF-4319-AA17-33164D377460}" dt="2022-10-27T07:29:46.991" v="48" actId="1037"/>
          <ac:spMkLst>
            <pc:docMk/>
            <pc:sldMk cId="0" sldId="451"/>
            <ac:spMk id="19458" creationId="{00000000-0000-0000-0000-000000000000}"/>
          </ac:spMkLst>
        </pc:spChg>
        <pc:picChg chg="add mod">
          <ac:chgData name="Luděk Bláha" userId="42617b0c-9dcc-4722-9496-b1459645750d" providerId="ADAL" clId="{0102FF4B-CDDF-4319-AA17-33164D377460}" dt="2022-10-27T07:29:26.524" v="20" actId="14100"/>
          <ac:picMkLst>
            <pc:docMk/>
            <pc:sldMk cId="0" sldId="451"/>
            <ac:picMk id="2050" creationId="{E209566F-E990-0431-504F-E61BF387C42C}"/>
          </ac:picMkLst>
        </pc:picChg>
        <pc:picChg chg="mod">
          <ac:chgData name="Luděk Bláha" userId="42617b0c-9dcc-4722-9496-b1459645750d" providerId="ADAL" clId="{0102FF4B-CDDF-4319-AA17-33164D377460}" dt="2022-10-27T07:29:24.550" v="19" actId="1076"/>
          <ac:picMkLst>
            <pc:docMk/>
            <pc:sldMk cId="0" sldId="451"/>
            <ac:picMk id="19459" creationId="{00000000-0000-0000-0000-000000000000}"/>
          </ac:picMkLst>
        </pc:picChg>
      </pc:sldChg>
      <pc:sldChg chg="addSp delSp">
        <pc:chgData name="Luděk Bláha" userId="42617b0c-9dcc-4722-9496-b1459645750d" providerId="ADAL" clId="{0102FF4B-CDDF-4319-AA17-33164D377460}" dt="2022-10-27T07:25:55.745" v="2" actId="21"/>
        <pc:sldMkLst>
          <pc:docMk/>
          <pc:sldMk cId="0" sldId="453"/>
        </pc:sldMkLst>
        <pc:picChg chg="add del">
          <ac:chgData name="Luděk Bláha" userId="42617b0c-9dcc-4722-9496-b1459645750d" providerId="ADAL" clId="{0102FF4B-CDDF-4319-AA17-33164D377460}" dt="2022-10-27T07:25:55.745" v="2" actId="21"/>
          <ac:picMkLst>
            <pc:docMk/>
            <pc:sldMk cId="0" sldId="453"/>
            <ac:picMk id="1026" creationId="{1C30BE45-504A-B54D-FA18-870F09FB491A}"/>
          </ac:picMkLst>
        </pc:picChg>
      </pc:sldChg>
      <pc:sldChg chg="addSp modSp mod">
        <pc:chgData name="Luděk Bláha" userId="42617b0c-9dcc-4722-9496-b1459645750d" providerId="ADAL" clId="{0102FF4B-CDDF-4319-AA17-33164D377460}" dt="2022-10-27T07:26:22.681" v="9" actId="1076"/>
        <pc:sldMkLst>
          <pc:docMk/>
          <pc:sldMk cId="0" sldId="454"/>
        </pc:sldMkLst>
        <pc:spChg chg="mod">
          <ac:chgData name="Luděk Bláha" userId="42617b0c-9dcc-4722-9496-b1459645750d" providerId="ADAL" clId="{0102FF4B-CDDF-4319-AA17-33164D377460}" dt="2022-10-27T07:25:19.685" v="0" actId="207"/>
          <ac:spMkLst>
            <pc:docMk/>
            <pc:sldMk cId="0" sldId="454"/>
            <ac:spMk id="22530" creationId="{00000000-0000-0000-0000-000000000000}"/>
          </ac:spMkLst>
        </pc:spChg>
        <pc:picChg chg="add mod">
          <ac:chgData name="Luděk Bláha" userId="42617b0c-9dcc-4722-9496-b1459645750d" providerId="ADAL" clId="{0102FF4B-CDDF-4319-AA17-33164D377460}" dt="2022-10-27T07:26:22.681" v="9" actId="1076"/>
          <ac:picMkLst>
            <pc:docMk/>
            <pc:sldMk cId="0" sldId="454"/>
            <ac:picMk id="2" creationId="{FB48CFDD-E4E9-03B7-3817-F6A9E2FD11B2}"/>
          </ac:picMkLst>
        </pc:picChg>
        <pc:picChg chg="mod">
          <ac:chgData name="Luděk Bláha" userId="42617b0c-9dcc-4722-9496-b1459645750d" providerId="ADAL" clId="{0102FF4B-CDDF-4319-AA17-33164D377460}" dt="2022-10-27T07:26:00.074" v="4" actId="14100"/>
          <ac:picMkLst>
            <pc:docMk/>
            <pc:sldMk cId="0" sldId="454"/>
            <ac:picMk id="22531" creationId="{00000000-0000-0000-0000-000000000000}"/>
          </ac:picMkLst>
        </pc:picChg>
      </pc:sldChg>
      <pc:sldChg chg="modSp mod">
        <pc:chgData name="Luděk Bláha" userId="42617b0c-9dcc-4722-9496-b1459645750d" providerId="ADAL" clId="{0102FF4B-CDDF-4319-AA17-33164D377460}" dt="2022-10-27T07:27:20.216" v="13" actId="20577"/>
        <pc:sldMkLst>
          <pc:docMk/>
          <pc:sldMk cId="0" sldId="457"/>
        </pc:sldMkLst>
        <pc:spChg chg="mod">
          <ac:chgData name="Luděk Bláha" userId="42617b0c-9dcc-4722-9496-b1459645750d" providerId="ADAL" clId="{0102FF4B-CDDF-4319-AA17-33164D377460}" dt="2022-10-27T07:27:20.216" v="13" actId="20577"/>
          <ac:spMkLst>
            <pc:docMk/>
            <pc:sldMk cId="0" sldId="457"/>
            <ac:spMk id="4" creationId="{00000000-0000-0000-0000-000000000000}"/>
          </ac:spMkLst>
        </pc:spChg>
      </pc:sldChg>
      <pc:sldChg chg="addSp delSp modSp add del mod">
        <pc:chgData name="Luděk Bláha" userId="42617b0c-9dcc-4722-9496-b1459645750d" providerId="ADAL" clId="{0102FF4B-CDDF-4319-AA17-33164D377460}" dt="2022-10-27T07:46:28.201" v="334" actId="6549"/>
        <pc:sldMkLst>
          <pc:docMk/>
          <pc:sldMk cId="0" sldId="459"/>
        </pc:sldMkLst>
        <pc:spChg chg="mod">
          <ac:chgData name="Luděk Bláha" userId="42617b0c-9dcc-4722-9496-b1459645750d" providerId="ADAL" clId="{0102FF4B-CDDF-4319-AA17-33164D377460}" dt="2022-10-27T07:46:28.201" v="334" actId="6549"/>
          <ac:spMkLst>
            <pc:docMk/>
            <pc:sldMk cId="0" sldId="459"/>
            <ac:spMk id="27650" creationId="{00000000-0000-0000-0000-000000000000}"/>
          </ac:spMkLst>
        </pc:spChg>
        <pc:picChg chg="add del mod">
          <ac:chgData name="Luděk Bláha" userId="42617b0c-9dcc-4722-9496-b1459645750d" providerId="ADAL" clId="{0102FF4B-CDDF-4319-AA17-33164D377460}" dt="2022-10-27T07:45:59.334" v="307" actId="478"/>
          <ac:picMkLst>
            <pc:docMk/>
            <pc:sldMk cId="0" sldId="459"/>
            <ac:picMk id="5122" creationId="{B0137D56-DB06-9714-2687-5FE1F23C634D}"/>
          </ac:picMkLst>
        </pc:picChg>
        <pc:picChg chg="add mod">
          <ac:chgData name="Luděk Bláha" userId="42617b0c-9dcc-4722-9496-b1459645750d" providerId="ADAL" clId="{0102FF4B-CDDF-4319-AA17-33164D377460}" dt="2022-10-27T07:46:06.479" v="311" actId="1076"/>
          <ac:picMkLst>
            <pc:docMk/>
            <pc:sldMk cId="0" sldId="459"/>
            <ac:picMk id="5124" creationId="{9AB36113-378E-5725-CBEB-99205D1FB939}"/>
          </ac:picMkLst>
        </pc:picChg>
        <pc:picChg chg="del">
          <ac:chgData name="Luděk Bláha" userId="42617b0c-9dcc-4722-9496-b1459645750d" providerId="ADAL" clId="{0102FF4B-CDDF-4319-AA17-33164D377460}" dt="2022-10-27T07:44:52.390" v="282" actId="478"/>
          <ac:picMkLst>
            <pc:docMk/>
            <pc:sldMk cId="0" sldId="459"/>
            <ac:picMk id="27651" creationId="{00000000-0000-0000-0000-000000000000}"/>
          </ac:picMkLst>
        </pc:picChg>
      </pc:sldChg>
      <pc:sldChg chg="addSp delSp modSp add del mod">
        <pc:chgData name="Luděk Bláha" userId="42617b0c-9dcc-4722-9496-b1459645750d" providerId="ADAL" clId="{0102FF4B-CDDF-4319-AA17-33164D377460}" dt="2022-10-27T07:44:03.063" v="281" actId="1076"/>
        <pc:sldMkLst>
          <pc:docMk/>
          <pc:sldMk cId="0" sldId="460"/>
        </pc:sldMkLst>
        <pc:spChg chg="mod">
          <ac:chgData name="Luděk Bláha" userId="42617b0c-9dcc-4722-9496-b1459645750d" providerId="ADAL" clId="{0102FF4B-CDDF-4319-AA17-33164D377460}" dt="2022-10-27T07:43:53.439" v="277" actId="20577"/>
          <ac:spMkLst>
            <pc:docMk/>
            <pc:sldMk cId="0" sldId="460"/>
            <ac:spMk id="28674" creationId="{00000000-0000-0000-0000-000000000000}"/>
          </ac:spMkLst>
        </pc:spChg>
        <pc:picChg chg="add mod">
          <ac:chgData name="Luděk Bláha" userId="42617b0c-9dcc-4722-9496-b1459645750d" providerId="ADAL" clId="{0102FF4B-CDDF-4319-AA17-33164D377460}" dt="2022-10-27T07:44:02.182" v="280" actId="1076"/>
          <ac:picMkLst>
            <pc:docMk/>
            <pc:sldMk cId="0" sldId="460"/>
            <ac:picMk id="4098" creationId="{E199AE1A-DDF6-4857-4566-E1F09B70C48B}"/>
          </ac:picMkLst>
        </pc:picChg>
        <pc:picChg chg="add mod">
          <ac:chgData name="Luděk Bláha" userId="42617b0c-9dcc-4722-9496-b1459645750d" providerId="ADAL" clId="{0102FF4B-CDDF-4319-AA17-33164D377460}" dt="2022-10-27T07:44:03.063" v="281" actId="1076"/>
          <ac:picMkLst>
            <pc:docMk/>
            <pc:sldMk cId="0" sldId="460"/>
            <ac:picMk id="4100" creationId="{F3A40333-1FA2-A781-44F6-55A90E1EB156}"/>
          </ac:picMkLst>
        </pc:picChg>
        <pc:picChg chg="del mod">
          <ac:chgData name="Luděk Bláha" userId="42617b0c-9dcc-4722-9496-b1459645750d" providerId="ADAL" clId="{0102FF4B-CDDF-4319-AA17-33164D377460}" dt="2022-10-27T07:42:41.656" v="71" actId="478"/>
          <ac:picMkLst>
            <pc:docMk/>
            <pc:sldMk cId="0" sldId="460"/>
            <ac:picMk id="28675" creationId="{00000000-0000-0000-0000-000000000000}"/>
          </ac:picMkLst>
        </pc:picChg>
      </pc:sldChg>
      <pc:sldChg chg="add del ord">
        <pc:chgData name="Luděk Bláha" userId="42617b0c-9dcc-4722-9496-b1459645750d" providerId="ADAL" clId="{0102FF4B-CDDF-4319-AA17-33164D377460}" dt="2022-10-27T07:30:39.227" v="58"/>
        <pc:sldMkLst>
          <pc:docMk/>
          <pc:sldMk cId="0" sldId="4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27.10.2022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27.10.2022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8CB697-FA16-471A-BC51-96149434BA3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1C2EF-BF74-428D-8D78-D31A661D7C28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BFD237-7FAC-4A66-B98B-CF765C7CB9D3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D5EDC-0576-42DC-A32C-2771AA1D5A0F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84A9F0-C114-4B55-930D-0484188DB50F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4259A0-F8CA-43AD-82A9-CBCF603C61A7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B5DBAF-ADB2-440F-A534-6E6A7FA28DD5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074-E12A-46E8-9549-1F0C87F1B2AC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BE585F-281B-4BD4-AC5C-C542F85FD12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0ABD0C-7A3F-499F-8C8E-B8BCC932D0F3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8E95A3-E89E-4548-8DE1-4CE4A4C7A59C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F99E3A-D6C4-4E67-970A-3E2CCCF19352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22ED70-4176-464B-BF81-EDB062AF202D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E76065-C25E-4104-9A0A-943968989678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4F33B5-2CCF-4FE1-95CE-A2FCCB1F9D8E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FAFC5-A8EA-42C2-AF8A-963EB91DF78B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DA52-9F62-457B-BDA0-54D53132F697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F36405-7CBA-4F8A-8223-4C79FBC24963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27EF12-5831-449E-AC4E-44B704E6E10E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BB55F9-BD49-408D-9E70-9DF1DA3C3838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5D553D-80BB-41F2-875C-B7D682D723A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4F8CDF-93AF-402D-ABB4-AFC2F55E1A3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85DB63-2971-4DEF-9F13-3532B49E2481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79D26C-F6C4-459F-AA3D-7E88AC4425B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FA0A9-1A7D-41F0-A159-3F3CEBAD21DA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08 – </a:t>
            </a:r>
            <a:r>
              <a:rPr lang="en-GB" sz="3600" b="1" dirty="0">
                <a:solidFill>
                  <a:srgbClr val="FF3300"/>
                </a:solidFill>
              </a:rPr>
              <a:t>Mechanisms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>
                <a:solidFill>
                  <a:srgbClr val="FF3300"/>
                </a:solidFill>
              </a:rPr>
              <a:t>Signalling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r>
              <a:rPr lang="cs-CZ" sz="3600" b="1" dirty="0" err="1">
                <a:solidFill>
                  <a:srgbClr val="FF3300"/>
                </a:solidFill>
              </a:rPr>
              <a:t>and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r>
              <a:rPr lang="cs-CZ" sz="3600" b="1" dirty="0" err="1">
                <a:solidFill>
                  <a:srgbClr val="FF3300"/>
                </a:solidFill>
              </a:rPr>
              <a:t>regulation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9512" y="1124744"/>
            <a:ext cx="87129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stimulation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inhibition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growth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mood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swings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induction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suppression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apoptosis</a:t>
            </a:r>
            <a:r>
              <a:rPr lang="cs-CZ" sz="2400" dirty="0">
                <a:latin typeface="Arial" charset="0"/>
              </a:rPr>
              <a:t> </a:t>
            </a:r>
            <a:br>
              <a:rPr lang="en-GB" sz="2400" dirty="0">
                <a:latin typeface="Arial" charset="0"/>
              </a:rPr>
            </a:br>
            <a:r>
              <a:rPr lang="en-GB" sz="2400" dirty="0">
                <a:latin typeface="Arial" charset="0"/>
              </a:rPr>
              <a:t>	</a:t>
            </a:r>
            <a:r>
              <a:rPr lang="cs-CZ" sz="2400" dirty="0">
                <a:latin typeface="Arial" charset="0"/>
              </a:rPr>
              <a:t>(</a:t>
            </a:r>
            <a:r>
              <a:rPr lang="cs-CZ" sz="2400" dirty="0" err="1">
                <a:latin typeface="Arial" charset="0"/>
              </a:rPr>
              <a:t>programmed</a:t>
            </a:r>
            <a:r>
              <a:rPr lang="cs-CZ" sz="2400" dirty="0">
                <a:latin typeface="Arial" charset="0"/>
              </a:rPr>
              <a:t> cell </a:t>
            </a:r>
            <a:r>
              <a:rPr lang="cs-CZ" sz="2400" dirty="0" err="1">
                <a:latin typeface="Arial" charset="0"/>
              </a:rPr>
              <a:t>death</a:t>
            </a:r>
            <a:r>
              <a:rPr lang="cs-CZ" sz="2400" dirty="0">
                <a:latin typeface="Arial" charset="0"/>
              </a:rPr>
              <a:t>)</a:t>
            </a: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activation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inhibition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the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immune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system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regulation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metabolism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preparation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fighting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fleeing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mating</a:t>
            </a:r>
            <a:r>
              <a:rPr lang="en-US" sz="2400" dirty="0">
                <a:latin typeface="Arial" charset="0"/>
              </a:rPr>
              <a:t> …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preparation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a </a:t>
            </a:r>
            <a:r>
              <a:rPr lang="cs-CZ" sz="2400" dirty="0" err="1">
                <a:latin typeface="Arial" charset="0"/>
              </a:rPr>
              <a:t>new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phase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life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1"/>
            <a:r>
              <a:rPr lang="en-GB" sz="2400" dirty="0">
                <a:latin typeface="Arial" charset="0"/>
              </a:rPr>
              <a:t>	(</a:t>
            </a:r>
            <a:r>
              <a:rPr lang="cs-CZ" sz="2400" dirty="0">
                <a:latin typeface="Arial" charset="0"/>
              </a:rPr>
              <a:t>puberty, </a:t>
            </a:r>
            <a:r>
              <a:rPr lang="cs-CZ" sz="2400" dirty="0" err="1">
                <a:latin typeface="Arial" charset="0"/>
              </a:rPr>
              <a:t>caring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offspring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and</a:t>
            </a:r>
            <a:r>
              <a:rPr lang="cs-CZ" sz="2400" dirty="0">
                <a:latin typeface="Arial" charset="0"/>
              </a:rPr>
              <a:t> menopause)</a:t>
            </a: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control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the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reproductive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cycle</a:t>
            </a:r>
            <a:endParaRPr lang="cs-CZ" sz="2400" dirty="0">
              <a:latin typeface="Arial" charset="0"/>
            </a:endParaRPr>
          </a:p>
          <a:p>
            <a:r>
              <a:rPr lang="cs-CZ" sz="2400" dirty="0"/>
              <a:t>	 …. </a:t>
            </a:r>
            <a:r>
              <a:rPr lang="cs-CZ" sz="2400" dirty="0" err="1"/>
              <a:t>etc</a:t>
            </a:r>
            <a:r>
              <a:rPr lang="cs-CZ" sz="2400" dirty="0"/>
              <a:t>.</a:t>
            </a:r>
            <a:endParaRPr lang="cs-CZ" sz="2400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en-GB" sz="2000" dirty="0">
                <a:solidFill>
                  <a:schemeClr val="tx1"/>
                </a:solidFill>
              </a:rPr>
              <a:t>FUNCTIONS OF HORMONES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3419872" y="5157192"/>
            <a:ext cx="115212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5076056" y="5373216"/>
            <a:ext cx="3180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Chemicals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interfering with </a:t>
            </a:r>
            <a:br>
              <a:rPr lang="cs-CZ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various </a:t>
            </a:r>
            <a:r>
              <a:rPr lang="cs-CZ" dirty="0" err="1">
                <a:solidFill>
                  <a:schemeClr val="accent2"/>
                </a:solidFill>
              </a:rPr>
              <a:t>hormonal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functions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accent2"/>
                </a:solidFill>
                <a:sym typeface="Wingdings" pitchFamily="2" charset="2"/>
              </a:rPr>
              <a:t> diverse impacts (effects)</a:t>
            </a:r>
            <a:br>
              <a:rPr lang="cs-CZ" dirty="0">
                <a:solidFill>
                  <a:schemeClr val="accent2"/>
                </a:solidFill>
              </a:rPr>
            </a:b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1052736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Arial" charset="0"/>
              </a:rPr>
              <a:t>FATE OF HORMONES: target for toxicants</a:t>
            </a:r>
          </a:p>
          <a:p>
            <a:r>
              <a:rPr lang="en-GB" sz="1600" dirty="0">
                <a:latin typeface="Arial" charset="0"/>
              </a:rPr>
              <a:t>Toxic compounds can affect “hormone signalling” at  various levels (</a:t>
            </a:r>
            <a:r>
              <a:rPr lang="en-GB" sz="1600" b="1" u="sng" dirty="0" err="1">
                <a:latin typeface="Arial" charset="0"/>
              </a:rPr>
              <a:t>highligted</a:t>
            </a:r>
            <a:r>
              <a:rPr lang="en-GB" sz="1600" dirty="0">
                <a:latin typeface="Arial" charset="0"/>
              </a:rPr>
              <a:t>):</a:t>
            </a:r>
          </a:p>
          <a:p>
            <a:endParaRPr lang="en-GB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1. </a:t>
            </a:r>
            <a:r>
              <a:rPr lang="cs-CZ" sz="1600" b="1" u="sng" dirty="0" err="1">
                <a:latin typeface="Arial" charset="0"/>
              </a:rPr>
              <a:t>Biosynthesis</a:t>
            </a:r>
            <a:r>
              <a:rPr lang="cs-CZ" sz="1600" b="1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</a:rPr>
              <a:t>of a </a:t>
            </a:r>
            <a:r>
              <a:rPr lang="cs-CZ" sz="1600" dirty="0" err="1">
                <a:latin typeface="Arial" charset="0"/>
              </a:rPr>
              <a:t>particular</a:t>
            </a:r>
            <a:r>
              <a:rPr lang="cs-CZ" sz="1600" dirty="0">
                <a:latin typeface="Arial" charset="0"/>
              </a:rPr>
              <a:t> hormone in a </a:t>
            </a:r>
            <a:r>
              <a:rPr lang="cs-CZ" sz="1600" dirty="0" err="1">
                <a:latin typeface="Arial" charset="0"/>
              </a:rPr>
              <a:t>particular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tissue</a:t>
            </a:r>
            <a:endParaRPr lang="cs-CZ" sz="1600" dirty="0">
              <a:latin typeface="Arial" charset="0"/>
            </a:endParaRP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2. </a:t>
            </a:r>
            <a:r>
              <a:rPr lang="cs-CZ" sz="1600" dirty="0" err="1">
                <a:latin typeface="Arial" charset="0"/>
              </a:rPr>
              <a:t>Storage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and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secretion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3. </a:t>
            </a:r>
            <a:r>
              <a:rPr lang="cs-CZ" sz="1600" b="1" u="sng" dirty="0">
                <a:latin typeface="Arial" charset="0"/>
              </a:rPr>
              <a:t>Transport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 to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target</a:t>
            </a:r>
            <a:r>
              <a:rPr lang="cs-CZ" sz="1600" dirty="0">
                <a:latin typeface="Arial" charset="0"/>
              </a:rPr>
              <a:t> cell(s)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4. </a:t>
            </a:r>
            <a:r>
              <a:rPr lang="cs-CZ" sz="1600" b="1" u="sng" dirty="0" err="1">
                <a:latin typeface="Arial" charset="0"/>
              </a:rPr>
              <a:t>Recognition</a:t>
            </a:r>
            <a:r>
              <a:rPr lang="cs-CZ" sz="1600" b="1" u="sng" dirty="0">
                <a:latin typeface="Arial" charset="0"/>
              </a:rPr>
              <a:t> of </a:t>
            </a:r>
            <a:r>
              <a:rPr lang="cs-CZ" sz="1600" b="1" u="sng" dirty="0" err="1">
                <a:latin typeface="Arial" charset="0"/>
              </a:rPr>
              <a:t>the</a:t>
            </a:r>
            <a:r>
              <a:rPr lang="cs-CZ" sz="1600" b="1" u="sng" dirty="0">
                <a:latin typeface="Arial" charset="0"/>
              </a:rPr>
              <a:t> hormone</a:t>
            </a:r>
            <a:r>
              <a:rPr lang="cs-CZ" sz="1600" dirty="0">
                <a:latin typeface="Arial" charset="0"/>
              </a:rPr>
              <a:t> by </a:t>
            </a:r>
            <a:r>
              <a:rPr lang="cs-CZ" sz="1600" dirty="0" err="1">
                <a:latin typeface="Arial" charset="0"/>
              </a:rPr>
              <a:t>an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associated</a:t>
            </a:r>
            <a:r>
              <a:rPr lang="cs-CZ" sz="1600" dirty="0">
                <a:latin typeface="Arial" charset="0"/>
              </a:rPr>
              <a:t> cell </a:t>
            </a:r>
            <a:r>
              <a:rPr lang="cs-CZ" sz="1600" dirty="0" err="1">
                <a:latin typeface="Arial" charset="0"/>
              </a:rPr>
              <a:t>membrane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or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intracellular</a:t>
            </a:r>
            <a:r>
              <a:rPr lang="cs-CZ" sz="1600" dirty="0">
                <a:latin typeface="Arial" charset="0"/>
              </a:rPr>
              <a:t> receptor protein.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5. </a:t>
            </a:r>
            <a:r>
              <a:rPr lang="cs-CZ" sz="1600" dirty="0" err="1">
                <a:latin typeface="Arial" charset="0"/>
              </a:rPr>
              <a:t>Relay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and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amplification</a:t>
            </a:r>
            <a:r>
              <a:rPr lang="cs-CZ" sz="1600" b="1" u="sng" dirty="0">
                <a:latin typeface="Arial" charset="0"/>
              </a:rPr>
              <a:t> of </a:t>
            </a:r>
            <a:r>
              <a:rPr lang="cs-CZ" sz="1600" b="1" u="sng" dirty="0" err="1">
                <a:latin typeface="Arial" charset="0"/>
              </a:rPr>
              <a:t>the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received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hormonal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signal</a:t>
            </a:r>
            <a:r>
              <a:rPr lang="cs-CZ" sz="1600" dirty="0">
                <a:latin typeface="Arial" charset="0"/>
              </a:rPr>
              <a:t> via a </a:t>
            </a:r>
            <a:r>
              <a:rPr lang="cs-CZ" sz="1600" dirty="0" err="1">
                <a:latin typeface="Arial" charset="0"/>
              </a:rPr>
              <a:t>signal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transduction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process</a:t>
            </a:r>
            <a:r>
              <a:rPr lang="cs-CZ" sz="1600" dirty="0">
                <a:latin typeface="Arial" charset="0"/>
              </a:rPr>
              <a:t> -</a:t>
            </a:r>
            <a:r>
              <a:rPr lang="en-US" sz="1600" dirty="0">
                <a:latin typeface="Arial" charset="0"/>
              </a:rPr>
              <a:t>&gt; </a:t>
            </a:r>
            <a:r>
              <a:rPr lang="cs-CZ" sz="1600" dirty="0" err="1">
                <a:latin typeface="Arial" charset="0"/>
              </a:rPr>
              <a:t>cellular</a:t>
            </a:r>
            <a:r>
              <a:rPr lang="cs-CZ" sz="1600" dirty="0">
                <a:latin typeface="Arial" charset="0"/>
              </a:rPr>
              <a:t> response. </a:t>
            </a:r>
          </a:p>
          <a:p>
            <a:endParaRPr lang="en-US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   6. The reaction of the t</a:t>
            </a:r>
            <a:r>
              <a:rPr lang="cs-CZ" sz="1600" dirty="0" err="1">
                <a:latin typeface="Arial" charset="0"/>
              </a:rPr>
              <a:t>arget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cells</a:t>
            </a:r>
            <a:r>
              <a:rPr lang="cs-CZ" sz="1600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is </a:t>
            </a:r>
            <a:r>
              <a:rPr lang="cs-CZ" sz="1600" dirty="0" err="1">
                <a:latin typeface="Arial" charset="0"/>
              </a:rPr>
              <a:t>recognized</a:t>
            </a:r>
            <a:r>
              <a:rPr lang="cs-CZ" sz="1600" dirty="0">
                <a:latin typeface="Arial" charset="0"/>
              </a:rPr>
              <a:t> by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original</a:t>
            </a:r>
            <a:r>
              <a:rPr lang="en-GB" sz="1600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</a:rPr>
              <a:t>hormone-</a:t>
            </a:r>
            <a:r>
              <a:rPr lang="cs-CZ" sz="1600" dirty="0" err="1">
                <a:latin typeface="Arial" charset="0"/>
              </a:rPr>
              <a:t>producing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cells</a:t>
            </a:r>
            <a:r>
              <a:rPr lang="cs-CZ" sz="1600" dirty="0">
                <a:latin typeface="Arial" charset="0"/>
              </a:rPr>
              <a:t> (</a:t>
            </a:r>
            <a:r>
              <a:rPr lang="cs-CZ" sz="1600" b="1" u="sng" dirty="0">
                <a:latin typeface="Arial" charset="0"/>
              </a:rPr>
              <a:t>negative feedback </a:t>
            </a:r>
            <a:r>
              <a:rPr lang="cs-CZ" sz="1600" b="1" u="sng" dirty="0" err="1">
                <a:latin typeface="Arial" charset="0"/>
              </a:rPr>
              <a:t>loop</a:t>
            </a:r>
            <a:r>
              <a:rPr lang="cs-CZ" sz="1600" dirty="0">
                <a:latin typeface="Arial" charset="0"/>
              </a:rPr>
              <a:t>)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7. </a:t>
            </a:r>
            <a:r>
              <a:rPr lang="cs-CZ" sz="1600" b="1" u="sng" dirty="0" err="1">
                <a:latin typeface="Arial" charset="0"/>
              </a:rPr>
              <a:t>Degradation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and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metabolism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</a:t>
            </a:r>
            <a:endParaRPr lang="cs-CZ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en-GB" sz="2000" dirty="0">
                <a:solidFill>
                  <a:schemeClr val="tx1"/>
                </a:solidFill>
              </a:rPr>
              <a:t>System regulation = HORMONES </a:t>
            </a:r>
            <a:r>
              <a:rPr lang="en-US" sz="2000" dirty="0">
                <a:solidFill>
                  <a:schemeClr val="tx1"/>
                </a:solidFill>
              </a:rPr>
              <a:t>&amp; ENDOCRINE S</a:t>
            </a:r>
            <a:r>
              <a:rPr lang="en-GB" sz="2000" dirty="0">
                <a:solidFill>
                  <a:schemeClr val="tx1"/>
                </a:solidFill>
              </a:rPr>
              <a:t>YSTEM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84168" y="5589240"/>
            <a:ext cx="26035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More details will be discussed </a:t>
            </a:r>
            <a:br>
              <a:rPr lang="en-GB" sz="1400" dirty="0">
                <a:solidFill>
                  <a:schemeClr val="accent2"/>
                </a:solidFill>
              </a:rPr>
            </a:br>
            <a:r>
              <a:rPr lang="en-GB" sz="1400" dirty="0">
                <a:solidFill>
                  <a:schemeClr val="accent2"/>
                </a:solidFill>
              </a:rPr>
              <a:t>in the lectures dedicated to </a:t>
            </a:r>
            <a:br>
              <a:rPr lang="en-GB" sz="1400" dirty="0">
                <a:solidFill>
                  <a:schemeClr val="accent2"/>
                </a:solidFill>
              </a:rPr>
            </a:br>
            <a:r>
              <a:rPr lang="en-GB" sz="1400">
                <a:solidFill>
                  <a:schemeClr val="accent2"/>
                </a:solidFill>
              </a:rPr>
              <a:t>nuclear receptors</a:t>
            </a:r>
            <a:endParaRPr lang="en-GB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1124744"/>
            <a:ext cx="781496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Arial" charset="0"/>
              </a:rPr>
              <a:t>ED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&amp; EDCs (endocrine disrupting compounds)</a:t>
            </a:r>
          </a:p>
          <a:p>
            <a:r>
              <a:rPr lang="en-US" dirty="0"/>
              <a:t>	=</a:t>
            </a:r>
            <a:r>
              <a:rPr lang="cs-CZ" dirty="0">
                <a:latin typeface="Arial" charset="0"/>
              </a:rPr>
              <a:t> major </a:t>
            </a:r>
            <a:r>
              <a:rPr lang="cs-CZ" dirty="0" err="1">
                <a:latin typeface="Arial" charset="0"/>
              </a:rPr>
              <a:t>problem</a:t>
            </a:r>
            <a:r>
              <a:rPr lang="cs-CZ" dirty="0">
                <a:latin typeface="Arial" charset="0"/>
              </a:rPr>
              <a:t> in </a:t>
            </a:r>
            <a:r>
              <a:rPr lang="cs-CZ" dirty="0" err="1">
                <a:latin typeface="Arial" charset="0"/>
              </a:rPr>
              <a:t>environmental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toxicology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dirty="0" err="1">
                <a:latin typeface="Arial" charset="0"/>
              </a:rPr>
              <a:t>Effects</a:t>
            </a:r>
            <a:r>
              <a:rPr lang="cs-CZ" dirty="0">
                <a:latin typeface="Arial" charset="0"/>
              </a:rPr>
              <a:t> at </a:t>
            </a:r>
            <a:r>
              <a:rPr lang="cs-CZ" b="1" dirty="0" err="1">
                <a:latin typeface="Arial" charset="0"/>
              </a:rPr>
              <a:t>all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levels</a:t>
            </a:r>
            <a:r>
              <a:rPr lang="cs-CZ" b="1" dirty="0">
                <a:latin typeface="Arial" charset="0"/>
              </a:rPr>
              <a:t> of </a:t>
            </a:r>
            <a:r>
              <a:rPr lang="cs-CZ" b="1" dirty="0" err="1">
                <a:latin typeface="Arial" charset="0"/>
              </a:rPr>
              <a:t>hormonal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action</a:t>
            </a:r>
            <a:r>
              <a:rPr lang="en-GB" dirty="0">
                <a:latin typeface="Arial" charset="0"/>
              </a:rPr>
              <a:t> have been demonstrated</a:t>
            </a:r>
            <a:endParaRPr lang="cs-CZ" b="1" u="sng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</a:t>
            </a:r>
            <a:r>
              <a:rPr lang="en-GB" dirty="0">
                <a:latin typeface="Arial" charset="0"/>
                <a:sym typeface="Wingdings" pitchFamily="2" charset="2"/>
              </a:rPr>
              <a:t> </a:t>
            </a:r>
            <a:r>
              <a:rPr lang="cs-CZ" i="1" dirty="0" err="1">
                <a:latin typeface="Arial" charset="0"/>
              </a:rPr>
              <a:t>synthesis</a:t>
            </a:r>
            <a:r>
              <a:rPr lang="cs-CZ" i="1" dirty="0">
                <a:latin typeface="Arial" charset="0"/>
              </a:rPr>
              <a:t>, transport, </a:t>
            </a:r>
            <a:r>
              <a:rPr lang="en-US" i="1" dirty="0">
                <a:latin typeface="Arial" charset="0"/>
              </a:rPr>
              <a:t>site of </a:t>
            </a:r>
            <a:r>
              <a:rPr lang="cs-CZ" i="1" dirty="0" err="1">
                <a:latin typeface="Arial" charset="0"/>
              </a:rPr>
              <a:t>action</a:t>
            </a:r>
            <a:r>
              <a:rPr lang="cs-CZ" i="1" dirty="0">
                <a:latin typeface="Arial" charset="0"/>
              </a:rPr>
              <a:t> ….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- </a:t>
            </a:r>
            <a:r>
              <a:rPr lang="cs-CZ" b="1" dirty="0">
                <a:latin typeface="Arial" charset="0"/>
              </a:rPr>
              <a:t>Multiple </a:t>
            </a:r>
            <a:r>
              <a:rPr lang="cs-CZ" b="1" dirty="0" err="1">
                <a:latin typeface="Arial" charset="0"/>
              </a:rPr>
              <a:t>effects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due to ED </a:t>
            </a:r>
            <a:r>
              <a:rPr lang="cs-CZ" dirty="0">
                <a:latin typeface="Arial" charset="0"/>
              </a:rPr>
              <a:t>(! Not </a:t>
            </a:r>
            <a:r>
              <a:rPr lang="cs-CZ" dirty="0" err="1">
                <a:latin typeface="Arial" charset="0"/>
              </a:rPr>
              <a:t>only</a:t>
            </a:r>
            <a:r>
              <a:rPr lang="cs-CZ" dirty="0">
                <a:latin typeface="Arial" charset="0"/>
              </a:rPr>
              <a:t> „</a:t>
            </a:r>
            <a:r>
              <a:rPr lang="cs-CZ" dirty="0" err="1">
                <a:latin typeface="Arial" charset="0"/>
              </a:rPr>
              <a:t>xenoestrogenicity</a:t>
            </a:r>
            <a:r>
              <a:rPr lang="cs-CZ" dirty="0">
                <a:latin typeface="Arial" charset="0"/>
              </a:rPr>
              <a:t>“ </a:t>
            </a:r>
            <a:r>
              <a:rPr lang="en-US" dirty="0">
                <a:latin typeface="Arial" charset="0"/>
              </a:rPr>
              <a:t>&amp; </a:t>
            </a:r>
            <a:r>
              <a:rPr lang="en-US" dirty="0" err="1">
                <a:latin typeface="Arial" charset="0"/>
              </a:rPr>
              <a:t>femini</a:t>
            </a:r>
            <a:r>
              <a:rPr lang="cs-CZ" dirty="0" err="1">
                <a:latin typeface="Arial" charset="0"/>
              </a:rPr>
              <a:t>zation</a:t>
            </a:r>
            <a:r>
              <a:rPr lang="cs-CZ" dirty="0">
                <a:latin typeface="Arial" charset="0"/>
              </a:rPr>
              <a:t>)</a:t>
            </a:r>
          </a:p>
          <a:p>
            <a:r>
              <a:rPr lang="cs-CZ" dirty="0">
                <a:latin typeface="Arial" charset="0"/>
              </a:rPr>
              <a:t>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cs-CZ" i="1" dirty="0" err="1">
                <a:latin typeface="Arial" charset="0"/>
              </a:rPr>
              <a:t>immunotoxicity</a:t>
            </a:r>
            <a:r>
              <a:rPr lang="cs-CZ" i="1" dirty="0">
                <a:latin typeface="Arial" charset="0"/>
              </a:rPr>
              <a:t>, </a:t>
            </a:r>
            <a:r>
              <a:rPr lang="en-US" i="1" dirty="0">
                <a:latin typeface="Arial" charset="0"/>
              </a:rPr>
              <a:t>developmental </a:t>
            </a:r>
            <a:r>
              <a:rPr lang="en-US" i="1" dirty="0" err="1">
                <a:latin typeface="Arial" charset="0"/>
              </a:rPr>
              <a:t>toxicit</a:t>
            </a:r>
            <a:r>
              <a:rPr lang="en-GB" i="1" dirty="0">
                <a:latin typeface="Arial" charset="0"/>
              </a:rPr>
              <a:t>y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i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GB" i="1" dirty="0">
                <a:solidFill>
                  <a:srgbClr val="FF0000"/>
                </a:solidFill>
                <a:latin typeface="Arial" charset="0"/>
              </a:rPr>
              <a:t>ED - </a:t>
            </a:r>
            <a:r>
              <a:rPr lang="cs-CZ" i="1" dirty="0">
                <a:solidFill>
                  <a:srgbClr val="FF0000"/>
                </a:solidFill>
                <a:latin typeface="Arial" charset="0"/>
              </a:rPr>
              <a:t>WILL </a:t>
            </a:r>
            <a:r>
              <a:rPr lang="en-GB" i="1" dirty="0">
                <a:solidFill>
                  <a:srgbClr val="FF0000"/>
                </a:solidFill>
                <a:latin typeface="Arial" charset="0"/>
              </a:rPr>
              <a:t>ALSO </a:t>
            </a:r>
            <a:r>
              <a:rPr lang="cs-CZ" i="1" dirty="0">
                <a:solidFill>
                  <a:srgbClr val="FF0000"/>
                </a:solidFill>
                <a:latin typeface="Arial" charset="0"/>
              </a:rPr>
              <a:t>BE DISCUSSED FURTHER)</a:t>
            </a:r>
          </a:p>
          <a:p>
            <a:endParaRPr lang="cs-CZ" i="1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en-GB" sz="1800" u="sng" dirty="0">
                <a:latin typeface="Arial" charset="0"/>
              </a:rPr>
              <a:t>Example of ED - </a:t>
            </a:r>
            <a:r>
              <a:rPr lang="cs-CZ" sz="1800" u="sng" dirty="0" err="1">
                <a:latin typeface="Arial" charset="0"/>
              </a:rPr>
              <a:t>Intersex</a:t>
            </a:r>
            <a:r>
              <a:rPr lang="cs-CZ" sz="1800" u="sng" dirty="0">
                <a:latin typeface="Arial" charset="0"/>
              </a:rPr>
              <a:t> </a:t>
            </a:r>
            <a:r>
              <a:rPr lang="cs-CZ" sz="1800" u="sng" dirty="0" err="1">
                <a:latin typeface="Arial" charset="0"/>
              </a:rPr>
              <a:t>roach</a:t>
            </a:r>
            <a:r>
              <a:rPr lang="cs-CZ" sz="1800" u="sng" dirty="0">
                <a:latin typeface="Arial" charset="0"/>
              </a:rPr>
              <a:t> </a:t>
            </a:r>
            <a:r>
              <a:rPr lang="cs-CZ" sz="1800" u="sng" dirty="0" err="1">
                <a:latin typeface="Arial" charset="0"/>
              </a:rPr>
              <a:t>testis</a:t>
            </a:r>
            <a:r>
              <a:rPr lang="cs-CZ" sz="1800" dirty="0">
                <a:latin typeface="Arial" charset="0"/>
              </a:rPr>
              <a:t>  </a:t>
            </a:r>
            <a:br>
              <a:rPr lang="cs-CZ" sz="1800" dirty="0">
                <a:latin typeface="Arial" charset="0"/>
              </a:rPr>
            </a:br>
            <a:r>
              <a:rPr lang="cs-CZ" sz="1200" dirty="0" err="1">
                <a:latin typeface="Arial" charset="0"/>
              </a:rPr>
              <a:t>containing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both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oocytes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and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spermatozoa</a:t>
            </a:r>
            <a:r>
              <a:rPr lang="cs-CZ" sz="1200" dirty="0">
                <a:latin typeface="Arial" charset="0"/>
              </a:rPr>
              <a:t>,</a:t>
            </a:r>
            <a:br>
              <a:rPr lang="cs-CZ" sz="1200" dirty="0">
                <a:latin typeface="Arial" charset="0"/>
              </a:rPr>
            </a:br>
            <a:r>
              <a:rPr lang="cs-CZ" sz="1200" dirty="0" err="1">
                <a:latin typeface="Arial" charset="0"/>
              </a:rPr>
              <a:t>caused</a:t>
            </a:r>
            <a:r>
              <a:rPr lang="cs-CZ" sz="1200" dirty="0">
                <a:latin typeface="Arial" charset="0"/>
              </a:rPr>
              <a:t> by </a:t>
            </a:r>
            <a:r>
              <a:rPr lang="cs-CZ" sz="1200" dirty="0" err="1">
                <a:latin typeface="Arial" charset="0"/>
              </a:rPr>
              <a:t>exposure</a:t>
            </a:r>
            <a:r>
              <a:rPr lang="cs-CZ" sz="1200" dirty="0">
                <a:latin typeface="Arial" charset="0"/>
              </a:rPr>
              <a:t> to </a:t>
            </a:r>
            <a:r>
              <a:rPr lang="cs-CZ" sz="1200" dirty="0" err="1">
                <a:latin typeface="Arial" charset="0"/>
              </a:rPr>
              <a:t>environmental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oestrogens</a:t>
            </a:r>
            <a:r>
              <a:rPr lang="cs-CZ" sz="1200" dirty="0">
                <a:latin typeface="Arial" charset="0"/>
              </a:rPr>
              <a:t> </a:t>
            </a:r>
          </a:p>
          <a:p>
            <a:endParaRPr lang="cs-CZ" sz="1200" dirty="0">
              <a:latin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075" y="4438650"/>
            <a:ext cx="35147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Toxicity to hormone regulation = ENDOCRINE DISRUPTION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Amine-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GB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structure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dirty="0" err="1">
                <a:latin typeface="Arial" charset="0"/>
              </a:rPr>
              <a:t>derivatives</a:t>
            </a:r>
            <a:r>
              <a:rPr lang="cs-CZ" sz="2000" dirty="0">
                <a:latin typeface="Arial" charset="0"/>
              </a:rPr>
              <a:t> of </a:t>
            </a:r>
            <a:r>
              <a:rPr lang="cs-CZ" sz="2000" dirty="0" err="1">
                <a:latin typeface="Arial" charset="0"/>
              </a:rPr>
              <a:t>the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amino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acids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tyrosine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tryptophan</a:t>
            </a:r>
            <a:r>
              <a:rPr lang="cs-CZ" sz="2000" dirty="0">
                <a:latin typeface="Arial" charset="0"/>
              </a:rPr>
              <a:t>. </a:t>
            </a:r>
            <a:br>
              <a:rPr lang="en-GB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Examples</a:t>
            </a:r>
            <a:r>
              <a:rPr lang="cs-CZ" sz="2000" dirty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- </a:t>
            </a:r>
            <a:r>
              <a:rPr lang="cs-CZ" sz="2000" dirty="0" err="1">
                <a:latin typeface="Arial" charset="0"/>
              </a:rPr>
              <a:t>catecholamines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thyroxine</a:t>
            </a:r>
            <a:r>
              <a:rPr lang="cs-CZ" sz="2000" dirty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endParaRPr lang="cs-CZ" sz="2000" i="1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(</a:t>
            </a:r>
            <a:r>
              <a:rPr lang="cs-CZ" sz="2000" dirty="0" err="1">
                <a:latin typeface="Arial" charset="0"/>
              </a:rPr>
              <a:t>small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molecules</a:t>
            </a:r>
            <a:r>
              <a:rPr lang="cs-CZ" sz="2000" dirty="0">
                <a:latin typeface="Arial" charset="0"/>
              </a:rPr>
              <a:t> -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similar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to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organic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toxicants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TOXIC EFFECTS</a:t>
            </a:r>
            <a:r>
              <a:rPr lang="cs-CZ" sz="2000" dirty="0">
                <a:latin typeface="Arial" charset="0"/>
              </a:rPr>
              <a:t>)</a:t>
            </a: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 r="54494" b="20322"/>
          <a:stretch>
            <a:fillRect/>
          </a:stretch>
        </p:blipFill>
        <p:spPr bwMode="auto">
          <a:xfrm>
            <a:off x="923999" y="3496692"/>
            <a:ext cx="1905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56992"/>
            <a:ext cx="1335087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8213" y="2702768"/>
            <a:ext cx="28971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808112" y="2852936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Adrenalin</a:t>
            </a:r>
            <a:endParaRPr lang="cs-CZ" dirty="0">
              <a:latin typeface="Arial" charset="0"/>
            </a:endParaRP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3779912" y="2852936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</a:t>
            </a:r>
            <a:r>
              <a:rPr lang="cs-CZ">
                <a:latin typeface="Arial" charset="0"/>
              </a:rPr>
              <a:t>yroxin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hormones in vertebrates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1196752"/>
            <a:ext cx="82296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Peptide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GB" sz="2000" dirty="0">
                <a:solidFill>
                  <a:schemeClr val="tx2"/>
                </a:solidFill>
                <a:latin typeface="Arial" charset="0"/>
              </a:rPr>
            </a:br>
            <a:r>
              <a:rPr lang="cs-CZ" sz="2000" dirty="0" err="1"/>
              <a:t>structure</a:t>
            </a:r>
            <a:r>
              <a:rPr lang="cs-CZ" sz="2000" dirty="0"/>
              <a:t>: </a:t>
            </a:r>
            <a:r>
              <a:rPr lang="cs-CZ" sz="2000" dirty="0" err="1"/>
              <a:t>c</a:t>
            </a:r>
            <a:r>
              <a:rPr lang="cs-CZ" sz="2000" dirty="0" err="1">
                <a:latin typeface="Arial" charset="0"/>
              </a:rPr>
              <a:t>hains</a:t>
            </a:r>
            <a:r>
              <a:rPr lang="cs-CZ" sz="2000" dirty="0">
                <a:latin typeface="Arial" charset="0"/>
              </a:rPr>
              <a:t> of </a:t>
            </a:r>
            <a:r>
              <a:rPr lang="cs-CZ" sz="2000" dirty="0" err="1">
                <a:latin typeface="Arial" charset="0"/>
              </a:rPr>
              <a:t>amino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acids</a:t>
            </a:r>
            <a:r>
              <a:rPr lang="cs-CZ" sz="2000" dirty="0">
                <a:latin typeface="Arial" charset="0"/>
              </a:rPr>
              <a:t>. </a:t>
            </a:r>
            <a:br>
              <a:rPr lang="en-GB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- </a:t>
            </a:r>
            <a:r>
              <a:rPr lang="cs-CZ" sz="2000" u="sng" dirty="0" err="1">
                <a:latin typeface="Arial" charset="0"/>
              </a:rPr>
              <a:t>small</a:t>
            </a:r>
            <a:r>
              <a:rPr lang="en-GB" sz="2000" u="sng" dirty="0">
                <a:latin typeface="Arial" charset="0"/>
              </a:rPr>
              <a:t> peptides</a:t>
            </a:r>
            <a:r>
              <a:rPr lang="cs-CZ" sz="2000" dirty="0">
                <a:latin typeface="Arial" charset="0"/>
              </a:rPr>
              <a:t>: TRH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vasopressin</a:t>
            </a:r>
            <a:r>
              <a:rPr lang="en-US" sz="2000" dirty="0">
                <a:latin typeface="Arial" charset="0"/>
              </a:rPr>
              <a:t>;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- </a:t>
            </a:r>
            <a:r>
              <a:rPr lang="en-US" sz="2000" u="sng" dirty="0">
                <a:latin typeface="Arial" charset="0"/>
              </a:rPr>
              <a:t>large proteins</a:t>
            </a:r>
            <a:r>
              <a:rPr lang="en-US" sz="2000" dirty="0">
                <a:latin typeface="Arial" charset="0"/>
              </a:rPr>
              <a:t>:</a:t>
            </a:r>
            <a:r>
              <a:rPr lang="cs-CZ" sz="2000" dirty="0">
                <a:latin typeface="Arial" charset="0"/>
              </a:rPr>
              <a:t> insulin, </a:t>
            </a:r>
            <a:r>
              <a:rPr lang="cs-CZ" sz="2000" dirty="0" err="1">
                <a:latin typeface="Arial" charset="0"/>
              </a:rPr>
              <a:t>growth</a:t>
            </a:r>
            <a:r>
              <a:rPr lang="cs-CZ" sz="2000" dirty="0">
                <a:latin typeface="Arial" charset="0"/>
              </a:rPr>
              <a:t> hormone, </a:t>
            </a:r>
            <a:r>
              <a:rPr lang="cs-CZ" sz="2000" dirty="0" err="1">
                <a:latin typeface="Arial" charset="0"/>
              </a:rPr>
              <a:t>luteinizing</a:t>
            </a:r>
            <a:r>
              <a:rPr lang="cs-CZ" sz="2000" dirty="0">
                <a:latin typeface="Arial" charset="0"/>
              </a:rPr>
              <a:t> hormone, </a:t>
            </a:r>
            <a:r>
              <a:rPr lang="cs-CZ" sz="2000" dirty="0" err="1">
                <a:latin typeface="Arial" charset="0"/>
              </a:rPr>
              <a:t>follicle</a:t>
            </a:r>
            <a:r>
              <a:rPr lang="cs-CZ" sz="2000" dirty="0">
                <a:latin typeface="Arial" charset="0"/>
              </a:rPr>
              <a:t>-</a:t>
            </a:r>
            <a:r>
              <a:rPr lang="cs-CZ" sz="2000" dirty="0" err="1">
                <a:latin typeface="Arial" charset="0"/>
              </a:rPr>
              <a:t>stimulating</a:t>
            </a:r>
            <a:r>
              <a:rPr lang="cs-CZ" sz="2000" dirty="0">
                <a:latin typeface="Arial" charset="0"/>
              </a:rPr>
              <a:t> hormone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thyroid</a:t>
            </a:r>
            <a:r>
              <a:rPr lang="cs-CZ" sz="2000" dirty="0">
                <a:latin typeface="Arial" charset="0"/>
              </a:rPr>
              <a:t>-</a:t>
            </a:r>
            <a:r>
              <a:rPr lang="cs-CZ" sz="2000" dirty="0" err="1">
                <a:latin typeface="Arial" charset="0"/>
              </a:rPr>
              <a:t>stimulating</a:t>
            </a:r>
            <a:r>
              <a:rPr lang="cs-CZ" sz="2000" dirty="0">
                <a:latin typeface="Arial" charset="0"/>
              </a:rPr>
              <a:t> hormone</a:t>
            </a:r>
            <a:r>
              <a:rPr lang="en-GB" sz="2000" dirty="0">
                <a:latin typeface="Arial" charset="0"/>
              </a:rPr>
              <a:t> etc.</a:t>
            </a:r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r>
              <a:rPr lang="cs-CZ" i="1" dirty="0" err="1">
                <a:latin typeface="Arial" charset="0"/>
              </a:rPr>
              <a:t>Large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molecules</a:t>
            </a:r>
            <a:r>
              <a:rPr lang="en-US" i="1" dirty="0">
                <a:latin typeface="Arial" charset="0"/>
              </a:rPr>
              <a:t>; </a:t>
            </a:r>
            <a:br>
              <a:rPr lang="en-US" i="1" dirty="0">
                <a:latin typeface="Arial" charset="0"/>
              </a:rPr>
            </a:br>
            <a:r>
              <a:rPr lang="en-US" i="1" dirty="0">
                <a:latin typeface="Arial" charset="0"/>
              </a:rPr>
              <a:t>receptors on surfaces of the cells</a:t>
            </a:r>
          </a:p>
          <a:p>
            <a:r>
              <a:rPr lang="cs-CZ" i="1" dirty="0">
                <a:latin typeface="Arial" charset="0"/>
              </a:rPr>
              <a:t>(</a:t>
            </a:r>
            <a:r>
              <a:rPr lang="cs-CZ" i="1" dirty="0" err="1">
                <a:latin typeface="Arial" charset="0"/>
              </a:rPr>
              <a:t>Interactions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with</a:t>
            </a:r>
            <a:r>
              <a:rPr lang="cs-CZ" i="1" dirty="0">
                <a:latin typeface="Arial" charset="0"/>
              </a:rPr>
              <a:t> t</a:t>
            </a:r>
            <a:r>
              <a:rPr lang="en-US" i="1" dirty="0" err="1">
                <a:latin typeface="Arial" charset="0"/>
              </a:rPr>
              <a:t>oxi</a:t>
            </a:r>
            <a:r>
              <a:rPr lang="cs-CZ" i="1" dirty="0">
                <a:latin typeface="Arial" charset="0"/>
              </a:rPr>
              <a:t>c </a:t>
            </a:r>
            <a:r>
              <a:rPr lang="cs-CZ" i="1" dirty="0" err="1">
                <a:latin typeface="Arial" charset="0"/>
              </a:rPr>
              <a:t>chemicals</a:t>
            </a:r>
            <a:r>
              <a:rPr lang="cs-CZ" i="1" dirty="0">
                <a:latin typeface="Arial" charset="0"/>
              </a:rPr>
              <a:t> </a:t>
            </a:r>
            <a:r>
              <a:rPr lang="cs-CZ" b="1" i="1" u="sng" dirty="0" err="1">
                <a:latin typeface="Arial" charset="0"/>
              </a:rPr>
              <a:t>less</a:t>
            </a:r>
            <a:r>
              <a:rPr lang="cs-CZ" b="1" i="1" u="sng" dirty="0">
                <a:latin typeface="Arial" charset="0"/>
              </a:rPr>
              <a:t> </a:t>
            </a:r>
            <a:r>
              <a:rPr lang="cs-CZ" b="1" i="1" u="sng" dirty="0" err="1">
                <a:latin typeface="Arial" charset="0"/>
              </a:rPr>
              <a:t>likely</a:t>
            </a:r>
            <a:r>
              <a:rPr lang="cs-CZ" i="1" dirty="0">
                <a:latin typeface="Arial" charset="0"/>
              </a:rPr>
              <a:t>)</a:t>
            </a:r>
            <a:endParaRPr lang="en-US" i="1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GB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                                        </a:t>
            </a:r>
            <a:r>
              <a:rPr lang="en-US" sz="2000" dirty="0">
                <a:latin typeface="Arial" charset="0"/>
              </a:rPr>
              <a:t>Example </a:t>
            </a:r>
            <a:r>
              <a:rPr lang="cs-CZ" sz="2000" dirty="0">
                <a:latin typeface="Arial" charset="0"/>
              </a:rPr>
              <a:t>- in</a:t>
            </a:r>
            <a:r>
              <a:rPr lang="en-US" sz="2000" dirty="0" err="1">
                <a:latin typeface="Arial" charset="0"/>
              </a:rPr>
              <a:t>sulin</a:t>
            </a:r>
            <a:endParaRPr lang="cs-CZ" sz="2000" dirty="0">
              <a:latin typeface="Arial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3209925"/>
            <a:ext cx="3333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hormones in vertebrates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7504" y="1196752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”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(1) </a:t>
            </a:r>
            <a:r>
              <a:rPr lang="en-GB" sz="2000" b="1" dirty="0">
                <a:solidFill>
                  <a:schemeClr val="tx2"/>
                </a:solidFill>
              </a:rPr>
              <a:t>-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from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linoleic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acid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arachidonic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acid</a:t>
            </a:r>
            <a:br>
              <a:rPr lang="cs-CZ" sz="2000" dirty="0">
                <a:latin typeface="Arial" charset="0"/>
              </a:rPr>
            </a:b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prostaglandins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 t="15625" r="53751" b="13542"/>
          <a:stretch>
            <a:fillRect/>
          </a:stretch>
        </p:blipFill>
        <p:spPr bwMode="auto">
          <a:xfrm>
            <a:off x="3886200" y="2209800"/>
            <a:ext cx="48768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362200"/>
            <a:ext cx="238283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hormones (signal molecules) in vertebrates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en-GB" sz="2000" b="1" dirty="0">
                <a:solidFill>
                  <a:schemeClr val="tx2"/>
                </a:solidFill>
              </a:rPr>
              <a:t> 2 - </a:t>
            </a:r>
            <a:r>
              <a:rPr lang="cs-CZ" sz="2000" b="1" dirty="0">
                <a:solidFill>
                  <a:schemeClr val="tx2"/>
                </a:solidFill>
              </a:rPr>
              <a:t> steroid </a:t>
            </a:r>
            <a:r>
              <a:rPr lang="cs-CZ" sz="2000" b="1" dirty="0" err="1">
                <a:solidFill>
                  <a:schemeClr val="tx2"/>
                </a:solidFill>
              </a:rPr>
              <a:t>hormones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* </a:t>
            </a:r>
            <a:r>
              <a:rPr lang="cs-CZ" sz="2000" dirty="0" err="1">
                <a:latin typeface="Arial" charset="0"/>
              </a:rPr>
              <a:t>Small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molecules</a:t>
            </a:r>
            <a:r>
              <a:rPr lang="cs-CZ" sz="2000" dirty="0">
                <a:latin typeface="Arial" charset="0"/>
              </a:rPr>
              <a:t> - </a:t>
            </a:r>
            <a:r>
              <a:rPr lang="cs-CZ" sz="2000" dirty="0" err="1">
                <a:latin typeface="Arial" charset="0"/>
              </a:rPr>
              <a:t>similar</a:t>
            </a:r>
            <a:r>
              <a:rPr lang="cs-CZ" sz="2000" dirty="0">
                <a:latin typeface="Arial" charset="0"/>
              </a:rPr>
              <a:t> to </a:t>
            </a:r>
            <a:r>
              <a:rPr lang="cs-CZ" sz="2000" dirty="0" err="1">
                <a:latin typeface="Arial" charset="0"/>
              </a:rPr>
              <a:t>organic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toxicants</a:t>
            </a:r>
            <a:r>
              <a:rPr lang="cs-CZ" sz="2000" dirty="0"/>
              <a:t>: </a:t>
            </a:r>
            <a:br>
              <a:rPr lang="cs-CZ" sz="2000" dirty="0"/>
            </a:br>
            <a:r>
              <a:rPr lang="cs-CZ" sz="2000" dirty="0"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cs-CZ" sz="2000" dirty="0" err="1"/>
              <a:t>several</a:t>
            </a:r>
            <a:r>
              <a:rPr lang="cs-CZ" sz="2000" dirty="0"/>
              <a:t> </a:t>
            </a:r>
            <a:r>
              <a:rPr lang="en-US" sz="2000" dirty="0"/>
              <a:t>compounds </a:t>
            </a:r>
            <a:r>
              <a:rPr lang="en-US" sz="2000" b="1" dirty="0">
                <a:solidFill>
                  <a:srgbClr val="FF0000"/>
                </a:solidFill>
              </a:rPr>
              <a:t>interfere with steroid hormones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 err="1">
                <a:solidFill>
                  <a:srgbClr val="FF0000"/>
                </a:solidFill>
                <a:sym typeface="Wingdings" pitchFamily="2" charset="2"/>
              </a:rPr>
              <a:t>toxicit</a:t>
            </a:r>
            <a:r>
              <a:rPr lang="en-GB" sz="2000" b="1" dirty="0">
                <a:solidFill>
                  <a:srgbClr val="FF0000"/>
                </a:solidFill>
                <a:sym typeface="Wingdings" pitchFamily="2" charset="2"/>
              </a:rPr>
              <a:t>y !!!</a:t>
            </a:r>
            <a:endParaRPr lang="cs-CZ" sz="2000" b="1" dirty="0">
              <a:solidFill>
                <a:srgbClr val="FF0000"/>
              </a:solidFill>
              <a:latin typeface="Arial" charset="0"/>
            </a:endParaRPr>
          </a:p>
          <a:p>
            <a:endParaRPr lang="cs-CZ" sz="2000" b="1" u="sng" dirty="0">
              <a:latin typeface="Arial" charset="0"/>
            </a:endParaRPr>
          </a:p>
          <a:p>
            <a:br>
              <a:rPr lang="cs-CZ" sz="2000" dirty="0">
                <a:latin typeface="Arial" charset="0"/>
              </a:rPr>
            </a:br>
            <a:r>
              <a:rPr lang="en-GB" sz="2000" dirty="0">
                <a:latin typeface="Arial" charset="0"/>
              </a:rPr>
              <a:t>Derived</a:t>
            </a:r>
            <a:br>
              <a:rPr lang="en-GB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from</a:t>
            </a:r>
            <a:r>
              <a:rPr lang="cs-CZ" sz="2000" dirty="0">
                <a:latin typeface="Arial" charset="0"/>
              </a:rPr>
              <a:t> cholesterol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en-GB" sz="2000" dirty="0">
                <a:latin typeface="Arial" charset="0"/>
              </a:rPr>
              <a:t>Examples:</a:t>
            </a:r>
            <a:br>
              <a:rPr lang="en-GB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testosterone, </a:t>
            </a:r>
            <a:br>
              <a:rPr lang="cs-CZ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cortisol</a:t>
            </a:r>
            <a:r>
              <a:rPr lang="cs-CZ" sz="2000" dirty="0">
                <a:latin typeface="Arial" charset="0"/>
              </a:rPr>
              <a:t>,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estradiol …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19325"/>
            <a:ext cx="57912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hormones in vertebrates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399584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INTRACELLULAR signals</a:t>
            </a:r>
          </a:p>
        </p:txBody>
      </p:sp>
      <p:pic>
        <p:nvPicPr>
          <p:cNvPr id="1028" name="Picture 4" descr="http://site.motifolio.com/images/Intracellular-signaling-pathways-51111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5654658" cy="4240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Intracellular signal </a:t>
            </a:r>
            <a:r>
              <a:rPr lang="cs-CZ" sz="2800" dirty="0" err="1">
                <a:solidFill>
                  <a:schemeClr val="tx1"/>
                </a:solidFill>
              </a:rPr>
              <a:t>transduction</a:t>
            </a:r>
            <a:r>
              <a:rPr lang="en-GB" sz="2800" dirty="0">
                <a:solidFill>
                  <a:schemeClr val="tx1"/>
                </a:solidFill>
              </a:rPr>
              <a:t>: </a:t>
            </a:r>
            <a:r>
              <a:rPr lang="cs-CZ" sz="2800" dirty="0" err="1">
                <a:solidFill>
                  <a:schemeClr val="tx1"/>
                </a:solidFill>
              </a:rPr>
              <a:t>target</a:t>
            </a:r>
            <a:r>
              <a:rPr lang="cs-CZ" sz="2800" dirty="0">
                <a:solidFill>
                  <a:schemeClr val="tx1"/>
                </a:solidFill>
              </a:rPr>
              <a:t> of </a:t>
            </a:r>
            <a:r>
              <a:rPr lang="cs-CZ" sz="2800" dirty="0" err="1">
                <a:solidFill>
                  <a:schemeClr val="tx1"/>
                </a:solidFill>
              </a:rPr>
              <a:t>toxicants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/>
              <a:t>- </a:t>
            </a:r>
            <a:r>
              <a:rPr lang="cs-CZ" sz="2400" b="1" dirty="0" err="1"/>
              <a:t>Regulation</a:t>
            </a:r>
            <a:r>
              <a:rPr lang="cs-CZ" sz="2400" b="1" dirty="0"/>
              <a:t> of cell </a:t>
            </a:r>
            <a:r>
              <a:rPr lang="cs-CZ" sz="2400" b="1" dirty="0" err="1"/>
              <a:t>life</a:t>
            </a:r>
            <a:r>
              <a:rPr lang="cs-CZ" sz="2400" b="1" dirty="0"/>
              <a:t> </a:t>
            </a:r>
            <a:r>
              <a:rPr lang="en-GB" sz="2400" b="1" dirty="0"/>
              <a:t>= control of major cell functions</a:t>
            </a: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metabolism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proliferation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differentiation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death</a:t>
            </a:r>
            <a:r>
              <a:rPr lang="en-US" sz="2400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apoptosis</a:t>
            </a:r>
            <a:r>
              <a:rPr lang="cs-CZ" sz="24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/>
          </a:p>
          <a:p>
            <a:pPr marL="533400" indent="-533400" eaLnBrk="1" hangingPunct="1">
              <a:buFontTx/>
              <a:buNone/>
            </a:pPr>
            <a:r>
              <a:rPr lang="cs-CZ" sz="2400" b="1" dirty="0"/>
              <a:t>- </a:t>
            </a:r>
            <a:r>
              <a:rPr lang="en-GB" sz="2400" b="1" dirty="0"/>
              <a:t>Regulation controlled by complex s</a:t>
            </a:r>
            <a:r>
              <a:rPr lang="cs-CZ" sz="2400" b="1" dirty="0" err="1"/>
              <a:t>ignalling</a:t>
            </a:r>
            <a:r>
              <a:rPr lang="cs-CZ" sz="2400" b="1" dirty="0"/>
              <a:t> </a:t>
            </a:r>
          </a:p>
          <a:p>
            <a:pPr marL="533400" indent="-533400" eaLnBrk="1" hangingPunct="1">
              <a:buFontTx/>
              <a:buNone/>
            </a:pPr>
            <a:r>
              <a:rPr lang="cs-CZ" sz="2400" dirty="0"/>
              <a:t>	- "network" of </a:t>
            </a:r>
            <a:r>
              <a:rPr lang="cs-CZ" sz="2400" dirty="0" err="1"/>
              <a:t>general</a:t>
            </a:r>
            <a:r>
              <a:rPr lang="cs-CZ" sz="2400" dirty="0"/>
              <a:t> </a:t>
            </a:r>
            <a:r>
              <a:rPr lang="cs-CZ" sz="2400" dirty="0" err="1"/>
              <a:t>pathways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similar</a:t>
            </a:r>
            <a:r>
              <a:rPr lang="cs-CZ" sz="2400" dirty="0"/>
              <a:t> in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/ </a:t>
            </a:r>
            <a:r>
              <a:rPr lang="cs-CZ" sz="2400" dirty="0" err="1"/>
              <a:t>different</a:t>
            </a:r>
            <a:r>
              <a:rPr lang="cs-CZ" sz="2400" dirty="0"/>
              <a:t> cell-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effects</a:t>
            </a:r>
            <a:r>
              <a:rPr lang="cs-CZ" sz="2400" dirty="0"/>
              <a:t>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- </a:t>
            </a:r>
            <a:r>
              <a:rPr lang="cs-CZ" sz="2400" b="1" dirty="0" err="1"/>
              <a:t>Con</a:t>
            </a:r>
            <a:r>
              <a:rPr lang="en-US" sz="2400" b="1" dirty="0"/>
              <a:t>sequences of s</a:t>
            </a:r>
            <a:r>
              <a:rPr lang="cs-CZ" sz="2400" b="1" dirty="0" err="1"/>
              <a:t>ignalling</a:t>
            </a:r>
            <a:r>
              <a:rPr lang="cs-CZ" sz="2400" b="1" dirty="0"/>
              <a:t> </a:t>
            </a:r>
            <a:r>
              <a:rPr lang="cs-CZ" sz="2400" b="1" dirty="0" err="1"/>
              <a:t>disruption</a:t>
            </a: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en-US" sz="2400" dirty="0"/>
              <a:t>unwanted changes in </a:t>
            </a:r>
            <a:r>
              <a:rPr lang="cs-CZ" sz="2400" dirty="0"/>
              <a:t>„</a:t>
            </a:r>
            <a:r>
              <a:rPr lang="cs-CZ" sz="2400" dirty="0" err="1"/>
              <a:t>homeostatic</a:t>
            </a:r>
            <a:r>
              <a:rPr lang="cs-CZ" sz="2400" dirty="0"/>
              <a:t>“ </a:t>
            </a:r>
            <a:r>
              <a:rPr lang="cs-CZ" sz="2400" dirty="0" err="1"/>
              <a:t>rates</a:t>
            </a:r>
            <a:r>
              <a:rPr lang="cs-CZ" sz="2400" dirty="0"/>
              <a:t> </a:t>
            </a:r>
            <a:r>
              <a:rPr lang="cs-CZ" sz="2400" dirty="0" err="1"/>
              <a:t>among</a:t>
            </a:r>
            <a:br>
              <a:rPr lang="cs-CZ" sz="2400" dirty="0"/>
            </a:br>
            <a:r>
              <a:rPr lang="cs-CZ" sz="2400" dirty="0"/>
              <a:t>    </a:t>
            </a:r>
            <a:r>
              <a:rPr lang="en-US" sz="2400" dirty="0"/>
              <a:t>proliferation</a:t>
            </a:r>
            <a:r>
              <a:rPr lang="cs-CZ" sz="2400" dirty="0"/>
              <a:t> </a:t>
            </a:r>
            <a:r>
              <a:rPr lang="en-US" sz="2400" dirty="0"/>
              <a:t>/</a:t>
            </a:r>
            <a:r>
              <a:rPr lang="cs-CZ" sz="2400" dirty="0"/>
              <a:t> </a:t>
            </a:r>
            <a:r>
              <a:rPr lang="en-US" sz="2400" dirty="0"/>
              <a:t>differentiation</a:t>
            </a:r>
            <a:r>
              <a:rPr lang="cs-CZ" sz="2400" dirty="0"/>
              <a:t> </a:t>
            </a:r>
            <a:r>
              <a:rPr lang="en-US" sz="2400" dirty="0"/>
              <a:t>/</a:t>
            </a:r>
            <a:r>
              <a:rPr lang="cs-CZ" sz="2400" dirty="0"/>
              <a:t> </a:t>
            </a:r>
            <a:r>
              <a:rPr lang="en-US" sz="2400" dirty="0"/>
              <a:t>apoptosis</a:t>
            </a:r>
            <a:br>
              <a:rPr lang="en-US" sz="2400" dirty="0"/>
            </a:br>
            <a:endParaRPr lang="en-US" sz="2400" dirty="0"/>
          </a:p>
          <a:p>
            <a:pPr marL="914400" lvl="1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cs-CZ" sz="2000" dirty="0"/>
              <a:t> cell </a:t>
            </a:r>
            <a:r>
              <a:rPr lang="cs-CZ" sz="2000" dirty="0" err="1"/>
              <a:t>transformation</a:t>
            </a:r>
            <a:r>
              <a:rPr lang="cs-CZ" sz="2000" dirty="0"/>
              <a:t> (</a:t>
            </a:r>
            <a:r>
              <a:rPr lang="cs-CZ" sz="2000" dirty="0" err="1"/>
              <a:t>carcinogenicity</a:t>
            </a:r>
            <a:r>
              <a:rPr lang="cs-CZ" sz="2000" dirty="0"/>
              <a:t>)</a:t>
            </a:r>
            <a:endParaRPr lang="en-US" sz="2000" dirty="0"/>
          </a:p>
          <a:p>
            <a:pPr marL="914400" lvl="1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cs-CZ" sz="2000" dirty="0" err="1"/>
              <a:t>embryotoxicity</a:t>
            </a:r>
            <a:endParaRPr lang="en-US" sz="2000" dirty="0"/>
          </a:p>
          <a:p>
            <a:pPr marL="914400" lvl="1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immunotoxicit</a:t>
            </a:r>
            <a:r>
              <a:rPr lang="cs-CZ" sz="2000" dirty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reproduction </a:t>
            </a:r>
            <a:r>
              <a:rPr lang="en-US" sz="2000" dirty="0" err="1"/>
              <a:t>toxicit</a:t>
            </a:r>
            <a:r>
              <a:rPr lang="cs-CZ" sz="2000" dirty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2000" i="1" dirty="0"/>
              <a:t>	</a:t>
            </a:r>
            <a:r>
              <a:rPr lang="cs-CZ" sz="2000" i="1" dirty="0"/>
              <a:t>.... </a:t>
            </a:r>
            <a:r>
              <a:rPr lang="en-US" sz="2000" i="1" dirty="0"/>
              <a:t>and </a:t>
            </a:r>
            <a:r>
              <a:rPr lang="cs-CZ" sz="2000" i="1" dirty="0" err="1"/>
              <a:t>other</a:t>
            </a:r>
            <a:r>
              <a:rPr lang="cs-CZ" sz="2000" i="1" dirty="0"/>
              <a:t> </a:t>
            </a:r>
            <a:r>
              <a:rPr lang="cs-CZ" sz="2000" i="1" dirty="0" err="1"/>
              <a:t>chro</a:t>
            </a:r>
            <a:r>
              <a:rPr lang="en-US" sz="2000" i="1" dirty="0" err="1"/>
              <a:t>nic</a:t>
            </a:r>
            <a:r>
              <a:rPr lang="en-US" sz="2000" i="1" dirty="0"/>
              <a:t> t</a:t>
            </a:r>
            <a:r>
              <a:rPr lang="cs-CZ" sz="2000" i="1" dirty="0" err="1"/>
              <a:t>ypes</a:t>
            </a:r>
            <a:r>
              <a:rPr lang="cs-CZ" sz="2000" i="1" dirty="0"/>
              <a:t> of toxicity</a:t>
            </a:r>
            <a:endParaRPr lang="cs-CZ" sz="2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Intracellular signal </a:t>
            </a:r>
            <a:r>
              <a:rPr lang="cs-CZ" sz="2800" dirty="0" err="1">
                <a:solidFill>
                  <a:schemeClr val="tx1"/>
                </a:solidFill>
              </a:rPr>
              <a:t>transduction</a:t>
            </a:r>
            <a:r>
              <a:rPr lang="en-GB" sz="2800" dirty="0">
                <a:solidFill>
                  <a:schemeClr val="tx1"/>
                </a:solidFill>
              </a:rPr>
              <a:t>: </a:t>
            </a:r>
            <a:r>
              <a:rPr lang="cs-CZ" sz="2800" dirty="0" err="1">
                <a:solidFill>
                  <a:schemeClr val="tx1"/>
                </a:solidFill>
              </a:rPr>
              <a:t>target</a:t>
            </a:r>
            <a:r>
              <a:rPr lang="cs-CZ" sz="2800" dirty="0">
                <a:solidFill>
                  <a:schemeClr val="tx1"/>
                </a:solidFill>
              </a:rPr>
              <a:t> of </a:t>
            </a:r>
            <a:r>
              <a:rPr lang="cs-CZ" sz="2800" dirty="0" err="1">
                <a:solidFill>
                  <a:schemeClr val="tx1"/>
                </a:solidFill>
              </a:rPr>
              <a:t>toxicants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cs-CZ" sz="2000" dirty="0">
                <a:solidFill>
                  <a:schemeClr val="tx1"/>
                </a:solidFill>
              </a:rPr>
              <a:t>Cell </a:t>
            </a:r>
            <a:r>
              <a:rPr lang="cs-CZ" sz="2000" dirty="0" err="1">
                <a:solidFill>
                  <a:schemeClr val="tx1"/>
                </a:solidFill>
              </a:rPr>
              <a:t>communication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&amp; regulation</a:t>
            </a:r>
            <a:r>
              <a:rPr lang="cs-CZ" sz="2000" dirty="0">
                <a:solidFill>
                  <a:schemeClr val="tx1"/>
                </a:solidFill>
              </a:rPr>
              <a:t>: a </a:t>
            </a:r>
            <a:r>
              <a:rPr lang="cs-CZ" sz="2000" dirty="0" err="1">
                <a:solidFill>
                  <a:schemeClr val="tx1"/>
                </a:solidFill>
              </a:rPr>
              <a:t>target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for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toxicants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33388" y="1124744"/>
            <a:ext cx="827662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… </a:t>
            </a:r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>
                <a:latin typeface="Arial" charset="0"/>
              </a:rPr>
              <a:t>sensitively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regulated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processes</a:t>
            </a:r>
            <a:r>
              <a:rPr lang="cs-CZ" dirty="0">
                <a:latin typeface="Arial" charset="0"/>
              </a:rPr>
              <a:t> are </a:t>
            </a:r>
            <a:r>
              <a:rPr lang="cs-CZ" dirty="0" err="1">
                <a:latin typeface="Arial" charset="0"/>
              </a:rPr>
              <a:t>highly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susceptible</a:t>
            </a:r>
            <a:r>
              <a:rPr lang="cs-CZ" dirty="0">
                <a:latin typeface="Arial" charset="0"/>
              </a:rPr>
              <a:t> to </a:t>
            </a:r>
            <a:r>
              <a:rPr lang="cs-CZ" dirty="0" err="1">
                <a:latin typeface="Arial" charset="0"/>
              </a:rPr>
              <a:t>toxicants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en-US" dirty="0">
                <a:latin typeface="Arial" charset="0"/>
                <a:sym typeface="Wingdings" pitchFamily="2" charset="2"/>
              </a:rPr>
              <a:t>	</a:t>
            </a:r>
            <a:r>
              <a:rPr lang="cs-CZ" dirty="0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  <a:sym typeface="Wingdings" pitchFamily="2" charset="2"/>
              </a:rPr>
              <a:t> </a:t>
            </a:r>
            <a:r>
              <a:rPr lang="en-US" dirty="0" err="1">
                <a:latin typeface="Arial" charset="0"/>
                <a:sym typeface="Wingdings" pitchFamily="2" charset="2"/>
              </a:rPr>
              <a:t>toxicit</a:t>
            </a:r>
            <a:r>
              <a:rPr lang="en-GB" dirty="0">
                <a:latin typeface="Arial" charset="0"/>
                <a:sym typeface="Wingdings" pitchFamily="2" charset="2"/>
              </a:rPr>
              <a:t>y to </a:t>
            </a:r>
            <a:r>
              <a:rPr lang="cs-CZ" dirty="0">
                <a:latin typeface="Arial" charset="0"/>
              </a:rPr>
              <a:t>REGULATIONS </a:t>
            </a:r>
            <a:r>
              <a:rPr lang="en-US" dirty="0">
                <a:latin typeface="Arial" charset="0"/>
              </a:rPr>
              <a:t>&amp; SIGNALLING</a:t>
            </a:r>
            <a:endParaRPr lang="cs-CZ" dirty="0">
              <a:latin typeface="Arial" charset="0"/>
            </a:endParaRPr>
          </a:p>
          <a:p>
            <a:endParaRPr lang="en-GB" dirty="0">
              <a:latin typeface="Arial" charset="0"/>
            </a:endParaRPr>
          </a:p>
          <a:p>
            <a:endParaRPr lang="en-GB" dirty="0"/>
          </a:p>
          <a:p>
            <a:r>
              <a:rPr lang="cs-CZ" dirty="0">
                <a:latin typeface="Arial" charset="0"/>
              </a:rPr>
              <a:t>	</a:t>
            </a:r>
          </a:p>
          <a:p>
            <a:r>
              <a:rPr lang="en-US" u="sng" dirty="0">
                <a:latin typeface="Arial" charset="0"/>
              </a:rPr>
              <a:t>H</a:t>
            </a:r>
            <a:r>
              <a:rPr lang="cs-CZ" u="sng" dirty="0" err="1">
                <a:latin typeface="Arial" charset="0"/>
              </a:rPr>
              <a:t>ierarchy</a:t>
            </a:r>
            <a:r>
              <a:rPr lang="en-GB" u="sng" dirty="0">
                <a:latin typeface="Arial" charset="0"/>
              </a:rPr>
              <a:t> in signalling</a:t>
            </a:r>
          </a:p>
          <a:p>
            <a:endParaRPr lang="cs-CZ" u="sng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systems</a:t>
            </a: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neuronal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Wingdings" pitchFamily="2" charset="2"/>
              </a:rPr>
              <a:t></a:t>
            </a:r>
            <a:r>
              <a:rPr lang="cs-CZ" dirty="0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  <a:sym typeface="Wingdings" pitchFamily="2" charset="2"/>
              </a:rPr>
              <a:t> </a:t>
            </a:r>
            <a:r>
              <a:rPr lang="en-US" dirty="0">
                <a:latin typeface="Arial" charset="0"/>
              </a:rPr>
              <a:t>endocrine </a:t>
            </a:r>
          </a:p>
          <a:p>
            <a:endParaRPr lang="en-US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- 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cell-to-cell</a:t>
            </a:r>
          </a:p>
          <a:p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hormonal</a:t>
            </a:r>
            <a:r>
              <a:rPr lang="en-US" dirty="0">
                <a:latin typeface="Arial" charset="0"/>
              </a:rPr>
              <a:t> &amp;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neur</a:t>
            </a:r>
            <a:r>
              <a:rPr lang="en-US" dirty="0" err="1">
                <a:latin typeface="Arial" charset="0"/>
              </a:rPr>
              <a:t>onal</a:t>
            </a:r>
            <a:r>
              <a:rPr lang="en-US" dirty="0">
                <a:latin typeface="Arial" charset="0"/>
              </a:rPr>
              <a:t> signal transmission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contact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channels</a:t>
            </a:r>
            <a:endParaRPr lang="cs-CZ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intracellular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signal transduction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cs-CZ" sz="2800" dirty="0" err="1">
                <a:solidFill>
                  <a:schemeClr val="tx1"/>
                </a:solidFill>
              </a:rPr>
              <a:t>Signal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transduction</a:t>
            </a:r>
            <a:r>
              <a:rPr lang="cs-CZ" sz="2800" dirty="0">
                <a:solidFill>
                  <a:schemeClr val="tx1"/>
                </a:solidFill>
              </a:rPr>
              <a:t> - </a:t>
            </a:r>
            <a:r>
              <a:rPr lang="cs-CZ" sz="2800" dirty="0" err="1">
                <a:solidFill>
                  <a:schemeClr val="tx1"/>
                </a:solidFill>
              </a:rPr>
              <a:t>principles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04" y="980728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Two major </a:t>
            </a:r>
            <a:r>
              <a:rPr lang="en-US" sz="2400" b="1" dirty="0" err="1">
                <a:solidFill>
                  <a:schemeClr val="tx2"/>
                </a:solidFill>
              </a:rPr>
              <a:t>signalling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processes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br>
              <a:rPr lang="cs-CZ" sz="2400" dirty="0"/>
            </a:br>
            <a:r>
              <a:rPr lang="cs-CZ" sz="1800" dirty="0"/>
              <a:t>– </a:t>
            </a:r>
            <a:r>
              <a:rPr lang="cs-CZ" sz="1800" b="1" dirty="0">
                <a:solidFill>
                  <a:srgbClr val="FF0000"/>
                </a:solidFill>
              </a:rPr>
              <a:t>protein-(de)</a:t>
            </a:r>
            <a:r>
              <a:rPr lang="cs-CZ" sz="1800" b="1" dirty="0" err="1">
                <a:solidFill>
                  <a:srgbClr val="FF0000"/>
                </a:solidFill>
              </a:rPr>
              <a:t>phosphorylation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endParaRPr lang="en-GB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/>
              <a:t>		</a:t>
            </a:r>
            <a:r>
              <a:rPr lang="cs-CZ" sz="1800" dirty="0"/>
              <a:t>P</a:t>
            </a:r>
            <a:r>
              <a:rPr lang="en-GB" sz="1800" dirty="0" err="1"/>
              <a:t>rotein</a:t>
            </a:r>
            <a:r>
              <a:rPr lang="cs-CZ" sz="1800" dirty="0" err="1"/>
              <a:t>Kinases</a:t>
            </a:r>
            <a:r>
              <a:rPr lang="en-GB" sz="1800" dirty="0"/>
              <a:t> - PKs</a:t>
            </a:r>
            <a:r>
              <a:rPr lang="cs-CZ" sz="1800" dirty="0"/>
              <a:t>, P</a:t>
            </a:r>
            <a:r>
              <a:rPr lang="en-GB" sz="1800" dirty="0" err="1"/>
              <a:t>roteinPhosphatases</a:t>
            </a:r>
            <a:r>
              <a:rPr lang="en-GB" sz="1800" dirty="0"/>
              <a:t> - P</a:t>
            </a:r>
            <a:r>
              <a:rPr lang="cs-CZ" sz="1800" dirty="0" err="1"/>
              <a:t>Pases</a:t>
            </a:r>
            <a:endParaRPr lang="cs-CZ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/>
              <a:t>	- </a:t>
            </a:r>
            <a:r>
              <a:rPr lang="cs-CZ" sz="1800" b="1" dirty="0" err="1">
                <a:solidFill>
                  <a:srgbClr val="FF3300"/>
                </a:solidFill>
              </a:rPr>
              <a:t>secondary</a:t>
            </a:r>
            <a:r>
              <a:rPr lang="cs-CZ" sz="1800" b="1" dirty="0">
                <a:solidFill>
                  <a:srgbClr val="FF3300"/>
                </a:solidFill>
              </a:rPr>
              <a:t> </a:t>
            </a:r>
            <a:r>
              <a:rPr lang="cs-CZ" sz="1800" b="1" dirty="0" err="1">
                <a:solidFill>
                  <a:srgbClr val="FF3300"/>
                </a:solidFill>
              </a:rPr>
              <a:t>messengers</a:t>
            </a:r>
            <a:r>
              <a:rPr lang="cs-CZ" sz="1800" dirty="0"/>
              <a:t> </a:t>
            </a:r>
            <a:endParaRPr lang="en-GB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/>
              <a:t>		</a:t>
            </a:r>
            <a:r>
              <a:rPr lang="cs-CZ" sz="1800" dirty="0" err="1"/>
              <a:t>cAMP</a:t>
            </a:r>
            <a:r>
              <a:rPr lang="cs-CZ" sz="1800" dirty="0"/>
              <a:t> / IP3, PIP2, DAG, Ca2+, AA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Three major types of </a:t>
            </a:r>
            <a:r>
              <a:rPr lang="en-US" sz="2400" b="1" dirty="0" err="1">
                <a:solidFill>
                  <a:schemeClr val="tx2"/>
                </a:solidFill>
              </a:rPr>
              <a:t>signalling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endParaRPr lang="cs-CZ" sz="2400" b="1" dirty="0">
              <a:solidFill>
                <a:schemeClr val="tx2"/>
              </a:solidFill>
            </a:endParaRPr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/>
              <a:t>1: </a:t>
            </a:r>
            <a:r>
              <a:rPr lang="cs-CZ" sz="1800" dirty="0" err="1"/>
              <a:t>Membrane</a:t>
            </a:r>
            <a:r>
              <a:rPr lang="cs-CZ" sz="1800" dirty="0"/>
              <a:t> </a:t>
            </a:r>
            <a:r>
              <a:rPr lang="cs-CZ" sz="1800" dirty="0" err="1"/>
              <a:t>receptors</a:t>
            </a:r>
            <a:r>
              <a:rPr lang="cs-CZ" sz="1800" dirty="0"/>
              <a:t> (G-protein, </a:t>
            </a:r>
            <a:r>
              <a:rPr lang="cs-CZ" sz="1800" dirty="0" err="1"/>
              <a:t>kinases</a:t>
            </a:r>
            <a:r>
              <a:rPr lang="cs-CZ" sz="1800" dirty="0"/>
              <a:t>) </a:t>
            </a:r>
            <a:br>
              <a:rPr lang="cs-CZ" sz="1800" dirty="0"/>
            </a:br>
            <a:r>
              <a:rPr lang="en-GB" sz="1800" dirty="0">
                <a:sym typeface="Wingdings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activation of protein </a:t>
            </a:r>
            <a:r>
              <a:rPr lang="en-US" sz="1800" dirty="0" err="1">
                <a:solidFill>
                  <a:schemeClr val="tx2"/>
                </a:solidFill>
              </a:rPr>
              <a:t>kinase</a:t>
            </a:r>
            <a:r>
              <a:rPr lang="en-US" sz="1800" dirty="0">
                <a:solidFill>
                  <a:schemeClr val="tx2"/>
                </a:solidFill>
              </a:rPr>
              <a:t> A </a:t>
            </a:r>
            <a:r>
              <a:rPr lang="en-GB" sz="1800" dirty="0">
                <a:solidFill>
                  <a:schemeClr val="tx2"/>
                </a:solidFill>
              </a:rPr>
              <a:t>(PKA)</a:t>
            </a:r>
            <a:r>
              <a:rPr lang="cs-CZ" sz="1800" dirty="0">
                <a:solidFill>
                  <a:schemeClr val="tx2"/>
                </a:solidFill>
              </a:rPr>
              <a:t>: </a:t>
            </a:r>
            <a:r>
              <a:rPr lang="cs-CZ" sz="1800" dirty="0"/>
              <a:t>	</a:t>
            </a:r>
            <a:br>
              <a:rPr lang="en-US" sz="1800" dirty="0"/>
            </a:br>
            <a:r>
              <a:rPr lang="en-GB" sz="1800" dirty="0"/>
              <a:t>major messenger: </a:t>
            </a:r>
            <a:r>
              <a:rPr lang="cs-CZ" sz="1800" dirty="0"/>
              <a:t>cAMP, </a:t>
            </a:r>
            <a:r>
              <a:rPr lang="cs-CZ" sz="1800" b="1" u="sng" dirty="0"/>
              <a:t>MAPKs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/>
              <a:t>2: </a:t>
            </a:r>
            <a:r>
              <a:rPr lang="cs-CZ" sz="1800" dirty="0" err="1"/>
              <a:t>Membrane</a:t>
            </a:r>
            <a:r>
              <a:rPr lang="cs-CZ" sz="1800" dirty="0"/>
              <a:t> </a:t>
            </a:r>
            <a:r>
              <a:rPr lang="cs-CZ" sz="1800" dirty="0" err="1"/>
              <a:t>receptors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activation of membrane lipases </a:t>
            </a:r>
            <a:r>
              <a:rPr lang="en-US" sz="1800" dirty="0">
                <a:solidFill>
                  <a:schemeClr val="tx2"/>
                </a:solidFill>
                <a:sym typeface="Wingdings" pitchFamily="2" charset="2"/>
              </a:rPr>
              <a:t> and later </a:t>
            </a:r>
            <a:r>
              <a:rPr lang="en-US" sz="1800" dirty="0" err="1">
                <a:solidFill>
                  <a:schemeClr val="tx2"/>
                </a:solidFill>
              </a:rPr>
              <a:t>proteinkinase</a:t>
            </a:r>
            <a:r>
              <a:rPr lang="en-US" sz="1800" dirty="0">
                <a:solidFill>
                  <a:schemeClr val="tx2"/>
                </a:solidFill>
              </a:rPr>
              <a:t> C</a:t>
            </a:r>
            <a:br>
              <a:rPr lang="en-US" sz="1800" dirty="0"/>
            </a:br>
            <a:r>
              <a:rPr lang="cs-CZ" sz="1800" dirty="0"/>
              <a:t> IP3, PIP2, DAG, Ca2+, AA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en-US" sz="1800" dirty="0"/>
              <a:t>3</a:t>
            </a:r>
            <a:r>
              <a:rPr lang="cs-CZ" sz="1800" dirty="0"/>
              <a:t>: </a:t>
            </a:r>
            <a:r>
              <a:rPr lang="cs-CZ" sz="1800" b="1" dirty="0" err="1"/>
              <a:t>Cytoplasmic</a:t>
            </a:r>
            <a:r>
              <a:rPr lang="cs-CZ" sz="1800" b="1" dirty="0"/>
              <a:t> (</a:t>
            </a:r>
            <a:r>
              <a:rPr lang="cs-CZ" sz="1800" b="1" dirty="0" err="1"/>
              <a:t>nuclear</a:t>
            </a:r>
            <a:r>
              <a:rPr lang="cs-CZ" sz="1800" b="1" dirty="0"/>
              <a:t>) </a:t>
            </a:r>
            <a:r>
              <a:rPr lang="cs-CZ" sz="1800" b="1" dirty="0" err="1"/>
              <a:t>receptors</a:t>
            </a:r>
            <a:r>
              <a:rPr lang="en-US" sz="1800" b="1" dirty="0"/>
              <a:t> </a:t>
            </a:r>
            <a:r>
              <a:rPr lang="en-GB" sz="1800" dirty="0"/>
              <a:t>(discussed in detail in other sections)</a:t>
            </a:r>
            <a:endParaRPr lang="en-US" sz="1800" dirty="0"/>
          </a:p>
          <a:p>
            <a:pPr marL="933450" lvl="1" indent="-533400" eaLnBrk="1" hangingPunct="1">
              <a:buFont typeface="Wingdings" pitchFamily="2" charset="2"/>
              <a:buNone/>
            </a:pPr>
            <a:endParaRPr lang="en-US" sz="1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b="1" dirty="0" err="1">
                <a:solidFill>
                  <a:schemeClr val="tx2"/>
                </a:solidFill>
              </a:rPr>
              <a:t>Signalling</a:t>
            </a:r>
            <a:r>
              <a:rPr lang="en-US" b="1" dirty="0">
                <a:solidFill>
                  <a:schemeClr val="tx2"/>
                </a:solidFill>
              </a:rPr>
              <a:t> mechanism 1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</a:t>
            </a:r>
            <a:r>
              <a:rPr lang="cs-CZ" sz="2400" dirty="0"/>
              <a:t> </a:t>
            </a:r>
            <a:r>
              <a:rPr lang="en-US" sz="2400" dirty="0"/>
              <a:t>Activation of a</a:t>
            </a:r>
            <a:r>
              <a:rPr lang="cs-CZ" sz="2400" dirty="0" err="1"/>
              <a:t>denylate</a:t>
            </a:r>
            <a:r>
              <a:rPr lang="cs-CZ" sz="2400" dirty="0"/>
              <a:t> </a:t>
            </a:r>
            <a:r>
              <a:rPr lang="cs-CZ" sz="2400" dirty="0" err="1"/>
              <a:t>cyclase</a:t>
            </a:r>
            <a:r>
              <a:rPr lang="cs-CZ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/>
              <a:t>cAMP</a:t>
            </a:r>
            <a:r>
              <a:rPr lang="cs-CZ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PKA</a:t>
            </a:r>
            <a:endParaRPr lang="cs-CZ" sz="2400" dirty="0"/>
          </a:p>
        </p:txBody>
      </p:sp>
      <p:pic>
        <p:nvPicPr>
          <p:cNvPr id="20483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t="9795"/>
          <a:stretch>
            <a:fillRect/>
          </a:stretch>
        </p:blipFill>
        <p:spPr bwMode="auto">
          <a:xfrm>
            <a:off x="267015" y="1196752"/>
            <a:ext cx="86868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5">
            <a:extLst>
              <a:ext uri="{FF2B5EF4-FFF2-40B4-BE49-F238E27FC236}">
                <a16:creationId xmlns:a16="http://schemas.microsoft.com/office/drawing/2014/main" id="{179D22D0-A06B-F7C5-223D-B8FCE6652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2420888"/>
            <a:ext cx="1403974" cy="1368152"/>
          </a:xfrm>
          <a:prstGeom prst="ellipse">
            <a:avLst/>
          </a:prstGeom>
          <a:noFill/>
          <a:ln w="50800">
            <a:solidFill>
              <a:srgbClr val="FF3300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9592" y="0"/>
            <a:ext cx="6400800" cy="6858000"/>
            <a:chOff x="1872" y="480"/>
            <a:chExt cx="3126" cy="3504"/>
          </a:xfrm>
        </p:grpSpPr>
        <p:pic>
          <p:nvPicPr>
            <p:cNvPr id="21507" name="Picture 4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3" cstate="print"/>
            <a:srcRect t="7230"/>
            <a:stretch>
              <a:fillRect/>
            </a:stretch>
          </p:blipFill>
          <p:spPr bwMode="auto">
            <a:xfrm>
              <a:off x="1872" y="480"/>
              <a:ext cx="3126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Oval 5"/>
            <p:cNvSpPr>
              <a:spLocks noChangeArrowheads="1"/>
            </p:cNvSpPr>
            <p:nvPr/>
          </p:nvSpPr>
          <p:spPr bwMode="auto">
            <a:xfrm>
              <a:off x="3360" y="1296"/>
              <a:ext cx="545" cy="270"/>
            </a:xfrm>
            <a:prstGeom prst="ellipse">
              <a:avLst/>
            </a:prstGeom>
            <a:noFill/>
            <a:ln w="508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516216" y="1685707"/>
            <a:ext cx="265489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PKA is central to </a:t>
            </a:r>
            <a:br>
              <a:rPr lang="en-US" dirty="0"/>
            </a:br>
            <a:r>
              <a:rPr lang="en-US" dirty="0"/>
              <a:t>a number of </a:t>
            </a:r>
            <a:r>
              <a:rPr lang="en-US" dirty="0" err="1"/>
              <a:t>signalling</a:t>
            </a:r>
            <a:br>
              <a:rPr lang="en-US" dirty="0"/>
            </a:br>
            <a:r>
              <a:rPr lang="en-US" dirty="0"/>
              <a:t>events and following</a:t>
            </a:r>
            <a:br>
              <a:rPr lang="en-US" dirty="0"/>
            </a:br>
            <a:r>
              <a:rPr lang="en-US" dirty="0"/>
              <a:t>effects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Including modulation </a:t>
            </a:r>
            <a:br>
              <a:rPr lang="en-US" dirty="0"/>
            </a:br>
            <a:r>
              <a:rPr lang="en-US" dirty="0"/>
              <a:t>of </a:t>
            </a:r>
            <a:r>
              <a:rPr lang="en-GB" dirty="0"/>
              <a:t>“MAPKs”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  <a:p>
            <a:r>
              <a:rPr lang="en-GB" dirty="0">
                <a:sym typeface="Wingdings" panose="05000000000000000000" pitchFamily="2" charset="2"/>
              </a:rPr>
              <a:t>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Including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modulation</a:t>
            </a:r>
            <a:r>
              <a:rPr lang="cs-CZ" dirty="0">
                <a:sym typeface="Wingdings" panose="05000000000000000000" pitchFamily="2" charset="2"/>
              </a:rPr>
              <a:t> 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of </a:t>
            </a:r>
            <a:r>
              <a:rPr lang="cs-CZ" dirty="0" err="1">
                <a:sym typeface="Wingdings" panose="05000000000000000000" pitchFamily="2" charset="2"/>
              </a:rPr>
              <a:t>Transcription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i.e</a:t>
            </a:r>
            <a:r>
              <a:rPr lang="cs-CZ" dirty="0">
                <a:sym typeface="Wingdings" panose="05000000000000000000" pitchFamily="2" charset="2"/>
              </a:rPr>
              <a:t>.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 err="1">
                <a:sym typeface="Wingdings" panose="05000000000000000000" pitchFamily="2" charset="2"/>
              </a:rPr>
              <a:t>control</a:t>
            </a:r>
            <a:r>
              <a:rPr lang="cs-CZ" dirty="0">
                <a:sym typeface="Wingdings" panose="05000000000000000000" pitchFamily="2" charset="2"/>
              </a:rPr>
              <a:t> of </a:t>
            </a:r>
            <a:r>
              <a:rPr lang="cs-CZ" dirty="0" err="1">
                <a:sym typeface="Wingdings" panose="05000000000000000000" pitchFamily="2" charset="2"/>
              </a:rPr>
              <a:t>transcription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 err="1">
                <a:sym typeface="Wingdings" panose="05000000000000000000" pitchFamily="2" charset="2"/>
              </a:rPr>
              <a:t>factors</a:t>
            </a:r>
            <a:r>
              <a:rPr lang="cs-CZ" dirty="0">
                <a:sym typeface="Wingdings" panose="05000000000000000000" pitchFamily="2" charset="2"/>
              </a:rPr>
              <a:t>)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6888"/>
            <a:ext cx="8458200" cy="1027856"/>
          </a:xfrm>
        </p:spPr>
        <p:txBody>
          <a:bodyPr/>
          <a:lstStyle/>
          <a:p>
            <a:pPr algn="ctr" eaLnBrk="1" hangingPunct="1"/>
            <a:r>
              <a:rPr lang="cs-CZ" dirty="0">
                <a:solidFill>
                  <a:schemeClr val="tx1"/>
                </a:solidFill>
              </a:rPr>
              <a:t>Mitogen </a:t>
            </a:r>
            <a:r>
              <a:rPr lang="cs-CZ" dirty="0" err="1">
                <a:solidFill>
                  <a:schemeClr val="tx1"/>
                </a:solidFill>
              </a:rPr>
              <a:t>Activated</a:t>
            </a:r>
            <a:r>
              <a:rPr lang="cs-CZ" dirty="0">
                <a:solidFill>
                  <a:schemeClr val="tx1"/>
                </a:solidFill>
              </a:rPr>
              <a:t> Protein </a:t>
            </a:r>
            <a:r>
              <a:rPr lang="cs-CZ" dirty="0" err="1">
                <a:solidFill>
                  <a:schemeClr val="tx1"/>
                </a:solidFill>
              </a:rPr>
              <a:t>Kinases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(MAPK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cs-CZ" dirty="0">
                <a:solidFill>
                  <a:srgbClr val="FF0000"/>
                </a:solidFill>
              </a:rPr>
              <a:t>)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&amp;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dependent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effects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2531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196456"/>
            <a:ext cx="6307088" cy="445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Protein Kinases - an overview | ScienceDirect Topics">
            <a:extLst>
              <a:ext uri="{FF2B5EF4-FFF2-40B4-BE49-F238E27FC236}">
                <a16:creationId xmlns:a16="http://schemas.microsoft.com/office/drawing/2014/main" id="{FB48CFDD-E4E9-03B7-3817-F6A9E2FD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592288" cy="11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5410200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Signalling</a:t>
            </a:r>
            <a:r>
              <a:rPr lang="en-US" sz="2400" b="1" dirty="0">
                <a:solidFill>
                  <a:schemeClr val="tx2"/>
                </a:solidFill>
              </a:rPr>
              <a:t> mechanism 2 </a:t>
            </a:r>
          </a:p>
          <a:p>
            <a:pPr marL="533400" indent="-533400" eaLnBrk="1" hangingPunct="1">
              <a:buNone/>
            </a:pPr>
            <a:r>
              <a:rPr lang="en-US" sz="2300" dirty="0"/>
              <a:t>Activation of </a:t>
            </a:r>
            <a:r>
              <a:rPr lang="en-GB" sz="2300" dirty="0"/>
              <a:t>P</a:t>
            </a:r>
            <a:r>
              <a:rPr lang="cs-CZ" sz="2300" dirty="0" err="1"/>
              <a:t>hospholipase</a:t>
            </a:r>
            <a:r>
              <a:rPr lang="cs-CZ" sz="2300" dirty="0"/>
              <a:t> C</a:t>
            </a:r>
            <a:r>
              <a:rPr lang="en-GB" sz="2300" dirty="0"/>
              <a:t> </a:t>
            </a:r>
            <a:br>
              <a:rPr lang="en-GB" sz="2300" dirty="0"/>
            </a:br>
            <a:r>
              <a:rPr lang="en-GB" sz="2300" dirty="0">
                <a:sym typeface="Wingdings" pitchFamily="2" charset="2"/>
              </a:rPr>
              <a:t> release of PIPs </a:t>
            </a:r>
            <a:r>
              <a:rPr lang="cs-CZ" sz="2300" dirty="0">
                <a:sym typeface="Wingdings" pitchFamily="2" charset="2"/>
              </a:rPr>
              <a:t></a:t>
            </a: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/>
              <a:t>DAG </a:t>
            </a:r>
            <a:r>
              <a:rPr lang="en-US" sz="2300" dirty="0">
                <a:sym typeface="Wingdings" pitchFamily="2" charset="2"/>
              </a:rPr>
              <a:t> </a:t>
            </a:r>
            <a:r>
              <a:rPr lang="en-US" sz="2300" dirty="0"/>
              <a:t>PKC / </a:t>
            </a:r>
            <a:r>
              <a:rPr lang="en-US" sz="2300" dirty="0" err="1"/>
              <a:t>arachidonic</a:t>
            </a:r>
            <a:r>
              <a:rPr lang="en-US" sz="2300" dirty="0"/>
              <a:t> acid </a:t>
            </a:r>
            <a:br>
              <a:rPr lang="cs-CZ" sz="2300" dirty="0"/>
            </a:br>
            <a:r>
              <a:rPr lang="en-US" sz="2300" dirty="0"/>
              <a:t>+ IP3 </a:t>
            </a:r>
            <a:r>
              <a:rPr lang="en-GB" sz="2300" dirty="0">
                <a:sym typeface="Wingdings" pitchFamily="2" charset="2"/>
              </a:rPr>
              <a:t> activation of</a:t>
            </a:r>
            <a:r>
              <a:rPr lang="en-US" sz="2300" dirty="0"/>
              <a:t> Ca</a:t>
            </a:r>
            <a:r>
              <a:rPr lang="en-US" sz="2300" baseline="30000" dirty="0"/>
              <a:t>2+</a:t>
            </a:r>
            <a:r>
              <a:rPr lang="en-US" sz="2300" dirty="0"/>
              <a:t> </a:t>
            </a:r>
            <a:r>
              <a:rPr lang="en-US" sz="2300" dirty="0" err="1"/>
              <a:t>signalling</a:t>
            </a:r>
            <a:endParaRPr lang="cs-CZ" sz="2300" dirty="0"/>
          </a:p>
        </p:txBody>
      </p:sp>
      <p:pic>
        <p:nvPicPr>
          <p:cNvPr id="23555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072" y="2027238"/>
            <a:ext cx="527685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886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485775"/>
            <a:ext cx="7704137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6106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Different </a:t>
            </a:r>
            <a:r>
              <a:rPr lang="en-US" dirty="0" err="1">
                <a:solidFill>
                  <a:schemeClr val="tx1"/>
                </a:solidFill>
              </a:rPr>
              <a:t>signalling</a:t>
            </a:r>
            <a:r>
              <a:rPr lang="en-US" dirty="0">
                <a:solidFill>
                  <a:schemeClr val="tx1"/>
                </a:solidFill>
              </a:rPr>
              <a:t> crosstalk</a:t>
            </a:r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networks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52400"/>
            <a:ext cx="910012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G-</a:t>
            </a:r>
            <a:r>
              <a:rPr lang="cs-CZ" sz="2400" dirty="0" err="1"/>
              <a:t>proteins</a:t>
            </a:r>
            <a:r>
              <a:rPr lang="cs-CZ" sz="2400" dirty="0"/>
              <a:t> </a:t>
            </a:r>
            <a:r>
              <a:rPr lang="en-US" sz="2400" dirty="0"/>
              <a:t>&amp; G-protein coupled receptors – </a:t>
            </a:r>
            <a:r>
              <a:rPr lang="cs-CZ" sz="2400" dirty="0" err="1"/>
              <a:t>GPCRs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b="1" dirty="0" err="1">
                <a:solidFill>
                  <a:schemeClr val="tx2"/>
                </a:solidFill>
              </a:rPr>
              <a:t>Involved</a:t>
            </a:r>
            <a:r>
              <a:rPr lang="cs-CZ" sz="1800" b="1" dirty="0">
                <a:solidFill>
                  <a:schemeClr val="tx2"/>
                </a:solidFill>
              </a:rPr>
              <a:t> in many </a:t>
            </a:r>
            <a:r>
              <a:rPr lang="cs-CZ" sz="1800" b="1" dirty="0" err="1">
                <a:solidFill>
                  <a:schemeClr val="tx2"/>
                </a:solidFill>
              </a:rPr>
              <a:t>functions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1800" b="1" dirty="0">
                <a:solidFill>
                  <a:schemeClr val="tx2"/>
                </a:solidFill>
                <a:sym typeface="Wingdings" panose="05000000000000000000" pitchFamily="2" charset="2"/>
              </a:rPr>
              <a:t> triggering multiple downstream events</a:t>
            </a:r>
            <a:r>
              <a:rPr lang="cs-CZ" sz="1800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GB" sz="1800" b="1" dirty="0">
                <a:solidFill>
                  <a:schemeClr val="tx2"/>
                </a:solidFill>
                <a:sym typeface="Wingdings" panose="05000000000000000000" pitchFamily="2" charset="2"/>
              </a:rPr>
              <a:t>&amp; networks</a:t>
            </a:r>
            <a:endParaRPr lang="en-US" sz="18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/>
          </a:p>
        </p:txBody>
      </p:sp>
      <p:pic>
        <p:nvPicPr>
          <p:cNvPr id="19459" name="Picture 8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2541"/>
            <a:ext cx="4543140" cy="29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Methodological advances: the unsung heroes of the GPCR structural  revolution | Nature Reviews Molecular Cell Biology">
            <a:extLst>
              <a:ext uri="{FF2B5EF4-FFF2-40B4-BE49-F238E27FC236}">
                <a16:creationId xmlns:a16="http://schemas.microsoft.com/office/drawing/2014/main" id="{E209566F-E990-0431-504F-E61BF387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6" y="1083152"/>
            <a:ext cx="4817899" cy="242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5040560" cy="4176464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b="1" dirty="0"/>
              <a:t>C</a:t>
            </a:r>
            <a:r>
              <a:rPr lang="en-US" sz="1800" b="1" dirty="0" err="1"/>
              <a:t>holera</a:t>
            </a:r>
            <a:r>
              <a:rPr lang="en-US" sz="1800" b="1" dirty="0"/>
              <a:t> toxin</a:t>
            </a:r>
            <a:r>
              <a:rPr lang="cs-CZ" sz="1800" b="1" dirty="0"/>
              <a:t> (</a:t>
            </a:r>
            <a:r>
              <a:rPr lang="cs-CZ" sz="1800" b="1" dirty="0" err="1"/>
              <a:t>from</a:t>
            </a:r>
            <a:r>
              <a:rPr lang="cs-CZ" sz="1800" b="1" dirty="0"/>
              <a:t> </a:t>
            </a:r>
            <a:r>
              <a:rPr lang="cs-CZ" sz="1800" i="1" dirty="0"/>
              <a:t>Vibrio </a:t>
            </a:r>
            <a:r>
              <a:rPr lang="cs-CZ" sz="1800" i="1" dirty="0" err="1"/>
              <a:t>cholerae</a:t>
            </a:r>
            <a:r>
              <a:rPr lang="en-US" sz="1800" dirty="0"/>
              <a:t> </a:t>
            </a:r>
            <a:r>
              <a:rPr lang="cs-CZ" sz="1800" dirty="0"/>
              <a:t>)</a:t>
            </a:r>
            <a:br>
              <a:rPr lang="en-US" sz="1800" dirty="0"/>
            </a:br>
            <a:endParaRPr lang="en-US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1800" dirty="0"/>
              <a:t>CT acts as </a:t>
            </a:r>
            <a:r>
              <a:rPr lang="cs-CZ" sz="1800" b="1" dirty="0" err="1"/>
              <a:t>adenylate</a:t>
            </a:r>
            <a:r>
              <a:rPr lang="cs-CZ" sz="1800" b="1" dirty="0"/>
              <a:t> </a:t>
            </a:r>
            <a:r>
              <a:rPr lang="cs-CZ" sz="1800" b="1" dirty="0" err="1"/>
              <a:t>cyclase</a:t>
            </a:r>
            <a:r>
              <a:rPr lang="en-GB" sz="1800" dirty="0"/>
              <a:t> enzyme</a:t>
            </a:r>
          </a:p>
          <a:p>
            <a:pPr marL="533400" indent="-533400" eaLnBrk="1" hangingPunct="1">
              <a:buFont typeface="Wingdings"/>
              <a:buChar char="à"/>
            </a:pPr>
            <a:r>
              <a:rPr lang="en-GB" sz="1800" dirty="0">
                <a:sym typeface="Wingdings" pitchFamily="2" charset="2"/>
              </a:rPr>
              <a:t>increasing </a:t>
            </a:r>
            <a:r>
              <a:rPr lang="en-GB" sz="1800" dirty="0" err="1">
                <a:sym typeface="Wingdings" pitchFamily="2" charset="2"/>
              </a:rPr>
              <a:t>cAMP</a:t>
            </a:r>
            <a:r>
              <a:rPr lang="en-GB" sz="1800" dirty="0">
                <a:sym typeface="Wingdings" pitchFamily="2" charset="2"/>
              </a:rPr>
              <a:t> levels </a:t>
            </a:r>
          </a:p>
          <a:p>
            <a:pPr marL="533400" indent="-533400" eaLnBrk="1" hangingPunct="1">
              <a:buFont typeface="Wingdings"/>
              <a:buChar char="à"/>
            </a:pPr>
            <a:r>
              <a:rPr lang="en-GB" sz="1800" dirty="0">
                <a:sym typeface="Wingdings" pitchFamily="2" charset="2"/>
              </a:rPr>
              <a:t>TOXICITY</a:t>
            </a:r>
            <a:r>
              <a:rPr lang="cs-CZ" sz="1800" dirty="0">
                <a:sym typeface="Wingdings" pitchFamily="2" charset="2"/>
              </a:rPr>
              <a:t> (</a:t>
            </a:r>
            <a:r>
              <a:rPr lang="cs-CZ" sz="1800">
                <a:sym typeface="Wingdings" pitchFamily="2" charset="2"/>
              </a:rPr>
              <a:t>diarrhea</a:t>
            </a:r>
            <a:r>
              <a:rPr lang="cs-CZ" sz="1800" dirty="0">
                <a:sym typeface="Wingdings" pitchFamily="2" charset="2"/>
              </a:rPr>
              <a:t>)</a:t>
            </a:r>
            <a:endParaRPr lang="cs-CZ" sz="18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4584"/>
            <a:ext cx="8458200" cy="68012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Disruption of intracellular signaling - EXAMPLES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4" name="Picture 4" descr="Figure thumbnail gr1">
            <a:extLst>
              <a:ext uri="{FF2B5EF4-FFF2-40B4-BE49-F238E27FC236}">
                <a16:creationId xmlns:a16="http://schemas.microsoft.com/office/drawing/2014/main" id="{9AB36113-378E-5725-CBEB-99205D1FB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29114"/>
            <a:ext cx="7277643" cy="41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63596"/>
            <a:ext cx="5050190" cy="156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1823692" y="231031"/>
            <a:ext cx="33243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DOI: 10.1021/acs.est.5b02049</a:t>
            </a:r>
          </a:p>
          <a:p>
            <a:r>
              <a:rPr lang="fr-FR" sz="1200" dirty="0"/>
              <a:t>Environ. Sci. Technol. 2015, 49, 12457−12464</a:t>
            </a:r>
            <a:endParaRPr lang="en-GB" sz="120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 t="5357" b="7143"/>
          <a:stretch>
            <a:fillRect/>
          </a:stretch>
        </p:blipFill>
        <p:spPr bwMode="auto">
          <a:xfrm>
            <a:off x="107504" y="2780928"/>
            <a:ext cx="7920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2138" y="260648"/>
            <a:ext cx="413435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a 15"/>
          <p:cNvSpPr/>
          <p:nvPr/>
        </p:nvSpPr>
        <p:spPr>
          <a:xfrm>
            <a:off x="5436096" y="980728"/>
            <a:ext cx="86409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4355976" y="1844824"/>
            <a:ext cx="1512168" cy="38884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35496" y="2276872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INTER-</a:t>
            </a:r>
            <a:r>
              <a:rPr lang="cs-CZ" dirty="0" err="1">
                <a:solidFill>
                  <a:schemeClr val="tx1"/>
                </a:solidFill>
              </a:rPr>
              <a:t>cellular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signals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Nadpis 8"/>
          <p:cNvSpPr txBox="1">
            <a:spLocks/>
          </p:cNvSpPr>
          <p:nvPr/>
        </p:nvSpPr>
        <p:spPr>
          <a:xfrm>
            <a:off x="2267744" y="3645024"/>
            <a:ext cx="4608512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260648"/>
            <a:ext cx="8280920" cy="5472608"/>
          </a:xfrm>
          <a:noFill/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/>
              <a:t>Example</a:t>
            </a:r>
            <a:r>
              <a:rPr lang="en-GB" sz="2400" b="1" dirty="0"/>
              <a:t>:</a:t>
            </a:r>
            <a:r>
              <a:rPr lang="en-US" sz="2400" b="1" dirty="0"/>
              <a:t> </a:t>
            </a:r>
            <a:r>
              <a:rPr lang="cs-CZ" sz="2400" dirty="0" err="1"/>
              <a:t>Lipopolysaccharide</a:t>
            </a:r>
            <a:r>
              <a:rPr lang="en-GB" sz="2400" dirty="0"/>
              <a:t>s &amp; </a:t>
            </a:r>
            <a:r>
              <a:rPr lang="cs-CZ" sz="2400" dirty="0" err="1"/>
              <a:t>exogenous</a:t>
            </a:r>
            <a:r>
              <a:rPr lang="cs-CZ" sz="2400" dirty="0"/>
              <a:t> </a:t>
            </a:r>
            <a:r>
              <a:rPr lang="cs-CZ" sz="2400" dirty="0" err="1"/>
              <a:t>agents</a:t>
            </a:r>
            <a:r>
              <a:rPr lang="cs-CZ" sz="2400" dirty="0"/>
              <a:t> </a:t>
            </a:r>
            <a:r>
              <a:rPr lang="cs-CZ" sz="2400" dirty="0" err="1"/>
              <a:t>inducing</a:t>
            </a:r>
            <a:r>
              <a:rPr lang="cs-CZ" sz="2400" dirty="0"/>
              <a:t> </a:t>
            </a:r>
            <a:r>
              <a:rPr lang="en-GB" sz="2400" dirty="0"/>
              <a:t>immune </a:t>
            </a:r>
            <a:r>
              <a:rPr lang="cs-CZ" sz="2400" dirty="0" err="1"/>
              <a:t>pathologies</a:t>
            </a:r>
            <a:r>
              <a:rPr lang="cs-CZ" sz="2400" dirty="0"/>
              <a:t> – </a:t>
            </a:r>
            <a:r>
              <a:rPr lang="cs-CZ" sz="2400" dirty="0" err="1"/>
              <a:t>allergies</a:t>
            </a:r>
            <a:r>
              <a:rPr lang="cs-CZ" sz="2400" dirty="0"/>
              <a:t>, auto-</a:t>
            </a:r>
            <a:r>
              <a:rPr lang="cs-CZ" sz="2400" dirty="0" err="1"/>
              <a:t>immune</a:t>
            </a:r>
            <a:r>
              <a:rPr lang="cs-CZ" sz="2400" dirty="0"/>
              <a:t> </a:t>
            </a:r>
            <a:r>
              <a:rPr lang="cs-CZ" sz="2400" dirty="0" err="1"/>
              <a:t>diseases</a:t>
            </a:r>
            <a:r>
              <a:rPr lang="cs-CZ" sz="2400" dirty="0"/>
              <a:t> </a:t>
            </a:r>
            <a:endParaRPr lang="en-GB" sz="2400" dirty="0"/>
          </a:p>
          <a:p>
            <a:pPr marL="533400" indent="-533400" eaLnBrk="1" hangingPunct="1">
              <a:buNone/>
            </a:pPr>
            <a:r>
              <a:rPr lang="en-GB" sz="2400" dirty="0"/>
              <a:t>	</a:t>
            </a:r>
            <a:r>
              <a:rPr lang="cs-CZ" sz="1800" dirty="0"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 h</a:t>
            </a:r>
            <a:r>
              <a:rPr lang="en-GB" sz="1800" dirty="0" err="1">
                <a:sym typeface="Wingdings" pitchFamily="2" charset="2"/>
              </a:rPr>
              <a:t>yper</a:t>
            </a:r>
            <a:r>
              <a:rPr lang="en-US" sz="1800" dirty="0">
                <a:sym typeface="Wingdings" pitchFamily="2" charset="2"/>
              </a:rPr>
              <a:t>activation </a:t>
            </a:r>
            <a:r>
              <a:rPr lang="cs-CZ" sz="1800" dirty="0"/>
              <a:t> </a:t>
            </a:r>
            <a:r>
              <a:rPr lang="en-GB" sz="1800" dirty="0"/>
              <a:t>of intracellular signals </a:t>
            </a:r>
            <a:r>
              <a:rPr lang="en-GB" sz="1800" dirty="0">
                <a:sym typeface="Wingdings" pitchFamily="2" charset="2"/>
              </a:rPr>
              <a:t> </a:t>
            </a:r>
            <a:r>
              <a:rPr lang="cs-CZ" sz="1800" dirty="0" err="1"/>
              <a:t>immunotoxicity</a:t>
            </a:r>
            <a:endParaRPr lang="cs-CZ" sz="18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4098" name="Picture 2" descr="IgE-independent activation of mast cell in allergic disease. (upper... |  Download Scientific Diagram">
            <a:extLst>
              <a:ext uri="{FF2B5EF4-FFF2-40B4-BE49-F238E27FC236}">
                <a16:creationId xmlns:a16="http://schemas.microsoft.com/office/drawing/2014/main" id="{E199AE1A-DDF6-4857-4566-E1F09B70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80639"/>
            <a:ext cx="4711357" cy="358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agocyte sabotage: disruption of macrophage signalling by bacterial  pathogens | Nature Reviews Molecular Cell Biology">
            <a:extLst>
              <a:ext uri="{FF2B5EF4-FFF2-40B4-BE49-F238E27FC236}">
                <a16:creationId xmlns:a16="http://schemas.microsoft.com/office/drawing/2014/main" id="{F3A40333-1FA2-A781-44F6-55A90E1E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2" y="2122918"/>
            <a:ext cx="3395041" cy="36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58200" cy="792088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Cell to cell </a:t>
            </a:r>
            <a:r>
              <a:rPr lang="cs-CZ" dirty="0" err="1">
                <a:solidFill>
                  <a:schemeClr val="tx1"/>
                </a:solidFill>
              </a:rPr>
              <a:t>communication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&amp; regulation</a:t>
            </a:r>
            <a:r>
              <a:rPr lang="cs-CZ" dirty="0">
                <a:solidFill>
                  <a:schemeClr val="tx1"/>
                </a:solidFill>
              </a:rPr>
              <a:t>: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target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toxicants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2291" name="Picture 3" descr="C:\Documents and Settings\Ludek Blaha\Obrázky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0825"/>
            <a:ext cx="77724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Cell to cell </a:t>
            </a:r>
            <a:r>
              <a:rPr lang="cs-CZ" sz="2800" dirty="0" err="1">
                <a:solidFill>
                  <a:schemeClr val="tx1"/>
                </a:solidFill>
              </a:rPr>
              <a:t>communication</a:t>
            </a:r>
            <a:r>
              <a:rPr lang="cs-CZ" sz="2800" dirty="0">
                <a:solidFill>
                  <a:schemeClr val="tx1"/>
                </a:solidFill>
              </a:rPr>
              <a:t> (1)</a:t>
            </a:r>
          </a:p>
        </p:txBody>
      </p:sp>
      <p:pic>
        <p:nvPicPr>
          <p:cNvPr id="13315" name="Picture 4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25663"/>
            <a:ext cx="807720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Documents and Settings\Ludek Blaha\Obrázky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28850"/>
            <a:ext cx="8915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Cell to cell </a:t>
            </a:r>
            <a:r>
              <a:rPr lang="cs-CZ" sz="2800" dirty="0" err="1">
                <a:solidFill>
                  <a:schemeClr val="tx1"/>
                </a:solidFill>
              </a:rPr>
              <a:t>communication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en-GB" sz="2800" dirty="0">
                <a:solidFill>
                  <a:schemeClr val="tx1"/>
                </a:solidFill>
              </a:rPr>
              <a:t>2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Ludek Blaha\Obrázky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61722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C:\Documents and Settings\Ludek Blaha\Obrázky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819400"/>
            <a:ext cx="2403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Cell to cell </a:t>
            </a:r>
            <a:r>
              <a:rPr lang="cs-CZ" sz="2800" dirty="0" err="1">
                <a:solidFill>
                  <a:schemeClr val="tx1"/>
                </a:solidFill>
              </a:rPr>
              <a:t>communication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en-GB" sz="2800" dirty="0">
                <a:solidFill>
                  <a:schemeClr val="tx1"/>
                </a:solidFill>
              </a:rPr>
              <a:t>3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35496" y="2276872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INTER-</a:t>
            </a:r>
            <a:r>
              <a:rPr lang="cs-CZ" dirty="0" err="1">
                <a:solidFill>
                  <a:schemeClr val="tx1"/>
                </a:solidFill>
              </a:rPr>
              <a:t>cellular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signals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Nadpis 8"/>
          <p:cNvSpPr txBox="1">
            <a:spLocks/>
          </p:cNvSpPr>
          <p:nvPr/>
        </p:nvSpPr>
        <p:spPr>
          <a:xfrm>
            <a:off x="2267744" y="3645024"/>
            <a:ext cx="4608512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Hormones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213" y="2667000"/>
            <a:ext cx="32527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3733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632325" y="346075"/>
            <a:ext cx="4206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u="sng">
                <a:latin typeface="Arial" charset="0"/>
              </a:rPr>
              <a:t>Endocrine system:</a:t>
            </a:r>
            <a:r>
              <a:rPr lang="cs-CZ">
                <a:latin typeface="Arial" charset="0"/>
              </a:rPr>
              <a:t> </a:t>
            </a:r>
            <a:br>
              <a:rPr lang="en-US">
                <a:latin typeface="Arial" charset="0"/>
              </a:rPr>
            </a:br>
            <a:r>
              <a:rPr lang="cs-CZ">
                <a:latin typeface="Arial" charset="0"/>
              </a:rPr>
              <a:t>1. Pineal gland, 2. Pituitary gland, 3. Thyroid gland, 4. Thymus, 5. Adrenal gland, 6. Pancreas, 7. Ovary, 8.Testis 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648200" y="6096000"/>
            <a:ext cx="420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b="1" u="sng">
                <a:latin typeface="Arial" charset="0"/>
              </a:rPr>
              <a:t>Example:</a:t>
            </a:r>
            <a:r>
              <a:rPr lang="cs-CZ">
                <a:latin typeface="Arial" charset="0"/>
              </a:rPr>
              <a:t> feedback loop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1155</Words>
  <Application>Microsoft Office PowerPoint</Application>
  <PresentationFormat>On-screen Show (4:3)</PresentationFormat>
  <Paragraphs>193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Motiv sady Office</vt:lpstr>
      <vt:lpstr>PowerPoint Presentation</vt:lpstr>
      <vt:lpstr>Cell communication &amp; regulation: a target for toxicants</vt:lpstr>
      <vt:lpstr>INTER-cellular signals</vt:lpstr>
      <vt:lpstr>Cell to cell communication &amp; regulation: a target for toxicants</vt:lpstr>
      <vt:lpstr>Cell to cell communication (1)</vt:lpstr>
      <vt:lpstr>Cell to cell communication (2)</vt:lpstr>
      <vt:lpstr>Cell to cell communication (3)</vt:lpstr>
      <vt:lpstr>INTER-cellular signals</vt:lpstr>
      <vt:lpstr>PowerPoint Presentation</vt:lpstr>
      <vt:lpstr>FUNCTIONS OF HORMONES</vt:lpstr>
      <vt:lpstr>System regulation = HORMONES &amp; ENDOCRINE SYSTEM</vt:lpstr>
      <vt:lpstr>Toxicity to hormone regulation = ENDOCRINE DISRUPTION</vt:lpstr>
      <vt:lpstr>Types of hormones in vertebrates</vt:lpstr>
      <vt:lpstr>Types of hormones in vertebrates</vt:lpstr>
      <vt:lpstr>Types of hormones (signal molecules) in vertebrates</vt:lpstr>
      <vt:lpstr>Types of hormones in vertebrates</vt:lpstr>
      <vt:lpstr>INTRACELLULAR signals</vt:lpstr>
      <vt:lpstr>Intracellular signal transduction: target of toxicants</vt:lpstr>
      <vt:lpstr>Intracellular signal transduction: target of toxicants</vt:lpstr>
      <vt:lpstr>Signal transduction - principles</vt:lpstr>
      <vt:lpstr>PowerPoint Presentation</vt:lpstr>
      <vt:lpstr>PowerPoint Presentation</vt:lpstr>
      <vt:lpstr>Mitogen Activated Protein Kinases (MAPKs)  &amp; dependent effects</vt:lpstr>
      <vt:lpstr>PowerPoint Presentation</vt:lpstr>
      <vt:lpstr>PowerPoint Presentation</vt:lpstr>
      <vt:lpstr>Different signalling crosstalks  networks</vt:lpstr>
      <vt:lpstr>PowerPoint Presentation</vt:lpstr>
      <vt:lpstr>Disruption of intracellular signaling - EXAMPLES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191</cp:revision>
  <dcterms:created xsi:type="dcterms:W3CDTF">2010-05-17T15:27:49Z</dcterms:created>
  <dcterms:modified xsi:type="dcterms:W3CDTF">2022-10-27T07:46:29Z</dcterms:modified>
</cp:coreProperties>
</file>