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4"/>
  </p:notesMasterIdLst>
  <p:handoutMasterIdLst>
    <p:handoutMasterId r:id="rId15"/>
  </p:handoutMasterIdLst>
  <p:sldIdLst>
    <p:sldId id="258" r:id="rId2"/>
    <p:sldId id="424" r:id="rId3"/>
    <p:sldId id="407" r:id="rId4"/>
    <p:sldId id="413" r:id="rId5"/>
    <p:sldId id="410" r:id="rId6"/>
    <p:sldId id="401" r:id="rId7"/>
    <p:sldId id="402" r:id="rId8"/>
    <p:sldId id="403" r:id="rId9"/>
    <p:sldId id="405" r:id="rId10"/>
    <p:sldId id="420" r:id="rId11"/>
    <p:sldId id="411" r:id="rId12"/>
    <p:sldId id="416" r:id="rId1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5D3"/>
    <a:srgbClr val="00AF3F"/>
    <a:srgbClr val="008C78"/>
    <a:srgbClr val="46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8" autoAdjust="0"/>
    <p:restoredTop sz="83673" autoAdjust="0"/>
  </p:normalViewPr>
  <p:slideViewPr>
    <p:cSldViewPr snapToGrid="0">
      <p:cViewPr varScale="1">
        <p:scale>
          <a:sx n="83" d="100"/>
          <a:sy n="83" d="100"/>
        </p:scale>
        <p:origin x="72" y="53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5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kub Hofman" userId="53285062-d52a-4c88-bcdc-d767b8cc0044" providerId="ADAL" clId="{81A15332-910D-4E99-9445-CF83937BAF6B}"/>
    <pc:docChg chg="custSel delSld modSld">
      <pc:chgData name="Jakub Hofman" userId="53285062-d52a-4c88-bcdc-d767b8cc0044" providerId="ADAL" clId="{81A15332-910D-4E99-9445-CF83937BAF6B}" dt="2022-09-22T07:29:08.111" v="8" actId="47"/>
      <pc:docMkLst>
        <pc:docMk/>
      </pc:docMkLst>
      <pc:sldChg chg="modSp mod">
        <pc:chgData name="Jakub Hofman" userId="53285062-d52a-4c88-bcdc-d767b8cc0044" providerId="ADAL" clId="{81A15332-910D-4E99-9445-CF83937BAF6B}" dt="2022-09-22T07:28:27.125" v="4" actId="20577"/>
        <pc:sldMkLst>
          <pc:docMk/>
          <pc:sldMk cId="2027300303" sldId="258"/>
        </pc:sldMkLst>
        <pc:spChg chg="mod">
          <ac:chgData name="Jakub Hofman" userId="53285062-d52a-4c88-bcdc-d767b8cc0044" providerId="ADAL" clId="{81A15332-910D-4E99-9445-CF83937BAF6B}" dt="2022-09-22T07:28:27.125" v="4" actId="20577"/>
          <ac:spMkLst>
            <pc:docMk/>
            <pc:sldMk cId="2027300303" sldId="258"/>
            <ac:spMk id="3" creationId="{00000000-0000-0000-0000-000000000000}"/>
          </ac:spMkLst>
        </pc:spChg>
      </pc:sldChg>
      <pc:sldChg chg="del">
        <pc:chgData name="Jakub Hofman" userId="53285062-d52a-4c88-bcdc-d767b8cc0044" providerId="ADAL" clId="{81A15332-910D-4E99-9445-CF83937BAF6B}" dt="2022-09-22T07:28:55.124" v="7" actId="47"/>
        <pc:sldMkLst>
          <pc:docMk/>
          <pc:sldMk cId="98269881" sldId="409"/>
        </pc:sldMkLst>
      </pc:sldChg>
      <pc:sldChg chg="del">
        <pc:chgData name="Jakub Hofman" userId="53285062-d52a-4c88-bcdc-d767b8cc0044" providerId="ADAL" clId="{81A15332-910D-4E99-9445-CF83937BAF6B}" dt="2022-09-22T07:29:08.111" v="8" actId="47"/>
        <pc:sldMkLst>
          <pc:docMk/>
          <pc:sldMk cId="2008903436" sldId="412"/>
        </pc:sldMkLst>
      </pc:sldChg>
      <pc:sldChg chg="del">
        <pc:chgData name="Jakub Hofman" userId="53285062-d52a-4c88-bcdc-d767b8cc0044" providerId="ADAL" clId="{81A15332-910D-4E99-9445-CF83937BAF6B}" dt="2022-09-22T07:28:52.448" v="6" actId="47"/>
        <pc:sldMkLst>
          <pc:docMk/>
          <pc:sldMk cId="3726081843" sldId="417"/>
        </pc:sldMkLst>
      </pc:sldChg>
      <pc:sldChg chg="modSp mod">
        <pc:chgData name="Jakub Hofman" userId="53285062-d52a-4c88-bcdc-d767b8cc0044" providerId="ADAL" clId="{81A15332-910D-4E99-9445-CF83937BAF6B}" dt="2022-09-22T07:28:46.658" v="5" actId="6549"/>
        <pc:sldMkLst>
          <pc:docMk/>
          <pc:sldMk cId="2153477181" sldId="424"/>
        </pc:sldMkLst>
        <pc:spChg chg="mod">
          <ac:chgData name="Jakub Hofman" userId="53285062-d52a-4c88-bcdc-d767b8cc0044" providerId="ADAL" clId="{81A15332-910D-4E99-9445-CF83937BAF6B}" dt="2022-09-22T07:28:46.658" v="5" actId="6549"/>
          <ac:spMkLst>
            <pc:docMk/>
            <pc:sldMk cId="2153477181" sldId="424"/>
            <ac:spMk id="3" creationId="{05882FF7-9B0A-47FA-BE18-F6A59E8BE24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přes 30 zaměstnanců je zapojeno do výuky</a:t>
            </a:r>
          </a:p>
          <a:p>
            <a:r>
              <a:rPr lang="cs-CZ" dirty="0"/>
              <a:t>přes</a:t>
            </a:r>
            <a:r>
              <a:rPr lang="cs-CZ" baseline="0" dirty="0"/>
              <a:t> 50 funguje jako vedoucí BP či DP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0054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6769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7398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dirty="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3453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spcAft>
                <a:spcPts val="600"/>
              </a:spcAft>
              <a:defRPr sz="4400"/>
            </a:lvl1pPr>
          </a:lstStyle>
          <a:p>
            <a:r>
              <a:rPr lang="cs-CZ" noProof="0" dirty="0"/>
              <a:t>Název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</p:spPr>
        <p:txBody>
          <a:bodyPr anchor="t"/>
          <a:lstStyle>
            <a:lvl1pPr marL="0" indent="0" algn="l">
              <a:spcAft>
                <a:spcPts val="600"/>
              </a:spcAft>
              <a:buNone/>
              <a:defRPr lang="cs-CZ" sz="2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 dirty="0"/>
              <a:t>podnázev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F7654FC-3BF4-C04E-A246-28F91E4F12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27702" r="5491" b="25153"/>
          <a:stretch/>
        </p:blipFill>
        <p:spPr>
          <a:xfrm>
            <a:off x="371004" y="318776"/>
            <a:ext cx="5233481" cy="61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1F7654FC-3BF4-C04E-A246-28F91E4F12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27702" r="5491" b="25153"/>
          <a:stretch/>
        </p:blipFill>
        <p:spPr>
          <a:xfrm>
            <a:off x="123824" y="6391276"/>
            <a:ext cx="3470885" cy="40976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704850" y="329472"/>
            <a:ext cx="10810875" cy="73732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/>
            </a:lvl1pPr>
          </a:lstStyle>
          <a:p>
            <a:r>
              <a:rPr lang="cs-CZ" noProof="0" dirty="0"/>
              <a:t>Nadpis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04850" y="1212782"/>
            <a:ext cx="10810875" cy="4778443"/>
          </a:xfrm>
          <a:prstGeom prst="rect">
            <a:avLst/>
          </a:prstGeom>
        </p:spPr>
        <p:txBody>
          <a:bodyPr/>
          <a:lstStyle>
            <a:lvl1pPr marL="371475" indent="-371475" algn="l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/>
            </a:lvl1pPr>
            <a:lvl2pPr marL="809625" indent="-352425" algn="l">
              <a:lnSpc>
                <a:spcPct val="100000"/>
              </a:lnSpc>
              <a:spcAft>
                <a:spcPts val="600"/>
              </a:spcAft>
              <a:buSzPct val="80000"/>
              <a:buFont typeface="Courier New" panose="02070309020205020404" pitchFamily="49" charset="0"/>
              <a:buChar char="o"/>
              <a:defRPr sz="2400"/>
            </a:lvl2pPr>
            <a:lvl3pPr marL="1162050" indent="-266700" algn="l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-"/>
              <a:defRPr sz="2000"/>
            </a:lvl3pPr>
            <a:lvl4pPr marL="1438275" indent="0" algn="l">
              <a:lnSpc>
                <a:spcPct val="100000"/>
              </a:lnSpc>
              <a:spcAft>
                <a:spcPts val="600"/>
              </a:spcAft>
              <a:defRPr sz="1800"/>
            </a:lvl4pPr>
            <a:lvl5pPr algn="l">
              <a:defRPr/>
            </a:lvl5pPr>
          </a:lstStyle>
          <a:p>
            <a:pPr lvl="0"/>
            <a:r>
              <a:rPr lang="cs-CZ" noProof="0" dirty="0"/>
              <a:t>Text</a:t>
            </a:r>
          </a:p>
          <a:p>
            <a:pPr lvl="1"/>
            <a:r>
              <a:rPr lang="cs-CZ" noProof="0" dirty="0"/>
              <a:t>Text</a:t>
            </a:r>
          </a:p>
          <a:p>
            <a:pPr lvl="2"/>
            <a:r>
              <a:rPr lang="cs-CZ" noProof="0" dirty="0"/>
              <a:t>Text</a:t>
            </a:r>
          </a:p>
          <a:p>
            <a:pPr lvl="3"/>
            <a:r>
              <a:rPr lang="cs-CZ" noProof="0" dirty="0"/>
              <a:t>Text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677650" y="6476813"/>
            <a:ext cx="375075" cy="252000"/>
          </a:xfrm>
          <a:ln/>
        </p:spPr>
        <p:txBody>
          <a:bodyPr anchor="ctr"/>
          <a:lstStyle>
            <a:lvl1pPr algn="ctr">
              <a:defRPr sz="1400" b="1"/>
            </a:lvl1pPr>
          </a:lstStyle>
          <a:p>
            <a:pPr>
              <a:defRPr/>
            </a:pPr>
            <a:fld id="{4E12630B-17A9-44AC-A5BE-0FEBEDB0B5E8}" type="slidenum">
              <a:rPr lang="cs-CZ" altLang="cs-CZ" noProof="0" smtClean="0"/>
              <a:pPr>
                <a:defRPr/>
              </a:pPr>
              <a:t>‹#›</a:t>
            </a:fld>
            <a:endParaRPr lang="cs-CZ" altLang="cs-CZ" noProof="0" dirty="0"/>
          </a:p>
        </p:txBody>
      </p:sp>
    </p:spTree>
    <p:extLst>
      <p:ext uri="{BB962C8B-B14F-4D97-AF65-F5344CB8AC3E}">
        <p14:creationId xmlns:p14="http://schemas.microsoft.com/office/powerpoint/2010/main" val="119756624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9A3D4922-7003-4E9A-98C9-EE0747D609AA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1752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150" y="6456599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7" r:id="rId2"/>
    <p:sldLayoutId id="2147483699" r:id="rId3"/>
  </p:sldLayoutIdLst>
  <p:hf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None/>
        <a:defRPr sz="2800" b="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5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cetox.muni.cz/student/kontakty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cetox.muni.cz/student/seminare/e100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cetox.muni.cz/student" TargetMode="External"/><Relationship Id="rId2" Type="http://schemas.openxmlformats.org/officeDocument/2006/relationships/hyperlink" Target="https://www.recetox.muni.cz/vzdelavani/vyuka-v-recetox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ETOX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82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lnSpc>
                <a:spcPct val="100000"/>
              </a:lnSpc>
            </a:pPr>
            <a:r>
              <a:rPr lang="cs-CZ" b="1" dirty="0">
                <a:latin typeface="+mj-ea"/>
                <a:ea typeface="+mj-ea"/>
              </a:rPr>
              <a:t>Životní prostředí a zdraví</a:t>
            </a:r>
            <a:endParaRPr b="1" dirty="0">
              <a:latin typeface="+mj-ea"/>
              <a:ea typeface="+mj-ea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"/>
          </p:nvPr>
        </p:nvSpPr>
        <p:spPr>
          <a:xfrm>
            <a:off x="398502" y="4349363"/>
            <a:ext cx="11361601" cy="465536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/>
              <a:t>Úvodní seminář 19/9/2022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027300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Kontakty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1" indent="0">
              <a:buNone/>
            </a:pPr>
            <a:r>
              <a:rPr lang="en-US" dirty="0">
                <a:hlinkClick r:id="rId2"/>
              </a:rPr>
              <a:t>https://www.recetox.muni.cz/student/kontakty</a:t>
            </a:r>
            <a:r>
              <a:rPr lang="cs-CZ" dirty="0"/>
              <a:t> </a:t>
            </a: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152613C-1D85-4A34-A151-99D28E14F3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727189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Seminář E1000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5937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Organizace semináře E1000</a:t>
            </a:r>
            <a:endParaRPr lang="en-GB" dirty="0"/>
          </a:p>
        </p:txBody>
      </p:sp>
      <p:sp>
        <p:nvSpPr>
          <p:cNvPr id="3" name="Zástupný symbol pro text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</a:pPr>
            <a:r>
              <a:rPr lang="cs-CZ" dirty="0"/>
              <a:t>aktuální program na webu: </a:t>
            </a:r>
            <a:r>
              <a:rPr lang="cs-CZ" dirty="0">
                <a:hlinkClick r:id="rId2"/>
              </a:rPr>
              <a:t>https://www.recetox.muni.cz/student/seminare/e1000</a:t>
            </a:r>
            <a:r>
              <a:rPr lang="cs-CZ" dirty="0"/>
              <a:t> </a:t>
            </a:r>
          </a:p>
          <a:p>
            <a:pPr>
              <a:spcAft>
                <a:spcPts val="600"/>
              </a:spcAft>
            </a:pPr>
            <a:r>
              <a:rPr lang="cs-CZ" dirty="0"/>
              <a:t>povinná </a:t>
            </a:r>
            <a:r>
              <a:rPr lang="en-GB" dirty="0" err="1"/>
              <a:t>účast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min 1</a:t>
            </a:r>
            <a:r>
              <a:rPr lang="cs-CZ" dirty="0"/>
              <a:t>1</a:t>
            </a:r>
            <a:r>
              <a:rPr lang="en-GB" dirty="0"/>
              <a:t> </a:t>
            </a:r>
            <a:r>
              <a:rPr lang="en-GB" dirty="0" err="1"/>
              <a:t>seminářích</a:t>
            </a:r>
            <a:r>
              <a:rPr lang="cs-CZ" dirty="0"/>
              <a:t> (12+13 = </a:t>
            </a:r>
            <a:r>
              <a:rPr lang="en-GB" dirty="0" err="1"/>
              <a:t>bonusové</a:t>
            </a:r>
            <a:r>
              <a:rPr lang="en-GB" dirty="0"/>
              <a:t> body </a:t>
            </a:r>
            <a:r>
              <a:rPr lang="en-GB" dirty="0" err="1"/>
              <a:t>při</a:t>
            </a:r>
            <a:r>
              <a:rPr lang="en-GB" dirty="0"/>
              <a:t> </a:t>
            </a:r>
            <a:r>
              <a:rPr lang="en-GB" dirty="0" err="1"/>
              <a:t>závěrečném</a:t>
            </a:r>
            <a:r>
              <a:rPr lang="en-GB" dirty="0"/>
              <a:t> </a:t>
            </a:r>
            <a:r>
              <a:rPr lang="en-GB" dirty="0" err="1"/>
              <a:t>hodnocení</a:t>
            </a:r>
            <a:r>
              <a:rPr lang="cs-CZ" dirty="0"/>
              <a:t>)</a:t>
            </a:r>
          </a:p>
          <a:p>
            <a:pPr>
              <a:spcAft>
                <a:spcPts val="600"/>
              </a:spcAft>
            </a:pPr>
            <a:r>
              <a:rPr lang="cs-CZ" dirty="0"/>
              <a:t>ú</a:t>
            </a:r>
            <a:r>
              <a:rPr lang="en-GB" dirty="0" err="1"/>
              <a:t>čast</a:t>
            </a:r>
            <a:r>
              <a:rPr lang="en-GB" dirty="0"/>
              <a:t> </a:t>
            </a:r>
            <a:r>
              <a:rPr lang="en-GB" dirty="0" err="1"/>
              <a:t>aktivní</a:t>
            </a:r>
            <a:endParaRPr lang="en-GB" dirty="0"/>
          </a:p>
          <a:p>
            <a:pPr>
              <a:spcAft>
                <a:spcPts val="600"/>
              </a:spcAft>
            </a:pPr>
            <a:r>
              <a:rPr lang="cs-CZ" dirty="0"/>
              <a:t>zkouška (</a:t>
            </a:r>
            <a:r>
              <a:rPr lang="en-GB" dirty="0"/>
              <a:t>min 70 </a:t>
            </a:r>
            <a:r>
              <a:rPr lang="en-GB" dirty="0" err="1"/>
              <a:t>bodů</a:t>
            </a:r>
            <a:r>
              <a:rPr lang="en-GB" dirty="0"/>
              <a:t>)</a:t>
            </a:r>
            <a:endParaRPr lang="cs-CZ" dirty="0"/>
          </a:p>
          <a:p>
            <a:pPr marL="838350" lvl="1" indent="-514350">
              <a:spcAft>
                <a:spcPts val="600"/>
              </a:spcAft>
              <a:buFont typeface="+mj-lt"/>
              <a:buAutoNum type="arabicPeriod"/>
            </a:pPr>
            <a:r>
              <a:rPr lang="en-GB" sz="2600" dirty="0" err="1"/>
              <a:t>docházka</a:t>
            </a:r>
            <a:r>
              <a:rPr lang="en-GB" sz="2600" dirty="0"/>
              <a:t> – min </a:t>
            </a:r>
            <a:r>
              <a:rPr lang="cs-CZ" sz="2600" dirty="0"/>
              <a:t>účast + </a:t>
            </a:r>
            <a:r>
              <a:rPr lang="en-GB" sz="2600" dirty="0" err="1"/>
              <a:t>bonusové</a:t>
            </a:r>
            <a:r>
              <a:rPr lang="en-GB" sz="2600" dirty="0"/>
              <a:t> body (40-45-50 </a:t>
            </a:r>
            <a:r>
              <a:rPr lang="en-GB" sz="2600" dirty="0" err="1"/>
              <a:t>bodů</a:t>
            </a:r>
            <a:r>
              <a:rPr lang="en-GB" sz="2600" dirty="0"/>
              <a:t> za 1</a:t>
            </a:r>
            <a:r>
              <a:rPr lang="cs-CZ" sz="2600" dirty="0"/>
              <a:t>0</a:t>
            </a:r>
            <a:r>
              <a:rPr lang="en-GB" sz="2600" dirty="0"/>
              <a:t>, 1</a:t>
            </a:r>
            <a:r>
              <a:rPr lang="cs-CZ" sz="2600" dirty="0"/>
              <a:t>1</a:t>
            </a:r>
            <a:r>
              <a:rPr lang="en-GB" sz="2600" dirty="0"/>
              <a:t>, </a:t>
            </a:r>
            <a:r>
              <a:rPr lang="en-GB" sz="2600" dirty="0" err="1"/>
              <a:t>respektive</a:t>
            </a:r>
            <a:r>
              <a:rPr lang="en-GB" sz="2600" dirty="0"/>
              <a:t> 1</a:t>
            </a:r>
            <a:r>
              <a:rPr lang="cs-CZ" sz="2600" dirty="0"/>
              <a:t>2+</a:t>
            </a:r>
            <a:r>
              <a:rPr lang="en-GB" sz="2600" dirty="0"/>
              <a:t> </a:t>
            </a:r>
            <a:r>
              <a:rPr lang="en-GB" sz="2600" dirty="0" err="1"/>
              <a:t>seminářů</a:t>
            </a:r>
            <a:r>
              <a:rPr lang="en-GB" sz="2600" dirty="0"/>
              <a:t>)</a:t>
            </a:r>
            <a:r>
              <a:rPr lang="cs-CZ" sz="2600" dirty="0"/>
              <a:t> </a:t>
            </a:r>
          </a:p>
          <a:p>
            <a:pPr marL="838350" lvl="1" indent="-514350">
              <a:spcAft>
                <a:spcPts val="600"/>
              </a:spcAft>
              <a:buFont typeface="+mj-lt"/>
              <a:buAutoNum type="arabicPeriod"/>
            </a:pPr>
            <a:r>
              <a:rPr lang="en-GB" sz="2600" dirty="0" err="1"/>
              <a:t>odborn</a:t>
            </a:r>
            <a:r>
              <a:rPr lang="cs-CZ" sz="2600" dirty="0"/>
              <a:t>á esej na vylosované téma </a:t>
            </a:r>
            <a:r>
              <a:rPr lang="en-GB" sz="2600" dirty="0"/>
              <a:t>(0-30 </a:t>
            </a:r>
            <a:r>
              <a:rPr lang="en-GB" sz="2600" dirty="0" err="1"/>
              <a:t>bodů</a:t>
            </a:r>
            <a:r>
              <a:rPr lang="en-GB" sz="2600" dirty="0"/>
              <a:t>)</a:t>
            </a:r>
            <a:endParaRPr lang="cs-CZ" sz="2600" dirty="0"/>
          </a:p>
          <a:p>
            <a:pPr marL="838350" lvl="1" indent="-514350">
              <a:spcAft>
                <a:spcPts val="600"/>
              </a:spcAft>
              <a:buFont typeface="+mj-lt"/>
              <a:buAutoNum type="arabicPeriod"/>
            </a:pPr>
            <a:r>
              <a:rPr lang="en-GB" sz="2600" dirty="0" err="1"/>
              <a:t>krátká</a:t>
            </a:r>
            <a:r>
              <a:rPr lang="en-GB" sz="2600" dirty="0"/>
              <a:t> </a:t>
            </a:r>
            <a:r>
              <a:rPr lang="en-GB" sz="2600" dirty="0" err="1"/>
              <a:t>prezentace</a:t>
            </a:r>
            <a:r>
              <a:rPr lang="en-GB" sz="2600" dirty="0"/>
              <a:t> </a:t>
            </a:r>
            <a:r>
              <a:rPr lang="en-GB" sz="2600" dirty="0" err="1"/>
              <a:t>eseje</a:t>
            </a:r>
            <a:r>
              <a:rPr lang="en-GB" sz="2600" dirty="0"/>
              <a:t> </a:t>
            </a:r>
            <a:r>
              <a:rPr lang="cs-CZ" sz="2600" dirty="0"/>
              <a:t>s</a:t>
            </a:r>
            <a:r>
              <a:rPr lang="en-GB" sz="2600" dirty="0"/>
              <a:t> </a:t>
            </a:r>
            <a:r>
              <a:rPr lang="en-GB" sz="2600" dirty="0" err="1"/>
              <a:t>diskus</a:t>
            </a:r>
            <a:r>
              <a:rPr lang="cs-CZ" sz="2600" dirty="0"/>
              <a:t>í</a:t>
            </a:r>
            <a:r>
              <a:rPr lang="en-GB" sz="2600" dirty="0"/>
              <a:t> (0</a:t>
            </a:r>
            <a:r>
              <a:rPr lang="cs-CZ" sz="2600" dirty="0"/>
              <a:t>-</a:t>
            </a:r>
            <a:r>
              <a:rPr lang="en-GB" sz="2600" dirty="0"/>
              <a:t>10 </a:t>
            </a:r>
            <a:r>
              <a:rPr lang="en-GB" sz="2600" dirty="0" err="1"/>
              <a:t>bodů</a:t>
            </a:r>
            <a:r>
              <a:rPr lang="en-GB" sz="2600" dirty="0"/>
              <a:t> od </a:t>
            </a:r>
            <a:r>
              <a:rPr lang="en-GB" sz="2600" dirty="0" err="1"/>
              <a:t>vyučujících</a:t>
            </a:r>
            <a:r>
              <a:rPr lang="en-GB" sz="2600" dirty="0"/>
              <a:t> + 0-10 </a:t>
            </a:r>
            <a:r>
              <a:rPr lang="en-GB" sz="2600" dirty="0" err="1"/>
              <a:t>bodů</a:t>
            </a:r>
            <a:r>
              <a:rPr lang="en-GB" sz="2600" dirty="0"/>
              <a:t> od </a:t>
            </a:r>
            <a:r>
              <a:rPr lang="en-GB" sz="2600" dirty="0" err="1"/>
              <a:t>studentů</a:t>
            </a:r>
            <a:r>
              <a:rPr lang="en-GB" sz="2600" dirty="0"/>
              <a:t>)</a:t>
            </a:r>
            <a:endParaRPr lang="en-GB" dirty="0"/>
          </a:p>
          <a:p>
            <a:pPr>
              <a:spcAft>
                <a:spcPts val="600"/>
              </a:spcAft>
            </a:pPr>
            <a:r>
              <a:rPr lang="en-GB" dirty="0" err="1"/>
              <a:t>zadání</a:t>
            </a:r>
            <a:r>
              <a:rPr lang="en-GB" dirty="0"/>
              <a:t> </a:t>
            </a:r>
            <a:r>
              <a:rPr lang="en-GB" dirty="0" err="1"/>
              <a:t>tezí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konci</a:t>
            </a:r>
            <a:r>
              <a:rPr lang="en-GB" dirty="0"/>
              <a:t> </a:t>
            </a:r>
            <a:r>
              <a:rPr lang="en-GB" dirty="0" err="1"/>
              <a:t>semestru</a:t>
            </a:r>
            <a:r>
              <a:rPr lang="en-GB" dirty="0"/>
              <a:t> s </a:t>
            </a:r>
            <a:r>
              <a:rPr lang="en-GB" dirty="0" err="1"/>
              <a:t>termínem</a:t>
            </a:r>
            <a:r>
              <a:rPr lang="en-GB" dirty="0"/>
              <a:t> </a:t>
            </a:r>
            <a:r>
              <a:rPr lang="en-GB" dirty="0" err="1"/>
              <a:t>odevzdání</a:t>
            </a:r>
            <a:r>
              <a:rPr lang="en-GB" dirty="0"/>
              <a:t> do </a:t>
            </a:r>
            <a:r>
              <a:rPr lang="en-GB" dirty="0" err="1"/>
              <a:t>konce</a:t>
            </a:r>
            <a:r>
              <a:rPr lang="en-GB" dirty="0"/>
              <a:t> </a:t>
            </a:r>
            <a:r>
              <a:rPr lang="en-GB" dirty="0" err="1"/>
              <a:t>semestru</a:t>
            </a:r>
            <a:r>
              <a:rPr lang="cs-CZ" dirty="0"/>
              <a:t>, </a:t>
            </a:r>
            <a:r>
              <a:rPr lang="en-GB" dirty="0" err="1"/>
              <a:t>prezentace</a:t>
            </a:r>
            <a:r>
              <a:rPr lang="en-GB" dirty="0"/>
              <a:t> po </a:t>
            </a:r>
            <a:r>
              <a:rPr lang="en-GB" dirty="0" err="1"/>
              <a:t>skupinách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cs-CZ" dirty="0"/>
              <a:t>4</a:t>
            </a:r>
            <a:r>
              <a:rPr lang="en-GB" dirty="0"/>
              <a:t> </a:t>
            </a:r>
            <a:r>
              <a:rPr lang="en-GB" dirty="0" err="1"/>
              <a:t>zkouškových</a:t>
            </a:r>
            <a:r>
              <a:rPr lang="en-GB" dirty="0"/>
              <a:t> </a:t>
            </a:r>
            <a:r>
              <a:rPr lang="en-GB" dirty="0" err="1"/>
              <a:t>termínech</a:t>
            </a:r>
            <a:r>
              <a:rPr lang="en-GB" dirty="0"/>
              <a:t> ...</a:t>
            </a:r>
          </a:p>
          <a:p>
            <a:pPr>
              <a:spcAft>
                <a:spcPts val="600"/>
              </a:spcAft>
            </a:pPr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7313564-F40E-4E29-B0D1-6520A47032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373646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66A116-2CBE-4687-A68B-FE84E9020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 dnešního semináře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882FF7-9B0A-47FA-BE18-F6A59E8BE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vzájemné stručné představení</a:t>
            </a:r>
          </a:p>
          <a:p>
            <a:r>
              <a:rPr lang="cs-CZ" dirty="0"/>
              <a:t>anketa mezi studenty ŽP&amp;Z</a:t>
            </a:r>
          </a:p>
          <a:p>
            <a:endParaRPr lang="cs-CZ" dirty="0"/>
          </a:p>
          <a:p>
            <a:r>
              <a:rPr lang="cs-CZ" dirty="0"/>
              <a:t>o studiu ŽP&amp;Z</a:t>
            </a:r>
          </a:p>
          <a:p>
            <a:r>
              <a:rPr lang="cs-CZ" dirty="0"/>
              <a:t>o semináři E1000</a:t>
            </a:r>
          </a:p>
          <a:p>
            <a:r>
              <a:rPr lang="cs-CZ" dirty="0"/>
              <a:t>diskuse, Q&amp;A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5DCA719-E62C-49DB-A0D5-DDCCC38536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12630B-17A9-44AC-A5BE-0FEBEDB0B5E8}" type="slidenum">
              <a:rPr lang="cs-CZ" altLang="cs-CZ" noProof="0" smtClean="0"/>
              <a:pPr>
                <a:defRPr/>
              </a:pPr>
              <a:t>2</a:t>
            </a:fld>
            <a:endParaRPr lang="cs-CZ" altLang="cs-CZ" noProof="0" dirty="0"/>
          </a:p>
        </p:txBody>
      </p:sp>
    </p:spTree>
    <p:extLst>
      <p:ext uri="{BB962C8B-B14F-4D97-AF65-F5344CB8AC3E}">
        <p14:creationId xmlns:p14="http://schemas.microsoft.com/office/powerpoint/2010/main" val="215347718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Vzájemné představení</a:t>
            </a:r>
            <a:endParaRPr lang="en-GB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102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7863" y="282069"/>
            <a:ext cx="3198352" cy="2100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hqprint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74273" y="2100369"/>
            <a:ext cx="3542790" cy="2364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hqprint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9198633" y="4265781"/>
            <a:ext cx="2581172" cy="1721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Grafický objekt 6">
            <a:extLst>
              <a:ext uri="{FF2B5EF4-FFF2-40B4-BE49-F238E27FC236}">
                <a16:creationId xmlns:a16="http://schemas.microsoft.com/office/drawing/2014/main" id="{DD46CDAD-A795-5644-82DD-4694BCC4773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5691" t="14350" r="16281" b="35726"/>
          <a:stretch/>
        </p:blipFill>
        <p:spPr>
          <a:xfrm>
            <a:off x="121406" y="2826213"/>
            <a:ext cx="3542790" cy="367143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2276" y="950739"/>
            <a:ext cx="5077064" cy="2384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ovéPole 2"/>
          <p:cNvSpPr txBox="1"/>
          <p:nvPr/>
        </p:nvSpPr>
        <p:spPr>
          <a:xfrm>
            <a:off x="4467115" y="321882"/>
            <a:ext cx="345222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b="0" i="1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Segoe Script" panose="030B0504020000000003" pitchFamily="66" charset="0"/>
                <a:sym typeface="Arial"/>
              </a:rPr>
              <a:t>for</a:t>
            </a:r>
            <a:r>
              <a:rPr kumimoji="0" lang="cs-CZ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Segoe Script" panose="030B0504020000000003" pitchFamily="66" charset="0"/>
                <a:sym typeface="Arial"/>
              </a:rPr>
              <a:t> a </a:t>
            </a:r>
            <a:r>
              <a:rPr kumimoji="0" lang="cs-CZ" b="0" i="1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Segoe Script" panose="030B0504020000000003" pitchFamily="66" charset="0"/>
                <a:sym typeface="Arial"/>
              </a:rPr>
              <a:t>healthy</a:t>
            </a:r>
            <a:r>
              <a:rPr kumimoji="0" lang="cs-CZ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Segoe Script" panose="030B0504020000000003" pitchFamily="66" charset="0"/>
                <a:sym typeface="Arial"/>
              </a:rPr>
              <a:t> </a:t>
            </a:r>
            <a:r>
              <a:rPr kumimoji="0" lang="cs-CZ" b="0" i="1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Segoe Script" panose="030B0504020000000003" pitchFamily="66" charset="0"/>
                <a:sym typeface="Arial"/>
              </a:rPr>
              <a:t>future</a:t>
            </a:r>
            <a:endParaRPr kumimoji="0" lang="en-US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Segoe Script" panose="030B0504020000000003" pitchFamily="66" charset="0"/>
              <a:sym typeface="Arial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065767" y="3981332"/>
            <a:ext cx="6096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cs-CZ" sz="2000" b="1" dirty="0">
                <a:solidFill>
                  <a:schemeClr val="tx1"/>
                </a:solidFill>
              </a:rPr>
              <a:t>Poznání a řešení problémů ŽP</a:t>
            </a:r>
          </a:p>
          <a:p>
            <a:pPr marL="241093" indent="-24109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výzkum</a:t>
            </a:r>
            <a:endParaRPr lang="en-GB" sz="2000" dirty="0">
              <a:solidFill>
                <a:schemeClr val="tx1"/>
              </a:solidFill>
            </a:endParaRPr>
          </a:p>
          <a:p>
            <a:pPr marL="241093" indent="-24109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vzdělávání</a:t>
            </a:r>
            <a:endParaRPr lang="en-GB" sz="2000" dirty="0">
              <a:solidFill>
                <a:schemeClr val="tx1"/>
              </a:solidFill>
            </a:endParaRPr>
          </a:p>
          <a:p>
            <a:pPr marL="241093" indent="-24109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transfer poznatků z výzkumu do aplikací, legislativy, společnosti</a:t>
            </a: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22B7B6D-E6ED-D94F-B425-41C63E7B281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034" t="29205" r="4240" b="26247"/>
          <a:stretch/>
        </p:blipFill>
        <p:spPr>
          <a:xfrm>
            <a:off x="105560" y="163941"/>
            <a:ext cx="4143797" cy="786797"/>
          </a:xfrm>
          <a:prstGeom prst="rect">
            <a:avLst/>
          </a:prstGeom>
        </p:spPr>
      </p:pic>
      <p:sp>
        <p:nvSpPr>
          <p:cNvPr id="14" name="Zástupný symbol pro číslo snímku 13">
            <a:extLst>
              <a:ext uri="{FF2B5EF4-FFF2-40B4-BE49-F238E27FC236}">
                <a16:creationId xmlns:a16="http://schemas.microsoft.com/office/drawing/2014/main" id="{82B36E86-D00F-45ED-9670-757D094DA7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12630B-17A9-44AC-A5BE-0FEBEDB0B5E8}" type="slidenum">
              <a:rPr lang="cs-CZ" altLang="cs-CZ" noProof="0" smtClean="0"/>
              <a:pPr>
                <a:defRPr/>
              </a:pPr>
              <a:t>4</a:t>
            </a:fld>
            <a:endParaRPr lang="cs-CZ" altLang="cs-CZ" noProof="0" dirty="0"/>
          </a:p>
        </p:txBody>
      </p:sp>
    </p:spTree>
    <p:extLst>
      <p:ext uri="{BB962C8B-B14F-4D97-AF65-F5344CB8AC3E}">
        <p14:creationId xmlns:p14="http://schemas.microsoft.com/office/powerpoint/2010/main" val="40479206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Studium ŽP</a:t>
            </a:r>
            <a:r>
              <a:rPr lang="en-US" dirty="0"/>
              <a:t>&amp;</a:t>
            </a:r>
            <a:r>
              <a:rPr lang="cs-CZ" dirty="0"/>
              <a:t>Z</a:t>
            </a:r>
            <a:endParaRPr lang="en-GB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"/>
          </p:nvPr>
        </p:nvSpPr>
        <p:spPr>
          <a:xfrm>
            <a:off x="398502" y="4116401"/>
            <a:ext cx="11361601" cy="1625638"/>
          </a:xfrm>
        </p:spPr>
        <p:txBody>
          <a:bodyPr>
            <a:normAutofit/>
          </a:bodyPr>
          <a:lstStyle/>
          <a:p>
            <a:r>
              <a:rPr lang="en-GB" dirty="0">
                <a:hlinkClick r:id="rId2"/>
              </a:rPr>
              <a:t>https://www.recetox.muni.cz/vzdelavani/vyuka-v-recetox</a:t>
            </a:r>
            <a:endParaRPr lang="cs-CZ" dirty="0"/>
          </a:p>
          <a:p>
            <a:endParaRPr lang="cs-CZ" dirty="0"/>
          </a:p>
          <a:p>
            <a:r>
              <a:rPr lang="cs-CZ" dirty="0">
                <a:hlinkClick r:id="rId3"/>
              </a:rPr>
              <a:t>https://www.recetox.muni.cz/student</a:t>
            </a:r>
            <a:r>
              <a:rPr lang="cs-CZ" dirty="0"/>
              <a:t>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7934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Zaoblený obdélník 29">
            <a:extLst>
              <a:ext uri="{FF2B5EF4-FFF2-40B4-BE49-F238E27FC236}">
                <a16:creationId xmlns:a16="http://schemas.microsoft.com/office/drawing/2014/main" id="{C94487C3-CACB-E842-BBD4-7D2B68A079B9}"/>
              </a:ext>
            </a:extLst>
          </p:cNvPr>
          <p:cNvSpPr/>
          <p:nvPr/>
        </p:nvSpPr>
        <p:spPr>
          <a:xfrm>
            <a:off x="6806903" y="1202315"/>
            <a:ext cx="3922200" cy="4889875"/>
          </a:xfrm>
          <a:prstGeom prst="roundRect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Zaoblený obdélník 24">
            <a:extLst>
              <a:ext uri="{FF2B5EF4-FFF2-40B4-BE49-F238E27FC236}">
                <a16:creationId xmlns:a16="http://schemas.microsoft.com/office/drawing/2014/main" id="{BFF893C9-AFCC-B147-A1C9-82605907E5D2}"/>
              </a:ext>
            </a:extLst>
          </p:cNvPr>
          <p:cNvSpPr/>
          <p:nvPr/>
        </p:nvSpPr>
        <p:spPr>
          <a:xfrm>
            <a:off x="1568242" y="1202315"/>
            <a:ext cx="3907857" cy="4976461"/>
          </a:xfrm>
          <a:prstGeom prst="roundRect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485" name="Oval 6"/>
          <p:cNvSpPr>
            <a:spLocks noChangeArrowheads="1"/>
          </p:cNvSpPr>
          <p:nvPr/>
        </p:nvSpPr>
        <p:spPr bwMode="auto">
          <a:xfrm>
            <a:off x="4983441" y="2107324"/>
            <a:ext cx="2109600" cy="109096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20486" name="Oval 7"/>
          <p:cNvSpPr>
            <a:spLocks noChangeArrowheads="1"/>
          </p:cNvSpPr>
          <p:nvPr/>
        </p:nvSpPr>
        <p:spPr bwMode="auto">
          <a:xfrm>
            <a:off x="4996082" y="3279734"/>
            <a:ext cx="2109600" cy="110269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0487" name="Oval 8"/>
          <p:cNvSpPr>
            <a:spLocks noChangeArrowheads="1"/>
          </p:cNvSpPr>
          <p:nvPr/>
        </p:nvSpPr>
        <p:spPr bwMode="auto">
          <a:xfrm>
            <a:off x="9770912" y="567763"/>
            <a:ext cx="2109600" cy="101436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20488" name="Oval 9"/>
          <p:cNvSpPr>
            <a:spLocks noChangeArrowheads="1"/>
          </p:cNvSpPr>
          <p:nvPr/>
        </p:nvSpPr>
        <p:spPr bwMode="auto">
          <a:xfrm>
            <a:off x="5024170" y="4461770"/>
            <a:ext cx="2109600" cy="1107197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7419" name="Text Box 14"/>
          <p:cNvSpPr txBox="1">
            <a:spLocks noChangeArrowheads="1"/>
          </p:cNvSpPr>
          <p:nvPr/>
        </p:nvSpPr>
        <p:spPr bwMode="auto">
          <a:xfrm>
            <a:off x="4892194" y="2360418"/>
            <a:ext cx="239808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1" lang="en-GB" sz="1600" b="1" dirty="0" err="1">
                <a:solidFill>
                  <a:srgbClr val="006699"/>
                </a:solidFill>
              </a:rPr>
              <a:t>Lékařské</a:t>
            </a:r>
            <a:r>
              <a:rPr kumimoji="1" lang="en-GB" sz="1600" b="1" dirty="0">
                <a:solidFill>
                  <a:srgbClr val="0070C0"/>
                </a:solidFill>
              </a:rPr>
              <a:t> </a:t>
            </a:r>
            <a:r>
              <a:rPr kumimoji="1" lang="en-GB" sz="1600" b="1" dirty="0" err="1">
                <a:solidFill>
                  <a:srgbClr val="006699"/>
                </a:solidFill>
              </a:rPr>
              <a:t>vědy</a:t>
            </a:r>
            <a:endParaRPr kumimoji="1" lang="en-GB" sz="1600" b="1" dirty="0">
              <a:solidFill>
                <a:srgbClr val="006699"/>
              </a:solidFill>
            </a:endParaRPr>
          </a:p>
          <a:p>
            <a:pPr algn="ctr"/>
            <a:r>
              <a:rPr kumimoji="1" lang="en-GB" sz="1600" b="1" dirty="0">
                <a:solidFill>
                  <a:srgbClr val="006699"/>
                </a:solidFill>
              </a:rPr>
              <a:t>a </a:t>
            </a:r>
            <a:r>
              <a:rPr kumimoji="1" lang="en-GB" sz="1600" b="1" dirty="0" err="1">
                <a:solidFill>
                  <a:srgbClr val="006699"/>
                </a:solidFill>
              </a:rPr>
              <a:t>medicína</a:t>
            </a:r>
            <a:endParaRPr kumimoji="1" lang="en-GB" sz="1600" b="1" dirty="0">
              <a:solidFill>
                <a:srgbClr val="006699"/>
              </a:solidFill>
            </a:endParaRPr>
          </a:p>
        </p:txBody>
      </p:sp>
      <p:sp>
        <p:nvSpPr>
          <p:cNvPr id="17420" name="Text Box 16"/>
          <p:cNvSpPr txBox="1">
            <a:spLocks noChangeArrowheads="1"/>
          </p:cNvSpPr>
          <p:nvPr/>
        </p:nvSpPr>
        <p:spPr bwMode="auto">
          <a:xfrm>
            <a:off x="4996158" y="4809879"/>
            <a:ext cx="22320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GB" sz="1600" b="1" dirty="0" err="1">
                <a:solidFill>
                  <a:schemeClr val="bg1"/>
                </a:solidFill>
              </a:rPr>
              <a:t>Společnost</a:t>
            </a:r>
            <a:endParaRPr kumimoji="1" lang="en-GB" sz="1800" b="1" dirty="0">
              <a:solidFill>
                <a:schemeClr val="bg1"/>
              </a:solidFill>
            </a:endParaRPr>
          </a:p>
        </p:txBody>
      </p:sp>
      <p:sp>
        <p:nvSpPr>
          <p:cNvPr id="20490" name="Oval 11"/>
          <p:cNvSpPr>
            <a:spLocks noChangeArrowheads="1"/>
          </p:cNvSpPr>
          <p:nvPr/>
        </p:nvSpPr>
        <p:spPr bwMode="auto">
          <a:xfrm>
            <a:off x="2456696" y="5599399"/>
            <a:ext cx="2109600" cy="928651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17426" name="Text Box 17"/>
          <p:cNvSpPr txBox="1">
            <a:spLocks noChangeArrowheads="1"/>
          </p:cNvSpPr>
          <p:nvPr/>
        </p:nvSpPr>
        <p:spPr bwMode="auto">
          <a:xfrm>
            <a:off x="2396219" y="5849325"/>
            <a:ext cx="22320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GB" sz="1600" b="1" dirty="0" err="1">
                <a:solidFill>
                  <a:srgbClr val="FFFFFF"/>
                </a:solidFill>
              </a:rPr>
              <a:t>Technologie</a:t>
            </a:r>
            <a:endParaRPr kumimoji="1" lang="en-GB" sz="1600" b="1" dirty="0">
              <a:solidFill>
                <a:srgbClr val="FFFFFF"/>
              </a:solidFill>
            </a:endParaRPr>
          </a:p>
        </p:txBody>
      </p:sp>
      <p:sp>
        <p:nvSpPr>
          <p:cNvPr id="20499" name="Oval 6"/>
          <p:cNvSpPr>
            <a:spLocks noChangeArrowheads="1"/>
          </p:cNvSpPr>
          <p:nvPr/>
        </p:nvSpPr>
        <p:spPr bwMode="auto">
          <a:xfrm>
            <a:off x="4974452" y="1030240"/>
            <a:ext cx="2109600" cy="101399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17428" name="Text Box 17"/>
          <p:cNvSpPr txBox="1">
            <a:spLocks noChangeArrowheads="1"/>
          </p:cNvSpPr>
          <p:nvPr/>
        </p:nvSpPr>
        <p:spPr bwMode="auto">
          <a:xfrm>
            <a:off x="4922228" y="3608634"/>
            <a:ext cx="22320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GB" sz="1800" b="1" dirty="0" err="1">
                <a:solidFill>
                  <a:schemeClr val="bg1"/>
                </a:solidFill>
              </a:rPr>
              <a:t>Zdraví</a:t>
            </a:r>
            <a:endParaRPr kumimoji="1" lang="en-GB" sz="1800" b="1" dirty="0">
              <a:solidFill>
                <a:schemeClr val="bg1"/>
              </a:solidFill>
            </a:endParaRPr>
          </a:p>
        </p:txBody>
      </p:sp>
      <p:sp>
        <p:nvSpPr>
          <p:cNvPr id="32" name="Oval 6">
            <a:extLst>
              <a:ext uri="{FF2B5EF4-FFF2-40B4-BE49-F238E27FC236}">
                <a16:creationId xmlns:a16="http://schemas.microsoft.com/office/drawing/2014/main" id="{2F0DE73B-A2FC-9648-BB38-ACE4C5E76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1574" y="549519"/>
            <a:ext cx="2109600" cy="109096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17431" name="Text Box 17"/>
          <p:cNvSpPr txBox="1">
            <a:spLocks noChangeArrowheads="1"/>
          </p:cNvSpPr>
          <p:nvPr/>
        </p:nvSpPr>
        <p:spPr bwMode="auto">
          <a:xfrm>
            <a:off x="2441002" y="910335"/>
            <a:ext cx="22320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GB" sz="1800" b="1" dirty="0" err="1">
                <a:solidFill>
                  <a:srgbClr val="006699"/>
                </a:solidFill>
              </a:rPr>
              <a:t>Chemie</a:t>
            </a:r>
            <a:endParaRPr kumimoji="1" lang="en-GB" sz="1800" b="1" dirty="0">
              <a:solidFill>
                <a:srgbClr val="006699"/>
              </a:solidFill>
            </a:endParaRPr>
          </a:p>
        </p:txBody>
      </p:sp>
      <p:sp>
        <p:nvSpPr>
          <p:cNvPr id="17432" name="Text Box 19"/>
          <p:cNvSpPr txBox="1">
            <a:spLocks noChangeArrowheads="1"/>
          </p:cNvSpPr>
          <p:nvPr/>
        </p:nvSpPr>
        <p:spPr bwMode="auto">
          <a:xfrm>
            <a:off x="4646738" y="1322036"/>
            <a:ext cx="2808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GB" sz="1800" b="1" dirty="0" err="1">
                <a:solidFill>
                  <a:srgbClr val="006699"/>
                </a:solidFill>
              </a:rPr>
              <a:t>Biologie</a:t>
            </a:r>
            <a:endParaRPr kumimoji="1" lang="en-GB" sz="1800" b="1" dirty="0">
              <a:solidFill>
                <a:srgbClr val="006699"/>
              </a:solidFill>
            </a:endParaRPr>
          </a:p>
        </p:txBody>
      </p:sp>
      <p:sp>
        <p:nvSpPr>
          <p:cNvPr id="17433" name="Text Box 18"/>
          <p:cNvSpPr txBox="1">
            <a:spLocks noChangeArrowheads="1"/>
          </p:cNvSpPr>
          <p:nvPr/>
        </p:nvSpPr>
        <p:spPr bwMode="auto">
          <a:xfrm>
            <a:off x="9757066" y="864822"/>
            <a:ext cx="22320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en-GB" sz="1800" b="1" dirty="0" err="1">
                <a:solidFill>
                  <a:srgbClr val="006699"/>
                </a:solidFill>
              </a:rPr>
              <a:t>Informatika</a:t>
            </a:r>
            <a:endParaRPr kumimoji="1" lang="en-GB" sz="1800" b="1" dirty="0">
              <a:solidFill>
                <a:srgbClr val="006699"/>
              </a:solidFill>
            </a:endParaRP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4D1D13FF-9E26-3948-93F5-410162E5C240}"/>
              </a:ext>
            </a:extLst>
          </p:cNvPr>
          <p:cNvSpPr txBox="1"/>
          <p:nvPr/>
        </p:nvSpPr>
        <p:spPr>
          <a:xfrm>
            <a:off x="2008088" y="1713779"/>
            <a:ext cx="3028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cs-CZ" sz="1800" b="1" dirty="0">
                <a:solidFill>
                  <a:srgbClr val="006699"/>
                </a:solidFill>
              </a:rPr>
              <a:t>Životní prostředí </a:t>
            </a:r>
          </a:p>
          <a:p>
            <a:pPr algn="ctr"/>
            <a:r>
              <a:rPr kumimoji="1" lang="cs-CZ" sz="1800" b="1" dirty="0">
                <a:solidFill>
                  <a:srgbClr val="006699"/>
                </a:solidFill>
              </a:rPr>
              <a:t>a zdraví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C34BD700-78EF-9F4E-92C3-C755D2560739}"/>
              </a:ext>
            </a:extLst>
          </p:cNvPr>
          <p:cNvSpPr txBox="1"/>
          <p:nvPr/>
        </p:nvSpPr>
        <p:spPr>
          <a:xfrm>
            <a:off x="7551165" y="1736944"/>
            <a:ext cx="27751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cs-CZ" sz="2000" b="1" dirty="0">
                <a:solidFill>
                  <a:srgbClr val="006699"/>
                </a:solidFill>
              </a:rPr>
              <a:t>Matematická biologie</a:t>
            </a:r>
          </a:p>
          <a:p>
            <a:pPr algn="ctr"/>
            <a:r>
              <a:rPr kumimoji="1" lang="cs-CZ" sz="2000" b="1" dirty="0">
                <a:solidFill>
                  <a:srgbClr val="006699"/>
                </a:solidFill>
              </a:rPr>
              <a:t>a biomedicína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B0A141B-114D-6645-858E-677D45D9D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1606" y="2380715"/>
            <a:ext cx="3550834" cy="3550834"/>
          </a:xfrm>
          <a:prstGeom prst="rect">
            <a:avLst/>
          </a:prstGeom>
        </p:spPr>
      </p:pic>
      <p:sp>
        <p:nvSpPr>
          <p:cNvPr id="33" name="Oval 6">
            <a:extLst>
              <a:ext uri="{FF2B5EF4-FFF2-40B4-BE49-F238E27FC236}">
                <a16:creationId xmlns:a16="http://schemas.microsoft.com/office/drawing/2014/main" id="{36AF5B77-1286-C842-A7BD-E0D69BB85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9795" y="546265"/>
            <a:ext cx="2109600" cy="109096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17434" name="Text Box 17"/>
          <p:cNvSpPr txBox="1">
            <a:spLocks noChangeArrowheads="1"/>
          </p:cNvSpPr>
          <p:nvPr/>
        </p:nvSpPr>
        <p:spPr bwMode="auto">
          <a:xfrm>
            <a:off x="7553775" y="908884"/>
            <a:ext cx="20499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GB" sz="1800" b="1" dirty="0" err="1">
                <a:solidFill>
                  <a:srgbClr val="006699"/>
                </a:solidFill>
              </a:rPr>
              <a:t>Matematika</a:t>
            </a:r>
            <a:endParaRPr kumimoji="1" lang="en-GB" sz="1800" b="1" dirty="0">
              <a:solidFill>
                <a:srgbClr val="006699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Výuka RECETOX – 2 studijní programy</a:t>
            </a:r>
            <a:endParaRPr lang="en-GB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5AA18D2-9A7C-48FC-9099-66474A2582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6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184" y="2151947"/>
            <a:ext cx="3569629" cy="3631841"/>
          </a:xfrm>
          <a:prstGeom prst="rect">
            <a:avLst/>
          </a:prstGeom>
        </p:spPr>
      </p:pic>
      <p:sp>
        <p:nvSpPr>
          <p:cNvPr id="26" name="Oval 9"/>
          <p:cNvSpPr>
            <a:spLocks noChangeArrowheads="1"/>
          </p:cNvSpPr>
          <p:nvPr/>
        </p:nvSpPr>
        <p:spPr bwMode="auto">
          <a:xfrm>
            <a:off x="5096218" y="5630792"/>
            <a:ext cx="2109600" cy="1107197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5068206" y="5978901"/>
            <a:ext cx="22320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cs-CZ" sz="1600" b="1" dirty="0">
                <a:solidFill>
                  <a:schemeClr val="bg1"/>
                </a:solidFill>
              </a:rPr>
              <a:t>Ekosystémy</a:t>
            </a:r>
            <a:endParaRPr kumimoji="1" lang="en-GB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52430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4675BB-4FAD-FE40-A908-768A68D7F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Organizace studijních programů na </a:t>
            </a:r>
            <a:r>
              <a:rPr lang="cs-CZ" dirty="0" err="1"/>
              <a:t>RECETOXu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946671C-B15D-4D99-B7DC-47A27CF3D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BB360B9-AB71-4F9E-A714-1D2FF45233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7</a:t>
            </a:fld>
            <a:endParaRPr lang="cs-CZ"/>
          </a:p>
        </p:txBody>
      </p:sp>
      <p:sp>
        <p:nvSpPr>
          <p:cNvPr id="42" name="Zaoblený obdélník 41">
            <a:extLst>
              <a:ext uri="{FF2B5EF4-FFF2-40B4-BE49-F238E27FC236}">
                <a16:creationId xmlns:a16="http://schemas.microsoft.com/office/drawing/2014/main" id="{1AF991CD-7A27-6043-98A1-550A8D80ED97}"/>
              </a:ext>
            </a:extLst>
          </p:cNvPr>
          <p:cNvSpPr/>
          <p:nvPr/>
        </p:nvSpPr>
        <p:spPr>
          <a:xfrm>
            <a:off x="4809980" y="4689763"/>
            <a:ext cx="2598606" cy="1171664"/>
          </a:xfrm>
          <a:prstGeom prst="round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/>
            <a:endParaRPr lang="cs-CZ" sz="1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/>
            <a:endParaRPr lang="cs-CZ" sz="1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cs-CZ" sz="1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Matematická biologie a biomedicína</a:t>
            </a:r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F3374D12-BBAF-E941-A725-FF514C4A8DF6}"/>
              </a:ext>
            </a:extLst>
          </p:cNvPr>
          <p:cNvCxnSpPr/>
          <p:nvPr/>
        </p:nvCxnSpPr>
        <p:spPr>
          <a:xfrm>
            <a:off x="1620249" y="4619021"/>
            <a:ext cx="6340127" cy="0"/>
          </a:xfrm>
          <a:prstGeom prst="line">
            <a:avLst/>
          </a:prstGeom>
          <a:noFill/>
          <a:ln w="25400" cap="flat">
            <a:solidFill>
              <a:schemeClr val="accent4">
                <a:lumMod val="20000"/>
                <a:lumOff val="80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9840DEAB-6438-1A4B-BC9E-6B9B994D4240}"/>
              </a:ext>
            </a:extLst>
          </p:cNvPr>
          <p:cNvCxnSpPr/>
          <p:nvPr/>
        </p:nvCxnSpPr>
        <p:spPr>
          <a:xfrm>
            <a:off x="1607594" y="3749361"/>
            <a:ext cx="6340127" cy="0"/>
          </a:xfrm>
          <a:prstGeom prst="line">
            <a:avLst/>
          </a:prstGeom>
          <a:noFill/>
          <a:ln w="25400" cap="flat">
            <a:solidFill>
              <a:schemeClr val="accent4">
                <a:lumMod val="60000"/>
                <a:lumOff val="40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FADFE146-609D-3847-802C-263925DC4770}"/>
              </a:ext>
            </a:extLst>
          </p:cNvPr>
          <p:cNvCxnSpPr/>
          <p:nvPr/>
        </p:nvCxnSpPr>
        <p:spPr>
          <a:xfrm>
            <a:off x="1620249" y="2035698"/>
            <a:ext cx="6340127" cy="0"/>
          </a:xfrm>
          <a:prstGeom prst="line">
            <a:avLst/>
          </a:prstGeom>
          <a:noFill/>
          <a:ln w="25400" cap="flat">
            <a:solidFill>
              <a:schemeClr val="accent4">
                <a:lumMod val="7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9" name="Zaoblený obdélník 38">
            <a:extLst>
              <a:ext uri="{FF2B5EF4-FFF2-40B4-BE49-F238E27FC236}">
                <a16:creationId xmlns:a16="http://schemas.microsoft.com/office/drawing/2014/main" id="{E6CB17EE-6337-5047-A7C6-BA4C9ED3D52C}"/>
              </a:ext>
            </a:extLst>
          </p:cNvPr>
          <p:cNvSpPr/>
          <p:nvPr/>
        </p:nvSpPr>
        <p:spPr>
          <a:xfrm>
            <a:off x="1952875" y="4689763"/>
            <a:ext cx="2598606" cy="1171664"/>
          </a:xfrm>
          <a:prstGeom prst="round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Životní prostředí a zdraví</a:t>
            </a:r>
          </a:p>
        </p:txBody>
      </p:sp>
      <p:cxnSp>
        <p:nvCxnSpPr>
          <p:cNvPr id="43" name="Přímá spojnice 42">
            <a:extLst>
              <a:ext uri="{FF2B5EF4-FFF2-40B4-BE49-F238E27FC236}">
                <a16:creationId xmlns:a16="http://schemas.microsoft.com/office/drawing/2014/main" id="{0B1B1E80-8384-2540-B70C-780220D5BC47}"/>
              </a:ext>
            </a:extLst>
          </p:cNvPr>
          <p:cNvCxnSpPr>
            <a:cxnSpLocks/>
            <a:endCxn id="42" idx="0"/>
          </p:cNvCxnSpPr>
          <p:nvPr/>
        </p:nvCxnSpPr>
        <p:spPr>
          <a:xfrm flipV="1">
            <a:off x="6109283" y="4689763"/>
            <a:ext cx="0" cy="585833"/>
          </a:xfrm>
          <a:prstGeom prst="line">
            <a:avLst/>
          </a:prstGeom>
          <a:noFill/>
          <a:ln w="25400" cap="flat">
            <a:solidFill>
              <a:schemeClr val="accent4">
                <a:lumMod val="20000"/>
                <a:lumOff val="80000"/>
              </a:schemeClr>
            </a:solidFill>
            <a:prstDash val="sys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6" name="TextovéPole 45">
            <a:extLst>
              <a:ext uri="{FF2B5EF4-FFF2-40B4-BE49-F238E27FC236}">
                <a16:creationId xmlns:a16="http://schemas.microsoft.com/office/drawing/2014/main" id="{8F18AAF9-5AC4-9848-8702-1EA5BE6EE7C6}"/>
              </a:ext>
            </a:extLst>
          </p:cNvPr>
          <p:cNvSpPr txBox="1"/>
          <p:nvPr/>
        </p:nvSpPr>
        <p:spPr>
          <a:xfrm>
            <a:off x="4844402" y="4747660"/>
            <a:ext cx="1300234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Epidemiologie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a modelování</a:t>
            </a:r>
          </a:p>
        </p:txBody>
      </p: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885664F5-EC0D-9A42-9A7A-2484C9FEEF27}"/>
              </a:ext>
            </a:extLst>
          </p:cNvPr>
          <p:cNvSpPr txBox="1"/>
          <p:nvPr/>
        </p:nvSpPr>
        <p:spPr>
          <a:xfrm>
            <a:off x="6090210" y="4748426"/>
            <a:ext cx="1300234" cy="4616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Biomedicínská bioinformatika</a:t>
            </a:r>
          </a:p>
        </p:txBody>
      </p:sp>
      <p:sp>
        <p:nvSpPr>
          <p:cNvPr id="48" name="Zaoblený obdélník 47">
            <a:extLst>
              <a:ext uri="{FF2B5EF4-FFF2-40B4-BE49-F238E27FC236}">
                <a16:creationId xmlns:a16="http://schemas.microsoft.com/office/drawing/2014/main" id="{F453F9EC-6DBD-104E-9ADA-B37ECE92EB53}"/>
              </a:ext>
            </a:extLst>
          </p:cNvPr>
          <p:cNvSpPr/>
          <p:nvPr/>
        </p:nvSpPr>
        <p:spPr>
          <a:xfrm>
            <a:off x="1961946" y="3820103"/>
            <a:ext cx="2598606" cy="728175"/>
          </a:xfrm>
          <a:prstGeom prst="round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/>
            <a:endParaRPr lang="cs-CZ" sz="1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cs-CZ" sz="1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Životní prostředí a zdraví</a:t>
            </a:r>
          </a:p>
        </p:txBody>
      </p:sp>
      <p:cxnSp>
        <p:nvCxnSpPr>
          <p:cNvPr id="49" name="Přímá spojnice 48">
            <a:extLst>
              <a:ext uri="{FF2B5EF4-FFF2-40B4-BE49-F238E27FC236}">
                <a16:creationId xmlns:a16="http://schemas.microsoft.com/office/drawing/2014/main" id="{D50F0087-7209-7843-B053-9434BE4B03ED}"/>
              </a:ext>
            </a:extLst>
          </p:cNvPr>
          <p:cNvCxnSpPr>
            <a:cxnSpLocks/>
          </p:cNvCxnSpPr>
          <p:nvPr/>
        </p:nvCxnSpPr>
        <p:spPr>
          <a:xfrm flipV="1">
            <a:off x="2582045" y="3831932"/>
            <a:ext cx="0" cy="135757"/>
          </a:xfrm>
          <a:prstGeom prst="line">
            <a:avLst/>
          </a:prstGeom>
          <a:noFill/>
          <a:ln w="25400" cap="flat">
            <a:solidFill>
              <a:schemeClr val="accent4">
                <a:lumMod val="20000"/>
                <a:lumOff val="80000"/>
              </a:schemeClr>
            </a:solidFill>
            <a:prstDash val="sys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3" name="TextovéPole 52">
            <a:extLst>
              <a:ext uri="{FF2B5EF4-FFF2-40B4-BE49-F238E27FC236}">
                <a16:creationId xmlns:a16="http://schemas.microsoft.com/office/drawing/2014/main" id="{2A921A3A-2FC5-EE4A-ACCD-9AC1B76C218C}"/>
              </a:ext>
            </a:extLst>
          </p:cNvPr>
          <p:cNvSpPr txBox="1"/>
          <p:nvPr/>
        </p:nvSpPr>
        <p:spPr>
          <a:xfrm>
            <a:off x="2580757" y="3941281"/>
            <a:ext cx="1300234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Profilace</a:t>
            </a:r>
            <a:endParaRPr kumimoji="0" lang="cs-CZ" sz="1200" b="0" i="0" u="none" strike="noStrike" cap="none" spc="0" normalizeH="0" baseline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FillTx/>
              <a:sym typeface="Arial"/>
            </a:endParaRPr>
          </a:p>
        </p:txBody>
      </p:sp>
      <p:cxnSp>
        <p:nvCxnSpPr>
          <p:cNvPr id="57" name="Přímá spojnice 56">
            <a:extLst>
              <a:ext uri="{FF2B5EF4-FFF2-40B4-BE49-F238E27FC236}">
                <a16:creationId xmlns:a16="http://schemas.microsoft.com/office/drawing/2014/main" id="{DB3B7D4E-1F6E-9246-8260-7A05075C286A}"/>
              </a:ext>
            </a:extLst>
          </p:cNvPr>
          <p:cNvCxnSpPr>
            <a:cxnSpLocks/>
          </p:cNvCxnSpPr>
          <p:nvPr/>
        </p:nvCxnSpPr>
        <p:spPr>
          <a:xfrm flipV="1">
            <a:off x="3230874" y="3831932"/>
            <a:ext cx="0" cy="135757"/>
          </a:xfrm>
          <a:prstGeom prst="line">
            <a:avLst/>
          </a:prstGeom>
          <a:noFill/>
          <a:ln w="25400" cap="flat">
            <a:solidFill>
              <a:schemeClr val="accent4">
                <a:lumMod val="20000"/>
                <a:lumOff val="80000"/>
              </a:schemeClr>
            </a:solidFill>
            <a:prstDash val="sys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Přímá spojnice 57">
            <a:extLst>
              <a:ext uri="{FF2B5EF4-FFF2-40B4-BE49-F238E27FC236}">
                <a16:creationId xmlns:a16="http://schemas.microsoft.com/office/drawing/2014/main" id="{D5E4340A-CD20-FD49-AB15-3C6B76A843E1}"/>
              </a:ext>
            </a:extLst>
          </p:cNvPr>
          <p:cNvCxnSpPr>
            <a:cxnSpLocks/>
          </p:cNvCxnSpPr>
          <p:nvPr/>
        </p:nvCxnSpPr>
        <p:spPr>
          <a:xfrm flipV="1">
            <a:off x="3885607" y="3823736"/>
            <a:ext cx="0" cy="135757"/>
          </a:xfrm>
          <a:prstGeom prst="line">
            <a:avLst/>
          </a:prstGeom>
          <a:noFill/>
          <a:ln w="25400" cap="flat">
            <a:solidFill>
              <a:schemeClr val="accent4">
                <a:lumMod val="20000"/>
                <a:lumOff val="80000"/>
              </a:schemeClr>
            </a:solidFill>
            <a:prstDash val="sys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9" name="Zaoblený obdélník 58">
            <a:extLst>
              <a:ext uri="{FF2B5EF4-FFF2-40B4-BE49-F238E27FC236}">
                <a16:creationId xmlns:a16="http://schemas.microsoft.com/office/drawing/2014/main" id="{5D84B470-9E84-B247-9118-B19C226941B0}"/>
              </a:ext>
            </a:extLst>
          </p:cNvPr>
          <p:cNvSpPr/>
          <p:nvPr/>
        </p:nvSpPr>
        <p:spPr>
          <a:xfrm>
            <a:off x="4806397" y="3823871"/>
            <a:ext cx="2598606" cy="724407"/>
          </a:xfrm>
          <a:prstGeom prst="round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/>
            <a:endParaRPr lang="cs-CZ" sz="1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cs-CZ" sz="1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Matematická biologie a biomedicína</a:t>
            </a:r>
          </a:p>
        </p:txBody>
      </p:sp>
      <p:cxnSp>
        <p:nvCxnSpPr>
          <p:cNvPr id="64" name="Přímá spojnice 63">
            <a:extLst>
              <a:ext uri="{FF2B5EF4-FFF2-40B4-BE49-F238E27FC236}">
                <a16:creationId xmlns:a16="http://schemas.microsoft.com/office/drawing/2014/main" id="{2F0E06AA-8724-EE4C-A510-191C7836C513}"/>
              </a:ext>
            </a:extLst>
          </p:cNvPr>
          <p:cNvCxnSpPr>
            <a:cxnSpLocks/>
          </p:cNvCxnSpPr>
          <p:nvPr/>
        </p:nvCxnSpPr>
        <p:spPr>
          <a:xfrm flipV="1">
            <a:off x="6112269" y="3820103"/>
            <a:ext cx="0" cy="398069"/>
          </a:xfrm>
          <a:prstGeom prst="line">
            <a:avLst/>
          </a:prstGeom>
          <a:noFill/>
          <a:ln w="25400" cap="flat">
            <a:solidFill>
              <a:schemeClr val="accent4">
                <a:lumMod val="60000"/>
                <a:lumOff val="40000"/>
              </a:schemeClr>
            </a:solidFill>
            <a:prstDash val="sys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6" name="TextovéPole 65">
            <a:extLst>
              <a:ext uri="{FF2B5EF4-FFF2-40B4-BE49-F238E27FC236}">
                <a16:creationId xmlns:a16="http://schemas.microsoft.com/office/drawing/2014/main" id="{1556891E-4B18-A043-935F-56BD84BF3047}"/>
              </a:ext>
            </a:extLst>
          </p:cNvPr>
          <p:cNvSpPr txBox="1"/>
          <p:nvPr/>
        </p:nvSpPr>
        <p:spPr>
          <a:xfrm>
            <a:off x="4789976" y="3803348"/>
            <a:ext cx="1300234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Epidemiologie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a modelování</a:t>
            </a:r>
          </a:p>
        </p:txBody>
      </p:sp>
      <p:sp>
        <p:nvSpPr>
          <p:cNvPr id="67" name="TextovéPole 66">
            <a:extLst>
              <a:ext uri="{FF2B5EF4-FFF2-40B4-BE49-F238E27FC236}">
                <a16:creationId xmlns:a16="http://schemas.microsoft.com/office/drawing/2014/main" id="{707B4550-4567-ED45-86EB-2130BBDA0644}"/>
              </a:ext>
            </a:extLst>
          </p:cNvPr>
          <p:cNvSpPr txBox="1"/>
          <p:nvPr/>
        </p:nvSpPr>
        <p:spPr>
          <a:xfrm>
            <a:off x="6109574" y="3804315"/>
            <a:ext cx="1300234" cy="4616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Biomedicínská bioinformatika</a:t>
            </a:r>
          </a:p>
        </p:txBody>
      </p:sp>
      <p:sp>
        <p:nvSpPr>
          <p:cNvPr id="68" name="Zaoblený obdélník 67">
            <a:extLst>
              <a:ext uri="{FF2B5EF4-FFF2-40B4-BE49-F238E27FC236}">
                <a16:creationId xmlns:a16="http://schemas.microsoft.com/office/drawing/2014/main" id="{0B1B1F30-1544-1141-9659-A17712466BB6}"/>
              </a:ext>
            </a:extLst>
          </p:cNvPr>
          <p:cNvSpPr/>
          <p:nvPr/>
        </p:nvSpPr>
        <p:spPr>
          <a:xfrm>
            <a:off x="1994472" y="2106439"/>
            <a:ext cx="5410530" cy="1568413"/>
          </a:xfrm>
          <a:prstGeom prst="round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Environmental</a:t>
            </a:r>
            <a:r>
              <a:rPr lang="cs-CZ" sz="1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4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Health</a:t>
            </a:r>
            <a:r>
              <a:rPr lang="cs-CZ" sz="1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4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Sciences</a:t>
            </a:r>
            <a:endParaRPr lang="cs-CZ" sz="1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/>
            <a:endParaRPr lang="cs-CZ" sz="1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/>
            <a:endParaRPr lang="cs-CZ" sz="1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9" name="TextovéPole 68">
            <a:extLst>
              <a:ext uri="{FF2B5EF4-FFF2-40B4-BE49-F238E27FC236}">
                <a16:creationId xmlns:a16="http://schemas.microsoft.com/office/drawing/2014/main" id="{EB35E231-0D60-434A-9A00-F8B5CFBFAF15}"/>
              </a:ext>
            </a:extLst>
          </p:cNvPr>
          <p:cNvSpPr txBox="1"/>
          <p:nvPr/>
        </p:nvSpPr>
        <p:spPr>
          <a:xfrm>
            <a:off x="7372508" y="2726206"/>
            <a:ext cx="676160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Ph.D.</a:t>
            </a:r>
          </a:p>
        </p:txBody>
      </p:sp>
      <p:sp>
        <p:nvSpPr>
          <p:cNvPr id="70" name="TextovéPole 69">
            <a:extLst>
              <a:ext uri="{FF2B5EF4-FFF2-40B4-BE49-F238E27FC236}">
                <a16:creationId xmlns:a16="http://schemas.microsoft.com/office/drawing/2014/main" id="{D1E50023-76C8-7D4F-9636-47D90DCC0042}"/>
              </a:ext>
            </a:extLst>
          </p:cNvPr>
          <p:cNvSpPr txBox="1"/>
          <p:nvPr/>
        </p:nvSpPr>
        <p:spPr>
          <a:xfrm>
            <a:off x="7375208" y="3995530"/>
            <a:ext cx="676160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Mgr.</a:t>
            </a:r>
          </a:p>
        </p:txBody>
      </p:sp>
      <p:sp>
        <p:nvSpPr>
          <p:cNvPr id="71" name="TextovéPole 70">
            <a:extLst>
              <a:ext uri="{FF2B5EF4-FFF2-40B4-BE49-F238E27FC236}">
                <a16:creationId xmlns:a16="http://schemas.microsoft.com/office/drawing/2014/main" id="{7E51BC98-C24C-8146-95C7-CEEC79E25881}"/>
              </a:ext>
            </a:extLst>
          </p:cNvPr>
          <p:cNvSpPr txBox="1"/>
          <p:nvPr/>
        </p:nvSpPr>
        <p:spPr>
          <a:xfrm>
            <a:off x="7363443" y="5098138"/>
            <a:ext cx="676160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Bc.</a:t>
            </a:r>
          </a:p>
        </p:txBody>
      </p:sp>
      <p:grpSp>
        <p:nvGrpSpPr>
          <p:cNvPr id="85" name="Skupina 84">
            <a:extLst>
              <a:ext uri="{FF2B5EF4-FFF2-40B4-BE49-F238E27FC236}">
                <a16:creationId xmlns:a16="http://schemas.microsoft.com/office/drawing/2014/main" id="{45CA8448-8BF2-7E4D-B577-ED3700B5A540}"/>
              </a:ext>
            </a:extLst>
          </p:cNvPr>
          <p:cNvGrpSpPr/>
          <p:nvPr/>
        </p:nvGrpSpPr>
        <p:grpSpPr>
          <a:xfrm>
            <a:off x="1058859" y="1232115"/>
            <a:ext cx="6888862" cy="4700055"/>
            <a:chOff x="1058860" y="2018396"/>
            <a:chExt cx="6222050" cy="3913774"/>
          </a:xfrm>
        </p:grpSpPr>
        <p:cxnSp>
          <p:nvCxnSpPr>
            <p:cNvPr id="5" name="Přímá spojovací šipka 4">
              <a:extLst>
                <a:ext uri="{FF2B5EF4-FFF2-40B4-BE49-F238E27FC236}">
                  <a16:creationId xmlns:a16="http://schemas.microsoft.com/office/drawing/2014/main" id="{C158C9F4-94CE-6646-B540-68F0E23AE0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65910" y="2177512"/>
              <a:ext cx="0" cy="3754658"/>
            </a:xfrm>
            <a:prstGeom prst="straightConnector1">
              <a:avLst/>
            </a:prstGeom>
            <a:noFill/>
            <a:ln w="25400" cap="flat">
              <a:solidFill>
                <a:schemeClr val="accent4">
                  <a:lumMod val="50000"/>
                </a:schemeClr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" name="Přímá spojnice 6">
              <a:extLst>
                <a:ext uri="{FF2B5EF4-FFF2-40B4-BE49-F238E27FC236}">
                  <a16:creationId xmlns:a16="http://schemas.microsoft.com/office/drawing/2014/main" id="{37639D51-B131-6B4C-8145-59CD61C52332}"/>
                </a:ext>
              </a:extLst>
            </p:cNvPr>
            <p:cNvCxnSpPr/>
            <p:nvPr/>
          </p:nvCxnSpPr>
          <p:spPr>
            <a:xfrm>
              <a:off x="1554480" y="5932170"/>
              <a:ext cx="5726430" cy="0"/>
            </a:xfrm>
            <a:prstGeom prst="line">
              <a:avLst/>
            </a:prstGeom>
            <a:noFill/>
            <a:ln w="25400" cap="flat">
              <a:solidFill>
                <a:schemeClr val="accent4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" name="Přímá spojnice 10">
              <a:extLst>
                <a:ext uri="{FF2B5EF4-FFF2-40B4-BE49-F238E27FC236}">
                  <a16:creationId xmlns:a16="http://schemas.microsoft.com/office/drawing/2014/main" id="{BCBB32B6-BB30-B347-945F-06D9F328422E}"/>
                </a:ext>
              </a:extLst>
            </p:cNvPr>
            <p:cNvCxnSpPr>
              <a:cxnSpLocks/>
            </p:cNvCxnSpPr>
            <p:nvPr/>
          </p:nvCxnSpPr>
          <p:spPr>
            <a:xfrm>
              <a:off x="1493796" y="5580018"/>
              <a:ext cx="139065" cy="0"/>
            </a:xfrm>
            <a:prstGeom prst="line">
              <a:avLst/>
            </a:prstGeom>
            <a:noFill/>
            <a:ln w="25400" cap="flat">
              <a:solidFill>
                <a:schemeClr val="accent4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0" name="Přímá spojnice 29">
              <a:extLst>
                <a:ext uri="{FF2B5EF4-FFF2-40B4-BE49-F238E27FC236}">
                  <a16:creationId xmlns:a16="http://schemas.microsoft.com/office/drawing/2014/main" id="{0B043933-CCBA-1F4D-B260-C524D38A5E48}"/>
                </a:ext>
              </a:extLst>
            </p:cNvPr>
            <p:cNvCxnSpPr>
              <a:cxnSpLocks/>
            </p:cNvCxnSpPr>
            <p:nvPr/>
          </p:nvCxnSpPr>
          <p:spPr>
            <a:xfrm>
              <a:off x="1493796" y="5198609"/>
              <a:ext cx="139065" cy="0"/>
            </a:xfrm>
            <a:prstGeom prst="line">
              <a:avLst/>
            </a:prstGeom>
            <a:noFill/>
            <a:ln w="25400" cap="flat">
              <a:solidFill>
                <a:schemeClr val="accent4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1" name="Přímá spojnice 30">
              <a:extLst>
                <a:ext uri="{FF2B5EF4-FFF2-40B4-BE49-F238E27FC236}">
                  <a16:creationId xmlns:a16="http://schemas.microsoft.com/office/drawing/2014/main" id="{93D2BC8F-78A8-3944-98D6-9F8BEFE4D162}"/>
                </a:ext>
              </a:extLst>
            </p:cNvPr>
            <p:cNvCxnSpPr>
              <a:cxnSpLocks/>
            </p:cNvCxnSpPr>
            <p:nvPr/>
          </p:nvCxnSpPr>
          <p:spPr>
            <a:xfrm>
              <a:off x="1493795" y="4838564"/>
              <a:ext cx="139065" cy="0"/>
            </a:xfrm>
            <a:prstGeom prst="line">
              <a:avLst/>
            </a:prstGeom>
            <a:noFill/>
            <a:ln w="25400" cap="flat">
              <a:solidFill>
                <a:schemeClr val="accent4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2" name="Přímá spojnice 31">
              <a:extLst>
                <a:ext uri="{FF2B5EF4-FFF2-40B4-BE49-F238E27FC236}">
                  <a16:creationId xmlns:a16="http://schemas.microsoft.com/office/drawing/2014/main" id="{FCB07BD1-F13D-6D48-AD25-109620A0BBF2}"/>
                </a:ext>
              </a:extLst>
            </p:cNvPr>
            <p:cNvCxnSpPr>
              <a:cxnSpLocks/>
            </p:cNvCxnSpPr>
            <p:nvPr/>
          </p:nvCxnSpPr>
          <p:spPr>
            <a:xfrm>
              <a:off x="1505226" y="4482465"/>
              <a:ext cx="139065" cy="0"/>
            </a:xfrm>
            <a:prstGeom prst="line">
              <a:avLst/>
            </a:prstGeom>
            <a:noFill/>
            <a:ln w="25400" cap="flat">
              <a:solidFill>
                <a:schemeClr val="accent4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3" name="Přímá spojnice 32">
              <a:extLst>
                <a:ext uri="{FF2B5EF4-FFF2-40B4-BE49-F238E27FC236}">
                  <a16:creationId xmlns:a16="http://schemas.microsoft.com/office/drawing/2014/main" id="{D77CC676-C8C0-8E47-A6E4-652A250F1D6C}"/>
                </a:ext>
              </a:extLst>
            </p:cNvPr>
            <p:cNvCxnSpPr>
              <a:cxnSpLocks/>
            </p:cNvCxnSpPr>
            <p:nvPr/>
          </p:nvCxnSpPr>
          <p:spPr>
            <a:xfrm>
              <a:off x="1500739" y="4114527"/>
              <a:ext cx="139065" cy="0"/>
            </a:xfrm>
            <a:prstGeom prst="line">
              <a:avLst/>
            </a:prstGeom>
            <a:noFill/>
            <a:ln w="25400" cap="flat">
              <a:solidFill>
                <a:schemeClr val="accent4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4" name="Přímá spojnice 33">
              <a:extLst>
                <a:ext uri="{FF2B5EF4-FFF2-40B4-BE49-F238E27FC236}">
                  <a16:creationId xmlns:a16="http://schemas.microsoft.com/office/drawing/2014/main" id="{97046005-4544-904F-A5C5-B581BDDB5C09}"/>
                </a:ext>
              </a:extLst>
            </p:cNvPr>
            <p:cNvCxnSpPr>
              <a:cxnSpLocks/>
            </p:cNvCxnSpPr>
            <p:nvPr/>
          </p:nvCxnSpPr>
          <p:spPr>
            <a:xfrm>
              <a:off x="1489986" y="3754756"/>
              <a:ext cx="139065" cy="0"/>
            </a:xfrm>
            <a:prstGeom prst="line">
              <a:avLst/>
            </a:prstGeom>
            <a:noFill/>
            <a:ln w="25400" cap="flat">
              <a:solidFill>
                <a:schemeClr val="accent4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5" name="Přímá spojnice 34">
              <a:extLst>
                <a:ext uri="{FF2B5EF4-FFF2-40B4-BE49-F238E27FC236}">
                  <a16:creationId xmlns:a16="http://schemas.microsoft.com/office/drawing/2014/main" id="{A56B7C9C-982D-3D48-9604-56B5D6D587E9}"/>
                </a:ext>
              </a:extLst>
            </p:cNvPr>
            <p:cNvCxnSpPr>
              <a:cxnSpLocks/>
            </p:cNvCxnSpPr>
            <p:nvPr/>
          </p:nvCxnSpPr>
          <p:spPr>
            <a:xfrm>
              <a:off x="1499511" y="3392396"/>
              <a:ext cx="139065" cy="0"/>
            </a:xfrm>
            <a:prstGeom prst="line">
              <a:avLst/>
            </a:prstGeom>
            <a:noFill/>
            <a:ln w="25400" cap="flat">
              <a:solidFill>
                <a:schemeClr val="accent4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6" name="Přímá spojnice 35">
              <a:extLst>
                <a:ext uri="{FF2B5EF4-FFF2-40B4-BE49-F238E27FC236}">
                  <a16:creationId xmlns:a16="http://schemas.microsoft.com/office/drawing/2014/main" id="{47916FE7-D144-364C-A16F-EB2B0D2EA788}"/>
                </a:ext>
              </a:extLst>
            </p:cNvPr>
            <p:cNvCxnSpPr>
              <a:cxnSpLocks/>
            </p:cNvCxnSpPr>
            <p:nvPr/>
          </p:nvCxnSpPr>
          <p:spPr>
            <a:xfrm>
              <a:off x="1499511" y="3028404"/>
              <a:ext cx="139065" cy="0"/>
            </a:xfrm>
            <a:prstGeom prst="line">
              <a:avLst/>
            </a:prstGeom>
            <a:noFill/>
            <a:ln w="25400" cap="flat">
              <a:solidFill>
                <a:schemeClr val="accent4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8" name="Přímá spojnice 37">
              <a:extLst>
                <a:ext uri="{FF2B5EF4-FFF2-40B4-BE49-F238E27FC236}">
                  <a16:creationId xmlns:a16="http://schemas.microsoft.com/office/drawing/2014/main" id="{874BD727-8425-ED4B-8B86-8E9044E50100}"/>
                </a:ext>
              </a:extLst>
            </p:cNvPr>
            <p:cNvCxnSpPr>
              <a:cxnSpLocks/>
            </p:cNvCxnSpPr>
            <p:nvPr/>
          </p:nvCxnSpPr>
          <p:spPr>
            <a:xfrm>
              <a:off x="1499511" y="2687546"/>
              <a:ext cx="139065" cy="0"/>
            </a:xfrm>
            <a:prstGeom prst="line">
              <a:avLst/>
            </a:prstGeom>
            <a:noFill/>
            <a:ln w="25400" cap="flat">
              <a:solidFill>
                <a:schemeClr val="accent4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75" name="TextovéPole 74">
              <a:extLst>
                <a:ext uri="{FF2B5EF4-FFF2-40B4-BE49-F238E27FC236}">
                  <a16:creationId xmlns:a16="http://schemas.microsoft.com/office/drawing/2014/main" id="{70FD5A48-DA1C-E945-B95D-6E621573CF78}"/>
                </a:ext>
              </a:extLst>
            </p:cNvPr>
            <p:cNvSpPr txBox="1"/>
            <p:nvPr/>
          </p:nvSpPr>
          <p:spPr>
            <a:xfrm>
              <a:off x="1064115" y="5437436"/>
              <a:ext cx="610711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cs-CZ" sz="1200" b="0" i="0" u="none" strike="noStrike" cap="none" spc="0" normalizeH="0" baseline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rPr>
                <a:t>1</a:t>
              </a:r>
            </a:p>
          </p:txBody>
        </p:sp>
        <p:sp>
          <p:nvSpPr>
            <p:cNvPr id="76" name="TextovéPole 75">
              <a:extLst>
                <a:ext uri="{FF2B5EF4-FFF2-40B4-BE49-F238E27FC236}">
                  <a16:creationId xmlns:a16="http://schemas.microsoft.com/office/drawing/2014/main" id="{B91FEF25-8068-2F45-BB85-CBD88B1FB511}"/>
                </a:ext>
              </a:extLst>
            </p:cNvPr>
            <p:cNvSpPr txBox="1"/>
            <p:nvPr/>
          </p:nvSpPr>
          <p:spPr>
            <a:xfrm>
              <a:off x="1058861" y="5059947"/>
              <a:ext cx="610711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cs-CZ" sz="1200" b="0" i="0" u="none" strike="noStrike" cap="none" spc="0" normalizeH="0" baseline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rPr>
                <a:t>2</a:t>
              </a:r>
            </a:p>
          </p:txBody>
        </p:sp>
        <p:sp>
          <p:nvSpPr>
            <p:cNvPr id="77" name="TextovéPole 76">
              <a:extLst>
                <a:ext uri="{FF2B5EF4-FFF2-40B4-BE49-F238E27FC236}">
                  <a16:creationId xmlns:a16="http://schemas.microsoft.com/office/drawing/2014/main" id="{48C7031E-4450-4740-B76E-CF5C9B0FB71F}"/>
                </a:ext>
              </a:extLst>
            </p:cNvPr>
            <p:cNvSpPr txBox="1"/>
            <p:nvPr/>
          </p:nvSpPr>
          <p:spPr>
            <a:xfrm>
              <a:off x="1064115" y="4698159"/>
              <a:ext cx="610711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cs-CZ" sz="1200" b="0" i="0" u="none" strike="noStrike" cap="none" spc="0" normalizeH="0" baseline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rPr>
                <a:t>3</a:t>
              </a:r>
            </a:p>
          </p:txBody>
        </p:sp>
        <p:sp>
          <p:nvSpPr>
            <p:cNvPr id="78" name="TextovéPole 77">
              <a:extLst>
                <a:ext uri="{FF2B5EF4-FFF2-40B4-BE49-F238E27FC236}">
                  <a16:creationId xmlns:a16="http://schemas.microsoft.com/office/drawing/2014/main" id="{DC450A64-EA43-8F45-A247-45BE89833039}"/>
                </a:ext>
              </a:extLst>
            </p:cNvPr>
            <p:cNvSpPr txBox="1"/>
            <p:nvPr/>
          </p:nvSpPr>
          <p:spPr>
            <a:xfrm>
              <a:off x="1066975" y="4343830"/>
              <a:ext cx="610711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cs-CZ" sz="1200" b="0" i="0" u="none" strike="noStrike" cap="none" spc="0" normalizeH="0" baseline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rPr>
                <a:t>4</a:t>
              </a:r>
            </a:p>
          </p:txBody>
        </p:sp>
        <p:sp>
          <p:nvSpPr>
            <p:cNvPr id="79" name="TextovéPole 78">
              <a:extLst>
                <a:ext uri="{FF2B5EF4-FFF2-40B4-BE49-F238E27FC236}">
                  <a16:creationId xmlns:a16="http://schemas.microsoft.com/office/drawing/2014/main" id="{A8B38974-D9B5-5941-8E4D-EC4C95D3712D}"/>
                </a:ext>
              </a:extLst>
            </p:cNvPr>
            <p:cNvSpPr txBox="1"/>
            <p:nvPr/>
          </p:nvSpPr>
          <p:spPr>
            <a:xfrm>
              <a:off x="1066975" y="3971506"/>
              <a:ext cx="610711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cs-CZ" sz="1200" b="0" i="0" u="none" strike="noStrike" cap="none" spc="0" normalizeH="0" baseline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rPr>
                <a:t>5</a:t>
              </a:r>
            </a:p>
          </p:txBody>
        </p:sp>
        <p:sp>
          <p:nvSpPr>
            <p:cNvPr id="80" name="TextovéPole 79">
              <a:extLst>
                <a:ext uri="{FF2B5EF4-FFF2-40B4-BE49-F238E27FC236}">
                  <a16:creationId xmlns:a16="http://schemas.microsoft.com/office/drawing/2014/main" id="{06F70030-BC67-924D-BD71-A03A40F2ECF9}"/>
                </a:ext>
              </a:extLst>
            </p:cNvPr>
            <p:cNvSpPr txBox="1"/>
            <p:nvPr/>
          </p:nvSpPr>
          <p:spPr>
            <a:xfrm>
              <a:off x="1066975" y="3611761"/>
              <a:ext cx="610711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cs-CZ" sz="1200" b="0" i="0" u="none" strike="noStrike" cap="none" spc="0" normalizeH="0" baseline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rPr>
                <a:t>6</a:t>
              </a:r>
            </a:p>
          </p:txBody>
        </p:sp>
        <p:sp>
          <p:nvSpPr>
            <p:cNvPr id="81" name="TextovéPole 80">
              <a:extLst>
                <a:ext uri="{FF2B5EF4-FFF2-40B4-BE49-F238E27FC236}">
                  <a16:creationId xmlns:a16="http://schemas.microsoft.com/office/drawing/2014/main" id="{80090E5F-76B3-BA43-BA01-9AA5D828227C}"/>
                </a:ext>
              </a:extLst>
            </p:cNvPr>
            <p:cNvSpPr txBox="1"/>
            <p:nvPr/>
          </p:nvSpPr>
          <p:spPr>
            <a:xfrm>
              <a:off x="1058860" y="3250342"/>
              <a:ext cx="610711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cs-CZ" sz="1200" b="0" i="0" u="none" strike="noStrike" cap="none" spc="0" normalizeH="0" baseline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rPr>
                <a:t>7</a:t>
              </a:r>
            </a:p>
          </p:txBody>
        </p:sp>
        <p:sp>
          <p:nvSpPr>
            <p:cNvPr id="82" name="TextovéPole 81">
              <a:extLst>
                <a:ext uri="{FF2B5EF4-FFF2-40B4-BE49-F238E27FC236}">
                  <a16:creationId xmlns:a16="http://schemas.microsoft.com/office/drawing/2014/main" id="{6D449904-9C14-3447-A348-F546B1E54839}"/>
                </a:ext>
              </a:extLst>
            </p:cNvPr>
            <p:cNvSpPr txBox="1"/>
            <p:nvPr/>
          </p:nvSpPr>
          <p:spPr>
            <a:xfrm>
              <a:off x="1066975" y="2894128"/>
              <a:ext cx="610711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cs-CZ" sz="1200" b="0" i="0" u="none" strike="noStrike" cap="none" spc="0" normalizeH="0" baseline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rPr>
                <a:t>8</a:t>
              </a:r>
            </a:p>
          </p:txBody>
        </p:sp>
        <p:sp>
          <p:nvSpPr>
            <p:cNvPr id="83" name="TextovéPole 82">
              <a:extLst>
                <a:ext uri="{FF2B5EF4-FFF2-40B4-BE49-F238E27FC236}">
                  <a16:creationId xmlns:a16="http://schemas.microsoft.com/office/drawing/2014/main" id="{8B9F9FDF-54CA-794A-8C45-D715E49B0743}"/>
                </a:ext>
              </a:extLst>
            </p:cNvPr>
            <p:cNvSpPr txBox="1"/>
            <p:nvPr/>
          </p:nvSpPr>
          <p:spPr>
            <a:xfrm>
              <a:off x="1067033" y="2549638"/>
              <a:ext cx="610711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cs-CZ" sz="1200" b="0" i="0" u="none" strike="noStrike" cap="none" spc="0" normalizeH="0" baseline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rPr>
                <a:t>9</a:t>
              </a:r>
            </a:p>
          </p:txBody>
        </p:sp>
        <p:sp>
          <p:nvSpPr>
            <p:cNvPr id="84" name="TextovéPole 83">
              <a:extLst>
                <a:ext uri="{FF2B5EF4-FFF2-40B4-BE49-F238E27FC236}">
                  <a16:creationId xmlns:a16="http://schemas.microsoft.com/office/drawing/2014/main" id="{19884EDE-3FB3-B245-AD74-9A5BBE508FC2}"/>
                </a:ext>
              </a:extLst>
            </p:cNvPr>
            <p:cNvSpPr txBox="1"/>
            <p:nvPr/>
          </p:nvSpPr>
          <p:spPr>
            <a:xfrm>
              <a:off x="1058860" y="2018396"/>
              <a:ext cx="610711" cy="400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0" i="0" u="none" strike="noStrike" cap="none" spc="0" normalizeH="0" baseline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rPr>
                <a:t>roky</a:t>
              </a:r>
            </a:p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cs-CZ" sz="1000" dirty="0">
                  <a:solidFill>
                    <a:schemeClr val="accent4">
                      <a:lumMod val="50000"/>
                    </a:schemeClr>
                  </a:solidFill>
                </a:rPr>
                <a:t>studia</a:t>
              </a:r>
              <a:endParaRPr kumimoji="0" lang="cs-CZ" sz="1000" b="0" i="0" u="none" strike="noStrike" cap="none" spc="0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2A921A3A-2FC5-EE4A-ACCD-9AC1B76C218C}"/>
              </a:ext>
            </a:extLst>
          </p:cNvPr>
          <p:cNvSpPr txBox="1"/>
          <p:nvPr/>
        </p:nvSpPr>
        <p:spPr>
          <a:xfrm>
            <a:off x="3018282" y="2828937"/>
            <a:ext cx="378481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Spec</a:t>
            </a:r>
            <a:r>
              <a:rPr lang="cs-CZ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ializace</a:t>
            </a:r>
            <a:r>
              <a:rPr lang="en-US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: </a:t>
            </a:r>
            <a:r>
              <a:rPr lang="en-US" sz="12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EkoToxChem</a:t>
            </a:r>
            <a:endParaRPr lang="en-US" sz="1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FillTx/>
                <a:sym typeface="Arial"/>
              </a:rPr>
              <a:t>                      </a:t>
            </a:r>
            <a:r>
              <a:rPr kumimoji="0" lang="en-US" sz="1200" b="0" i="0" u="none" strike="noStrike" cap="none" spc="0" normalizeH="0" baseline="0" dirty="0" err="1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FillTx/>
                <a:sym typeface="Arial"/>
              </a:rPr>
              <a:t>Matematick</a:t>
            </a:r>
            <a:r>
              <a:rPr kumimoji="0" lang="cs-CZ" sz="1200" b="0" i="0" u="none" strike="noStrike" cap="none" spc="0" normalizeH="0" baseline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FillTx/>
                <a:sym typeface="Arial"/>
              </a:rPr>
              <a:t>á</a:t>
            </a:r>
            <a:r>
              <a:rPr kumimoji="0" lang="cs-CZ" sz="1200" b="0" i="0" u="none" strike="noStrike" cap="none" spc="0" normalizeH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FillTx/>
                <a:sym typeface="Arial"/>
              </a:rPr>
              <a:t> biologie a modelování  </a:t>
            </a:r>
            <a:endParaRPr kumimoji="0" lang="cs-CZ" sz="1200" b="0" i="0" u="none" strike="noStrike" cap="none" spc="0" normalizeH="0" baseline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859581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ŽP</a:t>
            </a:r>
            <a:r>
              <a:rPr lang="en-US" dirty="0"/>
              <a:t>&amp;</a:t>
            </a:r>
            <a:r>
              <a:rPr lang="cs-CZ" dirty="0"/>
              <a:t>Z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F033EC-7786-48BD-BF89-7463A39447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8</a:t>
            </a:fld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3067135" y="574431"/>
            <a:ext cx="1800000" cy="1440000"/>
          </a:xfrm>
          <a:prstGeom prst="ellipse">
            <a:avLst/>
          </a:prstGeom>
          <a:solidFill>
            <a:srgbClr val="00B0F0">
              <a:alpha val="39000"/>
            </a:srgbClr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cs-CZ" sz="1800" dirty="0">
                <a:solidFill>
                  <a:sysClr val="windowText" lastClr="000000"/>
                </a:solidFill>
              </a:rPr>
              <a:t>biologie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014464" y="281315"/>
            <a:ext cx="1800000" cy="1440000"/>
          </a:xfrm>
          <a:prstGeom prst="ellipse">
            <a:avLst/>
          </a:prstGeom>
          <a:solidFill>
            <a:srgbClr val="00B0F0">
              <a:alpha val="39000"/>
            </a:srgbClr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cs-CZ" sz="1800" dirty="0">
                <a:solidFill>
                  <a:sysClr val="windowText" lastClr="000000"/>
                </a:solidFill>
              </a:rPr>
              <a:t>chemie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561005" y="2069520"/>
            <a:ext cx="1800000" cy="1440000"/>
          </a:xfrm>
          <a:prstGeom prst="ellipse">
            <a:avLst/>
          </a:prstGeom>
          <a:solidFill>
            <a:srgbClr val="00B0F0">
              <a:alpha val="39000"/>
            </a:srgbClr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cs-CZ" sz="1800" dirty="0">
                <a:solidFill>
                  <a:sysClr val="windowText" lastClr="000000"/>
                </a:solidFill>
              </a:rPr>
              <a:t>ekologie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858373" y="719999"/>
            <a:ext cx="1800000" cy="1440000"/>
          </a:xfrm>
          <a:prstGeom prst="ellipse">
            <a:avLst/>
          </a:prstGeom>
          <a:solidFill>
            <a:srgbClr val="00B0F0">
              <a:alpha val="39000"/>
            </a:srgbClr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cs-CZ" sz="1800" dirty="0">
                <a:solidFill>
                  <a:sysClr val="windowText" lastClr="000000"/>
                </a:solidFill>
              </a:rPr>
              <a:t>životní prostředí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8231511" y="480301"/>
            <a:ext cx="1080000" cy="720000"/>
          </a:xfrm>
          <a:prstGeom prst="ellipse">
            <a:avLst/>
          </a:prstGeom>
          <a:solidFill>
            <a:srgbClr val="00B0F0">
              <a:alpha val="39000"/>
            </a:srgbClr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cs-CZ" sz="1400" b="0" dirty="0">
                <a:solidFill>
                  <a:sysClr val="windowText" lastClr="000000"/>
                </a:solidFill>
              </a:rPr>
              <a:t>voda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467597" y="1079999"/>
            <a:ext cx="1080000" cy="720000"/>
          </a:xfrm>
          <a:prstGeom prst="ellipse">
            <a:avLst/>
          </a:prstGeom>
          <a:solidFill>
            <a:srgbClr val="00B0F0">
              <a:alpha val="39000"/>
            </a:srgbClr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cs-CZ" sz="1400" b="0" dirty="0">
                <a:solidFill>
                  <a:sysClr val="windowText" lastClr="000000"/>
                </a:solidFill>
              </a:rPr>
              <a:t>půda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7491678" y="120301"/>
            <a:ext cx="1080000" cy="720000"/>
          </a:xfrm>
          <a:prstGeom prst="ellipse">
            <a:avLst/>
          </a:prstGeom>
          <a:solidFill>
            <a:srgbClr val="00B0F0">
              <a:alpha val="39000"/>
            </a:srgbClr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cs-CZ" sz="1400" b="0" dirty="0">
                <a:solidFill>
                  <a:sysClr val="windowText" lastClr="000000"/>
                </a:solidFill>
              </a:rPr>
              <a:t>vzduch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5568619" y="1916780"/>
            <a:ext cx="1800000" cy="1440000"/>
          </a:xfrm>
          <a:prstGeom prst="ellipse">
            <a:avLst/>
          </a:prstGeom>
          <a:solidFill>
            <a:srgbClr val="00B0F0">
              <a:alpha val="39000"/>
            </a:srgbClr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cs-CZ" sz="1800" dirty="0">
                <a:solidFill>
                  <a:sysClr val="windowText" lastClr="000000"/>
                </a:solidFill>
              </a:rPr>
              <a:t>člověk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7304061" y="3946336"/>
            <a:ext cx="2684357" cy="1047878"/>
          </a:xfrm>
          <a:prstGeom prst="ellipse">
            <a:avLst/>
          </a:prstGeom>
          <a:solidFill>
            <a:srgbClr val="00B0F0">
              <a:alpha val="39000"/>
            </a:srgbClr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cs-CZ" sz="1800" b="0" dirty="0">
                <a:solidFill>
                  <a:sysClr val="windowText" lastClr="000000"/>
                </a:solidFill>
              </a:rPr>
              <a:t>environmentální chemie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9379099" y="3491407"/>
            <a:ext cx="2684357" cy="1047878"/>
          </a:xfrm>
          <a:prstGeom prst="ellipse">
            <a:avLst/>
          </a:prstGeom>
          <a:solidFill>
            <a:srgbClr val="00B0F0">
              <a:alpha val="39000"/>
            </a:srgbClr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cs-CZ" sz="1800" b="0" dirty="0">
                <a:solidFill>
                  <a:sysClr val="windowText" lastClr="000000"/>
                </a:solidFill>
              </a:rPr>
              <a:t>toxikologie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8231511" y="1953968"/>
            <a:ext cx="1800000" cy="1440000"/>
          </a:xfrm>
          <a:prstGeom prst="ellipse">
            <a:avLst/>
          </a:prstGeom>
          <a:solidFill>
            <a:srgbClr val="00B0F0">
              <a:alpha val="39000"/>
            </a:srgbClr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cs-CZ" sz="1800" dirty="0">
                <a:solidFill>
                  <a:sysClr val="windowText" lastClr="000000"/>
                </a:solidFill>
              </a:rPr>
              <a:t>znečištění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6055109" y="3174406"/>
            <a:ext cx="1080000" cy="720000"/>
          </a:xfrm>
          <a:prstGeom prst="ellipse">
            <a:avLst/>
          </a:prstGeom>
          <a:solidFill>
            <a:srgbClr val="00B0F0">
              <a:alpha val="39000"/>
            </a:srgbClr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cs-CZ" sz="1400" b="0" dirty="0">
                <a:solidFill>
                  <a:sysClr val="windowText" lastClr="000000"/>
                </a:solidFill>
              </a:rPr>
              <a:t>zdraví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6888337" y="2816377"/>
            <a:ext cx="1343174" cy="720000"/>
          </a:xfrm>
          <a:prstGeom prst="ellipse">
            <a:avLst/>
          </a:prstGeom>
          <a:solidFill>
            <a:srgbClr val="00B0F0">
              <a:alpha val="39000"/>
            </a:srgbClr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cs-CZ" sz="1400" b="0" dirty="0">
                <a:solidFill>
                  <a:sysClr val="windowText" lastClr="000000"/>
                </a:solidFill>
              </a:rPr>
              <a:t>společnost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9151584" y="4455044"/>
            <a:ext cx="2684357" cy="1047878"/>
          </a:xfrm>
          <a:prstGeom prst="ellipse">
            <a:avLst/>
          </a:prstGeom>
          <a:solidFill>
            <a:srgbClr val="00B0F0">
              <a:alpha val="39000"/>
            </a:srgbClr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cs-CZ" sz="1800" b="0" dirty="0">
                <a:solidFill>
                  <a:sysClr val="windowText" lastClr="000000"/>
                </a:solidFill>
              </a:rPr>
              <a:t>ekotoxikologie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3725962" y="3766835"/>
            <a:ext cx="1553228" cy="772450"/>
          </a:xfrm>
          <a:prstGeom prst="ellipse">
            <a:avLst/>
          </a:prstGeom>
          <a:solidFill>
            <a:srgbClr val="00B0F0">
              <a:alpha val="39000"/>
            </a:srgbClr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cs-CZ" sz="1400" b="0" dirty="0">
                <a:solidFill>
                  <a:sysClr val="windowText" lastClr="000000"/>
                </a:solidFill>
              </a:rPr>
              <a:t>práce s informacemi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4976035" y="4068819"/>
            <a:ext cx="1553228" cy="772450"/>
          </a:xfrm>
          <a:prstGeom prst="ellipse">
            <a:avLst/>
          </a:prstGeom>
          <a:solidFill>
            <a:srgbClr val="00B0F0">
              <a:alpha val="39000"/>
            </a:srgbClr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cs-CZ" sz="1400" b="0" dirty="0">
                <a:solidFill>
                  <a:sysClr val="windowText" lastClr="000000"/>
                </a:solidFill>
              </a:rPr>
              <a:t>prezentační dovednosti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4090521" y="4607989"/>
            <a:ext cx="1553228" cy="772450"/>
          </a:xfrm>
          <a:prstGeom prst="ellipse">
            <a:avLst/>
          </a:prstGeom>
          <a:solidFill>
            <a:srgbClr val="00B0F0">
              <a:alpha val="39000"/>
            </a:srgbClr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cs-CZ" sz="1400" b="0" dirty="0">
                <a:solidFill>
                  <a:sysClr val="windowText" lastClr="000000"/>
                </a:solidFill>
              </a:rPr>
              <a:t>angličtina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3028733" y="4351752"/>
            <a:ext cx="1553228" cy="772450"/>
          </a:xfrm>
          <a:prstGeom prst="ellipse">
            <a:avLst/>
          </a:prstGeom>
          <a:solidFill>
            <a:srgbClr val="00B0F0">
              <a:alpha val="39000"/>
            </a:srgbClr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cs-CZ" sz="1400" b="0" dirty="0">
                <a:solidFill>
                  <a:sysClr val="windowText" lastClr="000000"/>
                </a:solidFill>
              </a:rPr>
              <a:t>psaní odborného textu</a:t>
            </a:r>
          </a:p>
        </p:txBody>
      </p:sp>
      <p:pic>
        <p:nvPicPr>
          <p:cNvPr id="27" name="Obrázek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97700">
            <a:off x="1317321" y="2640594"/>
            <a:ext cx="1811189" cy="2571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Obrázek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67471">
            <a:off x="346092" y="3179927"/>
            <a:ext cx="1788664" cy="2550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013335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4850" y="329472"/>
            <a:ext cx="4060581" cy="737327"/>
          </a:xfrm>
        </p:spPr>
        <p:txBody>
          <a:bodyPr>
            <a:normAutofit fontScale="90000"/>
          </a:bodyPr>
          <a:lstStyle/>
          <a:p>
            <a:r>
              <a:rPr lang="cs-CZ" dirty="0"/>
              <a:t>Rozložení kreditové zátěže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CAECE1D-2670-4719-8A2D-432FD94B70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9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8828" y="114061"/>
            <a:ext cx="7049086" cy="301990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828" y="3733014"/>
            <a:ext cx="7049086" cy="300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89105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Presentation_MU_EN">
  <a:themeElements>
    <a:clrScheme name="Vlastní 1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Vlastní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SCI-EN.potx" id="{F22B4CD9-A780-4D55-92EA-76CD06D2DE59}" vid="{E8EE1CCA-34FB-4F4F-9F2E-C5A2AA42283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14856</TotalTime>
  <Words>363</Words>
  <Application>Microsoft Office PowerPoint</Application>
  <PresentationFormat>Širokoúhlá obrazovka</PresentationFormat>
  <Paragraphs>114</Paragraphs>
  <Slides>12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20" baseType="lpstr">
      <vt:lpstr>Arial</vt:lpstr>
      <vt:lpstr>Calibri</vt:lpstr>
      <vt:lpstr>Courier New</vt:lpstr>
      <vt:lpstr>Helvetica</vt:lpstr>
      <vt:lpstr>Segoe Script</vt:lpstr>
      <vt:lpstr>Tahoma</vt:lpstr>
      <vt:lpstr>Wingdings</vt:lpstr>
      <vt:lpstr>Presentation_MU_EN</vt:lpstr>
      <vt:lpstr>Životní prostředí a zdraví</vt:lpstr>
      <vt:lpstr>Program dnešního semináře</vt:lpstr>
      <vt:lpstr>Vzájemné představení</vt:lpstr>
      <vt:lpstr>Prezentace aplikace PowerPoint</vt:lpstr>
      <vt:lpstr>Studium ŽP&amp;Z</vt:lpstr>
      <vt:lpstr>Výuka RECETOX – 2 studijní programy</vt:lpstr>
      <vt:lpstr>Organizace studijních programů na RECETOXu</vt:lpstr>
      <vt:lpstr>ŽP&amp;Z</vt:lpstr>
      <vt:lpstr>Rozložení kreditové zátěže</vt:lpstr>
      <vt:lpstr>Kontakty</vt:lpstr>
      <vt:lpstr>Seminář E1000</vt:lpstr>
      <vt:lpstr>Organizace semináře E1000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 Ostřížek</dc:creator>
  <cp:lastModifiedBy>Jakub Hofman</cp:lastModifiedBy>
  <cp:revision>1263</cp:revision>
  <cp:lastPrinted>1601-01-01T00:00:00Z</cp:lastPrinted>
  <dcterms:created xsi:type="dcterms:W3CDTF">2018-11-28T09:04:29Z</dcterms:created>
  <dcterms:modified xsi:type="dcterms:W3CDTF">2022-09-22T07:29:11Z</dcterms:modified>
</cp:coreProperties>
</file>