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1.jpg" ContentType="image/jpg"/>
  <Override PartName="/ppt/media/image52.jpg" ContentType="image/jpg"/>
  <Override PartName="/ppt/media/image5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309" r:id="rId5"/>
    <p:sldId id="425" r:id="rId6"/>
    <p:sldId id="263" r:id="rId7"/>
    <p:sldId id="313" r:id="rId8"/>
    <p:sldId id="430" r:id="rId9"/>
    <p:sldId id="432" r:id="rId10"/>
    <p:sldId id="314" r:id="rId11"/>
    <p:sldId id="315" r:id="rId12"/>
    <p:sldId id="42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40" r:id="rId30"/>
    <p:sldId id="341" r:id="rId31"/>
    <p:sldId id="342" r:id="rId32"/>
    <p:sldId id="343" r:id="rId33"/>
    <p:sldId id="344" r:id="rId34"/>
    <p:sldId id="427" r:id="rId35"/>
    <p:sldId id="349" r:id="rId36"/>
    <p:sldId id="351" r:id="rId37"/>
    <p:sldId id="352" r:id="rId38"/>
    <p:sldId id="353" r:id="rId39"/>
    <p:sldId id="354" r:id="rId40"/>
    <p:sldId id="355" r:id="rId41"/>
    <p:sldId id="356" r:id="rId42"/>
    <p:sldId id="429" r:id="rId43"/>
    <p:sldId id="361" r:id="rId44"/>
    <p:sldId id="362" r:id="rId45"/>
    <p:sldId id="428" r:id="rId46"/>
    <p:sldId id="363" r:id="rId47"/>
    <p:sldId id="367" r:id="rId48"/>
    <p:sldId id="368" r:id="rId49"/>
    <p:sldId id="370" r:id="rId50"/>
    <p:sldId id="379" r:id="rId51"/>
    <p:sldId id="388" r:id="rId52"/>
    <p:sldId id="391" r:id="rId53"/>
    <p:sldId id="407" r:id="rId54"/>
    <p:sldId id="408" r:id="rId55"/>
    <p:sldId id="434" r:id="rId56"/>
    <p:sldId id="410" r:id="rId57"/>
    <p:sldId id="433" r:id="rId58"/>
    <p:sldId id="435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>
        <p:scale>
          <a:sx n="95" d="100"/>
          <a:sy n="95" d="100"/>
        </p:scale>
        <p:origin x="206" y="-3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>
                <a:latin typeface="Calibri" panose="020F0502020204030204" pitchFamily="34" charset="0"/>
              </a:rPr>
              <a:pPr/>
              <a:t>‹#›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75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35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poruch endokrinního systému II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968" y="461900"/>
            <a:ext cx="738742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7012940" cy="407162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Hypothalamic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pituitary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axis</a:t>
            </a:r>
            <a:endParaRPr sz="3200" dirty="0">
              <a:latin typeface="Calibri"/>
              <a:cs typeface="Calibri"/>
            </a:endParaRPr>
          </a:p>
          <a:p>
            <a:pPr marL="355600" marR="508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Control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release of  </a:t>
            </a:r>
            <a:r>
              <a:rPr sz="3200" spc="-10" dirty="0">
                <a:latin typeface="Calibri"/>
                <a:cs typeface="Calibri"/>
              </a:rPr>
              <a:t>pituitary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hormones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 err="1">
                <a:latin typeface="Calibri"/>
                <a:cs typeface="Calibri"/>
              </a:rPr>
              <a:t>Puls</a:t>
            </a:r>
            <a:r>
              <a:rPr lang="cs-CZ" sz="3200" spc="-5" dirty="0" err="1">
                <a:latin typeface="Calibri"/>
                <a:cs typeface="Calibri"/>
              </a:rPr>
              <a:t>atile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secretion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Specific </a:t>
            </a:r>
            <a:r>
              <a:rPr sz="3200" spc="-10" dirty="0">
                <a:latin typeface="Calibri"/>
                <a:cs typeface="Calibri"/>
              </a:rPr>
              <a:t>membrane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receptors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Second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messenger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Autoregulation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89" y="461900"/>
            <a:ext cx="378988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Pituitary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533" y="1354631"/>
            <a:ext cx="6195060" cy="432682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42900" marR="2971165" indent="-342900" algn="r">
              <a:spcBef>
                <a:spcPts val="90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3200" spc="-10" dirty="0">
                <a:latin typeface="Calibri"/>
                <a:cs typeface="Calibri"/>
              </a:rPr>
              <a:t>Anterior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  <a:p>
            <a:pPr marL="287020" marR="2890520" lvl="1" indent="-287020" algn="r">
              <a:spcBef>
                <a:spcPts val="690"/>
              </a:spcBef>
              <a:buFont typeface="Arial"/>
              <a:buChar char="–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Adeno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op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sis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ACTH, TSH, </a:t>
            </a:r>
            <a:r>
              <a:rPr sz="2800" spc="-15" dirty="0">
                <a:latin typeface="Calibri"/>
                <a:cs typeface="Calibri"/>
              </a:rPr>
              <a:t>FSH, </a:t>
            </a:r>
            <a:r>
              <a:rPr sz="2800" spc="-10" dirty="0">
                <a:latin typeface="Calibri"/>
                <a:cs typeface="Calibri"/>
              </a:rPr>
              <a:t>LH, </a:t>
            </a:r>
            <a:r>
              <a:rPr sz="2800" dirty="0">
                <a:latin typeface="Calibri"/>
                <a:cs typeface="Calibri"/>
              </a:rPr>
              <a:t>PRL, </a:t>
            </a:r>
            <a:r>
              <a:rPr sz="2800" spc="-5" dirty="0">
                <a:latin typeface="Calibri"/>
                <a:cs typeface="Calibri"/>
              </a:rPr>
              <a:t>GH,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MSH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Endocrine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regulation</a:t>
            </a:r>
            <a:endParaRPr sz="2800" dirty="0">
              <a:latin typeface="Calibri"/>
              <a:cs typeface="Calibri"/>
            </a:endParaRPr>
          </a:p>
          <a:p>
            <a:pPr marL="342900" marR="2844800" indent="-342900" algn="r">
              <a:spcBef>
                <a:spcPts val="75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3200" spc="-15" dirty="0">
                <a:latin typeface="Calibri"/>
                <a:cs typeface="Calibri"/>
              </a:rPr>
              <a:t>Posterior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  <a:p>
            <a:pPr marL="287020" marR="2937510" lvl="1" indent="-287020" algn="r">
              <a:spcBef>
                <a:spcPts val="685"/>
              </a:spcBef>
              <a:buFont typeface="Arial"/>
              <a:buChar char="–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op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sis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ADH,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Oxytocin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Neural </a:t>
            </a:r>
            <a:r>
              <a:rPr sz="2800" spc="-10" dirty="0">
                <a:latin typeface="Calibri"/>
                <a:cs typeface="Calibri"/>
              </a:rPr>
              <a:t>regulation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hormone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release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BD823B-7021-4542-8DB7-B6882631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48" y="1441594"/>
            <a:ext cx="451485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12153-789B-4AF2-926C-68AB662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Hypofýza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475702-F78A-475B-9404-8F7EC96EF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420231-5432-453F-B161-CFCA44379D2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CF4622-A027-4255-8DDC-CD0E2A1724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9E2FE6-4911-40B4-81B6-E6F360C4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58" y="720000"/>
            <a:ext cx="6964200" cy="52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9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02" y="325542"/>
            <a:ext cx="536451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Hypopituitarism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2"/>
            <a:ext cx="7806690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General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Selective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08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Infections, infarctions, cysts, tumors, </a:t>
            </a:r>
            <a:r>
              <a:rPr sz="3200" spc="-5" dirty="0">
                <a:latin typeface="Calibri"/>
                <a:cs typeface="Calibri"/>
              </a:rPr>
              <a:t>injuries,  </a:t>
            </a:r>
            <a:r>
              <a:rPr sz="3200" spc="-10" dirty="0">
                <a:latin typeface="Calibri"/>
                <a:cs typeface="Calibri"/>
              </a:rPr>
              <a:t>iatrogenic, </a:t>
            </a:r>
            <a:r>
              <a:rPr sz="3200" spc="-5" dirty="0">
                <a:latin typeface="Calibri"/>
                <a:cs typeface="Calibri"/>
              </a:rPr>
              <a:t>Sheehan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syndrome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Fertility, </a:t>
            </a:r>
            <a:r>
              <a:rPr sz="3200" spc="-10" dirty="0">
                <a:latin typeface="Calibri"/>
                <a:cs typeface="Calibri"/>
              </a:rPr>
              <a:t>Growth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...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Therapy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supplementation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03" y="237310"/>
            <a:ext cx="5118902" cy="1121461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5" dirty="0">
                <a:solidFill>
                  <a:schemeClr val="accent1"/>
                </a:solidFill>
              </a:rPr>
              <a:t>Poruchy růstového hormonu</a:t>
            </a:r>
            <a:endParaRPr spc="-2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439" y="2144673"/>
            <a:ext cx="3531870" cy="3446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GH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overproduction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3850" dirty="0">
              <a:latin typeface="Calibri"/>
              <a:cs typeface="Calibri"/>
            </a:endParaRPr>
          </a:p>
          <a:p>
            <a:pPr marL="756285" lvl="1" indent="-287020"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Gigantism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20" dirty="0">
                <a:latin typeface="Calibri"/>
                <a:cs typeface="Calibri"/>
              </a:rPr>
              <a:t>Before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puberty</a:t>
            </a:r>
            <a:endParaRPr dirty="0">
              <a:latin typeface="Calibri"/>
              <a:cs typeface="Calibri"/>
            </a:endParaRPr>
          </a:p>
          <a:p>
            <a:pPr lvl="2">
              <a:spcBef>
                <a:spcPts val="40"/>
              </a:spcBef>
              <a:buFont typeface="Arial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Acromegaly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After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puberty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5A86781-1A4C-4945-84AE-89FA4877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6" y="314888"/>
            <a:ext cx="4514850" cy="327660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61A26C4E-BE8B-41B8-BE79-ECD29704A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5" y="3727846"/>
            <a:ext cx="3976437" cy="2737624"/>
          </a:xfrm>
          <a:prstGeom prst="rect">
            <a:avLst/>
          </a:prstGeom>
        </p:spPr>
      </p:pic>
      <p:pic>
        <p:nvPicPr>
          <p:cNvPr id="11" name="Obrázek 10" descr="Obsah obrázku text, osoba, exteriér, muž&#10;&#10;Popis byl vytvořen automaticky">
            <a:extLst>
              <a:ext uri="{FF2B5EF4-FFF2-40B4-BE49-F238E27FC236}">
                <a16:creationId xmlns:a16="http://schemas.microsoft.com/office/drawing/2014/main" id="{A70E2AF9-1F76-48DD-8CF3-E7A827E39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56" y="3591488"/>
            <a:ext cx="2090276" cy="29482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001E30B-7955-43D1-9E2B-802020C7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98" y="1231232"/>
            <a:ext cx="6932529" cy="219776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2BB4598-F295-4BFA-9DDC-0E78A9721F80}"/>
              </a:ext>
            </a:extLst>
          </p:cNvPr>
          <p:cNvSpPr txBox="1">
            <a:spLocks/>
          </p:cNvSpPr>
          <p:nvPr/>
        </p:nvSpPr>
        <p:spPr>
          <a:xfrm>
            <a:off x="255202" y="237310"/>
            <a:ext cx="1090208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5" dirty="0">
                <a:solidFill>
                  <a:schemeClr val="accent1"/>
                </a:solidFill>
              </a:rPr>
              <a:t>Poruchy růstového hormonu - akromegalie</a:t>
            </a:r>
            <a:endParaRPr lang="cs-CZ" kern="0" spc="-20" dirty="0">
              <a:solidFill>
                <a:schemeClr val="accent1"/>
              </a:solidFill>
            </a:endParaRPr>
          </a:p>
        </p:txBody>
      </p:sp>
      <p:pic>
        <p:nvPicPr>
          <p:cNvPr id="9" name="Obrázek 8" descr="Obsah obrázku text, muž, pózování, oblečení&#10;&#10;Popis byl vytvořen automaticky">
            <a:extLst>
              <a:ext uri="{FF2B5EF4-FFF2-40B4-BE49-F238E27FC236}">
                <a16:creationId xmlns:a16="http://schemas.microsoft.com/office/drawing/2014/main" id="{576FE6D0-1224-400D-8B61-E348FC1ED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95" y="3959393"/>
            <a:ext cx="7021931" cy="21925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074" y="461900"/>
            <a:ext cx="7320527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dirty="0">
                <a:solidFill>
                  <a:schemeClr val="accent1"/>
                </a:solidFill>
              </a:rPr>
              <a:t>Poruchy sekrece ADH</a:t>
            </a:r>
            <a:endParaRPr spc="-15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506227"/>
            <a:ext cx="7429500" cy="369379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ADH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insufficiency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Diabetes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insipidus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15" dirty="0">
                <a:latin typeface="Calibri"/>
                <a:cs typeface="Calibri"/>
              </a:rPr>
              <a:t>Polydipsia,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polyuria</a:t>
            </a:r>
            <a:endParaRPr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700">
              <a:latin typeface="Calibri"/>
              <a:cs typeface="Calibri"/>
            </a:endParaRPr>
          </a:p>
          <a:p>
            <a:pPr marL="355600" indent="-343535">
              <a:spcBef>
                <a:spcPts val="203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Overproduction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ADH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Syndrome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IADH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Hypoosmolarity of plasma, hyponatriemia,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oliguria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79" y="461900"/>
            <a:ext cx="515660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Adrenal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glands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067" y="2469562"/>
            <a:ext cx="6318885" cy="328487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spcBef>
                <a:spcPts val="8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Cortex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</a:t>
            </a:r>
            <a:r>
              <a:rPr sz="2800" spc="-5" dirty="0">
                <a:latin typeface="Calibri"/>
                <a:cs typeface="Calibri"/>
              </a:rPr>
              <a:t>glomerulosa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(mineralocorticoids)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fasciculata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(glucocorticoids)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</a:t>
            </a:r>
            <a:r>
              <a:rPr sz="2800" spc="-10" dirty="0">
                <a:latin typeface="Calibri"/>
                <a:cs typeface="Calibri"/>
              </a:rPr>
              <a:t>reticularis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(androgens)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Medulla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catecholamines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F1EDBC-B492-4768-A4B1-8D99B84E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56" y="92744"/>
            <a:ext cx="4514850" cy="2533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144468-E77D-43D0-B812-CAF28EA2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04" y="3266573"/>
            <a:ext cx="451485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2C3752-BCFF-4AB2-9E27-99E704C15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9" y="621550"/>
            <a:ext cx="8949971" cy="5187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45A5E58-2B60-4DDC-AE6E-56AC65A7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9" y="332121"/>
            <a:ext cx="9583379" cy="5603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59941" y="2096237"/>
            <a:ext cx="554799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0" dirty="0" err="1">
                <a:latin typeface="Calibri"/>
                <a:cs typeface="Calibri"/>
              </a:rPr>
              <a:t>Neurokrinní</a:t>
            </a:r>
            <a:r>
              <a:rPr lang="cs-CZ" sz="3200" spc="-10" dirty="0">
                <a:latin typeface="Calibri"/>
                <a:cs typeface="Calibri"/>
              </a:rPr>
              <a:t> - neuroendokrinní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5" dirty="0">
                <a:latin typeface="Calibri"/>
                <a:cs typeface="Calibri"/>
              </a:rPr>
              <a:t>Endokrinní (hormony)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5" dirty="0" err="1">
                <a:latin typeface="Calibri"/>
                <a:cs typeface="Calibri"/>
              </a:rPr>
              <a:t>Parakrinní</a:t>
            </a:r>
            <a:r>
              <a:rPr lang="cs-CZ" sz="3200" spc="-15" dirty="0">
                <a:latin typeface="Calibri"/>
                <a:cs typeface="Calibri"/>
              </a:rPr>
              <a:t> (cytokiny)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0" dirty="0" err="1">
                <a:latin typeface="Calibri"/>
                <a:cs typeface="Calibri"/>
              </a:rPr>
              <a:t>Autokrinní</a:t>
            </a:r>
            <a:r>
              <a:rPr lang="cs-CZ" sz="3200" spc="-10" dirty="0">
                <a:latin typeface="Calibri"/>
                <a:cs typeface="Calibri"/>
              </a:rPr>
              <a:t> (různé)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1E1F14-DE83-4285-95CB-015FD444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Mezibuněčná komunikace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32" y="461900"/>
            <a:ext cx="9250992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Disorders </a:t>
            </a:r>
            <a:r>
              <a:rPr spc="-5" dirty="0">
                <a:solidFill>
                  <a:schemeClr val="accent1"/>
                </a:solidFill>
              </a:rPr>
              <a:t>of </a:t>
            </a:r>
            <a:r>
              <a:rPr dirty="0">
                <a:solidFill>
                  <a:schemeClr val="accent1"/>
                </a:solidFill>
              </a:rPr>
              <a:t>the </a:t>
            </a:r>
            <a:r>
              <a:rPr spc="-10" dirty="0">
                <a:solidFill>
                  <a:schemeClr val="accent1"/>
                </a:solidFill>
              </a:rPr>
              <a:t>adrenal</a:t>
            </a:r>
            <a:r>
              <a:rPr spc="-25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glands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227"/>
            <a:ext cx="8047355" cy="33851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Insufficiency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Primary – </a:t>
            </a:r>
            <a:r>
              <a:rPr sz="2800" spc="-10" dirty="0">
                <a:latin typeface="Calibri"/>
                <a:cs typeface="Calibri"/>
              </a:rPr>
              <a:t>Addison's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1155700" marR="170180" lvl="2" indent="-228600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Autoimmune, tuberculosis, </a:t>
            </a:r>
            <a:r>
              <a:rPr spc="-10" dirty="0">
                <a:latin typeface="Calibri"/>
                <a:cs typeface="Calibri"/>
              </a:rPr>
              <a:t>hemorrhage </a:t>
            </a:r>
            <a:r>
              <a:rPr spc="-15" dirty="0">
                <a:latin typeface="Calibri"/>
                <a:cs typeface="Calibri"/>
              </a:rPr>
              <a:t>(Waterhouse-  </a:t>
            </a:r>
            <a:r>
              <a:rPr spc="-5" dirty="0">
                <a:latin typeface="Calibri"/>
                <a:cs typeface="Calibri"/>
              </a:rPr>
              <a:t>Friderichsen </a:t>
            </a:r>
            <a:r>
              <a:rPr spc="-15" dirty="0">
                <a:latin typeface="Calibri"/>
                <a:cs typeface="Calibri"/>
              </a:rPr>
              <a:t>syndrome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10" dirty="0">
                <a:latin typeface="Calibri"/>
                <a:cs typeface="Calibri"/>
              </a:rPr>
              <a:t>meningococcal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infections)</a:t>
            </a:r>
            <a:endParaRPr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>
              <a:latin typeface="Calibri"/>
              <a:cs typeface="Calibri"/>
            </a:endParaRPr>
          </a:p>
          <a:p>
            <a:pPr marL="756285" marR="5080" lvl="1" indent="-287020">
              <a:spcBef>
                <a:spcPts val="17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Secondary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pituitary </a:t>
            </a:r>
            <a:r>
              <a:rPr sz="2800" spc="-20" dirty="0">
                <a:latin typeface="Calibri"/>
                <a:cs typeface="Calibri"/>
              </a:rPr>
              <a:t>disorders, </a:t>
            </a:r>
            <a:r>
              <a:rPr sz="2800" spc="-10" dirty="0">
                <a:latin typeface="Calibri"/>
                <a:cs typeface="Calibri"/>
              </a:rPr>
              <a:t>discontinuation of  glucocorticoid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therapy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32" y="461900"/>
            <a:ext cx="786831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Addison's</a:t>
            </a:r>
            <a:r>
              <a:rPr spc="-45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298" y="1153300"/>
            <a:ext cx="7259320" cy="333168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Aldosterone</a:t>
            </a:r>
            <a:r>
              <a:rPr sz="3200" spc="-10" dirty="0">
                <a:latin typeface="Calibri"/>
                <a:cs typeface="Calibri"/>
              </a:rPr>
              <a:t> insufficiency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Hypotension, </a:t>
            </a:r>
            <a:r>
              <a:rPr sz="2800" spc="-15" dirty="0">
                <a:latin typeface="Calibri"/>
                <a:cs typeface="Calibri"/>
              </a:rPr>
              <a:t>hyponatremia,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hyperkalemia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Skin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pigmentation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Pro-Opio-Melanoma-Cortico-Tropin</a:t>
            </a:r>
            <a:endParaRPr sz="2800" dirty="0">
              <a:latin typeface="Calibri"/>
              <a:cs typeface="Calibri"/>
            </a:endParaRPr>
          </a:p>
          <a:p>
            <a:pPr marL="355600" marR="5080" indent="-343535"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ACTH </a:t>
            </a:r>
            <a:r>
              <a:rPr sz="3200" spc="-5" dirty="0">
                <a:latin typeface="Calibri"/>
                <a:cs typeface="Calibri"/>
              </a:rPr>
              <a:t>increased (dif-dg secondary adrenal  </a:t>
            </a:r>
            <a:r>
              <a:rPr sz="3200" spc="-10" dirty="0">
                <a:latin typeface="Calibri"/>
                <a:cs typeface="Calibri"/>
              </a:rPr>
              <a:t>insufficiency)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rázek 4" descr="Obsah obrázku rukavice&#10;&#10;Popis byl vytvořen automaticky">
            <a:extLst>
              <a:ext uri="{FF2B5EF4-FFF2-40B4-BE49-F238E27FC236}">
                <a16:creationId xmlns:a16="http://schemas.microsoft.com/office/drawing/2014/main" id="{EC9DBB91-15AA-4FEC-A72C-1DF30415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50" y="2561902"/>
            <a:ext cx="3845613" cy="25267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232" y="461900"/>
            <a:ext cx="692508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Conn's</a:t>
            </a:r>
            <a:r>
              <a:rPr spc="-60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232" y="1297680"/>
            <a:ext cx="6655434" cy="31781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Primary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hyperaldosteronism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Mostly </a:t>
            </a:r>
            <a:r>
              <a:rPr sz="2800" spc="-20" dirty="0">
                <a:latin typeface="Calibri"/>
                <a:cs typeface="Calibri"/>
              </a:rPr>
              <a:t>unilateral </a:t>
            </a:r>
            <a:r>
              <a:rPr sz="2800" spc="-5" dirty="0">
                <a:latin typeface="Calibri"/>
                <a:cs typeface="Calibri"/>
              </a:rPr>
              <a:t>endocrine </a:t>
            </a:r>
            <a:r>
              <a:rPr sz="2800" spc="-10" dirty="0">
                <a:latin typeface="Calibri"/>
                <a:cs typeface="Calibri"/>
              </a:rPr>
              <a:t>active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tumor</a:t>
            </a:r>
            <a:endParaRPr sz="2800" dirty="0">
              <a:latin typeface="Calibri"/>
              <a:cs typeface="Calibri"/>
            </a:endParaRPr>
          </a:p>
          <a:p>
            <a:pPr lvl="1">
              <a:spcBef>
                <a:spcPts val="5"/>
              </a:spcBef>
              <a:buFont typeface="Arial"/>
              <a:buChar char="–"/>
            </a:pPr>
            <a:endParaRPr sz="3850" dirty="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Hypertension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Hypernatremia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Hypokalemia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CE933DF-5437-4EE5-8378-70693E51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36" y="2811649"/>
            <a:ext cx="6946231" cy="34731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79" y="461900"/>
            <a:ext cx="807010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Cushing's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709" y="1570395"/>
            <a:ext cx="6531609" cy="34010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Hypercortisolism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Primary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Adrenal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adenoma</a:t>
            </a:r>
            <a:endParaRPr dirty="0">
              <a:latin typeface="Calibri"/>
              <a:cs typeface="Calibri"/>
            </a:endParaRPr>
          </a:p>
          <a:p>
            <a:pPr marL="756285" lvl="1" indent="-287020"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Secondary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Cushing's disease </a:t>
            </a:r>
            <a:r>
              <a:rPr dirty="0">
                <a:latin typeface="Calibri"/>
                <a:cs typeface="Calibri"/>
              </a:rPr>
              <a:t>- </a:t>
            </a:r>
            <a:r>
              <a:rPr spc="-10" dirty="0">
                <a:latin typeface="Calibri"/>
                <a:cs typeface="Calibri"/>
              </a:rPr>
              <a:t>overproduction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ACTH</a:t>
            </a:r>
            <a:endParaRPr dirty="0">
              <a:latin typeface="Calibri"/>
              <a:cs typeface="Calibri"/>
            </a:endParaRPr>
          </a:p>
          <a:p>
            <a:pPr marL="1155700" lvl="2" indent="-229235"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pc="-10" dirty="0">
                <a:latin typeface="Calibri"/>
                <a:cs typeface="Calibri"/>
              </a:rPr>
              <a:t>Ectopic </a:t>
            </a:r>
            <a:r>
              <a:rPr spc="-5" dirty="0">
                <a:latin typeface="Calibri"/>
                <a:cs typeface="Calibri"/>
              </a:rPr>
              <a:t>production </a:t>
            </a:r>
            <a:r>
              <a:rPr dirty="0">
                <a:latin typeface="Calibri"/>
                <a:cs typeface="Calibri"/>
              </a:rPr>
              <a:t>- lung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ca</a:t>
            </a:r>
            <a:endParaRPr dirty="0">
              <a:latin typeface="Calibri"/>
              <a:cs typeface="Calibri"/>
            </a:endParaRPr>
          </a:p>
          <a:p>
            <a:pPr marL="1155700" lvl="2" indent="-229235"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pc="-15" dirty="0">
                <a:latin typeface="Calibri"/>
                <a:cs typeface="Calibri"/>
              </a:rPr>
              <a:t>Iatrogenic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B8A4B3-5A98-46B8-A514-8D27333E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90" y="602275"/>
            <a:ext cx="4015683" cy="5337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739" y="253353"/>
            <a:ext cx="45427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Cushing's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5761990" cy="41236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Central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obesity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Hypertension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Osteoporosis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Reduced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growth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Mental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changes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Hirsutism, </a:t>
            </a:r>
            <a:r>
              <a:rPr sz="3200" dirty="0">
                <a:latin typeface="Calibri"/>
                <a:cs typeface="Calibri"/>
              </a:rPr>
              <a:t>acne,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oligomenorrhea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FA872E-02DE-41F5-8E23-6DAAAF28F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58" y="417095"/>
            <a:ext cx="4814068" cy="46361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67" y="229290"/>
            <a:ext cx="605345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chemeClr val="accent1"/>
                </a:solidFill>
              </a:rPr>
              <a:t>Thyroid </a:t>
            </a:r>
            <a:r>
              <a:rPr dirty="0">
                <a:solidFill>
                  <a:schemeClr val="accent1"/>
                </a:solidFill>
              </a:rPr>
              <a:t>gland –</a:t>
            </a:r>
            <a:r>
              <a:rPr spc="-30" dirty="0">
                <a:solidFill>
                  <a:schemeClr val="accent1"/>
                </a:solidFill>
              </a:rPr>
              <a:t> </a:t>
            </a:r>
            <a:r>
              <a:rPr spc="-15" dirty="0">
                <a:solidFill>
                  <a:schemeClr val="accent1"/>
                </a:solidFill>
              </a:rPr>
              <a:t>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67" y="1513529"/>
            <a:ext cx="7861300" cy="496417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Actions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thyroid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Controls </a:t>
            </a:r>
            <a:r>
              <a:rPr sz="2600" spc="-5" dirty="0">
                <a:latin typeface="Calibri"/>
                <a:cs typeface="Calibri"/>
              </a:rPr>
              <a:t>body</a:t>
            </a:r>
            <a:r>
              <a:rPr sz="2600" spc="-15" dirty="0">
                <a:latin typeface="Calibri"/>
                <a:cs typeface="Calibri"/>
              </a:rPr>
              <a:t> temperature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How </a:t>
            </a:r>
            <a:r>
              <a:rPr sz="2600" spc="-5" dirty="0">
                <a:latin typeface="Calibri"/>
                <a:cs typeface="Calibri"/>
              </a:rPr>
              <a:t>body burns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calories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Controls </a:t>
            </a:r>
            <a:r>
              <a:rPr sz="2600" spc="-5" dirty="0">
                <a:latin typeface="Calibri"/>
                <a:cs typeface="Calibri"/>
              </a:rPr>
              <a:t>how </a:t>
            </a:r>
            <a:r>
              <a:rPr sz="2600" spc="-20" dirty="0">
                <a:latin typeface="Calibri"/>
                <a:cs typeface="Calibri"/>
              </a:rPr>
              <a:t>fast food </a:t>
            </a:r>
            <a:r>
              <a:rPr sz="2600" spc="-10" dirty="0">
                <a:latin typeface="Calibri"/>
                <a:cs typeface="Calibri"/>
              </a:rPr>
              <a:t>moves through </a:t>
            </a:r>
            <a:endParaRPr lang="cs-CZ" sz="2600" spc="-10" dirty="0">
              <a:latin typeface="Calibri"/>
              <a:cs typeface="Calibri"/>
            </a:endParaRPr>
          </a:p>
          <a:p>
            <a:pPr marL="469265" lvl="1">
              <a:spcBef>
                <a:spcPts val="625"/>
              </a:spcBef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digestive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tract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Muscle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strength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Thyroid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hormones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T4-thyroxine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T3-triiodothyronine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Calcitonin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5A1ABC-C59B-4BBA-A218-18803841F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53" y="1449360"/>
            <a:ext cx="5194580" cy="41850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925" y="388481"/>
            <a:ext cx="19729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5" dirty="0" err="1">
                <a:solidFill>
                  <a:schemeClr val="accent1"/>
                </a:solidFill>
              </a:rPr>
              <a:t>Thyroid</a:t>
            </a:r>
            <a:endParaRPr spc="-5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67" y="1437753"/>
            <a:ext cx="4275455" cy="3430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Iodine 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rare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Ubiquitary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receptors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Highly </a:t>
            </a:r>
            <a:r>
              <a:rPr sz="3200" spc="-15" dirty="0">
                <a:latin typeface="Calibri"/>
                <a:cs typeface="Calibri"/>
              </a:rPr>
              <a:t>potent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action</a:t>
            </a: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Very </a:t>
            </a:r>
            <a:r>
              <a:rPr sz="3200" spc="-10" dirty="0">
                <a:latin typeface="Calibri"/>
                <a:cs typeface="Calibri"/>
              </a:rPr>
              <a:t>common </a:t>
            </a:r>
            <a:r>
              <a:rPr sz="3200" spc="-20" dirty="0">
                <a:latin typeface="Calibri"/>
                <a:cs typeface="Calibri"/>
              </a:rPr>
              <a:t>disorders</a:t>
            </a:r>
            <a:endParaRPr sz="3200" dirty="0">
              <a:latin typeface="Calibri"/>
              <a:cs typeface="Calibri"/>
            </a:endParaRPr>
          </a:p>
          <a:p>
            <a:pPr marL="469900"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5%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women</a:t>
            </a:r>
            <a:endParaRPr sz="2800" dirty="0">
              <a:latin typeface="Calibri"/>
              <a:cs typeface="Calibri"/>
            </a:endParaRPr>
          </a:p>
          <a:p>
            <a:pPr marL="469900"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0,5%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F8C46C-61DE-4EA6-BB3B-89A8EF4B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85" y="1437753"/>
            <a:ext cx="7276673" cy="379185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287" y="205227"/>
            <a:ext cx="5403502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10" dirty="0" err="1">
                <a:solidFill>
                  <a:schemeClr val="accent1"/>
                </a:solidFill>
              </a:rPr>
              <a:t>Thyroid</a:t>
            </a:r>
            <a:r>
              <a:rPr lang="cs-CZ" spc="-10" dirty="0">
                <a:solidFill>
                  <a:schemeClr val="accent1"/>
                </a:solidFill>
              </a:rPr>
              <a:t> </a:t>
            </a:r>
            <a:r>
              <a:rPr lang="cs-CZ" spc="-10" dirty="0" err="1">
                <a:solidFill>
                  <a:schemeClr val="accent1"/>
                </a:solidFill>
              </a:rPr>
              <a:t>hormones</a:t>
            </a:r>
            <a:endParaRPr spc="-10" dirty="0">
              <a:solidFill>
                <a:schemeClr val="accen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FBF1C0-BBF9-4765-B929-0FD3A45B7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4" y="1193132"/>
            <a:ext cx="8320839" cy="39623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549" y="269395"/>
            <a:ext cx="4676956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dirty="0" err="1">
                <a:solidFill>
                  <a:schemeClr val="accent1"/>
                </a:solidFill>
              </a:rPr>
              <a:t>Thyroid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gland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914415-0D46-4DE4-ABBE-A38C06C2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81" y="183444"/>
            <a:ext cx="3212048" cy="61451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DC33D8-C31C-4A83-8A7B-8F76C75F3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57" y="1580146"/>
            <a:ext cx="4417991" cy="29992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D8F3E7-591B-4773-A509-4603C31A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85" y="0"/>
            <a:ext cx="80124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348" y="453879"/>
            <a:ext cx="594543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Hormones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394"/>
            <a:ext cx="7149465" cy="412305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indent="-343535">
              <a:spcBef>
                <a:spcPts val="5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Proteins </a:t>
            </a:r>
            <a:r>
              <a:rPr sz="3200" dirty="0">
                <a:latin typeface="Calibri"/>
                <a:cs typeface="Calibri"/>
              </a:rPr>
              <a:t>/ </a:t>
            </a:r>
            <a:r>
              <a:rPr sz="3200" spc="-5" dirty="0">
                <a:latin typeface="Calibri"/>
                <a:cs typeface="Calibri"/>
              </a:rPr>
              <a:t>peptides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Preprohormone </a:t>
            </a:r>
            <a:r>
              <a:rPr sz="2800" spc="-5" dirty="0">
                <a:latin typeface="Calibri"/>
                <a:cs typeface="Calibri"/>
              </a:rPr>
              <a:t>(ER, </a:t>
            </a:r>
            <a:r>
              <a:rPr sz="2800" dirty="0">
                <a:latin typeface="Calibri"/>
                <a:cs typeface="Calibri"/>
              </a:rPr>
              <a:t>GA, </a:t>
            </a:r>
            <a:r>
              <a:rPr sz="2800" spc="-10" dirty="0">
                <a:latin typeface="Calibri"/>
                <a:cs typeface="Calibri"/>
              </a:rPr>
              <a:t>secretion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granules)</a:t>
            </a:r>
            <a:endParaRPr sz="2800">
              <a:latin typeface="Calibri"/>
              <a:cs typeface="Calibri"/>
            </a:endParaRPr>
          </a:p>
          <a:p>
            <a:pPr lvl="1">
              <a:spcBef>
                <a:spcPts val="15"/>
              </a:spcBef>
              <a:buFont typeface="Arial"/>
              <a:buChar char="–"/>
            </a:pPr>
            <a:endParaRPr sz="375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Steroids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Cholesterol</a:t>
            </a:r>
            <a:endParaRPr sz="2800">
              <a:latin typeface="Calibri"/>
              <a:cs typeface="Calibri"/>
            </a:endParaRPr>
          </a:p>
          <a:p>
            <a:pPr lvl="1">
              <a:spcBef>
                <a:spcPts val="10"/>
              </a:spcBef>
              <a:buFont typeface="Arial"/>
              <a:buChar char="–"/>
            </a:pPr>
            <a:endParaRPr sz="375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Amines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0" dirty="0">
                <a:latin typeface="Calibri"/>
                <a:cs typeface="Calibri"/>
              </a:rPr>
              <a:t>Tyrosine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60292" y="617219"/>
            <a:ext cx="4471670" cy="5623560"/>
          </a:xfrm>
          <a:custGeom>
            <a:avLst/>
            <a:gdLst/>
            <a:ahLst/>
            <a:cxnLst/>
            <a:rect l="l" t="t" r="r" b="b"/>
            <a:pathLst>
              <a:path w="4471670" h="5623560">
                <a:moveTo>
                  <a:pt x="0" y="5623560"/>
                </a:moveTo>
                <a:lnTo>
                  <a:pt x="4471415" y="5623560"/>
                </a:lnTo>
                <a:lnTo>
                  <a:pt x="4471415" y="0"/>
                </a:lnTo>
                <a:lnTo>
                  <a:pt x="0" y="0"/>
                </a:lnTo>
                <a:lnTo>
                  <a:pt x="0" y="56235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94AF68-1610-4A3A-BB1F-13A0640EC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9" y="522371"/>
            <a:ext cx="11025211" cy="53490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2FD37A-B0C3-4F29-930D-E09FF535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6" y="215299"/>
            <a:ext cx="7582556" cy="64274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2B7DC94-4EB5-49D2-9BC4-CA9021C6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6" y="894347"/>
            <a:ext cx="8869279" cy="500853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636" y="422716"/>
            <a:ext cx="43776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40" dirty="0" err="1">
                <a:solidFill>
                  <a:schemeClr val="accent1"/>
                </a:solidFill>
              </a:rPr>
              <a:t>Repression</a:t>
            </a:r>
            <a:r>
              <a:rPr lang="cs-CZ" spc="-40" dirty="0">
                <a:solidFill>
                  <a:schemeClr val="accent1"/>
                </a:solidFill>
              </a:rPr>
              <a:t> </a:t>
            </a:r>
            <a:r>
              <a:rPr lang="cs-CZ" spc="-40" dirty="0" err="1">
                <a:solidFill>
                  <a:schemeClr val="accent1"/>
                </a:solidFill>
              </a:rPr>
              <a:t>of</a:t>
            </a:r>
            <a:r>
              <a:rPr lang="cs-CZ" spc="-40" dirty="0">
                <a:solidFill>
                  <a:schemeClr val="accent1"/>
                </a:solidFill>
              </a:rPr>
              <a:t> TR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E52165-FCDF-4CB4-BEC6-14EF39DA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81" y="781784"/>
            <a:ext cx="6453704" cy="59182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17041B2-A00A-431C-851E-6086CE6FB757}"/>
              </a:ext>
            </a:extLst>
          </p:cNvPr>
          <p:cNvSpPr txBox="1"/>
          <p:nvPr/>
        </p:nvSpPr>
        <p:spPr>
          <a:xfrm>
            <a:off x="778042" y="1275347"/>
            <a:ext cx="40827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Loss of 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Heart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Weight 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Fatigue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Hearing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Sensitivity to cold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Weakness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Issues with digestion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Cognitive impairment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2195C-2BC4-49CA-99CC-C3F6101A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03958"/>
            <a:ext cx="10753200" cy="451576"/>
          </a:xfrm>
        </p:spPr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Hyperthyroidism</a:t>
            </a:r>
            <a:r>
              <a:rPr lang="cs-CZ" dirty="0">
                <a:solidFill>
                  <a:schemeClr val="accent1"/>
                </a:solidFill>
              </a:rPr>
              <a:t> vs </a:t>
            </a:r>
            <a:r>
              <a:rPr lang="cs-CZ" dirty="0" err="1">
                <a:solidFill>
                  <a:schemeClr val="accent1"/>
                </a:solidFill>
              </a:rPr>
              <a:t>hypothyroidism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50C1DB-ADF9-4587-A098-6E23C0156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89B4A6-BF48-43A0-AC9C-779D33ABBA2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16C033-3363-4F70-A326-E94B9B24CD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A80DA-4ADD-4B11-9941-9908760A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59" y="1275346"/>
            <a:ext cx="4960416" cy="46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43" y="189184"/>
            <a:ext cx="38157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277" y="1121216"/>
            <a:ext cx="4519930" cy="373179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Emotional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symptoms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Nervousness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Restlessness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Anxiety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Irritability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Sleeplessness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insomnia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Exhaustion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90E57D-8CE9-4FA8-B93C-E474414D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5" y="1121216"/>
            <a:ext cx="5548525" cy="31793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176" y="165121"/>
            <a:ext cx="604710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Causes of</a:t>
            </a:r>
            <a:r>
              <a:rPr spc="-4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2"/>
            <a:ext cx="7024370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0" dirty="0">
                <a:latin typeface="Calibri"/>
                <a:cs typeface="Calibri"/>
              </a:rPr>
              <a:t>Grave’s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disease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benign nodule on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thyroid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Thyroiditis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5" dirty="0">
                <a:latin typeface="Calibri"/>
                <a:cs typeface="Calibri"/>
              </a:rPr>
              <a:t>Taking </a:t>
            </a:r>
            <a:r>
              <a:rPr sz="3200" spc="-15" dirty="0">
                <a:latin typeface="Calibri"/>
                <a:cs typeface="Calibri"/>
              </a:rPr>
              <a:t>too </a:t>
            </a:r>
            <a:r>
              <a:rPr sz="3200" dirty="0">
                <a:latin typeface="Calibri"/>
                <a:cs typeface="Calibri"/>
              </a:rPr>
              <a:t>much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synthetic </a:t>
            </a:r>
            <a:r>
              <a:rPr sz="3200" spc="-20" dirty="0">
                <a:latin typeface="Calibri"/>
                <a:cs typeface="Calibri"/>
              </a:rPr>
              <a:t>thyroid  </a:t>
            </a:r>
            <a:r>
              <a:rPr sz="3200" spc="-5" dirty="0">
                <a:latin typeface="Calibri"/>
                <a:cs typeface="Calibri"/>
              </a:rPr>
              <a:t>hormone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48DD99E-00CB-4B26-B6C2-F469655BF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4" y="0"/>
            <a:ext cx="6272463" cy="620491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547" y="197205"/>
            <a:ext cx="53555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Hyperthyroidism</a:t>
            </a:r>
            <a:r>
              <a:rPr spc="-25" dirty="0">
                <a:solidFill>
                  <a:schemeClr val="accent1"/>
                </a:solidFill>
              </a:rPr>
              <a:t> </a:t>
            </a:r>
            <a:r>
              <a:rPr spc="-15" dirty="0">
                <a:solidFill>
                  <a:schemeClr val="accent1"/>
                </a:solidFill>
              </a:rPr>
              <a:t>DiffDg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16988"/>
            <a:ext cx="7419340" cy="42887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indent="-343535"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Graves’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Disease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70" dirty="0">
                <a:latin typeface="Calibri"/>
                <a:cs typeface="Calibri"/>
              </a:rPr>
              <a:t>Toxic </a:t>
            </a:r>
            <a:r>
              <a:rPr sz="3000" spc="-5" dirty="0">
                <a:latin typeface="Calibri"/>
                <a:cs typeface="Calibri"/>
              </a:rPr>
              <a:t>Multinodular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Goiter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70" dirty="0">
                <a:latin typeface="Calibri"/>
                <a:cs typeface="Calibri"/>
              </a:rPr>
              <a:t>Toxic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Adenoma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Thyroiditis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3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silent </a:t>
            </a:r>
            <a:r>
              <a:rPr sz="2600" spc="-20" dirty="0">
                <a:latin typeface="Calibri"/>
                <a:cs typeface="Calibri"/>
              </a:rPr>
              <a:t>(Hashimoto’s)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painless, </a:t>
            </a:r>
            <a:r>
              <a:rPr sz="2600" spc="-10" dirty="0">
                <a:latin typeface="Calibri"/>
                <a:cs typeface="Calibri"/>
              </a:rPr>
              <a:t>often post </a:t>
            </a:r>
            <a:r>
              <a:rPr sz="2600" spc="-5" dirty="0">
                <a:latin typeface="Calibri"/>
                <a:cs typeface="Calibri"/>
              </a:rPr>
              <a:t>partum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subacute (de </a:t>
            </a:r>
            <a:r>
              <a:rPr sz="2600" spc="-15" dirty="0">
                <a:latin typeface="Calibri"/>
                <a:cs typeface="Calibri"/>
              </a:rPr>
              <a:t>Quervain’s)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painful, </a:t>
            </a:r>
            <a:r>
              <a:rPr sz="2600" spc="-10" dirty="0">
                <a:latin typeface="Calibri"/>
                <a:cs typeface="Calibri"/>
              </a:rPr>
              <a:t>post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viral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drug-induced – </a:t>
            </a:r>
            <a:r>
              <a:rPr sz="2600" spc="-5" dirty="0">
                <a:latin typeface="Calibri"/>
                <a:cs typeface="Calibri"/>
              </a:rPr>
              <a:t>amiodarone, </a:t>
            </a:r>
            <a:r>
              <a:rPr sz="2600" dirty="0">
                <a:latin typeface="Calibri"/>
                <a:cs typeface="Calibri"/>
              </a:rPr>
              <a:t>lithium,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interferon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3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Thyrotoxicosis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factitia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ingestion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461" y="582215"/>
            <a:ext cx="478980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chemeClr val="accent1"/>
                </a:solidFill>
              </a:rPr>
              <a:t>Thyroid </a:t>
            </a:r>
            <a:r>
              <a:rPr spc="-20" dirty="0">
                <a:solidFill>
                  <a:schemeClr val="accent1"/>
                </a:solidFill>
              </a:rPr>
              <a:t>storm</a:t>
            </a:r>
            <a:r>
              <a:rPr spc="-30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(crisis)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79"/>
            <a:ext cx="5995670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Sudden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onset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Fever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Profuse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diaphoresis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Flushed warm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skin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Tachycardia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Weakness, </a:t>
            </a:r>
            <a:r>
              <a:rPr sz="3200" spc="-10" dirty="0">
                <a:latin typeface="Calibri"/>
                <a:cs typeface="Calibri"/>
              </a:rPr>
              <a:t>lethargy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confusion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Coma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Nausea, </a:t>
            </a:r>
            <a:r>
              <a:rPr sz="3200" dirty="0">
                <a:latin typeface="Calibri"/>
                <a:cs typeface="Calibri"/>
              </a:rPr>
              <a:t>vomiting,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diarrhea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32" y="417243"/>
            <a:ext cx="7931183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Endocrine</a:t>
            </a:r>
            <a:r>
              <a:rPr spc="-65" dirty="0">
                <a:solidFill>
                  <a:schemeClr val="accent1"/>
                </a:solidFill>
              </a:rPr>
              <a:t> </a:t>
            </a:r>
            <a:r>
              <a:rPr spc="-10" dirty="0">
                <a:solidFill>
                  <a:schemeClr val="accent1"/>
                </a:solidFill>
              </a:rPr>
              <a:t>regulation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6654800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Negative</a:t>
            </a:r>
            <a:r>
              <a:rPr sz="3200" spc="-10" dirty="0">
                <a:latin typeface="Calibri"/>
                <a:cs typeface="Calibri"/>
              </a:rPr>
              <a:t> feedback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Positive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feedback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dirty="0">
                <a:latin typeface="Calibri"/>
                <a:cs typeface="Calibri"/>
              </a:rPr>
              <a:t>(endocrine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gland)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Transport </a:t>
            </a:r>
            <a:r>
              <a:rPr sz="3200" spc="-5" dirty="0">
                <a:latin typeface="Calibri"/>
                <a:cs typeface="Calibri"/>
              </a:rPr>
              <a:t>(binding </a:t>
            </a:r>
            <a:r>
              <a:rPr sz="3200" spc="-15" dirty="0">
                <a:latin typeface="Calibri"/>
                <a:cs typeface="Calibri"/>
              </a:rPr>
              <a:t>proteins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plasma)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60" dirty="0">
                <a:latin typeface="Calibri"/>
                <a:cs typeface="Calibri"/>
              </a:rPr>
              <a:t>Target </a:t>
            </a:r>
            <a:r>
              <a:rPr sz="3200" spc="-5" dirty="0">
                <a:latin typeface="Calibri"/>
                <a:cs typeface="Calibri"/>
              </a:rPr>
              <a:t>tissue </a:t>
            </a:r>
            <a:r>
              <a:rPr sz="3200" spc="-15" dirty="0">
                <a:latin typeface="Calibri"/>
                <a:cs typeface="Calibri"/>
              </a:rPr>
              <a:t>(receptors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cells)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4" y="630342"/>
            <a:ext cx="682625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accent1"/>
                </a:solidFill>
              </a:rPr>
              <a:t>Treatment </a:t>
            </a:r>
            <a:r>
              <a:rPr dirty="0">
                <a:solidFill>
                  <a:schemeClr val="accent1"/>
                </a:solidFill>
              </a:rPr>
              <a:t>of</a:t>
            </a:r>
            <a:r>
              <a:rPr spc="1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224" y="1429768"/>
            <a:ext cx="6953250" cy="423769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Causative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Radioactive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iodine</a:t>
            </a:r>
          </a:p>
          <a:p>
            <a:pPr marL="756285" lvl="1" indent="-287020"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Supplementation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High-dose </a:t>
            </a:r>
            <a:r>
              <a:rPr sz="3200" dirty="0">
                <a:latin typeface="Calibri"/>
                <a:cs typeface="Calibri"/>
              </a:rPr>
              <a:t>iodine – </a:t>
            </a:r>
            <a:r>
              <a:rPr sz="3200" spc="-25" dirty="0">
                <a:latin typeface="Calibri"/>
                <a:cs typeface="Calibri"/>
              </a:rPr>
              <a:t>Wolff-Chaikoff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effect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Beta-blockers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Antithyroid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treatment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Propylthiouracil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(PTU)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Thyroidectomy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9D2318-40C8-4555-A1EE-7A9B8C86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59" y="3181099"/>
            <a:ext cx="451485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57" y="534089"/>
            <a:ext cx="3481704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>
                <a:solidFill>
                  <a:schemeClr val="accent1"/>
                </a:solidFill>
              </a:rPr>
              <a:t>Grave’s</a:t>
            </a:r>
            <a:r>
              <a:rPr spc="-80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pic>
        <p:nvPicPr>
          <p:cNvPr id="5" name="Obrázek 4" descr="Obsah obrázku zeď, osoba, interiér, pózování&#10;&#10;Popis byl vytvořen automaticky">
            <a:extLst>
              <a:ext uri="{FF2B5EF4-FFF2-40B4-BE49-F238E27FC236}">
                <a16:creationId xmlns:a16="http://schemas.microsoft.com/office/drawing/2014/main" id="{378E24A1-3FBE-48FB-B26E-F2A1F0EA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07" y="333375"/>
            <a:ext cx="4514850" cy="3095625"/>
          </a:xfrm>
          <a:prstGeom prst="rect">
            <a:avLst/>
          </a:prstGeom>
        </p:spPr>
      </p:pic>
      <p:pic>
        <p:nvPicPr>
          <p:cNvPr id="7" name="Obrázek 6" descr="Obsah obrázku interiér, pózování, vlasy, zírající&#10;&#10;Popis byl vytvořen automaticky">
            <a:extLst>
              <a:ext uri="{FF2B5EF4-FFF2-40B4-BE49-F238E27FC236}">
                <a16:creationId xmlns:a16="http://schemas.microsoft.com/office/drawing/2014/main" id="{D4920A99-6CF7-4F85-B83E-BA98FF98D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8" y="3577390"/>
            <a:ext cx="5085347" cy="2606842"/>
          </a:xfrm>
          <a:prstGeom prst="rect">
            <a:avLst/>
          </a:prstGeom>
        </p:spPr>
      </p:pic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015EDDB7-C3F6-4DB8-8018-C14823491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0" y="1179095"/>
            <a:ext cx="4457059" cy="494096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43B4B-8937-49C4-A3D9-E53606D9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Pathophysiology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Graves </a:t>
            </a:r>
            <a:r>
              <a:rPr lang="cs-CZ" dirty="0" err="1">
                <a:solidFill>
                  <a:schemeClr val="accent1"/>
                </a:solidFill>
              </a:rPr>
              <a:t>diseases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15CAA2-FA36-4ED5-98CC-AB53D27AB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ED5F74-641A-4C24-8C9F-46737C04517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7B0B8D-9CC0-464D-9018-C2D0F4504B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55A7B7-75AD-4B53-ABC5-0787969B6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56" y="139641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7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428" y="200008"/>
            <a:ext cx="1457960" cy="1121461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Goi</a:t>
            </a:r>
            <a:r>
              <a:rPr spc="-40" dirty="0"/>
              <a:t>t</a:t>
            </a:r>
            <a:r>
              <a:rPr dirty="0"/>
              <a:t>er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756478-3D1E-4DF4-8D75-FA05B9450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562100"/>
            <a:ext cx="5619750" cy="3733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590A639-7641-4B7A-A9BC-7D6B1FB3E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59" y="689810"/>
            <a:ext cx="5594513" cy="468429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5" y="149079"/>
            <a:ext cx="36379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509EA2-69CD-4326-8A7D-0DF1780D1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0" y="1114675"/>
            <a:ext cx="8722393" cy="491324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3965C-E327-4F2F-AE7F-EE0A49DF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Hyposekrece T3, T4 v dětství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39267F-EF09-4CEA-9FB2-0497ADA415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85C018-B43D-4EB7-BC5C-14A436C1D8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45</a:t>
            </a:fld>
            <a:endParaRPr lang="cs-CZ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99B4F44-80DA-4CFE-A8C6-2B7D2745D91A}"/>
              </a:ext>
            </a:extLst>
          </p:cNvPr>
          <p:cNvSpPr txBox="1"/>
          <p:nvPr/>
        </p:nvSpPr>
        <p:spPr>
          <a:xfrm>
            <a:off x="1298594" y="1389938"/>
            <a:ext cx="3317875" cy="21805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600" spc="-5" dirty="0">
                <a:solidFill>
                  <a:schemeClr val="accent1"/>
                </a:solidFill>
                <a:latin typeface="Comic Sans MS"/>
                <a:cs typeface="Comic Sans MS"/>
              </a:rPr>
              <a:t>Kretenismus</a:t>
            </a:r>
            <a:endParaRPr sz="16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184785" marR="5080" indent="10160" algn="just">
              <a:lnSpc>
                <a:spcPct val="101400"/>
              </a:lnSpc>
              <a:spcBef>
                <a:spcPts val="560"/>
              </a:spcBef>
            </a:pP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nedostatek T3 a </a:t>
            </a:r>
            <a:r>
              <a:rPr sz="1400" spc="5" dirty="0">
                <a:solidFill>
                  <a:schemeClr val="accent1"/>
                </a:solidFill>
                <a:latin typeface="Comic Sans MS"/>
                <a:cs typeface="Comic Sans MS"/>
              </a:rPr>
              <a:t>T4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již</a:t>
            </a:r>
            <a:r>
              <a:rPr sz="1400" spc="-114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intrauterinně, 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porucha vývoje žlázy nebo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endemický  nedostatek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jodu</a:t>
            </a:r>
          </a:p>
          <a:p>
            <a:pPr marL="384175" indent="-143510">
              <a:lnSpc>
                <a:spcPct val="100000"/>
              </a:lnSpc>
              <a:spcBef>
                <a:spcPts val="980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poruchy růstu, 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kratší</a:t>
            </a:r>
            <a:r>
              <a:rPr sz="1400" spc="-7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končetiny</a:t>
            </a:r>
            <a:endParaRPr sz="14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384175" indent="-143510">
              <a:lnSpc>
                <a:spcPct val="100000"/>
              </a:lnSpc>
              <a:spcBef>
                <a:spcPts val="340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poruchy intelektu,</a:t>
            </a:r>
            <a:r>
              <a:rPr sz="1400" spc="-4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spavost</a:t>
            </a:r>
          </a:p>
          <a:p>
            <a:pPr marL="384175" indent="-143510">
              <a:lnSpc>
                <a:spcPct val="100000"/>
              </a:lnSpc>
              <a:spcBef>
                <a:spcPts val="335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únava,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svalová</a:t>
            </a:r>
            <a:r>
              <a:rPr sz="1400" spc="-4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slabost</a:t>
            </a:r>
          </a:p>
          <a:p>
            <a:pPr marL="384175" indent="-143510">
              <a:lnSpc>
                <a:spcPct val="100000"/>
              </a:lnSpc>
              <a:spcBef>
                <a:spcPts val="335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zácpa, velké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 bříško</a:t>
            </a:r>
            <a:endParaRPr sz="14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pic>
        <p:nvPicPr>
          <p:cNvPr id="7" name="Obrázek 6" descr="Obsah obrázku text, osoba, stojící, pózování&#10;&#10;Popis byl vytvořen automaticky">
            <a:extLst>
              <a:ext uri="{FF2B5EF4-FFF2-40B4-BE49-F238E27FC236}">
                <a16:creationId xmlns:a16="http://schemas.microsoft.com/office/drawing/2014/main" id="{49132BBA-066B-4E3A-AFC4-18865DF0F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96" y="1306930"/>
            <a:ext cx="4514850" cy="219075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B3FD74EA-AAFE-49D2-A8F2-B65820FB1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64" y="3855440"/>
            <a:ext cx="3092557" cy="20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18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17" y="141058"/>
            <a:ext cx="36379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4DAAC8-38E4-4575-8D84-16FBDC0C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61" y="141058"/>
            <a:ext cx="8277155" cy="620786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43" y="157100"/>
            <a:ext cx="36366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9289" y="1145278"/>
            <a:ext cx="5235575" cy="41294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Primary</a:t>
            </a: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Thyroid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gland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  <a:tab pos="2698750" algn="l"/>
              </a:tabLst>
            </a:pPr>
            <a:r>
              <a:rPr sz="2800" spc="-25" dirty="0">
                <a:latin typeface="Calibri"/>
                <a:cs typeface="Calibri"/>
              </a:rPr>
              <a:t>Hashimoto’s	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Autoimmune </a:t>
            </a:r>
            <a:r>
              <a:rPr spc="-15" dirty="0">
                <a:latin typeface="Calibri"/>
                <a:cs typeface="Calibri"/>
              </a:rPr>
              <a:t>thyroid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destruction</a:t>
            </a:r>
            <a:endParaRPr dirty="0">
              <a:latin typeface="Calibri"/>
              <a:cs typeface="Calibri"/>
            </a:endParaRPr>
          </a:p>
          <a:p>
            <a:pPr marL="756285" lvl="1" indent="-287020"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Creteinism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10" dirty="0">
                <a:latin typeface="Calibri"/>
                <a:cs typeface="Calibri"/>
              </a:rPr>
              <a:t>Neonatal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screening</a:t>
            </a:r>
            <a:endParaRPr dirty="0">
              <a:latin typeface="Calibri"/>
              <a:cs typeface="Calibri"/>
            </a:endParaRPr>
          </a:p>
          <a:p>
            <a:pPr marL="355600" indent="-343535"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Secondary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Pituitary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gland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F99A93-EAA9-4956-B720-EDABC44A8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8252"/>
            <a:ext cx="4942488" cy="491690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6" y="253353"/>
            <a:ext cx="36366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227"/>
            <a:ext cx="5183505" cy="25965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5" dirty="0">
                <a:latin typeface="Calibri"/>
                <a:cs typeface="Calibri"/>
              </a:rPr>
              <a:t>Treatment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hypothyroidism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Causative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Thyroid </a:t>
            </a:r>
            <a:r>
              <a:rPr sz="2800" spc="-10" dirty="0">
                <a:latin typeface="Calibri"/>
                <a:cs typeface="Calibri"/>
              </a:rPr>
              <a:t>hormone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replacement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Iodine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Jod-Basedow </a:t>
            </a:r>
            <a:r>
              <a:rPr spc="-20" dirty="0">
                <a:latin typeface="Calibri"/>
                <a:cs typeface="Calibri"/>
              </a:rPr>
              <a:t>effect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19"/>
            <a:ext cx="9116138" cy="683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4C255-D5BD-47B2-9275-E74598F4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980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Endokrinní systém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D96018-D995-4798-A9BC-CFD941272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887C8A-94D8-4905-BCF6-2FD8BE6C404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B3092A-D112-411C-96E7-24E42CFB0B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5CC2C90-2C25-44E0-854A-7B830070E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5" y="1871998"/>
            <a:ext cx="5274645" cy="329665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B9D87FB-975F-477E-A17F-BC1971338EDB}"/>
              </a:ext>
            </a:extLst>
          </p:cNvPr>
          <p:cNvSpPr/>
          <p:nvPr/>
        </p:nvSpPr>
        <p:spPr bwMode="auto">
          <a:xfrm>
            <a:off x="5638800" y="1676400"/>
            <a:ext cx="914400" cy="3545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C187714-B30D-4F8E-A865-61154F6A02D4}"/>
              </a:ext>
            </a:extLst>
          </p:cNvPr>
          <p:cNvSpPr/>
          <p:nvPr/>
        </p:nvSpPr>
        <p:spPr bwMode="auto">
          <a:xfrm>
            <a:off x="363555" y="1747673"/>
            <a:ext cx="914400" cy="3545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E808892-3E22-4641-9778-C3A8C067D05C}"/>
              </a:ext>
            </a:extLst>
          </p:cNvPr>
          <p:cNvSpPr/>
          <p:nvPr/>
        </p:nvSpPr>
        <p:spPr bwMode="auto">
          <a:xfrm rot="5400000">
            <a:off x="3063754" y="3246124"/>
            <a:ext cx="914400" cy="45084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653A815-43F9-48B0-9615-05F4375F2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53" y="505325"/>
            <a:ext cx="4408100" cy="52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86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665" y="326858"/>
            <a:ext cx="5559552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7C0C65-3315-40D1-8812-53FE38F6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98" y="117428"/>
            <a:ext cx="6047455" cy="565773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CC6C500-41EE-428E-8A22-B3E003A7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0" y="361198"/>
            <a:ext cx="4514850" cy="5686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7E0AB5-9EE3-44DF-9D09-C81382544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3" y="593557"/>
            <a:ext cx="6170863" cy="462814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9198" y="614427"/>
            <a:ext cx="421449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spc="-35" dirty="0">
                <a:latin typeface="Calibri"/>
                <a:cs typeface="Calibri"/>
              </a:rPr>
              <a:t>Parathyroid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glands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4012" y="1598"/>
            <a:ext cx="5043997" cy="6850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05" y="189651"/>
            <a:ext cx="337312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Hypercalcemia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070" y="1311112"/>
            <a:ext cx="6784340" cy="42357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Symptoms</a:t>
            </a:r>
            <a:endParaRPr sz="3200" dirty="0">
              <a:latin typeface="Calibri"/>
              <a:cs typeface="Calibri"/>
            </a:endParaRPr>
          </a:p>
          <a:p>
            <a:pPr marL="756285" lvl="1" indent="-28765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Renal </a:t>
            </a:r>
            <a:r>
              <a:rPr sz="2800" spc="-15" dirty="0">
                <a:latin typeface="Calibri"/>
                <a:cs typeface="Calibri"/>
              </a:rPr>
              <a:t>(stones, polydipsia,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polyuria)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Bones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(pain)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Gut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(constipation)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Brain </a:t>
            </a:r>
            <a:r>
              <a:rPr sz="2800" spc="-10" dirty="0">
                <a:latin typeface="Calibri"/>
                <a:cs typeface="Calibri"/>
              </a:rPr>
              <a:t>(depression, </a:t>
            </a:r>
            <a:r>
              <a:rPr sz="2800" spc="-15" dirty="0">
                <a:latin typeface="Calibri"/>
                <a:cs typeface="Calibri"/>
              </a:rPr>
              <a:t>fatique,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anorexia)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Signs</a:t>
            </a:r>
            <a:endParaRPr sz="3200" dirty="0">
              <a:latin typeface="Calibri"/>
              <a:cs typeface="Calibri"/>
            </a:endParaRPr>
          </a:p>
          <a:p>
            <a:pPr marL="756285" marR="5080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Hypertension, </a:t>
            </a:r>
            <a:r>
              <a:rPr sz="2800" spc="-15" dirty="0">
                <a:latin typeface="Calibri"/>
                <a:cs typeface="Calibri"/>
              </a:rPr>
              <a:t>cognitive </a:t>
            </a:r>
            <a:r>
              <a:rPr sz="2800" spc="-10" dirty="0">
                <a:latin typeface="Calibri"/>
                <a:cs typeface="Calibri"/>
              </a:rPr>
              <a:t>impairment, joint  </a:t>
            </a:r>
            <a:r>
              <a:rPr sz="2800" spc="-5" dirty="0">
                <a:latin typeface="Calibri"/>
                <a:cs typeface="Calibri"/>
              </a:rPr>
              <a:t>swelling, </a:t>
            </a:r>
            <a:r>
              <a:rPr sz="2800" spc="-10" dirty="0">
                <a:latin typeface="Calibri"/>
                <a:cs typeface="Calibri"/>
              </a:rPr>
              <a:t>bone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deformities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283" y="373668"/>
            <a:ext cx="337312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Hypercalcemia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667" y="778042"/>
            <a:ext cx="4950459" cy="528734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Causes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Primary (tertiary)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hyperparathyroidism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Malignancies </a:t>
            </a:r>
            <a:r>
              <a:rPr sz="2600" spc="-15" dirty="0">
                <a:latin typeface="Calibri"/>
                <a:cs typeface="Calibri"/>
              </a:rPr>
              <a:t>(parathyroid </a:t>
            </a:r>
            <a:r>
              <a:rPr sz="2600" spc="-10" dirty="0">
                <a:latin typeface="Calibri"/>
                <a:cs typeface="Calibri"/>
              </a:rPr>
              <a:t>hormone-related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protein)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Hypervitaminosis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</a:t>
            </a: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Renal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failure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Therapy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Diuretics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Bisphosphonates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Calcitonin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67F38C-D989-4334-876E-BE63AD479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31" y="778042"/>
            <a:ext cx="5668211" cy="425115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0E37F-C70B-42CA-9155-344AD39F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Hypocalcemia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AA5405-A514-4305-8136-3F2E231BC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00DB14-5818-4993-88BD-33958CDECC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7337A5-E00A-493E-B99D-328725B6CC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55</a:t>
            </a:fld>
            <a:endParaRPr lang="cs-CZ"/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6707939E-6AA9-41EF-B0AF-EDF1C06D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25" y="1451937"/>
            <a:ext cx="7812253" cy="45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11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371CB3-BAA7-4F74-952B-7F86A1BE2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323850"/>
            <a:ext cx="9496425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643149-26F2-4E08-8A4F-4CBA296A07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6B9884-D918-4CF5-911B-CCDE4F6187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799F8B-BCE8-42BE-9D96-9D642AC3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4" y="1529014"/>
            <a:ext cx="4543425" cy="47625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148E18FF-D714-47F3-9B42-4C6EE6C11CB0}"/>
              </a:ext>
            </a:extLst>
          </p:cNvPr>
          <p:cNvSpPr txBox="1">
            <a:spLocks/>
          </p:cNvSpPr>
          <p:nvPr/>
        </p:nvSpPr>
        <p:spPr>
          <a:xfrm>
            <a:off x="375104" y="189651"/>
            <a:ext cx="538401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-10" dirty="0" err="1">
                <a:solidFill>
                  <a:schemeClr val="accent1"/>
                </a:solidFill>
              </a:rPr>
              <a:t>Hypoparathyroidism</a:t>
            </a:r>
            <a:endParaRPr lang="cs-CZ" kern="0" spc="-10" dirty="0">
              <a:solidFill>
                <a:schemeClr val="accent1"/>
              </a:solidFill>
            </a:endParaRPr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6DEB8C8F-299C-4D28-99B2-62066E7B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50" y="1441687"/>
            <a:ext cx="638175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5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093DEC-60AB-4E63-ADD0-B845230C81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AE77F3-2ED1-4E83-A8BE-116013E02F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58</a:t>
            </a:fld>
            <a:endParaRPr lang="cs-CZ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6DE4D3C-87A9-4DAD-A45C-A30BE5171B3A}"/>
              </a:ext>
            </a:extLst>
          </p:cNvPr>
          <p:cNvSpPr txBox="1">
            <a:spLocks/>
          </p:cNvSpPr>
          <p:nvPr/>
        </p:nvSpPr>
        <p:spPr>
          <a:xfrm>
            <a:off x="375104" y="189651"/>
            <a:ext cx="538401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-10" dirty="0">
                <a:solidFill>
                  <a:schemeClr val="accent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9638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126" y="461900"/>
            <a:ext cx="694627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753" y="1214231"/>
            <a:ext cx="761301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Neural </a:t>
            </a:r>
            <a:r>
              <a:rPr sz="3200" spc="-10" dirty="0">
                <a:latin typeface="Calibri"/>
                <a:cs typeface="Calibri"/>
              </a:rPr>
              <a:t>regulation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autonomic </a:t>
            </a:r>
            <a:r>
              <a:rPr sz="3200" spc="-5" dirty="0">
                <a:latin typeface="Calibri"/>
                <a:cs typeface="Calibri"/>
              </a:rPr>
              <a:t>nervous 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adrenal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medulla</a:t>
            </a: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 dirty="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ADH 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oxytocin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4400" dirty="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Regulation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CF86F5A-A25C-4CB9-9385-8356670A5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90" y="2885868"/>
            <a:ext cx="451485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63" y="461900"/>
            <a:ext cx="7493634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982" y="1658627"/>
            <a:ext cx="3923765" cy="45397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Liberins</a:t>
            </a:r>
            <a:endParaRPr sz="3200" dirty="0">
              <a:latin typeface="Calibri"/>
              <a:cs typeface="Calibri"/>
            </a:endParaRPr>
          </a:p>
          <a:p>
            <a:pPr marL="756285" marR="5080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CRH (ACTH), </a:t>
            </a:r>
            <a:r>
              <a:rPr sz="2800" spc="-5" dirty="0">
                <a:latin typeface="Calibri"/>
                <a:cs typeface="Calibri"/>
              </a:rPr>
              <a:t>TRH </a:t>
            </a:r>
            <a:r>
              <a:rPr sz="2800" spc="-10" dirty="0">
                <a:latin typeface="Calibri"/>
                <a:cs typeface="Calibri"/>
              </a:rPr>
              <a:t>(TSH), </a:t>
            </a:r>
            <a:r>
              <a:rPr sz="2800" spc="-5" dirty="0">
                <a:latin typeface="Calibri"/>
                <a:cs typeface="Calibri"/>
              </a:rPr>
              <a:t>GHRH </a:t>
            </a:r>
            <a:r>
              <a:rPr sz="2800" spc="-10" dirty="0">
                <a:latin typeface="Calibri"/>
                <a:cs typeface="Calibri"/>
              </a:rPr>
              <a:t>(GH), </a:t>
            </a:r>
            <a:r>
              <a:rPr sz="2800" spc="-5" dirty="0">
                <a:latin typeface="Calibri"/>
                <a:cs typeface="Calibri"/>
              </a:rPr>
              <a:t>GnRH </a:t>
            </a:r>
            <a:r>
              <a:rPr sz="2800" spc="-10" dirty="0">
                <a:latin typeface="Calibri"/>
                <a:cs typeface="Calibri"/>
              </a:rPr>
              <a:t>(LH,  </a:t>
            </a:r>
            <a:r>
              <a:rPr sz="2800" spc="-15" dirty="0">
                <a:latin typeface="Calibri"/>
                <a:cs typeface="Calibri"/>
              </a:rPr>
              <a:t>FSH), </a:t>
            </a:r>
            <a:r>
              <a:rPr sz="2800" spc="-10" dirty="0">
                <a:latin typeface="Calibri"/>
                <a:cs typeface="Calibri"/>
              </a:rPr>
              <a:t>Salsolinol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(PRL)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19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Statins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Somatostatin </a:t>
            </a:r>
            <a:r>
              <a:rPr sz="2800" spc="-10" dirty="0">
                <a:latin typeface="Calibri"/>
                <a:cs typeface="Calibri"/>
              </a:rPr>
              <a:t>(GH), Dopamine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(PRL)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456" y="590188"/>
            <a:ext cx="5039360" cy="579646"/>
          </a:xfrm>
          <a:prstGeom prst="rect">
            <a:avLst/>
          </a:prstGeom>
        </p:spPr>
        <p:txBody>
          <a:bodyPr vert="horz" wrap="square" lIns="0" tIns="25400" rIns="0" bIns="0" rtlCol="0" anchor="t" anchorCtr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Endokrinní</a:t>
            </a:r>
            <a:r>
              <a:rPr spc="-13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0648" y="1297939"/>
            <a:ext cx="2733040" cy="33214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000" u="sng" spc="-2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Uvolňovací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faktory</a:t>
            </a:r>
            <a:r>
              <a:rPr sz="2000" u="sng" spc="3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7003" y="1758186"/>
            <a:ext cx="2404110" cy="18710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marR="496570">
              <a:spcBef>
                <a:spcPts val="190"/>
              </a:spcBef>
            </a:pP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Růstový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(GHRH)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10160"/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Štítnou žlázu (TRH)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Kortikotropin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(CRH)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Pohlavní hormony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(FSH RH,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</a:t>
            </a:r>
            <a:r>
              <a:rPr sz="20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0649" y="4082797"/>
            <a:ext cx="2505710" cy="11426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Blokující faktory</a:t>
            </a:r>
            <a:r>
              <a:rPr sz="2000" u="sng" spc="-7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120" algn="ctr">
              <a:spcBef>
                <a:spcPts val="159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Prolaktin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(PIF)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908">
              <a:spcBef>
                <a:spcPts val="400"/>
              </a:spcBef>
            </a:pPr>
            <a:r>
              <a:rPr sz="16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Růstový</a:t>
            </a:r>
            <a:r>
              <a:rPr sz="16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3060" y="5756149"/>
            <a:ext cx="1888488" cy="63991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06400" marR="10160" indent="-382270">
              <a:spcBef>
                <a:spcPts val="190"/>
              </a:spcBef>
            </a:pPr>
            <a:r>
              <a:rPr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přední</a:t>
            </a:r>
            <a:r>
              <a:rPr sz="20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lalok  hypofýzy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8545" y="1526540"/>
            <a:ext cx="1311910" cy="3949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u="heavy" spc="-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u="heavy" spc="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u="heavy" spc="2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u="heavy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u="heavy" spc="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u="heavy" spc="-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u="heavy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9192" y="2301037"/>
            <a:ext cx="2151380" cy="8979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50200"/>
              </a:lnSpc>
              <a:spcBef>
                <a:spcPts val="20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Vasopresin</a:t>
            </a:r>
            <a:r>
              <a:rPr sz="2000" spc="-7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(ADH)  Oxytocin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2454" y="1003555"/>
            <a:ext cx="1465580" cy="4667250"/>
          </a:xfrm>
          <a:custGeom>
            <a:avLst/>
            <a:gdLst/>
            <a:ahLst/>
            <a:cxnLst/>
            <a:rect l="l" t="t" r="r" b="b"/>
            <a:pathLst>
              <a:path w="732789" h="2333625">
                <a:moveTo>
                  <a:pt x="0" y="2291461"/>
                </a:moveTo>
                <a:lnTo>
                  <a:pt x="6984" y="2333498"/>
                </a:lnTo>
                <a:lnTo>
                  <a:pt x="34744" y="2304541"/>
                </a:lnTo>
                <a:lnTo>
                  <a:pt x="20827" y="2304541"/>
                </a:lnTo>
                <a:lnTo>
                  <a:pt x="11811" y="2301748"/>
                </a:lnTo>
                <a:lnTo>
                  <a:pt x="13679" y="2295702"/>
                </a:lnTo>
                <a:lnTo>
                  <a:pt x="0" y="2291461"/>
                </a:lnTo>
                <a:close/>
              </a:path>
              <a:path w="732789" h="2333625">
                <a:moveTo>
                  <a:pt x="13679" y="2295702"/>
                </a:moveTo>
                <a:lnTo>
                  <a:pt x="11811" y="2301748"/>
                </a:lnTo>
                <a:lnTo>
                  <a:pt x="20827" y="2304541"/>
                </a:lnTo>
                <a:lnTo>
                  <a:pt x="22695" y="2298499"/>
                </a:lnTo>
                <a:lnTo>
                  <a:pt x="13679" y="2295702"/>
                </a:lnTo>
                <a:close/>
              </a:path>
              <a:path w="732789" h="2333625">
                <a:moveTo>
                  <a:pt x="22695" y="2298499"/>
                </a:moveTo>
                <a:lnTo>
                  <a:pt x="20827" y="2304541"/>
                </a:lnTo>
                <a:lnTo>
                  <a:pt x="34744" y="2304541"/>
                </a:lnTo>
                <a:lnTo>
                  <a:pt x="36449" y="2302764"/>
                </a:lnTo>
                <a:lnTo>
                  <a:pt x="22695" y="2298499"/>
                </a:lnTo>
                <a:close/>
              </a:path>
              <a:path w="732789" h="2333625">
                <a:moveTo>
                  <a:pt x="723138" y="0"/>
                </a:moveTo>
                <a:lnTo>
                  <a:pt x="13679" y="2295702"/>
                </a:lnTo>
                <a:lnTo>
                  <a:pt x="22695" y="2298499"/>
                </a:lnTo>
                <a:lnTo>
                  <a:pt x="732282" y="2921"/>
                </a:lnTo>
                <a:lnTo>
                  <a:pt x="723138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04761" y="985520"/>
            <a:ext cx="1835150" cy="4465320"/>
          </a:xfrm>
          <a:custGeom>
            <a:avLst/>
            <a:gdLst/>
            <a:ahLst/>
            <a:cxnLst/>
            <a:rect l="l" t="t" r="r" b="b"/>
            <a:pathLst>
              <a:path w="917575" h="2232660">
                <a:moveTo>
                  <a:pt x="895237" y="2198710"/>
                </a:moveTo>
                <a:lnTo>
                  <a:pt x="882014" y="2204085"/>
                </a:lnTo>
                <a:lnTo>
                  <a:pt x="914019" y="2232152"/>
                </a:lnTo>
                <a:lnTo>
                  <a:pt x="916164" y="2204593"/>
                </a:lnTo>
                <a:lnTo>
                  <a:pt x="897636" y="2204593"/>
                </a:lnTo>
                <a:lnTo>
                  <a:pt x="895237" y="2198710"/>
                </a:lnTo>
                <a:close/>
              </a:path>
              <a:path w="917575" h="2232660">
                <a:moveTo>
                  <a:pt x="903997" y="2195149"/>
                </a:moveTo>
                <a:lnTo>
                  <a:pt x="895237" y="2198710"/>
                </a:lnTo>
                <a:lnTo>
                  <a:pt x="897636" y="2204593"/>
                </a:lnTo>
                <a:lnTo>
                  <a:pt x="906399" y="2201037"/>
                </a:lnTo>
                <a:lnTo>
                  <a:pt x="903997" y="2195149"/>
                </a:lnTo>
                <a:close/>
              </a:path>
              <a:path w="917575" h="2232660">
                <a:moveTo>
                  <a:pt x="917321" y="2189734"/>
                </a:moveTo>
                <a:lnTo>
                  <a:pt x="903997" y="2195149"/>
                </a:lnTo>
                <a:lnTo>
                  <a:pt x="906399" y="2201037"/>
                </a:lnTo>
                <a:lnTo>
                  <a:pt x="897636" y="2204593"/>
                </a:lnTo>
                <a:lnTo>
                  <a:pt x="916164" y="2204593"/>
                </a:lnTo>
                <a:lnTo>
                  <a:pt x="917321" y="2189734"/>
                </a:lnTo>
                <a:close/>
              </a:path>
              <a:path w="917575" h="2232660">
                <a:moveTo>
                  <a:pt x="8762" y="0"/>
                </a:moveTo>
                <a:lnTo>
                  <a:pt x="0" y="3555"/>
                </a:lnTo>
                <a:lnTo>
                  <a:pt x="895237" y="2198710"/>
                </a:lnTo>
                <a:lnTo>
                  <a:pt x="903997" y="2195149"/>
                </a:lnTo>
                <a:lnTo>
                  <a:pt x="876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6466" y="5708397"/>
            <a:ext cx="1750060" cy="10220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39090" marR="10160" indent="-314960">
              <a:spcBef>
                <a:spcPts val="190"/>
              </a:spcBef>
            </a:pPr>
            <a:r>
              <a:rPr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zadní</a:t>
            </a:r>
            <a:r>
              <a:rPr sz="2000" spc="-1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lalok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hypofýzy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42240" algn="r">
              <a:spcBef>
                <a:spcPts val="1310"/>
              </a:spcBef>
            </a:pPr>
            <a:r>
              <a:rPr sz="1400" spc="-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ázek 13" descr="Obsah obrázku bezobratlí&#10;&#10;Popis byl vytvořen automaticky">
            <a:extLst>
              <a:ext uri="{FF2B5EF4-FFF2-40B4-BE49-F238E27FC236}">
                <a16:creationId xmlns:a16="http://schemas.microsoft.com/office/drawing/2014/main" id="{F8CC8B89-7365-42D1-9529-2E92DC72A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5" y="3429000"/>
            <a:ext cx="3284120" cy="24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18" y="425659"/>
            <a:ext cx="5154930" cy="579646"/>
          </a:xfrm>
          <a:prstGeom prst="rect">
            <a:avLst/>
          </a:prstGeom>
        </p:spPr>
        <p:txBody>
          <a:bodyPr vert="horz" wrap="square" lIns="0" tIns="25400" rIns="0" bIns="0" rtlCol="0" anchor="t" anchorCtr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 -</a:t>
            </a:r>
            <a:r>
              <a:rPr spc="-22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273" y="1167073"/>
            <a:ext cx="6508043" cy="551574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60400" marR="953768" indent="-609600">
              <a:lnSpc>
                <a:spcPct val="105000"/>
              </a:lnSpc>
              <a:spcBef>
                <a:spcPts val="20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Příčiny: </a:t>
            </a:r>
            <a:r>
              <a:rPr sz="2000" spc="-10" dirty="0">
                <a:solidFill>
                  <a:schemeClr val="accent1"/>
                </a:solidFill>
                <a:latin typeface="Symbol"/>
                <a:cs typeface="Symbol"/>
              </a:rPr>
              <a:t></a:t>
            </a:r>
            <a:r>
              <a:rPr sz="2000" spc="-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tu, </a:t>
            </a:r>
            <a:r>
              <a:rPr sz="2000" spc="-10" dirty="0">
                <a:solidFill>
                  <a:schemeClr val="accent1"/>
                </a:solidFill>
                <a:latin typeface="Symbol"/>
                <a:cs typeface="Symbol"/>
              </a:rPr>
              <a:t></a:t>
            </a:r>
            <a:r>
              <a:rPr sz="2000" spc="-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trauma, kongenitální změny,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 prokrvení,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autoimunita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110">
              <a:spcBef>
                <a:spcPts val="1120"/>
              </a:spcBef>
            </a:pPr>
            <a:r>
              <a:rPr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Hypersekrece: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jednotlivé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hormony –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typické</a:t>
            </a:r>
            <a:r>
              <a:rPr sz="20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příznaky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110">
              <a:spcBef>
                <a:spcPts val="1900"/>
              </a:spcBef>
            </a:pP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Hyposekrece:</a:t>
            </a:r>
          </a:p>
          <a:p>
            <a:pPr marL="1948180" marR="478790">
              <a:spcBef>
                <a:spcPts val="740"/>
              </a:spcBef>
            </a:pP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hypotalamický panhypopituitarismus </a:t>
            </a:r>
            <a:r>
              <a:rPr sz="2000" b="1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snížení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sekrece </a:t>
            </a:r>
            <a:r>
              <a:rPr sz="2000" spc="-3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hormonů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hypofýzy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kromě</a:t>
            </a:r>
            <a:r>
              <a:rPr sz="20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prolaktinu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48940" marR="35560">
              <a:lnSpc>
                <a:spcPct val="105000"/>
              </a:lnSpc>
              <a:spcBef>
                <a:spcPts val="340"/>
              </a:spcBef>
              <a:buChar char="•"/>
              <a:tabLst>
                <a:tab pos="3275328" algn="l"/>
              </a:tabLst>
            </a:pP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sexuálního vyzrávání,  spermatogeneze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menstruačního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cyklu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(FSH, 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74060" indent="-326390">
              <a:spcBef>
                <a:spcPts val="120"/>
              </a:spcBef>
              <a:buChar char="•"/>
              <a:tabLst>
                <a:tab pos="3275328" algn="l"/>
              </a:tabLst>
            </a:pP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snížená odpověď na zátěž (stres)</a:t>
            </a:r>
            <a:r>
              <a:rPr sz="1800" spc="3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74060" indent="-326390">
              <a:spcBef>
                <a:spcPts val="120"/>
              </a:spcBef>
              <a:buChar char="•"/>
              <a:tabLst>
                <a:tab pos="3275328" algn="l"/>
              </a:tabLst>
            </a:pP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hypotyreóza</a:t>
            </a:r>
            <a:r>
              <a:rPr sz="18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5638" marR="1616710">
              <a:lnSpc>
                <a:spcPct val="95900"/>
              </a:lnSpc>
              <a:spcBef>
                <a:spcPts val="220"/>
              </a:spcBef>
              <a:tabLst>
                <a:tab pos="3275328" algn="l"/>
              </a:tabLst>
            </a:pPr>
            <a:r>
              <a:rPr lang="cs-CZ"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1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růstu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(GHRH)  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692150" algn="r">
              <a:spcBef>
                <a:spcPts val="1310"/>
              </a:spcBef>
            </a:pP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87992D-3F49-4B7C-9BD5-CDC4C0AB9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79" y="1005305"/>
            <a:ext cx="4588395" cy="46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82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73</TotalTime>
  <Words>824</Words>
  <Application>Microsoft Office PowerPoint</Application>
  <PresentationFormat>Širokoúhlá obrazovka</PresentationFormat>
  <Paragraphs>272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6" baseType="lpstr">
      <vt:lpstr>Arial</vt:lpstr>
      <vt:lpstr>Calibri</vt:lpstr>
      <vt:lpstr>Comic Sans MS</vt:lpstr>
      <vt:lpstr>Symbol</vt:lpstr>
      <vt:lpstr>Tahoma</vt:lpstr>
      <vt:lpstr>Times New Roman</vt:lpstr>
      <vt:lpstr>Wingdings</vt:lpstr>
      <vt:lpstr>Prezentace_MU_CZ</vt:lpstr>
      <vt:lpstr>Patofyziologie poruch endokrinního systému II</vt:lpstr>
      <vt:lpstr>Mezibuněčná komunikace</vt:lpstr>
      <vt:lpstr>Hormones</vt:lpstr>
      <vt:lpstr>Endocrine regulation</vt:lpstr>
      <vt:lpstr>Endokrinní systém</vt:lpstr>
      <vt:lpstr>Hypothalamus</vt:lpstr>
      <vt:lpstr>Hypothalamus</vt:lpstr>
      <vt:lpstr>Endokrinní hypotalamus</vt:lpstr>
      <vt:lpstr>Hypothalamus - poruchy</vt:lpstr>
      <vt:lpstr>Hypothalamus</vt:lpstr>
      <vt:lpstr>Pituitary</vt:lpstr>
      <vt:lpstr>Hypofýza</vt:lpstr>
      <vt:lpstr>Hypopituitarism</vt:lpstr>
      <vt:lpstr>Poruchy růstového hormonu</vt:lpstr>
      <vt:lpstr>Prezentace aplikace PowerPoint</vt:lpstr>
      <vt:lpstr>Poruchy sekrece ADH</vt:lpstr>
      <vt:lpstr>Adrenal glands</vt:lpstr>
      <vt:lpstr>Prezentace aplikace PowerPoint</vt:lpstr>
      <vt:lpstr>Prezentace aplikace PowerPoint</vt:lpstr>
      <vt:lpstr>Disorders of the adrenal glands</vt:lpstr>
      <vt:lpstr>Addison's disease</vt:lpstr>
      <vt:lpstr>Conn's disease</vt:lpstr>
      <vt:lpstr>Cushing's syndrome</vt:lpstr>
      <vt:lpstr>Cushing's syndrome</vt:lpstr>
      <vt:lpstr>Thyroid gland – physiology</vt:lpstr>
      <vt:lpstr>Thyroid</vt:lpstr>
      <vt:lpstr>Thyroid hormones</vt:lpstr>
      <vt:lpstr>Thyroid gland</vt:lpstr>
      <vt:lpstr>Prezentace aplikace PowerPoint</vt:lpstr>
      <vt:lpstr>Prezentace aplikace PowerPoint</vt:lpstr>
      <vt:lpstr>Prezentace aplikace PowerPoint</vt:lpstr>
      <vt:lpstr>Prezentace aplikace PowerPoint</vt:lpstr>
      <vt:lpstr>Repression of TR</vt:lpstr>
      <vt:lpstr>Hyperthyroidism vs hypothyroidism</vt:lpstr>
      <vt:lpstr>Hyperthyroidism</vt:lpstr>
      <vt:lpstr>Causes of hyperthyroidism</vt:lpstr>
      <vt:lpstr>Prezentace aplikace PowerPoint</vt:lpstr>
      <vt:lpstr>Hyperthyroidism DiffDg</vt:lpstr>
      <vt:lpstr>Thyroid storm (crisis)</vt:lpstr>
      <vt:lpstr>Treatment of hyperthyroidism</vt:lpstr>
      <vt:lpstr>Grave’s disease</vt:lpstr>
      <vt:lpstr>Pathophysiology of Graves diseases</vt:lpstr>
      <vt:lpstr>Goiter</vt:lpstr>
      <vt:lpstr>Hypothyroidism</vt:lpstr>
      <vt:lpstr>Hyposekrece T3, T4 v dětství</vt:lpstr>
      <vt:lpstr>Hypothyroidism</vt:lpstr>
      <vt:lpstr>Hypothyroidism</vt:lpstr>
      <vt:lpstr>Hypothyroidism</vt:lpstr>
      <vt:lpstr>Prezentace aplikace PowerPoint</vt:lpstr>
      <vt:lpstr>Prezentace aplikace PowerPoint</vt:lpstr>
      <vt:lpstr>Prezentace aplikace PowerPoint</vt:lpstr>
      <vt:lpstr>Prezentace aplikace PowerPoint</vt:lpstr>
      <vt:lpstr>Hypercalcemia</vt:lpstr>
      <vt:lpstr>Hypercalcemia</vt:lpstr>
      <vt:lpstr>Hypocalcemia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8</cp:revision>
  <cp:lastPrinted>1601-01-01T00:00:00Z</cp:lastPrinted>
  <dcterms:created xsi:type="dcterms:W3CDTF">2020-12-09T16:34:48Z</dcterms:created>
  <dcterms:modified xsi:type="dcterms:W3CDTF">2020-12-09T17:48:30Z</dcterms:modified>
</cp:coreProperties>
</file>