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4"/>
  </p:notesMasterIdLst>
  <p:handoutMasterIdLst>
    <p:handoutMasterId r:id="rId65"/>
  </p:handoutMasterIdLst>
  <p:sldIdLst>
    <p:sldId id="538" r:id="rId2"/>
    <p:sldId id="504" r:id="rId3"/>
    <p:sldId id="539" r:id="rId4"/>
    <p:sldId id="323" r:id="rId5"/>
    <p:sldId id="326" r:id="rId6"/>
    <p:sldId id="324" r:id="rId7"/>
    <p:sldId id="325" r:id="rId8"/>
    <p:sldId id="333" r:id="rId9"/>
    <p:sldId id="332" r:id="rId10"/>
    <p:sldId id="364" r:id="rId11"/>
    <p:sldId id="341" r:id="rId12"/>
    <p:sldId id="342" r:id="rId13"/>
    <p:sldId id="343" r:id="rId14"/>
    <p:sldId id="345" r:id="rId15"/>
    <p:sldId id="346" r:id="rId16"/>
    <p:sldId id="386" r:id="rId17"/>
    <p:sldId id="348" r:id="rId18"/>
    <p:sldId id="349" r:id="rId19"/>
    <p:sldId id="350" r:id="rId20"/>
    <p:sldId id="351" r:id="rId21"/>
    <p:sldId id="352" r:id="rId22"/>
    <p:sldId id="378" r:id="rId23"/>
    <p:sldId id="353" r:id="rId24"/>
    <p:sldId id="540" r:id="rId25"/>
    <p:sldId id="258" r:id="rId26"/>
    <p:sldId id="259" r:id="rId27"/>
    <p:sldId id="541" r:id="rId28"/>
    <p:sldId id="284" r:id="rId29"/>
    <p:sldId id="285" r:id="rId30"/>
    <p:sldId id="287" r:id="rId31"/>
    <p:sldId id="288" r:id="rId32"/>
    <p:sldId id="286" r:id="rId33"/>
    <p:sldId id="542" r:id="rId34"/>
    <p:sldId id="291" r:id="rId35"/>
    <p:sldId id="543" r:id="rId36"/>
    <p:sldId id="292" r:id="rId37"/>
    <p:sldId id="544" r:id="rId38"/>
    <p:sldId id="295" r:id="rId39"/>
    <p:sldId id="545" r:id="rId40"/>
    <p:sldId id="297" r:id="rId41"/>
    <p:sldId id="298" r:id="rId42"/>
    <p:sldId id="299" r:id="rId43"/>
    <p:sldId id="546" r:id="rId44"/>
    <p:sldId id="547" r:id="rId45"/>
    <p:sldId id="548" r:id="rId46"/>
    <p:sldId id="549" r:id="rId47"/>
    <p:sldId id="550" r:id="rId48"/>
    <p:sldId id="551" r:id="rId49"/>
    <p:sldId id="552" r:id="rId50"/>
    <p:sldId id="553" r:id="rId51"/>
    <p:sldId id="307" r:id="rId52"/>
    <p:sldId id="554" r:id="rId53"/>
    <p:sldId id="555" r:id="rId54"/>
    <p:sldId id="556" r:id="rId55"/>
    <p:sldId id="557" r:id="rId56"/>
    <p:sldId id="558" r:id="rId57"/>
    <p:sldId id="261" r:id="rId58"/>
    <p:sldId id="559" r:id="rId59"/>
    <p:sldId id="264" r:id="rId60"/>
    <p:sldId id="560" r:id="rId61"/>
    <p:sldId id="315" r:id="rId62"/>
    <p:sldId id="536" r:id="rId6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8" autoAdjust="0"/>
    <p:restoredTop sz="96259" autoAdjust="0"/>
  </p:normalViewPr>
  <p:slideViewPr>
    <p:cSldViewPr snapToGrid="0">
      <p:cViewPr>
        <p:scale>
          <a:sx n="95" d="100"/>
          <a:sy n="95" d="100"/>
        </p:scale>
        <p:origin x="202" y="-336"/>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171E45C-17B8-4BC4-ABE6-E56C69BB4C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884699-5232-4B0F-845A-B82C74D238F6}" type="slidenum">
              <a:rPr lang="cs-CZ" altLang="en-US" smtClean="0">
                <a:latin typeface="Arial" panose="020B0604020202020204" pitchFamily="34" charset="0"/>
              </a:rPr>
              <a:pPr>
                <a:spcBef>
                  <a:spcPct val="0"/>
                </a:spcBef>
              </a:pPr>
              <a:t>2</a:t>
            </a:fld>
            <a:endParaRPr lang="cs-CZ" altLang="en-US">
              <a:latin typeface="Arial" panose="020B0604020202020204" pitchFamily="34" charset="0"/>
            </a:endParaRPr>
          </a:p>
        </p:txBody>
      </p:sp>
      <p:sp>
        <p:nvSpPr>
          <p:cNvPr id="6147" name="Rectangle 2">
            <a:extLst>
              <a:ext uri="{FF2B5EF4-FFF2-40B4-BE49-F238E27FC236}">
                <a16:creationId xmlns:a16="http://schemas.microsoft.com/office/drawing/2014/main" id="{9F869EB4-BB77-4CE5-94B6-704E08E2B1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a:extLst>
              <a:ext uri="{FF2B5EF4-FFF2-40B4-BE49-F238E27FC236}">
                <a16:creationId xmlns:a16="http://schemas.microsoft.com/office/drawing/2014/main" id="{9A4609B0-689E-45AD-894E-155CA040CBD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44983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noProof="0"/>
              <a:t>Kliknutím lze upravit styl.</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5599" y="414000"/>
            <a:ext cx="1543745"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5599" y="414000"/>
            <a:ext cx="1543745"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p:nvPr>
        </p:nvSpPr>
        <p:spPr>
          <a:xfrm>
            <a:off x="398502" y="2900365"/>
            <a:ext cx="5246518" cy="1171580"/>
          </a:xfrm>
        </p:spPr>
        <p:txBody>
          <a:bodyPr anchor="t"/>
          <a:lstStyle>
            <a:lvl1pPr algn="l">
              <a:lnSpc>
                <a:spcPts val="4400"/>
              </a:lnSpc>
              <a:defRPr sz="4400">
                <a:solidFill>
                  <a:srgbClr val="0000DC"/>
                </a:solidFill>
              </a:defRPr>
            </a:lvl1pPr>
          </a:lstStyle>
          <a:p>
            <a:r>
              <a:rPr lang="cs-CZ"/>
              <a:t>Kliknutím lze upravit styl.</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217" y="414868"/>
            <a:ext cx="1542508"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5246518"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217" y="414868"/>
            <a:ext cx="1542508"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480" y="6048047"/>
            <a:ext cx="865012"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p:nvPr>
        </p:nvSpPr>
        <p:spPr>
          <a:xfrm>
            <a:off x="720000" y="6040795"/>
            <a:ext cx="8555976" cy="510831"/>
          </a:xfrm>
        </p:spPr>
        <p:txBody>
          <a:bodyPr lIns="0" tIns="0" rIns="0" bIns="0" numCol="1" spcCol="324000">
            <a:noAutofit/>
          </a:bodyPr>
          <a:lstStyle>
            <a:lvl1pPr algn="l">
              <a:lnSpc>
                <a:spcPts val="1800"/>
              </a:lnSpc>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8757" y="2014648"/>
            <a:ext cx="4094486"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1534584" y="214313"/>
            <a:ext cx="10405533" cy="5918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3" name="Zástupný symbol pro datum 2">
            <a:extLst>
              <a:ext uri="{FF2B5EF4-FFF2-40B4-BE49-F238E27FC236}">
                <a16:creationId xmlns:a16="http://schemas.microsoft.com/office/drawing/2014/main" id="{BC134619-9F17-40F4-BE69-34EA4A789D76}"/>
              </a:ext>
            </a:extLst>
          </p:cNvPr>
          <p:cNvSpPr>
            <a:spLocks noGrp="1"/>
          </p:cNvSpPr>
          <p:nvPr>
            <p:ph type="dt" sz="half" idx="10"/>
          </p:nvPr>
        </p:nvSpPr>
        <p:spPr>
          <a:xfrm>
            <a:off x="1549400" y="6243638"/>
            <a:ext cx="2540000" cy="457200"/>
          </a:xfrm>
        </p:spPr>
        <p:txBody>
          <a:bodyPr/>
          <a:lstStyle>
            <a:lvl1pPr>
              <a:defRPr/>
            </a:lvl1pPr>
          </a:lstStyle>
          <a:p>
            <a:pPr>
              <a:defRPr/>
            </a:pPr>
            <a:endParaRPr lang="cs-CZ" altLang="en-US"/>
          </a:p>
        </p:txBody>
      </p:sp>
      <p:sp>
        <p:nvSpPr>
          <p:cNvPr id="4" name="Zástupný symbol pro zápatí 3">
            <a:extLst>
              <a:ext uri="{FF2B5EF4-FFF2-40B4-BE49-F238E27FC236}">
                <a16:creationId xmlns:a16="http://schemas.microsoft.com/office/drawing/2014/main" id="{4853075E-F52B-429F-B90E-1387A6105173}"/>
              </a:ext>
            </a:extLst>
          </p:cNvPr>
          <p:cNvSpPr>
            <a:spLocks noGrp="1"/>
          </p:cNvSpPr>
          <p:nvPr>
            <p:ph type="ftr" sz="quarter" idx="11"/>
          </p:nvPr>
        </p:nvSpPr>
        <p:spPr>
          <a:xfrm>
            <a:off x="4876800" y="6243638"/>
            <a:ext cx="3860800" cy="457200"/>
          </a:xfrm>
        </p:spPr>
        <p:txBody>
          <a:bodyPr/>
          <a:lstStyle>
            <a:lvl1pPr>
              <a:defRPr/>
            </a:lvl1pPr>
          </a:lstStyle>
          <a:p>
            <a:pPr>
              <a:defRPr/>
            </a:pPr>
            <a:r>
              <a:rPr lang="cs-CZ" altLang="en-US"/>
              <a:t>Prof. Anna Vašků</a:t>
            </a:r>
          </a:p>
        </p:txBody>
      </p:sp>
      <p:sp>
        <p:nvSpPr>
          <p:cNvPr id="5" name="Zástupný symbol pro číslo snímku 4">
            <a:extLst>
              <a:ext uri="{FF2B5EF4-FFF2-40B4-BE49-F238E27FC236}">
                <a16:creationId xmlns:a16="http://schemas.microsoft.com/office/drawing/2014/main" id="{CEA49474-D0CC-4CC0-8407-9AC93C4425A7}"/>
              </a:ext>
            </a:extLst>
          </p:cNvPr>
          <p:cNvSpPr>
            <a:spLocks noGrp="1"/>
          </p:cNvSpPr>
          <p:nvPr>
            <p:ph type="sldNum" sz="quarter" idx="12"/>
          </p:nvPr>
        </p:nvSpPr>
        <p:spPr>
          <a:xfrm>
            <a:off x="9389533" y="6243638"/>
            <a:ext cx="2540000" cy="457200"/>
          </a:xfrm>
        </p:spPr>
        <p:txBody>
          <a:bodyPr/>
          <a:lstStyle>
            <a:lvl1pPr>
              <a:defRPr/>
            </a:lvl1pPr>
          </a:lstStyle>
          <a:p>
            <a:pPr>
              <a:defRPr/>
            </a:pPr>
            <a:fld id="{62A796E3-8D31-4EDB-AC15-101BC03727AC}" type="slidenum">
              <a:rPr lang="cs-CZ" altLang="en-US"/>
              <a:pPr>
                <a:defRPr/>
              </a:pPr>
              <a:t>‹#›</a:t>
            </a:fld>
            <a:endParaRPr lang="cs-CZ" altLang="en-US"/>
          </a:p>
        </p:txBody>
      </p:sp>
    </p:spTree>
    <p:extLst>
      <p:ext uri="{BB962C8B-B14F-4D97-AF65-F5344CB8AC3E}">
        <p14:creationId xmlns:p14="http://schemas.microsoft.com/office/powerpoint/2010/main" val="255534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endParaRPr lang="cs-CZ" noProof="0" dirty="0"/>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ink.springer.com/journal/11886" TargetMode="Externa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ink.springer.com/journal/11886" TargetMode="External"/><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hyperlink" Target="https://www.ncbi.nlm.nih.gov/pmc/articles/PMC6117512/"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sciencedirect.com/topics/medicine-and-dentistry/low-density-lipoprotein" TargetMode="External"/><Relationship Id="rId3" Type="http://schemas.openxmlformats.org/officeDocument/2006/relationships/hyperlink" Target="https://www.sciencedirect.com/topics/medicine-and-dentistry/macrophage" TargetMode="External"/><Relationship Id="rId7" Type="http://schemas.openxmlformats.org/officeDocument/2006/relationships/hyperlink" Target="https://www.sciencedirect.com/topics/medicine-and-dentistry/chemokine" TargetMode="External"/><Relationship Id="rId12" Type="http://schemas.openxmlformats.org/officeDocument/2006/relationships/hyperlink" Target="https://www.ncbi.nlm.nih.gov/pubmed/30292470" TargetMode="External"/><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hyperlink" Target="https://www.sciencedirect.com/topics/medicine-and-dentistry/antioxidant" TargetMode="External"/><Relationship Id="rId11" Type="http://schemas.openxmlformats.org/officeDocument/2006/relationships/hyperlink" Target="https://www.sciencedirect.com/topics/medicine-and-dentistry/tumor-necrosis-factor" TargetMode="External"/><Relationship Id="rId5" Type="http://schemas.openxmlformats.org/officeDocument/2006/relationships/hyperlink" Target="https://www.sciencedirect.com/topics/medicine-and-dentistry/cytokines" TargetMode="External"/><Relationship Id="rId10" Type="http://schemas.openxmlformats.org/officeDocument/2006/relationships/hyperlink" Target="https://www.sciencedirect.com/topics/medicine-and-dentistry/toll-like-receptor" TargetMode="External"/><Relationship Id="rId4" Type="http://schemas.openxmlformats.org/officeDocument/2006/relationships/hyperlink" Target="https://www.sciencedirect.com/topics/medicine-and-dentistry/monocyte" TargetMode="External"/><Relationship Id="rId9" Type="http://schemas.openxmlformats.org/officeDocument/2006/relationships/hyperlink" Target="https://www.sciencedirect.com/topics/medicine-and-dentistry/b-cell"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5" Type="http://schemas.openxmlformats.org/officeDocument/2006/relationships/image" Target="../media/image16.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upload.wikimedia.org/wikipedia/commons/9/9a/Endo_dysfunction_Athero.PNG"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ncbi.nlm.nih.gov/pubmed/?term=perricone+AJ+Novel" TargetMode="External"/><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pathologyweb.uthscsa.edu/OT/HEART_DIS/sld001.htm" TargetMode="External"/><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hyperlink" Target="http://pathologyweb.uthscsa.edu/OT/HEART_DIS/sld017.htm" TargetMode="External"/><Relationship Id="rId1" Type="http://schemas.openxmlformats.org/officeDocument/2006/relationships/slideLayout" Target="../slideLayouts/slideLayout2.xml"/><Relationship Id="rId6" Type="http://schemas.openxmlformats.org/officeDocument/2006/relationships/hyperlink" Target="http://pathologyweb.uthscsa.edu/OT/HEART_DIS/sld037.htm" TargetMode="External"/><Relationship Id="rId11" Type="http://schemas.openxmlformats.org/officeDocument/2006/relationships/hyperlink" Target="http://pathologyweb.uthscsa.edu/OT/HEART_DIS/tsld018.htm" TargetMode="External"/><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hyperlink" Target="http://pathologyweb.uthscsa.edu/OT/HEART_DIS/sld019.htm" TargetMode="External"/><Relationship Id="rId9" Type="http://schemas.openxmlformats.org/officeDocument/2006/relationships/hyperlink" Target="http://pathologyweb.uthscsa.edu/OT/HEART_DIS/index.htm" TargetMode="External"/><Relationship Id="rId14" Type="http://schemas.openxmlformats.org/officeDocument/2006/relationships/image" Target="../media/image3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kociciblogisek.estranky.cz/fotoalbum/srandovni-zvirata/funny_cat_pictures_pc_3-1-.-.html" TargetMode="External"/><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2A24044-672C-4E82-98AF-8C9B4F60A16E}"/>
              </a:ext>
            </a:extLst>
          </p:cNvPr>
          <p:cNvSpPr>
            <a:spLocks noGrp="1" noChangeArrowheads="1"/>
          </p:cNvSpPr>
          <p:nvPr>
            <p:ph type="ctrTitle"/>
          </p:nvPr>
        </p:nvSpPr>
        <p:spPr>
          <a:xfrm>
            <a:off x="398501" y="2900365"/>
            <a:ext cx="11536825" cy="1171580"/>
          </a:xfrm>
        </p:spPr>
        <p:txBody>
          <a:bodyPr/>
          <a:lstStyle/>
          <a:p>
            <a:pPr fontAlgn="auto">
              <a:lnSpc>
                <a:spcPct val="100000"/>
              </a:lnSpc>
              <a:spcAft>
                <a:spcPts val="0"/>
              </a:spcAft>
              <a:defRPr/>
            </a:pPr>
            <a:r>
              <a:rPr lang="cs-CZ" altLang="en-US" sz="4000" dirty="0">
                <a:latin typeface="Century Gothic" panose="020B0502020202020204" pitchFamily="34" charset="0"/>
              </a:rPr>
              <a:t>Patofyziologie kardiovaskulárního systému I</a:t>
            </a:r>
            <a:br>
              <a:rPr lang="cs-CZ" altLang="en-US" dirty="0"/>
            </a:br>
            <a:br>
              <a:rPr lang="cs-CZ" altLang="en-US" dirty="0"/>
            </a:br>
            <a:r>
              <a:rPr lang="cs-CZ" altLang="en-US" sz="2000" dirty="0"/>
              <a:t>Metabolismus myokardu</a:t>
            </a:r>
            <a:br>
              <a:rPr lang="cs-CZ" altLang="en-US" sz="2000" dirty="0"/>
            </a:br>
            <a:r>
              <a:rPr lang="cs-CZ" altLang="en-US" sz="2000" dirty="0"/>
              <a:t>Ischemická choroba srdeční</a:t>
            </a:r>
            <a:endParaRPr lang="cs-CZ" altLang="en-US" dirty="0"/>
          </a:p>
        </p:txBody>
      </p:sp>
      <p:pic>
        <p:nvPicPr>
          <p:cNvPr id="12292" name="Picture 5" descr="www.globalpost.com">
            <a:extLst>
              <a:ext uri="{FF2B5EF4-FFF2-40B4-BE49-F238E27FC236}">
                <a16:creationId xmlns:a16="http://schemas.microsoft.com/office/drawing/2014/main" id="{4049E2E4-D40D-46DE-ABC9-7E1B16C78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349" y="188914"/>
            <a:ext cx="32385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a:extLst>
              <a:ext uri="{FF2B5EF4-FFF2-40B4-BE49-F238E27FC236}">
                <a16:creationId xmlns:a16="http://schemas.microsoft.com/office/drawing/2014/main" id="{98FD0FC0-99A4-40D9-9873-59838EA2BA76}"/>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Tree>
    <p:custDataLst>
      <p:tags r:id="rId1"/>
    </p:custDataLst>
    <p:extLst>
      <p:ext uri="{BB962C8B-B14F-4D97-AF65-F5344CB8AC3E}">
        <p14:creationId xmlns:p14="http://schemas.microsoft.com/office/powerpoint/2010/main" val="31004535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38EBBD-1DE6-402B-B5AA-964D28FB9CAF}"/>
              </a:ext>
            </a:extLst>
          </p:cNvPr>
          <p:cNvSpPr>
            <a:spLocks noGrp="1"/>
          </p:cNvSpPr>
          <p:nvPr>
            <p:ph type="title"/>
          </p:nvPr>
        </p:nvSpPr>
        <p:spPr/>
        <p:txBody>
          <a:bodyPr/>
          <a:lstStyle/>
          <a:p>
            <a:pPr>
              <a:defRPr/>
            </a:pPr>
            <a:r>
              <a:rPr lang="cs-CZ" dirty="0">
                <a:latin typeface="Century Gothic" panose="020B0502020202020204" pitchFamily="34" charset="0"/>
              </a:rPr>
              <a:t>Zánět a plaky</a:t>
            </a:r>
            <a:endParaRPr lang="en-US" dirty="0">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D143B663-8DC2-4AAE-8C79-1E6DB0E7B689}"/>
              </a:ext>
            </a:extLst>
          </p:cNvPr>
          <p:cNvSpPr>
            <a:spLocks noGrp="1"/>
          </p:cNvSpPr>
          <p:nvPr>
            <p:ph idx="1"/>
          </p:nvPr>
        </p:nvSpPr>
        <p:spPr/>
        <p:txBody>
          <a:bodyPr/>
          <a:lstStyle/>
          <a:p>
            <a:pPr marL="0" indent="0">
              <a:lnSpc>
                <a:spcPct val="100000"/>
              </a:lnSpc>
              <a:buNone/>
              <a:defRPr/>
            </a:pPr>
            <a:r>
              <a:rPr lang="cs-CZ" sz="1800" dirty="0">
                <a:latin typeface="Century Gothic" panose="020B0502020202020204" pitchFamily="34" charset="0"/>
              </a:rPr>
              <a:t>V plakách byl prokázán vyšší obsah </a:t>
            </a:r>
            <a:r>
              <a:rPr lang="en-US" sz="1800" dirty="0">
                <a:latin typeface="Century Gothic" panose="020B0502020202020204" pitchFamily="34" charset="0"/>
              </a:rPr>
              <a:t>Th1 </a:t>
            </a:r>
            <a:r>
              <a:rPr lang="cs-CZ" sz="1800" dirty="0">
                <a:latin typeface="Century Gothic" panose="020B0502020202020204" pitchFamily="34" charset="0"/>
              </a:rPr>
              <a:t>buněk a také vyšší exprese příslušných </a:t>
            </a:r>
            <a:r>
              <a:rPr lang="cs-CZ" sz="1800" dirty="0" err="1">
                <a:latin typeface="Century Gothic" panose="020B0502020202020204" pitchFamily="34" charset="0"/>
              </a:rPr>
              <a:t>cytokinů</a:t>
            </a:r>
            <a:r>
              <a:rPr lang="cs-CZ" sz="1800" dirty="0">
                <a:latin typeface="Century Gothic" panose="020B0502020202020204" pitchFamily="34" charset="0"/>
              </a:rPr>
              <a:t> jako</a:t>
            </a:r>
            <a:r>
              <a:rPr lang="en-US" sz="1800" dirty="0">
                <a:latin typeface="Century Gothic" panose="020B0502020202020204" pitchFamily="34" charset="0"/>
              </a:rPr>
              <a:t> IFN-γ. </a:t>
            </a:r>
            <a:r>
              <a:rPr lang="cs-CZ" sz="1800" dirty="0">
                <a:latin typeface="Century Gothic" panose="020B0502020202020204" pitchFamily="34" charset="0"/>
              </a:rPr>
              <a:t>Uvolněním </a:t>
            </a:r>
            <a:r>
              <a:rPr lang="en-US" sz="1800" dirty="0">
                <a:latin typeface="Century Gothic" panose="020B0502020202020204" pitchFamily="34" charset="0"/>
              </a:rPr>
              <a:t> IFN-γ </a:t>
            </a:r>
            <a:r>
              <a:rPr lang="cs-CZ" sz="1800" dirty="0">
                <a:latin typeface="Century Gothic" panose="020B0502020202020204" pitchFamily="34" charset="0"/>
              </a:rPr>
              <a:t> </a:t>
            </a:r>
            <a:r>
              <a:rPr lang="en-US" sz="1800" dirty="0">
                <a:latin typeface="Century Gothic" panose="020B0502020202020204" pitchFamily="34" charset="0"/>
              </a:rPr>
              <a:t>Th1</a:t>
            </a:r>
            <a:r>
              <a:rPr lang="cs-CZ" sz="1800" dirty="0">
                <a:latin typeface="Century Gothic" panose="020B0502020202020204" pitchFamily="34" charset="0"/>
              </a:rPr>
              <a:t> buňky </a:t>
            </a:r>
            <a:r>
              <a:rPr lang="en-US" sz="1800" dirty="0">
                <a:latin typeface="Century Gothic" panose="020B0502020202020204" pitchFamily="34" charset="0"/>
              </a:rPr>
              <a:t> </a:t>
            </a:r>
            <a:endParaRPr lang="cs-CZ" sz="1800" dirty="0">
              <a:latin typeface="Century Gothic" panose="020B0502020202020204" pitchFamily="34" charset="0"/>
            </a:endParaRPr>
          </a:p>
          <a:p>
            <a:pPr>
              <a:lnSpc>
                <a:spcPct val="100000"/>
              </a:lnSpc>
              <a:buFont typeface="Wingdings" panose="05000000000000000000" pitchFamily="2" charset="2"/>
              <a:buChar char="q"/>
              <a:defRPr/>
            </a:pPr>
            <a:r>
              <a:rPr lang="cs-CZ" sz="1800" dirty="0">
                <a:solidFill>
                  <a:schemeClr val="accent5"/>
                </a:solidFill>
                <a:effectLst>
                  <a:outerShdw blurRad="38100" dist="38100" dir="2700000" algn="tl">
                    <a:srgbClr val="000000">
                      <a:alpha val="43137"/>
                    </a:srgbClr>
                  </a:outerShdw>
                </a:effectLst>
                <a:latin typeface="Century Gothic" panose="020B0502020202020204" pitchFamily="34" charset="0"/>
              </a:rPr>
              <a:t>zvyšují fragilitu fibrózní čepičky. </a:t>
            </a:r>
          </a:p>
          <a:p>
            <a:pPr>
              <a:lnSpc>
                <a:spcPct val="100000"/>
              </a:lnSpc>
              <a:buFont typeface="Wingdings" panose="05000000000000000000" pitchFamily="2" charset="2"/>
              <a:buChar char="q"/>
              <a:defRPr/>
            </a:pPr>
            <a:r>
              <a:rPr lang="cs-CZ" sz="1800" dirty="0">
                <a:solidFill>
                  <a:schemeClr val="accent5"/>
                </a:solidFill>
                <a:effectLst>
                  <a:outerShdw blurRad="38100" dist="38100" dir="2700000" algn="tl">
                    <a:srgbClr val="000000">
                      <a:alpha val="43137"/>
                    </a:srgbClr>
                  </a:outerShdw>
                </a:effectLst>
                <a:latin typeface="Century Gothic" panose="020B0502020202020204" pitchFamily="34" charset="0"/>
              </a:rPr>
              <a:t>zvyšují také </a:t>
            </a:r>
            <a:r>
              <a:rPr lang="cs-CZ" sz="1800" dirty="0" err="1">
                <a:solidFill>
                  <a:schemeClr val="accent5"/>
                </a:solidFill>
                <a:effectLst>
                  <a:outerShdw blurRad="38100" dist="38100" dir="2700000" algn="tl">
                    <a:srgbClr val="000000">
                      <a:alpha val="43137"/>
                    </a:srgbClr>
                  </a:outerShdw>
                </a:effectLst>
                <a:latin typeface="Century Gothic" panose="020B0502020202020204" pitchFamily="34" charset="0"/>
              </a:rPr>
              <a:t>trombogenní</a:t>
            </a:r>
            <a:r>
              <a:rPr lang="cs-CZ" sz="1800" dirty="0">
                <a:solidFill>
                  <a:schemeClr val="accent5"/>
                </a:solidFill>
                <a:effectLst>
                  <a:outerShdw blurRad="38100" dist="38100" dir="2700000" algn="tl">
                    <a:srgbClr val="000000">
                      <a:alpha val="43137"/>
                    </a:srgbClr>
                  </a:outerShdw>
                </a:effectLst>
                <a:latin typeface="Century Gothic" panose="020B0502020202020204" pitchFamily="34" charset="0"/>
              </a:rPr>
              <a:t> potenciál plaku</a:t>
            </a:r>
          </a:p>
          <a:p>
            <a:pPr>
              <a:lnSpc>
                <a:spcPct val="100000"/>
              </a:lnSpc>
              <a:buFont typeface="Wingdings" panose="05000000000000000000" pitchFamily="2" charset="2"/>
              <a:buChar char="q"/>
              <a:defRPr/>
            </a:pPr>
            <a:r>
              <a:rPr lang="cs-CZ" sz="1800" dirty="0">
                <a:solidFill>
                  <a:schemeClr val="accent5"/>
                </a:solidFill>
                <a:effectLst>
                  <a:outerShdw blurRad="38100" dist="38100" dir="2700000" algn="tl">
                    <a:srgbClr val="000000">
                      <a:alpha val="43137"/>
                    </a:srgbClr>
                  </a:outerShdw>
                </a:effectLst>
                <a:latin typeface="Century Gothic" panose="020B0502020202020204" pitchFamily="34" charset="0"/>
              </a:rPr>
              <a:t>povolávají  a aktivují makrofágy</a:t>
            </a:r>
          </a:p>
          <a:p>
            <a:pPr>
              <a:lnSpc>
                <a:spcPct val="100000"/>
              </a:lnSpc>
              <a:buFont typeface="Wingdings" panose="05000000000000000000" pitchFamily="2" charset="2"/>
              <a:buChar char="q"/>
              <a:defRPr/>
            </a:pPr>
            <a:r>
              <a:rPr lang="cs-CZ" sz="1800" dirty="0">
                <a:solidFill>
                  <a:schemeClr val="accent5"/>
                </a:solidFill>
                <a:effectLst>
                  <a:outerShdw blurRad="38100" dist="38100" dir="2700000" algn="tl">
                    <a:srgbClr val="000000">
                      <a:alpha val="43137"/>
                    </a:srgbClr>
                  </a:outerShdw>
                </a:effectLst>
                <a:latin typeface="Century Gothic" panose="020B0502020202020204" pitchFamily="34" charset="0"/>
              </a:rPr>
              <a:t>r</a:t>
            </a:r>
            <a:r>
              <a:rPr lang="en-US" sz="1800" dirty="0" err="1">
                <a:solidFill>
                  <a:schemeClr val="accent5"/>
                </a:solidFill>
                <a:effectLst>
                  <a:outerShdw blurRad="38100" dist="38100" dir="2700000" algn="tl">
                    <a:srgbClr val="000000">
                      <a:alpha val="43137"/>
                    </a:srgbClr>
                  </a:outerShdw>
                </a:effectLst>
                <a:latin typeface="Century Gothic" panose="020B0502020202020204" pitchFamily="34" charset="0"/>
              </a:rPr>
              <a:t>edu</a:t>
            </a:r>
            <a:r>
              <a:rPr lang="cs-CZ" sz="1800" dirty="0">
                <a:solidFill>
                  <a:schemeClr val="accent5"/>
                </a:solidFill>
                <a:effectLst>
                  <a:outerShdw blurRad="38100" dist="38100" dir="2700000" algn="tl">
                    <a:srgbClr val="000000">
                      <a:alpha val="43137"/>
                    </a:srgbClr>
                  </a:outerShdw>
                </a:effectLst>
                <a:latin typeface="Century Gothic" panose="020B0502020202020204" pitchFamily="34" charset="0"/>
              </a:rPr>
              <a:t>kují syntézu kolagenu</a:t>
            </a:r>
          </a:p>
          <a:p>
            <a:pPr>
              <a:lnSpc>
                <a:spcPct val="100000"/>
              </a:lnSpc>
              <a:buFont typeface="Wingdings" panose="05000000000000000000" pitchFamily="2" charset="2"/>
              <a:buChar char="q"/>
              <a:defRPr/>
            </a:pPr>
            <a:r>
              <a:rPr lang="cs-CZ" sz="1800" dirty="0">
                <a:solidFill>
                  <a:schemeClr val="accent5"/>
                </a:solidFill>
                <a:effectLst>
                  <a:outerShdw blurRad="38100" dist="38100" dir="2700000" algn="tl">
                    <a:srgbClr val="000000">
                      <a:alpha val="43137"/>
                    </a:srgbClr>
                  </a:outerShdw>
                </a:effectLst>
                <a:latin typeface="Century Gothic" panose="020B0502020202020204" pitchFamily="34" charset="0"/>
              </a:rPr>
              <a:t>zvyšují  obsah matrix </a:t>
            </a:r>
            <a:r>
              <a:rPr lang="cs-CZ" sz="1800" dirty="0" err="1">
                <a:solidFill>
                  <a:schemeClr val="accent5"/>
                </a:solidFill>
                <a:effectLst>
                  <a:outerShdw blurRad="38100" dist="38100" dir="2700000" algn="tl">
                    <a:srgbClr val="000000">
                      <a:alpha val="43137"/>
                    </a:srgbClr>
                  </a:outerShdw>
                </a:effectLst>
                <a:latin typeface="Century Gothic" panose="020B0502020202020204" pitchFamily="34" charset="0"/>
              </a:rPr>
              <a:t>metaloproteináz</a:t>
            </a:r>
            <a:endParaRPr lang="cs-CZ" sz="1800" dirty="0">
              <a:solidFill>
                <a:schemeClr val="accent5"/>
              </a:solidFill>
              <a:effectLst>
                <a:outerShdw blurRad="38100" dist="38100" dir="2700000" algn="tl">
                  <a:srgbClr val="000000">
                    <a:alpha val="43137"/>
                  </a:srgbClr>
                </a:outerShdw>
              </a:effectLst>
              <a:latin typeface="Century Gothic" panose="020B0502020202020204" pitchFamily="34" charset="0"/>
            </a:endParaRPr>
          </a:p>
          <a:p>
            <a:pPr marL="0" indent="0">
              <a:lnSpc>
                <a:spcPct val="100000"/>
              </a:lnSpc>
              <a:buNone/>
              <a:defRPr/>
            </a:pPr>
            <a:r>
              <a:rPr lang="cs-CZ" sz="1800" dirty="0">
                <a:latin typeface="Century Gothic" panose="020B0502020202020204" pitchFamily="34" charset="0"/>
              </a:rPr>
              <a:t>Prozánětlivé signály jako </a:t>
            </a:r>
            <a:r>
              <a:rPr lang="en-US" sz="1800" dirty="0">
                <a:effectLst>
                  <a:outerShdw blurRad="38100" dist="38100" dir="2700000" algn="tl">
                    <a:srgbClr val="000000">
                      <a:alpha val="43137"/>
                    </a:srgbClr>
                  </a:outerShdw>
                </a:effectLst>
                <a:latin typeface="Century Gothic" panose="020B0502020202020204" pitchFamily="34" charset="0"/>
              </a:rPr>
              <a:t>γ-interferon</a:t>
            </a:r>
            <a:r>
              <a:rPr lang="cs-CZ" sz="1800" dirty="0">
                <a:effectLst>
                  <a:outerShdw blurRad="38100" dist="38100" dir="2700000" algn="tl">
                    <a:srgbClr val="000000">
                      <a:alpha val="43137"/>
                    </a:srgbClr>
                  </a:outerShdw>
                </a:effectLst>
                <a:latin typeface="Century Gothic" panose="020B0502020202020204" pitchFamily="34" charset="0"/>
              </a:rPr>
              <a:t> (Th1 buňky) zhoršují schopnost hladkých svalových buněk</a:t>
            </a:r>
            <a:r>
              <a:rPr lang="en-US" sz="1800" dirty="0">
                <a:effectLst>
                  <a:outerShdw blurRad="38100" dist="38100" dir="2700000" algn="tl">
                    <a:srgbClr val="000000">
                      <a:alpha val="43137"/>
                    </a:srgbClr>
                  </a:outerShdw>
                </a:effectLst>
                <a:latin typeface="Century Gothic" panose="020B0502020202020204" pitchFamily="34" charset="0"/>
              </a:rPr>
              <a:t> (SMC)</a:t>
            </a:r>
            <a:r>
              <a:rPr lang="cs-CZ" sz="1800" dirty="0">
                <a:effectLst>
                  <a:outerShdw blurRad="38100" dist="38100" dir="2700000" algn="tl">
                    <a:srgbClr val="000000">
                      <a:alpha val="43137"/>
                    </a:srgbClr>
                  </a:outerShdw>
                </a:effectLst>
                <a:latin typeface="Century Gothic" panose="020B0502020202020204" pitchFamily="34" charset="0"/>
              </a:rPr>
              <a:t> syntetizovat nový kolagen, který je potřeba pro opravu a udržování extracelulární matrix fibrózní čepičky.</a:t>
            </a:r>
            <a:r>
              <a:rPr lang="en-US" sz="1800" dirty="0">
                <a:latin typeface="Century Gothic" panose="020B0502020202020204" pitchFamily="34" charset="0"/>
              </a:rPr>
              <a:t> </a:t>
            </a:r>
            <a:r>
              <a:rPr lang="cs-CZ" sz="1800" dirty="0">
                <a:latin typeface="Century Gothic" panose="020B0502020202020204" pitchFamily="34" charset="0"/>
              </a:rPr>
              <a:t> </a:t>
            </a:r>
          </a:p>
          <a:p>
            <a:pPr marL="0" indent="0">
              <a:lnSpc>
                <a:spcPct val="100000"/>
              </a:lnSpc>
              <a:buNone/>
              <a:defRPr/>
            </a:pPr>
            <a:r>
              <a:rPr lang="cs-CZ" sz="1800" dirty="0">
                <a:effectLst>
                  <a:outerShdw blurRad="38100" dist="38100" dir="2700000" algn="tl">
                    <a:srgbClr val="000000">
                      <a:alpha val="43137"/>
                    </a:srgbClr>
                  </a:outerShdw>
                </a:effectLst>
                <a:latin typeface="Century Gothic" panose="020B0502020202020204" pitchFamily="34" charset="0"/>
              </a:rPr>
              <a:t>Matrix </a:t>
            </a:r>
            <a:r>
              <a:rPr lang="cs-CZ" sz="1800" dirty="0" err="1">
                <a:effectLst>
                  <a:outerShdw blurRad="38100" dist="38100" dir="2700000" algn="tl">
                    <a:srgbClr val="000000">
                      <a:alpha val="43137"/>
                    </a:srgbClr>
                  </a:outerShdw>
                </a:effectLst>
                <a:latin typeface="Century Gothic" panose="020B0502020202020204" pitchFamily="34" charset="0"/>
              </a:rPr>
              <a:t>metaloproteinázy</a:t>
            </a:r>
            <a:r>
              <a:rPr lang="en-US" sz="1800" dirty="0">
                <a:effectLst>
                  <a:outerShdw blurRad="38100" dist="38100" dir="2700000" algn="tl">
                    <a:srgbClr val="000000">
                      <a:alpha val="43137"/>
                    </a:srgbClr>
                  </a:outerShdw>
                </a:effectLst>
                <a:latin typeface="Century Gothic" panose="020B0502020202020204" pitchFamily="34" charset="0"/>
              </a:rPr>
              <a:t>, </a:t>
            </a:r>
            <a:r>
              <a:rPr lang="cs-CZ" sz="1800" dirty="0">
                <a:effectLst>
                  <a:outerShdw blurRad="38100" dist="38100" dir="2700000" algn="tl">
                    <a:srgbClr val="000000">
                      <a:alpha val="43137"/>
                    </a:srgbClr>
                  </a:outerShdw>
                </a:effectLst>
                <a:latin typeface="Century Gothic" panose="020B0502020202020204" pitchFamily="34" charset="0"/>
              </a:rPr>
              <a:t>významně regulované prozánětlivými mediátory, silně přispívají  k likvidaci intersticiálního kolagenu, což oslabuje fibrózní čepičku a zvyšuje pravděpodobnost její ruptury.</a:t>
            </a:r>
          </a:p>
          <a:p>
            <a:pPr>
              <a:defRPr/>
            </a:pPr>
            <a:endParaRPr lang="en-US" sz="1800" dirty="0">
              <a:effectLst>
                <a:outerShdw blurRad="38100" dist="38100" dir="2700000" algn="tl">
                  <a:srgbClr val="000000">
                    <a:alpha val="43137"/>
                  </a:srgbClr>
                </a:outerShdw>
              </a:effectLst>
            </a:endParaRPr>
          </a:p>
        </p:txBody>
      </p:sp>
      <p:sp>
        <p:nvSpPr>
          <p:cNvPr id="20484" name="Obdélník 3">
            <a:extLst>
              <a:ext uri="{FF2B5EF4-FFF2-40B4-BE49-F238E27FC236}">
                <a16:creationId xmlns:a16="http://schemas.microsoft.com/office/drawing/2014/main" id="{0685139D-875A-4990-8E3E-033ECFFF5440}"/>
              </a:ext>
            </a:extLst>
          </p:cNvPr>
          <p:cNvSpPr>
            <a:spLocks noChangeArrowheads="1"/>
          </p:cNvSpPr>
          <p:nvPr/>
        </p:nvSpPr>
        <p:spPr bwMode="auto">
          <a:xfrm>
            <a:off x="6096000" y="61674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rgbClr val="FF0000"/>
                </a:solidFill>
                <a:latin typeface="Arial" panose="020B0604020202020204" pitchFamily="34" charset="0"/>
                <a:hlinkClick r:id="rId2" tooltip="Current Cardiology Reports"/>
              </a:rPr>
              <a:t>Current Cardiology Reports</a:t>
            </a:r>
            <a:endParaRPr lang="en-US" altLang="en-US" sz="1800">
              <a:solidFill>
                <a:srgbClr val="FF0000"/>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5" name="Zástupný symbol pro číslo snímku 4">
            <a:extLst>
              <a:ext uri="{FF2B5EF4-FFF2-40B4-BE49-F238E27FC236}">
                <a16:creationId xmlns:a16="http://schemas.microsoft.com/office/drawing/2014/main" id="{D0879A74-0896-4216-9132-ACA7B7F79959}"/>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41094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static-content.springer.com/image/art%3A10.1007%2Fs11886-017-0896-0/MediaObjects/11886_2017_896_Fig1_HTML.gif">
            <a:extLst>
              <a:ext uri="{FF2B5EF4-FFF2-40B4-BE49-F238E27FC236}">
                <a16:creationId xmlns:a16="http://schemas.microsoft.com/office/drawing/2014/main" id="{B6A7259D-9870-4090-AA09-D6B12D263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4" y="908051"/>
            <a:ext cx="8421687"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Obdélník 1">
            <a:extLst>
              <a:ext uri="{FF2B5EF4-FFF2-40B4-BE49-F238E27FC236}">
                <a16:creationId xmlns:a16="http://schemas.microsoft.com/office/drawing/2014/main" id="{D1044B1E-A64D-41B7-AF12-073DC5A949D9}"/>
              </a:ext>
            </a:extLst>
          </p:cNvPr>
          <p:cNvSpPr>
            <a:spLocks noChangeArrowheads="1"/>
          </p:cNvSpPr>
          <p:nvPr/>
        </p:nvSpPr>
        <p:spPr bwMode="auto">
          <a:xfrm>
            <a:off x="1922464" y="169864"/>
            <a:ext cx="96358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2800" dirty="0">
                <a:solidFill>
                  <a:schemeClr val="tx1"/>
                </a:solidFill>
              </a:rPr>
              <a:t>Ruptura a eroze plaku u akutního srdečního selhání</a:t>
            </a:r>
            <a:endParaRPr lang="en-US" altLang="en-US" sz="2800" dirty="0">
              <a:solidFill>
                <a:schemeClr val="tx1"/>
              </a:solidFill>
            </a:endParaRPr>
          </a:p>
        </p:txBody>
      </p:sp>
      <p:sp>
        <p:nvSpPr>
          <p:cNvPr id="21508" name="Obdélník 1">
            <a:extLst>
              <a:ext uri="{FF2B5EF4-FFF2-40B4-BE49-F238E27FC236}">
                <a16:creationId xmlns:a16="http://schemas.microsoft.com/office/drawing/2014/main" id="{01825135-D4FD-4105-AEEB-63C32B229B67}"/>
              </a:ext>
            </a:extLst>
          </p:cNvPr>
          <p:cNvSpPr>
            <a:spLocks noChangeArrowheads="1"/>
          </p:cNvSpPr>
          <p:nvPr/>
        </p:nvSpPr>
        <p:spPr bwMode="auto">
          <a:xfrm>
            <a:off x="6132513" y="623887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chemeClr val="tx1"/>
                </a:solidFill>
                <a:latin typeface="Arial" panose="020B0604020202020204" pitchFamily="34" charset="0"/>
                <a:hlinkClick r:id="rId3" tooltip="Current Cardiology Reports"/>
              </a:rPr>
              <a:t>Current Cardiology Reports</a:t>
            </a:r>
            <a:endParaRPr lang="en-US" altLang="en-US" sz="1800">
              <a:solidFill>
                <a:schemeClr val="tx1"/>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3" name="Zástupný symbol pro číslo snímku 2">
            <a:extLst>
              <a:ext uri="{FF2B5EF4-FFF2-40B4-BE49-F238E27FC236}">
                <a16:creationId xmlns:a16="http://schemas.microsoft.com/office/drawing/2014/main" id="{9F7E023A-1DAA-408D-8D1D-2068ABB3031A}"/>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pPr/>
              <a:t>11</a:t>
            </a:fld>
            <a:endParaRPr lang="cs-CZ" altLang="en-US"/>
          </a:p>
        </p:txBody>
      </p:sp>
    </p:spTree>
    <p:extLst>
      <p:ext uri="{BB962C8B-B14F-4D97-AF65-F5344CB8AC3E}">
        <p14:creationId xmlns:p14="http://schemas.microsoft.com/office/powerpoint/2010/main" val="319839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3FFF17-02D6-486B-AA89-71995D3DF1D9}"/>
              </a:ext>
            </a:extLst>
          </p:cNvPr>
          <p:cNvSpPr>
            <a:spLocks noGrp="1"/>
          </p:cNvSpPr>
          <p:nvPr>
            <p:ph type="title"/>
          </p:nvPr>
        </p:nvSpPr>
        <p:spPr/>
        <p:txBody>
          <a:bodyPr/>
          <a:lstStyle/>
          <a:p>
            <a:pPr>
              <a:defRPr/>
            </a:pPr>
            <a:r>
              <a:rPr lang="cs-CZ" dirty="0">
                <a:latin typeface="Century Gothic" panose="020B0502020202020204" pitchFamily="34" charset="0"/>
              </a:rPr>
              <a:t>Zánět a plaky</a:t>
            </a:r>
            <a:endParaRPr lang="en-US" dirty="0">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F5085C7A-E3DA-4651-B964-03E5D7825FBD}"/>
              </a:ext>
            </a:extLst>
          </p:cNvPr>
          <p:cNvSpPr>
            <a:spLocks noGrp="1"/>
          </p:cNvSpPr>
          <p:nvPr>
            <p:ph idx="1"/>
          </p:nvPr>
        </p:nvSpPr>
        <p:spPr/>
        <p:txBody>
          <a:bodyPr/>
          <a:lstStyle/>
          <a:p>
            <a:pPr marL="0" indent="0">
              <a:lnSpc>
                <a:spcPct val="100000"/>
              </a:lnSpc>
              <a:buNone/>
              <a:defRPr/>
            </a:pPr>
            <a:r>
              <a:rPr lang="cs-CZ" dirty="0">
                <a:latin typeface="Century Gothic" panose="020B0502020202020204" pitchFamily="34" charset="0"/>
              </a:rPr>
              <a:t>Zánět se patogeneticky účastní při rozvoji akutního koronárního syndromu (ACS)</a:t>
            </a:r>
            <a:r>
              <a:rPr lang="en-US" dirty="0">
                <a:latin typeface="Century Gothic" panose="020B0502020202020204" pitchFamily="34" charset="0"/>
              </a:rPr>
              <a:t>. </a:t>
            </a:r>
            <a:endParaRPr lang="cs-CZ" dirty="0">
              <a:latin typeface="Century Gothic" panose="020B0502020202020204" pitchFamily="34" charset="0"/>
            </a:endParaRPr>
          </a:p>
          <a:p>
            <a:pPr marL="0" indent="0">
              <a:lnSpc>
                <a:spcPct val="100000"/>
              </a:lnSpc>
              <a:buNone/>
              <a:defRPr/>
            </a:pPr>
            <a:r>
              <a:rPr lang="cs-CZ" dirty="0">
                <a:latin typeface="Century Gothic" panose="020B0502020202020204" pitchFamily="34" charset="0"/>
              </a:rPr>
              <a:t>Dva hlavní mechanismy při rozvoji ACS</a:t>
            </a:r>
          </a:p>
          <a:p>
            <a:pPr>
              <a:lnSpc>
                <a:spcPct val="100000"/>
              </a:lnSpc>
              <a:buFont typeface="Wingdings" panose="05000000000000000000" pitchFamily="2" charset="2"/>
              <a:buChar char="q"/>
              <a:defRPr/>
            </a:pPr>
            <a:r>
              <a:rPr lang="en-US" dirty="0" err="1">
                <a:solidFill>
                  <a:srgbClr val="FF0000"/>
                </a:solidFill>
                <a:effectLst>
                  <a:outerShdw blurRad="38100" dist="38100" dir="2700000" algn="tl">
                    <a:srgbClr val="000000">
                      <a:alpha val="43137"/>
                    </a:srgbClr>
                  </a:outerShdw>
                </a:effectLst>
                <a:latin typeface="Century Gothic" panose="020B0502020202020204" pitchFamily="34" charset="0"/>
              </a:rPr>
              <a:t>ruptur</a:t>
            </a:r>
            <a:r>
              <a:rPr lang="cs-CZ" dirty="0">
                <a:solidFill>
                  <a:srgbClr val="FF0000"/>
                </a:solidFill>
                <a:effectLst>
                  <a:outerShdw blurRad="38100" dist="38100" dir="2700000" algn="tl">
                    <a:srgbClr val="000000">
                      <a:alpha val="43137"/>
                    </a:srgbClr>
                  </a:outerShdw>
                </a:effectLst>
                <a:latin typeface="Century Gothic" panose="020B0502020202020204" pitchFamily="34" charset="0"/>
              </a:rPr>
              <a:t>a</a:t>
            </a:r>
            <a:r>
              <a:rPr lang="en-US" dirty="0">
                <a:solidFill>
                  <a:srgbClr val="FF0000"/>
                </a:solidFill>
                <a:effectLst>
                  <a:outerShdw blurRad="38100" dist="38100" dir="2700000" algn="tl">
                    <a:srgbClr val="000000">
                      <a:alpha val="43137"/>
                    </a:srgbClr>
                  </a:outerShdw>
                </a:effectLst>
                <a:latin typeface="Century Gothic" panose="020B0502020202020204" pitchFamily="34" charset="0"/>
              </a:rPr>
              <a:t> </a:t>
            </a:r>
            <a:r>
              <a:rPr lang="cs-CZ" dirty="0">
                <a:solidFill>
                  <a:srgbClr val="FF0000"/>
                </a:solidFill>
                <a:effectLst>
                  <a:outerShdw blurRad="38100" dist="38100" dir="2700000" algn="tl">
                    <a:srgbClr val="000000">
                      <a:alpha val="43137"/>
                    </a:srgbClr>
                  </a:outerShdw>
                </a:effectLst>
                <a:latin typeface="Century Gothic" panose="020B0502020202020204" pitchFamily="34" charset="0"/>
              </a:rPr>
              <a:t>fibrózní čepičky plaku</a:t>
            </a:r>
            <a:r>
              <a:rPr lang="en-US" dirty="0">
                <a:latin typeface="Century Gothic" panose="020B0502020202020204" pitchFamily="34" charset="0"/>
              </a:rPr>
              <a:t>, </a:t>
            </a:r>
            <a:r>
              <a:rPr lang="cs-CZ" dirty="0">
                <a:latin typeface="Century Gothic" panose="020B0502020202020204" pitchFamily="34" charset="0"/>
              </a:rPr>
              <a:t>která způsobuje fatální  IM (vyšší stupeň zánětu)</a:t>
            </a:r>
            <a:r>
              <a:rPr lang="en-US" dirty="0">
                <a:latin typeface="Century Gothic" panose="020B0502020202020204" pitchFamily="34" charset="0"/>
              </a:rPr>
              <a:t>, a </a:t>
            </a:r>
            <a:endParaRPr lang="cs-CZ" dirty="0">
              <a:latin typeface="Century Gothic" panose="020B0502020202020204" pitchFamily="34" charset="0"/>
            </a:endParaRPr>
          </a:p>
          <a:p>
            <a:pPr>
              <a:lnSpc>
                <a:spcPct val="100000"/>
              </a:lnSpc>
              <a:buFont typeface="Wingdings" panose="05000000000000000000" pitchFamily="2" charset="2"/>
              <a:buChar char="q"/>
              <a:defRPr/>
            </a:pPr>
            <a:r>
              <a:rPr lang="cs-CZ" dirty="0">
                <a:solidFill>
                  <a:srgbClr val="FF0000"/>
                </a:solidFill>
                <a:effectLst>
                  <a:outerShdw blurRad="38100" dist="38100" dir="2700000" algn="tl">
                    <a:srgbClr val="000000">
                      <a:alpha val="43137"/>
                    </a:srgbClr>
                  </a:outerShdw>
                </a:effectLst>
                <a:latin typeface="Century Gothic" panose="020B0502020202020204" pitchFamily="34" charset="0"/>
              </a:rPr>
              <a:t>povrchová eroze intimy </a:t>
            </a:r>
            <a:r>
              <a:rPr lang="cs-CZ" dirty="0">
                <a:latin typeface="Century Gothic" panose="020B0502020202020204" pitchFamily="34" charset="0"/>
              </a:rPr>
              <a:t>(nižší stupeň zánětu)</a:t>
            </a:r>
            <a:r>
              <a:rPr lang="en-US" dirty="0">
                <a:latin typeface="Century Gothic" panose="020B0502020202020204" pitchFamily="34" charset="0"/>
              </a:rPr>
              <a:t> </a:t>
            </a:r>
            <a:endParaRPr lang="cs-CZ" dirty="0">
              <a:latin typeface="Century Gothic" panose="020B0502020202020204" pitchFamily="34" charset="0"/>
            </a:endParaRPr>
          </a:p>
          <a:p>
            <a:pPr marL="0" indent="0">
              <a:lnSpc>
                <a:spcPct val="100000"/>
              </a:lnSpc>
              <a:buNone/>
              <a:defRPr/>
            </a:pPr>
            <a:r>
              <a:rPr lang="en-US" dirty="0">
                <a:latin typeface="Century Gothic" panose="020B0502020202020204" pitchFamily="34" charset="0"/>
              </a:rPr>
              <a:t>T</a:t>
            </a:r>
            <a:r>
              <a:rPr lang="cs-CZ" dirty="0" err="1">
                <a:latin typeface="Century Gothic" panose="020B0502020202020204" pitchFamily="34" charset="0"/>
              </a:rPr>
              <a:t>loušťka</a:t>
            </a:r>
            <a:r>
              <a:rPr lang="cs-CZ" dirty="0">
                <a:latin typeface="Century Gothic" panose="020B0502020202020204" pitchFamily="34" charset="0"/>
              </a:rPr>
              <a:t> fibrózní čepičky</a:t>
            </a:r>
            <a:r>
              <a:rPr lang="en-US" dirty="0">
                <a:latin typeface="Century Gothic" panose="020B0502020202020204" pitchFamily="34" charset="0"/>
              </a:rPr>
              <a:t> ≈ 60 to 70 </a:t>
            </a:r>
            <a:r>
              <a:rPr lang="en-US" dirty="0" err="1">
                <a:latin typeface="Century Gothic" panose="020B0502020202020204" pitchFamily="34" charset="0"/>
              </a:rPr>
              <a:t>μm</a:t>
            </a:r>
            <a:r>
              <a:rPr lang="cs-CZ" dirty="0">
                <a:latin typeface="Century Gothic" panose="020B0502020202020204" pitchFamily="34" charset="0"/>
              </a:rPr>
              <a:t>. </a:t>
            </a:r>
          </a:p>
          <a:p>
            <a:pPr marL="0" indent="0">
              <a:buNone/>
              <a:defRPr/>
            </a:pPr>
            <a:endParaRPr lang="en-US" dirty="0">
              <a:solidFill>
                <a:srgbClr val="FF0000"/>
              </a:solidFill>
              <a:effectLst>
                <a:outerShdw blurRad="38100" dist="38100" dir="2700000" algn="tl">
                  <a:srgbClr val="000000">
                    <a:alpha val="43137"/>
                  </a:srgbClr>
                </a:outerShdw>
              </a:effectLst>
            </a:endParaRPr>
          </a:p>
        </p:txBody>
      </p:sp>
      <p:sp>
        <p:nvSpPr>
          <p:cNvPr id="22532" name="Obdélník 3">
            <a:extLst>
              <a:ext uri="{FF2B5EF4-FFF2-40B4-BE49-F238E27FC236}">
                <a16:creationId xmlns:a16="http://schemas.microsoft.com/office/drawing/2014/main" id="{DFF07781-E83E-4011-B2DE-E2FF206DB31D}"/>
              </a:ext>
            </a:extLst>
          </p:cNvPr>
          <p:cNvSpPr>
            <a:spLocks noChangeArrowheads="1"/>
          </p:cNvSpPr>
          <p:nvPr/>
        </p:nvSpPr>
        <p:spPr bwMode="auto">
          <a:xfrm>
            <a:off x="6096000" y="61674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rgbClr val="FF0000"/>
                </a:solidFill>
                <a:latin typeface="Arial" panose="020B0604020202020204" pitchFamily="34" charset="0"/>
                <a:hlinkClick r:id="rId2" tooltip="Current Cardiology Reports"/>
              </a:rPr>
              <a:t>Current Cardiology Reports</a:t>
            </a:r>
            <a:endParaRPr lang="en-US" altLang="en-US" sz="1800">
              <a:solidFill>
                <a:srgbClr val="FF0000"/>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5" name="Zástupný symbol pro číslo snímku 4">
            <a:extLst>
              <a:ext uri="{FF2B5EF4-FFF2-40B4-BE49-F238E27FC236}">
                <a16:creationId xmlns:a16="http://schemas.microsoft.com/office/drawing/2014/main" id="{4E97C812-FCD6-4D04-B0C6-8215C1153D9B}"/>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Tree>
    <p:extLst>
      <p:ext uri="{BB962C8B-B14F-4D97-AF65-F5344CB8AC3E}">
        <p14:creationId xmlns:p14="http://schemas.microsoft.com/office/powerpoint/2010/main" val="429502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14E442-8F59-4406-946D-7338693EDAE0}"/>
              </a:ext>
            </a:extLst>
          </p:cNvPr>
          <p:cNvSpPr>
            <a:spLocks noGrp="1"/>
          </p:cNvSpPr>
          <p:nvPr>
            <p:ph type="title"/>
          </p:nvPr>
        </p:nvSpPr>
        <p:spPr/>
        <p:txBody>
          <a:bodyPr/>
          <a:lstStyle/>
          <a:p>
            <a:pPr>
              <a:defRPr/>
            </a:pPr>
            <a:r>
              <a:rPr lang="cs-CZ" dirty="0"/>
              <a:t>Zánět a plaky</a:t>
            </a:r>
            <a:endParaRPr lang="en-US" dirty="0"/>
          </a:p>
        </p:txBody>
      </p:sp>
      <p:sp>
        <p:nvSpPr>
          <p:cNvPr id="3" name="Zástupný symbol pro obsah 2">
            <a:extLst>
              <a:ext uri="{FF2B5EF4-FFF2-40B4-BE49-F238E27FC236}">
                <a16:creationId xmlns:a16="http://schemas.microsoft.com/office/drawing/2014/main" id="{A9ECC242-93FD-46DB-B956-5D4530B396AD}"/>
              </a:ext>
            </a:extLst>
          </p:cNvPr>
          <p:cNvSpPr>
            <a:spLocks noGrp="1"/>
          </p:cNvSpPr>
          <p:nvPr>
            <p:ph idx="1"/>
          </p:nvPr>
        </p:nvSpPr>
        <p:spPr/>
        <p:txBody>
          <a:bodyPr/>
          <a:lstStyle/>
          <a:p>
            <a:pPr marL="0" indent="0">
              <a:lnSpc>
                <a:spcPct val="100000"/>
              </a:lnSpc>
              <a:buNone/>
              <a:defRPr/>
            </a:pPr>
            <a:r>
              <a:rPr lang="cs-CZ" altLang="cs-CZ" sz="2400" dirty="0">
                <a:latin typeface="Century Gothic" panose="020B0502020202020204" pitchFamily="34" charset="0"/>
              </a:rPr>
              <a:t>Hlavním rysem ACS je </a:t>
            </a:r>
            <a:r>
              <a:rPr lang="cs-CZ" altLang="cs-CZ" sz="2400" dirty="0" err="1">
                <a:latin typeface="Century Gothic" panose="020B0502020202020204" pitchFamily="34" charset="0"/>
              </a:rPr>
              <a:t>dysregulace</a:t>
            </a:r>
            <a:r>
              <a:rPr lang="cs-CZ" altLang="cs-CZ" sz="2400" dirty="0">
                <a:latin typeface="Century Gothic" panose="020B0502020202020204" pitchFamily="34" charset="0"/>
              </a:rPr>
              <a:t> získané imunity</a:t>
            </a:r>
            <a:r>
              <a:rPr lang="en-US" altLang="cs-CZ" sz="2400" dirty="0">
                <a:latin typeface="Century Gothic" panose="020B0502020202020204" pitchFamily="34" charset="0"/>
              </a:rPr>
              <a:t> </a:t>
            </a:r>
            <a:endParaRPr lang="cs-CZ" altLang="cs-CZ" sz="2400" dirty="0">
              <a:latin typeface="Century Gothic" panose="020B0502020202020204" pitchFamily="34" charset="0"/>
            </a:endParaRPr>
          </a:p>
          <a:p>
            <a:pPr marL="0" indent="0">
              <a:lnSpc>
                <a:spcPct val="100000"/>
              </a:lnSpc>
              <a:defRPr/>
            </a:pPr>
            <a:r>
              <a:rPr lang="cs-CZ" altLang="cs-CZ" sz="2000" dirty="0">
                <a:solidFill>
                  <a:srgbClr val="FF0000"/>
                </a:solidFill>
                <a:effectLst>
                  <a:outerShdw blurRad="38100" dist="38100" dir="2700000" algn="tl">
                    <a:srgbClr val="C0C0C0"/>
                  </a:outerShdw>
                </a:effectLst>
                <a:latin typeface="Century Gothic" panose="020B0502020202020204" pitchFamily="34" charset="0"/>
              </a:rPr>
              <a:t>A</a:t>
            </a:r>
            <a:r>
              <a:rPr lang="en-US" altLang="cs-CZ" sz="2000" dirty="0" err="1">
                <a:solidFill>
                  <a:srgbClr val="FF0000"/>
                </a:solidFill>
                <a:effectLst>
                  <a:outerShdw blurRad="38100" dist="38100" dir="2700000" algn="tl">
                    <a:srgbClr val="C0C0C0"/>
                  </a:outerShdw>
                </a:effectLst>
                <a:latin typeface="Century Gothic" panose="020B0502020202020204" pitchFamily="34" charset="0"/>
              </a:rPr>
              <a:t>bnormalit</a:t>
            </a:r>
            <a:r>
              <a:rPr lang="cs-CZ" altLang="cs-CZ" sz="2000" dirty="0">
                <a:solidFill>
                  <a:srgbClr val="FF0000"/>
                </a:solidFill>
                <a:effectLst>
                  <a:outerShdw blurRad="38100" dist="38100" dir="2700000" algn="tl">
                    <a:srgbClr val="C0C0C0"/>
                  </a:outerShdw>
                </a:effectLst>
                <a:latin typeface="Century Gothic" panose="020B0502020202020204" pitchFamily="34" charset="0"/>
              </a:rPr>
              <a:t>y subpopulací</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 CD4</a:t>
            </a:r>
            <a:r>
              <a:rPr lang="en-US" altLang="cs-CZ" sz="2000" baseline="30000" dirty="0">
                <a:solidFill>
                  <a:srgbClr val="FF0000"/>
                </a:solidFill>
                <a:effectLst>
                  <a:outerShdw blurRad="38100" dist="38100" dir="2700000" algn="tl">
                    <a:srgbClr val="C0C0C0"/>
                  </a:outerShdw>
                </a:effectLst>
                <a:latin typeface="Century Gothic" panose="020B0502020202020204" pitchFamily="34" charset="0"/>
              </a:rPr>
              <a:t>+</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helper T-</a:t>
            </a:r>
            <a:r>
              <a:rPr lang="cs-CZ" altLang="cs-CZ" sz="2000" dirty="0">
                <a:solidFill>
                  <a:srgbClr val="FF0000"/>
                </a:solidFill>
                <a:effectLst>
                  <a:outerShdw blurRad="38100" dist="38100" dir="2700000" algn="tl">
                    <a:srgbClr val="C0C0C0"/>
                  </a:outerShdw>
                </a:effectLst>
                <a:latin typeface="Century Gothic" panose="020B0502020202020204" pitchFamily="34" charset="0"/>
              </a:rPr>
              <a:t>buněk</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 </a:t>
            </a:r>
            <a:r>
              <a:rPr lang="cs-CZ" altLang="cs-CZ" sz="2000" dirty="0">
                <a:latin typeface="Century Gothic" panose="020B0502020202020204" pitchFamily="34" charset="0"/>
              </a:rPr>
              <a:t>jsou asi u poloviny pacientů s ACS asociovány se zhoršenou prognózou, zejména u pacientů s diabetes </a:t>
            </a:r>
            <a:r>
              <a:rPr lang="cs-CZ" altLang="cs-CZ" sz="2000" dirty="0" err="1">
                <a:latin typeface="Century Gothic" panose="020B0502020202020204" pitchFamily="34" charset="0"/>
              </a:rPr>
              <a:t>mellitus</a:t>
            </a:r>
            <a:r>
              <a:rPr lang="cs-CZ" altLang="cs-CZ" sz="2000" dirty="0">
                <a:latin typeface="Century Gothic" panose="020B0502020202020204" pitchFamily="34" charset="0"/>
              </a:rPr>
              <a:t>. </a:t>
            </a:r>
          </a:p>
          <a:p>
            <a:pPr marL="0" indent="0">
              <a:lnSpc>
                <a:spcPct val="100000"/>
              </a:lnSpc>
              <a:defRPr/>
            </a:pPr>
            <a:r>
              <a:rPr lang="cs-CZ" altLang="cs-CZ" sz="2000" dirty="0">
                <a:solidFill>
                  <a:srgbClr val="FF0000"/>
                </a:solidFill>
                <a:effectLst>
                  <a:outerShdw blurRad="38100" dist="38100" dir="2700000" algn="tl">
                    <a:srgbClr val="C0C0C0"/>
                  </a:outerShdw>
                </a:effectLst>
                <a:latin typeface="Century Gothic" panose="020B0502020202020204" pitchFamily="34" charset="0"/>
              </a:rPr>
              <a:t>Subpopulace </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CD4</a:t>
            </a:r>
            <a:r>
              <a:rPr lang="en-US" altLang="cs-CZ" sz="2000" baseline="30000" dirty="0">
                <a:solidFill>
                  <a:srgbClr val="FF0000"/>
                </a:solidFill>
                <a:effectLst>
                  <a:outerShdw blurRad="38100" dist="38100" dir="2700000" algn="tl">
                    <a:srgbClr val="C0C0C0"/>
                  </a:outerShdw>
                </a:effectLst>
                <a:latin typeface="Century Gothic" panose="020B0502020202020204" pitchFamily="34" charset="0"/>
              </a:rPr>
              <a:t>+</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CD28</a:t>
            </a:r>
            <a:r>
              <a:rPr lang="en-US" altLang="cs-CZ" sz="2000" baseline="30000" dirty="0">
                <a:solidFill>
                  <a:srgbClr val="FF0000"/>
                </a:solidFill>
                <a:effectLst>
                  <a:outerShdw blurRad="38100" dist="38100" dir="2700000" algn="tl">
                    <a:srgbClr val="C0C0C0"/>
                  </a:outerShdw>
                </a:effectLst>
                <a:latin typeface="Century Gothic" panose="020B0502020202020204" pitchFamily="34" charset="0"/>
              </a:rPr>
              <a:t>null</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 T-</a:t>
            </a:r>
            <a:r>
              <a:rPr lang="cs-CZ" altLang="cs-CZ" sz="2000" dirty="0">
                <a:solidFill>
                  <a:srgbClr val="FF0000"/>
                </a:solidFill>
                <a:effectLst>
                  <a:outerShdw blurRad="38100" dist="38100" dir="2700000" algn="tl">
                    <a:srgbClr val="C0C0C0"/>
                  </a:outerShdw>
                </a:effectLst>
                <a:latin typeface="Century Gothic" panose="020B0502020202020204" pitchFamily="34" charset="0"/>
              </a:rPr>
              <a:t>buněk má</a:t>
            </a:r>
          </a:p>
          <a:p>
            <a:pPr marL="0" indent="0">
              <a:lnSpc>
                <a:spcPct val="100000"/>
              </a:lnSpc>
              <a:buFont typeface="Wingdings" panose="05000000000000000000" pitchFamily="2" charset="2"/>
              <a:buChar char="q"/>
              <a:defRPr/>
            </a:pPr>
            <a:r>
              <a:rPr lang="cs-CZ" altLang="cs-CZ" sz="2000" dirty="0">
                <a:solidFill>
                  <a:srgbClr val="63891F"/>
                </a:solidFill>
                <a:effectLst>
                  <a:outerShdw blurRad="38100" dist="38100" dir="2700000" algn="tl">
                    <a:srgbClr val="C0C0C0"/>
                  </a:outerShdw>
                </a:effectLst>
                <a:latin typeface="Century Gothic" panose="020B0502020202020204" pitchFamily="34" charset="0"/>
              </a:rPr>
              <a:t>Zvýšenou odolnost vůči </a:t>
            </a:r>
            <a:r>
              <a:rPr lang="cs-CZ" altLang="cs-CZ" sz="2000" dirty="0" err="1">
                <a:solidFill>
                  <a:srgbClr val="63891F"/>
                </a:solidFill>
                <a:effectLst>
                  <a:outerShdw blurRad="38100" dist="38100" dir="2700000" algn="tl">
                    <a:srgbClr val="C0C0C0"/>
                  </a:outerShdw>
                </a:effectLst>
                <a:latin typeface="Century Gothic" panose="020B0502020202020204" pitchFamily="34" charset="0"/>
              </a:rPr>
              <a:t>apoptóze</a:t>
            </a:r>
            <a:endParaRPr lang="cs-CZ" altLang="cs-CZ" sz="2000" dirty="0">
              <a:solidFill>
                <a:srgbClr val="63891F"/>
              </a:solidFill>
              <a:effectLst>
                <a:outerShdw blurRad="38100" dist="38100" dir="2700000" algn="tl">
                  <a:srgbClr val="C0C0C0"/>
                </a:outerShdw>
              </a:effectLst>
              <a:latin typeface="Century Gothic" panose="020B0502020202020204" pitchFamily="34" charset="0"/>
            </a:endParaRPr>
          </a:p>
          <a:p>
            <a:pPr marL="0" indent="0">
              <a:lnSpc>
                <a:spcPct val="100000"/>
              </a:lnSpc>
              <a:buFont typeface="Wingdings" panose="05000000000000000000" pitchFamily="2" charset="2"/>
              <a:buChar char="q"/>
              <a:defRPr/>
            </a:pPr>
            <a:r>
              <a:rPr lang="cs-CZ" altLang="cs-CZ" sz="2000" dirty="0">
                <a:solidFill>
                  <a:srgbClr val="63891F"/>
                </a:solidFill>
                <a:effectLst>
                  <a:outerShdw blurRad="38100" dist="38100" dir="2700000" algn="tl">
                    <a:srgbClr val="C0C0C0"/>
                  </a:outerShdw>
                </a:effectLst>
                <a:latin typeface="Century Gothic" panose="020B0502020202020204" pitchFamily="34" charset="0"/>
              </a:rPr>
              <a:t>Prozánětlivé vlastnosti</a:t>
            </a:r>
            <a:r>
              <a:rPr lang="en-US" altLang="cs-CZ" sz="2000" dirty="0">
                <a:solidFill>
                  <a:srgbClr val="63891F"/>
                </a:solidFill>
                <a:effectLst>
                  <a:outerShdw blurRad="38100" dist="38100" dir="2700000" algn="tl">
                    <a:srgbClr val="C0C0C0"/>
                  </a:outerShdw>
                </a:effectLst>
                <a:latin typeface="Century Gothic" panose="020B0502020202020204" pitchFamily="34" charset="0"/>
              </a:rPr>
              <a:t> (</a:t>
            </a:r>
            <a:r>
              <a:rPr lang="cs-CZ" altLang="cs-CZ" sz="2000" dirty="0">
                <a:solidFill>
                  <a:srgbClr val="63891F"/>
                </a:solidFill>
                <a:effectLst>
                  <a:outerShdw blurRad="38100" dist="38100" dir="2700000" algn="tl">
                    <a:srgbClr val="C0C0C0"/>
                  </a:outerShdw>
                </a:effectLst>
                <a:latin typeface="Century Gothic" panose="020B0502020202020204" pitchFamily="34" charset="0"/>
              </a:rPr>
              <a:t>zvýšená produkce </a:t>
            </a:r>
            <a:r>
              <a:rPr lang="en-US" altLang="cs-CZ" sz="2000" dirty="0">
                <a:solidFill>
                  <a:srgbClr val="63891F"/>
                </a:solidFill>
                <a:effectLst>
                  <a:outerShdw blurRad="38100" dist="38100" dir="2700000" algn="tl">
                    <a:srgbClr val="C0C0C0"/>
                  </a:outerShdw>
                </a:effectLst>
                <a:latin typeface="Century Gothic" panose="020B0502020202020204" pitchFamily="34" charset="0"/>
              </a:rPr>
              <a:t> IFN-γ a TNF-α), </a:t>
            </a:r>
            <a:r>
              <a:rPr lang="cs-CZ" altLang="cs-CZ" sz="2000" dirty="0">
                <a:solidFill>
                  <a:srgbClr val="63891F"/>
                </a:solidFill>
                <a:effectLst>
                  <a:outerShdw blurRad="38100" dist="38100" dir="2700000" algn="tl">
                    <a:srgbClr val="C0C0C0"/>
                  </a:outerShdw>
                </a:effectLst>
                <a:latin typeface="Century Gothic" panose="020B0502020202020204" pitchFamily="34" charset="0"/>
              </a:rPr>
              <a:t>silně asociované s </a:t>
            </a:r>
            <a:r>
              <a:rPr lang="en-US" altLang="cs-CZ" sz="2000" dirty="0">
                <a:solidFill>
                  <a:srgbClr val="63891F"/>
                </a:solidFill>
                <a:effectLst>
                  <a:outerShdw blurRad="38100" dist="38100" dir="2700000" algn="tl">
                    <a:srgbClr val="C0C0C0"/>
                  </a:outerShdw>
                </a:effectLst>
                <a:latin typeface="Century Gothic" panose="020B0502020202020204" pitchFamily="34" charset="0"/>
              </a:rPr>
              <a:t>ACS; </a:t>
            </a:r>
            <a:endParaRPr lang="cs-CZ" altLang="cs-CZ" sz="2000" dirty="0">
              <a:solidFill>
                <a:srgbClr val="63891F"/>
              </a:solidFill>
              <a:effectLst>
                <a:outerShdw blurRad="38100" dist="38100" dir="2700000" algn="tl">
                  <a:srgbClr val="C0C0C0"/>
                </a:outerShdw>
              </a:effectLst>
              <a:latin typeface="Century Gothic" panose="020B0502020202020204" pitchFamily="34" charset="0"/>
            </a:endParaRPr>
          </a:p>
          <a:p>
            <a:pPr marL="0" indent="0">
              <a:lnSpc>
                <a:spcPct val="100000"/>
              </a:lnSpc>
              <a:buFont typeface="Wingdings" panose="05000000000000000000" pitchFamily="2" charset="2"/>
              <a:buChar char="q"/>
              <a:defRPr/>
            </a:pPr>
            <a:r>
              <a:rPr lang="en-US" altLang="cs-CZ" sz="2000" dirty="0">
                <a:solidFill>
                  <a:srgbClr val="63891F"/>
                </a:solidFill>
                <a:effectLst>
                  <a:outerShdw blurRad="38100" dist="38100" dir="2700000" algn="tl">
                    <a:srgbClr val="C0C0C0"/>
                  </a:outerShdw>
                </a:effectLst>
                <a:latin typeface="Century Gothic" panose="020B0502020202020204" pitchFamily="34" charset="0"/>
              </a:rPr>
              <a:t>CD4</a:t>
            </a:r>
            <a:r>
              <a:rPr lang="en-US" altLang="cs-CZ" sz="2000" baseline="30000" dirty="0">
                <a:solidFill>
                  <a:srgbClr val="63891F"/>
                </a:solidFill>
                <a:effectLst>
                  <a:outerShdw blurRad="38100" dist="38100" dir="2700000" algn="tl">
                    <a:srgbClr val="C0C0C0"/>
                  </a:outerShdw>
                </a:effectLst>
                <a:latin typeface="Century Gothic" panose="020B0502020202020204" pitchFamily="34" charset="0"/>
              </a:rPr>
              <a:t>+</a:t>
            </a:r>
            <a:r>
              <a:rPr lang="en-US" altLang="cs-CZ" sz="2000" dirty="0">
                <a:solidFill>
                  <a:srgbClr val="63891F"/>
                </a:solidFill>
                <a:effectLst>
                  <a:outerShdw blurRad="38100" dist="38100" dir="2700000" algn="tl">
                    <a:srgbClr val="C0C0C0"/>
                  </a:outerShdw>
                </a:effectLst>
                <a:latin typeface="Century Gothic" panose="020B0502020202020204" pitchFamily="34" charset="0"/>
              </a:rPr>
              <a:t>CD28</a:t>
            </a:r>
            <a:r>
              <a:rPr lang="en-US" altLang="cs-CZ" sz="2000" baseline="30000" dirty="0">
                <a:solidFill>
                  <a:srgbClr val="63891F"/>
                </a:solidFill>
                <a:effectLst>
                  <a:outerShdw blurRad="38100" dist="38100" dir="2700000" algn="tl">
                    <a:srgbClr val="C0C0C0"/>
                  </a:outerShdw>
                </a:effectLst>
                <a:latin typeface="Century Gothic" panose="020B0502020202020204" pitchFamily="34" charset="0"/>
              </a:rPr>
              <a:t>null</a:t>
            </a:r>
            <a:r>
              <a:rPr lang="en-US" altLang="cs-CZ" sz="2000" dirty="0">
                <a:solidFill>
                  <a:srgbClr val="63891F"/>
                </a:solidFill>
                <a:effectLst>
                  <a:outerShdw blurRad="38100" dist="38100" dir="2700000" algn="tl">
                    <a:srgbClr val="C0C0C0"/>
                  </a:outerShdw>
                </a:effectLst>
                <a:latin typeface="Century Gothic" panose="020B0502020202020204" pitchFamily="34" charset="0"/>
              </a:rPr>
              <a:t> T-</a:t>
            </a:r>
            <a:r>
              <a:rPr lang="cs-CZ" altLang="cs-CZ" sz="2000" dirty="0">
                <a:solidFill>
                  <a:srgbClr val="63891F"/>
                </a:solidFill>
                <a:effectLst>
                  <a:outerShdw blurRad="38100" dist="38100" dir="2700000" algn="tl">
                    <a:srgbClr val="C0C0C0"/>
                  </a:outerShdw>
                </a:effectLst>
                <a:latin typeface="Century Gothic" panose="020B0502020202020204" pitchFamily="34" charset="0"/>
              </a:rPr>
              <a:t>buňky jsou přítomny zejména u nálezů nestabilní anginy pectoris s rupturou</a:t>
            </a:r>
          </a:p>
          <a:p>
            <a:pPr marL="0" indent="0">
              <a:lnSpc>
                <a:spcPct val="100000"/>
              </a:lnSpc>
              <a:buNone/>
              <a:defRPr/>
            </a:pPr>
            <a:r>
              <a:rPr lang="cs-CZ" altLang="cs-CZ" sz="2000" dirty="0">
                <a:latin typeface="Century Gothic" panose="020B0502020202020204" pitchFamily="34" charset="0"/>
              </a:rPr>
              <a:t>Nerovnováha v imunitních mechanismech může přispívat k destabilizaci plaku jako jeden z nejdůležitějších faktorů</a:t>
            </a:r>
            <a:r>
              <a:rPr lang="en-US" altLang="cs-CZ" sz="2000" dirty="0">
                <a:latin typeface="Century Gothic" panose="020B0502020202020204" pitchFamily="34" charset="0"/>
              </a:rPr>
              <a:t> </a:t>
            </a:r>
            <a:endParaRPr lang="cs-CZ" altLang="cs-CZ" sz="2000" dirty="0">
              <a:latin typeface="Century Gothic" panose="020B0502020202020204" pitchFamily="34" charset="0"/>
            </a:endParaRPr>
          </a:p>
        </p:txBody>
      </p:sp>
      <p:sp>
        <p:nvSpPr>
          <p:cNvPr id="23556" name="Obdélník 3">
            <a:extLst>
              <a:ext uri="{FF2B5EF4-FFF2-40B4-BE49-F238E27FC236}">
                <a16:creationId xmlns:a16="http://schemas.microsoft.com/office/drawing/2014/main" id="{71F98DA0-8B10-4F4D-AA8D-BA183A895A1E}"/>
              </a:ext>
            </a:extLst>
          </p:cNvPr>
          <p:cNvSpPr>
            <a:spLocks noChangeArrowheads="1"/>
          </p:cNvSpPr>
          <p:nvPr/>
        </p:nvSpPr>
        <p:spPr bwMode="auto">
          <a:xfrm>
            <a:off x="7680325"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chemeClr val="tx1"/>
                </a:solidFill>
                <a:latin typeface="Arial" panose="020B0604020202020204" pitchFamily="34" charset="0"/>
                <a:hlinkClick r:id="rId2" tooltip="Current Cardiology Reports"/>
              </a:rPr>
              <a:t>Current Cardiology Reports</a:t>
            </a:r>
            <a:endParaRPr lang="en-US" altLang="en-US" sz="1800">
              <a:solidFill>
                <a:schemeClr val="tx1"/>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5" name="Zástupný symbol pro číslo snímku 4">
            <a:extLst>
              <a:ext uri="{FF2B5EF4-FFF2-40B4-BE49-F238E27FC236}">
                <a16:creationId xmlns:a16="http://schemas.microsoft.com/office/drawing/2014/main" id="{B6FFCF13-341E-4BEE-927A-3E2BEE03A5F4}"/>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Tree>
    <p:extLst>
      <p:ext uri="{BB962C8B-B14F-4D97-AF65-F5344CB8AC3E}">
        <p14:creationId xmlns:p14="http://schemas.microsoft.com/office/powerpoint/2010/main" val="268685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02575F-7A3E-40D9-9CFA-F9DCD53302E1}"/>
              </a:ext>
            </a:extLst>
          </p:cNvPr>
          <p:cNvSpPr>
            <a:spLocks noGrp="1"/>
          </p:cNvSpPr>
          <p:nvPr>
            <p:ph type="title"/>
          </p:nvPr>
        </p:nvSpPr>
        <p:spPr/>
        <p:txBody>
          <a:bodyPr/>
          <a:lstStyle/>
          <a:p>
            <a:pPr>
              <a:defRPr/>
            </a:pPr>
            <a:r>
              <a:rPr lang="cs-CZ" dirty="0">
                <a:latin typeface="Century Gothic" panose="020B0502020202020204" pitchFamily="34" charset="0"/>
              </a:rPr>
              <a:t>Zánět a plaky</a:t>
            </a:r>
            <a:endParaRPr lang="en-US" dirty="0">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2A54F8D7-50D9-4E24-ADFF-54ACB152114B}"/>
              </a:ext>
            </a:extLst>
          </p:cNvPr>
          <p:cNvSpPr>
            <a:spLocks noGrp="1"/>
          </p:cNvSpPr>
          <p:nvPr>
            <p:ph idx="1"/>
          </p:nvPr>
        </p:nvSpPr>
        <p:spPr/>
        <p:txBody>
          <a:bodyPr/>
          <a:lstStyle/>
          <a:p>
            <a:pPr>
              <a:lnSpc>
                <a:spcPct val="100000"/>
              </a:lnSpc>
              <a:defRPr/>
            </a:pPr>
            <a:r>
              <a:rPr lang="en-US" dirty="0">
                <a:solidFill>
                  <a:srgbClr val="FF0000"/>
                </a:solidFill>
                <a:effectLst>
                  <a:outerShdw blurRad="38100" dist="38100" dir="2700000" algn="tl">
                    <a:srgbClr val="000000">
                      <a:alpha val="43137"/>
                    </a:srgbClr>
                  </a:outerShdw>
                </a:effectLst>
              </a:rPr>
              <a:t>Th17</a:t>
            </a:r>
            <a:r>
              <a:rPr lang="cs-CZ" dirty="0">
                <a:solidFill>
                  <a:srgbClr val="FF0000"/>
                </a:solidFill>
                <a:effectLst>
                  <a:outerShdw blurRad="38100" dist="38100" dir="2700000" algn="tl">
                    <a:srgbClr val="000000">
                      <a:alpha val="43137"/>
                    </a:srgbClr>
                  </a:outerShdw>
                </a:effectLst>
              </a:rPr>
              <a:t> </a:t>
            </a:r>
            <a:r>
              <a:rPr lang="cs-CZ" dirty="0">
                <a:solidFill>
                  <a:srgbClr val="002060"/>
                </a:solidFill>
                <a:effectLst>
                  <a:outerShdw blurRad="38100" dist="38100" dir="2700000" algn="tl">
                    <a:srgbClr val="000000">
                      <a:alpha val="43137"/>
                    </a:srgbClr>
                  </a:outerShdw>
                </a:effectLst>
              </a:rPr>
              <a:t>buňky jsou charakterizovány  expresí rozdílného transkripčního faktoru</a:t>
            </a:r>
            <a:r>
              <a:rPr lang="en-US" dirty="0">
                <a:solidFill>
                  <a:srgbClr val="002060"/>
                </a:solidFill>
              </a:rPr>
              <a:t> (retinoid-related orphan receptor, ROR-</a:t>
            </a:r>
            <a:r>
              <a:rPr lang="en-US" dirty="0" err="1">
                <a:solidFill>
                  <a:srgbClr val="002060"/>
                </a:solidFill>
              </a:rPr>
              <a:t>γt</a:t>
            </a:r>
            <a:r>
              <a:rPr lang="en-US" dirty="0">
                <a:solidFill>
                  <a:srgbClr val="002060"/>
                </a:solidFill>
              </a:rPr>
              <a:t>)</a:t>
            </a:r>
            <a:r>
              <a:rPr lang="cs-CZ" dirty="0">
                <a:solidFill>
                  <a:srgbClr val="002060"/>
                </a:solidFill>
              </a:rPr>
              <a:t> a produkcí </a:t>
            </a:r>
            <a:r>
              <a:rPr lang="cs-CZ" dirty="0" err="1">
                <a:solidFill>
                  <a:srgbClr val="002060"/>
                </a:solidFill>
              </a:rPr>
              <a:t>cytokinu</a:t>
            </a:r>
            <a:r>
              <a:rPr lang="cs-CZ" dirty="0">
                <a:solidFill>
                  <a:srgbClr val="002060"/>
                </a:solidFill>
              </a:rPr>
              <a:t> Il-17</a:t>
            </a:r>
            <a:r>
              <a:rPr lang="en-US" dirty="0">
                <a:solidFill>
                  <a:srgbClr val="002060"/>
                </a:solidFill>
              </a:rPr>
              <a:t>. </a:t>
            </a:r>
            <a:endParaRPr lang="cs-CZ" dirty="0">
              <a:solidFill>
                <a:srgbClr val="002060"/>
              </a:solidFill>
            </a:endParaRPr>
          </a:p>
          <a:p>
            <a:pPr>
              <a:lnSpc>
                <a:spcPct val="100000"/>
              </a:lnSpc>
              <a:defRPr/>
            </a:pPr>
            <a:r>
              <a:rPr lang="cs-CZ" dirty="0">
                <a:solidFill>
                  <a:srgbClr val="002060"/>
                </a:solidFill>
              </a:rPr>
              <a:t>IL-17 je zřejmě </a:t>
            </a:r>
            <a:r>
              <a:rPr lang="cs-CZ" dirty="0" err="1">
                <a:solidFill>
                  <a:srgbClr val="002060"/>
                </a:solidFill>
              </a:rPr>
              <a:t>proaterogenní</a:t>
            </a:r>
            <a:r>
              <a:rPr lang="en-US" dirty="0">
                <a:solidFill>
                  <a:srgbClr val="002060"/>
                </a:solidFill>
              </a:rPr>
              <a:t>. </a:t>
            </a:r>
            <a:r>
              <a:rPr lang="cs-CZ" dirty="0">
                <a:solidFill>
                  <a:srgbClr val="002060"/>
                </a:solidFill>
              </a:rPr>
              <a:t>Zvýšení počtu buněk </a:t>
            </a:r>
            <a:r>
              <a:rPr lang="en-US" dirty="0">
                <a:solidFill>
                  <a:srgbClr val="002060"/>
                </a:solidFill>
              </a:rPr>
              <a:t>Th17 a </a:t>
            </a:r>
            <a:r>
              <a:rPr lang="cs-CZ" dirty="0">
                <a:solidFill>
                  <a:srgbClr val="002060"/>
                </a:solidFill>
              </a:rPr>
              <a:t>zvýšená exprese asociovaných </a:t>
            </a:r>
            <a:r>
              <a:rPr lang="cs-CZ" dirty="0" err="1">
                <a:solidFill>
                  <a:srgbClr val="002060"/>
                </a:solidFill>
              </a:rPr>
              <a:t>cytokinů</a:t>
            </a:r>
            <a:r>
              <a:rPr lang="en-US" dirty="0">
                <a:solidFill>
                  <a:srgbClr val="002060"/>
                </a:solidFill>
              </a:rPr>
              <a:t> </a:t>
            </a:r>
            <a:r>
              <a:rPr lang="cs-CZ" dirty="0">
                <a:solidFill>
                  <a:srgbClr val="002060"/>
                </a:solidFill>
              </a:rPr>
              <a:t>(</a:t>
            </a:r>
            <a:r>
              <a:rPr lang="en-US" dirty="0">
                <a:solidFill>
                  <a:srgbClr val="FF0000"/>
                </a:solidFill>
                <a:effectLst>
                  <a:outerShdw blurRad="38100" dist="38100" dir="2700000" algn="tl">
                    <a:srgbClr val="000000">
                      <a:alpha val="43137"/>
                    </a:srgbClr>
                  </a:outerShdw>
                </a:effectLst>
              </a:rPr>
              <a:t>IL-17, IL-21 a IL-23</a:t>
            </a:r>
            <a:r>
              <a:rPr lang="cs-CZ" dirty="0">
                <a:solidFill>
                  <a:srgbClr val="002060"/>
                </a:solidFill>
                <a:effectLst>
                  <a:outerShdw blurRad="38100" dist="38100" dir="2700000" algn="tl">
                    <a:srgbClr val="000000">
                      <a:alpha val="43137"/>
                    </a:srgbClr>
                  </a:outerShdw>
                </a:effectLst>
              </a:rPr>
              <a:t>) byly popsány v aterosklerotických lezích karotických arterií a opět byly asociovány s progresí lézí a vulnerabilitou plaků</a:t>
            </a:r>
            <a:r>
              <a:rPr lang="en-US" dirty="0">
                <a:solidFill>
                  <a:srgbClr val="002060"/>
                </a:solidFill>
              </a:rPr>
              <a:t>. </a:t>
            </a:r>
          </a:p>
        </p:txBody>
      </p:sp>
      <p:sp>
        <p:nvSpPr>
          <p:cNvPr id="24580" name="Obdélník 3">
            <a:extLst>
              <a:ext uri="{FF2B5EF4-FFF2-40B4-BE49-F238E27FC236}">
                <a16:creationId xmlns:a16="http://schemas.microsoft.com/office/drawing/2014/main" id="{9B488055-78E2-44AA-8A54-1760FF99DF61}"/>
              </a:ext>
            </a:extLst>
          </p:cNvPr>
          <p:cNvSpPr>
            <a:spLocks noChangeArrowheads="1"/>
          </p:cNvSpPr>
          <p:nvPr/>
        </p:nvSpPr>
        <p:spPr bwMode="auto">
          <a:xfrm>
            <a:off x="6096000" y="61674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chemeClr val="tx1"/>
                </a:solidFill>
                <a:latin typeface="Arial" panose="020B0604020202020204" pitchFamily="34" charset="0"/>
                <a:hlinkClick r:id="rId2" tooltip="Current Cardiology Reports"/>
              </a:rPr>
              <a:t>Current Cardiology Reports</a:t>
            </a:r>
            <a:endParaRPr lang="en-US" altLang="en-US" sz="1800">
              <a:solidFill>
                <a:schemeClr val="tx1"/>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5" name="Zástupný symbol pro číslo snímku 4">
            <a:extLst>
              <a:ext uri="{FF2B5EF4-FFF2-40B4-BE49-F238E27FC236}">
                <a16:creationId xmlns:a16="http://schemas.microsoft.com/office/drawing/2014/main" id="{1A77C2B8-236B-4304-BA1F-7AFC5418673B}"/>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Tree>
    <p:extLst>
      <p:ext uri="{BB962C8B-B14F-4D97-AF65-F5344CB8AC3E}">
        <p14:creationId xmlns:p14="http://schemas.microsoft.com/office/powerpoint/2010/main" val="132218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6E42D5-F567-49F4-8988-B9F24B8F0BEB}"/>
              </a:ext>
            </a:extLst>
          </p:cNvPr>
          <p:cNvSpPr>
            <a:spLocks noGrp="1"/>
          </p:cNvSpPr>
          <p:nvPr>
            <p:ph type="title"/>
          </p:nvPr>
        </p:nvSpPr>
        <p:spPr/>
        <p:txBody>
          <a:bodyPr/>
          <a:lstStyle/>
          <a:p>
            <a:pPr>
              <a:defRPr/>
            </a:pPr>
            <a:r>
              <a:rPr lang="cs-CZ" dirty="0">
                <a:latin typeface="Century Gothic" panose="020B0502020202020204" pitchFamily="34" charset="0"/>
              </a:rPr>
              <a:t>Zánět a plaky</a:t>
            </a:r>
            <a:endParaRPr lang="en-US" dirty="0">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318439D6-4525-430C-A6BC-8622A822AABE}"/>
              </a:ext>
            </a:extLst>
          </p:cNvPr>
          <p:cNvSpPr>
            <a:spLocks noGrp="1"/>
          </p:cNvSpPr>
          <p:nvPr>
            <p:ph idx="1"/>
          </p:nvPr>
        </p:nvSpPr>
        <p:spPr/>
        <p:txBody>
          <a:bodyPr/>
          <a:lstStyle/>
          <a:p>
            <a:pPr>
              <a:lnSpc>
                <a:spcPct val="100000"/>
              </a:lnSpc>
              <a:defRPr/>
            </a:pPr>
            <a:r>
              <a:rPr lang="en-US" dirty="0"/>
              <a:t>Th17 </a:t>
            </a:r>
            <a:r>
              <a:rPr lang="cs-CZ" dirty="0"/>
              <a:t>buňky mají rysy, které se překrývají s </a:t>
            </a:r>
            <a:r>
              <a:rPr lang="en-US" dirty="0" err="1"/>
              <a:t>inducib</a:t>
            </a:r>
            <a:r>
              <a:rPr lang="cs-CZ" dirty="0" err="1"/>
              <a:t>ilními</a:t>
            </a:r>
            <a:r>
              <a:rPr lang="en-US" dirty="0"/>
              <a:t> </a:t>
            </a:r>
            <a:r>
              <a:rPr lang="en-US" dirty="0" err="1"/>
              <a:t>Tregs</a:t>
            </a:r>
            <a:r>
              <a:rPr lang="en-US" dirty="0"/>
              <a:t> (</a:t>
            </a:r>
            <a:r>
              <a:rPr lang="cs-CZ" dirty="0"/>
              <a:t>T buňky produkující </a:t>
            </a:r>
            <a:r>
              <a:rPr lang="en-US" dirty="0"/>
              <a:t>IL-17/IL-10) a</a:t>
            </a:r>
            <a:r>
              <a:rPr lang="cs-CZ" dirty="0"/>
              <a:t> s </a:t>
            </a:r>
            <a:r>
              <a:rPr lang="en-US" dirty="0"/>
              <a:t> Th1 (</a:t>
            </a:r>
            <a:r>
              <a:rPr lang="cs-CZ" dirty="0"/>
              <a:t>T – buňky produkující </a:t>
            </a:r>
            <a:r>
              <a:rPr lang="en-US" dirty="0"/>
              <a:t>IL-17/</a:t>
            </a:r>
            <a:r>
              <a:rPr lang="en-US" dirty="0" err="1"/>
              <a:t>IFNγ</a:t>
            </a:r>
            <a:r>
              <a:rPr lang="en-US" dirty="0"/>
              <a:t>)</a:t>
            </a:r>
            <a:endParaRPr lang="cs-CZ" dirty="0"/>
          </a:p>
          <a:p>
            <a:pPr>
              <a:lnSpc>
                <a:spcPct val="100000"/>
              </a:lnSpc>
              <a:defRPr/>
            </a:pPr>
            <a:r>
              <a:rPr lang="cs-CZ" dirty="0"/>
              <a:t>R</a:t>
            </a:r>
            <a:r>
              <a:rPr lang="en-US" dirty="0"/>
              <a:t>ole </a:t>
            </a:r>
            <a:r>
              <a:rPr lang="en-US" dirty="0" err="1"/>
              <a:t>Treg</a:t>
            </a:r>
            <a:r>
              <a:rPr lang="en-US" dirty="0"/>
              <a:t> </a:t>
            </a:r>
            <a:r>
              <a:rPr lang="cs-CZ" dirty="0"/>
              <a:t>v patogeneze aterosklerózy je dobře známá. Tato subpopulace</a:t>
            </a:r>
            <a:r>
              <a:rPr lang="en-US" dirty="0"/>
              <a:t>T-</a:t>
            </a:r>
            <a:r>
              <a:rPr lang="cs-CZ" dirty="0"/>
              <a:t>buněk </a:t>
            </a:r>
            <a:r>
              <a:rPr lang="en-US" dirty="0" err="1">
                <a:solidFill>
                  <a:srgbClr val="FF0000"/>
                </a:solidFill>
                <a:effectLst>
                  <a:outerShdw blurRad="38100" dist="38100" dir="2700000" algn="tl">
                    <a:srgbClr val="000000">
                      <a:alpha val="43137"/>
                    </a:srgbClr>
                  </a:outerShdw>
                </a:effectLst>
              </a:rPr>
              <a:t>inhib</a:t>
            </a:r>
            <a:r>
              <a:rPr lang="cs-CZ" dirty="0" err="1">
                <a:solidFill>
                  <a:srgbClr val="FF0000"/>
                </a:solidFill>
                <a:effectLst>
                  <a:outerShdw blurRad="38100" dist="38100" dir="2700000" algn="tl">
                    <a:srgbClr val="000000">
                      <a:alpha val="43137"/>
                    </a:srgbClr>
                  </a:outerShdw>
                </a:effectLst>
              </a:rPr>
              <a:t>uje</a:t>
            </a:r>
            <a:r>
              <a:rPr lang="cs-CZ" dirty="0">
                <a:solidFill>
                  <a:srgbClr val="FF0000"/>
                </a:solidFill>
                <a:effectLst>
                  <a:outerShdw blurRad="38100" dist="38100" dir="2700000" algn="tl">
                    <a:srgbClr val="000000">
                      <a:alpha val="43137"/>
                    </a:srgbClr>
                  </a:outerShdw>
                </a:effectLst>
              </a:rPr>
              <a:t> rozvoj  i progresi aterosklerózy </a:t>
            </a:r>
            <a:r>
              <a:rPr lang="cs-CZ" dirty="0" err="1">
                <a:solidFill>
                  <a:srgbClr val="FF0000"/>
                </a:solidFill>
                <a:effectLst>
                  <a:outerShdw blurRad="38100" dist="38100" dir="2700000" algn="tl">
                    <a:srgbClr val="000000">
                      <a:alpha val="43137"/>
                    </a:srgbClr>
                  </a:outerShdw>
                </a:effectLst>
              </a:rPr>
              <a:t>supresí</a:t>
            </a:r>
            <a:r>
              <a:rPr lang="cs-CZ" dirty="0">
                <a:solidFill>
                  <a:srgbClr val="FF0000"/>
                </a:solidFill>
                <a:effectLst>
                  <a:outerShdw blurRad="38100" dist="38100" dir="2700000" algn="tl">
                    <a:srgbClr val="000000">
                      <a:alpha val="43137"/>
                    </a:srgbClr>
                  </a:outerShdw>
                </a:effectLst>
              </a:rPr>
              <a:t> efektorové odpovědi </a:t>
            </a:r>
            <a:r>
              <a:rPr lang="en-US" dirty="0">
                <a:solidFill>
                  <a:srgbClr val="FF0000"/>
                </a:solidFill>
                <a:effectLst>
                  <a:outerShdw blurRad="38100" dist="38100" dir="2700000" algn="tl">
                    <a:srgbClr val="000000">
                      <a:alpha val="43137"/>
                    </a:srgbClr>
                  </a:outerShdw>
                </a:effectLst>
              </a:rPr>
              <a:t>T-</a:t>
            </a:r>
            <a:r>
              <a:rPr lang="cs-CZ" dirty="0">
                <a:solidFill>
                  <a:srgbClr val="FF0000"/>
                </a:solidFill>
                <a:effectLst>
                  <a:outerShdw blurRad="38100" dist="38100" dir="2700000" algn="tl">
                    <a:srgbClr val="000000">
                      <a:alpha val="43137"/>
                    </a:srgbClr>
                  </a:outerShdw>
                </a:effectLst>
              </a:rPr>
              <a:t>buněk</a:t>
            </a:r>
            <a:r>
              <a:rPr lang="en-US" dirty="0"/>
              <a:t>. </a:t>
            </a:r>
            <a:endParaRPr lang="cs-CZ" dirty="0"/>
          </a:p>
          <a:p>
            <a:pPr marL="0" indent="0">
              <a:lnSpc>
                <a:spcPct val="100000"/>
              </a:lnSpc>
              <a:buNone/>
              <a:defRPr/>
            </a:pPr>
            <a:r>
              <a:rPr lang="en-US" dirty="0"/>
              <a:t>ACS patient</a:t>
            </a:r>
            <a:r>
              <a:rPr lang="cs-CZ" dirty="0"/>
              <a:t>i mají </a:t>
            </a:r>
          </a:p>
          <a:p>
            <a:pPr>
              <a:lnSpc>
                <a:spcPct val="100000"/>
              </a:lnSpc>
              <a:defRPr/>
            </a:pPr>
            <a:r>
              <a:rPr lang="cs-CZ" dirty="0">
                <a:solidFill>
                  <a:schemeClr val="accent5"/>
                </a:solidFill>
                <a:effectLst>
                  <a:outerShdw blurRad="38100" dist="38100" dir="2700000" algn="tl">
                    <a:srgbClr val="000000">
                      <a:alpha val="43137"/>
                    </a:srgbClr>
                  </a:outerShdw>
                </a:effectLst>
              </a:rPr>
              <a:t>nízké hladiny</a:t>
            </a:r>
            <a:r>
              <a:rPr lang="en-US" dirty="0">
                <a:solidFill>
                  <a:schemeClr val="accent5"/>
                </a:solidFill>
                <a:effectLst>
                  <a:outerShdw blurRad="38100" dist="38100" dir="2700000" algn="tl">
                    <a:srgbClr val="000000">
                      <a:alpha val="43137"/>
                    </a:srgbClr>
                  </a:outerShdw>
                </a:effectLst>
              </a:rPr>
              <a:t> </a:t>
            </a:r>
            <a:r>
              <a:rPr lang="en-US" dirty="0" err="1">
                <a:solidFill>
                  <a:schemeClr val="accent5"/>
                </a:solidFill>
                <a:effectLst>
                  <a:outerShdw blurRad="38100" dist="38100" dir="2700000" algn="tl">
                    <a:srgbClr val="000000">
                      <a:alpha val="43137"/>
                    </a:srgbClr>
                  </a:outerShdw>
                </a:effectLst>
              </a:rPr>
              <a:t>cir</a:t>
            </a:r>
            <a:r>
              <a:rPr lang="cs-CZ" dirty="0">
                <a:solidFill>
                  <a:schemeClr val="accent5"/>
                </a:solidFill>
                <a:effectLst>
                  <a:outerShdw blurRad="38100" dist="38100" dir="2700000" algn="tl">
                    <a:srgbClr val="000000">
                      <a:alpha val="43137"/>
                    </a:srgbClr>
                  </a:outerShdw>
                </a:effectLst>
              </a:rPr>
              <a:t>k</a:t>
            </a:r>
            <a:r>
              <a:rPr lang="en-US" dirty="0" err="1">
                <a:solidFill>
                  <a:schemeClr val="accent5"/>
                </a:solidFill>
                <a:effectLst>
                  <a:outerShdw blurRad="38100" dist="38100" dir="2700000" algn="tl">
                    <a:srgbClr val="000000">
                      <a:alpha val="43137"/>
                    </a:srgbClr>
                  </a:outerShdw>
                </a:effectLst>
              </a:rPr>
              <a:t>ul</a:t>
            </a:r>
            <a:r>
              <a:rPr lang="cs-CZ" dirty="0" err="1">
                <a:solidFill>
                  <a:schemeClr val="accent5"/>
                </a:solidFill>
                <a:effectLst>
                  <a:outerShdw blurRad="38100" dist="38100" dir="2700000" algn="tl">
                    <a:srgbClr val="000000">
                      <a:alpha val="43137"/>
                    </a:srgbClr>
                  </a:outerShdw>
                </a:effectLst>
              </a:rPr>
              <a:t>ujících</a:t>
            </a:r>
            <a:r>
              <a:rPr lang="en-US" dirty="0">
                <a:solidFill>
                  <a:schemeClr val="accent5"/>
                </a:solidFill>
                <a:effectLst>
                  <a:outerShdw blurRad="38100" dist="38100" dir="2700000" algn="tl">
                    <a:srgbClr val="000000">
                      <a:alpha val="43137"/>
                    </a:srgbClr>
                  </a:outerShdw>
                </a:effectLst>
              </a:rPr>
              <a:t> </a:t>
            </a:r>
            <a:r>
              <a:rPr lang="en-US" dirty="0" err="1">
                <a:solidFill>
                  <a:schemeClr val="accent5"/>
                </a:solidFill>
                <a:effectLst>
                  <a:outerShdw blurRad="38100" dist="38100" dir="2700000" algn="tl">
                    <a:srgbClr val="000000">
                      <a:alpha val="43137"/>
                    </a:srgbClr>
                  </a:outerShdw>
                </a:effectLst>
              </a:rPr>
              <a:t>Treg</a:t>
            </a:r>
            <a:r>
              <a:rPr lang="en-US" dirty="0">
                <a:solidFill>
                  <a:schemeClr val="accent5"/>
                </a:solidFill>
                <a:effectLst>
                  <a:outerShdw blurRad="38100" dist="38100" dir="2700000" algn="tl">
                    <a:srgbClr val="000000">
                      <a:alpha val="43137"/>
                    </a:srgbClr>
                  </a:outerShdw>
                </a:effectLst>
              </a:rPr>
              <a:t>, </a:t>
            </a:r>
            <a:endParaRPr lang="cs-CZ" dirty="0">
              <a:solidFill>
                <a:schemeClr val="accent5"/>
              </a:solidFill>
              <a:effectLst>
                <a:outerShdw blurRad="38100" dist="38100" dir="2700000" algn="tl">
                  <a:srgbClr val="000000">
                    <a:alpha val="43137"/>
                  </a:srgbClr>
                </a:outerShdw>
              </a:effectLst>
            </a:endParaRPr>
          </a:p>
          <a:p>
            <a:pPr>
              <a:lnSpc>
                <a:spcPct val="100000"/>
              </a:lnSpc>
              <a:defRPr/>
            </a:pPr>
            <a:r>
              <a:rPr lang="en-US" dirty="0" err="1">
                <a:solidFill>
                  <a:schemeClr val="accent5"/>
                </a:solidFill>
                <a:effectLst>
                  <a:outerShdw blurRad="38100" dist="38100" dir="2700000" algn="tl">
                    <a:srgbClr val="000000">
                      <a:alpha val="43137"/>
                    </a:srgbClr>
                  </a:outerShdw>
                </a:effectLst>
              </a:rPr>
              <a:t>redu</a:t>
            </a:r>
            <a:r>
              <a:rPr lang="cs-CZ" dirty="0">
                <a:solidFill>
                  <a:schemeClr val="accent5"/>
                </a:solidFill>
                <a:effectLst>
                  <a:outerShdw blurRad="38100" dist="38100" dir="2700000" algn="tl">
                    <a:srgbClr val="000000">
                      <a:alpha val="43137"/>
                    </a:srgbClr>
                  </a:outerShdw>
                </a:effectLst>
              </a:rPr>
              <a:t>kovanou supresivní funkci </a:t>
            </a:r>
            <a:r>
              <a:rPr lang="en-US" dirty="0">
                <a:solidFill>
                  <a:schemeClr val="accent5"/>
                </a:solidFill>
                <a:effectLst>
                  <a:outerShdw blurRad="38100" dist="38100" dir="2700000" algn="tl">
                    <a:srgbClr val="000000">
                      <a:alpha val="43137"/>
                    </a:srgbClr>
                  </a:outerShdw>
                </a:effectLst>
              </a:rPr>
              <a:t> </a:t>
            </a:r>
            <a:r>
              <a:rPr lang="en-US" dirty="0" err="1">
                <a:solidFill>
                  <a:schemeClr val="accent5"/>
                </a:solidFill>
                <a:effectLst>
                  <a:outerShdw blurRad="38100" dist="38100" dir="2700000" algn="tl">
                    <a:srgbClr val="000000">
                      <a:alpha val="43137"/>
                    </a:srgbClr>
                  </a:outerShdw>
                </a:effectLst>
              </a:rPr>
              <a:t>Treg</a:t>
            </a:r>
            <a:r>
              <a:rPr lang="en-US" dirty="0">
                <a:solidFill>
                  <a:schemeClr val="accent5"/>
                </a:solidFill>
                <a:effectLst>
                  <a:outerShdw blurRad="38100" dist="38100" dir="2700000" algn="tl">
                    <a:srgbClr val="000000">
                      <a:alpha val="43137"/>
                    </a:srgbClr>
                  </a:outerShdw>
                </a:effectLst>
              </a:rPr>
              <a:t> a</a:t>
            </a:r>
            <a:r>
              <a:rPr lang="cs-CZ" dirty="0">
                <a:solidFill>
                  <a:schemeClr val="accent5"/>
                </a:solidFill>
                <a:effectLst>
                  <a:outerShdw blurRad="38100" dist="38100" dir="2700000" algn="tl">
                    <a:srgbClr val="000000">
                      <a:alpha val="43137"/>
                    </a:srgbClr>
                  </a:outerShdw>
                </a:effectLst>
              </a:rPr>
              <a:t> </a:t>
            </a:r>
          </a:p>
          <a:p>
            <a:pPr>
              <a:lnSpc>
                <a:spcPct val="100000"/>
              </a:lnSpc>
              <a:defRPr/>
            </a:pPr>
            <a:r>
              <a:rPr lang="cs-CZ" dirty="0">
                <a:solidFill>
                  <a:schemeClr val="accent5"/>
                </a:solidFill>
                <a:effectLst>
                  <a:outerShdw blurRad="38100" dist="38100" dir="2700000" algn="tl">
                    <a:srgbClr val="000000">
                      <a:alpha val="43137"/>
                    </a:srgbClr>
                  </a:outerShdw>
                </a:effectLst>
              </a:rPr>
              <a:t>zvýšenou vnímavost </a:t>
            </a:r>
            <a:r>
              <a:rPr lang="en-US" dirty="0" err="1">
                <a:solidFill>
                  <a:schemeClr val="accent5"/>
                </a:solidFill>
                <a:effectLst>
                  <a:outerShdw blurRad="38100" dist="38100" dir="2700000" algn="tl">
                    <a:srgbClr val="000000">
                      <a:alpha val="43137"/>
                    </a:srgbClr>
                  </a:outerShdw>
                </a:effectLst>
              </a:rPr>
              <a:t>Treg</a:t>
            </a:r>
            <a:r>
              <a:rPr lang="en-US" dirty="0">
                <a:solidFill>
                  <a:schemeClr val="accent5"/>
                </a:solidFill>
                <a:effectLst>
                  <a:outerShdw blurRad="38100" dist="38100" dir="2700000" algn="tl">
                    <a:srgbClr val="000000">
                      <a:alpha val="43137"/>
                    </a:srgbClr>
                  </a:outerShdw>
                </a:effectLst>
              </a:rPr>
              <a:t> </a:t>
            </a:r>
            <a:r>
              <a:rPr lang="cs-CZ" dirty="0">
                <a:solidFill>
                  <a:schemeClr val="accent5"/>
                </a:solidFill>
                <a:effectLst>
                  <a:outerShdw blurRad="38100" dist="38100" dir="2700000" algn="tl">
                    <a:srgbClr val="000000">
                      <a:alpha val="43137"/>
                    </a:srgbClr>
                  </a:outerShdw>
                </a:effectLst>
              </a:rPr>
              <a:t>k </a:t>
            </a:r>
            <a:r>
              <a:rPr lang="cs-CZ" dirty="0" err="1">
                <a:solidFill>
                  <a:schemeClr val="accent5"/>
                </a:solidFill>
                <a:effectLst>
                  <a:outerShdw blurRad="38100" dist="38100" dir="2700000" algn="tl">
                    <a:srgbClr val="000000">
                      <a:alpha val="43137"/>
                    </a:srgbClr>
                  </a:outerShdw>
                </a:effectLst>
              </a:rPr>
              <a:t>apoptóze</a:t>
            </a:r>
            <a:r>
              <a:rPr lang="en-US" dirty="0"/>
              <a:t>. </a:t>
            </a:r>
            <a:endParaRPr lang="cs-CZ" dirty="0"/>
          </a:p>
        </p:txBody>
      </p:sp>
      <p:sp>
        <p:nvSpPr>
          <p:cNvPr id="25604" name="Obdélník 3">
            <a:extLst>
              <a:ext uri="{FF2B5EF4-FFF2-40B4-BE49-F238E27FC236}">
                <a16:creationId xmlns:a16="http://schemas.microsoft.com/office/drawing/2014/main" id="{EAA35DBB-8249-40E1-93C4-5DB5C18DB56D}"/>
              </a:ext>
            </a:extLst>
          </p:cNvPr>
          <p:cNvSpPr>
            <a:spLocks noChangeArrowheads="1"/>
          </p:cNvSpPr>
          <p:nvPr/>
        </p:nvSpPr>
        <p:spPr bwMode="auto">
          <a:xfrm>
            <a:off x="6132513" y="566102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chemeClr val="tx1"/>
                </a:solidFill>
                <a:latin typeface="Arial" panose="020B0604020202020204" pitchFamily="34" charset="0"/>
                <a:hlinkClick r:id="rId2" tooltip="Current Cardiology Reports"/>
              </a:rPr>
              <a:t>Current Cardiology Reports</a:t>
            </a:r>
            <a:endParaRPr lang="en-US" altLang="en-US" sz="1800">
              <a:solidFill>
                <a:schemeClr val="tx1"/>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5" name="Zástupný symbol pro číslo snímku 4">
            <a:extLst>
              <a:ext uri="{FF2B5EF4-FFF2-40B4-BE49-F238E27FC236}">
                <a16:creationId xmlns:a16="http://schemas.microsoft.com/office/drawing/2014/main" id="{DE32EBB8-A531-400F-B109-8D878E55299A}"/>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Tree>
    <p:extLst>
      <p:ext uri="{BB962C8B-B14F-4D97-AF65-F5344CB8AC3E}">
        <p14:creationId xmlns:p14="http://schemas.microsoft.com/office/powerpoint/2010/main" val="167973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static-content.springer.com/image/art%3A10.1007%2Fs11886-017-0896-0/MediaObjects/11886_2017_896_Fig2_HTML.gif">
            <a:extLst>
              <a:ext uri="{FF2B5EF4-FFF2-40B4-BE49-F238E27FC236}">
                <a16:creationId xmlns:a16="http://schemas.microsoft.com/office/drawing/2014/main" id="{00B838FD-5E46-4022-95BF-050D5A1DF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475" y="357189"/>
            <a:ext cx="37528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Obdélník 1">
            <a:extLst>
              <a:ext uri="{FF2B5EF4-FFF2-40B4-BE49-F238E27FC236}">
                <a16:creationId xmlns:a16="http://schemas.microsoft.com/office/drawing/2014/main" id="{19916E27-66CB-43C3-A4E5-CD113BC7ED70}"/>
              </a:ext>
            </a:extLst>
          </p:cNvPr>
          <p:cNvSpPr>
            <a:spLocks noChangeArrowheads="1"/>
          </p:cNvSpPr>
          <p:nvPr/>
        </p:nvSpPr>
        <p:spPr bwMode="auto">
          <a:xfrm>
            <a:off x="3593432" y="5192713"/>
            <a:ext cx="5350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200" dirty="0">
                <a:solidFill>
                  <a:schemeClr val="tx1"/>
                </a:solidFill>
                <a:latin typeface="Arial" panose="020B0604020202020204" pitchFamily="34" charset="0"/>
              </a:rPr>
              <a:t>Role of inflammation in heart failure development and plaque instability. (Modified from: </a:t>
            </a:r>
            <a:r>
              <a:rPr lang="en-US" altLang="en-US" sz="1200" dirty="0" err="1">
                <a:solidFill>
                  <a:schemeClr val="tx1"/>
                </a:solidFill>
                <a:latin typeface="Arial" panose="020B0604020202020204" pitchFamily="34" charset="0"/>
              </a:rPr>
              <a:t>Crea</a:t>
            </a:r>
            <a:r>
              <a:rPr lang="en-US" altLang="en-US" sz="1200" dirty="0">
                <a:solidFill>
                  <a:schemeClr val="tx1"/>
                </a:solidFill>
                <a:latin typeface="Arial" panose="020B0604020202020204" pitchFamily="34" charset="0"/>
              </a:rPr>
              <a:t> F, Liuzzo G: J Am Coll </a:t>
            </a:r>
            <a:r>
              <a:rPr lang="en-US" altLang="en-US" sz="1200" dirty="0" err="1">
                <a:solidFill>
                  <a:schemeClr val="tx1"/>
                </a:solidFill>
                <a:latin typeface="Arial" panose="020B0604020202020204" pitchFamily="34" charset="0"/>
              </a:rPr>
              <a:t>Cardiol</a:t>
            </a:r>
            <a:r>
              <a:rPr lang="en-US" altLang="en-US" sz="1200" dirty="0">
                <a:solidFill>
                  <a:schemeClr val="tx1"/>
                </a:solidFill>
                <a:latin typeface="Arial" panose="020B0604020202020204" pitchFamily="34" charset="0"/>
              </a:rPr>
              <a:t>. 2013;61(1):1-11</a:t>
            </a:r>
            <a:r>
              <a:rPr lang="cs-CZ" altLang="en-US" sz="1200" dirty="0">
                <a:solidFill>
                  <a:schemeClr val="tx1"/>
                </a:solidFill>
                <a:latin typeface="Arial" panose="020B0604020202020204" pitchFamily="34" charset="0"/>
              </a:rPr>
              <a:t>)</a:t>
            </a:r>
            <a:endParaRPr lang="en-US" altLang="en-US" sz="1200" dirty="0">
              <a:solidFill>
                <a:schemeClr val="tx1"/>
              </a:solidFill>
              <a:latin typeface="Arial" panose="020B0604020202020204" pitchFamily="34" charset="0"/>
            </a:endParaRPr>
          </a:p>
        </p:txBody>
      </p:sp>
      <p:sp>
        <p:nvSpPr>
          <p:cNvPr id="26628" name="Obdélník 1">
            <a:extLst>
              <a:ext uri="{FF2B5EF4-FFF2-40B4-BE49-F238E27FC236}">
                <a16:creationId xmlns:a16="http://schemas.microsoft.com/office/drawing/2014/main" id="{7421CD10-3296-4C55-AE13-312907137A13}"/>
              </a:ext>
            </a:extLst>
          </p:cNvPr>
          <p:cNvSpPr>
            <a:spLocks noChangeArrowheads="1"/>
          </p:cNvSpPr>
          <p:nvPr/>
        </p:nvSpPr>
        <p:spPr bwMode="auto">
          <a:xfrm>
            <a:off x="7572375" y="6165851"/>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chemeClr val="tx1"/>
                </a:solidFill>
                <a:latin typeface="Arial" panose="020B0604020202020204" pitchFamily="34" charset="0"/>
                <a:hlinkClick r:id="rId3" tooltip="Current Cardiology Reports"/>
              </a:rPr>
              <a:t>Current Cardiology Reports</a:t>
            </a:r>
            <a:endParaRPr lang="en-US" altLang="en-US" sz="1800">
              <a:solidFill>
                <a:schemeClr val="tx1"/>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2" name="Obdélník 1">
            <a:extLst>
              <a:ext uri="{FF2B5EF4-FFF2-40B4-BE49-F238E27FC236}">
                <a16:creationId xmlns:a16="http://schemas.microsoft.com/office/drawing/2014/main" id="{2693EC0C-248F-4C12-9591-C23A585981DA}"/>
              </a:ext>
            </a:extLst>
          </p:cNvPr>
          <p:cNvSpPr/>
          <p:nvPr/>
        </p:nvSpPr>
        <p:spPr>
          <a:xfrm>
            <a:off x="489284" y="-36262"/>
            <a:ext cx="3320716" cy="5632311"/>
          </a:xfrm>
          <a:prstGeom prst="rect">
            <a:avLst/>
          </a:prstGeom>
        </p:spPr>
        <p:txBody>
          <a:bodyPr wrap="square">
            <a:spAutoFit/>
          </a:bodyPr>
          <a:lstStyle/>
          <a:p>
            <a:pPr eaLnBrk="1" hangingPunct="1">
              <a:defRPr/>
            </a:pPr>
            <a:r>
              <a:rPr lang="en-US" sz="2000" dirty="0">
                <a:latin typeface="Century Gothic" panose="020B0502020202020204" pitchFamily="34" charset="0"/>
              </a:rPr>
              <a:t>Nucleotide oligomerization domain (NOD)-like receptors (</a:t>
            </a:r>
            <a:r>
              <a:rPr lang="en-US" sz="2000" dirty="0">
                <a:solidFill>
                  <a:srgbClr val="FF0000"/>
                </a:solidFill>
                <a:effectLst>
                  <a:outerShdw blurRad="38100" dist="38100" dir="2700000" algn="tl">
                    <a:srgbClr val="000000">
                      <a:alpha val="43137"/>
                    </a:srgbClr>
                  </a:outerShdw>
                </a:effectLst>
                <a:latin typeface="Century Gothic" panose="020B0502020202020204" pitchFamily="34" charset="0"/>
              </a:rPr>
              <a:t>NLRs</a:t>
            </a:r>
            <a:r>
              <a:rPr lang="en-US" sz="2000" dirty="0">
                <a:latin typeface="Century Gothic" panose="020B0502020202020204" pitchFamily="34" charset="0"/>
              </a:rPr>
              <a:t>) are a specialized group of intracellular proteins that play a critical role in the regulation of the host innate immune response. NLRs act as scaffolding proteins that assemble signaling platforms that trigger nuclear factor-</a:t>
            </a:r>
            <a:r>
              <a:rPr lang="en-US" sz="2000" dirty="0" err="1">
                <a:latin typeface="Century Gothic" panose="020B0502020202020204" pitchFamily="34" charset="0"/>
              </a:rPr>
              <a:t>κB</a:t>
            </a:r>
            <a:r>
              <a:rPr lang="en-US" sz="2000" dirty="0">
                <a:latin typeface="Century Gothic" panose="020B0502020202020204" pitchFamily="34" charset="0"/>
              </a:rPr>
              <a:t> and mitogen-activated protein kinase signaling pathways and control the activation of inflammatory caspases</a:t>
            </a:r>
            <a:r>
              <a:rPr lang="cs-CZ" sz="2000" dirty="0">
                <a:latin typeface="Century Gothic" panose="020B0502020202020204" pitchFamily="34" charset="0"/>
              </a:rPr>
              <a:t>.</a:t>
            </a:r>
            <a:endParaRPr lang="en-US" dirty="0">
              <a:latin typeface="Century Gothic" panose="020B0502020202020204" pitchFamily="34" charset="0"/>
            </a:endParaRPr>
          </a:p>
        </p:txBody>
      </p:sp>
      <p:pic>
        <p:nvPicPr>
          <p:cNvPr id="26630" name="Picture 6" descr="Figure 1">
            <a:hlinkClick r:id="rId4"/>
            <a:extLst>
              <a:ext uri="{FF2B5EF4-FFF2-40B4-BE49-F238E27FC236}">
                <a16:creationId xmlns:a16="http://schemas.microsoft.com/office/drawing/2014/main" id="{44341320-AB1B-4344-BCA9-68A19C86DE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0968" y="3871914"/>
            <a:ext cx="2951748"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a:extLst>
              <a:ext uri="{FF2B5EF4-FFF2-40B4-BE49-F238E27FC236}">
                <a16:creationId xmlns:a16="http://schemas.microsoft.com/office/drawing/2014/main" id="{D74B9037-0DAB-4070-8D66-C29123EF291D}"/>
              </a:ext>
            </a:extLst>
          </p:cNvPr>
          <p:cNvSpPr/>
          <p:nvPr/>
        </p:nvSpPr>
        <p:spPr>
          <a:xfrm>
            <a:off x="7572375" y="115889"/>
            <a:ext cx="3132138" cy="3756025"/>
          </a:xfrm>
          <a:prstGeom prst="rect">
            <a:avLst/>
          </a:prstGeom>
        </p:spPr>
        <p:txBody>
          <a:bodyPr>
            <a:spAutoFit/>
          </a:bodyPr>
          <a:lstStyle/>
          <a:p>
            <a:pPr eaLnBrk="1" hangingPunct="1">
              <a:defRPr/>
            </a:pPr>
            <a:r>
              <a:rPr lang="en-US" sz="1400" dirty="0"/>
              <a:t>Innate immune receptors, well known mediators of response to non-self-molecules and inflammation, act as mediators of immunity triggered by ‘damage-associated molecular patterns’ (</a:t>
            </a:r>
            <a:r>
              <a:rPr lang="en-US" sz="1400" dirty="0">
                <a:solidFill>
                  <a:srgbClr val="FF0000"/>
                </a:solidFill>
                <a:effectLst>
                  <a:outerShdw blurRad="38100" dist="38100" dir="2700000" algn="tl">
                    <a:srgbClr val="000000">
                      <a:alpha val="43137"/>
                    </a:srgbClr>
                  </a:outerShdw>
                </a:effectLst>
              </a:rPr>
              <a:t>DAMPs</a:t>
            </a:r>
            <a:r>
              <a:rPr lang="en-US" sz="1400" dirty="0"/>
              <a:t>). Pathogen-associated molecular patterns (</a:t>
            </a:r>
            <a:r>
              <a:rPr lang="en-US" sz="1400" dirty="0">
                <a:solidFill>
                  <a:srgbClr val="FF0000"/>
                </a:solidFill>
                <a:effectLst>
                  <a:outerShdw blurRad="38100" dist="38100" dir="2700000" algn="tl">
                    <a:srgbClr val="000000">
                      <a:alpha val="43137"/>
                    </a:srgbClr>
                  </a:outerShdw>
                </a:effectLst>
              </a:rPr>
              <a:t>PAMPs</a:t>
            </a:r>
            <a:r>
              <a:rPr lang="en-US" sz="1400" dirty="0"/>
              <a:t>) cause inflammation in mammals, while DAMPs trigger more complex responses, including immunity, tissue maintenance and repair. </a:t>
            </a:r>
            <a:endParaRPr lang="cs-CZ" sz="1400" dirty="0"/>
          </a:p>
          <a:p>
            <a:pPr eaLnBrk="1" hangingPunct="1">
              <a:defRPr/>
            </a:pPr>
            <a:r>
              <a:rPr lang="en-US" sz="1400" dirty="0"/>
              <a:t>DAMPs</a:t>
            </a:r>
            <a:r>
              <a:rPr lang="cs-CZ" sz="1400" dirty="0"/>
              <a:t> and </a:t>
            </a:r>
            <a:r>
              <a:rPr lang="cs-CZ" sz="1400" dirty="0" err="1"/>
              <a:t>PAMPs</a:t>
            </a:r>
            <a:r>
              <a:rPr lang="cs-CZ" sz="1400" dirty="0"/>
              <a:t> </a:t>
            </a:r>
            <a:r>
              <a:rPr lang="en-US" sz="1400" dirty="0"/>
              <a:t> are released from damaged or dying cells and activate the innate immune system by interacting with pattern recognition receptors (PRRs). </a:t>
            </a:r>
          </a:p>
        </p:txBody>
      </p:sp>
      <p:sp>
        <p:nvSpPr>
          <p:cNvPr id="5" name="Zástupný symbol pro číslo snímku 4">
            <a:extLst>
              <a:ext uri="{FF2B5EF4-FFF2-40B4-BE49-F238E27FC236}">
                <a16:creationId xmlns:a16="http://schemas.microsoft.com/office/drawing/2014/main" id="{86668F19-1D98-4780-8567-E5D97BE0350F}"/>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pPr/>
              <a:t>16</a:t>
            </a:fld>
            <a:endParaRPr lang="cs-CZ" altLang="en-US"/>
          </a:p>
        </p:txBody>
      </p:sp>
    </p:spTree>
    <p:extLst>
      <p:ext uri="{BB962C8B-B14F-4D97-AF65-F5344CB8AC3E}">
        <p14:creationId xmlns:p14="http://schemas.microsoft.com/office/powerpoint/2010/main" val="281086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33548E-4E54-4778-B45D-80786261F50D}"/>
              </a:ext>
            </a:extLst>
          </p:cNvPr>
          <p:cNvSpPr>
            <a:spLocks noGrp="1"/>
          </p:cNvSpPr>
          <p:nvPr>
            <p:ph type="title"/>
          </p:nvPr>
        </p:nvSpPr>
        <p:spPr/>
        <p:txBody>
          <a:bodyPr/>
          <a:lstStyle/>
          <a:p>
            <a:pPr>
              <a:defRPr/>
            </a:pPr>
            <a:r>
              <a:rPr lang="cs-CZ" dirty="0">
                <a:latin typeface="Century Gothic" panose="020B0502020202020204" pitchFamily="34" charset="0"/>
              </a:rPr>
              <a:t>Zánět a srdeční selhání</a:t>
            </a:r>
            <a:endParaRPr lang="en-US" dirty="0">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600DFBCE-F0CF-47A6-9398-2A89A26FF364}"/>
              </a:ext>
            </a:extLst>
          </p:cNvPr>
          <p:cNvSpPr>
            <a:spLocks noGrp="1"/>
          </p:cNvSpPr>
          <p:nvPr>
            <p:ph idx="1"/>
          </p:nvPr>
        </p:nvSpPr>
        <p:spPr/>
        <p:txBody>
          <a:bodyPr/>
          <a:lstStyle/>
          <a:p>
            <a:pPr>
              <a:lnSpc>
                <a:spcPct val="100000"/>
              </a:lnSpc>
              <a:defRPr/>
            </a:pPr>
            <a:r>
              <a:rPr lang="cs-CZ" altLang="cs-CZ" dirty="0" err="1">
                <a:solidFill>
                  <a:srgbClr val="FF0000"/>
                </a:solidFill>
                <a:effectLst>
                  <a:outerShdw blurRad="38100" dist="38100" dir="2700000" algn="tl">
                    <a:srgbClr val="C0C0C0"/>
                  </a:outerShdw>
                </a:effectLst>
                <a:latin typeface="Century Gothic" panose="020B0502020202020204" pitchFamily="34" charset="0"/>
              </a:rPr>
              <a:t>Dysregulace</a:t>
            </a:r>
            <a:r>
              <a:rPr lang="en-US" altLang="cs-CZ" dirty="0">
                <a:solidFill>
                  <a:srgbClr val="FF0000"/>
                </a:solidFill>
                <a:effectLst>
                  <a:outerShdw blurRad="38100" dist="38100" dir="2700000" algn="tl">
                    <a:srgbClr val="C0C0C0"/>
                  </a:outerShdw>
                </a:effectLst>
                <a:latin typeface="Century Gothic" panose="020B0502020202020204" pitchFamily="34" charset="0"/>
              </a:rPr>
              <a:t> auto</a:t>
            </a:r>
            <a:r>
              <a:rPr lang="cs-CZ" altLang="cs-CZ" dirty="0" err="1">
                <a:solidFill>
                  <a:srgbClr val="FF0000"/>
                </a:solidFill>
                <a:effectLst>
                  <a:outerShdw blurRad="38100" dist="38100" dir="2700000" algn="tl">
                    <a:srgbClr val="C0C0C0"/>
                  </a:outerShdw>
                </a:effectLst>
                <a:latin typeface="Century Gothic" panose="020B0502020202020204" pitchFamily="34" charset="0"/>
              </a:rPr>
              <a:t>fagie</a:t>
            </a:r>
            <a:r>
              <a:rPr lang="cs-CZ" altLang="cs-CZ" dirty="0">
                <a:solidFill>
                  <a:srgbClr val="FF0000"/>
                </a:solidFill>
                <a:effectLst>
                  <a:outerShdw blurRad="38100" dist="38100" dir="2700000" algn="tl">
                    <a:srgbClr val="C0C0C0"/>
                  </a:outerShdw>
                </a:effectLst>
                <a:latin typeface="Century Gothic" panose="020B0502020202020204" pitchFamily="34" charset="0"/>
              </a:rPr>
              <a:t> a následná akumulace volných kyslíkových radikálů</a:t>
            </a:r>
            <a:r>
              <a:rPr lang="en-US" altLang="cs-CZ" dirty="0">
                <a:solidFill>
                  <a:srgbClr val="FF0000"/>
                </a:solidFill>
                <a:effectLst>
                  <a:outerShdw blurRad="38100" dist="38100" dir="2700000" algn="tl">
                    <a:srgbClr val="C0C0C0"/>
                  </a:outerShdw>
                </a:effectLst>
                <a:latin typeface="Century Gothic" panose="020B0502020202020204" pitchFamily="34" charset="0"/>
              </a:rPr>
              <a:t> (ROS), </a:t>
            </a:r>
            <a:r>
              <a:rPr lang="cs-CZ" altLang="cs-CZ" dirty="0">
                <a:solidFill>
                  <a:srgbClr val="FF0000"/>
                </a:solidFill>
                <a:effectLst>
                  <a:outerShdw blurRad="38100" dist="38100" dir="2700000" algn="tl">
                    <a:srgbClr val="C0C0C0"/>
                  </a:outerShdw>
                </a:effectLst>
                <a:latin typeface="Century Gothic" panose="020B0502020202020204" pitchFamily="34" charset="0"/>
              </a:rPr>
              <a:t>což vede k aktivaci signálních cest </a:t>
            </a:r>
            <a:r>
              <a:rPr lang="en-US" altLang="cs-CZ" dirty="0">
                <a:solidFill>
                  <a:srgbClr val="FF0000"/>
                </a:solidFill>
                <a:effectLst>
                  <a:outerShdw blurRad="38100" dist="38100" dir="2700000" algn="tl">
                    <a:srgbClr val="C0C0C0"/>
                  </a:outerShdw>
                </a:effectLst>
                <a:latin typeface="Century Gothic" panose="020B0502020202020204" pitchFamily="34" charset="0"/>
              </a:rPr>
              <a:t>Toll-like receptor</a:t>
            </a:r>
            <a:r>
              <a:rPr lang="cs-CZ" altLang="cs-CZ" dirty="0">
                <a:solidFill>
                  <a:srgbClr val="FF0000"/>
                </a:solidFill>
                <a:effectLst>
                  <a:outerShdw blurRad="38100" dist="38100" dir="2700000" algn="tl">
                    <a:srgbClr val="C0C0C0"/>
                  </a:outerShdw>
                </a:effectLst>
                <a:latin typeface="Century Gothic" panose="020B0502020202020204" pitchFamily="34" charset="0"/>
              </a:rPr>
              <a:t>ů</a:t>
            </a:r>
            <a:r>
              <a:rPr lang="en-US" altLang="cs-CZ" dirty="0">
                <a:solidFill>
                  <a:srgbClr val="FF0000"/>
                </a:solidFill>
                <a:effectLst>
                  <a:outerShdw blurRad="38100" dist="38100" dir="2700000" algn="tl">
                    <a:srgbClr val="C0C0C0"/>
                  </a:outerShdw>
                </a:effectLst>
                <a:latin typeface="Century Gothic" panose="020B0502020202020204" pitchFamily="34" charset="0"/>
              </a:rPr>
              <a:t> (TLR-s)</a:t>
            </a:r>
            <a:r>
              <a:rPr lang="en-US" altLang="cs-CZ" dirty="0">
                <a:latin typeface="Century Gothic" panose="020B0502020202020204" pitchFamily="34" charset="0"/>
              </a:rPr>
              <a:t>. </a:t>
            </a:r>
            <a:endParaRPr lang="cs-CZ" altLang="cs-CZ" dirty="0">
              <a:latin typeface="Century Gothic" panose="020B0502020202020204" pitchFamily="34" charset="0"/>
            </a:endParaRPr>
          </a:p>
          <a:p>
            <a:pPr>
              <a:lnSpc>
                <a:spcPct val="100000"/>
              </a:lnSpc>
              <a:defRPr/>
            </a:pPr>
            <a:r>
              <a:rPr lang="cs-CZ" altLang="cs-CZ" dirty="0">
                <a:latin typeface="Century Gothic" panose="020B0502020202020204" pitchFamily="34" charset="0"/>
              </a:rPr>
              <a:t>Zvláště porucha </a:t>
            </a:r>
            <a:r>
              <a:rPr lang="cs-CZ" altLang="cs-CZ" dirty="0" err="1">
                <a:latin typeface="Century Gothic" panose="020B0502020202020204" pitchFamily="34" charset="0"/>
              </a:rPr>
              <a:t>autofagie</a:t>
            </a:r>
            <a:r>
              <a:rPr lang="cs-CZ" altLang="cs-CZ" dirty="0">
                <a:latin typeface="Century Gothic" panose="020B0502020202020204" pitchFamily="34" charset="0"/>
              </a:rPr>
              <a:t> u dysfunkčních mitochondrií</a:t>
            </a:r>
            <a:r>
              <a:rPr lang="en-US" altLang="cs-CZ" dirty="0">
                <a:latin typeface="Century Gothic" panose="020B0502020202020204" pitchFamily="34" charset="0"/>
              </a:rPr>
              <a:t>(</a:t>
            </a:r>
            <a:r>
              <a:rPr lang="en-US" altLang="cs-CZ" dirty="0" err="1">
                <a:solidFill>
                  <a:srgbClr val="FF0000"/>
                </a:solidFill>
                <a:effectLst>
                  <a:outerShdw blurRad="38100" dist="38100" dir="2700000" algn="tl">
                    <a:srgbClr val="C0C0C0"/>
                  </a:outerShdw>
                </a:effectLst>
                <a:latin typeface="Century Gothic" panose="020B0502020202020204" pitchFamily="34" charset="0"/>
              </a:rPr>
              <a:t>mitophag</a:t>
            </a:r>
            <a:r>
              <a:rPr lang="cs-CZ" altLang="cs-CZ" dirty="0" err="1">
                <a:solidFill>
                  <a:srgbClr val="FF0000"/>
                </a:solidFill>
                <a:effectLst>
                  <a:outerShdw blurRad="38100" dist="38100" dir="2700000" algn="tl">
                    <a:srgbClr val="C0C0C0"/>
                  </a:outerShdw>
                </a:effectLst>
                <a:latin typeface="Century Gothic" panose="020B0502020202020204" pitchFamily="34" charset="0"/>
              </a:rPr>
              <a:t>ie</a:t>
            </a:r>
            <a:r>
              <a:rPr lang="cs-CZ" altLang="cs-CZ" dirty="0">
                <a:solidFill>
                  <a:srgbClr val="FF0000"/>
                </a:solidFill>
                <a:effectLst>
                  <a:outerShdw blurRad="38100" dist="38100" dir="2700000" algn="tl">
                    <a:srgbClr val="C0C0C0"/>
                  </a:outerShdw>
                </a:effectLst>
                <a:latin typeface="Century Gothic" panose="020B0502020202020204" pitchFamily="34" charset="0"/>
              </a:rPr>
              <a:t>)</a:t>
            </a:r>
            <a:r>
              <a:rPr lang="en-US" altLang="cs-CZ" dirty="0">
                <a:latin typeface="Century Gothic" panose="020B0502020202020204" pitchFamily="34" charset="0"/>
              </a:rPr>
              <a:t> </a:t>
            </a:r>
            <a:r>
              <a:rPr lang="cs-CZ" altLang="cs-CZ" dirty="0">
                <a:latin typeface="Century Gothic" panose="020B0502020202020204" pitchFamily="34" charset="0"/>
              </a:rPr>
              <a:t>může vést k uvolnění</a:t>
            </a:r>
            <a:r>
              <a:rPr lang="en-US" altLang="cs-CZ" dirty="0">
                <a:latin typeface="Century Gothic" panose="020B0502020202020204" pitchFamily="34" charset="0"/>
              </a:rPr>
              <a:t> </a:t>
            </a:r>
            <a:r>
              <a:rPr lang="en-US" altLang="cs-CZ" dirty="0">
                <a:solidFill>
                  <a:srgbClr val="FF0000"/>
                </a:solidFill>
                <a:effectLst>
                  <a:outerShdw blurRad="38100" dist="38100" dir="2700000" algn="tl">
                    <a:srgbClr val="C0C0C0"/>
                  </a:outerShdw>
                </a:effectLst>
                <a:latin typeface="Century Gothic" panose="020B0502020202020204" pitchFamily="34" charset="0"/>
              </a:rPr>
              <a:t>DAMPs</a:t>
            </a:r>
            <a:r>
              <a:rPr lang="en-US" altLang="cs-CZ" dirty="0">
                <a:latin typeface="Century Gothic" panose="020B0502020202020204" pitchFamily="34" charset="0"/>
              </a:rPr>
              <a:t>, </a:t>
            </a:r>
            <a:r>
              <a:rPr lang="cs-CZ" altLang="cs-CZ" dirty="0">
                <a:latin typeface="Century Gothic" panose="020B0502020202020204" pitchFamily="34" charset="0"/>
              </a:rPr>
              <a:t>důležitých podporovatelů zánětu</a:t>
            </a:r>
            <a:r>
              <a:rPr lang="en-US" altLang="cs-CZ" dirty="0">
                <a:latin typeface="Century Gothic" panose="020B0502020202020204" pitchFamily="34" charset="0"/>
              </a:rPr>
              <a:t> </a:t>
            </a:r>
          </a:p>
        </p:txBody>
      </p:sp>
      <p:sp>
        <p:nvSpPr>
          <p:cNvPr id="27652" name="Obdélník 3">
            <a:extLst>
              <a:ext uri="{FF2B5EF4-FFF2-40B4-BE49-F238E27FC236}">
                <a16:creationId xmlns:a16="http://schemas.microsoft.com/office/drawing/2014/main" id="{AC036714-FAFF-44B1-8802-2AB1A81AF963}"/>
              </a:ext>
            </a:extLst>
          </p:cNvPr>
          <p:cNvSpPr>
            <a:spLocks noChangeArrowheads="1"/>
          </p:cNvSpPr>
          <p:nvPr/>
        </p:nvSpPr>
        <p:spPr bwMode="auto">
          <a:xfrm>
            <a:off x="6096000" y="623887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chemeClr val="tx1"/>
                </a:solidFill>
                <a:latin typeface="Arial" panose="020B0604020202020204" pitchFamily="34" charset="0"/>
                <a:hlinkClick r:id="rId2" tooltip="Current Cardiology Reports"/>
              </a:rPr>
              <a:t>Current Cardiology Reports</a:t>
            </a:r>
            <a:endParaRPr lang="en-US" altLang="en-US" sz="1800">
              <a:solidFill>
                <a:schemeClr val="tx1"/>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5" name="Zástupný symbol pro číslo snímku 4">
            <a:extLst>
              <a:ext uri="{FF2B5EF4-FFF2-40B4-BE49-F238E27FC236}">
                <a16:creationId xmlns:a16="http://schemas.microsoft.com/office/drawing/2014/main" id="{B085466B-9708-4124-B476-6F84DF0965A8}"/>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Tree>
    <p:extLst>
      <p:ext uri="{BB962C8B-B14F-4D97-AF65-F5344CB8AC3E}">
        <p14:creationId xmlns:p14="http://schemas.microsoft.com/office/powerpoint/2010/main" val="2126114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0BD9CF-186C-4810-8918-8A78BCA14003}"/>
              </a:ext>
            </a:extLst>
          </p:cNvPr>
          <p:cNvSpPr>
            <a:spLocks noGrp="1"/>
          </p:cNvSpPr>
          <p:nvPr>
            <p:ph type="title"/>
          </p:nvPr>
        </p:nvSpPr>
        <p:spPr/>
        <p:txBody>
          <a:bodyPr/>
          <a:lstStyle/>
          <a:p>
            <a:pPr>
              <a:defRPr/>
            </a:pPr>
            <a:r>
              <a:rPr lang="cs-CZ" dirty="0">
                <a:latin typeface="Century Gothic" panose="020B0502020202020204" pitchFamily="34" charset="0"/>
              </a:rPr>
              <a:t>Zánět a srdeční selhání</a:t>
            </a:r>
            <a:endParaRPr lang="en-US" dirty="0">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0713058A-3A44-4D7B-8B9A-AEEDB38D0552}"/>
              </a:ext>
            </a:extLst>
          </p:cNvPr>
          <p:cNvSpPr>
            <a:spLocks noGrp="1"/>
          </p:cNvSpPr>
          <p:nvPr>
            <p:ph idx="1"/>
          </p:nvPr>
        </p:nvSpPr>
        <p:spPr/>
        <p:txBody>
          <a:bodyPr/>
          <a:lstStyle/>
          <a:p>
            <a:pPr>
              <a:lnSpc>
                <a:spcPct val="100000"/>
              </a:lnSpc>
              <a:defRPr/>
            </a:pPr>
            <a:r>
              <a:rPr lang="cs-CZ" altLang="cs-CZ" sz="2400" dirty="0">
                <a:latin typeface="Century Gothic" panose="020B0502020202020204" pitchFamily="34" charset="0"/>
              </a:rPr>
              <a:t>M</a:t>
            </a:r>
            <a:r>
              <a:rPr lang="en-US" altLang="cs-CZ" sz="2400" dirty="0" err="1">
                <a:latin typeface="Century Gothic" panose="020B0502020202020204" pitchFamily="34" charset="0"/>
              </a:rPr>
              <a:t>itochondri</a:t>
            </a:r>
            <a:r>
              <a:rPr lang="cs-CZ" altLang="cs-CZ" sz="2400" dirty="0" err="1">
                <a:latin typeface="Century Gothic" panose="020B0502020202020204" pitchFamily="34" charset="0"/>
              </a:rPr>
              <a:t>ální</a:t>
            </a:r>
            <a:r>
              <a:rPr lang="en-US" altLang="cs-CZ" sz="2400" dirty="0">
                <a:latin typeface="Century Gothic" panose="020B0502020202020204" pitchFamily="34" charset="0"/>
              </a:rPr>
              <a:t> DNA (</a:t>
            </a:r>
            <a:r>
              <a:rPr lang="en-US" altLang="cs-CZ" sz="2400" dirty="0" err="1">
                <a:latin typeface="Century Gothic" panose="020B0502020202020204" pitchFamily="34" charset="0"/>
              </a:rPr>
              <a:t>mtDNA</a:t>
            </a:r>
            <a:r>
              <a:rPr lang="en-US" altLang="cs-CZ" sz="2400" dirty="0">
                <a:latin typeface="Century Gothic" panose="020B0502020202020204" pitchFamily="34" charset="0"/>
              </a:rPr>
              <a:t>) </a:t>
            </a:r>
            <a:r>
              <a:rPr lang="cs-CZ" altLang="cs-CZ" sz="2400" dirty="0">
                <a:latin typeface="Century Gothic" panose="020B0502020202020204" pitchFamily="34" charset="0"/>
              </a:rPr>
              <a:t>se může z postižených buněk uvolnit do cirkulace (s</a:t>
            </a:r>
            <a:r>
              <a:rPr lang="en-US" altLang="cs-CZ" sz="2400" dirty="0">
                <a:latin typeface="Century Gothic" panose="020B0502020202020204" pitchFamily="34" charset="0"/>
              </a:rPr>
              <a:t>e</a:t>
            </a:r>
            <a:r>
              <a:rPr lang="cs-CZ" altLang="cs-CZ" sz="2400" dirty="0" err="1">
                <a:latin typeface="Century Gothic" panose="020B0502020202020204" pitchFamily="34" charset="0"/>
              </a:rPr>
              <a:t>kundární</a:t>
            </a:r>
            <a:r>
              <a:rPr lang="cs-CZ" altLang="cs-CZ" sz="2400" dirty="0">
                <a:latin typeface="Century Gothic" panose="020B0502020202020204" pitchFamily="34" charset="0"/>
              </a:rPr>
              <a:t> proces problému s </a:t>
            </a:r>
            <a:r>
              <a:rPr lang="cs-CZ" altLang="cs-CZ" sz="2400" dirty="0" err="1">
                <a:latin typeface="Century Gothic" panose="020B0502020202020204" pitchFamily="34" charset="0"/>
              </a:rPr>
              <a:t>mitofagií</a:t>
            </a:r>
            <a:r>
              <a:rPr lang="en-US" altLang="cs-CZ" sz="2400" dirty="0">
                <a:latin typeface="Century Gothic" panose="020B0502020202020204" pitchFamily="34" charset="0"/>
              </a:rPr>
              <a:t>) a </a:t>
            </a:r>
            <a:r>
              <a:rPr lang="cs-CZ" altLang="cs-CZ" sz="2400" dirty="0">
                <a:latin typeface="Century Gothic" panose="020B0502020202020204" pitchFamily="34" charset="0"/>
              </a:rPr>
              <a:t>může být rozpoznána </a:t>
            </a:r>
            <a:r>
              <a:rPr lang="en-US" altLang="cs-CZ" sz="2400" dirty="0">
                <a:latin typeface="Century Gothic" panose="020B0502020202020204" pitchFamily="34" charset="0"/>
              </a:rPr>
              <a:t>TLR9 </a:t>
            </a:r>
            <a:r>
              <a:rPr lang="cs-CZ" altLang="cs-CZ" sz="2400" dirty="0" err="1">
                <a:latin typeface="Century Gothic" panose="020B0502020202020204" pitchFamily="34" charset="0"/>
              </a:rPr>
              <a:t>neutrofilů</a:t>
            </a:r>
            <a:r>
              <a:rPr lang="en-US" altLang="cs-CZ" sz="2400" dirty="0">
                <a:latin typeface="Century Gothic" panose="020B0502020202020204" pitchFamily="34" charset="0"/>
              </a:rPr>
              <a:t>, </a:t>
            </a:r>
            <a:r>
              <a:rPr lang="cs-CZ" altLang="cs-CZ" sz="2400" dirty="0">
                <a:latin typeface="Century Gothic" panose="020B0502020202020204" pitchFamily="34" charset="0"/>
              </a:rPr>
              <a:t>což povede k následné produkci prozánětlivých </a:t>
            </a:r>
            <a:r>
              <a:rPr lang="cs-CZ" altLang="cs-CZ" sz="2400" dirty="0" err="1">
                <a:latin typeface="Century Gothic" panose="020B0502020202020204" pitchFamily="34" charset="0"/>
              </a:rPr>
              <a:t>cytokinů</a:t>
            </a:r>
            <a:r>
              <a:rPr lang="en-US" altLang="cs-CZ" sz="2400" dirty="0">
                <a:solidFill>
                  <a:srgbClr val="FF0000"/>
                </a:solidFill>
                <a:effectLst>
                  <a:outerShdw blurRad="38100" dist="38100" dir="2700000" algn="tl">
                    <a:srgbClr val="C0C0C0"/>
                  </a:outerShdw>
                </a:effectLst>
                <a:latin typeface="Century Gothic" panose="020B0502020202020204" pitchFamily="34" charset="0"/>
              </a:rPr>
              <a:t> (TNF-α, IL-1β a IL-6). </a:t>
            </a:r>
            <a:endParaRPr lang="cs-CZ" altLang="cs-CZ" sz="2400" dirty="0">
              <a:solidFill>
                <a:srgbClr val="FF0000"/>
              </a:solidFill>
              <a:effectLst>
                <a:outerShdw blurRad="38100" dist="38100" dir="2700000" algn="tl">
                  <a:srgbClr val="C0C0C0"/>
                </a:outerShdw>
              </a:effectLst>
              <a:latin typeface="Century Gothic" panose="020B0502020202020204" pitchFamily="34" charset="0"/>
            </a:endParaRPr>
          </a:p>
          <a:p>
            <a:pPr>
              <a:lnSpc>
                <a:spcPct val="100000"/>
              </a:lnSpc>
              <a:defRPr/>
            </a:pPr>
            <a:r>
              <a:rPr lang="cs-CZ" altLang="cs-CZ" sz="2400" dirty="0">
                <a:latin typeface="Century Gothic" panose="020B0502020202020204" pitchFamily="34" charset="0"/>
              </a:rPr>
              <a:t>Oxidovaná </a:t>
            </a:r>
            <a:r>
              <a:rPr lang="cs-CZ" altLang="cs-CZ" sz="2400" dirty="0" err="1">
                <a:latin typeface="Century Gothic" panose="020B0502020202020204" pitchFamily="34" charset="0"/>
              </a:rPr>
              <a:t>mtDNA</a:t>
            </a:r>
            <a:r>
              <a:rPr lang="cs-CZ" altLang="cs-CZ" sz="2400" dirty="0">
                <a:latin typeface="Century Gothic" panose="020B0502020202020204" pitchFamily="34" charset="0"/>
              </a:rPr>
              <a:t> může aktivovat </a:t>
            </a:r>
            <a:r>
              <a:rPr lang="en-US" altLang="cs-CZ" sz="2400" dirty="0">
                <a:latin typeface="Century Gothic" panose="020B0502020202020204" pitchFamily="34" charset="0"/>
              </a:rPr>
              <a:t> </a:t>
            </a:r>
            <a:r>
              <a:rPr lang="en-US" altLang="cs-CZ" sz="2400" dirty="0">
                <a:solidFill>
                  <a:srgbClr val="FF0000"/>
                </a:solidFill>
                <a:effectLst>
                  <a:outerShdw blurRad="38100" dist="38100" dir="2700000" algn="tl">
                    <a:srgbClr val="C0C0C0"/>
                  </a:outerShdw>
                </a:effectLst>
                <a:latin typeface="Century Gothic" panose="020B0502020202020204" pitchFamily="34" charset="0"/>
              </a:rPr>
              <a:t>NLRP3 </a:t>
            </a:r>
            <a:r>
              <a:rPr lang="en-US" altLang="cs-CZ" sz="2400" dirty="0" err="1">
                <a:solidFill>
                  <a:srgbClr val="FF0000"/>
                </a:solidFill>
                <a:effectLst>
                  <a:outerShdw blurRad="38100" dist="38100" dir="2700000" algn="tl">
                    <a:srgbClr val="C0C0C0"/>
                  </a:outerShdw>
                </a:effectLst>
                <a:latin typeface="Century Gothic" panose="020B0502020202020204" pitchFamily="34" charset="0"/>
              </a:rPr>
              <a:t>inflamasom</a:t>
            </a:r>
            <a:r>
              <a:rPr lang="cs-CZ" altLang="cs-CZ" sz="2400" dirty="0">
                <a:solidFill>
                  <a:srgbClr val="FF0000"/>
                </a:solidFill>
                <a:effectLst>
                  <a:outerShdw blurRad="38100" dist="38100" dir="2700000" algn="tl">
                    <a:srgbClr val="C0C0C0"/>
                  </a:outerShdw>
                </a:effectLst>
                <a:latin typeface="Century Gothic" panose="020B0502020202020204" pitchFamily="34" charset="0"/>
              </a:rPr>
              <a:t>, </a:t>
            </a:r>
            <a:r>
              <a:rPr lang="cs-CZ" altLang="cs-CZ" sz="2400" dirty="0">
                <a:latin typeface="Century Gothic" panose="020B0502020202020204" pitchFamily="34" charset="0"/>
              </a:rPr>
              <a:t>klíčový prvek v zánětlivé odpovědi u akutního koronárního syndromu a akutního srdečního selhání.</a:t>
            </a:r>
            <a:endParaRPr lang="en-US" altLang="cs-CZ" sz="2400" dirty="0">
              <a:latin typeface="Century Gothic" panose="020B0502020202020204" pitchFamily="34" charset="0"/>
            </a:endParaRPr>
          </a:p>
        </p:txBody>
      </p:sp>
      <p:sp>
        <p:nvSpPr>
          <p:cNvPr id="28676" name="Obdélník 3">
            <a:extLst>
              <a:ext uri="{FF2B5EF4-FFF2-40B4-BE49-F238E27FC236}">
                <a16:creationId xmlns:a16="http://schemas.microsoft.com/office/drawing/2014/main" id="{C03A2D72-15FB-4F7B-8C47-50A6F3A177E7}"/>
              </a:ext>
            </a:extLst>
          </p:cNvPr>
          <p:cNvSpPr>
            <a:spLocks noChangeArrowheads="1"/>
          </p:cNvSpPr>
          <p:nvPr/>
        </p:nvSpPr>
        <p:spPr bwMode="auto">
          <a:xfrm>
            <a:off x="6096000" y="5732463"/>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chemeClr val="tx1"/>
                </a:solidFill>
                <a:latin typeface="Arial" panose="020B0604020202020204" pitchFamily="34" charset="0"/>
                <a:hlinkClick r:id="rId2" tooltip="Current Cardiology Reports"/>
              </a:rPr>
              <a:t>Current Cardiology Reports</a:t>
            </a:r>
            <a:endParaRPr lang="en-US" altLang="en-US" sz="1800">
              <a:solidFill>
                <a:schemeClr val="tx1"/>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5" name="Zástupný symbol pro číslo snímku 4">
            <a:extLst>
              <a:ext uri="{FF2B5EF4-FFF2-40B4-BE49-F238E27FC236}">
                <a16:creationId xmlns:a16="http://schemas.microsoft.com/office/drawing/2014/main" id="{2F32A309-B2A2-44B4-A65F-18F005FC91AE}"/>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Tree>
    <p:extLst>
      <p:ext uri="{BB962C8B-B14F-4D97-AF65-F5344CB8AC3E}">
        <p14:creationId xmlns:p14="http://schemas.microsoft.com/office/powerpoint/2010/main" val="355887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FF4634-52D4-4DF2-8B12-29183D6DAAEE}"/>
              </a:ext>
            </a:extLst>
          </p:cNvPr>
          <p:cNvSpPr>
            <a:spLocks noGrp="1"/>
          </p:cNvSpPr>
          <p:nvPr>
            <p:ph type="title"/>
          </p:nvPr>
        </p:nvSpPr>
        <p:spPr/>
        <p:txBody>
          <a:bodyPr>
            <a:normAutofit fontScale="90000"/>
          </a:bodyPr>
          <a:lstStyle/>
          <a:p>
            <a:pPr>
              <a:defRPr/>
            </a:pPr>
            <a:r>
              <a:rPr lang="en-US" dirty="0">
                <a:latin typeface="Century Gothic" panose="020B0502020202020204" pitchFamily="34" charset="0"/>
              </a:rPr>
              <a:t>DAMPS, PAMPs a</a:t>
            </a:r>
            <a:r>
              <a:rPr lang="cs-CZ" dirty="0">
                <a:latin typeface="Century Gothic" panose="020B0502020202020204" pitchFamily="34" charset="0"/>
              </a:rPr>
              <a:t> aktivace </a:t>
            </a:r>
            <a:r>
              <a:rPr lang="en-US" dirty="0">
                <a:latin typeface="Century Gothic" panose="020B0502020202020204" pitchFamily="34" charset="0"/>
              </a:rPr>
              <a:t> TLR-4 sign</a:t>
            </a:r>
            <a:r>
              <a:rPr lang="cs-CZ" dirty="0" err="1">
                <a:latin typeface="Century Gothic" panose="020B0502020202020204" pitchFamily="34" charset="0"/>
              </a:rPr>
              <a:t>ální</a:t>
            </a:r>
            <a:r>
              <a:rPr lang="cs-CZ" dirty="0">
                <a:latin typeface="Century Gothic" panose="020B0502020202020204" pitchFamily="34" charset="0"/>
              </a:rPr>
              <a:t> cesty</a:t>
            </a:r>
            <a:br>
              <a:rPr lang="en-US" dirty="0"/>
            </a:br>
            <a:endParaRPr lang="en-US" dirty="0"/>
          </a:p>
        </p:txBody>
      </p:sp>
      <p:sp>
        <p:nvSpPr>
          <p:cNvPr id="3" name="Zástupný symbol pro obsah 2">
            <a:extLst>
              <a:ext uri="{FF2B5EF4-FFF2-40B4-BE49-F238E27FC236}">
                <a16:creationId xmlns:a16="http://schemas.microsoft.com/office/drawing/2014/main" id="{CFC73876-9A14-4E47-8ECF-F7C8E7552A3A}"/>
              </a:ext>
            </a:extLst>
          </p:cNvPr>
          <p:cNvSpPr>
            <a:spLocks noGrp="1"/>
          </p:cNvSpPr>
          <p:nvPr>
            <p:ph idx="1"/>
          </p:nvPr>
        </p:nvSpPr>
        <p:spPr/>
        <p:txBody>
          <a:bodyPr/>
          <a:lstStyle/>
          <a:p>
            <a:pPr>
              <a:lnSpc>
                <a:spcPct val="100000"/>
              </a:lnSpc>
              <a:defRPr/>
            </a:pPr>
            <a:r>
              <a:rPr lang="en-US" sz="2400" dirty="0">
                <a:latin typeface="Century Gothic" panose="020B0502020202020204" pitchFamily="34" charset="0"/>
              </a:rPr>
              <a:t>Toll-like receptor 4 (TLR4) </a:t>
            </a:r>
            <a:r>
              <a:rPr lang="cs-CZ" sz="2400" dirty="0">
                <a:latin typeface="Century Gothic" panose="020B0502020202020204" pitchFamily="34" charset="0"/>
              </a:rPr>
              <a:t>hraje zásadní roli v rozvoji aterosklerózy prostřednictvím aktivace kinázy asociované s </a:t>
            </a:r>
            <a:r>
              <a:rPr lang="en-US" sz="2400" dirty="0">
                <a:latin typeface="Century Gothic" panose="020B0502020202020204" pitchFamily="34" charset="0"/>
              </a:rPr>
              <a:t> interleukin-1 receptor</a:t>
            </a:r>
            <a:r>
              <a:rPr lang="cs-CZ" sz="2400" dirty="0" err="1">
                <a:latin typeface="Century Gothic" panose="020B0502020202020204" pitchFamily="34" charset="0"/>
              </a:rPr>
              <a:t>em</a:t>
            </a:r>
            <a:r>
              <a:rPr lang="cs-CZ" sz="2400" dirty="0">
                <a:latin typeface="Century Gothic" panose="020B0502020202020204" pitchFamily="34" charset="0"/>
              </a:rPr>
              <a:t> </a:t>
            </a:r>
            <a:r>
              <a:rPr lang="en-US" sz="2400" dirty="0">
                <a:latin typeface="Century Gothic" panose="020B0502020202020204" pitchFamily="34" charset="0"/>
              </a:rPr>
              <a:t> a</a:t>
            </a:r>
            <a:r>
              <a:rPr lang="cs-CZ" sz="2400" dirty="0">
                <a:latin typeface="Century Gothic" panose="020B0502020202020204" pitchFamily="34" charset="0"/>
              </a:rPr>
              <a:t> aktivací</a:t>
            </a:r>
            <a:r>
              <a:rPr lang="en-US" sz="2400" dirty="0">
                <a:latin typeface="Century Gothic" panose="020B0502020202020204" pitchFamily="34" charset="0"/>
              </a:rPr>
              <a:t> trans</a:t>
            </a:r>
            <a:r>
              <a:rPr lang="cs-CZ" sz="2400" dirty="0" err="1">
                <a:latin typeface="Century Gothic" panose="020B0502020202020204" pitchFamily="34" charset="0"/>
              </a:rPr>
              <a:t>kripce</a:t>
            </a:r>
            <a:r>
              <a:rPr lang="en-US" sz="2400" dirty="0">
                <a:latin typeface="Century Gothic" panose="020B0502020202020204" pitchFamily="34" charset="0"/>
              </a:rPr>
              <a:t> nuclear factor-</a:t>
            </a:r>
            <a:r>
              <a:rPr lang="en-US" sz="2400" dirty="0" err="1">
                <a:latin typeface="Century Gothic" panose="020B0502020202020204" pitchFamily="34" charset="0"/>
              </a:rPr>
              <a:t>κB</a:t>
            </a:r>
            <a:r>
              <a:rPr lang="en-US" sz="2400" dirty="0">
                <a:latin typeface="Century Gothic" panose="020B0502020202020204" pitchFamily="34" charset="0"/>
              </a:rPr>
              <a:t> (NF-</a:t>
            </a:r>
            <a:r>
              <a:rPr lang="en-US" sz="2400" dirty="0" err="1">
                <a:latin typeface="Century Gothic" panose="020B0502020202020204" pitchFamily="34" charset="0"/>
              </a:rPr>
              <a:t>κB</a:t>
            </a:r>
            <a:r>
              <a:rPr lang="en-US" sz="2400" dirty="0">
                <a:latin typeface="Century Gothic" panose="020B0502020202020204" pitchFamily="34" charset="0"/>
              </a:rPr>
              <a:t>), </a:t>
            </a:r>
            <a:r>
              <a:rPr lang="cs-CZ" sz="2400" dirty="0">
                <a:latin typeface="Century Gothic" panose="020B0502020202020204" pitchFamily="34" charset="0"/>
              </a:rPr>
              <a:t>což vede k expresi prozánětlivých genů.</a:t>
            </a:r>
            <a:r>
              <a:rPr lang="en-US" sz="2400" dirty="0">
                <a:latin typeface="Century Gothic" panose="020B0502020202020204" pitchFamily="34" charset="0"/>
              </a:rPr>
              <a:t> TLR-4 </a:t>
            </a:r>
            <a:r>
              <a:rPr lang="en-US" sz="2400" dirty="0" err="1">
                <a:latin typeface="Century Gothic" panose="020B0502020202020204" pitchFamily="34" charset="0"/>
              </a:rPr>
              <a:t>signali</a:t>
            </a:r>
            <a:r>
              <a:rPr lang="cs-CZ" sz="2400" dirty="0" err="1">
                <a:latin typeface="Century Gothic" panose="020B0502020202020204" pitchFamily="34" charset="0"/>
              </a:rPr>
              <a:t>zace</a:t>
            </a:r>
            <a:r>
              <a:rPr lang="cs-CZ" sz="2400" dirty="0">
                <a:latin typeface="Century Gothic" panose="020B0502020202020204" pitchFamily="34" charset="0"/>
              </a:rPr>
              <a:t> vede také ke zvýšené tvorbě pěnových buněk a aktivaci matrix </a:t>
            </a:r>
            <a:r>
              <a:rPr lang="cs-CZ" sz="2400" dirty="0" err="1">
                <a:latin typeface="Century Gothic" panose="020B0502020202020204" pitchFamily="34" charset="0"/>
              </a:rPr>
              <a:t>metaloproteináz</a:t>
            </a:r>
            <a:r>
              <a:rPr lang="cs-CZ" sz="2400" dirty="0">
                <a:latin typeface="Century Gothic" panose="020B0502020202020204" pitchFamily="34" charset="0"/>
              </a:rPr>
              <a:t> s následnou destabilizací plaku.</a:t>
            </a:r>
            <a:r>
              <a:rPr lang="en-US" sz="2400" dirty="0">
                <a:solidFill>
                  <a:srgbClr val="FF0000"/>
                </a:solidFill>
                <a:effectLst>
                  <a:outerShdw blurRad="38100" dist="38100" dir="2700000" algn="tl">
                    <a:srgbClr val="000000">
                      <a:alpha val="43137"/>
                    </a:srgbClr>
                  </a:outerShdw>
                </a:effectLst>
                <a:latin typeface="Century Gothic" panose="020B0502020202020204" pitchFamily="34" charset="0"/>
              </a:rPr>
              <a:t> </a:t>
            </a:r>
            <a:endParaRPr lang="en-US" sz="2400" dirty="0">
              <a:latin typeface="Century Gothic" panose="020B0502020202020204" pitchFamily="34" charset="0"/>
            </a:endParaRPr>
          </a:p>
          <a:p>
            <a:pPr>
              <a:lnSpc>
                <a:spcPct val="100000"/>
              </a:lnSpc>
              <a:defRPr/>
            </a:pPr>
            <a:r>
              <a:rPr lang="cs-CZ" sz="2400" dirty="0">
                <a:latin typeface="Century Gothic" panose="020B0502020202020204" pitchFamily="34" charset="0"/>
              </a:rPr>
              <a:t>Podobnou roli hraje </a:t>
            </a:r>
            <a:r>
              <a:rPr lang="en-US" sz="2400" dirty="0">
                <a:latin typeface="Century Gothic" panose="020B0502020202020204" pitchFamily="34" charset="0"/>
              </a:rPr>
              <a:t>TLR-4 </a:t>
            </a:r>
            <a:r>
              <a:rPr lang="cs-CZ" sz="2400" dirty="0">
                <a:latin typeface="Century Gothic" panose="020B0502020202020204" pitchFamily="34" charset="0"/>
              </a:rPr>
              <a:t>i v progresi chronického srdečního selhání.</a:t>
            </a:r>
            <a:endParaRPr lang="en-US" sz="2400" dirty="0">
              <a:latin typeface="Century Gothic" panose="020B0502020202020204" pitchFamily="34" charset="0"/>
            </a:endParaRPr>
          </a:p>
        </p:txBody>
      </p:sp>
      <p:sp>
        <p:nvSpPr>
          <p:cNvPr id="29700" name="Obdélník 3">
            <a:extLst>
              <a:ext uri="{FF2B5EF4-FFF2-40B4-BE49-F238E27FC236}">
                <a16:creationId xmlns:a16="http://schemas.microsoft.com/office/drawing/2014/main" id="{30B69EB2-709C-4258-AF28-7C6B5006533D}"/>
              </a:ext>
            </a:extLst>
          </p:cNvPr>
          <p:cNvSpPr>
            <a:spLocks noChangeArrowheads="1"/>
          </p:cNvSpPr>
          <p:nvPr/>
        </p:nvSpPr>
        <p:spPr bwMode="auto">
          <a:xfrm>
            <a:off x="6096000" y="5516563"/>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chemeClr val="tx1"/>
                </a:solidFill>
                <a:latin typeface="Arial" panose="020B0604020202020204" pitchFamily="34" charset="0"/>
                <a:hlinkClick r:id="rId2" tooltip="Current Cardiology Reports"/>
              </a:rPr>
              <a:t>Current Cardiology Reports</a:t>
            </a:r>
            <a:endParaRPr lang="en-US" altLang="en-US" sz="1800">
              <a:solidFill>
                <a:schemeClr val="tx1"/>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5" name="Zástupný symbol pro číslo snímku 4">
            <a:extLst>
              <a:ext uri="{FF2B5EF4-FFF2-40B4-BE49-F238E27FC236}">
                <a16:creationId xmlns:a16="http://schemas.microsoft.com/office/drawing/2014/main" id="{808C24D9-4118-4D3A-BE33-73028B6F6072}"/>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Tree>
    <p:extLst>
      <p:ext uri="{BB962C8B-B14F-4D97-AF65-F5344CB8AC3E}">
        <p14:creationId xmlns:p14="http://schemas.microsoft.com/office/powerpoint/2010/main" val="172552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BBEF87B-B4CC-4D15-A213-5A30C2655D51}"/>
              </a:ext>
            </a:extLst>
          </p:cNvPr>
          <p:cNvSpPr>
            <a:spLocks noGrp="1" noChangeArrowheads="1"/>
          </p:cNvSpPr>
          <p:nvPr>
            <p:ph type="title"/>
          </p:nvPr>
        </p:nvSpPr>
        <p:spPr>
          <a:xfrm>
            <a:off x="236621" y="378000"/>
            <a:ext cx="7772400" cy="685800"/>
          </a:xfrm>
        </p:spPr>
        <p:txBody>
          <a:bodyPr/>
          <a:lstStyle/>
          <a:p>
            <a:pPr eaLnBrk="1" hangingPunct="1"/>
            <a:r>
              <a:rPr lang="cs-CZ" altLang="en-US" dirty="0">
                <a:latin typeface="Century Gothic" panose="020B0502020202020204" pitchFamily="34" charset="0"/>
              </a:rPr>
              <a:t>Metabolismus</a:t>
            </a:r>
            <a:endParaRPr lang="en-US" altLang="en-US" dirty="0">
              <a:latin typeface="Century Gothic" panose="020B0502020202020204" pitchFamily="34" charset="0"/>
            </a:endParaRPr>
          </a:p>
        </p:txBody>
      </p:sp>
      <p:sp>
        <p:nvSpPr>
          <p:cNvPr id="5123" name="Text Box 3">
            <a:extLst>
              <a:ext uri="{FF2B5EF4-FFF2-40B4-BE49-F238E27FC236}">
                <a16:creationId xmlns:a16="http://schemas.microsoft.com/office/drawing/2014/main" id="{BA7BF4C9-38FA-4796-AC98-2A17496874A7}"/>
              </a:ext>
            </a:extLst>
          </p:cNvPr>
          <p:cNvSpPr txBox="1">
            <a:spLocks noChangeArrowheads="1"/>
          </p:cNvSpPr>
          <p:nvPr/>
        </p:nvSpPr>
        <p:spPr bwMode="auto">
          <a:xfrm>
            <a:off x="9220200" y="6324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r">
              <a:spcBef>
                <a:spcPct val="0"/>
              </a:spcBef>
              <a:buClrTx/>
              <a:buFontTx/>
              <a:buNone/>
            </a:pPr>
            <a:r>
              <a:rPr lang="en-US" altLang="en-US" sz="1200">
                <a:latin typeface="Times New Roman" panose="02020603050405020304" pitchFamily="18" charset="0"/>
                <a:ea typeface="ＭＳ Ｐゴシック" panose="020B0600070205080204" pitchFamily="34" charset="-128"/>
              </a:rPr>
              <a:t>Figure 24.3</a:t>
            </a:r>
          </a:p>
        </p:txBody>
      </p:sp>
      <p:pic>
        <p:nvPicPr>
          <p:cNvPr id="5124" name="Picture 4">
            <a:extLst>
              <a:ext uri="{FF2B5EF4-FFF2-40B4-BE49-F238E27FC236}">
                <a16:creationId xmlns:a16="http://schemas.microsoft.com/office/drawing/2014/main" id="{51C7C0AC-1A9C-451F-AB27-B5CB92A3C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838200"/>
            <a:ext cx="4648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2819D9AC-BB4B-4A2A-9A36-DC91285B5A24}"/>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1725D55C-5BE1-46CE-9BE1-FC73648A04AC}"/>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Tree>
    <p:extLst>
      <p:ext uri="{BB962C8B-B14F-4D97-AF65-F5344CB8AC3E}">
        <p14:creationId xmlns:p14="http://schemas.microsoft.com/office/powerpoint/2010/main" val="22687714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E9B730-2C13-4AA1-A75A-2CE70E6C8638}"/>
              </a:ext>
            </a:extLst>
          </p:cNvPr>
          <p:cNvSpPr>
            <a:spLocks noGrp="1"/>
          </p:cNvSpPr>
          <p:nvPr>
            <p:ph type="title"/>
          </p:nvPr>
        </p:nvSpPr>
        <p:spPr/>
        <p:txBody>
          <a:bodyPr>
            <a:normAutofit fontScale="90000"/>
          </a:bodyPr>
          <a:lstStyle/>
          <a:p>
            <a:pPr>
              <a:defRPr/>
            </a:pPr>
            <a:r>
              <a:rPr lang="en-US" dirty="0">
                <a:latin typeface="Century Gothic" panose="020B0502020202020204" pitchFamily="34" charset="0"/>
              </a:rPr>
              <a:t>DAMPS, PAMPs a</a:t>
            </a:r>
            <a:r>
              <a:rPr lang="cs-CZ" dirty="0">
                <a:latin typeface="Century Gothic" panose="020B0502020202020204" pitchFamily="34" charset="0"/>
              </a:rPr>
              <a:t> aktivace </a:t>
            </a:r>
            <a:r>
              <a:rPr lang="en-US" dirty="0">
                <a:latin typeface="Century Gothic" panose="020B0502020202020204" pitchFamily="34" charset="0"/>
              </a:rPr>
              <a:t> TLR-4 sign</a:t>
            </a:r>
            <a:r>
              <a:rPr lang="cs-CZ" dirty="0" err="1">
                <a:latin typeface="Century Gothic" panose="020B0502020202020204" pitchFamily="34" charset="0"/>
              </a:rPr>
              <a:t>ální</a:t>
            </a:r>
            <a:r>
              <a:rPr lang="cs-CZ" dirty="0">
                <a:latin typeface="Century Gothic" panose="020B0502020202020204" pitchFamily="34" charset="0"/>
              </a:rPr>
              <a:t> cesty</a:t>
            </a:r>
            <a:br>
              <a:rPr lang="en-US" dirty="0"/>
            </a:br>
            <a:endParaRPr lang="en-US" dirty="0"/>
          </a:p>
        </p:txBody>
      </p:sp>
      <p:sp>
        <p:nvSpPr>
          <p:cNvPr id="3" name="Zástupný symbol pro obsah 2">
            <a:extLst>
              <a:ext uri="{FF2B5EF4-FFF2-40B4-BE49-F238E27FC236}">
                <a16:creationId xmlns:a16="http://schemas.microsoft.com/office/drawing/2014/main" id="{B8710A37-9F97-4EF9-A74E-D733715A5469}"/>
              </a:ext>
            </a:extLst>
          </p:cNvPr>
          <p:cNvSpPr>
            <a:spLocks noGrp="1"/>
          </p:cNvSpPr>
          <p:nvPr>
            <p:ph idx="1"/>
          </p:nvPr>
        </p:nvSpPr>
        <p:spPr/>
        <p:txBody>
          <a:bodyPr/>
          <a:lstStyle/>
          <a:p>
            <a:pPr>
              <a:lnSpc>
                <a:spcPct val="100000"/>
              </a:lnSpc>
              <a:defRPr/>
            </a:pPr>
            <a:r>
              <a:rPr lang="en-US" altLang="cs-CZ" sz="2000" dirty="0">
                <a:latin typeface="Century Gothic" panose="020B0502020202020204" pitchFamily="34" charset="0"/>
              </a:rPr>
              <a:t>TLRs r</a:t>
            </a:r>
            <a:r>
              <a:rPr lang="cs-CZ" altLang="cs-CZ" sz="2000" dirty="0" err="1">
                <a:latin typeface="Century Gothic" panose="020B0502020202020204" pitchFamily="34" charset="0"/>
              </a:rPr>
              <a:t>ozpoznávají</a:t>
            </a:r>
            <a:r>
              <a:rPr lang="cs-CZ" altLang="cs-CZ" sz="2000" dirty="0">
                <a:latin typeface="Century Gothic" panose="020B0502020202020204" pitchFamily="34" charset="0"/>
              </a:rPr>
              <a:t> specifické ligandy</a:t>
            </a:r>
            <a:r>
              <a:rPr lang="en-US" altLang="cs-CZ" sz="2000" dirty="0">
                <a:latin typeface="Century Gothic" panose="020B0502020202020204" pitchFamily="34" charset="0"/>
              </a:rPr>
              <a:t>,  </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damage-associated molecular patterns (DAMPs</a:t>
            </a:r>
            <a:r>
              <a:rPr lang="en-US" altLang="cs-CZ" sz="2000" dirty="0">
                <a:latin typeface="Century Gothic" panose="020B0502020202020204" pitchFamily="34" charset="0"/>
              </a:rPr>
              <a:t>) a </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pathogen-associated molecular patterns </a:t>
            </a:r>
            <a:r>
              <a:rPr lang="en-US" altLang="cs-CZ" sz="2000" dirty="0">
                <a:latin typeface="Century Gothic" panose="020B0502020202020204" pitchFamily="34" charset="0"/>
              </a:rPr>
              <a:t>(PAMPs)</a:t>
            </a:r>
            <a:r>
              <a:rPr lang="cs-CZ" altLang="cs-CZ" sz="2000" dirty="0">
                <a:latin typeface="Century Gothic" panose="020B0502020202020204" pitchFamily="34" charset="0"/>
              </a:rPr>
              <a:t> pocházející z poškozených buněk a z patogenů.</a:t>
            </a:r>
            <a:r>
              <a:rPr lang="en-US" altLang="cs-CZ" sz="2000" dirty="0">
                <a:latin typeface="Century Gothic" panose="020B0502020202020204" pitchFamily="34" charset="0"/>
              </a:rPr>
              <a:t> </a:t>
            </a:r>
            <a:r>
              <a:rPr lang="cs-CZ" altLang="cs-CZ" sz="2000" dirty="0">
                <a:latin typeface="Century Gothic" panose="020B0502020202020204" pitchFamily="34" charset="0"/>
              </a:rPr>
              <a:t>Během srdečního stresu</a:t>
            </a:r>
            <a:r>
              <a:rPr lang="en-US" altLang="cs-CZ" sz="2000" dirty="0">
                <a:latin typeface="Century Gothic" panose="020B0502020202020204" pitchFamily="34" charset="0"/>
              </a:rPr>
              <a:t> </a:t>
            </a:r>
            <a:r>
              <a:rPr lang="cs-CZ" altLang="cs-CZ" sz="2000" dirty="0">
                <a:latin typeface="Century Gothic" panose="020B0502020202020204" pitchFamily="34" charset="0"/>
              </a:rPr>
              <a:t>(ischémie, hypertenze, metabolický syndrom) dochází k uvolnění</a:t>
            </a:r>
            <a:r>
              <a:rPr lang="en-US" altLang="cs-CZ" sz="2000" dirty="0">
                <a:latin typeface="Century Gothic" panose="020B0502020202020204" pitchFamily="34" charset="0"/>
              </a:rPr>
              <a:t> DAMPs </a:t>
            </a:r>
            <a:r>
              <a:rPr lang="cs-CZ" altLang="cs-CZ" sz="2000" dirty="0">
                <a:latin typeface="Century Gothic" panose="020B0502020202020204" pitchFamily="34" charset="0"/>
              </a:rPr>
              <a:t>z </a:t>
            </a:r>
            <a:r>
              <a:rPr lang="cs-CZ" altLang="cs-CZ" sz="2000" dirty="0" err="1">
                <a:latin typeface="Century Gothic" panose="020B0502020202020204" pitchFamily="34" charset="0"/>
              </a:rPr>
              <a:t>kardiomyocytů</a:t>
            </a:r>
            <a:r>
              <a:rPr lang="cs-CZ" altLang="cs-CZ" sz="2000" dirty="0">
                <a:latin typeface="Century Gothic" panose="020B0502020202020204" pitchFamily="34" charset="0"/>
              </a:rPr>
              <a:t> -</a:t>
            </a:r>
            <a:r>
              <a:rPr lang="en-US" altLang="cs-CZ" sz="2000" dirty="0">
                <a:latin typeface="Century Gothic" panose="020B0502020202020204" pitchFamily="34" charset="0"/>
              </a:rPr>
              <a:t> </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high-mobility group box 1 (HMGB1)and heat shock protein 60 (HSP 60).</a:t>
            </a:r>
            <a:endParaRPr lang="cs-CZ" altLang="cs-CZ" sz="2000" dirty="0">
              <a:solidFill>
                <a:srgbClr val="FF0000"/>
              </a:solidFill>
              <a:effectLst>
                <a:outerShdw blurRad="38100" dist="38100" dir="2700000" algn="tl">
                  <a:srgbClr val="C0C0C0"/>
                </a:outerShdw>
              </a:effectLst>
              <a:latin typeface="Century Gothic" panose="020B0502020202020204" pitchFamily="34" charset="0"/>
            </a:endParaRPr>
          </a:p>
          <a:p>
            <a:pPr>
              <a:lnSpc>
                <a:spcPct val="100000"/>
              </a:lnSpc>
              <a:defRPr/>
            </a:pPr>
            <a:r>
              <a:rPr lang="en-US" altLang="cs-CZ" sz="2000" dirty="0">
                <a:solidFill>
                  <a:srgbClr val="FF0000"/>
                </a:solidFill>
                <a:effectLst>
                  <a:outerShdw blurRad="38100" dist="38100" dir="2700000" algn="tl">
                    <a:srgbClr val="C0C0C0"/>
                  </a:outerShdw>
                </a:effectLst>
                <a:latin typeface="Century Gothic" panose="020B0502020202020204" pitchFamily="34" charset="0"/>
              </a:rPr>
              <a:t>PAMPs </a:t>
            </a:r>
            <a:r>
              <a:rPr lang="cs-CZ" altLang="cs-CZ" sz="2000" dirty="0">
                <a:solidFill>
                  <a:srgbClr val="FF0000"/>
                </a:solidFill>
                <a:effectLst>
                  <a:outerShdw blurRad="38100" dist="38100" dir="2700000" algn="tl">
                    <a:srgbClr val="C0C0C0"/>
                  </a:outerShdw>
                </a:effectLst>
                <a:latin typeface="Century Gothic" panose="020B0502020202020204" pitchFamily="34" charset="0"/>
              </a:rPr>
              <a:t>také mohou stimulovat aktivaci</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 TLRs </a:t>
            </a:r>
            <a:r>
              <a:rPr lang="en-US" altLang="cs-CZ" sz="2000" dirty="0" err="1">
                <a:solidFill>
                  <a:srgbClr val="FF0000"/>
                </a:solidFill>
                <a:effectLst>
                  <a:outerShdw blurRad="38100" dist="38100" dir="2700000" algn="tl">
                    <a:srgbClr val="C0C0C0"/>
                  </a:outerShdw>
                </a:effectLst>
                <a:latin typeface="Century Gothic" panose="020B0502020202020204" pitchFamily="34" charset="0"/>
              </a:rPr>
              <a:t>signali</a:t>
            </a:r>
            <a:r>
              <a:rPr lang="cs-CZ" altLang="cs-CZ" sz="2000" dirty="0" err="1">
                <a:solidFill>
                  <a:srgbClr val="FF0000"/>
                </a:solidFill>
                <a:effectLst>
                  <a:outerShdw blurRad="38100" dist="38100" dir="2700000" algn="tl">
                    <a:srgbClr val="C0C0C0"/>
                  </a:outerShdw>
                </a:effectLst>
                <a:latin typeface="Century Gothic" panose="020B0502020202020204" pitchFamily="34" charset="0"/>
              </a:rPr>
              <a:t>zace</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 </a:t>
            </a:r>
            <a:r>
              <a:rPr lang="cs-CZ" altLang="cs-CZ" sz="2000" dirty="0">
                <a:solidFill>
                  <a:srgbClr val="FF0000"/>
                </a:solidFill>
                <a:effectLst>
                  <a:outerShdw blurRad="38100" dist="38100" dir="2700000" algn="tl">
                    <a:srgbClr val="C0C0C0"/>
                  </a:outerShdw>
                </a:effectLst>
                <a:latin typeface="Century Gothic" panose="020B0502020202020204" pitchFamily="34" charset="0"/>
              </a:rPr>
              <a:t>což se děje při rozvoji srdečního selhání z virové myokarditidy.</a:t>
            </a:r>
            <a:endParaRPr lang="en-US" altLang="cs-CZ" sz="2000" dirty="0">
              <a:solidFill>
                <a:srgbClr val="FF0000"/>
              </a:solidFill>
              <a:effectLst>
                <a:outerShdw blurRad="38100" dist="38100" dir="2700000" algn="tl">
                  <a:srgbClr val="C0C0C0"/>
                </a:outerShdw>
              </a:effectLst>
              <a:latin typeface="Century Gothic" panose="020B0502020202020204" pitchFamily="34" charset="0"/>
            </a:endParaRPr>
          </a:p>
          <a:p>
            <a:pPr>
              <a:lnSpc>
                <a:spcPct val="100000"/>
              </a:lnSpc>
              <a:defRPr/>
            </a:pPr>
            <a:r>
              <a:rPr lang="cs-CZ" altLang="cs-CZ" sz="2000" dirty="0">
                <a:latin typeface="Century Gothic" panose="020B0502020202020204" pitchFamily="34" charset="0"/>
              </a:rPr>
              <a:t>Vysoké hladiny </a:t>
            </a:r>
            <a:r>
              <a:rPr lang="en-US" altLang="cs-CZ" sz="2000" dirty="0">
                <a:latin typeface="Century Gothic" panose="020B0502020202020204" pitchFamily="34" charset="0"/>
              </a:rPr>
              <a:t>doses LPS </a:t>
            </a:r>
            <a:r>
              <a:rPr lang="en-US" altLang="cs-CZ" sz="2000" dirty="0" err="1">
                <a:latin typeface="Century Gothic" panose="020B0502020202020204" pitchFamily="34" charset="0"/>
              </a:rPr>
              <a:t>indu</a:t>
            </a:r>
            <a:r>
              <a:rPr lang="cs-CZ" altLang="cs-CZ" sz="2000" dirty="0">
                <a:latin typeface="Century Gothic" panose="020B0502020202020204" pitchFamily="34" charset="0"/>
              </a:rPr>
              <a:t>kují produkci prozánětlivých </a:t>
            </a:r>
            <a:r>
              <a:rPr lang="cs-CZ" altLang="cs-CZ" sz="2000" dirty="0" err="1">
                <a:latin typeface="Century Gothic" panose="020B0502020202020204" pitchFamily="34" charset="0"/>
              </a:rPr>
              <a:t>cytokinů</a:t>
            </a:r>
            <a:r>
              <a:rPr lang="cs-CZ" altLang="cs-CZ" sz="2000" dirty="0">
                <a:latin typeface="Century Gothic" panose="020B0502020202020204" pitchFamily="34" charset="0"/>
              </a:rPr>
              <a:t> v makrofázích prostřednictvím aktivace</a:t>
            </a:r>
            <a:r>
              <a:rPr lang="en-US" altLang="cs-CZ" sz="2000" dirty="0">
                <a:latin typeface="Century Gothic" panose="020B0502020202020204" pitchFamily="34" charset="0"/>
              </a:rPr>
              <a:t> TLR-4, nuclear factor </a:t>
            </a:r>
            <a:r>
              <a:rPr lang="en-US" altLang="cs-CZ" sz="2000" dirty="0" err="1">
                <a:latin typeface="Century Gothic" panose="020B0502020202020204" pitchFamily="34" charset="0"/>
              </a:rPr>
              <a:t>κB</a:t>
            </a:r>
            <a:r>
              <a:rPr lang="en-US" altLang="cs-CZ" sz="2000" dirty="0">
                <a:latin typeface="Century Gothic" panose="020B0502020202020204" pitchFamily="34" charset="0"/>
              </a:rPr>
              <a:t>, a </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NOD-like receptor family pyrin domain–containing protein 3 (NLRP3)</a:t>
            </a:r>
            <a:r>
              <a:rPr lang="en-US" altLang="cs-CZ" sz="2000" dirty="0">
                <a:latin typeface="Century Gothic" panose="020B0502020202020204" pitchFamily="34" charset="0"/>
              </a:rPr>
              <a:t> inflammasome, </a:t>
            </a:r>
            <a:r>
              <a:rPr lang="cs-CZ" altLang="cs-CZ" sz="2000" dirty="0">
                <a:latin typeface="Century Gothic" panose="020B0502020202020204" pitchFamily="34" charset="0"/>
              </a:rPr>
              <a:t>což může vést k dysfunkci levé komory.</a:t>
            </a:r>
            <a:endParaRPr lang="en-US" altLang="cs-CZ" sz="2000" dirty="0">
              <a:solidFill>
                <a:srgbClr val="FF0000"/>
              </a:solidFill>
              <a:effectLst>
                <a:outerShdw blurRad="38100" dist="38100" dir="2700000" algn="tl">
                  <a:srgbClr val="C0C0C0"/>
                </a:outerShdw>
              </a:effectLst>
              <a:latin typeface="Century Gothic" panose="020B0502020202020204" pitchFamily="34" charset="0"/>
            </a:endParaRPr>
          </a:p>
        </p:txBody>
      </p:sp>
      <p:sp>
        <p:nvSpPr>
          <p:cNvPr id="30724" name="Obdélník 3">
            <a:extLst>
              <a:ext uri="{FF2B5EF4-FFF2-40B4-BE49-F238E27FC236}">
                <a16:creationId xmlns:a16="http://schemas.microsoft.com/office/drawing/2014/main" id="{CB9700BF-4D8B-4AC8-AAA5-9F44CE77BD98}"/>
              </a:ext>
            </a:extLst>
          </p:cNvPr>
          <p:cNvSpPr>
            <a:spLocks noChangeArrowheads="1"/>
          </p:cNvSpPr>
          <p:nvPr/>
        </p:nvSpPr>
        <p:spPr bwMode="auto">
          <a:xfrm>
            <a:off x="6096000" y="587692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chemeClr val="tx1"/>
                </a:solidFill>
                <a:latin typeface="Arial" panose="020B0604020202020204" pitchFamily="34" charset="0"/>
                <a:hlinkClick r:id="rId2" tooltip="Current Cardiology Reports"/>
              </a:rPr>
              <a:t>Current Cardiology Reports</a:t>
            </a:r>
            <a:endParaRPr lang="en-US" altLang="en-US" sz="1800">
              <a:solidFill>
                <a:schemeClr val="tx1"/>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5" name="Zástupný symbol pro číslo snímku 4">
            <a:extLst>
              <a:ext uri="{FF2B5EF4-FFF2-40B4-BE49-F238E27FC236}">
                <a16:creationId xmlns:a16="http://schemas.microsoft.com/office/drawing/2014/main" id="{E7859E74-D5FB-445F-B85E-8EFB7C2128AF}"/>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Tree>
    <p:extLst>
      <p:ext uri="{BB962C8B-B14F-4D97-AF65-F5344CB8AC3E}">
        <p14:creationId xmlns:p14="http://schemas.microsoft.com/office/powerpoint/2010/main" val="274988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F73C5-54DD-4201-8853-2D7AB48349B1}"/>
              </a:ext>
            </a:extLst>
          </p:cNvPr>
          <p:cNvSpPr>
            <a:spLocks noGrp="1"/>
          </p:cNvSpPr>
          <p:nvPr>
            <p:ph type="title"/>
          </p:nvPr>
        </p:nvSpPr>
        <p:spPr/>
        <p:txBody>
          <a:bodyPr>
            <a:noAutofit/>
          </a:bodyPr>
          <a:lstStyle/>
          <a:p>
            <a:pPr>
              <a:lnSpc>
                <a:spcPct val="100000"/>
              </a:lnSpc>
              <a:defRPr/>
            </a:pPr>
            <a:r>
              <a:rPr lang="cs-CZ" sz="2000" dirty="0">
                <a:latin typeface="Century Gothic" panose="020B0502020202020204" pitchFamily="34" charset="0"/>
              </a:rPr>
              <a:t>Různé linie makrofágů jako protagonistů probíhajícího zánětu u srdečního selhání a účast</a:t>
            </a:r>
            <a:r>
              <a:rPr lang="en-US" sz="2000" dirty="0">
                <a:latin typeface="Century Gothic" panose="020B0502020202020204" pitchFamily="34" charset="0"/>
              </a:rPr>
              <a:t> NLRP-3 </a:t>
            </a:r>
            <a:r>
              <a:rPr lang="en-US" sz="2000" dirty="0" err="1">
                <a:latin typeface="Century Gothic" panose="020B0502020202020204" pitchFamily="34" charset="0"/>
              </a:rPr>
              <a:t>inflamasom</a:t>
            </a:r>
            <a:r>
              <a:rPr lang="cs-CZ" sz="2000" dirty="0">
                <a:latin typeface="Century Gothic" panose="020B0502020202020204" pitchFamily="34" charset="0"/>
              </a:rPr>
              <a:t>u</a:t>
            </a:r>
            <a:br>
              <a:rPr lang="en-US" sz="2000" dirty="0">
                <a:latin typeface="Century Gothic" panose="020B0502020202020204" pitchFamily="34" charset="0"/>
              </a:rPr>
            </a:br>
            <a:endParaRPr lang="en-US" sz="2000" dirty="0">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49ADAB59-479A-4C3C-ACBB-B8923C71157D}"/>
              </a:ext>
            </a:extLst>
          </p:cNvPr>
          <p:cNvSpPr>
            <a:spLocks noGrp="1"/>
          </p:cNvSpPr>
          <p:nvPr>
            <p:ph idx="1"/>
          </p:nvPr>
        </p:nvSpPr>
        <p:spPr/>
        <p:txBody>
          <a:bodyPr/>
          <a:lstStyle/>
          <a:p>
            <a:pPr>
              <a:lnSpc>
                <a:spcPct val="100000"/>
              </a:lnSpc>
              <a:defRPr/>
            </a:pPr>
            <a:r>
              <a:rPr lang="cs-CZ" altLang="cs-CZ" sz="2000" dirty="0">
                <a:latin typeface="Century Gothic" panose="020B0502020202020204" pitchFamily="34" charset="0"/>
              </a:rPr>
              <a:t>Celkový počet makrofágů u srdečního selhání roste dvěma cestami</a:t>
            </a:r>
            <a:r>
              <a:rPr lang="en-US" altLang="cs-CZ" sz="2000" dirty="0">
                <a:latin typeface="Century Gothic" panose="020B0502020202020204" pitchFamily="34" charset="0"/>
              </a:rPr>
              <a:t> </a:t>
            </a:r>
            <a:endParaRPr lang="cs-CZ" altLang="cs-CZ" sz="2000" dirty="0">
              <a:latin typeface="Century Gothic" panose="020B0502020202020204" pitchFamily="34" charset="0"/>
            </a:endParaRPr>
          </a:p>
          <a:p>
            <a:pPr>
              <a:lnSpc>
                <a:spcPct val="100000"/>
              </a:lnSpc>
              <a:defRPr/>
            </a:pPr>
            <a:r>
              <a:rPr lang="cs-CZ" altLang="cs-CZ" sz="2000" dirty="0">
                <a:solidFill>
                  <a:srgbClr val="FF0000"/>
                </a:solidFill>
                <a:effectLst>
                  <a:outerShdw blurRad="38100" dist="38100" dir="2700000" algn="tl">
                    <a:srgbClr val="C0C0C0"/>
                  </a:outerShdw>
                </a:effectLst>
                <a:latin typeface="Century Gothic" panose="020B0502020202020204" pitchFamily="34" charset="0"/>
              </a:rPr>
              <a:t>Povolávání monocytů pomocí </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C-C </a:t>
            </a:r>
            <a:r>
              <a:rPr lang="en-US" altLang="cs-CZ" sz="2000" dirty="0" err="1">
                <a:solidFill>
                  <a:srgbClr val="FF0000"/>
                </a:solidFill>
                <a:effectLst>
                  <a:outerShdw blurRad="38100" dist="38100" dir="2700000" algn="tl">
                    <a:srgbClr val="C0C0C0"/>
                  </a:outerShdw>
                </a:effectLst>
                <a:latin typeface="Century Gothic" panose="020B0502020202020204" pitchFamily="34" charset="0"/>
              </a:rPr>
              <a:t>chemokin</a:t>
            </a:r>
            <a:r>
              <a:rPr lang="cs-CZ" altLang="cs-CZ" sz="2000" dirty="0" err="1">
                <a:solidFill>
                  <a:srgbClr val="FF0000"/>
                </a:solidFill>
                <a:effectLst>
                  <a:outerShdw blurRad="38100" dist="38100" dir="2700000" algn="tl">
                    <a:srgbClr val="C0C0C0"/>
                  </a:outerShdw>
                </a:effectLst>
                <a:latin typeface="Century Gothic" panose="020B0502020202020204" pitchFamily="34" charset="0"/>
              </a:rPr>
              <a:t>ového</a:t>
            </a:r>
            <a:r>
              <a:rPr lang="cs-CZ" altLang="cs-CZ" sz="2000" dirty="0">
                <a:solidFill>
                  <a:srgbClr val="FF0000"/>
                </a:solidFill>
                <a:effectLst>
                  <a:outerShdw blurRad="38100" dist="38100" dir="2700000" algn="tl">
                    <a:srgbClr val="C0C0C0"/>
                  </a:outerShdw>
                </a:effectLst>
                <a:latin typeface="Century Gothic" panose="020B0502020202020204" pitchFamily="34" charset="0"/>
              </a:rPr>
              <a:t> receptoru 2 (CCR2) </a:t>
            </a:r>
          </a:p>
          <a:p>
            <a:pPr>
              <a:lnSpc>
                <a:spcPct val="100000"/>
              </a:lnSpc>
              <a:defRPr/>
            </a:pPr>
            <a:r>
              <a:rPr lang="cs-CZ" altLang="cs-CZ" sz="2000" dirty="0">
                <a:solidFill>
                  <a:srgbClr val="FF0000"/>
                </a:solidFill>
                <a:effectLst>
                  <a:outerShdw blurRad="38100" dist="38100" dir="2700000" algn="tl">
                    <a:srgbClr val="C0C0C0"/>
                  </a:outerShdw>
                </a:effectLst>
                <a:latin typeface="Century Gothic" panose="020B0502020202020204" pitchFamily="34" charset="0"/>
              </a:rPr>
              <a:t>Místní proliferací rezidentních makrofágů</a:t>
            </a:r>
            <a:r>
              <a:rPr lang="en-US" altLang="cs-CZ" sz="2000" dirty="0">
                <a:latin typeface="Century Gothic" panose="020B0502020202020204" pitchFamily="34" charset="0"/>
              </a:rPr>
              <a:t> </a:t>
            </a:r>
            <a:r>
              <a:rPr lang="cs-CZ" altLang="cs-CZ" sz="2000" dirty="0">
                <a:latin typeface="Century Gothic" panose="020B0502020202020204" pitchFamily="34" charset="0"/>
              </a:rPr>
              <a:t>. Rezidentní makrofágy zvýšeně exprimují reparativní geny; </a:t>
            </a:r>
            <a:r>
              <a:rPr lang="en-US" altLang="cs-CZ" sz="2000" dirty="0">
                <a:latin typeface="Century Gothic" panose="020B0502020202020204" pitchFamily="34" charset="0"/>
              </a:rPr>
              <a:t>CCR2+ ma</a:t>
            </a:r>
            <a:r>
              <a:rPr lang="cs-CZ" altLang="cs-CZ" sz="2000" dirty="0" err="1">
                <a:latin typeface="Century Gothic" panose="020B0502020202020204" pitchFamily="34" charset="0"/>
              </a:rPr>
              <a:t>krofágy</a:t>
            </a:r>
            <a:r>
              <a:rPr lang="cs-CZ" altLang="cs-CZ" sz="2000" dirty="0">
                <a:latin typeface="Century Gothic" panose="020B0502020202020204" pitchFamily="34" charset="0"/>
              </a:rPr>
              <a:t> zvýšeně exprimují prozánětlivé geny v </a:t>
            </a:r>
            <a:r>
              <a:rPr lang="en-US" altLang="cs-CZ" sz="2000" dirty="0">
                <a:latin typeface="Century Gothic" panose="020B0502020202020204" pitchFamily="34" charset="0"/>
              </a:rPr>
              <a:t> </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NOD-like receptor family pyrin domain–containing protein 3 (NLRP3) inflammasome pathway</a:t>
            </a:r>
            <a:r>
              <a:rPr lang="en-US" altLang="cs-CZ" sz="2000" dirty="0">
                <a:latin typeface="Century Gothic" panose="020B0502020202020204" pitchFamily="34" charset="0"/>
              </a:rPr>
              <a:t>. </a:t>
            </a:r>
            <a:r>
              <a:rPr lang="cs-CZ" altLang="cs-CZ" sz="2000" dirty="0">
                <a:latin typeface="Century Gothic" panose="020B0502020202020204" pitchFamily="34" charset="0"/>
              </a:rPr>
              <a:t>Tento aktivovaný </a:t>
            </a:r>
            <a:r>
              <a:rPr lang="cs-CZ" altLang="cs-CZ" sz="2000" dirty="0" err="1">
                <a:latin typeface="Century Gothic" panose="020B0502020202020204" pitchFamily="34" charset="0"/>
              </a:rPr>
              <a:t>inflamasom</a:t>
            </a:r>
            <a:r>
              <a:rPr lang="cs-CZ" altLang="cs-CZ" sz="2000" dirty="0">
                <a:latin typeface="Century Gothic" panose="020B0502020202020204" pitchFamily="34" charset="0"/>
              </a:rPr>
              <a:t> je mocným mediátorem imunitní odpovědi aktivací </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IL-1β a IL-18</a:t>
            </a:r>
            <a:r>
              <a:rPr lang="cs-CZ" altLang="cs-CZ" sz="2000" dirty="0">
                <a:solidFill>
                  <a:srgbClr val="FF0000"/>
                </a:solidFill>
                <a:effectLst>
                  <a:outerShdw blurRad="38100" dist="38100" dir="2700000" algn="tl">
                    <a:srgbClr val="C0C0C0"/>
                  </a:outerShdw>
                </a:effectLst>
                <a:latin typeface="Century Gothic" panose="020B0502020202020204" pitchFamily="34" charset="0"/>
              </a:rPr>
              <a:t> </a:t>
            </a:r>
            <a:r>
              <a:rPr lang="cs-CZ" altLang="cs-CZ" sz="2000" dirty="0" err="1">
                <a:solidFill>
                  <a:srgbClr val="FF0000"/>
                </a:solidFill>
                <a:effectLst>
                  <a:outerShdw blurRad="38100" dist="38100" dir="2700000" algn="tl">
                    <a:srgbClr val="C0C0C0"/>
                  </a:outerShdw>
                </a:effectLst>
                <a:latin typeface="Century Gothic" panose="020B0502020202020204" pitchFamily="34" charset="0"/>
              </a:rPr>
              <a:t>kaspázou</a:t>
            </a:r>
            <a:r>
              <a:rPr lang="cs-CZ" altLang="cs-CZ" sz="2000" dirty="0">
                <a:solidFill>
                  <a:srgbClr val="FF0000"/>
                </a:solidFill>
                <a:effectLst>
                  <a:outerShdw blurRad="38100" dist="38100" dir="2700000" algn="tl">
                    <a:srgbClr val="C0C0C0"/>
                  </a:outerShdw>
                </a:effectLst>
                <a:latin typeface="Century Gothic" panose="020B0502020202020204" pitchFamily="34" charset="0"/>
              </a:rPr>
              <a:t> -1</a:t>
            </a:r>
            <a:r>
              <a:rPr lang="en-US" altLang="cs-CZ" sz="2000" dirty="0">
                <a:latin typeface="Century Gothic" panose="020B0502020202020204" pitchFamily="34" charset="0"/>
              </a:rPr>
              <a:t>. NLRP3 </a:t>
            </a:r>
            <a:r>
              <a:rPr lang="en-US" altLang="cs-CZ" sz="2000" dirty="0" err="1">
                <a:latin typeface="Century Gothic" panose="020B0502020202020204" pitchFamily="34" charset="0"/>
              </a:rPr>
              <a:t>inflamasom</a:t>
            </a:r>
            <a:r>
              <a:rPr lang="en-US" altLang="cs-CZ" sz="2000" dirty="0">
                <a:latin typeface="Century Gothic" panose="020B0502020202020204" pitchFamily="34" charset="0"/>
              </a:rPr>
              <a:t> </a:t>
            </a:r>
            <a:r>
              <a:rPr lang="cs-CZ" altLang="cs-CZ" sz="2000" dirty="0">
                <a:latin typeface="Century Gothic" panose="020B0502020202020204" pitchFamily="34" charset="0"/>
              </a:rPr>
              <a:t>může prostřednictvím </a:t>
            </a:r>
            <a:r>
              <a:rPr lang="cs-CZ" altLang="cs-CZ" sz="2000" dirty="0" err="1">
                <a:latin typeface="Century Gothic" panose="020B0502020202020204" pitchFamily="34" charset="0"/>
              </a:rPr>
              <a:t>kaspázy</a:t>
            </a:r>
            <a:r>
              <a:rPr lang="cs-CZ" altLang="cs-CZ" sz="2000" dirty="0">
                <a:latin typeface="Century Gothic" panose="020B0502020202020204" pitchFamily="34" charset="0"/>
              </a:rPr>
              <a:t> -1 indukovat také </a:t>
            </a:r>
            <a:r>
              <a:rPr lang="en-US" altLang="cs-CZ" sz="2000" dirty="0" err="1">
                <a:solidFill>
                  <a:srgbClr val="FF0000"/>
                </a:solidFill>
                <a:effectLst>
                  <a:outerShdw blurRad="38100" dist="38100" dir="2700000" algn="tl">
                    <a:srgbClr val="C0C0C0"/>
                  </a:outerShdw>
                </a:effectLst>
                <a:latin typeface="Century Gothic" panose="020B0502020202020204" pitchFamily="34" charset="0"/>
              </a:rPr>
              <a:t>pyropt</a:t>
            </a:r>
            <a:r>
              <a:rPr lang="cs-CZ" altLang="cs-CZ" sz="2000" dirty="0" err="1">
                <a:solidFill>
                  <a:srgbClr val="FF0000"/>
                </a:solidFill>
                <a:effectLst>
                  <a:outerShdw blurRad="38100" dist="38100" dir="2700000" algn="tl">
                    <a:srgbClr val="C0C0C0"/>
                  </a:outerShdw>
                </a:effectLst>
                <a:latin typeface="Century Gothic" panose="020B0502020202020204" pitchFamily="34" charset="0"/>
              </a:rPr>
              <a:t>ózu</a:t>
            </a:r>
            <a:r>
              <a:rPr lang="cs-CZ" altLang="cs-CZ" sz="2000" dirty="0">
                <a:solidFill>
                  <a:srgbClr val="FF0000"/>
                </a:solidFill>
                <a:effectLst>
                  <a:outerShdw blurRad="38100" dist="38100" dir="2700000" algn="tl">
                    <a:srgbClr val="C0C0C0"/>
                  </a:outerShdw>
                </a:effectLst>
                <a:latin typeface="Century Gothic" panose="020B0502020202020204" pitchFamily="34" charset="0"/>
              </a:rPr>
              <a:t>, což vede </a:t>
            </a:r>
            <a:r>
              <a:rPr lang="en-US" altLang="cs-CZ" sz="2000" dirty="0">
                <a:latin typeface="Century Gothic" panose="020B0502020202020204" pitchFamily="34" charset="0"/>
              </a:rPr>
              <a:t> </a:t>
            </a:r>
            <a:r>
              <a:rPr lang="cs-CZ" altLang="cs-CZ" sz="2000" dirty="0">
                <a:latin typeface="Century Gothic" panose="020B0502020202020204" pitchFamily="34" charset="0"/>
              </a:rPr>
              <a:t>ke ztrátě </a:t>
            </a:r>
            <a:r>
              <a:rPr lang="cs-CZ" altLang="cs-CZ" sz="2000" dirty="0" err="1">
                <a:latin typeface="Century Gothic" panose="020B0502020202020204" pitchFamily="34" charset="0"/>
              </a:rPr>
              <a:t>kardiomyocytů</a:t>
            </a:r>
            <a:r>
              <a:rPr lang="cs-CZ" altLang="cs-CZ" sz="2000" dirty="0">
                <a:latin typeface="Century Gothic" panose="020B0502020202020204" pitchFamily="34" charset="0"/>
              </a:rPr>
              <a:t> a k redukci kontraktilní rezervy srdce, a tedy k progresi srdečního selhání.</a:t>
            </a:r>
          </a:p>
          <a:p>
            <a:pPr>
              <a:lnSpc>
                <a:spcPct val="100000"/>
              </a:lnSpc>
              <a:defRPr/>
            </a:pPr>
            <a:r>
              <a:rPr lang="cs-CZ" altLang="cs-CZ" sz="2000" dirty="0">
                <a:solidFill>
                  <a:srgbClr val="FF0000"/>
                </a:solidFill>
                <a:effectLst>
                  <a:outerShdw blurRad="38100" dist="38100" dir="2700000" algn="tl">
                    <a:srgbClr val="C0C0C0"/>
                  </a:outerShdw>
                </a:effectLst>
                <a:latin typeface="Century Gothic" panose="020B0502020202020204" pitchFamily="34" charset="0"/>
              </a:rPr>
              <a:t>P</a:t>
            </a:r>
            <a:r>
              <a:rPr lang="en-US" altLang="cs-CZ" sz="2000" dirty="0" err="1">
                <a:solidFill>
                  <a:srgbClr val="FF0000"/>
                </a:solidFill>
                <a:effectLst>
                  <a:outerShdw blurRad="38100" dist="38100" dir="2700000" algn="tl">
                    <a:srgbClr val="C0C0C0"/>
                  </a:outerShdw>
                </a:effectLst>
                <a:latin typeface="Century Gothic" panose="020B0502020202020204" pitchFamily="34" charset="0"/>
              </a:rPr>
              <a:t>yropt</a:t>
            </a:r>
            <a:r>
              <a:rPr lang="cs-CZ" altLang="cs-CZ" sz="2000" dirty="0" err="1">
                <a:solidFill>
                  <a:srgbClr val="FF0000"/>
                </a:solidFill>
                <a:effectLst>
                  <a:outerShdw blurRad="38100" dist="38100" dir="2700000" algn="tl">
                    <a:srgbClr val="C0C0C0"/>
                  </a:outerShdw>
                </a:effectLst>
                <a:latin typeface="Century Gothic" panose="020B0502020202020204" pitchFamily="34" charset="0"/>
              </a:rPr>
              <a:t>óza</a:t>
            </a:r>
            <a:r>
              <a:rPr lang="cs-CZ" altLang="cs-CZ" sz="2000" dirty="0">
                <a:solidFill>
                  <a:srgbClr val="FF0000"/>
                </a:solidFill>
                <a:effectLst>
                  <a:outerShdw blurRad="38100" dist="38100" dir="2700000" algn="tl">
                    <a:srgbClr val="C0C0C0"/>
                  </a:outerShdw>
                </a:effectLst>
                <a:latin typeface="Century Gothic" panose="020B0502020202020204" pitchFamily="34" charset="0"/>
              </a:rPr>
              <a:t> je vysoce zánětlivá forma programované buněčné smrti, </a:t>
            </a:r>
            <a:r>
              <a:rPr lang="cs-CZ" altLang="cs-CZ" sz="2000" dirty="0" err="1">
                <a:solidFill>
                  <a:srgbClr val="FF0000"/>
                </a:solidFill>
                <a:effectLst>
                  <a:outerShdw blurRad="38100" dist="38100" dir="2700000" algn="tl">
                    <a:srgbClr val="C0C0C0"/>
                  </a:outerShdw>
                </a:effectLst>
                <a:latin typeface="Century Gothic" panose="020B0502020202020204" pitchFamily="34" charset="0"/>
              </a:rPr>
              <a:t>mkterá</a:t>
            </a:r>
            <a:r>
              <a:rPr lang="cs-CZ" altLang="cs-CZ" sz="2000" dirty="0">
                <a:solidFill>
                  <a:srgbClr val="FF0000"/>
                </a:solidFill>
                <a:effectLst>
                  <a:outerShdw blurRad="38100" dist="38100" dir="2700000" algn="tl">
                    <a:srgbClr val="C0C0C0"/>
                  </a:outerShdw>
                </a:effectLst>
                <a:latin typeface="Century Gothic" panose="020B0502020202020204" pitchFamily="34" charset="0"/>
              </a:rPr>
              <a:t> se objevuje při infekcích intracelulárními patogeny a je zřejmě součástí antimikrobiální odpovědi organismu</a:t>
            </a:r>
            <a:r>
              <a:rPr lang="en-US" altLang="cs-CZ" sz="2000" dirty="0">
                <a:solidFill>
                  <a:srgbClr val="FF0000"/>
                </a:solidFill>
                <a:effectLst>
                  <a:outerShdw blurRad="38100" dist="38100" dir="2700000" algn="tl">
                    <a:srgbClr val="C0C0C0"/>
                  </a:outerShdw>
                </a:effectLst>
                <a:latin typeface="Century Gothic" panose="020B0502020202020204" pitchFamily="34" charset="0"/>
              </a:rPr>
              <a:t>.</a:t>
            </a:r>
          </a:p>
          <a:p>
            <a:pPr>
              <a:defRPr/>
            </a:pPr>
            <a:endParaRPr lang="en-US" altLang="cs-CZ" sz="1100" dirty="0"/>
          </a:p>
        </p:txBody>
      </p:sp>
      <p:sp>
        <p:nvSpPr>
          <p:cNvPr id="31748" name="Obdélník 3">
            <a:extLst>
              <a:ext uri="{FF2B5EF4-FFF2-40B4-BE49-F238E27FC236}">
                <a16:creationId xmlns:a16="http://schemas.microsoft.com/office/drawing/2014/main" id="{7A0C00FD-DD05-4E40-B263-5EAF3CF67D0B}"/>
              </a:ext>
            </a:extLst>
          </p:cNvPr>
          <p:cNvSpPr>
            <a:spLocks noChangeArrowheads="1"/>
          </p:cNvSpPr>
          <p:nvPr/>
        </p:nvSpPr>
        <p:spPr bwMode="auto">
          <a:xfrm>
            <a:off x="6061075" y="68151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chemeClr val="tx1"/>
                </a:solidFill>
                <a:latin typeface="Arial" panose="020B0604020202020204" pitchFamily="34" charset="0"/>
                <a:hlinkClick r:id="rId2" tooltip="Current Cardiology Reports"/>
              </a:rPr>
              <a:t>Current Cardiology Reports</a:t>
            </a:r>
            <a:endParaRPr lang="en-US" altLang="en-US" sz="1800">
              <a:solidFill>
                <a:schemeClr val="tx1"/>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5" name="Zástupný symbol pro číslo snímku 4">
            <a:extLst>
              <a:ext uri="{FF2B5EF4-FFF2-40B4-BE49-F238E27FC236}">
                <a16:creationId xmlns:a16="http://schemas.microsoft.com/office/drawing/2014/main" id="{17AE5C53-56A1-4772-ACBD-7E9E1CAF6050}"/>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Tree>
    <p:extLst>
      <p:ext uri="{BB962C8B-B14F-4D97-AF65-F5344CB8AC3E}">
        <p14:creationId xmlns:p14="http://schemas.microsoft.com/office/powerpoint/2010/main" val="3447821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 2.">
            <a:extLst>
              <a:ext uri="{FF2B5EF4-FFF2-40B4-BE49-F238E27FC236}">
                <a16:creationId xmlns:a16="http://schemas.microsoft.com/office/drawing/2014/main" id="{15C65837-5E63-4C17-B38D-09D0119B2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296864"/>
            <a:ext cx="52959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Obdélník 1">
            <a:extLst>
              <a:ext uri="{FF2B5EF4-FFF2-40B4-BE49-F238E27FC236}">
                <a16:creationId xmlns:a16="http://schemas.microsoft.com/office/drawing/2014/main" id="{A5F9D470-F4C5-4C0E-906D-DA2D5767D7CF}"/>
              </a:ext>
            </a:extLst>
          </p:cNvPr>
          <p:cNvSpPr>
            <a:spLocks noChangeArrowheads="1"/>
          </p:cNvSpPr>
          <p:nvPr/>
        </p:nvSpPr>
        <p:spPr bwMode="auto">
          <a:xfrm>
            <a:off x="6883400" y="333376"/>
            <a:ext cx="3856038"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400">
                <a:solidFill>
                  <a:schemeClr val="tx1"/>
                </a:solidFill>
                <a:latin typeface="Arial" panose="020B0604020202020204" pitchFamily="34" charset="0"/>
              </a:rPr>
              <a:t>The main subclasses of </a:t>
            </a:r>
            <a:r>
              <a:rPr lang="en-US" altLang="en-US" sz="1400">
                <a:solidFill>
                  <a:schemeClr val="tx1"/>
                </a:solidFill>
                <a:latin typeface="Arial" panose="020B0604020202020204" pitchFamily="34" charset="0"/>
                <a:hlinkClick r:id="rId3" tooltip="Learn more about Macrophage"/>
              </a:rPr>
              <a:t>macrophages</a:t>
            </a:r>
            <a:r>
              <a:rPr lang="en-US" altLang="en-US" sz="1400">
                <a:solidFill>
                  <a:schemeClr val="tx1"/>
                </a:solidFill>
                <a:latin typeface="Arial" panose="020B0604020202020204" pitchFamily="34" charset="0"/>
              </a:rPr>
              <a:t> in atherosclerotic lesions. Due to presentation of stimuli in atherosclerotic lesions, the differentiation of </a:t>
            </a:r>
            <a:r>
              <a:rPr lang="en-US" altLang="en-US" sz="1400">
                <a:solidFill>
                  <a:schemeClr val="tx1"/>
                </a:solidFill>
                <a:latin typeface="Arial" panose="020B0604020202020204" pitchFamily="34" charset="0"/>
                <a:hlinkClick r:id="rId4" tooltip="Learn more about Monocyte"/>
              </a:rPr>
              <a:t>monocytes</a:t>
            </a:r>
            <a:r>
              <a:rPr lang="en-US" altLang="en-US" sz="1400">
                <a:solidFill>
                  <a:schemeClr val="tx1"/>
                </a:solidFill>
                <a:latin typeface="Arial" panose="020B0604020202020204" pitchFamily="34" charset="0"/>
              </a:rPr>
              <a:t> toward various phenotypes of macrophages is strictly controlled, for example, A) M1 phenotype of macrophages discharge pro-inflammatory </a:t>
            </a:r>
            <a:r>
              <a:rPr lang="en-US" altLang="en-US" sz="1400">
                <a:solidFill>
                  <a:schemeClr val="tx1"/>
                </a:solidFill>
                <a:latin typeface="Arial" panose="020B0604020202020204" pitchFamily="34" charset="0"/>
                <a:hlinkClick r:id="rId5" tooltip="Learn more about Cytokines"/>
              </a:rPr>
              <a:t>cytokines</a:t>
            </a:r>
            <a:r>
              <a:rPr lang="en-US" altLang="en-US" sz="1400">
                <a:solidFill>
                  <a:schemeClr val="tx1"/>
                </a:solidFill>
                <a:latin typeface="Arial" panose="020B0604020202020204" pitchFamily="34" charset="0"/>
              </a:rPr>
              <a:t>, B) Mhem, M (Hb), and M2 phenotypes have anti-inflammatory actions, are stable to lipid accumulation, and contain iron-handling capabilities, C) Mox phenotypes represent an </a:t>
            </a:r>
            <a:r>
              <a:rPr lang="en-US" altLang="en-US" sz="1400">
                <a:solidFill>
                  <a:schemeClr val="tx1"/>
                </a:solidFill>
                <a:latin typeface="Arial" panose="020B0604020202020204" pitchFamily="34" charset="0"/>
                <a:hlinkClick r:id="rId6" tooltip="Learn more about Antioxidant"/>
              </a:rPr>
              <a:t>antioxidant</a:t>
            </a:r>
            <a:r>
              <a:rPr lang="en-US" altLang="en-US" sz="1400">
                <a:solidFill>
                  <a:schemeClr val="tx1"/>
                </a:solidFill>
                <a:latin typeface="Arial" panose="020B0604020202020204" pitchFamily="34" charset="0"/>
              </a:rPr>
              <a:t> gene expression category, and D) M4 macrophages, such as the M1 phenotype, release pro-inflammatory cytokines with a reduced capacity for phagocytosis. Abbreviations: COX-2, cyclooxygenase; CXCL4, C-X-C motif </a:t>
            </a:r>
            <a:r>
              <a:rPr lang="en-US" altLang="en-US" sz="1400">
                <a:solidFill>
                  <a:schemeClr val="tx1"/>
                </a:solidFill>
                <a:latin typeface="Arial" panose="020B0604020202020204" pitchFamily="34" charset="0"/>
                <a:hlinkClick r:id="rId7" tooltip="Learn more about Chemokine"/>
              </a:rPr>
              <a:t>chemokine</a:t>
            </a:r>
            <a:r>
              <a:rPr lang="en-US" altLang="en-US" sz="1400">
                <a:solidFill>
                  <a:schemeClr val="tx1"/>
                </a:solidFill>
                <a:latin typeface="Arial" panose="020B0604020202020204" pitchFamily="34" charset="0"/>
              </a:rPr>
              <a:t> 4; HMOX-1, haem oxygenase (decycling) 1; LDL, </a:t>
            </a:r>
            <a:r>
              <a:rPr lang="en-US" altLang="en-US" sz="1400">
                <a:solidFill>
                  <a:schemeClr val="tx1"/>
                </a:solidFill>
                <a:latin typeface="Arial" panose="020B0604020202020204" pitchFamily="34" charset="0"/>
                <a:hlinkClick r:id="rId8" tooltip="Learn more about Low-density lipoprotein"/>
              </a:rPr>
              <a:t>low-density lipoprotein</a:t>
            </a:r>
            <a:r>
              <a:rPr lang="en-US" altLang="en-US" sz="1400">
                <a:solidFill>
                  <a:schemeClr val="tx1"/>
                </a:solidFill>
                <a:latin typeface="Arial" panose="020B0604020202020204" pitchFamily="34" charset="0"/>
              </a:rPr>
              <a:t>; LXR, liver X receptor; MMP-7, matrix metalloproteinase-7; NFE2L2, nuclear factor (erythroid-derived 2)-like 2; NF-</a:t>
            </a:r>
            <a:r>
              <a:rPr lang="el-GR" altLang="en-US" sz="1400">
                <a:solidFill>
                  <a:schemeClr val="tx1"/>
                </a:solidFill>
                <a:latin typeface="Arial" panose="020B0604020202020204" pitchFamily="34" charset="0"/>
              </a:rPr>
              <a:t>κ</a:t>
            </a:r>
            <a:r>
              <a:rPr lang="en-US" altLang="en-US" sz="1400">
                <a:solidFill>
                  <a:schemeClr val="tx1"/>
                </a:solidFill>
                <a:latin typeface="Arial" panose="020B0604020202020204" pitchFamily="34" charset="0"/>
              </a:rPr>
              <a:t>B, nuclear factor kappa-light-chain-enhancer of activated </a:t>
            </a:r>
            <a:r>
              <a:rPr lang="en-US" altLang="en-US" sz="1400">
                <a:solidFill>
                  <a:schemeClr val="tx1"/>
                </a:solidFill>
                <a:latin typeface="Arial" panose="020B0604020202020204" pitchFamily="34" charset="0"/>
                <a:hlinkClick r:id="rId9" tooltip="Learn more about B Cell"/>
              </a:rPr>
              <a:t>B cells</a:t>
            </a:r>
            <a:r>
              <a:rPr lang="en-US" altLang="en-US" sz="1400">
                <a:solidFill>
                  <a:schemeClr val="tx1"/>
                </a:solidFill>
                <a:latin typeface="Arial" panose="020B0604020202020204" pitchFamily="34" charset="0"/>
              </a:rPr>
              <a:t>; TLR, </a:t>
            </a:r>
            <a:r>
              <a:rPr lang="en-US" altLang="en-US" sz="1400">
                <a:solidFill>
                  <a:schemeClr val="tx1"/>
                </a:solidFill>
                <a:latin typeface="Arial" panose="020B0604020202020204" pitchFamily="34" charset="0"/>
                <a:hlinkClick r:id="rId10" tooltip="Learn more about Toll-like Receptor"/>
              </a:rPr>
              <a:t>toll-like receptor</a:t>
            </a:r>
            <a:r>
              <a:rPr lang="en-US" altLang="en-US" sz="1400">
                <a:solidFill>
                  <a:schemeClr val="tx1"/>
                </a:solidFill>
                <a:latin typeface="Arial" panose="020B0604020202020204" pitchFamily="34" charset="0"/>
              </a:rPr>
              <a:t>; TNF, </a:t>
            </a:r>
            <a:r>
              <a:rPr lang="en-US" altLang="en-US" sz="1400">
                <a:solidFill>
                  <a:schemeClr val="tx1"/>
                </a:solidFill>
                <a:latin typeface="Arial" panose="020B0604020202020204" pitchFamily="34" charset="0"/>
                <a:hlinkClick r:id="rId11" tooltip="Learn more about Tumor Necrosis Factor"/>
              </a:rPr>
              <a:t>tumor necrosis factor</a:t>
            </a:r>
            <a:r>
              <a:rPr lang="en-US" altLang="en-US" sz="1400">
                <a:solidFill>
                  <a:schemeClr val="tx1"/>
                </a:solidFill>
                <a:latin typeface="Arial" panose="020B0604020202020204" pitchFamily="34" charset="0"/>
              </a:rPr>
              <a:t>. </a:t>
            </a:r>
            <a:endParaRPr lang="en-US" altLang="en-US" sz="1800">
              <a:solidFill>
                <a:schemeClr val="tx1"/>
              </a:solidFill>
              <a:latin typeface="Arial" panose="020B0604020202020204" pitchFamily="34" charset="0"/>
            </a:endParaRPr>
          </a:p>
        </p:txBody>
      </p:sp>
      <p:sp>
        <p:nvSpPr>
          <p:cNvPr id="32772" name="Obdélník 2">
            <a:extLst>
              <a:ext uri="{FF2B5EF4-FFF2-40B4-BE49-F238E27FC236}">
                <a16:creationId xmlns:a16="http://schemas.microsoft.com/office/drawing/2014/main" id="{E5E8DEC4-2CCB-412C-8B33-6047E2CD132C}"/>
              </a:ext>
            </a:extLst>
          </p:cNvPr>
          <p:cNvSpPr>
            <a:spLocks noChangeArrowheads="1"/>
          </p:cNvSpPr>
          <p:nvPr/>
        </p:nvSpPr>
        <p:spPr bwMode="auto">
          <a:xfrm>
            <a:off x="1587500" y="-26988"/>
            <a:ext cx="9080500"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400">
                <a:solidFill>
                  <a:schemeClr val="tx1"/>
                </a:solidFill>
                <a:latin typeface="Arial" panose="020B0604020202020204" pitchFamily="34" charset="0"/>
                <a:hlinkClick r:id="rId12" tooltip="Trends in cardiovascular medicine."/>
              </a:rPr>
              <a:t>Trends Cardiovasc Med.</a:t>
            </a:r>
            <a:r>
              <a:rPr lang="en-US" altLang="en-US" sz="1400">
                <a:solidFill>
                  <a:schemeClr val="tx1"/>
                </a:solidFill>
                <a:latin typeface="Arial" panose="020B0604020202020204" pitchFamily="34" charset="0"/>
              </a:rPr>
              <a:t> 2018 Sep 28. pii: S1050-1738(18)30225-1. </a:t>
            </a:r>
            <a:r>
              <a:rPr lang="en-US" altLang="en-US" sz="1100">
                <a:solidFill>
                  <a:schemeClr val="tx1"/>
                </a:solidFill>
                <a:latin typeface="Arial" panose="020B0604020202020204" pitchFamily="34" charset="0"/>
              </a:rPr>
              <a:t>doi: </a:t>
            </a:r>
            <a:r>
              <a:rPr lang="en-US" altLang="en-US" sz="1400">
                <a:solidFill>
                  <a:schemeClr val="tx1"/>
                </a:solidFill>
                <a:latin typeface="Arial" panose="020B0604020202020204" pitchFamily="34" charset="0"/>
              </a:rPr>
              <a:t>10.1016/j.tcm.2018.09.017</a:t>
            </a:r>
            <a:endParaRPr lang="en-US" altLang="en-US" sz="1800">
              <a:solidFill>
                <a:schemeClr val="tx1"/>
              </a:solidFill>
              <a:latin typeface="Arial" panose="020B0604020202020204" pitchFamily="34" charset="0"/>
            </a:endParaRPr>
          </a:p>
        </p:txBody>
      </p:sp>
      <p:sp>
        <p:nvSpPr>
          <p:cNvPr id="2" name="Zástupný symbol pro zápatí 1">
            <a:extLst>
              <a:ext uri="{FF2B5EF4-FFF2-40B4-BE49-F238E27FC236}">
                <a16:creationId xmlns:a16="http://schemas.microsoft.com/office/drawing/2014/main" id="{BCA76FD2-404E-4EE2-8009-48840CD8BACE}"/>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449BCA13-60E0-4CF4-AA19-02EA0BA56852}"/>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pPr/>
              <a:t>22</a:t>
            </a:fld>
            <a:endParaRPr lang="cs-CZ" altLang="en-US"/>
          </a:p>
        </p:txBody>
      </p:sp>
    </p:spTree>
    <p:extLst>
      <p:ext uri="{BB962C8B-B14F-4D97-AF65-F5344CB8AC3E}">
        <p14:creationId xmlns:p14="http://schemas.microsoft.com/office/powerpoint/2010/main" val="277247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962728-64B6-4CDB-8E48-B1C7F8F3390C}"/>
              </a:ext>
            </a:extLst>
          </p:cNvPr>
          <p:cNvSpPr>
            <a:spLocks noGrp="1"/>
          </p:cNvSpPr>
          <p:nvPr>
            <p:ph type="title"/>
          </p:nvPr>
        </p:nvSpPr>
        <p:spPr/>
        <p:txBody>
          <a:bodyPr>
            <a:noAutofit/>
          </a:bodyPr>
          <a:lstStyle/>
          <a:p>
            <a:pPr>
              <a:lnSpc>
                <a:spcPct val="100000"/>
              </a:lnSpc>
              <a:defRPr/>
            </a:pPr>
            <a:r>
              <a:rPr lang="cs-CZ" sz="2000" dirty="0">
                <a:latin typeface="Century Gothic" panose="020B0502020202020204" pitchFamily="34" charset="0"/>
              </a:rPr>
              <a:t>Různé linie makrofágů jako protagonistů probíhajícího zánětu u srdečního selhání a účast</a:t>
            </a:r>
            <a:r>
              <a:rPr lang="en-US" sz="2000" dirty="0">
                <a:latin typeface="Century Gothic" panose="020B0502020202020204" pitchFamily="34" charset="0"/>
              </a:rPr>
              <a:t> NLRP-3 </a:t>
            </a:r>
            <a:r>
              <a:rPr lang="en-US" sz="2000" dirty="0" err="1">
                <a:latin typeface="Century Gothic" panose="020B0502020202020204" pitchFamily="34" charset="0"/>
              </a:rPr>
              <a:t>inflamasom</a:t>
            </a:r>
            <a:r>
              <a:rPr lang="cs-CZ" sz="2000" dirty="0">
                <a:latin typeface="Century Gothic" panose="020B0502020202020204" pitchFamily="34" charset="0"/>
              </a:rPr>
              <a:t>u</a:t>
            </a:r>
            <a:br>
              <a:rPr lang="en-US" sz="2000" dirty="0">
                <a:latin typeface="Century Gothic" panose="020B0502020202020204" pitchFamily="34" charset="0"/>
              </a:rPr>
            </a:br>
            <a:endParaRPr lang="en-US" sz="2000" dirty="0">
              <a:latin typeface="Century Gothic" panose="020B0502020202020204" pitchFamily="34" charset="0"/>
            </a:endParaRPr>
          </a:p>
        </p:txBody>
      </p:sp>
      <p:sp>
        <p:nvSpPr>
          <p:cNvPr id="33795" name="Zástupný symbol pro obsah 2">
            <a:extLst>
              <a:ext uri="{FF2B5EF4-FFF2-40B4-BE49-F238E27FC236}">
                <a16:creationId xmlns:a16="http://schemas.microsoft.com/office/drawing/2014/main" id="{AA708A13-C199-4EC2-886F-A92CAF9DCB8F}"/>
              </a:ext>
            </a:extLst>
          </p:cNvPr>
          <p:cNvSpPr>
            <a:spLocks noGrp="1"/>
          </p:cNvSpPr>
          <p:nvPr>
            <p:ph idx="1"/>
          </p:nvPr>
        </p:nvSpPr>
        <p:spPr/>
        <p:txBody>
          <a:bodyPr/>
          <a:lstStyle/>
          <a:p>
            <a:pPr>
              <a:lnSpc>
                <a:spcPct val="100000"/>
              </a:lnSpc>
            </a:pPr>
            <a:r>
              <a:rPr lang="cs-CZ" altLang="en-US" sz="2000" dirty="0"/>
              <a:t>Iniciace </a:t>
            </a:r>
            <a:r>
              <a:rPr lang="en-US" altLang="en-US" sz="2000" dirty="0" err="1"/>
              <a:t>pyropt</a:t>
            </a:r>
            <a:r>
              <a:rPr lang="cs-CZ" altLang="en-US" sz="2000" dirty="0" err="1"/>
              <a:t>ózy</a:t>
            </a:r>
            <a:r>
              <a:rPr lang="cs-CZ" altLang="en-US" sz="2000" dirty="0"/>
              <a:t> v makrofázích může být způsobena rozpoznáním </a:t>
            </a:r>
            <a:r>
              <a:rPr lang="en-US" altLang="en-US" sz="2000" dirty="0"/>
              <a:t>PAMPs</a:t>
            </a:r>
            <a:r>
              <a:rPr lang="cs-CZ" altLang="en-US" sz="2000" dirty="0"/>
              <a:t> prostřednictvím</a:t>
            </a:r>
            <a:r>
              <a:rPr lang="en-US" altLang="en-US" sz="2000" dirty="0"/>
              <a:t> NOD-like receptors (NLRs)</a:t>
            </a:r>
            <a:r>
              <a:rPr lang="cs-CZ" altLang="en-US" sz="2000" dirty="0"/>
              <a:t> např. při virové myokarditidě nebo prostřednictvím lipopolysacharidů (</a:t>
            </a:r>
            <a:r>
              <a:rPr lang="en-US" altLang="en-US" sz="2000" dirty="0"/>
              <a:t>LPS</a:t>
            </a:r>
            <a:r>
              <a:rPr lang="cs-CZ" altLang="en-US" sz="2000" dirty="0"/>
              <a:t>)</a:t>
            </a:r>
            <a:r>
              <a:rPr lang="en-US" altLang="en-US" sz="2000" dirty="0"/>
              <a:t> </a:t>
            </a:r>
            <a:r>
              <a:rPr lang="cs-CZ" altLang="en-US" sz="2000" dirty="0"/>
              <a:t>uvolněných střevní mikroflórou u metabolického syndromu při rozvoji srdečního selhání</a:t>
            </a:r>
            <a:r>
              <a:rPr lang="en-US" altLang="en-US" sz="2000" dirty="0"/>
              <a:t>.</a:t>
            </a:r>
          </a:p>
          <a:p>
            <a:pPr>
              <a:lnSpc>
                <a:spcPct val="100000"/>
              </a:lnSpc>
            </a:pPr>
            <a:r>
              <a:rPr lang="cs-CZ" altLang="en-US" sz="2000" dirty="0"/>
              <a:t>U diabetické kardiomyopatie závisí aktivace </a:t>
            </a:r>
            <a:r>
              <a:rPr lang="cs-CZ" altLang="en-US" sz="2000" dirty="0" err="1"/>
              <a:t>inflamasomu</a:t>
            </a:r>
            <a:r>
              <a:rPr lang="cs-CZ" altLang="en-US" sz="2000" dirty="0"/>
              <a:t> na produkci ROS v důsledku mitochondriální dysfunkce, což vede ke zvýšené vnímavosti vůči rozvoji aterosklerózy, </a:t>
            </a:r>
            <a:r>
              <a:rPr lang="cs-CZ" altLang="en-US" sz="2000" dirty="0" err="1"/>
              <a:t>dyslipidémie</a:t>
            </a:r>
            <a:r>
              <a:rPr lang="cs-CZ" altLang="en-US" sz="2000" dirty="0"/>
              <a:t>, hypertenze a </a:t>
            </a:r>
            <a:r>
              <a:rPr lang="cs-CZ" altLang="en-US" sz="2000" dirty="0" err="1"/>
              <a:t>protrombotického</a:t>
            </a:r>
            <a:r>
              <a:rPr lang="cs-CZ" altLang="en-US" sz="2000" dirty="0"/>
              <a:t> stavu.</a:t>
            </a:r>
            <a:endParaRPr lang="en-US" altLang="en-US" sz="2000" dirty="0"/>
          </a:p>
          <a:p>
            <a:pPr>
              <a:lnSpc>
                <a:spcPct val="100000"/>
              </a:lnSpc>
            </a:pPr>
            <a:r>
              <a:rPr lang="en-US" altLang="en-US" sz="2000" dirty="0"/>
              <a:t>Finally, another contribution to the establishment of heart failure comes from the </a:t>
            </a:r>
            <a:r>
              <a:rPr lang="en-US" altLang="en-US" sz="2000" dirty="0" err="1"/>
              <a:t>profibrotic</a:t>
            </a:r>
            <a:r>
              <a:rPr lang="en-US" altLang="en-US" sz="2000" dirty="0"/>
              <a:t> pathways elicited by recruited cardiac macrophages, which play a pivotal role in the </a:t>
            </a:r>
            <a:r>
              <a:rPr lang="en-US" altLang="en-US" sz="2000" dirty="0" err="1"/>
              <a:t>transdifferentiation</a:t>
            </a:r>
            <a:r>
              <a:rPr lang="en-US" altLang="en-US" sz="2000" dirty="0"/>
              <a:t> of fibroblasts to </a:t>
            </a:r>
            <a:r>
              <a:rPr lang="en-US" altLang="en-US" sz="2000" dirty="0" err="1"/>
              <a:t>myofibroblasts</a:t>
            </a:r>
            <a:r>
              <a:rPr lang="en-US" altLang="en-US" sz="2000" dirty="0"/>
              <a:t> through expression of transforming growth factor (TGF)-β. Also in this setting, NLRP3 was found to represent a key element through regulation of mitochondrial ROS (</a:t>
            </a:r>
            <a:r>
              <a:rPr lang="en-US" altLang="en-US" sz="2000" dirty="0" err="1"/>
              <a:t>mROS</a:t>
            </a:r>
            <a:r>
              <a:rPr lang="en-US" altLang="en-US" sz="2000" dirty="0"/>
              <a:t>) production and </a:t>
            </a:r>
            <a:r>
              <a:rPr lang="en-US" altLang="en-US" sz="2000" dirty="0" err="1"/>
              <a:t>Smad</a:t>
            </a:r>
            <a:r>
              <a:rPr lang="en-US" altLang="en-US" sz="2000" dirty="0"/>
              <a:t> signaling, ultimately leading to </a:t>
            </a:r>
            <a:r>
              <a:rPr lang="en-US" altLang="en-US" sz="2000" dirty="0" err="1"/>
              <a:t>profibrotic</a:t>
            </a:r>
            <a:r>
              <a:rPr lang="en-US" altLang="en-US" sz="2000" dirty="0"/>
              <a:t> gene expression.</a:t>
            </a:r>
          </a:p>
          <a:p>
            <a:endParaRPr lang="en-US" altLang="en-US" sz="1800" dirty="0"/>
          </a:p>
        </p:txBody>
      </p:sp>
      <p:sp>
        <p:nvSpPr>
          <p:cNvPr id="33796" name="Obdélník 2">
            <a:extLst>
              <a:ext uri="{FF2B5EF4-FFF2-40B4-BE49-F238E27FC236}">
                <a16:creationId xmlns:a16="http://schemas.microsoft.com/office/drawing/2014/main" id="{6668D400-601D-40BC-8B36-57B2A530E4AE}"/>
              </a:ext>
            </a:extLst>
          </p:cNvPr>
          <p:cNvSpPr>
            <a:spLocks noChangeArrowheads="1"/>
          </p:cNvSpPr>
          <p:nvPr/>
        </p:nvSpPr>
        <p:spPr bwMode="auto">
          <a:xfrm>
            <a:off x="6096000"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a:solidFill>
                  <a:schemeClr val="tx1"/>
                </a:solidFill>
                <a:latin typeface="Arial" panose="020B0604020202020204" pitchFamily="34" charset="0"/>
                <a:hlinkClick r:id="rId2" tooltip="Current Cardiology Reports"/>
              </a:rPr>
              <a:t>Current Cardiology Reports</a:t>
            </a:r>
            <a:endParaRPr lang="en-US" altLang="en-US" sz="1800">
              <a:solidFill>
                <a:schemeClr val="tx1"/>
              </a:solidFill>
              <a:latin typeface="Arial" panose="020B0604020202020204" pitchFamily="34" charset="0"/>
            </a:endParaRPr>
          </a:p>
          <a:p>
            <a:pPr eaLnBrk="1" hangingPunct="1">
              <a:spcBef>
                <a:spcPct val="0"/>
              </a:spcBef>
              <a:buClrTx/>
              <a:buSzTx/>
              <a:buFontTx/>
              <a:buNone/>
            </a:pPr>
            <a:r>
              <a:rPr lang="en-US" altLang="en-US" sz="1800">
                <a:solidFill>
                  <a:schemeClr val="tx1"/>
                </a:solidFill>
                <a:latin typeface="Arial" panose="020B0604020202020204" pitchFamily="34" charset="0"/>
              </a:rPr>
              <a:t>September 2017, 19:84 </a:t>
            </a:r>
          </a:p>
        </p:txBody>
      </p:sp>
      <p:sp>
        <p:nvSpPr>
          <p:cNvPr id="4" name="Zástupný symbol pro číslo snímku 3">
            <a:extLst>
              <a:ext uri="{FF2B5EF4-FFF2-40B4-BE49-F238E27FC236}">
                <a16:creationId xmlns:a16="http://schemas.microsoft.com/office/drawing/2014/main" id="{1E486269-F545-45A7-8FFC-11EF3CCF3C89}"/>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Tree>
    <p:extLst>
      <p:ext uri="{BB962C8B-B14F-4D97-AF65-F5344CB8AC3E}">
        <p14:creationId xmlns:p14="http://schemas.microsoft.com/office/powerpoint/2010/main" val="141284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C1BF0ED-CD77-4AA0-BDB9-49F88765FBDC}"/>
              </a:ext>
            </a:extLst>
          </p:cNvPr>
          <p:cNvSpPr>
            <a:spLocks noGrp="1" noChangeArrowheads="1"/>
          </p:cNvSpPr>
          <p:nvPr>
            <p:ph type="title"/>
          </p:nvPr>
        </p:nvSpPr>
        <p:spPr>
          <a:xfrm>
            <a:off x="720000" y="720000"/>
            <a:ext cx="10753200" cy="451576"/>
          </a:xfrm>
        </p:spPr>
        <p:txBody>
          <a:bodyPr/>
          <a:lstStyle/>
          <a:p>
            <a:pPr fontAlgn="auto">
              <a:spcAft>
                <a:spcPts val="0"/>
              </a:spcAft>
              <a:defRPr/>
            </a:pPr>
            <a:r>
              <a:rPr lang="cs-CZ" altLang="en-US" sz="5400" dirty="0">
                <a:latin typeface="Century Gothic" panose="020B0502020202020204" pitchFamily="34" charset="0"/>
              </a:rPr>
              <a:t>Ischemická choroba srdeční</a:t>
            </a:r>
          </a:p>
        </p:txBody>
      </p:sp>
      <p:sp>
        <p:nvSpPr>
          <p:cNvPr id="34819" name="Rectangle 3">
            <a:extLst>
              <a:ext uri="{FF2B5EF4-FFF2-40B4-BE49-F238E27FC236}">
                <a16:creationId xmlns:a16="http://schemas.microsoft.com/office/drawing/2014/main" id="{9BFBA42C-62A6-40BE-8F0D-D82168B63147}"/>
              </a:ext>
            </a:extLst>
          </p:cNvPr>
          <p:cNvSpPr>
            <a:spLocks noGrp="1"/>
          </p:cNvSpPr>
          <p:nvPr>
            <p:ph idx="1"/>
          </p:nvPr>
        </p:nvSpPr>
        <p:spPr>
          <a:xfrm>
            <a:off x="1416051" y="1916113"/>
            <a:ext cx="9072563" cy="4216400"/>
          </a:xfrm>
        </p:spPr>
        <p:txBody>
          <a:bodyPr/>
          <a:lstStyle/>
          <a:p>
            <a:pPr algn="just" eaLnBrk="1" hangingPunct="1">
              <a:lnSpc>
                <a:spcPct val="100000"/>
              </a:lnSpc>
            </a:pPr>
            <a:r>
              <a:rPr lang="cs-CZ" altLang="en-US" dirty="0">
                <a:latin typeface="Century Gothic" panose="020B0502020202020204" pitchFamily="34" charset="0"/>
              </a:rPr>
              <a:t>Je onemocnění způsobené nerovnováhou mezi krevním zásobením myokardu (průtokem) a jeho energetickými požadavky. </a:t>
            </a:r>
          </a:p>
          <a:p>
            <a:pPr algn="just" eaLnBrk="1" hangingPunct="1">
              <a:lnSpc>
                <a:spcPct val="100000"/>
              </a:lnSpc>
            </a:pPr>
            <a:r>
              <a:rPr lang="cs-CZ" altLang="en-US" dirty="0">
                <a:latin typeface="Century Gothic" panose="020B0502020202020204" pitchFamily="34" charset="0"/>
              </a:rPr>
              <a:t>Redukce koronárního průtoku je ve vztahu k progresivní ateroskleróze se stupňující  se okluzí koronárních arterií. Koronární průtok dále klesá v důsledku </a:t>
            </a:r>
            <a:r>
              <a:rPr lang="cs-CZ" altLang="en-US" dirty="0" err="1">
                <a:latin typeface="Century Gothic" panose="020B0502020202020204" pitchFamily="34" charset="0"/>
              </a:rPr>
              <a:t>vazospazmu</a:t>
            </a:r>
            <a:r>
              <a:rPr lang="cs-CZ" altLang="en-US" dirty="0">
                <a:latin typeface="Century Gothic" panose="020B0502020202020204" pitchFamily="34" charset="0"/>
              </a:rPr>
              <a:t>, trombózy nebo cirkulačních změn vedoucích k </a:t>
            </a:r>
            <a:r>
              <a:rPr lang="cs-CZ" altLang="en-US" dirty="0" err="1">
                <a:latin typeface="Century Gothic" panose="020B0502020202020204" pitchFamily="34" charset="0"/>
              </a:rPr>
              <a:t>hypoperfúzi</a:t>
            </a:r>
            <a:r>
              <a:rPr lang="cs-CZ" altLang="en-US" dirty="0">
                <a:latin typeface="Century Gothic" panose="020B0502020202020204" pitchFamily="34" charset="0"/>
              </a:rPr>
              <a:t>.</a:t>
            </a:r>
          </a:p>
        </p:txBody>
      </p:sp>
      <p:sp>
        <p:nvSpPr>
          <p:cNvPr id="3" name="Zástupný symbol pro číslo snímku 2">
            <a:extLst>
              <a:ext uri="{FF2B5EF4-FFF2-40B4-BE49-F238E27FC236}">
                <a16:creationId xmlns:a16="http://schemas.microsoft.com/office/drawing/2014/main" id="{B74B901F-FBE8-4267-8EFB-218399758F0C}"/>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Tree>
    <p:extLst>
      <p:ext uri="{BB962C8B-B14F-4D97-AF65-F5344CB8AC3E}">
        <p14:creationId xmlns:p14="http://schemas.microsoft.com/office/powerpoint/2010/main" val="2574934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1FCDD17-19B0-4B17-9994-F3F072370055}"/>
              </a:ext>
            </a:extLst>
          </p:cNvPr>
          <p:cNvSpPr>
            <a:spLocks noGrp="1" noChangeArrowheads="1"/>
          </p:cNvSpPr>
          <p:nvPr>
            <p:ph type="title"/>
          </p:nvPr>
        </p:nvSpPr>
        <p:spPr/>
        <p:txBody>
          <a:bodyPr/>
          <a:lstStyle/>
          <a:p>
            <a:pPr fontAlgn="auto">
              <a:spcAft>
                <a:spcPts val="0"/>
              </a:spcAft>
              <a:defRPr/>
            </a:pPr>
            <a:r>
              <a:rPr lang="cs-CZ" altLang="en-US" sz="5400" dirty="0">
                <a:latin typeface="Century Gothic" panose="020B0502020202020204" pitchFamily="34" charset="0"/>
              </a:rPr>
              <a:t>Koronární průtok</a:t>
            </a:r>
          </a:p>
        </p:txBody>
      </p:sp>
      <p:sp>
        <p:nvSpPr>
          <p:cNvPr id="35843" name="Rectangle 3">
            <a:extLst>
              <a:ext uri="{FF2B5EF4-FFF2-40B4-BE49-F238E27FC236}">
                <a16:creationId xmlns:a16="http://schemas.microsoft.com/office/drawing/2014/main" id="{D899A217-5C2E-40C3-A023-A05DFC547365}"/>
              </a:ext>
            </a:extLst>
          </p:cNvPr>
          <p:cNvSpPr>
            <a:spLocks noGrp="1"/>
          </p:cNvSpPr>
          <p:nvPr>
            <p:ph idx="1"/>
          </p:nvPr>
        </p:nvSpPr>
        <p:spPr>
          <a:xfrm>
            <a:off x="1919288" y="2017713"/>
            <a:ext cx="7772400" cy="4114800"/>
          </a:xfrm>
        </p:spPr>
        <p:txBody>
          <a:bodyPr/>
          <a:lstStyle/>
          <a:p>
            <a:pPr algn="just" eaLnBrk="1" hangingPunct="1">
              <a:lnSpc>
                <a:spcPct val="100000"/>
              </a:lnSpc>
            </a:pPr>
            <a:r>
              <a:rPr lang="cs-CZ" altLang="en-US" sz="3200" dirty="0">
                <a:latin typeface="Century Gothic" panose="020B0502020202020204" pitchFamily="34" charset="0"/>
              </a:rPr>
              <a:t>Závisí na tlakovém rozdílu mezi aortálním diastolickým tlakem a tlakem v levé síni. Během systoly je koronární průtok redukován, především pro </a:t>
            </a:r>
            <a:r>
              <a:rPr lang="cs-CZ" altLang="en-US" sz="3200" dirty="0" err="1">
                <a:latin typeface="Century Gothic" panose="020B0502020202020204" pitchFamily="34" charset="0"/>
              </a:rPr>
              <a:t>Venturiho</a:t>
            </a:r>
            <a:r>
              <a:rPr lang="cs-CZ" altLang="en-US" sz="3200" dirty="0">
                <a:latin typeface="Century Gothic" panose="020B0502020202020204" pitchFamily="34" charset="0"/>
              </a:rPr>
              <a:t> efekty na koronárních vstupech a  pro kompresi intramuskulárních arterií během kontrakce srdečních komor. </a:t>
            </a:r>
          </a:p>
        </p:txBody>
      </p:sp>
      <p:sp>
        <p:nvSpPr>
          <p:cNvPr id="3" name="Zástupný symbol pro číslo snímku 2">
            <a:extLst>
              <a:ext uri="{FF2B5EF4-FFF2-40B4-BE49-F238E27FC236}">
                <a16:creationId xmlns:a16="http://schemas.microsoft.com/office/drawing/2014/main" id="{EEEFC1BC-E9CD-4ACB-A35C-55A7F8696115}"/>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Tree>
    <p:extLst>
      <p:ext uri="{BB962C8B-B14F-4D97-AF65-F5344CB8AC3E}">
        <p14:creationId xmlns:p14="http://schemas.microsoft.com/office/powerpoint/2010/main" val="3115729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AB06816-D8B6-4E1B-A5DE-2B0D328FC9EB}"/>
              </a:ext>
            </a:extLst>
          </p:cNvPr>
          <p:cNvSpPr>
            <a:spLocks noGrp="1" noChangeArrowheads="1"/>
          </p:cNvSpPr>
          <p:nvPr>
            <p:ph type="title"/>
          </p:nvPr>
        </p:nvSpPr>
        <p:spPr>
          <a:xfrm>
            <a:off x="1006763" y="1042426"/>
            <a:ext cx="10651163" cy="451576"/>
          </a:xfrm>
        </p:spPr>
        <p:txBody>
          <a:bodyPr>
            <a:noAutofit/>
          </a:bodyPr>
          <a:lstStyle/>
          <a:p>
            <a:pPr fontAlgn="auto">
              <a:spcAft>
                <a:spcPts val="0"/>
              </a:spcAft>
              <a:defRPr/>
            </a:pPr>
            <a:r>
              <a:rPr lang="cs-CZ" altLang="en-US" dirty="0">
                <a:latin typeface="Century Gothic" panose="020B0502020202020204" pitchFamily="34" charset="0"/>
              </a:rPr>
              <a:t>Faktory redukující koronární průtok</a:t>
            </a:r>
          </a:p>
        </p:txBody>
      </p:sp>
      <p:sp>
        <p:nvSpPr>
          <p:cNvPr id="36867" name="Rectangle 3">
            <a:extLst>
              <a:ext uri="{FF2B5EF4-FFF2-40B4-BE49-F238E27FC236}">
                <a16:creationId xmlns:a16="http://schemas.microsoft.com/office/drawing/2014/main" id="{7A6C1743-8F8A-4F2E-BE71-39E3D46EDDD0}"/>
              </a:ext>
            </a:extLst>
          </p:cNvPr>
          <p:cNvSpPr>
            <a:spLocks noGrp="1"/>
          </p:cNvSpPr>
          <p:nvPr>
            <p:ph idx="1"/>
          </p:nvPr>
        </p:nvSpPr>
        <p:spPr>
          <a:xfrm>
            <a:off x="720000" y="1976582"/>
            <a:ext cx="10753200" cy="3855418"/>
          </a:xfrm>
        </p:spPr>
        <p:txBody>
          <a:bodyPr/>
          <a:lstStyle/>
          <a:p>
            <a:pPr algn="just" eaLnBrk="1" hangingPunct="1">
              <a:lnSpc>
                <a:spcPct val="90000"/>
              </a:lnSpc>
            </a:pPr>
            <a:r>
              <a:rPr lang="cs-CZ" altLang="en-US" sz="3200" dirty="0">
                <a:latin typeface="Century Gothic" panose="020B0502020202020204" pitchFamily="34" charset="0"/>
              </a:rPr>
              <a:t>Snížený diastolický tlak v aortě</a:t>
            </a:r>
          </a:p>
          <a:p>
            <a:pPr algn="just" eaLnBrk="1" hangingPunct="1">
              <a:lnSpc>
                <a:spcPct val="90000"/>
              </a:lnSpc>
            </a:pPr>
            <a:r>
              <a:rPr lang="cs-CZ" altLang="en-US" sz="3200" dirty="0">
                <a:solidFill>
                  <a:srgbClr val="FF0000"/>
                </a:solidFill>
                <a:latin typeface="Century Gothic" panose="020B0502020202020204" pitchFamily="34" charset="0"/>
              </a:rPr>
              <a:t>Zvýšený </a:t>
            </a:r>
            <a:r>
              <a:rPr lang="cs-CZ" altLang="en-US" sz="3200" dirty="0" err="1">
                <a:solidFill>
                  <a:srgbClr val="FF0000"/>
                </a:solidFill>
                <a:latin typeface="Century Gothic" panose="020B0502020202020204" pitchFamily="34" charset="0"/>
              </a:rPr>
              <a:t>intraventrikulární</a:t>
            </a:r>
            <a:r>
              <a:rPr lang="cs-CZ" altLang="en-US" sz="3200" dirty="0">
                <a:solidFill>
                  <a:srgbClr val="FF0000"/>
                </a:solidFill>
                <a:latin typeface="Century Gothic" panose="020B0502020202020204" pitchFamily="34" charset="0"/>
              </a:rPr>
              <a:t> tlak a kontrakce</a:t>
            </a:r>
            <a:r>
              <a:rPr lang="cs-CZ" altLang="en-US" sz="3200" dirty="0">
                <a:latin typeface="Century Gothic" panose="020B0502020202020204" pitchFamily="34" charset="0"/>
              </a:rPr>
              <a:t> myokardu</a:t>
            </a:r>
          </a:p>
          <a:p>
            <a:pPr algn="just" eaLnBrk="1" hangingPunct="1">
              <a:lnSpc>
                <a:spcPct val="90000"/>
              </a:lnSpc>
            </a:pPr>
            <a:r>
              <a:rPr lang="cs-CZ" altLang="en-US" sz="3200" dirty="0">
                <a:solidFill>
                  <a:srgbClr val="FF0000"/>
                </a:solidFill>
                <a:latin typeface="Century Gothic" panose="020B0502020202020204" pitchFamily="34" charset="0"/>
              </a:rPr>
              <a:t>Stenóza koronárních arterií </a:t>
            </a:r>
            <a:r>
              <a:rPr lang="cs-CZ" altLang="en-US" sz="3200" dirty="0">
                <a:latin typeface="Century Gothic" panose="020B0502020202020204" pitchFamily="34" charset="0"/>
              </a:rPr>
              <a:t>(fixovaná koronární stenóza, akutní změna plaky-ruptura, hemoragie), trombóza, vazokonstrikce)</a:t>
            </a:r>
          </a:p>
          <a:p>
            <a:pPr algn="just" eaLnBrk="1" hangingPunct="1">
              <a:lnSpc>
                <a:spcPct val="90000"/>
              </a:lnSpc>
            </a:pPr>
            <a:r>
              <a:rPr lang="cs-CZ" altLang="en-US" sz="3200" dirty="0">
                <a:solidFill>
                  <a:srgbClr val="FF0000"/>
                </a:solidFill>
                <a:latin typeface="Century Gothic" panose="020B0502020202020204" pitchFamily="34" charset="0"/>
              </a:rPr>
              <a:t>Stenóza a regurgitace aortální chlopně</a:t>
            </a:r>
          </a:p>
          <a:p>
            <a:pPr algn="just" eaLnBrk="1" hangingPunct="1">
              <a:lnSpc>
                <a:spcPct val="90000"/>
              </a:lnSpc>
            </a:pPr>
            <a:r>
              <a:rPr lang="cs-CZ" altLang="en-US" sz="3200" dirty="0">
                <a:solidFill>
                  <a:srgbClr val="FF0000"/>
                </a:solidFill>
                <a:latin typeface="Century Gothic" panose="020B0502020202020204" pitchFamily="34" charset="0"/>
              </a:rPr>
              <a:t>Zvýšený tlak v pravé síni </a:t>
            </a:r>
          </a:p>
        </p:txBody>
      </p:sp>
      <p:sp>
        <p:nvSpPr>
          <p:cNvPr id="3" name="Zástupný symbol pro číslo snímku 2">
            <a:extLst>
              <a:ext uri="{FF2B5EF4-FFF2-40B4-BE49-F238E27FC236}">
                <a16:creationId xmlns:a16="http://schemas.microsoft.com/office/drawing/2014/main" id="{6EADE291-6307-449E-A55C-7C5794440BF6}"/>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extLst>
      <p:ext uri="{BB962C8B-B14F-4D97-AF65-F5344CB8AC3E}">
        <p14:creationId xmlns:p14="http://schemas.microsoft.com/office/powerpoint/2010/main" val="2807024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3A26E45-C8E6-4338-962B-2E751AFE835E}"/>
              </a:ext>
            </a:extLst>
          </p:cNvPr>
          <p:cNvSpPr>
            <a:spLocks noGrp="1" noChangeArrowheads="1"/>
          </p:cNvSpPr>
          <p:nvPr>
            <p:ph type="title"/>
          </p:nvPr>
        </p:nvSpPr>
        <p:spPr/>
        <p:txBody>
          <a:bodyPr/>
          <a:lstStyle/>
          <a:p>
            <a:pPr fontAlgn="auto">
              <a:spcAft>
                <a:spcPts val="0"/>
              </a:spcAft>
              <a:defRPr/>
            </a:pPr>
            <a:r>
              <a:rPr lang="cs-CZ" altLang="en-US" sz="6000" dirty="0"/>
              <a:t>Rozvoj aterosklerózy</a:t>
            </a:r>
          </a:p>
        </p:txBody>
      </p:sp>
      <p:sp>
        <p:nvSpPr>
          <p:cNvPr id="37891" name="Rectangle 3">
            <a:extLst>
              <a:ext uri="{FF2B5EF4-FFF2-40B4-BE49-F238E27FC236}">
                <a16:creationId xmlns:a16="http://schemas.microsoft.com/office/drawing/2014/main" id="{21D91AA0-2905-49DB-8F2C-A6A2DB80B971}"/>
              </a:ext>
            </a:extLst>
          </p:cNvPr>
          <p:cNvSpPr>
            <a:spLocks noGrp="1"/>
          </p:cNvSpPr>
          <p:nvPr>
            <p:ph type="body" idx="1"/>
          </p:nvPr>
        </p:nvSpPr>
        <p:spPr/>
        <p:txBody>
          <a:bodyPr/>
          <a:lstStyle/>
          <a:p>
            <a:pPr eaLnBrk="1" hangingPunct="1"/>
            <a:r>
              <a:rPr lang="cs-CZ" altLang="en-US" sz="3400" dirty="0">
                <a:latin typeface="Century Gothic" panose="020B0502020202020204" pitchFamily="34" charset="0"/>
              </a:rPr>
              <a:t>Iniciace</a:t>
            </a:r>
          </a:p>
          <a:p>
            <a:pPr eaLnBrk="1" hangingPunct="1"/>
            <a:r>
              <a:rPr lang="cs-CZ" altLang="en-US" sz="3400" dirty="0">
                <a:latin typeface="Century Gothic" panose="020B0502020202020204" pitchFamily="34" charset="0"/>
              </a:rPr>
              <a:t>Zánět</a:t>
            </a:r>
          </a:p>
          <a:p>
            <a:pPr eaLnBrk="1" hangingPunct="1"/>
            <a:r>
              <a:rPr lang="cs-CZ" altLang="en-US" sz="3400" dirty="0">
                <a:latin typeface="Century Gothic" panose="020B0502020202020204" pitchFamily="34" charset="0"/>
              </a:rPr>
              <a:t>Tvorba fibrózní čepičky</a:t>
            </a:r>
          </a:p>
          <a:p>
            <a:pPr eaLnBrk="1" hangingPunct="1"/>
            <a:r>
              <a:rPr lang="cs-CZ" altLang="en-US" sz="3400" dirty="0">
                <a:latin typeface="Century Gothic" panose="020B0502020202020204" pitchFamily="34" charset="0"/>
              </a:rPr>
              <a:t>Ruptura plaku</a:t>
            </a:r>
          </a:p>
          <a:p>
            <a:pPr eaLnBrk="1" hangingPunct="1"/>
            <a:r>
              <a:rPr lang="cs-CZ" altLang="en-US" sz="3400" dirty="0">
                <a:latin typeface="Century Gothic" panose="020B0502020202020204" pitchFamily="34" charset="0"/>
              </a:rPr>
              <a:t>Trombóza</a:t>
            </a:r>
            <a:endParaRPr lang="cs-CZ" altLang="en-US" dirty="0">
              <a:latin typeface="Century Gothic" panose="020B0502020202020204" pitchFamily="34" charset="0"/>
            </a:endParaRPr>
          </a:p>
        </p:txBody>
      </p:sp>
      <p:sp>
        <p:nvSpPr>
          <p:cNvPr id="3" name="Zástupný symbol pro číslo snímku 2">
            <a:extLst>
              <a:ext uri="{FF2B5EF4-FFF2-40B4-BE49-F238E27FC236}">
                <a16:creationId xmlns:a16="http://schemas.microsoft.com/office/drawing/2014/main" id="{DAB114EF-4E03-4DF2-89BF-7E4484DDB7DD}"/>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Tree>
    <p:extLst>
      <p:ext uri="{BB962C8B-B14F-4D97-AF65-F5344CB8AC3E}">
        <p14:creationId xmlns:p14="http://schemas.microsoft.com/office/powerpoint/2010/main" val="27383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F62CA95-9F64-499C-96DB-AA01C598D0D0}"/>
              </a:ext>
            </a:extLst>
          </p:cNvPr>
          <p:cNvSpPr>
            <a:spLocks noGrp="1" noChangeArrowheads="1"/>
          </p:cNvSpPr>
          <p:nvPr>
            <p:ph type="title"/>
          </p:nvPr>
        </p:nvSpPr>
        <p:spPr>
          <a:xfrm>
            <a:off x="1992313" y="279401"/>
            <a:ext cx="7054850" cy="773113"/>
          </a:xfrm>
        </p:spPr>
        <p:txBody>
          <a:bodyPr/>
          <a:lstStyle/>
          <a:p>
            <a:pPr fontAlgn="auto">
              <a:spcAft>
                <a:spcPts val="0"/>
              </a:spcAft>
              <a:defRPr/>
            </a:pPr>
            <a:r>
              <a:rPr lang="cs-CZ" altLang="en-US" sz="5400" dirty="0">
                <a:latin typeface="Century Gothic" panose="020B0502020202020204" pitchFamily="34" charset="0"/>
              </a:rPr>
              <a:t>Funkční endotel</a:t>
            </a:r>
          </a:p>
        </p:txBody>
      </p:sp>
      <p:sp>
        <p:nvSpPr>
          <p:cNvPr id="38915" name="Rectangle 3">
            <a:extLst>
              <a:ext uri="{FF2B5EF4-FFF2-40B4-BE49-F238E27FC236}">
                <a16:creationId xmlns:a16="http://schemas.microsoft.com/office/drawing/2014/main" id="{5893D55B-BE25-4C92-8C93-37FEFC7E0264}"/>
              </a:ext>
            </a:extLst>
          </p:cNvPr>
          <p:cNvSpPr>
            <a:spLocks noGrp="1"/>
          </p:cNvSpPr>
          <p:nvPr>
            <p:ph type="body" idx="1"/>
          </p:nvPr>
        </p:nvSpPr>
        <p:spPr>
          <a:xfrm>
            <a:off x="666000" y="1690688"/>
            <a:ext cx="10002000" cy="4114800"/>
          </a:xfrm>
        </p:spPr>
        <p:txBody>
          <a:bodyPr/>
          <a:lstStyle/>
          <a:p>
            <a:pPr eaLnBrk="1" hangingPunct="1"/>
            <a:r>
              <a:rPr lang="cs-CZ" altLang="en-US" sz="3200" i="1" dirty="0">
                <a:solidFill>
                  <a:srgbClr val="FF0000"/>
                </a:solidFill>
                <a:latin typeface="Century Gothic" panose="020B0502020202020204" pitchFamily="34" charset="0"/>
              </a:rPr>
              <a:t>Konstantní převaha </a:t>
            </a:r>
            <a:r>
              <a:rPr lang="cs-CZ" altLang="en-US" sz="3200" i="1" dirty="0" err="1">
                <a:solidFill>
                  <a:srgbClr val="FF0000"/>
                </a:solidFill>
                <a:latin typeface="Century Gothic" panose="020B0502020202020204" pitchFamily="34" charset="0"/>
              </a:rPr>
              <a:t>dazodilatace</a:t>
            </a:r>
            <a:r>
              <a:rPr lang="cs-CZ" altLang="en-US" dirty="0">
                <a:solidFill>
                  <a:srgbClr val="FF0000"/>
                </a:solidFill>
                <a:latin typeface="Century Gothic" panose="020B0502020202020204" pitchFamily="34" charset="0"/>
              </a:rPr>
              <a:t> </a:t>
            </a:r>
          </a:p>
          <a:p>
            <a:pPr eaLnBrk="1" hangingPunct="1"/>
            <a:r>
              <a:rPr lang="cs-CZ" altLang="en-US" sz="3200" i="1" dirty="0">
                <a:solidFill>
                  <a:srgbClr val="FF0000"/>
                </a:solidFill>
                <a:latin typeface="Century Gothic" panose="020B0502020202020204" pitchFamily="34" charset="0"/>
              </a:rPr>
              <a:t>Antiadhezivní stav</a:t>
            </a:r>
            <a:r>
              <a:rPr lang="cs-CZ" altLang="en-US" sz="3200" dirty="0">
                <a:solidFill>
                  <a:srgbClr val="FF0000"/>
                </a:solidFill>
                <a:latin typeface="Century Gothic" panose="020B0502020202020204" pitchFamily="34" charset="0"/>
              </a:rPr>
              <a:t> </a:t>
            </a:r>
            <a:r>
              <a:rPr lang="cs-CZ" altLang="en-US" sz="3200" dirty="0">
                <a:latin typeface="Century Gothic" panose="020B0502020202020204" pitchFamily="34" charset="0"/>
              </a:rPr>
              <a:t>(NO, PGI2)</a:t>
            </a:r>
          </a:p>
          <a:p>
            <a:pPr eaLnBrk="1" hangingPunct="1"/>
            <a:r>
              <a:rPr lang="cs-CZ" altLang="en-US" sz="3200" i="1" dirty="0">
                <a:solidFill>
                  <a:srgbClr val="FF0000"/>
                </a:solidFill>
                <a:latin typeface="Century Gothic" panose="020B0502020202020204" pitchFamily="34" charset="0"/>
              </a:rPr>
              <a:t>Konstantní lokální antikoagulační a fibrinolytický stav</a:t>
            </a:r>
            <a:r>
              <a:rPr lang="cs-CZ" altLang="en-US" sz="3200" dirty="0">
                <a:latin typeface="Century Gothic" panose="020B0502020202020204" pitchFamily="34" charset="0"/>
              </a:rPr>
              <a:t> (nárůst AT III,  proteinu C, proteinu S, </a:t>
            </a:r>
            <a:r>
              <a:rPr lang="cs-CZ" altLang="en-US" sz="3200" dirty="0" err="1">
                <a:latin typeface="Century Gothic" panose="020B0502020202020204" pitchFamily="34" charset="0"/>
              </a:rPr>
              <a:t>tPA</a:t>
            </a:r>
            <a:r>
              <a:rPr lang="cs-CZ" altLang="en-US" sz="3200" dirty="0">
                <a:latin typeface="Century Gothic" panose="020B0502020202020204" pitchFamily="34" charset="0"/>
              </a:rPr>
              <a:t>,  PAI-1)</a:t>
            </a:r>
          </a:p>
        </p:txBody>
      </p:sp>
      <p:sp>
        <p:nvSpPr>
          <p:cNvPr id="3" name="Zástupný symbol pro číslo snímku 2">
            <a:extLst>
              <a:ext uri="{FF2B5EF4-FFF2-40B4-BE49-F238E27FC236}">
                <a16:creationId xmlns:a16="http://schemas.microsoft.com/office/drawing/2014/main" id="{BC4E97CD-44F8-4459-9A54-FEC8BF5AF143}"/>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Tree>
    <p:extLst>
      <p:ext uri="{BB962C8B-B14F-4D97-AF65-F5344CB8AC3E}">
        <p14:creationId xmlns:p14="http://schemas.microsoft.com/office/powerpoint/2010/main" val="17814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2891CC5-F20E-4C2C-BED2-736426C1D101}"/>
              </a:ext>
            </a:extLst>
          </p:cNvPr>
          <p:cNvSpPr>
            <a:spLocks noGrp="1" noChangeArrowheads="1"/>
          </p:cNvSpPr>
          <p:nvPr>
            <p:ph type="title"/>
          </p:nvPr>
        </p:nvSpPr>
        <p:spPr/>
        <p:txBody>
          <a:bodyPr/>
          <a:lstStyle/>
          <a:p>
            <a:pPr fontAlgn="auto">
              <a:spcAft>
                <a:spcPts val="0"/>
              </a:spcAft>
              <a:defRPr/>
            </a:pPr>
            <a:r>
              <a:rPr lang="cs-CZ" altLang="en-US" sz="4800" dirty="0">
                <a:latin typeface="Century Gothic" panose="020B0502020202020204" pitchFamily="34" charset="0"/>
              </a:rPr>
              <a:t>Příčiny endoteliální dysfunkce</a:t>
            </a:r>
          </a:p>
        </p:txBody>
      </p:sp>
      <p:sp>
        <p:nvSpPr>
          <p:cNvPr id="39939" name="Rectangle 3">
            <a:extLst>
              <a:ext uri="{FF2B5EF4-FFF2-40B4-BE49-F238E27FC236}">
                <a16:creationId xmlns:a16="http://schemas.microsoft.com/office/drawing/2014/main" id="{CA56D7BD-580F-4514-B6BD-FDC5F1964796}"/>
              </a:ext>
            </a:extLst>
          </p:cNvPr>
          <p:cNvSpPr>
            <a:spLocks noGrp="1"/>
          </p:cNvSpPr>
          <p:nvPr>
            <p:ph type="body" idx="1"/>
          </p:nvPr>
        </p:nvSpPr>
        <p:spPr>
          <a:xfrm>
            <a:off x="812800" y="1835150"/>
            <a:ext cx="9855200" cy="4114800"/>
          </a:xfrm>
        </p:spPr>
        <p:txBody>
          <a:bodyPr/>
          <a:lstStyle/>
          <a:p>
            <a:pPr eaLnBrk="1" hangingPunct="1"/>
            <a:r>
              <a:rPr lang="cs-CZ" altLang="en-US" i="1" dirty="0">
                <a:latin typeface="Century Gothic" panose="020B0502020202020204" pitchFamily="34" charset="0"/>
              </a:rPr>
              <a:t>Modifikace </a:t>
            </a:r>
            <a:r>
              <a:rPr lang="en-GB" altLang="en-US" i="1" dirty="0">
                <a:latin typeface="Century Gothic" panose="020B0502020202020204" pitchFamily="34" charset="0"/>
              </a:rPr>
              <a:t>LDL</a:t>
            </a:r>
            <a:r>
              <a:rPr lang="en-GB" altLang="en-US" dirty="0">
                <a:latin typeface="Century Gothic" panose="020B0502020202020204" pitchFamily="34" charset="0"/>
              </a:rPr>
              <a:t> (</a:t>
            </a:r>
            <a:r>
              <a:rPr lang="en-GB" altLang="en-US" dirty="0" err="1">
                <a:latin typeface="Century Gothic" panose="020B0502020202020204" pitchFamily="34" charset="0"/>
              </a:rPr>
              <a:t>oxida</a:t>
            </a:r>
            <a:r>
              <a:rPr lang="cs-CZ" altLang="en-US" dirty="0" err="1">
                <a:latin typeface="Century Gothic" panose="020B0502020202020204" pitchFamily="34" charset="0"/>
              </a:rPr>
              <a:t>ce</a:t>
            </a:r>
            <a:r>
              <a:rPr lang="en-GB" altLang="en-US" dirty="0">
                <a:latin typeface="Century Gothic" panose="020B0502020202020204" pitchFamily="34" charset="0"/>
              </a:rPr>
              <a:t>, </a:t>
            </a:r>
            <a:r>
              <a:rPr lang="en-GB" altLang="en-US" dirty="0" err="1">
                <a:latin typeface="Century Gothic" panose="020B0502020202020204" pitchFamily="34" charset="0"/>
              </a:rPr>
              <a:t>gly</a:t>
            </a:r>
            <a:r>
              <a:rPr lang="cs-CZ" altLang="en-US" dirty="0" err="1">
                <a:latin typeface="Century Gothic" panose="020B0502020202020204" pitchFamily="34" charset="0"/>
              </a:rPr>
              <a:t>kace</a:t>
            </a:r>
            <a:r>
              <a:rPr lang="en-GB" altLang="en-US" dirty="0">
                <a:latin typeface="Century Gothic" panose="020B0502020202020204" pitchFamily="34" charset="0"/>
              </a:rPr>
              <a:t>, </a:t>
            </a:r>
            <a:r>
              <a:rPr lang="cs-CZ" altLang="en-US" dirty="0">
                <a:latin typeface="Century Gothic" panose="020B0502020202020204" pitchFamily="34" charset="0"/>
              </a:rPr>
              <a:t>tvorba imunních komplexů</a:t>
            </a:r>
            <a:r>
              <a:rPr lang="en-GB" altLang="en-US" dirty="0">
                <a:latin typeface="Century Gothic" panose="020B0502020202020204" pitchFamily="34" charset="0"/>
              </a:rPr>
              <a:t>)</a:t>
            </a:r>
            <a:endParaRPr lang="en-US" altLang="en-US" dirty="0">
              <a:latin typeface="Century Gothic" panose="020B0502020202020204" pitchFamily="34" charset="0"/>
            </a:endParaRPr>
          </a:p>
          <a:p>
            <a:pPr eaLnBrk="1" hangingPunct="1"/>
            <a:r>
              <a:rPr lang="en-GB" altLang="en-US" i="1" dirty="0" err="1">
                <a:latin typeface="Century Gothic" panose="020B0502020202020204" pitchFamily="34" charset="0"/>
              </a:rPr>
              <a:t>Expres</a:t>
            </a:r>
            <a:r>
              <a:rPr lang="cs-CZ" altLang="en-US" i="1" dirty="0">
                <a:latin typeface="Century Gothic" panose="020B0502020202020204" pitchFamily="34" charset="0"/>
              </a:rPr>
              <a:t>e</a:t>
            </a:r>
            <a:r>
              <a:rPr lang="en-GB" altLang="en-US" i="1" dirty="0">
                <a:latin typeface="Century Gothic" panose="020B0502020202020204" pitchFamily="34" charset="0"/>
              </a:rPr>
              <a:t> </a:t>
            </a:r>
            <a:r>
              <a:rPr lang="cs-CZ" altLang="en-US" i="1" dirty="0">
                <a:latin typeface="Century Gothic" panose="020B0502020202020204" pitchFamily="34" charset="0"/>
              </a:rPr>
              <a:t>adhezivních molekul</a:t>
            </a:r>
            <a:endParaRPr lang="en-US" altLang="en-US" dirty="0">
              <a:latin typeface="Century Gothic" panose="020B0502020202020204" pitchFamily="34" charset="0"/>
            </a:endParaRPr>
          </a:p>
          <a:p>
            <a:pPr eaLnBrk="1" hangingPunct="1"/>
            <a:r>
              <a:rPr lang="cs-CZ" altLang="en-US" i="1" dirty="0">
                <a:latin typeface="Century Gothic" panose="020B0502020202020204" pitchFamily="34" charset="0"/>
              </a:rPr>
              <a:t>Uvolnění </a:t>
            </a:r>
            <a:r>
              <a:rPr lang="cs-CZ" altLang="en-US" i="1" dirty="0" err="1">
                <a:latin typeface="Century Gothic" panose="020B0502020202020204" pitchFamily="34" charset="0"/>
              </a:rPr>
              <a:t>cytokinů</a:t>
            </a:r>
            <a:r>
              <a:rPr lang="en-GB" altLang="en-US" dirty="0">
                <a:latin typeface="Century Gothic" panose="020B0502020202020204" pitchFamily="34" charset="0"/>
              </a:rPr>
              <a:t> (a</a:t>
            </a:r>
            <a:r>
              <a:rPr lang="cs-CZ" altLang="en-US" dirty="0">
                <a:latin typeface="Century Gothic" panose="020B0502020202020204" pitchFamily="34" charset="0"/>
              </a:rPr>
              <a:t>trakce a migrace prozánětlivých buněk do </a:t>
            </a:r>
            <a:r>
              <a:rPr lang="cs-CZ" altLang="en-US" dirty="0" err="1">
                <a:latin typeface="Century Gothic" panose="020B0502020202020204" pitchFamily="34" charset="0"/>
              </a:rPr>
              <a:t>subendoteliálního</a:t>
            </a:r>
            <a:r>
              <a:rPr lang="cs-CZ" altLang="en-US" dirty="0">
                <a:latin typeface="Century Gothic" panose="020B0502020202020204" pitchFamily="34" charset="0"/>
              </a:rPr>
              <a:t> prostoru</a:t>
            </a:r>
            <a:endParaRPr lang="en-US" altLang="en-US" dirty="0">
              <a:latin typeface="Century Gothic" panose="020B0502020202020204" pitchFamily="34" charset="0"/>
            </a:endParaRPr>
          </a:p>
          <a:p>
            <a:pPr eaLnBrk="1" hangingPunct="1"/>
            <a:r>
              <a:rPr lang="en-GB" altLang="en-US" i="1" dirty="0" err="1">
                <a:latin typeface="Century Gothic" panose="020B0502020202020204" pitchFamily="34" charset="0"/>
              </a:rPr>
              <a:t>Protrombotic</a:t>
            </a:r>
            <a:r>
              <a:rPr lang="cs-CZ" altLang="en-US" i="1" dirty="0" err="1">
                <a:latin typeface="Century Gothic" panose="020B0502020202020204" pitchFamily="34" charset="0"/>
              </a:rPr>
              <a:t>ký</a:t>
            </a:r>
            <a:r>
              <a:rPr lang="cs-CZ" altLang="en-US" i="1" dirty="0">
                <a:latin typeface="Century Gothic" panose="020B0502020202020204" pitchFamily="34" charset="0"/>
              </a:rPr>
              <a:t> fenotyp</a:t>
            </a:r>
            <a:r>
              <a:rPr lang="en-GB" altLang="en-US" dirty="0">
                <a:latin typeface="Century Gothic" panose="020B0502020202020204" pitchFamily="34" charset="0"/>
              </a:rPr>
              <a:t> </a:t>
            </a:r>
            <a:r>
              <a:rPr lang="en-GB" altLang="en-US" dirty="0" err="1">
                <a:latin typeface="Century Gothic" panose="020B0502020202020204" pitchFamily="34" charset="0"/>
              </a:rPr>
              <a:t>dysfun</a:t>
            </a:r>
            <a:r>
              <a:rPr lang="cs-CZ" altLang="en-US" dirty="0" err="1">
                <a:latin typeface="Century Gothic" panose="020B0502020202020204" pitchFamily="34" charset="0"/>
              </a:rPr>
              <a:t>kčního</a:t>
            </a:r>
            <a:r>
              <a:rPr lang="cs-CZ" altLang="en-US" dirty="0">
                <a:latin typeface="Century Gothic" panose="020B0502020202020204" pitchFamily="34" charset="0"/>
              </a:rPr>
              <a:t> endotelu</a:t>
            </a:r>
            <a:endParaRPr lang="cs-CZ" altLang="en-US" sz="2600" dirty="0">
              <a:latin typeface="Century Gothic" panose="020B0502020202020204" pitchFamily="34" charset="0"/>
            </a:endParaRPr>
          </a:p>
        </p:txBody>
      </p:sp>
      <p:sp>
        <p:nvSpPr>
          <p:cNvPr id="3" name="Zástupný symbol pro číslo snímku 2">
            <a:extLst>
              <a:ext uri="{FF2B5EF4-FFF2-40B4-BE49-F238E27FC236}">
                <a16:creationId xmlns:a16="http://schemas.microsoft.com/office/drawing/2014/main" id="{F45FA438-BB06-46E3-94B8-84BCB89BB79F}"/>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Tree>
    <p:extLst>
      <p:ext uri="{BB962C8B-B14F-4D97-AF65-F5344CB8AC3E}">
        <p14:creationId xmlns:p14="http://schemas.microsoft.com/office/powerpoint/2010/main" val="141637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33F4B-0EA0-4ABC-A2A5-F04FE5F9E848}"/>
              </a:ext>
            </a:extLst>
          </p:cNvPr>
          <p:cNvSpPr>
            <a:spLocks noGrp="1"/>
          </p:cNvSpPr>
          <p:nvPr>
            <p:ph type="title"/>
          </p:nvPr>
        </p:nvSpPr>
        <p:spPr/>
        <p:txBody>
          <a:bodyPr/>
          <a:lstStyle/>
          <a:p>
            <a:pPr fontAlgn="auto">
              <a:spcAft>
                <a:spcPts val="0"/>
              </a:spcAft>
              <a:defRPr/>
            </a:pPr>
            <a:r>
              <a:rPr lang="cs-CZ" dirty="0">
                <a:latin typeface="Century Gothic" panose="020B0502020202020204" pitchFamily="34" charset="0"/>
              </a:rPr>
              <a:t>Metabolismus srdce </a:t>
            </a:r>
            <a:endParaRPr lang="en-US" dirty="0">
              <a:latin typeface="Century Gothic" panose="020B0502020202020204" pitchFamily="34" charset="0"/>
            </a:endParaRPr>
          </a:p>
        </p:txBody>
      </p:sp>
      <p:sp>
        <p:nvSpPr>
          <p:cNvPr id="13315" name="Zástupný symbol pro obsah 2">
            <a:extLst>
              <a:ext uri="{FF2B5EF4-FFF2-40B4-BE49-F238E27FC236}">
                <a16:creationId xmlns:a16="http://schemas.microsoft.com/office/drawing/2014/main" id="{2B208F34-4A88-494F-B6A6-6E8A60DDAC24}"/>
              </a:ext>
            </a:extLst>
          </p:cNvPr>
          <p:cNvSpPr>
            <a:spLocks noGrp="1"/>
          </p:cNvSpPr>
          <p:nvPr>
            <p:ph idx="1"/>
          </p:nvPr>
        </p:nvSpPr>
        <p:spPr/>
        <p:txBody>
          <a:bodyPr/>
          <a:lstStyle/>
          <a:p>
            <a:pPr eaLnBrk="1" hangingPunct="1">
              <a:lnSpc>
                <a:spcPct val="80000"/>
              </a:lnSpc>
            </a:pPr>
            <a:r>
              <a:rPr lang="cs-CZ" altLang="en-US" sz="2400" dirty="0">
                <a:latin typeface="Century Gothic" panose="020B0502020202020204" pitchFamily="34" charset="0"/>
              </a:rPr>
              <a:t>Srdce konzumuje všechny substráty, jejichž hladina v krvi je dostatečné vysoká. </a:t>
            </a:r>
            <a:r>
              <a:rPr lang="en-US" altLang="en-US" sz="2400" dirty="0">
                <a:latin typeface="Century Gothic" panose="020B0502020202020204" pitchFamily="34" charset="0"/>
              </a:rPr>
              <a:t> </a:t>
            </a:r>
            <a:endParaRPr lang="cs-CZ" altLang="en-US" sz="2400" dirty="0">
              <a:latin typeface="Century Gothic" panose="020B0502020202020204" pitchFamily="34" charset="0"/>
            </a:endParaRPr>
          </a:p>
          <a:p>
            <a:pPr eaLnBrk="1" hangingPunct="1">
              <a:lnSpc>
                <a:spcPct val="80000"/>
              </a:lnSpc>
            </a:pPr>
            <a:r>
              <a:rPr lang="cs-CZ" altLang="en-US" sz="2400" dirty="0">
                <a:solidFill>
                  <a:srgbClr val="FF0000"/>
                </a:solidFill>
                <a:latin typeface="Century Gothic" panose="020B0502020202020204" pitchFamily="34" charset="0"/>
              </a:rPr>
              <a:t>Novorozenci  </a:t>
            </a:r>
            <a:r>
              <a:rPr lang="cs-CZ" altLang="en-US" sz="2400" dirty="0">
                <a:latin typeface="Century Gothic" panose="020B0502020202020204" pitchFamily="34" charset="0"/>
              </a:rPr>
              <a:t>– preferují aerobní glykolýzu, protože </a:t>
            </a:r>
            <a:r>
              <a:rPr lang="cs-CZ" altLang="en-US" sz="2400" dirty="0" err="1">
                <a:latin typeface="Century Gothic" panose="020B0502020202020204" pitchFamily="34" charset="0"/>
              </a:rPr>
              <a:t>volníé</a:t>
            </a:r>
            <a:r>
              <a:rPr lang="cs-CZ" altLang="en-US" sz="2400" dirty="0">
                <a:latin typeface="Century Gothic" panose="020B0502020202020204" pitchFamily="34" charset="0"/>
              </a:rPr>
              <a:t> mastné kyseliny s dlouhým řetězcem (vysoký obsah v mateřském mléce) potřebují na </a:t>
            </a:r>
            <a:r>
              <a:rPr lang="cs-CZ" altLang="en-US" sz="2400" dirty="0" err="1">
                <a:latin typeface="Century Gothic" panose="020B0502020202020204" pitchFamily="34" charset="0"/>
              </a:rPr>
              <a:t>myelinizaci</a:t>
            </a:r>
            <a:r>
              <a:rPr lang="cs-CZ" altLang="en-US" sz="2400" dirty="0">
                <a:latin typeface="Century Gothic" panose="020B0502020202020204" pitchFamily="34" charset="0"/>
              </a:rPr>
              <a:t> NS</a:t>
            </a:r>
          </a:p>
          <a:p>
            <a:pPr eaLnBrk="1" hangingPunct="1">
              <a:lnSpc>
                <a:spcPct val="80000"/>
              </a:lnSpc>
            </a:pPr>
            <a:r>
              <a:rPr lang="cs-CZ" altLang="en-US" sz="2400" dirty="0">
                <a:solidFill>
                  <a:srgbClr val="FF0000"/>
                </a:solidFill>
                <a:latin typeface="Century Gothic" panose="020B0502020202020204" pitchFamily="34" charset="0"/>
              </a:rPr>
              <a:t>Zdraví dospělí </a:t>
            </a:r>
            <a:r>
              <a:rPr lang="cs-CZ" altLang="en-US" sz="2400" dirty="0">
                <a:latin typeface="Century Gothic" panose="020B0502020202020204" pitchFamily="34" charset="0"/>
              </a:rPr>
              <a:t>preferují lipidy jako zdroj energie (nejvyšší energetická výtěžnost)</a:t>
            </a:r>
          </a:p>
          <a:p>
            <a:pPr eaLnBrk="1" hangingPunct="1">
              <a:lnSpc>
                <a:spcPct val="80000"/>
              </a:lnSpc>
            </a:pPr>
            <a:r>
              <a:rPr lang="cs-CZ" altLang="en-US" sz="2400" dirty="0">
                <a:solidFill>
                  <a:srgbClr val="FF0000"/>
                </a:solidFill>
                <a:latin typeface="Century Gothic" panose="020B0502020202020204" pitchFamily="34" charset="0"/>
              </a:rPr>
              <a:t>Dospělí s ischemickou chorobou srdeční </a:t>
            </a:r>
            <a:r>
              <a:rPr lang="cs-CZ" altLang="en-US" sz="2400" dirty="0">
                <a:latin typeface="Century Gothic" panose="020B0502020202020204" pitchFamily="34" charset="0"/>
              </a:rPr>
              <a:t>– možná je pouze anaerobní glykolýza s tkáňovou podporou mašinérie HIF </a:t>
            </a:r>
            <a:r>
              <a:rPr lang="cs-CZ" altLang="en-US" sz="2400" dirty="0">
                <a:solidFill>
                  <a:srgbClr val="00B050"/>
                </a:solidFill>
                <a:latin typeface="Century Gothic" panose="020B0502020202020204" pitchFamily="34" charset="0"/>
              </a:rPr>
              <a:t>(</a:t>
            </a:r>
            <a:r>
              <a:rPr lang="cs-CZ" altLang="en-US" sz="2400" dirty="0">
                <a:solidFill>
                  <a:srgbClr val="00B050"/>
                </a:solidFill>
                <a:latin typeface="Century Gothic" panose="020B0502020202020204" pitchFamily="34" charset="0"/>
                <a:sym typeface="Symbol" panose="05050102010706020507" pitchFamily="18" charset="2"/>
              </a:rPr>
              <a:t>ATP)</a:t>
            </a:r>
            <a:endParaRPr lang="cs-CZ" altLang="en-US" sz="2400" dirty="0">
              <a:solidFill>
                <a:srgbClr val="00B050"/>
              </a:solidFill>
              <a:latin typeface="Century Gothic" panose="020B0502020202020204" pitchFamily="34" charset="0"/>
            </a:endParaRPr>
          </a:p>
          <a:p>
            <a:pPr eaLnBrk="1" hangingPunct="1">
              <a:lnSpc>
                <a:spcPct val="80000"/>
              </a:lnSpc>
            </a:pPr>
            <a:r>
              <a:rPr lang="cs-CZ" altLang="en-US" sz="2400" dirty="0">
                <a:solidFill>
                  <a:srgbClr val="FF0000"/>
                </a:solidFill>
                <a:latin typeface="Century Gothic" panose="020B0502020202020204" pitchFamily="34" charset="0"/>
              </a:rPr>
              <a:t>Dospělí s DM </a:t>
            </a:r>
            <a:r>
              <a:rPr lang="cs-CZ" altLang="en-US" sz="2400" dirty="0">
                <a:latin typeface="Century Gothic" panose="020B0502020202020204" pitchFamily="34" charset="0"/>
              </a:rPr>
              <a:t>– převaha lipidů, nedostatek cukrů, také ketony; v případě postižení koronárních cév opět jen anaerobní glykolýza</a:t>
            </a:r>
          </a:p>
          <a:p>
            <a:pPr eaLnBrk="1" hangingPunct="1">
              <a:lnSpc>
                <a:spcPct val="80000"/>
              </a:lnSpc>
            </a:pPr>
            <a:r>
              <a:rPr lang="cs-CZ" altLang="en-US" sz="2400" dirty="0">
                <a:solidFill>
                  <a:srgbClr val="FF0000"/>
                </a:solidFill>
                <a:latin typeface="Century Gothic" panose="020B0502020202020204" pitchFamily="34" charset="0"/>
              </a:rPr>
              <a:t>Pacienty se srdečním selháním </a:t>
            </a:r>
            <a:r>
              <a:rPr lang="cs-CZ" altLang="en-US" sz="2400" dirty="0">
                <a:latin typeface="Century Gothic" panose="020B0502020202020204" pitchFamily="34" charset="0"/>
              </a:rPr>
              <a:t>– toxické efekty metabolismu cukrů i tuků</a:t>
            </a:r>
            <a:endParaRPr lang="en-US" altLang="en-US" sz="2400" dirty="0">
              <a:latin typeface="Century Gothic" panose="020B0502020202020204" pitchFamily="34" charset="0"/>
            </a:endParaRPr>
          </a:p>
        </p:txBody>
      </p:sp>
      <p:sp>
        <p:nvSpPr>
          <p:cNvPr id="4" name="Zástupný symbol pro číslo snímku 3">
            <a:extLst>
              <a:ext uri="{FF2B5EF4-FFF2-40B4-BE49-F238E27FC236}">
                <a16:creationId xmlns:a16="http://schemas.microsoft.com/office/drawing/2014/main" id="{82F52184-927A-4CB7-AC7B-CDC7622C570B}"/>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Tree>
    <p:extLst>
      <p:ext uri="{BB962C8B-B14F-4D97-AF65-F5344CB8AC3E}">
        <p14:creationId xmlns:p14="http://schemas.microsoft.com/office/powerpoint/2010/main" val="675474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3501737-628E-4170-90FC-414454A58D9B}"/>
              </a:ext>
            </a:extLst>
          </p:cNvPr>
          <p:cNvSpPr>
            <a:spLocks noGrp="1" noChangeArrowheads="1"/>
          </p:cNvSpPr>
          <p:nvPr>
            <p:ph type="title"/>
          </p:nvPr>
        </p:nvSpPr>
        <p:spPr>
          <a:xfrm>
            <a:off x="720001" y="187326"/>
            <a:ext cx="9490800" cy="720725"/>
          </a:xfrm>
        </p:spPr>
        <p:txBody>
          <a:bodyPr/>
          <a:lstStyle/>
          <a:p>
            <a:pPr fontAlgn="auto">
              <a:spcAft>
                <a:spcPts val="0"/>
              </a:spcAft>
              <a:defRPr/>
            </a:pPr>
            <a:r>
              <a:rPr lang="cs-CZ" altLang="en-US" sz="2500" dirty="0"/>
              <a:t>„</a:t>
            </a:r>
            <a:r>
              <a:rPr lang="cs-CZ" altLang="en-US" sz="3200" dirty="0">
                <a:latin typeface="Century Gothic" panose="020B0502020202020204" pitchFamily="34" charset="0"/>
              </a:rPr>
              <a:t>Response-to-</a:t>
            </a:r>
            <a:r>
              <a:rPr lang="cs-CZ" altLang="en-US" sz="3200" dirty="0" err="1">
                <a:latin typeface="Century Gothic" panose="020B0502020202020204" pitchFamily="34" charset="0"/>
              </a:rPr>
              <a:t>Retention</a:t>
            </a:r>
            <a:r>
              <a:rPr lang="cs-CZ" altLang="en-US" sz="3200" dirty="0">
                <a:latin typeface="Century Gothic" panose="020B0502020202020204" pitchFamily="34" charset="0"/>
              </a:rPr>
              <a:t>“ model  </a:t>
            </a:r>
            <a:r>
              <a:rPr lang="cs-CZ" altLang="en-US" sz="3200" dirty="0" err="1">
                <a:latin typeface="Century Gothic" panose="020B0502020202020204" pitchFamily="34" charset="0"/>
              </a:rPr>
              <a:t>aterogeneze</a:t>
            </a:r>
            <a:endParaRPr lang="cs-CZ" altLang="en-US" sz="2500" dirty="0">
              <a:latin typeface="Century Gothic" panose="020B0502020202020204" pitchFamily="34" charset="0"/>
            </a:endParaRPr>
          </a:p>
        </p:txBody>
      </p:sp>
      <p:sp>
        <p:nvSpPr>
          <p:cNvPr id="65539" name="Rectangle 3">
            <a:extLst>
              <a:ext uri="{FF2B5EF4-FFF2-40B4-BE49-F238E27FC236}">
                <a16:creationId xmlns:a16="http://schemas.microsoft.com/office/drawing/2014/main" id="{932EBD4F-0FC5-4D1A-89B9-FBD76DBAC3F0}"/>
              </a:ext>
            </a:extLst>
          </p:cNvPr>
          <p:cNvSpPr>
            <a:spLocks noGrp="1" noChangeArrowheads="1"/>
          </p:cNvSpPr>
          <p:nvPr>
            <p:ph type="body" idx="1"/>
          </p:nvPr>
        </p:nvSpPr>
        <p:spPr>
          <a:xfrm>
            <a:off x="666000" y="1152526"/>
            <a:ext cx="10879455" cy="6092825"/>
          </a:xfrm>
        </p:spPr>
        <p:txBody>
          <a:bodyPr>
            <a:noAutofit/>
          </a:bodyPr>
          <a:lstStyle/>
          <a:p>
            <a:pPr fontAlgn="auto">
              <a:lnSpc>
                <a:spcPct val="100000"/>
              </a:lnSpc>
              <a:spcAft>
                <a:spcPts val="0"/>
              </a:spcAft>
              <a:buFont typeface="Wingdings 2"/>
              <a:buChar char=""/>
              <a:defRPr/>
            </a:pPr>
            <a:r>
              <a:rPr lang="en-GB" sz="2000" b="1" dirty="0" err="1">
                <a:latin typeface="Century Gothic" panose="020B0502020202020204" pitchFamily="34" charset="0"/>
              </a:rPr>
              <a:t>Aterogene</a:t>
            </a:r>
            <a:r>
              <a:rPr lang="cs-CZ" sz="2000" b="1" dirty="0">
                <a:latin typeface="Century Gothic" panose="020B0502020202020204" pitchFamily="34" charset="0"/>
              </a:rPr>
              <a:t>za </a:t>
            </a:r>
            <a:r>
              <a:rPr lang="cs-CZ" sz="2000" dirty="0">
                <a:latin typeface="Century Gothic" panose="020B0502020202020204" pitchFamily="34" charset="0"/>
              </a:rPr>
              <a:t>je iniciována </a:t>
            </a:r>
            <a:r>
              <a:rPr lang="cs-CZ" sz="2000" b="1" dirty="0">
                <a:latin typeface="Century Gothic" panose="020B0502020202020204" pitchFamily="34" charset="0"/>
              </a:rPr>
              <a:t>fokální retencí </a:t>
            </a:r>
            <a:r>
              <a:rPr lang="en-GB" sz="2000" b="1" dirty="0">
                <a:latin typeface="Century Gothic" panose="020B0502020202020204" pitchFamily="34" charset="0"/>
              </a:rPr>
              <a:t> </a:t>
            </a:r>
            <a:r>
              <a:rPr lang="en-GB" sz="2000" b="1" dirty="0" err="1">
                <a:latin typeface="Century Gothic" panose="020B0502020202020204" pitchFamily="34" charset="0"/>
              </a:rPr>
              <a:t>ApoB</a:t>
            </a:r>
            <a:r>
              <a:rPr lang="en-GB" sz="2000" b="1" dirty="0">
                <a:latin typeface="Century Gothic" panose="020B0502020202020204" pitchFamily="34" charset="0"/>
              </a:rPr>
              <a:t> </a:t>
            </a:r>
            <a:r>
              <a:rPr lang="cs-CZ" sz="2000" b="1" dirty="0">
                <a:latin typeface="Century Gothic" panose="020B0502020202020204" pitchFamily="34" charset="0"/>
              </a:rPr>
              <a:t> </a:t>
            </a:r>
            <a:r>
              <a:rPr lang="cs-CZ" sz="2000" dirty="0">
                <a:latin typeface="Century Gothic" panose="020B0502020202020204" pitchFamily="34" charset="0"/>
              </a:rPr>
              <a:t>na molekulách </a:t>
            </a:r>
            <a:r>
              <a:rPr lang="cs-CZ" sz="2000" dirty="0" err="1">
                <a:latin typeface="Century Gothic" panose="020B0502020202020204" pitchFamily="34" charset="0"/>
              </a:rPr>
              <a:t>subendoteliální</a:t>
            </a:r>
            <a:r>
              <a:rPr lang="cs-CZ" sz="2000" dirty="0">
                <a:latin typeface="Century Gothic" panose="020B0502020202020204" pitchFamily="34" charset="0"/>
              </a:rPr>
              <a:t> matrix, zvláště na proteoglykanech</a:t>
            </a:r>
            <a:r>
              <a:rPr lang="en-GB" sz="2000" dirty="0">
                <a:latin typeface="Century Gothic" panose="020B0502020202020204" pitchFamily="34" charset="0"/>
              </a:rPr>
              <a:t>. </a:t>
            </a:r>
            <a:endParaRPr lang="en-US" sz="2000" dirty="0">
              <a:latin typeface="Century Gothic" panose="020B0502020202020204" pitchFamily="34" charset="0"/>
            </a:endParaRPr>
          </a:p>
          <a:p>
            <a:pPr fontAlgn="auto">
              <a:spcAft>
                <a:spcPts val="0"/>
              </a:spcAft>
              <a:buFont typeface="Wingdings 2"/>
              <a:buChar char=""/>
              <a:defRPr/>
            </a:pPr>
            <a:r>
              <a:rPr lang="en-GB" sz="2000" dirty="0" err="1">
                <a:latin typeface="Century Gothic" panose="020B0502020202020204" pitchFamily="34" charset="0"/>
              </a:rPr>
              <a:t>Adher</a:t>
            </a:r>
            <a:r>
              <a:rPr lang="cs-CZ" sz="2000" dirty="0" err="1">
                <a:latin typeface="Century Gothic" panose="020B0502020202020204" pitchFamily="34" charset="0"/>
              </a:rPr>
              <a:t>ované</a:t>
            </a:r>
            <a:r>
              <a:rPr lang="cs-CZ" sz="2000" dirty="0">
                <a:latin typeface="Century Gothic" panose="020B0502020202020204" pitchFamily="34" charset="0"/>
              </a:rPr>
              <a:t> lipoproteiny jsou </a:t>
            </a:r>
            <a:r>
              <a:rPr lang="cs-CZ" sz="2000" b="1" dirty="0">
                <a:latin typeface="Century Gothic" panose="020B0502020202020204" pitchFamily="34" charset="0"/>
              </a:rPr>
              <a:t>modifikovány</a:t>
            </a:r>
            <a:r>
              <a:rPr lang="en-GB" sz="2000" dirty="0">
                <a:latin typeface="Century Gothic" panose="020B0502020202020204" pitchFamily="34" charset="0"/>
              </a:rPr>
              <a:t>(</a:t>
            </a:r>
            <a:r>
              <a:rPr lang="cs-CZ" sz="2000" dirty="0">
                <a:latin typeface="Century Gothic" panose="020B0502020202020204" pitchFamily="34" charset="0"/>
              </a:rPr>
              <a:t>zvláště agregací a oxidací</a:t>
            </a:r>
            <a:r>
              <a:rPr lang="en-GB" sz="2000" dirty="0">
                <a:latin typeface="Century Gothic" panose="020B0502020202020204" pitchFamily="34" charset="0"/>
              </a:rPr>
              <a:t>), </a:t>
            </a:r>
            <a:r>
              <a:rPr lang="cs-CZ" sz="2000" dirty="0">
                <a:latin typeface="Century Gothic" panose="020B0502020202020204" pitchFamily="34" charset="0"/>
              </a:rPr>
              <a:t>což vede k maladaptivní zánětlivé odpovědi</a:t>
            </a:r>
            <a:r>
              <a:rPr lang="en-GB" sz="2000" dirty="0">
                <a:latin typeface="Century Gothic" panose="020B0502020202020204" pitchFamily="34" charset="0"/>
              </a:rPr>
              <a:t>. </a:t>
            </a:r>
            <a:r>
              <a:rPr lang="cs-CZ" sz="2000" dirty="0">
                <a:latin typeface="Century Gothic" panose="020B0502020202020204" pitchFamily="34" charset="0"/>
              </a:rPr>
              <a:t> Do </a:t>
            </a:r>
            <a:r>
              <a:rPr lang="cs-CZ" sz="2000" dirty="0" err="1">
                <a:latin typeface="Century Gothic" panose="020B0502020202020204" pitchFamily="34" charset="0"/>
              </a:rPr>
              <a:t>subendoteliálního</a:t>
            </a:r>
            <a:r>
              <a:rPr lang="cs-CZ" sz="2000" dirty="0">
                <a:latin typeface="Century Gothic" panose="020B0502020202020204" pitchFamily="34" charset="0"/>
              </a:rPr>
              <a:t> prostoru vstupují </a:t>
            </a:r>
            <a:r>
              <a:rPr lang="cs-CZ" sz="2000" b="1" dirty="0">
                <a:latin typeface="Century Gothic" panose="020B0502020202020204" pitchFamily="34" charset="0"/>
              </a:rPr>
              <a:t>monocyty, diferencují se na makrofágy </a:t>
            </a:r>
            <a:r>
              <a:rPr lang="cs-CZ" sz="2000" dirty="0">
                <a:latin typeface="Century Gothic" panose="020B0502020202020204" pitchFamily="34" charset="0"/>
              </a:rPr>
              <a:t>a </a:t>
            </a:r>
            <a:r>
              <a:rPr lang="cs-CZ" sz="2000" b="1" dirty="0">
                <a:latin typeface="Century Gothic" panose="020B0502020202020204" pitchFamily="34" charset="0"/>
              </a:rPr>
              <a:t>fagocytují </a:t>
            </a:r>
            <a:r>
              <a:rPr lang="cs-CZ" sz="2000" dirty="0" err="1">
                <a:latin typeface="Century Gothic" panose="020B0502020202020204" pitchFamily="34" charset="0"/>
              </a:rPr>
              <a:t>adherované</a:t>
            </a:r>
            <a:r>
              <a:rPr lang="cs-CZ" sz="2000" dirty="0">
                <a:latin typeface="Century Gothic" panose="020B0502020202020204" pitchFamily="34" charset="0"/>
              </a:rPr>
              <a:t> a modifikované </a:t>
            </a:r>
            <a:r>
              <a:rPr lang="cs-CZ" sz="2000" b="1" dirty="0">
                <a:latin typeface="Century Gothic" panose="020B0502020202020204" pitchFamily="34" charset="0"/>
              </a:rPr>
              <a:t>lipoproteiny</a:t>
            </a:r>
            <a:r>
              <a:rPr lang="cs-CZ" sz="2000" dirty="0">
                <a:latin typeface="Century Gothic" panose="020B0502020202020204" pitchFamily="34" charset="0"/>
              </a:rPr>
              <a:t>. Stávají se </a:t>
            </a:r>
            <a:r>
              <a:rPr lang="cs-CZ" sz="2000" b="1" dirty="0">
                <a:latin typeface="Century Gothic" panose="020B0502020202020204" pitchFamily="34" charset="0"/>
              </a:rPr>
              <a:t>pěnovými buňkami</a:t>
            </a:r>
            <a:r>
              <a:rPr lang="en-GB" sz="2000" dirty="0">
                <a:latin typeface="Century Gothic" panose="020B0502020202020204" pitchFamily="34" charset="0"/>
              </a:rPr>
              <a:t>. </a:t>
            </a:r>
            <a:r>
              <a:rPr lang="cs-CZ" sz="2000" dirty="0">
                <a:latin typeface="Century Gothic" panose="020B0502020202020204" pitchFamily="34" charset="0"/>
              </a:rPr>
              <a:t>Vytvářejí </a:t>
            </a:r>
            <a:r>
              <a:rPr lang="cs-CZ" sz="2000" b="1" dirty="0">
                <a:latin typeface="Century Gothic" panose="020B0502020202020204" pitchFamily="34" charset="0"/>
              </a:rPr>
              <a:t>tukové proužky </a:t>
            </a:r>
            <a:r>
              <a:rPr lang="cs-CZ" sz="2000" dirty="0">
                <a:latin typeface="Century Gothic" panose="020B0502020202020204" pitchFamily="34" charset="0"/>
              </a:rPr>
              <a:t>a společně s </a:t>
            </a:r>
            <a:r>
              <a:rPr lang="en-GB" sz="2000" dirty="0">
                <a:latin typeface="Century Gothic" panose="020B0502020202020204" pitchFamily="34" charset="0"/>
              </a:rPr>
              <a:t> T-</a:t>
            </a:r>
            <a:r>
              <a:rPr lang="en-GB" sz="2000" dirty="0" err="1">
                <a:latin typeface="Century Gothic" panose="020B0502020202020204" pitchFamily="34" charset="0"/>
              </a:rPr>
              <a:t>lym</a:t>
            </a:r>
            <a:r>
              <a:rPr lang="cs-CZ" sz="2000" dirty="0" err="1">
                <a:latin typeface="Century Gothic" panose="020B0502020202020204" pitchFamily="34" charset="0"/>
              </a:rPr>
              <a:t>focyty</a:t>
            </a:r>
            <a:r>
              <a:rPr lang="en-GB" sz="2000" dirty="0">
                <a:latin typeface="Century Gothic" panose="020B0502020202020204" pitchFamily="34" charset="0"/>
              </a:rPr>
              <a:t>, mast</a:t>
            </a:r>
            <a:r>
              <a:rPr lang="cs-CZ" sz="2000" dirty="0" err="1">
                <a:latin typeface="Century Gothic" panose="020B0502020202020204" pitchFamily="34" charset="0"/>
              </a:rPr>
              <a:t>ocyty</a:t>
            </a:r>
            <a:r>
              <a:rPr lang="cs-CZ" sz="2000" dirty="0">
                <a:latin typeface="Century Gothic" panose="020B0502020202020204" pitchFamily="34" charset="0"/>
              </a:rPr>
              <a:t> a dalšími buňkami udržují </a:t>
            </a:r>
            <a:r>
              <a:rPr lang="cs-CZ" sz="2000" b="1" dirty="0">
                <a:latin typeface="Century Gothic" panose="020B0502020202020204" pitchFamily="34" charset="0"/>
              </a:rPr>
              <a:t>zánětlivou reakci</a:t>
            </a:r>
            <a:r>
              <a:rPr lang="cs-CZ" sz="2000" dirty="0">
                <a:latin typeface="Century Gothic" panose="020B0502020202020204" pitchFamily="34" charset="0"/>
              </a:rPr>
              <a:t>.</a:t>
            </a:r>
            <a:r>
              <a:rPr lang="en-GB" sz="2000" dirty="0">
                <a:latin typeface="Century Gothic" panose="020B0502020202020204" pitchFamily="34" charset="0"/>
              </a:rPr>
              <a:t> </a:t>
            </a:r>
            <a:r>
              <a:rPr lang="cs-CZ" sz="2000" dirty="0">
                <a:latin typeface="Century Gothic" panose="020B0502020202020204" pitchFamily="34" charset="0"/>
              </a:rPr>
              <a:t>Proces se akceleruje dalšími  lipoproteiny, které vstupují do cévní stěny.</a:t>
            </a:r>
            <a:r>
              <a:rPr lang="en-GB" sz="2000" dirty="0">
                <a:latin typeface="Century Gothic" panose="020B0502020202020204" pitchFamily="34" charset="0"/>
              </a:rPr>
              <a:t> </a:t>
            </a:r>
            <a:endParaRPr lang="en-US" sz="2000" dirty="0">
              <a:latin typeface="Century Gothic" panose="020B0502020202020204" pitchFamily="34" charset="0"/>
            </a:endParaRPr>
          </a:p>
          <a:p>
            <a:pPr fontAlgn="auto">
              <a:spcAft>
                <a:spcPts val="0"/>
              </a:spcAft>
              <a:buFont typeface="Wingdings 2"/>
              <a:buChar char=""/>
              <a:defRPr/>
            </a:pPr>
            <a:r>
              <a:rPr lang="cs-CZ" sz="2000" dirty="0">
                <a:latin typeface="Century Gothic" panose="020B0502020202020204" pitchFamily="34" charset="0"/>
              </a:rPr>
              <a:t>Do intimy podle vlivem prozánětlivého milieu (</a:t>
            </a:r>
            <a:r>
              <a:rPr lang="cs-CZ" sz="2000" dirty="0" err="1">
                <a:latin typeface="Century Gothic" panose="020B0502020202020204" pitchFamily="34" charset="0"/>
              </a:rPr>
              <a:t>cytokiny</a:t>
            </a:r>
            <a:r>
              <a:rPr lang="cs-CZ" sz="2000" dirty="0">
                <a:latin typeface="Century Gothic" panose="020B0502020202020204" pitchFamily="34" charset="0"/>
              </a:rPr>
              <a:t>) </a:t>
            </a:r>
            <a:r>
              <a:rPr lang="cs-CZ" sz="2000" b="1" dirty="0">
                <a:latin typeface="Century Gothic" panose="020B0502020202020204" pitchFamily="34" charset="0"/>
              </a:rPr>
              <a:t>migrují hladké svalové buňky</a:t>
            </a:r>
            <a:r>
              <a:rPr lang="cs-CZ" sz="2000" dirty="0">
                <a:latin typeface="Century Gothic" panose="020B0502020202020204" pitchFamily="34" charset="0"/>
              </a:rPr>
              <a:t>  a produkují </a:t>
            </a:r>
            <a:r>
              <a:rPr lang="cs-CZ" sz="2000" b="1" dirty="0">
                <a:latin typeface="Century Gothic" panose="020B0502020202020204" pitchFamily="34" charset="0"/>
              </a:rPr>
              <a:t>fibrózní čepičku </a:t>
            </a:r>
            <a:r>
              <a:rPr lang="cs-CZ" sz="2000" dirty="0">
                <a:latin typeface="Century Gothic" panose="020B0502020202020204" pitchFamily="34" charset="0"/>
              </a:rPr>
              <a:t>(kolagen), což je zřejmě </a:t>
            </a:r>
            <a:r>
              <a:rPr lang="cs-CZ" sz="2000" dirty="0">
                <a:solidFill>
                  <a:srgbClr val="FF0000"/>
                </a:solidFill>
                <a:effectLst>
                  <a:outerShdw blurRad="38100" dist="38100" dir="2700000" algn="tl">
                    <a:srgbClr val="000000">
                      <a:alpha val="43137"/>
                    </a:srgbClr>
                  </a:outerShdw>
                </a:effectLst>
                <a:latin typeface="Century Gothic" panose="020B0502020202020204" pitchFamily="34" charset="0"/>
              </a:rPr>
              <a:t>maladaptivní </a:t>
            </a:r>
            <a:r>
              <a:rPr lang="cs-CZ" sz="2000" dirty="0" err="1">
                <a:solidFill>
                  <a:srgbClr val="FF0000"/>
                </a:solidFill>
                <a:effectLst>
                  <a:outerShdw blurRad="38100" dist="38100" dir="2700000" algn="tl">
                    <a:srgbClr val="000000">
                      <a:alpha val="43137"/>
                    </a:srgbClr>
                  </a:outerShdw>
                </a:effectLst>
                <a:latin typeface="Century Gothic" panose="020B0502020202020204" pitchFamily="34" charset="0"/>
              </a:rPr>
              <a:t>remodelující</a:t>
            </a:r>
            <a:r>
              <a:rPr lang="cs-CZ" sz="2000" dirty="0">
                <a:solidFill>
                  <a:srgbClr val="FF0000"/>
                </a:solidFill>
                <a:effectLst>
                  <a:outerShdw blurRad="38100" dist="38100" dir="2700000" algn="tl">
                    <a:srgbClr val="000000">
                      <a:alpha val="43137"/>
                    </a:srgbClr>
                  </a:outerShdw>
                </a:effectLst>
                <a:latin typeface="Century Gothic" panose="020B0502020202020204" pitchFamily="34" charset="0"/>
              </a:rPr>
              <a:t> odpověď </a:t>
            </a:r>
            <a:r>
              <a:rPr lang="cs-CZ" sz="2000" dirty="0" err="1">
                <a:solidFill>
                  <a:srgbClr val="FF0000"/>
                </a:solidFill>
                <a:effectLst>
                  <a:outerShdw blurRad="38100" dist="38100" dir="2700000" algn="tl">
                    <a:srgbClr val="000000">
                      <a:alpha val="43137"/>
                    </a:srgbClr>
                  </a:outerShdw>
                </a:effectLst>
                <a:latin typeface="Century Gothic" panose="020B0502020202020204" pitchFamily="34" charset="0"/>
              </a:rPr>
              <a:t>cevní</a:t>
            </a:r>
            <a:r>
              <a:rPr lang="cs-CZ" sz="2000" dirty="0">
                <a:solidFill>
                  <a:srgbClr val="FF0000"/>
                </a:solidFill>
                <a:effectLst>
                  <a:outerShdw blurRad="38100" dist="38100" dir="2700000" algn="tl">
                    <a:srgbClr val="000000">
                      <a:alpha val="43137"/>
                    </a:srgbClr>
                  </a:outerShdw>
                </a:effectLst>
                <a:latin typeface="Century Gothic" panose="020B0502020202020204" pitchFamily="34" charset="0"/>
              </a:rPr>
              <a:t> stěny na poškození.</a:t>
            </a:r>
            <a:r>
              <a:rPr lang="en-GB" sz="2000" dirty="0">
                <a:solidFill>
                  <a:srgbClr val="FF0000"/>
                </a:solidFill>
                <a:effectLst>
                  <a:outerShdw blurRad="38100" dist="38100" dir="2700000" algn="tl">
                    <a:srgbClr val="000000">
                      <a:alpha val="43137"/>
                    </a:srgbClr>
                  </a:outerShdw>
                </a:effectLst>
                <a:latin typeface="Century Gothic" panose="020B0502020202020204" pitchFamily="34" charset="0"/>
              </a:rPr>
              <a:t> </a:t>
            </a:r>
            <a:endParaRPr lang="en-US" sz="2000" dirty="0">
              <a:solidFill>
                <a:srgbClr val="FF0000"/>
              </a:solidFill>
              <a:effectLst>
                <a:outerShdw blurRad="38100" dist="38100" dir="2700000" algn="tl">
                  <a:srgbClr val="000000">
                    <a:alpha val="43137"/>
                  </a:srgbClr>
                </a:outerShdw>
              </a:effectLst>
              <a:latin typeface="Century Gothic" panose="020B0502020202020204" pitchFamily="34" charset="0"/>
            </a:endParaRPr>
          </a:p>
          <a:p>
            <a:pPr marL="0" indent="0" fontAlgn="auto">
              <a:lnSpc>
                <a:spcPct val="80000"/>
              </a:lnSpc>
              <a:spcAft>
                <a:spcPts val="0"/>
              </a:spcAft>
              <a:buNone/>
              <a:defRPr/>
            </a:pPr>
            <a:r>
              <a:rPr lang="cs-CZ" altLang="en-US" sz="2000" dirty="0"/>
              <a:t> </a:t>
            </a:r>
          </a:p>
        </p:txBody>
      </p:sp>
      <p:sp>
        <p:nvSpPr>
          <p:cNvPr id="3" name="Zástupný symbol pro číslo snímku 2">
            <a:extLst>
              <a:ext uri="{FF2B5EF4-FFF2-40B4-BE49-F238E27FC236}">
                <a16:creationId xmlns:a16="http://schemas.microsoft.com/office/drawing/2014/main" id="{6E5DF5B1-EBFC-495D-B1C9-E0D78878DE2A}"/>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Tree>
    <p:extLst>
      <p:ext uri="{BB962C8B-B14F-4D97-AF65-F5344CB8AC3E}">
        <p14:creationId xmlns:p14="http://schemas.microsoft.com/office/powerpoint/2010/main" val="2567155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7D93AB9-704F-4A9B-B08C-AF9ED59AE097}"/>
              </a:ext>
            </a:extLst>
          </p:cNvPr>
          <p:cNvSpPr>
            <a:spLocks noGrp="1" noChangeArrowheads="1"/>
          </p:cNvSpPr>
          <p:nvPr>
            <p:ph type="title"/>
          </p:nvPr>
        </p:nvSpPr>
        <p:spPr>
          <a:xfrm>
            <a:off x="414000" y="187326"/>
            <a:ext cx="9796800" cy="720725"/>
          </a:xfrm>
        </p:spPr>
        <p:txBody>
          <a:bodyPr>
            <a:normAutofit/>
          </a:bodyPr>
          <a:lstStyle/>
          <a:p>
            <a:pPr fontAlgn="auto">
              <a:spcAft>
                <a:spcPts val="0"/>
              </a:spcAft>
              <a:defRPr/>
            </a:pPr>
            <a:r>
              <a:rPr lang="cs-CZ" altLang="en-US" sz="2500" dirty="0"/>
              <a:t>„</a:t>
            </a:r>
            <a:r>
              <a:rPr lang="cs-CZ" altLang="en-US" sz="3100" dirty="0">
                <a:latin typeface="Century Gothic" panose="020B0502020202020204" pitchFamily="34" charset="0"/>
              </a:rPr>
              <a:t>Response-to-</a:t>
            </a:r>
            <a:r>
              <a:rPr lang="cs-CZ" altLang="en-US" sz="3100" dirty="0" err="1">
                <a:latin typeface="Century Gothic" panose="020B0502020202020204" pitchFamily="34" charset="0"/>
              </a:rPr>
              <a:t>Retention</a:t>
            </a:r>
            <a:r>
              <a:rPr lang="cs-CZ" altLang="en-US" sz="3100" dirty="0">
                <a:latin typeface="Century Gothic" panose="020B0502020202020204" pitchFamily="34" charset="0"/>
              </a:rPr>
              <a:t>“ model </a:t>
            </a:r>
            <a:r>
              <a:rPr lang="cs-CZ" altLang="en-US" sz="3100" dirty="0" err="1">
                <a:latin typeface="Century Gothic" panose="020B0502020202020204" pitchFamily="34" charset="0"/>
              </a:rPr>
              <a:t>of</a:t>
            </a:r>
            <a:r>
              <a:rPr lang="cs-CZ" altLang="en-US" sz="3100" dirty="0">
                <a:latin typeface="Century Gothic" panose="020B0502020202020204" pitchFamily="34" charset="0"/>
              </a:rPr>
              <a:t> </a:t>
            </a:r>
            <a:r>
              <a:rPr lang="cs-CZ" altLang="en-US" sz="3200" dirty="0" err="1">
                <a:latin typeface="Century Gothic" panose="020B0502020202020204" pitchFamily="34" charset="0"/>
              </a:rPr>
              <a:t>atheroge</a:t>
            </a:r>
            <a:r>
              <a:rPr lang="cs-CZ" altLang="en-US" sz="2800" dirty="0" err="1"/>
              <a:t>nesis</a:t>
            </a:r>
            <a:endParaRPr lang="cs-CZ" altLang="en-US" sz="2800" dirty="0"/>
          </a:p>
        </p:txBody>
      </p:sp>
      <p:sp>
        <p:nvSpPr>
          <p:cNvPr id="41987" name="Rectangle 3">
            <a:extLst>
              <a:ext uri="{FF2B5EF4-FFF2-40B4-BE49-F238E27FC236}">
                <a16:creationId xmlns:a16="http://schemas.microsoft.com/office/drawing/2014/main" id="{E57F0915-49F9-4D73-A338-F0D6B5636425}"/>
              </a:ext>
            </a:extLst>
          </p:cNvPr>
          <p:cNvSpPr>
            <a:spLocks noGrp="1"/>
          </p:cNvSpPr>
          <p:nvPr>
            <p:ph type="body" idx="1"/>
          </p:nvPr>
        </p:nvSpPr>
        <p:spPr>
          <a:xfrm>
            <a:off x="666000" y="765176"/>
            <a:ext cx="10109951" cy="6092825"/>
          </a:xfrm>
        </p:spPr>
        <p:txBody>
          <a:bodyPr/>
          <a:lstStyle/>
          <a:p>
            <a:pPr eaLnBrk="1" hangingPunct="1"/>
            <a:endParaRPr lang="cs-CZ" altLang="en-US" sz="2000" dirty="0"/>
          </a:p>
          <a:p>
            <a:pPr eaLnBrk="1" hangingPunct="1">
              <a:lnSpc>
                <a:spcPct val="100000"/>
              </a:lnSpc>
            </a:pPr>
            <a:r>
              <a:rPr lang="cs-CZ" altLang="en-US" dirty="0">
                <a:latin typeface="Century Gothic" panose="020B0502020202020204" pitchFamily="34" charset="0"/>
              </a:rPr>
              <a:t>Uvolnění  </a:t>
            </a:r>
            <a:r>
              <a:rPr lang="cs-CZ" altLang="en-US" dirty="0" err="1">
                <a:latin typeface="Century Gothic" panose="020B0502020202020204" pitchFamily="34" charset="0"/>
              </a:rPr>
              <a:t>cytokinů</a:t>
            </a:r>
            <a:r>
              <a:rPr lang="cs-CZ" altLang="en-US" dirty="0">
                <a:latin typeface="Century Gothic" panose="020B0502020202020204" pitchFamily="34" charset="0"/>
              </a:rPr>
              <a:t>  (</a:t>
            </a:r>
            <a:r>
              <a:rPr lang="en-GB" altLang="en-US" b="1" i="1" dirty="0">
                <a:latin typeface="Century Gothic" panose="020B0502020202020204" pitchFamily="34" charset="0"/>
              </a:rPr>
              <a:t>platelet-derived growth factor </a:t>
            </a:r>
            <a:r>
              <a:rPr lang="cs-CZ" altLang="en-US" b="1" i="1" dirty="0">
                <a:latin typeface="Century Gothic" panose="020B0502020202020204" pitchFamily="34" charset="0"/>
              </a:rPr>
              <a:t>a</a:t>
            </a:r>
            <a:r>
              <a:rPr lang="en-GB" altLang="en-US" b="1" i="1" dirty="0">
                <a:latin typeface="Century Gothic" panose="020B0502020202020204" pitchFamily="34" charset="0"/>
              </a:rPr>
              <a:t> transforming growth factor-β (TGF-β</a:t>
            </a:r>
            <a:r>
              <a:rPr lang="en-GB" altLang="en-US" dirty="0">
                <a:latin typeface="Century Gothic" panose="020B0502020202020204" pitchFamily="34" charset="0"/>
              </a:rPr>
              <a:t>) </a:t>
            </a:r>
            <a:r>
              <a:rPr lang="cs-CZ" altLang="en-US" dirty="0">
                <a:latin typeface="Century Gothic" panose="020B0502020202020204" pitchFamily="34" charset="0"/>
              </a:rPr>
              <a:t>z monocytů, makrofágů a poškozených endoteliálních buněk  podporuje další akumulaci makrofágů a migraci a proliferaci hladkých svalových buněk. </a:t>
            </a:r>
            <a:endParaRPr lang="cs-CZ" altLang="en-US" sz="2400" i="1" dirty="0">
              <a:latin typeface="Century Gothic" panose="020B0502020202020204" pitchFamily="34" charset="0"/>
            </a:endParaRPr>
          </a:p>
          <a:p>
            <a:pPr eaLnBrk="1" hangingPunct="1">
              <a:lnSpc>
                <a:spcPct val="100000"/>
              </a:lnSpc>
            </a:pPr>
            <a:r>
              <a:rPr lang="cs-CZ" altLang="en-US" dirty="0">
                <a:latin typeface="Century Gothic" panose="020B0502020202020204" pitchFamily="34" charset="0"/>
              </a:rPr>
              <a:t>Během progrese procesu se objevují </a:t>
            </a:r>
            <a:r>
              <a:rPr lang="cs-CZ" altLang="en-US" b="1" dirty="0">
                <a:latin typeface="Century Gothic" panose="020B0502020202020204" pitchFamily="34" charset="0"/>
              </a:rPr>
              <a:t>lokální nekrotické léze </a:t>
            </a:r>
            <a:r>
              <a:rPr lang="cs-CZ" altLang="en-US" dirty="0">
                <a:latin typeface="Century Gothic" panose="020B0502020202020204" pitchFamily="34" charset="0"/>
              </a:rPr>
              <a:t>s mrtvými makrofágy. V těchto lezích se akumuluje extracelulární </a:t>
            </a:r>
            <a:r>
              <a:rPr lang="cs-CZ" altLang="en-US" dirty="0" err="1">
                <a:latin typeface="Century Gothic" panose="020B0502020202020204" pitchFamily="34" charset="0"/>
              </a:rPr>
              <a:t>debris</a:t>
            </a:r>
            <a:r>
              <a:rPr lang="cs-CZ" altLang="en-US" dirty="0">
                <a:latin typeface="Century Gothic" panose="020B0502020202020204" pitchFamily="34" charset="0"/>
              </a:rPr>
              <a:t>, krystaly cholesterolu, proteázy a </a:t>
            </a:r>
            <a:r>
              <a:rPr lang="cs-CZ" altLang="en-US" dirty="0" err="1">
                <a:latin typeface="Century Gothic" panose="020B0502020202020204" pitchFamily="34" charset="0"/>
              </a:rPr>
              <a:t>protrombogenní</a:t>
            </a:r>
            <a:r>
              <a:rPr lang="cs-CZ" altLang="en-US" dirty="0">
                <a:latin typeface="Century Gothic" panose="020B0502020202020204" pitchFamily="34" charset="0"/>
              </a:rPr>
              <a:t> materiál</a:t>
            </a:r>
            <a:r>
              <a:rPr lang="en-GB" altLang="en-US" dirty="0">
                <a:latin typeface="Century Gothic" panose="020B0502020202020204" pitchFamily="34" charset="0"/>
              </a:rPr>
              <a:t>. </a:t>
            </a:r>
            <a:r>
              <a:rPr lang="cs-CZ" altLang="en-US" dirty="0">
                <a:latin typeface="Century Gothic" panose="020B0502020202020204" pitchFamily="34" charset="0"/>
              </a:rPr>
              <a:t> To vede </a:t>
            </a:r>
            <a:r>
              <a:rPr lang="cs-CZ" altLang="en-US" b="1" dirty="0">
                <a:latin typeface="Century Gothic" panose="020B0502020202020204" pitchFamily="34" charset="0"/>
              </a:rPr>
              <a:t>k ztenčení fibrózní čepičky, její erozi, ruptuře plaku a rozvoji akutní cévní příhody </a:t>
            </a:r>
            <a:r>
              <a:rPr lang="cs-CZ" altLang="en-US" dirty="0">
                <a:latin typeface="Century Gothic" panose="020B0502020202020204" pitchFamily="34" charset="0"/>
              </a:rPr>
              <a:t>(MI, cévní mozková příhoda).</a:t>
            </a:r>
            <a:endParaRPr lang="en-US" altLang="en-US" dirty="0">
              <a:latin typeface="Century Gothic" panose="020B0502020202020204" pitchFamily="34" charset="0"/>
            </a:endParaRPr>
          </a:p>
        </p:txBody>
      </p:sp>
      <p:sp>
        <p:nvSpPr>
          <p:cNvPr id="3" name="Zástupný symbol pro číslo snímku 2">
            <a:extLst>
              <a:ext uri="{FF2B5EF4-FFF2-40B4-BE49-F238E27FC236}">
                <a16:creationId xmlns:a16="http://schemas.microsoft.com/office/drawing/2014/main" id="{76E4EE19-C2FC-4A04-91C9-E712F888081A}"/>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Tree>
    <p:extLst>
      <p:ext uri="{BB962C8B-B14F-4D97-AF65-F5344CB8AC3E}">
        <p14:creationId xmlns:p14="http://schemas.microsoft.com/office/powerpoint/2010/main" val="4161743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http://www.gaheart.com/assets/images/fibrous_combo.jpg">
            <a:extLst>
              <a:ext uri="{FF2B5EF4-FFF2-40B4-BE49-F238E27FC236}">
                <a16:creationId xmlns:a16="http://schemas.microsoft.com/office/drawing/2014/main" id="{6E5393F3-A729-4E73-BDC0-427EFE946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1773238"/>
            <a:ext cx="26225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8" descr="http://www.gaheart.com/assets/images/rupture_combo.jpg">
            <a:extLst>
              <a:ext uri="{FF2B5EF4-FFF2-40B4-BE49-F238E27FC236}">
                <a16:creationId xmlns:a16="http://schemas.microsoft.com/office/drawing/2014/main" id="{09D09D5C-063A-493F-91CC-E54BEFA65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3429000"/>
            <a:ext cx="26225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0" descr="http://www.gaheart.com/assets/images/normal_combo.jpg">
            <a:extLst>
              <a:ext uri="{FF2B5EF4-FFF2-40B4-BE49-F238E27FC236}">
                <a16:creationId xmlns:a16="http://schemas.microsoft.com/office/drawing/2014/main" id="{8473BFBF-1AA0-49DF-AAEC-CA3DACB9A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125413"/>
            <a:ext cx="26225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2" descr="http://www.gaheart.com/assets/images/block_combo.jpg">
            <a:extLst>
              <a:ext uri="{FF2B5EF4-FFF2-40B4-BE49-F238E27FC236}">
                <a16:creationId xmlns:a16="http://schemas.microsoft.com/office/drawing/2014/main" id="{3D4E97F4-915E-4194-A9FA-B39A1ECC23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0" y="5157788"/>
            <a:ext cx="26225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7CA10CD3-8F02-4563-9B6F-56C12093AE6F}"/>
              </a:ext>
            </a:extLst>
          </p:cNvPr>
          <p:cNvSpPr txBox="1"/>
          <p:nvPr/>
        </p:nvSpPr>
        <p:spPr>
          <a:xfrm>
            <a:off x="5016501" y="696913"/>
            <a:ext cx="3313112" cy="400110"/>
          </a:xfrm>
          <a:prstGeom prst="rect">
            <a:avLst/>
          </a:prstGeom>
          <a:noFill/>
        </p:spPr>
        <p:txBody>
          <a:bodyPr wrap="square">
            <a:spAutoFit/>
          </a:bodyPr>
          <a:lstStyle/>
          <a:p>
            <a:pPr eaLnBrk="1" hangingPunct="1">
              <a:defRPr/>
            </a:pPr>
            <a:r>
              <a:rPr lang="cs-CZ" sz="2000" dirty="0">
                <a:effectLst>
                  <a:outerShdw blurRad="38100" dist="38100" dir="2700000" algn="tl">
                    <a:srgbClr val="000000">
                      <a:alpha val="43137"/>
                    </a:srgbClr>
                  </a:outerShdw>
                </a:effectLst>
                <a:latin typeface="+mj-lt"/>
              </a:rPr>
              <a:t>Průřez normální cévou</a:t>
            </a:r>
            <a:endParaRPr lang="en-US" sz="2000" dirty="0">
              <a:effectLst>
                <a:outerShdw blurRad="38100" dist="38100" dir="2700000" algn="tl">
                  <a:srgbClr val="000000">
                    <a:alpha val="43137"/>
                  </a:srgbClr>
                </a:outerShdw>
              </a:effectLst>
              <a:latin typeface="+mj-lt"/>
            </a:endParaRPr>
          </a:p>
        </p:txBody>
      </p:sp>
      <p:sp>
        <p:nvSpPr>
          <p:cNvPr id="3" name="Obdélník 2">
            <a:extLst>
              <a:ext uri="{FF2B5EF4-FFF2-40B4-BE49-F238E27FC236}">
                <a16:creationId xmlns:a16="http://schemas.microsoft.com/office/drawing/2014/main" id="{2748A6E7-2C3D-49C3-A074-0667EC7BC219}"/>
              </a:ext>
            </a:extLst>
          </p:cNvPr>
          <p:cNvSpPr/>
          <p:nvPr/>
        </p:nvSpPr>
        <p:spPr>
          <a:xfrm>
            <a:off x="5016500" y="2339975"/>
            <a:ext cx="2850460" cy="400110"/>
          </a:xfrm>
          <a:prstGeom prst="rect">
            <a:avLst/>
          </a:prstGeom>
        </p:spPr>
        <p:txBody>
          <a:bodyPr wrap="none">
            <a:spAutoFit/>
          </a:bodyPr>
          <a:lstStyle/>
          <a:p>
            <a:pPr eaLnBrk="1" hangingPunct="1">
              <a:defRPr/>
            </a:pPr>
            <a:r>
              <a:rPr lang="cs-CZ" sz="2000" dirty="0">
                <a:effectLst>
                  <a:outerShdw blurRad="38100" dist="38100" dir="2700000" algn="tl">
                    <a:srgbClr val="000000">
                      <a:alpha val="43137"/>
                    </a:srgbClr>
                  </a:outerShdw>
                </a:effectLst>
                <a:latin typeface="+mn-lt"/>
              </a:rPr>
              <a:t>Stabilní angina pectoris</a:t>
            </a:r>
            <a:endParaRPr lang="en-US" sz="2000" dirty="0">
              <a:effectLst>
                <a:outerShdw blurRad="38100" dist="38100" dir="2700000" algn="tl">
                  <a:srgbClr val="000000">
                    <a:alpha val="43137"/>
                  </a:srgbClr>
                </a:outerShdw>
              </a:effectLst>
              <a:latin typeface="+mn-lt"/>
            </a:endParaRPr>
          </a:p>
        </p:txBody>
      </p:sp>
      <p:sp>
        <p:nvSpPr>
          <p:cNvPr id="4" name="Obdélník 3">
            <a:extLst>
              <a:ext uri="{FF2B5EF4-FFF2-40B4-BE49-F238E27FC236}">
                <a16:creationId xmlns:a16="http://schemas.microsoft.com/office/drawing/2014/main" id="{8873B026-4046-405C-A4DE-5EC140F02E61}"/>
              </a:ext>
            </a:extLst>
          </p:cNvPr>
          <p:cNvSpPr/>
          <p:nvPr/>
        </p:nvSpPr>
        <p:spPr>
          <a:xfrm>
            <a:off x="5159375" y="3995738"/>
            <a:ext cx="3170238" cy="400050"/>
          </a:xfrm>
          <a:prstGeom prst="rect">
            <a:avLst/>
          </a:prstGeom>
        </p:spPr>
        <p:txBody>
          <a:bodyPr wrap="none">
            <a:spAutoFit/>
          </a:bodyPr>
          <a:lstStyle/>
          <a:p>
            <a:pPr eaLnBrk="1" hangingPunct="1">
              <a:defRPr/>
            </a:pPr>
            <a:r>
              <a:rPr lang="cs-CZ" sz="2000" dirty="0">
                <a:effectLst>
                  <a:outerShdw blurRad="38100" dist="38100" dir="2700000" algn="tl">
                    <a:srgbClr val="000000">
                      <a:alpha val="43137"/>
                    </a:srgbClr>
                  </a:outerShdw>
                </a:effectLst>
              </a:rPr>
              <a:t>Nestabilní angina pectoris </a:t>
            </a:r>
            <a:endParaRPr lang="en-US" sz="2000" dirty="0">
              <a:effectLst>
                <a:outerShdw blurRad="38100" dist="38100" dir="2700000" algn="tl">
                  <a:srgbClr val="000000">
                    <a:alpha val="43137"/>
                  </a:srgbClr>
                </a:outerShdw>
              </a:effectLst>
            </a:endParaRPr>
          </a:p>
        </p:txBody>
      </p:sp>
      <p:sp>
        <p:nvSpPr>
          <p:cNvPr id="5" name="Obdélník 4">
            <a:extLst>
              <a:ext uri="{FF2B5EF4-FFF2-40B4-BE49-F238E27FC236}">
                <a16:creationId xmlns:a16="http://schemas.microsoft.com/office/drawing/2014/main" id="{47F0966A-8179-44FF-802A-8E11CF6949EC}"/>
              </a:ext>
            </a:extLst>
          </p:cNvPr>
          <p:cNvSpPr/>
          <p:nvPr/>
        </p:nvSpPr>
        <p:spPr>
          <a:xfrm>
            <a:off x="5159375" y="5508625"/>
            <a:ext cx="2139950" cy="400050"/>
          </a:xfrm>
          <a:prstGeom prst="rect">
            <a:avLst/>
          </a:prstGeom>
        </p:spPr>
        <p:txBody>
          <a:bodyPr wrap="none">
            <a:spAutoFit/>
          </a:bodyPr>
          <a:lstStyle/>
          <a:p>
            <a:pPr eaLnBrk="1" hangingPunct="1">
              <a:defRPr/>
            </a:pPr>
            <a:r>
              <a:rPr lang="cs-CZ" sz="2000" dirty="0">
                <a:effectLst>
                  <a:outerShdw blurRad="38100" dist="38100" dir="2700000" algn="tl">
                    <a:srgbClr val="000000">
                      <a:alpha val="43137"/>
                    </a:srgbClr>
                  </a:outerShdw>
                </a:effectLst>
              </a:rPr>
              <a:t>Infarkt myokardu</a:t>
            </a:r>
            <a:endParaRPr lang="en-US" sz="2000" dirty="0">
              <a:effectLst>
                <a:outerShdw blurRad="38100" dist="38100" dir="2700000" algn="tl">
                  <a:srgbClr val="000000">
                    <a:alpha val="43137"/>
                  </a:srgbClr>
                </a:outerShdw>
              </a:effectLst>
            </a:endParaRPr>
          </a:p>
        </p:txBody>
      </p:sp>
      <p:sp>
        <p:nvSpPr>
          <p:cNvPr id="6" name="Šipka dolů 5">
            <a:extLst>
              <a:ext uri="{FF2B5EF4-FFF2-40B4-BE49-F238E27FC236}">
                <a16:creationId xmlns:a16="http://schemas.microsoft.com/office/drawing/2014/main" id="{B08B78FC-25F2-4BD5-83BD-CA2A74660C20}"/>
              </a:ext>
            </a:extLst>
          </p:cNvPr>
          <p:cNvSpPr/>
          <p:nvPr/>
        </p:nvSpPr>
        <p:spPr>
          <a:xfrm>
            <a:off x="9336089" y="696914"/>
            <a:ext cx="504825" cy="5324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TextovéPole 6">
            <a:extLst>
              <a:ext uri="{FF2B5EF4-FFF2-40B4-BE49-F238E27FC236}">
                <a16:creationId xmlns:a16="http://schemas.microsoft.com/office/drawing/2014/main" id="{599FC56D-1881-4E01-93CD-7A236B5A344E}"/>
              </a:ext>
            </a:extLst>
          </p:cNvPr>
          <p:cNvSpPr txBox="1"/>
          <p:nvPr/>
        </p:nvSpPr>
        <p:spPr>
          <a:xfrm rot="5400000">
            <a:off x="7377907" y="3036095"/>
            <a:ext cx="5324475" cy="646112"/>
          </a:xfrm>
          <a:prstGeom prst="rect">
            <a:avLst/>
          </a:prstGeom>
          <a:noFill/>
        </p:spPr>
        <p:txBody>
          <a:bodyPr>
            <a:spAutoFit/>
          </a:bodyPr>
          <a:lstStyle/>
          <a:p>
            <a:pPr eaLnBrk="1" hangingPunct="1">
              <a:defRPr/>
            </a:pPr>
            <a:r>
              <a:rPr lang="cs-CZ" sz="3600" dirty="0">
                <a:effectLst>
                  <a:outerShdw blurRad="38100" dist="38100" dir="2700000" algn="tl">
                    <a:srgbClr val="000000">
                      <a:alpha val="43137"/>
                    </a:srgbClr>
                  </a:outerShdw>
                </a:effectLst>
                <a:latin typeface="+mj-lt"/>
              </a:rPr>
              <a:t>Snížený krevní  průtok</a:t>
            </a:r>
            <a:endParaRPr lang="en-US" sz="3600" dirty="0">
              <a:effectLst>
                <a:outerShdw blurRad="38100" dist="38100" dir="2700000" algn="tl">
                  <a:srgbClr val="000000">
                    <a:alpha val="43137"/>
                  </a:srgbClr>
                </a:outerShdw>
              </a:effectLst>
              <a:latin typeface="+mj-lt"/>
            </a:endParaRPr>
          </a:p>
        </p:txBody>
      </p:sp>
      <p:sp>
        <p:nvSpPr>
          <p:cNvPr id="9" name="Zástupný symbol pro číslo snímku 8">
            <a:extLst>
              <a:ext uri="{FF2B5EF4-FFF2-40B4-BE49-F238E27FC236}">
                <a16:creationId xmlns:a16="http://schemas.microsoft.com/office/drawing/2014/main" id="{A726ABEF-D809-40F3-B644-77053ADD8A9F}"/>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pPr/>
              <a:t>32</a:t>
            </a:fld>
            <a:endParaRPr lang="cs-CZ" altLang="en-US"/>
          </a:p>
        </p:txBody>
      </p:sp>
    </p:spTree>
    <p:extLst>
      <p:ext uri="{BB962C8B-B14F-4D97-AF65-F5344CB8AC3E}">
        <p14:creationId xmlns:p14="http://schemas.microsoft.com/office/powerpoint/2010/main" val="989573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le:Endo dysfunction Athero.PNG">
            <a:hlinkClick r:id="rId2"/>
            <a:extLst>
              <a:ext uri="{FF2B5EF4-FFF2-40B4-BE49-F238E27FC236}">
                <a16:creationId xmlns:a16="http://schemas.microsoft.com/office/drawing/2014/main" id="{9486C01B-FEAE-432B-8A74-7F264038A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6" y="44451"/>
            <a:ext cx="6157913"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a:extLst>
              <a:ext uri="{FF2B5EF4-FFF2-40B4-BE49-F238E27FC236}">
                <a16:creationId xmlns:a16="http://schemas.microsoft.com/office/drawing/2014/main" id="{C41D7B72-A63B-4388-B866-63CCF0D59B72}"/>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pPr/>
              <a:t>33</a:t>
            </a:fld>
            <a:endParaRPr lang="cs-CZ" altLang="en-US"/>
          </a:p>
        </p:txBody>
      </p:sp>
    </p:spTree>
    <p:extLst>
      <p:ext uri="{BB962C8B-B14F-4D97-AF65-F5344CB8AC3E}">
        <p14:creationId xmlns:p14="http://schemas.microsoft.com/office/powerpoint/2010/main" val="72170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9F6C97-5974-4261-9A20-72EC8426DF27}"/>
              </a:ext>
            </a:extLst>
          </p:cNvPr>
          <p:cNvSpPr>
            <a:spLocks noGrp="1"/>
          </p:cNvSpPr>
          <p:nvPr>
            <p:ph type="title"/>
          </p:nvPr>
        </p:nvSpPr>
        <p:spPr/>
        <p:txBody>
          <a:bodyPr/>
          <a:lstStyle/>
          <a:p>
            <a:pPr fontAlgn="auto">
              <a:spcAft>
                <a:spcPts val="0"/>
              </a:spcAft>
              <a:defRPr/>
            </a:pPr>
            <a:r>
              <a:rPr lang="cs-CZ" sz="5400" dirty="0">
                <a:latin typeface="Century Gothic" panose="020B0502020202020204" pitchFamily="34" charset="0"/>
              </a:rPr>
              <a:t>Ischémie myokardu</a:t>
            </a:r>
            <a:endParaRPr lang="en-US" sz="5400" dirty="0">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6528C816-8065-4E80-A944-C6CF7F155887}"/>
              </a:ext>
            </a:extLst>
          </p:cNvPr>
          <p:cNvSpPr>
            <a:spLocks noGrp="1"/>
          </p:cNvSpPr>
          <p:nvPr>
            <p:ph idx="1"/>
          </p:nvPr>
        </p:nvSpPr>
        <p:spPr/>
        <p:txBody>
          <a:bodyPr>
            <a:normAutofit lnSpcReduction="10000"/>
          </a:bodyPr>
          <a:lstStyle/>
          <a:p>
            <a:pPr fontAlgn="auto">
              <a:lnSpc>
                <a:spcPct val="110000"/>
              </a:lnSpc>
              <a:spcAft>
                <a:spcPts val="0"/>
              </a:spcAft>
              <a:buFont typeface="Wingdings 2"/>
              <a:buChar char=""/>
              <a:defRPr/>
            </a:pPr>
            <a:r>
              <a:rPr lang="cs-CZ" sz="3600" dirty="0">
                <a:solidFill>
                  <a:srgbClr val="FF0000"/>
                </a:solidFill>
                <a:latin typeface="Century Gothic" panose="020B0502020202020204" pitchFamily="34" charset="0"/>
              </a:rPr>
              <a:t>D</a:t>
            </a:r>
            <a:r>
              <a:rPr lang="en-US" sz="3600" dirty="0" err="1">
                <a:solidFill>
                  <a:srgbClr val="FF0000"/>
                </a:solidFill>
                <a:latin typeface="Century Gothic" panose="020B0502020202020204" pitchFamily="34" charset="0"/>
              </a:rPr>
              <a:t>eple</a:t>
            </a:r>
            <a:r>
              <a:rPr lang="cs-CZ" sz="3600" dirty="0" err="1">
                <a:solidFill>
                  <a:srgbClr val="FF0000"/>
                </a:solidFill>
                <a:latin typeface="Century Gothic" panose="020B0502020202020204" pitchFamily="34" charset="0"/>
              </a:rPr>
              <a:t>ce</a:t>
            </a:r>
            <a:r>
              <a:rPr lang="en-US" sz="3600" dirty="0">
                <a:solidFill>
                  <a:srgbClr val="FF0000"/>
                </a:solidFill>
                <a:latin typeface="Century Gothic" panose="020B0502020202020204" pitchFamily="34" charset="0"/>
              </a:rPr>
              <a:t>  </a:t>
            </a:r>
            <a:r>
              <a:rPr lang="en-US" sz="3600" dirty="0" err="1">
                <a:solidFill>
                  <a:srgbClr val="FF0000"/>
                </a:solidFill>
                <a:latin typeface="Century Gothic" panose="020B0502020202020204" pitchFamily="34" charset="0"/>
              </a:rPr>
              <a:t>adenosin</a:t>
            </a:r>
            <a:r>
              <a:rPr lang="en-US" sz="3600" dirty="0">
                <a:solidFill>
                  <a:srgbClr val="FF0000"/>
                </a:solidFill>
                <a:latin typeface="Century Gothic" panose="020B0502020202020204" pitchFamily="34" charset="0"/>
              </a:rPr>
              <a:t> tri</a:t>
            </a:r>
            <a:r>
              <a:rPr lang="cs-CZ" sz="3600" dirty="0">
                <a:solidFill>
                  <a:srgbClr val="FF0000"/>
                </a:solidFill>
                <a:latin typeface="Century Gothic" panose="020B0502020202020204" pitchFamily="34" charset="0"/>
              </a:rPr>
              <a:t>fosfátu</a:t>
            </a:r>
            <a:r>
              <a:rPr lang="en-US" sz="3600" dirty="0">
                <a:solidFill>
                  <a:srgbClr val="FF0000"/>
                </a:solidFill>
                <a:latin typeface="Century Gothic" panose="020B0502020202020204" pitchFamily="34" charset="0"/>
              </a:rPr>
              <a:t> (ATP) </a:t>
            </a:r>
            <a:r>
              <a:rPr lang="en-US" sz="3600" dirty="0">
                <a:latin typeface="Century Gothic" panose="020B0502020202020204" pitchFamily="34" charset="0"/>
              </a:rPr>
              <a:t>a</a:t>
            </a:r>
            <a:r>
              <a:rPr lang="cs-CZ" sz="3600" dirty="0">
                <a:latin typeface="Century Gothic" panose="020B0502020202020204" pitchFamily="34" charset="0"/>
              </a:rPr>
              <a:t> jiných vysoce energetických fosfátů v důsledku přepojení metabolismu na anaerobní glykolýzu. Kontraktilita postižena během 60 s.</a:t>
            </a:r>
            <a:r>
              <a:rPr lang="en-US" sz="3600" dirty="0">
                <a:latin typeface="Century Gothic" panose="020B0502020202020204" pitchFamily="34" charset="0"/>
              </a:rPr>
              <a:t> </a:t>
            </a:r>
            <a:endParaRPr lang="cs-CZ" sz="3600" dirty="0">
              <a:latin typeface="Century Gothic" panose="020B0502020202020204" pitchFamily="34" charset="0"/>
            </a:endParaRPr>
          </a:p>
          <a:p>
            <a:pPr fontAlgn="auto">
              <a:lnSpc>
                <a:spcPct val="110000"/>
              </a:lnSpc>
              <a:spcAft>
                <a:spcPts val="0"/>
              </a:spcAft>
              <a:buFont typeface="Wingdings 2"/>
              <a:buChar char=""/>
              <a:defRPr/>
            </a:pPr>
            <a:r>
              <a:rPr lang="cs-CZ" sz="3600" dirty="0">
                <a:latin typeface="Century Gothic" panose="020B0502020202020204" pitchFamily="34" charset="0"/>
              </a:rPr>
              <a:t>Deplece ATP vede ke: snížené relaxaci </a:t>
            </a:r>
            <a:r>
              <a:rPr lang="cs-CZ" sz="3600" dirty="0" err="1">
                <a:latin typeface="Century Gothic" panose="020B0502020202020204" pitchFamily="34" charset="0"/>
              </a:rPr>
              <a:t>myo</a:t>
            </a:r>
            <a:r>
              <a:rPr lang="en-US" sz="3600" dirty="0">
                <a:latin typeface="Century Gothic" panose="020B0502020202020204" pitchFamily="34" charset="0"/>
              </a:rPr>
              <a:t>filament, </a:t>
            </a:r>
            <a:r>
              <a:rPr lang="cs-CZ" sz="3600" dirty="0">
                <a:latin typeface="Century Gothic" panose="020B0502020202020204" pitchFamily="34" charset="0"/>
              </a:rPr>
              <a:t>depleci glykogenu, poruchám iontové rovnováhy a otoku buněk</a:t>
            </a:r>
            <a:r>
              <a:rPr lang="en-US" dirty="0"/>
              <a:t>. </a:t>
            </a:r>
            <a:endParaRPr lang="cs-CZ" dirty="0"/>
          </a:p>
        </p:txBody>
      </p:sp>
      <p:sp>
        <p:nvSpPr>
          <p:cNvPr id="5" name="Zástupný symbol pro číslo snímku 4">
            <a:extLst>
              <a:ext uri="{FF2B5EF4-FFF2-40B4-BE49-F238E27FC236}">
                <a16:creationId xmlns:a16="http://schemas.microsoft.com/office/drawing/2014/main" id="{FB71B758-4089-4610-B5C3-BBA097649857}"/>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Tree>
    <p:extLst>
      <p:ext uri="{BB962C8B-B14F-4D97-AF65-F5344CB8AC3E}">
        <p14:creationId xmlns:p14="http://schemas.microsoft.com/office/powerpoint/2010/main" val="1007451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raphic">
            <a:extLst>
              <a:ext uri="{FF2B5EF4-FFF2-40B4-BE49-F238E27FC236}">
                <a16:creationId xmlns:a16="http://schemas.microsoft.com/office/drawing/2014/main" id="{78B03352-9654-4A9B-A6B8-2A7EF924B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15888"/>
            <a:ext cx="7362825"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BAB58D1C-69D0-40CA-9AC8-4EEAF4338578}"/>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DA865FBF-E7BC-4D75-B1D1-7BF687371ADD}"/>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pPr/>
              <a:t>35</a:t>
            </a:fld>
            <a:endParaRPr lang="cs-CZ" altLang="en-US"/>
          </a:p>
        </p:txBody>
      </p:sp>
    </p:spTree>
    <p:extLst>
      <p:ext uri="{BB962C8B-B14F-4D97-AF65-F5344CB8AC3E}">
        <p14:creationId xmlns:p14="http://schemas.microsoft.com/office/powerpoint/2010/main" val="3535955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52FF10-228F-4B1F-A6AC-62EDCED3BB86}"/>
              </a:ext>
            </a:extLst>
          </p:cNvPr>
          <p:cNvSpPr>
            <a:spLocks noGrp="1"/>
          </p:cNvSpPr>
          <p:nvPr>
            <p:ph type="title"/>
          </p:nvPr>
        </p:nvSpPr>
        <p:spPr>
          <a:xfrm>
            <a:off x="2234764" y="816638"/>
            <a:ext cx="10753200" cy="451576"/>
          </a:xfrm>
        </p:spPr>
        <p:txBody>
          <a:bodyPr/>
          <a:lstStyle/>
          <a:p>
            <a:pPr fontAlgn="auto">
              <a:spcAft>
                <a:spcPts val="0"/>
              </a:spcAft>
              <a:defRPr/>
            </a:pPr>
            <a:r>
              <a:rPr lang="en-US" dirty="0">
                <a:latin typeface="Century Gothic" panose="020B0502020202020204" pitchFamily="34" charset="0"/>
              </a:rPr>
              <a:t>Myocardial ischemia</a:t>
            </a:r>
          </a:p>
        </p:txBody>
      </p:sp>
      <p:sp>
        <p:nvSpPr>
          <p:cNvPr id="3" name="Zástupný symbol pro obsah 2">
            <a:extLst>
              <a:ext uri="{FF2B5EF4-FFF2-40B4-BE49-F238E27FC236}">
                <a16:creationId xmlns:a16="http://schemas.microsoft.com/office/drawing/2014/main" id="{65DBB33B-AB1B-43D8-9798-312EF68DAA03}"/>
              </a:ext>
            </a:extLst>
          </p:cNvPr>
          <p:cNvSpPr>
            <a:spLocks noGrp="1"/>
          </p:cNvSpPr>
          <p:nvPr>
            <p:ph idx="1"/>
          </p:nvPr>
        </p:nvSpPr>
        <p:spPr/>
        <p:txBody>
          <a:bodyPr>
            <a:normAutofit fontScale="70000" lnSpcReduction="20000"/>
          </a:bodyPr>
          <a:lstStyle/>
          <a:p>
            <a:pPr fontAlgn="auto">
              <a:lnSpc>
                <a:spcPct val="120000"/>
              </a:lnSpc>
              <a:spcAft>
                <a:spcPts val="0"/>
              </a:spcAft>
              <a:buFont typeface="Wingdings 2"/>
              <a:buChar char=""/>
              <a:defRPr/>
            </a:pPr>
            <a:r>
              <a:rPr lang="en-US" dirty="0">
                <a:latin typeface="Century Gothic" panose="020B0502020202020204" pitchFamily="34" charset="0"/>
              </a:rPr>
              <a:t>Nevertheless, these effects can be reversed and normal </a:t>
            </a:r>
            <a:r>
              <a:rPr lang="en-US" dirty="0" err="1">
                <a:latin typeface="Century Gothic" panose="020B0502020202020204" pitchFamily="34" charset="0"/>
              </a:rPr>
              <a:t>myocyte</a:t>
            </a:r>
            <a:r>
              <a:rPr lang="en-US" dirty="0">
                <a:latin typeface="Century Gothic" panose="020B0502020202020204" pitchFamily="34" charset="0"/>
              </a:rPr>
              <a:t> contractile function restored if the duration of ischemia is sufficiently brief (generally considered to be less than 20 min of severe ischemia). </a:t>
            </a:r>
            <a:endParaRPr lang="cs-CZ" dirty="0">
              <a:latin typeface="Century Gothic" panose="020B0502020202020204" pitchFamily="34" charset="0"/>
            </a:endParaRPr>
          </a:p>
          <a:p>
            <a:pPr fontAlgn="auto">
              <a:lnSpc>
                <a:spcPct val="120000"/>
              </a:lnSpc>
              <a:spcAft>
                <a:spcPts val="0"/>
              </a:spcAft>
              <a:buFont typeface="Wingdings 2"/>
              <a:buChar char=""/>
              <a:defRPr/>
            </a:pPr>
            <a:r>
              <a:rPr lang="cs-CZ" dirty="0">
                <a:latin typeface="Century Gothic" panose="020B0502020202020204" pitchFamily="34" charset="0"/>
              </a:rPr>
              <a:t>I</a:t>
            </a:r>
            <a:r>
              <a:rPr lang="en-US" dirty="0">
                <a:latin typeface="Century Gothic" panose="020B0502020202020204" pitchFamily="34" charset="0"/>
              </a:rPr>
              <a:t>f the ischemia is prolonged, irreversible injury will develop, which is characterized by damage and/or disruption of the </a:t>
            </a:r>
            <a:r>
              <a:rPr lang="en-US" dirty="0" err="1">
                <a:latin typeface="Century Gothic" panose="020B0502020202020204" pitchFamily="34" charset="0"/>
              </a:rPr>
              <a:t>myocyte</a:t>
            </a:r>
            <a:r>
              <a:rPr lang="en-US" dirty="0">
                <a:latin typeface="Century Gothic" panose="020B0502020202020204" pitchFamily="34" charset="0"/>
              </a:rPr>
              <a:t> </a:t>
            </a:r>
            <a:r>
              <a:rPr lang="en-US" dirty="0" err="1">
                <a:latin typeface="Century Gothic" panose="020B0502020202020204" pitchFamily="34" charset="0"/>
              </a:rPr>
              <a:t>sarcolemmal</a:t>
            </a:r>
            <a:r>
              <a:rPr lang="en-US" dirty="0">
                <a:latin typeface="Century Gothic" panose="020B0502020202020204" pitchFamily="34" charset="0"/>
              </a:rPr>
              <a:t> membrane. </a:t>
            </a:r>
            <a:endParaRPr lang="cs-CZ" dirty="0">
              <a:latin typeface="Century Gothic" panose="020B0502020202020204" pitchFamily="34" charset="0"/>
            </a:endParaRPr>
          </a:p>
          <a:p>
            <a:pPr fontAlgn="auto">
              <a:lnSpc>
                <a:spcPct val="120000"/>
              </a:lnSpc>
              <a:spcAft>
                <a:spcPts val="0"/>
              </a:spcAft>
              <a:buFont typeface="Wingdings 2"/>
              <a:buChar char=""/>
              <a:defRPr/>
            </a:pPr>
            <a:r>
              <a:rPr lang="en-US" dirty="0">
                <a:latin typeface="Century Gothic" panose="020B0502020202020204" pitchFamily="34" charset="0"/>
              </a:rPr>
              <a:t>Plasma membrane damage leads to loss of osmotic balance and the leakage of cellular metabolites into the extracellular space. </a:t>
            </a:r>
            <a:endParaRPr lang="cs-CZ" dirty="0">
              <a:latin typeface="Century Gothic" panose="020B0502020202020204" pitchFamily="34" charset="0"/>
            </a:endParaRPr>
          </a:p>
          <a:p>
            <a:pPr fontAlgn="auto">
              <a:lnSpc>
                <a:spcPct val="120000"/>
              </a:lnSpc>
              <a:spcAft>
                <a:spcPts val="0"/>
              </a:spcAft>
              <a:buFont typeface="Wingdings 2"/>
              <a:buChar char=""/>
              <a:defRPr/>
            </a:pPr>
            <a:r>
              <a:rPr lang="en-US" dirty="0">
                <a:latin typeface="Century Gothic" panose="020B0502020202020204" pitchFamily="34" charset="0"/>
              </a:rPr>
              <a:t>Damage to the mitochondrial membranes compromises the cell's ability to generate ATP upon reperfusion, as well as results in release of mitochondrial proteins that can directly stimulate the apoptotic cell death pathway. </a:t>
            </a:r>
            <a:endParaRPr lang="cs-CZ" dirty="0">
              <a:latin typeface="Century Gothic" panose="020B0502020202020204" pitchFamily="34" charset="0"/>
            </a:endParaRPr>
          </a:p>
          <a:p>
            <a:pPr fontAlgn="auto">
              <a:lnSpc>
                <a:spcPct val="120000"/>
              </a:lnSpc>
              <a:spcAft>
                <a:spcPts val="0"/>
              </a:spcAft>
              <a:buFont typeface="Wingdings 2"/>
              <a:buChar char=""/>
              <a:defRPr/>
            </a:pPr>
            <a:r>
              <a:rPr lang="en-US" dirty="0">
                <a:latin typeface="Century Gothic" panose="020B0502020202020204" pitchFamily="34" charset="0"/>
              </a:rPr>
              <a:t>Disruption of </a:t>
            </a:r>
            <a:r>
              <a:rPr lang="en-US" dirty="0" err="1">
                <a:latin typeface="Century Gothic" panose="020B0502020202020204" pitchFamily="34" charset="0"/>
              </a:rPr>
              <a:t>lysosomal</a:t>
            </a:r>
            <a:r>
              <a:rPr lang="en-US" dirty="0">
                <a:latin typeface="Century Gothic" panose="020B0502020202020204" pitchFamily="34" charset="0"/>
              </a:rPr>
              <a:t> membranes is especially dire, as this can lead to the release of </a:t>
            </a:r>
            <a:r>
              <a:rPr lang="en-US" dirty="0" err="1">
                <a:latin typeface="Century Gothic" panose="020B0502020202020204" pitchFamily="34" charset="0"/>
              </a:rPr>
              <a:t>degradative</a:t>
            </a:r>
            <a:r>
              <a:rPr lang="en-US" dirty="0">
                <a:latin typeface="Century Gothic" panose="020B0502020202020204" pitchFamily="34" charset="0"/>
              </a:rPr>
              <a:t> enzymes capable of digesting essentially all cellular constituents, invariably leading to cellular necrosi</a:t>
            </a:r>
            <a:r>
              <a:rPr lang="en-US" dirty="0"/>
              <a:t>s.</a:t>
            </a:r>
          </a:p>
        </p:txBody>
      </p:sp>
      <p:sp>
        <p:nvSpPr>
          <p:cNvPr id="5" name="Zástupný symbol pro číslo snímku 4">
            <a:extLst>
              <a:ext uri="{FF2B5EF4-FFF2-40B4-BE49-F238E27FC236}">
                <a16:creationId xmlns:a16="http://schemas.microsoft.com/office/drawing/2014/main" id="{998270EC-5CC0-4910-AC95-E5F6BE862303}"/>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Tree>
    <p:extLst>
      <p:ext uri="{BB962C8B-B14F-4D97-AF65-F5344CB8AC3E}">
        <p14:creationId xmlns:p14="http://schemas.microsoft.com/office/powerpoint/2010/main" val="2483760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0BC7E-87D3-44B4-9CA8-0F06EEB2584B}"/>
              </a:ext>
            </a:extLst>
          </p:cNvPr>
          <p:cNvSpPr>
            <a:spLocks noGrp="1"/>
          </p:cNvSpPr>
          <p:nvPr>
            <p:ph type="title"/>
          </p:nvPr>
        </p:nvSpPr>
        <p:spPr/>
        <p:txBody>
          <a:bodyPr/>
          <a:lstStyle/>
          <a:p>
            <a:pPr fontAlgn="auto">
              <a:spcAft>
                <a:spcPts val="0"/>
              </a:spcAft>
              <a:defRPr/>
            </a:pPr>
            <a:r>
              <a:rPr lang="cs-CZ" sz="4800" dirty="0">
                <a:latin typeface="Century Gothic" panose="020B0502020202020204" pitchFamily="34" charset="0"/>
              </a:rPr>
              <a:t>Akutní ischémie myokardu</a:t>
            </a:r>
            <a:endParaRPr lang="en-US" sz="4800" dirty="0">
              <a:latin typeface="Century Gothic" panose="020B0502020202020204" pitchFamily="34" charset="0"/>
            </a:endParaRPr>
          </a:p>
        </p:txBody>
      </p:sp>
      <p:sp>
        <p:nvSpPr>
          <p:cNvPr id="48131" name="Zástupný symbol pro obsah 2">
            <a:extLst>
              <a:ext uri="{FF2B5EF4-FFF2-40B4-BE49-F238E27FC236}">
                <a16:creationId xmlns:a16="http://schemas.microsoft.com/office/drawing/2014/main" id="{F2CC471E-469E-4E30-BC01-F1E5020F4A5C}"/>
              </a:ext>
            </a:extLst>
          </p:cNvPr>
          <p:cNvSpPr>
            <a:spLocks noGrp="1"/>
          </p:cNvSpPr>
          <p:nvPr>
            <p:ph idx="1"/>
          </p:nvPr>
        </p:nvSpPr>
        <p:spPr/>
        <p:txBody>
          <a:bodyPr/>
          <a:lstStyle/>
          <a:p>
            <a:pPr eaLnBrk="1" hangingPunct="1">
              <a:lnSpc>
                <a:spcPct val="100000"/>
              </a:lnSpc>
            </a:pPr>
            <a:r>
              <a:rPr lang="cs-CZ" altLang="en-US" sz="3600" dirty="0">
                <a:latin typeface="Century Gothic" panose="020B0502020202020204" pitchFamily="34" charset="0"/>
              </a:rPr>
              <a:t>Indukuje rychlý nárůst </a:t>
            </a:r>
            <a:r>
              <a:rPr lang="en-US" altLang="en-US" sz="3600" dirty="0">
                <a:latin typeface="Century Gothic" panose="020B0502020202020204" pitchFamily="34" charset="0"/>
              </a:rPr>
              <a:t>(10 min) </a:t>
            </a:r>
            <a:r>
              <a:rPr lang="cs-CZ" altLang="en-US" sz="3600" dirty="0">
                <a:latin typeface="Century Gothic" panose="020B0502020202020204" pitchFamily="34" charset="0"/>
              </a:rPr>
              <a:t>cirkulující glukózy,  laktátu, </a:t>
            </a:r>
            <a:r>
              <a:rPr lang="en-US" altLang="en-US" sz="3600" dirty="0" err="1">
                <a:latin typeface="Century Gothic" panose="020B0502020202020204" pitchFamily="34" charset="0"/>
              </a:rPr>
              <a:t>glutamin</a:t>
            </a:r>
            <a:r>
              <a:rPr lang="cs-CZ" altLang="en-US" sz="3600" dirty="0">
                <a:latin typeface="Century Gothic" panose="020B0502020202020204" pitchFamily="34" charset="0"/>
              </a:rPr>
              <a:t>u</a:t>
            </a:r>
            <a:r>
              <a:rPr lang="en-US" altLang="en-US" sz="3600" dirty="0">
                <a:latin typeface="Century Gothic" panose="020B0502020202020204" pitchFamily="34" charset="0"/>
              </a:rPr>
              <a:t>, </a:t>
            </a:r>
            <a:r>
              <a:rPr lang="en-US" altLang="en-US" sz="3600" dirty="0" err="1">
                <a:latin typeface="Century Gothic" panose="020B0502020202020204" pitchFamily="34" charset="0"/>
              </a:rPr>
              <a:t>glycin</a:t>
            </a:r>
            <a:r>
              <a:rPr lang="cs-CZ" altLang="en-US" sz="3600" dirty="0">
                <a:latin typeface="Century Gothic" panose="020B0502020202020204" pitchFamily="34" charset="0"/>
              </a:rPr>
              <a:t>u</a:t>
            </a:r>
            <a:r>
              <a:rPr lang="en-US" altLang="en-US" sz="3600" dirty="0">
                <a:latin typeface="Century Gothic" panose="020B0502020202020204" pitchFamily="34" charset="0"/>
              </a:rPr>
              <a:t>, glycerol</a:t>
            </a:r>
            <a:r>
              <a:rPr lang="cs-CZ" altLang="en-US" sz="3600" dirty="0">
                <a:latin typeface="Century Gothic" panose="020B0502020202020204" pitchFamily="34" charset="0"/>
              </a:rPr>
              <a:t>u</a:t>
            </a:r>
            <a:r>
              <a:rPr lang="en-US" altLang="en-US" sz="3600" dirty="0">
                <a:latin typeface="Century Gothic" panose="020B0502020202020204" pitchFamily="34" charset="0"/>
              </a:rPr>
              <a:t>, </a:t>
            </a:r>
            <a:r>
              <a:rPr lang="cs-CZ" altLang="en-US" sz="3600" dirty="0">
                <a:latin typeface="Century Gothic" panose="020B0502020202020204" pitchFamily="34" charset="0"/>
              </a:rPr>
              <a:t>fenylalaninu</a:t>
            </a:r>
            <a:r>
              <a:rPr lang="en-US" altLang="en-US" sz="3600" dirty="0">
                <a:latin typeface="Century Gothic" panose="020B0502020202020204" pitchFamily="34" charset="0"/>
              </a:rPr>
              <a:t> </a:t>
            </a:r>
            <a:r>
              <a:rPr lang="en-US" altLang="en-US" sz="3600" dirty="0" err="1">
                <a:latin typeface="Century Gothic" panose="020B0502020202020204" pitchFamily="34" charset="0"/>
              </a:rPr>
              <a:t>tyrosin</a:t>
            </a:r>
            <a:r>
              <a:rPr lang="cs-CZ" altLang="en-US" sz="3600" dirty="0">
                <a:latin typeface="Century Gothic" panose="020B0502020202020204" pitchFamily="34" charset="0"/>
              </a:rPr>
              <a:t>u a </a:t>
            </a:r>
            <a:r>
              <a:rPr lang="en-US" altLang="en-US" sz="3600" dirty="0">
                <a:latin typeface="Century Gothic" panose="020B0502020202020204" pitchFamily="34" charset="0"/>
              </a:rPr>
              <a:t> </a:t>
            </a:r>
            <a:r>
              <a:rPr lang="cs-CZ" altLang="en-US" sz="3600" dirty="0" err="1">
                <a:latin typeface="Century Gothic" panose="020B0502020202020204" pitchFamily="34" charset="0"/>
              </a:rPr>
              <a:t>fosfoetanolaminu</a:t>
            </a:r>
            <a:r>
              <a:rPr lang="en-US" altLang="en-US" sz="3600" dirty="0">
                <a:latin typeface="Century Gothic" panose="020B0502020202020204" pitchFamily="34" charset="0"/>
              </a:rPr>
              <a:t>; </a:t>
            </a:r>
            <a:r>
              <a:rPr lang="cs-CZ" altLang="en-US" sz="3600" dirty="0">
                <a:latin typeface="Century Gothic" panose="020B0502020202020204" pitchFamily="34" charset="0"/>
              </a:rPr>
              <a:t>pokles látek </a:t>
            </a:r>
            <a:r>
              <a:rPr lang="cs-CZ" altLang="en-US" sz="3600" dirty="0" err="1">
                <a:latin typeface="Century Gothic" panose="020B0502020202020204" pitchFamily="34" charset="0"/>
              </a:rPr>
              <a:t>obsahujích</a:t>
            </a:r>
            <a:r>
              <a:rPr lang="cs-CZ" altLang="en-US" sz="3600" dirty="0">
                <a:latin typeface="Century Gothic" panose="020B0502020202020204" pitchFamily="34" charset="0"/>
              </a:rPr>
              <a:t> cholin a </a:t>
            </a:r>
            <a:r>
              <a:rPr lang="cs-CZ" altLang="en-US" sz="3600" dirty="0" err="1">
                <a:latin typeface="Century Gothic" panose="020B0502020202020204" pitchFamily="34" charset="0"/>
              </a:rPr>
              <a:t>triacylglycerolů</a:t>
            </a:r>
            <a:r>
              <a:rPr lang="cs-CZ" altLang="en-US" sz="3600" dirty="0">
                <a:latin typeface="Century Gothic" panose="020B0502020202020204" pitchFamily="34" charset="0"/>
              </a:rPr>
              <a:t>, změny podílu celkových, esterifikovaných a  </a:t>
            </a:r>
            <a:r>
              <a:rPr lang="cs-CZ" altLang="en-US" sz="3600" dirty="0" err="1">
                <a:latin typeface="Century Gothic" panose="020B0502020202020204" pitchFamily="34" charset="0"/>
              </a:rPr>
              <a:t>neesterifikovaných</a:t>
            </a:r>
            <a:r>
              <a:rPr lang="cs-CZ" altLang="en-US" sz="3600" dirty="0">
                <a:latin typeface="Century Gothic" panose="020B0502020202020204" pitchFamily="34" charset="0"/>
              </a:rPr>
              <a:t> mastných kyselin</a:t>
            </a:r>
            <a:r>
              <a:rPr lang="en-US" altLang="en-US" sz="3600" dirty="0">
                <a:latin typeface="Century Gothic" panose="020B0502020202020204" pitchFamily="34" charset="0"/>
              </a:rPr>
              <a:t>. </a:t>
            </a:r>
            <a:r>
              <a:rPr lang="cs-CZ" altLang="en-US" sz="3600" dirty="0">
                <a:latin typeface="Century Gothic" panose="020B0502020202020204" pitchFamily="34" charset="0"/>
              </a:rPr>
              <a:t>Kreatin se zvyšuje za dvě hodiny od začátku ischémie</a:t>
            </a:r>
            <a:r>
              <a:rPr lang="en-US" altLang="en-US" sz="3600" dirty="0">
                <a:latin typeface="Century Gothic" panose="020B0502020202020204" pitchFamily="34" charset="0"/>
              </a:rPr>
              <a:t>. </a:t>
            </a:r>
            <a:endParaRPr lang="cs-CZ" altLang="en-US" sz="3600" dirty="0">
              <a:latin typeface="Century Gothic" panose="020B0502020202020204" pitchFamily="34" charset="0"/>
            </a:endParaRPr>
          </a:p>
        </p:txBody>
      </p:sp>
      <p:sp>
        <p:nvSpPr>
          <p:cNvPr id="4" name="Zástupný symbol pro číslo snímku 3">
            <a:extLst>
              <a:ext uri="{FF2B5EF4-FFF2-40B4-BE49-F238E27FC236}">
                <a16:creationId xmlns:a16="http://schemas.microsoft.com/office/drawing/2014/main" id="{BDF186BF-050F-44B6-8FCA-9E8988E659A4}"/>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Tree>
    <p:extLst>
      <p:ext uri="{BB962C8B-B14F-4D97-AF65-F5344CB8AC3E}">
        <p14:creationId xmlns:p14="http://schemas.microsoft.com/office/powerpoint/2010/main" val="2331300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prof. Vasku\Pictures\HIF\HIF.jpg">
            <a:extLst>
              <a:ext uri="{FF2B5EF4-FFF2-40B4-BE49-F238E27FC236}">
                <a16:creationId xmlns:a16="http://schemas.microsoft.com/office/drawing/2014/main" id="{60E03602-2025-4409-B576-596397040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9" y="-82550"/>
            <a:ext cx="8924925"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5CAE3158-AE3A-4324-AEAC-867DE755C2C7}"/>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B6DBBBD8-5AA2-4416-860E-230A66C5A0D1}"/>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pPr/>
              <a:t>38</a:t>
            </a:fld>
            <a:endParaRPr lang="cs-CZ" altLang="en-US"/>
          </a:p>
        </p:txBody>
      </p:sp>
    </p:spTree>
    <p:extLst>
      <p:ext uri="{BB962C8B-B14F-4D97-AF65-F5344CB8AC3E}">
        <p14:creationId xmlns:p14="http://schemas.microsoft.com/office/powerpoint/2010/main" val="1603656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8796FF-1FF8-41B4-9AC0-BA8924C87D05}"/>
              </a:ext>
            </a:extLst>
          </p:cNvPr>
          <p:cNvSpPr>
            <a:spLocks noGrp="1"/>
          </p:cNvSpPr>
          <p:nvPr>
            <p:ph type="title"/>
          </p:nvPr>
        </p:nvSpPr>
        <p:spPr/>
        <p:txBody>
          <a:bodyPr>
            <a:noAutofit/>
          </a:bodyPr>
          <a:lstStyle/>
          <a:p>
            <a:pPr fontAlgn="auto">
              <a:spcAft>
                <a:spcPts val="0"/>
              </a:spcAft>
              <a:defRPr/>
            </a:pPr>
            <a:r>
              <a:rPr lang="cs-CZ" sz="3600" dirty="0">
                <a:latin typeface="Century Gothic" panose="020B0502020202020204" pitchFamily="34" charset="0"/>
              </a:rPr>
              <a:t>Buněčná smrt indukovaná ischémií/ </a:t>
            </a:r>
            <a:r>
              <a:rPr lang="cs-CZ" sz="3600" dirty="0" err="1">
                <a:latin typeface="Century Gothic" panose="020B0502020202020204" pitchFamily="34" charset="0"/>
              </a:rPr>
              <a:t>reperfúzí</a:t>
            </a:r>
            <a:endParaRPr lang="en-US" sz="3600" dirty="0">
              <a:latin typeface="Century Gothic" panose="020B0502020202020204" pitchFamily="34" charset="0"/>
            </a:endParaRPr>
          </a:p>
        </p:txBody>
      </p:sp>
      <p:sp>
        <p:nvSpPr>
          <p:cNvPr id="50179" name="Zástupný symbol pro obsah 2">
            <a:extLst>
              <a:ext uri="{FF2B5EF4-FFF2-40B4-BE49-F238E27FC236}">
                <a16:creationId xmlns:a16="http://schemas.microsoft.com/office/drawing/2014/main" id="{0A33C825-D56B-46E0-87CA-184EAC778E64}"/>
              </a:ext>
            </a:extLst>
          </p:cNvPr>
          <p:cNvSpPr>
            <a:spLocks noGrp="1"/>
          </p:cNvSpPr>
          <p:nvPr>
            <p:ph idx="1"/>
          </p:nvPr>
        </p:nvSpPr>
        <p:spPr/>
        <p:txBody>
          <a:bodyPr/>
          <a:lstStyle/>
          <a:p>
            <a:pPr eaLnBrk="1" hangingPunct="1"/>
            <a:r>
              <a:rPr lang="cs-CZ" altLang="en-US" sz="3200" dirty="0">
                <a:latin typeface="Century Gothic" panose="020B0502020202020204" pitchFamily="34" charset="0"/>
              </a:rPr>
              <a:t>Počet </a:t>
            </a:r>
            <a:r>
              <a:rPr lang="cs-CZ" altLang="en-US" sz="3200" dirty="0" err="1">
                <a:latin typeface="Century Gothic" panose="020B0502020202020204" pitchFamily="34" charset="0"/>
              </a:rPr>
              <a:t>kardiomyocytů</a:t>
            </a:r>
            <a:r>
              <a:rPr lang="cs-CZ" altLang="en-US" sz="3200" dirty="0">
                <a:latin typeface="Century Gothic" panose="020B0502020202020204" pitchFamily="34" charset="0"/>
              </a:rPr>
              <a:t> se během ischémie snižuje nekrózou i </a:t>
            </a:r>
            <a:r>
              <a:rPr lang="cs-CZ" altLang="en-US" sz="3200" dirty="0" err="1">
                <a:latin typeface="Century Gothic" panose="020B0502020202020204" pitchFamily="34" charset="0"/>
              </a:rPr>
              <a:t>apoptózou</a:t>
            </a:r>
            <a:r>
              <a:rPr lang="cs-CZ" altLang="en-US" sz="3200" dirty="0">
                <a:latin typeface="Century Gothic" panose="020B0502020202020204" pitchFamily="34" charset="0"/>
              </a:rPr>
              <a:t>.</a:t>
            </a:r>
            <a:r>
              <a:rPr lang="en-US" altLang="en-US" sz="3200" dirty="0">
                <a:latin typeface="Century Gothic" panose="020B0502020202020204" pitchFamily="34" charset="0"/>
              </a:rPr>
              <a:t> </a:t>
            </a:r>
            <a:endParaRPr lang="cs-CZ" altLang="en-US" sz="3200" dirty="0">
              <a:latin typeface="Century Gothic" panose="020B0502020202020204" pitchFamily="34" charset="0"/>
            </a:endParaRPr>
          </a:p>
          <a:p>
            <a:pPr eaLnBrk="1" hangingPunct="1"/>
            <a:r>
              <a:rPr lang="cs-CZ" altLang="en-US" sz="3200" dirty="0">
                <a:latin typeface="Century Gothic" panose="020B0502020202020204" pitchFamily="34" charset="0"/>
              </a:rPr>
              <a:t>Nedávno byla definována i tzv. </a:t>
            </a:r>
            <a:r>
              <a:rPr lang="en-US" altLang="en-US" sz="3200" dirty="0">
                <a:latin typeface="Century Gothic" panose="020B0502020202020204" pitchFamily="34" charset="0"/>
              </a:rPr>
              <a:t> </a:t>
            </a:r>
            <a:r>
              <a:rPr lang="cs-CZ" altLang="en-US" sz="3200" dirty="0">
                <a:solidFill>
                  <a:srgbClr val="FF0000"/>
                </a:solidFill>
                <a:latin typeface="Century Gothic" panose="020B0502020202020204" pitchFamily="34" charset="0"/>
              </a:rPr>
              <a:t>n</a:t>
            </a:r>
            <a:r>
              <a:rPr lang="en-US" altLang="en-US" sz="3200" dirty="0">
                <a:solidFill>
                  <a:srgbClr val="FF0000"/>
                </a:solidFill>
                <a:latin typeface="Century Gothic" panose="020B0502020202020204" pitchFamily="34" charset="0"/>
              </a:rPr>
              <a:t>e</a:t>
            </a:r>
            <a:r>
              <a:rPr lang="cs-CZ" altLang="en-US" sz="3200" dirty="0" err="1">
                <a:solidFill>
                  <a:srgbClr val="FF0000"/>
                </a:solidFill>
                <a:latin typeface="Century Gothic" panose="020B0502020202020204" pitchFamily="34" charset="0"/>
              </a:rPr>
              <a:t>kroptóza</a:t>
            </a:r>
            <a:r>
              <a:rPr lang="cs-CZ" altLang="en-US" sz="3200" dirty="0">
                <a:solidFill>
                  <a:srgbClr val="FF0000"/>
                </a:solidFill>
                <a:latin typeface="Century Gothic" panose="020B0502020202020204" pitchFamily="34" charset="0"/>
              </a:rPr>
              <a:t> </a:t>
            </a:r>
            <a:r>
              <a:rPr lang="cs-CZ" altLang="en-US" sz="3200" dirty="0">
                <a:solidFill>
                  <a:schemeClr val="tx1"/>
                </a:solidFill>
                <a:latin typeface="Century Gothic" panose="020B0502020202020204" pitchFamily="34" charset="0"/>
              </a:rPr>
              <a:t>jako</a:t>
            </a:r>
            <a:r>
              <a:rPr lang="cs-CZ" altLang="en-US" sz="3200" dirty="0">
                <a:solidFill>
                  <a:srgbClr val="FF0000"/>
                </a:solidFill>
                <a:latin typeface="Century Gothic" panose="020B0502020202020204" pitchFamily="34" charset="0"/>
              </a:rPr>
              <a:t> </a:t>
            </a:r>
            <a:r>
              <a:rPr lang="en-US" altLang="en-US" sz="3200" dirty="0">
                <a:latin typeface="Century Gothic" panose="020B0502020202020204" pitchFamily="34" charset="0"/>
              </a:rPr>
              <a:t>“program</a:t>
            </a:r>
            <a:r>
              <a:rPr lang="cs-CZ" altLang="en-US" sz="3200" dirty="0" err="1">
                <a:latin typeface="Century Gothic" panose="020B0502020202020204" pitchFamily="34" charset="0"/>
              </a:rPr>
              <a:t>ovaná</a:t>
            </a:r>
            <a:r>
              <a:rPr lang="cs-CZ" altLang="en-US" sz="3200" dirty="0">
                <a:latin typeface="Century Gothic" panose="020B0502020202020204" pitchFamily="34" charset="0"/>
              </a:rPr>
              <a:t> nekróza během ischémie/ </a:t>
            </a:r>
            <a:r>
              <a:rPr lang="cs-CZ" altLang="en-US" sz="3200" dirty="0" err="1">
                <a:latin typeface="Century Gothic" panose="020B0502020202020204" pitchFamily="34" charset="0"/>
              </a:rPr>
              <a:t>reperfúze</a:t>
            </a:r>
            <a:r>
              <a:rPr lang="cs-CZ" altLang="en-US" sz="3200" dirty="0">
                <a:latin typeface="Century Gothic" panose="020B0502020202020204" pitchFamily="34" charset="0"/>
              </a:rPr>
              <a:t>“.</a:t>
            </a:r>
            <a:r>
              <a:rPr lang="en-US" altLang="en-US" sz="3200" dirty="0">
                <a:latin typeface="Century Gothic" panose="020B0502020202020204" pitchFamily="34" charset="0"/>
              </a:rPr>
              <a:t> </a:t>
            </a:r>
          </a:p>
        </p:txBody>
      </p:sp>
      <p:sp>
        <p:nvSpPr>
          <p:cNvPr id="4" name="Zástupný symbol pro číslo snímku 3">
            <a:extLst>
              <a:ext uri="{FF2B5EF4-FFF2-40B4-BE49-F238E27FC236}">
                <a16:creationId xmlns:a16="http://schemas.microsoft.com/office/drawing/2014/main" id="{6231ECD1-4497-47C2-A872-17F5ED964481}"/>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Tree>
    <p:extLst>
      <p:ext uri="{BB962C8B-B14F-4D97-AF65-F5344CB8AC3E}">
        <p14:creationId xmlns:p14="http://schemas.microsoft.com/office/powerpoint/2010/main" val="375962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2F4D3F-A9A0-47BD-9186-AE6ECEEE135C}"/>
              </a:ext>
            </a:extLst>
          </p:cNvPr>
          <p:cNvSpPr>
            <a:spLocks noGrp="1"/>
          </p:cNvSpPr>
          <p:nvPr>
            <p:ph type="title"/>
          </p:nvPr>
        </p:nvSpPr>
        <p:spPr/>
        <p:txBody>
          <a:bodyPr/>
          <a:lstStyle/>
          <a:p>
            <a:pPr eaLnBrk="1" hangingPunct="1">
              <a:defRPr/>
            </a:pPr>
            <a:r>
              <a:rPr lang="cs-CZ" dirty="0" err="1">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Epikardiální</a:t>
            </a:r>
            <a:r>
              <a:rPr lang="cs-CZ"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 tuková tkáň (EAT)</a:t>
            </a:r>
            <a:endParaRPr lang="en-US"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33D37A4B-9AA1-4AFD-B034-7A226948E4E5}"/>
              </a:ext>
            </a:extLst>
          </p:cNvPr>
          <p:cNvSpPr>
            <a:spLocks noGrp="1"/>
          </p:cNvSpPr>
          <p:nvPr>
            <p:ph idx="1"/>
          </p:nvPr>
        </p:nvSpPr>
        <p:spPr/>
        <p:txBody>
          <a:bodyPr/>
          <a:lstStyle/>
          <a:p>
            <a:pPr marL="0" indent="0">
              <a:lnSpc>
                <a:spcPct val="100000"/>
              </a:lnSpc>
              <a:buNone/>
              <a:defRPr/>
            </a:pPr>
            <a:r>
              <a:rPr lang="cs-CZ" dirty="0" err="1">
                <a:solidFill>
                  <a:srgbClr val="FF0000"/>
                </a:solidFill>
                <a:effectLst>
                  <a:outerShdw blurRad="38100" dist="38100" dir="2700000" algn="tl">
                    <a:srgbClr val="000000">
                      <a:alpha val="43137"/>
                    </a:srgbClr>
                  </a:outerShdw>
                </a:effectLst>
                <a:latin typeface="Century Gothic" panose="020B0502020202020204" pitchFamily="34" charset="0"/>
              </a:rPr>
              <a:t>Epikardiální</a:t>
            </a:r>
            <a:r>
              <a:rPr lang="cs-CZ" dirty="0">
                <a:solidFill>
                  <a:srgbClr val="FF0000"/>
                </a:solidFill>
                <a:effectLst>
                  <a:outerShdw blurRad="38100" dist="38100" dir="2700000" algn="tl">
                    <a:srgbClr val="000000">
                      <a:alpha val="43137"/>
                    </a:srgbClr>
                  </a:outerShdw>
                </a:effectLst>
                <a:latin typeface="Century Gothic" panose="020B0502020202020204" pitchFamily="34" charset="0"/>
              </a:rPr>
              <a:t> část </a:t>
            </a:r>
            <a:r>
              <a:rPr lang="cs-CZ" dirty="0">
                <a:latin typeface="Century Gothic" panose="020B0502020202020204" pitchFamily="34" charset="0"/>
              </a:rPr>
              <a:t>– mezi vnitřním povrchem </a:t>
            </a:r>
            <a:r>
              <a:rPr lang="cs-CZ" dirty="0" err="1">
                <a:latin typeface="Century Gothic" panose="020B0502020202020204" pitchFamily="34" charset="0"/>
              </a:rPr>
              <a:t>visverálního</a:t>
            </a:r>
            <a:r>
              <a:rPr lang="cs-CZ" dirty="0">
                <a:latin typeface="Century Gothic" panose="020B0502020202020204" pitchFamily="34" charset="0"/>
              </a:rPr>
              <a:t> listu pleury a vlastním povrchem myokardu (bez fascie-sdílená mikrocirkulace) -původ-</a:t>
            </a:r>
            <a:r>
              <a:rPr lang="cs-CZ" dirty="0" err="1">
                <a:latin typeface="Century Gothic" panose="020B0502020202020204" pitchFamily="34" charset="0"/>
              </a:rPr>
              <a:t>splanchnopleurický</a:t>
            </a:r>
            <a:r>
              <a:rPr lang="cs-CZ" dirty="0">
                <a:latin typeface="Century Gothic" panose="020B0502020202020204" pitchFamily="34" charset="0"/>
              </a:rPr>
              <a:t> mezoderm – zásoben difúzí z koronárních arterií. Podobný hnědému tuku (vysoká exprese UCP-1 aj.)</a:t>
            </a:r>
          </a:p>
          <a:p>
            <a:pPr marL="0" indent="0">
              <a:lnSpc>
                <a:spcPct val="100000"/>
              </a:lnSpc>
              <a:buNone/>
              <a:defRPr/>
            </a:pPr>
            <a:r>
              <a:rPr lang="cs-CZ" dirty="0">
                <a:latin typeface="Century Gothic" panose="020B0502020202020204" pitchFamily="34" charset="0"/>
              </a:rPr>
              <a:t>Výskyt: volná plocha PK, část LK, síní a okolo cév</a:t>
            </a:r>
            <a:endParaRPr lang="en-US" dirty="0">
              <a:latin typeface="Century Gothic" panose="020B0502020202020204" pitchFamily="34" charset="0"/>
            </a:endParaRPr>
          </a:p>
        </p:txBody>
      </p:sp>
      <p:sp>
        <p:nvSpPr>
          <p:cNvPr id="5" name="Zástupný symbol pro číslo snímku 4">
            <a:extLst>
              <a:ext uri="{FF2B5EF4-FFF2-40B4-BE49-F238E27FC236}">
                <a16:creationId xmlns:a16="http://schemas.microsoft.com/office/drawing/2014/main" id="{DC546C62-2748-46A1-9351-D990DE498595}"/>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Tree>
    <p:extLst>
      <p:ext uri="{BB962C8B-B14F-4D97-AF65-F5344CB8AC3E}">
        <p14:creationId xmlns:p14="http://schemas.microsoft.com/office/powerpoint/2010/main" val="2000971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BDDE0-9185-4622-B3C6-F1E1A4B89271}"/>
              </a:ext>
            </a:extLst>
          </p:cNvPr>
          <p:cNvSpPr>
            <a:spLocks noGrp="1"/>
          </p:cNvSpPr>
          <p:nvPr>
            <p:ph type="title"/>
          </p:nvPr>
        </p:nvSpPr>
        <p:spPr/>
        <p:txBody>
          <a:bodyPr/>
          <a:lstStyle/>
          <a:p>
            <a:pPr fontAlgn="auto">
              <a:spcAft>
                <a:spcPts val="0"/>
              </a:spcAft>
              <a:defRPr/>
            </a:pPr>
            <a:r>
              <a:rPr lang="cs-CZ" sz="3600" dirty="0">
                <a:latin typeface="Century Gothic" panose="020B0502020202020204" pitchFamily="34" charset="0"/>
              </a:rPr>
              <a:t>Homeostáza kalcia v </a:t>
            </a:r>
            <a:r>
              <a:rPr lang="cs-CZ" sz="3600" dirty="0" err="1">
                <a:latin typeface="Century Gothic" panose="020B0502020202020204" pitchFamily="34" charset="0"/>
              </a:rPr>
              <a:t>myocytech</a:t>
            </a:r>
            <a:endParaRPr lang="en-US" sz="3600" dirty="0">
              <a:latin typeface="Century Gothic" panose="020B0502020202020204" pitchFamily="34" charset="0"/>
            </a:endParaRPr>
          </a:p>
        </p:txBody>
      </p:sp>
      <p:sp>
        <p:nvSpPr>
          <p:cNvPr id="51203" name="Zástupný symbol pro obsah 2">
            <a:extLst>
              <a:ext uri="{FF2B5EF4-FFF2-40B4-BE49-F238E27FC236}">
                <a16:creationId xmlns:a16="http://schemas.microsoft.com/office/drawing/2014/main" id="{5C87D958-41EB-47AC-A7AB-3F7CE9DCDD71}"/>
              </a:ext>
            </a:extLst>
          </p:cNvPr>
          <p:cNvSpPr>
            <a:spLocks noGrp="1"/>
          </p:cNvSpPr>
          <p:nvPr>
            <p:ph idx="1"/>
          </p:nvPr>
        </p:nvSpPr>
        <p:spPr>
          <a:xfrm>
            <a:off x="923636" y="1698190"/>
            <a:ext cx="10243128" cy="4954587"/>
          </a:xfrm>
        </p:spPr>
        <p:txBody>
          <a:bodyPr/>
          <a:lstStyle/>
          <a:p>
            <a:pPr eaLnBrk="1" hangingPunct="1">
              <a:lnSpc>
                <a:spcPct val="100000"/>
              </a:lnSpc>
            </a:pPr>
            <a:r>
              <a:rPr lang="cs-CZ" altLang="en-US" sz="2400" dirty="0">
                <a:solidFill>
                  <a:srgbClr val="FF0000"/>
                </a:solidFill>
                <a:latin typeface="Century Gothic" panose="020B0502020202020204" pitchFamily="34" charset="0"/>
              </a:rPr>
              <a:t>Ztráta </a:t>
            </a:r>
            <a:r>
              <a:rPr lang="cs-CZ" altLang="en-US" sz="2400" dirty="0" err="1">
                <a:latin typeface="Century Gothic" panose="020B0502020202020204" pitchFamily="34" charset="0"/>
              </a:rPr>
              <a:t>myocytární</a:t>
            </a:r>
            <a:r>
              <a:rPr lang="cs-CZ" altLang="en-US" sz="2400" dirty="0">
                <a:latin typeface="Century Gothic" panose="020B0502020202020204" pitchFamily="34" charset="0"/>
              </a:rPr>
              <a:t> kalciové homeostázy</a:t>
            </a:r>
            <a:r>
              <a:rPr lang="en-US" altLang="en-US" sz="2400" dirty="0">
                <a:latin typeface="Century Gothic" panose="020B0502020202020204" pitchFamily="34" charset="0"/>
              </a:rPr>
              <a:t> </a:t>
            </a:r>
            <a:r>
              <a:rPr lang="cs-CZ" altLang="en-US" sz="2400" dirty="0">
                <a:latin typeface="Century Gothic" panose="020B0502020202020204" pitchFamily="34" charset="0"/>
              </a:rPr>
              <a:t>má za následek buněčné změny, které predisponují </a:t>
            </a:r>
            <a:r>
              <a:rPr lang="cs-CZ" altLang="en-US" sz="2400" dirty="0" err="1">
                <a:latin typeface="Century Gothic" panose="020B0502020202020204" pitchFamily="34" charset="0"/>
              </a:rPr>
              <a:t>myocyt</a:t>
            </a:r>
            <a:r>
              <a:rPr lang="cs-CZ" altLang="en-US" sz="2400" dirty="0">
                <a:latin typeface="Century Gothic" panose="020B0502020202020204" pitchFamily="34" charset="0"/>
              </a:rPr>
              <a:t> k </a:t>
            </a:r>
            <a:r>
              <a:rPr lang="cs-CZ" altLang="en-US" sz="2400" dirty="0" err="1">
                <a:latin typeface="Century Gothic" panose="020B0502020202020204" pitchFamily="34" charset="0"/>
              </a:rPr>
              <a:t>irreverzibilnímu</a:t>
            </a:r>
            <a:r>
              <a:rPr lang="cs-CZ" altLang="en-US" sz="2400" dirty="0">
                <a:latin typeface="Century Gothic" panose="020B0502020202020204" pitchFamily="34" charset="0"/>
              </a:rPr>
              <a:t> poškození</a:t>
            </a:r>
            <a:r>
              <a:rPr lang="en-US" altLang="en-US" sz="2400" dirty="0">
                <a:latin typeface="Century Gothic" panose="020B0502020202020204" pitchFamily="34" charset="0"/>
              </a:rPr>
              <a:t>. </a:t>
            </a:r>
            <a:endParaRPr lang="cs-CZ" altLang="en-US" sz="2400" dirty="0">
              <a:latin typeface="Century Gothic" panose="020B0502020202020204" pitchFamily="34" charset="0"/>
            </a:endParaRPr>
          </a:p>
          <a:p>
            <a:pPr eaLnBrk="1" hangingPunct="1">
              <a:lnSpc>
                <a:spcPct val="100000"/>
              </a:lnSpc>
            </a:pPr>
            <a:r>
              <a:rPr lang="cs-CZ" altLang="en-US" sz="2400" dirty="0">
                <a:solidFill>
                  <a:srgbClr val="FF0000"/>
                </a:solidFill>
                <a:latin typeface="Century Gothic" panose="020B0502020202020204" pitchFamily="34" charset="0"/>
              </a:rPr>
              <a:t>Přetížení mitochondrií kalciem vede ke změně mitochondriální permeability</a:t>
            </a:r>
            <a:r>
              <a:rPr lang="en-US" altLang="en-US" sz="2400" dirty="0">
                <a:latin typeface="Century Gothic" panose="020B0502020202020204" pitchFamily="34" charset="0"/>
              </a:rPr>
              <a:t> (MPT), </a:t>
            </a:r>
            <a:r>
              <a:rPr lang="cs-CZ" altLang="en-US" sz="2400" dirty="0">
                <a:latin typeface="Century Gothic" panose="020B0502020202020204" pitchFamily="34" charset="0"/>
              </a:rPr>
              <a:t>což je stresová odpověď , kdy dochází k otevření pórů s vysokou vodivostí na vnitřní mitochondriální membráně . To povede k </a:t>
            </a:r>
            <a:r>
              <a:rPr lang="cs-CZ" altLang="en-US" sz="2400" dirty="0">
                <a:solidFill>
                  <a:srgbClr val="FF0000"/>
                </a:solidFill>
                <a:latin typeface="Century Gothic" panose="020B0502020202020204" pitchFamily="34" charset="0"/>
              </a:rPr>
              <a:t>aktivaci  </a:t>
            </a:r>
            <a:r>
              <a:rPr lang="cs-CZ" altLang="en-US" sz="2400" dirty="0" err="1">
                <a:solidFill>
                  <a:srgbClr val="FF0000"/>
                </a:solidFill>
                <a:latin typeface="Century Gothic" panose="020B0502020202020204" pitchFamily="34" charset="0"/>
              </a:rPr>
              <a:t>apoptózy</a:t>
            </a:r>
            <a:r>
              <a:rPr lang="cs-CZ" altLang="en-US" sz="2400" dirty="0">
                <a:solidFill>
                  <a:srgbClr val="FF0000"/>
                </a:solidFill>
                <a:latin typeface="Century Gothic" panose="020B0502020202020204" pitchFamily="34" charset="0"/>
              </a:rPr>
              <a:t> </a:t>
            </a:r>
            <a:r>
              <a:rPr lang="cs-CZ" altLang="en-US" sz="2400" dirty="0">
                <a:latin typeface="Century Gothic" panose="020B0502020202020204" pitchFamily="34" charset="0"/>
              </a:rPr>
              <a:t>a </a:t>
            </a:r>
            <a:r>
              <a:rPr lang="cs-CZ" altLang="en-US" sz="2400" dirty="0">
                <a:solidFill>
                  <a:srgbClr val="FF0000"/>
                </a:solidFill>
                <a:latin typeface="Century Gothic" panose="020B0502020202020204" pitchFamily="34" charset="0"/>
              </a:rPr>
              <a:t>aktivaci četných intracelulárních degradačních enzymů</a:t>
            </a:r>
            <a:r>
              <a:rPr lang="cs-CZ" altLang="en-US" sz="2400" dirty="0">
                <a:latin typeface="Century Gothic" panose="020B0502020202020204" pitchFamily="34" charset="0"/>
              </a:rPr>
              <a:t>, schopných poškodit buněčné struktury a navodit buněčnou smrt</a:t>
            </a:r>
            <a:r>
              <a:rPr lang="en-US" altLang="en-US" sz="2400" dirty="0">
                <a:latin typeface="Century Gothic" panose="020B0502020202020204" pitchFamily="34" charset="0"/>
              </a:rPr>
              <a:t> </a:t>
            </a:r>
            <a:r>
              <a:rPr lang="cs-CZ" altLang="en-US" sz="2400" dirty="0">
                <a:latin typeface="Century Gothic" panose="020B0502020202020204" pitchFamily="34" charset="0"/>
              </a:rPr>
              <a:t>(fosfolipázy, proteázy a endonukleázy)</a:t>
            </a:r>
            <a:r>
              <a:rPr lang="en-US" altLang="en-US" sz="2400" dirty="0">
                <a:solidFill>
                  <a:srgbClr val="FF0000"/>
                </a:solidFill>
                <a:latin typeface="Century Gothic" panose="020B0502020202020204" pitchFamily="34" charset="0"/>
              </a:rPr>
              <a:t>.</a:t>
            </a:r>
            <a:r>
              <a:rPr lang="en-US" altLang="en-US" sz="2400" dirty="0">
                <a:latin typeface="Century Gothic" panose="020B0502020202020204" pitchFamily="34" charset="0"/>
              </a:rPr>
              <a:t> A</a:t>
            </a:r>
            <a:r>
              <a:rPr lang="cs-CZ" altLang="en-US" sz="2400" dirty="0" err="1">
                <a:latin typeface="Century Gothic" panose="020B0502020202020204" pitchFamily="34" charset="0"/>
              </a:rPr>
              <a:t>ktivace</a:t>
            </a:r>
            <a:r>
              <a:rPr lang="cs-CZ" altLang="en-US" sz="2400" dirty="0">
                <a:latin typeface="Century Gothic" panose="020B0502020202020204" pitchFamily="34" charset="0"/>
              </a:rPr>
              <a:t> fosfolipáz povede k poškození buněčných membrán,  porušení osmotických </a:t>
            </a:r>
            <a:r>
              <a:rPr lang="cs-CZ" altLang="en-US" sz="2400" dirty="0" err="1">
                <a:latin typeface="Century Gothic" panose="020B0502020202020204" pitchFamily="34" charset="0"/>
              </a:rPr>
              <a:t>rovnováh</a:t>
            </a:r>
            <a:r>
              <a:rPr lang="cs-CZ" altLang="en-US" sz="2400" dirty="0">
                <a:latin typeface="Century Gothic" panose="020B0502020202020204" pitchFamily="34" charset="0"/>
              </a:rPr>
              <a:t> mezi extra - a intracelulárním prostředním včetně nerovnováhy iontové a k uvolnění </a:t>
            </a:r>
            <a:r>
              <a:rPr lang="cs-CZ" altLang="en-US" sz="2400" dirty="0" err="1">
                <a:latin typeface="Century Gothic" panose="020B0502020202020204" pitchFamily="34" charset="0"/>
              </a:rPr>
              <a:t>lysozomálních</a:t>
            </a:r>
            <a:r>
              <a:rPr lang="cs-CZ" altLang="en-US" sz="2400" dirty="0">
                <a:latin typeface="Century Gothic" panose="020B0502020202020204" pitchFamily="34" charset="0"/>
              </a:rPr>
              <a:t> enzymů do cytoplasmy.</a:t>
            </a:r>
            <a:endParaRPr lang="en-US" altLang="en-US" sz="2400" dirty="0">
              <a:latin typeface="Century Gothic" panose="020B0502020202020204" pitchFamily="34" charset="0"/>
            </a:endParaRPr>
          </a:p>
        </p:txBody>
      </p:sp>
      <p:sp>
        <p:nvSpPr>
          <p:cNvPr id="4" name="Zástupný symbol pro číslo snímku 3">
            <a:extLst>
              <a:ext uri="{FF2B5EF4-FFF2-40B4-BE49-F238E27FC236}">
                <a16:creationId xmlns:a16="http://schemas.microsoft.com/office/drawing/2014/main" id="{08EFF349-77E5-4CB3-BA84-6312AE0B3F70}"/>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Tree>
    <p:extLst>
      <p:ext uri="{BB962C8B-B14F-4D97-AF65-F5344CB8AC3E}">
        <p14:creationId xmlns:p14="http://schemas.microsoft.com/office/powerpoint/2010/main" val="1268677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C73E1AC7-688F-40B2-8095-7BC9CA4242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404813"/>
            <a:ext cx="345598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2CA917A0-E559-4C79-9282-7547BAE6B0BD}"/>
              </a:ext>
            </a:extLst>
          </p:cNvPr>
          <p:cNvSpPr txBox="1">
            <a:spLocks noChangeArrowheads="1"/>
          </p:cNvSpPr>
          <p:nvPr/>
        </p:nvSpPr>
        <p:spPr bwMode="auto">
          <a:xfrm>
            <a:off x="5087938" y="447675"/>
            <a:ext cx="46910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18" charset="2"/>
              <a:buChar char=""/>
              <a:defRPr sz="3200">
                <a:solidFill>
                  <a:schemeClr val="tx2"/>
                </a:solidFill>
                <a:latin typeface="Century Gothic"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Century Gothic"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Century Gothic"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Century Gothic" pitchFamily="34" charset="0"/>
              </a:defRPr>
            </a:lvl5pPr>
            <a:lvl6pPr marL="25146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6pPr>
            <a:lvl7pPr marL="29718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7pPr>
            <a:lvl8pPr marL="34290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8pPr>
            <a:lvl9pPr marL="38862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9pPr>
          </a:lstStyle>
          <a:p>
            <a:pPr eaLnBrk="1" hangingPunct="1">
              <a:spcBef>
                <a:spcPct val="0"/>
              </a:spcBef>
              <a:buClrTx/>
              <a:buSzTx/>
              <a:buFontTx/>
              <a:buNone/>
              <a:defRPr/>
            </a:pPr>
            <a:r>
              <a:rPr lang="cs-CZ" altLang="en-US" sz="1600" dirty="0">
                <a:solidFill>
                  <a:schemeClr val="tx1"/>
                </a:solidFill>
                <a:latin typeface="Arial" charset="0"/>
              </a:rPr>
              <a:t>Příčiny a konsekvence iontové nerovnováhy během ischémie</a:t>
            </a:r>
            <a:r>
              <a:rPr lang="en-US" altLang="en-US" sz="1600" dirty="0">
                <a:solidFill>
                  <a:schemeClr val="tx1"/>
                </a:solidFill>
                <a:latin typeface="Arial" charset="0"/>
              </a:rPr>
              <a:t>. </a:t>
            </a:r>
            <a:endParaRPr lang="cs-CZ" altLang="en-US" sz="1600" dirty="0">
              <a:solidFill>
                <a:schemeClr val="tx1"/>
              </a:solidFill>
              <a:latin typeface="Arial" charset="0"/>
            </a:endParaRPr>
          </a:p>
          <a:p>
            <a:pPr eaLnBrk="1" hangingPunct="1">
              <a:spcBef>
                <a:spcPct val="0"/>
              </a:spcBef>
              <a:buClrTx/>
              <a:buSzTx/>
              <a:buFontTx/>
              <a:buNone/>
              <a:defRPr/>
            </a:pPr>
            <a:endParaRPr lang="cs-CZ" altLang="en-US" sz="1600" dirty="0">
              <a:solidFill>
                <a:schemeClr val="tx1"/>
              </a:solidFill>
              <a:latin typeface="Arial" charset="0"/>
            </a:endParaRPr>
          </a:p>
          <a:p>
            <a:pPr eaLnBrk="1" hangingPunct="1">
              <a:spcBef>
                <a:spcPct val="0"/>
              </a:spcBef>
              <a:buClrTx/>
              <a:buSzTx/>
              <a:buFontTx/>
              <a:buNone/>
              <a:defRPr/>
            </a:pPr>
            <a:r>
              <a:rPr lang="en-US" altLang="en-US" sz="1800" dirty="0" err="1">
                <a:solidFill>
                  <a:schemeClr val="tx1"/>
                </a:solidFill>
                <a:latin typeface="+mn-lt"/>
              </a:rPr>
              <a:t>Isch</a:t>
            </a:r>
            <a:r>
              <a:rPr lang="cs-CZ" altLang="en-US" sz="1800" dirty="0" err="1">
                <a:solidFill>
                  <a:schemeClr val="tx1"/>
                </a:solidFill>
                <a:latin typeface="+mn-lt"/>
              </a:rPr>
              <a:t>émie</a:t>
            </a:r>
            <a:r>
              <a:rPr lang="cs-CZ" altLang="en-US" sz="1800" dirty="0">
                <a:solidFill>
                  <a:schemeClr val="tx1"/>
                </a:solidFill>
                <a:latin typeface="+mn-lt"/>
              </a:rPr>
              <a:t> má za následek přerušení aerobní glykolýzy a přepnutí na anaerobní metabolismus, což vede k buněčné i tkáňové acidóze (laktát)</a:t>
            </a:r>
            <a:r>
              <a:rPr lang="en-US" altLang="en-US" sz="1800" dirty="0">
                <a:solidFill>
                  <a:schemeClr val="tx1"/>
                </a:solidFill>
                <a:latin typeface="+mn-lt"/>
              </a:rPr>
              <a:t>. </a:t>
            </a:r>
            <a:r>
              <a:rPr lang="cs-CZ" altLang="en-US" sz="1800" dirty="0">
                <a:solidFill>
                  <a:schemeClr val="tx1"/>
                </a:solidFill>
                <a:latin typeface="+mn-lt"/>
              </a:rPr>
              <a:t>Akumulace intracelulárního </a:t>
            </a:r>
            <a:r>
              <a:rPr lang="en-US" altLang="en-US" sz="1800" dirty="0">
                <a:solidFill>
                  <a:schemeClr val="tx1"/>
                </a:solidFill>
                <a:latin typeface="+mn-lt"/>
              </a:rPr>
              <a:t>H</a:t>
            </a:r>
            <a:r>
              <a:rPr lang="en-US" altLang="en-US" sz="1800" baseline="30000" dirty="0">
                <a:solidFill>
                  <a:schemeClr val="tx1"/>
                </a:solidFill>
                <a:latin typeface="+mn-lt"/>
              </a:rPr>
              <a:t>+</a:t>
            </a:r>
            <a:r>
              <a:rPr lang="en-US" altLang="en-US" sz="1800" dirty="0">
                <a:solidFill>
                  <a:schemeClr val="tx1"/>
                </a:solidFill>
                <a:latin typeface="+mn-lt"/>
              </a:rPr>
              <a:t> </a:t>
            </a:r>
            <a:r>
              <a:rPr lang="en-US" altLang="en-US" sz="1800" dirty="0" err="1">
                <a:solidFill>
                  <a:schemeClr val="tx1"/>
                </a:solidFill>
                <a:latin typeface="+mn-lt"/>
              </a:rPr>
              <a:t>stimul</a:t>
            </a:r>
            <a:r>
              <a:rPr lang="cs-CZ" altLang="en-US" sz="1800" dirty="0" err="1">
                <a:solidFill>
                  <a:schemeClr val="tx1"/>
                </a:solidFill>
                <a:latin typeface="+mn-lt"/>
              </a:rPr>
              <a:t>uje</a:t>
            </a:r>
            <a:r>
              <a:rPr lang="en-US" altLang="en-US" sz="1800" dirty="0">
                <a:solidFill>
                  <a:schemeClr val="tx1"/>
                </a:solidFill>
                <a:latin typeface="+mn-lt"/>
              </a:rPr>
              <a:t> NHE</a:t>
            </a:r>
            <a:r>
              <a:rPr lang="cs-CZ" altLang="en-US" sz="1800" dirty="0">
                <a:solidFill>
                  <a:schemeClr val="tx1"/>
                </a:solidFill>
                <a:latin typeface="+mn-lt"/>
              </a:rPr>
              <a:t> s následnou akumulací intracelulárního</a:t>
            </a:r>
            <a:r>
              <a:rPr lang="en-US" altLang="en-US" sz="1800" dirty="0">
                <a:solidFill>
                  <a:schemeClr val="tx1"/>
                </a:solidFill>
                <a:latin typeface="+mn-lt"/>
              </a:rPr>
              <a:t> Na</a:t>
            </a:r>
            <a:r>
              <a:rPr lang="en-US" altLang="en-US" sz="1800" baseline="30000" dirty="0">
                <a:solidFill>
                  <a:schemeClr val="tx1"/>
                </a:solidFill>
                <a:latin typeface="+mn-lt"/>
              </a:rPr>
              <a:t>+</a:t>
            </a:r>
            <a:r>
              <a:rPr lang="en-US" altLang="en-US" sz="1800" dirty="0">
                <a:solidFill>
                  <a:schemeClr val="tx1"/>
                </a:solidFill>
                <a:latin typeface="+mn-lt"/>
              </a:rPr>
              <a:t>. </a:t>
            </a:r>
            <a:r>
              <a:rPr lang="cs-CZ" altLang="en-US" sz="1800" dirty="0">
                <a:solidFill>
                  <a:schemeClr val="tx1"/>
                </a:solidFill>
                <a:latin typeface="+mn-lt"/>
              </a:rPr>
              <a:t>Ta stimuluje reverzní aktivitu </a:t>
            </a:r>
            <a:r>
              <a:rPr lang="en-US" altLang="en-US" sz="1800" dirty="0">
                <a:solidFill>
                  <a:schemeClr val="tx1"/>
                </a:solidFill>
                <a:latin typeface="+mn-lt"/>
              </a:rPr>
              <a:t>NCX, </a:t>
            </a:r>
            <a:r>
              <a:rPr lang="cs-CZ" altLang="en-US" sz="1800" dirty="0">
                <a:solidFill>
                  <a:schemeClr val="tx1"/>
                </a:solidFill>
                <a:latin typeface="+mn-lt"/>
              </a:rPr>
              <a:t>což vede k akumulaci intracelulárního </a:t>
            </a:r>
            <a:r>
              <a:rPr lang="en-US" altLang="en-US" sz="1800" dirty="0">
                <a:solidFill>
                  <a:schemeClr val="tx1"/>
                </a:solidFill>
                <a:latin typeface="+mn-lt"/>
              </a:rPr>
              <a:t> Ca</a:t>
            </a:r>
            <a:r>
              <a:rPr lang="en-US" altLang="en-US" sz="1800" baseline="30000" dirty="0">
                <a:solidFill>
                  <a:schemeClr val="tx1"/>
                </a:solidFill>
                <a:latin typeface="+mn-lt"/>
              </a:rPr>
              <a:t>2+</a:t>
            </a:r>
            <a:r>
              <a:rPr lang="en-US" altLang="en-US" sz="1800" dirty="0">
                <a:solidFill>
                  <a:schemeClr val="tx1"/>
                </a:solidFill>
                <a:latin typeface="+mn-lt"/>
              </a:rPr>
              <a:t>. </a:t>
            </a:r>
            <a:r>
              <a:rPr lang="cs-CZ" altLang="en-US" sz="1800" dirty="0">
                <a:solidFill>
                  <a:schemeClr val="tx1"/>
                </a:solidFill>
                <a:latin typeface="+mn-lt"/>
              </a:rPr>
              <a:t>Pokud je ischémie dlouhodobější, vytváří se intracelulární přetížení </a:t>
            </a:r>
            <a:r>
              <a:rPr lang="en-US" altLang="en-US" sz="1800" dirty="0">
                <a:solidFill>
                  <a:schemeClr val="tx1"/>
                </a:solidFill>
                <a:latin typeface="+mn-lt"/>
              </a:rPr>
              <a:t>Ca</a:t>
            </a:r>
            <a:r>
              <a:rPr lang="en-US" altLang="en-US" sz="1800" baseline="30000" dirty="0">
                <a:solidFill>
                  <a:schemeClr val="tx1"/>
                </a:solidFill>
                <a:latin typeface="+mn-lt"/>
              </a:rPr>
              <a:t>2+</a:t>
            </a:r>
            <a:r>
              <a:rPr lang="cs-CZ" altLang="en-US" sz="1800" baseline="30000" dirty="0">
                <a:solidFill>
                  <a:schemeClr val="tx1"/>
                </a:solidFill>
                <a:latin typeface="+mn-lt"/>
              </a:rPr>
              <a:t>, </a:t>
            </a:r>
            <a:r>
              <a:rPr lang="cs-CZ" altLang="en-US" sz="1800" dirty="0">
                <a:solidFill>
                  <a:schemeClr val="tx1"/>
                </a:solidFill>
                <a:latin typeface="+mn-lt"/>
              </a:rPr>
              <a:t>což vede k aktivaci degradačních enzymů</a:t>
            </a:r>
            <a:r>
              <a:rPr lang="en-US" altLang="en-US" sz="1800" dirty="0">
                <a:solidFill>
                  <a:schemeClr val="tx1"/>
                </a:solidFill>
                <a:latin typeface="+mn-lt"/>
              </a:rPr>
              <a:t> (</a:t>
            </a:r>
            <a:r>
              <a:rPr lang="cs-CZ" altLang="en-US" sz="1800" dirty="0">
                <a:solidFill>
                  <a:schemeClr val="tx1"/>
                </a:solidFill>
                <a:latin typeface="+mn-lt"/>
              </a:rPr>
              <a:t>tj.</a:t>
            </a:r>
            <a:r>
              <a:rPr lang="en-US" altLang="en-US" sz="1800" dirty="0">
                <a:solidFill>
                  <a:schemeClr val="tx1"/>
                </a:solidFill>
                <a:latin typeface="+mn-lt"/>
              </a:rPr>
              <a:t> </a:t>
            </a:r>
            <a:r>
              <a:rPr lang="en-US" altLang="en-US" sz="1800" dirty="0" err="1">
                <a:solidFill>
                  <a:schemeClr val="tx1"/>
                </a:solidFill>
                <a:latin typeface="+mn-lt"/>
              </a:rPr>
              <a:t>prote</a:t>
            </a:r>
            <a:r>
              <a:rPr lang="cs-CZ" altLang="en-US" sz="1800" dirty="0" err="1">
                <a:solidFill>
                  <a:schemeClr val="tx1"/>
                </a:solidFill>
                <a:latin typeface="+mn-lt"/>
              </a:rPr>
              <a:t>áz</a:t>
            </a:r>
            <a:r>
              <a:rPr lang="en-US" altLang="en-US" sz="1800" dirty="0">
                <a:solidFill>
                  <a:schemeClr val="tx1"/>
                </a:solidFill>
                <a:latin typeface="+mn-lt"/>
              </a:rPr>
              <a:t>, </a:t>
            </a:r>
            <a:r>
              <a:rPr lang="cs-CZ" altLang="en-US" sz="1800" dirty="0">
                <a:solidFill>
                  <a:schemeClr val="tx1"/>
                </a:solidFill>
                <a:latin typeface="+mn-lt"/>
              </a:rPr>
              <a:t>fosfolipáz a endonukleáz)</a:t>
            </a:r>
            <a:r>
              <a:rPr lang="en-US" altLang="en-US" sz="1800" dirty="0">
                <a:solidFill>
                  <a:schemeClr val="tx1"/>
                </a:solidFill>
                <a:latin typeface="+mn-lt"/>
              </a:rPr>
              <a:t>a</a:t>
            </a:r>
            <a:r>
              <a:rPr lang="cs-CZ" altLang="en-US" sz="1800" dirty="0">
                <a:solidFill>
                  <a:schemeClr val="tx1"/>
                </a:solidFill>
                <a:latin typeface="+mn-lt"/>
              </a:rPr>
              <a:t> ke zvýšení mitochondriální permeability (MPT) a ke smrti </a:t>
            </a:r>
            <a:r>
              <a:rPr lang="cs-CZ" altLang="en-US" sz="1800" dirty="0" err="1">
                <a:solidFill>
                  <a:schemeClr val="tx1"/>
                </a:solidFill>
                <a:latin typeface="+mn-lt"/>
              </a:rPr>
              <a:t>kardiomyocytu</a:t>
            </a:r>
            <a:r>
              <a:rPr lang="cs-CZ" altLang="en-US" sz="1800" dirty="0">
                <a:solidFill>
                  <a:schemeClr val="tx1"/>
                </a:solidFill>
                <a:latin typeface="+mn-lt"/>
              </a:rPr>
              <a:t>.</a:t>
            </a:r>
            <a:r>
              <a:rPr lang="en-US" altLang="en-US" sz="1800" dirty="0">
                <a:solidFill>
                  <a:schemeClr val="tx1"/>
                </a:solidFill>
                <a:latin typeface="+mn-lt"/>
              </a:rPr>
              <a:t> NHE, Na</a:t>
            </a:r>
            <a:r>
              <a:rPr lang="en-US" altLang="en-US" sz="1800" baseline="30000" dirty="0">
                <a:solidFill>
                  <a:schemeClr val="tx1"/>
                </a:solidFill>
                <a:latin typeface="+mn-lt"/>
              </a:rPr>
              <a:t>+</a:t>
            </a:r>
            <a:r>
              <a:rPr lang="en-US" altLang="en-US" sz="1800" dirty="0">
                <a:solidFill>
                  <a:schemeClr val="tx1"/>
                </a:solidFill>
                <a:latin typeface="+mn-lt"/>
              </a:rPr>
              <a:t>/H</a:t>
            </a:r>
            <a:r>
              <a:rPr lang="en-US" altLang="en-US" sz="1800" baseline="30000" dirty="0">
                <a:solidFill>
                  <a:schemeClr val="tx1"/>
                </a:solidFill>
                <a:latin typeface="+mn-lt"/>
              </a:rPr>
              <a:t>+</a:t>
            </a:r>
            <a:r>
              <a:rPr lang="en-US" altLang="en-US" sz="1800" dirty="0">
                <a:solidFill>
                  <a:schemeClr val="tx1"/>
                </a:solidFill>
                <a:latin typeface="+mn-lt"/>
              </a:rPr>
              <a:t> exchanger; NCX, Na</a:t>
            </a:r>
            <a:r>
              <a:rPr lang="en-US" altLang="en-US" sz="1800" baseline="30000" dirty="0">
                <a:solidFill>
                  <a:schemeClr val="tx1"/>
                </a:solidFill>
                <a:latin typeface="+mn-lt"/>
              </a:rPr>
              <a:t>+</a:t>
            </a:r>
            <a:r>
              <a:rPr lang="en-US" altLang="en-US" sz="1800" dirty="0">
                <a:solidFill>
                  <a:schemeClr val="tx1"/>
                </a:solidFill>
                <a:latin typeface="+mn-lt"/>
              </a:rPr>
              <a:t>/Ca</a:t>
            </a:r>
            <a:r>
              <a:rPr lang="en-US" altLang="en-US" sz="1800" baseline="30000" dirty="0">
                <a:solidFill>
                  <a:schemeClr val="tx1"/>
                </a:solidFill>
                <a:latin typeface="+mn-lt"/>
              </a:rPr>
              <a:t>2+</a:t>
            </a:r>
            <a:r>
              <a:rPr lang="en-US" altLang="en-US" sz="1800" dirty="0">
                <a:solidFill>
                  <a:schemeClr val="tx1"/>
                </a:solidFill>
                <a:latin typeface="+mn-lt"/>
              </a:rPr>
              <a:t> exchanger; MPT, mitochondrial permeability transition.</a:t>
            </a:r>
          </a:p>
        </p:txBody>
      </p:sp>
      <p:sp>
        <p:nvSpPr>
          <p:cNvPr id="52228" name="TextBox 3">
            <a:extLst>
              <a:ext uri="{FF2B5EF4-FFF2-40B4-BE49-F238E27FC236}">
                <a16:creationId xmlns:a16="http://schemas.microsoft.com/office/drawing/2014/main" id="{23B2A452-6F68-4DE0-940A-71F17EE455D2}"/>
              </a:ext>
            </a:extLst>
          </p:cNvPr>
          <p:cNvSpPr txBox="1">
            <a:spLocks noChangeArrowheads="1"/>
          </p:cNvSpPr>
          <p:nvPr/>
        </p:nvSpPr>
        <p:spPr bwMode="auto">
          <a:xfrm>
            <a:off x="1631950" y="5119688"/>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000">
                <a:solidFill>
                  <a:schemeClr val="tx1"/>
                </a:solidFill>
                <a:latin typeface="Arial" panose="020B0604020202020204" pitchFamily="34" charset="0"/>
              </a:rPr>
              <a:t>Adam J.  Perricone , Richard S.  Vander Heide</a:t>
            </a:r>
          </a:p>
        </p:txBody>
      </p:sp>
      <p:sp>
        <p:nvSpPr>
          <p:cNvPr id="52229" name="TextBox 4">
            <a:extLst>
              <a:ext uri="{FF2B5EF4-FFF2-40B4-BE49-F238E27FC236}">
                <a16:creationId xmlns:a16="http://schemas.microsoft.com/office/drawing/2014/main" id="{8C8194B8-EE7E-41E4-8093-6476DE4CE29D}"/>
              </a:ext>
            </a:extLst>
          </p:cNvPr>
          <p:cNvSpPr txBox="1">
            <a:spLocks noChangeArrowheads="1"/>
          </p:cNvSpPr>
          <p:nvPr/>
        </p:nvSpPr>
        <p:spPr bwMode="auto">
          <a:xfrm>
            <a:off x="1487488" y="5407025"/>
            <a:ext cx="7620001"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000" b="1">
                <a:solidFill>
                  <a:schemeClr val="tx1"/>
                </a:solidFill>
                <a:latin typeface="Arial" panose="020B0604020202020204" pitchFamily="34" charset="0"/>
              </a:rPr>
              <a:t> Novel therapeutic strategies for ischemic heart disease</a:t>
            </a:r>
          </a:p>
        </p:txBody>
      </p:sp>
      <p:sp>
        <p:nvSpPr>
          <p:cNvPr id="52230" name="TextBox 6">
            <a:extLst>
              <a:ext uri="{FF2B5EF4-FFF2-40B4-BE49-F238E27FC236}">
                <a16:creationId xmlns:a16="http://schemas.microsoft.com/office/drawing/2014/main" id="{BD28AC7D-BF63-4BD6-875A-163AB6E09031}"/>
              </a:ext>
            </a:extLst>
          </p:cNvPr>
          <p:cNvSpPr txBox="1">
            <a:spLocks noChangeArrowheads="1"/>
          </p:cNvSpPr>
          <p:nvPr/>
        </p:nvSpPr>
        <p:spPr bwMode="auto">
          <a:xfrm>
            <a:off x="2159000" y="6032500"/>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a:solidFill>
                <a:schemeClr val="tx1"/>
              </a:solidFill>
              <a:latin typeface="Arial" panose="020B0604020202020204" pitchFamily="34" charset="0"/>
            </a:endParaRPr>
          </a:p>
        </p:txBody>
      </p:sp>
      <p:sp>
        <p:nvSpPr>
          <p:cNvPr id="52231" name="Obdélník 1">
            <a:extLst>
              <a:ext uri="{FF2B5EF4-FFF2-40B4-BE49-F238E27FC236}">
                <a16:creationId xmlns:a16="http://schemas.microsoft.com/office/drawing/2014/main" id="{96157074-9EE9-4984-ADEE-CA1B80C3B4F9}"/>
              </a:ext>
            </a:extLst>
          </p:cNvPr>
          <p:cNvSpPr>
            <a:spLocks noChangeArrowheads="1"/>
          </p:cNvSpPr>
          <p:nvPr/>
        </p:nvSpPr>
        <p:spPr bwMode="auto">
          <a:xfrm>
            <a:off x="1558925" y="5662614"/>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100">
                <a:solidFill>
                  <a:srgbClr val="0070C0"/>
                </a:solidFill>
                <a:latin typeface="Tahoma" panose="020B0604030504040204" pitchFamily="34" charset="0"/>
                <a:hlinkClick r:id="rId3" tooltip="Pharmacological research."/>
              </a:rPr>
              <a:t>Pharmacol Res.</a:t>
            </a:r>
            <a:r>
              <a:rPr lang="en-US" altLang="en-US" sz="1100">
                <a:solidFill>
                  <a:srgbClr val="0070C0"/>
                </a:solidFill>
                <a:latin typeface="Tahoma" panose="020B0604030504040204" pitchFamily="34" charset="0"/>
              </a:rPr>
              <a:t> </a:t>
            </a:r>
            <a:r>
              <a:rPr lang="en-US" altLang="en-US" sz="1100">
                <a:solidFill>
                  <a:schemeClr val="tx1"/>
                </a:solidFill>
                <a:latin typeface="Tahoma" panose="020B0604030504040204" pitchFamily="34" charset="0"/>
              </a:rPr>
              <a:t>2014 Nov;89:36-45. </a:t>
            </a:r>
          </a:p>
        </p:txBody>
      </p:sp>
      <p:sp>
        <p:nvSpPr>
          <p:cNvPr id="3" name="Zástupný symbol pro číslo snímku 2">
            <a:extLst>
              <a:ext uri="{FF2B5EF4-FFF2-40B4-BE49-F238E27FC236}">
                <a16:creationId xmlns:a16="http://schemas.microsoft.com/office/drawing/2014/main" id="{A2759DD0-DD87-4C9B-B6D9-08CA75C7869A}"/>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pPr/>
              <a:t>41</a:t>
            </a:fld>
            <a:endParaRPr lang="cs-CZ" altLang="en-US"/>
          </a:p>
        </p:txBody>
      </p:sp>
    </p:spTree>
    <p:extLst>
      <p:ext uri="{BB962C8B-B14F-4D97-AF65-F5344CB8AC3E}">
        <p14:creationId xmlns:p14="http://schemas.microsoft.com/office/powerpoint/2010/main" val="3572928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C4FA3B-CF72-4484-ABAE-EC163AE1A52C}"/>
              </a:ext>
            </a:extLst>
          </p:cNvPr>
          <p:cNvSpPr>
            <a:spLocks noGrp="1"/>
          </p:cNvSpPr>
          <p:nvPr>
            <p:ph type="title"/>
          </p:nvPr>
        </p:nvSpPr>
        <p:spPr/>
        <p:txBody>
          <a:bodyPr>
            <a:noAutofit/>
          </a:bodyPr>
          <a:lstStyle/>
          <a:p>
            <a:pPr fontAlgn="auto">
              <a:spcAft>
                <a:spcPts val="0"/>
              </a:spcAft>
              <a:defRPr/>
            </a:pPr>
            <a:r>
              <a:rPr lang="cs-CZ" sz="3200" dirty="0" err="1">
                <a:latin typeface="Century Gothic" panose="020B0502020202020204" pitchFamily="34" charset="0"/>
              </a:rPr>
              <a:t>Metabolism</a:t>
            </a:r>
            <a:r>
              <a:rPr lang="cs-CZ" sz="3200" dirty="0">
                <a:latin typeface="Century Gothic" panose="020B0502020202020204" pitchFamily="34" charset="0"/>
              </a:rPr>
              <a:t>  srdce  v ischemických podmínkách</a:t>
            </a:r>
            <a:endParaRPr lang="en-US" sz="3200" dirty="0">
              <a:latin typeface="Century Gothic" panose="020B0502020202020204" pitchFamily="34" charset="0"/>
            </a:endParaRPr>
          </a:p>
        </p:txBody>
      </p:sp>
      <p:sp>
        <p:nvSpPr>
          <p:cNvPr id="53251" name="Zástupný symbol pro obsah 2">
            <a:extLst>
              <a:ext uri="{FF2B5EF4-FFF2-40B4-BE49-F238E27FC236}">
                <a16:creationId xmlns:a16="http://schemas.microsoft.com/office/drawing/2014/main" id="{673579D0-5005-4BA4-AA11-A6E2EF3EFBCB}"/>
              </a:ext>
            </a:extLst>
          </p:cNvPr>
          <p:cNvSpPr>
            <a:spLocks noGrp="1"/>
          </p:cNvSpPr>
          <p:nvPr>
            <p:ph idx="1"/>
          </p:nvPr>
        </p:nvSpPr>
        <p:spPr/>
        <p:txBody>
          <a:bodyPr/>
          <a:lstStyle/>
          <a:p>
            <a:pPr marL="0" indent="0">
              <a:buNone/>
            </a:pPr>
            <a:r>
              <a:rPr lang="cs-CZ" altLang="en-US" sz="4000" dirty="0">
                <a:solidFill>
                  <a:schemeClr val="tx1"/>
                </a:solidFill>
                <a:latin typeface="Century Gothic" panose="020B0502020202020204" pitchFamily="34" charset="0"/>
              </a:rPr>
              <a:t>Pokles</a:t>
            </a:r>
            <a:r>
              <a:rPr lang="en-US" altLang="en-US" sz="4000" dirty="0">
                <a:solidFill>
                  <a:schemeClr val="tx1"/>
                </a:solidFill>
                <a:latin typeface="Century Gothic" panose="020B0502020202020204" pitchFamily="34" charset="0"/>
              </a:rPr>
              <a:t> β-</a:t>
            </a:r>
            <a:r>
              <a:rPr lang="en-US" altLang="en-US" sz="4000" dirty="0" err="1">
                <a:solidFill>
                  <a:schemeClr val="tx1"/>
                </a:solidFill>
                <a:latin typeface="Century Gothic" panose="020B0502020202020204" pitchFamily="34" charset="0"/>
              </a:rPr>
              <a:t>oxida</a:t>
            </a:r>
            <a:r>
              <a:rPr lang="cs-CZ" altLang="en-US" sz="4000" dirty="0" err="1">
                <a:solidFill>
                  <a:schemeClr val="tx1"/>
                </a:solidFill>
                <a:latin typeface="Century Gothic" panose="020B0502020202020204" pitchFamily="34" charset="0"/>
              </a:rPr>
              <a:t>ce</a:t>
            </a:r>
            <a:r>
              <a:rPr lang="cs-CZ" altLang="en-US" sz="4000" dirty="0">
                <a:solidFill>
                  <a:schemeClr val="tx1"/>
                </a:solidFill>
                <a:latin typeface="Century Gothic" panose="020B0502020202020204" pitchFamily="34" charset="0"/>
              </a:rPr>
              <a:t> MK</a:t>
            </a:r>
          </a:p>
          <a:p>
            <a:pPr marL="0" indent="0">
              <a:buNone/>
            </a:pPr>
            <a:r>
              <a:rPr lang="cs-CZ" altLang="en-US" sz="4000" dirty="0">
                <a:solidFill>
                  <a:schemeClr val="tx1"/>
                </a:solidFill>
                <a:latin typeface="Century Gothic" panose="020B0502020202020204" pitchFamily="34" charset="0"/>
              </a:rPr>
              <a:t>Nárůst anaerobní glykolýzy</a:t>
            </a:r>
            <a:r>
              <a:rPr lang="en-US" altLang="en-US" sz="4000" dirty="0">
                <a:solidFill>
                  <a:schemeClr val="tx1"/>
                </a:solidFill>
                <a:latin typeface="Century Gothic" panose="020B0502020202020204" pitchFamily="34" charset="0"/>
              </a:rPr>
              <a:t> </a:t>
            </a:r>
            <a:endParaRPr lang="cs-CZ" altLang="en-US" sz="4000" dirty="0">
              <a:solidFill>
                <a:schemeClr val="tx1"/>
              </a:solidFill>
              <a:latin typeface="Century Gothic" panose="020B0502020202020204" pitchFamily="34" charset="0"/>
            </a:endParaRPr>
          </a:p>
          <a:p>
            <a:pPr marL="0" indent="0">
              <a:buNone/>
            </a:pPr>
            <a:r>
              <a:rPr lang="cs-CZ" altLang="en-US" sz="4000" dirty="0">
                <a:solidFill>
                  <a:schemeClr val="tx1"/>
                </a:solidFill>
                <a:latin typeface="Century Gothic" panose="020B0502020202020204" pitchFamily="34" charset="0"/>
              </a:rPr>
              <a:t>Nárůst laktátu</a:t>
            </a:r>
          </a:p>
          <a:p>
            <a:pPr marL="0" indent="0">
              <a:buNone/>
            </a:pPr>
            <a:r>
              <a:rPr lang="cs-CZ" altLang="en-US" sz="4000" dirty="0">
                <a:solidFill>
                  <a:schemeClr val="tx1"/>
                </a:solidFill>
                <a:latin typeface="Century Gothic" panose="020B0502020202020204" pitchFamily="34" charset="0"/>
              </a:rPr>
              <a:t>Pokles zásob glykogenu</a:t>
            </a:r>
            <a:r>
              <a:rPr lang="en-US" altLang="en-US" sz="4000" dirty="0">
                <a:solidFill>
                  <a:schemeClr val="tx1"/>
                </a:solidFill>
                <a:latin typeface="Century Gothic" panose="020B0502020202020204" pitchFamily="34" charset="0"/>
              </a:rPr>
              <a:t> </a:t>
            </a:r>
          </a:p>
        </p:txBody>
      </p:sp>
      <p:sp>
        <p:nvSpPr>
          <p:cNvPr id="3" name="Zástupný symbol pro zápatí 2">
            <a:extLst>
              <a:ext uri="{FF2B5EF4-FFF2-40B4-BE49-F238E27FC236}">
                <a16:creationId xmlns:a16="http://schemas.microsoft.com/office/drawing/2014/main" id="{EE2496B0-4E1F-4E97-90CF-8F691284F12E}"/>
              </a:ext>
            </a:extLst>
          </p:cNvPr>
          <p:cNvSpPr>
            <a:spLocks noGrp="1"/>
          </p:cNvSpPr>
          <p:nvPr>
            <p:ph type="ftr" sz="quarter" idx="10"/>
          </p:nvPr>
        </p:nvSpPr>
        <p:spPr/>
        <p:txBody>
          <a:bodyPr/>
          <a:lstStyle/>
          <a:p>
            <a:r>
              <a:rPr lang="cs-CZ"/>
              <a:t>Prof. Anna Vašků</a:t>
            </a:r>
            <a:endParaRPr lang="cs-CZ" dirty="0"/>
          </a:p>
        </p:txBody>
      </p:sp>
      <p:sp>
        <p:nvSpPr>
          <p:cNvPr id="4" name="Zástupný symbol pro číslo snímku 3">
            <a:extLst>
              <a:ext uri="{FF2B5EF4-FFF2-40B4-BE49-F238E27FC236}">
                <a16:creationId xmlns:a16="http://schemas.microsoft.com/office/drawing/2014/main" id="{6EE61E55-F833-49F9-9C6C-1A8FDFA99380}"/>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Tree>
    <p:extLst>
      <p:ext uri="{BB962C8B-B14F-4D97-AF65-F5344CB8AC3E}">
        <p14:creationId xmlns:p14="http://schemas.microsoft.com/office/powerpoint/2010/main" val="1004767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91CAF14-4E74-40F2-9262-1A5DFE03AF28}"/>
              </a:ext>
            </a:extLst>
          </p:cNvPr>
          <p:cNvSpPr>
            <a:spLocks noGrp="1" noChangeArrowheads="1"/>
          </p:cNvSpPr>
          <p:nvPr>
            <p:ph type="title"/>
          </p:nvPr>
        </p:nvSpPr>
        <p:spPr/>
        <p:txBody>
          <a:bodyPr>
            <a:noAutofit/>
          </a:bodyPr>
          <a:lstStyle/>
          <a:p>
            <a:pPr fontAlgn="auto">
              <a:spcAft>
                <a:spcPts val="0"/>
              </a:spcAft>
              <a:defRPr/>
            </a:pPr>
            <a:r>
              <a:rPr lang="cs-CZ" altLang="en-US" sz="4800" dirty="0">
                <a:latin typeface="Century Gothic" panose="020B0502020202020204" pitchFamily="34" charset="0"/>
              </a:rPr>
              <a:t>Nemoc koronárních arterií (CAD)</a:t>
            </a:r>
            <a:endParaRPr lang="en-GB" altLang="en-US" sz="4800" dirty="0">
              <a:latin typeface="Century Gothic" panose="020B0502020202020204" pitchFamily="34" charset="0"/>
            </a:endParaRPr>
          </a:p>
        </p:txBody>
      </p:sp>
      <p:sp>
        <p:nvSpPr>
          <p:cNvPr id="54275" name="Rectangle 3">
            <a:extLst>
              <a:ext uri="{FF2B5EF4-FFF2-40B4-BE49-F238E27FC236}">
                <a16:creationId xmlns:a16="http://schemas.microsoft.com/office/drawing/2014/main" id="{E6F4D512-1AE1-4710-95F7-D3942AB8F6F2}"/>
              </a:ext>
            </a:extLst>
          </p:cNvPr>
          <p:cNvSpPr>
            <a:spLocks noGrp="1"/>
          </p:cNvSpPr>
          <p:nvPr>
            <p:ph type="body" idx="1"/>
          </p:nvPr>
        </p:nvSpPr>
        <p:spPr/>
        <p:txBody>
          <a:bodyPr/>
          <a:lstStyle/>
          <a:p>
            <a:pPr eaLnBrk="1" hangingPunct="1">
              <a:lnSpc>
                <a:spcPct val="90000"/>
              </a:lnSpc>
            </a:pPr>
            <a:r>
              <a:rPr lang="cs-CZ" altLang="en-US" sz="3600" dirty="0">
                <a:latin typeface="Century Gothic" panose="020B0502020202020204" pitchFamily="34" charset="0"/>
              </a:rPr>
              <a:t>Multifaktoriální etiologie, časté rizikové faktory</a:t>
            </a:r>
          </a:p>
          <a:p>
            <a:pPr eaLnBrk="1" hangingPunct="1">
              <a:lnSpc>
                <a:spcPct val="90000"/>
              </a:lnSpc>
            </a:pPr>
            <a:r>
              <a:rPr lang="cs-CZ" altLang="en-US" sz="3600" i="1" dirty="0">
                <a:solidFill>
                  <a:srgbClr val="FF0000"/>
                </a:solidFill>
                <a:latin typeface="Century Gothic" panose="020B0502020202020204" pitchFamily="34" charset="0"/>
              </a:rPr>
              <a:t>Neovlivnitelné</a:t>
            </a:r>
            <a:r>
              <a:rPr lang="cs-CZ" altLang="en-US" sz="3600" dirty="0">
                <a:solidFill>
                  <a:srgbClr val="FF0000"/>
                </a:solidFill>
                <a:latin typeface="Century Gothic" panose="020B0502020202020204" pitchFamily="34" charset="0"/>
              </a:rPr>
              <a:t>:</a:t>
            </a:r>
            <a:r>
              <a:rPr lang="cs-CZ" altLang="en-US" sz="3600" dirty="0">
                <a:latin typeface="Century Gothic" panose="020B0502020202020204" pitchFamily="34" charset="0"/>
              </a:rPr>
              <a:t> genetika, </a:t>
            </a:r>
            <a:r>
              <a:rPr lang="cs-CZ" altLang="en-US" sz="3600" dirty="0" err="1">
                <a:latin typeface="Century Gothic" panose="020B0502020202020204" pitchFamily="34" charset="0"/>
              </a:rPr>
              <a:t>epigenetika</a:t>
            </a:r>
            <a:r>
              <a:rPr lang="cs-CZ" altLang="en-US" sz="3600" dirty="0">
                <a:latin typeface="Century Gothic" panose="020B0502020202020204" pitchFamily="34" charset="0"/>
              </a:rPr>
              <a:t>, věk, pohlaví, rasa, rodinná anamnéza, nízký socioekonomicky status (?)</a:t>
            </a:r>
          </a:p>
          <a:p>
            <a:pPr eaLnBrk="1" hangingPunct="1">
              <a:lnSpc>
                <a:spcPct val="90000"/>
              </a:lnSpc>
            </a:pPr>
            <a:r>
              <a:rPr lang="cs-CZ" altLang="en-US" sz="3600" i="1" dirty="0">
                <a:solidFill>
                  <a:srgbClr val="FF0000"/>
                </a:solidFill>
                <a:latin typeface="Century Gothic" panose="020B0502020202020204" pitchFamily="34" charset="0"/>
              </a:rPr>
              <a:t>Ovlivnitelné:</a:t>
            </a:r>
            <a:r>
              <a:rPr lang="cs-CZ" altLang="en-US" sz="3600" dirty="0">
                <a:latin typeface="Century Gothic" panose="020B0502020202020204" pitchFamily="34" charset="0"/>
              </a:rPr>
              <a:t> celkový cholesterol, kouření, diabetes </a:t>
            </a:r>
            <a:r>
              <a:rPr lang="cs-CZ" altLang="en-US" sz="3600" dirty="0" err="1">
                <a:latin typeface="Century Gothic" panose="020B0502020202020204" pitchFamily="34" charset="0"/>
              </a:rPr>
              <a:t>mellitus</a:t>
            </a:r>
            <a:r>
              <a:rPr lang="cs-CZ" altLang="en-US" sz="3600" dirty="0">
                <a:latin typeface="Century Gothic" panose="020B0502020202020204" pitchFamily="34" charset="0"/>
              </a:rPr>
              <a:t>, hypertenze, životní styl </a:t>
            </a:r>
            <a:r>
              <a:rPr lang="en-GB" altLang="en-US" sz="3600" dirty="0">
                <a:latin typeface="Century Gothic" panose="020B0502020202020204" pitchFamily="34" charset="0"/>
              </a:rPr>
              <a:t> </a:t>
            </a:r>
            <a:endParaRPr lang="cs-CZ" altLang="en-US" sz="3600" dirty="0">
              <a:latin typeface="Century Gothic" panose="020B0502020202020204" pitchFamily="34" charset="0"/>
            </a:endParaRPr>
          </a:p>
          <a:p>
            <a:pPr eaLnBrk="1" hangingPunct="1">
              <a:lnSpc>
                <a:spcPct val="90000"/>
              </a:lnSpc>
            </a:pPr>
            <a:r>
              <a:rPr lang="cs-CZ" altLang="en-US" sz="3600" dirty="0">
                <a:latin typeface="Century Gothic" panose="020B0502020202020204" pitchFamily="34" charset="0"/>
              </a:rPr>
              <a:t>Existují ale i pacienti s CAD bez těchto rizikových faktorů</a:t>
            </a:r>
            <a:r>
              <a:rPr lang="cs-CZ" altLang="en-US" sz="2600" dirty="0"/>
              <a:t>. </a:t>
            </a:r>
            <a:r>
              <a:rPr lang="en-GB" altLang="en-US" sz="2600" dirty="0">
                <a:solidFill>
                  <a:srgbClr val="993300"/>
                </a:solidFill>
              </a:rPr>
              <a:t> </a:t>
            </a:r>
          </a:p>
        </p:txBody>
      </p:sp>
      <p:sp>
        <p:nvSpPr>
          <p:cNvPr id="3" name="Zástupný symbol pro číslo snímku 2">
            <a:extLst>
              <a:ext uri="{FF2B5EF4-FFF2-40B4-BE49-F238E27FC236}">
                <a16:creationId xmlns:a16="http://schemas.microsoft.com/office/drawing/2014/main" id="{C6FAA636-4ECF-4585-987B-DC4E5CDE1C64}"/>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Tree>
    <p:extLst>
      <p:ext uri="{BB962C8B-B14F-4D97-AF65-F5344CB8AC3E}">
        <p14:creationId xmlns:p14="http://schemas.microsoft.com/office/powerpoint/2010/main" val="3647344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S25798-13-t25">
            <a:extLst>
              <a:ext uri="{FF2B5EF4-FFF2-40B4-BE49-F238E27FC236}">
                <a16:creationId xmlns:a16="http://schemas.microsoft.com/office/drawing/2014/main" id="{F834FE4A-DF87-4DF4-B3B6-F37A4B411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0"/>
            <a:ext cx="5688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a:extLst>
              <a:ext uri="{FF2B5EF4-FFF2-40B4-BE49-F238E27FC236}">
                <a16:creationId xmlns:a16="http://schemas.microsoft.com/office/drawing/2014/main" id="{49DAF292-6A42-4FA0-A81E-66637171ACFA}"/>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pPr/>
              <a:t>44</a:t>
            </a:fld>
            <a:endParaRPr lang="cs-CZ" altLang="en-US"/>
          </a:p>
        </p:txBody>
      </p:sp>
    </p:spTree>
    <p:extLst>
      <p:ext uri="{BB962C8B-B14F-4D97-AF65-F5344CB8AC3E}">
        <p14:creationId xmlns:p14="http://schemas.microsoft.com/office/powerpoint/2010/main" val="1782962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21B2B8-5C58-4483-AA1A-85E025FBC808}"/>
              </a:ext>
            </a:extLst>
          </p:cNvPr>
          <p:cNvSpPr>
            <a:spLocks noGrp="1"/>
          </p:cNvSpPr>
          <p:nvPr>
            <p:ph type="title"/>
          </p:nvPr>
        </p:nvSpPr>
        <p:spPr>
          <a:xfrm>
            <a:off x="914400" y="188640"/>
            <a:ext cx="9601200" cy="838200"/>
          </a:xfrm>
        </p:spPr>
        <p:txBody>
          <a:bodyPr>
            <a:noAutofit/>
          </a:bodyPr>
          <a:lstStyle/>
          <a:p>
            <a:pPr fontAlgn="auto">
              <a:spcAft>
                <a:spcPts val="0"/>
              </a:spcAft>
              <a:defRPr/>
            </a:pPr>
            <a:r>
              <a:rPr lang="cs-CZ" sz="3200" dirty="0">
                <a:latin typeface="Century Gothic" panose="020B0502020202020204" pitchFamily="34" charset="0"/>
              </a:rPr>
              <a:t>Akutní a chronická ischemická choroba srdeční</a:t>
            </a:r>
            <a:endParaRPr lang="en-US" sz="3200" dirty="0">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2939CE93-787C-49A9-9986-F87006190C05}"/>
              </a:ext>
            </a:extLst>
          </p:cNvPr>
          <p:cNvSpPr>
            <a:spLocks noGrp="1"/>
          </p:cNvSpPr>
          <p:nvPr>
            <p:ph idx="1"/>
          </p:nvPr>
        </p:nvSpPr>
        <p:spPr/>
        <p:txBody>
          <a:bodyPr>
            <a:noAutofit/>
          </a:bodyPr>
          <a:lstStyle/>
          <a:p>
            <a:pPr fontAlgn="auto">
              <a:lnSpc>
                <a:spcPct val="100000"/>
              </a:lnSpc>
              <a:spcAft>
                <a:spcPts val="0"/>
              </a:spcAft>
              <a:buFont typeface="Wingdings 2"/>
              <a:buChar char=""/>
              <a:defRPr/>
            </a:pPr>
            <a:r>
              <a:rPr lang="cs-CZ" dirty="0">
                <a:solidFill>
                  <a:srgbClr val="FF0000"/>
                </a:solidFill>
                <a:latin typeface="Century Gothic" panose="020B0502020202020204" pitchFamily="34" charset="0"/>
              </a:rPr>
              <a:t>Akutní koronární syndrom </a:t>
            </a:r>
            <a:r>
              <a:rPr lang="cs-CZ" dirty="0">
                <a:latin typeface="Century Gothic" panose="020B0502020202020204" pitchFamily="34" charset="0"/>
              </a:rPr>
              <a:t>– obecně se vztahuje k nestabilní angině pectoris s rizikem rozvoje IM</a:t>
            </a:r>
            <a:endParaRPr lang="cs-CZ" dirty="0">
              <a:solidFill>
                <a:srgbClr val="FF0000"/>
              </a:solidFill>
              <a:latin typeface="Century Gothic" panose="020B0502020202020204" pitchFamily="34" charset="0"/>
            </a:endParaRPr>
          </a:p>
          <a:p>
            <a:pPr fontAlgn="auto">
              <a:lnSpc>
                <a:spcPct val="100000"/>
              </a:lnSpc>
              <a:spcAft>
                <a:spcPts val="0"/>
              </a:spcAft>
              <a:buFont typeface="Wingdings 2"/>
              <a:buChar char=""/>
              <a:defRPr/>
            </a:pPr>
            <a:r>
              <a:rPr lang="cs-CZ" dirty="0">
                <a:solidFill>
                  <a:srgbClr val="FF0000"/>
                </a:solidFill>
                <a:latin typeface="Century Gothic" panose="020B0502020202020204" pitchFamily="34" charset="0"/>
              </a:rPr>
              <a:t>Stabilní angina pectoris </a:t>
            </a:r>
            <a:r>
              <a:rPr lang="cs-CZ" dirty="0">
                <a:latin typeface="Century Gothic" panose="020B0502020202020204" pitchFamily="34" charset="0"/>
              </a:rPr>
              <a:t>– bolest na hrudníku během fyzické aktivity</a:t>
            </a:r>
          </a:p>
          <a:p>
            <a:pPr fontAlgn="auto">
              <a:lnSpc>
                <a:spcPct val="100000"/>
              </a:lnSpc>
              <a:spcAft>
                <a:spcPts val="0"/>
              </a:spcAft>
              <a:buFont typeface="Wingdings 2"/>
              <a:buChar char=""/>
              <a:defRPr/>
            </a:pPr>
            <a:r>
              <a:rPr lang="cs-CZ" dirty="0">
                <a:solidFill>
                  <a:srgbClr val="FF0000"/>
                </a:solidFill>
                <a:latin typeface="Century Gothic" panose="020B0502020202020204" pitchFamily="34" charset="0"/>
              </a:rPr>
              <a:t>Nestabilní angina pectoris </a:t>
            </a:r>
            <a:r>
              <a:rPr lang="cs-CZ" dirty="0">
                <a:latin typeface="Century Gothic" panose="020B0502020202020204" pitchFamily="34" charset="0"/>
              </a:rPr>
              <a:t>– bolest na hrudníku v klidových podmínkách</a:t>
            </a:r>
          </a:p>
          <a:p>
            <a:pPr fontAlgn="auto">
              <a:lnSpc>
                <a:spcPct val="100000"/>
              </a:lnSpc>
              <a:spcAft>
                <a:spcPts val="0"/>
              </a:spcAft>
              <a:buFont typeface="Wingdings 2"/>
              <a:buChar char=""/>
              <a:defRPr/>
            </a:pPr>
            <a:r>
              <a:rPr lang="cs-CZ" dirty="0" err="1">
                <a:solidFill>
                  <a:srgbClr val="FF0000"/>
                </a:solidFill>
                <a:latin typeface="Century Gothic" panose="020B0502020202020204" pitchFamily="34" charset="0"/>
              </a:rPr>
              <a:t>Prinzmetalova</a:t>
            </a:r>
            <a:r>
              <a:rPr lang="cs-CZ" dirty="0">
                <a:solidFill>
                  <a:srgbClr val="FF0000"/>
                </a:solidFill>
                <a:latin typeface="Century Gothic" panose="020B0502020202020204" pitchFamily="34" charset="0"/>
              </a:rPr>
              <a:t> angina pectoris </a:t>
            </a:r>
            <a:r>
              <a:rPr lang="cs-CZ" dirty="0">
                <a:latin typeface="Century Gothic" panose="020B0502020202020204" pitchFamily="34" charset="0"/>
              </a:rPr>
              <a:t>– bolest na hrudníku vyvolaná spasmy koronárních arterií (</a:t>
            </a:r>
            <a:r>
              <a:rPr lang="cs-CZ" dirty="0" err="1">
                <a:latin typeface="Century Gothic" panose="020B0502020202020204" pitchFamily="34" charset="0"/>
              </a:rPr>
              <a:t>ateroskleroticky</a:t>
            </a:r>
            <a:r>
              <a:rPr lang="cs-CZ" dirty="0">
                <a:latin typeface="Century Gothic" panose="020B0502020202020204" pitchFamily="34" charset="0"/>
              </a:rPr>
              <a:t> postižených)  </a:t>
            </a:r>
            <a:endParaRPr lang="en-US" dirty="0">
              <a:latin typeface="Century Gothic" panose="020B0502020202020204" pitchFamily="34" charset="0"/>
            </a:endParaRPr>
          </a:p>
        </p:txBody>
      </p:sp>
      <p:sp>
        <p:nvSpPr>
          <p:cNvPr id="5" name="Zástupný symbol pro číslo snímku 4">
            <a:extLst>
              <a:ext uri="{FF2B5EF4-FFF2-40B4-BE49-F238E27FC236}">
                <a16:creationId xmlns:a16="http://schemas.microsoft.com/office/drawing/2014/main" id="{55B794E6-5A98-4B95-9991-BED1478A0BFB}"/>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Tree>
    <p:extLst>
      <p:ext uri="{BB962C8B-B14F-4D97-AF65-F5344CB8AC3E}">
        <p14:creationId xmlns:p14="http://schemas.microsoft.com/office/powerpoint/2010/main" val="1807369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Group 2">
            <a:extLst>
              <a:ext uri="{FF2B5EF4-FFF2-40B4-BE49-F238E27FC236}">
                <a16:creationId xmlns:a16="http://schemas.microsoft.com/office/drawing/2014/main" id="{46AE2129-1BEB-4391-AF1D-80B4491F3AD4}"/>
              </a:ext>
            </a:extLst>
          </p:cNvPr>
          <p:cNvGraphicFramePr>
            <a:graphicFrameLocks noGrp="1"/>
          </p:cNvGraphicFramePr>
          <p:nvPr/>
        </p:nvGraphicFramePr>
        <p:xfrm>
          <a:off x="1524000" y="1368425"/>
          <a:ext cx="9144000" cy="4084638"/>
        </p:xfrm>
        <a:graphic>
          <a:graphicData uri="http://schemas.openxmlformats.org/drawingml/2006/table">
            <a:tbl>
              <a:tblPr/>
              <a:tblGrid>
                <a:gridCol w="9144000">
                  <a:extLst>
                    <a:ext uri="{9D8B030D-6E8A-4147-A177-3AD203B41FA5}">
                      <a16:colId xmlns:a16="http://schemas.microsoft.com/office/drawing/2014/main" val="20000"/>
                    </a:ext>
                  </a:extLst>
                </a:gridCol>
              </a:tblGrid>
              <a:tr h="4084638">
                <a:tc>
                  <a:txBody>
                    <a:bodyPr/>
                    <a:lstStyle>
                      <a:lvl1pPr>
                        <a:spcBef>
                          <a:spcPct val="20000"/>
                        </a:spcBef>
                        <a:buClr>
                          <a:schemeClr val="accent1"/>
                        </a:buClr>
                        <a:buSzPct val="65000"/>
                        <a:buFont typeface="Wingdings" pitchFamily="2" charset="2"/>
                        <a:defRPr sz="2600">
                          <a:solidFill>
                            <a:schemeClr val="tx1"/>
                          </a:solidFill>
                          <a:latin typeface="Arial" pitchFamily="34" charset="0"/>
                        </a:defRPr>
                      </a:lvl1pPr>
                      <a:lvl2pPr indent="-112713">
                        <a:spcBef>
                          <a:spcPct val="20000"/>
                        </a:spcBef>
                        <a:buClr>
                          <a:schemeClr val="accent2"/>
                        </a:buClr>
                        <a:buSzPct val="60000"/>
                        <a:buFont typeface="Wingdings" pitchFamily="2" charset="2"/>
                        <a:defRPr sz="2200">
                          <a:solidFill>
                            <a:schemeClr val="tx1"/>
                          </a:solidFill>
                          <a:latin typeface="Arial" pitchFamily="34" charset="0"/>
                        </a:defRPr>
                      </a:lvl2pPr>
                      <a:lvl3pPr indent="-242888">
                        <a:spcBef>
                          <a:spcPct val="20000"/>
                        </a:spcBef>
                        <a:buClr>
                          <a:schemeClr val="accent1"/>
                        </a:buClr>
                        <a:buSzPct val="65000"/>
                        <a:buFont typeface="Wingdings" pitchFamily="2" charset="2"/>
                        <a:defRPr sz="2000">
                          <a:solidFill>
                            <a:schemeClr val="tx1"/>
                          </a:solidFill>
                          <a:latin typeface="Arial" pitchFamily="34" charset="0"/>
                        </a:defRPr>
                      </a:lvl3pPr>
                      <a:lvl4pPr indent="-347663">
                        <a:spcBef>
                          <a:spcPct val="20000"/>
                        </a:spcBef>
                        <a:buClr>
                          <a:schemeClr val="accent2"/>
                        </a:buClr>
                        <a:buSzPct val="70000"/>
                        <a:buFont typeface="Wingdings" pitchFamily="2" charset="2"/>
                        <a:defRPr>
                          <a:solidFill>
                            <a:schemeClr val="tx1"/>
                          </a:solidFill>
                          <a:latin typeface="Arial" pitchFamily="34" charset="0"/>
                        </a:defRPr>
                      </a:lvl4pPr>
                      <a:lvl5pPr indent="-487363">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GB" altLang="en-US" sz="1000" b="0" i="0" u="none" strike="noStrike" cap="none" normalizeH="0" baseline="0" dirty="0">
                          <a:ln>
                            <a:noFill/>
                          </a:ln>
                          <a:solidFill>
                            <a:srgbClr val="000000"/>
                          </a:solidFill>
                          <a:effectLst/>
                          <a:latin typeface="Arial" pitchFamily="34" charset="0"/>
                        </a:rPr>
                        <a:t>  </a:t>
                      </a:r>
                      <a:r>
                        <a:rPr kumimoji="0" lang="en-GB" altLang="en-US" sz="23400" b="0" i="0" u="none" strike="noStrike" cap="none" normalizeH="0" baseline="0" dirty="0">
                          <a:ln>
                            <a:noFill/>
                          </a:ln>
                          <a:solidFill>
                            <a:srgbClr val="000000"/>
                          </a:solidFill>
                          <a:effectLst/>
                          <a:latin typeface="Arial" pitchFamily="34" charset="0"/>
                        </a:rPr>
                        <a:t> </a:t>
                      </a:r>
                      <a:r>
                        <a:rPr kumimoji="0" lang="en-GB" altLang="en-US" sz="1000" b="0" i="0" u="none" strike="noStrike" cap="none" normalizeH="0" baseline="0" dirty="0">
                          <a:ln>
                            <a:noFill/>
                          </a:ln>
                          <a:solidFill>
                            <a:srgbClr val="000000"/>
                          </a:solidFill>
                          <a:effectLst/>
                          <a:latin typeface="Arial" pitchFamily="34" charset="0"/>
                        </a:rPr>
                        <a:t>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7348" name="Picture 8" descr="S25798-13-f53">
            <a:extLst>
              <a:ext uri="{FF2B5EF4-FFF2-40B4-BE49-F238E27FC236}">
                <a16:creationId xmlns:a16="http://schemas.microsoft.com/office/drawing/2014/main" id="{A7B11300-3B82-407F-8871-9070CA910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333375"/>
            <a:ext cx="54737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Rectangle 9">
            <a:extLst>
              <a:ext uri="{FF2B5EF4-FFF2-40B4-BE49-F238E27FC236}">
                <a16:creationId xmlns:a16="http://schemas.microsoft.com/office/drawing/2014/main" id="{6E30C11C-227B-4CEF-BB8C-514F240D55DB}"/>
              </a:ext>
            </a:extLst>
          </p:cNvPr>
          <p:cNvSpPr>
            <a:spLocks noChangeArrowheads="1"/>
          </p:cNvSpPr>
          <p:nvPr/>
        </p:nvSpPr>
        <p:spPr bwMode="auto">
          <a:xfrm>
            <a:off x="2279651" y="5781675"/>
            <a:ext cx="85645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cs-CZ" altLang="en-US" dirty="0">
                <a:effectLst>
                  <a:outerShdw blurRad="38100" dist="38100" dir="2700000" algn="tl">
                    <a:srgbClr val="000000">
                      <a:alpha val="43137"/>
                    </a:srgbClr>
                  </a:outerShdw>
                </a:effectLst>
                <a:latin typeface="Century Gothic" pitchFamily="34" charset="0"/>
              </a:rPr>
              <a:t>Vztahy mezi stavem koronárních arterií  a klinickým syndromem</a:t>
            </a:r>
            <a:r>
              <a:rPr lang="en-GB" altLang="en-US" dirty="0">
                <a:effectLst>
                  <a:outerShdw blurRad="38100" dist="38100" dir="2700000" algn="tl">
                    <a:srgbClr val="000000">
                      <a:alpha val="43137"/>
                    </a:srgbClr>
                  </a:outerShdw>
                </a:effectLst>
                <a:latin typeface="Century Gothic" pitchFamily="34" charset="0"/>
              </a:rPr>
              <a:t> </a:t>
            </a:r>
          </a:p>
        </p:txBody>
      </p:sp>
      <p:sp>
        <p:nvSpPr>
          <p:cNvPr id="2" name="Zástupný symbol pro zápatí 1">
            <a:extLst>
              <a:ext uri="{FF2B5EF4-FFF2-40B4-BE49-F238E27FC236}">
                <a16:creationId xmlns:a16="http://schemas.microsoft.com/office/drawing/2014/main" id="{520D9F21-547A-4C14-839B-69EA68F9FA1E}"/>
              </a:ext>
            </a:extLst>
          </p:cNvPr>
          <p:cNvSpPr>
            <a:spLocks noGrp="1"/>
          </p:cNvSpPr>
          <p:nvPr>
            <p:ph type="ftr" sz="quarter" idx="11"/>
          </p:nvPr>
        </p:nvSpPr>
        <p:spPr/>
        <p:txBody>
          <a:bodyPr/>
          <a:lstStyle/>
          <a:p>
            <a:pPr>
              <a:defRPr/>
            </a:pPr>
            <a:r>
              <a:rPr lang="cs-CZ" altLang="en-US"/>
              <a:t>Prof. Anna Vašků</a:t>
            </a:r>
          </a:p>
        </p:txBody>
      </p:sp>
    </p:spTree>
    <p:extLst>
      <p:ext uri="{BB962C8B-B14F-4D97-AF65-F5344CB8AC3E}">
        <p14:creationId xmlns:p14="http://schemas.microsoft.com/office/powerpoint/2010/main" val="1994227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2A14A67-6EC3-4530-AF2C-D8FFD29F42AC}"/>
              </a:ext>
            </a:extLst>
          </p:cNvPr>
          <p:cNvSpPr>
            <a:spLocks noGrp="1" noChangeArrowheads="1"/>
          </p:cNvSpPr>
          <p:nvPr>
            <p:ph type="title"/>
          </p:nvPr>
        </p:nvSpPr>
        <p:spPr/>
        <p:txBody>
          <a:bodyPr/>
          <a:lstStyle/>
          <a:p>
            <a:pPr fontAlgn="auto">
              <a:spcAft>
                <a:spcPts val="0"/>
              </a:spcAft>
              <a:defRPr/>
            </a:pPr>
            <a:r>
              <a:rPr lang="cs-CZ" altLang="en-US" sz="4800" dirty="0">
                <a:latin typeface="Century Gothic" panose="020B0502020202020204" pitchFamily="34" charset="0"/>
              </a:rPr>
              <a:t>Ischemická kardiomyopatie</a:t>
            </a:r>
          </a:p>
        </p:txBody>
      </p:sp>
      <p:sp>
        <p:nvSpPr>
          <p:cNvPr id="58371" name="Rectangle 3">
            <a:extLst>
              <a:ext uri="{FF2B5EF4-FFF2-40B4-BE49-F238E27FC236}">
                <a16:creationId xmlns:a16="http://schemas.microsoft.com/office/drawing/2014/main" id="{C8ED468C-840A-4FF4-849D-62E2398AF752}"/>
              </a:ext>
            </a:extLst>
          </p:cNvPr>
          <p:cNvSpPr>
            <a:spLocks noGrp="1"/>
          </p:cNvSpPr>
          <p:nvPr>
            <p:ph idx="1"/>
          </p:nvPr>
        </p:nvSpPr>
        <p:spPr/>
        <p:txBody>
          <a:bodyPr/>
          <a:lstStyle/>
          <a:p>
            <a:pPr algn="just" eaLnBrk="1" hangingPunct="1">
              <a:lnSpc>
                <a:spcPct val="90000"/>
              </a:lnSpc>
            </a:pPr>
            <a:r>
              <a:rPr lang="cs-CZ" altLang="en-US" sz="3200" dirty="0">
                <a:latin typeface="Century Gothic" panose="020B0502020202020204" pitchFamily="34" charset="0"/>
              </a:rPr>
              <a:t>Onemocnění vzniká na základě vážné koronární aterosklerózy, která postihuje všechny velké koronární cévy. Cévní zásobení </a:t>
            </a:r>
            <a:r>
              <a:rPr lang="cs-CZ" altLang="en-US" sz="3200" dirty="0" err="1">
                <a:latin typeface="Century Gothic" panose="020B0502020202020204" pitchFamily="34" charset="0"/>
              </a:rPr>
              <a:t>myocytů</a:t>
            </a:r>
            <a:r>
              <a:rPr lang="cs-CZ" altLang="en-US" sz="3200" dirty="0">
                <a:latin typeface="Century Gothic" panose="020B0502020202020204" pitchFamily="34" charset="0"/>
              </a:rPr>
              <a:t> je tak neadekvátní, že vede ke ztrátě </a:t>
            </a:r>
            <a:r>
              <a:rPr lang="cs-CZ" altLang="en-US" sz="3200" dirty="0" err="1">
                <a:latin typeface="Century Gothic" panose="020B0502020202020204" pitchFamily="34" charset="0"/>
              </a:rPr>
              <a:t>myocytů</a:t>
            </a:r>
            <a:r>
              <a:rPr lang="cs-CZ" altLang="en-US" sz="3200" dirty="0">
                <a:latin typeface="Century Gothic" panose="020B0502020202020204" pitchFamily="34" charset="0"/>
              </a:rPr>
              <a:t>, které jsou více či méně nahrazovány vazivem (srdeční fibróza). Někdy se rozvíjí excentrická hypertrofie. Srdce  se stává zvýšeně poddajné (diastolická dysfunkce), což vede až k jeho dilataci (2-3x větší). Vysoká úmrtnost na srdeční selhání.   </a:t>
            </a:r>
          </a:p>
          <a:p>
            <a:pPr algn="just" eaLnBrk="1" hangingPunct="1">
              <a:lnSpc>
                <a:spcPct val="90000"/>
              </a:lnSpc>
            </a:pPr>
            <a:endParaRPr lang="cs-CZ" altLang="en-US" dirty="0"/>
          </a:p>
        </p:txBody>
      </p:sp>
      <p:sp>
        <p:nvSpPr>
          <p:cNvPr id="3" name="Zástupný symbol pro číslo snímku 2">
            <a:extLst>
              <a:ext uri="{FF2B5EF4-FFF2-40B4-BE49-F238E27FC236}">
                <a16:creationId xmlns:a16="http://schemas.microsoft.com/office/drawing/2014/main" id="{ACC0053E-8DEA-408F-955C-9DF019A285CC}"/>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Tree>
    <p:extLst>
      <p:ext uri="{BB962C8B-B14F-4D97-AF65-F5344CB8AC3E}">
        <p14:creationId xmlns:p14="http://schemas.microsoft.com/office/powerpoint/2010/main" val="1694789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1C0904E-8DA3-4F07-A9A0-55E8D1A2BB43}"/>
              </a:ext>
            </a:extLst>
          </p:cNvPr>
          <p:cNvSpPr>
            <a:spLocks noGrp="1" noChangeArrowheads="1"/>
          </p:cNvSpPr>
          <p:nvPr>
            <p:ph type="title"/>
          </p:nvPr>
        </p:nvSpPr>
        <p:spPr>
          <a:xfrm>
            <a:off x="1919288" y="188913"/>
            <a:ext cx="7283450" cy="792162"/>
          </a:xfrm>
        </p:spPr>
        <p:txBody>
          <a:bodyPr/>
          <a:lstStyle/>
          <a:p>
            <a:pPr fontAlgn="auto">
              <a:spcAft>
                <a:spcPts val="0"/>
              </a:spcAft>
              <a:defRPr/>
            </a:pPr>
            <a:r>
              <a:rPr lang="cs-CZ" altLang="en-US" sz="5400" dirty="0">
                <a:latin typeface="Century Gothic" panose="020B0502020202020204" pitchFamily="34" charset="0"/>
              </a:rPr>
              <a:t>Infarkt myokardu</a:t>
            </a:r>
            <a:endParaRPr lang="en-GB" altLang="en-US" sz="5400" dirty="0">
              <a:latin typeface="Century Gothic" panose="020B0502020202020204" pitchFamily="34" charset="0"/>
            </a:endParaRPr>
          </a:p>
        </p:txBody>
      </p:sp>
      <p:sp>
        <p:nvSpPr>
          <p:cNvPr id="59395" name="Rectangle 3">
            <a:extLst>
              <a:ext uri="{FF2B5EF4-FFF2-40B4-BE49-F238E27FC236}">
                <a16:creationId xmlns:a16="http://schemas.microsoft.com/office/drawing/2014/main" id="{BC8560DE-F4FD-4A21-943F-F4FAAE238CDE}"/>
              </a:ext>
            </a:extLst>
          </p:cNvPr>
          <p:cNvSpPr>
            <a:spLocks noGrp="1"/>
          </p:cNvSpPr>
          <p:nvPr>
            <p:ph type="body" idx="1"/>
          </p:nvPr>
        </p:nvSpPr>
        <p:spPr>
          <a:xfrm>
            <a:off x="666000" y="1125538"/>
            <a:ext cx="9544800" cy="5732462"/>
          </a:xfrm>
        </p:spPr>
        <p:txBody>
          <a:bodyPr/>
          <a:lstStyle/>
          <a:p>
            <a:pPr eaLnBrk="1" hangingPunct="1">
              <a:lnSpc>
                <a:spcPct val="80000"/>
              </a:lnSpc>
            </a:pPr>
            <a:r>
              <a:rPr lang="cs-CZ" altLang="en-US" sz="3200" dirty="0">
                <a:latin typeface="Century Gothic" panose="020B0502020202020204" pitchFamily="34" charset="0"/>
              </a:rPr>
              <a:t>Klinické příznaky:</a:t>
            </a:r>
            <a:r>
              <a:rPr lang="en-GB" altLang="en-US" sz="3200" dirty="0">
                <a:latin typeface="Century Gothic" panose="020B0502020202020204" pitchFamily="34" charset="0"/>
              </a:rPr>
              <a:t> </a:t>
            </a:r>
            <a:endParaRPr lang="cs-CZ" altLang="en-US" sz="3200" dirty="0">
              <a:latin typeface="Century Gothic" panose="020B0502020202020204" pitchFamily="34" charset="0"/>
            </a:endParaRPr>
          </a:p>
          <a:p>
            <a:pPr eaLnBrk="1" hangingPunct="1">
              <a:lnSpc>
                <a:spcPct val="80000"/>
              </a:lnSpc>
            </a:pPr>
            <a:r>
              <a:rPr lang="cs-CZ" altLang="en-US" sz="3200" i="1" dirty="0">
                <a:solidFill>
                  <a:srgbClr val="FF0000"/>
                </a:solidFill>
                <a:latin typeface="Century Gothic" panose="020B0502020202020204" pitchFamily="34" charset="0"/>
              </a:rPr>
              <a:t>Bolest</a:t>
            </a:r>
            <a:r>
              <a:rPr lang="en-GB" altLang="en-US" sz="3200" dirty="0">
                <a:solidFill>
                  <a:srgbClr val="FF0000"/>
                </a:solidFill>
                <a:latin typeface="Century Gothic" panose="020B0502020202020204" pitchFamily="34" charset="0"/>
              </a:rPr>
              <a:t>,</a:t>
            </a:r>
            <a:r>
              <a:rPr lang="en-GB" altLang="en-US" sz="3200" dirty="0">
                <a:latin typeface="Century Gothic" panose="020B0502020202020204" pitchFamily="34" charset="0"/>
              </a:rPr>
              <a:t> </a:t>
            </a:r>
            <a:r>
              <a:rPr lang="cs-CZ" altLang="en-US" sz="3200" dirty="0">
                <a:latin typeface="Century Gothic" panose="020B0502020202020204" pitchFamily="34" charset="0"/>
              </a:rPr>
              <a:t>anginózní po cvičení. Rychlý nástup v klidových podmínkách, několik hodin.</a:t>
            </a:r>
            <a:r>
              <a:rPr lang="en-GB" altLang="en-US" sz="3200" dirty="0">
                <a:latin typeface="Century Gothic" panose="020B0502020202020204" pitchFamily="34" charset="0"/>
              </a:rPr>
              <a:t> </a:t>
            </a:r>
            <a:r>
              <a:rPr lang="cs-CZ" altLang="en-US" sz="3200" dirty="0">
                <a:latin typeface="Century Gothic" panose="020B0502020202020204" pitchFamily="34" charset="0"/>
              </a:rPr>
              <a:t>Intenzita bolesti osciluje, ve 20% nepřítomna („tichý“ IM, zejména u diabetiků a starších jedinců)</a:t>
            </a:r>
            <a:r>
              <a:rPr lang="en-GB" altLang="en-US" sz="3200" dirty="0">
                <a:latin typeface="Century Gothic" panose="020B0502020202020204" pitchFamily="34" charset="0"/>
              </a:rPr>
              <a:t> </a:t>
            </a:r>
            <a:endParaRPr lang="cs-CZ" altLang="en-US" sz="3200" dirty="0">
              <a:latin typeface="Century Gothic" panose="020B0502020202020204" pitchFamily="34" charset="0"/>
            </a:endParaRPr>
          </a:p>
          <a:p>
            <a:pPr eaLnBrk="1" hangingPunct="1">
              <a:lnSpc>
                <a:spcPct val="80000"/>
              </a:lnSpc>
            </a:pPr>
            <a:r>
              <a:rPr lang="cs-CZ" altLang="en-US" sz="3200" i="1" dirty="0">
                <a:solidFill>
                  <a:srgbClr val="FF0000"/>
                </a:solidFill>
                <a:latin typeface="Century Gothic" panose="020B0502020202020204" pitchFamily="34" charset="0"/>
              </a:rPr>
              <a:t>Aktivace vegetativního NS</a:t>
            </a:r>
            <a:r>
              <a:rPr lang="cs-CZ" altLang="en-US" sz="3200" i="1" dirty="0">
                <a:latin typeface="Century Gothic" panose="020B0502020202020204" pitchFamily="34" charset="0"/>
              </a:rPr>
              <a:t>: pocení, </a:t>
            </a:r>
            <a:r>
              <a:rPr lang="cs-CZ" altLang="en-US" sz="3200" i="1" dirty="0" err="1">
                <a:latin typeface="Century Gothic" panose="020B0502020202020204" pitchFamily="34" charset="0"/>
              </a:rPr>
              <a:t>nausea</a:t>
            </a:r>
            <a:r>
              <a:rPr lang="cs-CZ" altLang="en-US" sz="3200" i="1" dirty="0">
                <a:latin typeface="Century Gothic" panose="020B0502020202020204" pitchFamily="34" charset="0"/>
              </a:rPr>
              <a:t>, zvracení, únava, neklid</a:t>
            </a:r>
            <a:r>
              <a:rPr lang="cs-CZ" altLang="en-US" sz="3200" dirty="0">
                <a:latin typeface="Century Gothic" panose="020B0502020202020204" pitchFamily="34" charset="0"/>
              </a:rPr>
              <a:t>,</a:t>
            </a:r>
          </a:p>
          <a:p>
            <a:pPr eaLnBrk="1" hangingPunct="1">
              <a:lnSpc>
                <a:spcPct val="80000"/>
              </a:lnSpc>
            </a:pPr>
            <a:r>
              <a:rPr lang="cs-CZ" altLang="en-US" sz="3200" dirty="0">
                <a:latin typeface="Century Gothic" panose="020B0502020202020204" pitchFamily="34" charset="0"/>
              </a:rPr>
              <a:t>Pacienti jsou bledí, šedí, zpocení</a:t>
            </a:r>
          </a:p>
          <a:p>
            <a:pPr eaLnBrk="1" hangingPunct="1">
              <a:lnSpc>
                <a:spcPct val="80000"/>
              </a:lnSpc>
            </a:pPr>
            <a:r>
              <a:rPr lang="cs-CZ" altLang="en-US" sz="3200" i="1" dirty="0">
                <a:solidFill>
                  <a:srgbClr val="FF0000"/>
                </a:solidFill>
                <a:latin typeface="Century Gothic" panose="020B0502020202020204" pitchFamily="34" charset="0"/>
              </a:rPr>
              <a:t>Sinusová tachykardie</a:t>
            </a:r>
            <a:r>
              <a:rPr lang="cs-CZ" altLang="en-US" sz="3200" dirty="0">
                <a:solidFill>
                  <a:srgbClr val="FF0000"/>
                </a:solidFill>
                <a:latin typeface="Century Gothic" panose="020B0502020202020204" pitchFamily="34" charset="0"/>
              </a:rPr>
              <a:t> </a:t>
            </a:r>
            <a:r>
              <a:rPr lang="cs-CZ" altLang="en-US" sz="3200" dirty="0">
                <a:latin typeface="Century Gothic" panose="020B0502020202020204" pitchFamily="34" charset="0"/>
              </a:rPr>
              <a:t>(= aktivace sympatiku)</a:t>
            </a:r>
          </a:p>
          <a:p>
            <a:pPr eaLnBrk="1" hangingPunct="1">
              <a:lnSpc>
                <a:spcPct val="80000"/>
              </a:lnSpc>
            </a:pPr>
            <a:r>
              <a:rPr lang="cs-CZ" altLang="en-US" sz="3200" i="1" dirty="0">
                <a:solidFill>
                  <a:srgbClr val="FF0000"/>
                </a:solidFill>
                <a:latin typeface="Century Gothic" panose="020B0502020202020204" pitchFamily="34" charset="0"/>
              </a:rPr>
              <a:t>Lehká horečka </a:t>
            </a:r>
            <a:r>
              <a:rPr lang="en-GB" altLang="en-US" sz="3200" i="1" dirty="0">
                <a:solidFill>
                  <a:srgbClr val="FF0000"/>
                </a:solidFill>
                <a:latin typeface="Century Gothic" panose="020B0502020202020204" pitchFamily="34" charset="0"/>
              </a:rPr>
              <a:t> </a:t>
            </a:r>
            <a:r>
              <a:rPr lang="en-GB" altLang="en-US" sz="3200" dirty="0">
                <a:latin typeface="Century Gothic" panose="020B0502020202020204" pitchFamily="34" charset="0"/>
              </a:rPr>
              <a:t>(</a:t>
            </a:r>
            <a:r>
              <a:rPr lang="cs-CZ" altLang="en-US" sz="3200" dirty="0">
                <a:latin typeface="Century Gothic" panose="020B0502020202020204" pitchFamily="34" charset="0"/>
              </a:rPr>
              <a:t>do</a:t>
            </a:r>
            <a:r>
              <a:rPr lang="en-GB" altLang="en-US" sz="3200" dirty="0">
                <a:latin typeface="Century Gothic" panose="020B0502020202020204" pitchFamily="34" charset="0"/>
              </a:rPr>
              <a:t> 38°C) </a:t>
            </a:r>
            <a:r>
              <a:rPr lang="cs-CZ" altLang="en-US" sz="3200" dirty="0">
                <a:latin typeface="Century Gothic" panose="020B0502020202020204" pitchFamily="34" charset="0"/>
              </a:rPr>
              <a:t>během prvních 5 dnů</a:t>
            </a:r>
            <a:r>
              <a:rPr lang="en-GB" altLang="en-US" sz="3200" dirty="0">
                <a:latin typeface="Century Gothic" panose="020B0502020202020204" pitchFamily="34" charset="0"/>
              </a:rPr>
              <a:t> </a:t>
            </a:r>
          </a:p>
        </p:txBody>
      </p:sp>
      <p:sp>
        <p:nvSpPr>
          <p:cNvPr id="3" name="Zástupný symbol pro číslo snímku 2">
            <a:extLst>
              <a:ext uri="{FF2B5EF4-FFF2-40B4-BE49-F238E27FC236}">
                <a16:creationId xmlns:a16="http://schemas.microsoft.com/office/drawing/2014/main" id="{9E6294DA-42E4-4B52-A055-285B90F5924A}"/>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Tree>
    <p:extLst>
      <p:ext uri="{BB962C8B-B14F-4D97-AF65-F5344CB8AC3E}">
        <p14:creationId xmlns:p14="http://schemas.microsoft.com/office/powerpoint/2010/main" val="2680114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3C53EC7D-8136-4FB9-9DD0-31EE6B5E0555}"/>
              </a:ext>
            </a:extLst>
          </p:cNvPr>
          <p:cNvSpPr>
            <a:spLocks noGrp="1" noChangeArrowheads="1"/>
          </p:cNvSpPr>
          <p:nvPr>
            <p:ph type="title"/>
          </p:nvPr>
        </p:nvSpPr>
        <p:spPr/>
        <p:txBody>
          <a:bodyPr/>
          <a:lstStyle/>
          <a:p>
            <a:pPr fontAlgn="auto">
              <a:spcAft>
                <a:spcPts val="0"/>
              </a:spcAft>
              <a:defRPr/>
            </a:pPr>
            <a:r>
              <a:rPr lang="cs-CZ" altLang="en-US" sz="6000" dirty="0">
                <a:latin typeface="Century Gothic" panose="020B0502020202020204" pitchFamily="34" charset="0"/>
              </a:rPr>
              <a:t>Diagnostika  IM</a:t>
            </a:r>
            <a:endParaRPr lang="en-GB" altLang="en-US" sz="6000" dirty="0">
              <a:latin typeface="Century Gothic" panose="020B0502020202020204" pitchFamily="34" charset="0"/>
            </a:endParaRPr>
          </a:p>
        </p:txBody>
      </p:sp>
      <p:sp>
        <p:nvSpPr>
          <p:cNvPr id="84995" name="Rectangle 3">
            <a:extLst>
              <a:ext uri="{FF2B5EF4-FFF2-40B4-BE49-F238E27FC236}">
                <a16:creationId xmlns:a16="http://schemas.microsoft.com/office/drawing/2014/main" id="{0FCC1455-9DB3-4B04-994A-B58BCB526A45}"/>
              </a:ext>
            </a:extLst>
          </p:cNvPr>
          <p:cNvSpPr>
            <a:spLocks noGrp="1" noChangeArrowheads="1"/>
          </p:cNvSpPr>
          <p:nvPr>
            <p:ph type="body" idx="1"/>
          </p:nvPr>
        </p:nvSpPr>
        <p:spPr/>
        <p:txBody>
          <a:bodyPr>
            <a:normAutofit/>
          </a:bodyPr>
          <a:lstStyle/>
          <a:p>
            <a:pPr marL="0" indent="0" fontAlgn="auto">
              <a:spcAft>
                <a:spcPts val="0"/>
              </a:spcAft>
              <a:buNone/>
              <a:defRPr/>
            </a:pPr>
            <a:r>
              <a:rPr lang="cs-CZ" altLang="en-US" sz="3900" dirty="0">
                <a:latin typeface="Century Gothic" panose="020B0502020202020204" pitchFamily="34" charset="0"/>
              </a:rPr>
              <a:t>Alespoň dva příznaky přítomny: </a:t>
            </a:r>
          </a:p>
          <a:p>
            <a:pPr fontAlgn="auto">
              <a:spcAft>
                <a:spcPts val="0"/>
              </a:spcAft>
              <a:buFont typeface="Wingdings 2"/>
              <a:buChar char=""/>
              <a:defRPr/>
            </a:pPr>
            <a:r>
              <a:rPr lang="cs-CZ" altLang="en-US" sz="3900" dirty="0">
                <a:solidFill>
                  <a:srgbClr val="FF0000"/>
                </a:solidFill>
                <a:latin typeface="Century Gothic" panose="020B0502020202020204" pitchFamily="34" charset="0"/>
              </a:rPr>
              <a:t>Typická bolest na hrudníku</a:t>
            </a:r>
            <a:endParaRPr lang="en-GB" altLang="en-US" sz="3900" dirty="0">
              <a:solidFill>
                <a:srgbClr val="FF0000"/>
              </a:solidFill>
              <a:latin typeface="Century Gothic" panose="020B0502020202020204" pitchFamily="34" charset="0"/>
            </a:endParaRPr>
          </a:p>
          <a:p>
            <a:pPr fontAlgn="auto">
              <a:spcAft>
                <a:spcPts val="0"/>
              </a:spcAft>
              <a:buFont typeface="Wingdings 2"/>
              <a:buChar char=""/>
              <a:defRPr/>
            </a:pPr>
            <a:r>
              <a:rPr lang="cs-CZ" altLang="en-US" sz="3900" dirty="0">
                <a:solidFill>
                  <a:srgbClr val="FF0000"/>
                </a:solidFill>
                <a:latin typeface="Century Gothic" panose="020B0502020202020204" pitchFamily="34" charset="0"/>
              </a:rPr>
              <a:t>Odpovídající změny na EKG</a:t>
            </a:r>
            <a:endParaRPr lang="en-GB" altLang="en-US" sz="3900" dirty="0">
              <a:solidFill>
                <a:srgbClr val="FF0000"/>
              </a:solidFill>
              <a:latin typeface="Century Gothic" panose="020B0502020202020204" pitchFamily="34" charset="0"/>
            </a:endParaRPr>
          </a:p>
          <a:p>
            <a:pPr fontAlgn="auto">
              <a:spcAft>
                <a:spcPts val="0"/>
              </a:spcAft>
              <a:buFont typeface="Wingdings 2"/>
              <a:buChar char=""/>
              <a:defRPr/>
            </a:pPr>
            <a:r>
              <a:rPr lang="cs-CZ" altLang="en-US" sz="3900" dirty="0">
                <a:solidFill>
                  <a:srgbClr val="FF0000"/>
                </a:solidFill>
                <a:latin typeface="Century Gothic" panose="020B0502020202020204" pitchFamily="34" charset="0"/>
              </a:rPr>
              <a:t>Nárůst srdečních biomarkerů</a:t>
            </a:r>
            <a:endParaRPr lang="en-GB" altLang="en-US" sz="3900" dirty="0">
              <a:solidFill>
                <a:srgbClr val="FF0000"/>
              </a:solidFill>
              <a:latin typeface="Century Gothic" panose="020B0502020202020204" pitchFamily="34" charset="0"/>
            </a:endParaRPr>
          </a:p>
          <a:p>
            <a:pPr fontAlgn="auto">
              <a:spcAft>
                <a:spcPts val="0"/>
              </a:spcAft>
              <a:buFont typeface="Wingdings 2"/>
              <a:buChar char=""/>
              <a:defRPr/>
            </a:pPr>
            <a:endParaRPr lang="en-GB" altLang="en-US" sz="3900" dirty="0">
              <a:solidFill>
                <a:srgbClr val="993300"/>
              </a:solidFill>
              <a:latin typeface="Century Gothic" panose="020B0502020202020204" pitchFamily="34" charset="0"/>
            </a:endParaRPr>
          </a:p>
        </p:txBody>
      </p:sp>
      <p:sp>
        <p:nvSpPr>
          <p:cNvPr id="3" name="Zástupný symbol pro číslo snímku 2">
            <a:extLst>
              <a:ext uri="{FF2B5EF4-FFF2-40B4-BE49-F238E27FC236}">
                <a16:creationId xmlns:a16="http://schemas.microsoft.com/office/drawing/2014/main" id="{1EC56142-D3A4-47EC-84BC-F907E4C27979}"/>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Tree>
    <p:extLst>
      <p:ext uri="{BB962C8B-B14F-4D97-AF65-F5344CB8AC3E}">
        <p14:creationId xmlns:p14="http://schemas.microsoft.com/office/powerpoint/2010/main" val="338514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FA4359-5F0D-469C-91E7-62C96EF86468}"/>
              </a:ext>
            </a:extLst>
          </p:cNvPr>
          <p:cNvSpPr>
            <a:spLocks noGrp="1"/>
          </p:cNvSpPr>
          <p:nvPr>
            <p:ph type="title"/>
          </p:nvPr>
        </p:nvSpPr>
        <p:spPr/>
        <p:txBody>
          <a:bodyPr/>
          <a:lstStyle/>
          <a:p>
            <a:pPr eaLnBrk="1" hangingPunct="1">
              <a:defRPr/>
            </a:pPr>
            <a:r>
              <a:rPr lang="cs-CZ" dirty="0" err="1">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Epikardiální</a:t>
            </a:r>
            <a:r>
              <a:rPr lang="cs-CZ"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 tuková tkáň</a:t>
            </a:r>
            <a:endParaRPr lang="en-US"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759A1589-B7A4-4EDE-93A5-9763AC3187CA}"/>
              </a:ext>
            </a:extLst>
          </p:cNvPr>
          <p:cNvSpPr>
            <a:spLocks noGrp="1"/>
          </p:cNvSpPr>
          <p:nvPr>
            <p:ph idx="1"/>
          </p:nvPr>
        </p:nvSpPr>
        <p:spPr/>
        <p:txBody>
          <a:bodyPr/>
          <a:lstStyle/>
          <a:p>
            <a:pPr marL="0" indent="0">
              <a:buNone/>
              <a:defRPr/>
            </a:pPr>
            <a:r>
              <a:rPr lang="cs-CZ" altLang="en-US" dirty="0" err="1">
                <a:solidFill>
                  <a:srgbClr val="FF0000"/>
                </a:solidFill>
                <a:effectLst>
                  <a:outerShdw blurRad="38100" dist="38100" dir="2700000" algn="tl">
                    <a:srgbClr val="C0C0C0"/>
                  </a:outerShdw>
                </a:effectLst>
                <a:latin typeface="Century Gothic" panose="020B0502020202020204" pitchFamily="34" charset="0"/>
              </a:rPr>
              <a:t>Epikardiální</a:t>
            </a:r>
            <a:r>
              <a:rPr lang="cs-CZ" altLang="en-US" dirty="0">
                <a:solidFill>
                  <a:srgbClr val="FF0000"/>
                </a:solidFill>
                <a:effectLst>
                  <a:outerShdw blurRad="38100" dist="38100" dir="2700000" algn="tl">
                    <a:srgbClr val="C0C0C0"/>
                  </a:outerShdw>
                </a:effectLst>
                <a:latin typeface="Century Gothic" panose="020B0502020202020204" pitchFamily="34" charset="0"/>
              </a:rPr>
              <a:t> část </a:t>
            </a:r>
          </a:p>
          <a:p>
            <a:pPr marL="0" indent="0">
              <a:buNone/>
              <a:defRPr/>
            </a:pPr>
            <a:r>
              <a:rPr lang="cs-CZ" altLang="en-US" dirty="0">
                <a:solidFill>
                  <a:srgbClr val="FF0000"/>
                </a:solidFill>
                <a:effectLst>
                  <a:outerShdw blurRad="38100" dist="38100" dir="2700000" algn="tl">
                    <a:srgbClr val="C0C0C0"/>
                  </a:outerShdw>
                </a:effectLst>
                <a:latin typeface="Century Gothic" panose="020B0502020202020204" pitchFamily="34" charset="0"/>
              </a:rPr>
              <a:t>Funkce</a:t>
            </a:r>
          </a:p>
          <a:p>
            <a:pPr marL="0" indent="0">
              <a:lnSpc>
                <a:spcPct val="100000"/>
              </a:lnSpc>
              <a:buFont typeface="Wingdings" panose="05000000000000000000" pitchFamily="2" charset="2"/>
              <a:buChar char="q"/>
              <a:defRPr/>
            </a:pPr>
            <a:r>
              <a:rPr lang="cs-CZ" altLang="en-US" dirty="0">
                <a:effectLst>
                  <a:outerShdw blurRad="38100" dist="38100" dir="2700000" algn="tl">
                    <a:srgbClr val="C0C0C0"/>
                  </a:outerShdw>
                </a:effectLst>
                <a:latin typeface="Century Gothic" panose="020B0502020202020204" pitchFamily="34" charset="0"/>
              </a:rPr>
              <a:t>Tukový depot pro zátěžové situace </a:t>
            </a:r>
          </a:p>
          <a:p>
            <a:pPr marL="0" indent="0">
              <a:lnSpc>
                <a:spcPct val="100000"/>
              </a:lnSpc>
              <a:buFont typeface="Wingdings" panose="05000000000000000000" pitchFamily="2" charset="2"/>
              <a:buChar char="q"/>
              <a:defRPr/>
            </a:pPr>
            <a:r>
              <a:rPr lang="cs-CZ" altLang="en-US" dirty="0" err="1">
                <a:effectLst>
                  <a:outerShdw blurRad="38100" dist="38100" dir="2700000" algn="tl">
                    <a:srgbClr val="C0C0C0"/>
                  </a:outerShdw>
                </a:effectLst>
                <a:latin typeface="Century Gothic" panose="020B0502020202020204" pitchFamily="34" charset="0"/>
              </a:rPr>
              <a:t>Pufrační</a:t>
            </a:r>
            <a:r>
              <a:rPr lang="cs-CZ" altLang="en-US" dirty="0">
                <a:effectLst>
                  <a:outerShdw blurRad="38100" dist="38100" dir="2700000" algn="tl">
                    <a:srgbClr val="C0C0C0"/>
                  </a:outerShdw>
                </a:effectLst>
                <a:latin typeface="Century Gothic" panose="020B0502020202020204" pitchFamily="34" charset="0"/>
              </a:rPr>
              <a:t> systém pro </a:t>
            </a:r>
            <a:r>
              <a:rPr lang="cs-CZ" altLang="en-US" dirty="0" err="1">
                <a:effectLst>
                  <a:outerShdw blurRad="38100" dist="38100" dir="2700000" algn="tl">
                    <a:srgbClr val="C0C0C0"/>
                  </a:outerShdw>
                </a:effectLst>
                <a:latin typeface="Century Gothic" panose="020B0502020202020204" pitchFamily="34" charset="0"/>
              </a:rPr>
              <a:t>liperlipidemické</a:t>
            </a:r>
            <a:r>
              <a:rPr lang="cs-CZ" altLang="en-US" dirty="0">
                <a:effectLst>
                  <a:outerShdw blurRad="38100" dist="38100" dir="2700000" algn="tl">
                    <a:srgbClr val="C0C0C0"/>
                  </a:outerShdw>
                </a:effectLst>
                <a:latin typeface="Century Gothic" panose="020B0502020202020204" pitchFamily="34" charset="0"/>
              </a:rPr>
              <a:t> situace, které </a:t>
            </a:r>
            <a:r>
              <a:rPr lang="cs-CZ" altLang="en-US" dirty="0" err="1">
                <a:effectLst>
                  <a:outerShdw blurRad="38100" dist="38100" dir="2700000" algn="tl">
                    <a:srgbClr val="C0C0C0"/>
                  </a:outerShdw>
                </a:effectLst>
                <a:latin typeface="Century Gothic" panose="020B0502020202020204" pitchFamily="34" charset="0"/>
              </a:rPr>
              <a:t>kardiomyocyty</a:t>
            </a:r>
            <a:r>
              <a:rPr lang="cs-CZ" altLang="en-US" dirty="0">
                <a:effectLst>
                  <a:outerShdw blurRad="38100" dist="38100" dir="2700000" algn="tl">
                    <a:srgbClr val="C0C0C0"/>
                  </a:outerShdw>
                </a:effectLst>
                <a:latin typeface="Century Gothic" panose="020B0502020202020204" pitchFamily="34" charset="0"/>
              </a:rPr>
              <a:t> špatně tolerují </a:t>
            </a:r>
          </a:p>
          <a:p>
            <a:pPr marL="0" indent="0">
              <a:lnSpc>
                <a:spcPct val="100000"/>
              </a:lnSpc>
              <a:buFont typeface="Wingdings" panose="05000000000000000000" pitchFamily="2" charset="2"/>
              <a:buChar char="q"/>
              <a:defRPr/>
            </a:pPr>
            <a:r>
              <a:rPr lang="cs-CZ" altLang="en-US" dirty="0">
                <a:effectLst>
                  <a:outerShdw blurRad="38100" dist="38100" dir="2700000" algn="tl">
                    <a:srgbClr val="C0C0C0"/>
                  </a:outerShdw>
                </a:effectLst>
                <a:latin typeface="Century Gothic" panose="020B0502020202020204" pitchFamily="34" charset="0"/>
              </a:rPr>
              <a:t>Udržování tepla v myokardu  při změnách teploty tělového jádra (vlastnosti hnědého tuku)</a:t>
            </a:r>
          </a:p>
          <a:p>
            <a:pPr marL="0" indent="0">
              <a:lnSpc>
                <a:spcPct val="100000"/>
              </a:lnSpc>
              <a:buFont typeface="Wingdings" panose="05000000000000000000" pitchFamily="2" charset="2"/>
              <a:buChar char="q"/>
              <a:defRPr/>
            </a:pPr>
            <a:r>
              <a:rPr lang="cs-CZ" altLang="en-US" dirty="0">
                <a:effectLst>
                  <a:outerShdw blurRad="38100" dist="38100" dir="2700000" algn="tl">
                    <a:srgbClr val="C0C0C0"/>
                  </a:outerShdw>
                </a:effectLst>
                <a:latin typeface="Century Gothic" panose="020B0502020202020204" pitchFamily="34" charset="0"/>
              </a:rPr>
              <a:t>„Polštář“ pro cévy při rázech pulsové vlny</a:t>
            </a:r>
          </a:p>
          <a:p>
            <a:pPr marL="0" indent="0">
              <a:lnSpc>
                <a:spcPct val="100000"/>
              </a:lnSpc>
              <a:buFont typeface="Wingdings" panose="05000000000000000000" pitchFamily="2" charset="2"/>
              <a:buChar char="q"/>
              <a:defRPr/>
            </a:pPr>
            <a:r>
              <a:rPr lang="cs-CZ" altLang="en-US" dirty="0">
                <a:effectLst>
                  <a:outerShdw blurRad="38100" dist="38100" dir="2700000" algn="tl">
                    <a:srgbClr val="C0C0C0"/>
                  </a:outerShdw>
                </a:effectLst>
                <a:latin typeface="Century Gothic" panose="020B0502020202020204" pitchFamily="34" charset="0"/>
              </a:rPr>
              <a:t> </a:t>
            </a:r>
            <a:r>
              <a:rPr lang="cs-CZ" altLang="en-US" dirty="0" err="1">
                <a:effectLst>
                  <a:outerShdw blurRad="38100" dist="38100" dir="2700000" algn="tl">
                    <a:srgbClr val="C0C0C0"/>
                  </a:outerShdw>
                </a:effectLst>
                <a:latin typeface="Century Gothic" panose="020B0502020202020204" pitchFamily="34" charset="0"/>
              </a:rPr>
              <a:t>Remodelace</a:t>
            </a:r>
            <a:r>
              <a:rPr lang="cs-CZ" altLang="en-US" dirty="0">
                <a:effectLst>
                  <a:outerShdw blurRad="38100" dist="38100" dir="2700000" algn="tl">
                    <a:srgbClr val="C0C0C0"/>
                  </a:outerShdw>
                </a:effectLst>
                <a:latin typeface="Century Gothic" panose="020B0502020202020204" pitchFamily="34" charset="0"/>
              </a:rPr>
              <a:t> cév (pozitivní)</a:t>
            </a:r>
          </a:p>
          <a:p>
            <a:pPr marL="0" indent="0">
              <a:lnSpc>
                <a:spcPct val="100000"/>
              </a:lnSpc>
              <a:buNone/>
              <a:defRPr/>
            </a:pPr>
            <a:endParaRPr lang="cs-CZ" altLang="en-US" sz="2400" dirty="0">
              <a:latin typeface="Century Gothic" panose="020B0502020202020204" pitchFamily="34" charset="0"/>
            </a:endParaRPr>
          </a:p>
          <a:p>
            <a:pPr marL="0" indent="0">
              <a:buNone/>
              <a:defRPr/>
            </a:pPr>
            <a:endParaRPr lang="en-US" altLang="en-US" dirty="0"/>
          </a:p>
        </p:txBody>
      </p:sp>
      <p:sp>
        <p:nvSpPr>
          <p:cNvPr id="5" name="Zástupný symbol pro číslo snímku 4">
            <a:extLst>
              <a:ext uri="{FF2B5EF4-FFF2-40B4-BE49-F238E27FC236}">
                <a16:creationId xmlns:a16="http://schemas.microsoft.com/office/drawing/2014/main" id="{91C8860A-9591-443F-8D32-CF19B3A195A0}"/>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extLst>
      <p:ext uri="{BB962C8B-B14F-4D97-AF65-F5344CB8AC3E}">
        <p14:creationId xmlns:p14="http://schemas.microsoft.com/office/powerpoint/2010/main" val="1993516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S25798-13-f60">
            <a:extLst>
              <a:ext uri="{FF2B5EF4-FFF2-40B4-BE49-F238E27FC236}">
                <a16:creationId xmlns:a16="http://schemas.microsoft.com/office/drawing/2014/main" id="{53C92D60-AF0D-436B-AECC-EDB00EAC3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692151"/>
            <a:ext cx="7561262"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3">
            <a:extLst>
              <a:ext uri="{FF2B5EF4-FFF2-40B4-BE49-F238E27FC236}">
                <a16:creationId xmlns:a16="http://schemas.microsoft.com/office/drawing/2014/main" id="{0E05C682-4140-4803-8CD9-45D93C5EBD7C}"/>
              </a:ext>
            </a:extLst>
          </p:cNvPr>
          <p:cNvSpPr txBox="1">
            <a:spLocks noChangeArrowheads="1"/>
          </p:cNvSpPr>
          <p:nvPr/>
        </p:nvSpPr>
        <p:spPr bwMode="auto">
          <a:xfrm>
            <a:off x="2855914" y="5392739"/>
            <a:ext cx="66246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altLang="en-US" sz="2000" dirty="0">
                <a:solidFill>
                  <a:srgbClr val="993300"/>
                </a:solidFill>
                <a:effectLst>
                  <a:outerShdw blurRad="38100" dist="38100" dir="2700000" algn="tl">
                    <a:srgbClr val="000000">
                      <a:alpha val="43137"/>
                    </a:srgbClr>
                  </a:outerShdw>
                </a:effectLst>
                <a:latin typeface="Century Gothic" panose="020B0502020202020204" pitchFamily="34" charset="0"/>
              </a:rPr>
              <a:t>MI </a:t>
            </a:r>
            <a:r>
              <a:rPr lang="cs-CZ" altLang="en-US" sz="2000" dirty="0" err="1">
                <a:solidFill>
                  <a:srgbClr val="993300"/>
                </a:solidFill>
                <a:effectLst>
                  <a:outerShdw blurRad="38100" dist="38100" dir="2700000" algn="tl">
                    <a:srgbClr val="000000">
                      <a:alpha val="43137"/>
                    </a:srgbClr>
                  </a:outerShdw>
                </a:effectLst>
                <a:latin typeface="Century Gothic" panose="020B0502020202020204" pitchFamily="34" charset="0"/>
              </a:rPr>
              <a:t>Signs</a:t>
            </a:r>
            <a:r>
              <a:rPr lang="cs-CZ" altLang="en-US" sz="2000" dirty="0">
                <a:solidFill>
                  <a:srgbClr val="993300"/>
                </a:solidFill>
                <a:effectLst>
                  <a:outerShdw blurRad="38100" dist="38100" dir="2700000" algn="tl">
                    <a:srgbClr val="000000">
                      <a:alpha val="43137"/>
                    </a:srgbClr>
                  </a:outerShdw>
                </a:effectLst>
                <a:latin typeface="Century Gothic" panose="020B0502020202020204" pitchFamily="34" charset="0"/>
              </a:rPr>
              <a:t> on ECG </a:t>
            </a:r>
          </a:p>
          <a:p>
            <a:pPr eaLnBrk="1" hangingPunct="1">
              <a:defRPr/>
            </a:pPr>
            <a:r>
              <a:rPr lang="en-GB" altLang="en-US" sz="2000" dirty="0">
                <a:solidFill>
                  <a:srgbClr val="993300"/>
                </a:solidFill>
                <a:effectLst>
                  <a:outerShdw blurRad="38100" dist="38100" dir="2700000" algn="tl">
                    <a:srgbClr val="000000">
                      <a:alpha val="43137"/>
                    </a:srgbClr>
                  </a:outerShdw>
                </a:effectLst>
                <a:latin typeface="Century Gothic" panose="020B0502020202020204" pitchFamily="34" charset="0"/>
              </a:rPr>
              <a:t>Q</a:t>
            </a:r>
            <a:r>
              <a:rPr lang="cs-CZ" altLang="en-US" sz="2000" dirty="0">
                <a:solidFill>
                  <a:srgbClr val="993300"/>
                </a:solidFill>
                <a:effectLst>
                  <a:outerShdw blurRad="38100" dist="38100" dir="2700000" algn="tl">
                    <a:srgbClr val="000000">
                      <a:alpha val="43137"/>
                    </a:srgbClr>
                  </a:outerShdw>
                </a:effectLst>
                <a:latin typeface="Century Gothic" panose="020B0502020202020204" pitchFamily="34" charset="0"/>
              </a:rPr>
              <a:t> </a:t>
            </a:r>
            <a:r>
              <a:rPr lang="cs-CZ" altLang="en-US" sz="2000" dirty="0" err="1">
                <a:solidFill>
                  <a:srgbClr val="993300"/>
                </a:solidFill>
                <a:effectLst>
                  <a:outerShdw blurRad="38100" dist="38100" dir="2700000" algn="tl">
                    <a:srgbClr val="000000">
                      <a:alpha val="43137"/>
                    </a:srgbClr>
                  </a:outerShdw>
                </a:effectLst>
                <a:latin typeface="Century Gothic" panose="020B0502020202020204" pitchFamily="34" charset="0"/>
              </a:rPr>
              <a:t>wave</a:t>
            </a:r>
            <a:r>
              <a:rPr lang="en-GB" altLang="en-US" sz="2000" dirty="0">
                <a:solidFill>
                  <a:srgbClr val="993300"/>
                </a:solidFill>
                <a:effectLst>
                  <a:outerShdw blurRad="38100" dist="38100" dir="2700000" algn="tl">
                    <a:srgbClr val="000000">
                      <a:alpha val="43137"/>
                    </a:srgbClr>
                  </a:outerShdw>
                </a:effectLst>
                <a:latin typeface="Century Gothic" panose="020B0502020202020204" pitchFamily="34" charset="0"/>
              </a:rPr>
              <a:t>,</a:t>
            </a:r>
            <a:r>
              <a:rPr lang="cs-CZ" altLang="en-US" sz="2000" dirty="0">
                <a:solidFill>
                  <a:srgbClr val="993300"/>
                </a:solidFill>
                <a:effectLst>
                  <a:outerShdw blurRad="38100" dist="38100" dir="2700000" algn="tl">
                    <a:srgbClr val="000000">
                      <a:alpha val="43137"/>
                    </a:srgbClr>
                  </a:outerShdw>
                </a:effectLst>
                <a:latin typeface="Century Gothic" panose="020B0502020202020204" pitchFamily="34" charset="0"/>
              </a:rPr>
              <a:t> </a:t>
            </a:r>
            <a:r>
              <a:rPr lang="en-GB" altLang="en-US" sz="2000" dirty="0">
                <a:solidFill>
                  <a:srgbClr val="993300"/>
                </a:solidFill>
                <a:effectLst>
                  <a:outerShdw blurRad="38100" dist="38100" dir="2700000" algn="tl">
                    <a:srgbClr val="000000">
                      <a:alpha val="43137"/>
                    </a:srgbClr>
                  </a:outerShdw>
                </a:effectLst>
                <a:latin typeface="Century Gothic" panose="020B0502020202020204" pitchFamily="34" charset="0"/>
              </a:rPr>
              <a:t>ST</a:t>
            </a:r>
            <a:r>
              <a:rPr lang="cs-CZ" altLang="en-US" sz="2000" dirty="0">
                <a:solidFill>
                  <a:srgbClr val="993300"/>
                </a:solidFill>
                <a:effectLst>
                  <a:outerShdw blurRad="38100" dist="38100" dir="2700000" algn="tl">
                    <a:srgbClr val="000000">
                      <a:alpha val="43137"/>
                    </a:srgbClr>
                  </a:outerShdw>
                </a:effectLst>
                <a:latin typeface="Century Gothic" panose="020B0502020202020204" pitchFamily="34" charset="0"/>
              </a:rPr>
              <a:t> </a:t>
            </a:r>
            <a:r>
              <a:rPr lang="cs-CZ" altLang="en-US" sz="2000" dirty="0" err="1">
                <a:solidFill>
                  <a:srgbClr val="993300"/>
                </a:solidFill>
                <a:effectLst>
                  <a:outerShdw blurRad="38100" dist="38100" dir="2700000" algn="tl">
                    <a:srgbClr val="000000">
                      <a:alpha val="43137"/>
                    </a:srgbClr>
                  </a:outerShdw>
                </a:effectLst>
                <a:latin typeface="Century Gothic" panose="020B0502020202020204" pitchFamily="34" charset="0"/>
              </a:rPr>
              <a:t>elevation</a:t>
            </a:r>
            <a:r>
              <a:rPr lang="cs-CZ" altLang="en-US" sz="2000" dirty="0">
                <a:solidFill>
                  <a:srgbClr val="993300"/>
                </a:solidFill>
                <a:effectLst>
                  <a:outerShdw blurRad="38100" dist="38100" dir="2700000" algn="tl">
                    <a:srgbClr val="000000">
                      <a:alpha val="43137"/>
                    </a:srgbClr>
                  </a:outerShdw>
                </a:effectLst>
                <a:latin typeface="Century Gothic" panose="020B0502020202020204" pitchFamily="34" charset="0"/>
              </a:rPr>
              <a:t>, </a:t>
            </a:r>
            <a:r>
              <a:rPr lang="en-GB" altLang="en-US" sz="2000" dirty="0">
                <a:solidFill>
                  <a:srgbClr val="993300"/>
                </a:solidFill>
                <a:effectLst>
                  <a:outerShdw blurRad="38100" dist="38100" dir="2700000" algn="tl">
                    <a:srgbClr val="000000">
                      <a:alpha val="43137"/>
                    </a:srgbClr>
                  </a:outerShdw>
                </a:effectLst>
                <a:latin typeface="Century Gothic" panose="020B0502020202020204" pitchFamily="34" charset="0"/>
              </a:rPr>
              <a:t>T </a:t>
            </a:r>
            <a:r>
              <a:rPr lang="cs-CZ" altLang="en-US" sz="2000" dirty="0" err="1">
                <a:solidFill>
                  <a:srgbClr val="993300"/>
                </a:solidFill>
                <a:effectLst>
                  <a:outerShdw blurRad="38100" dist="38100" dir="2700000" algn="tl">
                    <a:srgbClr val="000000">
                      <a:alpha val="43137"/>
                    </a:srgbClr>
                  </a:outerShdw>
                </a:effectLst>
                <a:latin typeface="Century Gothic" panose="020B0502020202020204" pitchFamily="34" charset="0"/>
              </a:rPr>
              <a:t>wave</a:t>
            </a:r>
            <a:r>
              <a:rPr lang="cs-CZ" altLang="en-US" sz="2000" dirty="0">
                <a:solidFill>
                  <a:srgbClr val="993300"/>
                </a:solidFill>
                <a:effectLst>
                  <a:outerShdw blurRad="38100" dist="38100" dir="2700000" algn="tl">
                    <a:srgbClr val="000000">
                      <a:alpha val="43137"/>
                    </a:srgbClr>
                  </a:outerShdw>
                </a:effectLst>
                <a:latin typeface="Century Gothic" panose="020B0502020202020204" pitchFamily="34" charset="0"/>
              </a:rPr>
              <a:t> </a:t>
            </a:r>
            <a:r>
              <a:rPr lang="cs-CZ" altLang="en-US" sz="2000" dirty="0" err="1">
                <a:solidFill>
                  <a:srgbClr val="993300"/>
                </a:solidFill>
                <a:effectLst>
                  <a:outerShdw blurRad="38100" dist="38100" dir="2700000" algn="tl">
                    <a:srgbClr val="000000">
                      <a:alpha val="43137"/>
                    </a:srgbClr>
                  </a:outerShdw>
                </a:effectLst>
                <a:latin typeface="Century Gothic" panose="020B0502020202020204" pitchFamily="34" charset="0"/>
              </a:rPr>
              <a:t>inversion</a:t>
            </a:r>
            <a:r>
              <a:rPr lang="en-GB" altLang="en-US" sz="2000" dirty="0">
                <a:solidFill>
                  <a:srgbClr val="993300"/>
                </a:solidFill>
                <a:effectLst>
                  <a:outerShdw blurRad="38100" dist="38100" dir="2700000" algn="tl">
                    <a:srgbClr val="000000">
                      <a:alpha val="43137"/>
                    </a:srgbClr>
                  </a:outerShdw>
                </a:effectLst>
                <a:latin typeface="Century Gothic" panose="020B0502020202020204" pitchFamily="34" charset="0"/>
              </a:rPr>
              <a:t> </a:t>
            </a:r>
          </a:p>
        </p:txBody>
      </p:sp>
      <p:sp>
        <p:nvSpPr>
          <p:cNvPr id="3" name="Zástupný symbol pro číslo snímku 2">
            <a:extLst>
              <a:ext uri="{FF2B5EF4-FFF2-40B4-BE49-F238E27FC236}">
                <a16:creationId xmlns:a16="http://schemas.microsoft.com/office/drawing/2014/main" id="{488FB867-43D2-439B-AA34-D53421A62373}"/>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pPr/>
              <a:t>50</a:t>
            </a:fld>
            <a:endParaRPr lang="cs-CZ" altLang="en-US"/>
          </a:p>
        </p:txBody>
      </p:sp>
    </p:spTree>
    <p:extLst>
      <p:ext uri="{BB962C8B-B14F-4D97-AF65-F5344CB8AC3E}">
        <p14:creationId xmlns:p14="http://schemas.microsoft.com/office/powerpoint/2010/main" val="332371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25798-13-f61">
            <a:extLst>
              <a:ext uri="{FF2B5EF4-FFF2-40B4-BE49-F238E27FC236}">
                <a16:creationId xmlns:a16="http://schemas.microsoft.com/office/drawing/2014/main" id="{7DE3FBFC-A9C1-450B-A99F-E38FE55DA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0"/>
            <a:ext cx="2754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a:extLst>
              <a:ext uri="{FF2B5EF4-FFF2-40B4-BE49-F238E27FC236}">
                <a16:creationId xmlns:a16="http://schemas.microsoft.com/office/drawing/2014/main" id="{791A0D00-234F-4BF8-8152-5D564E99520D}"/>
              </a:ext>
            </a:extLst>
          </p:cNvPr>
          <p:cNvSpPr txBox="1">
            <a:spLocks noChangeArrowheads="1"/>
          </p:cNvSpPr>
          <p:nvPr/>
        </p:nvSpPr>
        <p:spPr bwMode="auto">
          <a:xfrm>
            <a:off x="4943475" y="573088"/>
            <a:ext cx="48974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altLang="en-US" dirty="0">
                <a:solidFill>
                  <a:srgbClr val="993300"/>
                </a:solidFill>
                <a:effectLst>
                  <a:outerShdw blurRad="38100" dist="38100" dir="2700000" algn="tl">
                    <a:srgbClr val="000000">
                      <a:alpha val="43137"/>
                    </a:srgbClr>
                  </a:outerShdw>
                </a:effectLst>
                <a:latin typeface="Century Gothic" panose="020B0502020202020204" pitchFamily="34" charset="0"/>
              </a:rPr>
              <a:t>Infarkt myokardu na EKG</a:t>
            </a:r>
            <a:r>
              <a:rPr lang="en-GB" altLang="en-US" dirty="0">
                <a:solidFill>
                  <a:srgbClr val="993300"/>
                </a:solidFill>
                <a:effectLst>
                  <a:outerShdw blurRad="38100" dist="38100" dir="2700000" algn="tl">
                    <a:srgbClr val="000000">
                      <a:alpha val="43137"/>
                    </a:srgbClr>
                  </a:outerShdw>
                </a:effectLst>
                <a:latin typeface="Century Gothic" panose="020B0502020202020204" pitchFamily="34" charset="0"/>
              </a:rPr>
              <a:t> </a:t>
            </a:r>
            <a:endParaRPr lang="cs-CZ" altLang="en-US" dirty="0">
              <a:solidFill>
                <a:srgbClr val="9933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06659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25798-13-t29">
            <a:extLst>
              <a:ext uri="{FF2B5EF4-FFF2-40B4-BE49-F238E27FC236}">
                <a16:creationId xmlns:a16="http://schemas.microsoft.com/office/drawing/2014/main" id="{4A412391-DC47-4A0F-B8C0-5653BE5D3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476251"/>
            <a:ext cx="83534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6384DEC1-3A88-4D66-8C04-4A69FF7BE41D}"/>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EADAEA9D-AC39-41C7-94B1-F9B38B8100B1}"/>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pPr/>
              <a:t>52</a:t>
            </a:fld>
            <a:endParaRPr lang="cs-CZ" altLang="en-US"/>
          </a:p>
        </p:txBody>
      </p:sp>
    </p:spTree>
    <p:extLst>
      <p:ext uri="{BB962C8B-B14F-4D97-AF65-F5344CB8AC3E}">
        <p14:creationId xmlns:p14="http://schemas.microsoft.com/office/powerpoint/2010/main" val="3870389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a:extLst>
              <a:ext uri="{FF2B5EF4-FFF2-40B4-BE49-F238E27FC236}">
                <a16:creationId xmlns:a16="http://schemas.microsoft.com/office/drawing/2014/main" id="{93BE002B-0FC9-4C41-94DA-1DADF0386628}"/>
              </a:ext>
            </a:extLst>
          </p:cNvPr>
          <p:cNvSpPr>
            <a:spLocks noGrp="1" noChangeArrowheads="1"/>
          </p:cNvSpPr>
          <p:nvPr>
            <p:ph type="title"/>
          </p:nvPr>
        </p:nvSpPr>
        <p:spPr/>
        <p:txBody>
          <a:bodyPr/>
          <a:lstStyle/>
          <a:p>
            <a:pPr fontAlgn="auto">
              <a:spcAft>
                <a:spcPts val="0"/>
              </a:spcAft>
              <a:defRPr/>
            </a:pPr>
            <a:r>
              <a:rPr lang="cs-CZ" altLang="en-US" dirty="0"/>
              <a:t>Srdeční  biomarkery</a:t>
            </a:r>
          </a:p>
        </p:txBody>
      </p:sp>
      <p:pic>
        <p:nvPicPr>
          <p:cNvPr id="64515" name="Picture 8" descr="Srdeční biomarkery 2">
            <a:extLst>
              <a:ext uri="{FF2B5EF4-FFF2-40B4-BE49-F238E27FC236}">
                <a16:creationId xmlns:a16="http://schemas.microsoft.com/office/drawing/2014/main" id="{28351C60-41E4-441B-9FA8-6D655EDDC1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6000" y="1274618"/>
            <a:ext cx="9494000" cy="4729018"/>
          </a:xfrm>
          <a:noFill/>
        </p:spPr>
      </p:pic>
      <p:sp>
        <p:nvSpPr>
          <p:cNvPr id="3" name="Zástupný symbol pro číslo snímku 2">
            <a:extLst>
              <a:ext uri="{FF2B5EF4-FFF2-40B4-BE49-F238E27FC236}">
                <a16:creationId xmlns:a16="http://schemas.microsoft.com/office/drawing/2014/main" id="{D7F71284-0750-4239-91A6-EDFF586C150F}"/>
              </a:ext>
            </a:extLst>
          </p:cNvPr>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Tree>
    <p:extLst>
      <p:ext uri="{BB962C8B-B14F-4D97-AF65-F5344CB8AC3E}">
        <p14:creationId xmlns:p14="http://schemas.microsoft.com/office/powerpoint/2010/main" val="291997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clevelandclinicmeded.com/medicalpubs/diseasemanagement/cardiology/acute-myocardial-infarction/images/amifig3_large.jpg">
            <a:extLst>
              <a:ext uri="{FF2B5EF4-FFF2-40B4-BE49-F238E27FC236}">
                <a16:creationId xmlns:a16="http://schemas.microsoft.com/office/drawing/2014/main" id="{29EEA992-D229-4C3E-ADC4-E0B360E15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513" y="508001"/>
            <a:ext cx="66675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473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Srdeční biomarkery 3">
            <a:extLst>
              <a:ext uri="{FF2B5EF4-FFF2-40B4-BE49-F238E27FC236}">
                <a16:creationId xmlns:a16="http://schemas.microsoft.com/office/drawing/2014/main" id="{A86B3E10-B4F3-4544-9923-735869D4A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00" y="1089891"/>
            <a:ext cx="11011382" cy="472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C874918E-0FD0-47D0-AF4E-9B726DD69A9A}"/>
              </a:ext>
            </a:extLst>
          </p:cNvPr>
          <p:cNvSpPr txBox="1"/>
          <p:nvPr/>
        </p:nvSpPr>
        <p:spPr>
          <a:xfrm>
            <a:off x="2052639" y="333375"/>
            <a:ext cx="7524817" cy="523220"/>
          </a:xfrm>
          <a:prstGeom prst="rect">
            <a:avLst/>
          </a:prstGeom>
          <a:noFill/>
        </p:spPr>
        <p:txBody>
          <a:bodyPr wrap="none">
            <a:spAutoFit/>
          </a:bodyPr>
          <a:lstStyle/>
          <a:p>
            <a:pPr eaLnBrk="1" hangingPunct="1">
              <a:defRPr/>
            </a:pPr>
            <a:r>
              <a:rPr lang="cs-CZ" sz="2800" dirty="0">
                <a:effectLst>
                  <a:outerShdw blurRad="38100" dist="38100" dir="2700000" algn="tl">
                    <a:srgbClr val="000000">
                      <a:alpha val="43137"/>
                    </a:srgbClr>
                  </a:outerShdw>
                </a:effectLst>
                <a:latin typeface="+mj-lt"/>
              </a:rPr>
              <a:t>Jiné </a:t>
            </a:r>
            <a:r>
              <a:rPr lang="cs-CZ" sz="2800" dirty="0" err="1">
                <a:effectLst>
                  <a:outerShdw blurRad="38100" dist="38100" dir="2700000" algn="tl">
                    <a:srgbClr val="000000">
                      <a:alpha val="43137"/>
                    </a:srgbClr>
                  </a:outerShdw>
                </a:effectLst>
                <a:latin typeface="+mj-lt"/>
              </a:rPr>
              <a:t>markery</a:t>
            </a:r>
            <a:r>
              <a:rPr lang="cs-CZ" sz="2800" dirty="0">
                <a:effectLst>
                  <a:outerShdw blurRad="38100" dist="38100" dir="2700000" algn="tl">
                    <a:srgbClr val="000000">
                      <a:alpha val="43137"/>
                    </a:srgbClr>
                  </a:outerShdw>
                </a:effectLst>
                <a:latin typeface="+mj-lt"/>
              </a:rPr>
              <a:t> akutního koronárního syndromu </a:t>
            </a:r>
            <a:endParaRPr lang="en-US" sz="2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43202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A0AEAF-5421-4D4D-A2F5-45E90E436931}"/>
              </a:ext>
            </a:extLst>
          </p:cNvPr>
          <p:cNvSpPr>
            <a:spLocks noGrp="1"/>
          </p:cNvSpPr>
          <p:nvPr>
            <p:ph type="title"/>
          </p:nvPr>
        </p:nvSpPr>
        <p:spPr/>
        <p:txBody>
          <a:bodyPr>
            <a:normAutofit fontScale="90000"/>
          </a:bodyPr>
          <a:lstStyle/>
          <a:p>
            <a:pPr fontAlgn="auto">
              <a:spcAft>
                <a:spcPts val="0"/>
              </a:spcAft>
              <a:defRPr/>
            </a:pPr>
            <a:r>
              <a:rPr lang="cs-CZ"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Příznaky IM</a:t>
            </a:r>
            <a:br>
              <a:rPr lang="en-US"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br>
            <a:endParaRPr lang="en-US"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F8E55B04-CE93-40E5-A6E4-7A15173E893A}"/>
              </a:ext>
            </a:extLst>
          </p:cNvPr>
          <p:cNvSpPr>
            <a:spLocks noGrp="1"/>
          </p:cNvSpPr>
          <p:nvPr>
            <p:ph idx="1"/>
          </p:nvPr>
        </p:nvSpPr>
        <p:spPr>
          <a:xfrm>
            <a:off x="932873" y="1554164"/>
            <a:ext cx="10363200" cy="5043487"/>
          </a:xfrm>
        </p:spPr>
        <p:txBody>
          <a:bodyPr>
            <a:noAutofit/>
          </a:bodyPr>
          <a:lstStyle/>
          <a:p>
            <a:pPr marL="0" indent="0" fontAlgn="auto">
              <a:lnSpc>
                <a:spcPct val="120000"/>
              </a:lnSpc>
              <a:spcAft>
                <a:spcPts val="0"/>
              </a:spcAft>
              <a:buNone/>
              <a:defRPr/>
            </a:pPr>
            <a:r>
              <a:rPr lang="cs-CZ" sz="2000" dirty="0">
                <a:latin typeface="Century Gothic" panose="020B0502020202020204" pitchFamily="34" charset="0"/>
              </a:rPr>
              <a:t>Akutní IM má unikátní individuální průběh. Příznaky od žádných až po náhlou srdeční smrt.</a:t>
            </a:r>
            <a:r>
              <a:rPr lang="en-US" sz="2000" dirty="0">
                <a:latin typeface="Century Gothic" panose="020B0502020202020204" pitchFamily="34" charset="0"/>
              </a:rPr>
              <a:t> </a:t>
            </a:r>
            <a:r>
              <a:rPr lang="cs-CZ" sz="2000" dirty="0">
                <a:latin typeface="Century Gothic" panose="020B0502020202020204" pitchFamily="34" charset="0"/>
              </a:rPr>
              <a:t> Bezpříznakoví pacienti častěji diabetici</a:t>
            </a:r>
            <a:endParaRPr lang="en-US" sz="2000" dirty="0">
              <a:latin typeface="Century Gothic" panose="020B0502020202020204" pitchFamily="34" charset="0"/>
            </a:endParaRPr>
          </a:p>
          <a:p>
            <a:pPr marL="0" indent="0" fontAlgn="auto">
              <a:lnSpc>
                <a:spcPct val="120000"/>
              </a:lnSpc>
              <a:spcAft>
                <a:spcPts val="0"/>
              </a:spcAft>
              <a:buNone/>
              <a:defRPr/>
            </a:pPr>
            <a:r>
              <a:rPr lang="en-US" sz="2000" dirty="0">
                <a:latin typeface="Century Gothic" panose="020B0502020202020204" pitchFamily="34" charset="0"/>
              </a:rPr>
              <a:t> </a:t>
            </a:r>
          </a:p>
          <a:p>
            <a:pPr fontAlgn="auto">
              <a:lnSpc>
                <a:spcPct val="120000"/>
              </a:lnSpc>
              <a:spcAft>
                <a:spcPts val="0"/>
              </a:spcAft>
              <a:buFont typeface="Wingdings 2"/>
              <a:buChar char=""/>
              <a:defRPr/>
            </a:pPr>
            <a:r>
              <a:rPr lang="cs-CZ" sz="2000" dirty="0">
                <a:latin typeface="Century Gothic" panose="020B0502020202020204" pitchFamily="34" charset="0"/>
              </a:rPr>
              <a:t>Bolest na hrudníku se popisuje jako pocit tlaku nebo plnosti nebo zvukových fenoménů ve střední části hrudníku</a:t>
            </a:r>
            <a:endParaRPr lang="en-US" sz="2000" dirty="0">
              <a:latin typeface="Century Gothic" panose="020B0502020202020204" pitchFamily="34" charset="0"/>
            </a:endParaRPr>
          </a:p>
          <a:p>
            <a:pPr fontAlgn="auto">
              <a:lnSpc>
                <a:spcPct val="120000"/>
              </a:lnSpc>
              <a:spcAft>
                <a:spcPts val="0"/>
              </a:spcAft>
              <a:buFont typeface="Wingdings 2"/>
              <a:buChar char=""/>
              <a:defRPr/>
            </a:pPr>
            <a:r>
              <a:rPr lang="cs-CZ" sz="2000" dirty="0">
                <a:latin typeface="Century Gothic" panose="020B0502020202020204" pitchFamily="34" charset="0"/>
              </a:rPr>
              <a:t>Iradiace bolesti do zubů, ramene, paže nebo zad</a:t>
            </a:r>
            <a:endParaRPr lang="en-US" sz="2000" dirty="0">
              <a:latin typeface="Century Gothic" panose="020B0502020202020204" pitchFamily="34" charset="0"/>
            </a:endParaRPr>
          </a:p>
          <a:p>
            <a:pPr fontAlgn="auto">
              <a:lnSpc>
                <a:spcPct val="120000"/>
              </a:lnSpc>
              <a:spcAft>
                <a:spcPts val="0"/>
              </a:spcAft>
              <a:buFont typeface="Wingdings 2"/>
              <a:buChar char=""/>
              <a:defRPr/>
            </a:pPr>
            <a:r>
              <a:rPr lang="cs-CZ" sz="2000" dirty="0">
                <a:latin typeface="Century Gothic" panose="020B0502020202020204" pitchFamily="34" charset="0"/>
              </a:rPr>
              <a:t>Dyspnoe nebo pocit krácení dechu</a:t>
            </a:r>
            <a:endParaRPr lang="en-US" sz="2000" dirty="0">
              <a:latin typeface="Century Gothic" panose="020B0502020202020204" pitchFamily="34" charset="0"/>
            </a:endParaRPr>
          </a:p>
          <a:p>
            <a:pPr fontAlgn="auto">
              <a:lnSpc>
                <a:spcPct val="120000"/>
              </a:lnSpc>
              <a:spcAft>
                <a:spcPts val="0"/>
              </a:spcAft>
              <a:buFont typeface="Wingdings 2"/>
              <a:buChar char=""/>
              <a:defRPr/>
            </a:pPr>
            <a:r>
              <a:rPr lang="cs-CZ" sz="2000" dirty="0" err="1">
                <a:latin typeface="Century Gothic" panose="020B0502020202020204" pitchFamily="34" charset="0"/>
              </a:rPr>
              <a:t>Dyskomfort</a:t>
            </a:r>
            <a:r>
              <a:rPr lang="cs-CZ" sz="2000" dirty="0">
                <a:latin typeface="Century Gothic" panose="020B0502020202020204" pitchFamily="34" charset="0"/>
              </a:rPr>
              <a:t> v oblasti nadbřišku s nauzeou nebo zvracením</a:t>
            </a:r>
          </a:p>
          <a:p>
            <a:pPr fontAlgn="auto">
              <a:lnSpc>
                <a:spcPct val="120000"/>
              </a:lnSpc>
              <a:spcAft>
                <a:spcPts val="0"/>
              </a:spcAft>
              <a:buFont typeface="Wingdings 2"/>
              <a:buChar char=""/>
              <a:defRPr/>
            </a:pPr>
            <a:r>
              <a:rPr lang="cs-CZ" sz="2000" dirty="0">
                <a:latin typeface="Century Gothic" panose="020B0502020202020204" pitchFamily="34" charset="0"/>
              </a:rPr>
              <a:t>Pocení</a:t>
            </a:r>
            <a:endParaRPr lang="en-US" sz="2000" dirty="0">
              <a:latin typeface="Century Gothic" panose="020B0502020202020204" pitchFamily="34" charset="0"/>
            </a:endParaRPr>
          </a:p>
          <a:p>
            <a:pPr fontAlgn="auto">
              <a:lnSpc>
                <a:spcPct val="120000"/>
              </a:lnSpc>
              <a:spcAft>
                <a:spcPts val="0"/>
              </a:spcAft>
              <a:buFont typeface="Wingdings 2"/>
              <a:buChar char=""/>
              <a:defRPr/>
            </a:pPr>
            <a:r>
              <a:rPr lang="cs-CZ" sz="2000" dirty="0">
                <a:latin typeface="Century Gothic" panose="020B0502020202020204" pitchFamily="34" charset="0"/>
              </a:rPr>
              <a:t>Synkopa</a:t>
            </a:r>
            <a:endParaRPr lang="en-US" sz="2000" dirty="0">
              <a:latin typeface="Century Gothic" panose="020B0502020202020204" pitchFamily="34" charset="0"/>
            </a:endParaRPr>
          </a:p>
          <a:p>
            <a:pPr fontAlgn="auto">
              <a:lnSpc>
                <a:spcPct val="120000"/>
              </a:lnSpc>
              <a:spcAft>
                <a:spcPts val="0"/>
              </a:spcAft>
              <a:buFont typeface="Wingdings 2"/>
              <a:buChar char=""/>
              <a:defRPr/>
            </a:pPr>
            <a:r>
              <a:rPr lang="cs-CZ" sz="2000" dirty="0">
                <a:latin typeface="Century Gothic" panose="020B0502020202020204" pitchFamily="34" charset="0"/>
              </a:rPr>
              <a:t>Postižení kognitivních funkcí  bez jiné příčiny</a:t>
            </a:r>
          </a:p>
          <a:p>
            <a:pPr marL="0" indent="0" fontAlgn="auto">
              <a:lnSpc>
                <a:spcPct val="120000"/>
              </a:lnSpc>
              <a:spcAft>
                <a:spcPts val="0"/>
              </a:spcAft>
              <a:buNone/>
              <a:defRPr/>
            </a:pPr>
            <a:r>
              <a:rPr lang="cs-CZ" sz="2000" dirty="0">
                <a:latin typeface="Century Gothic" panose="020B0502020202020204" pitchFamily="34" charset="0"/>
              </a:rPr>
              <a:t>Objevuje se kdykoli během dne dle typu (sova, skřivan)</a:t>
            </a:r>
            <a:endParaRPr lang="en-US" sz="2000" dirty="0">
              <a:latin typeface="Century Gothic" panose="020B0502020202020204" pitchFamily="34" charset="0"/>
            </a:endParaRPr>
          </a:p>
        </p:txBody>
      </p:sp>
      <p:sp>
        <p:nvSpPr>
          <p:cNvPr id="5" name="Zástupný symbol pro číslo snímku 4">
            <a:extLst>
              <a:ext uri="{FF2B5EF4-FFF2-40B4-BE49-F238E27FC236}">
                <a16:creationId xmlns:a16="http://schemas.microsoft.com/office/drawing/2014/main" id="{09F67C8E-4B3A-4104-8E63-F1DA1F3A02A5}"/>
              </a:ext>
            </a:extLst>
          </p:cNvPr>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Tree>
    <p:extLst>
      <p:ext uri="{BB962C8B-B14F-4D97-AF65-F5344CB8AC3E}">
        <p14:creationId xmlns:p14="http://schemas.microsoft.com/office/powerpoint/2010/main" val="3260727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101D018-07C6-4B99-849B-01CBDF6BEE41}"/>
              </a:ext>
            </a:extLst>
          </p:cNvPr>
          <p:cNvSpPr>
            <a:spLocks noGrp="1" noChangeArrowheads="1"/>
          </p:cNvSpPr>
          <p:nvPr>
            <p:ph type="title"/>
          </p:nvPr>
        </p:nvSpPr>
        <p:spPr/>
        <p:txBody>
          <a:bodyPr/>
          <a:lstStyle/>
          <a:p>
            <a:pPr fontAlgn="auto">
              <a:spcAft>
                <a:spcPts val="0"/>
              </a:spcAft>
              <a:defRPr/>
            </a:pPr>
            <a:r>
              <a:rPr lang="cs-CZ" altLang="en-US" sz="6000" dirty="0">
                <a:latin typeface="Century Gothic" panose="020B0502020202020204" pitchFamily="34" charset="0"/>
              </a:rPr>
              <a:t>Infarkt myokardu</a:t>
            </a:r>
          </a:p>
        </p:txBody>
      </p:sp>
      <p:sp>
        <p:nvSpPr>
          <p:cNvPr id="68611" name="Rectangle 3">
            <a:extLst>
              <a:ext uri="{FF2B5EF4-FFF2-40B4-BE49-F238E27FC236}">
                <a16:creationId xmlns:a16="http://schemas.microsoft.com/office/drawing/2014/main" id="{CCAA4737-AD5A-4CD5-8469-533BA062B828}"/>
              </a:ext>
            </a:extLst>
          </p:cNvPr>
          <p:cNvSpPr>
            <a:spLocks noGrp="1"/>
          </p:cNvSpPr>
          <p:nvPr>
            <p:ph idx="1"/>
          </p:nvPr>
        </p:nvSpPr>
        <p:spPr>
          <a:xfrm>
            <a:off x="666000" y="1554164"/>
            <a:ext cx="9849600" cy="5303837"/>
          </a:xfrm>
        </p:spPr>
        <p:txBody>
          <a:bodyPr/>
          <a:lstStyle/>
          <a:p>
            <a:pPr eaLnBrk="1" hangingPunct="1">
              <a:lnSpc>
                <a:spcPct val="80000"/>
              </a:lnSpc>
            </a:pPr>
            <a:r>
              <a:rPr lang="cs-CZ" altLang="en-US" sz="3600" dirty="0" err="1">
                <a:latin typeface="Century Gothic" panose="020B0502020202020204" pitchFamily="34" charset="0"/>
              </a:rPr>
              <a:t>Patogeneza</a:t>
            </a:r>
            <a:r>
              <a:rPr lang="cs-CZ" altLang="en-US" sz="3600" dirty="0">
                <a:latin typeface="Century Gothic" panose="020B0502020202020204" pitchFamily="34" charset="0"/>
              </a:rPr>
              <a:t>:</a:t>
            </a:r>
          </a:p>
          <a:p>
            <a:pPr eaLnBrk="1" hangingPunct="1">
              <a:lnSpc>
                <a:spcPct val="80000"/>
              </a:lnSpc>
            </a:pPr>
            <a:r>
              <a:rPr lang="cs-CZ" altLang="en-US" sz="3600" dirty="0">
                <a:solidFill>
                  <a:srgbClr val="FF0000"/>
                </a:solidFill>
                <a:latin typeface="Century Gothic" panose="020B0502020202020204" pitchFamily="34" charset="0"/>
              </a:rPr>
              <a:t>Okluzivní </a:t>
            </a:r>
            <a:r>
              <a:rPr lang="cs-CZ" altLang="en-US" sz="3600" dirty="0" err="1">
                <a:solidFill>
                  <a:srgbClr val="FF0000"/>
                </a:solidFill>
                <a:latin typeface="Century Gothic" panose="020B0502020202020204" pitchFamily="34" charset="0"/>
              </a:rPr>
              <a:t>intrakoronární</a:t>
            </a:r>
            <a:r>
              <a:rPr lang="cs-CZ" altLang="en-US" sz="3600" dirty="0">
                <a:solidFill>
                  <a:srgbClr val="FF0000"/>
                </a:solidFill>
                <a:latin typeface="Century Gothic" panose="020B0502020202020204" pitchFamily="34" charset="0"/>
              </a:rPr>
              <a:t> trombus </a:t>
            </a:r>
            <a:r>
              <a:rPr lang="cs-CZ" altLang="en-US" sz="3600" dirty="0">
                <a:latin typeface="Century Gothic" panose="020B0502020202020204" pitchFamily="34" charset="0"/>
              </a:rPr>
              <a:t>– v 90% </a:t>
            </a:r>
            <a:r>
              <a:rPr lang="cs-CZ" altLang="en-US" sz="3600" dirty="0" err="1">
                <a:latin typeface="Century Gothic" panose="020B0502020202020204" pitchFamily="34" charset="0"/>
              </a:rPr>
              <a:t>transmurálních</a:t>
            </a:r>
            <a:r>
              <a:rPr lang="cs-CZ" altLang="en-US" sz="3600" dirty="0">
                <a:latin typeface="Century Gothic" panose="020B0502020202020204" pitchFamily="34" charset="0"/>
              </a:rPr>
              <a:t> infarktů</a:t>
            </a:r>
          </a:p>
          <a:p>
            <a:pPr eaLnBrk="1" hangingPunct="1">
              <a:lnSpc>
                <a:spcPct val="80000"/>
              </a:lnSpc>
            </a:pPr>
            <a:r>
              <a:rPr lang="cs-CZ" altLang="en-US" sz="3600" dirty="0" err="1">
                <a:solidFill>
                  <a:srgbClr val="FF0000"/>
                </a:solidFill>
                <a:latin typeface="Century Gothic" panose="020B0502020202020204" pitchFamily="34" charset="0"/>
              </a:rPr>
              <a:t>Vazospazmus</a:t>
            </a:r>
            <a:r>
              <a:rPr lang="cs-CZ" altLang="en-US" sz="3600" dirty="0">
                <a:solidFill>
                  <a:schemeClr val="folHlink"/>
                </a:solidFill>
                <a:latin typeface="Century Gothic" panose="020B0502020202020204" pitchFamily="34" charset="0"/>
              </a:rPr>
              <a:t> </a:t>
            </a:r>
            <a:r>
              <a:rPr lang="cs-CZ" altLang="en-US" sz="3600" dirty="0">
                <a:latin typeface="Century Gothic" panose="020B0502020202020204" pitchFamily="34" charset="0"/>
              </a:rPr>
              <a:t>– na podkladě koronární aterosklerózy nebo bez ní, možné asociace s agregací destiček</a:t>
            </a:r>
          </a:p>
          <a:p>
            <a:pPr eaLnBrk="1" hangingPunct="1">
              <a:lnSpc>
                <a:spcPct val="80000"/>
              </a:lnSpc>
            </a:pPr>
            <a:r>
              <a:rPr lang="cs-CZ" altLang="en-US" sz="3600" dirty="0">
                <a:solidFill>
                  <a:srgbClr val="FF0000"/>
                </a:solidFill>
                <a:latin typeface="Century Gothic" panose="020B0502020202020204" pitchFamily="34" charset="0"/>
              </a:rPr>
              <a:t>Embolizace</a:t>
            </a:r>
            <a:r>
              <a:rPr lang="cs-CZ" altLang="en-US" sz="3600" dirty="0">
                <a:solidFill>
                  <a:schemeClr val="folHlink"/>
                </a:solidFill>
                <a:latin typeface="Century Gothic" panose="020B0502020202020204" pitchFamily="34" charset="0"/>
              </a:rPr>
              <a:t>-</a:t>
            </a:r>
            <a:r>
              <a:rPr lang="cs-CZ" altLang="en-US" sz="3600" dirty="0">
                <a:latin typeface="Century Gothic" panose="020B0502020202020204" pitchFamily="34" charset="0"/>
              </a:rPr>
              <a:t> z levostranné nástěnné trombózy, vegetativní endokarditidy nebo paradoxními emboly z pravé strany srdce při </a:t>
            </a:r>
            <a:r>
              <a:rPr lang="cs-CZ" altLang="en-US" sz="3600" dirty="0" err="1">
                <a:latin typeface="Century Gothic" panose="020B0502020202020204" pitchFamily="34" charset="0"/>
              </a:rPr>
              <a:t>persistujícím</a:t>
            </a:r>
            <a:r>
              <a:rPr lang="cs-CZ" altLang="en-US" sz="3600" dirty="0">
                <a:latin typeface="Century Gothic" panose="020B0502020202020204" pitchFamily="34" charset="0"/>
              </a:rPr>
              <a:t> </a:t>
            </a:r>
            <a:r>
              <a:rPr lang="cs-CZ" altLang="en-US" sz="3600" dirty="0" err="1">
                <a:latin typeface="Century Gothic" panose="020B0502020202020204" pitchFamily="34" charset="0"/>
              </a:rPr>
              <a:t>foramen</a:t>
            </a:r>
            <a:r>
              <a:rPr lang="cs-CZ" altLang="en-US" sz="3600" dirty="0">
                <a:latin typeface="Century Gothic" panose="020B0502020202020204" pitchFamily="34" charset="0"/>
              </a:rPr>
              <a:t> </a:t>
            </a:r>
            <a:r>
              <a:rPr lang="cs-CZ" altLang="en-US" sz="3600" dirty="0" err="1">
                <a:latin typeface="Century Gothic" panose="020B0502020202020204" pitchFamily="34" charset="0"/>
              </a:rPr>
              <a:t>ovale</a:t>
            </a:r>
            <a:r>
              <a:rPr lang="cs-CZ" altLang="en-US" sz="3600" dirty="0">
                <a:latin typeface="Century Gothic" panose="020B0502020202020204" pitchFamily="34" charset="0"/>
              </a:rPr>
              <a:t>. </a:t>
            </a:r>
          </a:p>
        </p:txBody>
      </p:sp>
      <p:sp>
        <p:nvSpPr>
          <p:cNvPr id="3" name="Zástupný symbol pro číslo snímku 2">
            <a:extLst>
              <a:ext uri="{FF2B5EF4-FFF2-40B4-BE49-F238E27FC236}">
                <a16:creationId xmlns:a16="http://schemas.microsoft.com/office/drawing/2014/main" id="{444691B4-DA2A-433C-BD4D-EE509B8C3039}"/>
              </a:ext>
            </a:extLst>
          </p:cNvPr>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Tree>
    <p:extLst>
      <p:ext uri="{BB962C8B-B14F-4D97-AF65-F5344CB8AC3E}">
        <p14:creationId xmlns:p14="http://schemas.microsoft.com/office/powerpoint/2010/main" val="1793584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0FDBFD0-56D7-4AC3-95D7-DC226C0519EC}"/>
              </a:ext>
            </a:extLst>
          </p:cNvPr>
          <p:cNvSpPr>
            <a:spLocks noGrp="1" noChangeArrowheads="1"/>
          </p:cNvSpPr>
          <p:nvPr>
            <p:ph type="title"/>
          </p:nvPr>
        </p:nvSpPr>
        <p:spPr/>
        <p:txBody>
          <a:bodyPr/>
          <a:lstStyle/>
          <a:p>
            <a:pPr fontAlgn="auto">
              <a:spcAft>
                <a:spcPts val="0"/>
              </a:spcAft>
              <a:defRPr/>
            </a:pPr>
            <a:r>
              <a:rPr lang="cs-CZ" altLang="en-US" sz="5400" dirty="0">
                <a:latin typeface="Century Gothic" panose="020B0502020202020204" pitchFamily="34" charset="0"/>
              </a:rPr>
              <a:t>Infarkt myokardu - typy</a:t>
            </a:r>
          </a:p>
        </p:txBody>
      </p:sp>
      <p:sp>
        <p:nvSpPr>
          <p:cNvPr id="69635" name="Rectangle 3">
            <a:extLst>
              <a:ext uri="{FF2B5EF4-FFF2-40B4-BE49-F238E27FC236}">
                <a16:creationId xmlns:a16="http://schemas.microsoft.com/office/drawing/2014/main" id="{ECF10FF4-57C1-446E-AA28-DCC84EA19EDD}"/>
              </a:ext>
            </a:extLst>
          </p:cNvPr>
          <p:cNvSpPr>
            <a:spLocks noGrp="1"/>
          </p:cNvSpPr>
          <p:nvPr>
            <p:ph idx="1"/>
          </p:nvPr>
        </p:nvSpPr>
        <p:spPr/>
        <p:txBody>
          <a:bodyPr/>
          <a:lstStyle/>
          <a:p>
            <a:pPr algn="just" eaLnBrk="1" hangingPunct="1">
              <a:lnSpc>
                <a:spcPct val="90000"/>
              </a:lnSpc>
            </a:pPr>
            <a:r>
              <a:rPr lang="cs-CZ" altLang="en-US" sz="3200" dirty="0" err="1">
                <a:solidFill>
                  <a:srgbClr val="FF0000"/>
                </a:solidFill>
                <a:latin typeface="Century Gothic" panose="020B0502020202020204" pitchFamily="34" charset="0"/>
              </a:rPr>
              <a:t>Transmurální</a:t>
            </a:r>
            <a:r>
              <a:rPr lang="cs-CZ" altLang="en-US" sz="3200" dirty="0">
                <a:solidFill>
                  <a:srgbClr val="FF0000"/>
                </a:solidFill>
                <a:latin typeface="Century Gothic" panose="020B0502020202020204" pitchFamily="34" charset="0"/>
              </a:rPr>
              <a:t> infarkt </a:t>
            </a:r>
            <a:r>
              <a:rPr lang="cs-CZ" altLang="en-US" sz="3200" dirty="0">
                <a:latin typeface="Century Gothic" panose="020B0502020202020204" pitchFamily="34" charset="0"/>
              </a:rPr>
              <a:t>– postihuje celou tloušťku levé komory od endokardu k epikardu, obvykle na přední a zadní stěně  a v septu, s extenzí do pravé komory v 15-30% případů. Izolované infarkty pravé komory a pravé síně jsou extrémně vzácné. </a:t>
            </a:r>
          </a:p>
          <a:p>
            <a:pPr algn="just" eaLnBrk="1" hangingPunct="1">
              <a:lnSpc>
                <a:spcPct val="90000"/>
              </a:lnSpc>
            </a:pPr>
            <a:r>
              <a:rPr lang="cs-CZ" altLang="en-US" sz="3200" dirty="0" err="1">
                <a:solidFill>
                  <a:srgbClr val="FF0000"/>
                </a:solidFill>
                <a:latin typeface="Century Gothic" panose="020B0502020202020204" pitchFamily="34" charset="0"/>
              </a:rPr>
              <a:t>Subendokardiální</a:t>
            </a:r>
            <a:r>
              <a:rPr lang="cs-CZ" altLang="en-US" sz="3200" dirty="0">
                <a:solidFill>
                  <a:srgbClr val="FF0000"/>
                </a:solidFill>
                <a:latin typeface="Century Gothic" panose="020B0502020202020204" pitchFamily="34" charset="0"/>
              </a:rPr>
              <a:t> infarkt </a:t>
            </a:r>
            <a:r>
              <a:rPr lang="cs-CZ" altLang="en-US" sz="3200" dirty="0">
                <a:latin typeface="Century Gothic" panose="020B0502020202020204" pitchFamily="34" charset="0"/>
              </a:rPr>
              <a:t>– multifokální oblasti nekrózy  do1/3 až poloviny tloušťky stěny zevnitř (</a:t>
            </a:r>
            <a:r>
              <a:rPr lang="cs-CZ" altLang="en-US" sz="3200" dirty="0" err="1">
                <a:latin typeface="Century Gothic" panose="020B0502020202020204" pitchFamily="34" charset="0"/>
              </a:rPr>
              <a:t>subendokardiálně</a:t>
            </a:r>
            <a:r>
              <a:rPr lang="cs-CZ" altLang="en-US" sz="3200" dirty="0">
                <a:latin typeface="Century Gothic" panose="020B0502020202020204" pitchFamily="34" charset="0"/>
              </a:rPr>
              <a:t>). Nevede ke stejným projevům jako </a:t>
            </a:r>
            <a:r>
              <a:rPr lang="cs-CZ" altLang="en-US" sz="3200" dirty="0" err="1">
                <a:latin typeface="Century Gothic" panose="020B0502020202020204" pitchFamily="34" charset="0"/>
              </a:rPr>
              <a:t>transmurální</a:t>
            </a:r>
            <a:r>
              <a:rPr lang="cs-CZ" altLang="en-US" sz="3200" dirty="0">
                <a:latin typeface="Century Gothic" panose="020B0502020202020204" pitchFamily="34" charset="0"/>
              </a:rPr>
              <a:t> infarkt. </a:t>
            </a:r>
          </a:p>
        </p:txBody>
      </p:sp>
      <p:sp>
        <p:nvSpPr>
          <p:cNvPr id="3" name="Zástupný symbol pro číslo snímku 2">
            <a:extLst>
              <a:ext uri="{FF2B5EF4-FFF2-40B4-BE49-F238E27FC236}">
                <a16:creationId xmlns:a16="http://schemas.microsoft.com/office/drawing/2014/main" id="{F08940C6-2DD3-4204-BE0B-AD1890CE3EA3}"/>
              </a:ext>
            </a:extLst>
          </p:cNvPr>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Tree>
    <p:extLst>
      <p:ext uri="{BB962C8B-B14F-4D97-AF65-F5344CB8AC3E}">
        <p14:creationId xmlns:p14="http://schemas.microsoft.com/office/powerpoint/2010/main" val="721465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Group 2">
            <a:extLst>
              <a:ext uri="{FF2B5EF4-FFF2-40B4-BE49-F238E27FC236}">
                <a16:creationId xmlns:a16="http://schemas.microsoft.com/office/drawing/2014/main" id="{2364E76A-BBEA-4BB7-856B-2AF174504C65}"/>
              </a:ext>
            </a:extLst>
          </p:cNvPr>
          <p:cNvGraphicFramePr>
            <a:graphicFrameLocks noGrp="1"/>
          </p:cNvGraphicFramePr>
          <p:nvPr/>
        </p:nvGraphicFramePr>
        <p:xfrm>
          <a:off x="1524000" y="1006475"/>
          <a:ext cx="9144000" cy="4846638"/>
        </p:xfrm>
        <a:graphic>
          <a:graphicData uri="http://schemas.openxmlformats.org/drawingml/2006/table">
            <a:tbl>
              <a:tblPr/>
              <a:tblGrid>
                <a:gridCol w="9144000">
                  <a:extLst>
                    <a:ext uri="{9D8B030D-6E8A-4147-A177-3AD203B41FA5}">
                      <a16:colId xmlns:a16="http://schemas.microsoft.com/office/drawing/2014/main" val="20000"/>
                    </a:ext>
                  </a:extLst>
                </a:gridCol>
              </a:tblGrid>
              <a:tr h="48466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400" b="0" i="0" u="none" strike="noStrike" cap="none" normalizeH="0" baseline="0">
                          <a:ln>
                            <a:noFill/>
                          </a:ln>
                          <a:solidFill>
                            <a:schemeClr val="tx1"/>
                          </a:solidFill>
                          <a:effectLst/>
                          <a:latin typeface="Tahoma" pitchFamily="34" charset="0"/>
                        </a:rPr>
                        <a:t>  </a:t>
                      </a:r>
                      <a:r>
                        <a:rPr kumimoji="0" lang="en-US" altLang="en-US" sz="288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rPr>
                        <a:t>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0660" name="Picture 12" descr="img017">
            <a:extLst>
              <a:ext uri="{FF2B5EF4-FFF2-40B4-BE49-F238E27FC236}">
                <a16:creationId xmlns:a16="http://schemas.microsoft.com/office/drawing/2014/main" id="{90AE3447-E925-495B-A2AF-E44023B260C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74825" y="476250"/>
            <a:ext cx="8559800" cy="58499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ástupný symbol pro číslo snímku 2">
            <a:extLst>
              <a:ext uri="{FF2B5EF4-FFF2-40B4-BE49-F238E27FC236}">
                <a16:creationId xmlns:a16="http://schemas.microsoft.com/office/drawing/2014/main" id="{C25EAF4F-1D6A-453A-A4E3-9270F5909119}"/>
              </a:ext>
            </a:extLst>
          </p:cNvPr>
          <p:cNvSpPr>
            <a:spLocks noGrp="1"/>
          </p:cNvSpPr>
          <p:nvPr>
            <p:ph type="sldNum" sz="quarter" idx="12"/>
          </p:nvPr>
        </p:nvSpPr>
        <p:spPr/>
        <p:txBody>
          <a:bodyPr/>
          <a:lstStyle/>
          <a:p>
            <a:pPr>
              <a:defRPr/>
            </a:pPr>
            <a:fld id="{62A796E3-8D31-4EDB-AC15-101BC03727AC}" type="slidenum">
              <a:rPr lang="cs-CZ" altLang="en-US" smtClean="0"/>
              <a:pPr>
                <a:defRPr/>
              </a:pPr>
              <a:t>59</a:t>
            </a:fld>
            <a:endParaRPr lang="cs-CZ" altLang="en-US"/>
          </a:p>
        </p:txBody>
      </p:sp>
    </p:spTree>
    <p:extLst>
      <p:ext uri="{BB962C8B-B14F-4D97-AF65-F5344CB8AC3E}">
        <p14:creationId xmlns:p14="http://schemas.microsoft.com/office/powerpoint/2010/main" val="260090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1659CD-DA3D-4AAC-BDC0-34C49A23FB14}"/>
              </a:ext>
            </a:extLst>
          </p:cNvPr>
          <p:cNvSpPr>
            <a:spLocks noGrp="1"/>
          </p:cNvSpPr>
          <p:nvPr>
            <p:ph type="title"/>
          </p:nvPr>
        </p:nvSpPr>
        <p:spPr/>
        <p:txBody>
          <a:bodyPr/>
          <a:lstStyle/>
          <a:p>
            <a:pPr eaLnBrk="1" hangingPunct="1">
              <a:defRPr/>
            </a:pPr>
            <a:r>
              <a:rPr lang="cs-CZ" dirty="0" err="1">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Epikardiální</a:t>
            </a:r>
            <a:r>
              <a:rPr lang="cs-CZ"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 tuková tkáň</a:t>
            </a:r>
            <a:endParaRPr lang="en-US" dirty="0">
              <a:latin typeface="Century Gothic" panose="020B0502020202020204" pitchFamily="34" charset="0"/>
            </a:endParaRPr>
          </a:p>
        </p:txBody>
      </p:sp>
      <p:sp>
        <p:nvSpPr>
          <p:cNvPr id="16387" name="Zástupný symbol pro obsah 2">
            <a:extLst>
              <a:ext uri="{FF2B5EF4-FFF2-40B4-BE49-F238E27FC236}">
                <a16:creationId xmlns:a16="http://schemas.microsoft.com/office/drawing/2014/main" id="{6D4C499B-FF47-4755-A82F-A2E0E17E741E}"/>
              </a:ext>
            </a:extLst>
          </p:cNvPr>
          <p:cNvSpPr>
            <a:spLocks noGrp="1"/>
          </p:cNvSpPr>
          <p:nvPr>
            <p:ph idx="1"/>
          </p:nvPr>
        </p:nvSpPr>
        <p:spPr/>
        <p:txBody>
          <a:bodyPr/>
          <a:lstStyle/>
          <a:p>
            <a:pPr eaLnBrk="1" hangingPunct="1"/>
            <a:r>
              <a:rPr lang="cs-CZ" altLang="en-US" dirty="0" err="1">
                <a:latin typeface="Century Gothic" panose="020B0502020202020204" pitchFamily="34" charset="0"/>
              </a:rPr>
              <a:t>Perikardiální</a:t>
            </a:r>
            <a:r>
              <a:rPr lang="cs-CZ" altLang="en-US" dirty="0">
                <a:latin typeface="Century Gothic" panose="020B0502020202020204" pitchFamily="34" charset="0"/>
              </a:rPr>
              <a:t> složka (</a:t>
            </a:r>
            <a:r>
              <a:rPr lang="cs-CZ" altLang="en-US" dirty="0" err="1">
                <a:latin typeface="Century Gothic" panose="020B0502020202020204" pitchFamily="34" charset="0"/>
              </a:rPr>
              <a:t>parakardiální</a:t>
            </a:r>
            <a:r>
              <a:rPr lang="cs-CZ" altLang="en-US" dirty="0">
                <a:latin typeface="Century Gothic" panose="020B0502020202020204" pitchFamily="34" charset="0"/>
              </a:rPr>
              <a:t>) – tuk mezi vnějším povrchem </a:t>
            </a:r>
            <a:r>
              <a:rPr lang="cs-CZ" altLang="en-US" dirty="0" err="1">
                <a:latin typeface="Century Gothic" panose="020B0502020202020204" pitchFamily="34" charset="0"/>
              </a:rPr>
              <a:t>parientální</a:t>
            </a:r>
            <a:r>
              <a:rPr lang="cs-CZ" altLang="en-US" dirty="0">
                <a:latin typeface="Century Gothic" panose="020B0502020202020204" pitchFamily="34" charset="0"/>
              </a:rPr>
              <a:t> listu pleury a stěnou hrudníku – původ- primitivní hrudní mezenchym–zásobení z  a. </a:t>
            </a:r>
            <a:r>
              <a:rPr lang="cs-CZ" altLang="en-US" dirty="0" err="1">
                <a:latin typeface="Century Gothic" panose="020B0502020202020204" pitchFamily="34" charset="0"/>
              </a:rPr>
              <a:t>mammaria</a:t>
            </a:r>
            <a:r>
              <a:rPr lang="cs-CZ" altLang="en-US" dirty="0">
                <a:latin typeface="Century Gothic" panose="020B0502020202020204" pitchFamily="34" charset="0"/>
              </a:rPr>
              <a:t> </a:t>
            </a:r>
            <a:r>
              <a:rPr lang="cs-CZ" altLang="en-US" dirty="0" err="1">
                <a:latin typeface="Century Gothic" panose="020B0502020202020204" pitchFamily="34" charset="0"/>
              </a:rPr>
              <a:t>int</a:t>
            </a:r>
            <a:r>
              <a:rPr lang="cs-CZ" altLang="en-US" dirty="0">
                <a:latin typeface="Century Gothic" panose="020B0502020202020204" pitchFamily="34" charset="0"/>
              </a:rPr>
              <a:t>.  </a:t>
            </a:r>
            <a:endParaRPr lang="en-US" altLang="en-US" dirty="0">
              <a:latin typeface="Century Gothic" panose="020B0502020202020204" pitchFamily="34" charset="0"/>
            </a:endParaRPr>
          </a:p>
          <a:p>
            <a:pPr eaLnBrk="1" hangingPunct="1"/>
            <a:endParaRPr lang="en-US" altLang="en-US" dirty="0"/>
          </a:p>
        </p:txBody>
      </p:sp>
      <p:sp>
        <p:nvSpPr>
          <p:cNvPr id="4" name="Zástupný symbol pro číslo snímku 3">
            <a:extLst>
              <a:ext uri="{FF2B5EF4-FFF2-40B4-BE49-F238E27FC236}">
                <a16:creationId xmlns:a16="http://schemas.microsoft.com/office/drawing/2014/main" id="{9D9C1CB3-E44C-4E7D-A16D-8A09E89192EA}"/>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Tree>
    <p:extLst>
      <p:ext uri="{BB962C8B-B14F-4D97-AF65-F5344CB8AC3E}">
        <p14:creationId xmlns:p14="http://schemas.microsoft.com/office/powerpoint/2010/main" val="718634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Previous">
            <a:hlinkClick r:id="rId2"/>
            <a:extLst>
              <a:ext uri="{FF2B5EF4-FFF2-40B4-BE49-F238E27FC236}">
                <a16:creationId xmlns:a16="http://schemas.microsoft.com/office/drawing/2014/main" id="{484439FC-603D-4ABC-8122-6A60ABFA2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7787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descr="Next">
            <a:hlinkClick r:id="rId4"/>
            <a:extLst>
              <a:ext uri="{FF2B5EF4-FFF2-40B4-BE49-F238E27FC236}">
                <a16:creationId xmlns:a16="http://schemas.microsoft.com/office/drawing/2014/main" id="{159AD336-949C-454F-AEFB-B027F3A24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77787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Last">
            <a:hlinkClick r:id="rId6"/>
            <a:extLst>
              <a:ext uri="{FF2B5EF4-FFF2-40B4-BE49-F238E27FC236}">
                <a16:creationId xmlns:a16="http://schemas.microsoft.com/office/drawing/2014/main" id="{91157BB1-9ABC-42DD-871C-63F31E3655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77787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5" descr="space">
            <a:extLst>
              <a:ext uri="{FF2B5EF4-FFF2-40B4-BE49-F238E27FC236}">
                <a16:creationId xmlns:a16="http://schemas.microsoft.com/office/drawing/2014/main" id="{3C3DAE7B-6D7B-456B-91D4-9AE5F4C2C4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777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6" descr="Index">
            <a:hlinkClick r:id="rId9"/>
            <a:extLst>
              <a:ext uri="{FF2B5EF4-FFF2-40B4-BE49-F238E27FC236}">
                <a16:creationId xmlns:a16="http://schemas.microsoft.com/office/drawing/2014/main" id="{93F65907-0B0A-48FD-A4B6-C7B8694725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77787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7" descr="Text">
            <a:hlinkClick r:id="rId11"/>
            <a:extLst>
              <a:ext uri="{FF2B5EF4-FFF2-40B4-BE49-F238E27FC236}">
                <a16:creationId xmlns:a16="http://schemas.microsoft.com/office/drawing/2014/main" id="{FD443AAA-69EE-4807-A99C-140E01A51F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77787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952" name="Group 8">
            <a:extLst>
              <a:ext uri="{FF2B5EF4-FFF2-40B4-BE49-F238E27FC236}">
                <a16:creationId xmlns:a16="http://schemas.microsoft.com/office/drawing/2014/main" id="{570EE833-25E6-4651-83D5-D335AF51EB37}"/>
              </a:ext>
            </a:extLst>
          </p:cNvPr>
          <p:cNvGraphicFramePr>
            <a:graphicFrameLocks noGrp="1"/>
          </p:cNvGraphicFramePr>
          <p:nvPr/>
        </p:nvGraphicFramePr>
        <p:xfrm>
          <a:off x="1524000" y="777875"/>
          <a:ext cx="9144000" cy="5303838"/>
        </p:xfrm>
        <a:graphic>
          <a:graphicData uri="http://schemas.openxmlformats.org/drawingml/2006/table">
            <a:tbl>
              <a:tblPr/>
              <a:tblGrid>
                <a:gridCol w="9144000">
                  <a:extLst>
                    <a:ext uri="{9D8B030D-6E8A-4147-A177-3AD203B41FA5}">
                      <a16:colId xmlns:a16="http://schemas.microsoft.com/office/drawing/2014/main" val="20000"/>
                    </a:ext>
                  </a:extLst>
                </a:gridCol>
              </a:tblGrid>
              <a:tr h="48466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400" b="0" i="0" u="none" strike="noStrike" cap="none" normalizeH="0" baseline="0">
                          <a:ln>
                            <a:noFill/>
                          </a:ln>
                          <a:solidFill>
                            <a:schemeClr val="tx1"/>
                          </a:solidFill>
                          <a:effectLst/>
                          <a:latin typeface="Tahoma" pitchFamily="34" charset="0"/>
                        </a:rPr>
                        <a:t>  </a:t>
                      </a:r>
                      <a:r>
                        <a:rPr kumimoji="0" lang="en-US" altLang="en-US" sz="288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rPr>
                        <a:t>                                                                                                                                                                </a:t>
                      </a:r>
                    </a:p>
                  </a:txBody>
                  <a:tcPr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5720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400" b="0" i="0" u="none" strike="noStrike" cap="none" normalizeH="0" baseline="0">
                          <a:ln>
                            <a:noFill/>
                          </a:ln>
                          <a:solidFill>
                            <a:schemeClr val="tx1"/>
                          </a:solidFill>
                          <a:effectLst/>
                          <a:latin typeface="Tahoma" pitchFamily="34" charset="0"/>
                          <a:hlinkClick r:id="rId13"/>
                        </a:rPr>
                        <a:t>  </a:t>
                      </a:r>
                      <a:r>
                        <a:rPr kumimoji="0" lang="en-US" altLang="en-US" sz="19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hlinkClick r:id="rId2"/>
                        </a:rPr>
                        <a:t>  </a:t>
                      </a:r>
                      <a:r>
                        <a:rPr kumimoji="0" lang="en-US" altLang="en-US" sz="19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hlinkClick r:id="rId4"/>
                        </a:rPr>
                        <a:t>  </a:t>
                      </a:r>
                      <a:r>
                        <a:rPr kumimoji="0" lang="en-US" altLang="en-US" sz="19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hlinkClick r:id="rId6"/>
                        </a:rPr>
                        <a:t>  </a:t>
                      </a:r>
                      <a:r>
                        <a:rPr kumimoji="0" lang="en-US" altLang="en-US" sz="19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rPr>
                        <a:t>          </a:t>
                      </a:r>
                      <a:r>
                        <a:rPr kumimoji="0" lang="en-US" altLang="en-US" sz="19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hlinkClick r:id="rId9"/>
                        </a:rPr>
                        <a:t>  </a:t>
                      </a:r>
                      <a:r>
                        <a:rPr kumimoji="0" lang="en-US" altLang="en-US" sz="19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hlinkClick r:id="rId11"/>
                        </a:rPr>
                        <a:t>  </a:t>
                      </a:r>
                      <a:r>
                        <a:rPr kumimoji="0" lang="en-US" altLang="en-US" sz="1900" b="0" i="0" u="none" strike="noStrike" cap="none" normalizeH="0" baseline="0">
                          <a:ln>
                            <a:noFill/>
                          </a:ln>
                          <a:solidFill>
                            <a:schemeClr val="tx1"/>
                          </a:solidFill>
                          <a:effectLst/>
                          <a:latin typeface="Tahoma" pitchFamily="34" charset="0"/>
                        </a:rPr>
                        <a:t> </a:t>
                      </a:r>
                      <a:r>
                        <a:rPr kumimoji="0" lang="en-US" altLang="en-US" sz="2400" b="0" i="0" u="none" strike="noStrike" cap="none" normalizeH="0" baseline="0">
                          <a:ln>
                            <a:noFill/>
                          </a:ln>
                          <a:solidFill>
                            <a:schemeClr val="tx1"/>
                          </a:solidFill>
                          <a:effectLst/>
                          <a:latin typeface="Tahoma" pitchFamily="34" charset="0"/>
                        </a:rPr>
                        <a:t>        </a:t>
                      </a: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1691" name="Picture 15" descr="img018">
            <a:extLst>
              <a:ext uri="{FF2B5EF4-FFF2-40B4-BE49-F238E27FC236}">
                <a16:creationId xmlns:a16="http://schemas.microsoft.com/office/drawing/2014/main" id="{B11DE18C-5D08-4829-A485-1B4B751F9E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501" y="260351"/>
            <a:ext cx="870267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a:extLst>
              <a:ext uri="{FF2B5EF4-FFF2-40B4-BE49-F238E27FC236}">
                <a16:creationId xmlns:a16="http://schemas.microsoft.com/office/drawing/2014/main" id="{6A9A1CE2-4A9F-4C99-94C8-F14C53EE78EC}"/>
              </a:ext>
            </a:extLst>
          </p:cNvPr>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Tree>
    <p:extLst>
      <p:ext uri="{BB962C8B-B14F-4D97-AF65-F5344CB8AC3E}">
        <p14:creationId xmlns:p14="http://schemas.microsoft.com/office/powerpoint/2010/main" val="798616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12C4E5-1024-4025-A2AB-8386C57B486C}"/>
              </a:ext>
            </a:extLst>
          </p:cNvPr>
          <p:cNvSpPr>
            <a:spLocks noGrp="1"/>
          </p:cNvSpPr>
          <p:nvPr>
            <p:ph type="title"/>
          </p:nvPr>
        </p:nvSpPr>
        <p:spPr/>
        <p:txBody>
          <a:bodyPr/>
          <a:lstStyle/>
          <a:p>
            <a:pPr fontAlgn="auto">
              <a:spcAft>
                <a:spcPts val="0"/>
              </a:spcAft>
              <a:defRPr/>
            </a:pPr>
            <a:r>
              <a:rPr lang="cs-CZ" sz="4800"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Patofyziologie IM</a:t>
            </a:r>
            <a:endParaRPr lang="en-US" sz="4800"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endParaRPr>
          </a:p>
        </p:txBody>
      </p:sp>
      <p:sp>
        <p:nvSpPr>
          <p:cNvPr id="3" name="Zástupný symbol pro obsah 2">
            <a:extLst>
              <a:ext uri="{FF2B5EF4-FFF2-40B4-BE49-F238E27FC236}">
                <a16:creationId xmlns:a16="http://schemas.microsoft.com/office/drawing/2014/main" id="{2A93AE81-5D45-452D-8E9C-42E4134E64FF}"/>
              </a:ext>
            </a:extLst>
          </p:cNvPr>
          <p:cNvSpPr>
            <a:spLocks noGrp="1"/>
          </p:cNvSpPr>
          <p:nvPr>
            <p:ph idx="1"/>
          </p:nvPr>
        </p:nvSpPr>
        <p:spPr/>
        <p:txBody>
          <a:bodyPr>
            <a:normAutofit fontScale="70000" lnSpcReduction="20000"/>
          </a:bodyPr>
          <a:lstStyle/>
          <a:p>
            <a:pPr fontAlgn="auto">
              <a:lnSpc>
                <a:spcPct val="120000"/>
              </a:lnSpc>
              <a:spcAft>
                <a:spcPts val="0"/>
              </a:spcAft>
              <a:buFont typeface="Wingdings 2"/>
              <a:buChar char=""/>
              <a:defRPr/>
            </a:pPr>
            <a:r>
              <a:rPr lang="cs-CZ" dirty="0">
                <a:latin typeface="Century Gothic" panose="020B0502020202020204" pitchFamily="34" charset="0"/>
              </a:rPr>
              <a:t>Závažnost záleží na třech faktorech</a:t>
            </a:r>
            <a:r>
              <a:rPr lang="en-US" dirty="0">
                <a:latin typeface="Century Gothic" panose="020B0502020202020204" pitchFamily="34" charset="0"/>
              </a:rPr>
              <a:t> </a:t>
            </a:r>
            <a:endParaRPr lang="cs-CZ" dirty="0">
              <a:latin typeface="Century Gothic" panose="020B0502020202020204" pitchFamily="34" charset="0"/>
            </a:endParaRPr>
          </a:p>
          <a:p>
            <a:pPr fontAlgn="auto">
              <a:lnSpc>
                <a:spcPct val="120000"/>
              </a:lnSpc>
              <a:spcAft>
                <a:spcPts val="0"/>
              </a:spcAft>
              <a:buFont typeface="Wingdings 2"/>
              <a:buChar char=""/>
              <a:defRPr/>
            </a:pPr>
            <a:r>
              <a:rPr lang="cs-CZ" dirty="0">
                <a:solidFill>
                  <a:srgbClr val="C00000"/>
                </a:solidFill>
                <a:latin typeface="Century Gothic" panose="020B0502020202020204" pitchFamily="34" charset="0"/>
              </a:rPr>
              <a:t>Poloha okluze v koronární arterii</a:t>
            </a:r>
            <a:r>
              <a:rPr lang="en-US" dirty="0">
                <a:solidFill>
                  <a:srgbClr val="C00000"/>
                </a:solidFill>
                <a:latin typeface="Century Gothic" panose="020B0502020202020204" pitchFamily="34" charset="0"/>
              </a:rPr>
              <a:t>, </a:t>
            </a:r>
            <a:endParaRPr lang="cs-CZ" dirty="0">
              <a:solidFill>
                <a:srgbClr val="C00000"/>
              </a:solidFill>
              <a:latin typeface="Century Gothic" panose="020B0502020202020204" pitchFamily="34" charset="0"/>
            </a:endParaRPr>
          </a:p>
          <a:p>
            <a:pPr fontAlgn="auto">
              <a:lnSpc>
                <a:spcPct val="120000"/>
              </a:lnSpc>
              <a:spcAft>
                <a:spcPts val="0"/>
              </a:spcAft>
              <a:buFont typeface="Wingdings 2"/>
              <a:buChar char=""/>
              <a:defRPr/>
            </a:pPr>
            <a:r>
              <a:rPr lang="cs-CZ" dirty="0">
                <a:solidFill>
                  <a:srgbClr val="C00000"/>
                </a:solidFill>
                <a:latin typeface="Century Gothic" panose="020B0502020202020204" pitchFamily="34" charset="0"/>
              </a:rPr>
              <a:t>Trvání okluze</a:t>
            </a:r>
            <a:r>
              <a:rPr lang="en-US" dirty="0">
                <a:solidFill>
                  <a:srgbClr val="C00000"/>
                </a:solidFill>
                <a:latin typeface="Century Gothic" panose="020B0502020202020204" pitchFamily="34" charset="0"/>
              </a:rPr>
              <a:t> </a:t>
            </a:r>
            <a:endParaRPr lang="cs-CZ" dirty="0">
              <a:solidFill>
                <a:srgbClr val="C00000"/>
              </a:solidFill>
              <a:latin typeface="Century Gothic" panose="020B0502020202020204" pitchFamily="34" charset="0"/>
            </a:endParaRPr>
          </a:p>
          <a:p>
            <a:pPr fontAlgn="auto">
              <a:lnSpc>
                <a:spcPct val="120000"/>
              </a:lnSpc>
              <a:spcAft>
                <a:spcPts val="0"/>
              </a:spcAft>
              <a:buFont typeface="Wingdings 2"/>
              <a:buChar char=""/>
              <a:defRPr/>
            </a:pPr>
            <a:r>
              <a:rPr lang="cs-CZ" dirty="0">
                <a:solidFill>
                  <a:srgbClr val="C00000"/>
                </a:solidFill>
                <a:latin typeface="Century Gothic" panose="020B0502020202020204" pitchFamily="34" charset="0"/>
              </a:rPr>
              <a:t>Přítomnost či nepřítomnost otevřeného kolaterálního řečiště</a:t>
            </a:r>
            <a:r>
              <a:rPr lang="en-US" dirty="0">
                <a:solidFill>
                  <a:srgbClr val="C00000"/>
                </a:solidFill>
                <a:latin typeface="Century Gothic" panose="020B0502020202020204" pitchFamily="34" charset="0"/>
              </a:rPr>
              <a:t>. </a:t>
            </a:r>
            <a:endParaRPr lang="cs-CZ" dirty="0">
              <a:solidFill>
                <a:srgbClr val="C00000"/>
              </a:solidFill>
              <a:latin typeface="Century Gothic" panose="020B0502020202020204" pitchFamily="34" charset="0"/>
            </a:endParaRPr>
          </a:p>
          <a:p>
            <a:pPr marL="0" indent="0" fontAlgn="auto">
              <a:lnSpc>
                <a:spcPct val="120000"/>
              </a:lnSpc>
              <a:spcAft>
                <a:spcPts val="0"/>
              </a:spcAft>
              <a:buNone/>
              <a:defRPr/>
            </a:pPr>
            <a:r>
              <a:rPr lang="cs-CZ" dirty="0">
                <a:latin typeface="Century Gothic" panose="020B0502020202020204" pitchFamily="34" charset="0"/>
              </a:rPr>
              <a:t>Čím je okluze bližší aortě, tím větší masa myokardu je ohrožena ischémií až nekrózou</a:t>
            </a:r>
            <a:r>
              <a:rPr lang="en-US" dirty="0">
                <a:latin typeface="Century Gothic" panose="020B0502020202020204" pitchFamily="34" charset="0"/>
              </a:rPr>
              <a:t>. </a:t>
            </a:r>
            <a:r>
              <a:rPr lang="cs-CZ" dirty="0">
                <a:latin typeface="Century Gothic" panose="020B0502020202020204" pitchFamily="34" charset="0"/>
              </a:rPr>
              <a:t>Čím je větší rozsah poškození, tím je větší riziko smrti, protože srdce je ohroženo selháním jako pumpy. Čas podporuje rozvoj </a:t>
            </a:r>
            <a:r>
              <a:rPr lang="cs-CZ" dirty="0" err="1">
                <a:latin typeface="Century Gothic" panose="020B0502020202020204" pitchFamily="34" charset="0"/>
              </a:rPr>
              <a:t>irreverzibilních</a:t>
            </a:r>
            <a:r>
              <a:rPr lang="cs-CZ" dirty="0">
                <a:latin typeface="Century Gothic" panose="020B0502020202020204" pitchFamily="34" charset="0"/>
              </a:rPr>
              <a:t> změn distálně od okluze</a:t>
            </a:r>
            <a:r>
              <a:rPr lang="en-US" dirty="0">
                <a:latin typeface="Century Gothic" panose="020B0502020202020204" pitchFamily="34" charset="0"/>
              </a:rPr>
              <a:t>.</a:t>
            </a:r>
          </a:p>
          <a:p>
            <a:pPr marL="0" indent="0" fontAlgn="auto">
              <a:lnSpc>
                <a:spcPct val="120000"/>
              </a:lnSpc>
              <a:spcAft>
                <a:spcPts val="0"/>
              </a:spcAft>
              <a:buNone/>
              <a:defRPr/>
            </a:pPr>
            <a:r>
              <a:rPr lang="en-US" dirty="0">
                <a:solidFill>
                  <a:srgbClr val="FF0000"/>
                </a:solidFill>
                <a:latin typeface="Century Gothic" panose="020B0502020202020204" pitchFamily="34" charset="0"/>
              </a:rPr>
              <a:t>STEMI </a:t>
            </a:r>
            <a:r>
              <a:rPr lang="cs-CZ" dirty="0">
                <a:latin typeface="Century Gothic" panose="020B0502020202020204" pitchFamily="34" charset="0"/>
              </a:rPr>
              <a:t>(=„MI </a:t>
            </a:r>
            <a:r>
              <a:rPr lang="cs-CZ" dirty="0" err="1">
                <a:latin typeface="Century Gothic" panose="020B0502020202020204" pitchFamily="34" charset="0"/>
              </a:rPr>
              <a:t>with</a:t>
            </a:r>
            <a:r>
              <a:rPr lang="cs-CZ" dirty="0">
                <a:latin typeface="Century Gothic" panose="020B0502020202020204" pitchFamily="34" charset="0"/>
              </a:rPr>
              <a:t> ST </a:t>
            </a:r>
            <a:r>
              <a:rPr lang="cs-CZ" dirty="0" err="1">
                <a:latin typeface="Century Gothic" panose="020B0502020202020204" pitchFamily="34" charset="0"/>
              </a:rPr>
              <a:t>elevation</a:t>
            </a:r>
            <a:r>
              <a:rPr lang="cs-CZ" dirty="0">
                <a:latin typeface="Century Gothic" panose="020B0502020202020204" pitchFamily="34" charset="0"/>
              </a:rPr>
              <a:t>“) je obvykle výsledkem kompletní koronární </a:t>
            </a:r>
            <a:r>
              <a:rPr lang="cs-CZ" dirty="0" err="1">
                <a:latin typeface="Century Gothic" panose="020B0502020202020204" pitchFamily="34" charset="0"/>
              </a:rPr>
              <a:t>oklue</a:t>
            </a:r>
            <a:r>
              <a:rPr lang="cs-CZ" dirty="0">
                <a:latin typeface="Century Gothic" panose="020B0502020202020204" pitchFamily="34" charset="0"/>
              </a:rPr>
              <a:t> po prasknutí plaky.</a:t>
            </a:r>
            <a:r>
              <a:rPr lang="en-US" dirty="0">
                <a:latin typeface="Century Gothic" panose="020B0502020202020204" pitchFamily="34" charset="0"/>
              </a:rPr>
              <a:t> </a:t>
            </a:r>
            <a:r>
              <a:rPr lang="cs-CZ" dirty="0">
                <a:latin typeface="Century Gothic" panose="020B0502020202020204" pitchFamily="34" charset="0"/>
              </a:rPr>
              <a:t>Nejčastěji navazuje na rupturu plaky, která uzavírala více než 50% průsvitu cévy.</a:t>
            </a:r>
            <a:r>
              <a:rPr lang="en-US" dirty="0">
                <a:latin typeface="Century Gothic" panose="020B0502020202020204" pitchFamily="34" charset="0"/>
              </a:rPr>
              <a:t> </a:t>
            </a:r>
            <a:endParaRPr lang="cs-CZ" dirty="0">
              <a:latin typeface="Century Gothic" panose="020B0502020202020204" pitchFamily="34" charset="0"/>
            </a:endParaRPr>
          </a:p>
          <a:p>
            <a:pPr marL="0" indent="0" fontAlgn="auto">
              <a:lnSpc>
                <a:spcPct val="120000"/>
              </a:lnSpc>
              <a:spcAft>
                <a:spcPts val="0"/>
              </a:spcAft>
              <a:buNone/>
              <a:defRPr/>
            </a:pPr>
            <a:r>
              <a:rPr lang="en-US" dirty="0">
                <a:solidFill>
                  <a:srgbClr val="FF0000"/>
                </a:solidFill>
                <a:latin typeface="Century Gothic" panose="020B0502020202020204" pitchFamily="34" charset="0"/>
              </a:rPr>
              <a:t>NSTEMI</a:t>
            </a:r>
            <a:r>
              <a:rPr lang="en-US" dirty="0">
                <a:latin typeface="Century Gothic" panose="020B0502020202020204" pitchFamily="34" charset="0"/>
              </a:rPr>
              <a:t> </a:t>
            </a:r>
            <a:r>
              <a:rPr lang="cs-CZ" dirty="0">
                <a:latin typeface="Century Gothic" panose="020B0502020202020204" pitchFamily="34" charset="0"/>
              </a:rPr>
              <a:t>(= „MI </a:t>
            </a:r>
            <a:r>
              <a:rPr lang="cs-CZ" dirty="0" err="1">
                <a:latin typeface="Century Gothic" panose="020B0502020202020204" pitchFamily="34" charset="0"/>
              </a:rPr>
              <a:t>without</a:t>
            </a:r>
            <a:r>
              <a:rPr lang="cs-CZ" dirty="0">
                <a:latin typeface="Century Gothic" panose="020B0502020202020204" pitchFamily="34" charset="0"/>
              </a:rPr>
              <a:t> ST-</a:t>
            </a:r>
            <a:r>
              <a:rPr lang="cs-CZ" dirty="0" err="1">
                <a:latin typeface="Century Gothic" panose="020B0502020202020204" pitchFamily="34" charset="0"/>
              </a:rPr>
              <a:t>elevation</a:t>
            </a:r>
            <a:r>
              <a:rPr lang="cs-CZ" dirty="0">
                <a:latin typeface="Century Gothic" panose="020B0502020202020204" pitchFamily="34" charset="0"/>
              </a:rPr>
              <a:t>“) je obvykle asociována s rupturou plaky, která uzavírala méně než 50% průsvitu cévy</a:t>
            </a:r>
            <a:r>
              <a:rPr lang="en-US" dirty="0">
                <a:latin typeface="Century Gothic" panose="020B0502020202020204" pitchFamily="34" charset="0"/>
              </a:rPr>
              <a:t>. </a:t>
            </a:r>
            <a:r>
              <a:rPr lang="cs-CZ" dirty="0">
                <a:latin typeface="Century Gothic" panose="020B0502020202020204" pitchFamily="34" charset="0"/>
              </a:rPr>
              <a:t>Vyšší časná mortalita u STEMI, mortalita po roce už vyrovnaná</a:t>
            </a:r>
            <a:r>
              <a:rPr lang="en-US" dirty="0">
                <a:latin typeface="Century Gothic" panose="020B0502020202020204" pitchFamily="34" charset="0"/>
              </a:rPr>
              <a:t>.</a:t>
            </a:r>
          </a:p>
          <a:p>
            <a:pPr fontAlgn="auto">
              <a:lnSpc>
                <a:spcPct val="120000"/>
              </a:lnSpc>
              <a:spcAft>
                <a:spcPts val="0"/>
              </a:spcAft>
              <a:buFont typeface="Wingdings 2"/>
              <a:buChar char=""/>
              <a:defRPr/>
            </a:pPr>
            <a:endParaRPr lang="en-US" dirty="0">
              <a:latin typeface="Century Gothic" panose="020B0502020202020204" pitchFamily="34" charset="0"/>
            </a:endParaRPr>
          </a:p>
        </p:txBody>
      </p:sp>
      <p:sp>
        <p:nvSpPr>
          <p:cNvPr id="5" name="Zástupný symbol pro číslo snímku 4">
            <a:extLst>
              <a:ext uri="{FF2B5EF4-FFF2-40B4-BE49-F238E27FC236}">
                <a16:creationId xmlns:a16="http://schemas.microsoft.com/office/drawing/2014/main" id="{54572C25-9863-4FFD-9577-143265FCA4B0}"/>
              </a:ext>
            </a:extLst>
          </p:cNvPr>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Tree>
    <p:extLst>
      <p:ext uri="{BB962C8B-B14F-4D97-AF65-F5344CB8AC3E}">
        <p14:creationId xmlns:p14="http://schemas.microsoft.com/office/powerpoint/2010/main" val="31171065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a:extLst>
              <a:ext uri="{FF2B5EF4-FFF2-40B4-BE49-F238E27FC236}">
                <a16:creationId xmlns:a16="http://schemas.microsoft.com/office/drawing/2014/main" id="{D183795E-8A54-4CF6-9DA3-8CC586ED1F4B}"/>
              </a:ext>
            </a:extLst>
          </p:cNvPr>
          <p:cNvSpPr>
            <a:spLocks noGrp="1" noChangeArrowheads="1"/>
          </p:cNvSpPr>
          <p:nvPr>
            <p:ph type="title"/>
          </p:nvPr>
        </p:nvSpPr>
        <p:spPr/>
        <p:txBody>
          <a:bodyPr/>
          <a:lstStyle/>
          <a:p>
            <a:pPr eaLnBrk="1" hangingPunct="1"/>
            <a:r>
              <a:rPr lang="cs-CZ" altLang="en-US" sz="6600" dirty="0">
                <a:latin typeface="Century Gothic" panose="020B0502020202020204" pitchFamily="34" charset="0"/>
              </a:rPr>
              <a:t>Děkuji za pozornost</a:t>
            </a:r>
          </a:p>
        </p:txBody>
      </p:sp>
      <p:pic>
        <p:nvPicPr>
          <p:cNvPr id="86019" name="Picture 6" descr="black_and_white">
            <a:extLst>
              <a:ext uri="{FF2B5EF4-FFF2-40B4-BE49-F238E27FC236}">
                <a16:creationId xmlns:a16="http://schemas.microsoft.com/office/drawing/2014/main" id="{865C48A9-9CC9-4939-8FF9-B68DE277A09B}"/>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7378700" y="3068639"/>
            <a:ext cx="1957388" cy="174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6020" name="Picture 5" descr="http://www.kociciblogisek.estranky.cz/img/mid/44/funny_cat_pictures_pc_3-1-.jpg">
            <a:hlinkClick r:id="rId3"/>
            <a:extLst>
              <a:ext uri="{FF2B5EF4-FFF2-40B4-BE49-F238E27FC236}">
                <a16:creationId xmlns:a16="http://schemas.microsoft.com/office/drawing/2014/main" id="{F9CB54ED-EB5B-4F38-AA46-F8BB8598D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9325" y="2130425"/>
            <a:ext cx="43815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a:extLst>
              <a:ext uri="{FF2B5EF4-FFF2-40B4-BE49-F238E27FC236}">
                <a16:creationId xmlns:a16="http://schemas.microsoft.com/office/drawing/2014/main" id="{5A411421-6832-460E-A0F3-52D17E2E2631}"/>
              </a:ext>
            </a:extLst>
          </p:cNvPr>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Tree>
    <p:extLst>
      <p:ext uri="{BB962C8B-B14F-4D97-AF65-F5344CB8AC3E}">
        <p14:creationId xmlns:p14="http://schemas.microsoft.com/office/powerpoint/2010/main" val="3487201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prof. Vasku\Pictures\2016-11-01 Epicardial fat-1\Epicardial fat-1 001.jpg">
            <a:extLst>
              <a:ext uri="{FF2B5EF4-FFF2-40B4-BE49-F238E27FC236}">
                <a16:creationId xmlns:a16="http://schemas.microsoft.com/office/drawing/2014/main" id="{1342954D-9650-4F88-ABA7-0C86A304F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46038"/>
            <a:ext cx="2527300"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Users\prof. Vasku\Pictures\2016-11-01 Epicardial fat -2\Epicardial fat -2 001.jpg">
            <a:extLst>
              <a:ext uri="{FF2B5EF4-FFF2-40B4-BE49-F238E27FC236}">
                <a16:creationId xmlns:a16="http://schemas.microsoft.com/office/drawing/2014/main" id="{E021613B-6C43-4A15-BF2C-F278CF731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4" y="188914"/>
            <a:ext cx="3787775" cy="658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0BCE840A-EE62-4685-BDE7-BB2B831D4A31}"/>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C24CDAD5-FB16-4CBA-A57E-F5D1C3E4AE40}"/>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pPr/>
              <a:t>7</a:t>
            </a:fld>
            <a:endParaRPr lang="cs-CZ" altLang="en-US"/>
          </a:p>
        </p:txBody>
      </p:sp>
    </p:spTree>
    <p:extLst>
      <p:ext uri="{BB962C8B-B14F-4D97-AF65-F5344CB8AC3E}">
        <p14:creationId xmlns:p14="http://schemas.microsoft.com/office/powerpoint/2010/main" val="405589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9C0F72-0828-4D42-B037-64A20E13B3A2}"/>
              </a:ext>
            </a:extLst>
          </p:cNvPr>
          <p:cNvSpPr>
            <a:spLocks noGrp="1"/>
          </p:cNvSpPr>
          <p:nvPr>
            <p:ph type="title"/>
          </p:nvPr>
        </p:nvSpPr>
        <p:spPr/>
        <p:txBody>
          <a:bodyPr>
            <a:noAutofit/>
          </a:bodyPr>
          <a:lstStyle/>
          <a:p>
            <a:pPr>
              <a:defRPr/>
            </a:pPr>
            <a:r>
              <a:rPr lang="en-US" sz="2800" dirty="0" err="1">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Periventri</a:t>
            </a:r>
            <a:r>
              <a:rPr lang="cs-CZ" sz="2800" dirty="0" err="1">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kulární</a:t>
            </a:r>
            <a:r>
              <a:rPr lang="en-US" sz="2800"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 EAT a diastolic</a:t>
            </a:r>
            <a:r>
              <a:rPr lang="cs-CZ" sz="2800" dirty="0" err="1">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ká</a:t>
            </a:r>
            <a:r>
              <a:rPr lang="en-US" sz="2800"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 fun</a:t>
            </a:r>
            <a:r>
              <a:rPr lang="cs-CZ" sz="2800" dirty="0" err="1">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kce</a:t>
            </a:r>
            <a:br>
              <a:rPr lang="en-US" sz="2800"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br>
            <a:endParaRPr lang="en-US" sz="2800"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endParaRPr>
          </a:p>
        </p:txBody>
      </p:sp>
      <p:sp>
        <p:nvSpPr>
          <p:cNvPr id="18435" name="Zástupný symbol pro obsah 2">
            <a:extLst>
              <a:ext uri="{FF2B5EF4-FFF2-40B4-BE49-F238E27FC236}">
                <a16:creationId xmlns:a16="http://schemas.microsoft.com/office/drawing/2014/main" id="{03B53C94-D0EF-419D-8188-405C92566B66}"/>
              </a:ext>
            </a:extLst>
          </p:cNvPr>
          <p:cNvSpPr>
            <a:spLocks noGrp="1"/>
          </p:cNvSpPr>
          <p:nvPr>
            <p:ph idx="1"/>
          </p:nvPr>
        </p:nvSpPr>
        <p:spPr/>
        <p:txBody>
          <a:bodyPr/>
          <a:lstStyle/>
          <a:p>
            <a:pPr>
              <a:lnSpc>
                <a:spcPct val="100000"/>
              </a:lnSpc>
            </a:pPr>
            <a:r>
              <a:rPr lang="en-US" altLang="en-US" dirty="0" err="1">
                <a:latin typeface="Century Gothic" panose="020B0502020202020204" pitchFamily="34" charset="0"/>
              </a:rPr>
              <a:t>Obe</a:t>
            </a:r>
            <a:r>
              <a:rPr lang="cs-CZ" altLang="en-US" dirty="0" err="1">
                <a:latin typeface="Century Gothic" panose="020B0502020202020204" pitchFamily="34" charset="0"/>
              </a:rPr>
              <a:t>zita</a:t>
            </a:r>
            <a:r>
              <a:rPr lang="cs-CZ" altLang="en-US" dirty="0">
                <a:latin typeface="Century Gothic" panose="020B0502020202020204" pitchFamily="34" charset="0"/>
              </a:rPr>
              <a:t> je rizikový faktor pro diastolickou dysfunkci levé komory a je považována za prediktor rozvoje srdečního selhání</a:t>
            </a:r>
            <a:r>
              <a:rPr lang="en-US" altLang="en-US" dirty="0">
                <a:latin typeface="Century Gothic" panose="020B0502020202020204" pitchFamily="34" charset="0"/>
              </a:rPr>
              <a:t>.</a:t>
            </a:r>
            <a:r>
              <a:rPr lang="cs-CZ" altLang="en-US" dirty="0">
                <a:latin typeface="Century Gothic" panose="020B0502020202020204" pitchFamily="34" charset="0"/>
              </a:rPr>
              <a:t> </a:t>
            </a:r>
          </a:p>
          <a:p>
            <a:pPr>
              <a:lnSpc>
                <a:spcPct val="100000"/>
              </a:lnSpc>
            </a:pPr>
            <a:r>
              <a:rPr lang="cs-CZ" altLang="en-US" dirty="0">
                <a:latin typeface="Century Gothic" panose="020B0502020202020204" pitchFamily="34" charset="0"/>
              </a:rPr>
              <a:t>Zvýšený </a:t>
            </a:r>
            <a:r>
              <a:rPr lang="cs-CZ" altLang="en-US" dirty="0" err="1">
                <a:latin typeface="Century Gothic" panose="020B0502020202020204" pitchFamily="34" charset="0"/>
              </a:rPr>
              <a:t>periventrikulární</a:t>
            </a:r>
            <a:r>
              <a:rPr lang="cs-CZ" altLang="en-US" dirty="0">
                <a:latin typeface="Century Gothic" panose="020B0502020202020204" pitchFamily="34" charset="0"/>
              </a:rPr>
              <a:t> objem </a:t>
            </a:r>
            <a:r>
              <a:rPr lang="en-US" altLang="en-US" dirty="0">
                <a:latin typeface="Century Gothic" panose="020B0502020202020204" pitchFamily="34" charset="0"/>
              </a:rPr>
              <a:t> EAT </a:t>
            </a:r>
            <a:r>
              <a:rPr lang="cs-CZ" altLang="en-US" dirty="0">
                <a:latin typeface="Century Gothic" panose="020B0502020202020204" pitchFamily="34" charset="0"/>
              </a:rPr>
              <a:t> je jedním z nejdůležitějších příčin diastolické dysfunkce, což může být spojeno se snížením koronární funkční rezervy (C</a:t>
            </a:r>
            <a:r>
              <a:rPr lang="en-US" altLang="en-US" dirty="0">
                <a:latin typeface="Century Gothic" panose="020B0502020202020204" pitchFamily="34" charset="0"/>
              </a:rPr>
              <a:t>FR</a:t>
            </a:r>
            <a:r>
              <a:rPr lang="cs-CZ" altLang="en-US" dirty="0">
                <a:latin typeface="Century Gothic" panose="020B0502020202020204" pitchFamily="34" charset="0"/>
              </a:rPr>
              <a:t>)</a:t>
            </a:r>
            <a:r>
              <a:rPr lang="en-US" altLang="en-US" dirty="0">
                <a:latin typeface="Century Gothic" panose="020B0502020202020204" pitchFamily="34" charset="0"/>
              </a:rPr>
              <a:t>.  </a:t>
            </a:r>
            <a:endParaRPr lang="cs-CZ" altLang="en-US" dirty="0">
              <a:latin typeface="Century Gothic" panose="020B0502020202020204" pitchFamily="34" charset="0"/>
            </a:endParaRPr>
          </a:p>
          <a:p>
            <a:pPr>
              <a:lnSpc>
                <a:spcPct val="100000"/>
              </a:lnSpc>
            </a:pPr>
            <a:r>
              <a:rPr lang="cs-CZ" altLang="en-US" dirty="0">
                <a:latin typeface="Century Gothic" panose="020B0502020202020204" pitchFamily="34" charset="0"/>
              </a:rPr>
              <a:t>P</a:t>
            </a:r>
            <a:r>
              <a:rPr lang="en-US" altLang="en-US" dirty="0" err="1">
                <a:latin typeface="Century Gothic" panose="020B0502020202020204" pitchFamily="34" charset="0"/>
              </a:rPr>
              <a:t>eriventri</a:t>
            </a:r>
            <a:r>
              <a:rPr lang="cs-CZ" altLang="en-US" dirty="0" err="1">
                <a:latin typeface="Century Gothic" panose="020B0502020202020204" pitchFamily="34" charset="0"/>
              </a:rPr>
              <a:t>kulární</a:t>
            </a:r>
            <a:r>
              <a:rPr lang="en-US" altLang="en-US" dirty="0">
                <a:latin typeface="Century Gothic" panose="020B0502020202020204" pitchFamily="34" charset="0"/>
              </a:rPr>
              <a:t> EAT </a:t>
            </a:r>
            <a:r>
              <a:rPr lang="cs-CZ" altLang="en-US" dirty="0">
                <a:latin typeface="Century Gothic" panose="020B0502020202020204" pitchFamily="34" charset="0"/>
              </a:rPr>
              <a:t>může ovlivňovat relaxaci, ale ne </a:t>
            </a:r>
            <a:r>
              <a:rPr lang="cs-CZ" altLang="en-US" dirty="0" err="1">
                <a:latin typeface="Century Gothic" panose="020B0502020202020204" pitchFamily="34" charset="0"/>
              </a:rPr>
              <a:t>compliance</a:t>
            </a:r>
            <a:r>
              <a:rPr lang="cs-CZ" altLang="en-US" dirty="0">
                <a:latin typeface="Century Gothic" panose="020B0502020202020204" pitchFamily="34" charset="0"/>
              </a:rPr>
              <a:t> levé komory.</a:t>
            </a:r>
            <a:endParaRPr lang="en-US" altLang="en-US" dirty="0">
              <a:latin typeface="Century Gothic" panose="020B0502020202020204" pitchFamily="34" charset="0"/>
            </a:endParaRPr>
          </a:p>
          <a:p>
            <a:endParaRPr lang="en-US" altLang="en-US" dirty="0"/>
          </a:p>
        </p:txBody>
      </p:sp>
      <p:sp>
        <p:nvSpPr>
          <p:cNvPr id="4" name="Zástupný symbol pro číslo snímku 3">
            <a:extLst>
              <a:ext uri="{FF2B5EF4-FFF2-40B4-BE49-F238E27FC236}">
                <a16:creationId xmlns:a16="http://schemas.microsoft.com/office/drawing/2014/main" id="{CE9BB1D7-BA8D-4778-86BE-1448C353553B}"/>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Tree>
    <p:extLst>
      <p:ext uri="{BB962C8B-B14F-4D97-AF65-F5344CB8AC3E}">
        <p14:creationId xmlns:p14="http://schemas.microsoft.com/office/powerpoint/2010/main" val="24470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F205D7-2250-4BD8-9A53-DDD43DE1045B}"/>
              </a:ext>
            </a:extLst>
          </p:cNvPr>
          <p:cNvSpPr>
            <a:spLocks noGrp="1"/>
          </p:cNvSpPr>
          <p:nvPr>
            <p:ph type="title"/>
          </p:nvPr>
        </p:nvSpPr>
        <p:spPr/>
        <p:txBody>
          <a:bodyPr/>
          <a:lstStyle/>
          <a:p>
            <a:pPr>
              <a:defRPr/>
            </a:pPr>
            <a:r>
              <a:rPr lang="cs-CZ" sz="2800"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EAT </a:t>
            </a:r>
            <a:r>
              <a:rPr lang="en-US" sz="2800"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a </a:t>
            </a:r>
            <a:r>
              <a:rPr lang="cs-CZ" sz="2800"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rPr>
              <a:t>mikrocirkulace koronárního řečiště</a:t>
            </a:r>
            <a:endParaRPr lang="en-US" sz="2800" dirty="0">
              <a:effectLst>
                <a:outerShdw blurRad="38100" dist="38100" dir="2700000" algn="tl">
                  <a:srgbClr val="000000">
                    <a:alpha val="43137"/>
                  </a:srgbClr>
                </a:outerShdw>
                <a:reflection blurRad="12700" stA="48000" endA="300" endPos="55000" dir="5400000" sy="-90000" algn="bl" rotWithShape="0"/>
              </a:effectLst>
              <a:latin typeface="Century Gothic" panose="020B0502020202020204" pitchFamily="34" charset="0"/>
            </a:endParaRPr>
          </a:p>
        </p:txBody>
      </p:sp>
      <p:sp>
        <p:nvSpPr>
          <p:cNvPr id="15363" name="Zástupný symbol pro obsah 2">
            <a:extLst>
              <a:ext uri="{FF2B5EF4-FFF2-40B4-BE49-F238E27FC236}">
                <a16:creationId xmlns:a16="http://schemas.microsoft.com/office/drawing/2014/main" id="{C4EC9C05-32AB-4749-95F9-1A76BC4C3349}"/>
              </a:ext>
            </a:extLst>
          </p:cNvPr>
          <p:cNvSpPr>
            <a:spLocks noGrp="1"/>
          </p:cNvSpPr>
          <p:nvPr>
            <p:ph idx="1"/>
          </p:nvPr>
        </p:nvSpPr>
        <p:spPr/>
        <p:txBody>
          <a:bodyPr/>
          <a:lstStyle/>
          <a:p>
            <a:pPr>
              <a:lnSpc>
                <a:spcPct val="100000"/>
              </a:lnSpc>
              <a:defRPr/>
            </a:pPr>
            <a:r>
              <a:rPr lang="en-US" altLang="en-US" sz="2400" dirty="0">
                <a:latin typeface="Century Gothic" panose="020B0502020202020204" pitchFamily="34" charset="0"/>
              </a:rPr>
              <a:t>EAT </a:t>
            </a:r>
            <a:r>
              <a:rPr lang="cs-CZ" altLang="en-US" sz="2400" dirty="0">
                <a:latin typeface="Century Gothic" panose="020B0502020202020204" pitchFamily="34" charset="0"/>
              </a:rPr>
              <a:t>je ektopický viscerální tuk, který je v přímém kontaktu s myokardem a koronárními cévami.  Jeho akumulace a zejména distribuce je asociována s </a:t>
            </a:r>
            <a:r>
              <a:rPr lang="cs-CZ" altLang="en-US" sz="2400" dirty="0">
                <a:solidFill>
                  <a:srgbClr val="FF0000"/>
                </a:solidFill>
                <a:effectLst>
                  <a:outerShdw blurRad="38100" dist="38100" dir="2700000" algn="tl">
                    <a:srgbClr val="000000">
                      <a:alpha val="43137"/>
                    </a:srgbClr>
                  </a:outerShdw>
                </a:effectLst>
                <a:latin typeface="Century Gothic" panose="020B0502020202020204" pitchFamily="34" charset="0"/>
              </a:rPr>
              <a:t>aterosklerózou koronárních arterií </a:t>
            </a:r>
            <a:r>
              <a:rPr lang="cs-CZ" altLang="en-US" sz="2400" dirty="0">
                <a:latin typeface="Century Gothic" panose="020B0502020202020204" pitchFamily="34" charset="0"/>
              </a:rPr>
              <a:t>jako další, relativně nezávislý rizikový faktor. </a:t>
            </a:r>
          </a:p>
          <a:p>
            <a:pPr>
              <a:lnSpc>
                <a:spcPct val="100000"/>
              </a:lnSpc>
              <a:defRPr/>
            </a:pPr>
            <a:r>
              <a:rPr lang="en-US" altLang="en-US" sz="2400" dirty="0">
                <a:solidFill>
                  <a:srgbClr val="FF0000"/>
                </a:solidFill>
                <a:effectLst>
                  <a:outerShdw blurRad="38100" dist="38100" dir="2700000" algn="tl">
                    <a:srgbClr val="000000">
                      <a:alpha val="43137"/>
                    </a:srgbClr>
                  </a:outerShdw>
                </a:effectLst>
                <a:latin typeface="Century Gothic" panose="020B0502020202020204" pitchFamily="34" charset="0"/>
              </a:rPr>
              <a:t>CFR </a:t>
            </a:r>
            <a:r>
              <a:rPr lang="cs-CZ" altLang="en-US" sz="2400" dirty="0">
                <a:solidFill>
                  <a:srgbClr val="FF0000"/>
                </a:solidFill>
                <a:effectLst>
                  <a:outerShdw blurRad="38100" dist="38100" dir="2700000" algn="tl">
                    <a:srgbClr val="000000">
                      <a:alpha val="43137"/>
                    </a:srgbClr>
                  </a:outerShdw>
                </a:effectLst>
                <a:latin typeface="Century Gothic" panose="020B0502020202020204" pitchFamily="34" charset="0"/>
              </a:rPr>
              <a:t>(funkční koronární rezerva) </a:t>
            </a:r>
            <a:r>
              <a:rPr lang="cs-CZ" altLang="en-US" sz="2400" dirty="0">
                <a:latin typeface="Century Gothic" panose="020B0502020202020204" pitchFamily="34" charset="0"/>
              </a:rPr>
              <a:t>závisí na kombinaci efektů </a:t>
            </a:r>
            <a:r>
              <a:rPr lang="cs-CZ" altLang="en-US" sz="2400" dirty="0" err="1">
                <a:latin typeface="Century Gothic" panose="020B0502020202020204" pitchFamily="34" charset="0"/>
              </a:rPr>
              <a:t>epikardiální</a:t>
            </a:r>
            <a:r>
              <a:rPr lang="cs-CZ" altLang="en-US" sz="2400" dirty="0">
                <a:latin typeface="Century Gothic" panose="020B0502020202020204" pitchFamily="34" charset="0"/>
              </a:rPr>
              <a:t> koronární rezervy a </a:t>
            </a:r>
            <a:r>
              <a:rPr lang="cs-CZ" altLang="en-US" sz="2400" dirty="0" err="1">
                <a:latin typeface="Century Gothic" panose="020B0502020202020204" pitchFamily="34" charset="0"/>
              </a:rPr>
              <a:t>mikrovaskulární</a:t>
            </a:r>
            <a:r>
              <a:rPr lang="cs-CZ" altLang="en-US" sz="2400" dirty="0">
                <a:latin typeface="Century Gothic" panose="020B0502020202020204" pitchFamily="34" charset="0"/>
              </a:rPr>
              <a:t> dysfunkce koronárního řečiště. Předpokládá se možnost </a:t>
            </a:r>
            <a:r>
              <a:rPr lang="cs-CZ" altLang="en-US" sz="2400" dirty="0" err="1">
                <a:latin typeface="Century Gothic" panose="020B0502020202020204" pitchFamily="34" charset="0"/>
              </a:rPr>
              <a:t>parakrinního</a:t>
            </a:r>
            <a:r>
              <a:rPr lang="cs-CZ" altLang="en-US" sz="2400" dirty="0">
                <a:latin typeface="Century Gothic" panose="020B0502020202020204" pitchFamily="34" charset="0"/>
              </a:rPr>
              <a:t> účinku </a:t>
            </a:r>
            <a:r>
              <a:rPr lang="cs-CZ" altLang="en-US" sz="2400" dirty="0" err="1">
                <a:latin typeface="Century Gothic" panose="020B0502020202020204" pitchFamily="34" charset="0"/>
              </a:rPr>
              <a:t>peroventrikulárního</a:t>
            </a:r>
            <a:r>
              <a:rPr lang="cs-CZ" altLang="en-US" sz="2400" dirty="0">
                <a:latin typeface="Century Gothic" panose="020B0502020202020204" pitchFamily="34" charset="0"/>
              </a:rPr>
              <a:t> EAT na koronární mikrocirkulaci.</a:t>
            </a:r>
            <a:endParaRPr lang="en-US" altLang="en-US" sz="2400" dirty="0">
              <a:latin typeface="Century Gothic" panose="020B0502020202020204" pitchFamily="34" charset="0"/>
            </a:endParaRPr>
          </a:p>
          <a:p>
            <a:pPr>
              <a:defRPr/>
            </a:pPr>
            <a:endParaRPr lang="en-US" altLang="en-US" sz="1600" dirty="0"/>
          </a:p>
        </p:txBody>
      </p:sp>
      <p:sp>
        <p:nvSpPr>
          <p:cNvPr id="4" name="Zástupný symbol pro číslo snímku 3">
            <a:extLst>
              <a:ext uri="{FF2B5EF4-FFF2-40B4-BE49-F238E27FC236}">
                <a16:creationId xmlns:a16="http://schemas.microsoft.com/office/drawing/2014/main" id="{9DA9E036-5F87-4A56-9F9E-94C6C6BD748F}"/>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Tree>
    <p:extLst>
      <p:ext uri="{BB962C8B-B14F-4D97-AF65-F5344CB8AC3E}">
        <p14:creationId xmlns:p14="http://schemas.microsoft.com/office/powerpoint/2010/main" val="364102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ácia17" id="{43703F8D-E2C7-064E-8A97-D14F04880A64}" vid="{A2C6ABD1-35F7-E349-AC15-BB7AAE84BEB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muni-sci-prezentace-16x9-cz-1</Template>
  <TotalTime>7</TotalTime>
  <Words>3647</Words>
  <Application>Microsoft Office PowerPoint</Application>
  <PresentationFormat>Širokoúhlá obrazovka</PresentationFormat>
  <Paragraphs>315</Paragraphs>
  <Slides>62</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62</vt:i4>
      </vt:variant>
    </vt:vector>
  </HeadingPairs>
  <TitlesOfParts>
    <vt:vector size="69" baseType="lpstr">
      <vt:lpstr>Arial</vt:lpstr>
      <vt:lpstr>Century Gothic</vt:lpstr>
      <vt:lpstr>Tahoma</vt:lpstr>
      <vt:lpstr>Times New Roman</vt:lpstr>
      <vt:lpstr>Wingdings</vt:lpstr>
      <vt:lpstr>Wingdings 2</vt:lpstr>
      <vt:lpstr>Prezentace_MU_CZ</vt:lpstr>
      <vt:lpstr>Patofyziologie kardiovaskulárního systému I  Metabolismus myokardu Ischemická choroba srdeční</vt:lpstr>
      <vt:lpstr>Metabolismus</vt:lpstr>
      <vt:lpstr>Metabolismus srdce </vt:lpstr>
      <vt:lpstr>Epikardiální tuková tkáň (EAT)</vt:lpstr>
      <vt:lpstr>Epikardiální tuková tkáň</vt:lpstr>
      <vt:lpstr>Epikardiální tuková tkáň</vt:lpstr>
      <vt:lpstr>Prezentace aplikace PowerPoint</vt:lpstr>
      <vt:lpstr>Periventrikulární EAT a diastolická funkce </vt:lpstr>
      <vt:lpstr>EAT a mikrocirkulace koronárního řečiště</vt:lpstr>
      <vt:lpstr>Zánět a plaky</vt:lpstr>
      <vt:lpstr>Prezentace aplikace PowerPoint</vt:lpstr>
      <vt:lpstr>Zánět a plaky</vt:lpstr>
      <vt:lpstr>Zánět a plaky</vt:lpstr>
      <vt:lpstr>Zánět a plaky</vt:lpstr>
      <vt:lpstr>Zánět a plaky</vt:lpstr>
      <vt:lpstr>Prezentace aplikace PowerPoint</vt:lpstr>
      <vt:lpstr>Zánět a srdeční selhání</vt:lpstr>
      <vt:lpstr>Zánět a srdeční selhání</vt:lpstr>
      <vt:lpstr>DAMPS, PAMPs a aktivace  TLR-4 signální cesty </vt:lpstr>
      <vt:lpstr>DAMPS, PAMPs a aktivace  TLR-4 signální cesty </vt:lpstr>
      <vt:lpstr>Různé linie makrofágů jako protagonistů probíhajícího zánětu u srdečního selhání a účast NLRP-3 inflamasomu </vt:lpstr>
      <vt:lpstr>Prezentace aplikace PowerPoint</vt:lpstr>
      <vt:lpstr>Různé linie makrofágů jako protagonistů probíhajícího zánětu u srdečního selhání a účast NLRP-3 inflamasomu </vt:lpstr>
      <vt:lpstr>Ischemická choroba srdeční</vt:lpstr>
      <vt:lpstr>Koronární průtok</vt:lpstr>
      <vt:lpstr>Faktory redukující koronární průtok</vt:lpstr>
      <vt:lpstr>Rozvoj aterosklerózy</vt:lpstr>
      <vt:lpstr>Funkční endotel</vt:lpstr>
      <vt:lpstr>Příčiny endoteliální dysfunkce</vt:lpstr>
      <vt:lpstr>„Response-to-Retention“ model  aterogeneze</vt:lpstr>
      <vt:lpstr>„Response-to-Retention“ model of atherogenesis</vt:lpstr>
      <vt:lpstr>Prezentace aplikace PowerPoint</vt:lpstr>
      <vt:lpstr>Prezentace aplikace PowerPoint</vt:lpstr>
      <vt:lpstr>Ischémie myokardu</vt:lpstr>
      <vt:lpstr>Prezentace aplikace PowerPoint</vt:lpstr>
      <vt:lpstr>Myocardial ischemia</vt:lpstr>
      <vt:lpstr>Akutní ischémie myokardu</vt:lpstr>
      <vt:lpstr>Prezentace aplikace PowerPoint</vt:lpstr>
      <vt:lpstr>Buněčná smrt indukovaná ischémií/ reperfúzí</vt:lpstr>
      <vt:lpstr>Homeostáza kalcia v myocytech</vt:lpstr>
      <vt:lpstr>Prezentace aplikace PowerPoint</vt:lpstr>
      <vt:lpstr>Metabolism  srdce  v ischemických podmínkách</vt:lpstr>
      <vt:lpstr>Nemoc koronárních arterií (CAD)</vt:lpstr>
      <vt:lpstr>Prezentace aplikace PowerPoint</vt:lpstr>
      <vt:lpstr>Akutní a chronická ischemická choroba srdeční</vt:lpstr>
      <vt:lpstr>Prezentace aplikace PowerPoint</vt:lpstr>
      <vt:lpstr>Ischemická kardiomyopatie</vt:lpstr>
      <vt:lpstr>Infarkt myokardu</vt:lpstr>
      <vt:lpstr>Diagnostika  IM</vt:lpstr>
      <vt:lpstr>Prezentace aplikace PowerPoint</vt:lpstr>
      <vt:lpstr>Prezentace aplikace PowerPoint</vt:lpstr>
      <vt:lpstr>Prezentace aplikace PowerPoint</vt:lpstr>
      <vt:lpstr>Srdeční  biomarkery</vt:lpstr>
      <vt:lpstr>Prezentace aplikace PowerPoint</vt:lpstr>
      <vt:lpstr>Prezentace aplikace PowerPoint</vt:lpstr>
      <vt:lpstr>Příznaky IM </vt:lpstr>
      <vt:lpstr>Infarkt myokardu</vt:lpstr>
      <vt:lpstr>Infarkt myokardu - typy</vt:lpstr>
      <vt:lpstr>Prezentace aplikace PowerPoint</vt:lpstr>
      <vt:lpstr>Prezentace aplikace PowerPoint</vt:lpstr>
      <vt:lpstr>Patofyziologie IM</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Patofyziologie kardiovaskulárního systému I  Metabolismus myokardu Ischemická choroba srdeční</dc:title>
  <dc:creator>Julie Dobrovolná</dc:creator>
  <cp:lastModifiedBy>Julie Dobrovolná</cp:lastModifiedBy>
  <cp:revision>1</cp:revision>
  <cp:lastPrinted>1601-01-01T00:00:00Z</cp:lastPrinted>
  <dcterms:created xsi:type="dcterms:W3CDTF">2020-11-26T22:20:58Z</dcterms:created>
  <dcterms:modified xsi:type="dcterms:W3CDTF">2020-11-26T22:27:59Z</dcterms:modified>
</cp:coreProperties>
</file>