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4"/>
    <p:sldMasterId id="2147483650" r:id="rId5"/>
    <p:sldMasterId id="2147483701" r:id="rId6"/>
    <p:sldMasterId id="2147483704" r:id="rId7"/>
  </p:sldMasterIdLst>
  <p:notesMasterIdLst>
    <p:notesMasterId r:id="rId94"/>
  </p:notesMasterIdLst>
  <p:handoutMasterIdLst>
    <p:handoutMasterId r:id="rId95"/>
  </p:handoutMasterIdLst>
  <p:sldIdLst>
    <p:sldId id="256" r:id="rId8"/>
    <p:sldId id="258" r:id="rId9"/>
    <p:sldId id="348" r:id="rId10"/>
    <p:sldId id="352" r:id="rId11"/>
    <p:sldId id="259" r:id="rId12"/>
    <p:sldId id="263" r:id="rId13"/>
    <p:sldId id="260" r:id="rId14"/>
    <p:sldId id="261" r:id="rId15"/>
    <p:sldId id="262" r:id="rId16"/>
    <p:sldId id="264" r:id="rId17"/>
    <p:sldId id="265" r:id="rId18"/>
    <p:sldId id="273" r:id="rId19"/>
    <p:sldId id="349" r:id="rId20"/>
    <p:sldId id="350" r:id="rId21"/>
    <p:sldId id="351" r:id="rId22"/>
    <p:sldId id="274" r:id="rId23"/>
    <p:sldId id="275" r:id="rId24"/>
    <p:sldId id="277" r:id="rId25"/>
    <p:sldId id="279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5" r:id="rId91"/>
    <p:sldId id="346" r:id="rId92"/>
    <p:sldId id="347" r:id="rId9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39" userDrawn="1">
          <p15:clr>
            <a:srgbClr val="A4A3A4"/>
          </p15:clr>
        </p15:guide>
        <p15:guide id="2" orient="horz" pos="1275" userDrawn="1">
          <p15:clr>
            <a:srgbClr val="A4A3A4"/>
          </p15:clr>
        </p15:guide>
        <p15:guide id="3" orient="horz" pos="709" userDrawn="1">
          <p15:clr>
            <a:srgbClr val="A4A3A4"/>
          </p15:clr>
        </p15:guide>
        <p15:guide id="6" pos="415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86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46C8FF"/>
    <a:srgbClr val="0095D3"/>
    <a:srgbClr val="00AF3F"/>
    <a:srgbClr val="008C78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41" autoAdjust="0"/>
    <p:restoredTop sz="65047" autoAdjust="0"/>
  </p:normalViewPr>
  <p:slideViewPr>
    <p:cSldViewPr snapToGrid="0">
      <p:cViewPr varScale="1">
        <p:scale>
          <a:sx n="74" d="100"/>
          <a:sy n="74" d="100"/>
        </p:scale>
        <p:origin x="1530" y="66"/>
      </p:cViewPr>
      <p:guideLst>
        <p:guide orient="horz" pos="1139"/>
        <p:guide orient="horz" pos="1275"/>
        <p:guide orient="horz" pos="709"/>
        <p:guide pos="415"/>
        <p:guide pos="7224"/>
        <p:guide pos="869"/>
        <p:guide pos="3688"/>
        <p:guide pos="395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3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Ledov%C3%A1_%C4%8Depice" TargetMode="External"/><Relationship Id="rId13" Type="http://schemas.openxmlformats.org/officeDocument/2006/relationships/hyperlink" Target="https://cs.wikipedia.org/wiki/Litosf%C3%A9ra" TargetMode="External"/><Relationship Id="rId18" Type="http://schemas.openxmlformats.org/officeDocument/2006/relationships/hyperlink" Target="https://cs.wikipedia.org/wiki/Sn%C4%9Bhov%C3%A1_vlo%C4%8Dka" TargetMode="External"/><Relationship Id="rId3" Type="http://schemas.openxmlformats.org/officeDocument/2006/relationships/hyperlink" Target="https://cs.wikipedia.org/wiki/Krajinn%C3%A1_sf%C3%A9ra" TargetMode="External"/><Relationship Id="rId21" Type="http://schemas.openxmlformats.org/officeDocument/2006/relationships/hyperlink" Target="https://cs.wikipedia.org/wiki/D%C3%A9%C5%A1%C5%A5" TargetMode="External"/><Relationship Id="rId7" Type="http://schemas.openxmlformats.org/officeDocument/2006/relationships/hyperlink" Target="https://cs.wikipedia.org/wiki/Ledovec" TargetMode="External"/><Relationship Id="rId12" Type="http://schemas.openxmlformats.org/officeDocument/2006/relationships/hyperlink" Target="https://cs.wikipedia.org/wiki/Hydrosf%C3%A9ra" TargetMode="External"/><Relationship Id="rId17" Type="http://schemas.openxmlformats.org/officeDocument/2006/relationships/hyperlink" Target="https://cs.wikipedia.org/wiki/Led" TargetMode="External"/><Relationship Id="rId2" Type="http://schemas.openxmlformats.org/officeDocument/2006/relationships/slide" Target="../slides/slide18.xml"/><Relationship Id="rId16" Type="http://schemas.openxmlformats.org/officeDocument/2006/relationships/hyperlink" Target="https://cs.wikipedia.org/wiki/Podneb%C3%AD" TargetMode="External"/><Relationship Id="rId20" Type="http://schemas.openxmlformats.org/officeDocument/2006/relationships/hyperlink" Target="https://cs.wikipedia.org/wiki/Bakterie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Sn%C3%ADh" TargetMode="External"/><Relationship Id="rId11" Type="http://schemas.openxmlformats.org/officeDocument/2006/relationships/hyperlink" Target="https://cs.wikipedia.org/wiki/Atmosf%C3%A9ra" TargetMode="External"/><Relationship Id="rId5" Type="http://schemas.openxmlformats.org/officeDocument/2006/relationships/hyperlink" Target="https://cs.wikipedia.org/wiki/Mo%C5%99sk%C3%BD_led" TargetMode="External"/><Relationship Id="rId15" Type="http://schemas.openxmlformats.org/officeDocument/2006/relationships/hyperlink" Target="https://cs.wikipedia.org/wiki/Glob%C3%A1ln%C3%AD_zm%C4%9Bny_klimatu" TargetMode="External"/><Relationship Id="rId23" Type="http://schemas.openxmlformats.org/officeDocument/2006/relationships/hyperlink" Target="https://cs.wikipedia.org/wiki/Mr%C3%A1z" TargetMode="External"/><Relationship Id="rId10" Type="http://schemas.openxmlformats.org/officeDocument/2006/relationships/hyperlink" Target="https://cs.wikipedia.org/wiki/Permafrost" TargetMode="External"/><Relationship Id="rId19" Type="http://schemas.openxmlformats.org/officeDocument/2006/relationships/hyperlink" Target="https://cs.wikipedia.org/wiki/Oblak" TargetMode="External"/><Relationship Id="rId4" Type="http://schemas.openxmlformats.org/officeDocument/2006/relationships/hyperlink" Target="https://cs.wikipedia.org/wiki/Voda" TargetMode="External"/><Relationship Id="rId9" Type="http://schemas.openxmlformats.org/officeDocument/2006/relationships/hyperlink" Target="https://cs.wikipedia.org/wiki/Ledov%C3%BD_p%C5%99%C3%ADkrov" TargetMode="External"/><Relationship Id="rId14" Type="http://schemas.openxmlformats.org/officeDocument/2006/relationships/hyperlink" Target="https://cs.wikipedia.org/wiki/Zp%C4%9Btn%C3%A1_vazba" TargetMode="External"/><Relationship Id="rId22" Type="http://schemas.openxmlformats.org/officeDocument/2006/relationships/hyperlink" Target="https://cs.wikipedia.org/wiki/Kolob%C4%9Bh_vody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Teorie_velk%C3%A9ho_impaktu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Hornina" TargetMode="External"/><Relationship Id="rId13" Type="http://schemas.openxmlformats.org/officeDocument/2006/relationships/hyperlink" Target="https://cs.wikipedia.org/wiki/U%C5%BEitkov%C3%A1_voda" TargetMode="External"/><Relationship Id="rId3" Type="http://schemas.openxmlformats.org/officeDocument/2006/relationships/hyperlink" Target="https://cs.wikipedia.org/wiki/Voda" TargetMode="External"/><Relationship Id="rId7" Type="http://schemas.openxmlformats.org/officeDocument/2006/relationships/hyperlink" Target="https://cs.wikipedia.org/wiki/Kontinuita" TargetMode="External"/><Relationship Id="rId12" Type="http://schemas.openxmlformats.org/officeDocument/2006/relationships/hyperlink" Target="https://cs.wikipedia.org/wiki/Pitn%C3%A1_voda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P%C5%AFda" TargetMode="External"/><Relationship Id="rId11" Type="http://schemas.openxmlformats.org/officeDocument/2006/relationships/hyperlink" Target="https://cs.wikipedia.org/wiki/Sladk%C3%A1_voda" TargetMode="External"/><Relationship Id="rId5" Type="http://schemas.openxmlformats.org/officeDocument/2006/relationships/hyperlink" Target="https://cs.wikipedia.org/wiki/P%C3%B3r" TargetMode="External"/><Relationship Id="rId10" Type="http://schemas.openxmlformats.org/officeDocument/2006/relationships/hyperlink" Target="https://cs.wikipedia.org/wiki/Z%C3%A1soby_podzemn%C3%ADch_vod" TargetMode="External"/><Relationship Id="rId4" Type="http://schemas.openxmlformats.org/officeDocument/2006/relationships/hyperlink" Target="https://cs.wikipedia.org/wiki/Povrch_Zem%C4%9B" TargetMode="External"/><Relationship Id="rId9" Type="http://schemas.openxmlformats.org/officeDocument/2006/relationships/hyperlink" Target="https://cs.wikipedia.org/wiki/Hydrogeologie" TargetMode="External"/><Relationship Id="rId14" Type="http://schemas.openxmlformats.org/officeDocument/2006/relationships/hyperlink" Target="https://cs.wikipedia.org/wiki/Spodn%C3%AD_voda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Organismus" TargetMode="External"/><Relationship Id="rId13" Type="http://schemas.openxmlformats.org/officeDocument/2006/relationships/hyperlink" Target="https://cs.wikipedia.org/wiki/P%C5%99ehradn%C3%AD_n%C3%A1dr%C5%BE" TargetMode="External"/><Relationship Id="rId18" Type="http://schemas.openxmlformats.org/officeDocument/2006/relationships/hyperlink" Target="https://cs.wikipedia.org/wiki/Vodn%C3%AD_p%C3%A1ra" TargetMode="External"/><Relationship Id="rId26" Type="http://schemas.openxmlformats.org/officeDocument/2006/relationships/hyperlink" Target="https://cs.wikipedia.org/wiki/Atmosf%C3%A9ra_Zem%C4%9B" TargetMode="External"/><Relationship Id="rId3" Type="http://schemas.openxmlformats.org/officeDocument/2006/relationships/hyperlink" Target="https://cs.wikipedia.org/wiki/Zem%C4%9B" TargetMode="External"/><Relationship Id="rId21" Type="http://schemas.openxmlformats.org/officeDocument/2006/relationships/hyperlink" Target="https://cs.wikipedia.org/wiki/Ledovec" TargetMode="External"/><Relationship Id="rId7" Type="http://schemas.openxmlformats.org/officeDocument/2006/relationships/hyperlink" Target="https://cs.wikipedia.org/wiki/Atmosf%C3%A9ra" TargetMode="External"/><Relationship Id="rId12" Type="http://schemas.openxmlformats.org/officeDocument/2006/relationships/hyperlink" Target="https://cs.wikipedia.org/wiki/Ra%C5%A1elini%C5%A1t%C4%9B" TargetMode="External"/><Relationship Id="rId17" Type="http://schemas.openxmlformats.org/officeDocument/2006/relationships/hyperlink" Target="https://cs.wikipedia.org/wiki/Permafrost" TargetMode="External"/><Relationship Id="rId25" Type="http://schemas.openxmlformats.org/officeDocument/2006/relationships/hyperlink" Target="https://cs.wikipedia.org/wiki/Vodn%C3%AD_tok" TargetMode="External"/><Relationship Id="rId2" Type="http://schemas.openxmlformats.org/officeDocument/2006/relationships/slide" Target="../slides/slide5.xml"/><Relationship Id="rId16" Type="http://schemas.openxmlformats.org/officeDocument/2006/relationships/hyperlink" Target="https://cs.wikipedia.org/wiki/Led" TargetMode="External"/><Relationship Id="rId20" Type="http://schemas.openxmlformats.org/officeDocument/2006/relationships/hyperlink" Target="https://cs.wikipedia.org/wiki/Sn%C4%9Bhov%C3%A1_vlo%C4%8Dka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Voda" TargetMode="External"/><Relationship Id="rId11" Type="http://schemas.openxmlformats.org/officeDocument/2006/relationships/hyperlink" Target="https://cs.wikipedia.org/wiki/Ba%C5%BEina" TargetMode="External"/><Relationship Id="rId24" Type="http://schemas.openxmlformats.org/officeDocument/2006/relationships/hyperlink" Target="https://cs.wikipedia.org/wiki/Povrch_Zem%C4%9B" TargetMode="External"/><Relationship Id="rId5" Type="http://schemas.openxmlformats.org/officeDocument/2006/relationships/hyperlink" Target="https://cs.wikipedia.org/wiki/Podzemn%C3%AD_voda" TargetMode="External"/><Relationship Id="rId15" Type="http://schemas.openxmlformats.org/officeDocument/2006/relationships/hyperlink" Target="https://cs.wikipedia.org/wiki/Sn%C3%ADh" TargetMode="External"/><Relationship Id="rId23" Type="http://schemas.openxmlformats.org/officeDocument/2006/relationships/hyperlink" Target="https://cs.wikipedia.org/wiki/Gr%C3%B3nsko" TargetMode="External"/><Relationship Id="rId10" Type="http://schemas.openxmlformats.org/officeDocument/2006/relationships/hyperlink" Target="https://cs.wikipedia.org/wiki/Jezero" TargetMode="External"/><Relationship Id="rId19" Type="http://schemas.openxmlformats.org/officeDocument/2006/relationships/hyperlink" Target="https://cs.wikipedia.org/wiki/Kapka" TargetMode="External"/><Relationship Id="rId4" Type="http://schemas.openxmlformats.org/officeDocument/2006/relationships/hyperlink" Target="https://cs.wikipedia.org/wiki/Povrchov%C3%A1_voda" TargetMode="External"/><Relationship Id="rId9" Type="http://schemas.openxmlformats.org/officeDocument/2006/relationships/hyperlink" Target="https://cs.wikipedia.org/wiki/Oce%C3%A1n" TargetMode="External"/><Relationship Id="rId14" Type="http://schemas.openxmlformats.org/officeDocument/2006/relationships/hyperlink" Target="https://cs.wikipedia.org/wiki/Rybn%C3%ADk" TargetMode="External"/><Relationship Id="rId22" Type="http://schemas.openxmlformats.org/officeDocument/2006/relationships/hyperlink" Target="https://cs.wikipedia.org/wiki/Antarktida" TargetMode="Externa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Hydrodynamick%C3%A1_vertik%C3%A1ln%C3%AD_zon%C3%A1lnost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s.wikipedia.org/wiki/%C4%8Cesk%C3%BD_hydrometeorologick%C3%BD_%C3%BAstav" TargetMode="External"/><Relationship Id="rId4" Type="http://schemas.openxmlformats.org/officeDocument/2006/relationships/hyperlink" Target="https://cs.wikipedia.org/wiki/Hydrogeologick%C3%BD_kolektor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Zne%C4%8Di%C5%A1t%C4%9Bn%C3%AD_vody#cite_note-circ1139-4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s.wikipedia.org/wiki/P%C5%AFda" TargetMode="External"/><Relationship Id="rId4" Type="http://schemas.openxmlformats.org/officeDocument/2006/relationships/hyperlink" Target="https://cs.wikipedia.org/wiki/Podzemn%C3%AD_vody" TargetMode="Externa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Zem%C4%9B" TargetMode="External"/><Relationship Id="rId13" Type="http://schemas.openxmlformats.org/officeDocument/2006/relationships/hyperlink" Target="https://cs.wikipedia.org/wiki/Skupenstv%C3%AD" TargetMode="External"/><Relationship Id="rId18" Type="http://schemas.openxmlformats.org/officeDocument/2006/relationships/hyperlink" Target="https://cs.wikipedia.org/wiki/Vodn%C3%AD_tok" TargetMode="External"/><Relationship Id="rId3" Type="http://schemas.openxmlformats.org/officeDocument/2006/relationships/hyperlink" Target="https://cs.wikipedia.org/wiki/Slune%C4%8Dn%C3%AD_energie" TargetMode="External"/><Relationship Id="rId21" Type="http://schemas.openxmlformats.org/officeDocument/2006/relationships/hyperlink" Target="https://cs.wikipedia.org/wiki/Odst%C5%99ediv%C3%A1_s%C3%ADla" TargetMode="External"/><Relationship Id="rId7" Type="http://schemas.openxmlformats.org/officeDocument/2006/relationships/hyperlink" Target="https://cs.wikipedia.org/wiki/Kapaln%C4%9Bn%C3%AD" TargetMode="External"/><Relationship Id="rId12" Type="http://schemas.openxmlformats.org/officeDocument/2006/relationships/hyperlink" Target="https://cs.wikipedia.org/wiki/Pohyb" TargetMode="External"/><Relationship Id="rId17" Type="http://schemas.openxmlformats.org/officeDocument/2006/relationships/hyperlink" Target="https://cs.wikipedia.org/wiki/Gravitace" TargetMode="External"/><Relationship Id="rId25" Type="http://schemas.openxmlformats.org/officeDocument/2006/relationships/hyperlink" Target="https://cs.wikipedia.org/wiki/Odliv" TargetMode="External"/><Relationship Id="rId2" Type="http://schemas.openxmlformats.org/officeDocument/2006/relationships/slide" Target="../slides/slide6.xml"/><Relationship Id="rId16" Type="http://schemas.openxmlformats.org/officeDocument/2006/relationships/hyperlink" Target="https://cs.wikipedia.org/wiki/Mo%C5%99sk%C3%A9_proudy" TargetMode="External"/><Relationship Id="rId20" Type="http://schemas.openxmlformats.org/officeDocument/2006/relationships/hyperlink" Target="https://cs.wikipedia.org/wiki/Coriolisova_s%C3%ADla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Mrak" TargetMode="External"/><Relationship Id="rId11" Type="http://schemas.openxmlformats.org/officeDocument/2006/relationships/hyperlink" Target="https://cs.wikipedia.org/wiki/Meteorologie" TargetMode="External"/><Relationship Id="rId24" Type="http://schemas.openxmlformats.org/officeDocument/2006/relationships/hyperlink" Target="https://cs.wikipedia.org/wiki/P%C5%99%C3%ADliv" TargetMode="External"/><Relationship Id="rId5" Type="http://schemas.openxmlformats.org/officeDocument/2006/relationships/hyperlink" Target="https://cs.wikipedia.org/wiki/Povrch_Zem%C4%9B" TargetMode="External"/><Relationship Id="rId15" Type="http://schemas.openxmlformats.org/officeDocument/2006/relationships/hyperlink" Target="https://cs.wikipedia.org/wiki/Oce%C3%A1n" TargetMode="External"/><Relationship Id="rId23" Type="http://schemas.openxmlformats.org/officeDocument/2006/relationships/hyperlink" Target="https://cs.wikipedia.org/wiki/Slapov%C3%A9_jevy" TargetMode="External"/><Relationship Id="rId10" Type="http://schemas.openxmlformats.org/officeDocument/2006/relationships/hyperlink" Target="https://cs.wikipedia.org/wiki/Klimatologie" TargetMode="External"/><Relationship Id="rId19" Type="http://schemas.openxmlformats.org/officeDocument/2006/relationships/hyperlink" Target="https://cs.wikipedia.org/wiki/Rotace_Zem%C4%9B" TargetMode="External"/><Relationship Id="rId4" Type="http://schemas.openxmlformats.org/officeDocument/2006/relationships/hyperlink" Target="https://cs.wikipedia.org/wiki/Z%C3%A1%C5%99en%C3%AD" TargetMode="External"/><Relationship Id="rId9" Type="http://schemas.openxmlformats.org/officeDocument/2006/relationships/hyperlink" Target="https://cs.wikipedia.org/wiki/Zemsk%C3%A1_atmosf%C3%A9ra" TargetMode="External"/><Relationship Id="rId14" Type="http://schemas.openxmlformats.org/officeDocument/2006/relationships/hyperlink" Target="https://cs.wikipedia.org/wiki/Mo%C5%99e" TargetMode="External"/><Relationship Id="rId22" Type="http://schemas.openxmlformats.org/officeDocument/2006/relationships/hyperlink" Target="https://cs.wikipedia.org/wiki/Slapov%C3%A1_s%C3%ADla" TargetMode="Externa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Ledovec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s.wikipedia.org/wiki/Pitn%C3%A1_voda" TargetMode="External"/><Relationship Id="rId4" Type="http://schemas.openxmlformats.org/officeDocument/2006/relationships/hyperlink" Target="https://cs.wikipedia.org/wiki/%C4%8Clov%C4%9Bk" TargetMode="Externa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/index.php?title=Sorbce&amp;action=edit&amp;redlink=1" TargetMode="External"/><Relationship Id="rId3" Type="http://schemas.openxmlformats.org/officeDocument/2006/relationships/hyperlink" Target="https://cs.wikipedia.org/wiki/%C5%98%C3%AD%C4%8Dn%C3%AD_koryto" TargetMode="External"/><Relationship Id="rId7" Type="http://schemas.openxmlformats.org/officeDocument/2006/relationships/hyperlink" Target="https://cs.wikipedia.org/wiki/J%C3%ADlov%C3%A9_miner%C3%A1ly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Povod%C3%AD" TargetMode="External"/><Relationship Id="rId5" Type="http://schemas.openxmlformats.org/officeDocument/2006/relationships/hyperlink" Target="https://cs.wikipedia.org/wiki/Suspenze_(chemie)" TargetMode="External"/><Relationship Id="rId4" Type="http://schemas.openxmlformats.org/officeDocument/2006/relationships/hyperlink" Target="https://cs.wikipedia.org/wiki/Pr%C5%AFtok_vodn%C3%ADho_toku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Evapotranspirace" TargetMode="External"/><Relationship Id="rId13" Type="http://schemas.openxmlformats.org/officeDocument/2006/relationships/hyperlink" Target="https://cs.wikipedia.org/wiki/Kapaln%C4%9Bn%C3%AD" TargetMode="External"/><Relationship Id="rId18" Type="http://schemas.openxmlformats.org/officeDocument/2006/relationships/hyperlink" Target="https://cs.wikipedia.org/wiki/Podzemn%C3%AD_voda" TargetMode="External"/><Relationship Id="rId3" Type="http://schemas.openxmlformats.org/officeDocument/2006/relationships/hyperlink" Target="https://cs.wikipedia.org/wiki/Gravitace" TargetMode="External"/><Relationship Id="rId21" Type="http://schemas.openxmlformats.org/officeDocument/2006/relationships/hyperlink" Target="https://cs.wikipedia.org/wiki/Vodn%C3%AD_tok" TargetMode="External"/><Relationship Id="rId7" Type="http://schemas.openxmlformats.org/officeDocument/2006/relationships/hyperlink" Target="https://cs.wikipedia.org/wiki/Transpirace" TargetMode="External"/><Relationship Id="rId12" Type="http://schemas.openxmlformats.org/officeDocument/2006/relationships/hyperlink" Target="https://cs.wikipedia.org/wiki/Glob%C3%A1ln%C3%AD_cirkulace_atmosf%C3%A9ry" TargetMode="External"/><Relationship Id="rId17" Type="http://schemas.openxmlformats.org/officeDocument/2006/relationships/hyperlink" Target="https://cs.wikipedia.org/wiki/Hydrometeor" TargetMode="External"/><Relationship Id="rId2" Type="http://schemas.openxmlformats.org/officeDocument/2006/relationships/slide" Target="../slides/slide8.xml"/><Relationship Id="rId16" Type="http://schemas.openxmlformats.org/officeDocument/2006/relationships/hyperlink" Target="https://cs.wikipedia.org/wiki/Sn%C3%ADh" TargetMode="External"/><Relationship Id="rId20" Type="http://schemas.openxmlformats.org/officeDocument/2006/relationships/hyperlink" Target="https://cs.wikipedia.org/wiki/Pramen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s.wikipedia.org/wiki/Vypa%C5%99ov%C3%A1n%C3%AD" TargetMode="External"/><Relationship Id="rId11" Type="http://schemas.openxmlformats.org/officeDocument/2006/relationships/hyperlink" Target="https://cs.wikipedia.org/wiki/Vzduch" TargetMode="External"/><Relationship Id="rId5" Type="http://schemas.openxmlformats.org/officeDocument/2006/relationships/hyperlink" Target="https://cs.wikipedia.org/wiki/Oce%C3%A1n" TargetMode="External"/><Relationship Id="rId15" Type="http://schemas.openxmlformats.org/officeDocument/2006/relationships/hyperlink" Target="https://cs.wikipedia.org/wiki/D%C3%A9%C5%A1%C5%A5" TargetMode="External"/><Relationship Id="rId10" Type="http://schemas.openxmlformats.org/officeDocument/2006/relationships/hyperlink" Target="https://cs.wikipedia.org/wiki/Ovzdu%C5%A1%C3%AD" TargetMode="External"/><Relationship Id="rId19" Type="http://schemas.openxmlformats.org/officeDocument/2006/relationships/hyperlink" Target="https://cs.wikipedia.org/wiki/Infiltrace" TargetMode="External"/><Relationship Id="rId4" Type="http://schemas.openxmlformats.org/officeDocument/2006/relationships/hyperlink" Target="https://cs.wikipedia.org/wiki/Rotace_Zem%C4%9B" TargetMode="External"/><Relationship Id="rId9" Type="http://schemas.openxmlformats.org/officeDocument/2006/relationships/hyperlink" Target="https://cs.wikipedia.org/wiki/Oblak" TargetMode="External"/><Relationship Id="rId14" Type="http://schemas.openxmlformats.org/officeDocument/2006/relationships/hyperlink" Target="https://cs.wikipedia.org/wiki/Sr%C3%A1%C5%BEky" TargetMode="Externa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1088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id="{51BE5472-E93E-4085-916F-B06C9C3BB4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FE6099-B174-4CA1-82A9-03F218435A5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id="{8C602DCA-A8C7-4CA9-9BA6-885019883D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8FD05AC8-E903-433B-9161-9781FABC0A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Přemisťování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pomocí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nadzemních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podzemních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odtoků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chemicky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fyzicky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eroduje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zemi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utváří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její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reliéf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Převádí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ukládá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sedimenty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řek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vytváří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delty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mořského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dna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Pokud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pronikne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porézních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částí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zemského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rozpustit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skály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utvářet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krasové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systémy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dále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přenáší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minerály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živiny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jež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potravou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sladkovodní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mořské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ekosystémy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neposlední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řadě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největší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složkou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většiny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biologických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organismů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lidském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organismu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nachází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přibližně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60%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těle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medúzy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až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90%.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>
            <a:extLst>
              <a:ext uri="{FF2B5EF4-FFF2-40B4-BE49-F238E27FC236}">
                <a16:creationId xmlns:a16="http://schemas.microsoft.com/office/drawing/2014/main" id="{A3EE0CE1-5B81-4809-AEFA-2D2D2738A0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6E7A2B-4792-4145-8D83-3A860D46FD41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16739" name="Rectangle 2">
            <a:extLst>
              <a:ext uri="{FF2B5EF4-FFF2-40B4-BE49-F238E27FC236}">
                <a16:creationId xmlns:a16="http://schemas.microsoft.com/office/drawing/2014/main" id="{CB5E465E-1505-497B-8493-B22428EAA3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>
            <a:extLst>
              <a:ext uri="{FF2B5EF4-FFF2-40B4-BE49-F238E27FC236}">
                <a16:creationId xmlns:a16="http://schemas.microsoft.com/office/drawing/2014/main" id="{56B80CA4-1A50-4343-80ED-770D09695C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sluneční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energie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základem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fungování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veškerých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biogeochemických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cyklů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Zemi,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jež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zahrnují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pohyby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chemických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prvků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organismy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neživými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částmi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atmosféry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litosféry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hydrosféry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Hydrologický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cyklus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ovlivňuje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mnoho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dalších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dynamických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systémů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sk-SK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sk-SK" altLang="cs-CZ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 fontAlgn="t"/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Zatímco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koloběh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sám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o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sobě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biogeochemickým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cyklem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tok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nad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pod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Zemí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klíčovou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součástí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cyklování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dalších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biogeochemikálií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Odtok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zodpovědný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za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téměř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veškerý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transport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erodovaného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sedimentu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fosforu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z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pevniny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do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vodních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ploch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S</a:t>
            </a:r>
            <a:r>
              <a:rPr lang="cs-CZ" b="0" i="0" dirty="0">
                <a:solidFill>
                  <a:srgbClr val="777777"/>
                </a:solidFill>
                <a:effectLst/>
                <a:latin typeface="Roboto"/>
              </a:rPr>
              <a:t>alinita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oceánů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odvozena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z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eroze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transportu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rozpuštěných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solí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z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pevniny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Kulturní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1" i="0" dirty="0" err="1">
                <a:solidFill>
                  <a:srgbClr val="777777"/>
                </a:solidFill>
                <a:effectLst/>
                <a:latin typeface="Roboto"/>
              </a:rPr>
              <a:t>eutrofizace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jezer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je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způsobena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především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fosforem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který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se v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nadměrném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množství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aplikuje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na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zemědělská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pole v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hnojivech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poté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se 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transportuje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řekami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Splavování do podzemních vod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tok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podzemní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hrají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významnou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roli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při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přepravě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dusíku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země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do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vodních</a:t>
            </a:r>
            <a:r>
              <a:rPr lang="sk-SK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cs-CZ" b="0" i="0" dirty="0">
                <a:solidFill>
                  <a:srgbClr val="777777"/>
                </a:solidFill>
                <a:effectLst/>
                <a:latin typeface="Roboto"/>
              </a:rPr>
              <a:t>útvarů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Odtok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také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hraje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roli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v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uhlíkovém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cyklu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opět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prostřednictvím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transportu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cs-CZ" b="0" i="0" dirty="0">
                <a:solidFill>
                  <a:srgbClr val="777777"/>
                </a:solidFill>
                <a:effectLst/>
                <a:latin typeface="Roboto"/>
              </a:rPr>
              <a:t>erodované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horniny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b="0" i="0" dirty="0" err="1">
                <a:solidFill>
                  <a:srgbClr val="777777"/>
                </a:solidFill>
                <a:effectLst/>
                <a:latin typeface="Roboto"/>
              </a:rPr>
              <a:t>půdy</a:t>
            </a:r>
            <a:r>
              <a:rPr lang="en-US" b="0" i="0" dirty="0">
                <a:solidFill>
                  <a:srgbClr val="777777"/>
                </a:solidFill>
                <a:effectLst/>
                <a:latin typeface="Roboto"/>
              </a:rPr>
              <a:t>.</a:t>
            </a: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6725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Pokud</a:t>
            </a:r>
            <a:r>
              <a:rPr lang="sk-SK" dirty="0"/>
              <a:t> sluneční energie</a:t>
            </a:r>
            <a:r>
              <a:rPr lang="en-US" dirty="0"/>
              <a:t> </a:t>
            </a:r>
            <a:r>
              <a:rPr lang="en-US" dirty="0" err="1"/>
              <a:t>dopadne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odvodněné</a:t>
            </a:r>
            <a:r>
              <a:rPr lang="en-US" dirty="0"/>
              <a:t> </a:t>
            </a:r>
            <a:r>
              <a:rPr lang="en-US" dirty="0" err="1"/>
              <a:t>plochy</a:t>
            </a:r>
            <a:r>
              <a:rPr lang="en-US" dirty="0"/>
              <a:t>, </a:t>
            </a:r>
            <a:r>
              <a:rPr lang="en-US" dirty="0" err="1"/>
              <a:t>přem</a:t>
            </a:r>
            <a:r>
              <a:rPr lang="en-US" dirty="0"/>
              <a:t> </a:t>
            </a:r>
            <a:r>
              <a:rPr lang="en-US" dirty="0" err="1"/>
              <a:t>ění</a:t>
            </a:r>
            <a:r>
              <a:rPr lang="en-US" dirty="0"/>
              <a:t> se v </a:t>
            </a:r>
            <a:r>
              <a:rPr lang="en-US" dirty="0" err="1"/>
              <a:t>teplo</a:t>
            </a:r>
            <a:r>
              <a:rPr lang="en-US" dirty="0"/>
              <a:t>, </a:t>
            </a:r>
            <a:r>
              <a:rPr lang="en-US" dirty="0" err="1"/>
              <a:t>zvětší</a:t>
            </a:r>
            <a:r>
              <a:rPr lang="en-US" dirty="0"/>
              <a:t> se </a:t>
            </a:r>
            <a:r>
              <a:rPr lang="en-US" dirty="0" err="1"/>
              <a:t>rozdíly</a:t>
            </a:r>
            <a:r>
              <a:rPr lang="en-US" dirty="0"/>
              <a:t> </a:t>
            </a:r>
            <a:r>
              <a:rPr lang="en-US" dirty="0" err="1"/>
              <a:t>teplot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dnem</a:t>
            </a:r>
            <a:r>
              <a:rPr lang="en-US" dirty="0"/>
              <a:t> a </a:t>
            </a:r>
            <a:r>
              <a:rPr lang="en-US" dirty="0" err="1"/>
              <a:t>nocí</a:t>
            </a:r>
            <a:r>
              <a:rPr lang="en-US" dirty="0"/>
              <a:t>, </a:t>
            </a:r>
            <a:r>
              <a:rPr lang="en-US" dirty="0" err="1"/>
              <a:t>zvětší</a:t>
            </a:r>
            <a:r>
              <a:rPr lang="en-US" dirty="0"/>
              <a:t> se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rozdíly</a:t>
            </a:r>
            <a:r>
              <a:rPr lang="en-US" dirty="0"/>
              <a:t> </a:t>
            </a:r>
            <a:r>
              <a:rPr lang="en-US" dirty="0" err="1"/>
              <a:t>teplot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místy</a:t>
            </a:r>
            <a:r>
              <a:rPr lang="en-US" dirty="0"/>
              <a:t> (</a:t>
            </a:r>
            <a:r>
              <a:rPr lang="en-US" dirty="0" err="1"/>
              <a:t>např</a:t>
            </a:r>
            <a:r>
              <a:rPr lang="en-US" dirty="0"/>
              <a:t>.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pevninou</a:t>
            </a:r>
            <a:r>
              <a:rPr lang="en-US" dirty="0"/>
              <a:t> a </a:t>
            </a:r>
            <a:r>
              <a:rPr lang="en-US" dirty="0" err="1"/>
              <a:t>mořem</a:t>
            </a:r>
            <a:r>
              <a:rPr lang="en-US" dirty="0"/>
              <a:t>,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odvodněnými</a:t>
            </a:r>
            <a:r>
              <a:rPr lang="en-US" dirty="0"/>
              <a:t> </a:t>
            </a:r>
            <a:r>
              <a:rPr lang="en-US" dirty="0" err="1"/>
              <a:t>plochami</a:t>
            </a:r>
            <a:r>
              <a:rPr lang="en-US" dirty="0"/>
              <a:t> a </a:t>
            </a:r>
            <a:r>
              <a:rPr lang="en-US" dirty="0" err="1"/>
              <a:t>horami</a:t>
            </a:r>
            <a:r>
              <a:rPr lang="en-US" dirty="0"/>
              <a:t>), </a:t>
            </a:r>
            <a:r>
              <a:rPr lang="en-US" dirty="0" err="1"/>
              <a:t>což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za </a:t>
            </a:r>
            <a:r>
              <a:rPr lang="en-US" dirty="0" err="1"/>
              <a:t>následek</a:t>
            </a:r>
            <a:r>
              <a:rPr lang="en-US" dirty="0"/>
              <a:t> </a:t>
            </a:r>
            <a:r>
              <a:rPr lang="en-US" dirty="0" err="1"/>
              <a:t>zrychlené</a:t>
            </a:r>
            <a:r>
              <a:rPr lang="en-US" dirty="0"/>
              <a:t> </a:t>
            </a:r>
            <a:r>
              <a:rPr lang="en-US" dirty="0" err="1"/>
              <a:t>proudění</a:t>
            </a:r>
            <a:r>
              <a:rPr lang="en-US" dirty="0"/>
              <a:t> </a:t>
            </a:r>
            <a:r>
              <a:rPr lang="en-US" dirty="0" err="1"/>
              <a:t>vzduchu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přívalové</a:t>
            </a:r>
            <a:r>
              <a:rPr lang="en-US" dirty="0"/>
              <a:t> </a:t>
            </a:r>
            <a:r>
              <a:rPr lang="en-US" dirty="0" err="1"/>
              <a:t>srážky</a:t>
            </a:r>
            <a:r>
              <a:rPr lang="en-US" dirty="0"/>
              <a:t>. </a:t>
            </a:r>
            <a:r>
              <a:rPr lang="en-US" dirty="0" err="1"/>
              <a:t>Ubývá</a:t>
            </a:r>
            <a:r>
              <a:rPr lang="en-US" dirty="0"/>
              <a:t> </a:t>
            </a:r>
            <a:r>
              <a:rPr lang="en-US" dirty="0" err="1"/>
              <a:t>srážek</a:t>
            </a:r>
            <a:r>
              <a:rPr lang="en-US" dirty="0"/>
              <a:t> </a:t>
            </a:r>
            <a:r>
              <a:rPr lang="en-US" dirty="0" err="1"/>
              <a:t>malých</a:t>
            </a:r>
            <a:r>
              <a:rPr lang="en-US" dirty="0"/>
              <a:t> a </a:t>
            </a:r>
            <a:r>
              <a:rPr lang="en-US" dirty="0" err="1"/>
              <a:t>častých</a:t>
            </a:r>
            <a:r>
              <a:rPr lang="en-US" dirty="0"/>
              <a:t>, </a:t>
            </a:r>
            <a:r>
              <a:rPr lang="en-US" dirty="0" err="1"/>
              <a:t>přibývá</a:t>
            </a:r>
            <a:r>
              <a:rPr lang="en-US" dirty="0"/>
              <a:t> </a:t>
            </a:r>
            <a:r>
              <a:rPr lang="en-US" dirty="0" err="1"/>
              <a:t>srážek</a:t>
            </a:r>
            <a:r>
              <a:rPr lang="en-US" dirty="0"/>
              <a:t> </a:t>
            </a:r>
            <a:r>
              <a:rPr lang="en-US" dirty="0" err="1"/>
              <a:t>mohutných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když</a:t>
            </a:r>
            <a:r>
              <a:rPr lang="en-US" dirty="0"/>
              <a:t> </a:t>
            </a:r>
            <a:r>
              <a:rPr lang="en-US" dirty="0" err="1"/>
              <a:t>méně</a:t>
            </a:r>
            <a:r>
              <a:rPr lang="en-US" dirty="0"/>
              <a:t> </a:t>
            </a:r>
            <a:r>
              <a:rPr lang="en-US" dirty="0" err="1"/>
              <a:t>častých</a:t>
            </a:r>
            <a:r>
              <a:rPr lang="en-US" dirty="0"/>
              <a:t>. Klima se </a:t>
            </a:r>
            <a:r>
              <a:rPr lang="en-US" dirty="0" err="1"/>
              <a:t>mění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kontinentální</a:t>
            </a:r>
            <a:r>
              <a:rPr lang="en-US" dirty="0"/>
              <a:t>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stepní</a:t>
            </a:r>
            <a:r>
              <a:rPr lang="en-US" dirty="0"/>
              <a:t>. </a:t>
            </a:r>
            <a:endParaRPr lang="sk-SK" dirty="0"/>
          </a:p>
          <a:p>
            <a:r>
              <a:rPr lang="en-US" dirty="0"/>
              <a:t>• </a:t>
            </a:r>
            <a:r>
              <a:rPr lang="en-US" dirty="0" err="1"/>
              <a:t>Odvodňováním</a:t>
            </a:r>
            <a:r>
              <a:rPr lang="en-US" dirty="0"/>
              <a:t> </a:t>
            </a:r>
            <a:r>
              <a:rPr lang="en-US" dirty="0" err="1"/>
              <a:t>velkých</a:t>
            </a:r>
            <a:r>
              <a:rPr lang="en-US" dirty="0"/>
              <a:t> </a:t>
            </a:r>
            <a:r>
              <a:rPr lang="en-US" dirty="0" err="1"/>
              <a:t>ploch</a:t>
            </a:r>
            <a:r>
              <a:rPr lang="en-US" dirty="0"/>
              <a:t> </a:t>
            </a:r>
            <a:r>
              <a:rPr lang="en-US" dirty="0" err="1"/>
              <a:t>podstatně</a:t>
            </a:r>
            <a:r>
              <a:rPr lang="en-US" dirty="0"/>
              <a:t> </a:t>
            </a:r>
            <a:r>
              <a:rPr lang="en-US" dirty="0" err="1"/>
              <a:t>omezujeme</a:t>
            </a:r>
            <a:r>
              <a:rPr lang="en-US" dirty="0"/>
              <a:t> </a:t>
            </a:r>
            <a:r>
              <a:rPr lang="en-US" dirty="0" err="1"/>
              <a:t>výpar</a:t>
            </a:r>
            <a:r>
              <a:rPr lang="en-US" dirty="0"/>
              <a:t> a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zmenšujeme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klimatizační</a:t>
            </a:r>
            <a:r>
              <a:rPr lang="sk-SK" dirty="0"/>
              <a:t> </a:t>
            </a:r>
            <a:r>
              <a:rPr lang="en-US" dirty="0" err="1"/>
              <a:t>efekt</a:t>
            </a:r>
            <a:r>
              <a:rPr lang="en-US" dirty="0"/>
              <a:t>. </a:t>
            </a:r>
            <a:r>
              <a:rPr lang="en-US" dirty="0" err="1"/>
              <a:t>Člověk</a:t>
            </a:r>
            <a:r>
              <a:rPr lang="en-US" dirty="0"/>
              <a:t>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svojí</a:t>
            </a:r>
            <a:r>
              <a:rPr lang="en-US" dirty="0"/>
              <a:t> </a:t>
            </a:r>
            <a:r>
              <a:rPr lang="en-US" dirty="0" err="1"/>
              <a:t>činností</a:t>
            </a:r>
            <a:r>
              <a:rPr lang="en-US" dirty="0"/>
              <a:t> </a:t>
            </a:r>
            <a:r>
              <a:rPr lang="en-US" dirty="0" err="1"/>
              <a:t>výrazně</a:t>
            </a:r>
            <a:r>
              <a:rPr lang="en-US" dirty="0"/>
              <a:t> </a:t>
            </a:r>
            <a:r>
              <a:rPr lang="en-US" dirty="0" err="1"/>
              <a:t>mění</a:t>
            </a:r>
            <a:r>
              <a:rPr lang="en-US" dirty="0"/>
              <a:t> </a:t>
            </a:r>
            <a:r>
              <a:rPr lang="en-US" dirty="0" err="1"/>
              <a:t>toky</a:t>
            </a:r>
            <a:r>
              <a:rPr lang="en-US" dirty="0"/>
              <a:t> (</a:t>
            </a:r>
            <a:r>
              <a:rPr lang="en-US" dirty="0" err="1"/>
              <a:t>způsob</a:t>
            </a:r>
            <a:r>
              <a:rPr lang="en-US" dirty="0"/>
              <a:t> </a:t>
            </a:r>
            <a:r>
              <a:rPr lang="en-US" dirty="0" err="1"/>
              <a:t>disipace</a:t>
            </a:r>
            <a:r>
              <a:rPr lang="en-US" dirty="0"/>
              <a:t>)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v </a:t>
            </a:r>
            <a:r>
              <a:rPr lang="en-US" dirty="0" err="1"/>
              <a:t>krajině</a:t>
            </a:r>
            <a:r>
              <a:rPr lang="en-US" dirty="0"/>
              <a:t>. Krajina se </a:t>
            </a:r>
            <a:r>
              <a:rPr lang="en-US" dirty="0" err="1"/>
              <a:t>mění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systému </a:t>
            </a:r>
            <a:r>
              <a:rPr lang="en-US" dirty="0" err="1"/>
              <a:t>živého</a:t>
            </a:r>
            <a:r>
              <a:rPr lang="en-US" dirty="0"/>
              <a:t>, </a:t>
            </a:r>
            <a:r>
              <a:rPr lang="en-US" dirty="0" err="1"/>
              <a:t>dynamického</a:t>
            </a:r>
            <a:r>
              <a:rPr lang="en-US" dirty="0"/>
              <a:t>, </a:t>
            </a:r>
            <a:r>
              <a:rPr lang="en-US" dirty="0" err="1"/>
              <a:t>nerovnovážného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systém</a:t>
            </a:r>
            <a:r>
              <a:rPr lang="en-US" dirty="0"/>
              <a:t> </a:t>
            </a:r>
            <a:r>
              <a:rPr lang="en-US" dirty="0" err="1"/>
              <a:t>neživý</a:t>
            </a:r>
            <a:r>
              <a:rPr lang="en-US" dirty="0"/>
              <a:t>, </a:t>
            </a:r>
            <a:r>
              <a:rPr lang="en-US" dirty="0" err="1"/>
              <a:t>fyzikální</a:t>
            </a:r>
            <a:r>
              <a:rPr lang="en-US" dirty="0"/>
              <a:t> bez </a:t>
            </a:r>
            <a:r>
              <a:rPr lang="en-US" dirty="0" err="1"/>
              <a:t>schopnosti</a:t>
            </a:r>
            <a:r>
              <a:rPr lang="en-US" dirty="0"/>
              <a:t> </a:t>
            </a:r>
            <a:r>
              <a:rPr lang="en-US" dirty="0" err="1"/>
              <a:t>autoregulace</a:t>
            </a:r>
            <a:r>
              <a:rPr lang="en-US" dirty="0"/>
              <a:t>.</a:t>
            </a:r>
            <a:endParaRPr lang="sk-SK" dirty="0"/>
          </a:p>
          <a:p>
            <a:r>
              <a:rPr lang="en-US" dirty="0"/>
              <a:t>• </a:t>
            </a:r>
            <a:r>
              <a:rPr lang="en-US" dirty="0" err="1"/>
              <a:t>Změny</a:t>
            </a:r>
            <a:r>
              <a:rPr lang="en-US" dirty="0"/>
              <a:t> </a:t>
            </a:r>
            <a:r>
              <a:rPr lang="en-US" dirty="0" err="1"/>
              <a:t>toků</a:t>
            </a:r>
            <a:r>
              <a:rPr lang="en-US" dirty="0"/>
              <a:t> </a:t>
            </a:r>
            <a:r>
              <a:rPr lang="en-US" dirty="0" err="1"/>
              <a:t>sluneční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působné</a:t>
            </a:r>
            <a:r>
              <a:rPr lang="en-US" dirty="0"/>
              <a:t> </a:t>
            </a:r>
            <a:r>
              <a:rPr lang="en-US" dirty="0" err="1"/>
              <a:t>neuvědoměle</a:t>
            </a:r>
            <a:r>
              <a:rPr lang="en-US" dirty="0"/>
              <a:t> </a:t>
            </a:r>
            <a:r>
              <a:rPr lang="en-US" dirty="0" err="1"/>
              <a:t>hospodářskou</a:t>
            </a:r>
            <a:r>
              <a:rPr lang="en-US" dirty="0"/>
              <a:t> </a:t>
            </a:r>
            <a:r>
              <a:rPr lang="en-US" dirty="0" err="1"/>
              <a:t>činností</a:t>
            </a:r>
            <a:r>
              <a:rPr lang="en-US" dirty="0"/>
              <a:t> </a:t>
            </a:r>
            <a:r>
              <a:rPr lang="en-US" dirty="0" err="1"/>
              <a:t>člověka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o </a:t>
            </a:r>
            <a:r>
              <a:rPr lang="en-US" dirty="0" err="1"/>
              <a:t>několik</a:t>
            </a:r>
            <a:r>
              <a:rPr lang="en-US" dirty="0"/>
              <a:t> </a:t>
            </a:r>
            <a:r>
              <a:rPr lang="en-US" dirty="0" err="1"/>
              <a:t>řád</a:t>
            </a:r>
            <a:r>
              <a:rPr lang="en-US" dirty="0"/>
              <a:t> ů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nežli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toky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 </a:t>
            </a:r>
            <a:r>
              <a:rPr lang="en-US" dirty="0" err="1"/>
              <a:t>člověkem</a:t>
            </a:r>
            <a:r>
              <a:rPr lang="en-US" dirty="0"/>
              <a:t> </a:t>
            </a:r>
            <a:r>
              <a:rPr lang="en-US" dirty="0" err="1"/>
              <a:t>produkované</a:t>
            </a:r>
            <a:r>
              <a:rPr lang="en-US" dirty="0"/>
              <a:t> a </a:t>
            </a:r>
            <a:r>
              <a:rPr lang="en-US" dirty="0" err="1"/>
              <a:t>registrované</a:t>
            </a:r>
            <a:r>
              <a:rPr lang="en-US" dirty="0"/>
              <a:t> v </a:t>
            </a:r>
            <a:r>
              <a:rPr lang="en-US" dirty="0" err="1"/>
              <a:t>ekonomice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1282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DFEFD30B-B394-44E9-A291-8D66A2532F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64937D-659A-4A35-AE04-229FBB33806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B9056428-FB75-4158-8B37-5A1E2B610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7A4D8253-E18E-4AE8-B1C1-9FAC0568CF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sk-SK" altLang="cs-CZ" dirty="0">
                <a:latin typeface="Arial" panose="020B0604020202020204" pitchFamily="34" charset="0"/>
              </a:rPr>
              <a:t>Lidské aktivity, které ovlivňují hydrologický cyklus:</a:t>
            </a: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zemědělství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průmysl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změna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chemického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složení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atmosféry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výstavba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přehrad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odlesňování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zalesňování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odstraňování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studní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odběr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 z </a:t>
            </a:r>
            <a:r>
              <a:rPr lang="en-GB" altLang="cs-CZ" dirty="0" err="1">
                <a:latin typeface="Arial" panose="020B0604020202020204" pitchFamily="34" charset="0"/>
              </a:rPr>
              <a:t>řek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urbanizace</a:t>
            </a:r>
            <a:r>
              <a:rPr lang="en-GB" altLang="cs-CZ" dirty="0">
                <a:latin typeface="Arial" panose="020B0604020202020204" pitchFamily="34" charset="0"/>
              </a:rPr>
              <a:t> - aby se </a:t>
            </a:r>
            <a:r>
              <a:rPr lang="en-GB" altLang="cs-CZ" dirty="0" err="1">
                <a:latin typeface="Arial" panose="020B0604020202020204" pitchFamily="34" charset="0"/>
              </a:rPr>
              <a:t>zabránilo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jejímu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dopadu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lze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procvičovat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městský</a:t>
            </a:r>
            <a:r>
              <a:rPr lang="en-GB" altLang="cs-CZ" dirty="0">
                <a:latin typeface="Arial" panose="020B0604020202020204" pitchFamily="34" charset="0"/>
              </a:rPr>
              <a:t> design </a:t>
            </a:r>
            <a:r>
              <a:rPr lang="en-GB" altLang="cs-CZ" dirty="0" err="1">
                <a:latin typeface="Arial" panose="020B0604020202020204" pitchFamily="34" charset="0"/>
              </a:rPr>
              <a:t>citlivý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vodu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DD60C7CE-88A6-4888-9522-83A44AA81D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8599E1-8C06-413A-AB59-540178DB20E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DA744C72-06DA-48EC-8F02-6DAE4A2191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7A8FF803-2F58-4ABB-B1AA-CB9B7F7F84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Přístupná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voda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se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zajištěnou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dodávkou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v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současnosti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pochází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více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než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osmdesáti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povrchových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zdrojů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a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necelých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dvaceti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z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podzemních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. </a:t>
            </a:r>
            <a:r>
              <a:rPr lang="cs-CZ" b="0" i="0" dirty="0">
                <a:solidFill>
                  <a:srgbClr val="444444"/>
                </a:solidFill>
                <a:effectLst/>
                <a:latin typeface="PT Serif"/>
              </a:rPr>
              <a:t>P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optávka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po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vodě</a:t>
            </a:r>
            <a:r>
              <a:rPr lang="cs-CZ" b="0" i="0" dirty="0">
                <a:solidFill>
                  <a:srgbClr val="444444"/>
                </a:solidFill>
                <a:effectLst/>
                <a:latin typeface="PT Serif"/>
              </a:rPr>
              <a:t> se bude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zvyšovat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do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té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míry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,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že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v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roce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2030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bude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chybět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2700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miliard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krychlových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metrů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,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tedy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asi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40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procent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globálních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PT Serif"/>
              </a:rPr>
              <a:t>potřeb</a:t>
            </a:r>
            <a:r>
              <a:rPr lang="en-US" b="0" i="0" dirty="0">
                <a:solidFill>
                  <a:srgbClr val="444444"/>
                </a:solidFill>
                <a:effectLst/>
                <a:latin typeface="PT Serif"/>
              </a:rPr>
              <a:t>. 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3C293FA1-D130-4B65-93FF-EE00EBA06F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801EA6-97E3-4EA8-9F39-A2541509941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D72BDD56-F46D-4A8C-9122-ABC0048E09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0C6ECE2F-A762-4637-9402-B992B79B4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Krajinná sféra"/>
              </a:rPr>
              <a:t>fyzicko-geografická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Krajinná sfér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Krajinná sféra"/>
              </a:rPr>
              <a:t>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zahrnující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veškeré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prostředí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Voda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Zahrnuje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Mořský led"/>
              </a:rPr>
              <a:t>mořský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Mořský led"/>
              </a:rPr>
              <a:t> led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jezerní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led, led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řekách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menších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Sníh"/>
              </a:rPr>
              <a:t>sněhovou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pokrývku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Ledovec"/>
              </a:rPr>
              <a:t>ledovce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Ledová čepice"/>
              </a:rPr>
              <a:t>ledové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Ledová čepice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Ledová čepice"/>
              </a:rPr>
              <a:t>čepice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Ledový příkrov"/>
              </a:rPr>
              <a:t>ledové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Ledový příkrov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Ledový příkrov"/>
              </a:rPr>
              <a:t>příkrovy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zamrzlé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včetně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Permafrost"/>
              </a:rPr>
              <a:t>permafrostu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S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ostatními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fyzicko-geografickými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sférami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Atmosféra"/>
              </a:rPr>
              <a:t>atmosféra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Hydrosféra"/>
              </a:rPr>
              <a:t>hydrosféra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Litosféra"/>
              </a:rPr>
              <a:t>litosféra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vzájemně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ovlivňuje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často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Zpětná vazba"/>
              </a:rPr>
              <a:t>zpětných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Zpětná vazb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Zpětná vazba"/>
              </a:rPr>
              <a:t>vazeb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tyto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vlivy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patří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vlhkosti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tvorba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srážek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mraků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čímž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celkově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ovlivňována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atmosférická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oceánická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cirkulace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Díky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těmto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vlivům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patří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kryosféry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hlavní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příčiny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Globální změny klimatu"/>
              </a:rPr>
              <a:t>globální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Globální změny klima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Globální změny klimatu"/>
              </a:rPr>
              <a:t>změny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Globální změny klima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Globální změny klimatu"/>
              </a:rPr>
              <a:t>klimatu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proto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někdy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označuje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přirozený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teploměr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Jelikož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ale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kromě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teploty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ovlivňuje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zmíněné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jevy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přesnějším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označením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přirozený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měřič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Podnebí"/>
              </a:rPr>
              <a:t>klimatu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cs-CZ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cs-CZ" b="1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Sníh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specifická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forma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Led"/>
              </a:rPr>
              <a:t>ledu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ledovými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krystalky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seskupenými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Sněhová vločka"/>
              </a:rPr>
              <a:t>sněhových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Sněhová vločk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Sněhová vločka"/>
              </a:rPr>
              <a:t>vloček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přírodě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vzniká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přirozeně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vhodných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klimatických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podmínek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Oblak"/>
              </a:rPr>
              <a:t>oblacích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převážně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biologickém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podkladu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Bakterie"/>
              </a:rPr>
              <a:t>bakterie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odkud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snáší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zemi.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Tento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děj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nazývá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sněžení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Sníh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nahromaděný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množství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dostatečně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prochladlém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nazývá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sněhová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pokrývka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rozdíl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od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Déšť"/>
              </a:rPr>
              <a:t>dešťové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místa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ihned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neodtéká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představuje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důležitý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prvek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Koloběh vody"/>
              </a:rPr>
              <a:t>koloběhu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Koloběh vod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Koloběh vody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přírodě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Významná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tepelně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izolační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schopnost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umožňuje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mnoha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živočišným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druhů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přečkat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Mráz"/>
              </a:rPr>
              <a:t>mrazy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cs-CZ" alt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8DBBE82E-EF44-4234-9585-E31FE8A01E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FAD587-AFF4-40E2-BBCB-B5436386161A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22E6EE92-3A91-4290-8BC3-84C07C19C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4D90A07C-2C81-44D0-83CF-4EAC86BD0B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fontAlgn="t"/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V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polární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oblasti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lze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pozorovat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mnoho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druhů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ledu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: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nový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tenký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led, led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druhého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roku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ledov</a:t>
            </a:r>
            <a:r>
              <a:rPr lang="cs-CZ" sz="3600" b="0" i="0" dirty="0">
                <a:solidFill>
                  <a:srgbClr val="777777"/>
                </a:solidFill>
                <a:effectLst/>
                <a:latin typeface="Roboto"/>
              </a:rPr>
              <a:t>é kry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,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ledovce</a:t>
            </a:r>
            <a:r>
              <a:rPr lang="en-US" sz="3600" b="0" i="0" dirty="0">
                <a:solidFill>
                  <a:srgbClr val="777777"/>
                </a:solidFill>
                <a:effectLst/>
                <a:latin typeface="Roboto"/>
              </a:rPr>
              <a:t> a </a:t>
            </a:r>
            <a:r>
              <a:rPr lang="en-US" sz="3600" b="0" i="0" dirty="0" err="1">
                <a:solidFill>
                  <a:srgbClr val="777777"/>
                </a:solidFill>
                <a:effectLst/>
                <a:latin typeface="Roboto"/>
              </a:rPr>
              <a:t>další</a:t>
            </a:r>
            <a:endParaRPr lang="en-US" sz="3600" b="0" i="0" dirty="0">
              <a:solidFill>
                <a:srgbClr val="777777"/>
              </a:solidFill>
              <a:effectLst/>
              <a:latin typeface="Roboto"/>
            </a:endParaRPr>
          </a:p>
          <a:p>
            <a:pPr eaLnBrk="1" hangingPunct="1"/>
            <a:endParaRPr lang="ru-RU" altLang="cs-CZ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4D81AA2E-1F1C-460D-8EF5-A6DD8DCFF1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68A7D2-3136-4636-9A3E-8A537BAD6B64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id="{56AE272A-84A7-45A6-A868-ACEEC7CCD5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731C5184-DC1F-4F55-B9B9-E25A5AC103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A0C15E44-3BDC-4C2A-B630-63D30C21AB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AD443D5-43D5-4F37-A10D-3F7401EEC1AB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89BF6797-7094-422B-A87A-4B195F3EB9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A5C9B54A-B59D-4D28-8CAB-5485183EE0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>
            <a:extLst>
              <a:ext uri="{FF2B5EF4-FFF2-40B4-BE49-F238E27FC236}">
                <a16:creationId xmlns:a16="http://schemas.microsoft.com/office/drawing/2014/main" id="{C4DD0A26-6C55-4024-8468-E4DAD913B3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2E7D00-1B15-4A68-A8EB-909149FADD76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7BEB3E37-B395-44D9-B548-B26AF1903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6ADDD0FE-5CFD-4FE4-A37E-E663C54F9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6DF85D97-E1F0-4A70-B7C4-CBD5C2608A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C2B055-D9D6-4BC4-A23D-AD7A3BC7466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6979" name="Rectangle 2">
            <a:extLst>
              <a:ext uri="{FF2B5EF4-FFF2-40B4-BE49-F238E27FC236}">
                <a16:creationId xmlns:a16="http://schemas.microsoft.com/office/drawing/2014/main" id="{CA690F76-3B69-4F13-B71D-0E96BFCED1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1689318C-A1F0-4403-A320-8744937F8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D1201AF9-E01F-4321-BAEB-473553DD33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7C0F28-1B44-479B-84A6-1A35AB6EB47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E16E6236-73B1-4EB1-95DB-19141B27CE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92C45FDD-793D-4FB9-9445-4B59E65D1B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>
            <a:extLst>
              <a:ext uri="{FF2B5EF4-FFF2-40B4-BE49-F238E27FC236}">
                <a16:creationId xmlns:a16="http://schemas.microsoft.com/office/drawing/2014/main" id="{980038CE-4B52-404B-B311-FA7BD5FD8F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8805E5-06D4-4967-A3DF-504167527BC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29027" name="Rectangle 2">
            <a:extLst>
              <a:ext uri="{FF2B5EF4-FFF2-40B4-BE49-F238E27FC236}">
                <a16:creationId xmlns:a16="http://schemas.microsoft.com/office/drawing/2014/main" id="{EF4E6BC5-2C18-4D38-AD11-2737D351F8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>
            <a:extLst>
              <a:ext uri="{FF2B5EF4-FFF2-40B4-BE49-F238E27FC236}">
                <a16:creationId xmlns:a16="http://schemas.microsoft.com/office/drawing/2014/main" id="{B8FC90A3-29D7-441A-888B-95C4B786E6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1159CE98-9CFE-49ED-AD2D-66BC8A75BA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321C71-9A2F-45A9-B456-42A9B4F4815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A323481A-456D-454B-A773-AEBA408AAA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91951D46-B520-4E57-A4F6-1EDDED8B2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8E0D0F91-FD10-42E4-B3CD-3879C4E7D0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79139C-B3EF-4A3D-924B-A597E801FFFA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4415FDE1-1033-411F-A6C0-9884AA6E0F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424EC0CA-963B-4495-8DDB-A62B6D25F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id="{48092942-211F-4A5D-A956-A028A3068C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440EFE-756D-42F9-9EB4-0B342FE8A0D7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8386E5AF-65D1-4921-9841-447EFFB1EC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1FF19718-7F36-4F91-96AD-0DB3B2935B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>
            <a:extLst>
              <a:ext uri="{FF2B5EF4-FFF2-40B4-BE49-F238E27FC236}">
                <a16:creationId xmlns:a16="http://schemas.microsoft.com/office/drawing/2014/main" id="{91057827-7D44-44D5-9FAC-3C0D72F9D6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1A3064-5FCD-431F-ADF5-7BE8906AFEF4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3123" name="Rectangle 2">
            <a:extLst>
              <a:ext uri="{FF2B5EF4-FFF2-40B4-BE49-F238E27FC236}">
                <a16:creationId xmlns:a16="http://schemas.microsoft.com/office/drawing/2014/main" id="{00012690-92D1-4962-B273-BB1BA61CB7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>
            <a:extLst>
              <a:ext uri="{FF2B5EF4-FFF2-40B4-BE49-F238E27FC236}">
                <a16:creationId xmlns:a16="http://schemas.microsoft.com/office/drawing/2014/main" id="{6668A148-2CC9-48D2-8C85-1E07FB9C9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47BA67D6-0483-419A-9083-016453D0E5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AFEDF2-0897-49B8-8E40-1A706DD363B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A8AC1B4D-2FAA-4915-B8AC-FB85BA1671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FCB50A20-F218-485F-97FA-E5E8B884E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0CA5B096-3750-4040-AE60-903F3C4B4B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86637E2-D745-424A-AFAE-69F58C11308B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C106F97E-14AF-4CA4-977A-E016F6F12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C6224A0F-6F42-4FE1-9F02-A4FE0FB97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>
            <a:extLst>
              <a:ext uri="{FF2B5EF4-FFF2-40B4-BE49-F238E27FC236}">
                <a16:creationId xmlns:a16="http://schemas.microsoft.com/office/drawing/2014/main" id="{162F2C16-D770-4CD8-97B9-218193FEC4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4AAC9A-2353-49CE-BD0D-B1C83DFC84F2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E8991A40-5924-4674-BE06-D84C8071E0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2B27B0A6-5A0E-4199-A180-42318F5ADE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Zemi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Hydrosféra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Zemi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miliardami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let.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vzniknout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Teorie velkého impaktu"/>
              </a:rPr>
              <a:t>formování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Teorie velkého impaktu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Teorie velkého impaktu"/>
              </a:rPr>
              <a:t>Měsíce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18315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AFF4D86E-FFB4-41FF-A7C9-9F103EE2F4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5FF55C7-89AA-485D-A7F9-61B6F5A2C75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4FC5666F-A8BE-451F-A014-151665475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B2DFD6A2-F72F-4087-A261-568EE4527A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>
            <a:extLst>
              <a:ext uri="{FF2B5EF4-FFF2-40B4-BE49-F238E27FC236}">
                <a16:creationId xmlns:a16="http://schemas.microsoft.com/office/drawing/2014/main" id="{3C58542B-FF0C-4F98-AFD8-FCB18F9CBC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262637-FEE2-413B-ABEB-CA27E3FD932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E2715B3F-A585-4AD4-8968-557267775C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E82D22DA-A4E1-4EB6-8E54-73E85C67A8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2B930F75-8CEE-427E-9991-4C8956E6EF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178B59-9C62-48A8-865C-78DB5C68CAC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9BE592FF-620C-4939-A8D3-737635C862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BE18413B-4DFB-4E5C-ACBD-8DE726AC74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9660C795-24DA-420E-AD67-20A6FA8B8C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31E153-974B-479F-8D16-30FA5D23AE04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9C049B5C-26C1-4F74-88D5-2D8A3DB6E4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EBE0EF0B-8A08-47B7-A4EB-EEFBBA28F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937C2630-C6C2-4B20-ADA7-2771E44DE3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D2F58C-07EB-4316-9384-EA9286AC7FCA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12AC19D4-07D5-4B10-BCEA-F55DA28BF8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3876FB5B-FEDC-4E5A-871E-F1CBF9FA98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E34E60D2-C921-4A5A-A500-2C7AAC0543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A7BB9F-A19D-4EFD-B71A-1E7ACD14C10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379594DF-81CA-41BD-902F-0DCE136CC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616937BC-DE22-4B06-92C0-CD45B1375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>
            <a:extLst>
              <a:ext uri="{FF2B5EF4-FFF2-40B4-BE49-F238E27FC236}">
                <a16:creationId xmlns:a16="http://schemas.microsoft.com/office/drawing/2014/main" id="{17C6D8D8-8571-4002-8291-D28B5D864E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111105-8337-4A8A-9FD6-F134DC9046F2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10B7470D-75A3-4EC4-9E91-3FDC392982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id="{AF11A25C-29E8-4A70-86FD-4319EF52D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Voda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pod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 Země"/>
              </a:rPr>
              <a:t>zemským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 Země"/>
              </a:rPr>
              <a:t>povrchem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ór"/>
              </a:rPr>
              <a:t>pórech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částicemi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Půda"/>
              </a:rPr>
              <a:t>půdy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místech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narušena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Kontinuita"/>
              </a:rPr>
              <a:t>kontinuita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Hornina"/>
              </a:rPr>
              <a:t>hornin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vodou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studních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vrtech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vyvěrající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pramenů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pohledu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geologického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resp.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hydrogeologického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nasycené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zóně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vyplňuje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všechny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dutiny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ohraničena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horizontem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Ostatní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této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definici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neodpovídají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podpovrchové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Patří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vlhkost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nenasycené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zóně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kapilární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Výzkumem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zabývá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Hydrogeologie"/>
              </a:rPr>
              <a:t>hydrogeologie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okolo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20 %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dostupných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světových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Zásoby podzemních vod"/>
              </a:rPr>
              <a:t>zásob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Sladká voda"/>
              </a:rPr>
              <a:t>sladké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Sladká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Sladká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využívá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často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Pitná voda"/>
              </a:rPr>
              <a:t>pitné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Užitková voda"/>
              </a:rPr>
              <a:t>užitkové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Užitková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Užitková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laických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popisech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renomovaných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českých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periodikách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rozšířeno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chybné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používání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termínu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1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Spodní voda"/>
              </a:rPr>
              <a:t>spodní</a:t>
            </a:r>
            <a:r>
              <a:rPr lang="en-US" b="0" i="1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Spodní voda"/>
              </a:rPr>
              <a:t> </a:t>
            </a:r>
            <a:r>
              <a:rPr lang="en-US" b="0" i="1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Spodní voda"/>
              </a:rPr>
              <a:t>voda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138B87B3-D90A-4CEE-BE12-B237A081FC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4F303A-805B-4C8C-9E85-78BFD69B55C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2E23E8D6-57DB-4E3D-A584-3F5E06A99F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8256FD24-5A73-4D5B-A8E1-1B9618B9B6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>
            <a:extLst>
              <a:ext uri="{FF2B5EF4-FFF2-40B4-BE49-F238E27FC236}">
                <a16:creationId xmlns:a16="http://schemas.microsoft.com/office/drawing/2014/main" id="{827ECFA3-93D2-4DB4-B708-D4FC94D945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6AB642-00EC-48C6-B7A1-E97974F762C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C3F74DB1-0B68-42AD-9041-5643868181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>
            <a:extLst>
              <a:ext uri="{FF2B5EF4-FFF2-40B4-BE49-F238E27FC236}">
                <a16:creationId xmlns:a16="http://schemas.microsoft.com/office/drawing/2014/main" id="{1A127D1B-8AD5-4FEC-9AB7-98B81640A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>
            <a:extLst>
              <a:ext uri="{FF2B5EF4-FFF2-40B4-BE49-F238E27FC236}">
                <a16:creationId xmlns:a16="http://schemas.microsoft.com/office/drawing/2014/main" id="{0FD703A7-3F3E-4AD9-9475-D27C7511FD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220B5F-4984-4374-8927-C49C309BA141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7C413AB2-3815-4C43-B57C-57B31F0D41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>
            <a:extLst>
              <a:ext uri="{FF2B5EF4-FFF2-40B4-BE49-F238E27FC236}">
                <a16:creationId xmlns:a16="http://schemas.microsoft.com/office/drawing/2014/main" id="{59851E84-C9B4-430D-BFF2-32007D2BD5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>
            <a:extLst>
              <a:ext uri="{FF2B5EF4-FFF2-40B4-BE49-F238E27FC236}">
                <a16:creationId xmlns:a16="http://schemas.microsoft.com/office/drawing/2014/main" id="{596FBCC8-3537-47D4-8530-289558A8B7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AD703B-882F-4E94-AF0B-E6D19A9336A3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2403" name="Rectangle 2">
            <a:extLst>
              <a:ext uri="{FF2B5EF4-FFF2-40B4-BE49-F238E27FC236}">
                <a16:creationId xmlns:a16="http://schemas.microsoft.com/office/drawing/2014/main" id="{36643CF0-00FD-4CDE-B791-D896540396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>
            <a:extLst>
              <a:ext uri="{FF2B5EF4-FFF2-40B4-BE49-F238E27FC236}">
                <a16:creationId xmlns:a16="http://schemas.microsoft.com/office/drawing/2014/main" id="{8FEEA2C5-A867-44AF-879A-BAECB4A88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Hydrosféra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obal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představuje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soubor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všeho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vodstva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Země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–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tj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ová voda"/>
              </a:rPr>
              <a:t>povrchové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ová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vrchová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podpovrchové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obsažené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Atmosféra"/>
              </a:rPr>
              <a:t>atmosféře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Organismus"/>
              </a:rPr>
              <a:t>organismech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Země"/>
              </a:rPr>
              <a:t>Zemi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probíhá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přesun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jednotlivými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jejími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rezervoáry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soustředěna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převážně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světovém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Oceán"/>
              </a:rPr>
              <a:t>oceánu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mořích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přírodních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nádržích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Jezero"/>
              </a:rPr>
              <a:t>jezerech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Bažina"/>
              </a:rPr>
              <a:t>bažinách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Rašeliniště"/>
              </a:rPr>
              <a:t>rašeliništích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.),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umělých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nádržích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Přehradní nádrž"/>
              </a:rPr>
              <a:t>přehrady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Rybník"/>
              </a:rPr>
              <a:t>rybníky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Sníh"/>
              </a:rPr>
              <a:t>sněhu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Led"/>
              </a:rPr>
              <a:t>ledu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obsažena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pórech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průlinách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Led"/>
              </a:rPr>
              <a:t>ledu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Permafrost"/>
              </a:rPr>
              <a:t>permafrostu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Atmosféra"/>
              </a:rPr>
              <a:t>atmosféře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vyskytuje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pára"/>
              </a:rPr>
              <a:t>vodní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pár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pára"/>
              </a:rPr>
              <a:t>páry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kapalném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Kapka"/>
              </a:rPr>
              <a:t>vodní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Kapk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Kapka"/>
              </a:rPr>
              <a:t>kapky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ale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Sněhová vločka"/>
              </a:rPr>
              <a:t>sněhové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Sněhová vločk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Sněhová vločka"/>
              </a:rPr>
              <a:t>vločky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závěr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organismech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bezpodmínečnou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součástí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živočišných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těl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50 %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jejich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hmotnosti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eaLnBrk="1" hangingPunct="1"/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Celkové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zásoby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Zemi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1 370 000 km³, z toho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sladká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představuje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2,7 %.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světovém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Oceán"/>
              </a:rPr>
              <a:t>oceánu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obsaženo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97 %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slané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Největší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množství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sladké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světě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70 %,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vázáno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Ledovec"/>
              </a:rPr>
              <a:t>ledovcích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 to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Antarktida"/>
              </a:rPr>
              <a:t>Antarktidě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Grónsko"/>
              </a:rPr>
              <a:t>Grónsku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Dalších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téměř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30 %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podzemní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dzemní voda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uložená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hluboko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pod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Povrch Země"/>
              </a:rPr>
              <a:t>zemským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Povrch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Povrch Země"/>
              </a:rPr>
              <a:t>povrchem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necelé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nejvíce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Jezero"/>
              </a:rPr>
              <a:t>jezerech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Vodní tok"/>
              </a:rPr>
              <a:t>vodních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Vodní tok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Vodní tok"/>
              </a:rPr>
              <a:t>tocích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6" tooltip="Atmosféra Země"/>
              </a:rPr>
              <a:t>atmosféře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veškeré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živé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hmotě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171450" indent="-171450" algn="l">
              <a:buFont typeface="Wingdings" panose="05000000000000000000" pitchFamily="2" charset="2"/>
              <a:buChar char="Ø"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0" indent="0" algn="l">
              <a:buFont typeface="Wingdings" panose="05000000000000000000" pitchFamily="2" charset="2"/>
              <a:buNone/>
            </a:pP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id="{DB08824E-5D5D-4821-B892-427595F75F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C1E700-38B0-41A5-98E3-FA4928CCBEB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0025D938-286A-4DE7-A544-0B6A2A988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>
            <a:extLst>
              <a:ext uri="{FF2B5EF4-FFF2-40B4-BE49-F238E27FC236}">
                <a16:creationId xmlns:a16="http://schemas.microsoft.com/office/drawing/2014/main" id="{3C855950-BB78-4952-A91C-E9FD30E311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Hladina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rozhraní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Hydrodynamická vertikální zonálnost"/>
              </a:rPr>
              <a:t>saturovanou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Hydrodynamická vertikální zonálnost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Hydrodynamická vertikální zonálnost"/>
              </a:rPr>
              <a:t>zónou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Hydrodynamická vertikální zonálnost"/>
              </a:rPr>
              <a:t>nesaturovanou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Hydrodynamická vertikální zonálnost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Hydrodynamická vertikální zonálnost"/>
              </a:rPr>
              <a:t>zónou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horninovém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prostředí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Průběh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kolísání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závisí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prostorové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geometrii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Hydrogeologický kolektor"/>
              </a:rPr>
              <a:t>kolektorských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Hydrogeologický kolektor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Hydrogeologický kolektor"/>
              </a:rPr>
              <a:t>hornin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směru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hydraulického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gradientu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Výšková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úroveň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časově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stálá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Kolísá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závislosti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řadě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faktorů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srážky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kolísání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vodotečích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umělých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hydraulických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zásazích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čerpání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vrtů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studní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apod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Dlouhodobé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pozorování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režimní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pozorování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úrovní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důležité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sledování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změn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zásob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Pravidelně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provádí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vrtech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Státní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pozorovací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sítě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provozuje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spravuje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Český hydrometeorologický ústav"/>
              </a:rPr>
              <a:t>ČHMÚ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1E57E7BE-67B8-4595-B397-1A1299004B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C11328-3348-4643-95D6-A1F4BC32518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8AFCA95D-BCD2-43EE-B89C-E9B090888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7C36B6FA-40C7-4629-9301-5296AC1BD0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>
            <a:extLst>
              <a:ext uri="{FF2B5EF4-FFF2-40B4-BE49-F238E27FC236}">
                <a16:creationId xmlns:a16="http://schemas.microsoft.com/office/drawing/2014/main" id="{A58A9597-6772-4C38-82B2-09048614E4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832EB26-8F62-4373-A901-498B1F257966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426F7AC6-01EC-4FDE-BFF7-8611FC2BAE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id="{423EF210-1B76-4212-A247-6BFCEF6BB6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F00D4397-EA61-4D24-87B6-F5EC0F398F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CCBBD7-DB8B-4568-8ABD-12ABC93CA9D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957F299C-23BB-417C-8B54-3B2CF689F2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D584E579-1E7C-4C8B-B242-A30F0EE7F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3A4274D7-10D9-4A4B-BF2E-4638B8105E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40B217-B265-4B17-991D-5415BAFA171B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BC857C40-1524-4CE3-84F2-9D24D40788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9C8B6641-44BC-4D3E-BF07-6037D2FDA8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>
            <a:extLst>
              <a:ext uri="{FF2B5EF4-FFF2-40B4-BE49-F238E27FC236}">
                <a16:creationId xmlns:a16="http://schemas.microsoft.com/office/drawing/2014/main" id="{47A5D060-2C1A-4370-AD43-07C657412F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ED75F8-219C-48E3-948F-9940075764F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3603" name="Rectangle 2">
            <a:extLst>
              <a:ext uri="{FF2B5EF4-FFF2-40B4-BE49-F238E27FC236}">
                <a16:creationId xmlns:a16="http://schemas.microsoft.com/office/drawing/2014/main" id="{85D50E2C-1545-4063-8678-9B1252E8E2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>
            <a:extLst>
              <a:ext uri="{FF2B5EF4-FFF2-40B4-BE49-F238E27FC236}">
                <a16:creationId xmlns:a16="http://schemas.microsoft.com/office/drawing/2014/main" id="{9D8A7D7A-CE37-451D-90EA-07D9F1BFE3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>
            <a:extLst>
              <a:ext uri="{FF2B5EF4-FFF2-40B4-BE49-F238E27FC236}">
                <a16:creationId xmlns:a16="http://schemas.microsoft.com/office/drawing/2014/main" id="{0B717AC2-A0EC-411B-A3F1-ADF23139A0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726083-02E8-47B2-B478-9B1A2DC0EB6B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EF439239-33F2-486B-82D1-4D32A4E707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32C63C10-6E74-4E43-B666-09878211B5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Darcyho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zákon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byl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odvozen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proudění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nasycené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zóně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2AB1ACD9-6E67-4A8E-966D-9A85056E93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530BCF-2418-4E83-AEC8-991032BF87F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49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3A08CEAB-E719-4A59-A1A0-883FE7BA3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>
            <a:extLst>
              <a:ext uri="{FF2B5EF4-FFF2-40B4-BE49-F238E27FC236}">
                <a16:creationId xmlns:a16="http://schemas.microsoft.com/office/drawing/2014/main" id="{CB41C936-350F-4175-9893-3FD304708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Znečištění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nelze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zjistit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ani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určit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snadno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znečištění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en-US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/>
              </a:rPr>
              <a:t>[4]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dzemní vody"/>
              </a:rPr>
              <a:t>Podzemní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dzemní vod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odzemní vody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náchylné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nemohou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ovlivnit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rozdíl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plošného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znečištění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irelevantní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Unikající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chemikálie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kontaminující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půdu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daleko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nemusejí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nutně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místní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znečištění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rozptýlené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znečištění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kontaminovat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Analýzu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zaměřit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povahu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kontaminace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vlastnosti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ůda"/>
              </a:rPr>
              <a:t>půdy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F9A5FB0F-EB1E-450C-A43C-88D6C4C499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82E004-A68E-4404-9339-D9EB3CB2B5A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4C600B98-0432-4BE6-8DC3-0BD45E64E9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D0DB9C1C-7E5B-444C-B52D-85AF696647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Zvodeň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shora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uzavřená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nepropustným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stropem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izolátorem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artéským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stropem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napjatou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Po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provrtání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stropního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izolátoru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vystoupí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příslušnou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piezometrickou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tlakovou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hladinu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leží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úrovní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terénu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>
            <a:extLst>
              <a:ext uri="{FF2B5EF4-FFF2-40B4-BE49-F238E27FC236}">
                <a16:creationId xmlns:a16="http://schemas.microsoft.com/office/drawing/2014/main" id="{157C8A2E-57F6-4529-905C-75375622E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74856E-D141-4C1A-8BF7-7D4B51AF0956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D7BD71FD-8FF2-48D9-B28F-E5A615BDFA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>
            <a:extLst>
              <a:ext uri="{FF2B5EF4-FFF2-40B4-BE49-F238E27FC236}">
                <a16:creationId xmlns:a16="http://schemas.microsoft.com/office/drawing/2014/main" id="{DA749453-74A5-49EC-902B-AD8F96ADF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ED64A423-C771-4BF7-BA14-8DDE4AAFBC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100FB6-6B79-43AA-B50F-D9491746825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CAB9F11B-20B9-4C56-9B4C-803DE7B325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73CCD8DC-4860-43FB-827B-24BE1ECBB7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koloběhu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cirkulaci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zúčastňuje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ročně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600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tisíc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km³,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během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postupně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jednoho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druhého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způsoben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dopadající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Sluneční energie"/>
              </a:rPr>
              <a:t>sluneční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Sluneční energie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Sluneční energie"/>
              </a:rPr>
              <a:t>energií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přitažlivostí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cs-CZ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Vlivem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dopadajícího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slunečního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Záření"/>
              </a:rPr>
              <a:t>záření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vrch Země"/>
              </a:rPr>
              <a:t>zemského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vrch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ovrch Země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vypařuje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atmosféry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unášejí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vzdušné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proudy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Mrak"/>
              </a:rPr>
              <a:t>mraků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následném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poklesu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teploty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dojde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tomu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pára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začne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Kapalnění"/>
              </a:rPr>
              <a:t>kondenzovat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mracích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začne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snášet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dešťových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sněhových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srážek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Převážné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množství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srážek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spadne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asi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8,3 %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dopadne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Ze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zeměpisného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hlediska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rozlišujeme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dva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výměna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nastává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malý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výměna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probíhá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planetě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Země"/>
              </a:rPr>
              <a:t>Zemi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probíhá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přesun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mezi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jednotlivými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jejími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rezervoáry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vzduchu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Zemská atmosféra"/>
              </a:rPr>
              <a:t>zemské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Zemská atmosfér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Zemská atmosféra"/>
              </a:rPr>
              <a:t>atmosféře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zkoumá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Klimatologie"/>
              </a:rPr>
              <a:t>klimatologie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Meteorologie"/>
              </a:rPr>
              <a:t>meteorologie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kapalném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plynném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stavu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prostředí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prakticky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Pohyb"/>
              </a:rPr>
              <a:t>pohybuje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Skupenství"/>
              </a:rPr>
              <a:t>skupenství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probíhá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Moře"/>
              </a:rPr>
              <a:t>mořích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Oceán"/>
              </a:rPr>
              <a:t>oceánech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o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Mořské proudy"/>
              </a:rPr>
              <a:t>mořské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Mořské proud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Mořské proudy"/>
              </a:rPr>
              <a:t>proudy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kromě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odlišného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zahřívání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vzduchu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vliv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Gravitace"/>
              </a:rPr>
              <a:t>gravitační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působení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působením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gravitačních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teče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vždy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dolů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stéká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vyšších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nižších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míst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tok"/>
              </a:rPr>
              <a:t>vodní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tok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Vodní tok"/>
              </a:rPr>
              <a:t>toky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kapalném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stavu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ovlivňuje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Rotace Země"/>
              </a:rPr>
              <a:t>rotace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Rotace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Rotace Země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působí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unášivá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Coriolisova síla"/>
              </a:rPr>
              <a:t>Coriolisova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Coriolisova síl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Coriolisova síla"/>
              </a:rPr>
              <a:t>síla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Odstředivá síla"/>
              </a:rPr>
              <a:t>odstředivá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Odstředivá síl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Odstředivá síla"/>
              </a:rPr>
              <a:t>síla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Na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vliv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Slapová síla"/>
              </a:rPr>
              <a:t>slapové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Slapová síl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2" tooltip="Slapová síla"/>
              </a:rPr>
              <a:t>síly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Slunce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Měsíce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způsobují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Slapové jevy"/>
              </a:rPr>
              <a:t>slapové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Slapové jev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3" tooltip="Slapové jevy"/>
              </a:rPr>
              <a:t>jevy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zvané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4" tooltip="Příliv"/>
              </a:rPr>
              <a:t>příliv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5" tooltip="Odliv"/>
              </a:rPr>
              <a:t>odliv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pláště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nyní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přibližně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400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miliard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kg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ročně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Ale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třikrát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odhadovalo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ani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nestačí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dostávat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tolik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Nicméně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sopečné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erupce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přivádět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dříve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předpokládalo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Koloběh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plášti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možný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eaLnBrk="1" hangingPunct="1"/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>
            <a:extLst>
              <a:ext uri="{FF2B5EF4-FFF2-40B4-BE49-F238E27FC236}">
                <a16:creationId xmlns:a16="http://schemas.microsoft.com/office/drawing/2014/main" id="{0D870A4D-6D46-4C59-9027-0F9EC04E2B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08A231-8DD3-4EEB-9BCA-33AA750710B5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88954251-F0C3-4388-AAC3-F4586FADD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id="{CD66849B-1F0B-4D9E-9172-179B1ADD0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94C11213-B5B4-4F5E-98E1-3208975217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74F188-6AFC-4E76-A9DD-7E27A384B0D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751DC487-C67C-4EB9-87F2-3DD853C272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1CBEA4F-AFBA-4BD5-88E7-A21B16EDE1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>
            <a:extLst>
              <a:ext uri="{FF2B5EF4-FFF2-40B4-BE49-F238E27FC236}">
                <a16:creationId xmlns:a16="http://schemas.microsoft.com/office/drawing/2014/main" id="{067B3B66-B775-4FFF-8E6F-9FF58135F0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BAD3EC-A9DE-4EE1-8D9E-C640587F6AA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id="{654AD1B6-C29C-4CD7-B017-AA2F455B61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504EDBE6-A99C-45CA-BE6F-5721FAA79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A4890723-5BCF-4553-9843-5B164159F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3E507D-0A16-44FF-ADBD-23E6AA992B93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1795" name="Rectangle 2">
            <a:extLst>
              <a:ext uri="{FF2B5EF4-FFF2-40B4-BE49-F238E27FC236}">
                <a16:creationId xmlns:a16="http://schemas.microsoft.com/office/drawing/2014/main" id="{5A95ED08-219C-4BA4-8758-71D16DEFDA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>
            <a:extLst>
              <a:ext uri="{FF2B5EF4-FFF2-40B4-BE49-F238E27FC236}">
                <a16:creationId xmlns:a16="http://schemas.microsoft.com/office/drawing/2014/main" id="{976FCD77-0EDC-44E6-8068-D4D15DBF4A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>
            <a:extLst>
              <a:ext uri="{FF2B5EF4-FFF2-40B4-BE49-F238E27FC236}">
                <a16:creationId xmlns:a16="http://schemas.microsoft.com/office/drawing/2014/main" id="{8779C0DE-82E7-430F-8CD7-68656B9FE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3C6484-7B9A-43EC-AC3A-7F0831D21542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2819" name="Rectangle 2">
            <a:extLst>
              <a:ext uri="{FF2B5EF4-FFF2-40B4-BE49-F238E27FC236}">
                <a16:creationId xmlns:a16="http://schemas.microsoft.com/office/drawing/2014/main" id="{35D7489C-3FB0-4F2A-A9E7-0168776F0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443DF6C6-E49F-4CFD-B9ED-CC2CFD93F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A473910C-2187-4E02-9C08-E767AE7A9B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C1590D-B28C-452F-87FB-C4CDD8897BE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3843" name="Rectangle 2">
            <a:extLst>
              <a:ext uri="{FF2B5EF4-FFF2-40B4-BE49-F238E27FC236}">
                <a16:creationId xmlns:a16="http://schemas.microsoft.com/office/drawing/2014/main" id="{DEEA10CF-5E47-4A57-BC2E-E648622E5F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>
            <a:extLst>
              <a:ext uri="{FF2B5EF4-FFF2-40B4-BE49-F238E27FC236}">
                <a16:creationId xmlns:a16="http://schemas.microsoft.com/office/drawing/2014/main" id="{D3071FAD-6996-4B73-9A83-C7B91D3A0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>
            <a:extLst>
              <a:ext uri="{FF2B5EF4-FFF2-40B4-BE49-F238E27FC236}">
                <a16:creationId xmlns:a16="http://schemas.microsoft.com/office/drawing/2014/main" id="{18CE7EBC-93B4-4733-B122-24F51C8C28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E2E9F3-1B1A-4828-B5A8-725D4874FCC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4867" name="Rectangle 2">
            <a:extLst>
              <a:ext uri="{FF2B5EF4-FFF2-40B4-BE49-F238E27FC236}">
                <a16:creationId xmlns:a16="http://schemas.microsoft.com/office/drawing/2014/main" id="{CDFBD9B2-CA9C-4078-A46C-DA8A2B090F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>
            <a:extLst>
              <a:ext uri="{FF2B5EF4-FFF2-40B4-BE49-F238E27FC236}">
                <a16:creationId xmlns:a16="http://schemas.microsoft.com/office/drawing/2014/main" id="{1B1E54A8-319E-4BAB-BCC5-8102C43AE4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>
            <a:extLst>
              <a:ext uri="{FF2B5EF4-FFF2-40B4-BE49-F238E27FC236}">
                <a16:creationId xmlns:a16="http://schemas.microsoft.com/office/drawing/2014/main" id="{415A725B-C088-4974-BE92-896F20AC4B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8FF809-9F8A-4DDD-BD08-27F49499F137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5891" name="Rectangle 2">
            <a:extLst>
              <a:ext uri="{FF2B5EF4-FFF2-40B4-BE49-F238E27FC236}">
                <a16:creationId xmlns:a16="http://schemas.microsoft.com/office/drawing/2014/main" id="{A6B1B7C6-B27D-4FEF-A01B-2E386C723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>
            <a:extLst>
              <a:ext uri="{FF2B5EF4-FFF2-40B4-BE49-F238E27FC236}">
                <a16:creationId xmlns:a16="http://schemas.microsoft.com/office/drawing/2014/main" id="{8681E39E-9022-49F1-AEE6-FAAF18A0A2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>
            <a:extLst>
              <a:ext uri="{FF2B5EF4-FFF2-40B4-BE49-F238E27FC236}">
                <a16:creationId xmlns:a16="http://schemas.microsoft.com/office/drawing/2014/main" id="{37ACCD4B-6377-465D-A986-ED3C08D815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4BBFD6-65C9-4545-83FE-F02E700CB65B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FFFF4003-2A0E-442C-8FDC-02CD40067D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>
            <a:extLst>
              <a:ext uri="{FF2B5EF4-FFF2-40B4-BE49-F238E27FC236}">
                <a16:creationId xmlns:a16="http://schemas.microsoft.com/office/drawing/2014/main" id="{8BFDF9A5-26BD-4A9A-837C-04C4AAAED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62ED9648-E186-439D-B784-292D81D890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A982C0-703C-4C41-92F5-127CF025047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43B52C04-A505-4C32-858D-18872BB468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61A104C8-FB04-4480-9597-C2EB5EEBC4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>
            <a:extLst>
              <a:ext uri="{FF2B5EF4-FFF2-40B4-BE49-F238E27FC236}">
                <a16:creationId xmlns:a16="http://schemas.microsoft.com/office/drawing/2014/main" id="{8BEEBAEB-ADA0-482E-857A-9AC6008F13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D47F4DA-2547-41DE-8836-F54D2FA4C0A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3427" name="Rectangle 2">
            <a:extLst>
              <a:ext uri="{FF2B5EF4-FFF2-40B4-BE49-F238E27FC236}">
                <a16:creationId xmlns:a16="http://schemas.microsoft.com/office/drawing/2014/main" id="{DFE9B3C9-FBDF-4233-8B27-573F70B12E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>
            <a:extLst>
              <a:ext uri="{FF2B5EF4-FFF2-40B4-BE49-F238E27FC236}">
                <a16:creationId xmlns:a16="http://schemas.microsoft.com/office/drawing/2014/main" id="{3627927E-80CC-4914-80CB-1A966DB554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organismy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včetně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člověka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pitná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využitelná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sladká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(2,53 %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celkového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objemu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tohoto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množství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většina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však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vázána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Ledovec"/>
              </a:rPr>
              <a:t>ledovcích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(68,4 %).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Hlavním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pro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Člověk"/>
              </a:rPr>
              <a:t>člověka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%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veškeré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Zemi.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současnosti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velkému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znečišťování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poškozování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čímž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itná voda"/>
              </a:rPr>
              <a:t>pitné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itná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Pitná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ubývá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současné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cca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1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miliarda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bez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dostatečného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zdroje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pitné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>
            <a:extLst>
              <a:ext uri="{FF2B5EF4-FFF2-40B4-BE49-F238E27FC236}">
                <a16:creationId xmlns:a16="http://schemas.microsoft.com/office/drawing/2014/main" id="{1A81F683-A159-4D9F-8246-3CF4F59C3F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57F875-F321-4477-81DD-4ED3A0562174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351DEC62-6C66-49DE-9FD1-08F7AA9890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>
            <a:extLst>
              <a:ext uri="{FF2B5EF4-FFF2-40B4-BE49-F238E27FC236}">
                <a16:creationId xmlns:a16="http://schemas.microsoft.com/office/drawing/2014/main" id="{60602620-5280-45DC-909A-9CF4B2AD67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42D945EC-31A9-407E-A955-0F841CDFFD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0A3B98-1FB1-4E6F-B364-44EC0533D98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F73F0756-60A1-4076-B6A9-6DD66CD2C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B53C7A7F-99B7-4649-9934-3F3418197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690B6AAF-0685-48DB-A20E-AF66DA98E9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631079-2C9F-4E36-83C4-A4520C32B15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8E4BEA42-6815-4DB1-88DA-C9EF396F7F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653CC253-78D2-4A0E-B1E9-C8E9BEAF8E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160E51E4-5E6C-4BEA-B12B-C6EC76EA9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7095B8-7325-4C08-9507-9E510BDD0AC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795FBE44-1873-442D-B4C2-B38BDDB497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52618A56-F567-4154-9376-93F8B9958D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>
            <a:extLst>
              <a:ext uri="{FF2B5EF4-FFF2-40B4-BE49-F238E27FC236}">
                <a16:creationId xmlns:a16="http://schemas.microsoft.com/office/drawing/2014/main" id="{94D63DFB-5091-45DA-AB36-3ACBA1D3DD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319B7D-B62D-451E-99BD-D3372E62304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4083" name="Rectangle 2">
            <a:extLst>
              <a:ext uri="{FF2B5EF4-FFF2-40B4-BE49-F238E27FC236}">
                <a16:creationId xmlns:a16="http://schemas.microsoft.com/office/drawing/2014/main" id="{14C0169C-44D7-492E-BF2C-199D62BD33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>
            <a:extLst>
              <a:ext uri="{FF2B5EF4-FFF2-40B4-BE49-F238E27FC236}">
                <a16:creationId xmlns:a16="http://schemas.microsoft.com/office/drawing/2014/main" id="{9F1BD561-27E5-4225-91C3-3D819EAFF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>
            <a:extLst>
              <a:ext uri="{FF2B5EF4-FFF2-40B4-BE49-F238E27FC236}">
                <a16:creationId xmlns:a16="http://schemas.microsoft.com/office/drawing/2014/main" id="{FC43BA31-8694-4F25-A719-50D56255B9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C499F0-5174-4D4A-9C71-837C4DA4B3C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5107" name="Rectangle 2">
            <a:extLst>
              <a:ext uri="{FF2B5EF4-FFF2-40B4-BE49-F238E27FC236}">
                <a16:creationId xmlns:a16="http://schemas.microsoft.com/office/drawing/2014/main" id="{31C04E08-4EE8-4E31-B320-4357D8B603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8AFB5C61-9E24-4BED-8B63-3CA2187FF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>
            <a:extLst>
              <a:ext uri="{FF2B5EF4-FFF2-40B4-BE49-F238E27FC236}">
                <a16:creationId xmlns:a16="http://schemas.microsoft.com/office/drawing/2014/main" id="{3B78D681-53CC-405D-8AC8-6729A717E7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16CB1E-D99F-4FF4-B6EE-4B23CD35C68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6131" name="Rectangle 2">
            <a:extLst>
              <a:ext uri="{FF2B5EF4-FFF2-40B4-BE49-F238E27FC236}">
                <a16:creationId xmlns:a16="http://schemas.microsoft.com/office/drawing/2014/main" id="{89DC761B-4166-4B12-939C-37F03D10CE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>
            <a:extLst>
              <a:ext uri="{FF2B5EF4-FFF2-40B4-BE49-F238E27FC236}">
                <a16:creationId xmlns:a16="http://schemas.microsoft.com/office/drawing/2014/main" id="{97A29186-858A-4F7F-B153-C30D83B1D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>
            <a:extLst>
              <a:ext uri="{FF2B5EF4-FFF2-40B4-BE49-F238E27FC236}">
                <a16:creationId xmlns:a16="http://schemas.microsoft.com/office/drawing/2014/main" id="{BE19BE01-E633-4033-A547-5A12F1D06A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AC9C8A-E3E4-47D3-8A66-2F21D82571C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7155" name="Rectangle 2">
            <a:extLst>
              <a:ext uri="{FF2B5EF4-FFF2-40B4-BE49-F238E27FC236}">
                <a16:creationId xmlns:a16="http://schemas.microsoft.com/office/drawing/2014/main" id="{AADA04CC-E99C-465A-B391-BC8E6A4FEB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>
            <a:extLst>
              <a:ext uri="{FF2B5EF4-FFF2-40B4-BE49-F238E27FC236}">
                <a16:creationId xmlns:a16="http://schemas.microsoft.com/office/drawing/2014/main" id="{DC70DF13-79A6-48D1-A320-D056A80982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>
            <a:extLst>
              <a:ext uri="{FF2B5EF4-FFF2-40B4-BE49-F238E27FC236}">
                <a16:creationId xmlns:a16="http://schemas.microsoft.com/office/drawing/2014/main" id="{D430096D-675C-41BF-94B0-5E4EEE005A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580B35-E033-4EE2-9C0B-E55F3A1017F1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8179" name="Rectangle 2">
            <a:extLst>
              <a:ext uri="{FF2B5EF4-FFF2-40B4-BE49-F238E27FC236}">
                <a16:creationId xmlns:a16="http://schemas.microsoft.com/office/drawing/2014/main" id="{0D73E82D-393E-46E2-B826-D322F8A5B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>
            <a:extLst>
              <a:ext uri="{FF2B5EF4-FFF2-40B4-BE49-F238E27FC236}">
                <a16:creationId xmlns:a16="http://schemas.microsoft.com/office/drawing/2014/main" id="{C48A6C8E-7A36-4E71-A1BB-FE058E5D98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>
            <a:extLst>
              <a:ext uri="{FF2B5EF4-FFF2-40B4-BE49-F238E27FC236}">
                <a16:creationId xmlns:a16="http://schemas.microsoft.com/office/drawing/2014/main" id="{515FB18F-3CDB-4A0D-B536-063297D3BC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EC711B-302F-4619-B1DB-1000022F84A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79203" name="Rectangle 2">
            <a:extLst>
              <a:ext uri="{FF2B5EF4-FFF2-40B4-BE49-F238E27FC236}">
                <a16:creationId xmlns:a16="http://schemas.microsoft.com/office/drawing/2014/main" id="{48992134-EF8F-4500-8419-E5832C5B6D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>
            <a:extLst>
              <a:ext uri="{FF2B5EF4-FFF2-40B4-BE49-F238E27FC236}">
                <a16:creationId xmlns:a16="http://schemas.microsoft.com/office/drawing/2014/main" id="{D0446E3F-A649-44FF-9915-5C6D539213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Termín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označuje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přirozený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materiál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Říční koryto"/>
              </a:rPr>
              <a:t>koryta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Říční koryto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Říční koryto"/>
              </a:rPr>
              <a:t>vodního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Říční koryto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Říční koryto"/>
              </a:rPr>
              <a:t>toku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unášený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určitých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situací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zpravidla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vyšší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Průtok vodního toku"/>
              </a:rPr>
              <a:t>průtoky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proudem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obvykle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dělí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způsobu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dnové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které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po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dně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pohybují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sunutím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válením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saltací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poskoky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Suspenze (chemie)"/>
              </a:rPr>
              <a:t>suspendované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pohybující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vznosu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Ty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ještě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můžeme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rozdělit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suspendované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takové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anglické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literatuře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suspended load),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materiálem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koryta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anglické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literatuře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washload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tvořené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splachy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Povodí"/>
              </a:rPr>
              <a:t>povodí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pod.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čili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zcela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odlišná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geneze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V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terminologii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plaveniny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označují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nerozpuštěné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látky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Vzhledem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tomu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že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jsou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části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tvořeny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Jílové minerály"/>
              </a:rPr>
              <a:t>jílovými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Jílové minerál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Jílové minerály"/>
              </a:rPr>
              <a:t>minerály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organickým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materiálem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velkou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A55858"/>
                </a:solidFill>
                <a:effectLst/>
                <a:latin typeface="Arial" panose="020B0604020202020204" pitchFamily="34" charset="0"/>
                <a:hlinkClick r:id="rId8" tooltip="Sorbce (stránka neexistuje)"/>
              </a:rPr>
              <a:t>sorbční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schopností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mohou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být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význačným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nositelem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jiných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látek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nař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polutantů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>
            <a:extLst>
              <a:ext uri="{FF2B5EF4-FFF2-40B4-BE49-F238E27FC236}">
                <a16:creationId xmlns:a16="http://schemas.microsoft.com/office/drawing/2014/main" id="{286234C8-AFE9-49DB-ADD1-F3CD7CF57D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FAA33C-B100-4CE5-A308-8BF37CB93067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4451" name="Rectangle 2">
            <a:extLst>
              <a:ext uri="{FF2B5EF4-FFF2-40B4-BE49-F238E27FC236}">
                <a16:creationId xmlns:a16="http://schemas.microsoft.com/office/drawing/2014/main" id="{619CA8DF-1436-4461-A547-75AFA7B863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>
            <a:extLst>
              <a:ext uri="{FF2B5EF4-FFF2-40B4-BE49-F238E27FC236}">
                <a16:creationId xmlns:a16="http://schemas.microsoft.com/office/drawing/2014/main" id="{ADA34761-21D4-4321-9411-88D971976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oběhu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dochází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účinkem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sluneční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energie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Gravitace"/>
              </a:rPr>
              <a:t>gravitace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Rotace Země"/>
              </a:rPr>
              <a:t>rotace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Rotace Země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Rotace Země"/>
              </a:rPr>
              <a:t>Země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vypařuje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Oceán"/>
              </a:rPr>
              <a:t>oceánů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toků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nádrží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zemského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výpar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Vypařování"/>
              </a:rPr>
              <a:t>evaporace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a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rostlin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7" tooltip="Transpirace"/>
              </a:rPr>
              <a:t>transpirace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dohromady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používá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pojem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8" tooltip="Evapotranspirace"/>
              </a:rPr>
              <a:t>evapotranspirace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páry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drobounké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kapičky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9" tooltip="Oblak"/>
              </a:rPr>
              <a:t>oblacích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v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0" tooltip="Ovzduší"/>
              </a:rPr>
              <a:t>ovzduší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pohybem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1" tooltip="Vzduch"/>
              </a:rPr>
              <a:t>vzduchových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mas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způsobených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nestejným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zahříváním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vzduchu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pevninou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oceány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zemskou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rotací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neustále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přemisťují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Globální cirkulace atmosféry"/>
              </a:rPr>
              <a:t>cirkulace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Globální cirkulace atmosféry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2" tooltip="Globální cirkulace atmosféry"/>
              </a:rPr>
              <a:t>atmosféry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Po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3" tooltip="Kapalnění"/>
              </a:rPr>
              <a:t>kondenzaci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páry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ovzduší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dopadá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4" tooltip="Srážky"/>
              </a:rPr>
              <a:t>srážek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zejména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5" tooltip="Déšť"/>
              </a:rPr>
              <a:t>deště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6" tooltip="Sníh"/>
              </a:rPr>
              <a:t>sněhu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(viz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7" tooltip="Hydrometeor"/>
              </a:rPr>
              <a:t>hydrometeory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Zde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část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hromadí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odtéká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jako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povrchová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vypařuje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zpět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ovzduší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vsakuje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pod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zemský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doplňuje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zásoby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Podzemní voda"/>
              </a:rPr>
              <a:t>podzemní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Podzemní voda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8" tooltip="Podzemní voda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19" tooltip="Infiltrace"/>
              </a:rPr>
              <a:t>infiltrace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po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určité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době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znovu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vystupuje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povrch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formě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0" tooltip="Pramen"/>
              </a:rPr>
              <a:t>pramenů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nebo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dotuje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Vodní tok"/>
              </a:rPr>
              <a:t>vodní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Vodní tok"/>
              </a:rPr>
              <a:t> </a:t>
            </a:r>
            <a:r>
              <a:rPr lang="en-US" b="0" i="0" u="none" strike="noStrike" dirty="0" err="1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1" tooltip="Vodní tok"/>
              </a:rPr>
              <a:t>toky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drenáž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podzemní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).</a:t>
            </a:r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>
            <a:extLst>
              <a:ext uri="{FF2B5EF4-FFF2-40B4-BE49-F238E27FC236}">
                <a16:creationId xmlns:a16="http://schemas.microsoft.com/office/drawing/2014/main" id="{4ADF79A6-24C1-4DEC-9986-A94142417F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99357E9-A42A-476D-A2A4-4A9824AA556B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0227" name="Rectangle 2">
            <a:extLst>
              <a:ext uri="{FF2B5EF4-FFF2-40B4-BE49-F238E27FC236}">
                <a16:creationId xmlns:a16="http://schemas.microsoft.com/office/drawing/2014/main" id="{23EE49C4-D8C5-4C70-80F8-451FE7FE38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>
            <a:extLst>
              <a:ext uri="{FF2B5EF4-FFF2-40B4-BE49-F238E27FC236}">
                <a16:creationId xmlns:a16="http://schemas.microsoft.com/office/drawing/2014/main" id="{4E854215-8823-4966-932A-549BADE637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>
            <a:extLst>
              <a:ext uri="{FF2B5EF4-FFF2-40B4-BE49-F238E27FC236}">
                <a16:creationId xmlns:a16="http://schemas.microsoft.com/office/drawing/2014/main" id="{142C40D7-8396-4035-AC2D-F65A163A56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27550B4-0AE3-4F36-8C6D-3F64FFCDCCE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1251" name="Rectangle 2">
            <a:extLst>
              <a:ext uri="{FF2B5EF4-FFF2-40B4-BE49-F238E27FC236}">
                <a16:creationId xmlns:a16="http://schemas.microsoft.com/office/drawing/2014/main" id="{A470F783-F08D-4DC4-9416-673EA86D4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>
            <a:extLst>
              <a:ext uri="{FF2B5EF4-FFF2-40B4-BE49-F238E27FC236}">
                <a16:creationId xmlns:a16="http://schemas.microsoft.com/office/drawing/2014/main" id="{9D06BB9F-088E-434A-ABC3-82F92E053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>
            <a:extLst>
              <a:ext uri="{FF2B5EF4-FFF2-40B4-BE49-F238E27FC236}">
                <a16:creationId xmlns:a16="http://schemas.microsoft.com/office/drawing/2014/main" id="{67AB215C-8D13-4374-A221-520F5D171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E7FB6B2-B0DC-44C6-B877-D1266E32AC70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2275" name="Rectangle 2">
            <a:extLst>
              <a:ext uri="{FF2B5EF4-FFF2-40B4-BE49-F238E27FC236}">
                <a16:creationId xmlns:a16="http://schemas.microsoft.com/office/drawing/2014/main" id="{D0357263-5E53-44FA-8642-028BC0B8A0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>
            <a:extLst>
              <a:ext uri="{FF2B5EF4-FFF2-40B4-BE49-F238E27FC236}">
                <a16:creationId xmlns:a16="http://schemas.microsoft.com/office/drawing/2014/main" id="{5E56FFE6-B35E-4915-86F3-BA0A2A18C7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>
            <a:extLst>
              <a:ext uri="{FF2B5EF4-FFF2-40B4-BE49-F238E27FC236}">
                <a16:creationId xmlns:a16="http://schemas.microsoft.com/office/drawing/2014/main" id="{8082B33E-5E94-4D5B-811D-2EA9ED8450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2ED0BD-3EDD-4742-9971-7EBDA5ACB0CE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9DDF3039-CD4A-415F-80D1-1054E2A6CA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C5523086-FA6C-4968-8527-F1095A670A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>
            <a:extLst>
              <a:ext uri="{FF2B5EF4-FFF2-40B4-BE49-F238E27FC236}">
                <a16:creationId xmlns:a16="http://schemas.microsoft.com/office/drawing/2014/main" id="{BE2A8FB5-F1DF-4D62-8ECC-12B6FA7A6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03E3FA-A974-4A0D-9055-F2917511C733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4323" name="Rectangle 2">
            <a:extLst>
              <a:ext uri="{FF2B5EF4-FFF2-40B4-BE49-F238E27FC236}">
                <a16:creationId xmlns:a16="http://schemas.microsoft.com/office/drawing/2014/main" id="{F83DD1D7-5AC4-4CFA-AD2D-FA4C09D0EF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>
            <a:extLst>
              <a:ext uri="{FF2B5EF4-FFF2-40B4-BE49-F238E27FC236}">
                <a16:creationId xmlns:a16="http://schemas.microsoft.com/office/drawing/2014/main" id="{68B3B4EE-53D2-486C-841C-6C39A5D6E5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>
            <a:extLst>
              <a:ext uri="{FF2B5EF4-FFF2-40B4-BE49-F238E27FC236}">
                <a16:creationId xmlns:a16="http://schemas.microsoft.com/office/drawing/2014/main" id="{56F84595-A292-4E3A-87AD-F113E31F16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D7AE63-116B-4F77-9A5F-2B35504DD3E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77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B8A11959-A24B-4F72-8468-BB84B17481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>
            <a:extLst>
              <a:ext uri="{FF2B5EF4-FFF2-40B4-BE49-F238E27FC236}">
                <a16:creationId xmlns:a16="http://schemas.microsoft.com/office/drawing/2014/main" id="{F07ADB58-6A6E-4693-ACDE-C919E6E2B9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>
            <a:extLst>
              <a:ext uri="{FF2B5EF4-FFF2-40B4-BE49-F238E27FC236}">
                <a16:creationId xmlns:a16="http://schemas.microsoft.com/office/drawing/2014/main" id="{F23C0415-26F8-43A5-B67C-471488B54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60B235-1411-45C6-98F0-A3D9FBDF4AA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78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6371" name="Rectangle 2">
            <a:extLst>
              <a:ext uri="{FF2B5EF4-FFF2-40B4-BE49-F238E27FC236}">
                <a16:creationId xmlns:a16="http://schemas.microsoft.com/office/drawing/2014/main" id="{F7D70153-0B5D-4F55-9379-FF62957845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>
            <a:extLst>
              <a:ext uri="{FF2B5EF4-FFF2-40B4-BE49-F238E27FC236}">
                <a16:creationId xmlns:a16="http://schemas.microsoft.com/office/drawing/2014/main" id="{DA639AE2-B645-4960-8722-C46FD6C3F2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>
            <a:extLst>
              <a:ext uri="{FF2B5EF4-FFF2-40B4-BE49-F238E27FC236}">
                <a16:creationId xmlns:a16="http://schemas.microsoft.com/office/drawing/2014/main" id="{76F16CC3-1729-42EA-9193-CD2F4D75A1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666A60-193A-4557-BB7B-8FAAF2089069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79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7395" name="Rectangle 2">
            <a:extLst>
              <a:ext uri="{FF2B5EF4-FFF2-40B4-BE49-F238E27FC236}">
                <a16:creationId xmlns:a16="http://schemas.microsoft.com/office/drawing/2014/main" id="{ADF2789E-F768-419B-93C6-A33F648BB6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>
            <a:extLst>
              <a:ext uri="{FF2B5EF4-FFF2-40B4-BE49-F238E27FC236}">
                <a16:creationId xmlns:a16="http://schemas.microsoft.com/office/drawing/2014/main" id="{97F8E8D9-0E6B-4DBF-AA08-5DDE9744B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>
            <a:extLst>
              <a:ext uri="{FF2B5EF4-FFF2-40B4-BE49-F238E27FC236}">
                <a16:creationId xmlns:a16="http://schemas.microsoft.com/office/drawing/2014/main" id="{59620191-263E-43B0-A02F-B98E7516D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D090D1-1E3A-4777-AE70-E6F85F08A382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8419" name="Rectangle 2">
            <a:extLst>
              <a:ext uri="{FF2B5EF4-FFF2-40B4-BE49-F238E27FC236}">
                <a16:creationId xmlns:a16="http://schemas.microsoft.com/office/drawing/2014/main" id="{F1A8AC59-B5DE-43E4-85F6-F18721F35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>
            <a:extLst>
              <a:ext uri="{FF2B5EF4-FFF2-40B4-BE49-F238E27FC236}">
                <a16:creationId xmlns:a16="http://schemas.microsoft.com/office/drawing/2014/main" id="{524AA76B-E53D-49E7-B1C6-6FBE2A7D19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>
            <a:extLst>
              <a:ext uri="{FF2B5EF4-FFF2-40B4-BE49-F238E27FC236}">
                <a16:creationId xmlns:a16="http://schemas.microsoft.com/office/drawing/2014/main" id="{EAFA2920-FE63-4F44-B326-C42508D1E9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F4DBB2-B4B7-4880-B81B-8CBA68302B3D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81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4BF02E20-B86C-46F3-9D92-8A22D3238A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>
            <a:extLst>
              <a:ext uri="{FF2B5EF4-FFF2-40B4-BE49-F238E27FC236}">
                <a16:creationId xmlns:a16="http://schemas.microsoft.com/office/drawing/2014/main" id="{2A6A7960-15D8-4D4C-9204-DDEC76DCD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>
            <a:extLst>
              <a:ext uri="{FF2B5EF4-FFF2-40B4-BE49-F238E27FC236}">
                <a16:creationId xmlns:a16="http://schemas.microsoft.com/office/drawing/2014/main" id="{01643764-1D1C-4534-8910-1C1378815B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BCFBF2-9B72-4045-A30E-B275E5061A93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5475" name="Rectangle 2">
            <a:extLst>
              <a:ext uri="{FF2B5EF4-FFF2-40B4-BE49-F238E27FC236}">
                <a16:creationId xmlns:a16="http://schemas.microsoft.com/office/drawing/2014/main" id="{5A706B09-6856-477E-A2E3-2176761936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>
            <a:extLst>
              <a:ext uri="{FF2B5EF4-FFF2-40B4-BE49-F238E27FC236}">
                <a16:creationId xmlns:a16="http://schemas.microsoft.com/office/drawing/2014/main" id="{5A6C0E44-DF69-4E13-ACC6-CD9F7B87F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tvoří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asi</a:t>
            </a:r>
            <a:r>
              <a:rPr lang="en-GB" altLang="cs-CZ" dirty="0">
                <a:latin typeface="Arial" panose="020B0604020202020204" pitchFamily="34" charset="0"/>
              </a:rPr>
              <a:t> 30% </a:t>
            </a:r>
            <a:r>
              <a:rPr lang="en-GB" altLang="cs-CZ" dirty="0" err="1">
                <a:latin typeface="Arial" panose="020B0604020202020204" pitchFamily="34" charset="0"/>
              </a:rPr>
              <a:t>světových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zdroj</a:t>
            </a:r>
            <a:r>
              <a:rPr lang="cs-CZ" altLang="cs-CZ" dirty="0">
                <a:latin typeface="Arial" panose="020B0604020202020204" pitchFamily="34" charset="0"/>
              </a:rPr>
              <a:t>ů sladk</a:t>
            </a:r>
            <a:r>
              <a:rPr lang="en-GB" altLang="cs-CZ" dirty="0">
                <a:latin typeface="Arial" panose="020B0604020202020204" pitchFamily="34" charset="0"/>
              </a:rPr>
              <a:t>é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což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asi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</a:rPr>
              <a:t>1</a:t>
            </a:r>
            <a:r>
              <a:rPr lang="en-GB" altLang="cs-CZ" dirty="0">
                <a:latin typeface="Arial" panose="020B0604020202020204" pitchFamily="34" charset="0"/>
              </a:rPr>
              <a:t>%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celém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světě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včetně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oceánů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permanentního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ledu</a:t>
            </a:r>
            <a:r>
              <a:rPr lang="en-GB" altLang="cs-CZ" dirty="0">
                <a:latin typeface="Arial" panose="020B0604020202020204" pitchFamily="34" charset="0"/>
              </a:rPr>
              <a:t>. Je </a:t>
            </a:r>
            <a:r>
              <a:rPr lang="en-GB" altLang="cs-CZ" dirty="0" err="1">
                <a:latin typeface="Arial" panose="020B0604020202020204" pitchFamily="34" charset="0"/>
              </a:rPr>
              <a:t>důležitým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zdroj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který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fungovat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jako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přirozené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úložiště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které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tlumit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nedostatek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povrchové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 v </a:t>
            </a:r>
            <a:r>
              <a:rPr lang="en-GB" altLang="cs-CZ" dirty="0" err="1">
                <a:latin typeface="Arial" panose="020B0604020202020204" pitchFamily="34" charset="0"/>
              </a:rPr>
              <a:t>době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sucha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přirozeně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doplňována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povrchovými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vodami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srážek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potoků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řek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když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tento</a:t>
            </a:r>
            <a:r>
              <a:rPr lang="en-GB" altLang="cs-CZ" dirty="0">
                <a:latin typeface="Arial" panose="020B0604020202020204" pitchFamily="34" charset="0"/>
              </a:rPr>
              <a:t>  </a:t>
            </a:r>
            <a:r>
              <a:rPr lang="en-GB" altLang="cs-CZ" dirty="0" err="1">
                <a:latin typeface="Arial" panose="020B0604020202020204" pitchFamily="34" charset="0"/>
              </a:rPr>
              <a:t>doplněk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dosáhne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hladiny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vody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být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dlouhodobým</a:t>
            </a:r>
            <a:r>
              <a:rPr lang="en-GB" altLang="cs-CZ" dirty="0">
                <a:latin typeface="Arial" panose="020B0604020202020204" pitchFamily="34" charset="0"/>
              </a:rPr>
              <a:t> „</a:t>
            </a:r>
            <a:r>
              <a:rPr lang="en-GB" altLang="cs-CZ" dirty="0" err="1">
                <a:latin typeface="Arial" panose="020B0604020202020204" pitchFamily="34" charset="0"/>
              </a:rPr>
              <a:t>rezervoárem</a:t>
            </a:r>
            <a:r>
              <a:rPr lang="en-GB" altLang="cs-CZ" dirty="0">
                <a:latin typeface="Arial" panose="020B0604020202020204" pitchFamily="34" charset="0"/>
              </a:rPr>
              <a:t>“ </a:t>
            </a:r>
            <a:r>
              <a:rPr lang="en-GB" altLang="cs-CZ" dirty="0" err="1">
                <a:latin typeface="Arial" panose="020B0604020202020204" pitchFamily="34" charset="0"/>
              </a:rPr>
              <a:t>přirozeného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vodního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cyklu</a:t>
            </a:r>
            <a:r>
              <a:rPr lang="en-GB" altLang="cs-CZ" dirty="0">
                <a:latin typeface="Arial" panose="020B0604020202020204" pitchFamily="34" charset="0"/>
              </a:rPr>
              <a:t> (s </a:t>
            </a:r>
            <a:r>
              <a:rPr lang="en-GB" altLang="cs-CZ" dirty="0" err="1">
                <a:latin typeface="Arial" panose="020B0604020202020204" pitchFamily="34" charset="0"/>
              </a:rPr>
              <a:t>dobou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zdržení</a:t>
            </a:r>
            <a:r>
              <a:rPr lang="en-GB" altLang="cs-CZ" dirty="0">
                <a:latin typeface="Arial" panose="020B0604020202020204" pitchFamily="34" charset="0"/>
              </a:rPr>
              <a:t> od </a:t>
            </a:r>
            <a:r>
              <a:rPr lang="en-GB" altLang="cs-CZ" dirty="0" err="1">
                <a:latin typeface="Arial" panose="020B0604020202020204" pitchFamily="34" charset="0"/>
              </a:rPr>
              <a:t>dnů</a:t>
            </a:r>
            <a:r>
              <a:rPr lang="en-GB" altLang="cs-CZ" dirty="0">
                <a:latin typeface="Arial" panose="020B0604020202020204" pitchFamily="34" charset="0"/>
              </a:rPr>
              <a:t> do </a:t>
            </a:r>
            <a:r>
              <a:rPr lang="en-GB" altLang="cs-CZ" dirty="0" err="1">
                <a:latin typeface="Arial" panose="020B0604020202020204" pitchFamily="34" charset="0"/>
              </a:rPr>
              <a:t>tisíciletí</a:t>
            </a:r>
            <a:r>
              <a:rPr lang="en-GB" altLang="cs-CZ" dirty="0">
                <a:latin typeface="Arial" panose="020B0604020202020204" pitchFamily="34" charset="0"/>
              </a:rPr>
              <a:t>), </a:t>
            </a:r>
            <a:r>
              <a:rPr lang="en-GB" altLang="cs-CZ" dirty="0" err="1">
                <a:latin typeface="Arial" panose="020B0604020202020204" pitchFamily="34" charset="0"/>
              </a:rPr>
              <a:t>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rozdíl</a:t>
            </a:r>
            <a:r>
              <a:rPr lang="en-GB" altLang="cs-CZ" dirty="0">
                <a:latin typeface="Arial" panose="020B0604020202020204" pitchFamily="34" charset="0"/>
              </a:rPr>
              <a:t> od </a:t>
            </a:r>
            <a:r>
              <a:rPr lang="en-GB" altLang="cs-CZ" dirty="0" err="1">
                <a:latin typeface="Arial" panose="020B0604020202020204" pitchFamily="34" charset="0"/>
              </a:rPr>
              <a:t>krátkodobých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vodních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rezrvo</a:t>
            </a:r>
            <a:r>
              <a:rPr lang="sk-SK" altLang="cs-CZ" dirty="0">
                <a:latin typeface="Arial" panose="020B0604020202020204" pitchFamily="34" charset="0"/>
              </a:rPr>
              <a:t>ár</a:t>
            </a:r>
            <a:r>
              <a:rPr lang="cs-CZ" altLang="cs-CZ" dirty="0">
                <a:latin typeface="Arial" panose="020B0604020202020204" pitchFamily="34" charset="0"/>
              </a:rPr>
              <a:t>ů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jako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atmosféra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sladká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povrchová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voda</a:t>
            </a:r>
            <a:r>
              <a:rPr lang="en-GB" altLang="cs-CZ" dirty="0">
                <a:latin typeface="Arial" panose="020B0604020202020204" pitchFamily="34" charset="0"/>
              </a:rPr>
              <a:t> (</a:t>
            </a:r>
            <a:r>
              <a:rPr lang="en-GB" altLang="cs-CZ" dirty="0" err="1">
                <a:latin typeface="Arial" panose="020B0604020202020204" pitchFamily="34" charset="0"/>
              </a:rPr>
              <a:t>které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mají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</a:rPr>
              <a:t>krátkou rezidenci</a:t>
            </a:r>
            <a:r>
              <a:rPr lang="en-GB" altLang="cs-CZ" dirty="0">
                <a:latin typeface="Arial" panose="020B0604020202020204" pitchFamily="34" charset="0"/>
              </a:rPr>
              <a:t>). </a:t>
            </a:r>
            <a:r>
              <a:rPr lang="en-GB" altLang="cs-CZ" dirty="0" err="1">
                <a:latin typeface="Arial" panose="020B0604020202020204" pitchFamily="34" charset="0"/>
              </a:rPr>
              <a:t>časy</a:t>
            </a:r>
            <a:r>
              <a:rPr lang="en-GB" altLang="cs-CZ" dirty="0">
                <a:latin typeface="Arial" panose="020B0604020202020204" pitchFamily="34" charset="0"/>
              </a:rPr>
              <a:t> od </a:t>
            </a:r>
            <a:r>
              <a:rPr lang="en-GB" altLang="cs-CZ" dirty="0" err="1">
                <a:latin typeface="Arial" panose="020B0604020202020204" pitchFamily="34" charset="0"/>
              </a:rPr>
              <a:t>minut</a:t>
            </a:r>
            <a:r>
              <a:rPr lang="en-GB" altLang="cs-CZ" dirty="0">
                <a:latin typeface="Arial" panose="020B0604020202020204" pitchFamily="34" charset="0"/>
              </a:rPr>
              <a:t> do let).</a:t>
            </a:r>
            <a:r>
              <a:rPr lang="cs-CZ" altLang="cs-CZ" dirty="0">
                <a:latin typeface="Arial" panose="020B0604020202020204" pitchFamily="34" charset="0"/>
              </a:rPr>
              <a:t> Pro h</a:t>
            </a:r>
            <a:r>
              <a:rPr lang="en-GB" altLang="cs-CZ" dirty="0">
                <a:latin typeface="Arial" panose="020B0604020202020204" pitchFamily="34" charset="0"/>
              </a:rPr>
              <a:t>lubok</a:t>
            </a:r>
            <a:r>
              <a:rPr lang="cs-CZ" altLang="cs-CZ" dirty="0">
                <a:latin typeface="Arial" panose="020B0604020202020204" pitchFamily="34" charset="0"/>
              </a:rPr>
              <a:t>ou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podzemní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</a:t>
            </a:r>
            <a:r>
              <a:rPr lang="cs-CZ" altLang="cs-CZ" dirty="0">
                <a:latin typeface="Arial" panose="020B0604020202020204" pitchFamily="34" charset="0"/>
              </a:rPr>
              <a:t>u</a:t>
            </a:r>
            <a:r>
              <a:rPr lang="en-GB" altLang="cs-CZ" dirty="0">
                <a:latin typeface="Arial" panose="020B0604020202020204" pitchFamily="34" charset="0"/>
              </a:rPr>
              <a:t> (</a:t>
            </a:r>
            <a:r>
              <a:rPr lang="en-GB" altLang="cs-CZ" dirty="0" err="1">
                <a:latin typeface="Arial" panose="020B0604020202020204" pitchFamily="34" charset="0"/>
              </a:rPr>
              <a:t>která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vzdálená</a:t>
            </a:r>
            <a:r>
              <a:rPr lang="en-GB" altLang="cs-CZ" dirty="0">
                <a:latin typeface="Arial" panose="020B0604020202020204" pitchFamily="34" charset="0"/>
              </a:rPr>
              <a:t> od </a:t>
            </a:r>
            <a:r>
              <a:rPr lang="en-GB" altLang="cs-CZ" dirty="0" err="1">
                <a:latin typeface="Arial" panose="020B0604020202020204" pitchFamily="34" charset="0"/>
              </a:rPr>
              <a:t>povrchového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doplňování</a:t>
            </a:r>
            <a:r>
              <a:rPr lang="en-GB" altLang="cs-CZ" dirty="0">
                <a:latin typeface="Arial" panose="020B0604020202020204" pitchFamily="34" charset="0"/>
              </a:rPr>
              <a:t>)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trvat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velmi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dlouho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než</a:t>
            </a:r>
            <a:r>
              <a:rPr lang="en-GB" altLang="cs-CZ" dirty="0">
                <a:latin typeface="Arial" panose="020B0604020202020204" pitchFamily="34" charset="0"/>
              </a:rPr>
              <a:t> se </a:t>
            </a:r>
            <a:r>
              <a:rPr lang="en-GB" altLang="cs-CZ" dirty="0" err="1">
                <a:latin typeface="Arial" panose="020B0604020202020204" pitchFamily="34" charset="0"/>
              </a:rPr>
              <a:t>dokončí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její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přirozený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cyklus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>
            <a:extLst>
              <a:ext uri="{FF2B5EF4-FFF2-40B4-BE49-F238E27FC236}">
                <a16:creationId xmlns:a16="http://schemas.microsoft.com/office/drawing/2014/main" id="{61043ED4-848E-4BDC-A022-8BEBB42C6A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012E00-08F4-4616-B5B4-2F233D1B0918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82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90467" name="Rectangle 2">
            <a:extLst>
              <a:ext uri="{FF2B5EF4-FFF2-40B4-BE49-F238E27FC236}">
                <a16:creationId xmlns:a16="http://schemas.microsoft.com/office/drawing/2014/main" id="{C0B45488-D700-4304-8BFF-FF9B7DA7F5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>
            <a:extLst>
              <a:ext uri="{FF2B5EF4-FFF2-40B4-BE49-F238E27FC236}">
                <a16:creationId xmlns:a16="http://schemas.microsoft.com/office/drawing/2014/main" id="{B8219C27-085C-4961-BC15-0BA85DF79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>
            <a:extLst>
              <a:ext uri="{FF2B5EF4-FFF2-40B4-BE49-F238E27FC236}">
                <a16:creationId xmlns:a16="http://schemas.microsoft.com/office/drawing/2014/main" id="{1B340049-BF6F-4BF9-BF40-1FBBF024AF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422D56-1662-4173-AC02-2E860D24387F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83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91491" name="Rectangle 2">
            <a:extLst>
              <a:ext uri="{FF2B5EF4-FFF2-40B4-BE49-F238E27FC236}">
                <a16:creationId xmlns:a16="http://schemas.microsoft.com/office/drawing/2014/main" id="{7532EA6A-6D9D-4DD0-8280-38CBBA5EF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1043C979-3BCC-46CA-9FCB-C756C31FF3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>
            <a:extLst>
              <a:ext uri="{FF2B5EF4-FFF2-40B4-BE49-F238E27FC236}">
                <a16:creationId xmlns:a16="http://schemas.microsoft.com/office/drawing/2014/main" id="{58BF8D17-6CD1-41B3-9AC9-07F10D5F98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D629D1-3B11-4493-9310-D52E3016A46A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84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93539" name="Rectangle 2">
            <a:extLst>
              <a:ext uri="{FF2B5EF4-FFF2-40B4-BE49-F238E27FC236}">
                <a16:creationId xmlns:a16="http://schemas.microsoft.com/office/drawing/2014/main" id="{25AED61F-5123-453D-AE96-6EF4E4EE49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>
            <a:extLst>
              <a:ext uri="{FF2B5EF4-FFF2-40B4-BE49-F238E27FC236}">
                <a16:creationId xmlns:a16="http://schemas.microsoft.com/office/drawing/2014/main" id="{4E9780CB-09A8-4FAC-BEC8-5CD5A2C1C9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dirty="0">
                <a:latin typeface="Arial" panose="020B0604020202020204" pitchFamily="34" charset="0"/>
              </a:rPr>
              <a:t>Dominantou planety při pohledu z vesmíru je voda - oceány kapalné vody zaplavují většinu povrchu, zatímco vodní pára víří v atmosférických oblacích a póly jsou zakryty ledem. Oceány jako celek tvoří jediný mořský systém, kde kapalná voda - „univerzální rozpouštědlo“ - rozpouští živiny a látky obsahující prvky jako kyslík, uhlík, dusík a fosfor. Tyto látky jsou nekonečně cyklovány a recyklovány, chemicky kombinovány a poté znovu rozloženy, rozpuštěny a poté vysráženy nebo odpařeny, vnášeny a vynášeny zpět na pevninu a do atmosféry a oceánského dna. Poháněny jak biologickou aktivitou mořských organismů, tak přirozeným působením slunce a přílivu a odlivu a pohybů v zemské kůře, to jsou mořské biogeochemické cykly.</a:t>
            </a:r>
          </a:p>
          <a:p>
            <a:pPr eaLnBrk="1" hangingPunct="1"/>
            <a:endParaRPr lang="cs-CZ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Fotická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zóna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eufotická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zóna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epipelagická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zóna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nebo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zóna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osvětlená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sluncem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nejvyšší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vrstva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moře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která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přijímá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sluneční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světlo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umožňuje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fytoplanktonu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provádět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fotosyntézu</a:t>
            </a:r>
            <a:r>
              <a:rPr lang="en-GB" altLang="cs-CZ" dirty="0">
                <a:latin typeface="Arial" panose="020B0604020202020204" pitchFamily="34" charset="0"/>
              </a:rPr>
              <a:t>. </a:t>
            </a:r>
            <a:r>
              <a:rPr lang="en-GB" altLang="cs-CZ" dirty="0" err="1">
                <a:latin typeface="Arial" panose="020B0604020202020204" pitchFamily="34" charset="0"/>
              </a:rPr>
              <a:t>Prochází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řadou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fyzikálních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chemických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biologických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procesů</a:t>
            </a:r>
            <a:r>
              <a:rPr lang="en-GB" altLang="cs-CZ" dirty="0">
                <a:latin typeface="Arial" panose="020B0604020202020204" pitchFamily="34" charset="0"/>
              </a:rPr>
              <a:t>, </a:t>
            </a:r>
            <a:r>
              <a:rPr lang="en-GB" altLang="cs-CZ" dirty="0" err="1">
                <a:latin typeface="Arial" panose="020B0604020202020204" pitchFamily="34" charset="0"/>
              </a:rPr>
              <a:t>které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dodávají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živiny</a:t>
            </a:r>
            <a:r>
              <a:rPr lang="en-GB" altLang="cs-CZ" dirty="0">
                <a:latin typeface="Arial" panose="020B0604020202020204" pitchFamily="34" charset="0"/>
              </a:rPr>
              <a:t> do </a:t>
            </a:r>
            <a:r>
              <a:rPr lang="en-GB" altLang="cs-CZ" dirty="0" err="1">
                <a:latin typeface="Arial" panose="020B0604020202020204" pitchFamily="34" charset="0"/>
              </a:rPr>
              <a:t>horního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vodního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sloupce</a:t>
            </a:r>
            <a:r>
              <a:rPr lang="en-GB" altLang="cs-CZ" dirty="0">
                <a:latin typeface="Arial" panose="020B0604020202020204" pitchFamily="34" charset="0"/>
              </a:rPr>
              <a:t>. </a:t>
            </a:r>
            <a:r>
              <a:rPr lang="en-GB" altLang="cs-CZ" dirty="0" err="1">
                <a:latin typeface="Arial" panose="020B0604020202020204" pitchFamily="34" charset="0"/>
              </a:rPr>
              <a:t>Fotická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zóna</a:t>
            </a:r>
            <a:r>
              <a:rPr lang="en-GB" altLang="cs-CZ" dirty="0">
                <a:latin typeface="Arial" panose="020B0604020202020204" pitchFamily="34" charset="0"/>
              </a:rPr>
              <a:t> je </a:t>
            </a:r>
            <a:r>
              <a:rPr lang="en-GB" altLang="cs-CZ" dirty="0" err="1">
                <a:latin typeface="Arial" panose="020B0604020202020204" pitchFamily="34" charset="0"/>
              </a:rPr>
              <a:t>díky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své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poloze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domovem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většiny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mořských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živočichů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>
            <a:extLst>
              <a:ext uri="{FF2B5EF4-FFF2-40B4-BE49-F238E27FC236}">
                <a16:creationId xmlns:a16="http://schemas.microsoft.com/office/drawing/2014/main" id="{D51494E6-AF84-4E41-AC17-0FE29C40BD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A03E1C-83A0-41ED-A72D-8EBC0170862A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85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94563" name="Rectangle 2">
            <a:extLst>
              <a:ext uri="{FF2B5EF4-FFF2-40B4-BE49-F238E27FC236}">
                <a16:creationId xmlns:a16="http://schemas.microsoft.com/office/drawing/2014/main" id="{79C76317-B869-4860-80A6-928F0C77DB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>
            <a:extLst>
              <a:ext uri="{FF2B5EF4-FFF2-40B4-BE49-F238E27FC236}">
                <a16:creationId xmlns:a16="http://schemas.microsoft.com/office/drawing/2014/main" id="{281BBE61-3A0D-481E-A17E-119546A33A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>
            <a:extLst>
              <a:ext uri="{FF2B5EF4-FFF2-40B4-BE49-F238E27FC236}">
                <a16:creationId xmlns:a16="http://schemas.microsoft.com/office/drawing/2014/main" id="{D57519E0-A56E-4D42-8FF9-7B1099BC8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FAC6800-4503-4856-9FE2-3FC3B9EB0A5C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86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95587" name="Rectangle 2">
            <a:extLst>
              <a:ext uri="{FF2B5EF4-FFF2-40B4-BE49-F238E27FC236}">
                <a16:creationId xmlns:a16="http://schemas.microsoft.com/office/drawing/2014/main" id="{A48CB2B9-041F-419B-9E55-04F84D5D38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>
            <a:extLst>
              <a:ext uri="{FF2B5EF4-FFF2-40B4-BE49-F238E27FC236}">
                <a16:creationId xmlns:a16="http://schemas.microsoft.com/office/drawing/2014/main" id="{0D135CAF-5ABF-45FF-98E2-207818FF2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83F03F1B-3938-470D-8F05-7928C71FE9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59E88D-D21C-4E03-969D-2219E4A92E66}" type="slidenum">
              <a:rPr lang="hu-HU" altLang="cs-CZ">
                <a:latin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hu-HU" altLang="cs-CZ">
              <a:latin typeface="Times New Roman" panose="02020603050405020304" pitchFamily="18" charset="0"/>
            </a:endParaRPr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10A1A9B7-DFAE-4399-AE49-C11732453E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5046AA92-B842-4072-9A20-1316910C8F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err="1"/>
              <a:t>Ročně</a:t>
            </a:r>
            <a:r>
              <a:rPr lang="en-US" dirty="0"/>
              <a:t> se z </a:t>
            </a:r>
            <a:r>
              <a:rPr lang="en-US" dirty="0" err="1"/>
              <a:t>oceánů</a:t>
            </a:r>
            <a:r>
              <a:rPr lang="en-US" dirty="0"/>
              <a:t> </a:t>
            </a:r>
            <a:r>
              <a:rPr lang="en-US" dirty="0" err="1"/>
              <a:t>vypaří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430 000 km3 </a:t>
            </a:r>
            <a:r>
              <a:rPr lang="en-US" dirty="0" err="1"/>
              <a:t>vody</a:t>
            </a:r>
            <a:r>
              <a:rPr lang="en-US" dirty="0"/>
              <a:t>, z </a:t>
            </a:r>
            <a:r>
              <a:rPr lang="en-US" dirty="0" err="1"/>
              <a:t>níž</a:t>
            </a:r>
            <a:r>
              <a:rPr lang="en-US" dirty="0"/>
              <a:t> </a:t>
            </a:r>
            <a:r>
              <a:rPr lang="en-US" dirty="0" err="1"/>
              <a:t>většina</a:t>
            </a:r>
            <a:r>
              <a:rPr lang="en-US" dirty="0"/>
              <a:t> </a:t>
            </a:r>
            <a:r>
              <a:rPr lang="en-US" dirty="0" err="1"/>
              <a:t>spadne</a:t>
            </a:r>
            <a:r>
              <a:rPr lang="en-US" dirty="0"/>
              <a:t> </a:t>
            </a:r>
            <a:r>
              <a:rPr lang="en-US" dirty="0" err="1"/>
              <a:t>opět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formě</a:t>
            </a:r>
            <a:r>
              <a:rPr lang="en-US" dirty="0"/>
              <a:t> </a:t>
            </a:r>
            <a:r>
              <a:rPr lang="en-US" dirty="0" err="1"/>
              <a:t>srážek</a:t>
            </a:r>
            <a:r>
              <a:rPr lang="en-US" dirty="0"/>
              <a:t> do </a:t>
            </a:r>
            <a:r>
              <a:rPr lang="en-US" dirty="0" err="1"/>
              <a:t>oceánů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en-US" dirty="0"/>
              <a:t> </a:t>
            </a:r>
            <a:r>
              <a:rPr lang="en-US" dirty="0" err="1"/>
              <a:t>Dalších</a:t>
            </a:r>
            <a:r>
              <a:rPr lang="en-US" dirty="0"/>
              <a:t> 70 000 km3 se </a:t>
            </a:r>
            <a:r>
              <a:rPr lang="en-US" dirty="0" err="1"/>
              <a:t>vypaří</a:t>
            </a:r>
            <a:r>
              <a:rPr lang="en-US" dirty="0"/>
              <a:t> z </a:t>
            </a:r>
            <a:r>
              <a:rPr lang="en-US" dirty="0" err="1"/>
              <a:t>pevnin</a:t>
            </a:r>
            <a:r>
              <a:rPr lang="en-US" dirty="0"/>
              <a:t>. </a:t>
            </a:r>
            <a:endParaRPr lang="cs-CZ" dirty="0"/>
          </a:p>
          <a:p>
            <a:pPr eaLnBrk="1" hangingPunct="1"/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formě</a:t>
            </a:r>
            <a:r>
              <a:rPr lang="en-US" dirty="0"/>
              <a:t> </a:t>
            </a:r>
            <a:r>
              <a:rPr lang="en-US" dirty="0" err="1"/>
              <a:t>srážek</a:t>
            </a:r>
            <a:r>
              <a:rPr lang="en-US" dirty="0"/>
              <a:t> </a:t>
            </a:r>
            <a:r>
              <a:rPr lang="en-US" dirty="0" err="1"/>
              <a:t>dopadne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pevninu</a:t>
            </a:r>
            <a:r>
              <a:rPr lang="en-US" dirty="0"/>
              <a:t> </a:t>
            </a:r>
            <a:r>
              <a:rPr lang="en-US" dirty="0" err="1"/>
              <a:t>ročně</a:t>
            </a:r>
            <a:r>
              <a:rPr lang="en-US" dirty="0"/>
              <a:t> </a:t>
            </a: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cca</a:t>
            </a:r>
            <a:r>
              <a:rPr lang="en-US" dirty="0"/>
              <a:t> 110 000 km3 </a:t>
            </a:r>
            <a:r>
              <a:rPr lang="en-US" dirty="0" err="1"/>
              <a:t>vody</a:t>
            </a:r>
            <a:r>
              <a:rPr lang="en-US" dirty="0"/>
              <a:t>, z </a:t>
            </a:r>
            <a:r>
              <a:rPr lang="en-US" dirty="0" err="1"/>
              <a:t>níž</a:t>
            </a:r>
            <a:r>
              <a:rPr lang="en-US" dirty="0"/>
              <a:t> </a:t>
            </a:r>
            <a:r>
              <a:rPr lang="en-US" dirty="0" err="1"/>
              <a:t>největší</a:t>
            </a:r>
            <a:r>
              <a:rPr lang="en-US" dirty="0"/>
              <a:t> </a:t>
            </a:r>
            <a:r>
              <a:rPr lang="en-US" dirty="0" err="1"/>
              <a:t>část</a:t>
            </a:r>
            <a:r>
              <a:rPr lang="en-US" dirty="0"/>
              <a:t> se </a:t>
            </a:r>
            <a:r>
              <a:rPr lang="en-US" dirty="0" err="1"/>
              <a:t>vypaří</a:t>
            </a:r>
            <a:r>
              <a:rPr lang="en-US" dirty="0"/>
              <a:t>, </a:t>
            </a:r>
            <a:r>
              <a:rPr lang="en-US" dirty="0" err="1"/>
              <a:t>část</a:t>
            </a:r>
            <a:r>
              <a:rPr lang="en-US" dirty="0"/>
              <a:t> </a:t>
            </a:r>
            <a:r>
              <a:rPr lang="en-US" dirty="0" err="1"/>
              <a:t>odteče</a:t>
            </a:r>
            <a:r>
              <a:rPr lang="en-US" dirty="0"/>
              <a:t> </a:t>
            </a:r>
            <a:r>
              <a:rPr lang="en-US" dirty="0" err="1"/>
              <a:t>řekami</a:t>
            </a:r>
            <a:r>
              <a:rPr lang="en-US" dirty="0"/>
              <a:t> (40 000 km3 - </a:t>
            </a:r>
            <a:r>
              <a:rPr lang="en-US" dirty="0" err="1"/>
              <a:t>tzv</a:t>
            </a:r>
            <a:r>
              <a:rPr lang="en-US" dirty="0"/>
              <a:t>. </a:t>
            </a:r>
            <a:r>
              <a:rPr lang="en-US" dirty="0" err="1"/>
              <a:t>stabilní</a:t>
            </a:r>
            <a:r>
              <a:rPr lang="en-US" dirty="0"/>
              <a:t> </a:t>
            </a:r>
            <a:r>
              <a:rPr lang="en-US" dirty="0" err="1"/>
              <a:t>roční</a:t>
            </a:r>
            <a:r>
              <a:rPr lang="en-US" dirty="0"/>
              <a:t> </a:t>
            </a:r>
            <a:r>
              <a:rPr lang="en-US" dirty="0" err="1"/>
              <a:t>odtok</a:t>
            </a:r>
            <a:r>
              <a:rPr lang="en-US" dirty="0"/>
              <a:t>) a </a:t>
            </a:r>
            <a:r>
              <a:rPr lang="en-US" dirty="0" err="1"/>
              <a:t>část</a:t>
            </a:r>
            <a:r>
              <a:rPr lang="en-US" dirty="0"/>
              <a:t> </a:t>
            </a:r>
            <a:r>
              <a:rPr lang="en-US" dirty="0" err="1"/>
              <a:t>dosáhne</a:t>
            </a:r>
            <a:r>
              <a:rPr lang="en-US" dirty="0"/>
              <a:t> </a:t>
            </a:r>
            <a:r>
              <a:rPr lang="en-US" dirty="0" err="1"/>
              <a:t>moře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podzemní</a:t>
            </a:r>
            <a:r>
              <a:rPr lang="en-US" dirty="0"/>
              <a:t> </a:t>
            </a:r>
            <a:r>
              <a:rPr lang="en-US" dirty="0" err="1"/>
              <a:t>voda</a:t>
            </a:r>
            <a:r>
              <a:rPr lang="en-US" dirty="0"/>
              <a:t>. </a:t>
            </a:r>
            <a:endParaRPr lang="cs-CZ" dirty="0"/>
          </a:p>
          <a:p>
            <a:pPr eaLnBrk="1" hangingPunct="1"/>
            <a:r>
              <a:rPr lang="en-US" dirty="0" err="1"/>
              <a:t>Převážné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srážek</a:t>
            </a:r>
            <a:r>
              <a:rPr lang="en-US" dirty="0"/>
              <a:t> </a:t>
            </a:r>
            <a:r>
              <a:rPr lang="en-US" dirty="0" err="1"/>
              <a:t>spadne</a:t>
            </a:r>
            <a:r>
              <a:rPr lang="en-US" dirty="0"/>
              <a:t> </a:t>
            </a:r>
            <a:r>
              <a:rPr lang="en-US" dirty="0" err="1"/>
              <a:t>zpět</a:t>
            </a:r>
            <a:r>
              <a:rPr lang="en-US" dirty="0"/>
              <a:t> do </a:t>
            </a:r>
            <a:r>
              <a:rPr lang="en-US" dirty="0" err="1"/>
              <a:t>oceán</a:t>
            </a:r>
            <a:r>
              <a:rPr lang="cs-CZ" dirty="0"/>
              <a:t>u</a:t>
            </a:r>
            <a:r>
              <a:rPr lang="en-US" dirty="0"/>
              <a:t>. </a:t>
            </a: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Existuje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rovnováha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srážek</a:t>
            </a:r>
            <a:r>
              <a:rPr lang="en-GB" altLang="cs-CZ" dirty="0">
                <a:latin typeface="Arial" panose="020B0604020202020204" pitchFamily="34" charset="0"/>
              </a:rPr>
              <a:t> a </a:t>
            </a:r>
            <a:r>
              <a:rPr lang="en-GB" altLang="cs-CZ" dirty="0" err="1">
                <a:latin typeface="Arial" panose="020B0604020202020204" pitchFamily="34" charset="0"/>
              </a:rPr>
              <a:t>výparu</a:t>
            </a:r>
            <a:r>
              <a:rPr lang="en-GB" altLang="cs-CZ" dirty="0">
                <a:latin typeface="Arial" panose="020B0604020202020204" pitchFamily="34" charset="0"/>
              </a:rPr>
              <a:t>, ale V </a:t>
            </a:r>
            <a:r>
              <a:rPr lang="en-GB" altLang="cs-CZ" dirty="0" err="1">
                <a:latin typeface="Arial" panose="020B0604020202020204" pitchFamily="34" charset="0"/>
              </a:rPr>
              <a:t>celoroční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bilanci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může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množství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srážek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převýšit</a:t>
            </a:r>
            <a:endParaRPr lang="en-GB" altLang="cs-CZ" dirty="0">
              <a:latin typeface="Arial" panose="020B0604020202020204" pitchFamily="34" charset="0"/>
            </a:endParaRPr>
          </a:p>
          <a:p>
            <a:pPr eaLnBrk="1" hangingPunct="1"/>
            <a:r>
              <a:rPr lang="en-GB" altLang="cs-CZ" dirty="0" err="1">
                <a:latin typeface="Arial" panose="020B0604020202020204" pitchFamily="34" charset="0"/>
              </a:rPr>
              <a:t>Evapotranspiraci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nebo</a:t>
            </a:r>
            <a:r>
              <a:rPr lang="en-GB" altLang="cs-CZ" dirty="0"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latin typeface="Arial" panose="020B0604020202020204" pitchFamily="34" charset="0"/>
              </a:rPr>
              <a:t>naopak</a:t>
            </a:r>
            <a:r>
              <a:rPr lang="en-GB" altLang="cs-CZ" dirty="0"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Jelikož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přenos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páry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z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oceánů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atmosféry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doprovázen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velkým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množstvím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tepelné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energie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tento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podproces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hydrologického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cyklu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reguluje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klima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počasí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endParaRPr lang="sk-SK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Koloběh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skutečně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velmi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komplexní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nekonečný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systém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mnoha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podprocesy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Například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tepla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ledovec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přijme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zásobárny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pevném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stavu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nicméně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povrchové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která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odteče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oceánu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vypařit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vodní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páry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konečně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může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vzniknout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srážek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jež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mohou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opět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dopadnout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ledovec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podobě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ledových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krystalků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V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ideálním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případě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je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koloběh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rovnovážný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cyklus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 "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ubude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přibude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".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Zároveň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všude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platí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reverzní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vztah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což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znamená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povrchové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současně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čím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více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povrchové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vody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tím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méně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ledovce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  <a:p>
            <a:pPr eaLnBrk="1" hangingPunct="1"/>
            <a:endParaRPr lang="en-GB" altLang="cs-CZ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F7654FC-3BF4-C04E-A246-28F91E4F1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B37BEF52-5859-CC4E-9507-70E3257C5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B84FA96-36B0-C440-A1F3-056211161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16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CI slid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70" y="2019300"/>
            <a:ext cx="4087670" cy="2820493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AF3F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35045EAE-90A8-4DBE-8D98-E6666FF9DB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8F566F4A-E6CB-43B2-B9B9-88B9FC7460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D46D0E4-9382-4F42-834D-C9207AF4E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2214250"/>
            <a:ext cx="11252316" cy="246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3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5660D2-B734-4842-8D64-ADA7E7D451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cs-CZ"/>
              <a:t>Definujte zápatí - název prezentace /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697D49-E318-42C3-A237-383F4D24BF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5A37B84-1352-4695-8F7A-3618175F5C6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23639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73398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732518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87522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41F724-8262-0E42-867E-67DE0EDB2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48749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053726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85678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30349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30349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24620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AF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00" y="414000"/>
            <a:ext cx="1535991" cy="105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BAFDB40-EA75-5945-8087-09C2D6EE7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A901386-A4F2-3344-9320-8356C4F16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41A256C-CA81-4F41-9332-10CBF3ADD7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251D845A-5E2C-7A44-A9CE-09D803849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AE3D4A-0CE4-AF44-BB96-DF3F2209C1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1C5AE2A-F9E6-524D-850D-4EC6FC682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3" t="27702" r="5491" b="25153"/>
          <a:stretch/>
        </p:blipFill>
        <p:spPr>
          <a:xfrm>
            <a:off x="8938688" y="6193029"/>
            <a:ext cx="2809930" cy="3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  <p:sldLayoutId id="2147483695" r:id="rId15"/>
    <p:sldLayoutId id="2147483696" r:id="rId16"/>
    <p:sldLayoutId id="2147483699" r:id="rId17"/>
    <p:sldLayoutId id="2147483700" r:id="rId18"/>
    <p:sldLayoutId id="2147483703" r:id="rId19"/>
    <p:sldLayoutId id="2147483705" r:id="rId20"/>
    <p:sldLayoutId id="2147483706" r:id="rId21"/>
    <p:sldLayoutId id="2147483707" r:id="rId22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4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DC2511-C12E-40C5-AC8E-C8F6C44F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5" y="115888"/>
            <a:ext cx="11713633" cy="79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6B5E1D-51A9-4A17-B550-D39EA038A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12192000" cy="69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13399D67-3D5D-4E68-979B-A383A910F7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208714"/>
          <a:ext cx="9906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ázek" r:id="rId3" imgW="1086485" imgH="1048299" progId="Word.Picture.8">
                  <p:embed/>
                </p:oleObj>
              </mc:Choice>
              <mc:Fallback>
                <p:oleObj name="obrázek" r:id="rId3" imgW="1086485" imgH="1048299" progId="Word.Picture.8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13399D67-3D5D-4E68-979B-A383A910F7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8714"/>
                        <a:ext cx="9906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>
            <a:extLst>
              <a:ext uri="{FF2B5EF4-FFF2-40B4-BE49-F238E27FC236}">
                <a16:creationId xmlns:a16="http://schemas.microsoft.com/office/drawing/2014/main" id="{C58CB53E-A874-42BC-89B8-5D738A2B6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6234114"/>
            <a:ext cx="74887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Research Centre for Toxic Compounds in the Environment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http://recetox.muni.cz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988DED-26A4-4C1B-A12F-35383B6CE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3985" y="6237288"/>
            <a:ext cx="13906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A398A74-702E-4EB4-A8DD-8AD8090F04AC}" type="slidenum">
              <a:rPr lang="hu-HU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pPr algn="r"/>
              <a:t>‹#›</a:t>
            </a:fld>
            <a:endParaRPr lang="hu-HU" altLang="cs-CZ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EDCDB56-611E-4051-A779-72052BF5C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13476"/>
            <a:ext cx="86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DC2511-C12E-40C5-AC8E-C8F6C44F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5" y="115888"/>
            <a:ext cx="11713633" cy="79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6B5E1D-51A9-4A17-B550-D39EA038A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12192000" cy="69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13399D67-3D5D-4E68-979B-A383A910F7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208714"/>
          <a:ext cx="9906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ázek" r:id="rId3" imgW="1086485" imgH="1048299" progId="Word.Picture.8">
                  <p:embed/>
                </p:oleObj>
              </mc:Choice>
              <mc:Fallback>
                <p:oleObj name="obrázek" r:id="rId3" imgW="1086485" imgH="1048299" progId="Word.Picture.8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13399D67-3D5D-4E68-979B-A383A910F7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8714"/>
                        <a:ext cx="9906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>
            <a:extLst>
              <a:ext uri="{FF2B5EF4-FFF2-40B4-BE49-F238E27FC236}">
                <a16:creationId xmlns:a16="http://schemas.microsoft.com/office/drawing/2014/main" id="{C58CB53E-A874-42BC-89B8-5D738A2B6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6234114"/>
            <a:ext cx="74887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Research Centre for Toxic Compounds in the Environment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http://recetox.muni.cz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988DED-26A4-4C1B-A12F-35383B6CE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3985" y="6237288"/>
            <a:ext cx="13906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A398A74-702E-4EB4-A8DD-8AD8090F04AC}" type="slidenum">
              <a:rPr lang="hu-HU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pPr algn="r"/>
              <a:t>‹#›</a:t>
            </a:fld>
            <a:endParaRPr lang="hu-HU" altLang="cs-CZ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4EDCDB56-611E-4051-A779-72052BF5C3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13476"/>
            <a:ext cx="86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41C5351-0BF1-4056-B03A-D92EE3D1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85" y="115888"/>
            <a:ext cx="11713633" cy="7921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F8A4B3A-3B4A-4253-9E89-20EA27B49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12192000" cy="692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endParaRPr lang="cs-CZ" altLang="cs-CZ" sz="2800"/>
          </a:p>
        </p:txBody>
      </p:sp>
      <p:graphicFrame>
        <p:nvGraphicFramePr>
          <p:cNvPr id="1028" name="Object 4">
            <a:extLst>
              <a:ext uri="{FF2B5EF4-FFF2-40B4-BE49-F238E27FC236}">
                <a16:creationId xmlns:a16="http://schemas.microsoft.com/office/drawing/2014/main" id="{5C8788C0-678E-4684-BD03-4CB1FAC9CD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208714"/>
          <a:ext cx="990600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rázek" r:id="rId3" imgW="1086485" imgH="1048299" progId="Word.Picture.8">
                  <p:embed/>
                </p:oleObj>
              </mc:Choice>
              <mc:Fallback>
                <p:oleObj name="obrázek" r:id="rId3" imgW="1086485" imgH="1048299" progId="Word.Picture.8">
                  <p:embed/>
                  <p:pic>
                    <p:nvPicPr>
                      <p:cNvPr id="1028" name="Object 4">
                        <a:extLst>
                          <a:ext uri="{FF2B5EF4-FFF2-40B4-BE49-F238E27FC236}">
                            <a16:creationId xmlns:a16="http://schemas.microsoft.com/office/drawing/2014/main" id="{5C8788C0-678E-4684-BD03-4CB1FAC9CD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8714"/>
                        <a:ext cx="990600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5">
            <a:extLst>
              <a:ext uri="{FF2B5EF4-FFF2-40B4-BE49-F238E27FC236}">
                <a16:creationId xmlns:a16="http://schemas.microsoft.com/office/drawing/2014/main" id="{139899CE-F48B-4E2F-8050-6B82BE2F4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2101" y="6234114"/>
            <a:ext cx="74887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Research Centre for Toxic Compounds in the Environment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1400" b="1" i="0" dirty="0">
                <a:solidFill>
                  <a:srgbClr val="006600"/>
                </a:solidFill>
                <a:latin typeface="Arial" panose="020B0604020202020204" pitchFamily="34" charset="0"/>
              </a:rPr>
              <a:t>http://recetox.muni.cz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7BE649A-9CD3-4CE1-97E4-07CE36EB0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3985" y="6237288"/>
            <a:ext cx="139064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D30D19EF-3B7A-4AE9-AF85-245CDC572B04}" type="slidenum">
              <a:rPr lang="hu-HU" altLang="cs-CZ" sz="1400" b="1">
                <a:solidFill>
                  <a:srgbClr val="FF0000"/>
                </a:solidFill>
                <a:latin typeface="Arial" panose="020B0604020202020204" pitchFamily="34" charset="0"/>
              </a:rPr>
              <a:pPr algn="r"/>
              <a:t>‹#›</a:t>
            </a:fld>
            <a:endParaRPr lang="hu-HU" altLang="cs-CZ" sz="1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F8E9E547-ECD7-49BF-AC12-CF93DFBD70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213476"/>
            <a:ext cx="8636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C8F7F-C726-45FF-9627-515A65932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516" y="3837476"/>
            <a:ext cx="4506368" cy="301645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6F61E049-3091-AD44-8656-D26A17B47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227928"/>
            <a:ext cx="11552100" cy="1171580"/>
          </a:xfrm>
        </p:spPr>
        <p:txBody>
          <a:bodyPr/>
          <a:lstStyle/>
          <a:p>
            <a:pPr algn="ctr"/>
            <a:r>
              <a:rPr lang="en-US" dirty="0" err="1">
                <a:cs typeface="Arial"/>
              </a:rPr>
              <a:t>Hydrosf</a:t>
            </a:r>
            <a:r>
              <a:rPr lang="sk-SK" dirty="0">
                <a:cs typeface="Arial"/>
              </a:rPr>
              <a:t>éra </a:t>
            </a:r>
            <a:r>
              <a:rPr lang="cs-CZ" dirty="0">
                <a:cs typeface="Arial"/>
              </a:rPr>
              <a:t>–  typy vod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9894DC26-555C-114E-B24E-1004ECF7E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RECETOX 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Přírodovědecká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fakulta</a:t>
            </a:r>
            <a:br>
              <a:rPr lang="en-US" dirty="0">
                <a:cs typeface="Arial"/>
              </a:rPr>
            </a:br>
            <a:r>
              <a:rPr lang="en-US" dirty="0" err="1">
                <a:cs typeface="Arial"/>
              </a:rPr>
              <a:t>Masarykova</a:t>
            </a:r>
            <a:r>
              <a:rPr lang="en-US" dirty="0">
                <a:cs typeface="Arial"/>
              </a:rPr>
              <a:t> </a:t>
            </a:r>
            <a:r>
              <a:rPr lang="cs-CZ" dirty="0" err="1">
                <a:cs typeface="Arial"/>
              </a:rPr>
              <a:t>u</a:t>
            </a:r>
            <a:r>
              <a:rPr lang="en-US" dirty="0" err="1">
                <a:cs typeface="Arial"/>
              </a:rPr>
              <a:t>niverzita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Brno, </a:t>
            </a:r>
            <a:r>
              <a:rPr lang="en-US" dirty="0" err="1">
                <a:cs typeface="Arial"/>
              </a:rPr>
              <a:t>Česká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republika</a:t>
            </a:r>
            <a:br>
              <a:rPr lang="en-US" dirty="0">
                <a:cs typeface="Arial"/>
              </a:rPr>
            </a:br>
            <a:endParaRPr lang="cs-CZ" dirty="0">
              <a:cs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A405319-54C6-47AB-B02A-F4FAFA9718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11548" y="3837476"/>
            <a:ext cx="4280452" cy="30205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9B72E-F7DB-41A5-9ABC-F101D316238E}"/>
              </a:ext>
            </a:extLst>
          </p:cNvPr>
          <p:cNvSpPr txBox="1"/>
          <p:nvPr/>
        </p:nvSpPr>
        <p:spPr>
          <a:xfrm>
            <a:off x="3866322" y="2415310"/>
            <a:ext cx="4824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Doc. Ing. Branislav Vrana, PhD.</a:t>
            </a:r>
          </a:p>
          <a:p>
            <a:pPr algn="ctr"/>
            <a:r>
              <a:rPr lang="en-US" sz="2000" dirty="0"/>
              <a:t>branislav.vrana@recetox.muni.cz</a:t>
            </a:r>
          </a:p>
        </p:txBody>
      </p:sp>
    </p:spTree>
    <p:extLst>
      <p:ext uri="{BB962C8B-B14F-4D97-AF65-F5344CB8AC3E}">
        <p14:creationId xmlns:p14="http://schemas.microsoft.com/office/powerpoint/2010/main" val="3188537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DD3FE832-FE62-49CE-AA1A-B2CBD9A32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6035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r>
              <a:rPr lang="cs-CZ" altLang="cs-CZ" sz="32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- kvantifikace</a:t>
            </a:r>
            <a:r>
              <a:rPr lang="en-US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DD0D52-150F-4EA5-BB07-B8EABBB32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69" y="834528"/>
            <a:ext cx="9537607" cy="5188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0EACDF-A35A-46D9-92C2-FAB14D8B1036}"/>
              </a:ext>
            </a:extLst>
          </p:cNvPr>
          <p:cNvSpPr txBox="1"/>
          <p:nvPr/>
        </p:nvSpPr>
        <p:spPr>
          <a:xfrm>
            <a:off x="421339" y="5908683"/>
            <a:ext cx="86599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dirty="0" err="1">
                <a:latin typeface="+mn-lt"/>
              </a:rPr>
              <a:t>Objem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vody</a:t>
            </a:r>
            <a:r>
              <a:rPr lang="en-US" dirty="0">
                <a:latin typeface="+mn-lt"/>
              </a:rPr>
              <a:t> v </a:t>
            </a:r>
            <a:r>
              <a:rPr lang="en-US" dirty="0" err="1">
                <a:latin typeface="+mn-lt"/>
              </a:rPr>
              <a:t>jednotlivých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zásobnících</a:t>
            </a:r>
            <a:r>
              <a:rPr lang="en-US" dirty="0">
                <a:latin typeface="+mn-lt"/>
              </a:rPr>
              <a:t> (v </a:t>
            </a:r>
            <a:r>
              <a:rPr lang="en-US" dirty="0" err="1">
                <a:latin typeface="+mn-lt"/>
              </a:rPr>
              <a:t>miliónech</a:t>
            </a:r>
            <a:r>
              <a:rPr lang="en-US" dirty="0">
                <a:latin typeface="+mn-lt"/>
              </a:rPr>
              <a:t> km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) </a:t>
            </a:r>
            <a:br>
              <a:rPr lang="cs-CZ" dirty="0">
                <a:latin typeface="+mn-lt"/>
              </a:rPr>
            </a:br>
            <a:r>
              <a:rPr lang="en-US" dirty="0">
                <a:latin typeface="+mn-lt"/>
              </a:rPr>
              <a:t>a </a:t>
            </a:r>
            <a:r>
              <a:rPr lang="en-US" dirty="0" err="1">
                <a:latin typeface="+mn-lt"/>
              </a:rPr>
              <a:t>toky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vody</a:t>
            </a:r>
            <a:r>
              <a:rPr lang="en-US" dirty="0">
                <a:latin typeface="+mn-lt"/>
              </a:rPr>
              <a:t> (v </a:t>
            </a:r>
            <a:r>
              <a:rPr lang="en-US" dirty="0" err="1">
                <a:latin typeface="+mn-lt"/>
              </a:rPr>
              <a:t>miliónech</a:t>
            </a:r>
            <a:r>
              <a:rPr lang="en-US" dirty="0">
                <a:latin typeface="+mn-lt"/>
              </a:rPr>
              <a:t> km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 za </a:t>
            </a:r>
            <a:r>
              <a:rPr lang="en-US" dirty="0" err="1">
                <a:latin typeface="+mn-lt"/>
              </a:rPr>
              <a:t>rok</a:t>
            </a:r>
            <a:r>
              <a:rPr lang="en-US" dirty="0">
                <a:latin typeface="+mn-lt"/>
              </a:rPr>
              <a:t>). Townsend et al. (2010)</a:t>
            </a:r>
            <a:endParaRPr lang="en-GB" alt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1625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24A8CAB-7D2E-4B78-B763-2847EC011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158" y="333375"/>
            <a:ext cx="9574379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endParaRPr lang="en-US" altLang="cs-CZ" sz="32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9D4EBD80-8496-4558-A6B3-985DAD80D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981076"/>
            <a:ext cx="8785225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621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0A65FE80-8643-4380-AB04-950CF4F0A22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952500"/>
            <a:ext cx="5195887" cy="49530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Text Box 3">
            <a:extLst>
              <a:ext uri="{FF2B5EF4-FFF2-40B4-BE49-F238E27FC236}">
                <a16:creationId xmlns:a16="http://schemas.microsoft.com/office/drawing/2014/main" id="{70136A7C-1CC1-4F0B-A18E-31AABD954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219769"/>
            <a:ext cx="102969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Vztahy mezi vodou a krajinou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C1141F-E540-4FF5-AD2B-515260692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383" y="173038"/>
            <a:ext cx="4381874" cy="654780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742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C759FE-7421-44C6-A52C-44D0996775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13</a:t>
            </a:fld>
            <a:endParaRPr lang="cs-CZ" altLang="cs-CZ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9E6AF7-48D1-47B4-87F0-F581E466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Vztah bilance vody a energie</a:t>
            </a: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0C10B96-0887-4166-A819-9A014C044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149" y="1340150"/>
            <a:ext cx="8674853" cy="5139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8778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673AA1-2546-4F76-9E46-00AAFF841B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D93B8-FA3B-40AA-8564-50E40465F4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8CE8D4-845E-4B75-868F-30D97B67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Dokonalé</a:t>
            </a:r>
            <a:r>
              <a:rPr lang="en-US" dirty="0"/>
              <a:t> </a:t>
            </a:r>
            <a:r>
              <a:rPr lang="en-US" dirty="0" err="1"/>
              <a:t>klimatizační</a:t>
            </a:r>
            <a:r>
              <a:rPr lang="en-US" dirty="0"/>
              <a:t> </a:t>
            </a:r>
            <a:r>
              <a:rPr lang="en-US" dirty="0" err="1"/>
              <a:t>zařízení</a:t>
            </a:r>
            <a:r>
              <a:rPr lang="en-US" dirty="0"/>
              <a:t>:</a:t>
            </a:r>
            <a:r>
              <a:rPr lang="sk-SK" dirty="0"/>
              <a:t> </a:t>
            </a:r>
            <a:r>
              <a:rPr lang="en-US" dirty="0" err="1"/>
              <a:t>strom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CE2089-0FD4-43AF-93C4-60A5D4DC6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3214" y="1692275"/>
            <a:ext cx="6547159" cy="4140200"/>
          </a:xfrm>
        </p:spPr>
      </p:pic>
    </p:spTree>
    <p:extLst>
      <p:ext uri="{BB962C8B-B14F-4D97-AF65-F5344CB8AC3E}">
        <p14:creationId xmlns:p14="http://schemas.microsoft.com/office/powerpoint/2010/main" val="1943564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6206AE-F793-4C31-BDFE-4E29D013E5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Define footer – presentation title / department</a:t>
            </a:r>
            <a:endParaRPr lang="en-GB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F14695-8719-43B1-901B-83B8C6FEF8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46731F-0015-47C0-9275-55EE5A111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Energetická</a:t>
            </a:r>
            <a:r>
              <a:rPr lang="en-US" dirty="0"/>
              <a:t> </a:t>
            </a:r>
            <a:r>
              <a:rPr lang="en-US" dirty="0" err="1"/>
              <a:t>bilance</a:t>
            </a:r>
            <a:r>
              <a:rPr lang="en-US" dirty="0"/>
              <a:t> </a:t>
            </a:r>
            <a:r>
              <a:rPr lang="en-US" dirty="0" err="1"/>
              <a:t>krajiny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8BE261F-4785-4F7D-B9B0-ED3CA0911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1568" y="1692275"/>
            <a:ext cx="6850451" cy="4140200"/>
          </a:xfrm>
        </p:spPr>
      </p:pic>
    </p:spTree>
    <p:extLst>
      <p:ext uri="{BB962C8B-B14F-4D97-AF65-F5344CB8AC3E}">
        <p14:creationId xmlns:p14="http://schemas.microsoft.com/office/powerpoint/2010/main" val="3660157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38DE00DA-DB8C-492B-85AE-4C4BCABF58C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1052514"/>
            <a:ext cx="5591175" cy="4937125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E3852F3E-113A-4F99-B57A-9818FD800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188913"/>
            <a:ext cx="96197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Antropogenní ovlivnění hydrologického cyklu</a:t>
            </a:r>
          </a:p>
        </p:txBody>
      </p:sp>
    </p:spTree>
    <p:extLst>
      <p:ext uri="{BB962C8B-B14F-4D97-AF65-F5344CB8AC3E}">
        <p14:creationId xmlns:p14="http://schemas.microsoft.com/office/powerpoint/2010/main" val="3863172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C7EFEAF-56BB-40C9-8EB5-1D81619A0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348" y="853082"/>
            <a:ext cx="845820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384175" indent="-384175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Voda je kritickým zdrojem pro udržení života</a:t>
            </a: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EF5272B-5956-43DF-AC6C-2D855A197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88913"/>
            <a:ext cx="8424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Odhadovaná spotřeba vody </a:t>
            </a:r>
            <a:endParaRPr kumimoji="0"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19458" name="Picture 2" descr="porovnání spotřeby vody v roce 2010 a 2030">
            <a:extLst>
              <a:ext uri="{FF2B5EF4-FFF2-40B4-BE49-F238E27FC236}">
                <a16:creationId xmlns:a16="http://schemas.microsoft.com/office/drawing/2014/main" id="{14A184A2-65B5-4938-9721-013B9B73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368" y="1396322"/>
            <a:ext cx="6013132" cy="488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56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4CE7629D-728B-4F0C-996A-65D400CBDB5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1" y="1052512"/>
            <a:ext cx="5746939" cy="48758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gryz004_1">
            <a:extLst>
              <a:ext uri="{FF2B5EF4-FFF2-40B4-BE49-F238E27FC236}">
                <a16:creationId xmlns:a16="http://schemas.microsoft.com/office/drawing/2014/main" id="{2EC9BD3D-04BD-46B1-BC27-A659D3DA5BD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1052512"/>
            <a:ext cx="6369788" cy="4776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9CA7DC92-D15D-4525-B532-16F363E8C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260350"/>
            <a:ext cx="5903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Led, sníh - kryosféra</a:t>
            </a:r>
          </a:p>
        </p:txBody>
      </p:sp>
    </p:spTree>
    <p:extLst>
      <p:ext uri="{BB962C8B-B14F-4D97-AF65-F5344CB8AC3E}">
        <p14:creationId xmlns:p14="http://schemas.microsoft.com/office/powerpoint/2010/main" val="1077765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ED517E25-6AB2-4ADC-86A3-C27E4EA190F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1992313" y="260350"/>
            <a:ext cx="8229600" cy="503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cs-CZ" altLang="cs-CZ" sz="3200" dirty="0">
                <a:latin typeface="Arial" panose="020B0604020202020204" pitchFamily="34" charset="0"/>
              </a:rPr>
              <a:t>Různé formy výskytu ledu v Arktice</a:t>
            </a:r>
            <a:endParaRPr lang="ru-RU" altLang="cs-CZ" sz="3200" dirty="0">
              <a:latin typeface="Arial" panose="020B0604020202020204" pitchFamily="34" charset="0"/>
            </a:endParaRPr>
          </a:p>
        </p:txBody>
      </p:sp>
      <p:pic>
        <p:nvPicPr>
          <p:cNvPr id="25603" name="Picture 3" descr="icebeaff3_1">
            <a:extLst>
              <a:ext uri="{FF2B5EF4-FFF2-40B4-BE49-F238E27FC236}">
                <a16:creationId xmlns:a16="http://schemas.microsoft.com/office/drawing/2014/main" id="{B1A3C28C-1BCB-4960-83BD-1DF8492CA23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1" y="981075"/>
            <a:ext cx="3965575" cy="235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icebeaff2">
            <a:extLst>
              <a:ext uri="{FF2B5EF4-FFF2-40B4-BE49-F238E27FC236}">
                <a16:creationId xmlns:a16="http://schemas.microsoft.com/office/drawing/2014/main" id="{1AEF3D64-82A7-4D14-BE06-F2B97DB90F3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429001"/>
            <a:ext cx="3987800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icebeaff1">
            <a:extLst>
              <a:ext uri="{FF2B5EF4-FFF2-40B4-BE49-F238E27FC236}">
                <a16:creationId xmlns:a16="http://schemas.microsoft.com/office/drawing/2014/main" id="{EE1AF410-BFE7-4F7D-B680-892B509DD37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5"/>
            <a:ext cx="4032250" cy="2332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iceberg">
            <a:extLst>
              <a:ext uri="{FF2B5EF4-FFF2-40B4-BE49-F238E27FC236}">
                <a16:creationId xmlns:a16="http://schemas.microsoft.com/office/drawing/2014/main" id="{4CE906A8-1C7F-4887-A84B-9F4EC6774A8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3417888"/>
            <a:ext cx="4013200" cy="2451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054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4605CBEF-CAA7-4D5D-860C-DEDDB3561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188914"/>
            <a:ext cx="774223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Typy vod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D1F95810-687C-4B70-84DA-0E6EA4CF9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052514"/>
            <a:ext cx="7675562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antropogenní 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odpadní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přírodní 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atmosférické, podzemní, povrchové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6D63B2DE-E9B1-4483-A973-BF3995DA0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489" y="2225676"/>
            <a:ext cx="9616322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chemeClr val="tx2"/>
                </a:solidFill>
                <a:latin typeface="Arial" panose="020B0604020202020204" pitchFamily="34" charset="0"/>
              </a:rPr>
              <a:t>                                     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atmosférické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	                                 povrchové (tekoucí, stojaté, mořské</a:t>
            </a:r>
            <a:r>
              <a:rPr kumimoji="0" lang="cs-CZ" altLang="cs-CZ" sz="2400" dirty="0">
                <a:solidFill>
                  <a:schemeClr val="tx2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/>
            <a:r>
              <a:rPr kumimoji="0" lang="cs-CZ" altLang="cs-CZ" sz="2400" dirty="0">
                <a:solidFill>
                  <a:schemeClr val="tx2"/>
                </a:solidFill>
                <a:latin typeface="Arial" panose="020B0604020202020204" pitchFamily="34" charset="0"/>
              </a:rPr>
              <a:t>	       </a:t>
            </a:r>
            <a:r>
              <a:rPr kumimoji="0" lang="cs-CZ" altLang="cs-CZ" sz="2400" dirty="0">
                <a:solidFill>
                  <a:srgbClr val="00B050"/>
                </a:solidFill>
                <a:latin typeface="Arial" panose="020B0604020202020204" pitchFamily="34" charset="0"/>
              </a:rPr>
              <a:t>přírodní</a:t>
            </a:r>
            <a:r>
              <a:rPr kumimoji="0" lang="cs-CZ" altLang="cs-CZ" sz="2400" dirty="0">
                <a:solidFill>
                  <a:srgbClr val="66FF66"/>
                </a:solidFill>
                <a:latin typeface="Arial" panose="020B0604020202020204" pitchFamily="34" charset="0"/>
              </a:rPr>
              <a:t>  </a:t>
            </a:r>
            <a:r>
              <a:rPr kumimoji="0" lang="cs-CZ" altLang="cs-CZ" sz="2400" dirty="0">
                <a:solidFill>
                  <a:schemeClr val="tx2"/>
                </a:solidFill>
                <a:latin typeface="Arial" panose="020B0604020202020204" pitchFamily="34" charset="0"/>
              </a:rPr>
              <a:t>   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podzemní (prosté, minerální)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33CC"/>
                </a:solidFill>
                <a:latin typeface="Arial" panose="020B0604020202020204" pitchFamily="34" charset="0"/>
              </a:rPr>
              <a:t>VODY</a:t>
            </a:r>
          </a:p>
          <a:p>
            <a:pPr eaLnBrk="1" hangingPunct="1"/>
            <a:endParaRPr kumimoji="0" lang="cs-CZ" altLang="cs-CZ" sz="240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chemeClr val="tx2"/>
                </a:solidFill>
                <a:latin typeface="Arial" panose="020B0604020202020204" pitchFamily="34" charset="0"/>
              </a:rPr>
              <a:t>	       </a:t>
            </a:r>
            <a:r>
              <a:rPr kumimoji="0" lang="cs-CZ" altLang="cs-CZ" sz="2400" dirty="0">
                <a:latin typeface="Arial" panose="020B0604020202020204" pitchFamily="34" charset="0"/>
              </a:rPr>
              <a:t>odpadní</a:t>
            </a:r>
            <a:r>
              <a:rPr kumimoji="0" lang="cs-CZ" altLang="cs-CZ" sz="2400" dirty="0">
                <a:solidFill>
                  <a:schemeClr val="tx2"/>
                </a:solidFill>
                <a:latin typeface="Arial" panose="020B0604020202020204" pitchFamily="34" charset="0"/>
              </a:rPr>
              <a:t>     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splaškové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	                                 průmyslové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Vody podle užití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pitná, užitková, provozní, odpadní</a:t>
            </a:r>
          </a:p>
          <a:p>
            <a:pPr eaLnBrk="1" hangingPunct="1"/>
            <a:endParaRPr kumimoji="0" lang="cs-CZ" altLang="cs-CZ" sz="2400" b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768325" name="Line 5">
            <a:extLst>
              <a:ext uri="{FF2B5EF4-FFF2-40B4-BE49-F238E27FC236}">
                <a16:creationId xmlns:a16="http://schemas.microsoft.com/office/drawing/2014/main" id="{0127E911-AEE1-45D4-8C48-D6BE32F5E6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1775" y="3309939"/>
            <a:ext cx="496888" cy="407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68326" name="Line 6">
            <a:extLst>
              <a:ext uri="{FF2B5EF4-FFF2-40B4-BE49-F238E27FC236}">
                <a16:creationId xmlns:a16="http://schemas.microsoft.com/office/drawing/2014/main" id="{B9F45AF0-6267-4619-92C7-E909898B00A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1938" y="4059239"/>
            <a:ext cx="468312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68327" name="Line 7">
            <a:extLst>
              <a:ext uri="{FF2B5EF4-FFF2-40B4-BE49-F238E27FC236}">
                <a16:creationId xmlns:a16="http://schemas.microsoft.com/office/drawing/2014/main" id="{9D700D43-722E-4446-9CE0-A807101B2E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7400" y="2459165"/>
            <a:ext cx="676275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68328" name="Line 8">
            <a:extLst>
              <a:ext uri="{FF2B5EF4-FFF2-40B4-BE49-F238E27FC236}">
                <a16:creationId xmlns:a16="http://schemas.microsoft.com/office/drawing/2014/main" id="{948F1F2D-294D-43E6-A16F-F55C102A49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0685" y="2900597"/>
            <a:ext cx="704850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68329" name="Line 9">
            <a:extLst>
              <a:ext uri="{FF2B5EF4-FFF2-40B4-BE49-F238E27FC236}">
                <a16:creationId xmlns:a16="http://schemas.microsoft.com/office/drawing/2014/main" id="{7D5ADA67-21EA-4371-9CE3-5402E65FC1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7412" y="3263883"/>
            <a:ext cx="674687" cy="2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68330" name="Line 10">
            <a:extLst>
              <a:ext uri="{FF2B5EF4-FFF2-40B4-BE49-F238E27FC236}">
                <a16:creationId xmlns:a16="http://schemas.microsoft.com/office/drawing/2014/main" id="{7B6505A0-A202-41B0-915A-EF83BD5558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7412" y="4711952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68331" name="Line 11">
            <a:extLst>
              <a:ext uri="{FF2B5EF4-FFF2-40B4-BE49-F238E27FC236}">
                <a16:creationId xmlns:a16="http://schemas.microsoft.com/office/drawing/2014/main" id="{FA44A9CD-5632-4434-8C0C-4959870410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4979" y="4835526"/>
            <a:ext cx="576263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231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ryz004_1">
            <a:extLst>
              <a:ext uri="{FF2B5EF4-FFF2-40B4-BE49-F238E27FC236}">
                <a16:creationId xmlns:a16="http://schemas.microsoft.com/office/drawing/2014/main" id="{2A3C5671-199B-420B-B8D6-065A622D9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9" y="981076"/>
            <a:ext cx="6842125" cy="5129213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AB6D49E1-659F-4DA0-9639-21BAC77AC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1412876"/>
            <a:ext cx="6481762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1258888" indent="-45243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>
              <a:buClr>
                <a:schemeClr val="bg1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krystalický hexagonální led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buClr>
                <a:schemeClr val="bg1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         </a:t>
            </a:r>
            <a:r>
              <a:rPr kumimoji="0" lang="cs-CZ" altLang="cs-CZ" sz="2400" dirty="0">
                <a:latin typeface="Arial" panose="020B0604020202020204" pitchFamily="34" charset="0"/>
              </a:rPr>
              <a:t>atmosférický tlak, teplota 0 až 273 K</a:t>
            </a:r>
          </a:p>
          <a:p>
            <a:pPr>
              <a:buClr>
                <a:schemeClr val="bg1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i="1" dirty="0">
              <a:latin typeface="Arial" panose="020B0604020202020204" pitchFamily="34" charset="0"/>
            </a:endParaRPr>
          </a:p>
          <a:p>
            <a:pPr>
              <a:buClr>
                <a:schemeClr val="bg1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polykrystalický led</a:t>
            </a:r>
          </a:p>
          <a:p>
            <a:pPr>
              <a:buClr>
                <a:schemeClr val="bg1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buClr>
                <a:schemeClr val="bg1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b="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amorfní led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lvl="1">
              <a:buClr>
                <a:schemeClr val="bg1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velmi pomalá depozice vodní páry na povrch při </a:t>
            </a:r>
            <a:r>
              <a:rPr kumimoji="0" lang="cs-CZ" altLang="cs-CZ" sz="2400" dirty="0">
                <a:latin typeface="Arial" panose="020B0604020202020204" pitchFamily="34" charset="0"/>
                <a:sym typeface="Symbol" panose="05050102010706020507" pitchFamily="18" charset="2"/>
              </a:rPr>
              <a:t></a:t>
            </a:r>
            <a:r>
              <a:rPr kumimoji="0" lang="cs-CZ" altLang="cs-CZ" sz="2400" dirty="0">
                <a:latin typeface="Arial" panose="020B0604020202020204" pitchFamily="34" charset="0"/>
              </a:rPr>
              <a:t> 130 K</a:t>
            </a:r>
          </a:p>
          <a:p>
            <a:pPr>
              <a:spcBef>
                <a:spcPct val="50000"/>
              </a:spcBef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latin typeface="Arial" panose="020B0604020202020204" pitchFamily="34" charset="0"/>
            </a:endParaRPr>
          </a:p>
        </p:txBody>
      </p:sp>
      <p:sp>
        <p:nvSpPr>
          <p:cNvPr id="24580" name="Text Box 4">
            <a:extLst>
              <a:ext uri="{FF2B5EF4-FFF2-40B4-BE49-F238E27FC236}">
                <a16:creationId xmlns:a16="http://schemas.microsoft.com/office/drawing/2014/main" id="{D3C4CA57-0AD0-49F9-BEF1-FEC7BBCEB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188913"/>
            <a:ext cx="5903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Morfologie ledu</a:t>
            </a:r>
          </a:p>
        </p:txBody>
      </p:sp>
    </p:spTree>
    <p:extLst>
      <p:ext uri="{BB962C8B-B14F-4D97-AF65-F5344CB8AC3E}">
        <p14:creationId xmlns:p14="http://schemas.microsoft.com/office/powerpoint/2010/main" val="1175671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AE515A9-B21A-4488-8159-93FF094443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58738"/>
            <a:ext cx="91440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cs-CZ" altLang="cs-CZ" sz="3200" dirty="0">
                <a:latin typeface="Arial" panose="020B0604020202020204" pitchFamily="34" charset="0"/>
              </a:rPr>
              <a:t>LED</a:t>
            </a:r>
            <a:r>
              <a:rPr lang="en-US" altLang="cs-CZ" sz="3200" dirty="0">
                <a:latin typeface="Arial" panose="020B0604020202020204" pitchFamily="34" charset="0"/>
              </a:rPr>
              <a:t> – </a:t>
            </a:r>
            <a:r>
              <a:rPr lang="cs-CZ" altLang="cs-CZ" sz="3200" dirty="0">
                <a:latin typeface="Arial" panose="020B0604020202020204" pitchFamily="34" charset="0"/>
              </a:rPr>
              <a:t>nejčetnější, fascinující krystalická pevná látka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9513791-960F-496C-BDC9-47B750923FD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663700" y="1604963"/>
            <a:ext cx="4191000" cy="2628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118800" rIns="91440" bIns="118800" numCol="1" anchor="t" anchorCtr="0" compatLnSpc="1">
            <a:prstTxWarp prst="textNoShape">
              <a:avLst/>
            </a:prstTxWarp>
            <a:normAutofit/>
          </a:bodyPr>
          <a:lstStyle/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Led na jezerech a řekách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Mořský led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Led v </a:t>
            </a:r>
            <a:r>
              <a:rPr lang="en-US" altLang="cs-CZ" sz="2000" b="1" dirty="0" err="1">
                <a:solidFill>
                  <a:srgbClr val="0000FF"/>
                </a:solidFill>
                <a:latin typeface="Arial" panose="020B0604020202020204" pitchFamily="34" charset="0"/>
              </a:rPr>
              <a:t>atmos</a:t>
            </a: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féře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Sníh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Ledovcový a polární led</a:t>
            </a: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Zmrzlý povrch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10 % </a:t>
            </a: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povrchu planety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en-US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5 % </a:t>
            </a: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povrchu oceánu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Planetární led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623888" indent="-538163" eaLnBrk="1" hangingPunct="1">
              <a:lnSpc>
                <a:spcPct val="70000"/>
              </a:lnSpc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lang="cs-CZ" altLang="cs-CZ" sz="2000" b="1" dirty="0">
                <a:solidFill>
                  <a:srgbClr val="0000FF"/>
                </a:solidFill>
                <a:latin typeface="Arial" panose="020B0604020202020204" pitchFamily="34" charset="0"/>
              </a:rPr>
              <a:t>Mezihvězdný led</a:t>
            </a:r>
            <a:endParaRPr lang="en-US" altLang="cs-CZ" sz="20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Rectangle 5">
            <a:extLst>
              <a:ext uri="{FF2B5EF4-FFF2-40B4-BE49-F238E27FC236}">
                <a16:creationId xmlns:a16="http://schemas.microsoft.com/office/drawing/2014/main" id="{E57F98D7-40EB-426C-87DA-34BBA0E96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4581524"/>
            <a:ext cx="4608512" cy="167350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18800" bIns="118800"/>
          <a:lstStyle>
            <a:lvl1pPr marL="342900" indent="-3429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Led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I</a:t>
            </a:r>
            <a:r>
              <a:rPr lang="en-US" altLang="cs-CZ" sz="1600" i="1" dirty="0" err="1">
                <a:solidFill>
                  <a:srgbClr val="0000FF"/>
                </a:solidFill>
                <a:latin typeface="Arial" panose="020B0604020202020204" pitchFamily="34" charset="0"/>
              </a:rPr>
              <a:t>h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(hexagon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á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l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ní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 </a:t>
            </a:r>
            <a:r>
              <a:rPr lang="en-US" altLang="cs-CZ" sz="1400" dirty="0">
                <a:solidFill>
                  <a:srgbClr val="0000FF"/>
                </a:solidFill>
                <a:latin typeface="Arial" panose="020B0604020202020204" pitchFamily="34" charset="0"/>
              </a:rPr>
              <a:t>+ 13 </a:t>
            </a:r>
            <a:r>
              <a:rPr lang="cs-CZ" altLang="cs-CZ" sz="1400" dirty="0">
                <a:solidFill>
                  <a:srgbClr val="0000FF"/>
                </a:solidFill>
                <a:latin typeface="Arial" panose="020B0604020202020204" pitchFamily="34" charset="0"/>
              </a:rPr>
              <a:t>k</a:t>
            </a:r>
            <a:r>
              <a:rPr lang="en-US" altLang="cs-CZ" sz="1400" dirty="0" err="1">
                <a:solidFill>
                  <a:srgbClr val="0000FF"/>
                </a:solidFill>
                <a:latin typeface="Arial" panose="020B0604020202020204" pitchFamily="34" charset="0"/>
              </a:rPr>
              <a:t>rystal</a:t>
            </a:r>
            <a:r>
              <a:rPr lang="cs-CZ" altLang="cs-CZ" sz="1400" dirty="0">
                <a:solidFill>
                  <a:srgbClr val="0000FF"/>
                </a:solidFill>
                <a:latin typeface="Arial" panose="020B0604020202020204" pitchFamily="34" charset="0"/>
              </a:rPr>
              <a:t>ických fází</a:t>
            </a:r>
            <a:endParaRPr lang="en-US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Vodíkové vazby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~20 kJ mol</a:t>
            </a:r>
            <a:r>
              <a:rPr lang="en-US" altLang="cs-CZ" sz="18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endParaRPr lang="en-US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en-US" altLang="cs-CZ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Tetrahedr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ální vazebná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cs-CZ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geometr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ie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: 109.5°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lang="en-US" altLang="cs-CZ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defe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k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t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y</a:t>
            </a:r>
            <a:r>
              <a:rPr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/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kanály</a:t>
            </a:r>
            <a:endParaRPr lang="en-US" altLang="cs-CZ" sz="20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20000"/>
              </a:spcBef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endParaRPr lang="en-US" altLang="cs-CZ" sz="2000" b="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26629" name="Picture 6">
            <a:extLst>
              <a:ext uri="{FF2B5EF4-FFF2-40B4-BE49-F238E27FC236}">
                <a16:creationId xmlns:a16="http://schemas.microsoft.com/office/drawing/2014/main" id="{F1233636-0A19-4891-A458-9E48986B6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052513"/>
            <a:ext cx="3581400" cy="3733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13">
            <a:extLst>
              <a:ext uri="{FF2B5EF4-FFF2-40B4-BE49-F238E27FC236}">
                <a16:creationId xmlns:a16="http://schemas.microsoft.com/office/drawing/2014/main" id="{0F3BF60D-6FB5-467E-9DF7-6E8F1E36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4581525"/>
            <a:ext cx="1447800" cy="14478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89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28A2AB41-8CA6-4EC5-8436-D1EFB7ECA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8" y="260351"/>
            <a:ext cx="77724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endParaRPr lang="en-US" altLang="cs-CZ" sz="3200" dirty="0">
              <a:solidFill>
                <a:schemeClr val="tx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4543C3EB-C718-458E-8948-1E57F70B6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052514"/>
            <a:ext cx="8785225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72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D460736E-7979-4772-953E-7849B6C5A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188913"/>
            <a:ext cx="7605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Atmosférické vody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E412E2E5-64E6-47BE-9518-D422FE3E1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9" y="1052513"/>
            <a:ext cx="8624887" cy="48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Atmosférická voda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veškerá voda v ovzduší bez ohledu na skupenství.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Atmosféra - 200 - 60 000 ppm (0,02 - 6 % 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 (g) )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Vznik - klesne-li T příslušné vrstvy vzduchu pod rosný bod za přítomnosti kondenzačních jader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(kondenzace na tuhých površích)</a:t>
            </a:r>
            <a:r>
              <a:rPr kumimoji="0" lang="cs-CZ" altLang="cs-CZ" sz="2400" dirty="0">
                <a:latin typeface="Arial" panose="020B0604020202020204" pitchFamily="34" charset="0"/>
              </a:rPr>
              <a:t>  (H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O (g) </a:t>
            </a:r>
            <a:r>
              <a:rPr kumimoji="0" lang="cs-CZ" altLang="cs-CZ" sz="2400" dirty="0"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kumimoji="0" lang="cs-CZ" altLang="cs-CZ" sz="2400" dirty="0">
                <a:latin typeface="Arial" panose="020B0604020202020204" pitchFamily="34" charset="0"/>
              </a:rPr>
              <a:t> H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O (l) ).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Nejčistší druh přírodní vody (v okamžiku vzniku, pH=5,56)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průchod atmosférou - záchyt (g), (l), (s), velmi měkká voda, nízký osmotický tlak, není vhodná k pití, pH= 4-5.</a:t>
            </a:r>
          </a:p>
        </p:txBody>
      </p:sp>
    </p:spTree>
    <p:extLst>
      <p:ext uri="{BB962C8B-B14F-4D97-AF65-F5344CB8AC3E}">
        <p14:creationId xmlns:p14="http://schemas.microsoft.com/office/powerpoint/2010/main" val="1124266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>
            <a:extLst>
              <a:ext uri="{FF2B5EF4-FFF2-40B4-BE49-F238E27FC236}">
                <a16:creationId xmlns:a16="http://schemas.microsoft.com/office/drawing/2014/main" id="{5DFD1C2A-95F5-4907-9937-B2C639FDF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1" y="908050"/>
            <a:ext cx="9975216" cy="48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Srážky se měří v mm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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1 mm kapalných srážek = 1 l vody na 1 m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Úhrn srážek (srážkový úhrn)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celková výška srážek spadlých na danou plochu za uvažované období.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Trvání srážek.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Intenzita deště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(průměrná nebo okamžitá) – podíl úhrnu srážek a trvání.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Celosvětový průměr sráže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 - 900 mm.r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minimum - pouště (20 - 200 mm; 0 mm - poušť Atacama Chile)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maximum 2 000 - 5 000 mm (22 461 mm - Čerapudž, Indie, 1860-1).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ČR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kolem 700 mm ročně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Obsah znečištění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- 10 - 100 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- průmyslové oblasti, přímořské - podstatně vyšší. 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Srážky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- kapalné, tuhé, horizontální, vertikální.</a:t>
            </a:r>
          </a:p>
        </p:txBody>
      </p:sp>
      <p:sp>
        <p:nvSpPr>
          <p:cNvPr id="31747" name="Text Box 2">
            <a:extLst>
              <a:ext uri="{FF2B5EF4-FFF2-40B4-BE49-F238E27FC236}">
                <a16:creationId xmlns:a16="http://schemas.microsoft.com/office/drawing/2014/main" id="{09AC9670-AC21-4F4A-998F-04E0F44EB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188913"/>
            <a:ext cx="7605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latin typeface="Arial" panose="020B0604020202020204" pitchFamily="34" charset="0"/>
              </a:rPr>
              <a:t>Atmosférické vody</a:t>
            </a:r>
          </a:p>
        </p:txBody>
      </p:sp>
    </p:spTree>
    <p:extLst>
      <p:ext uri="{BB962C8B-B14F-4D97-AF65-F5344CB8AC3E}">
        <p14:creationId xmlns:p14="http://schemas.microsoft.com/office/powerpoint/2010/main" val="2579661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211E0E35-9EC2-454E-A4DE-F4F9DF607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1023001"/>
            <a:ext cx="8713787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>
            <a:spAutoFit/>
          </a:bodyPr>
          <a:lstStyle>
            <a:lvl1pPr marL="623888" indent="-538163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Chemické látky jsou transportovány z atmosféry na povrch vody a půdy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latin typeface="Arial" panose="020B0604020202020204" pitchFamily="34" charset="0"/>
              </a:rPr>
              <a:t>atmosférickou depozicí.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b="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Atmosférická depozice:</a:t>
            </a:r>
            <a:endParaRPr kumimoji="0" lang="cs-CZ" altLang="cs-CZ" sz="2400" b="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mokrá,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suchá.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Mokrá atmosférická depozice –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suma vymývání deštěm (vnitrooblačné vymývání) a vymývacího, podoblačného procesu.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r>
              <a:rPr kumimoji="0" lang="cs-CZ" altLang="cs-CZ" sz="2400" dirty="0">
                <a:latin typeface="Arial" panose="020B0604020202020204" pitchFamily="34" charset="0"/>
              </a:rPr>
              <a:t>Suchá atmosférická depozice –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suma depozice aerosolu a absorpce plynů.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2771" name="Text Box 3">
            <a:extLst>
              <a:ext uri="{FF2B5EF4-FFF2-40B4-BE49-F238E27FC236}">
                <a16:creationId xmlns:a16="http://schemas.microsoft.com/office/drawing/2014/main" id="{C906225C-5D51-41DC-A7D8-23A075BDB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565" y="260350"/>
            <a:ext cx="7738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Suchá a mokrá atmosférická depozice</a:t>
            </a:r>
          </a:p>
        </p:txBody>
      </p:sp>
    </p:spTree>
    <p:extLst>
      <p:ext uri="{BB962C8B-B14F-4D97-AF65-F5344CB8AC3E}">
        <p14:creationId xmlns:p14="http://schemas.microsoft.com/office/powerpoint/2010/main" val="283111087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A6D88D5-3F5C-4E8E-9A8B-3D290C3855B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74825" y="260351"/>
            <a:ext cx="87137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Schéma rozdělení celkové atmosférické depozice</a:t>
            </a:r>
            <a:endParaRPr lang="en-US" altLang="cs-CZ" sz="3200" baseline="-250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3795" name="Picture 9" descr="11">
            <a:extLst>
              <a:ext uri="{FF2B5EF4-FFF2-40B4-BE49-F238E27FC236}">
                <a16:creationId xmlns:a16="http://schemas.microsoft.com/office/drawing/2014/main" id="{78F6DBA2-32BA-4261-83B8-7346CF7AC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052513"/>
            <a:ext cx="8766175" cy="4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678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39AF97D-4295-43B1-A850-8CC308AA8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800" y="820593"/>
            <a:ext cx="8713788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bIns="0" anchor="ctr">
            <a:spAutoFit/>
          </a:bodyPr>
          <a:lstStyle>
            <a:lvl1pPr marL="623888" indent="-538163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Vnitrooblačné vymývání, podoblačné vymývání a depozice aerosolu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jsou jednosměrným advekčním transportním procesem – chemické látky jsou odstraňovány z atmosféry do vod a půd – tento mechanismus se realizuje pokud látka má vyšší fugacitu ve vodě nebo půdě.</a:t>
            </a:r>
          </a:p>
          <a:p>
            <a:pPr eaLnBrk="1" hangingPunct="1"/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Absorpce plynů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má difusní mechanismus. Dochází pouze k absorpci látky z plynné fází vodou či půdou, pokud je fugacita ve vzduchu vyšší než fugacita ve vodě či půdě.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Pokud je fugacita ve vodě či půdě vyšší, výsledek je opačný, dochází k vytěkání.</a:t>
            </a:r>
            <a:endParaRPr kumimoji="0" lang="cs-CZ" altLang="cs-CZ" sz="2400" b="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4819" name="Text Box 10">
            <a:extLst>
              <a:ext uri="{FF2B5EF4-FFF2-40B4-BE49-F238E27FC236}">
                <a16:creationId xmlns:a16="http://schemas.microsoft.com/office/drawing/2014/main" id="{3A027DAD-428F-4503-BD39-E90D2F17F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73101"/>
            <a:ext cx="828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Suchá a mokrá atmosférická depozice</a:t>
            </a:r>
          </a:p>
        </p:txBody>
      </p:sp>
    </p:spTree>
    <p:extLst>
      <p:ext uri="{BB962C8B-B14F-4D97-AF65-F5344CB8AC3E}">
        <p14:creationId xmlns:p14="http://schemas.microsoft.com/office/powerpoint/2010/main" val="228953638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>
            <a:extLst>
              <a:ext uri="{FF2B5EF4-FFF2-40B4-BE49-F238E27FC236}">
                <a16:creationId xmlns:a16="http://schemas.microsoft.com/office/drawing/2014/main" id="{FA3651CB-29D3-42CD-AAEC-B959B0119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052513"/>
            <a:ext cx="867568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Mokrá depozice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zahrnuje následující procesy: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vymývání nebo pod-oblačné vynášení –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proces, který probíhá pod oblaky, během kterého plyny a částice jsou absorbovány padajícími kapkami,</a:t>
            </a:r>
          </a:p>
          <a:p>
            <a:pPr eaLnBrk="1" hangingPunct="1"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dešťové vymývání nebo vnitro-oblačné vymývání,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proces, který probíhá v  oblacích, plyny nebo částice jsou vynášeny kapkami oblaků a chemické látky jsou vynášeny během dalšího deště.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Text Box 10">
            <a:extLst>
              <a:ext uri="{FF2B5EF4-FFF2-40B4-BE49-F238E27FC236}">
                <a16:creationId xmlns:a16="http://schemas.microsoft.com/office/drawing/2014/main" id="{19538A53-B08F-4976-97BB-598CC6A73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260350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Mokrá atmosférická depozice</a:t>
            </a:r>
          </a:p>
        </p:txBody>
      </p:sp>
    </p:spTree>
    <p:extLst>
      <p:ext uri="{BB962C8B-B14F-4D97-AF65-F5344CB8AC3E}">
        <p14:creationId xmlns:p14="http://schemas.microsoft.com/office/powerpoint/2010/main" val="162639751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">
            <a:extLst>
              <a:ext uri="{FF2B5EF4-FFF2-40B4-BE49-F238E27FC236}">
                <a16:creationId xmlns:a16="http://schemas.microsoft.com/office/drawing/2014/main" id="{C2D4772E-5257-4443-9E63-16A00A773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867568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Účinnost procesu mokré depozice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závisí na meteorologických faktorech jako je trvání, intenzita a typ srážek (sníh, déšť, kroupy), ale také na velikosti hustotě kapek. Důležitým parametrem je také rozpustnost v dešti nebo sněhu.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Podoblačný proces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je účinným odstraňovacím procesem pro rozpustné plyny (nízká Henryho konstanta) a pro aerosoly o velikosti &gt; 1 mm. 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 méně rozpustné plyny (vyšší hodnoty Henryho konstanty) padající kapky budou absorbovat pouze malá množství látek pod oblaky.</a:t>
            </a:r>
          </a:p>
        </p:txBody>
      </p:sp>
      <p:sp>
        <p:nvSpPr>
          <p:cNvPr id="36867" name="Text Box 10">
            <a:extLst>
              <a:ext uri="{FF2B5EF4-FFF2-40B4-BE49-F238E27FC236}">
                <a16:creationId xmlns:a16="http://schemas.microsoft.com/office/drawing/2014/main" id="{31DF70AD-CB76-435E-99EB-A590CACA6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260350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Mokrá atmosférická depozice</a:t>
            </a:r>
          </a:p>
        </p:txBody>
      </p:sp>
    </p:spTree>
    <p:extLst>
      <p:ext uri="{BB962C8B-B14F-4D97-AF65-F5344CB8AC3E}">
        <p14:creationId xmlns:p14="http://schemas.microsoft.com/office/powerpoint/2010/main" val="161326133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82B98A-3476-4E4D-B5E9-7ECE4B2FDE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59EE45-DB09-4A8A-9E2D-0CCA86D92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634" y="112928"/>
            <a:ext cx="7745506" cy="56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51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>
            <a:extLst>
              <a:ext uri="{FF2B5EF4-FFF2-40B4-BE49-F238E27FC236}">
                <a16:creationId xmlns:a16="http://schemas.microsoft.com/office/drawing/2014/main" id="{516DC11E-3FA4-42A3-B203-367EFF6B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052513"/>
            <a:ext cx="86756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 plynné organické látky vnitro-oblačné bude nejdůležitějším atmosférickým vymývacím procesem.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Pod-oblačné vymývání je důležité v případě, kdy koncentrace pod oblaky jsou vyšší než koncentrace uvnitř oblaků, například v blízkosti emisních zdrojů.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 oblacích je vysoce účinným procesem příjem aerosolů kapkami oblaků.</a:t>
            </a:r>
          </a:p>
        </p:txBody>
      </p:sp>
      <p:sp>
        <p:nvSpPr>
          <p:cNvPr id="37891" name="Text Box 10">
            <a:extLst>
              <a:ext uri="{FF2B5EF4-FFF2-40B4-BE49-F238E27FC236}">
                <a16:creationId xmlns:a16="http://schemas.microsoft.com/office/drawing/2014/main" id="{AC60B0BA-C9BD-4ABC-B122-BE55273FE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8" y="260350"/>
            <a:ext cx="709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Mokrá atmosférická depozice</a:t>
            </a:r>
          </a:p>
        </p:txBody>
      </p:sp>
    </p:spTree>
    <p:extLst>
      <p:ext uri="{BB962C8B-B14F-4D97-AF65-F5344CB8AC3E}">
        <p14:creationId xmlns:p14="http://schemas.microsoft.com/office/powerpoint/2010/main" val="423028772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74DCF6BA-D9A7-4B23-9169-62D43A58F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047751"/>
            <a:ext cx="8774112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>
            <a:extLst>
              <a:ext uri="{FF2B5EF4-FFF2-40B4-BE49-F238E27FC236}">
                <a16:creationId xmlns:a16="http://schemas.microsoft.com/office/drawing/2014/main" id="{6A298BDB-682D-4596-89AC-59359111F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Mechanismy znečištění mokré atmosférické depozice</a:t>
            </a:r>
          </a:p>
        </p:txBody>
      </p:sp>
    </p:spTree>
    <p:extLst>
      <p:ext uri="{BB962C8B-B14F-4D97-AF65-F5344CB8AC3E}">
        <p14:creationId xmlns:p14="http://schemas.microsoft.com/office/powerpoint/2010/main" val="760185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21994153-A383-4E39-A749-19D8F6C0B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125538"/>
            <a:ext cx="47117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 Box 3">
            <a:extLst>
              <a:ext uri="{FF2B5EF4-FFF2-40B4-BE49-F238E27FC236}">
                <a16:creationId xmlns:a16="http://schemas.microsoft.com/office/drawing/2014/main" id="{E73DB3E1-FA3C-41DD-AE38-5A5731E80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557" y="1"/>
            <a:ext cx="10359189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Interakce, které určují složení vodní kapky</a:t>
            </a:r>
            <a:b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 v atmosféře</a:t>
            </a:r>
          </a:p>
        </p:txBody>
      </p:sp>
      <p:sp>
        <p:nvSpPr>
          <p:cNvPr id="39940" name="TextovéPole 3">
            <a:extLst>
              <a:ext uri="{FF2B5EF4-FFF2-40B4-BE49-F238E27FC236}">
                <a16:creationId xmlns:a16="http://schemas.microsoft.com/office/drawing/2014/main" id="{1B8C3B72-4A83-4AB6-88FD-F10682BEF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1196975"/>
            <a:ext cx="381635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42925" indent="-4572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Chemické složení –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závisí na složení a znečištění ovzduší ve spodní a střední vrstvě atmosféry. </a:t>
            </a: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Místně velmi kolísá –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závisí kromě proměnlivé složení znečištění ovzduší na úhrnu srážek, jejich trvání a jejich intenzitě. </a:t>
            </a:r>
          </a:p>
        </p:txBody>
      </p:sp>
    </p:spTree>
    <p:extLst>
      <p:ext uri="{BB962C8B-B14F-4D97-AF65-F5344CB8AC3E}">
        <p14:creationId xmlns:p14="http://schemas.microsoft.com/office/powerpoint/2010/main" val="1721183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>
            <a:extLst>
              <a:ext uri="{FF2B5EF4-FFF2-40B4-BE49-F238E27FC236}">
                <a16:creationId xmlns:a16="http://schemas.microsoft.com/office/drawing/2014/main" id="{F533C4BC-C569-4E13-9999-1B690F796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175" y="188913"/>
            <a:ext cx="102571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Chemické složení a vlastnosti atmosférických vod</a:t>
            </a:r>
          </a:p>
        </p:txBody>
      </p:sp>
      <p:sp>
        <p:nvSpPr>
          <p:cNvPr id="40963" name="TextovéPole 2">
            <a:extLst>
              <a:ext uri="{FF2B5EF4-FFF2-40B4-BE49-F238E27FC236}">
                <a16:creationId xmlns:a16="http://schemas.microsoft.com/office/drawing/2014/main" id="{78B9DB37-BC69-46F9-BE03-22DB1E797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619" y="1665288"/>
            <a:ext cx="8640762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7063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Nejvíce jsou znečištěny srážkové v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ody v okolí velkých průmyslových center a sídlišť a nejméně v horských oblastech, pokud není jejich složení ovlivněno dálkovým transportem.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latin typeface="Arial" panose="020B0604020202020204" pitchFamily="34" charset="0"/>
              </a:rPr>
              <a:t>Celková mineralizace 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 oblastech bez antropogenního znečištění se pohybuje v jednotkách mg l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výjimkou jsou mořské srážky.</a:t>
            </a:r>
          </a:p>
          <a:p>
            <a:pPr eaLnBrk="1" hangingPunct="1"/>
            <a:endParaRPr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 antropogenně zatížených oblastech bývá mineralizace vyšší než 10 mg l</a:t>
            </a:r>
            <a:r>
              <a:rPr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720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>
            <a:extLst>
              <a:ext uri="{FF2B5EF4-FFF2-40B4-BE49-F238E27FC236}">
                <a16:creationId xmlns:a16="http://schemas.microsoft.com/office/drawing/2014/main" id="{05F50414-8D31-42D3-9843-D521078CE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3"/>
            <a:ext cx="10420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Chemické složení a vlastnosti atmosférických vod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16ACC3B-5D9B-4CB5-A074-214634D7E687}"/>
              </a:ext>
            </a:extLst>
          </p:cNvPr>
          <p:cNvSpPr txBox="1"/>
          <p:nvPr/>
        </p:nvSpPr>
        <p:spPr>
          <a:xfrm>
            <a:off x="2027238" y="2024063"/>
            <a:ext cx="8640762" cy="3048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7063" indent="-534988">
              <a:defRPr/>
            </a:pPr>
            <a:r>
              <a:rPr lang="cs-CZ" sz="2400" dirty="0"/>
              <a:t>Dominujícím</a:t>
            </a:r>
            <a:r>
              <a:rPr lang="cs-CZ" sz="2400" dirty="0">
                <a:solidFill>
                  <a:srgbClr val="0000FF"/>
                </a:solidFill>
              </a:rPr>
              <a:t> kationtem je NH</a:t>
            </a:r>
            <a:r>
              <a:rPr lang="cs-CZ" sz="2400" baseline="-25000" dirty="0">
                <a:solidFill>
                  <a:srgbClr val="0000FF"/>
                </a:solidFill>
              </a:rPr>
              <a:t>4</a:t>
            </a:r>
            <a:r>
              <a:rPr lang="cs-CZ" sz="2400" baseline="30000" dirty="0">
                <a:solidFill>
                  <a:srgbClr val="0000FF"/>
                </a:solidFill>
              </a:rPr>
              <a:t>+</a:t>
            </a:r>
            <a:r>
              <a:rPr lang="cs-CZ" sz="2400" dirty="0">
                <a:solidFill>
                  <a:srgbClr val="0000FF"/>
                </a:solidFill>
              </a:rPr>
              <a:t>, nejčastěji se vyskytující anionty – SO</a:t>
            </a:r>
            <a:r>
              <a:rPr lang="cs-CZ" sz="2400" baseline="-25000" dirty="0">
                <a:solidFill>
                  <a:srgbClr val="0000FF"/>
                </a:solidFill>
              </a:rPr>
              <a:t>4</a:t>
            </a:r>
            <a:r>
              <a:rPr lang="cs-CZ" sz="2400" baseline="30000" dirty="0">
                <a:solidFill>
                  <a:srgbClr val="0000FF"/>
                </a:solidFill>
              </a:rPr>
              <a:t>2-</a:t>
            </a:r>
            <a:r>
              <a:rPr lang="cs-CZ" sz="2400" dirty="0">
                <a:solidFill>
                  <a:srgbClr val="0000FF"/>
                </a:solidFill>
              </a:rPr>
              <a:t>, NO</a:t>
            </a:r>
            <a:r>
              <a:rPr lang="cs-CZ" sz="2400" baseline="-25000" dirty="0">
                <a:solidFill>
                  <a:srgbClr val="0000FF"/>
                </a:solidFill>
              </a:rPr>
              <a:t>3</a:t>
            </a:r>
            <a:r>
              <a:rPr lang="cs-CZ" sz="2400" baseline="30000" dirty="0">
                <a:solidFill>
                  <a:srgbClr val="0000FF"/>
                </a:solidFill>
              </a:rPr>
              <a:t>-</a:t>
            </a:r>
            <a:r>
              <a:rPr lang="cs-CZ" sz="2400" dirty="0">
                <a:solidFill>
                  <a:srgbClr val="0000FF"/>
                </a:solidFill>
              </a:rPr>
              <a:t>, Cl</a:t>
            </a:r>
            <a:r>
              <a:rPr lang="cs-CZ" sz="2400" baseline="30000" dirty="0">
                <a:solidFill>
                  <a:srgbClr val="0000FF"/>
                </a:solidFill>
              </a:rPr>
              <a:t>-</a:t>
            </a:r>
            <a:r>
              <a:rPr lang="cs-CZ" sz="2400" dirty="0">
                <a:solidFill>
                  <a:srgbClr val="0000FF"/>
                </a:solidFill>
              </a:rPr>
              <a:t> a F</a:t>
            </a:r>
            <a:r>
              <a:rPr lang="cs-CZ" sz="2400" baseline="30000" dirty="0">
                <a:solidFill>
                  <a:srgbClr val="0000FF"/>
                </a:solidFill>
              </a:rPr>
              <a:t>-</a:t>
            </a:r>
            <a:r>
              <a:rPr lang="cs-CZ" sz="2400" dirty="0">
                <a:solidFill>
                  <a:srgbClr val="0000FF"/>
                </a:solidFill>
              </a:rPr>
              <a:t>.</a:t>
            </a:r>
          </a:p>
          <a:p>
            <a:pPr marL="534988" indent="-442913">
              <a:defRPr/>
            </a:pPr>
            <a:endParaRPr lang="cs-CZ" sz="2400" dirty="0">
              <a:solidFill>
                <a:srgbClr val="0000FF"/>
              </a:solidFill>
            </a:endParaRPr>
          </a:p>
          <a:p>
            <a:pPr marL="627063" indent="-534988">
              <a:defRPr/>
            </a:pPr>
            <a:r>
              <a:rPr lang="cs-CZ" sz="2400" dirty="0">
                <a:solidFill>
                  <a:srgbClr val="0000FF"/>
                </a:solidFill>
              </a:rPr>
              <a:t>pH – </a:t>
            </a:r>
            <a:r>
              <a:rPr lang="cs-CZ" sz="2400" dirty="0"/>
              <a:t>CO</a:t>
            </a:r>
            <a:r>
              <a:rPr lang="cs-CZ" sz="2400" baseline="-25000" dirty="0"/>
              <a:t>2</a:t>
            </a:r>
            <a:r>
              <a:rPr lang="cs-CZ" sz="2400" dirty="0"/>
              <a:t> a jeho iontové formy </a:t>
            </a:r>
            <a:r>
              <a:rPr lang="cs-CZ" sz="2400" dirty="0">
                <a:solidFill>
                  <a:srgbClr val="0000FF"/>
                </a:solidFill>
              </a:rPr>
              <a:t>– přirozené pH srážek – </a:t>
            </a:r>
            <a:r>
              <a:rPr lang="cs-CZ" sz="2400" dirty="0"/>
              <a:t>5,6</a:t>
            </a:r>
            <a:r>
              <a:rPr lang="cs-CZ" sz="2400" dirty="0">
                <a:solidFill>
                  <a:srgbClr val="0000FF"/>
                </a:solidFill>
              </a:rPr>
              <a:t> - kyselé srážky lze z chemického hlediska definovat jako vodu, ve které byla vyčerpána tlumivá kapacita uhličitanového systému a na kyselosti se začínají podílet silné minerální kyseliny.</a:t>
            </a:r>
          </a:p>
        </p:txBody>
      </p:sp>
    </p:spTree>
    <p:extLst>
      <p:ext uri="{BB962C8B-B14F-4D97-AF65-F5344CB8AC3E}">
        <p14:creationId xmlns:p14="http://schemas.microsoft.com/office/powerpoint/2010/main" val="3652467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E7BAD037-0F69-4383-B2C6-09156C8E9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60351"/>
            <a:ext cx="77724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chemeClr val="tx2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endParaRPr lang="en-US" altLang="cs-CZ" sz="3200" dirty="0">
              <a:solidFill>
                <a:schemeClr val="tx2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54B8FDFE-00F8-4863-B71F-5F9A5787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052513"/>
            <a:ext cx="8713787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377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38929DA8-F229-44B4-847D-3E975AC14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5"/>
            <a:ext cx="45370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5475" indent="-5365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 hydrosystému patří značná úloha vodním tokům, které splňují především tři hydrologické funkce: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odvádí povrchovou a srážkovou vodu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v místech, kde je hladina podzemní vody nízká, zavlažují okolí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v místech, kde je hladina podzemní vody vysoká, odvádějí přebytečnou vodu</a:t>
            </a: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083D6F56-2D58-482C-B819-8CE3C0011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904206"/>
            <a:ext cx="4413250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Text Box 4">
            <a:extLst>
              <a:ext uri="{FF2B5EF4-FFF2-40B4-BE49-F238E27FC236}">
                <a16:creationId xmlns:a16="http://schemas.microsoft.com/office/drawing/2014/main" id="{95BC3C88-BF03-461F-ACB1-4F7D45E7C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Podzemní vody</a:t>
            </a:r>
          </a:p>
        </p:txBody>
      </p:sp>
      <p:pic>
        <p:nvPicPr>
          <p:cNvPr id="45061" name="Picture 5">
            <a:extLst>
              <a:ext uri="{FF2B5EF4-FFF2-40B4-BE49-F238E27FC236}">
                <a16:creationId xmlns:a16="http://schemas.microsoft.com/office/drawing/2014/main" id="{35512E0F-BB9E-425C-9417-74FA1EADD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4941888"/>
            <a:ext cx="60293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062" name="Obdélník 1">
            <a:extLst>
              <a:ext uri="{FF2B5EF4-FFF2-40B4-BE49-F238E27FC236}">
                <a16:creationId xmlns:a16="http://schemas.microsoft.com/office/drawing/2014/main" id="{6D4B7BD3-DBD3-428A-9C8A-D704740FC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00" y="1000126"/>
            <a:ext cx="4298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  <a:buFont typeface="Wingdings" panose="05000000000000000000" pitchFamily="2" charset="2"/>
              <a:buNone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Dva poslední uvedené body zobrazuje obrázek:</a:t>
            </a:r>
          </a:p>
        </p:txBody>
      </p:sp>
    </p:spTree>
    <p:extLst>
      <p:ext uri="{BB962C8B-B14F-4D97-AF65-F5344CB8AC3E}">
        <p14:creationId xmlns:p14="http://schemas.microsoft.com/office/powerpoint/2010/main" val="3937064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E4FA7773-DD1C-4CB6-BF6A-04E3BFBD3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5"/>
            <a:ext cx="8645525" cy="56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Pod zemským povrchem, všechny formy a skupenství.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Podle původu: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Vadózní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průsakem (infiltrací) srážkových a povrchových vod, kondenzací vodní páry atmosférického původu pod povrchem,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Juvenilní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kondenzace par unikajících z chladnoucí magmy (termické prameny, zřídla, gejzíry).</a:t>
            </a:r>
          </a:p>
          <a:p>
            <a:pPr eaLnBrk="1" hangingPunct="1">
              <a:buClr>
                <a:srgbClr val="FF0000"/>
              </a:buClr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Fosiln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í -  podzemní voda uchovaná v dutinách hornin z minulých geologických období a neúčastnící se v průběhu delšího časového období koloběhu vody v přírodě. </a:t>
            </a:r>
          </a:p>
        </p:txBody>
      </p:sp>
      <p:sp>
        <p:nvSpPr>
          <p:cNvPr id="46083" name="Text Box 4">
            <a:extLst>
              <a:ext uri="{FF2B5EF4-FFF2-40B4-BE49-F238E27FC236}">
                <a16:creationId xmlns:a16="http://schemas.microsoft.com/office/drawing/2014/main" id="{DC0E4C49-F1FE-4F8C-9C19-7396E53F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3150291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>
            <a:extLst>
              <a:ext uri="{FF2B5EF4-FFF2-40B4-BE49-F238E27FC236}">
                <a16:creationId xmlns:a16="http://schemas.microsoft.com/office/drawing/2014/main" id="{D75F3A9E-F15C-4B7B-9D0D-C8C69184B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8836025" cy="3941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Podpovrchová voda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voda v zemské kůře ve všech skupenstvích: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vázaná chemicky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(krystalická) - hydrologicky nevyužitelná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</a:p>
          <a:p>
            <a:pPr eaLnBrk="1" hangingPunct="1"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vázaná mechanicky:</a:t>
            </a:r>
          </a:p>
          <a:p>
            <a:pPr eaLnBrk="1" hangingPunct="1"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- v pásmu nasycení - podzemní,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- v pásmu aerace – půdní</a:t>
            </a:r>
          </a:p>
          <a:p>
            <a:pPr eaLnBrk="1" hangingPunct="1"/>
            <a:endParaRPr kumimoji="0" lang="cs-CZ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47107" name="Text Box 4">
            <a:extLst>
              <a:ext uri="{FF2B5EF4-FFF2-40B4-BE49-F238E27FC236}">
                <a16:creationId xmlns:a16="http://schemas.microsoft.com/office/drawing/2014/main" id="{5B6324B5-DED2-4DE7-A9AE-685A9EBC3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013542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3">
            <a:extLst>
              <a:ext uri="{FF2B5EF4-FFF2-40B4-BE49-F238E27FC236}">
                <a16:creationId xmlns:a16="http://schemas.microsoft.com/office/drawing/2014/main" id="{5C545D05-ACF0-47A9-AF69-27297BCC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016" y="901176"/>
            <a:ext cx="8836025" cy="608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Půdní –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veškerá voda v půdě, která obvykle nevytváří souvislou hladinu:</a:t>
            </a:r>
          </a:p>
          <a:p>
            <a:pPr eaLnBrk="1" hangingPunct="1"/>
            <a:endParaRPr kumimoji="0" lang="cs-CZ" altLang="cs-CZ" sz="1000" dirty="0"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gravitační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pohyb a účinek dán působením gravitačních sil,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kapilární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kapilární síly v malých pórech - závěsná, podepřená</a:t>
            </a:r>
          </a:p>
          <a:p>
            <a:pPr eaLnBrk="1" hangingPunct="1"/>
            <a:endParaRPr kumimoji="0" lang="cs-CZ" altLang="cs-CZ" sz="9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Podzemní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voda přirozeně se vyskytující v horninovém prostředí, pokud není vázána kapilárními silami</a:t>
            </a:r>
            <a:r>
              <a:rPr kumimoji="0" lang="cs-CZ" altLang="cs-CZ" sz="2400" dirty="0">
                <a:latin typeface="Arial" panose="020B0604020202020204" pitchFamily="34" charset="0"/>
              </a:rPr>
              <a:t>:</a:t>
            </a:r>
          </a:p>
          <a:p>
            <a:pPr eaLnBrk="1" hangingPunct="1"/>
            <a:endParaRPr kumimoji="0" lang="cs-CZ" altLang="cs-CZ" sz="1000" dirty="0"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obyčejné (prosté),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minerální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speciální kritéria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důlní –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všechny vody, které vnikly do hlubinných nebo povrchových důlních prostorů a to až do jejich spojení s jinými stálými povrchovými nebo podzemními vodami.</a:t>
            </a:r>
            <a:r>
              <a:rPr kumimoji="0" lang="cs-CZ" altLang="cs-CZ" sz="24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8131" name="Text Box 4">
            <a:extLst>
              <a:ext uri="{FF2B5EF4-FFF2-40B4-BE49-F238E27FC236}">
                <a16:creationId xmlns:a16="http://schemas.microsoft.com/office/drawing/2014/main" id="{31664CB6-0F90-448B-82C0-53C3FDDDA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chemeClr val="tx2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305056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005840" y="321845"/>
            <a:ext cx="8229600" cy="1252538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S</a:t>
            </a:r>
            <a:r>
              <a:rPr lang="cs-CZ" b="1" dirty="0"/>
              <a:t>kupenství vody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557338"/>
            <a:ext cx="7148513" cy="5111750"/>
          </a:xfrm>
        </p:spPr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		</a:t>
            </a: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1524000" y="1268760"/>
            <a:ext cx="9144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1847528" y="2908102"/>
            <a:ext cx="2160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cs-CZ" sz="2800" b="1" dirty="0">
                <a:solidFill>
                  <a:schemeClr val="tx2"/>
                </a:solidFill>
              </a:rPr>
              <a:t>vodní pára</a:t>
            </a:r>
          </a:p>
          <a:p>
            <a:pPr>
              <a:spcBef>
                <a:spcPts val="0"/>
              </a:spcBef>
            </a:pPr>
            <a:endParaRPr lang="cs-CZ" sz="2800" b="1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cs-CZ" sz="2800" b="1" dirty="0">
                <a:solidFill>
                  <a:schemeClr val="tx2"/>
                </a:solidFill>
              </a:rPr>
              <a:t>kapalina</a:t>
            </a:r>
          </a:p>
          <a:p>
            <a:pPr>
              <a:spcBef>
                <a:spcPts val="0"/>
              </a:spcBef>
            </a:pPr>
            <a:endParaRPr lang="cs-CZ" sz="2800" b="1" i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r>
              <a:rPr lang="cs-CZ" sz="2800" b="1" dirty="0">
                <a:solidFill>
                  <a:schemeClr val="tx2"/>
                </a:solidFill>
              </a:rPr>
              <a:t>led</a:t>
            </a:r>
          </a:p>
        </p:txBody>
      </p:sp>
      <p:pic>
        <p:nvPicPr>
          <p:cNvPr id="1026" name="Picture 2" descr="Soubor:Glacial iceberg in Argent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0758" y="1512888"/>
            <a:ext cx="6192000" cy="4644000"/>
          </a:xfrm>
          <a:prstGeom prst="rect">
            <a:avLst/>
          </a:prstGeom>
          <a:noFill/>
        </p:spPr>
      </p:pic>
      <p:cxnSp>
        <p:nvCxnSpPr>
          <p:cNvPr id="15" name="Přímá spojovací šipka 14"/>
          <p:cNvCxnSpPr/>
          <p:nvPr/>
        </p:nvCxnSpPr>
        <p:spPr>
          <a:xfrm flipV="1">
            <a:off x="4079776" y="2420888"/>
            <a:ext cx="5400600" cy="792088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>
            <a:off x="3647728" y="4149080"/>
            <a:ext cx="2664296" cy="1584176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2783632" y="4509120"/>
            <a:ext cx="3096344" cy="360040"/>
          </a:xfrm>
          <a:prstGeom prst="straightConnector1">
            <a:avLst/>
          </a:prstGeom>
          <a:ln w="222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3">
            <a:extLst>
              <a:ext uri="{FF2B5EF4-FFF2-40B4-BE49-F238E27FC236}">
                <a16:creationId xmlns:a16="http://schemas.microsoft.com/office/drawing/2014/main" id="{14087BF7-D5EA-4B7E-BE00-FEBCC9EBC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801" y="1023938"/>
            <a:ext cx="5578475" cy="5486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625475" indent="-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1800" dirty="0">
                <a:latin typeface="Arial" panose="020B0604020202020204" pitchFamily="34" charset="0"/>
              </a:rPr>
              <a:t>Rozdělení podpovrchové vody</a:t>
            </a:r>
          </a:p>
          <a:p>
            <a:pPr algn="ctr" eaLnBrk="1" hangingPunct="1">
              <a:buFontTx/>
              <a:buChar char="•"/>
            </a:pPr>
            <a:endParaRPr kumimoji="0" lang="cs-CZ" altLang="cs-CZ" sz="1800" dirty="0"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endParaRPr kumimoji="0" lang="cs-CZ" altLang="cs-CZ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70372" name="Freeform 4">
            <a:extLst>
              <a:ext uri="{FF2B5EF4-FFF2-40B4-BE49-F238E27FC236}">
                <a16:creationId xmlns:a16="http://schemas.microsoft.com/office/drawing/2014/main" id="{BD353270-DD22-40F3-A22A-A1606458B880}"/>
              </a:ext>
            </a:extLst>
          </p:cNvPr>
          <p:cNvSpPr>
            <a:spLocks/>
          </p:cNvSpPr>
          <p:nvPr/>
        </p:nvSpPr>
        <p:spPr bwMode="auto">
          <a:xfrm>
            <a:off x="3575050" y="1916113"/>
            <a:ext cx="4895850" cy="177800"/>
          </a:xfrm>
          <a:custGeom>
            <a:avLst/>
            <a:gdLst/>
            <a:ahLst/>
            <a:cxnLst>
              <a:cxn ang="0">
                <a:pos x="0" y="100"/>
              </a:cxn>
              <a:cxn ang="0">
                <a:pos x="1650" y="160"/>
              </a:cxn>
              <a:cxn ang="0">
                <a:pos x="2040" y="220"/>
              </a:cxn>
              <a:cxn ang="0">
                <a:pos x="2400" y="280"/>
              </a:cxn>
              <a:cxn ang="0">
                <a:pos x="4470" y="190"/>
              </a:cxn>
              <a:cxn ang="0">
                <a:pos x="6000" y="100"/>
              </a:cxn>
              <a:cxn ang="0">
                <a:pos x="6930" y="10"/>
              </a:cxn>
              <a:cxn ang="0">
                <a:pos x="7710" y="100"/>
              </a:cxn>
            </a:cxnLst>
            <a:rect l="0" t="0" r="r" b="b"/>
            <a:pathLst>
              <a:path w="7710" h="280">
                <a:moveTo>
                  <a:pt x="0" y="100"/>
                </a:moveTo>
                <a:cubicBezTo>
                  <a:pt x="552" y="31"/>
                  <a:pt x="1103" y="69"/>
                  <a:pt x="1650" y="160"/>
                </a:cubicBezTo>
                <a:cubicBezTo>
                  <a:pt x="2298" y="268"/>
                  <a:pt x="1307" y="104"/>
                  <a:pt x="2040" y="220"/>
                </a:cubicBezTo>
                <a:cubicBezTo>
                  <a:pt x="2160" y="239"/>
                  <a:pt x="2400" y="280"/>
                  <a:pt x="2400" y="280"/>
                </a:cubicBezTo>
                <a:cubicBezTo>
                  <a:pt x="3146" y="261"/>
                  <a:pt x="3743" y="218"/>
                  <a:pt x="4470" y="190"/>
                </a:cubicBezTo>
                <a:cubicBezTo>
                  <a:pt x="5092" y="112"/>
                  <a:pt x="5055" y="124"/>
                  <a:pt x="6000" y="100"/>
                </a:cubicBezTo>
                <a:cubicBezTo>
                  <a:pt x="6301" y="0"/>
                  <a:pt x="6629" y="110"/>
                  <a:pt x="6930" y="10"/>
                </a:cubicBezTo>
                <a:cubicBezTo>
                  <a:pt x="7108" y="21"/>
                  <a:pt x="7515" y="2"/>
                  <a:pt x="7710" y="100"/>
                </a:cubicBezTo>
              </a:path>
            </a:pathLst>
          </a:custGeom>
          <a:noFill/>
          <a:ln w="38100" cmpd="sng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70373" name="Line 5">
            <a:extLst>
              <a:ext uri="{FF2B5EF4-FFF2-40B4-BE49-F238E27FC236}">
                <a16:creationId xmlns:a16="http://schemas.microsoft.com/office/drawing/2014/main" id="{A813C6E4-EF19-48B2-AAC5-8F0CD3761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92513" y="3938588"/>
            <a:ext cx="48450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70374" name="Rectangle 6" descr="Šindele">
            <a:extLst>
              <a:ext uri="{FF2B5EF4-FFF2-40B4-BE49-F238E27FC236}">
                <a16:creationId xmlns:a16="http://schemas.microsoft.com/office/drawing/2014/main" id="{0FE40BC9-A029-4D50-ACC4-ED837FD4B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088" y="5646739"/>
            <a:ext cx="4845050" cy="365125"/>
          </a:xfrm>
          <a:prstGeom prst="rect">
            <a:avLst/>
          </a:prstGeom>
          <a:pattFill prst="shingle">
            <a:fgClr>
              <a:srgbClr val="000000"/>
            </a:fgClr>
            <a:bgClr>
              <a:srgbClr val="FFFFFF"/>
            </a:bgClr>
          </a:patt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70375" name="Line 7">
            <a:extLst>
              <a:ext uri="{FF2B5EF4-FFF2-40B4-BE49-F238E27FC236}">
                <a16:creationId xmlns:a16="http://schemas.microsoft.com/office/drawing/2014/main" id="{A8D2B68E-9919-4F99-83CE-2B62A83352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7975" y="3930651"/>
            <a:ext cx="0" cy="17383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70376" name="Line 8">
            <a:extLst>
              <a:ext uri="{FF2B5EF4-FFF2-40B4-BE49-F238E27FC236}">
                <a16:creationId xmlns:a16="http://schemas.microsoft.com/office/drawing/2014/main" id="{24179710-DF75-4843-860C-52A7221184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83563" y="1989139"/>
            <a:ext cx="19050" cy="3660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70377" name="Line 9">
            <a:extLst>
              <a:ext uri="{FF2B5EF4-FFF2-40B4-BE49-F238E27FC236}">
                <a16:creationId xmlns:a16="http://schemas.microsoft.com/office/drawing/2014/main" id="{D61EBBFC-3B73-4EAB-84A7-CF0433F93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2213" y="5084764"/>
            <a:ext cx="0" cy="5492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61" name="Text Box 10">
            <a:extLst>
              <a:ext uri="{FF2B5EF4-FFF2-40B4-BE49-F238E27FC236}">
                <a16:creationId xmlns:a16="http://schemas.microsoft.com/office/drawing/2014/main" id="{43BAD9BF-CA39-489B-B3AF-1BC3DDC60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1288" y="5148264"/>
            <a:ext cx="3544386" cy="3460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Nepropustné skalní podloží</a:t>
            </a:r>
            <a:endParaRPr kumimoji="0" lang="cs-CZ" altLang="cs-CZ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018" name="Text Box 11">
            <a:extLst>
              <a:ext uri="{FF2B5EF4-FFF2-40B4-BE49-F238E27FC236}">
                <a16:creationId xmlns:a16="http://schemas.microsoft.com/office/drawing/2014/main" id="{D85EF67E-4DCC-48C6-9AAF-26D72FD0A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4" y="4076701"/>
            <a:ext cx="3889376" cy="1008063"/>
          </a:xfrm>
          <a:prstGeom prst="rect">
            <a:avLst/>
          </a:prstGeom>
          <a:solidFill>
            <a:srgbClr val="46C8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kumimoji="0" lang="cs-CZ" sz="1800" dirty="0"/>
              <a:t>Pásmo nasycení</a:t>
            </a:r>
            <a:r>
              <a:rPr kumimoji="0" lang="cs-CZ" sz="1800" dirty="0">
                <a:solidFill>
                  <a:srgbClr val="000000"/>
                </a:solidFill>
              </a:rPr>
              <a:t> – </a:t>
            </a:r>
            <a:r>
              <a:rPr kumimoji="0" lang="cs-CZ" sz="1800" dirty="0">
                <a:solidFill>
                  <a:srgbClr val="0000FF"/>
                </a:solidFill>
              </a:rPr>
              <a:t>část geologického profilu, ve které jsou póry zcela zaplněny vodou</a:t>
            </a:r>
            <a:endParaRPr kumimoji="0" lang="cs-CZ" sz="2000" dirty="0">
              <a:solidFill>
                <a:srgbClr val="0000FF"/>
              </a:solidFill>
            </a:endParaRPr>
          </a:p>
        </p:txBody>
      </p:sp>
      <p:sp>
        <p:nvSpPr>
          <p:cNvPr id="3770380" name="Line 12">
            <a:extLst>
              <a:ext uri="{FF2B5EF4-FFF2-40B4-BE49-F238E27FC236}">
                <a16:creationId xmlns:a16="http://schemas.microsoft.com/office/drawing/2014/main" id="{27DD29E4-F175-45DF-80FC-DD228B06D1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8713" y="3382964"/>
            <a:ext cx="0" cy="547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64" name="Text Box 13">
            <a:extLst>
              <a:ext uri="{FF2B5EF4-FFF2-40B4-BE49-F238E27FC236}">
                <a16:creationId xmlns:a16="http://schemas.microsoft.com/office/drawing/2014/main" id="{0C75D793-CF39-4449-AC4A-08219E7ED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2" y="3500440"/>
            <a:ext cx="3223373" cy="28574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Hladina podzemní vody</a:t>
            </a:r>
            <a:endParaRPr kumimoji="0" lang="cs-CZ" altLang="cs-CZ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3021" name="Text Box 14">
            <a:extLst>
              <a:ext uri="{FF2B5EF4-FFF2-40B4-BE49-F238E27FC236}">
                <a16:creationId xmlns:a16="http://schemas.microsoft.com/office/drawing/2014/main" id="{29FF1FAF-0116-4F29-A60D-FBB1E5C0C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2133600"/>
            <a:ext cx="4057650" cy="1150938"/>
          </a:xfrm>
          <a:prstGeom prst="rect">
            <a:avLst/>
          </a:prstGeom>
          <a:solidFill>
            <a:srgbClr val="46C8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kumimoji="0" lang="cs-CZ" sz="1800" dirty="0"/>
              <a:t>Pásmo provzdušnění (aerace) </a:t>
            </a:r>
            <a:r>
              <a:rPr kumimoji="0" lang="cs-CZ" sz="1800" dirty="0">
                <a:solidFill>
                  <a:srgbClr val="0000FF"/>
                </a:solidFill>
              </a:rPr>
              <a:t> - část geologického profilu mezi povrchem terénu a pásmem nasycení, kde část prostoru je vyplněna vzduchem</a:t>
            </a:r>
            <a:endParaRPr kumimoji="0" lang="cs-CZ" sz="2000" dirty="0"/>
          </a:p>
        </p:txBody>
      </p:sp>
      <p:sp>
        <p:nvSpPr>
          <p:cNvPr id="49166" name="Text Box 15">
            <a:extLst>
              <a:ext uri="{FF2B5EF4-FFF2-40B4-BE49-F238E27FC236}">
                <a16:creationId xmlns:a16="http://schemas.microsoft.com/office/drawing/2014/main" id="{12D86D07-76FF-4D42-AAB8-8003446B2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1484313"/>
            <a:ext cx="155575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5475" indent="-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Povrch země</a:t>
            </a:r>
            <a:endParaRPr kumimoji="0"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3770384" name="Line 16">
            <a:extLst>
              <a:ext uri="{FF2B5EF4-FFF2-40B4-BE49-F238E27FC236}">
                <a16:creationId xmlns:a16="http://schemas.microsoft.com/office/drawing/2014/main" id="{8EC8221F-75CD-4E74-B63D-A3C4216480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8075" y="1341439"/>
            <a:ext cx="0" cy="5492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68" name="Text Box 4">
            <a:extLst>
              <a:ext uri="{FF2B5EF4-FFF2-40B4-BE49-F238E27FC236}">
                <a16:creationId xmlns:a16="http://schemas.microsoft.com/office/drawing/2014/main" id="{FB64CD4D-D5EB-4E03-B1C2-AE55DC201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  <p:sp>
        <p:nvSpPr>
          <p:cNvPr id="49169" name="TextovéPole 16">
            <a:extLst>
              <a:ext uri="{FF2B5EF4-FFF2-40B4-BE49-F238E27FC236}">
                <a16:creationId xmlns:a16="http://schemas.microsoft.com/office/drawing/2014/main" id="{5CAEC1FC-B52A-4A6A-995E-C18BC4E3B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3676" y="4724400"/>
            <a:ext cx="1584325" cy="18158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1600" dirty="0">
                <a:latin typeface="Arial" panose="020B0604020202020204" pitchFamily="34" charset="0"/>
              </a:rPr>
              <a:t>Izolátor –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horninové těleso pro vodu málo propustné nebo nepropustné </a:t>
            </a:r>
          </a:p>
        </p:txBody>
      </p:sp>
      <p:cxnSp>
        <p:nvCxnSpPr>
          <p:cNvPr id="49170" name="Přímá spojovací šipka 18">
            <a:extLst>
              <a:ext uri="{FF2B5EF4-FFF2-40B4-BE49-F238E27FC236}">
                <a16:creationId xmlns:a16="http://schemas.microsoft.com/office/drawing/2014/main" id="{4AFB1662-8780-4706-A2CA-477BE2E0F761}"/>
              </a:ext>
            </a:extLst>
          </p:cNvPr>
          <p:cNvCxnSpPr>
            <a:cxnSpLocks noChangeShapeType="1"/>
            <a:stCxn id="49169" idx="1"/>
          </p:cNvCxnSpPr>
          <p:nvPr/>
        </p:nvCxnSpPr>
        <p:spPr bwMode="auto">
          <a:xfrm flipH="1">
            <a:off x="8543925" y="5632341"/>
            <a:ext cx="539751" cy="244584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71" name="TextovéPole 21">
            <a:extLst>
              <a:ext uri="{FF2B5EF4-FFF2-40B4-BE49-F238E27FC236}">
                <a16:creationId xmlns:a16="http://schemas.microsoft.com/office/drawing/2014/main" id="{989C41E4-DBA9-463C-9A38-A376826EC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2636838"/>
            <a:ext cx="1584325" cy="206210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1600" dirty="0">
                <a:latin typeface="Arial" panose="020B0604020202020204" pitchFamily="34" charset="0"/>
              </a:rPr>
              <a:t>Kolektor –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propustné horninové těleso schopné shromažďovat vodu a dále ji vést</a:t>
            </a:r>
          </a:p>
        </p:txBody>
      </p:sp>
      <p:cxnSp>
        <p:nvCxnSpPr>
          <p:cNvPr id="49172" name="Přímá spojovací šipka 22">
            <a:extLst>
              <a:ext uri="{FF2B5EF4-FFF2-40B4-BE49-F238E27FC236}">
                <a16:creationId xmlns:a16="http://schemas.microsoft.com/office/drawing/2014/main" id="{E6899AC3-A908-4085-8801-079E42F0733C}"/>
              </a:ext>
            </a:extLst>
          </p:cNvPr>
          <p:cNvCxnSpPr>
            <a:cxnSpLocks noChangeShapeType="1"/>
            <a:stCxn id="49171" idx="3"/>
          </p:cNvCxnSpPr>
          <p:nvPr/>
        </p:nvCxnSpPr>
        <p:spPr bwMode="auto">
          <a:xfrm flipV="1">
            <a:off x="3108326" y="2924177"/>
            <a:ext cx="611187" cy="743713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173" name="TextovéPole 27">
            <a:extLst>
              <a:ext uri="{FF2B5EF4-FFF2-40B4-BE49-F238E27FC236}">
                <a16:creationId xmlns:a16="http://schemas.microsoft.com/office/drawing/2014/main" id="{526970A0-5A32-4E53-939D-1CF8C45A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6" y="1700214"/>
            <a:ext cx="1692275" cy="25558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lang="cs-CZ" altLang="cs-CZ" sz="1600" dirty="0">
                <a:latin typeface="Arial" panose="020B0604020202020204" pitchFamily="34" charset="0"/>
              </a:rPr>
              <a:t>Zvodeň – </a:t>
            </a:r>
            <a:r>
              <a:rPr lang="cs-CZ" altLang="cs-CZ" sz="1600" dirty="0">
                <a:solidFill>
                  <a:srgbClr val="0000FF"/>
                </a:solidFill>
                <a:latin typeface="Arial" panose="020B0604020202020204" pitchFamily="34" charset="0"/>
              </a:rPr>
              <a:t>hydraulicky spojitá akumulace gravitačních podzemních vod v pásmu nasycení vyplňující kolektor</a:t>
            </a:r>
            <a:r>
              <a:rPr lang="cs-CZ" altLang="cs-CZ" sz="1600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3344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>
            <a:extLst>
              <a:ext uri="{FF2B5EF4-FFF2-40B4-BE49-F238E27FC236}">
                <a16:creationId xmlns:a16="http://schemas.microsoft.com/office/drawing/2014/main" id="{B7812831-342A-4BB6-9FE0-EDA45BF39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1052514"/>
            <a:ext cx="8713787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7063" indent="-534988" eaLnBrk="0" hangingPunct="0"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7063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Podmínky pro vznik podzemní vody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jsou přibližně do hloubky 10 km pod zemským povrchem.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Zásoby podzemní vody se </a:t>
            </a:r>
            <a:r>
              <a:rPr kumimoji="0" lang="cs-CZ" altLang="cs-CZ" sz="2400" dirty="0">
                <a:latin typeface="Arial" panose="020B0604020202020204" pitchFamily="34" charset="0"/>
              </a:rPr>
              <a:t>doplňují trojím způsobem: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Infiltrací srážkových a povrchových vod (nejvýznamnější)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Kondenzací vodních par v půdě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Vznikem a kondenzací vodních par z magmatu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Část podzemních vod vzniká </a:t>
            </a:r>
            <a:r>
              <a:rPr kumimoji="0" lang="cs-CZ" altLang="cs-CZ" sz="2400" dirty="0">
                <a:latin typeface="Arial" panose="020B0604020202020204" pitchFamily="34" charset="0"/>
              </a:rPr>
              <a:t>břehovou infiltrací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– pronikáním povrchových vod z nádrží nebo toků do kolektorů vlivem hydraulického gradientu.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Text Box 4">
            <a:extLst>
              <a:ext uri="{FF2B5EF4-FFF2-40B4-BE49-F238E27FC236}">
                <a16:creationId xmlns:a16="http://schemas.microsoft.com/office/drawing/2014/main" id="{AC838BFC-00CA-44D9-8170-D6E0808BC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10390690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24769164-1AAA-49F9-A5B8-6A0DDF78B0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981075"/>
            <a:ext cx="8001000" cy="511175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Rectangle 3">
            <a:extLst>
              <a:ext uri="{FF2B5EF4-FFF2-40B4-BE49-F238E27FC236}">
                <a16:creationId xmlns:a16="http://schemas.microsoft.com/office/drawing/2014/main" id="{3F1C9852-3FF3-486C-A309-C88CAE21C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4221163"/>
            <a:ext cx="482441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84175" indent="-384175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Vrstva půdní vlhkosti</a:t>
            </a:r>
          </a:p>
          <a:p>
            <a:pPr eaLnBrk="1" hangingPunct="1"/>
            <a:endParaRPr kumimoji="0" lang="cs-CZ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Zóna aerace (vadozní zóna, nesaturovaná zóna)</a:t>
            </a:r>
          </a:p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Kapilární třáseň </a:t>
            </a:r>
          </a:p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Hladina podzemní vody</a:t>
            </a:r>
          </a:p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Saturovaná zóna</a:t>
            </a:r>
            <a:endParaRPr kumimoji="0" lang="en-US" altLang="cs-CZ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3A1BC86B-1724-409B-A3D9-A28F16EE7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987335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9EAC8448-7260-4BC5-ABEF-DF23067F6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981076"/>
            <a:ext cx="70500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Většina podzemní vody je v pohybu.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Pohyb závisí na:</a:t>
            </a: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porozitě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(procentické zastoupení pórů)</a:t>
            </a:r>
          </a:p>
          <a:p>
            <a:pPr eaLnBrk="1" hangingPunct="1"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permeabilitě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(měřítko snadnosti pohybu vody)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25F535C9-5EBA-480D-82FB-818968539E2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9538" y="2997036"/>
            <a:ext cx="4261686" cy="3597728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Rectangle 4">
            <a:extLst>
              <a:ext uri="{FF2B5EF4-FFF2-40B4-BE49-F238E27FC236}">
                <a16:creationId xmlns:a16="http://schemas.microsoft.com/office/drawing/2014/main" id="{1C4AB39C-B115-4410-B42A-685DEDACD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8" y="3057596"/>
            <a:ext cx="27860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Molekulární přitažlivost</a:t>
            </a:r>
          </a:p>
        </p:txBody>
      </p:sp>
      <p:sp>
        <p:nvSpPr>
          <p:cNvPr id="52229" name="Rectangle 6">
            <a:extLst>
              <a:ext uri="{FF2B5EF4-FFF2-40B4-BE49-F238E27FC236}">
                <a16:creationId xmlns:a16="http://schemas.microsoft.com/office/drawing/2014/main" id="{BC8F2636-6813-420A-AB70-D333F6818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9" y="4987996"/>
            <a:ext cx="45370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Při stejné porozitě různá permeabilita</a:t>
            </a:r>
          </a:p>
        </p:txBody>
      </p:sp>
      <p:sp>
        <p:nvSpPr>
          <p:cNvPr id="52230" name="Text Box 4">
            <a:extLst>
              <a:ext uri="{FF2B5EF4-FFF2-40B4-BE49-F238E27FC236}">
                <a16:creationId xmlns:a16="http://schemas.microsoft.com/office/drawing/2014/main" id="{29227AAF-6281-4D89-94D0-5E0E8E463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643" y="164850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37217363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807290C9-D1E3-400F-9199-ABFB0A75A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052514"/>
            <a:ext cx="853757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5475" indent="-5365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 pochopení hydrogeologických podmínek je nutné znát fyzikálně-chemické vlastnosti horniny v zájmové oblasti.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Nejdůležitější vlastností pro tok podzemní vody je </a:t>
            </a:r>
            <a:r>
              <a:rPr kumimoji="0" lang="cs-CZ" altLang="cs-CZ" sz="2400" dirty="0">
                <a:latin typeface="Arial" panose="020B0604020202020204" pitchFamily="34" charset="0"/>
              </a:rPr>
              <a:t>porozita horniny. 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Pokud je celkový objem krychle horniny Vt, objem pevných částic Vs a objem volného prostoru Vv, potom je </a:t>
            </a:r>
            <a:r>
              <a:rPr kumimoji="0" lang="cs-CZ" altLang="cs-CZ" sz="2400" dirty="0">
                <a:latin typeface="Arial" panose="020B0604020202020204" pitchFamily="34" charset="0"/>
              </a:rPr>
              <a:t>porozita N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definována následujícími vztahy: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Vt  = Vs + Vv</a:t>
            </a:r>
          </a:p>
          <a:p>
            <a:pPr algn="ctr"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 = Vv/Vt = 1 – ( Vs/Vt )</a:t>
            </a:r>
          </a:p>
        </p:txBody>
      </p:sp>
      <p:sp>
        <p:nvSpPr>
          <p:cNvPr id="53251" name="Text Box 4">
            <a:extLst>
              <a:ext uri="{FF2B5EF4-FFF2-40B4-BE49-F238E27FC236}">
                <a16:creationId xmlns:a16="http://schemas.microsoft.com/office/drawing/2014/main" id="{057CAB72-0343-401E-9480-DF9F686FD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411497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>
            <a:extLst>
              <a:ext uri="{FF2B5EF4-FFF2-40B4-BE49-F238E27FC236}">
                <a16:creationId xmlns:a16="http://schemas.microsoft.com/office/drawing/2014/main" id="{210B29E8-7849-4527-BE0A-E28E20A2B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275" y="981075"/>
            <a:ext cx="5100638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5475" indent="-5365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Porozita je velmi důležitý parametr pro odhad rychlosti šíření kontaminace v podzemí.  </a:t>
            </a:r>
          </a:p>
          <a:p>
            <a:pPr eaLnBrk="1" hangingPunct="1"/>
            <a:endParaRPr kumimoji="0" lang="cs-CZ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Závislost prolínání vody horninou v závislosti na její struktuře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C4F08698-C86D-4DD3-B19A-ACB27EA45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943" y="3870216"/>
            <a:ext cx="4004094" cy="225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1D8448-87A5-4DF4-888E-DBE7DA0C465A}"/>
              </a:ext>
            </a:extLst>
          </p:cNvPr>
          <p:cNvGrpSpPr/>
          <p:nvPr/>
        </p:nvGrpSpPr>
        <p:grpSpPr>
          <a:xfrm>
            <a:off x="1151021" y="0"/>
            <a:ext cx="3722688" cy="6858000"/>
            <a:chOff x="1524000" y="0"/>
            <a:chExt cx="3722688" cy="6858000"/>
          </a:xfrm>
        </p:grpSpPr>
        <p:pic>
          <p:nvPicPr>
            <p:cNvPr id="54276" name="Picture 5">
              <a:extLst>
                <a:ext uri="{FF2B5EF4-FFF2-40B4-BE49-F238E27FC236}">
                  <a16:creationId xmlns:a16="http://schemas.microsoft.com/office/drawing/2014/main" id="{3211A2D2-41D5-450E-8C85-566821140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0"/>
              <a:ext cx="3722688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77" name="Rectangle 6">
              <a:extLst>
                <a:ext uri="{FF2B5EF4-FFF2-40B4-BE49-F238E27FC236}">
                  <a16:creationId xmlns:a16="http://schemas.microsoft.com/office/drawing/2014/main" id="{E1EAB229-682F-4ED3-AB3F-752DC0E4B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00" y="279400"/>
              <a:ext cx="928688" cy="457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384175" indent="-384175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kumimoji="0" lang="cs-CZ" altLang="cs-CZ" sz="24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30 %</a:t>
              </a:r>
              <a:endParaRPr kumimoji="0" lang="en-US" altLang="cs-CZ" sz="24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278" name="Rectangle 7">
              <a:extLst>
                <a:ext uri="{FF2B5EF4-FFF2-40B4-BE49-F238E27FC236}">
                  <a16:creationId xmlns:a16="http://schemas.microsoft.com/office/drawing/2014/main" id="{A7ACC302-9392-4464-BB35-3B9D99FE0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5789" y="2301875"/>
              <a:ext cx="928687" cy="457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384175" indent="-384175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kumimoji="0" lang="cs-CZ" altLang="cs-CZ" sz="24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15 %</a:t>
              </a:r>
              <a:endParaRPr kumimoji="0" lang="en-US" altLang="cs-CZ" sz="24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279" name="Rectangle 8">
              <a:extLst>
                <a:ext uri="{FF2B5EF4-FFF2-40B4-BE49-F238E27FC236}">
                  <a16:creationId xmlns:a16="http://schemas.microsoft.com/office/drawing/2014/main" id="{18674066-4685-463A-A8A5-D3A1F74CF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8963" y="5899150"/>
              <a:ext cx="1357312" cy="457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marL="384175" indent="-384175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1pPr>
              <a:lvl2pPr marL="742950" indent="-28575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2pPr>
              <a:lvl3pPr marL="11430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3pPr>
              <a:lvl4pPr marL="16002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4pPr>
              <a:lvl5pPr marL="2057400" indent="-228600" eaLnBrk="0" hangingPunct="0"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kumimoji="1" sz="2800" b="1">
                  <a:solidFill>
                    <a:srgbClr val="FF0000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/>
              <a:r>
                <a:rPr kumimoji="0" lang="cs-CZ" altLang="cs-CZ" sz="24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cement</a:t>
              </a:r>
              <a:endParaRPr kumimoji="0" lang="en-US" altLang="cs-CZ" sz="2400" dirty="0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4280" name="Text Box 15">
            <a:extLst>
              <a:ext uri="{FF2B5EF4-FFF2-40B4-BE49-F238E27FC236}">
                <a16:creationId xmlns:a16="http://schemas.microsoft.com/office/drawing/2014/main" id="{05C5D802-C249-460D-8108-0E83A313A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88913"/>
            <a:ext cx="4679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3291728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>
            <a:extLst>
              <a:ext uri="{FF2B5EF4-FFF2-40B4-BE49-F238E27FC236}">
                <a16:creationId xmlns:a16="http://schemas.microsoft.com/office/drawing/2014/main" id="{7AB0A6F5-A75E-42BF-A462-7A267C554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4968875" cy="533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5475" indent="-5365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Porozita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závisí na struktuře horniny. </a:t>
            </a:r>
          </a:p>
          <a:p>
            <a:pPr eaLnBrk="1" hangingPunct="1"/>
            <a:endParaRPr kumimoji="0" lang="cs-CZ" altLang="cs-CZ" sz="9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Kubická struktura má průměrně 32 % volného prostoru, hexagonální struktura kolem 26 %. </a:t>
            </a:r>
          </a:p>
          <a:p>
            <a:pPr eaLnBrk="1" hangingPunct="1"/>
            <a:endParaRPr kumimoji="0" lang="cs-CZ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Porozita kolísá v širokém rozmezí, hodnotu menší než 1 % má beztvará krystalická břidlice, porozitu 50 % tvořící se jíl. </a:t>
            </a:r>
          </a:p>
          <a:p>
            <a:pPr eaLnBrk="1" hangingPunct="1"/>
            <a:endParaRPr kumimoji="0" lang="cs-CZ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Typické hodnoty porozity pro různé typy hornin:</a:t>
            </a:r>
          </a:p>
        </p:txBody>
      </p:sp>
      <p:graphicFrame>
        <p:nvGraphicFramePr>
          <p:cNvPr id="3777614" name="Group 78">
            <a:extLst>
              <a:ext uri="{FF2B5EF4-FFF2-40B4-BE49-F238E27FC236}">
                <a16:creationId xmlns:a16="http://schemas.microsoft.com/office/drawing/2014/main" id="{4C170209-9B0B-43EF-89F7-4FD47A58881C}"/>
              </a:ext>
            </a:extLst>
          </p:cNvPr>
          <p:cNvGraphicFramePr>
            <a:graphicFrameLocks noGrp="1"/>
          </p:cNvGraphicFramePr>
          <p:nvPr/>
        </p:nvGraphicFramePr>
        <p:xfrm>
          <a:off x="6816726" y="3213100"/>
          <a:ext cx="3630613" cy="2743200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Materiál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Porozita ( %</a:t>
                      </a: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 )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štěrk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25-40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písek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25-50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bahno, naplavenina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35-50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jíl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40-70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pískovec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5-30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vápenec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5-30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břidlice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1-10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krystalická hornina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Times New Roman" pitchFamily="18" charset="0"/>
                        </a:rPr>
                        <a:t>1-10</a:t>
                      </a:r>
                      <a:endParaRPr kumimoji="1" 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5331" name="Text Box 4">
            <a:extLst>
              <a:ext uri="{FF2B5EF4-FFF2-40B4-BE49-F238E27FC236}">
                <a16:creationId xmlns:a16="http://schemas.microsoft.com/office/drawing/2014/main" id="{BD147E11-A4FC-4DA7-88EA-B3095B3AB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4828457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8ED8365-89AE-412B-8AE1-DE69C31F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020" y="1341865"/>
            <a:ext cx="6476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Pohyb v zóně aerace (půdní vlhkost)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Pohyb v saturované zóně (perkolace)</a:t>
            </a:r>
          </a:p>
        </p:txBody>
      </p:sp>
      <p:pic>
        <p:nvPicPr>
          <p:cNvPr id="56323" name="Picture 3">
            <a:extLst>
              <a:ext uri="{FF2B5EF4-FFF2-40B4-BE49-F238E27FC236}">
                <a16:creationId xmlns:a16="http://schemas.microsoft.com/office/drawing/2014/main" id="{7CF822B7-F7E1-4336-A161-07019B0A461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6" y="972534"/>
            <a:ext cx="3889375" cy="2606675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>
            <a:extLst>
              <a:ext uri="{FF2B5EF4-FFF2-40B4-BE49-F238E27FC236}">
                <a16:creationId xmlns:a16="http://schemas.microsoft.com/office/drawing/2014/main" id="{FD14BF86-4B30-48EF-81D8-714723B60AF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2852739"/>
            <a:ext cx="5283200" cy="3208337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Rectangle 5">
            <a:extLst>
              <a:ext uri="{FF2B5EF4-FFF2-40B4-BE49-F238E27FC236}">
                <a16:creationId xmlns:a16="http://schemas.microsoft.com/office/drawing/2014/main" id="{FB390C04-D86E-4238-A828-76C620274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1" y="4975652"/>
            <a:ext cx="46075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Oblast doplňování a odvodňování – časový režim</a:t>
            </a:r>
          </a:p>
        </p:txBody>
      </p:sp>
      <p:sp>
        <p:nvSpPr>
          <p:cNvPr id="56326" name="Text Box 13">
            <a:extLst>
              <a:ext uri="{FF2B5EF4-FFF2-40B4-BE49-F238E27FC236}">
                <a16:creationId xmlns:a16="http://schemas.microsoft.com/office/drawing/2014/main" id="{FAA81630-476D-4896-822E-F2DC3F2FE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Pohyb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37546962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4EB9D3EF-1E0D-44AA-B6CB-995520556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623840"/>
            <a:ext cx="1870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Sezónní vlivy</a:t>
            </a:r>
          </a:p>
        </p:txBody>
      </p:sp>
      <p:pic>
        <p:nvPicPr>
          <p:cNvPr id="57347" name="Picture 3">
            <a:extLst>
              <a:ext uri="{FF2B5EF4-FFF2-40B4-BE49-F238E27FC236}">
                <a16:creationId xmlns:a16="http://schemas.microsoft.com/office/drawing/2014/main" id="{78AB07CF-8F39-4FC3-8749-8536AFD1BEB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09701"/>
            <a:ext cx="2736850" cy="219075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>
            <a:extLst>
              <a:ext uri="{FF2B5EF4-FFF2-40B4-BE49-F238E27FC236}">
                <a16:creationId xmlns:a16="http://schemas.microsoft.com/office/drawing/2014/main" id="{81FF28EC-6327-4F41-BC8C-EA85F05C2D4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424363"/>
            <a:ext cx="3505200" cy="19812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>
            <a:extLst>
              <a:ext uri="{FF2B5EF4-FFF2-40B4-BE49-F238E27FC236}">
                <a16:creationId xmlns:a16="http://schemas.microsoft.com/office/drawing/2014/main" id="{55912A1D-64A8-4526-B586-C9D4EF530F5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6" y="902127"/>
            <a:ext cx="3751263" cy="511175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Rectangle 6">
            <a:extLst>
              <a:ext uri="{FF2B5EF4-FFF2-40B4-BE49-F238E27FC236}">
                <a16:creationId xmlns:a16="http://schemas.microsoft.com/office/drawing/2014/main" id="{8F95C6F4-BB8F-4934-A632-7630E9EEC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3458002"/>
            <a:ext cx="2552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Rychlost proudění</a:t>
            </a:r>
          </a:p>
        </p:txBody>
      </p:sp>
      <p:sp>
        <p:nvSpPr>
          <p:cNvPr id="57351" name="Text Box 14">
            <a:extLst>
              <a:ext uri="{FF2B5EF4-FFF2-40B4-BE49-F238E27FC236}">
                <a16:creationId xmlns:a16="http://schemas.microsoft.com/office/drawing/2014/main" id="{6C0A660B-FDB5-4976-A299-7FAE1CCF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Pohyb podzemní vody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1D591-ABB6-4B6D-A0CC-7460B3CD0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342" y="2690958"/>
            <a:ext cx="3092281" cy="1926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231B35-7607-4C5E-BF3B-417F6F9FEC5B}"/>
              </a:ext>
            </a:extLst>
          </p:cNvPr>
          <p:cNvSpPr txBox="1"/>
          <p:nvPr/>
        </p:nvSpPr>
        <p:spPr>
          <a:xfrm>
            <a:off x="4511040" y="202285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dirty="0">
                <a:solidFill>
                  <a:srgbClr val="0000DC"/>
                </a:solidFill>
                <a:effectLst/>
                <a:latin typeface="+mn-lt"/>
              </a:rPr>
              <a:t>Darcyho zákon:</a:t>
            </a:r>
          </a:p>
        </p:txBody>
      </p:sp>
    </p:spTree>
    <p:extLst>
      <p:ext uri="{BB962C8B-B14F-4D97-AF65-F5344CB8AC3E}">
        <p14:creationId xmlns:p14="http://schemas.microsoft.com/office/powerpoint/2010/main" val="1028340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A9A03D0C-1E87-4939-927B-A7E93FFB9AF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6"/>
            <a:ext cx="3924300" cy="2397125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>
            <a:extLst>
              <a:ext uri="{FF2B5EF4-FFF2-40B4-BE49-F238E27FC236}">
                <a16:creationId xmlns:a16="http://schemas.microsoft.com/office/drawing/2014/main" id="{A743E63C-F85D-40FA-950D-2AF1CAD26CB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981075"/>
            <a:ext cx="3290888" cy="5068888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310092B7-41EB-4936-9C32-528A051CAC8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573463"/>
            <a:ext cx="4357687" cy="2462212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 Box 12">
            <a:extLst>
              <a:ext uri="{FF2B5EF4-FFF2-40B4-BE49-F238E27FC236}">
                <a16:creationId xmlns:a16="http://schemas.microsoft.com/office/drawing/2014/main" id="{AFE2354E-2649-4D5E-A03A-DD3A215C8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Pohyb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473166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B6DFA3A-96FA-4851-9835-E91882EF3F7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038600" y="333375"/>
            <a:ext cx="8153400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3200" dirty="0">
                <a:latin typeface="Arial" panose="020B0604020202020204" pitchFamily="34" charset="0"/>
              </a:rPr>
              <a:t>Světové vodní zdroje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32BBC3BF-78E4-4716-8F3B-492B92E5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1" y="1768475"/>
            <a:ext cx="5113337" cy="3321050"/>
          </a:xfrm>
          <a:prstGeom prst="rect">
            <a:avLst/>
          </a:prstGeom>
          <a:solidFill>
            <a:srgbClr val="33CCCC">
              <a:alpha val="23921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45F678C-DACD-4B1B-8989-42B600F71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981075"/>
            <a:ext cx="3543300" cy="50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9691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DC9C9F42-FED6-4FD7-BDCD-BA11B120F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kumimoji="0" lang="cs-CZ" altLang="cs-CZ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Artézské systémy</a:t>
            </a:r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8FE30E47-2AE3-4E75-AB86-CBF16672FD2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166971"/>
            <a:ext cx="5384800" cy="3392423"/>
          </a:xfrm>
          <a:prstGeom prst="rect">
            <a:avLst/>
          </a:prstGeom>
          <a:solidFill>
            <a:srgbClr val="FFFFFF"/>
          </a:solidFill>
          <a:ln>
            <a:noFill/>
            <a:miter lim="800000"/>
            <a:headEnd/>
            <a:tailEnd/>
          </a:ln>
        </p:spPr>
      </p:pic>
      <p:sp>
        <p:nvSpPr>
          <p:cNvPr id="59395" name="Rectangle 3">
            <a:extLst>
              <a:ext uri="{FF2B5EF4-FFF2-40B4-BE49-F238E27FC236}">
                <a16:creationId xmlns:a16="http://schemas.microsoft.com/office/drawing/2014/main" id="{08C06C00-2F36-49B8-A87E-5676DC59D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2166971"/>
            <a:ext cx="5384800" cy="39591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Vlivy nadměrného čerpání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Snížení hladiny podzemní vody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Kompakce a poklesy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endParaRPr kumimoji="0" lang="cs-CZ" altLang="cs-CZ" b="0" dirty="0">
              <a:solidFill>
                <a:srgbClr val="0000DC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Soupeření o povrchovou vodu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Přenos mezi povodími</a:t>
            </a:r>
          </a:p>
        </p:txBody>
      </p:sp>
    </p:spTree>
    <p:extLst>
      <p:ext uri="{BB962C8B-B14F-4D97-AF65-F5344CB8AC3E}">
        <p14:creationId xmlns:p14="http://schemas.microsoft.com/office/powerpoint/2010/main" val="28040349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C199BAFD-9173-4D06-A7C4-65DB0A03DC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981075"/>
            <a:ext cx="1982788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>
            <a:extLst>
              <a:ext uri="{FF2B5EF4-FFF2-40B4-BE49-F238E27FC236}">
                <a16:creationId xmlns:a16="http://schemas.microsoft.com/office/drawing/2014/main" id="{15904139-E240-4D37-8AA1-9DB131CEAC6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141663"/>
            <a:ext cx="5400675" cy="2508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>
            <a:extLst>
              <a:ext uri="{FF2B5EF4-FFF2-40B4-BE49-F238E27FC236}">
                <a16:creationId xmlns:a16="http://schemas.microsoft.com/office/drawing/2014/main" id="{5A28877C-1C9A-465A-BDB5-60B75A48B58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4839" y="4629082"/>
            <a:ext cx="2190404" cy="16043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5">
            <a:extLst>
              <a:ext uri="{FF2B5EF4-FFF2-40B4-BE49-F238E27FC236}">
                <a16:creationId xmlns:a16="http://schemas.microsoft.com/office/drawing/2014/main" id="{9D7EFBF3-C567-40DE-8D3E-2DBAFB513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" y="908051"/>
            <a:ext cx="771810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Amu Darja, Syr Darja (hranice mezi Kazachstánem a Uzbekistánem)</a:t>
            </a:r>
            <a:endParaRPr kumimoji="0" lang="en-US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Před třiceti lety bylo Aralské jezero čtvrtým největším jezerem světa (68 000 km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, 16 m hloubka, 45 000 tun ryb ročně)</a:t>
            </a:r>
            <a:endParaRPr kumimoji="0" lang="en-US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Zavlažování: rybářské vesnice jsou 50 km od břehů, 40 000 km</a:t>
            </a:r>
            <a:r>
              <a:rPr kumimoji="0" lang="cs-CZ" altLang="cs-CZ" sz="20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, 9 m hloubka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BF57E0BC-C163-47BC-A1D4-FA58A2C34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077" y="3265488"/>
            <a:ext cx="1993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Aralské jezero</a:t>
            </a:r>
          </a:p>
        </p:txBody>
      </p:sp>
      <p:sp>
        <p:nvSpPr>
          <p:cNvPr id="60423" name="Rectangle 7">
            <a:extLst>
              <a:ext uri="{FF2B5EF4-FFF2-40B4-BE49-F238E27FC236}">
                <a16:creationId xmlns:a16="http://schemas.microsoft.com/office/drawing/2014/main" id="{EE0DFC63-B1B8-498B-A5AC-01CDE6FBF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0" y="3921196"/>
            <a:ext cx="32972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Zavlažovací systém v Iráku</a:t>
            </a:r>
          </a:p>
        </p:txBody>
      </p:sp>
      <p:sp>
        <p:nvSpPr>
          <p:cNvPr id="60424" name="Rectangle 8">
            <a:extLst>
              <a:ext uri="{FF2B5EF4-FFF2-40B4-BE49-F238E27FC236}">
                <a16:creationId xmlns:a16="http://schemas.microsoft.com/office/drawing/2014/main" id="{379950AF-1255-4E3B-875E-73ECB5292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6" y="5505521"/>
            <a:ext cx="25384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Zavlažování v Kanadě</a:t>
            </a:r>
          </a:p>
        </p:txBody>
      </p:sp>
      <p:sp>
        <p:nvSpPr>
          <p:cNvPr id="60425" name="Text Box 9">
            <a:extLst>
              <a:ext uri="{FF2B5EF4-FFF2-40B4-BE49-F238E27FC236}">
                <a16:creationId xmlns:a16="http://schemas.microsoft.com/office/drawing/2014/main" id="{E721DCD0-380E-49AF-9C99-75BB779EF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0" y="188914"/>
            <a:ext cx="20081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Dopady</a:t>
            </a:r>
          </a:p>
        </p:txBody>
      </p:sp>
    </p:spTree>
    <p:extLst>
      <p:ext uri="{BB962C8B-B14F-4D97-AF65-F5344CB8AC3E}">
        <p14:creationId xmlns:p14="http://schemas.microsoft.com/office/powerpoint/2010/main" val="21762516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>
            <a:extLst>
              <a:ext uri="{FF2B5EF4-FFF2-40B4-BE49-F238E27FC236}">
                <a16:creationId xmlns:a16="http://schemas.microsoft.com/office/drawing/2014/main" id="{011D21E1-D147-442E-B50C-BEC194EC9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981075"/>
            <a:ext cx="83788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5475" indent="-5365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Hydrogeologické podmínky mohou ovlivňovat kontaminaci do nesaturované či saturované zóny v závislosti tlakovém gradientu podzemní vody:</a:t>
            </a:r>
          </a:p>
        </p:txBody>
      </p:sp>
      <p:pic>
        <p:nvPicPr>
          <p:cNvPr id="61443" name="Picture 3">
            <a:extLst>
              <a:ext uri="{FF2B5EF4-FFF2-40B4-BE49-F238E27FC236}">
                <a16:creationId xmlns:a16="http://schemas.microsoft.com/office/drawing/2014/main" id="{A8B43E54-763B-438D-8232-8B24F64D8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276475"/>
            <a:ext cx="6580187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8673CA80-7589-4B54-BBF4-873AD52F0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Podzemní vody</a:t>
            </a:r>
          </a:p>
        </p:txBody>
      </p:sp>
    </p:spTree>
    <p:extLst>
      <p:ext uri="{BB962C8B-B14F-4D97-AF65-F5344CB8AC3E}">
        <p14:creationId xmlns:p14="http://schemas.microsoft.com/office/powerpoint/2010/main" val="13087004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3">
            <a:extLst>
              <a:ext uri="{FF2B5EF4-FFF2-40B4-BE49-F238E27FC236}">
                <a16:creationId xmlns:a16="http://schemas.microsoft.com/office/drawing/2014/main" id="{6CA1E563-14E6-4010-A20D-2C3266CC1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147" y="928689"/>
            <a:ext cx="9670467" cy="520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Chemické složení podzemních vod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je výsledkem vzájemného působení srážkových a povrchových vod, podzemní atmosféry a horninového prostředí – složení půd a hornin.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Složení PV je ovlivňováno: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latin typeface="Arial" panose="020B0604020202020204" pitchFamily="34" charset="0"/>
              </a:rPr>
              <a:t>Přímým rozpouštěním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nepříliš významné s výjimkou kontaktu se snadno rozpustnými minerály na bázi síranů a chloridů – sádrovec, anhydrit, kamenná sůl. Dochází také k přímému rozpouštění huminových látek z půdy.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latin typeface="Arial" panose="020B0604020202020204" pitchFamily="34" charset="0"/>
              </a:rPr>
              <a:t>Chemickým působením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působení CO</a:t>
            </a:r>
            <a:r>
              <a:rPr kumimoji="0" lang="cs-CZ" altLang="cs-CZ" sz="20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nebo minerálních kyselin (důlní vody) – převod málo rozpustných uhličitanů na hydrogenuhličitany, obecně hydrolytické reakce.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latin typeface="Arial" panose="020B0604020202020204" pitchFamily="34" charset="0"/>
              </a:rPr>
              <a:t>Vliv srážkových a povrchových vod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dle jejich složení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latin typeface="Arial" panose="020B0604020202020204" pitchFamily="34" charset="0"/>
              </a:rPr>
              <a:t>Modifikující přeměny –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primárně vzniklé komponenty podléhají druhotným modifikujícím přeměnám výměnou iontů, chemickou a biochemickou oxidací a redukcí – tzv</a:t>
            </a:r>
            <a:r>
              <a:rPr kumimoji="0" lang="cs-CZ" altLang="cs-CZ" sz="2000" dirty="0">
                <a:latin typeface="Arial" panose="020B0604020202020204" pitchFamily="34" charset="0"/>
              </a:rPr>
              <a:t>. metamorfóza chemismu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endParaRPr kumimoji="0"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62467" name="Text Box 10">
            <a:extLst>
              <a:ext uri="{FF2B5EF4-FFF2-40B4-BE49-F238E27FC236}">
                <a16:creationId xmlns:a16="http://schemas.microsoft.com/office/drawing/2014/main" id="{67AF15E3-802F-42A8-9936-769F575F4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88913"/>
            <a:ext cx="8642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Chemické složení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3965254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3">
            <a:extLst>
              <a:ext uri="{FF2B5EF4-FFF2-40B4-BE49-F238E27FC236}">
                <a16:creationId xmlns:a16="http://schemas.microsoft.com/office/drawing/2014/main" id="{86008445-E3E9-47BC-8812-B8B157275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640" y="1228220"/>
            <a:ext cx="9538119" cy="48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Přirozené znečištění: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během infiltrace půdními a horninovými vrstvami - rozpouštění, vyluhování - Cl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méně F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Br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I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3-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stopové prvky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za přítomnosti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a 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:</a:t>
            </a:r>
          </a:p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 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-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: CaCO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(Mg, Fe, Mn) - málo rozpustné; HCO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- lépe,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- redox děje: S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- biochemické děje - redox - aerobní biologický rozklad OL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   v provzdušněných vrstvách půdy, nitrifikace; anaerobní – redukce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SO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63491" name="Text Box 10">
            <a:extLst>
              <a:ext uri="{FF2B5EF4-FFF2-40B4-BE49-F238E27FC236}">
                <a16:creationId xmlns:a16="http://schemas.microsoft.com/office/drawing/2014/main" id="{1830580E-74F9-43D3-A399-0B935F21E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102099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AFF7031B-1CF1-4D1C-90B2-AB2B453A7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6269" y="1720840"/>
            <a:ext cx="839787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Potenciálně nebezpečné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Rozpustné ve vodě</a:t>
            </a: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Resistentní vůči biodegradaci</a:t>
            </a: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Užívané ve velkých množstvích</a:t>
            </a: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Toxické nebo škodlivé člověku</a:t>
            </a:r>
            <a:endParaRPr kumimoji="0"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64515" name="Text Box 10">
            <a:extLst>
              <a:ext uri="{FF2B5EF4-FFF2-40B4-BE49-F238E27FC236}">
                <a16:creationId xmlns:a16="http://schemas.microsoft.com/office/drawing/2014/main" id="{4B4F13D2-0A57-496F-9001-6AFD1ED5C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976545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3">
            <a:extLst>
              <a:ext uri="{FF2B5EF4-FFF2-40B4-BE49-F238E27FC236}">
                <a16:creationId xmlns:a16="http://schemas.microsoft.com/office/drawing/2014/main" id="{77D281DA-EDC5-4DD1-B4AE-F46662302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908051"/>
            <a:ext cx="9828213" cy="538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Antropogenní:</a:t>
            </a:r>
          </a:p>
          <a:p>
            <a:pPr eaLnBrk="1" hangingPunct="1"/>
            <a:endParaRPr kumimoji="0" lang="cs-CZ" altLang="cs-CZ" sz="16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Průsaky pesticidů a hnojiv ze zemědělsky obdělávaných půd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Odpady (močůvka, silážní šťávy, skládky..), domácí a komunální odpad - v píscích se rychle vyčistí – mechanická filtrace bakterií, oxidace bakteriemi, kontakt s organismy, které se živí bakteriemi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2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Ropné produkty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Detergenty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2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Rozpouštědla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2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Dioxiny (málo rozpustné ve vodě = problém s kontaminací sedimentů, malý problém pro podzemní vody)</a:t>
            </a:r>
          </a:p>
        </p:txBody>
      </p:sp>
      <p:sp>
        <p:nvSpPr>
          <p:cNvPr id="65539" name="Text Box 10">
            <a:extLst>
              <a:ext uri="{FF2B5EF4-FFF2-40B4-BE49-F238E27FC236}">
                <a16:creationId xmlns:a16="http://schemas.microsoft.com/office/drawing/2014/main" id="{5AB2F738-C248-43E1-B8B4-0AC325B72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31873325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0EEBAFD9-F998-4260-996E-0693602D0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303269"/>
            <a:ext cx="8716962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Běžná kontaminace </a:t>
            </a:r>
            <a:r>
              <a:rPr kumimoji="0" lang="cs-CZ" altLang="cs-CZ" sz="2400" dirty="0">
                <a:latin typeface="Arial" panose="020B0604020202020204" pitchFamily="34" charset="0"/>
              </a:rPr>
              <a:t>dusičnany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(hnojiva, odpady, skládky) a další zemědělské chemikálie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en-US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20 z 25 nejzastoupenějších kontaminantů = </a:t>
            </a:r>
            <a:r>
              <a:rPr kumimoji="0" lang="cs-CZ" altLang="cs-CZ" sz="2400" dirty="0">
                <a:latin typeface="Arial" panose="020B0604020202020204" pitchFamily="34" charset="0"/>
              </a:rPr>
              <a:t>těkavé organické látky</a:t>
            </a:r>
            <a:endParaRPr kumimoji="0" lang="en-US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0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Benzen, toluen, ethylbenzen, xylen (BTEX – benzin)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2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DCE, TCE, PCE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en-US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Prosakující podzemní nádrže („LUST“ – leaking underground storage tanks)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1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Kontaminace slanou vodou</a:t>
            </a:r>
          </a:p>
        </p:txBody>
      </p:sp>
      <p:sp>
        <p:nvSpPr>
          <p:cNvPr id="66563" name="Text Box 10">
            <a:extLst>
              <a:ext uri="{FF2B5EF4-FFF2-40B4-BE49-F238E27FC236}">
                <a16:creationId xmlns:a16="http://schemas.microsoft.com/office/drawing/2014/main" id="{A81963B2-2821-424D-9674-3652F6D2C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188913"/>
            <a:ext cx="5472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27344211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15AB49C2-A879-4FFC-9839-479C80385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0469" y="1415008"/>
            <a:ext cx="554513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Chování kontaminantů pod povrchem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Porosita, permeabilita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Hladina podzemní vody, saturovaná a nesaturovaná zóna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Transport kontaminantů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Kontaminační mrak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Normální tok vody propustným prostředím – advekce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7587" name="Picture 3">
            <a:extLst>
              <a:ext uri="{FF2B5EF4-FFF2-40B4-BE49-F238E27FC236}">
                <a16:creationId xmlns:a16="http://schemas.microsoft.com/office/drawing/2014/main" id="{2C83A7A2-53DC-46FC-ABEB-BDBAB0A94EB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314700" cy="6858000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9D1866B5-5DF1-49A2-86DE-1242FC0C7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689" y="0"/>
            <a:ext cx="5495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Chování kontaminantů pod povrchem</a:t>
            </a:r>
          </a:p>
        </p:txBody>
      </p:sp>
    </p:spTree>
    <p:extLst>
      <p:ext uri="{BB962C8B-B14F-4D97-AF65-F5344CB8AC3E}">
        <p14:creationId xmlns:p14="http://schemas.microsoft.com/office/powerpoint/2010/main" val="35540128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F2FD069E-E7FD-4050-88A4-5E1218B76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9" y="951499"/>
            <a:ext cx="607872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Kontaminant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Stejnou rychlostí – nezpomalený, neretardovaný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Pomaleji – zpomalení, retardace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latin typeface="Arial" panose="020B0604020202020204" pitchFamily="34" charset="0"/>
              </a:rPr>
              <a:t>Retardační faktor R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= Vv / Vk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Retardace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Sorpce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Disperze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Biodegradace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427037" indent="-342900"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Retardační faktor je možné zjišťovat sledováním pohybu nezpomalované složky (např. Cl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–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), která je obsažena v kontaminačním mraku.</a:t>
            </a:r>
          </a:p>
        </p:txBody>
      </p:sp>
      <p:pic>
        <p:nvPicPr>
          <p:cNvPr id="68611" name="Picture 3">
            <a:extLst>
              <a:ext uri="{FF2B5EF4-FFF2-40B4-BE49-F238E27FC236}">
                <a16:creationId xmlns:a16="http://schemas.microsoft.com/office/drawing/2014/main" id="{207BFD61-D865-41BE-9C20-FB2149E65FFE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314700" cy="6858000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2" name="Text Box 11">
            <a:extLst>
              <a:ext uri="{FF2B5EF4-FFF2-40B4-BE49-F238E27FC236}">
                <a16:creationId xmlns:a16="http://schemas.microsoft.com/office/drawing/2014/main" id="{55440F76-2FCA-4415-9E78-9314FDB71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689" y="0"/>
            <a:ext cx="54959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Chování kontaminantů pod povrchem</a:t>
            </a:r>
          </a:p>
        </p:txBody>
      </p:sp>
    </p:spTree>
    <p:extLst>
      <p:ext uri="{BB962C8B-B14F-4D97-AF65-F5344CB8AC3E}">
        <p14:creationId xmlns:p14="http://schemas.microsoft.com/office/powerpoint/2010/main" val="376526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1A45ACB-2950-4C6D-8E15-B8A0C935F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39418" y="379621"/>
            <a:ext cx="3230563" cy="50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cs-CZ" altLang="cs-CZ" sz="3200" dirty="0">
                <a:latin typeface="Arial" panose="020B0604020202020204" pitchFamily="34" charset="0"/>
              </a:rPr>
              <a:t>Zdroje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pic>
        <p:nvPicPr>
          <p:cNvPr id="9219" name="Picture 2" descr="G:\Přednášky\Přednášky_verze pro přednášení\CHŽP_III_Hydrosféra, pedosféra, biosféra\Podklady\Watercyclesummary.jpg">
            <a:extLst>
              <a:ext uri="{FF2B5EF4-FFF2-40B4-BE49-F238E27FC236}">
                <a16:creationId xmlns:a16="http://schemas.microsoft.com/office/drawing/2014/main" id="{FDC5399F-D9C9-41E6-92B5-CAA2BB91D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14" y="1449573"/>
            <a:ext cx="7309347" cy="509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5E05FC-0493-42AD-BC49-C12A7D00B5F8}"/>
              </a:ext>
            </a:extLst>
          </p:cNvPr>
          <p:cNvSpPr txBox="1"/>
          <p:nvPr/>
        </p:nvSpPr>
        <p:spPr>
          <a:xfrm>
            <a:off x="358588" y="886034"/>
            <a:ext cx="112955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/>
              <a:t>Globální</a:t>
            </a:r>
            <a:r>
              <a:rPr lang="en-US" sz="2000" dirty="0"/>
              <a:t> </a:t>
            </a:r>
            <a:r>
              <a:rPr lang="en-US" sz="2000" dirty="0" err="1"/>
              <a:t>hydrologický</a:t>
            </a:r>
            <a:r>
              <a:rPr lang="en-US" sz="2000" dirty="0"/>
              <a:t> </a:t>
            </a:r>
            <a:r>
              <a:rPr lang="en-US" sz="2000" dirty="0" err="1"/>
              <a:t>oběh</a:t>
            </a:r>
            <a:r>
              <a:rPr lang="en-US" sz="2000" dirty="0"/>
              <a:t> je</a:t>
            </a:r>
            <a:r>
              <a:rPr lang="cs-CZ" sz="2000" dirty="0"/>
              <a:t> </a:t>
            </a:r>
            <a:r>
              <a:rPr lang="en-US" sz="2000" dirty="0" err="1"/>
              <a:t>nejmohutnější</a:t>
            </a:r>
            <a:r>
              <a:rPr lang="en-US" sz="2000" dirty="0"/>
              <a:t> </a:t>
            </a:r>
            <a:r>
              <a:rPr lang="en-US" sz="2000" dirty="0" err="1"/>
              <a:t>ze</a:t>
            </a:r>
            <a:r>
              <a:rPr lang="en-US" sz="2000" dirty="0"/>
              <a:t> </a:t>
            </a:r>
            <a:r>
              <a:rPr lang="en-US" sz="2000" dirty="0" err="1"/>
              <a:t>všech</a:t>
            </a:r>
            <a:r>
              <a:rPr lang="en-US" sz="2000" dirty="0"/>
              <a:t> </a:t>
            </a:r>
            <a:r>
              <a:rPr lang="en-US" sz="2000" dirty="0" err="1"/>
              <a:t>přirozených</a:t>
            </a:r>
            <a:r>
              <a:rPr lang="cs-CZ" sz="2000" dirty="0"/>
              <a:t> </a:t>
            </a:r>
            <a:r>
              <a:rPr lang="en-US" sz="2000" dirty="0" err="1"/>
              <a:t>látkových</a:t>
            </a:r>
            <a:r>
              <a:rPr lang="en-US" sz="2000" dirty="0"/>
              <a:t> </a:t>
            </a:r>
            <a:r>
              <a:rPr lang="en-US" sz="2000" dirty="0" err="1"/>
              <a:t>cyklů</a:t>
            </a:r>
            <a:r>
              <a:rPr lang="en-US" sz="2000" dirty="0"/>
              <a:t> </a:t>
            </a:r>
            <a:r>
              <a:rPr lang="en-US" sz="2000" dirty="0" err="1"/>
              <a:t>planety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00417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546C1015-39EC-481E-9119-1444C3D63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787868"/>
            <a:ext cx="87852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23888" indent="-538163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Důležité charakteristiky:</a:t>
            </a:r>
            <a:endParaRPr kumimoji="0" lang="en-US" altLang="cs-CZ" sz="2400" dirty="0"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Hustota kontaminantu ve vztahu k podzemní vodě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Lehčí (LNAPL – light nonaqueous phase liquid) – benzin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Těžší (DNAPL – dense …) – TCE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22E90544-6747-4692-9BC6-8C1CAD3EAF0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5935" y="2726860"/>
            <a:ext cx="5142676" cy="3915982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6" name="Rectangle 4">
            <a:extLst>
              <a:ext uri="{FF2B5EF4-FFF2-40B4-BE49-F238E27FC236}">
                <a16:creationId xmlns:a16="http://schemas.microsoft.com/office/drawing/2014/main" id="{1E00BD4B-30CE-4F20-87F6-4D885E2F7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6" y="3716339"/>
            <a:ext cx="396081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Dekontaminace:</a:t>
            </a:r>
          </a:p>
          <a:p>
            <a:pPr eaLnBrk="1" hangingPunct="1"/>
            <a:endParaRPr kumimoji="0" lang="en-US" altLang="cs-CZ" sz="2400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latin typeface="Arial" panose="020B0604020202020204" pitchFamily="34" charset="0"/>
              </a:rPr>
              <a:t>Aktivní</a:t>
            </a:r>
            <a:endParaRPr kumimoji="0" lang="en-US" altLang="cs-CZ" sz="2000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latin typeface="Arial" panose="020B0604020202020204" pitchFamily="34" charset="0"/>
              </a:rPr>
              <a:t>Pasivní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(„nulová“ varianta)</a:t>
            </a:r>
            <a:endParaRPr kumimoji="0" lang="en-US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latin typeface="Arial" panose="020B0604020202020204" pitchFamily="34" charset="0"/>
              </a:rPr>
              <a:t>Přirozená atenuace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(zeslabení, útlum)</a:t>
            </a:r>
            <a:r>
              <a:rPr kumimoji="0" lang="cs-CZ" altLang="cs-CZ" sz="2000" dirty="0">
                <a:latin typeface="Arial" panose="020B0604020202020204" pitchFamily="34" charset="0"/>
              </a:rPr>
              <a:t> </a:t>
            </a:r>
            <a:endParaRPr kumimoji="0" lang="en-US" altLang="cs-CZ" sz="2000" dirty="0">
              <a:latin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Ä"/>
            </a:pPr>
            <a:r>
              <a:rPr kumimoji="0" lang="cs-CZ" altLang="cs-CZ" sz="2000" dirty="0">
                <a:latin typeface="Arial" panose="020B0604020202020204" pitchFamily="34" charset="0"/>
              </a:rPr>
              <a:t>Biostimulace</a:t>
            </a:r>
          </a:p>
        </p:txBody>
      </p:sp>
      <p:sp>
        <p:nvSpPr>
          <p:cNvPr id="69637" name="Text Box 12">
            <a:extLst>
              <a:ext uri="{FF2B5EF4-FFF2-40B4-BE49-F238E27FC236}">
                <a16:creationId xmlns:a16="http://schemas.microsoft.com/office/drawing/2014/main" id="{503E9C52-9A0B-4CF1-AE0E-BF627A530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188914"/>
            <a:ext cx="79216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Chování kontaminantů pod povrchem</a:t>
            </a:r>
          </a:p>
        </p:txBody>
      </p:sp>
    </p:spTree>
    <p:extLst>
      <p:ext uri="{BB962C8B-B14F-4D97-AF65-F5344CB8AC3E}">
        <p14:creationId xmlns:p14="http://schemas.microsoft.com/office/powerpoint/2010/main" val="3402280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C7944D2F-C7CE-4C12-A0F6-ED9B7AD14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60350"/>
            <a:ext cx="77724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E673E084-00FE-41B7-8842-A8F741898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981075"/>
            <a:ext cx="8785225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9593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>
            <a:extLst>
              <a:ext uri="{FF2B5EF4-FFF2-40B4-BE49-F238E27FC236}">
                <a16:creationId xmlns:a16="http://schemas.microsoft.com/office/drawing/2014/main" id="{9718714A-77C8-415B-898D-7FA6CDCB4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88913"/>
            <a:ext cx="8577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</a:t>
            </a:r>
          </a:p>
        </p:txBody>
      </p:sp>
      <p:sp>
        <p:nvSpPr>
          <p:cNvPr id="72707" name="Text Box 3">
            <a:extLst>
              <a:ext uri="{FF2B5EF4-FFF2-40B4-BE49-F238E27FC236}">
                <a16:creationId xmlns:a16="http://schemas.microsoft.com/office/drawing/2014/main" id="{78F72743-2541-45FB-A758-2EEC6586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836614"/>
            <a:ext cx="8837612" cy="581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Vody odtékající nebo zadržované v přirozených a umělých nádržích na zemském povrchu.</a:t>
            </a:r>
          </a:p>
          <a:p>
            <a:pPr eaLnBrk="1" hangingPunct="1"/>
            <a:endParaRPr kumimoji="0" lang="cs-CZ" altLang="cs-CZ" sz="12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Vzniká ze srážek, z výronů podzemní vody, táním ledovců.</a:t>
            </a:r>
          </a:p>
          <a:p>
            <a:pPr eaLnBrk="1" hangingPunct="1"/>
            <a:endParaRPr kumimoji="0" lang="cs-CZ" altLang="cs-CZ" sz="12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Vodní recipient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vodní útvar přijímající vodu z určitého povodí: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přirozený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umělý</a:t>
            </a:r>
          </a:p>
          <a:p>
            <a:pPr eaLnBrk="1" hangingPunct="1"/>
            <a:endParaRPr kumimoji="0" lang="cs-CZ" altLang="cs-CZ" sz="12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Dle pohybu vody: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stojaté:</a:t>
            </a:r>
          </a:p>
          <a:p>
            <a:pPr eaLnBrk="1" hangingPunct="1"/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- přirozené (oceány, moře, jezera, močály)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- umělé (rybníky, přehrady)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tekoucí:</a:t>
            </a:r>
          </a:p>
          <a:p>
            <a:pPr eaLnBrk="1" hangingPunct="1"/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- přirozené - potoky, bystřiny, řeky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- umělé - kanály, průplavy.</a:t>
            </a:r>
          </a:p>
        </p:txBody>
      </p:sp>
    </p:spTree>
    <p:extLst>
      <p:ext uri="{BB962C8B-B14F-4D97-AF65-F5344CB8AC3E}">
        <p14:creationId xmlns:p14="http://schemas.microsoft.com/office/powerpoint/2010/main" val="21237211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>
            <a:extLst>
              <a:ext uri="{FF2B5EF4-FFF2-40B4-BE49-F238E27FC236}">
                <a16:creationId xmlns:a16="http://schemas.microsoft.com/office/drawing/2014/main" id="{0C7036B1-7EE8-4986-9127-E5FD005EA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typy povrchových vod – stojaté vody - základní charakteristiky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F84211A6-1232-46FF-9EAE-F3058B170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1125539"/>
            <a:ext cx="8640763" cy="415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Chemické složení stojatých vod se mění zejména ve vertikálním směru a do určité míry ve směru horizontálním – u nádrží v závislosti na průtoku vody nádrží.</a:t>
            </a:r>
          </a:p>
          <a:p>
            <a:pPr eaLnBrk="1" hangingPunct="1"/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Má své denní i sezónní variace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– v závislosti na změnách teploty, koncentrace rozpuštěného kyslíku a oxidu uhličitého, chemických a biochemických procesech – nitrifikace, denitrifikace, oxidace, redukce, srážecích a rozpouštěcích procesech, adsorpci a desorpci - dominují změny redox potenciálu a pH.</a:t>
            </a:r>
          </a:p>
        </p:txBody>
      </p:sp>
    </p:spTree>
    <p:extLst>
      <p:ext uri="{BB962C8B-B14F-4D97-AF65-F5344CB8AC3E}">
        <p14:creationId xmlns:p14="http://schemas.microsoft.com/office/powerpoint/2010/main" val="17866441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>
            <a:extLst>
              <a:ext uri="{FF2B5EF4-FFF2-40B4-BE49-F238E27FC236}">
                <a16:creationId xmlns:a16="http://schemas.microsoft.com/office/drawing/2014/main" id="{02064640-45CC-4214-9481-CCAC6975B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typy povrchových vod – stojaté vody - základní charakteristiky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A2883F8F-6E3B-4481-BC0E-FE6B34BB4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36614"/>
            <a:ext cx="10668000" cy="304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Z těchto příčin dochází k vertikální stratifikaci: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teploty,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rozpuštěného kyslíku,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volného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sloučenin N a P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Fe, Mn, a kovů vyskytujících se ve více oxidačních stupních (Cr, As)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Hodnot pH a KNK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4,5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Ca (pokud dochází ke srážení kalcitu)</a:t>
            </a:r>
          </a:p>
        </p:txBody>
      </p:sp>
      <p:pic>
        <p:nvPicPr>
          <p:cNvPr id="74756" name="Picture 4">
            <a:extLst>
              <a:ext uri="{FF2B5EF4-FFF2-40B4-BE49-F238E27FC236}">
                <a16:creationId xmlns:a16="http://schemas.microsoft.com/office/drawing/2014/main" id="{400D02AE-644D-48B6-BCF7-FD213A00B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13" y="4254501"/>
            <a:ext cx="449897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1677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>
            <a:extLst>
              <a:ext uri="{FF2B5EF4-FFF2-40B4-BE49-F238E27FC236}">
                <a16:creationId xmlns:a16="http://schemas.microsoft.com/office/drawing/2014/main" id="{88B2274D-635F-4CCE-A6A9-1640CD340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03" y="1973038"/>
            <a:ext cx="5332997" cy="426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Rectangle 6">
            <a:extLst>
              <a:ext uri="{FF2B5EF4-FFF2-40B4-BE49-F238E27FC236}">
                <a16:creationId xmlns:a16="http://schemas.microsoft.com/office/drawing/2014/main" id="{C9C5BEE1-F843-4CA5-BB84-53E858AC6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Stojaté vody – teplotní stratifikace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sp>
        <p:nvSpPr>
          <p:cNvPr id="75780" name="Text Box 3">
            <a:extLst>
              <a:ext uri="{FF2B5EF4-FFF2-40B4-BE49-F238E27FC236}">
                <a16:creationId xmlns:a16="http://schemas.microsoft.com/office/drawing/2014/main" id="{5EC7B597-1A7E-4EB3-9A91-9F698085F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241" y="908050"/>
            <a:ext cx="10780294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Charakteristickou je stratifikace teploty (termální, teplotní stratifikace) -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souvisí se změnou hustoty vody v důsledku teplotních změn.</a:t>
            </a:r>
          </a:p>
        </p:txBody>
      </p:sp>
      <p:sp>
        <p:nvSpPr>
          <p:cNvPr id="75781" name="Text Box 3">
            <a:extLst>
              <a:ext uri="{FF2B5EF4-FFF2-40B4-BE49-F238E27FC236}">
                <a16:creationId xmlns:a16="http://schemas.microsoft.com/office/drawing/2014/main" id="{9FB0BA4C-8B54-4008-8649-621B00994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024063"/>
            <a:ext cx="5157901" cy="341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Letní teplotní stratifikace – V – VII</a:t>
            </a:r>
          </a:p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Epilimnion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– vrchní vrstva, teplejší s menší hustotou a s intenzivnější cirkulací a proto s přibližně konstantní teplotou.</a:t>
            </a:r>
          </a:p>
          <a:p>
            <a:pPr eaLnBrk="1" hangingPunct="1"/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Poklesem teploty se zvyšuje hustota vody.</a:t>
            </a:r>
          </a:p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Metalimnion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(skočná vrsva, termoklima) – s hloubkou se výrazně mění teplota (může mít i několik metrů a několik dílčích gradientů).</a:t>
            </a:r>
          </a:p>
          <a:p>
            <a:pPr eaLnBrk="1" hangingPunct="1"/>
            <a:r>
              <a:rPr kumimoji="0" lang="cs-CZ" altLang="cs-CZ" sz="1800" dirty="0">
                <a:latin typeface="Arial" panose="020B0604020202020204" pitchFamily="34" charset="0"/>
              </a:rPr>
              <a:t>Hypolimnion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– T se s hloubkou mění jen málo – u hlubokých nádrží bývá T u dna kolem 4 °C a voda má největší hustotu. </a:t>
            </a:r>
          </a:p>
        </p:txBody>
      </p:sp>
    </p:spTree>
    <p:extLst>
      <p:ext uri="{BB962C8B-B14F-4D97-AF65-F5344CB8AC3E}">
        <p14:creationId xmlns:p14="http://schemas.microsoft.com/office/powerpoint/2010/main" val="38668657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>
            <a:extLst>
              <a:ext uri="{FF2B5EF4-FFF2-40B4-BE49-F238E27FC236}">
                <a16:creationId xmlns:a16="http://schemas.microsoft.com/office/drawing/2014/main" id="{8B3BE41B-7CF6-43D3-BC4E-7356D49E9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052514"/>
            <a:ext cx="3960813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BA3B3003-0601-4D67-BCD8-E6D6A4D1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388" y="1372002"/>
            <a:ext cx="4608512" cy="4525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marL="625475" indent="-534988">
              <a:defRPr/>
            </a:pPr>
            <a:r>
              <a:rPr kumimoji="0" lang="cs-CZ" sz="1800" dirty="0"/>
              <a:t>Teplotní stratifikace je charakterizována dobře promíchávanou teplejší svrchní vrstvou a chladnější vrstvou nad dnem, obě vrstvy jsou odděleny skočnou vrstvou.</a:t>
            </a:r>
          </a:p>
          <a:p>
            <a:pPr marL="625475" indent="-534988"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Mělké nádrže – v důsledku větrného a konvektivního míchání nejsou stratifikovány .</a:t>
            </a:r>
          </a:p>
          <a:p>
            <a:pPr marL="625475" indent="-534988"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Vytvoření stratifikace závisí na:</a:t>
            </a:r>
          </a:p>
          <a:p>
            <a:pPr marL="444500" indent="-35401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Době zdržení vody v nádrži</a:t>
            </a:r>
          </a:p>
          <a:p>
            <a:pPr marL="444500" indent="-35401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Hloubce nádrže</a:t>
            </a:r>
          </a:p>
          <a:p>
            <a:pPr marL="444500" indent="-35401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Velikosti nádrže</a:t>
            </a:r>
          </a:p>
          <a:p>
            <a:pPr marL="444500" indent="-35401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Hydraulických poměrech</a:t>
            </a:r>
          </a:p>
          <a:p>
            <a:pPr marL="444500" indent="-35401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Působení větru (zde je či není chráněna okolními svahy)</a:t>
            </a:r>
          </a:p>
          <a:p>
            <a:pPr marL="444500" indent="-354013">
              <a:buClr>
                <a:srgbClr val="0000FF"/>
              </a:buClr>
              <a:buSzPct val="75000"/>
              <a:buFont typeface="Wingdings" pitchFamily="2" charset="2"/>
              <a:buChar char="Ä"/>
              <a:defRPr/>
            </a:pPr>
            <a:r>
              <a:rPr kumimoji="0" lang="cs-CZ" sz="1800" dirty="0">
                <a:solidFill>
                  <a:srgbClr val="0000FF"/>
                </a:solidFill>
              </a:rPr>
              <a:t>Ročním období</a:t>
            </a:r>
          </a:p>
        </p:txBody>
      </p:sp>
      <p:sp>
        <p:nvSpPr>
          <p:cNvPr id="76804" name="TextovéPole 5">
            <a:extLst>
              <a:ext uri="{FF2B5EF4-FFF2-40B4-BE49-F238E27FC236}">
                <a16:creationId xmlns:a16="http://schemas.microsoft.com/office/drawing/2014/main" id="{26A16ECB-05BE-4651-8BB0-4A724C538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221163"/>
            <a:ext cx="40338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52425" indent="-2603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cs-CZ" altLang="cs-CZ" sz="1800" dirty="0">
                <a:latin typeface="Arial" panose="020B0604020202020204" pitchFamily="34" charset="0"/>
              </a:rPr>
              <a:t>Průtočné nádrže –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doba průtoku menší než 10 dnů.</a:t>
            </a:r>
          </a:p>
          <a:p>
            <a:pPr eaLnBrk="1" hangingPunct="1"/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Za vhodných podmínek dochází ke stratifikaci při </a:t>
            </a:r>
            <a:r>
              <a:rPr lang="cs-CZ" altLang="cs-CZ" sz="1800" dirty="0">
                <a:latin typeface="Arial" panose="020B0604020202020204" pitchFamily="34" charset="0"/>
              </a:rPr>
              <a:t>době zdržení nad 300 dnů.</a:t>
            </a:r>
          </a:p>
          <a:p>
            <a:pPr eaLnBrk="1" hangingPunct="1"/>
            <a:r>
              <a:rPr lang="cs-CZ" altLang="cs-CZ" sz="1800" dirty="0">
                <a:latin typeface="Arial" panose="020B0604020202020204" pitchFamily="34" charset="0"/>
              </a:rPr>
              <a:t>Optimální stratifikace –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hloubka 25 m, doba zdržení 50 – 100 dnů</a:t>
            </a:r>
          </a:p>
        </p:txBody>
      </p:sp>
      <p:sp>
        <p:nvSpPr>
          <p:cNvPr id="76805" name="Rectangle 6">
            <a:extLst>
              <a:ext uri="{FF2B5EF4-FFF2-40B4-BE49-F238E27FC236}">
                <a16:creationId xmlns:a16="http://schemas.microsoft.com/office/drawing/2014/main" id="{AF361B63-598E-446D-9F60-A36A824E3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Stojaté vody – teplotní stratifikace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1781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3">
            <a:extLst>
              <a:ext uri="{FF2B5EF4-FFF2-40B4-BE49-F238E27FC236}">
                <a16:creationId xmlns:a16="http://schemas.microsoft.com/office/drawing/2014/main" id="{A9EDB2A0-8819-4A5B-9407-79E00EEE7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908050"/>
            <a:ext cx="4105275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Text Box 3">
            <a:extLst>
              <a:ext uri="{FF2B5EF4-FFF2-40B4-BE49-F238E27FC236}">
                <a16:creationId xmlns:a16="http://schemas.microsoft.com/office/drawing/2014/main" id="{9D853B9C-248E-48A2-92E1-1C4D9BA17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9" y="908050"/>
            <a:ext cx="4716461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000" dirty="0">
                <a:latin typeface="Arial" panose="020B0604020202020204" pitchFamily="34" charset="0"/>
              </a:rPr>
              <a:t>Podzimní cirkulace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- na podzim dochází k ochlazení svrchní vrstvy a metalimnion se posunuje do spodních vrstev nádrže, až poklesne na dno.</a:t>
            </a:r>
            <a:r>
              <a:rPr kumimoji="0" lang="cs-CZ" altLang="cs-CZ" sz="2000" dirty="0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K promíchávání vrstev dochází i působením větru. </a:t>
            </a:r>
          </a:p>
          <a:p>
            <a:pPr eaLnBrk="1" hangingPunct="1"/>
            <a:r>
              <a:rPr kumimoji="0" lang="cs-CZ" altLang="cs-CZ" sz="2000" dirty="0">
                <a:latin typeface="Arial" panose="020B0604020202020204" pitchFamily="34" charset="0"/>
              </a:rPr>
              <a:t>Teplota se v celé nádrži vyrovná a nádrž získá homotermii.</a:t>
            </a:r>
            <a:endParaRPr kumimoji="0" lang="cs-CZ" altLang="cs-CZ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77828" name="Text Box 3">
            <a:extLst>
              <a:ext uri="{FF2B5EF4-FFF2-40B4-BE49-F238E27FC236}">
                <a16:creationId xmlns:a16="http://schemas.microsoft.com/office/drawing/2014/main" id="{FC66F3A8-E32E-42BA-9995-D4C412651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3716338"/>
            <a:ext cx="8713787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000" dirty="0">
                <a:latin typeface="Arial" panose="020B0604020202020204" pitchFamily="34" charset="0"/>
              </a:rPr>
              <a:t>V zimě,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po podzimní cirkulací,  dochází ochlazováním povrchu vody v nádrži</a:t>
            </a:r>
            <a:r>
              <a:rPr kumimoji="0" lang="cs-CZ" altLang="cs-CZ" sz="2000" dirty="0">
                <a:latin typeface="Arial" panose="020B0604020202020204" pitchFamily="34" charset="0"/>
              </a:rPr>
              <a:t> k inverznímu vrstvení T, 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protože voda chladnější než 4 °C má menší hustotu a hromadí se u hladiny </a:t>
            </a:r>
            <a:r>
              <a:rPr kumimoji="0" lang="cs-CZ" altLang="cs-CZ" sz="2000" dirty="0">
                <a:latin typeface="Arial" panose="020B0604020202020204" pitchFamily="34" charset="0"/>
              </a:rPr>
              <a:t>– zimní stagnace.</a:t>
            </a:r>
          </a:p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Na jaře se opět působením větru celý obsah nádrže promíchává – </a:t>
            </a:r>
            <a:r>
              <a:rPr kumimoji="0" lang="cs-CZ" altLang="cs-CZ" sz="2000" dirty="0">
                <a:latin typeface="Arial" panose="020B0604020202020204" pitchFamily="34" charset="0"/>
              </a:rPr>
              <a:t>jarní cirkulace.</a:t>
            </a:r>
          </a:p>
          <a:p>
            <a:pPr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Postupným oteplováním vody v jarních měsících se opět za vhodných podmínek vytváří </a:t>
            </a:r>
            <a:r>
              <a:rPr kumimoji="0" lang="cs-CZ" altLang="cs-CZ" sz="2000" dirty="0">
                <a:latin typeface="Arial" panose="020B0604020202020204" pitchFamily="34" charset="0"/>
              </a:rPr>
              <a:t>teplotní stratifikace</a:t>
            </a:r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 a nastupuje znovu období </a:t>
            </a:r>
            <a:r>
              <a:rPr kumimoji="0" lang="cs-CZ" altLang="cs-CZ" sz="2000" dirty="0">
                <a:latin typeface="Arial" panose="020B0604020202020204" pitchFamily="34" charset="0"/>
              </a:rPr>
              <a:t>letní stagnace.</a:t>
            </a:r>
          </a:p>
        </p:txBody>
      </p:sp>
      <p:sp>
        <p:nvSpPr>
          <p:cNvPr id="77829" name="Rectangle 6">
            <a:extLst>
              <a:ext uri="{FF2B5EF4-FFF2-40B4-BE49-F238E27FC236}">
                <a16:creationId xmlns:a16="http://schemas.microsoft.com/office/drawing/2014/main" id="{356AB6EF-EF16-4CE7-8FAF-DD078280A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Stojaté vody – teplotní stratifikace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1054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>
            <a:extLst>
              <a:ext uri="{FF2B5EF4-FFF2-40B4-BE49-F238E27FC236}">
                <a16:creationId xmlns:a16="http://schemas.microsoft.com/office/drawing/2014/main" id="{D9104C45-3CD3-431D-A44D-498CF475B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5"/>
            <a:ext cx="48625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Text Box 3">
            <a:extLst>
              <a:ext uri="{FF2B5EF4-FFF2-40B4-BE49-F238E27FC236}">
                <a16:creationId xmlns:a16="http://schemas.microsoft.com/office/drawing/2014/main" id="{4EEE4F52-DBD8-414E-ACB0-E93D8A274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4149726"/>
            <a:ext cx="9594264" cy="194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Teplotní  stratifikace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podmiňuje i stratifikaci dalších ukazatelů jakosti vody, především</a:t>
            </a:r>
            <a:r>
              <a:rPr kumimoji="0" lang="cs-CZ" altLang="cs-CZ" sz="2400" dirty="0">
                <a:latin typeface="Arial" panose="020B0604020202020204" pitchFamily="34" charset="0"/>
              </a:rPr>
              <a:t> kyslíkovou stratifikaci.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Ta je významná z hlediska chemických a biochemických pochodů probíhajících ve vodách – ovlivňuje oxidačně-redukční potenciál a biologické osídlení.</a:t>
            </a:r>
          </a:p>
        </p:txBody>
      </p:sp>
      <p:sp>
        <p:nvSpPr>
          <p:cNvPr id="78852" name="Rectangle 6">
            <a:extLst>
              <a:ext uri="{FF2B5EF4-FFF2-40B4-BE49-F238E27FC236}">
                <a16:creationId xmlns:a16="http://schemas.microsoft.com/office/drawing/2014/main" id="{4B6A405D-0A1B-4CF6-BF39-84578F5D2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Stojaté vody – kyslíková stratifikace</a:t>
            </a:r>
            <a:endParaRPr lang="en-US" altLang="cs-CZ" sz="32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190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>
            <a:extLst>
              <a:ext uri="{FF2B5EF4-FFF2-40B4-BE49-F238E27FC236}">
                <a16:creationId xmlns:a16="http://schemas.microsoft.com/office/drawing/2014/main" id="{49713C46-0041-45AF-B9BF-FC9DA084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5"/>
            <a:ext cx="2089150" cy="1360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3">
            <a:extLst>
              <a:ext uri="{FF2B5EF4-FFF2-40B4-BE49-F238E27FC236}">
                <a16:creationId xmlns:a16="http://schemas.microsoft.com/office/drawing/2014/main" id="{9F72B519-34E2-4E87-A2D3-CEFB27320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2420939"/>
            <a:ext cx="9357546" cy="378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Spodní vrstvy hlubších nádrží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mívají deficit kyslíku a v období letní a zimní stagnace může dojít až k úplnému vyčerpání rozpuštěného kyslíku nade dnem, kde se vytvoří </a:t>
            </a:r>
            <a:r>
              <a:rPr kumimoji="0" lang="cs-CZ" altLang="cs-CZ" sz="2400" dirty="0">
                <a:latin typeface="Arial" panose="020B0604020202020204" pitchFamily="34" charset="0"/>
              </a:rPr>
              <a:t>anoxické ev. až anaerobní podmínky.</a:t>
            </a: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Deficit kyslíku v hypolimniu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je způsoben pomalou difuzí kyslíku do hypolimnia a biochemickou spotřebou kyslíku při rozkladu organických látek.</a:t>
            </a: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Naopak </a:t>
            </a:r>
            <a:r>
              <a:rPr kumimoji="0" lang="cs-CZ" altLang="cs-CZ" sz="2400" dirty="0">
                <a:latin typeface="Arial" panose="020B0604020202020204" pitchFamily="34" charset="0"/>
              </a:rPr>
              <a:t>voda v epilimniu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může být v létě při intenzivním slunečním svitu v důsledku fotosyntetické asimilace až </a:t>
            </a:r>
            <a:r>
              <a:rPr kumimoji="0" lang="cs-CZ" altLang="cs-CZ" sz="2400" dirty="0">
                <a:latin typeface="Arial" panose="020B0604020202020204" pitchFamily="34" charset="0"/>
              </a:rPr>
              <a:t>přesycena kyslíke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 – denní variace s maximem přes den.</a:t>
            </a:r>
          </a:p>
        </p:txBody>
      </p:sp>
      <p:sp>
        <p:nvSpPr>
          <p:cNvPr id="79876" name="Text Box 3">
            <a:extLst>
              <a:ext uri="{FF2B5EF4-FFF2-40B4-BE49-F238E27FC236}">
                <a16:creationId xmlns:a16="http://schemas.microsoft.com/office/drawing/2014/main" id="{43AAEF3B-480E-424D-8D2F-D73CB3ACE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885" y="842747"/>
            <a:ext cx="6337300" cy="15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Zdroj kyslíku v nádržích: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Atmosférická reaerace</a:t>
            </a:r>
          </a:p>
          <a:p>
            <a:pPr eaLnBrk="1" hangingPunct="1">
              <a:buFontTx/>
              <a:buChar char="-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Fotosyntetická asimilace fytoplanktonu</a:t>
            </a:r>
          </a:p>
        </p:txBody>
      </p:sp>
      <p:sp>
        <p:nvSpPr>
          <p:cNvPr id="79877" name="Rectangle 6">
            <a:extLst>
              <a:ext uri="{FF2B5EF4-FFF2-40B4-BE49-F238E27FC236}">
                <a16:creationId xmlns:a16="http://schemas.microsoft.com/office/drawing/2014/main" id="{362A91CA-9679-4CC6-94AF-692BC8072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dirty="0">
                <a:latin typeface="Arial" panose="020B0604020202020204" pitchFamily="34" charset="0"/>
                <a:cs typeface="Times New Roman" panose="02020603050405020304" pitchFamily="18" charset="0"/>
              </a:rPr>
              <a:t>Stojaté vody – kyslíková stratifikace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79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F8B8202-C487-4D1A-9039-B46CDEE743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798050" y="-25400"/>
            <a:ext cx="2393950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cs-CZ" altLang="cs-CZ" sz="3200" dirty="0">
                <a:latin typeface="Arial" panose="020B0604020202020204" pitchFamily="34" charset="0"/>
              </a:rPr>
              <a:t>Světové vodní zdroje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pic>
        <p:nvPicPr>
          <p:cNvPr id="6147" name="Obrázek 4" descr="http://img.ihned.cz/attachment.php/920/61016920/qVen3IkgfL26cE7jOHFA9NWpCSl8obP0/jarvis_55b52502498e25ac055334bc">
            <a:extLst>
              <a:ext uri="{FF2B5EF4-FFF2-40B4-BE49-F238E27FC236}">
                <a16:creationId xmlns:a16="http://schemas.microsoft.com/office/drawing/2014/main" id="{9946077A-4825-4F53-B5F2-69B0ADCEE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7" y="0"/>
            <a:ext cx="5945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0142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CF4D448A-D689-4048-9EB2-8CD6DA148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26" y="0"/>
            <a:ext cx="10962774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24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Chemické, fyzikálně-chemické a biochemické procesy ovlivňující jakost vody v nádržích a jezerech a podmiňující vertikální stratifikaci</a:t>
            </a:r>
            <a:endParaRPr lang="en-US" altLang="cs-CZ" sz="2400" dirty="0">
              <a:solidFill>
                <a:srgbClr val="0000DC"/>
              </a:solidFill>
              <a:latin typeface="Arial" panose="020B0604020202020204" pitchFamily="34" charset="0"/>
            </a:endParaRPr>
          </a:p>
        </p:txBody>
      </p:sp>
      <p:pic>
        <p:nvPicPr>
          <p:cNvPr id="80899" name="Picture 5">
            <a:extLst>
              <a:ext uri="{FF2B5EF4-FFF2-40B4-BE49-F238E27FC236}">
                <a16:creationId xmlns:a16="http://schemas.microsoft.com/office/drawing/2014/main" id="{62DD23A7-8027-48A1-A886-C478D80F0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052514"/>
            <a:ext cx="323850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0" name="Text Box 3">
            <a:extLst>
              <a:ext uri="{FF2B5EF4-FFF2-40B4-BE49-F238E27FC236}">
                <a16:creationId xmlns:a16="http://schemas.microsoft.com/office/drawing/2014/main" id="{A3111A69-08A7-4C54-9B21-506D6E45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739" y="908050"/>
            <a:ext cx="5948361" cy="240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Epilimnion: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Oxidace (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&gt;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O</a:t>
            </a:r>
            <a:r>
              <a:rPr kumimoji="0"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&gt;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E)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Alkalizace a srážení kovů (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&gt;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pH, 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&lt;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CO</a:t>
            </a:r>
            <a:r>
              <a:rPr kumimoji="0"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Fotosyntetická asimilace (tvorba biomasy)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Inkorporace kovů, sloučenin Na P do biomasy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Adsorpce na nerozpuštěných látkách (kovy, sloučeniny P)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Nitrifikace</a:t>
            </a:r>
          </a:p>
        </p:txBody>
      </p:sp>
      <p:sp>
        <p:nvSpPr>
          <p:cNvPr id="80901" name="Text Box 3">
            <a:extLst>
              <a:ext uri="{FF2B5EF4-FFF2-40B4-BE49-F238E27FC236}">
                <a16:creationId xmlns:a16="http://schemas.microsoft.com/office/drawing/2014/main" id="{AEF287C2-87FA-472F-A8F7-C4049A0AD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3716338"/>
            <a:ext cx="9286109" cy="295683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Hypolimnion: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Redukce (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&lt;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O</a:t>
            </a:r>
            <a:r>
              <a:rPr kumimoji="0"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, &lt;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E)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Acidifikace a rozpouštění sloučenin kovů (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&lt; 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pH</a:t>
            </a:r>
            <a:r>
              <a:rPr kumimoji="0" lang="en-US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, &gt;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 CO</a:t>
            </a:r>
            <a:r>
              <a:rPr kumimoji="0" lang="cs-CZ" altLang="cs-CZ" sz="18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Disimilace (rozklad biomasy)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Uvolňování sloučenin kovů, N a P ze sedimentů a z rozkládající se biomasy)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Desorpce kovů a sloučenin P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Denitrifikace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Biologický rozklad organických látek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1800" dirty="0">
                <a:solidFill>
                  <a:srgbClr val="0000FF"/>
                </a:solidFill>
                <a:latin typeface="Arial" panose="020B0604020202020204" pitchFamily="34" charset="0"/>
              </a:rPr>
              <a:t>Za anaerobních podmínek redukce síranů a srážení sulfidů (ve vrstvě na sedimenty nebo až v sedimentech)</a:t>
            </a:r>
          </a:p>
        </p:txBody>
      </p:sp>
    </p:spTree>
    <p:extLst>
      <p:ext uri="{BB962C8B-B14F-4D97-AF65-F5344CB8AC3E}">
        <p14:creationId xmlns:p14="http://schemas.microsoft.com/office/powerpoint/2010/main" val="33169551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AF499FE9-8548-46C2-8C2A-47A69EE57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6"/>
            <a:ext cx="36004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>
            <a:extLst>
              <a:ext uri="{FF2B5EF4-FFF2-40B4-BE49-F238E27FC236}">
                <a16:creationId xmlns:a16="http://schemas.microsoft.com/office/drawing/2014/main" id="{72873AD2-C163-4E67-B842-BE831178E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2133600"/>
            <a:ext cx="4537075" cy="392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5">
            <a:extLst>
              <a:ext uri="{FF2B5EF4-FFF2-40B4-BE49-F238E27FC236}">
                <a16:creationId xmlns:a16="http://schemas.microsoft.com/office/drawing/2014/main" id="{7A4B6C23-D23B-4D3A-B4AE-6F8A66FF0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981076"/>
            <a:ext cx="1779587" cy="936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6">
            <a:extLst>
              <a:ext uri="{FF2B5EF4-FFF2-40B4-BE49-F238E27FC236}">
                <a16:creationId xmlns:a16="http://schemas.microsoft.com/office/drawing/2014/main" id="{EE19623B-D8C0-4C7F-93DC-5039BB99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860800"/>
            <a:ext cx="31686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Rectangle 14">
            <a:extLst>
              <a:ext uri="{FF2B5EF4-FFF2-40B4-BE49-F238E27FC236}">
                <a16:creationId xmlns:a16="http://schemas.microsoft.com/office/drawing/2014/main" id="{E5BA571D-6E96-47B9-9C12-FE9D04B79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r>
              <a:rPr lang="cs-CZ" altLang="cs-CZ" sz="3200" dirty="0">
                <a:solidFill>
                  <a:srgbClr val="0000D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typy povrchových vod – tekoucí vody - základní charakteristiky</a:t>
            </a:r>
            <a:r>
              <a:rPr lang="en-US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96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4">
            <a:extLst>
              <a:ext uri="{FF2B5EF4-FFF2-40B4-BE49-F238E27FC236}">
                <a16:creationId xmlns:a16="http://schemas.microsoft.com/office/drawing/2014/main" id="{1DBB3BDF-C314-427E-8D08-C48E16460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kumimoji="0" lang="cs-CZ" alt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Znečištění povrchových vod</a:t>
            </a:r>
          </a:p>
        </p:txBody>
      </p:sp>
      <p:pic>
        <p:nvPicPr>
          <p:cNvPr id="82946" name="Picture 2" descr="Map&#10;&#10;Description automatically generated">
            <a:extLst>
              <a:ext uri="{FF2B5EF4-FFF2-40B4-BE49-F238E27FC236}">
                <a16:creationId xmlns:a16="http://schemas.microsoft.com/office/drawing/2014/main" id="{AD31B9BC-B4B5-428C-89F6-90A2B21A7BE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214087"/>
            <a:ext cx="5384800" cy="3298190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</p:pic>
      <p:sp>
        <p:nvSpPr>
          <p:cNvPr id="82947" name="Rectangle 3">
            <a:extLst>
              <a:ext uri="{FF2B5EF4-FFF2-40B4-BE49-F238E27FC236}">
                <a16:creationId xmlns:a16="http://schemas.microsoft.com/office/drawing/2014/main" id="{21B71AC8-0DC7-4099-AEB9-C57F43AB6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1600201"/>
            <a:ext cx="5384800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marL="1089025" indent="-457200" eaLnBrk="1" hangingPunct="1"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Organické látky</a:t>
            </a:r>
          </a:p>
          <a:p>
            <a:pPr marL="1089025" indent="-457200" eaLnBrk="1" hangingPunct="1"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BSK - biochemická spotřeba kyslíku (BOD)</a:t>
            </a:r>
          </a:p>
          <a:p>
            <a:pPr marL="1089025" indent="-457200" eaLnBrk="1" hangingPunct="1"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Eutrofizace – živiny (fosfor, dusíkaté látky) – plankton, řasy</a:t>
            </a:r>
          </a:p>
          <a:p>
            <a:pPr marL="1089025" indent="-457200" eaLnBrk="1" hangingPunct="1"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Infekční látky</a:t>
            </a:r>
          </a:p>
          <a:p>
            <a:pPr marL="1089025" indent="-457200" eaLnBrk="1" hangingPunct="1"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Mikroorganismy – Escherichia coli</a:t>
            </a:r>
          </a:p>
        </p:txBody>
      </p:sp>
    </p:spTree>
    <p:extLst>
      <p:ext uri="{BB962C8B-B14F-4D97-AF65-F5344CB8AC3E}">
        <p14:creationId xmlns:p14="http://schemas.microsoft.com/office/powerpoint/2010/main" val="11243716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ext Box 11">
            <a:extLst>
              <a:ext uri="{FF2B5EF4-FFF2-40B4-BE49-F238E27FC236}">
                <a16:creationId xmlns:a16="http://schemas.microsoft.com/office/drawing/2014/main" id="{8D116975-32B2-430C-B3E1-12D55A8C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 anchorCtr="0">
            <a:norm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ts val="4000"/>
              </a:lnSpc>
              <a:spcAft>
                <a:spcPts val="600"/>
              </a:spcAft>
            </a:pPr>
            <a:r>
              <a:rPr kumimoji="0" lang="cs-CZ" altLang="cs-CZ" sz="4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Znečištění povrchových vod</a:t>
            </a:r>
          </a:p>
        </p:txBody>
      </p:sp>
      <p:pic>
        <p:nvPicPr>
          <p:cNvPr id="83971" name="Picture 4">
            <a:extLst>
              <a:ext uri="{FF2B5EF4-FFF2-40B4-BE49-F238E27FC236}">
                <a16:creationId xmlns:a16="http://schemas.microsoft.com/office/drawing/2014/main" id="{5CF1966C-B918-49ED-9828-4513F35EC3A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025620"/>
            <a:ext cx="5384800" cy="3675125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</p:pic>
      <p:sp>
        <p:nvSpPr>
          <p:cNvPr id="83970" name="Rectangle 2">
            <a:extLst>
              <a:ext uri="{FF2B5EF4-FFF2-40B4-BE49-F238E27FC236}">
                <a16:creationId xmlns:a16="http://schemas.microsoft.com/office/drawing/2014/main" id="{95AFF081-5C96-4543-929A-088725910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0" y="1600201"/>
            <a:ext cx="5384800" cy="45259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Kyselé a alkalické odpady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Kyselé důlní vody (AMD)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Kyselé deště (ARD)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Čpavek, louh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Termické znečištění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Suspendované látky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Jíly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Papírenské odpady</a:t>
            </a:r>
          </a:p>
          <a:p>
            <a:pPr marL="1089025" indent="-4572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b="0" dirty="0">
                <a:solidFill>
                  <a:srgbClr val="0000DC"/>
                </a:solidFill>
                <a:latin typeface="+mn-lt"/>
              </a:rPr>
              <a:t>Potravinářské odpady (cukrovary, jatka..)</a:t>
            </a:r>
          </a:p>
        </p:txBody>
      </p:sp>
    </p:spTree>
    <p:extLst>
      <p:ext uri="{BB962C8B-B14F-4D97-AF65-F5344CB8AC3E}">
        <p14:creationId xmlns:p14="http://schemas.microsoft.com/office/powerpoint/2010/main" val="27116962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1D1F33CB-FB49-4D7C-887D-C9D17725A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908051"/>
            <a:ext cx="8726488" cy="56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Primární: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Inertní materiály (půda, kaolín..)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Organické látky: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 - přirozené - huminové látky, splašky…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 - antropogenní - ropné látky, fenoly, pesticidy, detergenty..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Anorganické látky: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- zvyšující solnost a korozivnost (NaCl, CaCl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- způsobující sekundární znečištění (PO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3-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NO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- měnící pH vody (NH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kyseliny)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        - toxické (toxické kovy..)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Bakteriální - patogenní organismy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Tepelné - zvýšení T - pokles koncentrace kyslíku - urychlení rozkladu organických látek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Radioaktivní</a:t>
            </a:r>
          </a:p>
        </p:txBody>
      </p:sp>
      <p:sp>
        <p:nvSpPr>
          <p:cNvPr id="84995" name="Text Box 11">
            <a:extLst>
              <a:ext uri="{FF2B5EF4-FFF2-40B4-BE49-F238E27FC236}">
                <a16:creationId xmlns:a16="http://schemas.microsoft.com/office/drawing/2014/main" id="{166B1712-290F-4E6F-973C-6AD72EC86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260351"/>
            <a:ext cx="61547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povrchových vod</a:t>
            </a:r>
          </a:p>
        </p:txBody>
      </p:sp>
    </p:spTree>
    <p:extLst>
      <p:ext uri="{BB962C8B-B14F-4D97-AF65-F5344CB8AC3E}">
        <p14:creationId xmlns:p14="http://schemas.microsoft.com/office/powerpoint/2010/main" val="13566135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id="{39C1B288-CFA6-4492-8837-0DD4310E5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756" y="1064033"/>
            <a:ext cx="8726487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defTabSz="625475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</a:rPr>
              <a:t>Sekundární: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eutrofizace vod - nadměrný rozvoj některých organismů vyvolaný přísunem živin</a:t>
            </a:r>
          </a:p>
        </p:txBody>
      </p:sp>
      <p:pic>
        <p:nvPicPr>
          <p:cNvPr id="86019" name="Picture 10">
            <a:extLst>
              <a:ext uri="{FF2B5EF4-FFF2-40B4-BE49-F238E27FC236}">
                <a16:creationId xmlns:a16="http://schemas.microsoft.com/office/drawing/2014/main" id="{A6971871-F764-4568-8468-920C824E5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2276476"/>
            <a:ext cx="6767513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11">
            <a:extLst>
              <a:ext uri="{FF2B5EF4-FFF2-40B4-BE49-F238E27FC236}">
                <a16:creationId xmlns:a16="http://schemas.microsoft.com/office/drawing/2014/main" id="{EF574C34-76D3-44AA-BDC8-C7FBDFC1C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260351"/>
            <a:ext cx="615473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povrchových vod</a:t>
            </a:r>
          </a:p>
        </p:txBody>
      </p:sp>
    </p:spTree>
    <p:extLst>
      <p:ext uri="{BB962C8B-B14F-4D97-AF65-F5344CB8AC3E}">
        <p14:creationId xmlns:p14="http://schemas.microsoft.com/office/powerpoint/2010/main" val="21742855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F2842E74-FA4A-4036-99BF-4BBAF528D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  <p:sp>
        <p:nvSpPr>
          <p:cNvPr id="87043" name="Text Box 3">
            <a:extLst>
              <a:ext uri="{FF2B5EF4-FFF2-40B4-BE49-F238E27FC236}">
                <a16:creationId xmlns:a16="http://schemas.microsoft.com/office/drawing/2014/main" id="{BAEC484F-3EFE-45D9-B955-DC0494FD5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1"/>
            <a:ext cx="8791575" cy="541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Celková mineralizace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100 - 500 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tající sníh, ledovce &lt; 100 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Nerozpuštěné látky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jednotky 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(záplavy desítky až stovky mg.l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-1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Rozpuštěný kyslík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(= f (T, koncentrace biologicky rozložitelných látek, intenzity fotosyntézy)); neznečištěné toky - 85-95 % nasycení - pokles - organické znečištění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Přesycení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peřeje (tekoucí), fotosyntetická asimilace vodních rostlin (stojaté)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Volný CO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nízké koncentrace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pH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6,0 - 8,5 (rašeliniště 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&lt;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4,0)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Koncentrace slabých a silných kyselin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koreluje s pH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Tlumivý systém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uhličitanový (H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- HCO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), maximum = 6,3, minimum = 8,3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HCO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rozpouštěním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HCO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3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pohlcováním CO</a:t>
            </a:r>
            <a:r>
              <a:rPr kumimoji="0" lang="cs-CZ" altLang="cs-CZ" sz="2400" baseline="-25000" dirty="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7778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3">
            <a:extLst>
              <a:ext uri="{FF2B5EF4-FFF2-40B4-BE49-F238E27FC236}">
                <a16:creationId xmlns:a16="http://schemas.microsoft.com/office/drawing/2014/main" id="{6DC36072-5C20-41FC-BCA2-CEBEE9C42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3" y="908051"/>
            <a:ext cx="9412122" cy="526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SO</a:t>
            </a:r>
            <a:r>
              <a:rPr kumimoji="0" lang="cs-CZ" altLang="cs-CZ" sz="2400" baseline="-25000" dirty="0">
                <a:latin typeface="Arial" panose="020B0604020202020204" pitchFamily="34" charset="0"/>
              </a:rPr>
              <a:t>4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2-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 poloviny dáno atmosférickou depozicí, z poloviny zvětráváním a rozpouštěním minerálů, minerální hnojiva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Cl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 geologického podloží, méně z atmosféry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Ca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2+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 uhličitanů, méně hlinitokřemičitany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Mg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2+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opačně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K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zvětrávání (hlinitokřemičitany)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Na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+</a:t>
            </a:r>
            <a:r>
              <a:rPr kumimoji="0" lang="cs-CZ" altLang="cs-CZ" sz="2400" dirty="0">
                <a:latin typeface="Arial" panose="020B0604020202020204" pitchFamily="34" charset="0"/>
              </a:rPr>
              <a:t>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zvětrávání (hlinitokřemičitany), Cl</a:t>
            </a:r>
            <a:r>
              <a:rPr kumimoji="0" lang="cs-CZ" altLang="cs-CZ" sz="2400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, spad z atmosféry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N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z atmosféry, zemědělství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P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nízká koncentrace (málo rozpustné soli), antropogenní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Fe, Mn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nízká koncentrace, oxidy oxidace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Iontové asociáty</a:t>
            </a:r>
          </a:p>
          <a:p>
            <a:pPr eaLnBrk="1" hangingPunct="1">
              <a:spcBef>
                <a:spcPct val="20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Organické látky</a:t>
            </a:r>
          </a:p>
        </p:txBody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72FBEF3E-06BC-484E-89D2-B7032E257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39687517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3">
            <a:extLst>
              <a:ext uri="{FF2B5EF4-FFF2-40B4-BE49-F238E27FC236}">
                <a16:creationId xmlns:a16="http://schemas.microsoft.com/office/drawing/2014/main" id="{57D806BA-6350-4217-9953-18A72C38B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5444" y="1449556"/>
            <a:ext cx="8836025" cy="378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Podle ovlivnění kvality povrchových vod lze znečišťující látky rozdělit na: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látky </a:t>
            </a:r>
            <a:r>
              <a:rPr kumimoji="0" lang="cs-CZ" altLang="cs-CZ" sz="2400" dirty="0">
                <a:latin typeface="Arial" panose="020B0604020202020204" pitchFamily="34" charset="0"/>
              </a:rPr>
              <a:t>působící přímo toxicky nebo způsobující organoleptické závady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látky </a:t>
            </a:r>
            <a:r>
              <a:rPr kumimoji="0" lang="cs-CZ" altLang="cs-CZ" sz="2400" dirty="0">
                <a:latin typeface="Arial" panose="020B0604020202020204" pitchFamily="34" charset="0"/>
              </a:rPr>
              <a:t>ovlivňující kyslíkovou bilanci toku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None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„inertní látky“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(anorganické nerozpuštěné a rozpuštěné netoxické látky)</a:t>
            </a:r>
          </a:p>
        </p:txBody>
      </p:sp>
      <p:sp>
        <p:nvSpPr>
          <p:cNvPr id="89091" name="Text Box 2">
            <a:extLst>
              <a:ext uri="{FF2B5EF4-FFF2-40B4-BE49-F238E27FC236}">
                <a16:creationId xmlns:a16="http://schemas.microsoft.com/office/drawing/2014/main" id="{C21C5C4E-D772-4B0D-88F7-BA327B4D6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3929079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">
            <a:extLst>
              <a:ext uri="{FF2B5EF4-FFF2-40B4-BE49-F238E27FC236}">
                <a16:creationId xmlns:a16="http://schemas.microsoft.com/office/drawing/2014/main" id="{B573EBAB-09C3-46B5-80B7-5B57012EE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81076"/>
            <a:ext cx="8713787" cy="498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Odpadní vody (OV), které mohou nepříznivě ovlivnit vlastnosti vod povrchových: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silně kyselé nebo silně alkalické,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 jejichž zneškodnění nestačí přirozená neutralizační kapacita vody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s velkou koncentrací solí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s velkou koncentrací nerozpuštěných látek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obsahující látky, které ovlivňují přestup kyslíku do vody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(tenzidy, ropné látky)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s velkým obsahem biologicky snadno rozložitelných látek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nebo </a:t>
            </a:r>
            <a:r>
              <a:rPr kumimoji="0" lang="cs-CZ" altLang="cs-CZ" sz="2400" dirty="0">
                <a:latin typeface="Arial" panose="020B0604020202020204" pitchFamily="34" charset="0"/>
              </a:rPr>
              <a:t>látek spotřebovávajících kyslík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chemickými pochody</a:t>
            </a:r>
          </a:p>
        </p:txBody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BA54897B-C699-4D93-BCD6-2D5025D6F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1177126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94BDD09-123E-4B44-A2E9-9DA74B710A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9650" y="260350"/>
            <a:ext cx="7772400" cy="534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cs-CZ" sz="3200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Hydrologický</a:t>
            </a:r>
            <a:r>
              <a:rPr lang="en-US" altLang="cs-CZ" sz="3200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3200" dirty="0" err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cyklus</a:t>
            </a:r>
            <a:endParaRPr lang="en-US" altLang="cs-CZ" sz="3200" dirty="0"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E999624B-5BB3-4B3B-BB0E-7B3031854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1412875"/>
            <a:ext cx="8850312" cy="286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  <a:cs typeface="Times New Roman" panose="02020603050405020304" pitchFamily="18" charset="0"/>
              </a:rPr>
              <a:t>Odpaření (evaporace)</a:t>
            </a:r>
          </a:p>
          <a:p>
            <a:pPr eaLnBrk="1" hangingPunct="1"/>
            <a:endParaRPr kumimoji="0" lang="cs-CZ" altLang="cs-CZ" sz="12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kumimoji="0" lang="cs-CZ" altLang="cs-CZ" sz="2400" dirty="0">
                <a:latin typeface="Arial" panose="020B0604020202020204" pitchFamily="34" charset="0"/>
                <a:cs typeface="Times New Roman" panose="02020603050405020304" pitchFamily="18" charset="0"/>
              </a:rPr>
              <a:t>Srážky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přímé odpaření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zachycení rostlinami	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odpaření („vypoceni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 </a:t>
            </a:r>
            <a:r>
              <a:rPr kumimoji="0"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evapotranspirace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“)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povrchový odtok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vsakování (infiltrace)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mělký oběh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      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rezervoár podzemní vody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724CC32-3CD0-4B8B-B579-068A5DB49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90805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en-US" altLang="cs-CZ" sz="2400" dirty="0" err="1">
                <a:latin typeface="Arial" panose="020B0604020202020204" pitchFamily="34" charset="0"/>
                <a:cs typeface="Times New Roman" panose="02020603050405020304" pitchFamily="18" charset="0"/>
              </a:rPr>
              <a:t>Cesty</a:t>
            </a:r>
            <a:r>
              <a:rPr kumimoji="0" lang="en-US" altLang="cs-CZ" sz="24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3" name="Picture 11">
            <a:extLst>
              <a:ext uri="{FF2B5EF4-FFF2-40B4-BE49-F238E27FC236}">
                <a16:creationId xmlns:a16="http://schemas.microsoft.com/office/drawing/2014/main" id="{281B95D1-A348-491E-B61D-CD39E6C98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4157746"/>
            <a:ext cx="363537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3834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3">
            <a:extLst>
              <a:ext uri="{FF2B5EF4-FFF2-40B4-BE49-F238E27FC236}">
                <a16:creationId xmlns:a16="http://schemas.microsoft.com/office/drawing/2014/main" id="{B96B899C-A4DF-4ADE-AEB3-61B208018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908050"/>
            <a:ext cx="8785225" cy="572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Odpadní vody (OV), které mohou nepříznivě ovlivnit vlastnosti vod povrchových/II: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obsahující látky ovlivňující nepříznivě organoleptické vlastnosti vody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(chlorfenoly, chlorované uhlovodíky, barviva, ropné látky)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vody, které obsahují látky toxické pro vodní organismy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(kovy, kyanidy, chlorované uhlovodíky, pesticidy, radioaktivní látky)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bakteriálně znečištěné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patogenními zárodky (OV z léčebných ústavů, koželužen..)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vody s větším množstvím látek, v nichž jsou zastoupeny sloučeniny P, N,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které mají eutrofizační účinek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oteplené vody</a:t>
            </a:r>
          </a:p>
        </p:txBody>
      </p:sp>
      <p:sp>
        <p:nvSpPr>
          <p:cNvPr id="91139" name="Text Box 2">
            <a:extLst>
              <a:ext uri="{FF2B5EF4-FFF2-40B4-BE49-F238E27FC236}">
                <a16:creationId xmlns:a16="http://schemas.microsoft.com/office/drawing/2014/main" id="{3BAA58DD-EDC1-4559-9991-2865F93FD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3077370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3">
            <a:extLst>
              <a:ext uri="{FF2B5EF4-FFF2-40B4-BE49-F238E27FC236}">
                <a16:creationId xmlns:a16="http://schemas.microsoft.com/office/drawing/2014/main" id="{EAF651DB-4262-4E37-BE18-9B99C2C95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305" y="908051"/>
            <a:ext cx="9610308" cy="508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Základní ukazatele pro vypouštění OV do vod povrchových: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biologický stav vody -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index saprobity - &lt; 2,2 - vodní toky; &lt; 3,2 - ostatní)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obvyklý život pstruhovitých ryb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ve vodárenských tocích a kaprovitých ryb v ostatních povrchových vodách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stav bez pachu u vodárenských toků a nádrží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 slabě cizorodý u ostatních vod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stav, při němž nejsou patrné barevné změny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u vod vodárenských ve vrstvě do 20 cm, u ostatních do 10 cm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latin typeface="Arial" panose="020B0604020202020204" pitchFamily="34" charset="0"/>
              </a:rPr>
              <a:t>teplota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do 20 °C u pstruhových vod a u vodárenských toků a do 26 °C u ostatních</a:t>
            </a:r>
          </a:p>
        </p:txBody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BD9FE316-9B3A-4736-9D5C-19870400E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17951954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>
            <a:extLst>
              <a:ext uri="{FF2B5EF4-FFF2-40B4-BE49-F238E27FC236}">
                <a16:creationId xmlns:a16="http://schemas.microsoft.com/office/drawing/2014/main" id="{B2235C6D-EEC6-466A-8FFE-4137BFA30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221" y="908050"/>
            <a:ext cx="9504947" cy="498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Základní ukazatele pro vypouštění OV do vod povrchových/II: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latin typeface="Arial" panose="020B0604020202020204" pitchFamily="34" charset="0"/>
              </a:rPr>
              <a:t>neporušená schopnost samočištění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povrchových vod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latin typeface="Arial" panose="020B0604020202020204" pitchFamily="34" charset="0"/>
              </a:rPr>
              <a:t>stav povrchových vod, při němž nedochází k nadměrnému vývoji nežádoucích organismů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(vodní květ) ani ke vzniku kalových lavic nebo k pokrytí vodní hladiny pěnou, tuky, oleji nebo jinými látkami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latin typeface="Arial" panose="020B0604020202020204" pitchFamily="34" charset="0"/>
              </a:rPr>
              <a:t>stav povrchových vod, při němž nedochází k porušování hygienických požadavků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na ochranu zdraví před ionizujícím zářením</a:t>
            </a:r>
          </a:p>
          <a:p>
            <a:pPr eaLnBrk="1" hangingPunct="1">
              <a:spcBef>
                <a:spcPct val="25000"/>
              </a:spcBef>
              <a:buClr>
                <a:srgbClr val="FF0000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latin typeface="Arial" panose="020B0604020202020204" pitchFamily="34" charset="0"/>
              </a:rPr>
              <a:t>stav povrchových vod, při němž nedochází k toxickému působení radioaktivních</a:t>
            </a:r>
            <a:r>
              <a:rPr kumimoji="0" lang="cs-CZ" altLang="cs-CZ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 jiných látek na vodní organismy</a:t>
            </a:r>
          </a:p>
        </p:txBody>
      </p:sp>
      <p:sp>
        <p:nvSpPr>
          <p:cNvPr id="93187" name="Text Box 2">
            <a:extLst>
              <a:ext uri="{FF2B5EF4-FFF2-40B4-BE49-F238E27FC236}">
                <a16:creationId xmlns:a16="http://schemas.microsoft.com/office/drawing/2014/main" id="{60FD9A14-BCFB-40A4-ABDF-C7174CABF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1921900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3">
            <a:extLst>
              <a:ext uri="{FF2B5EF4-FFF2-40B4-BE49-F238E27FC236}">
                <a16:creationId xmlns:a16="http://schemas.microsoft.com/office/drawing/2014/main" id="{01CC0A55-372C-49F5-896E-2A605D153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85" y="908050"/>
            <a:ext cx="9694530" cy="489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5475" indent="-5349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Klasifikace tekoucích vod z obecného (ekologického) hlediska</a:t>
            </a:r>
            <a:endParaRPr kumimoji="0" lang="en-US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</a:pPr>
            <a:r>
              <a:rPr kumimoji="0" lang="en-US" altLang="cs-CZ" sz="2400" dirty="0" err="1">
                <a:latin typeface="Arial" panose="020B0604020202020204" pitchFamily="34" charset="0"/>
              </a:rPr>
              <a:t>Ukazatelé</a:t>
            </a:r>
            <a:r>
              <a:rPr kumimoji="0" lang="en-US" altLang="cs-CZ" sz="2400" dirty="0">
                <a:latin typeface="Arial" panose="020B0604020202020204" pitchFamily="34" charset="0"/>
              </a:rPr>
              <a:t>:</a:t>
            </a: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en-US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fyzikálního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znečištění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anorganického</a:t>
            </a:r>
            <a:r>
              <a:rPr kumimoji="0" lang="en-US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kumimoji="0" lang="en-US" altLang="cs-CZ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znečištění</a:t>
            </a: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organického znečištění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anorganického a organického průmyslového znečištění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biologické</a:t>
            </a:r>
          </a:p>
        </p:txBody>
      </p:sp>
      <p:sp>
        <p:nvSpPr>
          <p:cNvPr id="94211" name="Text Box 2">
            <a:extLst>
              <a:ext uri="{FF2B5EF4-FFF2-40B4-BE49-F238E27FC236}">
                <a16:creationId xmlns:a16="http://schemas.microsoft.com/office/drawing/2014/main" id="{22092B4F-D1D3-4C4B-8451-56EACE301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260350"/>
            <a:ext cx="85772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Povrchové vody - znečištění</a:t>
            </a:r>
          </a:p>
        </p:txBody>
      </p:sp>
    </p:spTree>
    <p:extLst>
      <p:ext uri="{BB962C8B-B14F-4D97-AF65-F5344CB8AC3E}">
        <p14:creationId xmlns:p14="http://schemas.microsoft.com/office/powerpoint/2010/main" val="9691711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>
            <a:extLst>
              <a:ext uri="{FF2B5EF4-FFF2-40B4-BE49-F238E27FC236}">
                <a16:creationId xmlns:a16="http://schemas.microsoft.com/office/drawing/2014/main" id="{32D2789F-474F-4345-8D3D-C3D5B7D7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0" y="1125538"/>
            <a:ext cx="5475288" cy="510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Text Box 3">
            <a:extLst>
              <a:ext uri="{FF2B5EF4-FFF2-40B4-BE49-F238E27FC236}">
                <a16:creationId xmlns:a16="http://schemas.microsoft.com/office/drawing/2014/main" id="{6ACF811A-B219-49B4-B683-2551707FD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653" y="1"/>
            <a:ext cx="85143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Otevřené moře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E497F797-8A2D-40FD-98D4-83DD6F530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28" y="1725433"/>
            <a:ext cx="5815278" cy="387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6825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01B96F9E-4ADB-48E8-A656-E7C2CB338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3275" y="1079500"/>
            <a:ext cx="442595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„Všechno z kontinentů nakonec skončí v moři“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Char char="•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Komunální odpad (patogenní viry mohou přežít v oceánské vodě až 17 měsíců)</a:t>
            </a: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Pobřeží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97283" name="Picture 3">
            <a:extLst>
              <a:ext uri="{FF2B5EF4-FFF2-40B4-BE49-F238E27FC236}">
                <a16:creationId xmlns:a16="http://schemas.microsoft.com/office/drawing/2014/main" id="{6FEB0E9D-25D1-42A6-A5B4-9823FD4E78A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283075" cy="68580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ext Box 4">
            <a:extLst>
              <a:ext uri="{FF2B5EF4-FFF2-40B4-BE49-F238E27FC236}">
                <a16:creationId xmlns:a16="http://schemas.microsoft.com/office/drawing/2014/main" id="{19414D63-77FB-49DA-83B5-072F2C9EB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275" y="0"/>
            <a:ext cx="512562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Znečištění mořského prostředí</a:t>
            </a:r>
          </a:p>
        </p:txBody>
      </p:sp>
    </p:spTree>
    <p:extLst>
      <p:ext uri="{BB962C8B-B14F-4D97-AF65-F5344CB8AC3E}">
        <p14:creationId xmlns:p14="http://schemas.microsoft.com/office/powerpoint/2010/main" val="23656091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7A938129-B974-4F39-892E-903B6594A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908051"/>
            <a:ext cx="88042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31825" indent="-547688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Vypouštění z lodí (balastní voda) a jejich havárie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Exxon Valdez – březen 1989 Aljaška, 10 milionů galonů (4,54 l), 5 000 km pobřeží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Malé úniky: ročně 17 EV do Středozemního moře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Ø"/>
            </a:pPr>
            <a:r>
              <a:rPr kumimoji="0" lang="cs-CZ" altLang="cs-CZ" sz="2400" dirty="0">
                <a:latin typeface="Arial" panose="020B0604020202020204" pitchFamily="34" charset="0"/>
              </a:rPr>
              <a:t>Ročně 6 milionů tun ropy do oceánů – 1 tuna ropných znečistí 6 km</a:t>
            </a:r>
            <a:r>
              <a:rPr kumimoji="0" lang="cs-CZ" altLang="cs-CZ" sz="2400" baseline="30000" dirty="0">
                <a:latin typeface="Arial" panose="020B0604020202020204" pitchFamily="34" charset="0"/>
              </a:rPr>
              <a:t>2</a:t>
            </a:r>
            <a:r>
              <a:rPr kumimoji="0" lang="cs-CZ" altLang="cs-CZ" sz="2400" dirty="0">
                <a:latin typeface="Arial" panose="020B0604020202020204" pitchFamily="34" charset="0"/>
              </a:rPr>
              <a:t> vodní plochy</a:t>
            </a:r>
            <a:endParaRPr kumimoji="0" lang="en-US" altLang="cs-CZ" sz="2400" dirty="0">
              <a:latin typeface="Arial" panose="020B0604020202020204" pitchFamily="34" charset="0"/>
            </a:endParaRPr>
          </a:p>
        </p:txBody>
      </p:sp>
      <p:pic>
        <p:nvPicPr>
          <p:cNvPr id="98307" name="Picture 3">
            <a:extLst>
              <a:ext uri="{FF2B5EF4-FFF2-40B4-BE49-F238E27FC236}">
                <a16:creationId xmlns:a16="http://schemas.microsoft.com/office/drawing/2014/main" id="{86F10431-A3CC-4385-8B7E-66CD9BE503E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2069" y="3216375"/>
            <a:ext cx="4588033" cy="3134553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8" name="Rectangle 4">
            <a:extLst>
              <a:ext uri="{FF2B5EF4-FFF2-40B4-BE49-F238E27FC236}">
                <a16:creationId xmlns:a16="http://schemas.microsoft.com/office/drawing/2014/main" id="{5ECADA74-785E-4D82-8EF4-2FFC4A5D9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9" y="5434084"/>
            <a:ext cx="3241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r" eaLnBrk="1" hangingPunct="1"/>
            <a:r>
              <a:rPr kumimoji="0" lang="cs-CZ" altLang="cs-CZ" sz="2000" dirty="0">
                <a:solidFill>
                  <a:srgbClr val="0000FF"/>
                </a:solidFill>
                <a:latin typeface="Arial" panose="020B0604020202020204" pitchFamily="34" charset="0"/>
              </a:rPr>
              <a:t>Galveston Bay, Texas, 1990</a:t>
            </a:r>
          </a:p>
        </p:txBody>
      </p:sp>
      <p:sp>
        <p:nvSpPr>
          <p:cNvPr id="98309" name="Text Box 5">
            <a:extLst>
              <a:ext uri="{FF2B5EF4-FFF2-40B4-BE49-F238E27FC236}">
                <a16:creationId xmlns:a16="http://schemas.microsoft.com/office/drawing/2014/main" id="{23823C9E-DF3A-41B8-A7DE-373FF504A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88914"/>
            <a:ext cx="88931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/>
            <a:r>
              <a:rPr kumimoji="0" lang="cs-CZ" altLang="cs-CZ" sz="3200" dirty="0">
                <a:solidFill>
                  <a:srgbClr val="0000DC"/>
                </a:solidFill>
                <a:latin typeface="Arial" panose="020B0604020202020204" pitchFamily="34" charset="0"/>
              </a:rPr>
              <a:t>Otevřený oceán</a:t>
            </a:r>
          </a:p>
        </p:txBody>
      </p:sp>
    </p:spTree>
    <p:extLst>
      <p:ext uri="{BB962C8B-B14F-4D97-AF65-F5344CB8AC3E}">
        <p14:creationId xmlns:p14="http://schemas.microsoft.com/office/powerpoint/2010/main" val="133868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9B27B13-2237-47BB-9931-CB827EA264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11676" y="260351"/>
            <a:ext cx="3230563" cy="50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cs-CZ" altLang="cs-CZ" sz="3200" dirty="0">
                <a:solidFill>
                  <a:srgbClr val="FF0000"/>
                </a:solidFill>
                <a:latin typeface="Arial" panose="020B0604020202020204" pitchFamily="34" charset="0"/>
              </a:rPr>
              <a:t>Zdroje</a:t>
            </a:r>
            <a:endParaRPr lang="en-US" altLang="cs-CZ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902837A-D914-437B-AEAA-423D7B414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981076"/>
            <a:ext cx="4343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23888" indent="-530225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Dva hlavní faktory:</a:t>
            </a:r>
          </a:p>
          <a:p>
            <a:pPr eaLnBrk="1" hangingPunct="1">
              <a:buSzPct val="75000"/>
            </a:pPr>
            <a:endParaRPr kumimoji="0" lang="cs-CZ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Kvalita</a:t>
            </a:r>
          </a:p>
          <a:p>
            <a:pPr eaLnBrk="1" hangingPunct="1"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Množství</a:t>
            </a:r>
            <a:endParaRPr kumimoji="0" lang="en-US" altLang="cs-CZ" sz="24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B02A735B-D32E-4430-A0A4-E5FC5B4BB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708276"/>
            <a:ext cx="8143875" cy="341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623888" indent="-530225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3888" algn="l"/>
              </a:tabLst>
              <a:defRPr kumimoji="1" sz="2800" b="1">
                <a:solidFill>
                  <a:srgbClr val="FF0000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buClr>
                <a:srgbClr val="0000FF"/>
              </a:buClr>
              <a:buSzPct val="75000"/>
            </a:pPr>
            <a:r>
              <a:rPr kumimoji="0" lang="cs-CZ" altLang="cs-CZ" sz="2400" dirty="0">
                <a:latin typeface="Arial" panose="020B0604020202020204" pitchFamily="34" charset="0"/>
              </a:rPr>
              <a:t>Podzemní voda</a:t>
            </a:r>
          </a:p>
          <a:p>
            <a:pPr eaLnBrk="1" hangingPunct="1">
              <a:buClr>
                <a:srgbClr val="0000FF"/>
              </a:buClr>
              <a:buSzPct val="75000"/>
            </a:pPr>
            <a:endParaRPr kumimoji="0" lang="cs-CZ" altLang="cs-CZ" sz="2400" dirty="0">
              <a:latin typeface="Arial" panose="020B0604020202020204" pitchFamily="34" charset="0"/>
            </a:endParaRP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méně než 1 % z celkového množství vody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40× více než ve sladkovodních jezerech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více než 98 % nezmrzlé vody v hydrologickém cyklu jako podzemní voda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většinou v oblasti do 750 m</a:t>
            </a:r>
          </a:p>
          <a:p>
            <a:pPr eaLnBrk="1" hangingPunct="1">
              <a:buClr>
                <a:srgbClr val="0000FF"/>
              </a:buClr>
              <a:buSzPct val="75000"/>
              <a:buFont typeface="Wingdings" panose="05000000000000000000" pitchFamily="2" charset="2"/>
              <a:buChar char="Ä"/>
            </a:pPr>
            <a:r>
              <a:rPr kumimoji="0" lang="cs-CZ" altLang="cs-CZ" sz="2400" dirty="0">
                <a:solidFill>
                  <a:srgbClr val="0000FF"/>
                </a:solidFill>
                <a:latin typeface="Arial" panose="020B0604020202020204" pitchFamily="34" charset="0"/>
              </a:rPr>
              <a:t>objem ekvivalentní vrstvě 55 m vody na kontinentech</a:t>
            </a:r>
          </a:p>
        </p:txBody>
      </p:sp>
    </p:spTree>
    <p:extLst>
      <p:ext uri="{BB962C8B-B14F-4D97-AF65-F5344CB8AC3E}">
        <p14:creationId xmlns:p14="http://schemas.microsoft.com/office/powerpoint/2010/main" val="315228640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SCI-EN.potx" id="{F22B4CD9-A780-4D55-92EA-76CD06D2DE59}" vid="{E8EE1CCA-34FB-4F4F-9F2E-C5A2AA42283C}"/>
    </a:ext>
  </a:extLst>
</a:theme>
</file>

<file path=ppt/theme/theme2.xml><?xml version="1.0" encoding="utf-8"?>
<a:theme xmlns:a="http://schemas.openxmlformats.org/drawingml/2006/main" name="1_Általános (sz)">
  <a:themeElements>
    <a:clrScheme name="1_Általános (sz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1_Általános (sz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Általános (sz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Általános (sz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Általános (sz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Általános (sz)">
  <a:themeElements>
    <a:clrScheme name="1_Általános (sz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1_Általános (sz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Általános (sz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Általános (sz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Általános (sz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Általános (sz)">
  <a:themeElements>
    <a:clrScheme name="1_Általános (sz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1_Általános (sz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Általános (sz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Általános (sz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Általános (sz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E53B5AE4822A745BE2CAFCD6BC9AABF" ma:contentTypeVersion="4" ma:contentTypeDescription="Vytvoří nový dokument" ma:contentTypeScope="" ma:versionID="294450784c2f221dffb7eb77fb15140f">
  <xsd:schema xmlns:xsd="http://www.w3.org/2001/XMLSchema" xmlns:xs="http://www.w3.org/2001/XMLSchema" xmlns:p="http://schemas.microsoft.com/office/2006/metadata/properties" xmlns:ns2="0f16c7bc-751b-460a-a88d-f59477d76b1e" xmlns:ns3="42df3d61-c06d-4712-b65c-4c7e10498220" targetNamespace="http://schemas.microsoft.com/office/2006/metadata/properties" ma:root="true" ma:fieldsID="8304bdaa3cc06e08986b6c795f786a23" ns2:_="" ns3:_="">
    <xsd:import namespace="0f16c7bc-751b-460a-a88d-f59477d76b1e"/>
    <xsd:import namespace="42df3d61-c06d-4712-b65c-4c7e1049822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6c7bc-751b-460a-a88d-f59477d76b1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f3d61-c06d-4712-b65c-4c7e104982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998353-BD0B-4BA5-96AB-9CA8C9EEB6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9FB07E-BFD9-4E5A-A866-34560F5DBB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16c7bc-751b-460a-a88d-f59477d76b1e"/>
    <ds:schemaRef ds:uri="42df3d61-c06d-4712-b65c-4c7e104982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000384-5341-4172-8646-F2B321D78144}">
  <ds:schemaRefs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42df3d61-c06d-4712-b65c-4c7e10498220"/>
    <ds:schemaRef ds:uri="http://purl.org/dc/elements/1.1/"/>
    <ds:schemaRef ds:uri="http://www.w3.org/XML/1998/namespace"/>
    <ds:schemaRef ds:uri="http://schemas.microsoft.com/office/infopath/2007/PartnerControls"/>
    <ds:schemaRef ds:uri="0f16c7bc-751b-460a-a88d-f59477d76b1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7006</Words>
  <Application>Microsoft Office PowerPoint</Application>
  <PresentationFormat>Widescreen</PresentationFormat>
  <Paragraphs>743</Paragraphs>
  <Slides>86</Slides>
  <Notes>84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9" baseType="lpstr">
      <vt:lpstr>Arial</vt:lpstr>
      <vt:lpstr>Arial Narrow</vt:lpstr>
      <vt:lpstr>Monotype Sorts</vt:lpstr>
      <vt:lpstr>PT Serif</vt:lpstr>
      <vt:lpstr>Roboto</vt:lpstr>
      <vt:lpstr>Tahoma</vt:lpstr>
      <vt:lpstr>Times New Roman</vt:lpstr>
      <vt:lpstr>Wingdings</vt:lpstr>
      <vt:lpstr>Presentation_MU_EN</vt:lpstr>
      <vt:lpstr>1_Általános (sz)</vt:lpstr>
      <vt:lpstr>1_Általános (sz)</vt:lpstr>
      <vt:lpstr>1_Általános (sz)</vt:lpstr>
      <vt:lpstr>obrázek</vt:lpstr>
      <vt:lpstr>Hydrosféra –  typy vod</vt:lpstr>
      <vt:lpstr>PowerPoint Presentation</vt:lpstr>
      <vt:lpstr>PowerPoint Presentation</vt:lpstr>
      <vt:lpstr>Skupenství vody</vt:lpstr>
      <vt:lpstr>Světové vodní zdroje</vt:lpstr>
      <vt:lpstr>Zdroje</vt:lpstr>
      <vt:lpstr>Světové vodní zdroje</vt:lpstr>
      <vt:lpstr>Hydrologický cyklus</vt:lpstr>
      <vt:lpstr>Zdroje</vt:lpstr>
      <vt:lpstr>PowerPoint Presentation</vt:lpstr>
      <vt:lpstr>PowerPoint Presentation</vt:lpstr>
      <vt:lpstr>PowerPoint Presentation</vt:lpstr>
      <vt:lpstr>Vztah bilance vody a energie</vt:lpstr>
      <vt:lpstr>Dokonalé klimatizační zařízení: strom</vt:lpstr>
      <vt:lpstr>Energetická bilance krajiny</vt:lpstr>
      <vt:lpstr>PowerPoint Presentation</vt:lpstr>
      <vt:lpstr>PowerPoint Presentation</vt:lpstr>
      <vt:lpstr>PowerPoint Presentation</vt:lpstr>
      <vt:lpstr>Různé formy výskytu ledu v Arktice</vt:lpstr>
      <vt:lpstr>PowerPoint Presentation</vt:lpstr>
      <vt:lpstr>LED – nejčetnější, fascinující krystalická pevná látka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Hydrosféra –  typy vod</dc:title>
  <dc:creator>Branislav Vrana</dc:creator>
  <cp:lastModifiedBy>Branislav Vrana</cp:lastModifiedBy>
  <cp:revision>22</cp:revision>
  <dcterms:created xsi:type="dcterms:W3CDTF">2020-11-01T11:58:40Z</dcterms:created>
  <dcterms:modified xsi:type="dcterms:W3CDTF">2023-01-16T11:58:52Z</dcterms:modified>
</cp:coreProperties>
</file>