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7" r:id="rId4"/>
    <p:sldMasterId id="2147483650" r:id="rId5"/>
    <p:sldMasterId id="2147483701" r:id="rId6"/>
    <p:sldMasterId id="2147483704" r:id="rId7"/>
  </p:sldMasterIdLst>
  <p:notesMasterIdLst>
    <p:notesMasterId r:id="rId131"/>
  </p:notesMasterIdLst>
  <p:handoutMasterIdLst>
    <p:handoutMasterId r:id="rId132"/>
  </p:handoutMasterIdLst>
  <p:sldIdLst>
    <p:sldId id="256" r:id="rId8"/>
    <p:sldId id="436" r:id="rId9"/>
    <p:sldId id="584" r:id="rId10"/>
    <p:sldId id="585" r:id="rId11"/>
    <p:sldId id="586" r:id="rId12"/>
    <p:sldId id="582" r:id="rId13"/>
    <p:sldId id="588" r:id="rId14"/>
    <p:sldId id="589" r:id="rId15"/>
    <p:sldId id="590" r:id="rId16"/>
    <p:sldId id="591" r:id="rId17"/>
    <p:sldId id="592" r:id="rId18"/>
    <p:sldId id="595" r:id="rId19"/>
    <p:sldId id="596" r:id="rId20"/>
    <p:sldId id="601" r:id="rId21"/>
    <p:sldId id="602" r:id="rId22"/>
    <p:sldId id="603" r:id="rId23"/>
    <p:sldId id="622" r:id="rId24"/>
    <p:sldId id="623" r:id="rId25"/>
    <p:sldId id="627" r:id="rId26"/>
    <p:sldId id="630" r:id="rId27"/>
    <p:sldId id="635" r:id="rId28"/>
    <p:sldId id="639" r:id="rId29"/>
    <p:sldId id="641" r:id="rId30"/>
    <p:sldId id="642" r:id="rId31"/>
    <p:sldId id="643" r:id="rId32"/>
    <p:sldId id="645" r:id="rId33"/>
    <p:sldId id="646" r:id="rId34"/>
    <p:sldId id="647" r:id="rId35"/>
    <p:sldId id="648" r:id="rId36"/>
    <p:sldId id="649" r:id="rId37"/>
    <p:sldId id="650" r:id="rId38"/>
    <p:sldId id="651" r:id="rId39"/>
    <p:sldId id="653" r:id="rId40"/>
    <p:sldId id="668" r:id="rId41"/>
    <p:sldId id="673" r:id="rId42"/>
    <p:sldId id="676" r:id="rId43"/>
    <p:sldId id="679" r:id="rId44"/>
    <p:sldId id="407" r:id="rId45"/>
    <p:sldId id="408" r:id="rId46"/>
    <p:sldId id="409" r:id="rId47"/>
    <p:sldId id="410" r:id="rId48"/>
    <p:sldId id="411" r:id="rId49"/>
    <p:sldId id="412" r:id="rId50"/>
    <p:sldId id="413" r:id="rId51"/>
    <p:sldId id="414" r:id="rId52"/>
    <p:sldId id="415" r:id="rId53"/>
    <p:sldId id="416" r:id="rId54"/>
    <p:sldId id="417" r:id="rId55"/>
    <p:sldId id="418" r:id="rId56"/>
    <p:sldId id="419" r:id="rId57"/>
    <p:sldId id="420" r:id="rId58"/>
    <p:sldId id="421" r:id="rId59"/>
    <p:sldId id="422" r:id="rId60"/>
    <p:sldId id="433" r:id="rId61"/>
    <p:sldId id="423" r:id="rId62"/>
    <p:sldId id="424" r:id="rId63"/>
    <p:sldId id="474" r:id="rId64"/>
    <p:sldId id="435" r:id="rId65"/>
    <p:sldId id="439" r:id="rId66"/>
    <p:sldId id="437" r:id="rId67"/>
    <p:sldId id="442" r:id="rId68"/>
    <p:sldId id="443" r:id="rId69"/>
    <p:sldId id="438" r:id="rId70"/>
    <p:sldId id="441" r:id="rId71"/>
    <p:sldId id="446" r:id="rId72"/>
    <p:sldId id="475" r:id="rId73"/>
    <p:sldId id="450" r:id="rId74"/>
    <p:sldId id="452" r:id="rId75"/>
    <p:sldId id="455" r:id="rId76"/>
    <p:sldId id="468" r:id="rId77"/>
    <p:sldId id="471" r:id="rId78"/>
    <p:sldId id="473" r:id="rId79"/>
    <p:sldId id="478" r:id="rId80"/>
    <p:sldId id="479" r:id="rId81"/>
    <p:sldId id="480" r:id="rId82"/>
    <p:sldId id="482" r:id="rId83"/>
    <p:sldId id="483" r:id="rId84"/>
    <p:sldId id="484" r:id="rId85"/>
    <p:sldId id="485" r:id="rId86"/>
    <p:sldId id="487" r:id="rId87"/>
    <p:sldId id="539" r:id="rId88"/>
    <p:sldId id="535" r:id="rId89"/>
    <p:sldId id="540" r:id="rId90"/>
    <p:sldId id="489" r:id="rId91"/>
    <p:sldId id="498" r:id="rId92"/>
    <p:sldId id="488" r:id="rId93"/>
    <p:sldId id="508" r:id="rId94"/>
    <p:sldId id="509" r:id="rId95"/>
    <p:sldId id="490" r:id="rId96"/>
    <p:sldId id="500" r:id="rId97"/>
    <p:sldId id="533" r:id="rId98"/>
    <p:sldId id="514" r:id="rId99"/>
    <p:sldId id="511" r:id="rId100"/>
    <p:sldId id="505" r:id="rId101"/>
    <p:sldId id="561" r:id="rId102"/>
    <p:sldId id="560" r:id="rId103"/>
    <p:sldId id="578" r:id="rId104"/>
    <p:sldId id="581" r:id="rId105"/>
    <p:sldId id="571" r:id="rId106"/>
    <p:sldId id="570" r:id="rId107"/>
    <p:sldId id="577" r:id="rId108"/>
    <p:sldId id="573" r:id="rId109"/>
    <p:sldId id="574" r:id="rId110"/>
    <p:sldId id="575" r:id="rId111"/>
    <p:sldId id="681" r:id="rId112"/>
    <p:sldId id="683" r:id="rId113"/>
    <p:sldId id="686" r:id="rId114"/>
    <p:sldId id="688" r:id="rId115"/>
    <p:sldId id="691" r:id="rId116"/>
    <p:sldId id="693" r:id="rId117"/>
    <p:sldId id="695" r:id="rId118"/>
    <p:sldId id="696" r:id="rId119"/>
    <p:sldId id="697" r:id="rId120"/>
    <p:sldId id="709" r:id="rId121"/>
    <p:sldId id="729" r:id="rId122"/>
    <p:sldId id="730" r:id="rId123"/>
    <p:sldId id="731" r:id="rId124"/>
    <p:sldId id="733" r:id="rId125"/>
    <p:sldId id="734" r:id="rId126"/>
    <p:sldId id="738" r:id="rId127"/>
    <p:sldId id="739" r:id="rId128"/>
    <p:sldId id="744" r:id="rId129"/>
    <p:sldId id="790" r:id="rId130"/>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39" userDrawn="1">
          <p15:clr>
            <a:srgbClr val="A4A3A4"/>
          </p15:clr>
        </p15:guide>
        <p15:guide id="2" orient="horz" pos="1275" userDrawn="1">
          <p15:clr>
            <a:srgbClr val="A4A3A4"/>
          </p15:clr>
        </p15:guide>
        <p15:guide id="3" orient="horz" pos="709" userDrawn="1">
          <p15:clr>
            <a:srgbClr val="A4A3A4"/>
          </p15:clr>
        </p15:guide>
        <p15:guide id="6" pos="438" userDrawn="1">
          <p15:clr>
            <a:srgbClr val="A4A3A4"/>
          </p15:clr>
        </p15:guide>
        <p15:guide id="7" pos="7219" userDrawn="1">
          <p15:clr>
            <a:srgbClr val="A4A3A4"/>
          </p15:clr>
        </p15:guide>
        <p15:guide id="8" pos="824" userDrawn="1">
          <p15:clr>
            <a:srgbClr val="A4A3A4"/>
          </p15:clr>
        </p15:guide>
        <p15:guide id="9" pos="3704" userDrawn="1">
          <p15:clr>
            <a:srgbClr val="A4A3A4"/>
          </p15:clr>
        </p15:guide>
        <p15:guide id="10" pos="395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5AC8AF"/>
    <a:srgbClr val="46C8FF"/>
    <a:srgbClr val="0095D3"/>
    <a:srgbClr val="00AF3F"/>
    <a:srgbClr val="008C78"/>
    <a:srgbClr val="F01928"/>
    <a:srgbClr val="9100DC"/>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91" autoAdjust="0"/>
    <p:restoredTop sz="69366" autoAdjust="0"/>
  </p:normalViewPr>
  <p:slideViewPr>
    <p:cSldViewPr snapToGrid="0">
      <p:cViewPr varScale="1">
        <p:scale>
          <a:sx n="76" d="100"/>
          <a:sy n="76" d="100"/>
        </p:scale>
        <p:origin x="996" y="90"/>
      </p:cViewPr>
      <p:guideLst>
        <p:guide orient="horz" pos="1139"/>
        <p:guide orient="horz" pos="1275"/>
        <p:guide orient="horz" pos="709"/>
        <p:guide pos="438"/>
        <p:guide pos="7219"/>
        <p:guide pos="824"/>
        <p:guide pos="3704"/>
        <p:guide pos="3953"/>
      </p:guideLst>
    </p:cSldViewPr>
  </p:slideViewPr>
  <p:notesTextViewPr>
    <p:cViewPr>
      <p:scale>
        <a:sx n="3" d="2"/>
        <a:sy n="3" d="2"/>
      </p:scale>
      <p:origin x="0" y="0"/>
    </p:cViewPr>
  </p:notesTextViewPr>
  <p:sorterViewPr>
    <p:cViewPr>
      <p:scale>
        <a:sx n="87" d="100"/>
        <a:sy n="87" d="100"/>
      </p:scale>
      <p:origin x="0" y="0"/>
    </p:cViewPr>
  </p:sorter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slide" Target="slides/slide121.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134" Type="http://schemas.openxmlformats.org/officeDocument/2006/relationships/viewProps" Target="viewProps.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slide" Target="slides/slide123.xml"/><Relationship Id="rId135" Type="http://schemas.openxmlformats.org/officeDocument/2006/relationships/theme" Target="theme/theme1.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notesMaster" Target="notesMasters/notesMaster1.xml"/><Relationship Id="rId136" Type="http://schemas.openxmlformats.org/officeDocument/2006/relationships/tableStyles" Target="tableStyles.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handoutMaster" Target="handoutMasters/handoutMaster1.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Export!$C$210</c:f>
              <c:strCache>
                <c:ptCount val="1"/>
                <c:pt idx="0">
                  <c:v>Brno-Svatoplukova</c:v>
                </c:pt>
              </c:strCache>
            </c:strRef>
          </c:tx>
          <c:spPr>
            <a:gradFill rotWithShape="1">
              <a:gsLst>
                <a:gs pos="0">
                  <a:schemeClr val="accent1">
                    <a:shade val="75000"/>
                    <a:satMod val="160000"/>
                  </a:schemeClr>
                </a:gs>
                <a:gs pos="62000">
                  <a:schemeClr val="accent1">
                    <a:satMod val="125000"/>
                  </a:schemeClr>
                </a:gs>
                <a:gs pos="100000">
                  <a:schemeClr val="accent1">
                    <a:tint val="80000"/>
                    <a:satMod val="140000"/>
                  </a:schemeClr>
                </a:gs>
              </a:gsLst>
              <a:lin ang="16200000" scaled="0"/>
            </a:gradFill>
            <a:ln>
              <a:noFill/>
            </a:ln>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rgbClr r="0" g="0" b="0"/>
              </a:contourClr>
            </a:sp3d>
          </c:spPr>
          <c:invertIfNegative val="0"/>
          <c:cat>
            <c:strRef>
              <c:f>Export!$B$211:$B$222</c:f>
              <c:strCache>
                <c:ptCount val="12"/>
                <c:pt idx="0">
                  <c:v>Leden</c:v>
                </c:pt>
                <c:pt idx="1">
                  <c:v>Únor</c:v>
                </c:pt>
                <c:pt idx="2">
                  <c:v>Březen</c:v>
                </c:pt>
                <c:pt idx="3">
                  <c:v>Duben</c:v>
                </c:pt>
                <c:pt idx="4">
                  <c:v>Květen</c:v>
                </c:pt>
                <c:pt idx="5">
                  <c:v>Červen</c:v>
                </c:pt>
                <c:pt idx="6">
                  <c:v>Červenec</c:v>
                </c:pt>
                <c:pt idx="7">
                  <c:v>Srpen</c:v>
                </c:pt>
                <c:pt idx="8">
                  <c:v>Září</c:v>
                </c:pt>
                <c:pt idx="9">
                  <c:v>Říjen</c:v>
                </c:pt>
                <c:pt idx="10">
                  <c:v>Listopad</c:v>
                </c:pt>
                <c:pt idx="11">
                  <c:v>Prosinec</c:v>
                </c:pt>
              </c:strCache>
            </c:strRef>
          </c:cat>
          <c:val>
            <c:numRef>
              <c:f>Export!$C$211:$C$222</c:f>
              <c:numCache>
                <c:formatCode>0.0</c:formatCode>
                <c:ptCount val="12"/>
                <c:pt idx="0">
                  <c:v>14.75</c:v>
                </c:pt>
                <c:pt idx="1">
                  <c:v>14.5</c:v>
                </c:pt>
                <c:pt idx="2">
                  <c:v>11.125</c:v>
                </c:pt>
                <c:pt idx="3">
                  <c:v>6.625</c:v>
                </c:pt>
                <c:pt idx="4">
                  <c:v>0.375</c:v>
                </c:pt>
                <c:pt idx="5">
                  <c:v>0</c:v>
                </c:pt>
                <c:pt idx="6">
                  <c:v>0.125</c:v>
                </c:pt>
                <c:pt idx="7">
                  <c:v>0</c:v>
                </c:pt>
                <c:pt idx="8">
                  <c:v>0.625</c:v>
                </c:pt>
                <c:pt idx="9">
                  <c:v>7.25</c:v>
                </c:pt>
                <c:pt idx="10">
                  <c:v>10.375</c:v>
                </c:pt>
                <c:pt idx="11">
                  <c:v>9.7777777777777786</c:v>
                </c:pt>
              </c:numCache>
            </c:numRef>
          </c:val>
          <c:extLst>
            <c:ext xmlns:c16="http://schemas.microsoft.com/office/drawing/2014/chart" uri="{C3380CC4-5D6E-409C-BE32-E72D297353CC}">
              <c16:uniqueId val="{00000000-4F1F-4149-950A-0DCFDE1B7763}"/>
            </c:ext>
          </c:extLst>
        </c:ser>
        <c:ser>
          <c:idx val="1"/>
          <c:order val="1"/>
          <c:tx>
            <c:strRef>
              <c:f>Export!$D$210</c:f>
              <c:strCache>
                <c:ptCount val="1"/>
                <c:pt idx="0">
                  <c:v>Brno-Tuřany</c:v>
                </c:pt>
              </c:strCache>
            </c:strRef>
          </c:tx>
          <c:spPr>
            <a:gradFill rotWithShape="1">
              <a:gsLst>
                <a:gs pos="0">
                  <a:schemeClr val="accent2">
                    <a:shade val="75000"/>
                    <a:satMod val="160000"/>
                  </a:schemeClr>
                </a:gs>
                <a:gs pos="62000">
                  <a:schemeClr val="accent2">
                    <a:satMod val="125000"/>
                  </a:schemeClr>
                </a:gs>
                <a:gs pos="100000">
                  <a:schemeClr val="accent2">
                    <a:tint val="80000"/>
                    <a:satMod val="140000"/>
                  </a:schemeClr>
                </a:gs>
              </a:gsLst>
              <a:lin ang="16200000" scaled="0"/>
            </a:gradFill>
            <a:ln>
              <a:noFill/>
            </a:ln>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rgbClr r="0" g="0" b="0"/>
              </a:contourClr>
            </a:sp3d>
          </c:spPr>
          <c:invertIfNegative val="0"/>
          <c:cat>
            <c:strRef>
              <c:f>Export!$B$211:$B$222</c:f>
              <c:strCache>
                <c:ptCount val="12"/>
                <c:pt idx="0">
                  <c:v>Leden</c:v>
                </c:pt>
                <c:pt idx="1">
                  <c:v>Únor</c:v>
                </c:pt>
                <c:pt idx="2">
                  <c:v>Březen</c:v>
                </c:pt>
                <c:pt idx="3">
                  <c:v>Duben</c:v>
                </c:pt>
                <c:pt idx="4">
                  <c:v>Květen</c:v>
                </c:pt>
                <c:pt idx="5">
                  <c:v>Červen</c:v>
                </c:pt>
                <c:pt idx="6">
                  <c:v>Červenec</c:v>
                </c:pt>
                <c:pt idx="7">
                  <c:v>Srpen</c:v>
                </c:pt>
                <c:pt idx="8">
                  <c:v>Září</c:v>
                </c:pt>
                <c:pt idx="9">
                  <c:v>Říjen</c:v>
                </c:pt>
                <c:pt idx="10">
                  <c:v>Listopad</c:v>
                </c:pt>
                <c:pt idx="11">
                  <c:v>Prosinec</c:v>
                </c:pt>
              </c:strCache>
            </c:strRef>
          </c:cat>
          <c:val>
            <c:numRef>
              <c:f>Export!$D$211:$D$222</c:f>
              <c:numCache>
                <c:formatCode>0.0</c:formatCode>
                <c:ptCount val="12"/>
                <c:pt idx="0">
                  <c:v>8.4375</c:v>
                </c:pt>
                <c:pt idx="1">
                  <c:v>7</c:v>
                </c:pt>
                <c:pt idx="2">
                  <c:v>5.875</c:v>
                </c:pt>
                <c:pt idx="3">
                  <c:v>1.625</c:v>
                </c:pt>
                <c:pt idx="4">
                  <c:v>0.8125</c:v>
                </c:pt>
                <c:pt idx="5">
                  <c:v>0</c:v>
                </c:pt>
                <c:pt idx="6">
                  <c:v>0.8125</c:v>
                </c:pt>
                <c:pt idx="7">
                  <c:v>1.4375</c:v>
                </c:pt>
                <c:pt idx="8">
                  <c:v>0.6875</c:v>
                </c:pt>
                <c:pt idx="9">
                  <c:v>3.3125</c:v>
                </c:pt>
                <c:pt idx="10">
                  <c:v>4.125</c:v>
                </c:pt>
                <c:pt idx="11">
                  <c:v>5.75</c:v>
                </c:pt>
              </c:numCache>
            </c:numRef>
          </c:val>
          <c:extLst>
            <c:ext xmlns:c16="http://schemas.microsoft.com/office/drawing/2014/chart" uri="{C3380CC4-5D6E-409C-BE32-E72D297353CC}">
              <c16:uniqueId val="{00000001-4F1F-4149-950A-0DCFDE1B7763}"/>
            </c:ext>
          </c:extLst>
        </c:ser>
        <c:ser>
          <c:idx val="2"/>
          <c:order val="2"/>
          <c:tx>
            <c:strRef>
              <c:f>Export!$E$210</c:f>
              <c:strCache>
                <c:ptCount val="1"/>
                <c:pt idx="0">
                  <c:v>Mikulov-Sedlec</c:v>
                </c:pt>
              </c:strCache>
            </c:strRef>
          </c:tx>
          <c:spPr>
            <a:gradFill rotWithShape="1">
              <a:gsLst>
                <a:gs pos="0">
                  <a:schemeClr val="accent3">
                    <a:shade val="75000"/>
                    <a:satMod val="160000"/>
                  </a:schemeClr>
                </a:gs>
                <a:gs pos="62000">
                  <a:schemeClr val="accent3">
                    <a:satMod val="125000"/>
                  </a:schemeClr>
                </a:gs>
                <a:gs pos="100000">
                  <a:schemeClr val="accent3">
                    <a:tint val="80000"/>
                    <a:satMod val="140000"/>
                  </a:schemeClr>
                </a:gs>
              </a:gsLst>
              <a:lin ang="16200000" scaled="0"/>
            </a:gradFill>
            <a:ln>
              <a:noFill/>
            </a:ln>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rgbClr r="0" g="0" b="0"/>
              </a:contourClr>
            </a:sp3d>
          </c:spPr>
          <c:invertIfNegative val="0"/>
          <c:cat>
            <c:strRef>
              <c:f>Export!$B$211:$B$222</c:f>
              <c:strCache>
                <c:ptCount val="12"/>
                <c:pt idx="0">
                  <c:v>Leden</c:v>
                </c:pt>
                <c:pt idx="1">
                  <c:v>Únor</c:v>
                </c:pt>
                <c:pt idx="2">
                  <c:v>Březen</c:v>
                </c:pt>
                <c:pt idx="3">
                  <c:v>Duben</c:v>
                </c:pt>
                <c:pt idx="4">
                  <c:v>Květen</c:v>
                </c:pt>
                <c:pt idx="5">
                  <c:v>Červen</c:v>
                </c:pt>
                <c:pt idx="6">
                  <c:v>Červenec</c:v>
                </c:pt>
                <c:pt idx="7">
                  <c:v>Srpen</c:v>
                </c:pt>
                <c:pt idx="8">
                  <c:v>Září</c:v>
                </c:pt>
                <c:pt idx="9">
                  <c:v>Říjen</c:v>
                </c:pt>
                <c:pt idx="10">
                  <c:v>Listopad</c:v>
                </c:pt>
                <c:pt idx="11">
                  <c:v>Prosinec</c:v>
                </c:pt>
              </c:strCache>
            </c:strRef>
          </c:cat>
          <c:val>
            <c:numRef>
              <c:f>Export!$E$211:$E$222</c:f>
              <c:numCache>
                <c:formatCode>0.0</c:formatCode>
                <c:ptCount val="12"/>
                <c:pt idx="0">
                  <c:v>5</c:v>
                </c:pt>
                <c:pt idx="1">
                  <c:v>4.3125</c:v>
                </c:pt>
                <c:pt idx="2">
                  <c:v>3.25</c:v>
                </c:pt>
                <c:pt idx="3">
                  <c:v>0.9375</c:v>
                </c:pt>
                <c:pt idx="4">
                  <c:v>0.375</c:v>
                </c:pt>
                <c:pt idx="5">
                  <c:v>6.25E-2</c:v>
                </c:pt>
                <c:pt idx="6">
                  <c:v>0.25</c:v>
                </c:pt>
                <c:pt idx="7">
                  <c:v>0.4375</c:v>
                </c:pt>
                <c:pt idx="8">
                  <c:v>6.25E-2</c:v>
                </c:pt>
                <c:pt idx="9">
                  <c:v>1.6875</c:v>
                </c:pt>
                <c:pt idx="10">
                  <c:v>2.4375</c:v>
                </c:pt>
                <c:pt idx="11">
                  <c:v>2.9375</c:v>
                </c:pt>
              </c:numCache>
            </c:numRef>
          </c:val>
          <c:extLst>
            <c:ext xmlns:c16="http://schemas.microsoft.com/office/drawing/2014/chart" uri="{C3380CC4-5D6E-409C-BE32-E72D297353CC}">
              <c16:uniqueId val="{00000002-4F1F-4149-950A-0DCFDE1B7763}"/>
            </c:ext>
          </c:extLst>
        </c:ser>
        <c:dLbls>
          <c:showLegendKey val="0"/>
          <c:showVal val="0"/>
          <c:showCatName val="0"/>
          <c:showSerName val="0"/>
          <c:showPercent val="0"/>
          <c:showBubbleSize val="0"/>
        </c:dLbls>
        <c:gapWidth val="100"/>
        <c:axId val="919676031"/>
        <c:axId val="1"/>
      </c:barChart>
      <c:catAx>
        <c:axId val="919676031"/>
        <c:scaling>
          <c:orientation val="minMax"/>
        </c:scaling>
        <c:delete val="0"/>
        <c:axPos val="l"/>
        <c:numFmt formatCode="General" sourceLinked="0"/>
        <c:majorTickMark val="none"/>
        <c:minorTickMark val="none"/>
        <c:tickLblPos val="nextTo"/>
        <c:spPr>
          <a:noFill/>
          <a:ln w="9516" cap="flat" cmpd="sng" algn="ctr">
            <a:solidFill>
              <a:schemeClr val="tx2">
                <a:lumMod val="15000"/>
                <a:lumOff val="85000"/>
              </a:schemeClr>
            </a:solidFill>
            <a:round/>
          </a:ln>
          <a:effectLst/>
        </c:spPr>
        <c:txPr>
          <a:bodyPr rot="-60000000" spcFirstLastPara="1" vertOverflow="ellipsis" vert="horz" wrap="square" anchor="ctr" anchorCtr="1"/>
          <a:lstStyle/>
          <a:p>
            <a:pPr>
              <a:defRPr sz="899" b="0" i="0" u="none" strike="noStrike" kern="1200" baseline="0">
                <a:solidFill>
                  <a:schemeClr val="tx2"/>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b"/>
        <c:majorGridlines>
          <c:spPr>
            <a:ln w="9516" cap="flat" cmpd="sng" algn="ctr">
              <a:solidFill>
                <a:schemeClr val="tx2">
                  <a:lumMod val="15000"/>
                  <a:lumOff val="85000"/>
                </a:schemeClr>
              </a:solidFill>
              <a:round/>
            </a:ln>
            <a:effectLst/>
          </c:spPr>
        </c:majorGridlines>
        <c:numFmt formatCode="0" sourceLinked="0"/>
        <c:majorTickMark val="none"/>
        <c:minorTickMark val="none"/>
        <c:tickLblPos val="nextTo"/>
        <c:spPr>
          <a:ln w="9516">
            <a:noFill/>
          </a:ln>
        </c:spPr>
        <c:txPr>
          <a:bodyPr rot="-60000000" spcFirstLastPara="1" vertOverflow="ellipsis" vert="horz" wrap="square" anchor="ctr" anchorCtr="1"/>
          <a:lstStyle/>
          <a:p>
            <a:pPr>
              <a:defRPr sz="899" b="0" i="0" u="none" strike="noStrike" kern="1200" baseline="0">
                <a:solidFill>
                  <a:schemeClr val="tx2"/>
                </a:solidFill>
                <a:latin typeface="+mn-lt"/>
                <a:ea typeface="+mn-ea"/>
                <a:cs typeface="+mn-cs"/>
              </a:defRPr>
            </a:pPr>
            <a:endParaRPr lang="en-US"/>
          </a:p>
        </c:txPr>
        <c:crossAx val="919676031"/>
        <c:crosses val="autoZero"/>
        <c:crossBetween val="between"/>
      </c:valAx>
      <c:spPr>
        <a:noFill/>
        <a:ln w="25398">
          <a:noFill/>
        </a:ln>
      </c:spPr>
    </c:plotArea>
    <c:legend>
      <c:legendPos val="b"/>
      <c:overlay val="0"/>
      <c:spPr>
        <a:noFill/>
        <a:ln w="25377">
          <a:noFill/>
        </a:ln>
      </c:spPr>
      <c:txPr>
        <a:bodyPr rot="0" spcFirstLastPara="1" vertOverflow="ellipsis" vert="horz" wrap="square" anchor="ctr" anchorCtr="1"/>
        <a:lstStyle/>
        <a:p>
          <a:pPr>
            <a:defRPr sz="899" b="0" i="0" u="none" strike="noStrike" kern="1200" baseline="0">
              <a:solidFill>
                <a:schemeClr val="tx2"/>
              </a:solidFill>
              <a:latin typeface="+mn-lt"/>
              <a:ea typeface="+mn-ea"/>
              <a:cs typeface="+mn-cs"/>
            </a:defRPr>
          </a:pPr>
          <a:endParaRPr lang="en-US"/>
        </a:p>
      </c:txPr>
    </c:legend>
    <c:plotVisOnly val="1"/>
    <c:dispBlanksAs val="gap"/>
    <c:showDLblsOverMax val="0"/>
  </c:chart>
  <c:spPr>
    <a:solidFill>
      <a:sysClr val="window" lastClr="FFFFFF"/>
    </a:solidFill>
    <a:ln>
      <a:noFill/>
    </a:ln>
    <a:effectLst/>
  </c:spPr>
  <c:txPr>
    <a:bodyPr/>
    <a:lstStyle/>
    <a:p>
      <a:pPr>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1</a:t>
            </a:fld>
            <a:endParaRPr lang="cs-CZ" altLang="cs-CZ"/>
          </a:p>
        </p:txBody>
      </p:sp>
    </p:spTree>
    <p:extLst>
      <p:ext uri="{BB962C8B-B14F-4D97-AF65-F5344CB8AC3E}">
        <p14:creationId xmlns:p14="http://schemas.microsoft.com/office/powerpoint/2010/main" val="1651088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86D57A88-9714-4118-A899-C6B09969CC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37DEAE5A-E42E-41A3-ADA7-CA5A33E2B377}" type="slidenum">
              <a:rPr lang="hu-HU" altLang="cs-CZ">
                <a:latin typeface="Times New Roman" panose="02020603050405020304" pitchFamily="18" charset="0"/>
              </a:rPr>
              <a:pPr eaLnBrk="1" hangingPunct="1">
                <a:spcBef>
                  <a:spcPct val="0"/>
                </a:spcBef>
              </a:pPr>
              <a:t>10</a:t>
            </a:fld>
            <a:endParaRPr lang="hu-HU" altLang="cs-CZ">
              <a:latin typeface="Times New Roman" panose="02020603050405020304" pitchFamily="18" charset="0"/>
            </a:endParaRPr>
          </a:p>
        </p:txBody>
      </p:sp>
      <p:sp>
        <p:nvSpPr>
          <p:cNvPr id="116739" name="Rectangle 2">
            <a:extLst>
              <a:ext uri="{FF2B5EF4-FFF2-40B4-BE49-F238E27FC236}">
                <a16:creationId xmlns:a16="http://schemas.microsoft.com/office/drawing/2014/main" id="{06C09241-2C94-47CD-808E-939A45AA1AED}"/>
              </a:ext>
            </a:extLst>
          </p:cNvPr>
          <p:cNvSpPr>
            <a:spLocks noGrp="1" noRot="1" noChangeAspect="1" noChangeArrowheads="1" noTextEdit="1"/>
          </p:cNvSpPr>
          <p:nvPr>
            <p:ph type="sldImg"/>
          </p:nvPr>
        </p:nvSpPr>
        <p:spPr>
          <a:ln/>
        </p:spPr>
      </p:sp>
      <p:sp>
        <p:nvSpPr>
          <p:cNvPr id="116740" name="Rectangle 3">
            <a:extLst>
              <a:ext uri="{FF2B5EF4-FFF2-40B4-BE49-F238E27FC236}">
                <a16:creationId xmlns:a16="http://schemas.microsoft.com/office/drawing/2014/main" id="{E9A47320-38B7-466F-B796-A394446A03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a:extLst>
              <a:ext uri="{FF2B5EF4-FFF2-40B4-BE49-F238E27FC236}">
                <a16:creationId xmlns:a16="http://schemas.microsoft.com/office/drawing/2014/main" id="{48724C49-4468-4DF5-B49A-CCF8DB2BE5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269D2D75-BC14-4054-B9B6-5FAF6C4FD011}" type="slidenum">
              <a:rPr lang="hu-HU" altLang="cs-CZ">
                <a:latin typeface="Times New Roman" panose="02020603050405020304" pitchFamily="18" charset="0"/>
              </a:rPr>
              <a:pPr eaLnBrk="1" hangingPunct="1">
                <a:spcBef>
                  <a:spcPct val="0"/>
                </a:spcBef>
              </a:pPr>
              <a:t>118</a:t>
            </a:fld>
            <a:endParaRPr lang="hu-HU" altLang="cs-CZ">
              <a:latin typeface="Times New Roman" panose="02020603050405020304" pitchFamily="18" charset="0"/>
            </a:endParaRPr>
          </a:p>
        </p:txBody>
      </p:sp>
      <p:sp>
        <p:nvSpPr>
          <p:cNvPr id="162819" name="Rectangle 2">
            <a:extLst>
              <a:ext uri="{FF2B5EF4-FFF2-40B4-BE49-F238E27FC236}">
                <a16:creationId xmlns:a16="http://schemas.microsoft.com/office/drawing/2014/main" id="{883DA852-04E8-400C-BD9E-7EDAAA7FEACA}"/>
              </a:ext>
            </a:extLst>
          </p:cNvPr>
          <p:cNvSpPr>
            <a:spLocks noGrp="1" noRot="1" noChangeAspect="1" noChangeArrowheads="1" noTextEdit="1"/>
          </p:cNvSpPr>
          <p:nvPr>
            <p:ph type="sldImg"/>
          </p:nvPr>
        </p:nvSpPr>
        <p:spPr>
          <a:ln/>
        </p:spPr>
      </p:sp>
      <p:sp>
        <p:nvSpPr>
          <p:cNvPr id="162820" name="Rectangle 3">
            <a:extLst>
              <a:ext uri="{FF2B5EF4-FFF2-40B4-BE49-F238E27FC236}">
                <a16:creationId xmlns:a16="http://schemas.microsoft.com/office/drawing/2014/main" id="{F46FD418-8D99-4C5E-92E1-ABDFC952CF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a:extLst>
              <a:ext uri="{FF2B5EF4-FFF2-40B4-BE49-F238E27FC236}">
                <a16:creationId xmlns:a16="http://schemas.microsoft.com/office/drawing/2014/main" id="{B1FA7FE6-321F-44AF-9436-23315998F3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169FE555-1D57-437C-BCA6-94C33CCEAE83}" type="slidenum">
              <a:rPr lang="hu-HU" altLang="cs-CZ">
                <a:latin typeface="Times New Roman" panose="02020603050405020304" pitchFamily="18" charset="0"/>
              </a:rPr>
              <a:pPr eaLnBrk="1" hangingPunct="1">
                <a:spcBef>
                  <a:spcPct val="0"/>
                </a:spcBef>
              </a:pPr>
              <a:t>119</a:t>
            </a:fld>
            <a:endParaRPr lang="hu-HU" altLang="cs-CZ">
              <a:latin typeface="Times New Roman" panose="02020603050405020304" pitchFamily="18" charset="0"/>
            </a:endParaRPr>
          </a:p>
        </p:txBody>
      </p:sp>
      <p:sp>
        <p:nvSpPr>
          <p:cNvPr id="163843" name="Rectangle 2">
            <a:extLst>
              <a:ext uri="{FF2B5EF4-FFF2-40B4-BE49-F238E27FC236}">
                <a16:creationId xmlns:a16="http://schemas.microsoft.com/office/drawing/2014/main" id="{07273536-0C44-46FD-B20E-731972BA1EA2}"/>
              </a:ext>
            </a:extLst>
          </p:cNvPr>
          <p:cNvSpPr>
            <a:spLocks noGrp="1" noRot="1" noChangeAspect="1" noChangeArrowheads="1" noTextEdit="1"/>
          </p:cNvSpPr>
          <p:nvPr>
            <p:ph type="sldImg"/>
          </p:nvPr>
        </p:nvSpPr>
        <p:spPr>
          <a:ln/>
        </p:spPr>
      </p:sp>
      <p:sp>
        <p:nvSpPr>
          <p:cNvPr id="163844" name="Rectangle 3">
            <a:extLst>
              <a:ext uri="{FF2B5EF4-FFF2-40B4-BE49-F238E27FC236}">
                <a16:creationId xmlns:a16="http://schemas.microsoft.com/office/drawing/2014/main" id="{0CBC6DDF-6F72-4687-B4D0-1C618F4331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a:extLst>
              <a:ext uri="{FF2B5EF4-FFF2-40B4-BE49-F238E27FC236}">
                <a16:creationId xmlns:a16="http://schemas.microsoft.com/office/drawing/2014/main" id="{4756EB28-A6F8-45B0-976B-DDFA5D67C7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DBCE36DA-5614-478D-A862-FED5482A4997}" type="slidenum">
              <a:rPr lang="cs-CZ" altLang="cs-CZ"/>
              <a:pPr eaLnBrk="1" hangingPunct="1">
                <a:spcBef>
                  <a:spcPct val="0"/>
                </a:spcBef>
              </a:pPr>
              <a:t>120</a:t>
            </a:fld>
            <a:endParaRPr lang="cs-CZ" altLang="cs-CZ"/>
          </a:p>
        </p:txBody>
      </p:sp>
      <p:sp>
        <p:nvSpPr>
          <p:cNvPr id="166915" name="Rectangle 2">
            <a:extLst>
              <a:ext uri="{FF2B5EF4-FFF2-40B4-BE49-F238E27FC236}">
                <a16:creationId xmlns:a16="http://schemas.microsoft.com/office/drawing/2014/main" id="{A03820D4-3E4B-4C9E-9B8F-14C08315750C}"/>
              </a:ext>
            </a:extLst>
          </p:cNvPr>
          <p:cNvSpPr>
            <a:spLocks noGrp="1" noRot="1" noChangeAspect="1" noChangeArrowheads="1" noTextEdit="1"/>
          </p:cNvSpPr>
          <p:nvPr>
            <p:ph type="sldImg"/>
          </p:nvPr>
        </p:nvSpPr>
        <p:spPr>
          <a:ln/>
        </p:spPr>
      </p:sp>
      <p:sp>
        <p:nvSpPr>
          <p:cNvPr id="166916" name="Rectangle 3">
            <a:extLst>
              <a:ext uri="{FF2B5EF4-FFF2-40B4-BE49-F238E27FC236}">
                <a16:creationId xmlns:a16="http://schemas.microsoft.com/office/drawing/2014/main" id="{C75237E1-43A1-4F7B-86A0-1550680BBC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a:extLst>
              <a:ext uri="{FF2B5EF4-FFF2-40B4-BE49-F238E27FC236}">
                <a16:creationId xmlns:a16="http://schemas.microsoft.com/office/drawing/2014/main" id="{73FE93FB-C16C-49E5-8910-BF92C496AC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0BE6A62C-44EB-4F47-BDF1-51FF11B794D5}" type="slidenum">
              <a:rPr lang="cs-CZ" altLang="cs-CZ"/>
              <a:pPr eaLnBrk="1" hangingPunct="1">
                <a:spcBef>
                  <a:spcPct val="0"/>
                </a:spcBef>
              </a:pPr>
              <a:t>121</a:t>
            </a:fld>
            <a:endParaRPr lang="cs-CZ" altLang="cs-CZ"/>
          </a:p>
        </p:txBody>
      </p:sp>
      <p:sp>
        <p:nvSpPr>
          <p:cNvPr id="167939" name="Rectangle 2">
            <a:extLst>
              <a:ext uri="{FF2B5EF4-FFF2-40B4-BE49-F238E27FC236}">
                <a16:creationId xmlns:a16="http://schemas.microsoft.com/office/drawing/2014/main" id="{380B5B00-9099-4221-BE61-64DFB20C0933}"/>
              </a:ext>
            </a:extLst>
          </p:cNvPr>
          <p:cNvSpPr>
            <a:spLocks noGrp="1" noRot="1" noChangeAspect="1" noChangeArrowheads="1" noTextEdit="1"/>
          </p:cNvSpPr>
          <p:nvPr>
            <p:ph type="sldImg"/>
          </p:nvPr>
        </p:nvSpPr>
        <p:spPr>
          <a:ln/>
        </p:spPr>
      </p:sp>
      <p:sp>
        <p:nvSpPr>
          <p:cNvPr id="167940" name="Rectangle 3">
            <a:extLst>
              <a:ext uri="{FF2B5EF4-FFF2-40B4-BE49-F238E27FC236}">
                <a16:creationId xmlns:a16="http://schemas.microsoft.com/office/drawing/2014/main" id="{EFE28D25-5B81-4F95-AFB4-0BF285674A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a:extLst>
              <a:ext uri="{FF2B5EF4-FFF2-40B4-BE49-F238E27FC236}">
                <a16:creationId xmlns:a16="http://schemas.microsoft.com/office/drawing/2014/main" id="{CF539DF5-955C-4EAC-88E9-972060D49E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65605787-45F6-49F4-9A5A-617CA658E98D}" type="slidenum">
              <a:rPr lang="cs-CZ" altLang="cs-CZ"/>
              <a:pPr eaLnBrk="1" hangingPunct="1">
                <a:spcBef>
                  <a:spcPct val="0"/>
                </a:spcBef>
              </a:pPr>
              <a:t>122</a:t>
            </a:fld>
            <a:endParaRPr lang="cs-CZ" altLang="cs-CZ"/>
          </a:p>
        </p:txBody>
      </p:sp>
      <p:sp>
        <p:nvSpPr>
          <p:cNvPr id="173059" name="Rectangle 2">
            <a:extLst>
              <a:ext uri="{FF2B5EF4-FFF2-40B4-BE49-F238E27FC236}">
                <a16:creationId xmlns:a16="http://schemas.microsoft.com/office/drawing/2014/main" id="{9638463E-5A61-42FF-A2DD-7D594E24EC79}"/>
              </a:ext>
            </a:extLst>
          </p:cNvPr>
          <p:cNvSpPr>
            <a:spLocks noGrp="1" noRot="1" noChangeAspect="1" noChangeArrowheads="1" noTextEdit="1"/>
          </p:cNvSpPr>
          <p:nvPr>
            <p:ph type="sldImg"/>
          </p:nvPr>
        </p:nvSpPr>
        <p:spPr>
          <a:ln/>
        </p:spPr>
      </p:sp>
      <p:sp>
        <p:nvSpPr>
          <p:cNvPr id="173060" name="Rectangle 3">
            <a:extLst>
              <a:ext uri="{FF2B5EF4-FFF2-40B4-BE49-F238E27FC236}">
                <a16:creationId xmlns:a16="http://schemas.microsoft.com/office/drawing/2014/main" id="{4C846A5A-98D6-41E7-B133-4B78C53CD7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Zástupný symbol pro obrázek snímku 1">
            <a:extLst>
              <a:ext uri="{FF2B5EF4-FFF2-40B4-BE49-F238E27FC236}">
                <a16:creationId xmlns:a16="http://schemas.microsoft.com/office/drawing/2014/main" id="{6D55238D-5E8A-4F48-B77B-2A47C01DF3AB}"/>
              </a:ext>
            </a:extLst>
          </p:cNvPr>
          <p:cNvSpPr>
            <a:spLocks noGrp="1" noRot="1" noChangeAspect="1" noTextEdit="1"/>
          </p:cNvSpPr>
          <p:nvPr>
            <p:ph type="sldImg"/>
          </p:nvPr>
        </p:nvSpPr>
        <p:spPr>
          <a:xfrm>
            <a:off x="201613" y="727075"/>
            <a:ext cx="6456362" cy="3632200"/>
          </a:xfrm>
          <a:ln/>
        </p:spPr>
      </p:sp>
      <p:sp>
        <p:nvSpPr>
          <p:cNvPr id="210947" name="Zástupný symbol pro poznámky 2">
            <a:extLst>
              <a:ext uri="{FF2B5EF4-FFF2-40B4-BE49-F238E27FC236}">
                <a16:creationId xmlns:a16="http://schemas.microsoft.com/office/drawing/2014/main" id="{3482E911-A373-4557-9CBA-CB36C43F71C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
        <p:nvSpPr>
          <p:cNvPr id="210948" name="Zástupný symbol pro číslo snímku 3">
            <a:extLst>
              <a:ext uri="{FF2B5EF4-FFF2-40B4-BE49-F238E27FC236}">
                <a16:creationId xmlns:a16="http://schemas.microsoft.com/office/drawing/2014/main" id="{760A7E25-680A-4C1D-80D5-A77D3663F51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1E575B9B-832F-4CBA-B668-FC07256B3D5B}" type="slidenum">
              <a:rPr lang="cs-CZ" altLang="cs-CZ">
                <a:latin typeface="Times New Roman" panose="02020603050405020304" pitchFamily="18" charset="0"/>
              </a:rPr>
              <a:pPr eaLnBrk="1" hangingPunct="1">
                <a:spcBef>
                  <a:spcPct val="0"/>
                </a:spcBef>
              </a:pPr>
              <a:t>123</a:t>
            </a:fld>
            <a:endParaRPr lang="cs-CZ" altLang="cs-CZ">
              <a:latin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038ACD0E-537A-4CAD-891A-F05FD95CB6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48429FDF-7F75-4811-B3F2-E67DA01E9D9D}" type="slidenum">
              <a:rPr lang="hu-HU" altLang="cs-CZ">
                <a:latin typeface="Times New Roman" panose="02020603050405020304" pitchFamily="18" charset="0"/>
              </a:rPr>
              <a:pPr eaLnBrk="1" hangingPunct="1">
                <a:spcBef>
                  <a:spcPct val="0"/>
                </a:spcBef>
              </a:pPr>
              <a:t>11</a:t>
            </a:fld>
            <a:endParaRPr lang="hu-HU" altLang="cs-CZ">
              <a:latin typeface="Times New Roman" panose="02020603050405020304" pitchFamily="18" charset="0"/>
            </a:endParaRPr>
          </a:p>
        </p:txBody>
      </p:sp>
      <p:sp>
        <p:nvSpPr>
          <p:cNvPr id="117763" name="Rectangle 2">
            <a:extLst>
              <a:ext uri="{FF2B5EF4-FFF2-40B4-BE49-F238E27FC236}">
                <a16:creationId xmlns:a16="http://schemas.microsoft.com/office/drawing/2014/main" id="{CEEE79D5-7DC1-4FB9-AF33-77260B8C3852}"/>
              </a:ext>
            </a:extLst>
          </p:cNvPr>
          <p:cNvSpPr>
            <a:spLocks noGrp="1" noRot="1" noChangeAspect="1" noChangeArrowheads="1" noTextEdit="1"/>
          </p:cNvSpPr>
          <p:nvPr>
            <p:ph type="sldImg"/>
          </p:nvPr>
        </p:nvSpPr>
        <p:spPr>
          <a:ln/>
        </p:spPr>
      </p:sp>
      <p:sp>
        <p:nvSpPr>
          <p:cNvPr id="117764" name="Rectangle 3">
            <a:extLst>
              <a:ext uri="{FF2B5EF4-FFF2-40B4-BE49-F238E27FC236}">
                <a16:creationId xmlns:a16="http://schemas.microsoft.com/office/drawing/2014/main" id="{C70CE0AE-88AD-4A04-BE00-756ACD85C1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dirty="0">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BD6CDFE5-14D9-4724-B567-04D941EE54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8C8C1BBA-2A4A-4DCB-B38B-4908A49D6C65}" type="slidenum">
              <a:rPr lang="hu-HU" altLang="cs-CZ">
                <a:latin typeface="Times New Roman" panose="02020603050405020304" pitchFamily="18" charset="0"/>
              </a:rPr>
              <a:pPr eaLnBrk="1" hangingPunct="1">
                <a:spcBef>
                  <a:spcPct val="0"/>
                </a:spcBef>
              </a:pPr>
              <a:t>12</a:t>
            </a:fld>
            <a:endParaRPr lang="hu-HU" altLang="cs-CZ">
              <a:latin typeface="Times New Roman" panose="02020603050405020304" pitchFamily="18" charset="0"/>
            </a:endParaRPr>
          </a:p>
        </p:txBody>
      </p:sp>
      <p:sp>
        <p:nvSpPr>
          <p:cNvPr id="119811" name="Rectangle 2">
            <a:extLst>
              <a:ext uri="{FF2B5EF4-FFF2-40B4-BE49-F238E27FC236}">
                <a16:creationId xmlns:a16="http://schemas.microsoft.com/office/drawing/2014/main" id="{20DAEAAC-D4EA-45C5-B042-1F2C6665D2A6}"/>
              </a:ext>
            </a:extLst>
          </p:cNvPr>
          <p:cNvSpPr>
            <a:spLocks noGrp="1" noRot="1" noChangeAspect="1" noChangeArrowheads="1" noTextEdit="1"/>
          </p:cNvSpPr>
          <p:nvPr>
            <p:ph type="sldImg"/>
          </p:nvPr>
        </p:nvSpPr>
        <p:spPr>
          <a:ln/>
        </p:spPr>
      </p:sp>
      <p:sp>
        <p:nvSpPr>
          <p:cNvPr id="119812" name="Rectangle 3">
            <a:extLst>
              <a:ext uri="{FF2B5EF4-FFF2-40B4-BE49-F238E27FC236}">
                <a16:creationId xmlns:a16="http://schemas.microsoft.com/office/drawing/2014/main" id="{E47E73A2-7984-4D0C-86AC-8335271206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a:r>
              <a:rPr lang="en-US" dirty="0">
                <a:solidFill>
                  <a:srgbClr val="000000"/>
                </a:solidFill>
                <a:effectLst/>
              </a:rPr>
              <a:t>Jak je </a:t>
            </a:r>
            <a:r>
              <a:rPr lang="en-US" dirty="0" err="1">
                <a:solidFill>
                  <a:srgbClr val="000000"/>
                </a:solidFill>
                <a:effectLst/>
              </a:rPr>
              <a:t>znázorněno</a:t>
            </a:r>
            <a:r>
              <a:rPr lang="en-US" dirty="0">
                <a:solidFill>
                  <a:srgbClr val="000000"/>
                </a:solidFill>
                <a:effectLst/>
              </a:rPr>
              <a:t>, </a:t>
            </a:r>
            <a:r>
              <a:rPr lang="en-US" dirty="0" err="1">
                <a:solidFill>
                  <a:srgbClr val="000000"/>
                </a:solidFill>
                <a:effectLst/>
              </a:rPr>
              <a:t>atmosférické</a:t>
            </a:r>
            <a:r>
              <a:rPr lang="en-US" dirty="0">
                <a:solidFill>
                  <a:srgbClr val="000000"/>
                </a:solidFill>
                <a:effectLst/>
              </a:rPr>
              <a:t> </a:t>
            </a:r>
            <a:r>
              <a:rPr lang="en-US" dirty="0" err="1">
                <a:solidFill>
                  <a:srgbClr val="000000"/>
                </a:solidFill>
                <a:effectLst/>
              </a:rPr>
              <a:t>částice</a:t>
            </a:r>
            <a:r>
              <a:rPr lang="en-US" dirty="0">
                <a:solidFill>
                  <a:srgbClr val="000000"/>
                </a:solidFill>
                <a:effectLst/>
              </a:rPr>
              <a:t> </a:t>
            </a:r>
            <a:r>
              <a:rPr lang="en-US" dirty="0" err="1">
                <a:solidFill>
                  <a:srgbClr val="000000"/>
                </a:solidFill>
                <a:effectLst/>
              </a:rPr>
              <a:t>procházejí</a:t>
            </a:r>
            <a:r>
              <a:rPr lang="en-US" dirty="0">
                <a:solidFill>
                  <a:srgbClr val="000000"/>
                </a:solidFill>
                <a:effectLst/>
              </a:rPr>
              <a:t> </a:t>
            </a:r>
            <a:r>
              <a:rPr lang="en-US" dirty="0" err="1">
                <a:solidFill>
                  <a:srgbClr val="000000"/>
                </a:solidFill>
                <a:effectLst/>
              </a:rPr>
              <a:t>řadou</a:t>
            </a:r>
            <a:r>
              <a:rPr lang="en-US" dirty="0">
                <a:solidFill>
                  <a:srgbClr val="000000"/>
                </a:solidFill>
                <a:effectLst/>
              </a:rPr>
              <a:t> </a:t>
            </a:r>
            <a:r>
              <a:rPr lang="en-US" dirty="0" err="1">
                <a:solidFill>
                  <a:srgbClr val="000000"/>
                </a:solidFill>
                <a:effectLst/>
              </a:rPr>
              <a:t>procesů</a:t>
            </a:r>
            <a:r>
              <a:rPr lang="en-US" dirty="0">
                <a:solidFill>
                  <a:srgbClr val="000000"/>
                </a:solidFill>
                <a:effectLst/>
              </a:rPr>
              <a:t> v </a:t>
            </a:r>
            <a:r>
              <a:rPr lang="en-US" dirty="0" err="1">
                <a:solidFill>
                  <a:srgbClr val="000000"/>
                </a:solidFill>
                <a:effectLst/>
              </a:rPr>
              <a:t>atmosféře</a:t>
            </a:r>
            <a:r>
              <a:rPr lang="en-US" dirty="0">
                <a:solidFill>
                  <a:srgbClr val="000000"/>
                </a:solidFill>
                <a:effectLst/>
              </a:rPr>
              <a:t>. </a:t>
            </a:r>
            <a:r>
              <a:rPr lang="en-US" dirty="0" err="1">
                <a:solidFill>
                  <a:srgbClr val="000000"/>
                </a:solidFill>
                <a:effectLst/>
              </a:rPr>
              <a:t>Malé</a:t>
            </a:r>
            <a:r>
              <a:rPr lang="en-US" dirty="0">
                <a:solidFill>
                  <a:srgbClr val="000000"/>
                </a:solidFill>
                <a:effectLst/>
              </a:rPr>
              <a:t> </a:t>
            </a:r>
            <a:r>
              <a:rPr lang="en-US" dirty="0" err="1">
                <a:solidFill>
                  <a:srgbClr val="000000"/>
                </a:solidFill>
                <a:effectLst/>
              </a:rPr>
              <a:t>koloidní</a:t>
            </a:r>
            <a:r>
              <a:rPr lang="en-US" dirty="0">
                <a:solidFill>
                  <a:srgbClr val="000000"/>
                </a:solidFill>
                <a:effectLst/>
              </a:rPr>
              <a:t> </a:t>
            </a:r>
            <a:r>
              <a:rPr lang="en-US" dirty="0" err="1">
                <a:solidFill>
                  <a:srgbClr val="000000"/>
                </a:solidFill>
                <a:effectLst/>
              </a:rPr>
              <a:t>částice</a:t>
            </a:r>
            <a:r>
              <a:rPr lang="en-US" dirty="0">
                <a:solidFill>
                  <a:srgbClr val="000000"/>
                </a:solidFill>
                <a:effectLst/>
              </a:rPr>
              <a:t> </a:t>
            </a:r>
            <a:r>
              <a:rPr lang="en-US" dirty="0" err="1">
                <a:solidFill>
                  <a:srgbClr val="000000"/>
                </a:solidFill>
                <a:effectLst/>
              </a:rPr>
              <a:t>podléhají</a:t>
            </a:r>
            <a:r>
              <a:rPr lang="en-US" dirty="0">
                <a:solidFill>
                  <a:srgbClr val="000000"/>
                </a:solidFill>
                <a:effectLst/>
              </a:rPr>
              <a:t> </a:t>
            </a:r>
            <a:r>
              <a:rPr lang="en-US" dirty="0" err="1">
                <a:solidFill>
                  <a:srgbClr val="000000"/>
                </a:solidFill>
                <a:effectLst/>
              </a:rPr>
              <a:t>difúzním</a:t>
            </a:r>
            <a:r>
              <a:rPr lang="en-US" dirty="0">
                <a:solidFill>
                  <a:srgbClr val="000000"/>
                </a:solidFill>
                <a:effectLst/>
              </a:rPr>
              <a:t> </a:t>
            </a:r>
            <a:r>
              <a:rPr lang="en-US" dirty="0" err="1">
                <a:solidFill>
                  <a:srgbClr val="000000"/>
                </a:solidFill>
                <a:effectLst/>
              </a:rPr>
              <a:t>procesům</a:t>
            </a:r>
            <a:r>
              <a:rPr lang="en-US" dirty="0">
                <a:solidFill>
                  <a:srgbClr val="000000"/>
                </a:solidFill>
                <a:effectLst/>
              </a:rPr>
              <a:t>. </a:t>
            </a:r>
            <a:r>
              <a:rPr lang="en-US" dirty="0" err="1">
                <a:solidFill>
                  <a:srgbClr val="000000"/>
                </a:solidFill>
                <a:effectLst/>
              </a:rPr>
              <a:t>Menší</a:t>
            </a:r>
            <a:r>
              <a:rPr lang="en-US" dirty="0">
                <a:solidFill>
                  <a:srgbClr val="000000"/>
                </a:solidFill>
                <a:effectLst/>
              </a:rPr>
              <a:t> </a:t>
            </a:r>
            <a:r>
              <a:rPr lang="en-US" dirty="0" err="1">
                <a:solidFill>
                  <a:srgbClr val="000000"/>
                </a:solidFill>
                <a:effectLst/>
              </a:rPr>
              <a:t>částice</a:t>
            </a:r>
            <a:r>
              <a:rPr lang="en-US" dirty="0">
                <a:solidFill>
                  <a:srgbClr val="000000"/>
                </a:solidFill>
                <a:effectLst/>
              </a:rPr>
              <a:t> </a:t>
            </a:r>
            <a:r>
              <a:rPr lang="en-US" dirty="0" err="1">
                <a:solidFill>
                  <a:srgbClr val="000000"/>
                </a:solidFill>
                <a:effectLst/>
              </a:rPr>
              <a:t>společně</a:t>
            </a:r>
            <a:r>
              <a:rPr lang="en-US" dirty="0">
                <a:solidFill>
                  <a:srgbClr val="000000"/>
                </a:solidFill>
                <a:effectLst/>
              </a:rPr>
              <a:t> </a:t>
            </a:r>
            <a:r>
              <a:rPr lang="en-US" dirty="0" err="1">
                <a:solidFill>
                  <a:srgbClr val="000000"/>
                </a:solidFill>
                <a:effectLst/>
              </a:rPr>
              <a:t>koagulují</a:t>
            </a:r>
            <a:r>
              <a:rPr lang="en-US" dirty="0">
                <a:solidFill>
                  <a:srgbClr val="000000"/>
                </a:solidFill>
                <a:effectLst/>
              </a:rPr>
              <a:t> a </a:t>
            </a:r>
            <a:r>
              <a:rPr lang="en-US" dirty="0" err="1">
                <a:solidFill>
                  <a:srgbClr val="000000"/>
                </a:solidFill>
                <a:effectLst/>
              </a:rPr>
              <a:t>vytvářejí</a:t>
            </a:r>
            <a:r>
              <a:rPr lang="en-US" dirty="0">
                <a:solidFill>
                  <a:srgbClr val="000000"/>
                </a:solidFill>
                <a:effectLst/>
              </a:rPr>
              <a:t> </a:t>
            </a:r>
            <a:r>
              <a:rPr lang="en-US" dirty="0" err="1">
                <a:solidFill>
                  <a:srgbClr val="000000"/>
                </a:solidFill>
                <a:effectLst/>
              </a:rPr>
              <a:t>větší</a:t>
            </a:r>
            <a:r>
              <a:rPr lang="en-US" dirty="0">
                <a:solidFill>
                  <a:srgbClr val="000000"/>
                </a:solidFill>
                <a:effectLst/>
              </a:rPr>
              <a:t> </a:t>
            </a:r>
            <a:r>
              <a:rPr lang="en-US" dirty="0" err="1">
                <a:solidFill>
                  <a:srgbClr val="000000"/>
                </a:solidFill>
                <a:effectLst/>
              </a:rPr>
              <a:t>částice</a:t>
            </a:r>
            <a:r>
              <a:rPr lang="en-US" dirty="0">
                <a:solidFill>
                  <a:srgbClr val="000000"/>
                </a:solidFill>
                <a:effectLst/>
              </a:rPr>
              <a:t>. </a:t>
            </a:r>
            <a:r>
              <a:rPr lang="en-US" dirty="0" err="1">
                <a:solidFill>
                  <a:srgbClr val="000000"/>
                </a:solidFill>
                <a:effectLst/>
              </a:rPr>
              <a:t>Sedimentace</a:t>
            </a:r>
            <a:r>
              <a:rPr lang="en-US" dirty="0">
                <a:solidFill>
                  <a:srgbClr val="000000"/>
                </a:solidFill>
                <a:effectLst/>
              </a:rPr>
              <a:t> </a:t>
            </a:r>
            <a:r>
              <a:rPr lang="en-US" dirty="0" err="1">
                <a:solidFill>
                  <a:srgbClr val="000000"/>
                </a:solidFill>
                <a:effectLst/>
              </a:rPr>
              <a:t>nebo</a:t>
            </a:r>
            <a:r>
              <a:rPr lang="en-US" dirty="0">
                <a:solidFill>
                  <a:srgbClr val="000000"/>
                </a:solidFill>
                <a:effectLst/>
              </a:rPr>
              <a:t> such</a:t>
            </a:r>
            <a:r>
              <a:rPr lang="sk-SK" dirty="0">
                <a:solidFill>
                  <a:srgbClr val="000000"/>
                </a:solidFill>
                <a:effectLst/>
              </a:rPr>
              <a:t>á</a:t>
            </a:r>
            <a:r>
              <a:rPr lang="en-US" dirty="0">
                <a:solidFill>
                  <a:srgbClr val="000000"/>
                </a:solidFill>
                <a:effectLst/>
              </a:rPr>
              <a:t> </a:t>
            </a:r>
            <a:r>
              <a:rPr lang="sk-SK" dirty="0">
                <a:solidFill>
                  <a:srgbClr val="000000"/>
                </a:solidFill>
                <a:effectLst/>
              </a:rPr>
              <a:t>depozice</a:t>
            </a:r>
            <a:r>
              <a:rPr lang="en-US" dirty="0">
                <a:solidFill>
                  <a:srgbClr val="000000"/>
                </a:solidFill>
                <a:effectLst/>
              </a:rPr>
              <a:t> </a:t>
            </a:r>
            <a:r>
              <a:rPr lang="en-US" dirty="0" err="1">
                <a:solidFill>
                  <a:srgbClr val="000000"/>
                </a:solidFill>
                <a:effectLst/>
              </a:rPr>
              <a:t>částic</a:t>
            </a:r>
            <a:r>
              <a:rPr lang="en-US" dirty="0">
                <a:solidFill>
                  <a:srgbClr val="000000"/>
                </a:solidFill>
                <a:effectLst/>
              </a:rPr>
              <a:t>, </a:t>
            </a:r>
            <a:r>
              <a:rPr lang="en-US" dirty="0" err="1">
                <a:solidFill>
                  <a:srgbClr val="000000"/>
                </a:solidFill>
                <a:effectLst/>
              </a:rPr>
              <a:t>které</a:t>
            </a:r>
            <a:r>
              <a:rPr lang="en-US" dirty="0">
                <a:solidFill>
                  <a:srgbClr val="000000"/>
                </a:solidFill>
                <a:effectLst/>
              </a:rPr>
              <a:t> </a:t>
            </a:r>
            <a:r>
              <a:rPr lang="en-US" dirty="0" err="1">
                <a:solidFill>
                  <a:srgbClr val="000000"/>
                </a:solidFill>
                <a:effectLst/>
              </a:rPr>
              <a:t>často</a:t>
            </a:r>
            <a:r>
              <a:rPr lang="en-US" dirty="0">
                <a:solidFill>
                  <a:srgbClr val="000000"/>
                </a:solidFill>
                <a:effectLst/>
              </a:rPr>
              <a:t> </a:t>
            </a:r>
            <a:r>
              <a:rPr lang="en-US" dirty="0" err="1">
                <a:solidFill>
                  <a:srgbClr val="000000"/>
                </a:solidFill>
                <a:effectLst/>
              </a:rPr>
              <a:t>dosáhly</a:t>
            </a:r>
            <a:r>
              <a:rPr lang="en-US" dirty="0">
                <a:solidFill>
                  <a:srgbClr val="000000"/>
                </a:solidFill>
                <a:effectLst/>
              </a:rPr>
              <a:t> </a:t>
            </a:r>
            <a:r>
              <a:rPr lang="en-US" dirty="0" err="1">
                <a:solidFill>
                  <a:srgbClr val="000000"/>
                </a:solidFill>
                <a:effectLst/>
              </a:rPr>
              <a:t>dostatečné</a:t>
            </a:r>
            <a:r>
              <a:rPr lang="en-US" dirty="0">
                <a:solidFill>
                  <a:srgbClr val="000000"/>
                </a:solidFill>
                <a:effectLst/>
              </a:rPr>
              <a:t> </a:t>
            </a:r>
            <a:r>
              <a:rPr lang="en-US" dirty="0" err="1">
                <a:solidFill>
                  <a:srgbClr val="000000"/>
                </a:solidFill>
                <a:effectLst/>
              </a:rPr>
              <a:t>velikosti</a:t>
            </a:r>
            <a:r>
              <a:rPr lang="en-US" dirty="0">
                <a:solidFill>
                  <a:srgbClr val="000000"/>
                </a:solidFill>
                <a:effectLst/>
              </a:rPr>
              <a:t>, aby se </a:t>
            </a:r>
            <a:r>
              <a:rPr lang="en-US" dirty="0" err="1">
                <a:solidFill>
                  <a:srgbClr val="000000"/>
                </a:solidFill>
                <a:effectLst/>
              </a:rPr>
              <a:t>usadily</a:t>
            </a:r>
            <a:r>
              <a:rPr lang="en-US" dirty="0">
                <a:solidFill>
                  <a:srgbClr val="000000"/>
                </a:solidFill>
                <a:effectLst/>
              </a:rPr>
              <a:t> </a:t>
            </a:r>
            <a:r>
              <a:rPr lang="en-US" dirty="0" err="1">
                <a:solidFill>
                  <a:srgbClr val="000000"/>
                </a:solidFill>
                <a:effectLst/>
              </a:rPr>
              <a:t>depozic</a:t>
            </a:r>
            <a:r>
              <a:rPr lang="sk-SK" dirty="0">
                <a:solidFill>
                  <a:srgbClr val="000000"/>
                </a:solidFill>
                <a:effectLst/>
              </a:rPr>
              <a:t>í</a:t>
            </a:r>
            <a:r>
              <a:rPr lang="en-US" dirty="0">
                <a:solidFill>
                  <a:srgbClr val="000000"/>
                </a:solidFill>
                <a:effectLst/>
              </a:rPr>
              <a:t>, je </a:t>
            </a:r>
            <a:r>
              <a:rPr lang="en-US" dirty="0" err="1">
                <a:solidFill>
                  <a:srgbClr val="000000"/>
                </a:solidFill>
                <a:effectLst/>
              </a:rPr>
              <a:t>jedním</a:t>
            </a:r>
            <a:r>
              <a:rPr lang="en-US" dirty="0">
                <a:solidFill>
                  <a:srgbClr val="000000"/>
                </a:solidFill>
                <a:effectLst/>
              </a:rPr>
              <a:t> </a:t>
            </a:r>
            <a:r>
              <a:rPr lang="en-US" dirty="0" err="1">
                <a:solidFill>
                  <a:srgbClr val="000000"/>
                </a:solidFill>
                <a:effectLst/>
              </a:rPr>
              <a:t>ze</a:t>
            </a:r>
            <a:r>
              <a:rPr lang="en-US" dirty="0">
                <a:solidFill>
                  <a:srgbClr val="000000"/>
                </a:solidFill>
                <a:effectLst/>
              </a:rPr>
              <a:t> </a:t>
            </a:r>
            <a:r>
              <a:rPr lang="en-US" dirty="0" err="1">
                <a:solidFill>
                  <a:srgbClr val="000000"/>
                </a:solidFill>
                <a:effectLst/>
              </a:rPr>
              <a:t>dvou</a:t>
            </a:r>
            <a:r>
              <a:rPr lang="en-US" dirty="0">
                <a:solidFill>
                  <a:srgbClr val="000000"/>
                </a:solidFill>
                <a:effectLst/>
              </a:rPr>
              <a:t> </a:t>
            </a:r>
            <a:r>
              <a:rPr lang="en-US" dirty="0" err="1">
                <a:solidFill>
                  <a:srgbClr val="000000"/>
                </a:solidFill>
                <a:effectLst/>
              </a:rPr>
              <a:t>hlavních</a:t>
            </a:r>
            <a:r>
              <a:rPr lang="en-US" dirty="0">
                <a:solidFill>
                  <a:srgbClr val="000000"/>
                </a:solidFill>
                <a:effectLst/>
              </a:rPr>
              <a:t> </a:t>
            </a:r>
            <a:r>
              <a:rPr lang="en-US" dirty="0" err="1">
                <a:solidFill>
                  <a:srgbClr val="000000"/>
                </a:solidFill>
                <a:effectLst/>
              </a:rPr>
              <a:t>mechanismů</a:t>
            </a:r>
            <a:r>
              <a:rPr lang="en-US" dirty="0">
                <a:solidFill>
                  <a:srgbClr val="000000"/>
                </a:solidFill>
                <a:effectLst/>
              </a:rPr>
              <a:t> pro </a:t>
            </a:r>
            <a:r>
              <a:rPr lang="en-US" dirty="0" err="1">
                <a:solidFill>
                  <a:srgbClr val="000000"/>
                </a:solidFill>
                <a:effectLst/>
              </a:rPr>
              <a:t>odstraňování</a:t>
            </a:r>
            <a:r>
              <a:rPr lang="en-US" dirty="0">
                <a:solidFill>
                  <a:srgbClr val="000000"/>
                </a:solidFill>
                <a:effectLst/>
              </a:rPr>
              <a:t> </a:t>
            </a:r>
            <a:r>
              <a:rPr lang="en-US" dirty="0" err="1">
                <a:solidFill>
                  <a:srgbClr val="000000"/>
                </a:solidFill>
                <a:effectLst/>
              </a:rPr>
              <a:t>částic</a:t>
            </a:r>
            <a:r>
              <a:rPr lang="en-US" dirty="0">
                <a:solidFill>
                  <a:srgbClr val="000000"/>
                </a:solidFill>
                <a:effectLst/>
              </a:rPr>
              <a:t> z </a:t>
            </a:r>
            <a:r>
              <a:rPr lang="en-US" dirty="0" err="1">
                <a:solidFill>
                  <a:srgbClr val="000000"/>
                </a:solidFill>
                <a:effectLst/>
              </a:rPr>
              <a:t>atmosféry</a:t>
            </a:r>
            <a:r>
              <a:rPr lang="en-US" dirty="0">
                <a:solidFill>
                  <a:srgbClr val="000000"/>
                </a:solidFill>
                <a:effectLst/>
              </a:rPr>
              <a:t>. </a:t>
            </a:r>
            <a:r>
              <a:rPr lang="en-US" dirty="0" err="1">
                <a:solidFill>
                  <a:srgbClr val="000000"/>
                </a:solidFill>
                <a:effectLst/>
              </a:rPr>
              <a:t>Druhý</a:t>
            </a:r>
            <a:r>
              <a:rPr lang="en-US" dirty="0">
                <a:solidFill>
                  <a:srgbClr val="000000"/>
                </a:solidFill>
                <a:effectLst/>
              </a:rPr>
              <a:t> je </a:t>
            </a:r>
            <a:r>
              <a:rPr lang="sk-SK" dirty="0">
                <a:solidFill>
                  <a:srgbClr val="000000"/>
                </a:solidFill>
                <a:effectLst/>
              </a:rPr>
              <a:t>vyplavování</a:t>
            </a:r>
            <a:r>
              <a:rPr lang="en-US" dirty="0">
                <a:solidFill>
                  <a:srgbClr val="000000"/>
                </a:solidFill>
                <a:effectLst/>
              </a:rPr>
              <a:t> </a:t>
            </a:r>
            <a:r>
              <a:rPr lang="en-US" dirty="0" err="1">
                <a:solidFill>
                  <a:srgbClr val="000000"/>
                </a:solidFill>
                <a:effectLst/>
              </a:rPr>
              <a:t>dešťovými</a:t>
            </a:r>
            <a:r>
              <a:rPr lang="en-US" dirty="0">
                <a:solidFill>
                  <a:srgbClr val="000000"/>
                </a:solidFill>
                <a:effectLst/>
              </a:rPr>
              <a:t> </a:t>
            </a:r>
            <a:r>
              <a:rPr lang="en-US" dirty="0" err="1">
                <a:solidFill>
                  <a:srgbClr val="000000"/>
                </a:solidFill>
                <a:effectLst/>
              </a:rPr>
              <a:t>kapkami</a:t>
            </a:r>
            <a:r>
              <a:rPr lang="en-US" dirty="0">
                <a:solidFill>
                  <a:srgbClr val="000000"/>
                </a:solidFill>
                <a:effectLst/>
              </a:rPr>
              <a:t> a </a:t>
            </a:r>
            <a:r>
              <a:rPr lang="en-US" dirty="0" err="1">
                <a:solidFill>
                  <a:srgbClr val="000000"/>
                </a:solidFill>
                <a:effectLst/>
              </a:rPr>
              <a:t>jinými</a:t>
            </a:r>
            <a:r>
              <a:rPr lang="en-US" dirty="0">
                <a:solidFill>
                  <a:srgbClr val="000000"/>
                </a:solidFill>
                <a:effectLst/>
              </a:rPr>
              <a:t> </a:t>
            </a:r>
            <a:r>
              <a:rPr lang="en-US" dirty="0" err="1">
                <a:solidFill>
                  <a:srgbClr val="000000"/>
                </a:solidFill>
                <a:effectLst/>
              </a:rPr>
              <a:t>formami</a:t>
            </a:r>
            <a:r>
              <a:rPr lang="en-US" dirty="0">
                <a:solidFill>
                  <a:srgbClr val="000000"/>
                </a:solidFill>
                <a:effectLst/>
              </a:rPr>
              <a:t> </a:t>
            </a:r>
            <a:r>
              <a:rPr lang="en-US" dirty="0" err="1">
                <a:solidFill>
                  <a:srgbClr val="000000"/>
                </a:solidFill>
                <a:effectLst/>
              </a:rPr>
              <a:t>srážek</a:t>
            </a:r>
            <a:r>
              <a:rPr lang="en-US" dirty="0">
                <a:solidFill>
                  <a:srgbClr val="000000"/>
                </a:solidFill>
                <a:effectLst/>
              </a:rPr>
              <a:t>. </a:t>
            </a:r>
            <a:r>
              <a:rPr lang="en-US" dirty="0" err="1">
                <a:solidFill>
                  <a:srgbClr val="000000"/>
                </a:solidFill>
                <a:effectLst/>
              </a:rPr>
              <a:t>Částice</a:t>
            </a:r>
            <a:r>
              <a:rPr lang="en-US" dirty="0">
                <a:solidFill>
                  <a:srgbClr val="000000"/>
                </a:solidFill>
                <a:effectLst/>
              </a:rPr>
              <a:t> </a:t>
            </a:r>
            <a:r>
              <a:rPr lang="en-US" dirty="0" err="1">
                <a:solidFill>
                  <a:srgbClr val="000000"/>
                </a:solidFill>
                <a:effectLst/>
              </a:rPr>
              <a:t>také</a:t>
            </a:r>
            <a:r>
              <a:rPr lang="en-US" dirty="0">
                <a:solidFill>
                  <a:srgbClr val="000000"/>
                </a:solidFill>
                <a:effectLst/>
              </a:rPr>
              <a:t> </a:t>
            </a:r>
            <a:r>
              <a:rPr lang="en-US" dirty="0" err="1">
                <a:solidFill>
                  <a:srgbClr val="000000"/>
                </a:solidFill>
                <a:effectLst/>
              </a:rPr>
              <a:t>reagují</a:t>
            </a:r>
            <a:r>
              <a:rPr lang="en-US" dirty="0">
                <a:solidFill>
                  <a:srgbClr val="000000"/>
                </a:solidFill>
                <a:effectLst/>
              </a:rPr>
              <a:t> s </a:t>
            </a:r>
            <a:r>
              <a:rPr lang="en-US" dirty="0" err="1">
                <a:solidFill>
                  <a:srgbClr val="000000"/>
                </a:solidFill>
                <a:effectLst/>
              </a:rPr>
              <a:t>atmosférickými</a:t>
            </a:r>
            <a:r>
              <a:rPr lang="en-US" dirty="0">
                <a:solidFill>
                  <a:srgbClr val="000000"/>
                </a:solidFill>
                <a:effectLst/>
              </a:rPr>
              <a:t> </a:t>
            </a:r>
            <a:r>
              <a:rPr lang="en-US" dirty="0" err="1">
                <a:solidFill>
                  <a:srgbClr val="000000"/>
                </a:solidFill>
                <a:effectLst/>
              </a:rPr>
              <a:t>plyny</a:t>
            </a:r>
            <a:r>
              <a:rPr lang="en-US" dirty="0">
                <a:solidFill>
                  <a:srgbClr val="000000"/>
                </a:solidFill>
                <a:effectLst/>
              </a:rPr>
              <a:t>.</a:t>
            </a:r>
          </a:p>
          <a:p>
            <a:pPr eaLnBrk="1" hangingPunct="1"/>
            <a:endParaRPr lang="en-GB" altLang="cs-CZ" dirty="0">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8FDF40C5-B0B5-407D-AD5C-AF28A12828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AB63DA33-4E42-4BC7-95BB-4C4C8BD7EFE1}" type="slidenum">
              <a:rPr lang="hu-HU" altLang="cs-CZ">
                <a:latin typeface="Times New Roman" panose="02020603050405020304" pitchFamily="18" charset="0"/>
              </a:rPr>
              <a:pPr eaLnBrk="1" hangingPunct="1">
                <a:spcBef>
                  <a:spcPct val="0"/>
                </a:spcBef>
              </a:pPr>
              <a:t>13</a:t>
            </a:fld>
            <a:endParaRPr lang="hu-HU" altLang="cs-CZ">
              <a:latin typeface="Times New Roman" panose="02020603050405020304" pitchFamily="18" charset="0"/>
            </a:endParaRPr>
          </a:p>
        </p:txBody>
      </p:sp>
      <p:sp>
        <p:nvSpPr>
          <p:cNvPr id="120835" name="Rectangle 2">
            <a:extLst>
              <a:ext uri="{FF2B5EF4-FFF2-40B4-BE49-F238E27FC236}">
                <a16:creationId xmlns:a16="http://schemas.microsoft.com/office/drawing/2014/main" id="{D8B41474-2461-48ED-A50A-603682D06D92}"/>
              </a:ext>
            </a:extLst>
          </p:cNvPr>
          <p:cNvSpPr>
            <a:spLocks noGrp="1" noRot="1" noChangeAspect="1" noChangeArrowheads="1" noTextEdit="1"/>
          </p:cNvSpPr>
          <p:nvPr>
            <p:ph type="sldImg"/>
          </p:nvPr>
        </p:nvSpPr>
        <p:spPr>
          <a:ln/>
        </p:spPr>
      </p:sp>
      <p:sp>
        <p:nvSpPr>
          <p:cNvPr id="120836" name="Rectangle 3">
            <a:extLst>
              <a:ext uri="{FF2B5EF4-FFF2-40B4-BE49-F238E27FC236}">
                <a16:creationId xmlns:a16="http://schemas.microsoft.com/office/drawing/2014/main" id="{CF42B88E-AD64-4D45-99A9-A92CFFC812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14</a:t>
            </a:fld>
            <a:endParaRPr lang="cs-CZ" altLang="cs-CZ"/>
          </a:p>
        </p:txBody>
      </p:sp>
    </p:spTree>
    <p:extLst>
      <p:ext uri="{BB962C8B-B14F-4D97-AF65-F5344CB8AC3E}">
        <p14:creationId xmlns:p14="http://schemas.microsoft.com/office/powerpoint/2010/main" val="875544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Zástupný symbol pro obrázek snímku 1">
            <a:extLst>
              <a:ext uri="{FF2B5EF4-FFF2-40B4-BE49-F238E27FC236}">
                <a16:creationId xmlns:a16="http://schemas.microsoft.com/office/drawing/2014/main" id="{10EFA3FA-54BE-417F-A344-C23D3062F011}"/>
              </a:ext>
            </a:extLst>
          </p:cNvPr>
          <p:cNvSpPr>
            <a:spLocks noGrp="1" noRot="1" noChangeAspect="1" noTextEdit="1"/>
          </p:cNvSpPr>
          <p:nvPr>
            <p:ph type="sldImg"/>
          </p:nvPr>
        </p:nvSpPr>
        <p:spPr>
          <a:xfrm>
            <a:off x="201613" y="727075"/>
            <a:ext cx="6454775" cy="3632200"/>
          </a:xfrm>
          <a:ln/>
        </p:spPr>
      </p:sp>
      <p:sp>
        <p:nvSpPr>
          <p:cNvPr id="124931" name="Zástupný symbol pro poznámky 2">
            <a:extLst>
              <a:ext uri="{FF2B5EF4-FFF2-40B4-BE49-F238E27FC236}">
                <a16:creationId xmlns:a16="http://schemas.microsoft.com/office/drawing/2014/main" id="{07D185DA-2146-42B2-B33F-385C3E3D503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
        <p:nvSpPr>
          <p:cNvPr id="124932" name="Zástupný symbol pro číslo snímku 3">
            <a:extLst>
              <a:ext uri="{FF2B5EF4-FFF2-40B4-BE49-F238E27FC236}">
                <a16:creationId xmlns:a16="http://schemas.microsoft.com/office/drawing/2014/main" id="{E9B7C203-FFF6-4BC0-B8AB-AE945AB40DDE}"/>
              </a:ext>
            </a:extLst>
          </p:cNvPr>
          <p:cNvSpPr txBox="1">
            <a:spLocks noGrp="1"/>
          </p:cNvSpPr>
          <p:nvPr/>
        </p:nvSpPr>
        <p:spPr bwMode="auto">
          <a:xfrm>
            <a:off x="3884613" y="9201150"/>
            <a:ext cx="29718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531" tIns="47266" rIns="94531" bIns="47266" anchor="b"/>
          <a:lstStyle>
            <a:lvl1pPr defTabSz="944563" eaLnBrk="0" hangingPunct="0">
              <a:spcBef>
                <a:spcPct val="30000"/>
              </a:spcBef>
              <a:defRPr kumimoji="1" sz="1200">
                <a:solidFill>
                  <a:schemeClr val="tx1"/>
                </a:solidFill>
                <a:latin typeface="Arial" panose="020B0604020202020204" pitchFamily="34" charset="0"/>
              </a:defRPr>
            </a:lvl1pPr>
            <a:lvl2pPr marL="742950" indent="-285750" defTabSz="944563" eaLnBrk="0" hangingPunct="0">
              <a:spcBef>
                <a:spcPct val="30000"/>
              </a:spcBef>
              <a:defRPr kumimoji="1" sz="1200">
                <a:solidFill>
                  <a:schemeClr val="tx1"/>
                </a:solidFill>
                <a:latin typeface="Arial" panose="020B0604020202020204" pitchFamily="34" charset="0"/>
              </a:defRPr>
            </a:lvl2pPr>
            <a:lvl3pPr marL="1143000" indent="-228600" defTabSz="944563" eaLnBrk="0" hangingPunct="0">
              <a:spcBef>
                <a:spcPct val="30000"/>
              </a:spcBef>
              <a:defRPr kumimoji="1" sz="1200">
                <a:solidFill>
                  <a:schemeClr val="tx1"/>
                </a:solidFill>
                <a:latin typeface="Arial" panose="020B0604020202020204" pitchFamily="34" charset="0"/>
              </a:defRPr>
            </a:lvl3pPr>
            <a:lvl4pPr marL="1600200" indent="-228600" defTabSz="944563" eaLnBrk="0" hangingPunct="0">
              <a:spcBef>
                <a:spcPct val="30000"/>
              </a:spcBef>
              <a:defRPr kumimoji="1" sz="1200">
                <a:solidFill>
                  <a:schemeClr val="tx1"/>
                </a:solidFill>
                <a:latin typeface="Arial" panose="020B0604020202020204" pitchFamily="34" charset="0"/>
              </a:defRPr>
            </a:lvl4pPr>
            <a:lvl5pPr marL="2057400" indent="-228600" defTabSz="944563" eaLnBrk="0" hangingPunct="0">
              <a:spcBef>
                <a:spcPct val="30000"/>
              </a:spcBef>
              <a:defRPr kumimoji="1" sz="1200">
                <a:solidFill>
                  <a:schemeClr val="tx1"/>
                </a:solidFill>
                <a:latin typeface="Arial" panose="020B0604020202020204" pitchFamily="34" charset="0"/>
              </a:defRPr>
            </a:lvl5pPr>
            <a:lvl6pPr marL="2514600" indent="-228600" defTabSz="944563"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44563"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44563"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44563" eaLnBrk="0" fontAlgn="base" hangingPunct="0">
              <a:spcBef>
                <a:spcPct val="30000"/>
              </a:spcBef>
              <a:spcAft>
                <a:spcPct val="0"/>
              </a:spcAft>
              <a:defRPr kumimoji="1" sz="1200">
                <a:solidFill>
                  <a:schemeClr val="tx1"/>
                </a:solidFill>
                <a:latin typeface="Arial" panose="020B0604020202020204" pitchFamily="34" charset="0"/>
              </a:defRPr>
            </a:lvl9pPr>
          </a:lstStyle>
          <a:p>
            <a:pPr algn="r" eaLnBrk="1" hangingPunct="1">
              <a:spcBef>
                <a:spcPct val="0"/>
              </a:spcBef>
            </a:pPr>
            <a:fld id="{9E8F1A06-33AA-464C-BE5C-078E7E583987}" type="slidenum">
              <a:rPr lang="cs-CZ" altLang="cs-CZ">
                <a:solidFill>
                  <a:srgbClr val="FF0000"/>
                </a:solidFill>
                <a:latin typeface="Calibri" panose="020F0502020204030204" pitchFamily="34" charset="0"/>
                <a:cs typeface="Arial" panose="020B0604020202020204" pitchFamily="34" charset="0"/>
              </a:rPr>
              <a:pPr algn="r" eaLnBrk="1" hangingPunct="1">
                <a:spcBef>
                  <a:spcPct val="0"/>
                </a:spcBef>
              </a:pPr>
              <a:t>15</a:t>
            </a:fld>
            <a:endParaRPr lang="cs-CZ" altLang="cs-CZ">
              <a:solidFill>
                <a:srgbClr val="FF0000"/>
              </a:solidFill>
              <a:latin typeface="Calibri" panose="020F0502020204030204" pitchFamily="34" charset="0"/>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57E28EF7-948C-4BFF-AA75-585748CAED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606F450A-49F6-41DE-A7B1-06287DD4B39D}" type="slidenum">
              <a:rPr lang="hu-HU" altLang="cs-CZ">
                <a:latin typeface="Times New Roman" panose="02020603050405020304" pitchFamily="18" charset="0"/>
              </a:rPr>
              <a:pPr eaLnBrk="1" hangingPunct="1">
                <a:spcBef>
                  <a:spcPct val="0"/>
                </a:spcBef>
              </a:pPr>
              <a:t>16</a:t>
            </a:fld>
            <a:endParaRPr lang="hu-HU" altLang="cs-CZ">
              <a:latin typeface="Times New Roman" panose="02020603050405020304" pitchFamily="18" charset="0"/>
            </a:endParaRPr>
          </a:p>
        </p:txBody>
      </p:sp>
      <p:sp>
        <p:nvSpPr>
          <p:cNvPr id="125955" name="Rectangle 2">
            <a:extLst>
              <a:ext uri="{FF2B5EF4-FFF2-40B4-BE49-F238E27FC236}">
                <a16:creationId xmlns:a16="http://schemas.microsoft.com/office/drawing/2014/main" id="{AED2FD1B-B9D7-45EC-8AE3-13FD24E7B366}"/>
              </a:ext>
            </a:extLst>
          </p:cNvPr>
          <p:cNvSpPr>
            <a:spLocks noGrp="1" noRot="1" noChangeAspect="1" noChangeArrowheads="1" noTextEdit="1"/>
          </p:cNvSpPr>
          <p:nvPr>
            <p:ph type="sldImg"/>
          </p:nvPr>
        </p:nvSpPr>
        <p:spPr>
          <a:ln/>
        </p:spPr>
      </p:sp>
      <p:sp>
        <p:nvSpPr>
          <p:cNvPr id="125956" name="Rectangle 3">
            <a:extLst>
              <a:ext uri="{FF2B5EF4-FFF2-40B4-BE49-F238E27FC236}">
                <a16:creationId xmlns:a16="http://schemas.microsoft.com/office/drawing/2014/main" id="{EDAE60B7-7B66-4B10-8338-7B310978D4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7FA4F15E-9438-4766-A538-F0B0A27D42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9FA2CAA7-C8A2-49BA-BDF5-0820E66D261D}" type="slidenum">
              <a:rPr lang="hu-HU" altLang="cs-CZ">
                <a:latin typeface="Times New Roman" panose="02020603050405020304" pitchFamily="18" charset="0"/>
              </a:rPr>
              <a:pPr eaLnBrk="1" hangingPunct="1">
                <a:spcBef>
                  <a:spcPct val="0"/>
                </a:spcBef>
              </a:pPr>
              <a:t>17</a:t>
            </a:fld>
            <a:endParaRPr lang="hu-HU" altLang="cs-CZ">
              <a:latin typeface="Times New Roman" panose="02020603050405020304" pitchFamily="18" charset="0"/>
            </a:endParaRPr>
          </a:p>
        </p:txBody>
      </p:sp>
      <p:sp>
        <p:nvSpPr>
          <p:cNvPr id="143363" name="Rectangle 2">
            <a:extLst>
              <a:ext uri="{FF2B5EF4-FFF2-40B4-BE49-F238E27FC236}">
                <a16:creationId xmlns:a16="http://schemas.microsoft.com/office/drawing/2014/main" id="{0701EE90-3482-4870-BCAB-29633EE5D62C}"/>
              </a:ext>
            </a:extLst>
          </p:cNvPr>
          <p:cNvSpPr>
            <a:spLocks noGrp="1" noRot="1" noChangeAspect="1" noChangeArrowheads="1" noTextEdit="1"/>
          </p:cNvSpPr>
          <p:nvPr>
            <p:ph type="sldImg"/>
          </p:nvPr>
        </p:nvSpPr>
        <p:spPr>
          <a:ln/>
        </p:spPr>
      </p:sp>
      <p:sp>
        <p:nvSpPr>
          <p:cNvPr id="143364" name="Rectangle 3">
            <a:extLst>
              <a:ext uri="{FF2B5EF4-FFF2-40B4-BE49-F238E27FC236}">
                <a16:creationId xmlns:a16="http://schemas.microsoft.com/office/drawing/2014/main" id="{E8B5CCFC-27FA-41CF-A47C-39D54085D0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id="{758C8867-CDF6-47CC-A235-D089061FE4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1A421FFE-1882-4F4C-98E7-B1B3A9A9C5C0}" type="slidenum">
              <a:rPr lang="hu-HU" altLang="cs-CZ">
                <a:latin typeface="Times New Roman" panose="02020603050405020304" pitchFamily="18" charset="0"/>
              </a:rPr>
              <a:pPr eaLnBrk="1" hangingPunct="1">
                <a:spcBef>
                  <a:spcPct val="0"/>
                </a:spcBef>
              </a:pPr>
              <a:t>18</a:t>
            </a:fld>
            <a:endParaRPr lang="hu-HU" altLang="cs-CZ">
              <a:latin typeface="Times New Roman" panose="02020603050405020304" pitchFamily="18" charset="0"/>
            </a:endParaRPr>
          </a:p>
        </p:txBody>
      </p:sp>
      <p:sp>
        <p:nvSpPr>
          <p:cNvPr id="144387" name="Rectangle 2">
            <a:extLst>
              <a:ext uri="{FF2B5EF4-FFF2-40B4-BE49-F238E27FC236}">
                <a16:creationId xmlns:a16="http://schemas.microsoft.com/office/drawing/2014/main" id="{DD3C2A6C-4A62-4104-BD8D-B8147FEED4D0}"/>
              </a:ext>
            </a:extLst>
          </p:cNvPr>
          <p:cNvSpPr>
            <a:spLocks noGrp="1" noRot="1" noChangeAspect="1" noChangeArrowheads="1" noTextEdit="1"/>
          </p:cNvSpPr>
          <p:nvPr>
            <p:ph type="sldImg"/>
          </p:nvPr>
        </p:nvSpPr>
        <p:spPr>
          <a:ln/>
        </p:spPr>
      </p:sp>
      <p:sp>
        <p:nvSpPr>
          <p:cNvPr id="144388" name="Rectangle 3">
            <a:extLst>
              <a:ext uri="{FF2B5EF4-FFF2-40B4-BE49-F238E27FC236}">
                <a16:creationId xmlns:a16="http://schemas.microsoft.com/office/drawing/2014/main" id="{DD4AFC6F-746A-47E9-8EF3-9553BAD354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a:extLst>
              <a:ext uri="{FF2B5EF4-FFF2-40B4-BE49-F238E27FC236}">
                <a16:creationId xmlns:a16="http://schemas.microsoft.com/office/drawing/2014/main" id="{E9C0C105-646C-4705-8F94-82B6356DF8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C38448E7-A8C0-4C13-AAB5-895906251E2E}" type="slidenum">
              <a:rPr lang="hu-HU" altLang="cs-CZ">
                <a:latin typeface="Times New Roman" panose="02020603050405020304" pitchFamily="18" charset="0"/>
              </a:rPr>
              <a:pPr eaLnBrk="1" hangingPunct="1">
                <a:spcBef>
                  <a:spcPct val="0"/>
                </a:spcBef>
              </a:pPr>
              <a:t>19</a:t>
            </a:fld>
            <a:endParaRPr lang="hu-HU" altLang="cs-CZ">
              <a:latin typeface="Times New Roman" panose="02020603050405020304" pitchFamily="18" charset="0"/>
            </a:endParaRPr>
          </a:p>
        </p:txBody>
      </p:sp>
      <p:sp>
        <p:nvSpPr>
          <p:cNvPr id="148483" name="Rectangle 2">
            <a:extLst>
              <a:ext uri="{FF2B5EF4-FFF2-40B4-BE49-F238E27FC236}">
                <a16:creationId xmlns:a16="http://schemas.microsoft.com/office/drawing/2014/main" id="{E744B690-9E57-4215-975B-51ABE8737DF6}"/>
              </a:ext>
            </a:extLst>
          </p:cNvPr>
          <p:cNvSpPr>
            <a:spLocks noGrp="1" noRot="1" noChangeAspect="1" noChangeArrowheads="1" noTextEdit="1"/>
          </p:cNvSpPr>
          <p:nvPr>
            <p:ph type="sldImg"/>
          </p:nvPr>
        </p:nvSpPr>
        <p:spPr>
          <a:ln/>
        </p:spPr>
      </p:sp>
      <p:sp>
        <p:nvSpPr>
          <p:cNvPr id="148484" name="Rectangle 3">
            <a:extLst>
              <a:ext uri="{FF2B5EF4-FFF2-40B4-BE49-F238E27FC236}">
                <a16:creationId xmlns:a16="http://schemas.microsoft.com/office/drawing/2014/main" id="{594E8063-7EC7-42A7-90C7-9118111A06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cs-CZ" dirty="0" err="1">
                <a:latin typeface="Arial" panose="020B0604020202020204" pitchFamily="34" charset="0"/>
              </a:rPr>
              <a:t>Obrázek</a:t>
            </a:r>
            <a:r>
              <a:rPr lang="en-GB" altLang="cs-CZ" dirty="0">
                <a:latin typeface="Arial" panose="020B0604020202020204" pitchFamily="34" charset="0"/>
              </a:rPr>
              <a:t> </a:t>
            </a:r>
            <a:r>
              <a:rPr lang="en-GB" altLang="cs-CZ" dirty="0" err="1">
                <a:latin typeface="Arial" panose="020B0604020202020204" pitchFamily="34" charset="0"/>
              </a:rPr>
              <a:t>ilustruje</a:t>
            </a:r>
            <a:r>
              <a:rPr lang="en-GB" altLang="cs-CZ" dirty="0">
                <a:latin typeface="Arial" panose="020B0604020202020204" pitchFamily="34" charset="0"/>
              </a:rPr>
              <a:t> </a:t>
            </a:r>
            <a:r>
              <a:rPr lang="en-GB" altLang="cs-CZ" dirty="0" err="1">
                <a:latin typeface="Arial" panose="020B0604020202020204" pitchFamily="34" charset="0"/>
              </a:rPr>
              <a:t>základní</a:t>
            </a:r>
            <a:r>
              <a:rPr lang="en-GB" altLang="cs-CZ" dirty="0">
                <a:latin typeface="Arial" panose="020B0604020202020204" pitchFamily="34" charset="0"/>
              </a:rPr>
              <a:t> </a:t>
            </a:r>
            <a:r>
              <a:rPr lang="en-GB" altLang="cs-CZ" dirty="0" err="1">
                <a:latin typeface="Arial" panose="020B0604020202020204" pitchFamily="34" charset="0"/>
              </a:rPr>
              <a:t>faktory</a:t>
            </a:r>
            <a:r>
              <a:rPr lang="en-GB" altLang="cs-CZ" dirty="0">
                <a:latin typeface="Arial" panose="020B0604020202020204" pitchFamily="34" charset="0"/>
              </a:rPr>
              <a:t> </a:t>
            </a:r>
            <a:r>
              <a:rPr lang="en-GB" altLang="cs-CZ" dirty="0" err="1">
                <a:latin typeface="Arial" panose="020B0604020202020204" pitchFamily="34" charset="0"/>
              </a:rPr>
              <a:t>odpovědné</a:t>
            </a:r>
            <a:r>
              <a:rPr lang="en-GB" altLang="cs-CZ" dirty="0">
                <a:latin typeface="Arial" panose="020B0604020202020204" pitchFamily="34" charset="0"/>
              </a:rPr>
              <a:t> za </a:t>
            </a:r>
            <a:r>
              <a:rPr lang="en-GB" altLang="cs-CZ" dirty="0" err="1">
                <a:latin typeface="Arial" panose="020B0604020202020204" pitchFamily="34" charset="0"/>
              </a:rPr>
              <a:t>složení</a:t>
            </a:r>
            <a:r>
              <a:rPr lang="sk-SK" altLang="cs-CZ" dirty="0">
                <a:latin typeface="Arial" panose="020B0604020202020204" pitchFamily="34" charset="0"/>
              </a:rPr>
              <a:t> </a:t>
            </a:r>
            <a:r>
              <a:rPr lang="en-GB" altLang="cs-CZ" dirty="0" err="1">
                <a:latin typeface="Arial" panose="020B0604020202020204" pitchFamily="34" charset="0"/>
              </a:rPr>
              <a:t>anorganické</a:t>
            </a:r>
            <a:r>
              <a:rPr lang="en-GB" altLang="cs-CZ" dirty="0">
                <a:latin typeface="Arial" panose="020B0604020202020204" pitchFamily="34" charset="0"/>
              </a:rPr>
              <a:t> </a:t>
            </a:r>
            <a:r>
              <a:rPr lang="en-GB" altLang="cs-CZ" dirty="0" err="1">
                <a:latin typeface="Arial" panose="020B0604020202020204" pitchFamily="34" charset="0"/>
              </a:rPr>
              <a:t>částice</a:t>
            </a:r>
            <a:r>
              <a:rPr lang="en-GB" altLang="cs-CZ" dirty="0">
                <a:latin typeface="Arial" panose="020B0604020202020204" pitchFamily="34" charset="0"/>
              </a:rPr>
              <a:t>. </a:t>
            </a:r>
            <a:r>
              <a:rPr lang="en-GB" altLang="cs-CZ" dirty="0" err="1">
                <a:latin typeface="Arial" panose="020B0604020202020204" pitchFamily="34" charset="0"/>
              </a:rPr>
              <a:t>Obecně</a:t>
            </a:r>
            <a:r>
              <a:rPr lang="en-GB" altLang="cs-CZ" dirty="0">
                <a:latin typeface="Arial" panose="020B0604020202020204" pitchFamily="34" charset="0"/>
              </a:rPr>
              <a:t> </a:t>
            </a:r>
            <a:r>
              <a:rPr lang="en-GB" altLang="cs-CZ" dirty="0" err="1">
                <a:latin typeface="Arial" panose="020B0604020202020204" pitchFamily="34" charset="0"/>
              </a:rPr>
              <a:t>platí</a:t>
            </a:r>
            <a:r>
              <a:rPr lang="en-GB" altLang="cs-CZ" dirty="0">
                <a:latin typeface="Arial" panose="020B0604020202020204" pitchFamily="34" charset="0"/>
              </a:rPr>
              <a:t>, </a:t>
            </a:r>
            <a:r>
              <a:rPr lang="en-GB" altLang="cs-CZ" dirty="0" err="1">
                <a:latin typeface="Arial" panose="020B0604020202020204" pitchFamily="34" charset="0"/>
              </a:rPr>
              <a:t>že</a:t>
            </a:r>
            <a:r>
              <a:rPr lang="en-GB" altLang="cs-CZ" dirty="0">
                <a:latin typeface="Arial" panose="020B0604020202020204" pitchFamily="34" charset="0"/>
              </a:rPr>
              <a:t> </a:t>
            </a:r>
            <a:r>
              <a:rPr lang="en-GB" altLang="cs-CZ" dirty="0" err="1">
                <a:latin typeface="Arial" panose="020B0604020202020204" pitchFamily="34" charset="0"/>
              </a:rPr>
              <a:t>proporce</a:t>
            </a:r>
            <a:r>
              <a:rPr lang="en-GB" altLang="cs-CZ" dirty="0">
                <a:latin typeface="Arial" panose="020B0604020202020204" pitchFamily="34" charset="0"/>
              </a:rPr>
              <a:t> </a:t>
            </a:r>
            <a:r>
              <a:rPr lang="en-GB" altLang="cs-CZ" dirty="0" err="1">
                <a:latin typeface="Arial" panose="020B0604020202020204" pitchFamily="34" charset="0"/>
              </a:rPr>
              <a:t>prvků</a:t>
            </a:r>
            <a:r>
              <a:rPr lang="en-GB" altLang="cs-CZ" dirty="0">
                <a:latin typeface="Arial" panose="020B0604020202020204" pitchFamily="34" charset="0"/>
              </a:rPr>
              <a:t> v </a:t>
            </a:r>
            <a:r>
              <a:rPr lang="en-GB" altLang="cs-CZ" dirty="0" err="1">
                <a:latin typeface="Arial" panose="020B0604020202020204" pitchFamily="34" charset="0"/>
              </a:rPr>
              <a:t>atmosférických</a:t>
            </a:r>
            <a:r>
              <a:rPr lang="en-GB" altLang="cs-CZ" dirty="0">
                <a:latin typeface="Arial" panose="020B0604020202020204" pitchFamily="34" charset="0"/>
              </a:rPr>
              <a:t> </a:t>
            </a:r>
            <a:r>
              <a:rPr lang="en-GB" altLang="cs-CZ" dirty="0" err="1">
                <a:latin typeface="Arial" panose="020B0604020202020204" pitchFamily="34" charset="0"/>
              </a:rPr>
              <a:t>částic</a:t>
            </a:r>
            <a:r>
              <a:rPr lang="en-GB" altLang="cs-CZ" dirty="0">
                <a:latin typeface="Arial" panose="020B0604020202020204" pitchFamily="34" charset="0"/>
              </a:rPr>
              <a:t> </a:t>
            </a:r>
            <a:r>
              <a:rPr lang="en-GB" altLang="cs-CZ" dirty="0" err="1">
                <a:latin typeface="Arial" panose="020B0604020202020204" pitchFamily="34" charset="0"/>
              </a:rPr>
              <a:t>odrážejí</a:t>
            </a:r>
            <a:r>
              <a:rPr lang="en-GB" altLang="cs-CZ" dirty="0">
                <a:latin typeface="Arial" panose="020B0604020202020204" pitchFamily="34" charset="0"/>
              </a:rPr>
              <a:t> </a:t>
            </a:r>
            <a:r>
              <a:rPr lang="en-GB" altLang="cs-CZ" dirty="0" err="1">
                <a:latin typeface="Arial" panose="020B0604020202020204" pitchFamily="34" charset="0"/>
              </a:rPr>
              <a:t>relativní</a:t>
            </a:r>
            <a:r>
              <a:rPr lang="en-GB" altLang="cs-CZ" dirty="0">
                <a:latin typeface="Arial" panose="020B0604020202020204" pitchFamily="34" charset="0"/>
              </a:rPr>
              <a:t> </a:t>
            </a:r>
            <a:r>
              <a:rPr lang="en-GB" altLang="cs-CZ" dirty="0" err="1">
                <a:latin typeface="Arial" panose="020B0604020202020204" pitchFamily="34" charset="0"/>
              </a:rPr>
              <a:t>množství</a:t>
            </a:r>
            <a:r>
              <a:rPr lang="en-GB" altLang="cs-CZ" dirty="0">
                <a:latin typeface="Arial" panose="020B0604020202020204" pitchFamily="34" charset="0"/>
              </a:rPr>
              <a:t> </a:t>
            </a:r>
            <a:r>
              <a:rPr lang="en-GB" altLang="cs-CZ" dirty="0" err="1">
                <a:latin typeface="Arial" panose="020B0604020202020204" pitchFamily="34" charset="0"/>
              </a:rPr>
              <a:t>prvků</a:t>
            </a:r>
            <a:r>
              <a:rPr lang="en-GB" altLang="cs-CZ" dirty="0">
                <a:latin typeface="Arial" panose="020B0604020202020204" pitchFamily="34" charset="0"/>
              </a:rPr>
              <a:t> v </a:t>
            </a:r>
            <a:r>
              <a:rPr lang="en-GB" altLang="cs-CZ" dirty="0" err="1">
                <a:latin typeface="Arial" panose="020B0604020202020204" pitchFamily="34" charset="0"/>
              </a:rPr>
              <a:t>mateřském</a:t>
            </a:r>
            <a:r>
              <a:rPr lang="en-GB" altLang="cs-CZ" dirty="0">
                <a:latin typeface="Arial" panose="020B0604020202020204" pitchFamily="34" charset="0"/>
              </a:rPr>
              <a:t> </a:t>
            </a:r>
            <a:r>
              <a:rPr lang="en-GB" altLang="cs-CZ" dirty="0" err="1">
                <a:latin typeface="Arial" panose="020B0604020202020204" pitchFamily="34" charset="0"/>
              </a:rPr>
              <a:t>materiálu</a:t>
            </a:r>
            <a:r>
              <a:rPr lang="en-GB" altLang="cs-CZ" dirty="0">
                <a:latin typeface="Arial" panose="020B0604020202020204" pitchFamily="34" charset="0"/>
              </a:rPr>
              <a:t>. </a:t>
            </a:r>
            <a:r>
              <a:rPr lang="en-GB" altLang="cs-CZ" dirty="0" err="1">
                <a:latin typeface="Arial" panose="020B0604020202020204" pitchFamily="34" charset="0"/>
              </a:rPr>
              <a:t>Zdroj</a:t>
            </a:r>
            <a:r>
              <a:rPr lang="en-GB" altLang="cs-CZ" dirty="0">
                <a:latin typeface="Arial" panose="020B0604020202020204" pitchFamily="34" charset="0"/>
              </a:rPr>
              <a:t> </a:t>
            </a:r>
            <a:r>
              <a:rPr lang="en-GB" altLang="cs-CZ" dirty="0" err="1">
                <a:latin typeface="Arial" panose="020B0604020202020204" pitchFamily="34" charset="0"/>
              </a:rPr>
              <a:t>částic</a:t>
            </a:r>
            <a:r>
              <a:rPr lang="en-GB" altLang="cs-CZ" dirty="0">
                <a:latin typeface="Arial" panose="020B0604020202020204" pitchFamily="34" charset="0"/>
              </a:rPr>
              <a:t> se </a:t>
            </a:r>
            <a:r>
              <a:rPr lang="en-GB" altLang="cs-CZ" dirty="0" err="1">
                <a:latin typeface="Arial" panose="020B0604020202020204" pitchFamily="34" charset="0"/>
              </a:rPr>
              <a:t>odráží</a:t>
            </a:r>
            <a:r>
              <a:rPr lang="en-GB" altLang="cs-CZ" dirty="0">
                <a:latin typeface="Arial" panose="020B0604020202020204" pitchFamily="34" charset="0"/>
              </a:rPr>
              <a:t> v </a:t>
            </a:r>
            <a:r>
              <a:rPr lang="en-GB" altLang="cs-CZ" dirty="0" err="1">
                <a:latin typeface="Arial" panose="020B0604020202020204" pitchFamily="34" charset="0"/>
              </a:rPr>
              <a:t>jeho</a:t>
            </a:r>
            <a:r>
              <a:rPr lang="en-GB" altLang="cs-CZ" dirty="0">
                <a:latin typeface="Arial" panose="020B0604020202020204" pitchFamily="34" charset="0"/>
              </a:rPr>
              <a:t> </a:t>
            </a:r>
            <a:r>
              <a:rPr lang="en-GB" altLang="cs-CZ" dirty="0" err="1">
                <a:latin typeface="Arial" panose="020B0604020202020204" pitchFamily="34" charset="0"/>
              </a:rPr>
              <a:t>elementárním</a:t>
            </a:r>
            <a:r>
              <a:rPr lang="en-GB" altLang="cs-CZ" dirty="0">
                <a:latin typeface="Arial" panose="020B0604020202020204" pitchFamily="34" charset="0"/>
              </a:rPr>
              <a:t> </a:t>
            </a:r>
            <a:r>
              <a:rPr lang="en-GB" altLang="cs-CZ" dirty="0" err="1">
                <a:latin typeface="Arial" panose="020B0604020202020204" pitchFamily="34" charset="0"/>
              </a:rPr>
              <a:t>složení</a:t>
            </a:r>
            <a:r>
              <a:rPr lang="en-GB" altLang="cs-CZ" dirty="0">
                <a:latin typeface="Arial" panose="020B0604020202020204" pitchFamily="34" charset="0"/>
              </a:rPr>
              <a:t> s </a:t>
            </a:r>
            <a:r>
              <a:rPr lang="en-GB" altLang="cs-CZ" dirty="0" err="1">
                <a:latin typeface="Arial" panose="020B0604020202020204" pitchFamily="34" charset="0"/>
              </a:rPr>
              <a:t>přihlédnutím</a:t>
            </a:r>
            <a:r>
              <a:rPr lang="en-GB" altLang="cs-CZ" dirty="0">
                <a:latin typeface="Arial" panose="020B0604020202020204" pitchFamily="34" charset="0"/>
              </a:rPr>
              <a:t> k </a:t>
            </a:r>
            <a:r>
              <a:rPr lang="en-GB" altLang="cs-CZ" dirty="0" err="1">
                <a:latin typeface="Arial" panose="020B0604020202020204" pitchFamily="34" charset="0"/>
              </a:rPr>
              <a:t>chemickým</a:t>
            </a:r>
            <a:r>
              <a:rPr lang="en-GB" altLang="cs-CZ" dirty="0">
                <a:latin typeface="Arial" panose="020B0604020202020204" pitchFamily="34" charset="0"/>
              </a:rPr>
              <a:t> </a:t>
            </a:r>
            <a:r>
              <a:rPr lang="en-GB" altLang="cs-CZ" dirty="0" err="1">
                <a:latin typeface="Arial" panose="020B0604020202020204" pitchFamily="34" charset="0"/>
              </a:rPr>
              <a:t>reakcím</a:t>
            </a:r>
            <a:r>
              <a:rPr lang="en-GB" altLang="cs-CZ" dirty="0">
                <a:latin typeface="Arial" panose="020B0604020202020204" pitchFamily="34" charset="0"/>
              </a:rPr>
              <a:t>, </a:t>
            </a:r>
            <a:r>
              <a:rPr lang="en-GB" altLang="cs-CZ" dirty="0" err="1">
                <a:latin typeface="Arial" panose="020B0604020202020204" pitchFamily="34" charset="0"/>
              </a:rPr>
              <a:t>které</a:t>
            </a:r>
            <a:r>
              <a:rPr lang="en-GB" altLang="cs-CZ" dirty="0">
                <a:latin typeface="Arial" panose="020B0604020202020204" pitchFamily="34" charset="0"/>
              </a:rPr>
              <a:t> </a:t>
            </a:r>
            <a:r>
              <a:rPr lang="en-GB" altLang="cs-CZ" dirty="0" err="1">
                <a:latin typeface="Arial" panose="020B0604020202020204" pitchFamily="34" charset="0"/>
              </a:rPr>
              <a:t>mohou</a:t>
            </a:r>
            <a:r>
              <a:rPr lang="en-GB" altLang="cs-CZ" dirty="0">
                <a:latin typeface="Arial" panose="020B0604020202020204" pitchFamily="34" charset="0"/>
              </a:rPr>
              <a:t> </a:t>
            </a:r>
            <a:r>
              <a:rPr lang="en-GB" altLang="cs-CZ" dirty="0" err="1">
                <a:latin typeface="Arial" panose="020B0604020202020204" pitchFamily="34" charset="0"/>
              </a:rPr>
              <a:t>změnit</a:t>
            </a:r>
            <a:r>
              <a:rPr lang="en-GB" altLang="cs-CZ" dirty="0">
                <a:latin typeface="Arial" panose="020B0604020202020204" pitchFamily="34" charset="0"/>
              </a:rPr>
              <a:t> </a:t>
            </a:r>
            <a:r>
              <a:rPr lang="en-GB" altLang="cs-CZ" dirty="0" err="1">
                <a:latin typeface="Arial" panose="020B0604020202020204" pitchFamily="34" charset="0"/>
              </a:rPr>
              <a:t>složení</a:t>
            </a:r>
            <a:r>
              <a:rPr lang="en-GB" altLang="cs-CZ" dirty="0">
                <a:latin typeface="Arial" panose="020B0604020202020204" pitchFamily="34" charset="0"/>
              </a:rPr>
              <a:t>. </a:t>
            </a:r>
            <a:r>
              <a:rPr lang="en-GB" altLang="cs-CZ" dirty="0" err="1">
                <a:latin typeface="Arial" panose="020B0604020202020204" pitchFamily="34" charset="0"/>
              </a:rPr>
              <a:t>Například</a:t>
            </a:r>
            <a:r>
              <a:rPr lang="en-GB" altLang="cs-CZ" dirty="0">
                <a:latin typeface="Arial" panose="020B0604020202020204" pitchFamily="34" charset="0"/>
              </a:rPr>
              <a:t> </a:t>
            </a:r>
            <a:r>
              <a:rPr lang="en-GB" altLang="cs-CZ" dirty="0" err="1">
                <a:latin typeface="Arial" panose="020B0604020202020204" pitchFamily="34" charset="0"/>
              </a:rPr>
              <a:t>částice</a:t>
            </a:r>
            <a:r>
              <a:rPr lang="en-GB" altLang="cs-CZ" dirty="0">
                <a:latin typeface="Arial" panose="020B0604020202020204" pitchFamily="34" charset="0"/>
              </a:rPr>
              <a:t> </a:t>
            </a:r>
            <a:r>
              <a:rPr lang="en-GB" altLang="cs-CZ" dirty="0" err="1">
                <a:latin typeface="Arial" panose="020B0604020202020204" pitchFamily="34" charset="0"/>
              </a:rPr>
              <a:t>převážně</a:t>
            </a:r>
            <a:r>
              <a:rPr lang="en-GB" altLang="cs-CZ" dirty="0">
                <a:latin typeface="Arial" panose="020B0604020202020204" pitchFamily="34" charset="0"/>
              </a:rPr>
              <a:t> </a:t>
            </a:r>
            <a:r>
              <a:rPr lang="en-GB" altLang="cs-CZ" dirty="0" err="1">
                <a:latin typeface="Arial" panose="020B0604020202020204" pitchFamily="34" charset="0"/>
              </a:rPr>
              <a:t>pocházející</a:t>
            </a:r>
            <a:r>
              <a:rPr lang="en-GB" altLang="cs-CZ" dirty="0">
                <a:latin typeface="Arial" panose="020B0604020202020204" pitchFamily="34" charset="0"/>
              </a:rPr>
              <a:t> z </a:t>
            </a:r>
            <a:r>
              <a:rPr lang="en-GB" altLang="cs-CZ" dirty="0" err="1">
                <a:latin typeface="Arial" panose="020B0604020202020204" pitchFamily="34" charset="0"/>
              </a:rPr>
              <a:t>oceánského</a:t>
            </a:r>
            <a:r>
              <a:rPr lang="en-GB" altLang="cs-CZ" dirty="0">
                <a:latin typeface="Arial" panose="020B0604020202020204" pitchFamily="34" charset="0"/>
              </a:rPr>
              <a:t> </a:t>
            </a:r>
            <a:r>
              <a:rPr lang="sk-SK" altLang="cs-CZ" dirty="0">
                <a:latin typeface="Arial" panose="020B0604020202020204" pitchFamily="34" charset="0"/>
              </a:rPr>
              <a:t>spreje </a:t>
            </a:r>
            <a:r>
              <a:rPr lang="en-GB" altLang="cs-CZ" dirty="0">
                <a:latin typeface="Arial" panose="020B0604020202020204" pitchFamily="34" charset="0"/>
              </a:rPr>
              <a:t>v </a:t>
            </a:r>
            <a:r>
              <a:rPr lang="en-GB" altLang="cs-CZ" dirty="0" err="1">
                <a:latin typeface="Arial" panose="020B0604020202020204" pitchFamily="34" charset="0"/>
              </a:rPr>
              <a:t>pobřežní</a:t>
            </a:r>
            <a:r>
              <a:rPr lang="en-GB" altLang="cs-CZ" dirty="0">
                <a:latin typeface="Arial" panose="020B0604020202020204" pitchFamily="34" charset="0"/>
              </a:rPr>
              <a:t> </a:t>
            </a:r>
            <a:r>
              <a:rPr lang="en-GB" altLang="cs-CZ" dirty="0" err="1">
                <a:latin typeface="Arial" panose="020B0604020202020204" pitchFamily="34" charset="0"/>
              </a:rPr>
              <a:t>oblasti</a:t>
            </a:r>
            <a:r>
              <a:rPr lang="en-GB" altLang="cs-CZ" dirty="0">
                <a:latin typeface="Arial" panose="020B0604020202020204" pitchFamily="34" charset="0"/>
              </a:rPr>
              <a:t> </a:t>
            </a:r>
            <a:r>
              <a:rPr lang="en-GB" altLang="cs-CZ" dirty="0" err="1">
                <a:latin typeface="Arial" panose="020B0604020202020204" pitchFamily="34" charset="0"/>
              </a:rPr>
              <a:t>znečištěné</a:t>
            </a:r>
            <a:r>
              <a:rPr lang="en-GB" altLang="cs-CZ" dirty="0">
                <a:latin typeface="Arial" panose="020B0604020202020204" pitchFamily="34" charset="0"/>
              </a:rPr>
              <a:t> </a:t>
            </a:r>
            <a:r>
              <a:rPr lang="en-GB" altLang="cs-CZ" dirty="0" err="1">
                <a:latin typeface="Arial" panose="020B0604020202020204" pitchFamily="34" charset="0"/>
              </a:rPr>
              <a:t>oxidem</a:t>
            </a:r>
            <a:r>
              <a:rPr lang="en-GB" altLang="cs-CZ" dirty="0">
                <a:latin typeface="Arial" panose="020B0604020202020204" pitchFamily="34" charset="0"/>
              </a:rPr>
              <a:t> </a:t>
            </a:r>
            <a:r>
              <a:rPr lang="en-GB" altLang="cs-CZ" dirty="0" err="1">
                <a:latin typeface="Arial" panose="020B0604020202020204" pitchFamily="34" charset="0"/>
              </a:rPr>
              <a:t>siřičitým</a:t>
            </a:r>
            <a:r>
              <a:rPr lang="en-GB" altLang="cs-CZ" dirty="0">
                <a:latin typeface="Arial" panose="020B0604020202020204" pitchFamily="34" charset="0"/>
              </a:rPr>
              <a:t> </a:t>
            </a:r>
            <a:r>
              <a:rPr lang="en-GB" altLang="cs-CZ" dirty="0" err="1">
                <a:latin typeface="Arial" panose="020B0604020202020204" pitchFamily="34" charset="0"/>
              </a:rPr>
              <a:t>mohou</a:t>
            </a:r>
            <a:r>
              <a:rPr lang="en-GB" altLang="cs-CZ" dirty="0">
                <a:latin typeface="Arial" panose="020B0604020202020204" pitchFamily="34" charset="0"/>
              </a:rPr>
              <a:t> </a:t>
            </a:r>
            <a:r>
              <a:rPr lang="en-GB" altLang="cs-CZ" dirty="0" err="1">
                <a:latin typeface="Arial" panose="020B0604020202020204" pitchFamily="34" charset="0"/>
              </a:rPr>
              <a:t>vykazovat</a:t>
            </a:r>
            <a:r>
              <a:rPr lang="en-GB" altLang="cs-CZ" dirty="0">
                <a:latin typeface="Arial" panose="020B0604020202020204" pitchFamily="34" charset="0"/>
              </a:rPr>
              <a:t> </a:t>
            </a:r>
            <a:r>
              <a:rPr lang="en-GB" altLang="cs-CZ" dirty="0" err="1">
                <a:latin typeface="Arial" panose="020B0604020202020204" pitchFamily="34" charset="0"/>
              </a:rPr>
              <a:t>neobvykle</a:t>
            </a:r>
            <a:r>
              <a:rPr lang="en-GB" altLang="cs-CZ" dirty="0">
                <a:latin typeface="Arial" panose="020B0604020202020204" pitchFamily="34" charset="0"/>
              </a:rPr>
              <a:t> </a:t>
            </a:r>
            <a:r>
              <a:rPr lang="en-GB" altLang="cs-CZ" dirty="0" err="1">
                <a:latin typeface="Arial" panose="020B0604020202020204" pitchFamily="34" charset="0"/>
              </a:rPr>
              <a:t>vysoký</a:t>
            </a:r>
            <a:r>
              <a:rPr lang="en-GB" altLang="cs-CZ" dirty="0">
                <a:latin typeface="Arial" panose="020B0604020202020204" pitchFamily="34" charset="0"/>
              </a:rPr>
              <a:t> </a:t>
            </a:r>
            <a:r>
              <a:rPr lang="en-GB" altLang="cs-CZ" dirty="0" err="1">
                <a:latin typeface="Arial" panose="020B0604020202020204" pitchFamily="34" charset="0"/>
              </a:rPr>
              <a:t>síran</a:t>
            </a:r>
            <a:r>
              <a:rPr lang="en-GB" altLang="cs-CZ" dirty="0">
                <a:latin typeface="Arial" panose="020B0604020202020204" pitchFamily="34" charset="0"/>
              </a:rPr>
              <a:t> a </a:t>
            </a:r>
            <a:r>
              <a:rPr lang="en-GB" altLang="cs-CZ" dirty="0" err="1">
                <a:latin typeface="Arial" panose="020B0604020202020204" pitchFamily="34" charset="0"/>
              </a:rPr>
              <a:t>odpovídající</a:t>
            </a:r>
            <a:r>
              <a:rPr lang="en-GB" altLang="cs-CZ" dirty="0">
                <a:latin typeface="Arial" panose="020B0604020202020204" pitchFamily="34" charset="0"/>
              </a:rPr>
              <a:t> </a:t>
            </a:r>
            <a:r>
              <a:rPr lang="en-GB" altLang="cs-CZ" dirty="0" err="1">
                <a:latin typeface="Arial" panose="020B0604020202020204" pitchFamily="34" charset="0"/>
              </a:rPr>
              <a:t>nízký</a:t>
            </a:r>
            <a:r>
              <a:rPr lang="en-GB" altLang="cs-CZ" dirty="0">
                <a:latin typeface="Arial" panose="020B0604020202020204" pitchFamily="34" charset="0"/>
              </a:rPr>
              <a:t> </a:t>
            </a:r>
            <a:r>
              <a:rPr lang="en-GB" altLang="cs-CZ" dirty="0" err="1">
                <a:latin typeface="Arial" panose="020B0604020202020204" pitchFamily="34" charset="0"/>
              </a:rPr>
              <a:t>obsah</a:t>
            </a:r>
            <a:r>
              <a:rPr lang="en-GB" altLang="cs-CZ" dirty="0">
                <a:latin typeface="Arial" panose="020B0604020202020204" pitchFamily="34" charset="0"/>
              </a:rPr>
              <a:t> </a:t>
            </a:r>
            <a:r>
              <a:rPr lang="en-GB" altLang="cs-CZ" dirty="0" err="1">
                <a:latin typeface="Arial" panose="020B0604020202020204" pitchFamily="34" charset="0"/>
              </a:rPr>
              <a:t>chloridů</a:t>
            </a:r>
            <a:r>
              <a:rPr lang="en-GB" altLang="cs-CZ" dirty="0">
                <a:latin typeface="Arial" panose="020B0604020202020204" pitchFamily="34" charset="0"/>
              </a:rPr>
              <a:t>. </a:t>
            </a:r>
            <a:r>
              <a:rPr lang="en-GB" altLang="cs-CZ" dirty="0" err="1">
                <a:latin typeface="Arial" panose="020B0604020202020204" pitchFamily="34" charset="0"/>
              </a:rPr>
              <a:t>Síran</a:t>
            </a:r>
            <a:r>
              <a:rPr lang="en-GB" altLang="cs-CZ" dirty="0">
                <a:latin typeface="Arial" panose="020B0604020202020204" pitchFamily="34" charset="0"/>
              </a:rPr>
              <a:t> </a:t>
            </a:r>
            <a:r>
              <a:rPr lang="en-GB" altLang="cs-CZ" dirty="0" err="1">
                <a:latin typeface="Arial" panose="020B0604020202020204" pitchFamily="34" charset="0"/>
              </a:rPr>
              <a:t>pochází</a:t>
            </a:r>
            <a:r>
              <a:rPr lang="en-GB" altLang="cs-CZ" dirty="0">
                <a:latin typeface="Arial" panose="020B0604020202020204" pitchFamily="34" charset="0"/>
              </a:rPr>
              <a:t> z </a:t>
            </a:r>
            <a:r>
              <a:rPr lang="en-GB" altLang="cs-CZ" dirty="0" err="1">
                <a:latin typeface="Arial" panose="020B0604020202020204" pitchFamily="34" charset="0"/>
              </a:rPr>
              <a:t>atmosférické</a:t>
            </a:r>
            <a:r>
              <a:rPr lang="en-GB" altLang="cs-CZ" dirty="0">
                <a:latin typeface="Arial" panose="020B0604020202020204" pitchFamily="34" charset="0"/>
              </a:rPr>
              <a:t> </a:t>
            </a:r>
            <a:r>
              <a:rPr lang="en-GB" altLang="cs-CZ" dirty="0" err="1">
                <a:latin typeface="Arial" panose="020B0604020202020204" pitchFamily="34" charset="0"/>
              </a:rPr>
              <a:t>oxidace</a:t>
            </a:r>
            <a:r>
              <a:rPr lang="en-GB" altLang="cs-CZ" dirty="0">
                <a:latin typeface="Arial" panose="020B0604020202020204" pitchFamily="34" charset="0"/>
              </a:rPr>
              <a:t> </a:t>
            </a:r>
            <a:r>
              <a:rPr lang="en-GB" altLang="cs-CZ" dirty="0" err="1">
                <a:latin typeface="Arial" panose="020B0604020202020204" pitchFamily="34" charset="0"/>
              </a:rPr>
              <a:t>oxidu</a:t>
            </a:r>
            <a:r>
              <a:rPr lang="en-GB" altLang="cs-CZ" dirty="0">
                <a:latin typeface="Arial" panose="020B0604020202020204" pitchFamily="34" charset="0"/>
              </a:rPr>
              <a:t> </a:t>
            </a:r>
            <a:r>
              <a:rPr lang="en-GB" altLang="cs-CZ" dirty="0" err="1">
                <a:latin typeface="Arial" panose="020B0604020202020204" pitchFamily="34" charset="0"/>
              </a:rPr>
              <a:t>siřičitého</a:t>
            </a:r>
            <a:r>
              <a:rPr lang="en-GB" altLang="cs-CZ" dirty="0">
                <a:latin typeface="Arial" panose="020B0604020202020204" pitchFamily="34" charset="0"/>
              </a:rPr>
              <a:t> za </a:t>
            </a:r>
            <a:r>
              <a:rPr lang="en-GB" altLang="cs-CZ" dirty="0" err="1">
                <a:latin typeface="Arial" panose="020B0604020202020204" pitchFamily="34" charset="0"/>
              </a:rPr>
              <a:t>vzniku</a:t>
            </a:r>
            <a:r>
              <a:rPr lang="en-GB" altLang="cs-CZ" dirty="0">
                <a:latin typeface="Arial" panose="020B0604020202020204" pitchFamily="34" charset="0"/>
              </a:rPr>
              <a:t> </a:t>
            </a:r>
            <a:r>
              <a:rPr lang="en-GB" altLang="cs-CZ" dirty="0" err="1">
                <a:latin typeface="Arial" panose="020B0604020202020204" pitchFamily="34" charset="0"/>
              </a:rPr>
              <a:t>netěkavého</a:t>
            </a:r>
            <a:r>
              <a:rPr lang="en-GB" altLang="cs-CZ" dirty="0">
                <a:latin typeface="Arial" panose="020B0604020202020204" pitchFamily="34" charset="0"/>
              </a:rPr>
              <a:t> </a:t>
            </a:r>
            <a:r>
              <a:rPr lang="en-GB" altLang="cs-CZ" dirty="0" err="1">
                <a:latin typeface="Arial" panose="020B0604020202020204" pitchFamily="34" charset="0"/>
              </a:rPr>
              <a:t>iontového</a:t>
            </a:r>
            <a:r>
              <a:rPr lang="en-GB" altLang="cs-CZ" dirty="0">
                <a:latin typeface="Arial" panose="020B0604020202020204" pitchFamily="34" charset="0"/>
              </a:rPr>
              <a:t> </a:t>
            </a:r>
            <a:r>
              <a:rPr lang="en-GB" altLang="cs-CZ" dirty="0" err="1">
                <a:latin typeface="Arial" panose="020B0604020202020204" pitchFamily="34" charset="0"/>
              </a:rPr>
              <a:t>síranu</a:t>
            </a:r>
            <a:r>
              <a:rPr lang="en-GB" altLang="cs-CZ" dirty="0">
                <a:latin typeface="Arial" panose="020B0604020202020204" pitchFamily="34" charset="0"/>
              </a:rPr>
              <a:t>, </a:t>
            </a:r>
            <a:r>
              <a:rPr lang="en-GB" altLang="cs-CZ" dirty="0" err="1">
                <a:latin typeface="Arial" panose="020B0604020202020204" pitchFamily="34" charset="0"/>
              </a:rPr>
              <a:t>zatímco</a:t>
            </a:r>
            <a:r>
              <a:rPr lang="en-GB" altLang="cs-CZ" dirty="0">
                <a:latin typeface="Arial" panose="020B0604020202020204" pitchFamily="34" charset="0"/>
              </a:rPr>
              <a:t> </a:t>
            </a:r>
            <a:r>
              <a:rPr lang="en-GB" altLang="cs-CZ" dirty="0" err="1">
                <a:latin typeface="Arial" panose="020B0604020202020204" pitchFamily="34" charset="0"/>
              </a:rPr>
              <a:t>část</a:t>
            </a:r>
            <a:r>
              <a:rPr lang="en-GB" altLang="cs-CZ" dirty="0">
                <a:latin typeface="Arial" panose="020B0604020202020204" pitchFamily="34" charset="0"/>
              </a:rPr>
              <a:t> </a:t>
            </a:r>
            <a:r>
              <a:rPr lang="en-GB" altLang="cs-CZ" dirty="0" err="1">
                <a:latin typeface="Arial" panose="020B0604020202020204" pitchFamily="34" charset="0"/>
              </a:rPr>
              <a:t>chloridu</a:t>
            </a:r>
            <a:r>
              <a:rPr lang="en-GB" altLang="cs-CZ" dirty="0">
                <a:latin typeface="Arial" panose="020B0604020202020204" pitchFamily="34" charset="0"/>
              </a:rPr>
              <a:t> </a:t>
            </a:r>
            <a:r>
              <a:rPr lang="en-GB" altLang="cs-CZ" dirty="0" err="1">
                <a:latin typeface="Arial" panose="020B0604020202020204" pitchFamily="34" charset="0"/>
              </a:rPr>
              <a:t>původně</a:t>
            </a:r>
            <a:r>
              <a:rPr lang="en-GB" altLang="cs-CZ" dirty="0">
                <a:latin typeface="Arial" panose="020B0604020202020204" pitchFamily="34" charset="0"/>
              </a:rPr>
              <a:t> z NaCl v </a:t>
            </a:r>
            <a:r>
              <a:rPr lang="en-GB" altLang="cs-CZ" dirty="0" err="1">
                <a:latin typeface="Arial" panose="020B0604020202020204" pitchFamily="34" charset="0"/>
              </a:rPr>
              <a:t>mořské</a:t>
            </a:r>
            <a:r>
              <a:rPr lang="en-GB" altLang="cs-CZ" dirty="0">
                <a:latin typeface="Arial" panose="020B0604020202020204" pitchFamily="34" charset="0"/>
              </a:rPr>
              <a:t> </a:t>
            </a:r>
            <a:r>
              <a:rPr lang="en-GB" altLang="cs-CZ" dirty="0" err="1">
                <a:latin typeface="Arial" panose="020B0604020202020204" pitchFamily="34" charset="0"/>
              </a:rPr>
              <a:t>vodě</a:t>
            </a:r>
            <a:r>
              <a:rPr lang="en-GB" altLang="cs-CZ" dirty="0">
                <a:latin typeface="Arial" panose="020B0604020202020204" pitchFamily="34" charset="0"/>
              </a:rPr>
              <a:t> </a:t>
            </a:r>
            <a:r>
              <a:rPr lang="en-GB" altLang="cs-CZ" dirty="0" err="1">
                <a:latin typeface="Arial" panose="020B0604020202020204" pitchFamily="34" charset="0"/>
              </a:rPr>
              <a:t>může</a:t>
            </a:r>
            <a:r>
              <a:rPr lang="en-GB" altLang="cs-CZ" dirty="0">
                <a:latin typeface="Arial" panose="020B0604020202020204" pitchFamily="34" charset="0"/>
              </a:rPr>
              <a:t> </a:t>
            </a:r>
            <a:r>
              <a:rPr lang="en-GB" altLang="cs-CZ" dirty="0" err="1">
                <a:latin typeface="Arial" panose="020B0604020202020204" pitchFamily="34" charset="0"/>
              </a:rPr>
              <a:t>být</a:t>
            </a:r>
            <a:r>
              <a:rPr lang="en-GB" altLang="cs-CZ" dirty="0">
                <a:latin typeface="Arial" panose="020B0604020202020204" pitchFamily="34" charset="0"/>
              </a:rPr>
              <a:t> z </a:t>
            </a:r>
            <a:r>
              <a:rPr lang="en-GB" altLang="cs-CZ" dirty="0" err="1">
                <a:latin typeface="Arial" panose="020B0604020202020204" pitchFamily="34" charset="0"/>
              </a:rPr>
              <a:t>pevného</a:t>
            </a:r>
            <a:r>
              <a:rPr lang="en-GB" altLang="cs-CZ" dirty="0">
                <a:latin typeface="Arial" panose="020B0604020202020204" pitchFamily="34" charset="0"/>
              </a:rPr>
              <a:t> </a:t>
            </a:r>
            <a:r>
              <a:rPr lang="en-GB" altLang="cs-CZ" dirty="0" err="1">
                <a:latin typeface="Arial" panose="020B0604020202020204" pitchFamily="34" charset="0"/>
              </a:rPr>
              <a:t>aerosolu</a:t>
            </a:r>
            <a:r>
              <a:rPr lang="en-GB" altLang="cs-CZ" dirty="0">
                <a:latin typeface="Arial" panose="020B0604020202020204" pitchFamily="34" charset="0"/>
              </a:rPr>
              <a:t> </a:t>
            </a:r>
            <a:r>
              <a:rPr lang="en-GB" altLang="cs-CZ" dirty="0" err="1">
                <a:latin typeface="Arial" panose="020B0604020202020204" pitchFamily="34" charset="0"/>
              </a:rPr>
              <a:t>ztracena</a:t>
            </a:r>
            <a:r>
              <a:rPr lang="en-GB" altLang="cs-CZ" dirty="0">
                <a:latin typeface="Arial" panose="020B0604020202020204" pitchFamily="34" charset="0"/>
              </a:rPr>
              <a:t> </a:t>
            </a:r>
            <a:r>
              <a:rPr lang="en-GB" altLang="cs-CZ" dirty="0" err="1">
                <a:latin typeface="Arial" panose="020B0604020202020204" pitchFamily="34" charset="0"/>
              </a:rPr>
              <a:t>jako</a:t>
            </a:r>
            <a:r>
              <a:rPr lang="en-GB" altLang="cs-CZ" dirty="0">
                <a:latin typeface="Arial" panose="020B0604020202020204" pitchFamily="34" charset="0"/>
              </a:rPr>
              <a:t> </a:t>
            </a:r>
            <a:r>
              <a:rPr lang="en-GB" altLang="cs-CZ" dirty="0" err="1">
                <a:latin typeface="Arial" panose="020B0604020202020204" pitchFamily="34" charset="0"/>
              </a:rPr>
              <a:t>těkavá</a:t>
            </a:r>
            <a:r>
              <a:rPr lang="en-GB" altLang="cs-CZ" dirty="0">
                <a:latin typeface="Arial" panose="020B0604020202020204" pitchFamily="34" charset="0"/>
              </a:rPr>
              <a:t> HCl</a:t>
            </a:r>
            <a:r>
              <a:rPr lang="sk-SK" altLang="cs-CZ" dirty="0">
                <a:latin typeface="Arial" panose="020B0604020202020204" pitchFamily="34" charset="0"/>
              </a:rPr>
              <a:t>. </a:t>
            </a:r>
            <a:endParaRPr lang="en-GB" altLang="cs-CZ" dirty="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47A1776D-81D6-4E37-8389-0124EFF9D6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272A8686-B70F-4321-A06C-7A4F51450632}" type="slidenum">
              <a:rPr lang="hu-HU" altLang="cs-CZ">
                <a:latin typeface="Times New Roman" panose="02020603050405020304" pitchFamily="18" charset="0"/>
              </a:rPr>
              <a:pPr eaLnBrk="1" hangingPunct="1">
                <a:spcBef>
                  <a:spcPct val="0"/>
                </a:spcBef>
              </a:pPr>
              <a:t>2</a:t>
            </a:fld>
            <a:endParaRPr lang="hu-HU" altLang="cs-CZ">
              <a:latin typeface="Times New Roman" panose="02020603050405020304" pitchFamily="18" charset="0"/>
            </a:endParaRPr>
          </a:p>
        </p:txBody>
      </p:sp>
      <p:sp>
        <p:nvSpPr>
          <p:cNvPr id="51203" name="Rectangle 2">
            <a:extLst>
              <a:ext uri="{FF2B5EF4-FFF2-40B4-BE49-F238E27FC236}">
                <a16:creationId xmlns:a16="http://schemas.microsoft.com/office/drawing/2014/main" id="{480BDCF6-D139-4B73-A3F8-0C6A6F7E4AE6}"/>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6752A639-7CB8-438A-A992-A238E70CF9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extLst>
      <p:ext uri="{BB962C8B-B14F-4D97-AF65-F5344CB8AC3E}">
        <p14:creationId xmlns:p14="http://schemas.microsoft.com/office/powerpoint/2010/main" val="2122365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a:extLst>
              <a:ext uri="{FF2B5EF4-FFF2-40B4-BE49-F238E27FC236}">
                <a16:creationId xmlns:a16="http://schemas.microsoft.com/office/drawing/2014/main" id="{69180B1B-5B58-432A-98CB-88B533F81F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F7BD31D4-FB03-48C2-8C82-1E4F7F71E07D}" type="slidenum">
              <a:rPr lang="hu-HU" altLang="cs-CZ">
                <a:latin typeface="Times New Roman" panose="02020603050405020304" pitchFamily="18" charset="0"/>
              </a:rPr>
              <a:pPr eaLnBrk="1" hangingPunct="1">
                <a:spcBef>
                  <a:spcPct val="0"/>
                </a:spcBef>
              </a:pPr>
              <a:t>20</a:t>
            </a:fld>
            <a:endParaRPr lang="hu-HU" altLang="cs-CZ">
              <a:latin typeface="Times New Roman" panose="02020603050405020304" pitchFamily="18" charset="0"/>
            </a:endParaRPr>
          </a:p>
        </p:txBody>
      </p:sp>
      <p:sp>
        <p:nvSpPr>
          <p:cNvPr id="151555" name="Rectangle 2">
            <a:extLst>
              <a:ext uri="{FF2B5EF4-FFF2-40B4-BE49-F238E27FC236}">
                <a16:creationId xmlns:a16="http://schemas.microsoft.com/office/drawing/2014/main" id="{7C057E19-05FC-42D9-9890-60BA0CF1036C}"/>
              </a:ext>
            </a:extLst>
          </p:cNvPr>
          <p:cNvSpPr>
            <a:spLocks noGrp="1" noRot="1" noChangeAspect="1" noChangeArrowheads="1" noTextEdit="1"/>
          </p:cNvSpPr>
          <p:nvPr>
            <p:ph type="sldImg"/>
          </p:nvPr>
        </p:nvSpPr>
        <p:spPr>
          <a:ln/>
        </p:spPr>
      </p:sp>
      <p:sp>
        <p:nvSpPr>
          <p:cNvPr id="151556" name="Rectangle 3">
            <a:extLst>
              <a:ext uri="{FF2B5EF4-FFF2-40B4-BE49-F238E27FC236}">
                <a16:creationId xmlns:a16="http://schemas.microsoft.com/office/drawing/2014/main" id="{F9C5AFA7-E50B-47E2-B18D-4D571A535F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cs-CZ" dirty="0" err="1">
                <a:latin typeface="Arial" panose="020B0604020202020204" pitchFamily="34" charset="0"/>
              </a:rPr>
              <a:t>Uhlíkové</a:t>
            </a:r>
            <a:r>
              <a:rPr lang="en-GB" altLang="cs-CZ" dirty="0">
                <a:latin typeface="Arial" panose="020B0604020202020204" pitchFamily="34" charset="0"/>
              </a:rPr>
              <a:t> </a:t>
            </a:r>
            <a:r>
              <a:rPr lang="en-GB" altLang="cs-CZ" dirty="0" err="1">
                <a:latin typeface="Arial" panose="020B0604020202020204" pitchFamily="34" charset="0"/>
              </a:rPr>
              <a:t>částice</a:t>
            </a:r>
            <a:r>
              <a:rPr lang="en-GB" altLang="cs-CZ" dirty="0">
                <a:latin typeface="Arial" panose="020B0604020202020204" pitchFamily="34" charset="0"/>
              </a:rPr>
              <a:t> </a:t>
            </a:r>
            <a:r>
              <a:rPr lang="en-GB" altLang="cs-CZ" dirty="0" err="1">
                <a:latin typeface="Arial" panose="020B0604020202020204" pitchFamily="34" charset="0"/>
              </a:rPr>
              <a:t>jako</a:t>
            </a:r>
            <a:r>
              <a:rPr lang="en-GB" altLang="cs-CZ" dirty="0">
                <a:latin typeface="Arial" panose="020B0604020202020204" pitchFamily="34" charset="0"/>
              </a:rPr>
              <a:t> </a:t>
            </a:r>
            <a:r>
              <a:rPr lang="en-GB" altLang="cs-CZ" dirty="0" err="1">
                <a:latin typeface="Arial" panose="020B0604020202020204" pitchFamily="34" charset="0"/>
              </a:rPr>
              <a:t>saze</a:t>
            </a:r>
            <a:r>
              <a:rPr lang="en-GB" altLang="cs-CZ" dirty="0">
                <a:latin typeface="Arial" panose="020B0604020202020204" pitchFamily="34" charset="0"/>
              </a:rPr>
              <a:t>, </a:t>
            </a:r>
            <a:r>
              <a:rPr lang="en-GB" altLang="cs-CZ" dirty="0" err="1">
                <a:latin typeface="Arial" panose="020B0604020202020204" pitchFamily="34" charset="0"/>
              </a:rPr>
              <a:t>saze</a:t>
            </a:r>
            <a:r>
              <a:rPr lang="en-GB" altLang="cs-CZ" dirty="0">
                <a:latin typeface="Arial" panose="020B0604020202020204" pitchFamily="34" charset="0"/>
              </a:rPr>
              <a:t>, </a:t>
            </a:r>
            <a:r>
              <a:rPr lang="en-GB" altLang="cs-CZ" dirty="0" err="1">
                <a:latin typeface="Arial" panose="020B0604020202020204" pitchFamily="34" charset="0"/>
              </a:rPr>
              <a:t>koks</a:t>
            </a:r>
            <a:r>
              <a:rPr lang="en-GB" altLang="cs-CZ" dirty="0">
                <a:latin typeface="Arial" panose="020B0604020202020204" pitchFamily="34" charset="0"/>
              </a:rPr>
              <a:t> a </a:t>
            </a:r>
            <a:r>
              <a:rPr lang="en-GB" altLang="cs-CZ" dirty="0" err="1">
                <a:latin typeface="Arial" panose="020B0604020202020204" pitchFamily="34" charset="0"/>
              </a:rPr>
              <a:t>grafit</a:t>
            </a:r>
            <a:r>
              <a:rPr lang="en-GB" altLang="cs-CZ" dirty="0">
                <a:latin typeface="Arial" panose="020B0604020202020204" pitchFamily="34" charset="0"/>
              </a:rPr>
              <a:t> </a:t>
            </a:r>
            <a:r>
              <a:rPr lang="en-GB" altLang="cs-CZ" dirty="0" err="1">
                <a:latin typeface="Arial" panose="020B0604020202020204" pitchFamily="34" charset="0"/>
              </a:rPr>
              <a:t>pocházejí</a:t>
            </a:r>
            <a:r>
              <a:rPr lang="en-GB" altLang="cs-CZ" dirty="0">
                <a:latin typeface="Arial" panose="020B0604020202020204" pitchFamily="34" charset="0"/>
              </a:rPr>
              <a:t> z </a:t>
            </a:r>
            <a:r>
              <a:rPr lang="en-GB" altLang="cs-CZ" dirty="0" err="1">
                <a:latin typeface="Arial" panose="020B0604020202020204" pitchFamily="34" charset="0"/>
              </a:rPr>
              <a:t>výfuků</a:t>
            </a:r>
            <a:r>
              <a:rPr lang="en-GB" altLang="cs-CZ" dirty="0">
                <a:latin typeface="Arial" panose="020B0604020202020204" pitchFamily="34" charset="0"/>
              </a:rPr>
              <a:t> </a:t>
            </a:r>
            <a:r>
              <a:rPr lang="en-GB" altLang="cs-CZ" dirty="0" err="1">
                <a:latin typeface="Arial" panose="020B0604020202020204" pitchFamily="34" charset="0"/>
              </a:rPr>
              <a:t>automobilů</a:t>
            </a:r>
            <a:r>
              <a:rPr lang="en-GB" altLang="cs-CZ" dirty="0">
                <a:latin typeface="Arial" panose="020B0604020202020204" pitchFamily="34" charset="0"/>
              </a:rPr>
              <a:t> a </a:t>
            </a:r>
            <a:r>
              <a:rPr lang="en-GB" altLang="cs-CZ" dirty="0" err="1">
                <a:latin typeface="Arial" panose="020B0604020202020204" pitchFamily="34" charset="0"/>
              </a:rPr>
              <a:t>nákladních</a:t>
            </a:r>
            <a:r>
              <a:rPr lang="en-GB" altLang="cs-CZ" dirty="0">
                <a:latin typeface="Arial" panose="020B0604020202020204" pitchFamily="34" charset="0"/>
              </a:rPr>
              <a:t> </a:t>
            </a:r>
            <a:r>
              <a:rPr lang="en-GB" altLang="cs-CZ" dirty="0" err="1">
                <a:latin typeface="Arial" panose="020B0604020202020204" pitchFamily="34" charset="0"/>
              </a:rPr>
              <a:t>vozidel</a:t>
            </a:r>
            <a:r>
              <a:rPr lang="en-GB" altLang="cs-CZ" dirty="0">
                <a:latin typeface="Arial" panose="020B0604020202020204" pitchFamily="34" charset="0"/>
              </a:rPr>
              <a:t>, </a:t>
            </a:r>
            <a:r>
              <a:rPr lang="en-GB" altLang="cs-CZ" dirty="0" err="1">
                <a:latin typeface="Arial" panose="020B0604020202020204" pitchFamily="34" charset="0"/>
              </a:rPr>
              <a:t>topných</a:t>
            </a:r>
            <a:r>
              <a:rPr lang="en-GB" altLang="cs-CZ" dirty="0">
                <a:latin typeface="Arial" panose="020B0604020202020204" pitchFamily="34" charset="0"/>
              </a:rPr>
              <a:t> </a:t>
            </a:r>
            <a:r>
              <a:rPr lang="en-GB" altLang="cs-CZ" dirty="0" err="1">
                <a:latin typeface="Arial" panose="020B0604020202020204" pitchFamily="34" charset="0"/>
              </a:rPr>
              <a:t>pecí</a:t>
            </a:r>
            <a:r>
              <a:rPr lang="en-GB" altLang="cs-CZ" dirty="0">
                <a:latin typeface="Arial" panose="020B0604020202020204" pitchFamily="34" charset="0"/>
              </a:rPr>
              <a:t>, </a:t>
            </a:r>
            <a:r>
              <a:rPr lang="en-GB" altLang="cs-CZ" dirty="0" err="1">
                <a:latin typeface="Arial" panose="020B0604020202020204" pitchFamily="34" charset="0"/>
              </a:rPr>
              <a:t>spaloven</a:t>
            </a:r>
            <a:r>
              <a:rPr lang="en-GB" altLang="cs-CZ" dirty="0">
                <a:latin typeface="Arial" panose="020B0604020202020204" pitchFamily="34" charset="0"/>
              </a:rPr>
              <a:t>, </a:t>
            </a:r>
            <a:r>
              <a:rPr lang="en-GB" altLang="cs-CZ" dirty="0" err="1">
                <a:latin typeface="Arial" panose="020B0604020202020204" pitchFamily="34" charset="0"/>
              </a:rPr>
              <a:t>elektráren</a:t>
            </a:r>
            <a:r>
              <a:rPr lang="en-GB" altLang="cs-CZ" dirty="0">
                <a:latin typeface="Arial" panose="020B0604020202020204" pitchFamily="34" charset="0"/>
              </a:rPr>
              <a:t> a </a:t>
            </a:r>
            <a:r>
              <a:rPr lang="en-GB" altLang="cs-CZ" dirty="0" err="1">
                <a:latin typeface="Arial" panose="020B0604020202020204" pitchFamily="34" charset="0"/>
              </a:rPr>
              <a:t>ocelářských</a:t>
            </a:r>
            <a:r>
              <a:rPr lang="en-GB" altLang="cs-CZ" dirty="0">
                <a:latin typeface="Arial" panose="020B0604020202020204" pitchFamily="34" charset="0"/>
              </a:rPr>
              <a:t> a </a:t>
            </a:r>
            <a:r>
              <a:rPr lang="en-GB" altLang="cs-CZ" dirty="0" err="1">
                <a:latin typeface="Arial" panose="020B0604020202020204" pitchFamily="34" charset="0"/>
              </a:rPr>
              <a:t>slévárenských</a:t>
            </a:r>
            <a:r>
              <a:rPr lang="en-GB" altLang="cs-CZ" dirty="0">
                <a:latin typeface="Arial" panose="020B0604020202020204" pitchFamily="34" charset="0"/>
              </a:rPr>
              <a:t> </a:t>
            </a:r>
            <a:r>
              <a:rPr lang="en-GB" altLang="cs-CZ" dirty="0" err="1">
                <a:latin typeface="Arial" panose="020B0604020202020204" pitchFamily="34" charset="0"/>
              </a:rPr>
              <a:t>provozů</a:t>
            </a:r>
            <a:r>
              <a:rPr lang="en-GB" altLang="cs-CZ" dirty="0">
                <a:latin typeface="Arial" panose="020B0604020202020204" pitchFamily="34" charset="0"/>
              </a:rPr>
              <a:t> a </a:t>
            </a:r>
            <a:r>
              <a:rPr lang="en-GB" altLang="cs-CZ" dirty="0" err="1">
                <a:latin typeface="Arial" panose="020B0604020202020204" pitchFamily="34" charset="0"/>
              </a:rPr>
              <a:t>tvoří</a:t>
            </a:r>
            <a:r>
              <a:rPr lang="en-GB" altLang="cs-CZ" dirty="0">
                <a:latin typeface="Arial" panose="020B0604020202020204" pitchFamily="34" charset="0"/>
              </a:rPr>
              <a:t> </a:t>
            </a:r>
            <a:r>
              <a:rPr lang="en-GB" altLang="cs-CZ" dirty="0" err="1">
                <a:latin typeface="Arial" panose="020B0604020202020204" pitchFamily="34" charset="0"/>
              </a:rPr>
              <a:t>jednu</a:t>
            </a:r>
            <a:r>
              <a:rPr lang="en-GB" altLang="cs-CZ" dirty="0">
                <a:latin typeface="Arial" panose="020B0604020202020204" pitchFamily="34" charset="0"/>
              </a:rPr>
              <a:t> z </a:t>
            </a:r>
            <a:r>
              <a:rPr lang="en-GB" altLang="cs-CZ" dirty="0" err="1">
                <a:latin typeface="Arial" panose="020B0604020202020204" pitchFamily="34" charset="0"/>
              </a:rPr>
              <a:t>viditelnějších</a:t>
            </a:r>
            <a:r>
              <a:rPr lang="en-GB" altLang="cs-CZ" dirty="0">
                <a:latin typeface="Arial" panose="020B0604020202020204" pitchFamily="34" charset="0"/>
              </a:rPr>
              <a:t> a </a:t>
            </a:r>
            <a:r>
              <a:rPr lang="en-GB" altLang="cs-CZ" dirty="0" err="1">
                <a:latin typeface="Arial" panose="020B0604020202020204" pitchFamily="34" charset="0"/>
              </a:rPr>
              <a:t>problematických</a:t>
            </a:r>
            <a:r>
              <a:rPr lang="en-GB" altLang="cs-CZ" dirty="0">
                <a:latin typeface="Arial" panose="020B0604020202020204" pitchFamily="34" charset="0"/>
              </a:rPr>
              <a:t> </a:t>
            </a:r>
            <a:r>
              <a:rPr lang="en-GB" altLang="cs-CZ" dirty="0" err="1">
                <a:latin typeface="Arial" panose="020B0604020202020204" pitchFamily="34" charset="0"/>
              </a:rPr>
              <a:t>znečišťujících</a:t>
            </a:r>
            <a:r>
              <a:rPr lang="en-GB" altLang="cs-CZ" dirty="0">
                <a:latin typeface="Arial" panose="020B0604020202020204" pitchFamily="34" charset="0"/>
              </a:rPr>
              <a:t> </a:t>
            </a:r>
            <a:r>
              <a:rPr lang="en-GB" altLang="cs-CZ" dirty="0" err="1">
                <a:latin typeface="Arial" panose="020B0604020202020204" pitchFamily="34" charset="0"/>
              </a:rPr>
              <a:t>látek</a:t>
            </a:r>
            <a:r>
              <a:rPr lang="en-GB" altLang="cs-CZ" dirty="0">
                <a:latin typeface="Arial" panose="020B0604020202020204" pitchFamily="34" charset="0"/>
              </a:rPr>
              <a:t> </a:t>
            </a:r>
            <a:r>
              <a:rPr lang="en-GB" altLang="cs-CZ" dirty="0" err="1">
                <a:latin typeface="Arial" panose="020B0604020202020204" pitchFamily="34" charset="0"/>
              </a:rPr>
              <a:t>ve</a:t>
            </a:r>
            <a:r>
              <a:rPr lang="en-GB" altLang="cs-CZ" dirty="0">
                <a:latin typeface="Arial" panose="020B0604020202020204" pitchFamily="34" charset="0"/>
              </a:rPr>
              <a:t> </a:t>
            </a:r>
            <a:r>
              <a:rPr lang="en-GB" altLang="cs-CZ" dirty="0" err="1">
                <a:latin typeface="Arial" panose="020B0604020202020204" pitchFamily="34" charset="0"/>
              </a:rPr>
              <a:t>vzduchu</a:t>
            </a:r>
            <a:r>
              <a:rPr lang="en-GB" altLang="cs-CZ" dirty="0">
                <a:latin typeface="Arial" panose="020B0604020202020204" pitchFamily="34" charset="0"/>
              </a:rPr>
              <a:t>. </a:t>
            </a:r>
            <a:r>
              <a:rPr lang="en-GB" altLang="cs-CZ" dirty="0" err="1">
                <a:latin typeface="Arial" panose="020B0604020202020204" pitchFamily="34" charset="0"/>
              </a:rPr>
              <a:t>Díky</a:t>
            </a:r>
            <a:r>
              <a:rPr lang="en-GB" altLang="cs-CZ" dirty="0">
                <a:latin typeface="Arial" panose="020B0604020202020204" pitchFamily="34" charset="0"/>
              </a:rPr>
              <a:t> </a:t>
            </a:r>
            <a:r>
              <a:rPr lang="en-GB" altLang="cs-CZ" dirty="0" err="1">
                <a:latin typeface="Arial" panose="020B0604020202020204" pitchFamily="34" charset="0"/>
              </a:rPr>
              <a:t>svým</a:t>
            </a:r>
            <a:r>
              <a:rPr lang="en-GB" altLang="cs-CZ" dirty="0">
                <a:latin typeface="Arial" panose="020B0604020202020204" pitchFamily="34" charset="0"/>
              </a:rPr>
              <a:t> </a:t>
            </a:r>
            <a:r>
              <a:rPr lang="en-GB" altLang="cs-CZ" dirty="0" err="1">
                <a:latin typeface="Arial" panose="020B0604020202020204" pitchFamily="34" charset="0"/>
              </a:rPr>
              <a:t>dobrým</a:t>
            </a:r>
            <a:r>
              <a:rPr lang="en-GB" altLang="cs-CZ" dirty="0">
                <a:latin typeface="Arial" panose="020B0604020202020204" pitchFamily="34" charset="0"/>
              </a:rPr>
              <a:t> </a:t>
            </a:r>
            <a:r>
              <a:rPr lang="en-GB" altLang="cs-CZ" dirty="0" err="1">
                <a:latin typeface="Arial" panose="020B0604020202020204" pitchFamily="34" charset="0"/>
              </a:rPr>
              <a:t>adsorpčním</a:t>
            </a:r>
            <a:r>
              <a:rPr lang="en-GB" altLang="cs-CZ" dirty="0">
                <a:latin typeface="Arial" panose="020B0604020202020204" pitchFamily="34" charset="0"/>
              </a:rPr>
              <a:t> </a:t>
            </a:r>
            <a:r>
              <a:rPr lang="en-GB" altLang="cs-CZ" dirty="0" err="1">
                <a:latin typeface="Arial" panose="020B0604020202020204" pitchFamily="34" charset="0"/>
              </a:rPr>
              <a:t>vlastnostem</a:t>
            </a:r>
            <a:r>
              <a:rPr lang="en-GB" altLang="cs-CZ" dirty="0">
                <a:latin typeface="Arial" panose="020B0604020202020204" pitchFamily="34" charset="0"/>
              </a:rPr>
              <a:t> </a:t>
            </a:r>
            <a:r>
              <a:rPr lang="en-GB" altLang="cs-CZ" dirty="0" err="1">
                <a:latin typeface="Arial" panose="020B0604020202020204" pitchFamily="34" charset="0"/>
              </a:rPr>
              <a:t>může</a:t>
            </a:r>
            <a:r>
              <a:rPr lang="en-GB" altLang="cs-CZ" dirty="0">
                <a:latin typeface="Arial" panose="020B0604020202020204" pitchFamily="34" charset="0"/>
              </a:rPr>
              <a:t> </a:t>
            </a:r>
            <a:r>
              <a:rPr lang="en-GB" altLang="cs-CZ" dirty="0" err="1">
                <a:latin typeface="Arial" panose="020B0604020202020204" pitchFamily="34" charset="0"/>
              </a:rPr>
              <a:t>být</a:t>
            </a:r>
            <a:r>
              <a:rPr lang="en-GB" altLang="cs-CZ" dirty="0">
                <a:latin typeface="Arial" panose="020B0604020202020204" pitchFamily="34" charset="0"/>
              </a:rPr>
              <a:t> </a:t>
            </a:r>
            <a:r>
              <a:rPr lang="en-GB" altLang="cs-CZ" dirty="0" err="1">
                <a:latin typeface="Arial" panose="020B0604020202020204" pitchFamily="34" charset="0"/>
              </a:rPr>
              <a:t>uhlík</a:t>
            </a:r>
            <a:r>
              <a:rPr lang="en-GB" altLang="cs-CZ" dirty="0">
                <a:latin typeface="Arial" panose="020B0604020202020204" pitchFamily="34" charset="0"/>
              </a:rPr>
              <a:t> </a:t>
            </a:r>
            <a:r>
              <a:rPr lang="en-GB" altLang="cs-CZ" dirty="0" err="1">
                <a:latin typeface="Arial" panose="020B0604020202020204" pitchFamily="34" charset="0"/>
              </a:rPr>
              <a:t>nosičem</a:t>
            </a:r>
            <a:r>
              <a:rPr lang="en-GB" altLang="cs-CZ" dirty="0">
                <a:latin typeface="Arial" panose="020B0604020202020204" pitchFamily="34" charset="0"/>
              </a:rPr>
              <a:t> </a:t>
            </a:r>
            <a:r>
              <a:rPr lang="en-GB" altLang="cs-CZ" dirty="0" err="1">
                <a:latin typeface="Arial" panose="020B0604020202020204" pitchFamily="34" charset="0"/>
              </a:rPr>
              <a:t>plynných</a:t>
            </a:r>
            <a:r>
              <a:rPr lang="en-GB" altLang="cs-CZ" dirty="0">
                <a:latin typeface="Arial" panose="020B0604020202020204" pitchFamily="34" charset="0"/>
              </a:rPr>
              <a:t> a </a:t>
            </a:r>
            <a:r>
              <a:rPr lang="en-GB" altLang="cs-CZ" dirty="0" err="1">
                <a:latin typeface="Arial" panose="020B0604020202020204" pitchFamily="34" charset="0"/>
              </a:rPr>
              <a:t>jiných</a:t>
            </a:r>
            <a:r>
              <a:rPr lang="en-GB" altLang="cs-CZ" dirty="0">
                <a:latin typeface="Arial" panose="020B0604020202020204" pitchFamily="34" charset="0"/>
              </a:rPr>
              <a:t> </a:t>
            </a:r>
            <a:r>
              <a:rPr lang="en-GB" altLang="cs-CZ" dirty="0" err="1">
                <a:latin typeface="Arial" panose="020B0604020202020204" pitchFamily="34" charset="0"/>
              </a:rPr>
              <a:t>znečišťujících</a:t>
            </a:r>
            <a:r>
              <a:rPr lang="en-GB" altLang="cs-CZ" dirty="0">
                <a:latin typeface="Arial" panose="020B0604020202020204" pitchFamily="34" charset="0"/>
              </a:rPr>
              <a:t> </a:t>
            </a:r>
            <a:r>
              <a:rPr lang="en-GB" altLang="cs-CZ" dirty="0" err="1">
                <a:latin typeface="Arial" panose="020B0604020202020204" pitchFamily="34" charset="0"/>
              </a:rPr>
              <a:t>částic</a:t>
            </a:r>
            <a:r>
              <a:rPr lang="en-GB" altLang="cs-CZ" dirty="0">
                <a:latin typeface="Arial" panose="020B0604020202020204" pitchFamily="34" charset="0"/>
              </a:rPr>
              <a:t>. </a:t>
            </a:r>
            <a:r>
              <a:rPr lang="en-GB" altLang="cs-CZ" dirty="0" err="1">
                <a:latin typeface="Arial" panose="020B0604020202020204" pitchFamily="34" charset="0"/>
              </a:rPr>
              <a:t>Částicové</a:t>
            </a:r>
            <a:r>
              <a:rPr lang="en-GB" altLang="cs-CZ" dirty="0">
                <a:latin typeface="Arial" panose="020B0604020202020204" pitchFamily="34" charset="0"/>
              </a:rPr>
              <a:t> </a:t>
            </a:r>
            <a:r>
              <a:rPr lang="en-GB" altLang="cs-CZ" dirty="0" err="1">
                <a:latin typeface="Arial" panose="020B0604020202020204" pitchFamily="34" charset="0"/>
              </a:rPr>
              <a:t>uhlíkové</a:t>
            </a:r>
            <a:r>
              <a:rPr lang="en-GB" altLang="cs-CZ" dirty="0">
                <a:latin typeface="Arial" panose="020B0604020202020204" pitchFamily="34" charset="0"/>
              </a:rPr>
              <a:t> </a:t>
            </a:r>
            <a:r>
              <a:rPr lang="en-GB" altLang="cs-CZ" dirty="0" err="1">
                <a:latin typeface="Arial" panose="020B0604020202020204" pitchFamily="34" charset="0"/>
              </a:rPr>
              <a:t>povrchy</a:t>
            </a:r>
            <a:r>
              <a:rPr lang="en-GB" altLang="cs-CZ" dirty="0">
                <a:latin typeface="Arial" panose="020B0604020202020204" pitchFamily="34" charset="0"/>
              </a:rPr>
              <a:t> </a:t>
            </a:r>
            <a:r>
              <a:rPr lang="en-GB" altLang="cs-CZ" dirty="0" err="1">
                <a:latin typeface="Arial" panose="020B0604020202020204" pitchFamily="34" charset="0"/>
              </a:rPr>
              <a:t>mohou</a:t>
            </a:r>
            <a:r>
              <a:rPr lang="en-GB" altLang="cs-CZ" dirty="0">
                <a:latin typeface="Arial" panose="020B0604020202020204" pitchFamily="34" charset="0"/>
              </a:rPr>
              <a:t> </a:t>
            </a:r>
            <a:r>
              <a:rPr lang="en-GB" altLang="cs-CZ" dirty="0" err="1">
                <a:latin typeface="Arial" panose="020B0604020202020204" pitchFamily="34" charset="0"/>
              </a:rPr>
              <a:t>katalyzovat</a:t>
            </a:r>
            <a:r>
              <a:rPr lang="en-GB" altLang="cs-CZ" dirty="0">
                <a:latin typeface="Arial" panose="020B0604020202020204" pitchFamily="34" charset="0"/>
              </a:rPr>
              <a:t> </a:t>
            </a:r>
            <a:r>
              <a:rPr lang="en-GB" altLang="cs-CZ" dirty="0" err="1">
                <a:latin typeface="Arial" panose="020B0604020202020204" pitchFamily="34" charset="0"/>
              </a:rPr>
              <a:t>některé</a:t>
            </a:r>
            <a:r>
              <a:rPr lang="en-GB" altLang="cs-CZ" dirty="0">
                <a:latin typeface="Arial" panose="020B0604020202020204" pitchFamily="34" charset="0"/>
              </a:rPr>
              <a:t> </a:t>
            </a:r>
            <a:r>
              <a:rPr lang="en-GB" altLang="cs-CZ" dirty="0" err="1">
                <a:latin typeface="Arial" panose="020B0604020202020204" pitchFamily="34" charset="0"/>
              </a:rPr>
              <a:t>heterogenní</a:t>
            </a:r>
            <a:r>
              <a:rPr lang="en-GB" altLang="cs-CZ" dirty="0">
                <a:latin typeface="Arial" panose="020B0604020202020204" pitchFamily="34" charset="0"/>
              </a:rPr>
              <a:t> </a:t>
            </a:r>
            <a:r>
              <a:rPr lang="en-GB" altLang="cs-CZ" dirty="0" err="1">
                <a:latin typeface="Arial" panose="020B0604020202020204" pitchFamily="34" charset="0"/>
              </a:rPr>
              <a:t>atmosférické</a:t>
            </a:r>
            <a:r>
              <a:rPr lang="en-GB" altLang="cs-CZ" dirty="0">
                <a:latin typeface="Arial" panose="020B0604020202020204" pitchFamily="34" charset="0"/>
              </a:rPr>
              <a:t> </a:t>
            </a:r>
            <a:r>
              <a:rPr lang="en-GB" altLang="cs-CZ" dirty="0" err="1">
                <a:latin typeface="Arial" panose="020B0604020202020204" pitchFamily="34" charset="0"/>
              </a:rPr>
              <a:t>reakce</a:t>
            </a:r>
            <a:r>
              <a:rPr lang="en-GB" altLang="cs-CZ" dirty="0">
                <a:latin typeface="Arial" panose="020B0604020202020204" pitchFamily="34" charset="0"/>
              </a:rPr>
              <a:t>, </a:t>
            </a:r>
            <a:r>
              <a:rPr lang="en-GB" altLang="cs-CZ" dirty="0" err="1">
                <a:latin typeface="Arial" panose="020B0604020202020204" pitchFamily="34" charset="0"/>
              </a:rPr>
              <a:t>včetně</a:t>
            </a:r>
            <a:r>
              <a:rPr lang="en-GB" altLang="cs-CZ" dirty="0">
                <a:latin typeface="Arial" panose="020B0604020202020204" pitchFamily="34" charset="0"/>
              </a:rPr>
              <a:t> </a:t>
            </a:r>
            <a:r>
              <a:rPr lang="en-GB" altLang="cs-CZ" dirty="0" err="1">
                <a:latin typeface="Arial" panose="020B0604020202020204" pitchFamily="34" charset="0"/>
              </a:rPr>
              <a:t>důležité</a:t>
            </a:r>
            <a:r>
              <a:rPr lang="en-GB" altLang="cs-CZ" dirty="0">
                <a:latin typeface="Arial" panose="020B0604020202020204" pitchFamily="34" charset="0"/>
              </a:rPr>
              <a:t> </a:t>
            </a:r>
            <a:r>
              <a:rPr lang="en-GB" altLang="cs-CZ" dirty="0" err="1">
                <a:latin typeface="Arial" panose="020B0604020202020204" pitchFamily="34" charset="0"/>
              </a:rPr>
              <a:t>přeměny</a:t>
            </a:r>
            <a:r>
              <a:rPr lang="en-GB" altLang="cs-CZ" dirty="0">
                <a:latin typeface="Arial" panose="020B0604020202020204" pitchFamily="34" charset="0"/>
              </a:rPr>
              <a:t> SO2 </a:t>
            </a:r>
            <a:r>
              <a:rPr lang="en-GB" altLang="cs-CZ" dirty="0" err="1">
                <a:latin typeface="Arial" panose="020B0604020202020204" pitchFamily="34" charset="0"/>
              </a:rPr>
              <a:t>na</a:t>
            </a:r>
            <a:r>
              <a:rPr lang="en-GB" altLang="cs-CZ" dirty="0">
                <a:latin typeface="Arial" panose="020B0604020202020204" pitchFamily="34" charset="0"/>
              </a:rPr>
              <a:t> </a:t>
            </a:r>
            <a:r>
              <a:rPr lang="en-GB" altLang="cs-CZ" dirty="0" err="1">
                <a:latin typeface="Arial" panose="020B0604020202020204" pitchFamily="34" charset="0"/>
              </a:rPr>
              <a:t>síran</a:t>
            </a:r>
            <a:r>
              <a:rPr lang="en-GB" altLang="cs-CZ" dirty="0">
                <a:latin typeface="Arial" panose="020B0604020202020204" pitchFamily="34" charset="0"/>
              </a:rPr>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a:extLst>
              <a:ext uri="{FF2B5EF4-FFF2-40B4-BE49-F238E27FC236}">
                <a16:creationId xmlns:a16="http://schemas.microsoft.com/office/drawing/2014/main" id="{39C2047E-D545-4502-B1B6-0AAD38080B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5AC4717F-3AD8-435F-85E3-FAF941F317A2}" type="slidenum">
              <a:rPr lang="hu-HU" altLang="cs-CZ">
                <a:latin typeface="Times New Roman" panose="02020603050405020304" pitchFamily="18" charset="0"/>
              </a:rPr>
              <a:pPr eaLnBrk="1" hangingPunct="1">
                <a:spcBef>
                  <a:spcPct val="0"/>
                </a:spcBef>
              </a:pPr>
              <a:t>21</a:t>
            </a:fld>
            <a:endParaRPr lang="hu-HU" altLang="cs-CZ">
              <a:latin typeface="Times New Roman" panose="02020603050405020304" pitchFamily="18" charset="0"/>
            </a:endParaRPr>
          </a:p>
        </p:txBody>
      </p:sp>
      <p:sp>
        <p:nvSpPr>
          <p:cNvPr id="156675" name="Rectangle 2">
            <a:extLst>
              <a:ext uri="{FF2B5EF4-FFF2-40B4-BE49-F238E27FC236}">
                <a16:creationId xmlns:a16="http://schemas.microsoft.com/office/drawing/2014/main" id="{9F4B012A-8D10-4D4D-B81F-E498FA0A6684}"/>
              </a:ext>
            </a:extLst>
          </p:cNvPr>
          <p:cNvSpPr>
            <a:spLocks noGrp="1" noRot="1" noChangeAspect="1" noChangeArrowheads="1" noTextEdit="1"/>
          </p:cNvSpPr>
          <p:nvPr>
            <p:ph type="sldImg"/>
          </p:nvPr>
        </p:nvSpPr>
        <p:spPr>
          <a:ln/>
        </p:spPr>
      </p:sp>
      <p:sp>
        <p:nvSpPr>
          <p:cNvPr id="156676" name="Rectangle 3">
            <a:extLst>
              <a:ext uri="{FF2B5EF4-FFF2-40B4-BE49-F238E27FC236}">
                <a16:creationId xmlns:a16="http://schemas.microsoft.com/office/drawing/2014/main" id="{4EA9D1A3-431B-4E36-A9DC-64B20E036A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23</a:t>
            </a:fld>
            <a:endParaRPr lang="cs-CZ" altLang="cs-CZ"/>
          </a:p>
        </p:txBody>
      </p:sp>
    </p:spTree>
    <p:extLst>
      <p:ext uri="{BB962C8B-B14F-4D97-AF65-F5344CB8AC3E}">
        <p14:creationId xmlns:p14="http://schemas.microsoft.com/office/powerpoint/2010/main" val="16426896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8AFF9793-682D-4851-BB38-EDC78AB9CAC9}"/>
              </a:ext>
            </a:extLst>
          </p:cNvPr>
          <p:cNvSpPr>
            <a:spLocks noGrp="1" noRot="1" noChangeAspect="1" noChangeArrowheads="1" noTextEdit="1"/>
          </p:cNvSpPr>
          <p:nvPr>
            <p:ph type="sldImg"/>
          </p:nvPr>
        </p:nvSpPr>
        <p:spPr>
          <a:ln/>
        </p:spPr>
      </p:sp>
      <p:sp>
        <p:nvSpPr>
          <p:cNvPr id="158723" name="Rectangle 3">
            <a:extLst>
              <a:ext uri="{FF2B5EF4-FFF2-40B4-BE49-F238E27FC236}">
                <a16:creationId xmlns:a16="http://schemas.microsoft.com/office/drawing/2014/main" id="{9CBEC97C-BE00-44AF-935B-B579845B80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dirty="0">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a:extLst>
              <a:ext uri="{FF2B5EF4-FFF2-40B4-BE49-F238E27FC236}">
                <a16:creationId xmlns:a16="http://schemas.microsoft.com/office/drawing/2014/main" id="{CC3A188D-F961-4AF1-8580-FE7B209B25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ACE1EFDF-A51E-44D8-8C21-34DA92006AF1}" type="slidenum">
              <a:rPr lang="hu-HU" altLang="cs-CZ">
                <a:latin typeface="Times New Roman" panose="02020603050405020304" pitchFamily="18" charset="0"/>
              </a:rPr>
              <a:pPr eaLnBrk="1" hangingPunct="1">
                <a:spcBef>
                  <a:spcPct val="0"/>
                </a:spcBef>
              </a:pPr>
              <a:t>26</a:t>
            </a:fld>
            <a:endParaRPr lang="hu-HU" altLang="cs-CZ">
              <a:latin typeface="Times New Roman" panose="02020603050405020304" pitchFamily="18" charset="0"/>
            </a:endParaRPr>
          </a:p>
        </p:txBody>
      </p:sp>
      <p:sp>
        <p:nvSpPr>
          <p:cNvPr id="160771" name="Rectangle 2">
            <a:extLst>
              <a:ext uri="{FF2B5EF4-FFF2-40B4-BE49-F238E27FC236}">
                <a16:creationId xmlns:a16="http://schemas.microsoft.com/office/drawing/2014/main" id="{F09B6EA8-8D1A-4888-948E-22657F64CA21}"/>
              </a:ext>
            </a:extLst>
          </p:cNvPr>
          <p:cNvSpPr>
            <a:spLocks noGrp="1" noRot="1" noChangeAspect="1" noChangeArrowheads="1" noTextEdit="1"/>
          </p:cNvSpPr>
          <p:nvPr>
            <p:ph type="sldImg"/>
          </p:nvPr>
        </p:nvSpPr>
        <p:spPr>
          <a:ln/>
        </p:spPr>
      </p:sp>
      <p:sp>
        <p:nvSpPr>
          <p:cNvPr id="160772" name="Rectangle 3">
            <a:extLst>
              <a:ext uri="{FF2B5EF4-FFF2-40B4-BE49-F238E27FC236}">
                <a16:creationId xmlns:a16="http://schemas.microsoft.com/office/drawing/2014/main" id="{4AA9F16B-51FA-4951-9DB5-E8FE1DB2B3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a:extLst>
              <a:ext uri="{FF2B5EF4-FFF2-40B4-BE49-F238E27FC236}">
                <a16:creationId xmlns:a16="http://schemas.microsoft.com/office/drawing/2014/main" id="{C5251492-EB81-49DC-8F46-ACAD66AE7B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DAC93CAD-2045-444E-984D-C76A943C953C}" type="slidenum">
              <a:rPr lang="hu-HU" altLang="cs-CZ">
                <a:latin typeface="Times New Roman" panose="02020603050405020304" pitchFamily="18" charset="0"/>
              </a:rPr>
              <a:pPr eaLnBrk="1" hangingPunct="1">
                <a:spcBef>
                  <a:spcPct val="0"/>
                </a:spcBef>
              </a:pPr>
              <a:t>27</a:t>
            </a:fld>
            <a:endParaRPr lang="hu-HU" altLang="cs-CZ">
              <a:latin typeface="Times New Roman" panose="02020603050405020304" pitchFamily="18" charset="0"/>
            </a:endParaRPr>
          </a:p>
        </p:txBody>
      </p:sp>
      <p:sp>
        <p:nvSpPr>
          <p:cNvPr id="161795" name="Rectangle 2">
            <a:extLst>
              <a:ext uri="{FF2B5EF4-FFF2-40B4-BE49-F238E27FC236}">
                <a16:creationId xmlns:a16="http://schemas.microsoft.com/office/drawing/2014/main" id="{C032566A-266B-4E1D-9F3F-6AF0F3936821}"/>
              </a:ext>
            </a:extLst>
          </p:cNvPr>
          <p:cNvSpPr>
            <a:spLocks noGrp="1" noRot="1" noChangeAspect="1" noChangeArrowheads="1" noTextEdit="1"/>
          </p:cNvSpPr>
          <p:nvPr>
            <p:ph type="sldImg"/>
          </p:nvPr>
        </p:nvSpPr>
        <p:spPr>
          <a:ln/>
        </p:spPr>
      </p:sp>
      <p:sp>
        <p:nvSpPr>
          <p:cNvPr id="161796" name="Rectangle 3">
            <a:extLst>
              <a:ext uri="{FF2B5EF4-FFF2-40B4-BE49-F238E27FC236}">
                <a16:creationId xmlns:a16="http://schemas.microsoft.com/office/drawing/2014/main" id="{DBE37B3A-1F4E-4CC3-8061-8A5F7686AE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a:extLst>
              <a:ext uri="{FF2B5EF4-FFF2-40B4-BE49-F238E27FC236}">
                <a16:creationId xmlns:a16="http://schemas.microsoft.com/office/drawing/2014/main" id="{F4FF2E35-B4FB-41D5-BBDD-312E099140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F1D8D84C-80E5-4ED6-9257-10FF3A674D09}" type="slidenum">
              <a:rPr lang="hu-HU" altLang="cs-CZ">
                <a:latin typeface="Times New Roman" panose="02020603050405020304" pitchFamily="18" charset="0"/>
              </a:rPr>
              <a:pPr eaLnBrk="1" hangingPunct="1">
                <a:spcBef>
                  <a:spcPct val="0"/>
                </a:spcBef>
              </a:pPr>
              <a:t>28</a:t>
            </a:fld>
            <a:endParaRPr lang="hu-HU" altLang="cs-CZ">
              <a:latin typeface="Times New Roman" panose="02020603050405020304" pitchFamily="18" charset="0"/>
            </a:endParaRPr>
          </a:p>
        </p:txBody>
      </p:sp>
      <p:sp>
        <p:nvSpPr>
          <p:cNvPr id="162819" name="Rectangle 2">
            <a:extLst>
              <a:ext uri="{FF2B5EF4-FFF2-40B4-BE49-F238E27FC236}">
                <a16:creationId xmlns:a16="http://schemas.microsoft.com/office/drawing/2014/main" id="{64FFCA80-A2C3-4409-9470-DE9757E9BED4}"/>
              </a:ext>
            </a:extLst>
          </p:cNvPr>
          <p:cNvSpPr>
            <a:spLocks noGrp="1" noRot="1" noChangeAspect="1" noChangeArrowheads="1" noTextEdit="1"/>
          </p:cNvSpPr>
          <p:nvPr>
            <p:ph type="sldImg"/>
          </p:nvPr>
        </p:nvSpPr>
        <p:spPr>
          <a:ln/>
        </p:spPr>
      </p:sp>
      <p:sp>
        <p:nvSpPr>
          <p:cNvPr id="162820" name="Rectangle 3">
            <a:extLst>
              <a:ext uri="{FF2B5EF4-FFF2-40B4-BE49-F238E27FC236}">
                <a16:creationId xmlns:a16="http://schemas.microsoft.com/office/drawing/2014/main" id="{49926025-7E49-4D20-8313-BD2936C0E4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dirty="0">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a:extLst>
              <a:ext uri="{FF2B5EF4-FFF2-40B4-BE49-F238E27FC236}">
                <a16:creationId xmlns:a16="http://schemas.microsoft.com/office/drawing/2014/main" id="{37213BBD-1D41-4CD5-A93B-3D2DF5D7C1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20B295BA-7422-4F4E-9536-EA00E867B453}" type="slidenum">
              <a:rPr lang="hu-HU" altLang="cs-CZ">
                <a:latin typeface="Times New Roman" panose="02020603050405020304" pitchFamily="18" charset="0"/>
              </a:rPr>
              <a:pPr eaLnBrk="1" hangingPunct="1">
                <a:spcBef>
                  <a:spcPct val="0"/>
                </a:spcBef>
              </a:pPr>
              <a:t>29</a:t>
            </a:fld>
            <a:endParaRPr lang="hu-HU" altLang="cs-CZ">
              <a:latin typeface="Times New Roman" panose="02020603050405020304" pitchFamily="18" charset="0"/>
            </a:endParaRPr>
          </a:p>
        </p:txBody>
      </p:sp>
      <p:sp>
        <p:nvSpPr>
          <p:cNvPr id="163843" name="Rectangle 2">
            <a:extLst>
              <a:ext uri="{FF2B5EF4-FFF2-40B4-BE49-F238E27FC236}">
                <a16:creationId xmlns:a16="http://schemas.microsoft.com/office/drawing/2014/main" id="{4B2E6F89-6D67-442F-AA37-ACC1DB668371}"/>
              </a:ext>
            </a:extLst>
          </p:cNvPr>
          <p:cNvSpPr>
            <a:spLocks noGrp="1" noRot="1" noChangeAspect="1" noChangeArrowheads="1" noTextEdit="1"/>
          </p:cNvSpPr>
          <p:nvPr>
            <p:ph type="sldImg"/>
          </p:nvPr>
        </p:nvSpPr>
        <p:spPr>
          <a:ln/>
        </p:spPr>
      </p:sp>
      <p:sp>
        <p:nvSpPr>
          <p:cNvPr id="163844" name="Rectangle 3">
            <a:extLst>
              <a:ext uri="{FF2B5EF4-FFF2-40B4-BE49-F238E27FC236}">
                <a16:creationId xmlns:a16="http://schemas.microsoft.com/office/drawing/2014/main" id="{F44E76C5-4AF5-4203-AA55-C7FCB84D8C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a:extLst>
              <a:ext uri="{FF2B5EF4-FFF2-40B4-BE49-F238E27FC236}">
                <a16:creationId xmlns:a16="http://schemas.microsoft.com/office/drawing/2014/main" id="{798693FE-4DDD-44F0-B364-765A74B5A3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C49DF5E7-D305-4AA4-9F3D-D0A05A8DE0C1}" type="slidenum">
              <a:rPr lang="hu-HU" altLang="cs-CZ">
                <a:latin typeface="Times New Roman" panose="02020603050405020304" pitchFamily="18" charset="0"/>
              </a:rPr>
              <a:pPr eaLnBrk="1" hangingPunct="1">
                <a:spcBef>
                  <a:spcPct val="0"/>
                </a:spcBef>
              </a:pPr>
              <a:t>30</a:t>
            </a:fld>
            <a:endParaRPr lang="hu-HU" altLang="cs-CZ">
              <a:latin typeface="Times New Roman" panose="02020603050405020304" pitchFamily="18" charset="0"/>
            </a:endParaRPr>
          </a:p>
        </p:txBody>
      </p:sp>
      <p:sp>
        <p:nvSpPr>
          <p:cNvPr id="164867" name="Rectangle 2">
            <a:extLst>
              <a:ext uri="{FF2B5EF4-FFF2-40B4-BE49-F238E27FC236}">
                <a16:creationId xmlns:a16="http://schemas.microsoft.com/office/drawing/2014/main" id="{0049D7CF-1D96-48C5-9D42-414DAEC9CD30}"/>
              </a:ext>
            </a:extLst>
          </p:cNvPr>
          <p:cNvSpPr>
            <a:spLocks noGrp="1" noRot="1" noChangeAspect="1" noChangeArrowheads="1" noTextEdit="1"/>
          </p:cNvSpPr>
          <p:nvPr>
            <p:ph type="sldImg"/>
          </p:nvPr>
        </p:nvSpPr>
        <p:spPr>
          <a:ln/>
        </p:spPr>
      </p:sp>
      <p:sp>
        <p:nvSpPr>
          <p:cNvPr id="164868" name="Rectangle 3">
            <a:extLst>
              <a:ext uri="{FF2B5EF4-FFF2-40B4-BE49-F238E27FC236}">
                <a16:creationId xmlns:a16="http://schemas.microsoft.com/office/drawing/2014/main" id="{ADD58FD9-725B-421C-A999-A697ACDE9F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a:extLst>
              <a:ext uri="{FF2B5EF4-FFF2-40B4-BE49-F238E27FC236}">
                <a16:creationId xmlns:a16="http://schemas.microsoft.com/office/drawing/2014/main" id="{C11F8059-2075-4B47-BBE2-52DE5EAD8F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E9D70453-434E-45C8-A770-8D3B281E8456}" type="slidenum">
              <a:rPr lang="hu-HU" altLang="cs-CZ">
                <a:latin typeface="Times New Roman" panose="02020603050405020304" pitchFamily="18" charset="0"/>
              </a:rPr>
              <a:pPr eaLnBrk="1" hangingPunct="1">
                <a:spcBef>
                  <a:spcPct val="0"/>
                </a:spcBef>
              </a:pPr>
              <a:t>31</a:t>
            </a:fld>
            <a:endParaRPr lang="hu-HU" altLang="cs-CZ">
              <a:latin typeface="Times New Roman" panose="02020603050405020304" pitchFamily="18" charset="0"/>
            </a:endParaRPr>
          </a:p>
        </p:txBody>
      </p:sp>
      <p:sp>
        <p:nvSpPr>
          <p:cNvPr id="165891" name="Rectangle 2">
            <a:extLst>
              <a:ext uri="{FF2B5EF4-FFF2-40B4-BE49-F238E27FC236}">
                <a16:creationId xmlns:a16="http://schemas.microsoft.com/office/drawing/2014/main" id="{BF4E2876-7CBC-4C3D-8628-842DB3088A68}"/>
              </a:ext>
            </a:extLst>
          </p:cNvPr>
          <p:cNvSpPr>
            <a:spLocks noGrp="1" noRot="1" noChangeAspect="1" noChangeArrowheads="1" noTextEdit="1"/>
          </p:cNvSpPr>
          <p:nvPr>
            <p:ph type="sldImg"/>
          </p:nvPr>
        </p:nvSpPr>
        <p:spPr>
          <a:ln/>
        </p:spPr>
      </p:sp>
      <p:sp>
        <p:nvSpPr>
          <p:cNvPr id="165892" name="Rectangle 3">
            <a:extLst>
              <a:ext uri="{FF2B5EF4-FFF2-40B4-BE49-F238E27FC236}">
                <a16:creationId xmlns:a16="http://schemas.microsoft.com/office/drawing/2014/main" id="{5E4CEFF1-1B99-44D4-BBF2-916D1B900C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24A9A48C-DE83-40B8-BA78-809B245FCA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5D87F13C-A8F8-4682-81F4-0BED0A15D544}" type="slidenum">
              <a:rPr lang="hu-HU" altLang="cs-CZ">
                <a:latin typeface="Times New Roman" panose="02020603050405020304" pitchFamily="18" charset="0"/>
              </a:rPr>
              <a:pPr eaLnBrk="1" hangingPunct="1">
                <a:spcBef>
                  <a:spcPct val="0"/>
                </a:spcBef>
              </a:pPr>
              <a:t>3</a:t>
            </a:fld>
            <a:endParaRPr lang="hu-HU" altLang="cs-CZ">
              <a:latin typeface="Times New Roman" panose="02020603050405020304" pitchFamily="18" charset="0"/>
            </a:endParaRPr>
          </a:p>
        </p:txBody>
      </p:sp>
      <p:sp>
        <p:nvSpPr>
          <p:cNvPr id="110595" name="Rectangle 2">
            <a:extLst>
              <a:ext uri="{FF2B5EF4-FFF2-40B4-BE49-F238E27FC236}">
                <a16:creationId xmlns:a16="http://schemas.microsoft.com/office/drawing/2014/main" id="{E1FFE3C9-CC9F-46F8-84E1-B4C12120AD0E}"/>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70BA85A8-90CD-4171-860A-AF08822AB2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a:extLst>
              <a:ext uri="{FF2B5EF4-FFF2-40B4-BE49-F238E27FC236}">
                <a16:creationId xmlns:a16="http://schemas.microsoft.com/office/drawing/2014/main" id="{D8299C63-99CE-4767-9EED-0F694BEDAC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4C9C7C85-3139-4D4B-A9EC-3012D356A4DC}" type="slidenum">
              <a:rPr lang="hu-HU" altLang="cs-CZ">
                <a:latin typeface="Times New Roman" panose="02020603050405020304" pitchFamily="18" charset="0"/>
              </a:rPr>
              <a:pPr eaLnBrk="1" hangingPunct="1">
                <a:spcBef>
                  <a:spcPct val="0"/>
                </a:spcBef>
              </a:pPr>
              <a:t>32</a:t>
            </a:fld>
            <a:endParaRPr lang="hu-HU" altLang="cs-CZ">
              <a:latin typeface="Times New Roman" panose="02020603050405020304" pitchFamily="18" charset="0"/>
            </a:endParaRPr>
          </a:p>
        </p:txBody>
      </p:sp>
      <p:sp>
        <p:nvSpPr>
          <p:cNvPr id="166915" name="Rectangle 2">
            <a:extLst>
              <a:ext uri="{FF2B5EF4-FFF2-40B4-BE49-F238E27FC236}">
                <a16:creationId xmlns:a16="http://schemas.microsoft.com/office/drawing/2014/main" id="{89630A2B-A1A8-4A85-B42B-4A7DCB9D9A6C}"/>
              </a:ext>
            </a:extLst>
          </p:cNvPr>
          <p:cNvSpPr>
            <a:spLocks noGrp="1" noRot="1" noChangeAspect="1" noChangeArrowheads="1" noTextEdit="1"/>
          </p:cNvSpPr>
          <p:nvPr>
            <p:ph type="sldImg"/>
          </p:nvPr>
        </p:nvSpPr>
        <p:spPr>
          <a:ln/>
        </p:spPr>
      </p:sp>
      <p:sp>
        <p:nvSpPr>
          <p:cNvPr id="166916" name="Rectangle 3">
            <a:extLst>
              <a:ext uri="{FF2B5EF4-FFF2-40B4-BE49-F238E27FC236}">
                <a16:creationId xmlns:a16="http://schemas.microsoft.com/office/drawing/2014/main" id="{E4B3445D-113D-4A8E-907F-B296D517FA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dirty="0">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a:extLst>
              <a:ext uri="{FF2B5EF4-FFF2-40B4-BE49-F238E27FC236}">
                <a16:creationId xmlns:a16="http://schemas.microsoft.com/office/drawing/2014/main" id="{860580AE-DBCD-4FB2-A971-0739DF548A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A97D125A-ADB7-4413-B849-D16FBBC15B4B}" type="slidenum">
              <a:rPr lang="hu-HU" altLang="cs-CZ">
                <a:latin typeface="Times New Roman" panose="02020603050405020304" pitchFamily="18" charset="0"/>
              </a:rPr>
              <a:pPr eaLnBrk="1" hangingPunct="1">
                <a:spcBef>
                  <a:spcPct val="0"/>
                </a:spcBef>
              </a:pPr>
              <a:t>33</a:t>
            </a:fld>
            <a:endParaRPr lang="hu-HU" altLang="cs-CZ">
              <a:latin typeface="Times New Roman" panose="02020603050405020304" pitchFamily="18" charset="0"/>
            </a:endParaRPr>
          </a:p>
        </p:txBody>
      </p:sp>
      <p:sp>
        <p:nvSpPr>
          <p:cNvPr id="168963" name="Rectangle 2">
            <a:extLst>
              <a:ext uri="{FF2B5EF4-FFF2-40B4-BE49-F238E27FC236}">
                <a16:creationId xmlns:a16="http://schemas.microsoft.com/office/drawing/2014/main" id="{850B0D79-7C1C-4179-8F0C-CAA0255F9784}"/>
              </a:ext>
            </a:extLst>
          </p:cNvPr>
          <p:cNvSpPr>
            <a:spLocks noGrp="1" noRot="1" noChangeAspect="1" noChangeArrowheads="1" noTextEdit="1"/>
          </p:cNvSpPr>
          <p:nvPr>
            <p:ph type="sldImg"/>
          </p:nvPr>
        </p:nvSpPr>
        <p:spPr>
          <a:ln/>
        </p:spPr>
      </p:sp>
      <p:sp>
        <p:nvSpPr>
          <p:cNvPr id="168964" name="Rectangle 3">
            <a:extLst>
              <a:ext uri="{FF2B5EF4-FFF2-40B4-BE49-F238E27FC236}">
                <a16:creationId xmlns:a16="http://schemas.microsoft.com/office/drawing/2014/main" id="{EADF0E63-AEBB-4C32-9997-4DBF1E8DC6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34</a:t>
            </a:fld>
            <a:endParaRPr lang="cs-CZ" altLang="cs-CZ"/>
          </a:p>
        </p:txBody>
      </p:sp>
    </p:spTree>
    <p:extLst>
      <p:ext uri="{BB962C8B-B14F-4D97-AF65-F5344CB8AC3E}">
        <p14:creationId xmlns:p14="http://schemas.microsoft.com/office/powerpoint/2010/main" val="21868793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37</a:t>
            </a:fld>
            <a:endParaRPr lang="cs-CZ" altLang="cs-CZ"/>
          </a:p>
        </p:txBody>
      </p:sp>
    </p:spTree>
    <p:extLst>
      <p:ext uri="{BB962C8B-B14F-4D97-AF65-F5344CB8AC3E}">
        <p14:creationId xmlns:p14="http://schemas.microsoft.com/office/powerpoint/2010/main" val="39590688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a:extLst>
              <a:ext uri="{FF2B5EF4-FFF2-40B4-BE49-F238E27FC236}">
                <a16:creationId xmlns:a16="http://schemas.microsoft.com/office/drawing/2014/main" id="{7989CD57-617E-415B-818A-26271FE827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65BD8328-C9B7-4B39-AEF3-00399C8AE327}" type="slidenum">
              <a:rPr lang="hu-HU" altLang="cs-CZ">
                <a:latin typeface="Times New Roman" panose="02020603050405020304" pitchFamily="18" charset="0"/>
              </a:rPr>
              <a:pPr eaLnBrk="1" hangingPunct="1">
                <a:spcBef>
                  <a:spcPct val="0"/>
                </a:spcBef>
              </a:pPr>
              <a:t>38</a:t>
            </a:fld>
            <a:endParaRPr lang="hu-HU" altLang="cs-CZ">
              <a:latin typeface="Times New Roman" panose="02020603050405020304" pitchFamily="18" charset="0"/>
            </a:endParaRPr>
          </a:p>
        </p:txBody>
      </p:sp>
      <p:sp>
        <p:nvSpPr>
          <p:cNvPr id="303107" name="Rectangle 2">
            <a:extLst>
              <a:ext uri="{FF2B5EF4-FFF2-40B4-BE49-F238E27FC236}">
                <a16:creationId xmlns:a16="http://schemas.microsoft.com/office/drawing/2014/main" id="{30F633EF-63A8-46EF-AB87-1A543CA0FF8A}"/>
              </a:ext>
            </a:extLst>
          </p:cNvPr>
          <p:cNvSpPr>
            <a:spLocks noGrp="1" noRot="1" noChangeAspect="1" noChangeArrowheads="1" noTextEdit="1"/>
          </p:cNvSpPr>
          <p:nvPr>
            <p:ph type="sldImg"/>
          </p:nvPr>
        </p:nvSpPr>
        <p:spPr>
          <a:ln/>
        </p:spPr>
      </p:sp>
      <p:sp>
        <p:nvSpPr>
          <p:cNvPr id="303108" name="Rectangle 3">
            <a:extLst>
              <a:ext uri="{FF2B5EF4-FFF2-40B4-BE49-F238E27FC236}">
                <a16:creationId xmlns:a16="http://schemas.microsoft.com/office/drawing/2014/main" id="{96381A36-08E1-4A70-BB9B-7DAB6B2813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a:extLst>
              <a:ext uri="{FF2B5EF4-FFF2-40B4-BE49-F238E27FC236}">
                <a16:creationId xmlns:a16="http://schemas.microsoft.com/office/drawing/2014/main" id="{B42020F9-E3F2-4BF9-8EF5-EB1ED32E8C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86F5C7C5-8951-428D-8C4F-CFD41690AF80}" type="slidenum">
              <a:rPr lang="hu-HU" altLang="cs-CZ">
                <a:latin typeface="Times New Roman" panose="02020603050405020304" pitchFamily="18" charset="0"/>
              </a:rPr>
              <a:pPr eaLnBrk="1" hangingPunct="1">
                <a:spcBef>
                  <a:spcPct val="0"/>
                </a:spcBef>
              </a:pPr>
              <a:t>39</a:t>
            </a:fld>
            <a:endParaRPr lang="hu-HU" altLang="cs-CZ">
              <a:latin typeface="Times New Roman" panose="02020603050405020304" pitchFamily="18" charset="0"/>
            </a:endParaRPr>
          </a:p>
        </p:txBody>
      </p:sp>
      <p:sp>
        <p:nvSpPr>
          <p:cNvPr id="304131" name="Rectangle 2">
            <a:extLst>
              <a:ext uri="{FF2B5EF4-FFF2-40B4-BE49-F238E27FC236}">
                <a16:creationId xmlns:a16="http://schemas.microsoft.com/office/drawing/2014/main" id="{AE62D6E3-2904-4583-8BD9-0D131E414FE4}"/>
              </a:ext>
            </a:extLst>
          </p:cNvPr>
          <p:cNvSpPr>
            <a:spLocks noGrp="1" noRot="1" noChangeAspect="1" noChangeArrowheads="1" noTextEdit="1"/>
          </p:cNvSpPr>
          <p:nvPr>
            <p:ph type="sldImg"/>
          </p:nvPr>
        </p:nvSpPr>
        <p:spPr>
          <a:ln/>
        </p:spPr>
      </p:sp>
      <p:sp>
        <p:nvSpPr>
          <p:cNvPr id="304132" name="Rectangle 3">
            <a:extLst>
              <a:ext uri="{FF2B5EF4-FFF2-40B4-BE49-F238E27FC236}">
                <a16:creationId xmlns:a16="http://schemas.microsoft.com/office/drawing/2014/main" id="{9AA24445-5605-4E45-830B-FD3E0BBB17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17001875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a:extLst>
              <a:ext uri="{FF2B5EF4-FFF2-40B4-BE49-F238E27FC236}">
                <a16:creationId xmlns:a16="http://schemas.microsoft.com/office/drawing/2014/main" id="{DD569DFA-595F-4A56-A61A-B4A609EF10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A8D3EC7A-7BD6-4684-AA3D-BAF8D1623993}" type="slidenum">
              <a:rPr lang="hu-HU" altLang="cs-CZ">
                <a:latin typeface="Times New Roman" panose="02020603050405020304" pitchFamily="18" charset="0"/>
              </a:rPr>
              <a:pPr eaLnBrk="1" hangingPunct="1">
                <a:spcBef>
                  <a:spcPct val="0"/>
                </a:spcBef>
              </a:pPr>
              <a:t>40</a:t>
            </a:fld>
            <a:endParaRPr lang="hu-HU" altLang="cs-CZ">
              <a:latin typeface="Times New Roman" panose="02020603050405020304" pitchFamily="18" charset="0"/>
            </a:endParaRPr>
          </a:p>
        </p:txBody>
      </p:sp>
      <p:sp>
        <p:nvSpPr>
          <p:cNvPr id="305155" name="Rectangle 2">
            <a:extLst>
              <a:ext uri="{FF2B5EF4-FFF2-40B4-BE49-F238E27FC236}">
                <a16:creationId xmlns:a16="http://schemas.microsoft.com/office/drawing/2014/main" id="{9F8FB8B5-6D9C-4D4E-A568-BD4292D8BD55}"/>
              </a:ext>
            </a:extLst>
          </p:cNvPr>
          <p:cNvSpPr>
            <a:spLocks noGrp="1" noRot="1" noChangeAspect="1" noChangeArrowheads="1" noTextEdit="1"/>
          </p:cNvSpPr>
          <p:nvPr>
            <p:ph type="sldImg"/>
          </p:nvPr>
        </p:nvSpPr>
        <p:spPr>
          <a:ln/>
        </p:spPr>
      </p:sp>
      <p:sp>
        <p:nvSpPr>
          <p:cNvPr id="305156" name="Rectangle 3">
            <a:extLst>
              <a:ext uri="{FF2B5EF4-FFF2-40B4-BE49-F238E27FC236}">
                <a16:creationId xmlns:a16="http://schemas.microsoft.com/office/drawing/2014/main" id="{252FBF46-44DD-4253-AACF-DFE04175EC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extLst>
      <p:ext uri="{BB962C8B-B14F-4D97-AF65-F5344CB8AC3E}">
        <p14:creationId xmlns:p14="http://schemas.microsoft.com/office/powerpoint/2010/main" val="13882894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a:extLst>
              <a:ext uri="{FF2B5EF4-FFF2-40B4-BE49-F238E27FC236}">
                <a16:creationId xmlns:a16="http://schemas.microsoft.com/office/drawing/2014/main" id="{70C18E07-1EF4-4870-800F-5A22F6E77D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70F2548C-2078-4C52-9D64-9832635900C5}" type="slidenum">
              <a:rPr lang="hu-HU" altLang="cs-CZ">
                <a:latin typeface="Times New Roman" panose="02020603050405020304" pitchFamily="18" charset="0"/>
              </a:rPr>
              <a:pPr eaLnBrk="1" hangingPunct="1">
                <a:spcBef>
                  <a:spcPct val="0"/>
                </a:spcBef>
              </a:pPr>
              <a:t>41</a:t>
            </a:fld>
            <a:endParaRPr lang="hu-HU" altLang="cs-CZ">
              <a:latin typeface="Times New Roman" panose="02020603050405020304" pitchFamily="18" charset="0"/>
            </a:endParaRPr>
          </a:p>
        </p:txBody>
      </p:sp>
      <p:sp>
        <p:nvSpPr>
          <p:cNvPr id="306179" name="Rectangle 2">
            <a:extLst>
              <a:ext uri="{FF2B5EF4-FFF2-40B4-BE49-F238E27FC236}">
                <a16:creationId xmlns:a16="http://schemas.microsoft.com/office/drawing/2014/main" id="{EE18051C-9791-4670-8C18-0C0777CB609D}"/>
              </a:ext>
            </a:extLst>
          </p:cNvPr>
          <p:cNvSpPr>
            <a:spLocks noGrp="1" noRot="1" noChangeAspect="1" noChangeArrowheads="1" noTextEdit="1"/>
          </p:cNvSpPr>
          <p:nvPr>
            <p:ph type="sldImg"/>
          </p:nvPr>
        </p:nvSpPr>
        <p:spPr>
          <a:ln/>
        </p:spPr>
      </p:sp>
      <p:sp>
        <p:nvSpPr>
          <p:cNvPr id="306180" name="Rectangle 3">
            <a:extLst>
              <a:ext uri="{FF2B5EF4-FFF2-40B4-BE49-F238E27FC236}">
                <a16:creationId xmlns:a16="http://schemas.microsoft.com/office/drawing/2014/main" id="{E8169D4C-35BF-477E-BCE7-B47AFABB90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11456653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a:extLst>
              <a:ext uri="{FF2B5EF4-FFF2-40B4-BE49-F238E27FC236}">
                <a16:creationId xmlns:a16="http://schemas.microsoft.com/office/drawing/2014/main" id="{17D10A37-B5FB-4B87-904B-D7684DE597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D5331A2F-71E9-4F8C-9FA8-1D083ECABEA1}" type="slidenum">
              <a:rPr lang="hu-HU" altLang="cs-CZ">
                <a:latin typeface="Times New Roman" panose="02020603050405020304" pitchFamily="18" charset="0"/>
              </a:rPr>
              <a:pPr eaLnBrk="1" hangingPunct="1">
                <a:spcBef>
                  <a:spcPct val="0"/>
                </a:spcBef>
              </a:pPr>
              <a:t>42</a:t>
            </a:fld>
            <a:endParaRPr lang="hu-HU" altLang="cs-CZ">
              <a:latin typeface="Times New Roman" panose="02020603050405020304" pitchFamily="18" charset="0"/>
            </a:endParaRPr>
          </a:p>
        </p:txBody>
      </p:sp>
      <p:sp>
        <p:nvSpPr>
          <p:cNvPr id="307203" name="Rectangle 2">
            <a:extLst>
              <a:ext uri="{FF2B5EF4-FFF2-40B4-BE49-F238E27FC236}">
                <a16:creationId xmlns:a16="http://schemas.microsoft.com/office/drawing/2014/main" id="{EB34AEBC-2241-4290-8F32-49132B149369}"/>
              </a:ext>
            </a:extLst>
          </p:cNvPr>
          <p:cNvSpPr>
            <a:spLocks noGrp="1" noRot="1" noChangeAspect="1" noChangeArrowheads="1" noTextEdit="1"/>
          </p:cNvSpPr>
          <p:nvPr>
            <p:ph type="sldImg"/>
          </p:nvPr>
        </p:nvSpPr>
        <p:spPr>
          <a:ln/>
        </p:spPr>
      </p:sp>
      <p:sp>
        <p:nvSpPr>
          <p:cNvPr id="307204" name="Rectangle 3">
            <a:extLst>
              <a:ext uri="{FF2B5EF4-FFF2-40B4-BE49-F238E27FC236}">
                <a16:creationId xmlns:a16="http://schemas.microsoft.com/office/drawing/2014/main" id="{1FC9D54E-E940-45C9-A08F-0AD9CB1BDF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extLst>
      <p:ext uri="{BB962C8B-B14F-4D97-AF65-F5344CB8AC3E}">
        <p14:creationId xmlns:p14="http://schemas.microsoft.com/office/powerpoint/2010/main" val="17205205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a:extLst>
              <a:ext uri="{FF2B5EF4-FFF2-40B4-BE49-F238E27FC236}">
                <a16:creationId xmlns:a16="http://schemas.microsoft.com/office/drawing/2014/main" id="{992A0FE7-E608-4CDA-92FA-7E157AC9FF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30451BE8-91F7-4CD8-B2C1-5D0DC07BBA77}" type="slidenum">
              <a:rPr lang="hu-HU" altLang="cs-CZ">
                <a:latin typeface="Times New Roman" panose="02020603050405020304" pitchFamily="18" charset="0"/>
              </a:rPr>
              <a:pPr eaLnBrk="1" hangingPunct="1">
                <a:spcBef>
                  <a:spcPct val="0"/>
                </a:spcBef>
              </a:pPr>
              <a:t>43</a:t>
            </a:fld>
            <a:endParaRPr lang="hu-HU" altLang="cs-CZ">
              <a:latin typeface="Times New Roman" panose="02020603050405020304" pitchFamily="18" charset="0"/>
            </a:endParaRPr>
          </a:p>
        </p:txBody>
      </p:sp>
      <p:sp>
        <p:nvSpPr>
          <p:cNvPr id="308227" name="Rectangle 2">
            <a:extLst>
              <a:ext uri="{FF2B5EF4-FFF2-40B4-BE49-F238E27FC236}">
                <a16:creationId xmlns:a16="http://schemas.microsoft.com/office/drawing/2014/main" id="{3349317C-D9D7-48AC-B4EF-50160A070F08}"/>
              </a:ext>
            </a:extLst>
          </p:cNvPr>
          <p:cNvSpPr>
            <a:spLocks noGrp="1" noRot="1" noChangeAspect="1" noChangeArrowheads="1" noTextEdit="1"/>
          </p:cNvSpPr>
          <p:nvPr>
            <p:ph type="sldImg"/>
          </p:nvPr>
        </p:nvSpPr>
        <p:spPr>
          <a:ln/>
        </p:spPr>
      </p:sp>
      <p:sp>
        <p:nvSpPr>
          <p:cNvPr id="308228" name="Rectangle 3">
            <a:extLst>
              <a:ext uri="{FF2B5EF4-FFF2-40B4-BE49-F238E27FC236}">
                <a16:creationId xmlns:a16="http://schemas.microsoft.com/office/drawing/2014/main" id="{E19BD381-1B59-46B1-AF5E-89EC5AE925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3902532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936BAB14-062F-4640-AB0B-7F783A4A41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FAA422A0-E8BD-4218-BF2F-A04E041A344A}" type="slidenum">
              <a:rPr lang="hu-HU" altLang="cs-CZ">
                <a:latin typeface="Times New Roman" panose="02020603050405020304" pitchFamily="18" charset="0"/>
              </a:rPr>
              <a:pPr eaLnBrk="1" hangingPunct="1">
                <a:spcBef>
                  <a:spcPct val="0"/>
                </a:spcBef>
              </a:pPr>
              <a:t>4</a:t>
            </a:fld>
            <a:endParaRPr lang="hu-HU" altLang="cs-CZ">
              <a:latin typeface="Times New Roman" panose="02020603050405020304" pitchFamily="18" charset="0"/>
            </a:endParaRPr>
          </a:p>
        </p:txBody>
      </p:sp>
      <p:sp>
        <p:nvSpPr>
          <p:cNvPr id="111619" name="Rectangle 2">
            <a:extLst>
              <a:ext uri="{FF2B5EF4-FFF2-40B4-BE49-F238E27FC236}">
                <a16:creationId xmlns:a16="http://schemas.microsoft.com/office/drawing/2014/main" id="{8CF4D6E9-B9F8-4307-9829-3F8E9437D32E}"/>
              </a:ext>
            </a:extLst>
          </p:cNvPr>
          <p:cNvSpPr>
            <a:spLocks noGrp="1" noRot="1" noChangeAspect="1" noChangeArrowheads="1" noTextEdit="1"/>
          </p:cNvSpPr>
          <p:nvPr>
            <p:ph type="sldImg"/>
          </p:nvPr>
        </p:nvSpPr>
        <p:spPr>
          <a:ln/>
        </p:spPr>
      </p:sp>
      <p:sp>
        <p:nvSpPr>
          <p:cNvPr id="111620" name="Rectangle 3">
            <a:extLst>
              <a:ext uri="{FF2B5EF4-FFF2-40B4-BE49-F238E27FC236}">
                <a16:creationId xmlns:a16="http://schemas.microsoft.com/office/drawing/2014/main" id="{169007F2-6153-4772-82BB-B02A40A2C6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a:extLst>
              <a:ext uri="{FF2B5EF4-FFF2-40B4-BE49-F238E27FC236}">
                <a16:creationId xmlns:a16="http://schemas.microsoft.com/office/drawing/2014/main" id="{5E5323A3-FA7D-4E0D-BDAC-3A82782AEC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46E8A3FE-CB59-4245-A4F5-52F9D3460BF5}" type="slidenum">
              <a:rPr lang="hu-HU" altLang="cs-CZ">
                <a:latin typeface="Times New Roman" panose="02020603050405020304" pitchFamily="18" charset="0"/>
              </a:rPr>
              <a:pPr eaLnBrk="1" hangingPunct="1">
                <a:spcBef>
                  <a:spcPct val="0"/>
                </a:spcBef>
              </a:pPr>
              <a:t>44</a:t>
            </a:fld>
            <a:endParaRPr lang="hu-HU" altLang="cs-CZ">
              <a:latin typeface="Times New Roman" panose="02020603050405020304" pitchFamily="18" charset="0"/>
            </a:endParaRPr>
          </a:p>
        </p:txBody>
      </p:sp>
      <p:sp>
        <p:nvSpPr>
          <p:cNvPr id="309251" name="Rectangle 2">
            <a:extLst>
              <a:ext uri="{FF2B5EF4-FFF2-40B4-BE49-F238E27FC236}">
                <a16:creationId xmlns:a16="http://schemas.microsoft.com/office/drawing/2014/main" id="{BB594F5C-B836-4E34-930A-663AA807E8EA}"/>
              </a:ext>
            </a:extLst>
          </p:cNvPr>
          <p:cNvSpPr>
            <a:spLocks noGrp="1" noRot="1" noChangeAspect="1" noChangeArrowheads="1" noTextEdit="1"/>
          </p:cNvSpPr>
          <p:nvPr>
            <p:ph type="sldImg"/>
          </p:nvPr>
        </p:nvSpPr>
        <p:spPr>
          <a:ln/>
        </p:spPr>
      </p:sp>
      <p:sp>
        <p:nvSpPr>
          <p:cNvPr id="309252" name="Rectangle 3">
            <a:extLst>
              <a:ext uri="{FF2B5EF4-FFF2-40B4-BE49-F238E27FC236}">
                <a16:creationId xmlns:a16="http://schemas.microsoft.com/office/drawing/2014/main" id="{C9826B8A-B6B7-4307-8040-9F344E5C7D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extLst>
      <p:ext uri="{BB962C8B-B14F-4D97-AF65-F5344CB8AC3E}">
        <p14:creationId xmlns:p14="http://schemas.microsoft.com/office/powerpoint/2010/main" val="38999539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a:extLst>
              <a:ext uri="{FF2B5EF4-FFF2-40B4-BE49-F238E27FC236}">
                <a16:creationId xmlns:a16="http://schemas.microsoft.com/office/drawing/2014/main" id="{BC3844D9-401A-48A9-AFFC-EF8DB72051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BFF7C240-A83E-438E-9942-2A6334D9A9CE}" type="slidenum">
              <a:rPr lang="hu-HU" altLang="cs-CZ">
                <a:latin typeface="Times New Roman" panose="02020603050405020304" pitchFamily="18" charset="0"/>
              </a:rPr>
              <a:pPr eaLnBrk="1" hangingPunct="1">
                <a:spcBef>
                  <a:spcPct val="0"/>
                </a:spcBef>
              </a:pPr>
              <a:t>45</a:t>
            </a:fld>
            <a:endParaRPr lang="hu-HU" altLang="cs-CZ">
              <a:latin typeface="Times New Roman" panose="02020603050405020304" pitchFamily="18" charset="0"/>
            </a:endParaRPr>
          </a:p>
        </p:txBody>
      </p:sp>
      <p:sp>
        <p:nvSpPr>
          <p:cNvPr id="310275" name="Rectangle 2">
            <a:extLst>
              <a:ext uri="{FF2B5EF4-FFF2-40B4-BE49-F238E27FC236}">
                <a16:creationId xmlns:a16="http://schemas.microsoft.com/office/drawing/2014/main" id="{34453151-A0CB-4D82-807F-1880B57257E4}"/>
              </a:ext>
            </a:extLst>
          </p:cNvPr>
          <p:cNvSpPr>
            <a:spLocks noGrp="1" noRot="1" noChangeAspect="1" noChangeArrowheads="1" noTextEdit="1"/>
          </p:cNvSpPr>
          <p:nvPr>
            <p:ph type="sldImg"/>
          </p:nvPr>
        </p:nvSpPr>
        <p:spPr>
          <a:ln/>
        </p:spPr>
      </p:sp>
      <p:sp>
        <p:nvSpPr>
          <p:cNvPr id="310276" name="Rectangle 3">
            <a:extLst>
              <a:ext uri="{FF2B5EF4-FFF2-40B4-BE49-F238E27FC236}">
                <a16:creationId xmlns:a16="http://schemas.microsoft.com/office/drawing/2014/main" id="{1E5917A7-E755-4088-AE01-CB98B83B91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36322753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a:extLst>
              <a:ext uri="{FF2B5EF4-FFF2-40B4-BE49-F238E27FC236}">
                <a16:creationId xmlns:a16="http://schemas.microsoft.com/office/drawing/2014/main" id="{D69ED20A-B02E-4E37-9FD6-0A513D5396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2B947EB6-722F-4FEE-9574-B537A9766F2D}" type="slidenum">
              <a:rPr lang="hu-HU" altLang="cs-CZ">
                <a:latin typeface="Times New Roman" panose="02020603050405020304" pitchFamily="18" charset="0"/>
              </a:rPr>
              <a:pPr eaLnBrk="1" hangingPunct="1">
                <a:spcBef>
                  <a:spcPct val="0"/>
                </a:spcBef>
              </a:pPr>
              <a:t>46</a:t>
            </a:fld>
            <a:endParaRPr lang="hu-HU" altLang="cs-CZ">
              <a:latin typeface="Times New Roman" panose="02020603050405020304" pitchFamily="18" charset="0"/>
            </a:endParaRPr>
          </a:p>
        </p:txBody>
      </p:sp>
      <p:sp>
        <p:nvSpPr>
          <p:cNvPr id="311299" name="Rectangle 2">
            <a:extLst>
              <a:ext uri="{FF2B5EF4-FFF2-40B4-BE49-F238E27FC236}">
                <a16:creationId xmlns:a16="http://schemas.microsoft.com/office/drawing/2014/main" id="{971DE536-AD9A-423B-8FB7-D7DDE32DB18F}"/>
              </a:ext>
            </a:extLst>
          </p:cNvPr>
          <p:cNvSpPr>
            <a:spLocks noGrp="1" noRot="1" noChangeAspect="1" noChangeArrowheads="1" noTextEdit="1"/>
          </p:cNvSpPr>
          <p:nvPr>
            <p:ph type="sldImg"/>
          </p:nvPr>
        </p:nvSpPr>
        <p:spPr>
          <a:ln/>
        </p:spPr>
      </p:sp>
      <p:sp>
        <p:nvSpPr>
          <p:cNvPr id="311300" name="Rectangle 3">
            <a:extLst>
              <a:ext uri="{FF2B5EF4-FFF2-40B4-BE49-F238E27FC236}">
                <a16:creationId xmlns:a16="http://schemas.microsoft.com/office/drawing/2014/main" id="{3D2F2B89-0EDF-4BB4-A40B-5D25F1946B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extLst>
      <p:ext uri="{BB962C8B-B14F-4D97-AF65-F5344CB8AC3E}">
        <p14:creationId xmlns:p14="http://schemas.microsoft.com/office/powerpoint/2010/main" val="40607012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a:extLst>
              <a:ext uri="{FF2B5EF4-FFF2-40B4-BE49-F238E27FC236}">
                <a16:creationId xmlns:a16="http://schemas.microsoft.com/office/drawing/2014/main" id="{E500639E-3F14-4454-AA38-EDCA7177F4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A0B23732-1A8A-4F5C-B4A3-81A796B33878}" type="slidenum">
              <a:rPr lang="hu-HU" altLang="cs-CZ">
                <a:latin typeface="Times New Roman" panose="02020603050405020304" pitchFamily="18" charset="0"/>
              </a:rPr>
              <a:pPr eaLnBrk="1" hangingPunct="1">
                <a:spcBef>
                  <a:spcPct val="0"/>
                </a:spcBef>
              </a:pPr>
              <a:t>47</a:t>
            </a:fld>
            <a:endParaRPr lang="hu-HU" altLang="cs-CZ">
              <a:latin typeface="Times New Roman" panose="02020603050405020304" pitchFamily="18" charset="0"/>
            </a:endParaRPr>
          </a:p>
        </p:txBody>
      </p:sp>
      <p:sp>
        <p:nvSpPr>
          <p:cNvPr id="312323" name="Rectangle 7">
            <a:extLst>
              <a:ext uri="{FF2B5EF4-FFF2-40B4-BE49-F238E27FC236}">
                <a16:creationId xmlns:a16="http://schemas.microsoft.com/office/drawing/2014/main" id="{669ECF4D-96F2-4C98-847D-EA1A63D24C78}"/>
              </a:ext>
            </a:extLst>
          </p:cNvPr>
          <p:cNvSpPr txBox="1">
            <a:spLocks noGrp="1" noChangeArrowheads="1"/>
          </p:cNvSpPr>
          <p:nvPr/>
        </p:nvSpPr>
        <p:spPr bwMode="auto">
          <a:xfrm>
            <a:off x="3884613" y="9201150"/>
            <a:ext cx="29718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kumimoji="1" sz="1200">
                <a:solidFill>
                  <a:schemeClr val="tx1"/>
                </a:solidFill>
                <a:latin typeface="Arial" panose="020B0604020202020204" pitchFamily="34" charset="0"/>
              </a:defRPr>
            </a:lvl1pPr>
            <a:lvl2pPr marL="742950" indent="-285750" eaLnBrk="0" hangingPunct="0">
              <a:spcBef>
                <a:spcPct val="30000"/>
              </a:spcBef>
              <a:defRPr kumimoji="1" sz="1200">
                <a:solidFill>
                  <a:schemeClr val="tx1"/>
                </a:solidFill>
                <a:latin typeface="Arial" panose="020B0604020202020204" pitchFamily="34" charset="0"/>
              </a:defRPr>
            </a:lvl2pPr>
            <a:lvl3pPr marL="1143000" indent="-228600" eaLnBrk="0" hangingPunct="0">
              <a:spcBef>
                <a:spcPct val="30000"/>
              </a:spcBef>
              <a:defRPr kumimoji="1" sz="1200">
                <a:solidFill>
                  <a:schemeClr val="tx1"/>
                </a:solidFill>
                <a:latin typeface="Arial" panose="020B0604020202020204" pitchFamily="34" charset="0"/>
              </a:defRPr>
            </a:lvl3pPr>
            <a:lvl4pPr marL="1600200" indent="-228600" eaLnBrk="0" hangingPunct="0">
              <a:spcBef>
                <a:spcPct val="30000"/>
              </a:spcBef>
              <a:defRPr kumimoji="1" sz="1200">
                <a:solidFill>
                  <a:schemeClr val="tx1"/>
                </a:solidFill>
                <a:latin typeface="Arial" panose="020B0604020202020204" pitchFamily="34" charset="0"/>
              </a:defRPr>
            </a:lvl4pPr>
            <a:lvl5pPr marL="2057400" indent="-228600" eaLnBrk="0" hangingPunct="0">
              <a:spcBef>
                <a:spcPct val="30000"/>
              </a:spcBef>
              <a:defRPr kumimoji="1" sz="1200">
                <a:solidFill>
                  <a:schemeClr val="tx1"/>
                </a:solidFill>
                <a:latin typeface="Arial" panose="020B0604020202020204" pitchFamily="34" charset="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defRPr>
            </a:lvl9pPr>
          </a:lstStyle>
          <a:p>
            <a:pPr algn="r" eaLnBrk="1" hangingPunct="1">
              <a:spcBef>
                <a:spcPct val="0"/>
              </a:spcBef>
            </a:pPr>
            <a:fld id="{2F617630-5788-44B2-8047-099E21F93AEB}" type="slidenum">
              <a:rPr kumimoji="0" lang="it-IT" altLang="cs-CZ" b="0">
                <a:cs typeface="Arial" panose="020B0604020202020204" pitchFamily="34" charset="0"/>
              </a:rPr>
              <a:pPr algn="r" eaLnBrk="1" hangingPunct="1">
                <a:spcBef>
                  <a:spcPct val="0"/>
                </a:spcBef>
              </a:pPr>
              <a:t>47</a:t>
            </a:fld>
            <a:endParaRPr kumimoji="0" lang="it-IT" altLang="cs-CZ" b="0">
              <a:cs typeface="Arial" panose="020B0604020202020204" pitchFamily="34" charset="0"/>
            </a:endParaRPr>
          </a:p>
        </p:txBody>
      </p:sp>
      <p:sp>
        <p:nvSpPr>
          <p:cNvPr id="312324" name="Rectangle 2">
            <a:extLst>
              <a:ext uri="{FF2B5EF4-FFF2-40B4-BE49-F238E27FC236}">
                <a16:creationId xmlns:a16="http://schemas.microsoft.com/office/drawing/2014/main" id="{EB501D2E-D142-496D-AFAE-00A888862947}"/>
              </a:ext>
            </a:extLst>
          </p:cNvPr>
          <p:cNvSpPr>
            <a:spLocks noGrp="1" noRot="1" noChangeAspect="1" noChangeArrowheads="1" noTextEdit="1"/>
          </p:cNvSpPr>
          <p:nvPr>
            <p:ph type="sldImg"/>
          </p:nvPr>
        </p:nvSpPr>
        <p:spPr>
          <a:xfrm>
            <a:off x="203200" y="723900"/>
            <a:ext cx="6454775" cy="3632200"/>
          </a:xfrm>
          <a:ln/>
        </p:spPr>
      </p:sp>
      <p:sp>
        <p:nvSpPr>
          <p:cNvPr id="312325" name="Rectangle 3">
            <a:extLst>
              <a:ext uri="{FF2B5EF4-FFF2-40B4-BE49-F238E27FC236}">
                <a16:creationId xmlns:a16="http://schemas.microsoft.com/office/drawing/2014/main" id="{9E2264F7-A032-4E42-922A-D89286CF36DA}"/>
              </a:ext>
            </a:extLst>
          </p:cNvPr>
          <p:cNvSpPr>
            <a:spLocks noGrp="1" noChangeArrowheads="1"/>
          </p:cNvSpPr>
          <p:nvPr>
            <p:ph type="body" idx="1"/>
          </p:nvPr>
        </p:nvSpPr>
        <p:spPr>
          <a:xfrm>
            <a:off x="914400" y="4600575"/>
            <a:ext cx="5029200" cy="4362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eaLnBrk="1" hangingPunct="1"/>
            <a:endParaRPr lang="pt-PT" altLang="cs-CZ">
              <a:latin typeface="Arial" panose="020B0604020202020204" pitchFamily="34" charset="0"/>
            </a:endParaRPr>
          </a:p>
        </p:txBody>
      </p:sp>
    </p:spTree>
    <p:extLst>
      <p:ext uri="{BB962C8B-B14F-4D97-AF65-F5344CB8AC3E}">
        <p14:creationId xmlns:p14="http://schemas.microsoft.com/office/powerpoint/2010/main" val="41140684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a:extLst>
              <a:ext uri="{FF2B5EF4-FFF2-40B4-BE49-F238E27FC236}">
                <a16:creationId xmlns:a16="http://schemas.microsoft.com/office/drawing/2014/main" id="{6129F511-1871-480D-BD77-218ABBA644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002701E3-B6E4-489D-8BD1-1E1983AC7EDA}" type="slidenum">
              <a:rPr lang="hu-HU" altLang="cs-CZ">
                <a:latin typeface="Times New Roman" panose="02020603050405020304" pitchFamily="18" charset="0"/>
              </a:rPr>
              <a:pPr eaLnBrk="1" hangingPunct="1">
                <a:spcBef>
                  <a:spcPct val="0"/>
                </a:spcBef>
              </a:pPr>
              <a:t>48</a:t>
            </a:fld>
            <a:endParaRPr lang="hu-HU" altLang="cs-CZ">
              <a:latin typeface="Times New Roman" panose="02020603050405020304" pitchFamily="18" charset="0"/>
            </a:endParaRPr>
          </a:p>
        </p:txBody>
      </p:sp>
      <p:sp>
        <p:nvSpPr>
          <p:cNvPr id="313347" name="Rectangle 2">
            <a:extLst>
              <a:ext uri="{FF2B5EF4-FFF2-40B4-BE49-F238E27FC236}">
                <a16:creationId xmlns:a16="http://schemas.microsoft.com/office/drawing/2014/main" id="{094DA818-5A4E-4BA3-9F15-92924076054C}"/>
              </a:ext>
            </a:extLst>
          </p:cNvPr>
          <p:cNvSpPr>
            <a:spLocks noGrp="1" noRot="1" noChangeAspect="1" noChangeArrowheads="1" noTextEdit="1"/>
          </p:cNvSpPr>
          <p:nvPr>
            <p:ph type="sldImg"/>
          </p:nvPr>
        </p:nvSpPr>
        <p:spPr>
          <a:ln/>
        </p:spPr>
      </p:sp>
      <p:sp>
        <p:nvSpPr>
          <p:cNvPr id="313348" name="Rectangle 3">
            <a:extLst>
              <a:ext uri="{FF2B5EF4-FFF2-40B4-BE49-F238E27FC236}">
                <a16:creationId xmlns:a16="http://schemas.microsoft.com/office/drawing/2014/main" id="{F25B1FD8-81EF-4E67-B9D1-B38BA2EDEE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17252292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49</a:t>
            </a:fld>
            <a:endParaRPr lang="cs-CZ" altLang="cs-CZ"/>
          </a:p>
        </p:txBody>
      </p:sp>
    </p:spTree>
    <p:extLst>
      <p:ext uri="{BB962C8B-B14F-4D97-AF65-F5344CB8AC3E}">
        <p14:creationId xmlns:p14="http://schemas.microsoft.com/office/powerpoint/2010/main" val="26294730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a:extLst>
              <a:ext uri="{FF2B5EF4-FFF2-40B4-BE49-F238E27FC236}">
                <a16:creationId xmlns:a16="http://schemas.microsoft.com/office/drawing/2014/main" id="{D8EF7BF1-BB84-4768-8804-AA3980BFE6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620819C7-2E66-47CC-8EE5-FD2B89E87162}" type="slidenum">
              <a:rPr lang="hu-HU" altLang="cs-CZ">
                <a:latin typeface="Times New Roman" panose="02020603050405020304" pitchFamily="18" charset="0"/>
              </a:rPr>
              <a:pPr eaLnBrk="1" hangingPunct="1">
                <a:spcBef>
                  <a:spcPct val="0"/>
                </a:spcBef>
              </a:pPr>
              <a:t>51</a:t>
            </a:fld>
            <a:endParaRPr lang="hu-HU" altLang="cs-CZ">
              <a:latin typeface="Times New Roman" panose="02020603050405020304" pitchFamily="18" charset="0"/>
            </a:endParaRPr>
          </a:p>
        </p:txBody>
      </p:sp>
      <p:sp>
        <p:nvSpPr>
          <p:cNvPr id="314371" name="Rectangle 2">
            <a:extLst>
              <a:ext uri="{FF2B5EF4-FFF2-40B4-BE49-F238E27FC236}">
                <a16:creationId xmlns:a16="http://schemas.microsoft.com/office/drawing/2014/main" id="{7C180E7F-A211-40D5-8C30-89FC75640200}"/>
              </a:ext>
            </a:extLst>
          </p:cNvPr>
          <p:cNvSpPr>
            <a:spLocks noGrp="1" noRot="1" noChangeAspect="1" noChangeArrowheads="1" noTextEdit="1"/>
          </p:cNvSpPr>
          <p:nvPr>
            <p:ph type="sldImg"/>
          </p:nvPr>
        </p:nvSpPr>
        <p:spPr>
          <a:ln/>
        </p:spPr>
      </p:sp>
      <p:sp>
        <p:nvSpPr>
          <p:cNvPr id="314372" name="Rectangle 3">
            <a:extLst>
              <a:ext uri="{FF2B5EF4-FFF2-40B4-BE49-F238E27FC236}">
                <a16:creationId xmlns:a16="http://schemas.microsoft.com/office/drawing/2014/main" id="{00F265A4-18B4-41D0-A4A0-315B828D8B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extLst>
      <p:ext uri="{BB962C8B-B14F-4D97-AF65-F5344CB8AC3E}">
        <p14:creationId xmlns:p14="http://schemas.microsoft.com/office/powerpoint/2010/main" val="33311629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a:extLst>
              <a:ext uri="{FF2B5EF4-FFF2-40B4-BE49-F238E27FC236}">
                <a16:creationId xmlns:a16="http://schemas.microsoft.com/office/drawing/2014/main" id="{0D18D6DD-4134-4B69-976D-B0853ED679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54186113-0122-44B3-BB4C-B4645C4A1016}" type="slidenum">
              <a:rPr lang="hu-HU" altLang="cs-CZ">
                <a:latin typeface="Times New Roman" panose="02020603050405020304" pitchFamily="18" charset="0"/>
              </a:rPr>
              <a:pPr eaLnBrk="1" hangingPunct="1">
                <a:spcBef>
                  <a:spcPct val="0"/>
                </a:spcBef>
              </a:pPr>
              <a:t>52</a:t>
            </a:fld>
            <a:endParaRPr lang="hu-HU" altLang="cs-CZ">
              <a:latin typeface="Times New Roman" panose="02020603050405020304" pitchFamily="18" charset="0"/>
            </a:endParaRPr>
          </a:p>
        </p:txBody>
      </p:sp>
      <p:sp>
        <p:nvSpPr>
          <p:cNvPr id="315395" name="Rectangle 2">
            <a:extLst>
              <a:ext uri="{FF2B5EF4-FFF2-40B4-BE49-F238E27FC236}">
                <a16:creationId xmlns:a16="http://schemas.microsoft.com/office/drawing/2014/main" id="{2663261B-0C58-43BB-A59E-8353D599675B}"/>
              </a:ext>
            </a:extLst>
          </p:cNvPr>
          <p:cNvSpPr>
            <a:spLocks noGrp="1" noRot="1" noChangeAspect="1" noChangeArrowheads="1" noTextEdit="1"/>
          </p:cNvSpPr>
          <p:nvPr>
            <p:ph type="sldImg"/>
          </p:nvPr>
        </p:nvSpPr>
        <p:spPr>
          <a:ln/>
        </p:spPr>
      </p:sp>
      <p:sp>
        <p:nvSpPr>
          <p:cNvPr id="315396" name="Rectangle 3">
            <a:extLst>
              <a:ext uri="{FF2B5EF4-FFF2-40B4-BE49-F238E27FC236}">
                <a16:creationId xmlns:a16="http://schemas.microsoft.com/office/drawing/2014/main" id="{725108AF-1466-4D6B-A35C-03C2CD38C6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extLst>
      <p:ext uri="{BB962C8B-B14F-4D97-AF65-F5344CB8AC3E}">
        <p14:creationId xmlns:p14="http://schemas.microsoft.com/office/powerpoint/2010/main" val="16529417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53</a:t>
            </a:fld>
            <a:endParaRPr lang="cs-CZ" altLang="cs-CZ"/>
          </a:p>
        </p:txBody>
      </p:sp>
    </p:spTree>
    <p:extLst>
      <p:ext uri="{BB962C8B-B14F-4D97-AF65-F5344CB8AC3E}">
        <p14:creationId xmlns:p14="http://schemas.microsoft.com/office/powerpoint/2010/main" val="9538197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02AA0916-20F8-4BF9-B75C-384E887CD8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B659819B-AE02-4A87-AB02-DFA6C767EA08}" type="slidenum">
              <a:rPr lang="hu-HU" altLang="cs-CZ">
                <a:latin typeface="Times New Roman" panose="02020603050405020304" pitchFamily="18" charset="0"/>
              </a:rPr>
              <a:pPr eaLnBrk="1" hangingPunct="1">
                <a:spcBef>
                  <a:spcPct val="0"/>
                </a:spcBef>
              </a:pPr>
              <a:t>54</a:t>
            </a:fld>
            <a:endParaRPr lang="hu-HU" altLang="cs-CZ">
              <a:latin typeface="Times New Roman" panose="02020603050405020304" pitchFamily="18" charset="0"/>
            </a:endParaRPr>
          </a:p>
        </p:txBody>
      </p:sp>
      <p:sp>
        <p:nvSpPr>
          <p:cNvPr id="48131" name="Rectangle 2">
            <a:extLst>
              <a:ext uri="{FF2B5EF4-FFF2-40B4-BE49-F238E27FC236}">
                <a16:creationId xmlns:a16="http://schemas.microsoft.com/office/drawing/2014/main" id="{F60DB04B-66B5-423A-A891-4B4C9C05EDB6}"/>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C2631BEF-C923-4C32-A0DB-9286D99BC4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dirty="0">
              <a:latin typeface="Arial" panose="020B0604020202020204" pitchFamily="34" charset="0"/>
            </a:endParaRPr>
          </a:p>
        </p:txBody>
      </p:sp>
    </p:spTree>
    <p:extLst>
      <p:ext uri="{BB962C8B-B14F-4D97-AF65-F5344CB8AC3E}">
        <p14:creationId xmlns:p14="http://schemas.microsoft.com/office/powerpoint/2010/main" val="725404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147E231F-F207-43F2-A2A1-63E567519A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41FA458E-1593-42FB-BBF8-86A949DDAF87}" type="slidenum">
              <a:rPr lang="hu-HU" altLang="cs-CZ">
                <a:latin typeface="Times New Roman" panose="02020603050405020304" pitchFamily="18" charset="0"/>
              </a:rPr>
              <a:pPr eaLnBrk="1" hangingPunct="1">
                <a:spcBef>
                  <a:spcPct val="0"/>
                </a:spcBef>
              </a:pPr>
              <a:t>5</a:t>
            </a:fld>
            <a:endParaRPr lang="hu-HU" altLang="cs-CZ">
              <a:latin typeface="Times New Roman" panose="02020603050405020304" pitchFamily="18" charset="0"/>
            </a:endParaRPr>
          </a:p>
        </p:txBody>
      </p:sp>
      <p:sp>
        <p:nvSpPr>
          <p:cNvPr id="112643" name="Rectangle 2">
            <a:extLst>
              <a:ext uri="{FF2B5EF4-FFF2-40B4-BE49-F238E27FC236}">
                <a16:creationId xmlns:a16="http://schemas.microsoft.com/office/drawing/2014/main" id="{B8BA07A0-8CC8-4485-96B3-302397865F32}"/>
              </a:ext>
            </a:extLst>
          </p:cNvPr>
          <p:cNvSpPr>
            <a:spLocks noGrp="1" noRot="1" noChangeAspect="1" noChangeArrowheads="1" noTextEdit="1"/>
          </p:cNvSpPr>
          <p:nvPr>
            <p:ph type="sldImg"/>
          </p:nvPr>
        </p:nvSpPr>
        <p:spPr>
          <a:ln/>
        </p:spPr>
      </p:sp>
      <p:sp>
        <p:nvSpPr>
          <p:cNvPr id="112644" name="Rectangle 3">
            <a:extLst>
              <a:ext uri="{FF2B5EF4-FFF2-40B4-BE49-F238E27FC236}">
                <a16:creationId xmlns:a16="http://schemas.microsoft.com/office/drawing/2014/main" id="{A79A5D89-40B6-4567-ABE2-AB854CB769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55</a:t>
            </a:fld>
            <a:endParaRPr lang="cs-CZ" altLang="cs-CZ"/>
          </a:p>
        </p:txBody>
      </p:sp>
    </p:spTree>
    <p:extLst>
      <p:ext uri="{BB962C8B-B14F-4D97-AF65-F5344CB8AC3E}">
        <p14:creationId xmlns:p14="http://schemas.microsoft.com/office/powerpoint/2010/main" val="10357871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a:extLst>
              <a:ext uri="{FF2B5EF4-FFF2-40B4-BE49-F238E27FC236}">
                <a16:creationId xmlns:a16="http://schemas.microsoft.com/office/drawing/2014/main" id="{59FA6E35-4E60-4D39-9FEF-727BE59299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3BC7E814-F629-4029-A5BA-EE090AED6B58}" type="slidenum">
              <a:rPr lang="hu-HU" altLang="cs-CZ">
                <a:latin typeface="Times New Roman" panose="02020603050405020304" pitchFamily="18" charset="0"/>
              </a:rPr>
              <a:pPr eaLnBrk="1" hangingPunct="1">
                <a:spcBef>
                  <a:spcPct val="0"/>
                </a:spcBef>
              </a:pPr>
              <a:t>56</a:t>
            </a:fld>
            <a:endParaRPr lang="hu-HU" altLang="cs-CZ">
              <a:latin typeface="Times New Roman" panose="02020603050405020304" pitchFamily="18" charset="0"/>
            </a:endParaRPr>
          </a:p>
        </p:txBody>
      </p:sp>
      <p:sp>
        <p:nvSpPr>
          <p:cNvPr id="316419" name="Rectangle 2">
            <a:extLst>
              <a:ext uri="{FF2B5EF4-FFF2-40B4-BE49-F238E27FC236}">
                <a16:creationId xmlns:a16="http://schemas.microsoft.com/office/drawing/2014/main" id="{E559BE01-9497-4463-90BF-18C3EE41ACC3}"/>
              </a:ext>
            </a:extLst>
          </p:cNvPr>
          <p:cNvSpPr>
            <a:spLocks noGrp="1" noRot="1" noChangeAspect="1" noChangeArrowheads="1" noTextEdit="1"/>
          </p:cNvSpPr>
          <p:nvPr>
            <p:ph type="sldImg"/>
          </p:nvPr>
        </p:nvSpPr>
        <p:spPr>
          <a:ln/>
        </p:spPr>
      </p:sp>
      <p:sp>
        <p:nvSpPr>
          <p:cNvPr id="316420" name="Rectangle 3">
            <a:extLst>
              <a:ext uri="{FF2B5EF4-FFF2-40B4-BE49-F238E27FC236}">
                <a16:creationId xmlns:a16="http://schemas.microsoft.com/office/drawing/2014/main" id="{91107E31-4FF7-427A-9678-D6CDC5372A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22095495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57</a:t>
            </a:fld>
            <a:endParaRPr lang="cs-CZ" altLang="cs-CZ"/>
          </a:p>
        </p:txBody>
      </p:sp>
    </p:spTree>
    <p:extLst>
      <p:ext uri="{BB962C8B-B14F-4D97-AF65-F5344CB8AC3E}">
        <p14:creationId xmlns:p14="http://schemas.microsoft.com/office/powerpoint/2010/main" val="4908587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E7303D7B-B1A0-4A44-8C81-BABB6461ED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408F8D03-53CE-4C09-BC6C-40F86E4DA3CC}" type="slidenum">
              <a:rPr lang="hu-HU" altLang="cs-CZ">
                <a:latin typeface="Times New Roman" panose="02020603050405020304" pitchFamily="18" charset="0"/>
              </a:rPr>
              <a:pPr eaLnBrk="1" hangingPunct="1">
                <a:spcBef>
                  <a:spcPct val="0"/>
                </a:spcBef>
              </a:pPr>
              <a:t>58</a:t>
            </a:fld>
            <a:endParaRPr lang="hu-HU" altLang="cs-CZ">
              <a:latin typeface="Times New Roman" panose="02020603050405020304" pitchFamily="18" charset="0"/>
            </a:endParaRPr>
          </a:p>
        </p:txBody>
      </p:sp>
      <p:sp>
        <p:nvSpPr>
          <p:cNvPr id="50179" name="Rectangle 2">
            <a:extLst>
              <a:ext uri="{FF2B5EF4-FFF2-40B4-BE49-F238E27FC236}">
                <a16:creationId xmlns:a16="http://schemas.microsoft.com/office/drawing/2014/main" id="{E2FD3A75-65A5-4CDA-B23B-9CEC3947FF3F}"/>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CA2571BF-A906-43A5-826C-54CBEBA890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dirty="0">
              <a:latin typeface="Arial"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C3D13048-4409-438E-9B0D-A9330BB37A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6BDEDFF6-127F-4DDC-BD7B-A78B64463054}" type="slidenum">
              <a:rPr lang="hu-HU" altLang="cs-CZ">
                <a:latin typeface="Times New Roman" panose="02020603050405020304" pitchFamily="18" charset="0"/>
              </a:rPr>
              <a:pPr eaLnBrk="1" hangingPunct="1">
                <a:spcBef>
                  <a:spcPct val="0"/>
                </a:spcBef>
              </a:pPr>
              <a:t>59</a:t>
            </a:fld>
            <a:endParaRPr lang="hu-HU" altLang="cs-CZ">
              <a:latin typeface="Times New Roman" panose="02020603050405020304" pitchFamily="18" charset="0"/>
            </a:endParaRPr>
          </a:p>
        </p:txBody>
      </p:sp>
      <p:sp>
        <p:nvSpPr>
          <p:cNvPr id="53251" name="Rectangle 2">
            <a:extLst>
              <a:ext uri="{FF2B5EF4-FFF2-40B4-BE49-F238E27FC236}">
                <a16:creationId xmlns:a16="http://schemas.microsoft.com/office/drawing/2014/main" id="{9E4A8279-9C9B-44C3-AE33-CDD4C67CE8DE}"/>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09D0EAD5-ABB4-4D5C-BDC8-A6A1717217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err="1"/>
              <a:t>Sráž</a:t>
            </a:r>
            <a:r>
              <a:rPr lang="sk-SK" dirty="0"/>
              <a:t>ky</a:t>
            </a:r>
            <a:r>
              <a:rPr lang="en-US" dirty="0"/>
              <a:t> </a:t>
            </a:r>
            <a:r>
              <a:rPr lang="en-US" dirty="0" err="1"/>
              <a:t>okyselené</a:t>
            </a:r>
            <a:r>
              <a:rPr lang="en-US" dirty="0"/>
              <a:t> </a:t>
            </a:r>
            <a:r>
              <a:rPr lang="en-US" dirty="0" err="1"/>
              <a:t>přítomností</a:t>
            </a:r>
            <a:r>
              <a:rPr lang="en-US" dirty="0"/>
              <a:t> </a:t>
            </a:r>
            <a:r>
              <a:rPr lang="en-US" dirty="0" err="1"/>
              <a:t>kyselin</a:t>
            </a:r>
            <a:r>
              <a:rPr lang="en-US" dirty="0"/>
              <a:t> </a:t>
            </a:r>
            <a:r>
              <a:rPr lang="en-US" dirty="0" err="1"/>
              <a:t>silnějších</a:t>
            </a:r>
            <a:r>
              <a:rPr lang="en-US" dirty="0"/>
              <a:t> </a:t>
            </a:r>
            <a:r>
              <a:rPr lang="en-US" dirty="0" err="1"/>
              <a:t>než</a:t>
            </a:r>
            <a:r>
              <a:rPr lang="en-US" dirty="0"/>
              <a:t> CO2 (</a:t>
            </a:r>
            <a:r>
              <a:rPr lang="en-US" dirty="0" err="1"/>
              <a:t>aq</a:t>
            </a:r>
            <a:r>
              <a:rPr lang="en-US" dirty="0"/>
              <a:t>) se </a:t>
            </a:r>
            <a:r>
              <a:rPr lang="en-US" dirty="0" err="1"/>
              <a:t>běžně</a:t>
            </a:r>
            <a:r>
              <a:rPr lang="en-US" dirty="0"/>
              <a:t> </a:t>
            </a:r>
            <a:r>
              <a:rPr lang="en-US" dirty="0" err="1"/>
              <a:t>nazýv</a:t>
            </a:r>
            <a:r>
              <a:rPr lang="sk-SK" dirty="0"/>
              <a:t>ají</a:t>
            </a:r>
            <a:r>
              <a:rPr lang="en-US" dirty="0"/>
              <a:t> </a:t>
            </a:r>
            <a:r>
              <a:rPr lang="en-US" dirty="0" err="1"/>
              <a:t>kyselý</a:t>
            </a:r>
            <a:r>
              <a:rPr lang="en-US" dirty="0"/>
              <a:t> </a:t>
            </a:r>
            <a:r>
              <a:rPr lang="en-US" dirty="0" err="1"/>
              <a:t>déšť</a:t>
            </a:r>
            <a:r>
              <a:rPr lang="en-US" dirty="0"/>
              <a:t>; </a:t>
            </a:r>
            <a:r>
              <a:rPr lang="en-US" dirty="0" err="1"/>
              <a:t>tento</a:t>
            </a:r>
            <a:r>
              <a:rPr lang="en-US" dirty="0"/>
              <a:t> </a:t>
            </a:r>
            <a:r>
              <a:rPr lang="en-US" dirty="0" err="1"/>
              <a:t>termín</a:t>
            </a:r>
            <a:r>
              <a:rPr lang="en-US" dirty="0"/>
              <a:t> se </a:t>
            </a:r>
            <a:r>
              <a:rPr lang="en-US" dirty="0" err="1"/>
              <a:t>vztahuje</a:t>
            </a:r>
            <a:r>
              <a:rPr lang="en-US" dirty="0"/>
              <a:t> </a:t>
            </a:r>
            <a:r>
              <a:rPr lang="en-US" dirty="0" err="1"/>
              <a:t>na</a:t>
            </a:r>
            <a:r>
              <a:rPr lang="en-US" dirty="0"/>
              <a:t> </a:t>
            </a:r>
            <a:r>
              <a:rPr lang="en-US" dirty="0" err="1"/>
              <a:t>všechny</a:t>
            </a:r>
            <a:r>
              <a:rPr lang="en-US" dirty="0"/>
              <a:t> </a:t>
            </a:r>
            <a:r>
              <a:rPr lang="en-US" dirty="0" err="1"/>
              <a:t>druhy</a:t>
            </a:r>
            <a:r>
              <a:rPr lang="en-US" dirty="0"/>
              <a:t> </a:t>
            </a:r>
            <a:r>
              <a:rPr lang="en-US" dirty="0" err="1"/>
              <a:t>kyselých</a:t>
            </a:r>
            <a:r>
              <a:rPr lang="en-US" dirty="0"/>
              <a:t> </a:t>
            </a:r>
            <a:r>
              <a:rPr lang="en-US" dirty="0" err="1"/>
              <a:t>vodných</a:t>
            </a:r>
            <a:r>
              <a:rPr lang="en-US" dirty="0"/>
              <a:t> </a:t>
            </a:r>
            <a:r>
              <a:rPr lang="en-US" dirty="0" err="1"/>
              <a:t>srážek</a:t>
            </a:r>
            <a:r>
              <a:rPr lang="en-US" dirty="0"/>
              <a:t>, </a:t>
            </a:r>
            <a:r>
              <a:rPr lang="en-US" dirty="0" err="1"/>
              <a:t>včetně</a:t>
            </a:r>
            <a:r>
              <a:rPr lang="en-US" dirty="0"/>
              <a:t> </a:t>
            </a:r>
            <a:r>
              <a:rPr lang="en-US" dirty="0" err="1"/>
              <a:t>mlhy</a:t>
            </a:r>
            <a:r>
              <a:rPr lang="en-US" dirty="0"/>
              <a:t>, rosy, </a:t>
            </a:r>
            <a:r>
              <a:rPr lang="en-US" dirty="0" err="1"/>
              <a:t>sněhu</a:t>
            </a:r>
            <a:r>
              <a:rPr lang="en-US" dirty="0"/>
              <a:t> a </a:t>
            </a:r>
            <a:r>
              <a:rPr lang="sk-SK" dirty="0"/>
              <a:t>deště</a:t>
            </a:r>
            <a:r>
              <a:rPr lang="en-US" dirty="0"/>
              <a:t>. </a:t>
            </a:r>
            <a:r>
              <a:rPr lang="en-US" dirty="0" err="1"/>
              <a:t>Obecněji</a:t>
            </a:r>
            <a:r>
              <a:rPr lang="en-US" dirty="0"/>
              <a:t> se </a:t>
            </a:r>
            <a:r>
              <a:rPr lang="en-US" dirty="0" err="1"/>
              <a:t>depozice</a:t>
            </a:r>
            <a:r>
              <a:rPr lang="en-US" dirty="0"/>
              <a:t> </a:t>
            </a:r>
            <a:r>
              <a:rPr lang="en-US" dirty="0" err="1"/>
              <a:t>kyselinami</a:t>
            </a:r>
            <a:r>
              <a:rPr lang="en-US" dirty="0"/>
              <a:t> </a:t>
            </a:r>
            <a:r>
              <a:rPr lang="en-US" dirty="0" err="1"/>
              <a:t>rozumí</a:t>
            </a:r>
            <a:r>
              <a:rPr lang="en-US" dirty="0"/>
              <a:t> </a:t>
            </a:r>
            <a:r>
              <a:rPr lang="en-US" dirty="0" err="1"/>
              <a:t>depozice</a:t>
            </a:r>
            <a:r>
              <a:rPr lang="en-US" dirty="0"/>
              <a:t> </a:t>
            </a:r>
            <a:r>
              <a:rPr lang="en-US" dirty="0" err="1"/>
              <a:t>vodných</a:t>
            </a:r>
            <a:r>
              <a:rPr lang="en-US" dirty="0"/>
              <a:t> </a:t>
            </a:r>
            <a:r>
              <a:rPr lang="en-US" dirty="0" err="1"/>
              <a:t>kyselin</a:t>
            </a:r>
            <a:r>
              <a:rPr lang="en-US" dirty="0"/>
              <a:t>, </a:t>
            </a:r>
            <a:r>
              <a:rPr lang="en-US" dirty="0" err="1"/>
              <a:t>kyselých</a:t>
            </a:r>
            <a:r>
              <a:rPr lang="en-US" dirty="0"/>
              <a:t> </a:t>
            </a:r>
            <a:r>
              <a:rPr lang="en-US" dirty="0" err="1"/>
              <a:t>plynů</a:t>
            </a:r>
            <a:r>
              <a:rPr lang="en-US" dirty="0"/>
              <a:t> (</a:t>
            </a:r>
            <a:r>
              <a:rPr lang="en-US" dirty="0" err="1"/>
              <a:t>jako</a:t>
            </a:r>
            <a:r>
              <a:rPr lang="en-US" dirty="0"/>
              <a:t> je SO2) a </a:t>
            </a:r>
            <a:r>
              <a:rPr lang="en-US" dirty="0" err="1"/>
              <a:t>kyselých</a:t>
            </a:r>
            <a:r>
              <a:rPr lang="en-US" dirty="0"/>
              <a:t> </a:t>
            </a:r>
            <a:r>
              <a:rPr lang="en-US" dirty="0" err="1"/>
              <a:t>solí</a:t>
            </a:r>
            <a:r>
              <a:rPr lang="en-US" dirty="0"/>
              <a:t> (</a:t>
            </a:r>
            <a:r>
              <a:rPr lang="en-US" dirty="0" err="1"/>
              <a:t>jako</a:t>
            </a:r>
            <a:r>
              <a:rPr lang="en-US" dirty="0"/>
              <a:t> je NH4HSO4) </a:t>
            </a:r>
            <a:r>
              <a:rPr lang="en-US" dirty="0" err="1"/>
              <a:t>na</a:t>
            </a:r>
            <a:r>
              <a:rPr lang="en-US" dirty="0"/>
              <a:t> </a:t>
            </a:r>
            <a:r>
              <a:rPr lang="en-US" dirty="0" err="1"/>
              <a:t>zemský</a:t>
            </a:r>
            <a:r>
              <a:rPr lang="en-US" dirty="0"/>
              <a:t> </a:t>
            </a:r>
            <a:r>
              <a:rPr lang="en-US" dirty="0" err="1"/>
              <a:t>povrch</a:t>
            </a:r>
            <a:r>
              <a:rPr lang="en-US" dirty="0"/>
              <a:t>. </a:t>
            </a:r>
            <a:r>
              <a:rPr lang="en-US" dirty="0" err="1"/>
              <a:t>Podle</a:t>
            </a:r>
            <a:r>
              <a:rPr lang="en-US" dirty="0"/>
              <a:t> </a:t>
            </a:r>
            <a:r>
              <a:rPr lang="en-US" dirty="0" err="1"/>
              <a:t>této</a:t>
            </a:r>
            <a:r>
              <a:rPr lang="en-US" dirty="0"/>
              <a:t> </a:t>
            </a:r>
            <a:r>
              <a:rPr lang="en-US" dirty="0" err="1"/>
              <a:t>definice</a:t>
            </a:r>
            <a:r>
              <a:rPr lang="en-US" dirty="0"/>
              <a:t> je </a:t>
            </a:r>
            <a:r>
              <a:rPr lang="en-US" dirty="0" err="1"/>
              <a:t>depozice</a:t>
            </a:r>
            <a:r>
              <a:rPr lang="en-US" dirty="0"/>
              <a:t> </a:t>
            </a:r>
            <a:r>
              <a:rPr lang="en-US" dirty="0" err="1"/>
              <a:t>ve</a:t>
            </a:r>
            <a:r>
              <a:rPr lang="en-US" dirty="0"/>
              <a:t> </a:t>
            </a:r>
            <a:r>
              <a:rPr lang="en-US" dirty="0" err="1"/>
              <a:t>formě</a:t>
            </a:r>
            <a:r>
              <a:rPr lang="en-US" dirty="0"/>
              <a:t> </a:t>
            </a:r>
            <a:r>
              <a:rPr lang="en-US" dirty="0" err="1"/>
              <a:t>roztoku</a:t>
            </a:r>
            <a:r>
              <a:rPr lang="en-US" dirty="0"/>
              <a:t> </a:t>
            </a:r>
            <a:r>
              <a:rPr lang="en-US" dirty="0" err="1"/>
              <a:t>kyselé</a:t>
            </a:r>
            <a:r>
              <a:rPr lang="en-US" dirty="0"/>
              <a:t> </a:t>
            </a:r>
            <a:r>
              <a:rPr lang="en-US" dirty="0" err="1"/>
              <a:t>srážení</a:t>
            </a:r>
            <a:r>
              <a:rPr lang="en-US" dirty="0"/>
              <a:t> a </a:t>
            </a:r>
            <a:r>
              <a:rPr lang="en-US" dirty="0" err="1"/>
              <a:t>depozice</a:t>
            </a:r>
            <a:r>
              <a:rPr lang="en-US" dirty="0"/>
              <a:t> </a:t>
            </a:r>
            <a:r>
              <a:rPr lang="en-US" dirty="0" err="1"/>
              <a:t>suchých</a:t>
            </a:r>
            <a:r>
              <a:rPr lang="en-US" dirty="0"/>
              <a:t> </a:t>
            </a:r>
            <a:r>
              <a:rPr lang="en-US" dirty="0" err="1"/>
              <a:t>plynů</a:t>
            </a:r>
            <a:r>
              <a:rPr lang="en-US" dirty="0"/>
              <a:t> a </a:t>
            </a:r>
            <a:r>
              <a:rPr lang="en-US" dirty="0" err="1"/>
              <a:t>sloučenin</a:t>
            </a:r>
            <a:r>
              <a:rPr lang="en-US" dirty="0"/>
              <a:t> je such</a:t>
            </a:r>
            <a:r>
              <a:rPr lang="sk-SK" dirty="0"/>
              <a:t>á depozice</a:t>
            </a:r>
            <a:r>
              <a:rPr lang="en-US" dirty="0"/>
              <a:t>. </a:t>
            </a:r>
            <a:r>
              <a:rPr lang="en-US" dirty="0" err="1"/>
              <a:t>Ačkoli</a:t>
            </a:r>
            <a:r>
              <a:rPr lang="en-US" dirty="0"/>
              <a:t> je </a:t>
            </a:r>
            <a:r>
              <a:rPr lang="en-US" dirty="0" err="1"/>
              <a:t>oxid</a:t>
            </a:r>
            <a:r>
              <a:rPr lang="en-US" dirty="0"/>
              <a:t> </a:t>
            </a:r>
            <a:r>
              <a:rPr lang="en-US" dirty="0" err="1"/>
              <a:t>uhličitý</a:t>
            </a:r>
            <a:r>
              <a:rPr lang="en-US" dirty="0"/>
              <a:t> v </a:t>
            </a:r>
            <a:r>
              <a:rPr lang="en-US" dirty="0" err="1"/>
              <a:t>atmosféře</a:t>
            </a:r>
            <a:r>
              <a:rPr lang="en-US" dirty="0"/>
              <a:t> </a:t>
            </a:r>
            <a:r>
              <a:rPr lang="en-US" dirty="0" err="1"/>
              <a:t>přítomen</a:t>
            </a:r>
            <a:r>
              <a:rPr lang="en-US" dirty="0"/>
              <a:t> </a:t>
            </a:r>
            <a:r>
              <a:rPr lang="sk-SK" dirty="0"/>
              <a:t>ve</a:t>
            </a:r>
            <a:r>
              <a:rPr lang="en-US" dirty="0"/>
              <a:t> </a:t>
            </a:r>
            <a:r>
              <a:rPr lang="en-US" dirty="0" err="1"/>
              <a:t>vyšší</a:t>
            </a:r>
            <a:r>
              <a:rPr lang="en-US" dirty="0"/>
              <a:t> </a:t>
            </a:r>
            <a:r>
              <a:rPr lang="sk-SK" dirty="0"/>
              <a:t>koncentraci</a:t>
            </a:r>
            <a:r>
              <a:rPr lang="en-US" dirty="0"/>
              <a:t>, </a:t>
            </a:r>
            <a:r>
              <a:rPr lang="en-US" dirty="0" err="1"/>
              <a:t>oxid</a:t>
            </a:r>
            <a:r>
              <a:rPr lang="en-US" dirty="0"/>
              <a:t> </a:t>
            </a:r>
            <a:r>
              <a:rPr lang="en-US" dirty="0" err="1"/>
              <a:t>siřičitý</a:t>
            </a:r>
            <a:r>
              <a:rPr lang="en-US" dirty="0"/>
              <a:t>, SO2, </a:t>
            </a:r>
            <a:r>
              <a:rPr lang="en-US" dirty="0" err="1"/>
              <a:t>přispívá</a:t>
            </a:r>
            <a:r>
              <a:rPr lang="en-US" dirty="0"/>
              <a:t> </a:t>
            </a:r>
            <a:r>
              <a:rPr lang="en-US" dirty="0" err="1"/>
              <a:t>více</a:t>
            </a:r>
            <a:r>
              <a:rPr lang="en-US" dirty="0"/>
              <a:t> </a:t>
            </a:r>
            <a:r>
              <a:rPr lang="en-US" dirty="0" err="1"/>
              <a:t>ke</a:t>
            </a:r>
            <a:r>
              <a:rPr lang="en-US" dirty="0"/>
              <a:t> </a:t>
            </a:r>
            <a:r>
              <a:rPr lang="en-US" dirty="0" err="1"/>
              <a:t>kyselosti</a:t>
            </a:r>
            <a:r>
              <a:rPr lang="en-US" dirty="0"/>
              <a:t> </a:t>
            </a:r>
            <a:r>
              <a:rPr lang="en-US" dirty="0" err="1"/>
              <a:t>srážek</a:t>
            </a:r>
            <a:r>
              <a:rPr lang="en-US" dirty="0"/>
              <a:t> </a:t>
            </a:r>
            <a:r>
              <a:rPr lang="en-US" dirty="0" err="1"/>
              <a:t>ze</a:t>
            </a:r>
            <a:r>
              <a:rPr lang="en-US" dirty="0"/>
              <a:t> </a:t>
            </a:r>
            <a:r>
              <a:rPr lang="en-US" dirty="0" err="1"/>
              <a:t>dvou</a:t>
            </a:r>
            <a:r>
              <a:rPr lang="en-US" dirty="0"/>
              <a:t> </a:t>
            </a:r>
            <a:r>
              <a:rPr lang="en-US" dirty="0" err="1"/>
              <a:t>důvodů</a:t>
            </a:r>
            <a:r>
              <a:rPr lang="en-US" dirty="0"/>
              <a:t>. </a:t>
            </a:r>
            <a:r>
              <a:rPr lang="en-US" dirty="0" err="1"/>
              <a:t>První</a:t>
            </a:r>
            <a:r>
              <a:rPr lang="en-US" dirty="0"/>
              <a:t> z </a:t>
            </a:r>
            <a:r>
              <a:rPr lang="en-US" dirty="0" err="1"/>
              <a:t>nich</a:t>
            </a:r>
            <a:r>
              <a:rPr lang="en-US" dirty="0"/>
              <a:t> </a:t>
            </a:r>
            <a:r>
              <a:rPr lang="en-US" dirty="0" err="1"/>
              <a:t>spočívá</a:t>
            </a:r>
            <a:r>
              <a:rPr lang="en-US" dirty="0"/>
              <a:t> v tom, </a:t>
            </a:r>
            <a:r>
              <a:rPr lang="en-US" dirty="0" err="1"/>
              <a:t>že</a:t>
            </a:r>
            <a:r>
              <a:rPr lang="en-US" dirty="0"/>
              <a:t> </a:t>
            </a:r>
            <a:r>
              <a:rPr lang="en-US" dirty="0" err="1"/>
              <a:t>oxid</a:t>
            </a:r>
            <a:r>
              <a:rPr lang="en-US" dirty="0"/>
              <a:t> </a:t>
            </a:r>
            <a:r>
              <a:rPr lang="en-US" dirty="0" err="1"/>
              <a:t>siřičitý</a:t>
            </a:r>
            <a:r>
              <a:rPr lang="en-US" dirty="0"/>
              <a:t> je </a:t>
            </a:r>
            <a:r>
              <a:rPr lang="en-US" dirty="0" err="1"/>
              <a:t>ve</a:t>
            </a:r>
            <a:r>
              <a:rPr lang="en-US" dirty="0"/>
              <a:t> </a:t>
            </a:r>
            <a:r>
              <a:rPr lang="en-US" dirty="0" err="1"/>
              <a:t>vodě</a:t>
            </a:r>
            <a:r>
              <a:rPr lang="en-US" dirty="0"/>
              <a:t> </a:t>
            </a:r>
            <a:r>
              <a:rPr lang="en-US" dirty="0" err="1"/>
              <a:t>výrazně</a:t>
            </a:r>
            <a:r>
              <a:rPr lang="en-US" dirty="0"/>
              <a:t> </a:t>
            </a:r>
            <a:r>
              <a:rPr lang="en-US" dirty="0" err="1"/>
              <a:t>rozpustnější</a:t>
            </a:r>
            <a:r>
              <a:rPr lang="en-US" dirty="0"/>
              <a:t> </a:t>
            </a:r>
            <a:r>
              <a:rPr lang="en-US" dirty="0" err="1"/>
              <a:t>než</a:t>
            </a:r>
            <a:r>
              <a:rPr lang="en-US" dirty="0"/>
              <a:t> </a:t>
            </a:r>
            <a:r>
              <a:rPr lang="en-US" dirty="0" err="1"/>
              <a:t>oxid</a:t>
            </a:r>
            <a:r>
              <a:rPr lang="en-US" dirty="0"/>
              <a:t> </a:t>
            </a:r>
            <a:r>
              <a:rPr lang="en-US" dirty="0" err="1"/>
              <a:t>uhličitý</a:t>
            </a:r>
            <a:r>
              <a:rPr lang="en-US" dirty="0"/>
              <a:t>, jak </a:t>
            </a:r>
            <a:r>
              <a:rPr lang="en-US" dirty="0" err="1"/>
              <a:t>naznačuje</a:t>
            </a:r>
            <a:r>
              <a:rPr lang="en-US" dirty="0"/>
              <a:t> </a:t>
            </a:r>
            <a:r>
              <a:rPr lang="en-US" dirty="0" err="1"/>
              <a:t>jeho</a:t>
            </a:r>
            <a:r>
              <a:rPr lang="en-US" dirty="0"/>
              <a:t> </a:t>
            </a:r>
            <a:r>
              <a:rPr lang="en-US" dirty="0" err="1"/>
              <a:t>Henryho</a:t>
            </a:r>
            <a:r>
              <a:rPr lang="en-US" dirty="0"/>
              <a:t> </a:t>
            </a:r>
            <a:r>
              <a:rPr lang="en-US" dirty="0" err="1"/>
              <a:t>konstanta</a:t>
            </a:r>
            <a:r>
              <a:rPr lang="sk-SK" dirty="0"/>
              <a:t>, a S02 má mnohem nižší pKa hodnotu.</a:t>
            </a:r>
            <a:endParaRPr lang="en-US" dirty="0"/>
          </a:p>
          <a:p>
            <a:pPr eaLnBrk="1" hangingPunct="1"/>
            <a:endParaRPr lang="en-GB" altLang="cs-CZ" dirty="0">
              <a:latin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B3B2DB6C-890C-405B-BF91-37CB9CC9B7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59E1DA7C-95E8-4EAA-97E7-69F194229B0B}" type="slidenum">
              <a:rPr lang="hu-HU" altLang="cs-CZ">
                <a:latin typeface="Times New Roman" panose="02020603050405020304" pitchFamily="18" charset="0"/>
              </a:rPr>
              <a:pPr eaLnBrk="1" hangingPunct="1">
                <a:spcBef>
                  <a:spcPct val="0"/>
                </a:spcBef>
              </a:pPr>
              <a:t>60</a:t>
            </a:fld>
            <a:endParaRPr lang="hu-HU" altLang="cs-CZ">
              <a:latin typeface="Times New Roman" panose="02020603050405020304" pitchFamily="18" charset="0"/>
            </a:endParaRPr>
          </a:p>
        </p:txBody>
      </p:sp>
      <p:sp>
        <p:nvSpPr>
          <p:cNvPr id="52227" name="Rectangle 2">
            <a:extLst>
              <a:ext uri="{FF2B5EF4-FFF2-40B4-BE49-F238E27FC236}">
                <a16:creationId xmlns:a16="http://schemas.microsoft.com/office/drawing/2014/main" id="{9A40C120-4B0E-4B7B-B590-FE635BF21CF3}"/>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809EB022-B12B-4D6E-9338-D0B1013879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GB" altLang="cs-CZ" dirty="0" err="1">
                <a:latin typeface="Arial" panose="020B0604020202020204" pitchFamily="34" charset="0"/>
              </a:rPr>
              <a:t>Ačkoli</a:t>
            </a:r>
            <a:r>
              <a:rPr lang="en-GB" altLang="cs-CZ" dirty="0">
                <a:latin typeface="Arial" panose="020B0604020202020204" pitchFamily="34" charset="0"/>
              </a:rPr>
              <a:t> </a:t>
            </a:r>
            <a:r>
              <a:rPr lang="en-GB" altLang="cs-CZ" dirty="0" err="1">
                <a:latin typeface="Arial" panose="020B0604020202020204" pitchFamily="34" charset="0"/>
              </a:rPr>
              <a:t>kyselý</a:t>
            </a:r>
            <a:r>
              <a:rPr lang="en-GB" altLang="cs-CZ" dirty="0">
                <a:latin typeface="Arial" panose="020B0604020202020204" pitchFamily="34" charset="0"/>
              </a:rPr>
              <a:t> </a:t>
            </a:r>
            <a:r>
              <a:rPr lang="en-GB" altLang="cs-CZ" dirty="0" err="1">
                <a:latin typeface="Arial" panose="020B0604020202020204" pitchFamily="34" charset="0"/>
              </a:rPr>
              <a:t>déšť</a:t>
            </a:r>
            <a:r>
              <a:rPr lang="en-GB" altLang="cs-CZ" dirty="0">
                <a:latin typeface="Arial" panose="020B0604020202020204" pitchFamily="34" charset="0"/>
              </a:rPr>
              <a:t> </a:t>
            </a:r>
            <a:r>
              <a:rPr lang="en-GB" altLang="cs-CZ" dirty="0" err="1">
                <a:latin typeface="Arial" panose="020B0604020202020204" pitchFamily="34" charset="0"/>
              </a:rPr>
              <a:t>může</a:t>
            </a:r>
            <a:r>
              <a:rPr lang="en-GB" altLang="cs-CZ" dirty="0">
                <a:latin typeface="Arial" panose="020B0604020202020204" pitchFamily="34" charset="0"/>
              </a:rPr>
              <a:t> </a:t>
            </a:r>
            <a:r>
              <a:rPr lang="en-GB" altLang="cs-CZ" dirty="0" err="1">
                <a:latin typeface="Arial" panose="020B0604020202020204" pitchFamily="34" charset="0"/>
              </a:rPr>
              <a:t>pocházet</a:t>
            </a:r>
            <a:r>
              <a:rPr lang="en-GB" altLang="cs-CZ" dirty="0">
                <a:latin typeface="Arial" panose="020B0604020202020204" pitchFamily="34" charset="0"/>
              </a:rPr>
              <a:t> z </a:t>
            </a:r>
            <a:r>
              <a:rPr lang="en-GB" altLang="cs-CZ" dirty="0" err="1">
                <a:latin typeface="Arial" panose="020B0604020202020204" pitchFamily="34" charset="0"/>
              </a:rPr>
              <a:t>přímé</a:t>
            </a:r>
            <a:r>
              <a:rPr lang="en-GB" altLang="cs-CZ" dirty="0">
                <a:latin typeface="Arial" panose="020B0604020202020204" pitchFamily="34" charset="0"/>
              </a:rPr>
              <a:t> </a:t>
            </a:r>
            <a:r>
              <a:rPr lang="en-GB" altLang="cs-CZ" dirty="0" err="1">
                <a:latin typeface="Arial" panose="020B0604020202020204" pitchFamily="34" charset="0"/>
              </a:rPr>
              <a:t>emise</a:t>
            </a:r>
            <a:r>
              <a:rPr lang="en-GB" altLang="cs-CZ" dirty="0">
                <a:latin typeface="Arial" panose="020B0604020202020204" pitchFamily="34" charset="0"/>
              </a:rPr>
              <a:t> </a:t>
            </a:r>
            <a:r>
              <a:rPr lang="en-GB" altLang="cs-CZ" dirty="0" err="1">
                <a:latin typeface="Arial" panose="020B0604020202020204" pitchFamily="34" charset="0"/>
              </a:rPr>
              <a:t>silných</a:t>
            </a:r>
            <a:r>
              <a:rPr lang="en-GB" altLang="cs-CZ" dirty="0">
                <a:latin typeface="Arial" panose="020B0604020202020204" pitchFamily="34" charset="0"/>
              </a:rPr>
              <a:t> </a:t>
            </a:r>
            <a:r>
              <a:rPr lang="en-GB" altLang="cs-CZ" dirty="0" err="1">
                <a:latin typeface="Arial" panose="020B0604020202020204" pitchFamily="34" charset="0"/>
              </a:rPr>
              <a:t>kyselin</a:t>
            </a:r>
            <a:r>
              <a:rPr lang="en-GB" altLang="cs-CZ" dirty="0">
                <a:latin typeface="Arial" panose="020B0604020202020204" pitchFamily="34" charset="0"/>
              </a:rPr>
              <a:t>, </a:t>
            </a:r>
            <a:r>
              <a:rPr lang="en-GB" altLang="cs-CZ" dirty="0" err="1">
                <a:latin typeface="Arial" panose="020B0604020202020204" pitchFamily="34" charset="0"/>
              </a:rPr>
              <a:t>jako</a:t>
            </a:r>
            <a:r>
              <a:rPr lang="en-GB" altLang="cs-CZ" dirty="0">
                <a:latin typeface="Arial" panose="020B0604020202020204" pitchFamily="34" charset="0"/>
              </a:rPr>
              <a:t> je </a:t>
            </a:r>
            <a:r>
              <a:rPr lang="en-GB" altLang="cs-CZ" dirty="0" err="1">
                <a:latin typeface="Arial" panose="020B0604020202020204" pitchFamily="34" charset="0"/>
              </a:rPr>
              <a:t>plynný</a:t>
            </a:r>
            <a:r>
              <a:rPr lang="en-GB" altLang="cs-CZ" dirty="0">
                <a:latin typeface="Arial" panose="020B0604020202020204" pitchFamily="34" charset="0"/>
              </a:rPr>
              <a:t> </a:t>
            </a:r>
            <a:r>
              <a:rPr lang="en-GB" altLang="cs-CZ" dirty="0" err="1">
                <a:latin typeface="Arial" panose="020B0604020202020204" pitchFamily="34" charset="0"/>
              </a:rPr>
              <a:t>chlorovodík</a:t>
            </a:r>
            <a:r>
              <a:rPr lang="en-GB" altLang="cs-CZ" dirty="0">
                <a:latin typeface="Arial" panose="020B0604020202020204" pitchFamily="34" charset="0"/>
              </a:rPr>
              <a:t> </a:t>
            </a:r>
            <a:r>
              <a:rPr lang="en-GB" altLang="cs-CZ" dirty="0" err="1">
                <a:latin typeface="Arial" panose="020B0604020202020204" pitchFamily="34" charset="0"/>
              </a:rPr>
              <a:t>nebo</a:t>
            </a:r>
            <a:r>
              <a:rPr lang="en-GB" altLang="cs-CZ" dirty="0">
                <a:latin typeface="Arial" panose="020B0604020202020204" pitchFamily="34" charset="0"/>
              </a:rPr>
              <a:t> </a:t>
            </a:r>
            <a:r>
              <a:rPr lang="en-GB" altLang="cs-CZ" dirty="0" err="1">
                <a:latin typeface="Arial" panose="020B0604020202020204" pitchFamily="34" charset="0"/>
              </a:rPr>
              <a:t>mlha</a:t>
            </a:r>
            <a:r>
              <a:rPr lang="en-GB" altLang="cs-CZ" dirty="0">
                <a:latin typeface="Arial" panose="020B0604020202020204" pitchFamily="34" charset="0"/>
              </a:rPr>
              <a:t> s </a:t>
            </a:r>
            <a:r>
              <a:rPr lang="en-GB" altLang="cs-CZ" dirty="0" err="1">
                <a:latin typeface="Arial" panose="020B0604020202020204" pitchFamily="34" charset="0"/>
              </a:rPr>
              <a:t>kyselinou</a:t>
            </a:r>
            <a:r>
              <a:rPr lang="en-GB" altLang="cs-CZ" dirty="0">
                <a:latin typeface="Arial" panose="020B0604020202020204" pitchFamily="34" charset="0"/>
              </a:rPr>
              <a:t> </a:t>
            </a:r>
            <a:r>
              <a:rPr lang="en-GB" altLang="cs-CZ" dirty="0" err="1">
                <a:latin typeface="Arial" panose="020B0604020202020204" pitchFamily="34" charset="0"/>
              </a:rPr>
              <a:t>sírovou</a:t>
            </a:r>
            <a:r>
              <a:rPr lang="en-GB" altLang="cs-CZ" dirty="0">
                <a:latin typeface="Arial" panose="020B0604020202020204" pitchFamily="34" charset="0"/>
              </a:rPr>
              <a:t>, </a:t>
            </a:r>
            <a:r>
              <a:rPr lang="en-GB" altLang="cs-CZ" dirty="0" err="1">
                <a:latin typeface="Arial" panose="020B0604020202020204" pitchFamily="34" charset="0"/>
              </a:rPr>
              <a:t>většina</a:t>
            </a:r>
            <a:r>
              <a:rPr lang="en-GB" altLang="cs-CZ" dirty="0">
                <a:latin typeface="Arial" panose="020B0604020202020204" pitchFamily="34" charset="0"/>
              </a:rPr>
              <a:t> z </a:t>
            </a:r>
            <a:r>
              <a:rPr lang="en-GB" altLang="cs-CZ" dirty="0" err="1">
                <a:latin typeface="Arial" panose="020B0604020202020204" pitchFamily="34" charset="0"/>
              </a:rPr>
              <a:t>nich</a:t>
            </a:r>
            <a:r>
              <a:rPr lang="en-GB" altLang="cs-CZ" dirty="0">
                <a:latin typeface="Arial" panose="020B0604020202020204" pitchFamily="34" charset="0"/>
              </a:rPr>
              <a:t> je </a:t>
            </a:r>
            <a:r>
              <a:rPr lang="en-GB" altLang="cs-CZ" dirty="0" err="1">
                <a:latin typeface="Arial" panose="020B0604020202020204" pitchFamily="34" charset="0"/>
              </a:rPr>
              <a:t>sekundární</a:t>
            </a:r>
            <a:r>
              <a:rPr lang="en-GB" altLang="cs-CZ" dirty="0">
                <a:latin typeface="Arial" panose="020B0604020202020204" pitchFamily="34" charset="0"/>
              </a:rPr>
              <a:t> </a:t>
            </a:r>
            <a:r>
              <a:rPr lang="en-GB" altLang="cs-CZ" dirty="0" err="1">
                <a:latin typeface="Arial" panose="020B0604020202020204" pitchFamily="34" charset="0"/>
              </a:rPr>
              <a:t>znečišťující</a:t>
            </a:r>
            <a:r>
              <a:rPr lang="en-GB" altLang="cs-CZ" dirty="0">
                <a:latin typeface="Arial" panose="020B0604020202020204" pitchFamily="34" charset="0"/>
              </a:rPr>
              <a:t> </a:t>
            </a:r>
            <a:r>
              <a:rPr lang="en-GB" altLang="cs-CZ" dirty="0" err="1">
                <a:latin typeface="Arial" panose="020B0604020202020204" pitchFamily="34" charset="0"/>
              </a:rPr>
              <a:t>látka</a:t>
            </a:r>
            <a:r>
              <a:rPr lang="en-GB" altLang="cs-CZ" dirty="0">
                <a:latin typeface="Arial" panose="020B0604020202020204" pitchFamily="34" charset="0"/>
              </a:rPr>
              <a:t> </a:t>
            </a:r>
            <a:r>
              <a:rPr lang="en-GB" altLang="cs-CZ" dirty="0" err="1">
                <a:latin typeface="Arial" panose="020B0604020202020204" pitchFamily="34" charset="0"/>
              </a:rPr>
              <a:t>ve</a:t>
            </a:r>
            <a:r>
              <a:rPr lang="en-GB" altLang="cs-CZ" dirty="0">
                <a:latin typeface="Arial" panose="020B0604020202020204" pitchFamily="34" charset="0"/>
              </a:rPr>
              <a:t> </a:t>
            </a:r>
            <a:r>
              <a:rPr lang="en-GB" altLang="cs-CZ" dirty="0" err="1">
                <a:latin typeface="Arial" panose="020B0604020202020204" pitchFamily="34" charset="0"/>
              </a:rPr>
              <a:t>vzduchu</a:t>
            </a:r>
            <a:r>
              <a:rPr lang="en-GB" altLang="cs-CZ" dirty="0">
                <a:latin typeface="Arial" panose="020B0604020202020204" pitchFamily="34" charset="0"/>
              </a:rPr>
              <a:t> </a:t>
            </a:r>
            <a:r>
              <a:rPr lang="en-GB" altLang="cs-CZ" dirty="0" err="1">
                <a:latin typeface="Arial" panose="020B0604020202020204" pitchFamily="34" charset="0"/>
              </a:rPr>
              <a:t>produkovaná</a:t>
            </a:r>
            <a:r>
              <a:rPr lang="en-GB" altLang="cs-CZ" dirty="0">
                <a:latin typeface="Arial" panose="020B0604020202020204" pitchFamily="34" charset="0"/>
              </a:rPr>
              <a:t> </a:t>
            </a:r>
            <a:r>
              <a:rPr lang="en-GB" altLang="cs-CZ" dirty="0" err="1">
                <a:latin typeface="Arial" panose="020B0604020202020204" pitchFamily="34" charset="0"/>
              </a:rPr>
              <a:t>atmosférickou</a:t>
            </a:r>
            <a:r>
              <a:rPr lang="en-GB" altLang="cs-CZ" dirty="0">
                <a:latin typeface="Arial" panose="020B0604020202020204" pitchFamily="34" charset="0"/>
              </a:rPr>
              <a:t> </a:t>
            </a:r>
            <a:r>
              <a:rPr lang="en-GB" altLang="cs-CZ" dirty="0" err="1">
                <a:latin typeface="Arial" panose="020B0604020202020204" pitchFamily="34" charset="0"/>
              </a:rPr>
              <a:t>oxidací</a:t>
            </a:r>
            <a:r>
              <a:rPr lang="en-GB" altLang="cs-CZ" dirty="0">
                <a:latin typeface="Arial" panose="020B0604020202020204" pitchFamily="34" charset="0"/>
              </a:rPr>
              <a:t> </a:t>
            </a:r>
            <a:r>
              <a:rPr lang="en-GB" altLang="cs-CZ" dirty="0" err="1">
                <a:latin typeface="Arial" panose="020B0604020202020204" pitchFamily="34" charset="0"/>
              </a:rPr>
              <a:t>kyselinotvorných</a:t>
            </a:r>
            <a:r>
              <a:rPr lang="en-GB" altLang="cs-CZ" dirty="0">
                <a:latin typeface="Arial" panose="020B0604020202020204" pitchFamily="34" charset="0"/>
              </a:rPr>
              <a:t> </a:t>
            </a:r>
            <a:r>
              <a:rPr lang="en-GB" altLang="cs-CZ" dirty="0" err="1">
                <a:latin typeface="Arial" panose="020B0604020202020204" pitchFamily="34" charset="0"/>
              </a:rPr>
              <a:t>plynů</a:t>
            </a:r>
            <a:r>
              <a:rPr lang="sk-SK" altLang="cs-CZ" dirty="0">
                <a:latin typeface="Arial" panose="020B0604020202020204" pitchFamily="34" charset="0"/>
              </a:rPr>
              <a:t>.</a:t>
            </a:r>
            <a:endParaRPr lang="en-GB" altLang="cs-CZ" dirty="0">
              <a:latin typeface="Arial"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1CEA1455-2520-45B7-8A40-3207C51538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A8BB9374-E199-450D-BB05-EF98561B1D4A}" type="slidenum">
              <a:rPr lang="hu-HU" altLang="cs-CZ">
                <a:latin typeface="Times New Roman" panose="02020603050405020304" pitchFamily="18" charset="0"/>
              </a:rPr>
              <a:pPr eaLnBrk="1" hangingPunct="1">
                <a:spcBef>
                  <a:spcPct val="0"/>
                </a:spcBef>
              </a:pPr>
              <a:t>61</a:t>
            </a:fld>
            <a:endParaRPr lang="hu-HU" altLang="cs-CZ">
              <a:latin typeface="Times New Roman" panose="02020603050405020304" pitchFamily="18" charset="0"/>
            </a:endParaRPr>
          </a:p>
        </p:txBody>
      </p:sp>
      <p:sp>
        <p:nvSpPr>
          <p:cNvPr id="56323" name="Rectangle 2">
            <a:extLst>
              <a:ext uri="{FF2B5EF4-FFF2-40B4-BE49-F238E27FC236}">
                <a16:creationId xmlns:a16="http://schemas.microsoft.com/office/drawing/2014/main" id="{D4FEFF4B-9014-4595-BC2C-D9F4FA682934}"/>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3A3A915E-DD09-4DE6-85FB-E669F4BC52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cs-CZ" dirty="0" err="1">
                <a:latin typeface="Arial" panose="020B0604020202020204" pitchFamily="34" charset="0"/>
              </a:rPr>
              <a:t>Chemické</a:t>
            </a:r>
            <a:r>
              <a:rPr lang="en-GB" altLang="cs-CZ" dirty="0">
                <a:latin typeface="Arial" panose="020B0604020202020204" pitchFamily="34" charset="0"/>
              </a:rPr>
              <a:t> </a:t>
            </a:r>
            <a:r>
              <a:rPr lang="en-GB" altLang="cs-CZ" dirty="0" err="1">
                <a:latin typeface="Arial" panose="020B0604020202020204" pitchFamily="34" charset="0"/>
              </a:rPr>
              <a:t>reakce</a:t>
            </a:r>
            <a:r>
              <a:rPr lang="en-GB" altLang="cs-CZ" dirty="0">
                <a:latin typeface="Arial" panose="020B0604020202020204" pitchFamily="34" charset="0"/>
              </a:rPr>
              <a:t>, </a:t>
            </a:r>
            <a:r>
              <a:rPr lang="en-GB" altLang="cs-CZ" dirty="0" err="1">
                <a:latin typeface="Arial" panose="020B0604020202020204" pitchFamily="34" charset="0"/>
              </a:rPr>
              <a:t>jako</a:t>
            </a:r>
            <a:r>
              <a:rPr lang="en-GB" altLang="cs-CZ" dirty="0">
                <a:latin typeface="Arial" panose="020B0604020202020204" pitchFamily="34" charset="0"/>
              </a:rPr>
              <a:t> </a:t>
            </a:r>
            <a:r>
              <a:rPr lang="en-GB" altLang="cs-CZ" dirty="0" err="1">
                <a:latin typeface="Arial" panose="020B0604020202020204" pitchFamily="34" charset="0"/>
              </a:rPr>
              <a:t>jsou</a:t>
            </a:r>
            <a:r>
              <a:rPr lang="en-GB" altLang="cs-CZ" dirty="0">
                <a:latin typeface="Arial" panose="020B0604020202020204" pitchFamily="34" charset="0"/>
              </a:rPr>
              <a:t> </a:t>
            </a:r>
            <a:r>
              <a:rPr lang="en-GB" altLang="cs-CZ" dirty="0" err="1">
                <a:latin typeface="Arial" panose="020B0604020202020204" pitchFamily="34" charset="0"/>
              </a:rPr>
              <a:t>tyto</a:t>
            </a:r>
            <a:r>
              <a:rPr lang="en-GB" altLang="cs-CZ" dirty="0">
                <a:latin typeface="Arial" panose="020B0604020202020204" pitchFamily="34" charset="0"/>
              </a:rPr>
              <a:t>, </a:t>
            </a:r>
            <a:r>
              <a:rPr lang="en-GB" altLang="cs-CZ" dirty="0" err="1">
                <a:latin typeface="Arial" panose="020B0604020202020204" pitchFamily="34" charset="0"/>
              </a:rPr>
              <a:t>hrají</a:t>
            </a:r>
            <a:r>
              <a:rPr lang="en-GB" altLang="cs-CZ" dirty="0">
                <a:latin typeface="Arial" panose="020B0604020202020204" pitchFamily="34" charset="0"/>
              </a:rPr>
              <a:t> </a:t>
            </a:r>
            <a:r>
              <a:rPr lang="en-GB" altLang="cs-CZ" dirty="0" err="1">
                <a:latin typeface="Arial" panose="020B0604020202020204" pitchFamily="34" charset="0"/>
              </a:rPr>
              <a:t>dominantní</a:t>
            </a:r>
            <a:r>
              <a:rPr lang="en-GB" altLang="cs-CZ" dirty="0">
                <a:latin typeface="Arial" panose="020B0604020202020204" pitchFamily="34" charset="0"/>
              </a:rPr>
              <a:t> </a:t>
            </a:r>
            <a:r>
              <a:rPr lang="en-GB" altLang="cs-CZ" dirty="0" err="1">
                <a:latin typeface="Arial" panose="020B0604020202020204" pitchFamily="34" charset="0"/>
              </a:rPr>
              <a:t>roli</a:t>
            </a:r>
            <a:r>
              <a:rPr lang="en-GB" altLang="cs-CZ" dirty="0">
                <a:latin typeface="Arial" panose="020B0604020202020204" pitchFamily="34" charset="0"/>
              </a:rPr>
              <a:t> </a:t>
            </a:r>
            <a:r>
              <a:rPr lang="en-GB" altLang="cs-CZ" dirty="0" err="1">
                <a:latin typeface="Arial" panose="020B0604020202020204" pitchFamily="34" charset="0"/>
              </a:rPr>
              <a:t>při</a:t>
            </a:r>
            <a:r>
              <a:rPr lang="en-GB" altLang="cs-CZ" dirty="0">
                <a:latin typeface="Arial" panose="020B0604020202020204" pitchFamily="34" charset="0"/>
              </a:rPr>
              <a:t> </a:t>
            </a:r>
            <a:r>
              <a:rPr lang="en-GB" altLang="cs-CZ" dirty="0" err="1">
                <a:latin typeface="Arial" panose="020B0604020202020204" pitchFamily="34" charset="0"/>
              </a:rPr>
              <a:t>určování</a:t>
            </a:r>
            <a:r>
              <a:rPr lang="en-GB" altLang="cs-CZ" dirty="0">
                <a:latin typeface="Arial" panose="020B0604020202020204" pitchFamily="34" charset="0"/>
              </a:rPr>
              <a:t> </a:t>
            </a:r>
            <a:r>
              <a:rPr lang="en-GB" altLang="cs-CZ" dirty="0" err="1">
                <a:latin typeface="Arial" panose="020B0604020202020204" pitchFamily="34" charset="0"/>
              </a:rPr>
              <a:t>povahy</a:t>
            </a:r>
            <a:r>
              <a:rPr lang="en-GB" altLang="cs-CZ" dirty="0">
                <a:latin typeface="Arial" panose="020B0604020202020204" pitchFamily="34" charset="0"/>
              </a:rPr>
              <a:t>, </a:t>
            </a:r>
            <a:r>
              <a:rPr lang="en-GB" altLang="cs-CZ" dirty="0" err="1">
                <a:latin typeface="Arial" panose="020B0604020202020204" pitchFamily="34" charset="0"/>
              </a:rPr>
              <a:t>transportu</a:t>
            </a:r>
            <a:r>
              <a:rPr lang="en-GB" altLang="cs-CZ" dirty="0">
                <a:latin typeface="Arial" panose="020B0604020202020204" pitchFamily="34" charset="0"/>
              </a:rPr>
              <a:t> a </a:t>
            </a:r>
            <a:r>
              <a:rPr lang="en-GB" altLang="cs-CZ" dirty="0" err="1">
                <a:latin typeface="Arial" panose="020B0604020202020204" pitchFamily="34" charset="0"/>
              </a:rPr>
              <a:t>osudu</a:t>
            </a:r>
            <a:r>
              <a:rPr lang="en-GB" altLang="cs-CZ" dirty="0">
                <a:latin typeface="Arial" panose="020B0604020202020204" pitchFamily="34" charset="0"/>
              </a:rPr>
              <a:t> </a:t>
            </a:r>
            <a:r>
              <a:rPr lang="en-GB" altLang="cs-CZ" dirty="0" err="1">
                <a:latin typeface="Arial" panose="020B0604020202020204" pitchFamily="34" charset="0"/>
              </a:rPr>
              <a:t>kyselého</a:t>
            </a:r>
            <a:r>
              <a:rPr lang="en-GB" altLang="cs-CZ" dirty="0">
                <a:latin typeface="Arial" panose="020B0604020202020204" pitchFamily="34" charset="0"/>
              </a:rPr>
              <a:t> </a:t>
            </a:r>
            <a:r>
              <a:rPr lang="en-GB" altLang="cs-CZ" dirty="0" err="1">
                <a:latin typeface="Arial" panose="020B0604020202020204" pitchFamily="34" charset="0"/>
              </a:rPr>
              <a:t>srážení</a:t>
            </a:r>
            <a:r>
              <a:rPr lang="en-GB" altLang="cs-CZ" dirty="0">
                <a:latin typeface="Arial" panose="020B0604020202020204" pitchFamily="34" charset="0"/>
              </a:rPr>
              <a:t>. V </a:t>
            </a:r>
            <a:r>
              <a:rPr lang="en-GB" altLang="cs-CZ" dirty="0" err="1">
                <a:latin typeface="Arial" panose="020B0604020202020204" pitchFamily="34" charset="0"/>
              </a:rPr>
              <a:t>důsledku</a:t>
            </a:r>
            <a:r>
              <a:rPr lang="en-GB" altLang="cs-CZ" dirty="0">
                <a:latin typeface="Arial" panose="020B0604020202020204" pitchFamily="34" charset="0"/>
              </a:rPr>
              <a:t> </a:t>
            </a:r>
            <a:r>
              <a:rPr lang="en-GB" altLang="cs-CZ" dirty="0" err="1">
                <a:latin typeface="Arial" panose="020B0604020202020204" pitchFamily="34" charset="0"/>
              </a:rPr>
              <a:t>těchto</a:t>
            </a:r>
            <a:r>
              <a:rPr lang="en-GB" altLang="cs-CZ" dirty="0">
                <a:latin typeface="Arial" panose="020B0604020202020204" pitchFamily="34" charset="0"/>
              </a:rPr>
              <a:t> </a:t>
            </a:r>
            <a:r>
              <a:rPr lang="en-GB" altLang="cs-CZ" dirty="0" err="1">
                <a:latin typeface="Arial" panose="020B0604020202020204" pitchFamily="34" charset="0"/>
              </a:rPr>
              <a:t>reakcí</a:t>
            </a:r>
            <a:r>
              <a:rPr lang="en-GB" altLang="cs-CZ" dirty="0">
                <a:latin typeface="Arial" panose="020B0604020202020204" pitchFamily="34" charset="0"/>
              </a:rPr>
              <a:t> se </a:t>
            </a:r>
            <a:r>
              <a:rPr lang="en-GB" altLang="cs-CZ" dirty="0" err="1">
                <a:latin typeface="Arial" panose="020B0604020202020204" pitchFamily="34" charset="0"/>
              </a:rPr>
              <a:t>drasticky</a:t>
            </a:r>
            <a:r>
              <a:rPr lang="en-GB" altLang="cs-CZ" dirty="0">
                <a:latin typeface="Arial" panose="020B0604020202020204" pitchFamily="34" charset="0"/>
              </a:rPr>
              <a:t> </a:t>
            </a:r>
            <a:r>
              <a:rPr lang="en-GB" altLang="cs-CZ" dirty="0" err="1">
                <a:latin typeface="Arial" panose="020B0604020202020204" pitchFamily="34" charset="0"/>
              </a:rPr>
              <a:t>mění</a:t>
            </a:r>
            <a:r>
              <a:rPr lang="en-GB" altLang="cs-CZ" dirty="0">
                <a:latin typeface="Arial" panose="020B0604020202020204" pitchFamily="34" charset="0"/>
              </a:rPr>
              <a:t> </a:t>
            </a:r>
            <a:r>
              <a:rPr lang="en-GB" altLang="cs-CZ" dirty="0" err="1">
                <a:latin typeface="Arial" panose="020B0604020202020204" pitchFamily="34" charset="0"/>
              </a:rPr>
              <a:t>chemické</a:t>
            </a:r>
            <a:r>
              <a:rPr lang="en-GB" altLang="cs-CZ" dirty="0">
                <a:latin typeface="Arial" panose="020B0604020202020204" pitchFamily="34" charset="0"/>
              </a:rPr>
              <a:t> </a:t>
            </a:r>
            <a:r>
              <a:rPr lang="en-GB" altLang="cs-CZ" dirty="0" err="1">
                <a:latin typeface="Arial" panose="020B0604020202020204" pitchFamily="34" charset="0"/>
              </a:rPr>
              <a:t>vlastnosti</a:t>
            </a:r>
            <a:r>
              <a:rPr lang="en-GB" altLang="cs-CZ" dirty="0">
                <a:latin typeface="Arial" panose="020B0604020202020204" pitchFamily="34" charset="0"/>
              </a:rPr>
              <a:t> (</a:t>
            </a:r>
            <a:r>
              <a:rPr lang="en-GB" altLang="cs-CZ" dirty="0" err="1">
                <a:latin typeface="Arial" panose="020B0604020202020204" pitchFamily="34" charset="0"/>
              </a:rPr>
              <a:t>kyselost</a:t>
            </a:r>
            <a:r>
              <a:rPr lang="en-GB" altLang="cs-CZ" dirty="0">
                <a:latin typeface="Arial" panose="020B0604020202020204" pitchFamily="34" charset="0"/>
              </a:rPr>
              <a:t>, </a:t>
            </a:r>
            <a:r>
              <a:rPr lang="en-GB" altLang="cs-CZ" dirty="0" err="1">
                <a:latin typeface="Arial" panose="020B0604020202020204" pitchFamily="34" charset="0"/>
              </a:rPr>
              <a:t>schopnost</a:t>
            </a:r>
            <a:r>
              <a:rPr lang="en-GB" altLang="cs-CZ" dirty="0">
                <a:latin typeface="Arial" panose="020B0604020202020204" pitchFamily="34" charset="0"/>
              </a:rPr>
              <a:t> </a:t>
            </a:r>
            <a:r>
              <a:rPr lang="en-GB" altLang="cs-CZ" dirty="0" err="1">
                <a:latin typeface="Arial" panose="020B0604020202020204" pitchFamily="34" charset="0"/>
              </a:rPr>
              <a:t>reagovat</a:t>
            </a:r>
            <a:r>
              <a:rPr lang="en-GB" altLang="cs-CZ" dirty="0">
                <a:latin typeface="Arial" panose="020B0604020202020204" pitchFamily="34" charset="0"/>
              </a:rPr>
              <a:t> s </a:t>
            </a:r>
            <a:r>
              <a:rPr lang="en-GB" altLang="cs-CZ" dirty="0" err="1">
                <a:latin typeface="Arial" panose="020B0604020202020204" pitchFamily="34" charset="0"/>
              </a:rPr>
              <a:t>jinými</a:t>
            </a:r>
            <a:r>
              <a:rPr lang="en-GB" altLang="cs-CZ" dirty="0">
                <a:latin typeface="Arial" panose="020B0604020202020204" pitchFamily="34" charset="0"/>
              </a:rPr>
              <a:t> </a:t>
            </a:r>
            <a:r>
              <a:rPr lang="en-GB" altLang="cs-CZ" dirty="0" err="1">
                <a:latin typeface="Arial" panose="020B0604020202020204" pitchFamily="34" charset="0"/>
              </a:rPr>
              <a:t>látkami</a:t>
            </a:r>
            <a:r>
              <a:rPr lang="en-GB" altLang="cs-CZ" dirty="0">
                <a:latin typeface="Arial" panose="020B0604020202020204" pitchFamily="34" charset="0"/>
              </a:rPr>
              <a:t>) a </a:t>
            </a:r>
            <a:r>
              <a:rPr lang="en-GB" altLang="cs-CZ" dirty="0" err="1">
                <a:latin typeface="Arial" panose="020B0604020202020204" pitchFamily="34" charset="0"/>
              </a:rPr>
              <a:t>fyzikální</a:t>
            </a:r>
            <a:r>
              <a:rPr lang="en-GB" altLang="cs-CZ" dirty="0">
                <a:latin typeface="Arial" panose="020B0604020202020204" pitchFamily="34" charset="0"/>
              </a:rPr>
              <a:t> </a:t>
            </a:r>
            <a:r>
              <a:rPr lang="en-GB" altLang="cs-CZ" dirty="0" err="1">
                <a:latin typeface="Arial" panose="020B0604020202020204" pitchFamily="34" charset="0"/>
              </a:rPr>
              <a:t>vlastnosti</a:t>
            </a:r>
            <a:r>
              <a:rPr lang="en-GB" altLang="cs-CZ" dirty="0">
                <a:latin typeface="Arial" panose="020B0604020202020204" pitchFamily="34" charset="0"/>
              </a:rPr>
              <a:t> (</a:t>
            </a:r>
            <a:r>
              <a:rPr lang="en-GB" altLang="cs-CZ" dirty="0" err="1">
                <a:latin typeface="Arial" panose="020B0604020202020204" pitchFamily="34" charset="0"/>
              </a:rPr>
              <a:t>těkavost</a:t>
            </a:r>
            <a:r>
              <a:rPr lang="en-GB" altLang="cs-CZ" dirty="0">
                <a:latin typeface="Arial" panose="020B0604020202020204" pitchFamily="34" charset="0"/>
              </a:rPr>
              <a:t>, </a:t>
            </a:r>
            <a:r>
              <a:rPr lang="en-GB" altLang="cs-CZ" dirty="0" err="1">
                <a:latin typeface="Arial" panose="020B0604020202020204" pitchFamily="34" charset="0"/>
              </a:rPr>
              <a:t>rozpustnost</a:t>
            </a:r>
            <a:r>
              <a:rPr lang="en-GB" altLang="cs-CZ" dirty="0">
                <a:latin typeface="Arial" panose="020B0604020202020204" pitchFamily="34" charset="0"/>
              </a:rPr>
              <a:t>) </a:t>
            </a:r>
            <a:r>
              <a:rPr lang="en-GB" altLang="cs-CZ" dirty="0" err="1">
                <a:latin typeface="Arial" panose="020B0604020202020204" pitchFamily="34" charset="0"/>
              </a:rPr>
              <a:t>kyselých</a:t>
            </a:r>
            <a:r>
              <a:rPr lang="en-GB" altLang="cs-CZ" dirty="0">
                <a:latin typeface="Arial" panose="020B0604020202020204" pitchFamily="34" charset="0"/>
              </a:rPr>
              <a:t> </a:t>
            </a:r>
            <a:r>
              <a:rPr lang="en-GB" altLang="cs-CZ" dirty="0" err="1">
                <a:latin typeface="Arial" panose="020B0604020202020204" pitchFamily="34" charset="0"/>
              </a:rPr>
              <a:t>látek</a:t>
            </a:r>
            <a:r>
              <a:rPr lang="en-GB" altLang="cs-CZ" dirty="0">
                <a:latin typeface="Arial" panose="020B0604020202020204" pitchFamily="34" charset="0"/>
              </a:rPr>
              <a:t> </a:t>
            </a:r>
            <a:r>
              <a:rPr lang="en-GB" altLang="cs-CZ" dirty="0" err="1">
                <a:latin typeface="Arial" panose="020B0604020202020204" pitchFamily="34" charset="0"/>
              </a:rPr>
              <a:t>znečišťujících</a:t>
            </a:r>
            <a:r>
              <a:rPr lang="en-GB" altLang="cs-CZ" dirty="0">
                <a:latin typeface="Arial" panose="020B0604020202020204" pitchFamily="34" charset="0"/>
              </a:rPr>
              <a:t> </a:t>
            </a:r>
            <a:r>
              <a:rPr lang="en-GB" altLang="cs-CZ" dirty="0" err="1">
                <a:latin typeface="Arial" panose="020B0604020202020204" pitchFamily="34" charset="0"/>
              </a:rPr>
              <a:t>ovzduší</a:t>
            </a:r>
            <a:r>
              <a:rPr lang="en-GB" altLang="cs-CZ" dirty="0">
                <a:latin typeface="Arial" panose="020B0604020202020204" pitchFamily="34" charset="0"/>
              </a:rPr>
              <a:t>. </a:t>
            </a:r>
            <a:r>
              <a:rPr lang="sk-SK" altLang="cs-CZ" dirty="0">
                <a:latin typeface="Arial" panose="020B0604020202020204" pitchFamily="34" charset="0"/>
              </a:rPr>
              <a:t>N</a:t>
            </a:r>
            <a:r>
              <a:rPr lang="en-GB" altLang="cs-CZ" dirty="0" err="1">
                <a:latin typeface="Arial" panose="020B0604020202020204" pitchFamily="34" charset="0"/>
              </a:rPr>
              <a:t>apříklad</a:t>
            </a:r>
            <a:r>
              <a:rPr lang="en-GB" altLang="cs-CZ" dirty="0">
                <a:latin typeface="Arial" panose="020B0604020202020204" pitchFamily="34" charset="0"/>
              </a:rPr>
              <a:t> </a:t>
            </a:r>
            <a:r>
              <a:rPr lang="en-GB" altLang="cs-CZ" dirty="0" err="1">
                <a:latin typeface="Arial" panose="020B0604020202020204" pitchFamily="34" charset="0"/>
              </a:rPr>
              <a:t>i</a:t>
            </a:r>
            <a:r>
              <a:rPr lang="en-GB" altLang="cs-CZ" dirty="0">
                <a:latin typeface="Arial" panose="020B0604020202020204" pitchFamily="34" charset="0"/>
              </a:rPr>
              <a:t> </a:t>
            </a:r>
            <a:r>
              <a:rPr lang="en-GB" altLang="cs-CZ" dirty="0" err="1">
                <a:latin typeface="Arial" panose="020B0604020202020204" pitchFamily="34" charset="0"/>
              </a:rPr>
              <a:t>malá</a:t>
            </a:r>
            <a:r>
              <a:rPr lang="en-GB" altLang="cs-CZ" dirty="0">
                <a:latin typeface="Arial" panose="020B0604020202020204" pitchFamily="34" charset="0"/>
              </a:rPr>
              <a:t> </a:t>
            </a:r>
            <a:r>
              <a:rPr lang="en-GB" altLang="cs-CZ" dirty="0" err="1">
                <a:latin typeface="Arial" panose="020B0604020202020204" pitchFamily="34" charset="0"/>
              </a:rPr>
              <a:t>část</a:t>
            </a:r>
            <a:r>
              <a:rPr lang="en-GB" altLang="cs-CZ" dirty="0">
                <a:latin typeface="Arial" panose="020B0604020202020204" pitchFamily="34" charset="0"/>
              </a:rPr>
              <a:t> NO, </a:t>
            </a:r>
            <a:r>
              <a:rPr lang="en-GB" altLang="cs-CZ" dirty="0" err="1">
                <a:latin typeface="Arial" panose="020B0604020202020204" pitchFamily="34" charset="0"/>
              </a:rPr>
              <a:t>která</a:t>
            </a:r>
            <a:r>
              <a:rPr lang="en-GB" altLang="cs-CZ" dirty="0">
                <a:latin typeface="Arial" panose="020B0604020202020204" pitchFamily="34" charset="0"/>
              </a:rPr>
              <a:t> se </a:t>
            </a:r>
            <a:r>
              <a:rPr lang="en-GB" altLang="cs-CZ" dirty="0" err="1">
                <a:latin typeface="Arial" panose="020B0604020202020204" pitchFamily="34" charset="0"/>
              </a:rPr>
              <a:t>rozpouští</a:t>
            </a:r>
            <a:r>
              <a:rPr lang="en-GB" altLang="cs-CZ" dirty="0">
                <a:latin typeface="Arial" panose="020B0604020202020204" pitchFamily="34" charset="0"/>
              </a:rPr>
              <a:t> </a:t>
            </a:r>
            <a:r>
              <a:rPr lang="en-GB" altLang="cs-CZ" dirty="0" err="1">
                <a:latin typeface="Arial" panose="020B0604020202020204" pitchFamily="34" charset="0"/>
              </a:rPr>
              <a:t>ve</a:t>
            </a:r>
            <a:r>
              <a:rPr lang="en-GB" altLang="cs-CZ" dirty="0">
                <a:latin typeface="Arial" panose="020B0604020202020204" pitchFamily="34" charset="0"/>
              </a:rPr>
              <a:t> </a:t>
            </a:r>
            <a:r>
              <a:rPr lang="en-GB" altLang="cs-CZ" dirty="0" err="1">
                <a:latin typeface="Arial" panose="020B0604020202020204" pitchFamily="34" charset="0"/>
              </a:rPr>
              <a:t>vodě</a:t>
            </a:r>
            <a:r>
              <a:rPr lang="en-GB" altLang="cs-CZ" dirty="0">
                <a:latin typeface="Arial" panose="020B0604020202020204" pitchFamily="34" charset="0"/>
              </a:rPr>
              <a:t>, </a:t>
            </a:r>
            <a:r>
              <a:rPr lang="en-GB" altLang="cs-CZ" dirty="0" err="1">
                <a:latin typeface="Arial" panose="020B0604020202020204" pitchFamily="34" charset="0"/>
              </a:rPr>
              <a:t>významně</a:t>
            </a:r>
            <a:r>
              <a:rPr lang="en-GB" altLang="cs-CZ" dirty="0">
                <a:latin typeface="Arial" panose="020B0604020202020204" pitchFamily="34" charset="0"/>
              </a:rPr>
              <a:t> </a:t>
            </a:r>
            <a:r>
              <a:rPr lang="en-GB" altLang="cs-CZ" dirty="0" err="1">
                <a:latin typeface="Arial" panose="020B0604020202020204" pitchFamily="34" charset="0"/>
              </a:rPr>
              <a:t>nereaguje</a:t>
            </a:r>
            <a:r>
              <a:rPr lang="en-GB" altLang="cs-CZ" dirty="0">
                <a:latin typeface="Arial" panose="020B0604020202020204" pitchFamily="34" charset="0"/>
              </a:rPr>
              <a:t>. </a:t>
            </a:r>
            <a:r>
              <a:rPr lang="en-GB" altLang="cs-CZ" dirty="0" err="1">
                <a:latin typeface="Arial" panose="020B0604020202020204" pitchFamily="34" charset="0"/>
              </a:rPr>
              <a:t>Nicméně</a:t>
            </a:r>
            <a:r>
              <a:rPr lang="en-GB" altLang="cs-CZ" dirty="0">
                <a:latin typeface="Arial" panose="020B0604020202020204" pitchFamily="34" charset="0"/>
              </a:rPr>
              <a:t> </a:t>
            </a:r>
            <a:r>
              <a:rPr lang="en-GB" altLang="cs-CZ" dirty="0" err="1">
                <a:latin typeface="Arial" panose="020B0604020202020204" pitchFamily="34" charset="0"/>
              </a:rPr>
              <a:t>jeho</a:t>
            </a:r>
            <a:r>
              <a:rPr lang="en-GB" altLang="cs-CZ" dirty="0">
                <a:latin typeface="Arial" panose="020B0604020202020204" pitchFamily="34" charset="0"/>
              </a:rPr>
              <a:t> </a:t>
            </a:r>
            <a:r>
              <a:rPr lang="en-GB" altLang="cs-CZ" dirty="0" err="1">
                <a:latin typeface="Arial" panose="020B0604020202020204" pitchFamily="34" charset="0"/>
              </a:rPr>
              <a:t>konečný</a:t>
            </a:r>
            <a:r>
              <a:rPr lang="en-GB" altLang="cs-CZ" dirty="0">
                <a:latin typeface="Arial" panose="020B0604020202020204" pitchFamily="34" charset="0"/>
              </a:rPr>
              <a:t> </a:t>
            </a:r>
            <a:r>
              <a:rPr lang="en-GB" altLang="cs-CZ" dirty="0" err="1">
                <a:latin typeface="Arial" panose="020B0604020202020204" pitchFamily="34" charset="0"/>
              </a:rPr>
              <a:t>oxidační</a:t>
            </a:r>
            <a:r>
              <a:rPr lang="en-GB" altLang="cs-CZ" dirty="0">
                <a:latin typeface="Arial" panose="020B0604020202020204" pitchFamily="34" charset="0"/>
              </a:rPr>
              <a:t> </a:t>
            </a:r>
            <a:r>
              <a:rPr lang="en-GB" altLang="cs-CZ" dirty="0" err="1">
                <a:latin typeface="Arial" panose="020B0604020202020204" pitchFamily="34" charset="0"/>
              </a:rPr>
              <a:t>produkt</a:t>
            </a:r>
            <a:r>
              <a:rPr lang="en-GB" altLang="cs-CZ" dirty="0">
                <a:latin typeface="Arial" panose="020B0604020202020204" pitchFamily="34" charset="0"/>
              </a:rPr>
              <a:t>, HNO3, je </a:t>
            </a:r>
            <a:r>
              <a:rPr lang="en-GB" altLang="cs-CZ" dirty="0" err="1">
                <a:latin typeface="Arial" panose="020B0604020202020204" pitchFamily="34" charset="0"/>
              </a:rPr>
              <a:t>těkavý</a:t>
            </a:r>
            <a:r>
              <a:rPr lang="en-GB" altLang="cs-CZ" dirty="0">
                <a:latin typeface="Arial" panose="020B0604020202020204" pitchFamily="34" charset="0"/>
              </a:rPr>
              <a:t>, je </a:t>
            </a:r>
            <a:r>
              <a:rPr lang="en-GB" altLang="cs-CZ" dirty="0" err="1">
                <a:latin typeface="Arial" panose="020B0604020202020204" pitchFamily="34" charset="0"/>
              </a:rPr>
              <a:t>vysoce</a:t>
            </a:r>
            <a:r>
              <a:rPr lang="en-GB" altLang="cs-CZ" dirty="0">
                <a:latin typeface="Arial" panose="020B0604020202020204" pitchFamily="34" charset="0"/>
              </a:rPr>
              <a:t> </a:t>
            </a:r>
            <a:r>
              <a:rPr lang="en-GB" altLang="cs-CZ" dirty="0" err="1">
                <a:latin typeface="Arial" panose="020B0604020202020204" pitchFamily="34" charset="0"/>
              </a:rPr>
              <a:t>rozpustný</a:t>
            </a:r>
            <a:r>
              <a:rPr lang="en-GB" altLang="cs-CZ" dirty="0">
                <a:latin typeface="Arial" panose="020B0604020202020204" pitchFamily="34" charset="0"/>
              </a:rPr>
              <a:t> </a:t>
            </a:r>
            <a:r>
              <a:rPr lang="en-GB" altLang="cs-CZ" dirty="0" err="1">
                <a:latin typeface="Arial" panose="020B0604020202020204" pitchFamily="34" charset="0"/>
              </a:rPr>
              <a:t>ve</a:t>
            </a:r>
            <a:r>
              <a:rPr lang="en-GB" altLang="cs-CZ" dirty="0">
                <a:latin typeface="Arial" panose="020B0604020202020204" pitchFamily="34" charset="0"/>
              </a:rPr>
              <a:t> </a:t>
            </a:r>
            <a:r>
              <a:rPr lang="en-GB" altLang="cs-CZ" dirty="0" err="1">
                <a:latin typeface="Arial" panose="020B0604020202020204" pitchFamily="34" charset="0"/>
              </a:rPr>
              <a:t>vodě</a:t>
            </a:r>
            <a:r>
              <a:rPr lang="en-GB" altLang="cs-CZ" dirty="0">
                <a:latin typeface="Arial" panose="020B0604020202020204" pitchFamily="34" charset="0"/>
              </a:rPr>
              <a:t>, </a:t>
            </a:r>
            <a:r>
              <a:rPr lang="en-GB" altLang="cs-CZ" dirty="0" err="1">
                <a:latin typeface="Arial" panose="020B0604020202020204" pitchFamily="34" charset="0"/>
              </a:rPr>
              <a:t>silně</a:t>
            </a:r>
            <a:r>
              <a:rPr lang="en-GB" altLang="cs-CZ" dirty="0">
                <a:latin typeface="Arial" panose="020B0604020202020204" pitchFamily="34" charset="0"/>
              </a:rPr>
              <a:t> </a:t>
            </a:r>
            <a:r>
              <a:rPr lang="en-GB" altLang="cs-CZ" dirty="0" err="1">
                <a:latin typeface="Arial" panose="020B0604020202020204" pitchFamily="34" charset="0"/>
              </a:rPr>
              <a:t>kyselý</a:t>
            </a:r>
            <a:r>
              <a:rPr lang="en-GB" altLang="cs-CZ" dirty="0">
                <a:latin typeface="Arial" panose="020B0604020202020204" pitchFamily="34" charset="0"/>
              </a:rPr>
              <a:t> a </a:t>
            </a:r>
            <a:r>
              <a:rPr lang="en-GB" altLang="cs-CZ" dirty="0" err="1">
                <a:latin typeface="Arial" panose="020B0604020202020204" pitchFamily="34" charset="0"/>
              </a:rPr>
              <a:t>velmi</a:t>
            </a:r>
            <a:r>
              <a:rPr lang="en-GB" altLang="cs-CZ" dirty="0">
                <a:latin typeface="Arial" panose="020B0604020202020204" pitchFamily="34" charset="0"/>
              </a:rPr>
              <a:t> </a:t>
            </a:r>
            <a:r>
              <a:rPr lang="en-GB" altLang="cs-CZ" dirty="0" err="1">
                <a:latin typeface="Arial" panose="020B0604020202020204" pitchFamily="34" charset="0"/>
              </a:rPr>
              <a:t>reaktivní</a:t>
            </a:r>
            <a:r>
              <a:rPr lang="en-GB" altLang="cs-CZ" dirty="0">
                <a:latin typeface="Arial" panose="020B0604020202020204" pitchFamily="34" charset="0"/>
              </a:rPr>
              <a:t> s </a:t>
            </a:r>
            <a:r>
              <a:rPr lang="en-GB" altLang="cs-CZ" dirty="0" err="1">
                <a:latin typeface="Arial" panose="020B0604020202020204" pitchFamily="34" charset="0"/>
              </a:rPr>
              <a:t>jinými</a:t>
            </a:r>
            <a:r>
              <a:rPr lang="en-GB" altLang="cs-CZ" dirty="0">
                <a:latin typeface="Arial" panose="020B0604020202020204" pitchFamily="34" charset="0"/>
              </a:rPr>
              <a:t> </a:t>
            </a:r>
            <a:r>
              <a:rPr lang="en-GB" altLang="cs-CZ" dirty="0" err="1">
                <a:latin typeface="Arial" panose="020B0604020202020204" pitchFamily="34" charset="0"/>
              </a:rPr>
              <a:t>materiály</a:t>
            </a:r>
            <a:r>
              <a:rPr lang="en-GB" altLang="cs-CZ" dirty="0">
                <a:latin typeface="Arial" panose="020B0604020202020204" pitchFamily="34" charset="0"/>
              </a:rPr>
              <a:t>. Proto </a:t>
            </a:r>
            <a:r>
              <a:rPr lang="en-GB" altLang="cs-CZ" dirty="0" err="1">
                <a:latin typeface="Arial" panose="020B0604020202020204" pitchFamily="34" charset="0"/>
              </a:rPr>
              <a:t>má</a:t>
            </a:r>
            <a:r>
              <a:rPr lang="en-GB" altLang="cs-CZ" dirty="0">
                <a:latin typeface="Arial" panose="020B0604020202020204" pitchFamily="34" charset="0"/>
              </a:rPr>
              <a:t> </a:t>
            </a:r>
            <a:r>
              <a:rPr lang="en-GB" altLang="cs-CZ" dirty="0" err="1">
                <a:latin typeface="Arial" panose="020B0604020202020204" pitchFamily="34" charset="0"/>
              </a:rPr>
              <a:t>tendenci</a:t>
            </a:r>
            <a:r>
              <a:rPr lang="en-GB" altLang="cs-CZ" dirty="0">
                <a:latin typeface="Arial" panose="020B0604020202020204" pitchFamily="34" charset="0"/>
              </a:rPr>
              <a:t> </a:t>
            </a:r>
            <a:r>
              <a:rPr lang="en-GB" altLang="cs-CZ" dirty="0" err="1">
                <a:latin typeface="Arial" panose="020B0604020202020204" pitchFamily="34" charset="0"/>
              </a:rPr>
              <a:t>být</a:t>
            </a:r>
            <a:r>
              <a:rPr lang="en-GB" altLang="cs-CZ" dirty="0">
                <a:latin typeface="Arial" panose="020B0604020202020204" pitchFamily="34" charset="0"/>
              </a:rPr>
              <a:t> </a:t>
            </a:r>
            <a:r>
              <a:rPr lang="en-GB" altLang="cs-CZ" dirty="0" err="1">
                <a:latin typeface="Arial" panose="020B0604020202020204" pitchFamily="34" charset="0"/>
              </a:rPr>
              <a:t>snadno</a:t>
            </a:r>
            <a:r>
              <a:rPr lang="en-GB" altLang="cs-CZ" dirty="0">
                <a:latin typeface="Arial" panose="020B0604020202020204" pitchFamily="34" charset="0"/>
              </a:rPr>
              <a:t> </a:t>
            </a:r>
            <a:r>
              <a:rPr lang="en-GB" altLang="cs-CZ" dirty="0" err="1">
                <a:latin typeface="Arial" panose="020B0604020202020204" pitchFamily="34" charset="0"/>
              </a:rPr>
              <a:t>odstraněn</a:t>
            </a:r>
            <a:r>
              <a:rPr lang="en-GB" altLang="cs-CZ" dirty="0">
                <a:latin typeface="Arial" panose="020B0604020202020204" pitchFamily="34" charset="0"/>
              </a:rPr>
              <a:t> z </a:t>
            </a:r>
            <a:r>
              <a:rPr lang="en-GB" altLang="cs-CZ" dirty="0" err="1">
                <a:latin typeface="Arial" panose="020B0604020202020204" pitchFamily="34" charset="0"/>
              </a:rPr>
              <a:t>atmosféry</a:t>
            </a:r>
            <a:r>
              <a:rPr lang="en-GB" altLang="cs-CZ" dirty="0">
                <a:latin typeface="Arial" panose="020B0604020202020204" pitchFamily="34" charset="0"/>
              </a:rPr>
              <a:t> a </a:t>
            </a:r>
            <a:r>
              <a:rPr lang="en-GB" altLang="cs-CZ" dirty="0" err="1">
                <a:latin typeface="Arial" panose="020B0604020202020204" pitchFamily="34" charset="0"/>
              </a:rPr>
              <a:t>velmi</a:t>
            </a:r>
            <a:r>
              <a:rPr lang="en-GB" altLang="cs-CZ" dirty="0">
                <a:latin typeface="Arial" panose="020B0604020202020204" pitchFamily="34" charset="0"/>
              </a:rPr>
              <a:t> </a:t>
            </a:r>
            <a:r>
              <a:rPr lang="en-GB" altLang="cs-CZ" dirty="0" err="1">
                <a:latin typeface="Arial" panose="020B0604020202020204" pitchFamily="34" charset="0"/>
              </a:rPr>
              <a:t>ublížit</a:t>
            </a:r>
            <a:r>
              <a:rPr lang="en-GB" altLang="cs-CZ" dirty="0">
                <a:latin typeface="Arial" panose="020B0604020202020204" pitchFamily="34" charset="0"/>
              </a:rPr>
              <a:t> </a:t>
            </a:r>
            <a:r>
              <a:rPr lang="en-GB" altLang="cs-CZ" dirty="0" err="1">
                <a:latin typeface="Arial" panose="020B0604020202020204" pitchFamily="34" charset="0"/>
              </a:rPr>
              <a:t>rostlinám</a:t>
            </a:r>
            <a:r>
              <a:rPr lang="en-GB" altLang="cs-CZ" dirty="0">
                <a:latin typeface="Arial" panose="020B0604020202020204" pitchFamily="34" charset="0"/>
              </a:rPr>
              <a:t>, </a:t>
            </a:r>
            <a:r>
              <a:rPr lang="en-GB" altLang="cs-CZ" dirty="0" err="1">
                <a:latin typeface="Arial" panose="020B0604020202020204" pitchFamily="34" charset="0"/>
              </a:rPr>
              <a:t>korodovatelným</a:t>
            </a:r>
            <a:r>
              <a:rPr lang="en-GB" altLang="cs-CZ" dirty="0">
                <a:latin typeface="Arial" panose="020B0604020202020204" pitchFamily="34" charset="0"/>
              </a:rPr>
              <a:t> </a:t>
            </a:r>
            <a:r>
              <a:rPr lang="en-GB" altLang="cs-CZ" dirty="0" err="1">
                <a:latin typeface="Arial" panose="020B0604020202020204" pitchFamily="34" charset="0"/>
              </a:rPr>
              <a:t>materiálům</a:t>
            </a:r>
            <a:r>
              <a:rPr lang="en-GB" altLang="cs-CZ" dirty="0">
                <a:latin typeface="Arial" panose="020B0604020202020204" pitchFamily="34" charset="0"/>
              </a:rPr>
              <a:t> a </a:t>
            </a:r>
            <a:r>
              <a:rPr lang="en-GB" altLang="cs-CZ" dirty="0" err="1">
                <a:latin typeface="Arial" panose="020B0604020202020204" pitchFamily="34" charset="0"/>
              </a:rPr>
              <a:t>dalším</a:t>
            </a:r>
            <a:r>
              <a:rPr lang="en-GB" altLang="cs-CZ" dirty="0">
                <a:latin typeface="Arial" panose="020B0604020202020204" pitchFamily="34" charset="0"/>
              </a:rPr>
              <a:t> </a:t>
            </a:r>
            <a:r>
              <a:rPr lang="en-GB" altLang="cs-CZ" dirty="0" err="1">
                <a:latin typeface="Arial" panose="020B0604020202020204" pitchFamily="34" charset="0"/>
              </a:rPr>
              <a:t>věcem</a:t>
            </a:r>
            <a:r>
              <a:rPr lang="en-GB" altLang="cs-CZ" dirty="0">
                <a:latin typeface="Arial" panose="020B0604020202020204" pitchFamily="34" charset="0"/>
              </a:rPr>
              <a:t>, </a:t>
            </a:r>
            <a:r>
              <a:rPr lang="en-GB" altLang="cs-CZ" dirty="0" err="1">
                <a:latin typeface="Arial" panose="020B0604020202020204" pitchFamily="34" charset="0"/>
              </a:rPr>
              <a:t>které</a:t>
            </a:r>
            <a:r>
              <a:rPr lang="en-GB" altLang="cs-CZ" dirty="0">
                <a:latin typeface="Arial" panose="020B0604020202020204" pitchFamily="34" charset="0"/>
              </a:rPr>
              <a:t> </a:t>
            </a:r>
            <a:r>
              <a:rPr lang="en-GB" altLang="cs-CZ" dirty="0" err="1">
                <a:latin typeface="Arial" panose="020B0604020202020204" pitchFamily="34" charset="0"/>
              </a:rPr>
              <a:t>kontaktuje</a:t>
            </a:r>
            <a:r>
              <a:rPr lang="en-GB" altLang="cs-CZ" dirty="0">
                <a:latin typeface="Arial" panose="020B0604020202020204" pitchFamily="34" charset="0"/>
              </a:rPr>
              <a:t>.</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87A0E3E4-2674-4A89-933E-65286BF1A8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9739B048-2B8A-47B6-AD1F-88EBA9163EA1}" type="slidenum">
              <a:rPr lang="hu-HU" altLang="cs-CZ">
                <a:latin typeface="Times New Roman" panose="02020603050405020304" pitchFamily="18" charset="0"/>
              </a:rPr>
              <a:pPr eaLnBrk="1" hangingPunct="1">
                <a:spcBef>
                  <a:spcPct val="0"/>
                </a:spcBef>
              </a:pPr>
              <a:t>62</a:t>
            </a:fld>
            <a:endParaRPr lang="hu-HU" altLang="cs-CZ">
              <a:latin typeface="Times New Roman" panose="02020603050405020304" pitchFamily="18" charset="0"/>
            </a:endParaRPr>
          </a:p>
        </p:txBody>
      </p:sp>
      <p:sp>
        <p:nvSpPr>
          <p:cNvPr id="57347" name="Rectangle 2">
            <a:extLst>
              <a:ext uri="{FF2B5EF4-FFF2-40B4-BE49-F238E27FC236}">
                <a16:creationId xmlns:a16="http://schemas.microsoft.com/office/drawing/2014/main" id="{511B8CCD-A7D0-4D35-866A-6BB044A458D5}"/>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6A964878-C56D-480A-BC80-29BAA3BC35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63</a:t>
            </a:fld>
            <a:endParaRPr lang="cs-CZ" altLang="cs-CZ"/>
          </a:p>
        </p:txBody>
      </p:sp>
    </p:spTree>
    <p:extLst>
      <p:ext uri="{BB962C8B-B14F-4D97-AF65-F5344CB8AC3E}">
        <p14:creationId xmlns:p14="http://schemas.microsoft.com/office/powerpoint/2010/main" val="30458182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23F16D74-D746-4A58-9F70-5FE546045E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2731AD0E-24F9-4B17-BDB0-C10D632417A0}" type="slidenum">
              <a:rPr lang="hu-HU" altLang="cs-CZ">
                <a:latin typeface="Times New Roman" panose="02020603050405020304" pitchFamily="18" charset="0"/>
              </a:rPr>
              <a:pPr eaLnBrk="1" hangingPunct="1">
                <a:spcBef>
                  <a:spcPct val="0"/>
                </a:spcBef>
              </a:pPr>
              <a:t>64</a:t>
            </a:fld>
            <a:endParaRPr lang="hu-HU" altLang="cs-CZ">
              <a:latin typeface="Times New Roman" panose="02020603050405020304" pitchFamily="18" charset="0"/>
            </a:endParaRPr>
          </a:p>
        </p:txBody>
      </p:sp>
      <p:sp>
        <p:nvSpPr>
          <p:cNvPr id="55299" name="Rectangle 2">
            <a:extLst>
              <a:ext uri="{FF2B5EF4-FFF2-40B4-BE49-F238E27FC236}">
                <a16:creationId xmlns:a16="http://schemas.microsoft.com/office/drawing/2014/main" id="{DA416F10-E39C-4C8A-AE78-2F6759128A2C}"/>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08AF924A-1C35-4D0A-B969-92A26FC5D7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cs-CZ" dirty="0" err="1">
                <a:latin typeface="Arial" panose="020B0604020202020204" pitchFamily="34" charset="0"/>
              </a:rPr>
              <a:t>Ačkoli</a:t>
            </a:r>
            <a:r>
              <a:rPr lang="en-GB" altLang="cs-CZ" dirty="0">
                <a:latin typeface="Arial" panose="020B0604020202020204" pitchFamily="34" charset="0"/>
              </a:rPr>
              <a:t> </a:t>
            </a:r>
            <a:r>
              <a:rPr lang="en-GB" altLang="cs-CZ" dirty="0" err="1">
                <a:latin typeface="Arial" panose="020B0604020202020204" pitchFamily="34" charset="0"/>
              </a:rPr>
              <a:t>emise</a:t>
            </a:r>
            <a:r>
              <a:rPr lang="en-GB" altLang="cs-CZ" dirty="0">
                <a:latin typeface="Arial" panose="020B0604020202020204" pitchFamily="34" charset="0"/>
              </a:rPr>
              <a:t> z </a:t>
            </a:r>
            <a:r>
              <a:rPr lang="en-GB" altLang="cs-CZ" dirty="0" err="1">
                <a:latin typeface="Arial" panose="020B0604020202020204" pitchFamily="34" charset="0"/>
              </a:rPr>
              <a:t>průmyslových</a:t>
            </a:r>
            <a:r>
              <a:rPr lang="en-GB" altLang="cs-CZ" dirty="0">
                <a:latin typeface="Arial" panose="020B0604020202020204" pitchFamily="34" charset="0"/>
              </a:rPr>
              <a:t> </a:t>
            </a:r>
            <a:r>
              <a:rPr lang="en-GB" altLang="cs-CZ" dirty="0" err="1">
                <a:latin typeface="Arial" panose="020B0604020202020204" pitchFamily="34" charset="0"/>
              </a:rPr>
              <a:t>provozů</a:t>
            </a:r>
            <a:r>
              <a:rPr lang="en-GB" altLang="cs-CZ" dirty="0">
                <a:latin typeface="Arial" panose="020B0604020202020204" pitchFamily="34" charset="0"/>
              </a:rPr>
              <a:t> a </a:t>
            </a:r>
            <a:r>
              <a:rPr lang="en-GB" altLang="cs-CZ" dirty="0" err="1">
                <a:latin typeface="Arial" panose="020B0604020202020204" pitchFamily="34" charset="0"/>
              </a:rPr>
              <a:t>spalování</a:t>
            </a:r>
            <a:r>
              <a:rPr lang="en-GB" altLang="cs-CZ" dirty="0">
                <a:latin typeface="Arial" panose="020B0604020202020204" pitchFamily="34" charset="0"/>
              </a:rPr>
              <a:t> </a:t>
            </a:r>
            <a:r>
              <a:rPr lang="en-GB" altLang="cs-CZ" dirty="0" err="1">
                <a:latin typeface="Arial" panose="020B0604020202020204" pitchFamily="34" charset="0"/>
              </a:rPr>
              <a:t>fosilních</a:t>
            </a:r>
            <a:r>
              <a:rPr lang="en-GB" altLang="cs-CZ" dirty="0">
                <a:latin typeface="Arial" panose="020B0604020202020204" pitchFamily="34" charset="0"/>
              </a:rPr>
              <a:t> </a:t>
            </a:r>
            <a:r>
              <a:rPr lang="en-GB" altLang="cs-CZ" dirty="0" err="1">
                <a:latin typeface="Arial" panose="020B0604020202020204" pitchFamily="34" charset="0"/>
              </a:rPr>
              <a:t>paliv</a:t>
            </a:r>
            <a:r>
              <a:rPr lang="en-GB" altLang="cs-CZ" dirty="0">
                <a:latin typeface="Arial" panose="020B0604020202020204" pitchFamily="34" charset="0"/>
              </a:rPr>
              <a:t> </a:t>
            </a:r>
            <a:r>
              <a:rPr lang="en-GB" altLang="cs-CZ" dirty="0" err="1">
                <a:latin typeface="Arial" panose="020B0604020202020204" pitchFamily="34" charset="0"/>
              </a:rPr>
              <a:t>jsou</a:t>
            </a:r>
            <a:r>
              <a:rPr lang="en-GB" altLang="cs-CZ" dirty="0">
                <a:latin typeface="Arial" panose="020B0604020202020204" pitchFamily="34" charset="0"/>
              </a:rPr>
              <a:t> </a:t>
            </a:r>
            <a:r>
              <a:rPr lang="en-GB" altLang="cs-CZ" dirty="0" err="1">
                <a:latin typeface="Arial" panose="020B0604020202020204" pitchFamily="34" charset="0"/>
              </a:rPr>
              <a:t>hlavními</a:t>
            </a:r>
            <a:r>
              <a:rPr lang="en-GB" altLang="cs-CZ" dirty="0">
                <a:latin typeface="Arial" panose="020B0604020202020204" pitchFamily="34" charset="0"/>
              </a:rPr>
              <a:t> </a:t>
            </a:r>
            <a:r>
              <a:rPr lang="en-GB" altLang="cs-CZ" dirty="0" err="1">
                <a:latin typeface="Arial" panose="020B0604020202020204" pitchFamily="34" charset="0"/>
              </a:rPr>
              <a:t>zdroji</a:t>
            </a:r>
            <a:r>
              <a:rPr lang="en-GB" altLang="cs-CZ" dirty="0">
                <a:latin typeface="Arial" panose="020B0604020202020204" pitchFamily="34" charset="0"/>
              </a:rPr>
              <a:t> </a:t>
            </a:r>
            <a:r>
              <a:rPr lang="en-GB" altLang="cs-CZ" dirty="0" err="1">
                <a:latin typeface="Arial" panose="020B0604020202020204" pitchFamily="34" charset="0"/>
              </a:rPr>
              <a:t>kyselinotvorných</a:t>
            </a:r>
            <a:r>
              <a:rPr lang="en-GB" altLang="cs-CZ" dirty="0">
                <a:latin typeface="Arial" panose="020B0604020202020204" pitchFamily="34" charset="0"/>
              </a:rPr>
              <a:t> </a:t>
            </a:r>
            <a:r>
              <a:rPr lang="en-GB" altLang="cs-CZ" dirty="0" err="1">
                <a:latin typeface="Arial" panose="020B0604020202020204" pitchFamily="34" charset="0"/>
              </a:rPr>
              <a:t>plynů</a:t>
            </a:r>
            <a:r>
              <a:rPr lang="en-GB" altLang="cs-CZ" dirty="0">
                <a:latin typeface="Arial" panose="020B0604020202020204" pitchFamily="34" charset="0"/>
              </a:rPr>
              <a:t>, </a:t>
            </a:r>
            <a:r>
              <a:rPr lang="en-GB" altLang="cs-CZ" dirty="0" err="1">
                <a:latin typeface="Arial" panose="020B0604020202020204" pitchFamily="34" charset="0"/>
              </a:rPr>
              <a:t>kyselé</a:t>
            </a:r>
            <a:r>
              <a:rPr lang="en-GB" altLang="cs-CZ" dirty="0">
                <a:latin typeface="Arial" panose="020B0604020202020204" pitchFamily="34" charset="0"/>
              </a:rPr>
              <a:t> </a:t>
            </a:r>
            <a:r>
              <a:rPr lang="en-GB" altLang="cs-CZ" dirty="0" err="1">
                <a:latin typeface="Arial" panose="020B0604020202020204" pitchFamily="34" charset="0"/>
              </a:rPr>
              <a:t>deště</a:t>
            </a:r>
            <a:r>
              <a:rPr lang="en-GB" altLang="cs-CZ" dirty="0">
                <a:latin typeface="Arial" panose="020B0604020202020204" pitchFamily="34" charset="0"/>
              </a:rPr>
              <a:t> se </a:t>
            </a:r>
            <a:r>
              <a:rPr lang="en-GB" altLang="cs-CZ" dirty="0" err="1">
                <a:latin typeface="Arial" panose="020B0604020202020204" pitchFamily="34" charset="0"/>
              </a:rPr>
              <a:t>vyskytly</a:t>
            </a:r>
            <a:r>
              <a:rPr lang="en-GB" altLang="cs-CZ" dirty="0">
                <a:latin typeface="Arial" panose="020B0604020202020204" pitchFamily="34" charset="0"/>
              </a:rPr>
              <a:t> </a:t>
            </a:r>
            <a:r>
              <a:rPr lang="en-GB" altLang="cs-CZ" dirty="0" err="1">
                <a:latin typeface="Arial" panose="020B0604020202020204" pitchFamily="34" charset="0"/>
              </a:rPr>
              <a:t>také</a:t>
            </a:r>
            <a:r>
              <a:rPr lang="en-GB" altLang="cs-CZ" dirty="0">
                <a:latin typeface="Arial" panose="020B0604020202020204" pitchFamily="34" charset="0"/>
              </a:rPr>
              <a:t> v </a:t>
            </a:r>
            <a:r>
              <a:rPr lang="en-GB" altLang="cs-CZ" dirty="0" err="1">
                <a:latin typeface="Arial" panose="020B0604020202020204" pitchFamily="34" charset="0"/>
              </a:rPr>
              <a:t>oblastech</a:t>
            </a:r>
            <a:r>
              <a:rPr lang="en-GB" altLang="cs-CZ" dirty="0">
                <a:latin typeface="Arial" panose="020B0604020202020204" pitchFamily="34" charset="0"/>
              </a:rPr>
              <a:t> </a:t>
            </a:r>
            <a:r>
              <a:rPr lang="en-GB" altLang="cs-CZ" dirty="0" err="1">
                <a:latin typeface="Arial" panose="020B0604020202020204" pitchFamily="34" charset="0"/>
              </a:rPr>
              <a:t>daleko</a:t>
            </a:r>
            <a:r>
              <a:rPr lang="en-GB" altLang="cs-CZ" dirty="0">
                <a:latin typeface="Arial" panose="020B0604020202020204" pitchFamily="34" charset="0"/>
              </a:rPr>
              <a:t> od </a:t>
            </a:r>
            <a:r>
              <a:rPr lang="en-GB" altLang="cs-CZ" dirty="0" err="1">
                <a:latin typeface="Arial" panose="020B0604020202020204" pitchFamily="34" charset="0"/>
              </a:rPr>
              <a:t>těchto</a:t>
            </a:r>
            <a:r>
              <a:rPr lang="en-GB" altLang="cs-CZ" dirty="0">
                <a:latin typeface="Arial" panose="020B0604020202020204" pitchFamily="34" charset="0"/>
              </a:rPr>
              <a:t> </a:t>
            </a:r>
            <a:r>
              <a:rPr lang="en-GB" altLang="cs-CZ" dirty="0" err="1">
                <a:latin typeface="Arial" panose="020B0604020202020204" pitchFamily="34" charset="0"/>
              </a:rPr>
              <a:t>zdrojů</a:t>
            </a:r>
            <a:r>
              <a:rPr lang="en-GB" altLang="cs-CZ" dirty="0">
                <a:latin typeface="Arial" panose="020B0604020202020204" pitchFamily="34" charset="0"/>
              </a:rPr>
              <a:t>. To je </a:t>
            </a:r>
            <a:r>
              <a:rPr lang="en-GB" altLang="cs-CZ" dirty="0" err="1">
                <a:latin typeface="Arial" panose="020B0604020202020204" pitchFamily="34" charset="0"/>
              </a:rPr>
              <a:t>částečně</a:t>
            </a:r>
            <a:r>
              <a:rPr lang="en-GB" altLang="cs-CZ" dirty="0">
                <a:latin typeface="Arial" panose="020B0604020202020204" pitchFamily="34" charset="0"/>
              </a:rPr>
              <a:t> </a:t>
            </a:r>
            <a:r>
              <a:rPr lang="en-GB" altLang="cs-CZ" dirty="0" err="1">
                <a:latin typeface="Arial" panose="020B0604020202020204" pitchFamily="34" charset="0"/>
              </a:rPr>
              <a:t>způsobeno</a:t>
            </a:r>
            <a:r>
              <a:rPr lang="en-GB" altLang="cs-CZ" dirty="0">
                <a:latin typeface="Arial" panose="020B0604020202020204" pitchFamily="34" charset="0"/>
              </a:rPr>
              <a:t> </a:t>
            </a:r>
            <a:r>
              <a:rPr lang="en-GB" altLang="cs-CZ" dirty="0" err="1">
                <a:latin typeface="Arial" panose="020B0604020202020204" pitchFamily="34" charset="0"/>
              </a:rPr>
              <a:t>skutečností</a:t>
            </a:r>
            <a:r>
              <a:rPr lang="en-GB" altLang="cs-CZ" dirty="0">
                <a:latin typeface="Arial" panose="020B0604020202020204" pitchFamily="34" charset="0"/>
              </a:rPr>
              <a:t>, </a:t>
            </a:r>
            <a:r>
              <a:rPr lang="en-GB" altLang="cs-CZ" dirty="0" err="1">
                <a:latin typeface="Arial" panose="020B0604020202020204" pitchFamily="34" charset="0"/>
              </a:rPr>
              <a:t>že</a:t>
            </a:r>
            <a:r>
              <a:rPr lang="en-GB" altLang="cs-CZ" dirty="0">
                <a:latin typeface="Arial" panose="020B0604020202020204" pitchFamily="34" charset="0"/>
              </a:rPr>
              <a:t> </a:t>
            </a:r>
            <a:r>
              <a:rPr lang="en-GB" altLang="cs-CZ" dirty="0" err="1">
                <a:latin typeface="Arial" panose="020B0604020202020204" pitchFamily="34" charset="0"/>
              </a:rPr>
              <a:t>kyselinotvorné</a:t>
            </a:r>
            <a:r>
              <a:rPr lang="en-GB" altLang="cs-CZ" dirty="0">
                <a:latin typeface="Arial" panose="020B0604020202020204" pitchFamily="34" charset="0"/>
              </a:rPr>
              <a:t> </a:t>
            </a:r>
            <a:r>
              <a:rPr lang="en-GB" altLang="cs-CZ" dirty="0" err="1">
                <a:latin typeface="Arial" panose="020B0604020202020204" pitchFamily="34" charset="0"/>
              </a:rPr>
              <a:t>plyny</a:t>
            </a:r>
            <a:r>
              <a:rPr lang="en-GB" altLang="cs-CZ" dirty="0">
                <a:latin typeface="Arial" panose="020B0604020202020204" pitchFamily="34" charset="0"/>
              </a:rPr>
              <a:t> se </a:t>
            </a:r>
            <a:r>
              <a:rPr lang="en-GB" altLang="cs-CZ" dirty="0" err="1">
                <a:latin typeface="Arial" panose="020B0604020202020204" pitchFamily="34" charset="0"/>
              </a:rPr>
              <a:t>oxidují</a:t>
            </a:r>
            <a:r>
              <a:rPr lang="en-GB" altLang="cs-CZ" dirty="0">
                <a:latin typeface="Arial" panose="020B0604020202020204" pitchFamily="34" charset="0"/>
              </a:rPr>
              <a:t> </a:t>
            </a:r>
            <a:r>
              <a:rPr lang="en-GB" altLang="cs-CZ" dirty="0" err="1">
                <a:latin typeface="Arial" panose="020B0604020202020204" pitchFamily="34" charset="0"/>
              </a:rPr>
              <a:t>na</a:t>
            </a:r>
            <a:r>
              <a:rPr lang="en-GB" altLang="cs-CZ" dirty="0">
                <a:latin typeface="Arial" panose="020B0604020202020204" pitchFamily="34" charset="0"/>
              </a:rPr>
              <a:t> </a:t>
            </a:r>
            <a:r>
              <a:rPr lang="en-GB" altLang="cs-CZ" dirty="0" err="1">
                <a:latin typeface="Arial" panose="020B0604020202020204" pitchFamily="34" charset="0"/>
              </a:rPr>
              <a:t>kyselé</a:t>
            </a:r>
            <a:r>
              <a:rPr lang="en-GB" altLang="cs-CZ" dirty="0">
                <a:latin typeface="Arial" panose="020B0604020202020204" pitchFamily="34" charset="0"/>
              </a:rPr>
              <a:t> </a:t>
            </a:r>
            <a:r>
              <a:rPr lang="en-GB" altLang="cs-CZ" dirty="0" err="1">
                <a:latin typeface="Arial" panose="020B0604020202020204" pitchFamily="34" charset="0"/>
              </a:rPr>
              <a:t>složky</a:t>
            </a:r>
            <a:r>
              <a:rPr lang="en-GB" altLang="cs-CZ" dirty="0">
                <a:latin typeface="Arial" panose="020B0604020202020204" pitchFamily="34" charset="0"/>
              </a:rPr>
              <a:t> a </a:t>
            </a:r>
            <a:r>
              <a:rPr lang="en-GB" altLang="cs-CZ" dirty="0" err="1">
                <a:latin typeface="Arial" panose="020B0604020202020204" pitchFamily="34" charset="0"/>
              </a:rPr>
              <a:t>usazují</a:t>
            </a:r>
            <a:r>
              <a:rPr lang="en-GB" altLang="cs-CZ" dirty="0">
                <a:latin typeface="Arial" panose="020B0604020202020204" pitchFamily="34" charset="0"/>
              </a:rPr>
              <a:t> se po </a:t>
            </a:r>
            <a:r>
              <a:rPr lang="en-GB" altLang="cs-CZ" dirty="0" err="1">
                <a:latin typeface="Arial" panose="020B0604020202020204" pitchFamily="34" charset="0"/>
              </a:rPr>
              <a:t>několik</a:t>
            </a:r>
            <a:r>
              <a:rPr lang="en-GB" altLang="cs-CZ" dirty="0">
                <a:latin typeface="Arial" panose="020B0604020202020204" pitchFamily="34" charset="0"/>
              </a:rPr>
              <a:t> </a:t>
            </a:r>
            <a:r>
              <a:rPr lang="en-GB" altLang="cs-CZ" dirty="0" err="1">
                <a:latin typeface="Arial" panose="020B0604020202020204" pitchFamily="34" charset="0"/>
              </a:rPr>
              <a:t>dní</a:t>
            </a:r>
            <a:r>
              <a:rPr lang="en-GB" altLang="cs-CZ" dirty="0">
                <a:latin typeface="Arial" panose="020B0604020202020204" pitchFamily="34" charset="0"/>
              </a:rPr>
              <a:t>, </a:t>
            </a:r>
            <a:r>
              <a:rPr lang="en-GB" altLang="cs-CZ" dirty="0" err="1">
                <a:latin typeface="Arial" panose="020B0604020202020204" pitchFamily="34" charset="0"/>
              </a:rPr>
              <a:t>během</a:t>
            </a:r>
            <a:r>
              <a:rPr lang="en-GB" altLang="cs-CZ" dirty="0">
                <a:latin typeface="Arial" panose="020B0604020202020204" pitchFamily="34" charset="0"/>
              </a:rPr>
              <a:t> </a:t>
            </a:r>
            <a:r>
              <a:rPr lang="en-GB" altLang="cs-CZ" dirty="0" err="1">
                <a:latin typeface="Arial" panose="020B0604020202020204" pitchFamily="34" charset="0"/>
              </a:rPr>
              <a:t>nichž</a:t>
            </a:r>
            <a:r>
              <a:rPr lang="en-GB" altLang="cs-CZ" dirty="0">
                <a:latin typeface="Arial" panose="020B0604020202020204" pitchFamily="34" charset="0"/>
              </a:rPr>
              <a:t> se </a:t>
            </a:r>
            <a:r>
              <a:rPr lang="en-GB" altLang="cs-CZ" dirty="0" err="1">
                <a:latin typeface="Arial" panose="020B0604020202020204" pitchFamily="34" charset="0"/>
              </a:rPr>
              <a:t>vzduchová</a:t>
            </a:r>
            <a:r>
              <a:rPr lang="en-GB" altLang="cs-CZ" dirty="0">
                <a:latin typeface="Arial" panose="020B0604020202020204" pitchFamily="34" charset="0"/>
              </a:rPr>
              <a:t> </a:t>
            </a:r>
            <a:r>
              <a:rPr lang="en-GB" altLang="cs-CZ" dirty="0" err="1">
                <a:latin typeface="Arial" panose="020B0604020202020204" pitchFamily="34" charset="0"/>
              </a:rPr>
              <a:t>hmota</a:t>
            </a:r>
            <a:r>
              <a:rPr lang="en-GB" altLang="cs-CZ" dirty="0">
                <a:latin typeface="Arial" panose="020B0604020202020204" pitchFamily="34" charset="0"/>
              </a:rPr>
              <a:t> </a:t>
            </a:r>
            <a:r>
              <a:rPr lang="en-GB" altLang="cs-CZ" dirty="0" err="1">
                <a:latin typeface="Arial" panose="020B0604020202020204" pitchFamily="34" charset="0"/>
              </a:rPr>
              <a:t>obsahující</a:t>
            </a:r>
            <a:r>
              <a:rPr lang="en-GB" altLang="cs-CZ" dirty="0">
                <a:latin typeface="Arial" panose="020B0604020202020204" pitchFamily="34" charset="0"/>
              </a:rPr>
              <a:t> </a:t>
            </a:r>
            <a:r>
              <a:rPr lang="en-GB" altLang="cs-CZ" dirty="0" err="1">
                <a:latin typeface="Arial" panose="020B0604020202020204" pitchFamily="34" charset="0"/>
              </a:rPr>
              <a:t>plyn</a:t>
            </a:r>
            <a:r>
              <a:rPr lang="en-GB" altLang="cs-CZ" dirty="0">
                <a:latin typeface="Arial" panose="020B0604020202020204" pitchFamily="34" charset="0"/>
              </a:rPr>
              <a:t> </a:t>
            </a:r>
            <a:r>
              <a:rPr lang="en-GB" altLang="cs-CZ" dirty="0" err="1">
                <a:latin typeface="Arial" panose="020B0604020202020204" pitchFamily="34" charset="0"/>
              </a:rPr>
              <a:t>mohla</a:t>
            </a:r>
            <a:r>
              <a:rPr lang="en-GB" altLang="cs-CZ" dirty="0">
                <a:latin typeface="Arial" panose="020B0604020202020204" pitchFamily="34" charset="0"/>
              </a:rPr>
              <a:t> </a:t>
            </a:r>
            <a:r>
              <a:rPr lang="en-GB" altLang="cs-CZ" dirty="0" err="1">
                <a:latin typeface="Arial" panose="020B0604020202020204" pitchFamily="34" charset="0"/>
              </a:rPr>
              <a:t>pohybovat</a:t>
            </a:r>
            <a:r>
              <a:rPr lang="en-GB" altLang="cs-CZ" dirty="0">
                <a:latin typeface="Arial" panose="020B0604020202020204" pitchFamily="34" charset="0"/>
              </a:rPr>
              <a:t> </a:t>
            </a:r>
            <a:r>
              <a:rPr lang="en-GB" altLang="cs-CZ" dirty="0" err="1">
                <a:latin typeface="Arial" panose="020B0604020202020204" pitchFamily="34" charset="0"/>
              </a:rPr>
              <a:t>až</a:t>
            </a:r>
            <a:r>
              <a:rPr lang="en-GB" altLang="cs-CZ" dirty="0">
                <a:latin typeface="Arial" panose="020B0604020202020204" pitchFamily="34" charset="0"/>
              </a:rPr>
              <a:t> </a:t>
            </a:r>
            <a:r>
              <a:rPr lang="en-GB" altLang="cs-CZ" dirty="0" err="1">
                <a:latin typeface="Arial" panose="020B0604020202020204" pitchFamily="34" charset="0"/>
              </a:rPr>
              <a:t>několik</a:t>
            </a:r>
            <a:r>
              <a:rPr lang="en-GB" altLang="cs-CZ" dirty="0">
                <a:latin typeface="Arial" panose="020B0604020202020204" pitchFamily="34" charset="0"/>
              </a:rPr>
              <a:t> </a:t>
            </a:r>
            <a:r>
              <a:rPr lang="en-GB" altLang="cs-CZ" dirty="0" err="1">
                <a:latin typeface="Arial" panose="020B0604020202020204" pitchFamily="34" charset="0"/>
              </a:rPr>
              <a:t>tisíc</a:t>
            </a:r>
            <a:r>
              <a:rPr lang="en-GB" altLang="cs-CZ" dirty="0">
                <a:latin typeface="Arial" panose="020B0604020202020204" pitchFamily="34" charset="0"/>
              </a:rPr>
              <a:t> km. </a:t>
            </a:r>
            <a:r>
              <a:rPr lang="en-GB" altLang="cs-CZ" dirty="0" err="1">
                <a:latin typeface="Arial" panose="020B0604020202020204" pitchFamily="34" charset="0"/>
              </a:rPr>
              <a:t>Kyselý</a:t>
            </a:r>
            <a:r>
              <a:rPr lang="en-GB" altLang="cs-CZ" dirty="0">
                <a:latin typeface="Arial" panose="020B0604020202020204" pitchFamily="34" charset="0"/>
              </a:rPr>
              <a:t> </a:t>
            </a:r>
            <a:r>
              <a:rPr lang="en-GB" altLang="cs-CZ" dirty="0" err="1">
                <a:latin typeface="Arial" panose="020B0604020202020204" pitchFamily="34" charset="0"/>
              </a:rPr>
              <a:t>déšť</a:t>
            </a:r>
            <a:r>
              <a:rPr lang="en-GB" altLang="cs-CZ" dirty="0">
                <a:latin typeface="Arial" panose="020B0604020202020204" pitchFamily="34" charset="0"/>
              </a:rPr>
              <a:t> se </a:t>
            </a:r>
            <a:r>
              <a:rPr lang="sk-SK" altLang="cs-CZ" dirty="0">
                <a:latin typeface="Arial" panose="020B0604020202020204" pitchFamily="34" charset="0"/>
              </a:rPr>
              <a:t>šíří</a:t>
            </a:r>
            <a:r>
              <a:rPr lang="en-GB" altLang="cs-CZ" dirty="0">
                <a:latin typeface="Arial" panose="020B0604020202020204" pitchFamily="34" charset="0"/>
              </a:rPr>
              <a:t> </a:t>
            </a:r>
            <a:r>
              <a:rPr lang="sk-SK" altLang="cs-CZ" dirty="0">
                <a:latin typeface="Arial" panose="020B0604020202020204" pitchFamily="34" charset="0"/>
              </a:rPr>
              <a:t>do vzdáleností </a:t>
            </a:r>
            <a:r>
              <a:rPr lang="en-GB" altLang="cs-CZ" dirty="0" err="1">
                <a:latin typeface="Arial" panose="020B0604020202020204" pitchFamily="34" charset="0"/>
              </a:rPr>
              <a:t>několika</a:t>
            </a:r>
            <a:r>
              <a:rPr lang="en-GB" altLang="cs-CZ" dirty="0">
                <a:latin typeface="Arial" panose="020B0604020202020204" pitchFamily="34" charset="0"/>
              </a:rPr>
              <a:t> </a:t>
            </a:r>
            <a:r>
              <a:rPr lang="en-GB" altLang="cs-CZ" dirty="0" err="1">
                <a:latin typeface="Arial" panose="020B0604020202020204" pitchFamily="34" charset="0"/>
              </a:rPr>
              <a:t>stovek</a:t>
            </a:r>
            <a:r>
              <a:rPr lang="en-GB" altLang="cs-CZ" dirty="0">
                <a:latin typeface="Arial" panose="020B0604020202020204" pitchFamily="34" charset="0"/>
              </a:rPr>
              <a:t> </a:t>
            </a:r>
            <a:r>
              <a:rPr lang="en-GB" altLang="cs-CZ" dirty="0" err="1">
                <a:latin typeface="Arial" panose="020B0604020202020204" pitchFamily="34" charset="0"/>
              </a:rPr>
              <a:t>až</a:t>
            </a:r>
            <a:r>
              <a:rPr lang="en-GB" altLang="cs-CZ" dirty="0">
                <a:latin typeface="Arial" panose="020B0604020202020204" pitchFamily="34" charset="0"/>
              </a:rPr>
              <a:t> </a:t>
            </a:r>
            <a:r>
              <a:rPr lang="en-GB" altLang="cs-CZ" dirty="0" err="1">
                <a:latin typeface="Arial" panose="020B0604020202020204" pitchFamily="34" charset="0"/>
              </a:rPr>
              <a:t>několika</a:t>
            </a:r>
            <a:r>
              <a:rPr lang="en-GB" altLang="cs-CZ" dirty="0">
                <a:latin typeface="Arial" panose="020B0604020202020204" pitchFamily="34" charset="0"/>
              </a:rPr>
              <a:t> </a:t>
            </a:r>
            <a:r>
              <a:rPr lang="en-GB" altLang="cs-CZ" dirty="0" err="1">
                <a:latin typeface="Arial" panose="020B0604020202020204" pitchFamily="34" charset="0"/>
              </a:rPr>
              <a:t>tisíc</a:t>
            </a:r>
            <a:r>
              <a:rPr lang="en-GB" altLang="cs-CZ" dirty="0">
                <a:latin typeface="Arial" panose="020B0604020202020204" pitchFamily="34" charset="0"/>
              </a:rPr>
              <a:t> </a:t>
            </a:r>
            <a:r>
              <a:rPr lang="en-GB" altLang="cs-CZ" dirty="0" err="1">
                <a:latin typeface="Arial" panose="020B0604020202020204" pitchFamily="34" charset="0"/>
              </a:rPr>
              <a:t>kilometrů</a:t>
            </a:r>
            <a:r>
              <a:rPr lang="en-GB" altLang="cs-CZ" dirty="0">
                <a:latin typeface="Arial" panose="020B0604020202020204" pitchFamily="34" charset="0"/>
              </a:rPr>
              <a:t>. To ji </a:t>
            </a:r>
            <a:r>
              <a:rPr lang="en-GB" altLang="cs-CZ" dirty="0" err="1">
                <a:latin typeface="Arial" panose="020B0604020202020204" pitchFamily="34" charset="0"/>
              </a:rPr>
              <a:t>klasifikuje</a:t>
            </a:r>
            <a:r>
              <a:rPr lang="en-GB" altLang="cs-CZ" dirty="0">
                <a:latin typeface="Arial" panose="020B0604020202020204" pitchFamily="34" charset="0"/>
              </a:rPr>
              <a:t> </a:t>
            </a:r>
            <a:r>
              <a:rPr lang="en-GB" altLang="cs-CZ" dirty="0" err="1">
                <a:latin typeface="Arial" panose="020B0604020202020204" pitchFamily="34" charset="0"/>
              </a:rPr>
              <a:t>jako</a:t>
            </a:r>
            <a:r>
              <a:rPr lang="en-GB" altLang="cs-CZ" dirty="0">
                <a:latin typeface="Arial" panose="020B0604020202020204" pitchFamily="34" charset="0"/>
              </a:rPr>
              <a:t> </a:t>
            </a:r>
            <a:r>
              <a:rPr lang="en-GB" altLang="cs-CZ" dirty="0" err="1">
                <a:latin typeface="Arial" panose="020B0604020202020204" pitchFamily="34" charset="0"/>
              </a:rPr>
              <a:t>problém</a:t>
            </a:r>
            <a:r>
              <a:rPr lang="en-GB" altLang="cs-CZ" dirty="0">
                <a:latin typeface="Arial" panose="020B0604020202020204" pitchFamily="34" charset="0"/>
              </a:rPr>
              <a:t> </a:t>
            </a:r>
            <a:r>
              <a:rPr lang="en-GB" altLang="cs-CZ" dirty="0" err="1">
                <a:latin typeface="Arial" panose="020B0604020202020204" pitchFamily="34" charset="0"/>
              </a:rPr>
              <a:t>regionálního</a:t>
            </a:r>
            <a:r>
              <a:rPr lang="en-GB" altLang="cs-CZ" dirty="0">
                <a:latin typeface="Arial" panose="020B0604020202020204" pitchFamily="34" charset="0"/>
              </a:rPr>
              <a:t> </a:t>
            </a:r>
            <a:r>
              <a:rPr lang="en-GB" altLang="cs-CZ" dirty="0" err="1">
                <a:latin typeface="Arial" panose="020B0604020202020204" pitchFamily="34" charset="0"/>
              </a:rPr>
              <a:t>znečištění</a:t>
            </a:r>
            <a:r>
              <a:rPr lang="en-GB" altLang="cs-CZ" dirty="0">
                <a:latin typeface="Arial" panose="020B0604020202020204" pitchFamily="34" charset="0"/>
              </a:rPr>
              <a:t> </a:t>
            </a:r>
            <a:r>
              <a:rPr lang="en-GB" altLang="cs-CZ" dirty="0" err="1">
                <a:latin typeface="Arial" panose="020B0604020202020204" pitchFamily="34" charset="0"/>
              </a:rPr>
              <a:t>ovzduší</a:t>
            </a:r>
            <a:r>
              <a:rPr lang="sk-SK" altLang="cs-CZ" dirty="0">
                <a:latin typeface="Arial" panose="020B0604020202020204" pitchFamily="34" charset="0"/>
              </a:rPr>
              <a:t>.</a:t>
            </a:r>
            <a:endParaRPr lang="en-GB" altLang="cs-CZ" dirty="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err="1">
                <a:solidFill>
                  <a:srgbClr val="000000"/>
                </a:solidFill>
                <a:effectLst/>
              </a:rPr>
              <a:t>Částice</a:t>
            </a:r>
            <a:r>
              <a:rPr lang="en-US" dirty="0">
                <a:solidFill>
                  <a:srgbClr val="000000"/>
                </a:solidFill>
                <a:effectLst/>
              </a:rPr>
              <a:t> v </a:t>
            </a:r>
            <a:r>
              <a:rPr lang="en-US" dirty="0" err="1">
                <a:solidFill>
                  <a:srgbClr val="000000"/>
                </a:solidFill>
                <a:effectLst/>
              </a:rPr>
              <a:t>atmosféře</a:t>
            </a:r>
            <a:r>
              <a:rPr lang="en-US" dirty="0">
                <a:solidFill>
                  <a:srgbClr val="000000"/>
                </a:solidFill>
                <a:effectLst/>
              </a:rPr>
              <a:t>, </a:t>
            </a:r>
            <a:r>
              <a:rPr lang="en-US" dirty="0" err="1">
                <a:solidFill>
                  <a:srgbClr val="000000"/>
                </a:solidFill>
                <a:effectLst/>
              </a:rPr>
              <a:t>jejichž</a:t>
            </a:r>
            <a:r>
              <a:rPr lang="en-US" dirty="0">
                <a:solidFill>
                  <a:srgbClr val="000000"/>
                </a:solidFill>
                <a:effectLst/>
              </a:rPr>
              <a:t> </a:t>
            </a:r>
            <a:r>
              <a:rPr lang="en-US" dirty="0" err="1">
                <a:solidFill>
                  <a:srgbClr val="000000"/>
                </a:solidFill>
                <a:effectLst/>
              </a:rPr>
              <a:t>velikost</a:t>
            </a:r>
            <a:r>
              <a:rPr lang="en-US" dirty="0">
                <a:solidFill>
                  <a:srgbClr val="000000"/>
                </a:solidFill>
                <a:effectLst/>
              </a:rPr>
              <a:t> se </a:t>
            </a:r>
            <a:r>
              <a:rPr lang="en-US" dirty="0" err="1">
                <a:solidFill>
                  <a:srgbClr val="000000"/>
                </a:solidFill>
                <a:effectLst/>
              </a:rPr>
              <a:t>pohybuje</a:t>
            </a:r>
            <a:r>
              <a:rPr lang="en-US" dirty="0">
                <a:solidFill>
                  <a:srgbClr val="000000"/>
                </a:solidFill>
                <a:effectLst/>
              </a:rPr>
              <a:t> od </a:t>
            </a:r>
            <a:r>
              <a:rPr lang="en-US" dirty="0" err="1">
                <a:solidFill>
                  <a:srgbClr val="000000"/>
                </a:solidFill>
                <a:effectLst/>
              </a:rPr>
              <a:t>přibližně</a:t>
            </a:r>
            <a:r>
              <a:rPr lang="en-US" dirty="0">
                <a:solidFill>
                  <a:srgbClr val="000000"/>
                </a:solidFill>
                <a:effectLst/>
              </a:rPr>
              <a:t> </a:t>
            </a:r>
            <a:r>
              <a:rPr lang="en-US" dirty="0" err="1">
                <a:solidFill>
                  <a:srgbClr val="000000"/>
                </a:solidFill>
                <a:effectLst/>
              </a:rPr>
              <a:t>půl</a:t>
            </a:r>
            <a:r>
              <a:rPr lang="en-US" dirty="0">
                <a:solidFill>
                  <a:srgbClr val="000000"/>
                </a:solidFill>
                <a:effectLst/>
              </a:rPr>
              <a:t> </a:t>
            </a:r>
            <a:r>
              <a:rPr lang="en-US" dirty="0" err="1">
                <a:solidFill>
                  <a:srgbClr val="000000"/>
                </a:solidFill>
                <a:effectLst/>
              </a:rPr>
              <a:t>milimetru</a:t>
            </a:r>
            <a:r>
              <a:rPr lang="en-US" dirty="0">
                <a:solidFill>
                  <a:srgbClr val="000000"/>
                </a:solidFill>
                <a:effectLst/>
              </a:rPr>
              <a:t> (</a:t>
            </a:r>
            <a:r>
              <a:rPr lang="en-US" dirty="0" err="1">
                <a:solidFill>
                  <a:srgbClr val="000000"/>
                </a:solidFill>
                <a:effectLst/>
              </a:rPr>
              <a:t>velikost</a:t>
            </a:r>
            <a:r>
              <a:rPr lang="en-US" dirty="0">
                <a:solidFill>
                  <a:srgbClr val="000000"/>
                </a:solidFill>
                <a:effectLst/>
              </a:rPr>
              <a:t> </a:t>
            </a:r>
            <a:r>
              <a:rPr lang="en-US" dirty="0" err="1">
                <a:solidFill>
                  <a:srgbClr val="000000"/>
                </a:solidFill>
                <a:effectLst/>
              </a:rPr>
              <a:t>písku</a:t>
            </a:r>
            <a:r>
              <a:rPr lang="en-US" dirty="0">
                <a:solidFill>
                  <a:srgbClr val="000000"/>
                </a:solidFill>
                <a:effectLst/>
              </a:rPr>
              <a:t> </a:t>
            </a:r>
            <a:r>
              <a:rPr lang="en-US" dirty="0" err="1">
                <a:solidFill>
                  <a:srgbClr val="000000"/>
                </a:solidFill>
                <a:effectLst/>
              </a:rPr>
              <a:t>nebo</a:t>
            </a:r>
            <a:r>
              <a:rPr lang="en-US" dirty="0">
                <a:solidFill>
                  <a:srgbClr val="000000"/>
                </a:solidFill>
                <a:effectLst/>
              </a:rPr>
              <a:t> </a:t>
            </a:r>
            <a:r>
              <a:rPr lang="en-US" dirty="0" err="1">
                <a:solidFill>
                  <a:srgbClr val="000000"/>
                </a:solidFill>
                <a:effectLst/>
              </a:rPr>
              <a:t>mrholení</a:t>
            </a:r>
            <a:r>
              <a:rPr lang="en-US" dirty="0">
                <a:solidFill>
                  <a:srgbClr val="000000"/>
                </a:solidFill>
                <a:effectLst/>
              </a:rPr>
              <a:t>) </a:t>
            </a:r>
            <a:r>
              <a:rPr lang="en-US" dirty="0" err="1">
                <a:solidFill>
                  <a:srgbClr val="000000"/>
                </a:solidFill>
                <a:effectLst/>
              </a:rPr>
              <a:t>až</a:t>
            </a:r>
            <a:r>
              <a:rPr lang="en-US" dirty="0">
                <a:solidFill>
                  <a:srgbClr val="000000"/>
                </a:solidFill>
                <a:effectLst/>
              </a:rPr>
              <a:t> po </a:t>
            </a:r>
            <a:r>
              <a:rPr lang="en-US" dirty="0" err="1">
                <a:solidFill>
                  <a:srgbClr val="000000"/>
                </a:solidFill>
                <a:effectLst/>
              </a:rPr>
              <a:t>molekulární</a:t>
            </a:r>
            <a:r>
              <a:rPr lang="en-US" dirty="0">
                <a:solidFill>
                  <a:srgbClr val="000000"/>
                </a:solidFill>
                <a:effectLst/>
              </a:rPr>
              <a:t> </a:t>
            </a:r>
            <a:r>
              <a:rPr lang="en-US" dirty="0" err="1">
                <a:solidFill>
                  <a:srgbClr val="000000"/>
                </a:solidFill>
                <a:effectLst/>
              </a:rPr>
              <a:t>rozměry</a:t>
            </a:r>
            <a:r>
              <a:rPr lang="en-US" dirty="0">
                <a:solidFill>
                  <a:srgbClr val="000000"/>
                </a:solidFill>
                <a:effectLst/>
              </a:rPr>
              <a:t>, </a:t>
            </a:r>
            <a:r>
              <a:rPr lang="en-US" dirty="0" err="1">
                <a:solidFill>
                  <a:srgbClr val="000000"/>
                </a:solidFill>
                <a:effectLst/>
              </a:rPr>
              <a:t>jsou</a:t>
            </a:r>
            <a:r>
              <a:rPr lang="en-US" dirty="0">
                <a:solidFill>
                  <a:srgbClr val="000000"/>
                </a:solidFill>
                <a:effectLst/>
              </a:rPr>
              <a:t> </a:t>
            </a:r>
            <a:r>
              <a:rPr lang="en-US" dirty="0" err="1">
                <a:solidFill>
                  <a:srgbClr val="000000"/>
                </a:solidFill>
                <a:effectLst/>
              </a:rPr>
              <a:t>tvořeny</a:t>
            </a:r>
            <a:r>
              <a:rPr lang="en-US" dirty="0">
                <a:solidFill>
                  <a:srgbClr val="000000"/>
                </a:solidFill>
                <a:effectLst/>
              </a:rPr>
              <a:t> </a:t>
            </a:r>
            <a:r>
              <a:rPr lang="en-US" dirty="0" err="1">
                <a:solidFill>
                  <a:srgbClr val="000000"/>
                </a:solidFill>
                <a:effectLst/>
              </a:rPr>
              <a:t>paletou</a:t>
            </a:r>
            <a:r>
              <a:rPr lang="en-US" dirty="0">
                <a:solidFill>
                  <a:srgbClr val="000000"/>
                </a:solidFill>
                <a:effectLst/>
              </a:rPr>
              <a:t> </a:t>
            </a:r>
            <a:r>
              <a:rPr lang="en-US" dirty="0" err="1">
                <a:solidFill>
                  <a:srgbClr val="000000"/>
                </a:solidFill>
                <a:effectLst/>
              </a:rPr>
              <a:t>materiálů</a:t>
            </a:r>
            <a:r>
              <a:rPr lang="en-US" dirty="0">
                <a:solidFill>
                  <a:srgbClr val="000000"/>
                </a:solidFill>
                <a:effectLst/>
              </a:rPr>
              <a:t> a </a:t>
            </a:r>
            <a:r>
              <a:rPr lang="en-US" dirty="0" err="1">
                <a:solidFill>
                  <a:srgbClr val="000000"/>
                </a:solidFill>
                <a:effectLst/>
              </a:rPr>
              <a:t>diskrétních</a:t>
            </a:r>
            <a:r>
              <a:rPr lang="en-US" dirty="0">
                <a:solidFill>
                  <a:srgbClr val="000000"/>
                </a:solidFill>
                <a:effectLst/>
              </a:rPr>
              <a:t> </a:t>
            </a:r>
            <a:r>
              <a:rPr lang="en-US" dirty="0" err="1">
                <a:solidFill>
                  <a:srgbClr val="000000"/>
                </a:solidFill>
                <a:effectLst/>
              </a:rPr>
              <a:t>objektů</a:t>
            </a:r>
            <a:r>
              <a:rPr lang="en-US" dirty="0">
                <a:solidFill>
                  <a:srgbClr val="000000"/>
                </a:solidFill>
                <a:effectLst/>
              </a:rPr>
              <a:t>, </a:t>
            </a:r>
            <a:r>
              <a:rPr lang="en-US" dirty="0" err="1">
                <a:solidFill>
                  <a:srgbClr val="000000"/>
                </a:solidFill>
                <a:effectLst/>
              </a:rPr>
              <a:t>které</a:t>
            </a:r>
            <a:r>
              <a:rPr lang="en-US" dirty="0">
                <a:solidFill>
                  <a:srgbClr val="000000"/>
                </a:solidFill>
                <a:effectLst/>
              </a:rPr>
              <a:t> </a:t>
            </a:r>
            <a:r>
              <a:rPr lang="en-US" dirty="0" err="1">
                <a:solidFill>
                  <a:srgbClr val="000000"/>
                </a:solidFill>
                <a:effectLst/>
              </a:rPr>
              <a:t>mohou</a:t>
            </a:r>
            <a:r>
              <a:rPr lang="en-US" dirty="0">
                <a:solidFill>
                  <a:srgbClr val="000000"/>
                </a:solidFill>
                <a:effectLst/>
              </a:rPr>
              <a:t> </a:t>
            </a:r>
            <a:r>
              <a:rPr lang="en-US" dirty="0" err="1">
                <a:solidFill>
                  <a:srgbClr val="000000"/>
                </a:solidFill>
                <a:effectLst/>
              </a:rPr>
              <a:t>sestávat</a:t>
            </a:r>
            <a:r>
              <a:rPr lang="en-US" dirty="0">
                <a:solidFill>
                  <a:srgbClr val="000000"/>
                </a:solidFill>
                <a:effectLst/>
              </a:rPr>
              <a:t> </a:t>
            </a:r>
            <a:r>
              <a:rPr lang="en-US" dirty="0" err="1">
                <a:solidFill>
                  <a:srgbClr val="000000"/>
                </a:solidFill>
                <a:effectLst/>
              </a:rPr>
              <a:t>buď</a:t>
            </a:r>
            <a:r>
              <a:rPr lang="en-US" dirty="0">
                <a:solidFill>
                  <a:srgbClr val="000000"/>
                </a:solidFill>
                <a:effectLst/>
              </a:rPr>
              <a:t> z </a:t>
            </a:r>
            <a:r>
              <a:rPr lang="en-US" dirty="0" err="1">
                <a:solidFill>
                  <a:srgbClr val="000000"/>
                </a:solidFill>
                <a:effectLst/>
              </a:rPr>
              <a:t>pevných</a:t>
            </a:r>
            <a:r>
              <a:rPr lang="en-US" dirty="0">
                <a:solidFill>
                  <a:srgbClr val="000000"/>
                </a:solidFill>
                <a:effectLst/>
              </a:rPr>
              <a:t> </a:t>
            </a:r>
            <a:r>
              <a:rPr lang="en-US" dirty="0" err="1">
                <a:solidFill>
                  <a:srgbClr val="000000"/>
                </a:solidFill>
                <a:effectLst/>
              </a:rPr>
              <a:t>látek</a:t>
            </a:r>
            <a:r>
              <a:rPr lang="en-US" dirty="0">
                <a:solidFill>
                  <a:srgbClr val="000000"/>
                </a:solidFill>
                <a:effectLst/>
              </a:rPr>
              <a:t> </a:t>
            </a:r>
            <a:r>
              <a:rPr lang="en-US" dirty="0" err="1">
                <a:solidFill>
                  <a:srgbClr val="000000"/>
                </a:solidFill>
                <a:effectLst/>
              </a:rPr>
              <a:t>nebo</a:t>
            </a:r>
            <a:r>
              <a:rPr lang="en-US" dirty="0">
                <a:solidFill>
                  <a:srgbClr val="000000"/>
                </a:solidFill>
                <a:effectLst/>
              </a:rPr>
              <a:t> </a:t>
            </a:r>
            <a:r>
              <a:rPr lang="en-US" dirty="0" err="1">
                <a:solidFill>
                  <a:srgbClr val="000000"/>
                </a:solidFill>
                <a:effectLst/>
              </a:rPr>
              <a:t>kapiček</a:t>
            </a:r>
            <a:r>
              <a:rPr lang="en-US" dirty="0">
                <a:solidFill>
                  <a:srgbClr val="000000"/>
                </a:solidFill>
                <a:effectLst/>
              </a:rPr>
              <a:t> </a:t>
            </a:r>
            <a:r>
              <a:rPr lang="en-US" dirty="0" err="1">
                <a:solidFill>
                  <a:srgbClr val="000000"/>
                </a:solidFill>
                <a:effectLst/>
              </a:rPr>
              <a:t>kapaliny</a:t>
            </a:r>
            <a:r>
              <a:rPr lang="en-US" dirty="0">
                <a:solidFill>
                  <a:srgbClr val="000000"/>
                </a:solidFill>
                <a:effectLst/>
              </a:rPr>
              <a:t>. K </a:t>
            </a:r>
            <a:r>
              <a:rPr lang="en-US" dirty="0" err="1">
                <a:solidFill>
                  <a:srgbClr val="000000"/>
                </a:solidFill>
                <a:effectLst/>
              </a:rPr>
              <a:t>popisu</a:t>
            </a:r>
            <a:r>
              <a:rPr lang="en-US" dirty="0">
                <a:solidFill>
                  <a:srgbClr val="000000"/>
                </a:solidFill>
                <a:effectLst/>
              </a:rPr>
              <a:t> </a:t>
            </a:r>
            <a:r>
              <a:rPr lang="en-US" dirty="0" err="1">
                <a:solidFill>
                  <a:srgbClr val="000000"/>
                </a:solidFill>
                <a:effectLst/>
              </a:rPr>
              <a:t>atmosférických</a:t>
            </a:r>
            <a:r>
              <a:rPr lang="en-US" dirty="0">
                <a:solidFill>
                  <a:srgbClr val="000000"/>
                </a:solidFill>
                <a:effectLst/>
              </a:rPr>
              <a:t> </a:t>
            </a:r>
            <a:r>
              <a:rPr lang="en-US" dirty="0" err="1">
                <a:solidFill>
                  <a:srgbClr val="000000"/>
                </a:solidFill>
                <a:effectLst/>
              </a:rPr>
              <a:t>částic</a:t>
            </a:r>
            <a:r>
              <a:rPr lang="en-US" dirty="0">
                <a:solidFill>
                  <a:srgbClr val="000000"/>
                </a:solidFill>
                <a:effectLst/>
              </a:rPr>
              <a:t> se </a:t>
            </a:r>
            <a:r>
              <a:rPr lang="en-US" dirty="0" err="1">
                <a:solidFill>
                  <a:srgbClr val="000000"/>
                </a:solidFill>
                <a:effectLst/>
              </a:rPr>
              <a:t>běžně</a:t>
            </a:r>
            <a:r>
              <a:rPr lang="en-US" dirty="0">
                <a:solidFill>
                  <a:srgbClr val="000000"/>
                </a:solidFill>
                <a:effectLst/>
              </a:rPr>
              <a:t> </a:t>
            </a:r>
            <a:r>
              <a:rPr lang="en-US" dirty="0" err="1">
                <a:solidFill>
                  <a:srgbClr val="000000"/>
                </a:solidFill>
                <a:effectLst/>
              </a:rPr>
              <a:t>používá</a:t>
            </a:r>
            <a:r>
              <a:rPr lang="en-US" dirty="0">
                <a:solidFill>
                  <a:srgbClr val="000000"/>
                </a:solidFill>
                <a:effectLst/>
              </a:rPr>
              <a:t> </a:t>
            </a:r>
            <a:r>
              <a:rPr lang="en-US" dirty="0" err="1">
                <a:solidFill>
                  <a:srgbClr val="000000"/>
                </a:solidFill>
                <a:effectLst/>
              </a:rPr>
              <a:t>řada</a:t>
            </a:r>
            <a:r>
              <a:rPr lang="en-US" dirty="0">
                <a:solidFill>
                  <a:srgbClr val="000000"/>
                </a:solidFill>
                <a:effectLst/>
              </a:rPr>
              <a:t> </a:t>
            </a:r>
            <a:r>
              <a:rPr lang="en-US" dirty="0" err="1">
                <a:solidFill>
                  <a:srgbClr val="000000"/>
                </a:solidFill>
                <a:effectLst/>
              </a:rPr>
              <a:t>termínů</a:t>
            </a:r>
            <a:r>
              <a:rPr lang="en-US" dirty="0">
                <a:solidFill>
                  <a:srgbClr val="000000"/>
                </a:solidFill>
                <a:effectLst/>
              </a:rPr>
              <a:t>; </a:t>
            </a:r>
            <a:r>
              <a:rPr lang="en-US" dirty="0" err="1">
                <a:solidFill>
                  <a:srgbClr val="000000"/>
                </a:solidFill>
                <a:effectLst/>
              </a:rPr>
              <a:t>nejdůležitější</a:t>
            </a:r>
            <a:r>
              <a:rPr lang="en-US" dirty="0">
                <a:solidFill>
                  <a:srgbClr val="000000"/>
                </a:solidFill>
                <a:effectLst/>
              </a:rPr>
              <a:t> z </a:t>
            </a:r>
            <a:r>
              <a:rPr lang="en-US" dirty="0" err="1">
                <a:solidFill>
                  <a:srgbClr val="000000"/>
                </a:solidFill>
                <a:effectLst/>
              </a:rPr>
              <a:t>nich</a:t>
            </a:r>
            <a:r>
              <a:rPr lang="en-US" dirty="0">
                <a:solidFill>
                  <a:srgbClr val="000000"/>
                </a:solidFill>
                <a:effectLst/>
              </a:rPr>
              <a:t> </a:t>
            </a:r>
            <a:r>
              <a:rPr lang="en-US" dirty="0" err="1">
                <a:solidFill>
                  <a:srgbClr val="000000"/>
                </a:solidFill>
                <a:effectLst/>
              </a:rPr>
              <a:t>jsou</a:t>
            </a:r>
            <a:r>
              <a:rPr lang="en-US" dirty="0">
                <a:solidFill>
                  <a:srgbClr val="000000"/>
                </a:solidFill>
                <a:effectLst/>
              </a:rPr>
              <a:t> </a:t>
            </a:r>
            <a:r>
              <a:rPr lang="en-US" dirty="0" err="1">
                <a:solidFill>
                  <a:srgbClr val="000000"/>
                </a:solidFill>
                <a:effectLst/>
              </a:rPr>
              <a:t>shrnuty</a:t>
            </a:r>
            <a:r>
              <a:rPr lang="en-US" dirty="0">
                <a:solidFill>
                  <a:srgbClr val="000000"/>
                </a:solidFill>
                <a:effectLst/>
              </a:rPr>
              <a:t> </a:t>
            </a:r>
            <a:r>
              <a:rPr lang="sk-SK" dirty="0">
                <a:solidFill>
                  <a:srgbClr val="000000"/>
                </a:solidFill>
                <a:effectLst/>
              </a:rPr>
              <a:t>zde</a:t>
            </a:r>
            <a:r>
              <a:rPr lang="en-US" dirty="0">
                <a:solidFill>
                  <a:srgbClr val="000000"/>
                </a:solidFill>
                <a:effectLst/>
              </a:rPr>
              <a:t>. I </a:t>
            </a:r>
            <a:r>
              <a:rPr lang="en-US" dirty="0" err="1">
                <a:solidFill>
                  <a:srgbClr val="000000"/>
                </a:solidFill>
                <a:effectLst/>
              </a:rPr>
              <a:t>Arktida</a:t>
            </a:r>
            <a:r>
              <a:rPr lang="en-US" dirty="0">
                <a:solidFill>
                  <a:srgbClr val="000000"/>
                </a:solidFill>
                <a:effectLst/>
              </a:rPr>
              <a:t>, </a:t>
            </a:r>
            <a:r>
              <a:rPr lang="en-US" dirty="0" err="1">
                <a:solidFill>
                  <a:srgbClr val="000000"/>
                </a:solidFill>
                <a:effectLst/>
              </a:rPr>
              <a:t>vzdálená</a:t>
            </a:r>
            <a:r>
              <a:rPr lang="en-US" dirty="0">
                <a:solidFill>
                  <a:srgbClr val="000000"/>
                </a:solidFill>
                <a:effectLst/>
              </a:rPr>
              <a:t> od </a:t>
            </a:r>
            <a:r>
              <a:rPr lang="en-US" dirty="0" err="1">
                <a:solidFill>
                  <a:srgbClr val="000000"/>
                </a:solidFill>
                <a:effectLst/>
              </a:rPr>
              <a:t>zdrojů</a:t>
            </a:r>
            <a:r>
              <a:rPr lang="en-US" dirty="0">
                <a:solidFill>
                  <a:srgbClr val="000000"/>
                </a:solidFill>
                <a:effectLst/>
              </a:rPr>
              <a:t> </a:t>
            </a:r>
            <a:r>
              <a:rPr lang="en-US" dirty="0" err="1">
                <a:solidFill>
                  <a:srgbClr val="000000"/>
                </a:solidFill>
                <a:effectLst/>
              </a:rPr>
              <a:t>průmyslového</a:t>
            </a:r>
            <a:r>
              <a:rPr lang="en-US" dirty="0">
                <a:solidFill>
                  <a:srgbClr val="000000"/>
                </a:solidFill>
                <a:effectLst/>
              </a:rPr>
              <a:t> </a:t>
            </a:r>
            <a:r>
              <a:rPr lang="en-US" dirty="0" err="1">
                <a:solidFill>
                  <a:srgbClr val="000000"/>
                </a:solidFill>
                <a:effectLst/>
              </a:rPr>
              <a:t>znečištění</a:t>
            </a:r>
            <a:r>
              <a:rPr lang="en-US" dirty="0">
                <a:solidFill>
                  <a:srgbClr val="000000"/>
                </a:solidFill>
                <a:effectLst/>
              </a:rPr>
              <a:t>, je </a:t>
            </a:r>
            <a:r>
              <a:rPr lang="en-US" dirty="0" err="1">
                <a:solidFill>
                  <a:srgbClr val="000000"/>
                </a:solidFill>
                <a:effectLst/>
              </a:rPr>
              <a:t>každoročně</a:t>
            </a:r>
            <a:r>
              <a:rPr lang="en-US" dirty="0">
                <a:solidFill>
                  <a:srgbClr val="000000"/>
                </a:solidFill>
                <a:effectLst/>
              </a:rPr>
              <a:t> od </a:t>
            </a:r>
            <a:r>
              <a:rPr lang="en-US" dirty="0" err="1">
                <a:solidFill>
                  <a:srgbClr val="000000"/>
                </a:solidFill>
                <a:effectLst/>
              </a:rPr>
              <a:t>října</a:t>
            </a:r>
            <a:r>
              <a:rPr lang="en-US" dirty="0">
                <a:solidFill>
                  <a:srgbClr val="000000"/>
                </a:solidFill>
                <a:effectLst/>
              </a:rPr>
              <a:t> do </a:t>
            </a:r>
            <a:r>
              <a:rPr lang="en-US" dirty="0" err="1">
                <a:solidFill>
                  <a:srgbClr val="000000"/>
                </a:solidFill>
                <a:effectLst/>
              </a:rPr>
              <a:t>května</a:t>
            </a:r>
            <a:r>
              <a:rPr lang="en-US" dirty="0">
                <a:solidFill>
                  <a:srgbClr val="000000"/>
                </a:solidFill>
                <a:effectLst/>
              </a:rPr>
              <a:t> </a:t>
            </a:r>
            <a:r>
              <a:rPr lang="en-US" dirty="0" err="1">
                <a:solidFill>
                  <a:srgbClr val="000000"/>
                </a:solidFill>
                <a:effectLst/>
              </a:rPr>
              <a:t>postižena</a:t>
            </a:r>
            <a:r>
              <a:rPr lang="en-US" dirty="0">
                <a:solidFill>
                  <a:srgbClr val="000000"/>
                </a:solidFill>
                <a:effectLst/>
              </a:rPr>
              <a:t> </a:t>
            </a:r>
            <a:r>
              <a:rPr lang="en-US" dirty="0" err="1">
                <a:solidFill>
                  <a:srgbClr val="000000"/>
                </a:solidFill>
                <a:effectLst/>
              </a:rPr>
              <a:t>zákalem</a:t>
            </a:r>
            <a:r>
              <a:rPr lang="en-US" dirty="0">
                <a:solidFill>
                  <a:srgbClr val="000000"/>
                </a:solidFill>
                <a:effectLst/>
              </a:rPr>
              <a:t> </a:t>
            </a:r>
            <a:r>
              <a:rPr lang="en-US" dirty="0" err="1">
                <a:solidFill>
                  <a:srgbClr val="000000"/>
                </a:solidFill>
                <a:effectLst/>
              </a:rPr>
              <a:t>vzdušných</a:t>
            </a:r>
            <a:r>
              <a:rPr lang="en-US" dirty="0">
                <a:solidFill>
                  <a:srgbClr val="000000"/>
                </a:solidFill>
                <a:effectLst/>
              </a:rPr>
              <a:t> </a:t>
            </a:r>
            <a:r>
              <a:rPr lang="en-US" dirty="0" err="1">
                <a:solidFill>
                  <a:srgbClr val="000000"/>
                </a:solidFill>
                <a:effectLst/>
              </a:rPr>
              <a:t>částic</a:t>
            </a:r>
            <a:r>
              <a:rPr lang="en-US" dirty="0">
                <a:solidFill>
                  <a:srgbClr val="000000"/>
                </a:solidFill>
                <a:effectLst/>
              </a:rPr>
              <a:t>.</a:t>
            </a:r>
            <a:endParaRPr lang="sk-SK" dirty="0">
              <a:solidFill>
                <a:srgbClr val="000000"/>
              </a:solidFill>
              <a:effectLst/>
            </a:endParaRPr>
          </a:p>
          <a:p>
            <a:pPr rtl="0"/>
            <a:r>
              <a:rPr lang="en-US" dirty="0" err="1">
                <a:solidFill>
                  <a:srgbClr val="000000"/>
                </a:solidFill>
                <a:effectLst/>
              </a:rPr>
              <a:t>Částice</a:t>
            </a:r>
            <a:r>
              <a:rPr lang="en-US" dirty="0">
                <a:solidFill>
                  <a:srgbClr val="000000"/>
                </a:solidFill>
                <a:effectLst/>
              </a:rPr>
              <a:t> </a:t>
            </a:r>
            <a:r>
              <a:rPr lang="en-US" dirty="0" err="1">
                <a:solidFill>
                  <a:srgbClr val="000000"/>
                </a:solidFill>
                <a:effectLst/>
              </a:rPr>
              <a:t>tvoří</a:t>
            </a:r>
            <a:r>
              <a:rPr lang="en-US" dirty="0">
                <a:solidFill>
                  <a:srgbClr val="000000"/>
                </a:solidFill>
                <a:effectLst/>
              </a:rPr>
              <a:t> </a:t>
            </a:r>
            <a:r>
              <a:rPr lang="en-US" dirty="0" err="1">
                <a:solidFill>
                  <a:srgbClr val="000000"/>
                </a:solidFill>
                <a:effectLst/>
              </a:rPr>
              <a:t>nejviditelnější</a:t>
            </a:r>
            <a:r>
              <a:rPr lang="en-US" dirty="0">
                <a:solidFill>
                  <a:srgbClr val="000000"/>
                </a:solidFill>
                <a:effectLst/>
              </a:rPr>
              <a:t> a </a:t>
            </a:r>
            <a:r>
              <a:rPr lang="en-US" dirty="0" err="1">
                <a:solidFill>
                  <a:srgbClr val="000000"/>
                </a:solidFill>
                <a:effectLst/>
              </a:rPr>
              <a:t>nejzřejmější</a:t>
            </a:r>
            <a:r>
              <a:rPr lang="en-US" dirty="0">
                <a:solidFill>
                  <a:srgbClr val="000000"/>
                </a:solidFill>
                <a:effectLst/>
              </a:rPr>
              <a:t> </a:t>
            </a:r>
            <a:r>
              <a:rPr lang="en-US" dirty="0" err="1">
                <a:solidFill>
                  <a:srgbClr val="000000"/>
                </a:solidFill>
                <a:effectLst/>
              </a:rPr>
              <a:t>formu</a:t>
            </a:r>
            <a:r>
              <a:rPr lang="en-US" dirty="0">
                <a:solidFill>
                  <a:srgbClr val="000000"/>
                </a:solidFill>
                <a:effectLst/>
              </a:rPr>
              <a:t> </a:t>
            </a:r>
            <a:r>
              <a:rPr lang="en-US" dirty="0" err="1">
                <a:solidFill>
                  <a:srgbClr val="000000"/>
                </a:solidFill>
                <a:effectLst/>
              </a:rPr>
              <a:t>znečištění</a:t>
            </a:r>
            <a:r>
              <a:rPr lang="en-US" dirty="0">
                <a:solidFill>
                  <a:srgbClr val="000000"/>
                </a:solidFill>
                <a:effectLst/>
              </a:rPr>
              <a:t> </a:t>
            </a:r>
            <a:r>
              <a:rPr lang="en-US" dirty="0" err="1">
                <a:solidFill>
                  <a:srgbClr val="000000"/>
                </a:solidFill>
                <a:effectLst/>
              </a:rPr>
              <a:t>ovzduší</a:t>
            </a:r>
            <a:r>
              <a:rPr lang="en-US" dirty="0">
                <a:solidFill>
                  <a:srgbClr val="000000"/>
                </a:solidFill>
                <a:effectLst/>
              </a:rPr>
              <a:t>. </a:t>
            </a:r>
            <a:r>
              <a:rPr lang="en-US" dirty="0" err="1">
                <a:solidFill>
                  <a:srgbClr val="000000"/>
                </a:solidFill>
                <a:effectLst/>
              </a:rPr>
              <a:t>Atmosférické</a:t>
            </a:r>
            <a:r>
              <a:rPr lang="en-US" dirty="0">
                <a:solidFill>
                  <a:srgbClr val="000000"/>
                </a:solidFill>
                <a:effectLst/>
              </a:rPr>
              <a:t> </a:t>
            </a:r>
            <a:r>
              <a:rPr lang="en-US" dirty="0" err="1">
                <a:solidFill>
                  <a:srgbClr val="000000"/>
                </a:solidFill>
                <a:effectLst/>
              </a:rPr>
              <a:t>aerosoly</a:t>
            </a:r>
            <a:r>
              <a:rPr lang="en-US" dirty="0">
                <a:solidFill>
                  <a:srgbClr val="000000"/>
                </a:solidFill>
                <a:effectLst/>
              </a:rPr>
              <a:t> </a:t>
            </a:r>
            <a:r>
              <a:rPr lang="en-US" dirty="0" err="1">
                <a:solidFill>
                  <a:srgbClr val="000000"/>
                </a:solidFill>
                <a:effectLst/>
              </a:rPr>
              <a:t>jsou</a:t>
            </a:r>
            <a:r>
              <a:rPr lang="en-US" dirty="0">
                <a:solidFill>
                  <a:srgbClr val="000000"/>
                </a:solidFill>
                <a:effectLst/>
              </a:rPr>
              <a:t> </a:t>
            </a:r>
            <a:r>
              <a:rPr lang="en-US" dirty="0" err="1">
                <a:solidFill>
                  <a:srgbClr val="000000"/>
                </a:solidFill>
                <a:effectLst/>
              </a:rPr>
              <a:t>pevné</a:t>
            </a:r>
            <a:r>
              <a:rPr lang="en-US" dirty="0">
                <a:solidFill>
                  <a:srgbClr val="000000"/>
                </a:solidFill>
                <a:effectLst/>
              </a:rPr>
              <a:t> </a:t>
            </a:r>
            <a:r>
              <a:rPr lang="en-US" dirty="0" err="1">
                <a:solidFill>
                  <a:srgbClr val="000000"/>
                </a:solidFill>
                <a:effectLst/>
              </a:rPr>
              <a:t>nebo</a:t>
            </a:r>
            <a:r>
              <a:rPr lang="en-US" dirty="0">
                <a:solidFill>
                  <a:srgbClr val="000000"/>
                </a:solidFill>
                <a:effectLst/>
              </a:rPr>
              <a:t> </a:t>
            </a:r>
            <a:r>
              <a:rPr lang="en-US" dirty="0" err="1">
                <a:solidFill>
                  <a:srgbClr val="000000"/>
                </a:solidFill>
                <a:effectLst/>
              </a:rPr>
              <a:t>kapalné</a:t>
            </a:r>
            <a:r>
              <a:rPr lang="en-US" dirty="0">
                <a:solidFill>
                  <a:srgbClr val="000000"/>
                </a:solidFill>
                <a:effectLst/>
              </a:rPr>
              <a:t> </a:t>
            </a:r>
            <a:r>
              <a:rPr lang="en-US" dirty="0" err="1">
                <a:solidFill>
                  <a:srgbClr val="000000"/>
                </a:solidFill>
                <a:effectLst/>
              </a:rPr>
              <a:t>částice</a:t>
            </a:r>
            <a:r>
              <a:rPr lang="en-US" dirty="0">
                <a:solidFill>
                  <a:srgbClr val="000000"/>
                </a:solidFill>
                <a:effectLst/>
              </a:rPr>
              <a:t> o </a:t>
            </a:r>
            <a:r>
              <a:rPr lang="en-US" dirty="0" err="1">
                <a:solidFill>
                  <a:srgbClr val="000000"/>
                </a:solidFill>
                <a:effectLst/>
              </a:rPr>
              <a:t>průměru</a:t>
            </a:r>
            <a:r>
              <a:rPr lang="en-US" dirty="0">
                <a:solidFill>
                  <a:srgbClr val="000000"/>
                </a:solidFill>
                <a:effectLst/>
              </a:rPr>
              <a:t> </a:t>
            </a:r>
            <a:r>
              <a:rPr lang="en-US" dirty="0" err="1">
                <a:solidFill>
                  <a:srgbClr val="000000"/>
                </a:solidFill>
                <a:effectLst/>
              </a:rPr>
              <a:t>menším</a:t>
            </a:r>
            <a:r>
              <a:rPr lang="en-US" dirty="0">
                <a:solidFill>
                  <a:srgbClr val="000000"/>
                </a:solidFill>
                <a:effectLst/>
              </a:rPr>
              <a:t> </a:t>
            </a:r>
            <a:r>
              <a:rPr lang="en-US" dirty="0" err="1">
                <a:solidFill>
                  <a:srgbClr val="000000"/>
                </a:solidFill>
                <a:effectLst/>
              </a:rPr>
              <a:t>než</a:t>
            </a:r>
            <a:r>
              <a:rPr lang="en-US" dirty="0">
                <a:solidFill>
                  <a:srgbClr val="000000"/>
                </a:solidFill>
                <a:effectLst/>
              </a:rPr>
              <a:t> 100 </a:t>
            </a:r>
            <a:r>
              <a:rPr lang="el-GR" dirty="0">
                <a:solidFill>
                  <a:srgbClr val="000000"/>
                </a:solidFill>
                <a:effectLst/>
              </a:rPr>
              <a:t>μ</a:t>
            </a:r>
            <a:r>
              <a:rPr lang="en-US" dirty="0">
                <a:solidFill>
                  <a:srgbClr val="000000"/>
                </a:solidFill>
                <a:effectLst/>
              </a:rPr>
              <a:t>m. </a:t>
            </a:r>
            <a:r>
              <a:rPr lang="en-US" dirty="0" err="1">
                <a:solidFill>
                  <a:srgbClr val="000000"/>
                </a:solidFill>
                <a:effectLst/>
              </a:rPr>
              <a:t>Částice</a:t>
            </a:r>
            <a:r>
              <a:rPr lang="en-US" dirty="0">
                <a:solidFill>
                  <a:srgbClr val="000000"/>
                </a:solidFill>
                <a:effectLst/>
              </a:rPr>
              <a:t> </a:t>
            </a:r>
            <a:r>
              <a:rPr lang="en-US" dirty="0" err="1">
                <a:solidFill>
                  <a:srgbClr val="000000"/>
                </a:solidFill>
                <a:effectLst/>
              </a:rPr>
              <a:t>znečišťujících</a:t>
            </a:r>
            <a:r>
              <a:rPr lang="en-US" dirty="0">
                <a:solidFill>
                  <a:srgbClr val="000000"/>
                </a:solidFill>
                <a:effectLst/>
              </a:rPr>
              <a:t> </a:t>
            </a:r>
            <a:r>
              <a:rPr lang="en-US" dirty="0" err="1">
                <a:solidFill>
                  <a:srgbClr val="000000"/>
                </a:solidFill>
                <a:effectLst/>
              </a:rPr>
              <a:t>látek</a:t>
            </a:r>
            <a:r>
              <a:rPr lang="en-US" dirty="0">
                <a:solidFill>
                  <a:srgbClr val="000000"/>
                </a:solidFill>
                <a:effectLst/>
              </a:rPr>
              <a:t> v </a:t>
            </a:r>
            <a:r>
              <a:rPr lang="en-US" dirty="0" err="1">
                <a:solidFill>
                  <a:srgbClr val="000000"/>
                </a:solidFill>
                <a:effectLst/>
              </a:rPr>
              <a:t>rozmezí</a:t>
            </a:r>
            <a:r>
              <a:rPr lang="en-US" dirty="0">
                <a:solidFill>
                  <a:srgbClr val="000000"/>
                </a:solidFill>
                <a:effectLst/>
              </a:rPr>
              <a:t> 0,001 </a:t>
            </a:r>
            <a:r>
              <a:rPr lang="en-US" dirty="0" err="1">
                <a:solidFill>
                  <a:srgbClr val="000000"/>
                </a:solidFill>
                <a:effectLst/>
              </a:rPr>
              <a:t>až</a:t>
            </a:r>
            <a:r>
              <a:rPr lang="en-US" dirty="0">
                <a:solidFill>
                  <a:srgbClr val="000000"/>
                </a:solidFill>
                <a:effectLst/>
              </a:rPr>
              <a:t> 10 </a:t>
            </a:r>
            <a:r>
              <a:rPr lang="el-GR" dirty="0">
                <a:solidFill>
                  <a:srgbClr val="000000"/>
                </a:solidFill>
                <a:effectLst/>
              </a:rPr>
              <a:t>μ</a:t>
            </a:r>
            <a:r>
              <a:rPr lang="en-US" dirty="0">
                <a:solidFill>
                  <a:srgbClr val="000000"/>
                </a:solidFill>
                <a:effectLst/>
              </a:rPr>
              <a:t>m </a:t>
            </a:r>
            <a:r>
              <a:rPr lang="en-US" dirty="0" err="1">
                <a:solidFill>
                  <a:srgbClr val="000000"/>
                </a:solidFill>
                <a:effectLst/>
              </a:rPr>
              <a:t>jsou</a:t>
            </a:r>
            <a:r>
              <a:rPr lang="en-US" dirty="0">
                <a:solidFill>
                  <a:srgbClr val="000000"/>
                </a:solidFill>
                <a:effectLst/>
              </a:rPr>
              <a:t> </a:t>
            </a:r>
            <a:r>
              <a:rPr lang="en-US" dirty="0" err="1">
                <a:solidFill>
                  <a:srgbClr val="000000"/>
                </a:solidFill>
                <a:effectLst/>
              </a:rPr>
              <a:t>běžně</a:t>
            </a:r>
            <a:r>
              <a:rPr lang="en-US" dirty="0">
                <a:solidFill>
                  <a:srgbClr val="000000"/>
                </a:solidFill>
                <a:effectLst/>
              </a:rPr>
              <a:t> </a:t>
            </a:r>
            <a:r>
              <a:rPr lang="en-US" dirty="0" err="1">
                <a:solidFill>
                  <a:srgbClr val="000000"/>
                </a:solidFill>
                <a:effectLst/>
              </a:rPr>
              <a:t>suspendovány</a:t>
            </a:r>
            <a:r>
              <a:rPr lang="en-US" dirty="0">
                <a:solidFill>
                  <a:srgbClr val="000000"/>
                </a:solidFill>
                <a:effectLst/>
              </a:rPr>
              <a:t> </a:t>
            </a:r>
            <a:r>
              <a:rPr lang="en-US" dirty="0" err="1">
                <a:solidFill>
                  <a:srgbClr val="000000"/>
                </a:solidFill>
                <a:effectLst/>
              </a:rPr>
              <a:t>ve</a:t>
            </a:r>
            <a:r>
              <a:rPr lang="en-US" dirty="0">
                <a:solidFill>
                  <a:srgbClr val="000000"/>
                </a:solidFill>
                <a:effectLst/>
              </a:rPr>
              <a:t> </a:t>
            </a:r>
            <a:r>
              <a:rPr lang="en-US" dirty="0" err="1">
                <a:solidFill>
                  <a:srgbClr val="000000"/>
                </a:solidFill>
                <a:effectLst/>
              </a:rPr>
              <a:t>vzduchu</a:t>
            </a:r>
            <a:r>
              <a:rPr lang="en-US" dirty="0">
                <a:solidFill>
                  <a:srgbClr val="000000"/>
                </a:solidFill>
                <a:effectLst/>
              </a:rPr>
              <a:t> v </a:t>
            </a:r>
            <a:r>
              <a:rPr lang="en-US" dirty="0" err="1">
                <a:solidFill>
                  <a:srgbClr val="000000"/>
                </a:solidFill>
                <a:effectLst/>
              </a:rPr>
              <a:t>blízkosti</a:t>
            </a:r>
            <a:r>
              <a:rPr lang="en-US" dirty="0">
                <a:solidFill>
                  <a:srgbClr val="000000"/>
                </a:solidFill>
                <a:effectLst/>
              </a:rPr>
              <a:t> </a:t>
            </a:r>
            <a:r>
              <a:rPr lang="en-US" dirty="0" err="1">
                <a:solidFill>
                  <a:srgbClr val="000000"/>
                </a:solidFill>
                <a:effectLst/>
              </a:rPr>
              <a:t>zdrojů</a:t>
            </a:r>
            <a:r>
              <a:rPr lang="en-US" dirty="0">
                <a:solidFill>
                  <a:srgbClr val="000000"/>
                </a:solidFill>
                <a:effectLst/>
              </a:rPr>
              <a:t> </a:t>
            </a:r>
            <a:r>
              <a:rPr lang="en-US" dirty="0" err="1">
                <a:solidFill>
                  <a:srgbClr val="000000"/>
                </a:solidFill>
                <a:effectLst/>
              </a:rPr>
              <a:t>znečištění</a:t>
            </a:r>
            <a:r>
              <a:rPr lang="en-US" dirty="0">
                <a:solidFill>
                  <a:srgbClr val="000000"/>
                </a:solidFill>
                <a:effectLst/>
              </a:rPr>
              <a:t>, </a:t>
            </a:r>
            <a:r>
              <a:rPr lang="en-US" dirty="0" err="1">
                <a:solidFill>
                  <a:srgbClr val="000000"/>
                </a:solidFill>
                <a:effectLst/>
              </a:rPr>
              <a:t>jako</a:t>
            </a:r>
            <a:r>
              <a:rPr lang="en-US" dirty="0">
                <a:solidFill>
                  <a:srgbClr val="000000"/>
                </a:solidFill>
                <a:effectLst/>
              </a:rPr>
              <a:t> je </a:t>
            </a:r>
            <a:r>
              <a:rPr lang="en-US" dirty="0" err="1">
                <a:solidFill>
                  <a:srgbClr val="000000"/>
                </a:solidFill>
                <a:effectLst/>
              </a:rPr>
              <a:t>městská</a:t>
            </a:r>
            <a:r>
              <a:rPr lang="en-US" dirty="0">
                <a:solidFill>
                  <a:srgbClr val="000000"/>
                </a:solidFill>
                <a:effectLst/>
              </a:rPr>
              <a:t> </a:t>
            </a:r>
            <a:r>
              <a:rPr lang="en-US" dirty="0" err="1">
                <a:solidFill>
                  <a:srgbClr val="000000"/>
                </a:solidFill>
                <a:effectLst/>
              </a:rPr>
              <a:t>atmosféra</a:t>
            </a:r>
            <a:r>
              <a:rPr lang="en-US" dirty="0">
                <a:solidFill>
                  <a:srgbClr val="000000"/>
                </a:solidFill>
                <a:effectLst/>
              </a:rPr>
              <a:t>, </a:t>
            </a:r>
            <a:r>
              <a:rPr lang="en-US" dirty="0" err="1">
                <a:solidFill>
                  <a:srgbClr val="000000"/>
                </a:solidFill>
                <a:effectLst/>
              </a:rPr>
              <a:t>průmyslové</a:t>
            </a:r>
            <a:r>
              <a:rPr lang="en-US" dirty="0">
                <a:solidFill>
                  <a:srgbClr val="000000"/>
                </a:solidFill>
                <a:effectLst/>
              </a:rPr>
              <a:t> </a:t>
            </a:r>
            <a:r>
              <a:rPr lang="en-US" dirty="0" err="1">
                <a:solidFill>
                  <a:srgbClr val="000000"/>
                </a:solidFill>
                <a:effectLst/>
              </a:rPr>
              <a:t>závody</a:t>
            </a:r>
            <a:r>
              <a:rPr lang="en-US" dirty="0">
                <a:solidFill>
                  <a:srgbClr val="000000"/>
                </a:solidFill>
                <a:effectLst/>
              </a:rPr>
              <a:t>, </a:t>
            </a:r>
            <a:r>
              <a:rPr lang="en-US" dirty="0" err="1">
                <a:solidFill>
                  <a:srgbClr val="000000"/>
                </a:solidFill>
                <a:effectLst/>
              </a:rPr>
              <a:t>dálnice</a:t>
            </a:r>
            <a:r>
              <a:rPr lang="en-US" dirty="0">
                <a:solidFill>
                  <a:srgbClr val="000000"/>
                </a:solidFill>
                <a:effectLst/>
              </a:rPr>
              <a:t> a </a:t>
            </a:r>
            <a:r>
              <a:rPr lang="en-US" dirty="0" err="1">
                <a:solidFill>
                  <a:srgbClr val="000000"/>
                </a:solidFill>
                <a:effectLst/>
              </a:rPr>
              <a:t>elektrárny</a:t>
            </a:r>
            <a:r>
              <a:rPr lang="en-US" dirty="0">
                <a:solidFill>
                  <a:srgbClr val="000000"/>
                </a:solidFill>
                <a:effectLst/>
              </a:rPr>
              <a:t>.</a:t>
            </a:r>
          </a:p>
          <a:p>
            <a:endParaRPr lang="sk-SK"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6</a:t>
            </a:fld>
            <a:endParaRPr lang="cs-CZ" altLang="cs-CZ"/>
          </a:p>
        </p:txBody>
      </p:sp>
    </p:spTree>
    <p:extLst>
      <p:ext uri="{BB962C8B-B14F-4D97-AF65-F5344CB8AC3E}">
        <p14:creationId xmlns:p14="http://schemas.microsoft.com/office/powerpoint/2010/main" val="30082823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FAE65008-2AEA-4B47-84E4-153055995E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4D537073-E3DE-4480-8270-F78B66FC034E}" type="slidenum">
              <a:rPr lang="hu-HU" altLang="cs-CZ">
                <a:latin typeface="Times New Roman" panose="02020603050405020304" pitchFamily="18" charset="0"/>
              </a:rPr>
              <a:pPr eaLnBrk="1" hangingPunct="1">
                <a:spcBef>
                  <a:spcPct val="0"/>
                </a:spcBef>
              </a:pPr>
              <a:t>65</a:t>
            </a:fld>
            <a:endParaRPr lang="hu-HU" altLang="cs-CZ">
              <a:latin typeface="Times New Roman" panose="02020603050405020304" pitchFamily="18" charset="0"/>
            </a:endParaRPr>
          </a:p>
        </p:txBody>
      </p:sp>
      <p:sp>
        <p:nvSpPr>
          <p:cNvPr id="59395" name="Rectangle 2">
            <a:extLst>
              <a:ext uri="{FF2B5EF4-FFF2-40B4-BE49-F238E27FC236}">
                <a16:creationId xmlns:a16="http://schemas.microsoft.com/office/drawing/2014/main" id="{1AD661FF-5F4E-4EEA-9D40-808625967878}"/>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626ED314-A855-425F-B1C6-82AEB27BF0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err="1"/>
              <a:t>Kvůli</a:t>
            </a:r>
            <a:r>
              <a:rPr lang="en-US" dirty="0"/>
              <a:t> </a:t>
            </a:r>
            <a:r>
              <a:rPr lang="en-US" dirty="0" err="1"/>
              <a:t>působení</a:t>
            </a:r>
            <a:r>
              <a:rPr lang="en-US" dirty="0"/>
              <a:t> </a:t>
            </a:r>
            <a:r>
              <a:rPr lang="en-US" dirty="0" err="1"/>
              <a:t>vodíkových</a:t>
            </a:r>
            <a:r>
              <a:rPr lang="en-US" dirty="0"/>
              <a:t> </a:t>
            </a:r>
            <a:r>
              <a:rPr lang="en-US" dirty="0" err="1"/>
              <a:t>iontů</a:t>
            </a:r>
            <a:r>
              <a:rPr lang="en-US" dirty="0"/>
              <a:t> je </a:t>
            </a:r>
            <a:r>
              <a:rPr lang="en-US" dirty="0" err="1"/>
              <a:t>vápenec</a:t>
            </a:r>
            <a:r>
              <a:rPr lang="en-US" dirty="0"/>
              <a:t>, CaCO3, </a:t>
            </a:r>
            <a:r>
              <a:rPr lang="en-US" dirty="0" err="1"/>
              <a:t>obzvláště</a:t>
            </a:r>
            <a:r>
              <a:rPr lang="en-US" dirty="0"/>
              <a:t> </a:t>
            </a:r>
            <a:r>
              <a:rPr lang="en-US" dirty="0" err="1"/>
              <a:t>citlivý</a:t>
            </a:r>
            <a:r>
              <a:rPr lang="en-US" dirty="0"/>
              <a:t> </a:t>
            </a:r>
            <a:r>
              <a:rPr lang="en-US" dirty="0" err="1"/>
              <a:t>na</a:t>
            </a:r>
            <a:r>
              <a:rPr lang="en-US" dirty="0"/>
              <a:t> </a:t>
            </a:r>
            <a:r>
              <a:rPr lang="en-US" dirty="0" err="1"/>
              <a:t>poškození</a:t>
            </a:r>
            <a:r>
              <a:rPr lang="en-US" dirty="0"/>
              <a:t> </a:t>
            </a:r>
            <a:r>
              <a:rPr lang="en-US" dirty="0" err="1"/>
              <a:t>kyselými</a:t>
            </a:r>
            <a:r>
              <a:rPr lang="en-US" dirty="0"/>
              <a:t> </a:t>
            </a:r>
            <a:r>
              <a:rPr lang="en-US" dirty="0" err="1"/>
              <a:t>dešti</a:t>
            </a:r>
            <a:endParaRPr lang="en-US" dirty="0"/>
          </a:p>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66</a:t>
            </a:fld>
            <a:endParaRPr lang="cs-CZ" altLang="cs-CZ"/>
          </a:p>
        </p:txBody>
      </p:sp>
    </p:spTree>
    <p:extLst>
      <p:ext uri="{BB962C8B-B14F-4D97-AF65-F5344CB8AC3E}">
        <p14:creationId xmlns:p14="http://schemas.microsoft.com/office/powerpoint/2010/main" val="20155786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78712060-2017-4447-A8CA-B429CB4D3E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31A490CE-CAD3-4806-998F-70A4E7833B21}" type="slidenum">
              <a:rPr lang="hu-HU" altLang="cs-CZ">
                <a:latin typeface="Times New Roman" panose="02020603050405020304" pitchFamily="18" charset="0"/>
              </a:rPr>
              <a:pPr eaLnBrk="1" hangingPunct="1">
                <a:spcBef>
                  <a:spcPct val="0"/>
                </a:spcBef>
              </a:pPr>
              <a:t>67</a:t>
            </a:fld>
            <a:endParaRPr lang="hu-HU" altLang="cs-CZ">
              <a:latin typeface="Times New Roman" panose="02020603050405020304" pitchFamily="18" charset="0"/>
            </a:endParaRPr>
          </a:p>
        </p:txBody>
      </p:sp>
      <p:sp>
        <p:nvSpPr>
          <p:cNvPr id="63491" name="Rectangle 2">
            <a:extLst>
              <a:ext uri="{FF2B5EF4-FFF2-40B4-BE49-F238E27FC236}">
                <a16:creationId xmlns:a16="http://schemas.microsoft.com/office/drawing/2014/main" id="{CCC221E2-E523-4D53-AAB4-BE3798253B47}"/>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BB963192-79F2-44C7-8095-3238571E44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dirty="0">
              <a:latin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E710AF6F-3631-4B95-B6CB-F2F5CC290A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C4252CD7-EC50-4A72-AAF0-40022C3C778B}" type="slidenum">
              <a:rPr lang="hu-HU" altLang="cs-CZ">
                <a:latin typeface="Times New Roman" panose="02020603050405020304" pitchFamily="18" charset="0"/>
              </a:rPr>
              <a:pPr eaLnBrk="1" hangingPunct="1">
                <a:spcBef>
                  <a:spcPct val="0"/>
                </a:spcBef>
              </a:pPr>
              <a:t>68</a:t>
            </a:fld>
            <a:endParaRPr lang="hu-HU" altLang="cs-CZ">
              <a:latin typeface="Times New Roman" panose="02020603050405020304" pitchFamily="18" charset="0"/>
            </a:endParaRPr>
          </a:p>
        </p:txBody>
      </p:sp>
      <p:sp>
        <p:nvSpPr>
          <p:cNvPr id="65539" name="Rectangle 2">
            <a:extLst>
              <a:ext uri="{FF2B5EF4-FFF2-40B4-BE49-F238E27FC236}">
                <a16:creationId xmlns:a16="http://schemas.microsoft.com/office/drawing/2014/main" id="{9F85478F-B032-4B82-80D4-E969794ED631}"/>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4252AA5E-BA4C-4616-8B6D-19616FD80C3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E21CC6BD-C468-4256-8597-2B0DAB01C6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3C2D27E5-B9E8-402F-A2EE-FF3ECE580F14}" type="slidenum">
              <a:rPr lang="hu-HU" altLang="cs-CZ">
                <a:latin typeface="Times New Roman" panose="02020603050405020304" pitchFamily="18" charset="0"/>
              </a:rPr>
              <a:pPr eaLnBrk="1" hangingPunct="1">
                <a:spcBef>
                  <a:spcPct val="0"/>
                </a:spcBef>
              </a:pPr>
              <a:t>69</a:t>
            </a:fld>
            <a:endParaRPr lang="hu-HU" altLang="cs-CZ">
              <a:latin typeface="Times New Roman" panose="02020603050405020304" pitchFamily="18" charset="0"/>
            </a:endParaRPr>
          </a:p>
        </p:txBody>
      </p:sp>
      <p:sp>
        <p:nvSpPr>
          <p:cNvPr id="68611" name="Rectangle 2">
            <a:extLst>
              <a:ext uri="{FF2B5EF4-FFF2-40B4-BE49-F238E27FC236}">
                <a16:creationId xmlns:a16="http://schemas.microsoft.com/office/drawing/2014/main" id="{67BF070C-E5ED-438E-A691-5A618F7B1470}"/>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7A2D9F24-A44B-4F12-BE94-730EA0568E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70</a:t>
            </a:fld>
            <a:endParaRPr lang="cs-CZ" altLang="cs-CZ"/>
          </a:p>
        </p:txBody>
      </p:sp>
    </p:spTree>
    <p:extLst>
      <p:ext uri="{BB962C8B-B14F-4D97-AF65-F5344CB8AC3E}">
        <p14:creationId xmlns:p14="http://schemas.microsoft.com/office/powerpoint/2010/main" val="33019768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72</a:t>
            </a:fld>
            <a:endParaRPr lang="cs-CZ" altLang="cs-CZ"/>
          </a:p>
        </p:txBody>
      </p:sp>
    </p:spTree>
    <p:extLst>
      <p:ext uri="{BB962C8B-B14F-4D97-AF65-F5344CB8AC3E}">
        <p14:creationId xmlns:p14="http://schemas.microsoft.com/office/powerpoint/2010/main" val="305697750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8C69A0FE-5E77-4CEE-B28F-5630BBA335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EAA05104-DBF0-46F3-A8DC-4CD2B015022C}" type="slidenum">
              <a:rPr lang="hu-HU" altLang="cs-CZ">
                <a:latin typeface="Times New Roman" panose="02020603050405020304" pitchFamily="18" charset="0"/>
              </a:rPr>
              <a:pPr eaLnBrk="1" hangingPunct="1">
                <a:spcBef>
                  <a:spcPct val="0"/>
                </a:spcBef>
              </a:pPr>
              <a:t>73</a:t>
            </a:fld>
            <a:endParaRPr lang="hu-HU" altLang="cs-CZ">
              <a:latin typeface="Times New Roman" panose="02020603050405020304" pitchFamily="18" charset="0"/>
            </a:endParaRPr>
          </a:p>
        </p:txBody>
      </p:sp>
      <p:sp>
        <p:nvSpPr>
          <p:cNvPr id="113667" name="Rectangle 2">
            <a:extLst>
              <a:ext uri="{FF2B5EF4-FFF2-40B4-BE49-F238E27FC236}">
                <a16:creationId xmlns:a16="http://schemas.microsoft.com/office/drawing/2014/main" id="{73D04EBA-2E6A-4338-9437-0D48279BAF4A}"/>
              </a:ext>
            </a:extLst>
          </p:cNvPr>
          <p:cNvSpPr>
            <a:spLocks noGrp="1" noRot="1" noChangeAspect="1" noChangeArrowheads="1" noTextEdit="1"/>
          </p:cNvSpPr>
          <p:nvPr>
            <p:ph type="sldImg"/>
          </p:nvPr>
        </p:nvSpPr>
        <p:spPr>
          <a:ln/>
        </p:spPr>
      </p:sp>
      <p:sp>
        <p:nvSpPr>
          <p:cNvPr id="113668" name="Rectangle 3">
            <a:extLst>
              <a:ext uri="{FF2B5EF4-FFF2-40B4-BE49-F238E27FC236}">
                <a16:creationId xmlns:a16="http://schemas.microsoft.com/office/drawing/2014/main" id="{ECB423C0-CF2E-4728-8B6B-FDFB6C2929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24EFF446-991A-4791-BA0A-703E626DB8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D69D92B2-8749-4A4A-919D-626BF98A7165}" type="slidenum">
              <a:rPr lang="cs-CZ" altLang="cs-CZ"/>
              <a:pPr eaLnBrk="1" hangingPunct="1">
                <a:spcBef>
                  <a:spcPct val="0"/>
                </a:spcBef>
              </a:pPr>
              <a:t>74</a:t>
            </a:fld>
            <a:endParaRPr lang="cs-CZ" altLang="cs-CZ"/>
          </a:p>
        </p:txBody>
      </p:sp>
      <p:sp>
        <p:nvSpPr>
          <p:cNvPr id="114691" name="Rectangle 2">
            <a:extLst>
              <a:ext uri="{FF2B5EF4-FFF2-40B4-BE49-F238E27FC236}">
                <a16:creationId xmlns:a16="http://schemas.microsoft.com/office/drawing/2014/main" id="{6578A712-281F-469E-B154-AB26B9B213A1}"/>
              </a:ext>
            </a:extLst>
          </p:cNvPr>
          <p:cNvSpPr>
            <a:spLocks noGrp="1" noRot="1" noChangeAspect="1" noChangeArrowheads="1" noTextEdit="1"/>
          </p:cNvSpPr>
          <p:nvPr>
            <p:ph type="sldImg"/>
          </p:nvPr>
        </p:nvSpPr>
        <p:spPr>
          <a:ln/>
        </p:spPr>
      </p:sp>
      <p:sp>
        <p:nvSpPr>
          <p:cNvPr id="114692" name="Rectangle 3">
            <a:extLst>
              <a:ext uri="{FF2B5EF4-FFF2-40B4-BE49-F238E27FC236}">
                <a16:creationId xmlns:a16="http://schemas.microsoft.com/office/drawing/2014/main" id="{F696217A-E873-4EB4-9A64-7495AE64BC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4A3D1E48-3BD5-4077-A44A-BAFD5CF81B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356B9313-9F86-4C0B-BDC8-1F57A534D83D}" type="slidenum">
              <a:rPr lang="hu-HU" altLang="cs-CZ">
                <a:latin typeface="Times New Roman" panose="02020603050405020304" pitchFamily="18" charset="0"/>
              </a:rPr>
              <a:pPr eaLnBrk="1" hangingPunct="1">
                <a:spcBef>
                  <a:spcPct val="0"/>
                </a:spcBef>
              </a:pPr>
              <a:t>75</a:t>
            </a:fld>
            <a:endParaRPr lang="hu-HU" altLang="cs-CZ">
              <a:latin typeface="Times New Roman" panose="02020603050405020304" pitchFamily="18" charset="0"/>
            </a:endParaRPr>
          </a:p>
        </p:txBody>
      </p:sp>
      <p:sp>
        <p:nvSpPr>
          <p:cNvPr id="115715" name="Rectangle 2">
            <a:extLst>
              <a:ext uri="{FF2B5EF4-FFF2-40B4-BE49-F238E27FC236}">
                <a16:creationId xmlns:a16="http://schemas.microsoft.com/office/drawing/2014/main" id="{53B2464B-40AF-4A2E-9350-71D4930DBB48}"/>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7A45D392-992F-4C4A-AE28-8A11D31AA0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dirty="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AB488F16-CE94-430E-899B-04AA12E68C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3BB734E8-5EAE-4EC2-9B7B-10722810353F}" type="slidenum">
              <a:rPr lang="hu-HU" altLang="cs-CZ">
                <a:latin typeface="Times New Roman" panose="02020603050405020304" pitchFamily="18" charset="0"/>
              </a:rPr>
              <a:pPr eaLnBrk="1" hangingPunct="1">
                <a:spcBef>
                  <a:spcPct val="0"/>
                </a:spcBef>
              </a:pPr>
              <a:t>7</a:t>
            </a:fld>
            <a:endParaRPr lang="hu-HU" altLang="cs-CZ">
              <a:latin typeface="Times New Roman" panose="02020603050405020304" pitchFamily="18" charset="0"/>
            </a:endParaRPr>
          </a:p>
        </p:txBody>
      </p:sp>
      <p:sp>
        <p:nvSpPr>
          <p:cNvPr id="114691" name="Rectangle 2">
            <a:extLst>
              <a:ext uri="{FF2B5EF4-FFF2-40B4-BE49-F238E27FC236}">
                <a16:creationId xmlns:a16="http://schemas.microsoft.com/office/drawing/2014/main" id="{6C56C22D-C85A-4380-9B6F-5A5AA8C1DCDB}"/>
              </a:ext>
            </a:extLst>
          </p:cNvPr>
          <p:cNvSpPr>
            <a:spLocks noGrp="1" noRot="1" noChangeAspect="1" noChangeArrowheads="1" noTextEdit="1"/>
          </p:cNvSpPr>
          <p:nvPr>
            <p:ph type="sldImg"/>
          </p:nvPr>
        </p:nvSpPr>
        <p:spPr>
          <a:ln/>
        </p:spPr>
      </p:sp>
      <p:sp>
        <p:nvSpPr>
          <p:cNvPr id="114692" name="Rectangle 3">
            <a:extLst>
              <a:ext uri="{FF2B5EF4-FFF2-40B4-BE49-F238E27FC236}">
                <a16:creationId xmlns:a16="http://schemas.microsoft.com/office/drawing/2014/main" id="{8BB6DBA7-0D19-4586-A714-C409BBFAD8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dirty="0">
              <a:latin typeface="Arial" panose="020B060402020202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41C30829-08B2-4D6D-A438-C1CE9714E4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CE6FDE19-099F-4714-8E9C-B08516C3AAC9}" type="slidenum">
              <a:rPr lang="hu-HU" altLang="cs-CZ">
                <a:latin typeface="Times New Roman" panose="02020603050405020304" pitchFamily="18" charset="0"/>
              </a:rPr>
              <a:pPr eaLnBrk="1" hangingPunct="1">
                <a:spcBef>
                  <a:spcPct val="0"/>
                </a:spcBef>
              </a:pPr>
              <a:t>76</a:t>
            </a:fld>
            <a:endParaRPr lang="hu-HU" altLang="cs-CZ">
              <a:latin typeface="Times New Roman" panose="02020603050405020304" pitchFamily="18" charset="0"/>
            </a:endParaRPr>
          </a:p>
        </p:txBody>
      </p:sp>
      <p:sp>
        <p:nvSpPr>
          <p:cNvPr id="117763" name="Rectangle 2">
            <a:extLst>
              <a:ext uri="{FF2B5EF4-FFF2-40B4-BE49-F238E27FC236}">
                <a16:creationId xmlns:a16="http://schemas.microsoft.com/office/drawing/2014/main" id="{45372E99-1804-4ECF-A655-2FCA26D322D2}"/>
              </a:ext>
            </a:extLst>
          </p:cNvPr>
          <p:cNvSpPr>
            <a:spLocks noGrp="1" noRot="1" noChangeAspect="1" noChangeArrowheads="1" noTextEdit="1"/>
          </p:cNvSpPr>
          <p:nvPr>
            <p:ph type="sldImg"/>
          </p:nvPr>
        </p:nvSpPr>
        <p:spPr>
          <a:ln/>
        </p:spPr>
      </p:sp>
      <p:sp>
        <p:nvSpPr>
          <p:cNvPr id="117764" name="Rectangle 3">
            <a:extLst>
              <a:ext uri="{FF2B5EF4-FFF2-40B4-BE49-F238E27FC236}">
                <a16:creationId xmlns:a16="http://schemas.microsoft.com/office/drawing/2014/main" id="{691A0E63-B182-4FAF-9CCC-D8B66D4152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latin typeface="Arial" panose="020B0604020202020204" pitchFamily="34" charset="0"/>
              </a:rPr>
              <a:t>Ozon velmi silně absorbuje ultrafialové záření v oblasti 220–330 nm. Proto je efektivní při odfiltrování nebezpečného UV-B záření, 290 nm &lt;l &lt;320 nm. (UV-A záření, 320 nm-400 nm, je relativně méně škodlivé a UV-C záření, &lt;290 nm neproniká do troposféry.) Pokud by UV-B nebylo absorbováno ozonem, mohlo by dojít k vážnému poškození exponovaných forem života na Zemi.</a:t>
            </a:r>
          </a:p>
          <a:p>
            <a:pPr eaLnBrk="1" hangingPunct="1"/>
            <a:r>
              <a:rPr lang="cs-CZ" altLang="cs-CZ" dirty="0">
                <a:latin typeface="Arial" panose="020B0604020202020204" pitchFamily="34" charset="0"/>
              </a:rPr>
              <a:t>Absorpce elektromagnetického záření ozonem přeměňuje energii záření na teplo a je zodpovědná za teplotní maximum narážející na hranici mezi stratosférou a mezosférou v nadmořské výšce přibližně 50 km. Důvod, proč se teplotní maximum vyskytuje ve vyšší nadmořské výšce, než je maximální koncentrace ozonu, vyplývá ze skutečnosti, že ozon je tak účinným absorbérem ultrafialového záření, takže většina tohoto záření je absorbována v horní stratosféře, kde vytváří teplo a jen malá část dosáhne nižších nadmořských výšek, které zůstávají relativně chladné.</a:t>
            </a:r>
          </a:p>
          <a:p>
            <a:pPr eaLnBrk="1" hangingPunct="1"/>
            <a:endParaRPr lang="en-GB" altLang="cs-CZ" dirty="0">
              <a:latin typeface="Arial" panose="020B060402020202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C26D0D5B-D707-4749-990E-843BE35917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14254088-80FC-4ACB-B847-C41489FF4BD4}" type="slidenum">
              <a:rPr lang="cs-CZ" altLang="cs-CZ"/>
              <a:pPr eaLnBrk="1" hangingPunct="1">
                <a:spcBef>
                  <a:spcPct val="0"/>
                </a:spcBef>
              </a:pPr>
              <a:t>77</a:t>
            </a:fld>
            <a:endParaRPr lang="cs-CZ" altLang="cs-CZ"/>
          </a:p>
        </p:txBody>
      </p:sp>
      <p:sp>
        <p:nvSpPr>
          <p:cNvPr id="118787" name="Rectangle 2">
            <a:extLst>
              <a:ext uri="{FF2B5EF4-FFF2-40B4-BE49-F238E27FC236}">
                <a16:creationId xmlns:a16="http://schemas.microsoft.com/office/drawing/2014/main" id="{49B9876D-3BFF-4EF9-BA82-2B3792C238E2}"/>
              </a:ext>
            </a:extLst>
          </p:cNvPr>
          <p:cNvSpPr>
            <a:spLocks noGrp="1" noRot="1" noChangeAspect="1" noChangeArrowheads="1" noTextEdit="1"/>
          </p:cNvSpPr>
          <p:nvPr>
            <p:ph type="sldImg"/>
          </p:nvPr>
        </p:nvSpPr>
        <p:spPr>
          <a:ln/>
        </p:spPr>
      </p:sp>
      <p:sp>
        <p:nvSpPr>
          <p:cNvPr id="118788" name="Rectangle 3">
            <a:extLst>
              <a:ext uri="{FF2B5EF4-FFF2-40B4-BE49-F238E27FC236}">
                <a16:creationId xmlns:a16="http://schemas.microsoft.com/office/drawing/2014/main" id="{D08D4B21-22AF-4751-BDD4-1A0CBCAA52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altLang="cs-CZ" dirty="0">
                <a:latin typeface="Arial" panose="020B0604020202020204" pitchFamily="34" charset="0"/>
              </a:rPr>
              <a:t>ozon, O3, slouží jako štít k absorpci škodlivého ultrafialového záření ve stratosféře a chrání živé bytosti na Zemi před účinky nadměrného množství takového záření. Jsou dvě reakce, kterými se vytváří stratosférický ozon</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74764F8D-938B-4A63-9E66-D4D237805F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059DFA1B-29F1-4037-AC51-C1767DE3ABC8}" type="slidenum">
              <a:rPr lang="cs-CZ" altLang="cs-CZ"/>
              <a:pPr eaLnBrk="1" hangingPunct="1">
                <a:spcBef>
                  <a:spcPct val="0"/>
                </a:spcBef>
              </a:pPr>
              <a:t>78</a:t>
            </a:fld>
            <a:endParaRPr lang="cs-CZ" altLang="cs-CZ"/>
          </a:p>
        </p:txBody>
      </p:sp>
      <p:sp>
        <p:nvSpPr>
          <p:cNvPr id="119811" name="Rectangle 2">
            <a:extLst>
              <a:ext uri="{FF2B5EF4-FFF2-40B4-BE49-F238E27FC236}">
                <a16:creationId xmlns:a16="http://schemas.microsoft.com/office/drawing/2014/main" id="{C8106993-2584-4E43-9E60-E86BA605BF51}"/>
              </a:ext>
            </a:extLst>
          </p:cNvPr>
          <p:cNvSpPr>
            <a:spLocks noGrp="1" noRot="1" noChangeAspect="1" noChangeArrowheads="1" noTextEdit="1"/>
          </p:cNvSpPr>
          <p:nvPr>
            <p:ph type="sldImg"/>
          </p:nvPr>
        </p:nvSpPr>
        <p:spPr>
          <a:ln/>
        </p:spPr>
      </p:sp>
      <p:sp>
        <p:nvSpPr>
          <p:cNvPr id="119812" name="Rectangle 3">
            <a:extLst>
              <a:ext uri="{FF2B5EF4-FFF2-40B4-BE49-F238E27FC236}">
                <a16:creationId xmlns:a16="http://schemas.microsoft.com/office/drawing/2014/main" id="{DD771850-5A09-4BAF-A8AD-A8E030B454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D40BA9D2-0BF6-4105-9157-C37508F8B8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031FD0FD-D9A9-4122-88CA-94B52158169B}" type="slidenum">
              <a:rPr lang="hu-HU" altLang="cs-CZ">
                <a:latin typeface="Times New Roman" panose="02020603050405020304" pitchFamily="18" charset="0"/>
              </a:rPr>
              <a:pPr eaLnBrk="1" hangingPunct="1">
                <a:spcBef>
                  <a:spcPct val="0"/>
                </a:spcBef>
              </a:pPr>
              <a:t>79</a:t>
            </a:fld>
            <a:endParaRPr lang="hu-HU" altLang="cs-CZ">
              <a:latin typeface="Times New Roman" panose="02020603050405020304" pitchFamily="18" charset="0"/>
            </a:endParaRPr>
          </a:p>
        </p:txBody>
      </p:sp>
      <p:sp>
        <p:nvSpPr>
          <p:cNvPr id="120835" name="Rectangle 2">
            <a:extLst>
              <a:ext uri="{FF2B5EF4-FFF2-40B4-BE49-F238E27FC236}">
                <a16:creationId xmlns:a16="http://schemas.microsoft.com/office/drawing/2014/main" id="{4110CA13-BCAA-4A02-B98F-70E536E6F9D7}"/>
              </a:ext>
            </a:extLst>
          </p:cNvPr>
          <p:cNvSpPr>
            <a:spLocks noGrp="1" noRot="1" noChangeAspect="1" noChangeArrowheads="1" noTextEdit="1"/>
          </p:cNvSpPr>
          <p:nvPr>
            <p:ph type="sldImg"/>
          </p:nvPr>
        </p:nvSpPr>
        <p:spPr>
          <a:ln/>
        </p:spPr>
      </p:sp>
      <p:sp>
        <p:nvSpPr>
          <p:cNvPr id="120836" name="Rectangle 3">
            <a:extLst>
              <a:ext uri="{FF2B5EF4-FFF2-40B4-BE49-F238E27FC236}">
                <a16:creationId xmlns:a16="http://schemas.microsoft.com/office/drawing/2014/main" id="{2DBCE1CF-95FD-4257-A364-45A21160B3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cs-CZ" dirty="0" err="1">
                <a:latin typeface="Arial" panose="020B0604020202020204" pitchFamily="34" charset="0"/>
              </a:rPr>
              <a:t>Koncentrace</a:t>
            </a:r>
            <a:r>
              <a:rPr lang="en-GB" altLang="cs-CZ" dirty="0">
                <a:latin typeface="Arial" panose="020B0604020202020204" pitchFamily="34" charset="0"/>
              </a:rPr>
              <a:t> </a:t>
            </a:r>
            <a:r>
              <a:rPr lang="en-GB" altLang="cs-CZ" dirty="0" err="1">
                <a:latin typeface="Arial" panose="020B0604020202020204" pitchFamily="34" charset="0"/>
              </a:rPr>
              <a:t>ozonu</a:t>
            </a:r>
            <a:r>
              <a:rPr lang="en-GB" altLang="cs-CZ" dirty="0">
                <a:latin typeface="Arial" panose="020B0604020202020204" pitchFamily="34" charset="0"/>
              </a:rPr>
              <a:t> </a:t>
            </a:r>
            <a:r>
              <a:rPr lang="en-GB" altLang="cs-CZ" dirty="0" err="1">
                <a:latin typeface="Arial" panose="020B0604020202020204" pitchFamily="34" charset="0"/>
              </a:rPr>
              <a:t>ve</a:t>
            </a:r>
            <a:r>
              <a:rPr lang="en-GB" altLang="cs-CZ" dirty="0">
                <a:latin typeface="Arial" panose="020B0604020202020204" pitchFamily="34" charset="0"/>
              </a:rPr>
              <a:t> </a:t>
            </a:r>
            <a:r>
              <a:rPr lang="en-GB" altLang="cs-CZ" dirty="0" err="1">
                <a:latin typeface="Arial" panose="020B0604020202020204" pitchFamily="34" charset="0"/>
              </a:rPr>
              <a:t>stratosféře</a:t>
            </a:r>
            <a:r>
              <a:rPr lang="en-GB" altLang="cs-CZ" dirty="0">
                <a:latin typeface="Arial" panose="020B0604020202020204" pitchFamily="34" charset="0"/>
              </a:rPr>
              <a:t> je </a:t>
            </a:r>
            <a:r>
              <a:rPr lang="en-GB" altLang="cs-CZ" dirty="0" err="1">
                <a:latin typeface="Arial" panose="020B0604020202020204" pitchFamily="34" charset="0"/>
              </a:rPr>
              <a:t>koncentrace</a:t>
            </a:r>
            <a:r>
              <a:rPr lang="en-GB" altLang="cs-CZ" dirty="0">
                <a:latin typeface="Arial" panose="020B0604020202020204" pitchFamily="34" charset="0"/>
              </a:rPr>
              <a:t> v </a:t>
            </a:r>
            <a:r>
              <a:rPr lang="en-GB" altLang="cs-CZ" dirty="0" err="1">
                <a:latin typeface="Arial" panose="020B0604020202020204" pitchFamily="34" charset="0"/>
              </a:rPr>
              <a:t>ustáleném</a:t>
            </a:r>
            <a:r>
              <a:rPr lang="en-GB" altLang="cs-CZ" dirty="0">
                <a:latin typeface="Arial" panose="020B0604020202020204" pitchFamily="34" charset="0"/>
              </a:rPr>
              <a:t> </a:t>
            </a:r>
            <a:r>
              <a:rPr lang="en-GB" altLang="cs-CZ" dirty="0" err="1">
                <a:latin typeface="Arial" panose="020B0604020202020204" pitchFamily="34" charset="0"/>
              </a:rPr>
              <a:t>stavu</a:t>
            </a:r>
            <a:r>
              <a:rPr lang="en-GB" altLang="cs-CZ" dirty="0">
                <a:latin typeface="Arial" panose="020B0604020202020204" pitchFamily="34" charset="0"/>
              </a:rPr>
              <a:t> </a:t>
            </a:r>
            <a:r>
              <a:rPr lang="en-GB" altLang="cs-CZ" dirty="0" err="1">
                <a:latin typeface="Arial" panose="020B0604020202020204" pitchFamily="34" charset="0"/>
              </a:rPr>
              <a:t>vyplývající</a:t>
            </a:r>
            <a:r>
              <a:rPr lang="en-GB" altLang="cs-CZ" dirty="0">
                <a:latin typeface="Arial" panose="020B0604020202020204" pitchFamily="34" charset="0"/>
              </a:rPr>
              <a:t> z </a:t>
            </a:r>
            <a:r>
              <a:rPr lang="en-GB" altLang="cs-CZ" dirty="0" err="1">
                <a:latin typeface="Arial" panose="020B0604020202020204" pitchFamily="34" charset="0"/>
              </a:rPr>
              <a:t>rovnováhy</a:t>
            </a:r>
            <a:r>
              <a:rPr lang="en-GB" altLang="cs-CZ" dirty="0">
                <a:latin typeface="Arial" panose="020B0604020202020204" pitchFamily="34" charset="0"/>
              </a:rPr>
              <a:t> </a:t>
            </a:r>
            <a:r>
              <a:rPr lang="en-GB" altLang="cs-CZ" dirty="0" err="1">
                <a:latin typeface="Arial" panose="020B0604020202020204" pitchFamily="34" charset="0"/>
              </a:rPr>
              <a:t>produkce</a:t>
            </a:r>
            <a:r>
              <a:rPr lang="en-GB" altLang="cs-CZ" dirty="0">
                <a:latin typeface="Arial" panose="020B0604020202020204" pitchFamily="34" charset="0"/>
              </a:rPr>
              <a:t> a </a:t>
            </a:r>
            <a:r>
              <a:rPr lang="sk-SK" altLang="cs-CZ" dirty="0">
                <a:latin typeface="Arial" panose="020B0604020202020204" pitchFamily="34" charset="0"/>
              </a:rPr>
              <a:t>rozkladu</a:t>
            </a:r>
            <a:r>
              <a:rPr lang="en-GB" altLang="cs-CZ" dirty="0">
                <a:latin typeface="Arial" panose="020B0604020202020204" pitchFamily="34" charset="0"/>
              </a:rPr>
              <a:t> </a:t>
            </a:r>
            <a:r>
              <a:rPr lang="en-GB" altLang="cs-CZ" dirty="0" err="1">
                <a:latin typeface="Arial" panose="020B0604020202020204" pitchFamily="34" charset="0"/>
              </a:rPr>
              <a:t>ozonu</a:t>
            </a:r>
            <a:r>
              <a:rPr lang="en-GB" altLang="cs-CZ" dirty="0">
                <a:latin typeface="Arial" panose="020B0604020202020204" pitchFamily="34" charset="0"/>
              </a:rPr>
              <a:t> </a:t>
            </a:r>
            <a:r>
              <a:rPr lang="en-GB" altLang="cs-CZ" dirty="0" err="1">
                <a:latin typeface="Arial" panose="020B0604020202020204" pitchFamily="34" charset="0"/>
              </a:rPr>
              <a:t>výše</a:t>
            </a:r>
            <a:r>
              <a:rPr lang="en-GB" altLang="cs-CZ" dirty="0">
                <a:latin typeface="Arial" panose="020B0604020202020204" pitchFamily="34" charset="0"/>
              </a:rPr>
              <a:t> </a:t>
            </a:r>
            <a:r>
              <a:rPr lang="en-GB" altLang="cs-CZ" dirty="0" err="1">
                <a:latin typeface="Arial" panose="020B0604020202020204" pitchFamily="34" charset="0"/>
              </a:rPr>
              <a:t>uvedenými</a:t>
            </a:r>
            <a:r>
              <a:rPr lang="en-GB" altLang="cs-CZ" dirty="0">
                <a:latin typeface="Arial" panose="020B0604020202020204" pitchFamily="34" charset="0"/>
              </a:rPr>
              <a:t> </a:t>
            </a:r>
            <a:r>
              <a:rPr lang="en-GB" altLang="cs-CZ" dirty="0" err="1">
                <a:latin typeface="Arial" panose="020B0604020202020204" pitchFamily="34" charset="0"/>
              </a:rPr>
              <a:t>procesy</a:t>
            </a:r>
            <a:r>
              <a:rPr lang="en-GB" altLang="cs-CZ" dirty="0">
                <a:latin typeface="Arial" panose="020B0604020202020204" pitchFamily="34" charset="0"/>
              </a:rPr>
              <a:t>. </a:t>
            </a:r>
            <a:r>
              <a:rPr lang="en-GB" altLang="cs-CZ" dirty="0" err="1">
                <a:latin typeface="Arial" panose="020B0604020202020204" pitchFamily="34" charset="0"/>
              </a:rPr>
              <a:t>Zajímavá</a:t>
            </a:r>
            <a:r>
              <a:rPr lang="en-GB" altLang="cs-CZ" dirty="0">
                <a:latin typeface="Arial" panose="020B0604020202020204" pitchFamily="34" charset="0"/>
              </a:rPr>
              <a:t> </a:t>
            </a:r>
            <a:r>
              <a:rPr lang="en-GB" altLang="cs-CZ" dirty="0" err="1">
                <a:latin typeface="Arial" panose="020B0604020202020204" pitchFamily="34" charset="0"/>
              </a:rPr>
              <a:t>množství</a:t>
            </a:r>
            <a:r>
              <a:rPr lang="en-GB" altLang="cs-CZ" dirty="0">
                <a:latin typeface="Arial" panose="020B0604020202020204" pitchFamily="34" charset="0"/>
              </a:rPr>
              <a:t> </a:t>
            </a:r>
            <a:r>
              <a:rPr lang="en-GB" altLang="cs-CZ" dirty="0" err="1">
                <a:latin typeface="Arial" panose="020B0604020202020204" pitchFamily="34" charset="0"/>
              </a:rPr>
              <a:t>ozonu</a:t>
            </a:r>
            <a:r>
              <a:rPr lang="en-GB" altLang="cs-CZ" dirty="0">
                <a:latin typeface="Arial" panose="020B0604020202020204" pitchFamily="34" charset="0"/>
              </a:rPr>
              <a:t>. </a:t>
            </a:r>
            <a:r>
              <a:rPr lang="en-GB" altLang="cs-CZ" dirty="0" err="1">
                <a:latin typeface="Arial" panose="020B0604020202020204" pitchFamily="34" charset="0"/>
              </a:rPr>
              <a:t>Denně</a:t>
            </a:r>
            <a:r>
              <a:rPr lang="en-GB" altLang="cs-CZ" dirty="0">
                <a:latin typeface="Arial" panose="020B0604020202020204" pitchFamily="34" charset="0"/>
              </a:rPr>
              <a:t> se </a:t>
            </a:r>
            <a:r>
              <a:rPr lang="en-GB" altLang="cs-CZ" dirty="0" err="1">
                <a:latin typeface="Arial" panose="020B0604020202020204" pitchFamily="34" charset="0"/>
              </a:rPr>
              <a:t>vytvoří</a:t>
            </a:r>
            <a:r>
              <a:rPr lang="en-GB" altLang="cs-CZ" dirty="0">
                <a:latin typeface="Arial" panose="020B0604020202020204" pitchFamily="34" charset="0"/>
              </a:rPr>
              <a:t> a </a:t>
            </a:r>
            <a:r>
              <a:rPr lang="sk-SK" altLang="cs-CZ" dirty="0">
                <a:latin typeface="Arial" panose="020B0604020202020204" pitchFamily="34" charset="0"/>
              </a:rPr>
              <a:t>rozloží</a:t>
            </a:r>
            <a:r>
              <a:rPr lang="en-GB" altLang="cs-CZ" dirty="0">
                <a:latin typeface="Arial" panose="020B0604020202020204" pitchFamily="34" charset="0"/>
              </a:rPr>
              <a:t> </a:t>
            </a:r>
            <a:r>
              <a:rPr lang="en-GB" altLang="cs-CZ" dirty="0" err="1">
                <a:latin typeface="Arial" panose="020B0604020202020204" pitchFamily="34" charset="0"/>
              </a:rPr>
              <a:t>celkem</a:t>
            </a:r>
            <a:r>
              <a:rPr lang="en-GB" altLang="cs-CZ" dirty="0">
                <a:latin typeface="Arial" panose="020B0604020202020204" pitchFamily="34" charset="0"/>
              </a:rPr>
              <a:t> </a:t>
            </a:r>
            <a:r>
              <a:rPr lang="en-GB" altLang="cs-CZ" dirty="0" err="1">
                <a:latin typeface="Arial" panose="020B0604020202020204" pitchFamily="34" charset="0"/>
              </a:rPr>
              <a:t>asi</a:t>
            </a:r>
            <a:r>
              <a:rPr lang="en-GB" altLang="cs-CZ" dirty="0">
                <a:latin typeface="Arial" panose="020B0604020202020204" pitchFamily="34" charset="0"/>
              </a:rPr>
              <a:t> 350 000 </a:t>
            </a:r>
            <a:r>
              <a:rPr lang="en-GB" altLang="cs-CZ" dirty="0" err="1">
                <a:latin typeface="Arial" panose="020B0604020202020204" pitchFamily="34" charset="0"/>
              </a:rPr>
              <a:t>metrických</a:t>
            </a:r>
            <a:r>
              <a:rPr lang="en-GB" altLang="cs-CZ" dirty="0">
                <a:latin typeface="Arial" panose="020B0604020202020204" pitchFamily="34" charset="0"/>
              </a:rPr>
              <a:t> tun </a:t>
            </a:r>
            <a:r>
              <a:rPr lang="en-GB" altLang="cs-CZ" dirty="0" err="1">
                <a:latin typeface="Arial" panose="020B0604020202020204" pitchFamily="34" charset="0"/>
              </a:rPr>
              <a:t>ozonu</a:t>
            </a:r>
            <a:r>
              <a:rPr lang="en-GB" altLang="cs-CZ" dirty="0">
                <a:latin typeface="Arial" panose="020B0604020202020204" pitchFamily="34" charset="0"/>
              </a:rPr>
              <a:t>. Ozon </a:t>
            </a:r>
            <a:r>
              <a:rPr lang="en-GB" altLang="cs-CZ" dirty="0" err="1">
                <a:latin typeface="Arial" panose="020B0604020202020204" pitchFamily="34" charset="0"/>
              </a:rPr>
              <a:t>nikdy</a:t>
            </a:r>
            <a:r>
              <a:rPr lang="en-GB" altLang="cs-CZ" dirty="0">
                <a:latin typeface="Arial" panose="020B0604020202020204" pitchFamily="34" charset="0"/>
              </a:rPr>
              <a:t> </a:t>
            </a:r>
            <a:r>
              <a:rPr lang="en-GB" altLang="cs-CZ" dirty="0" err="1">
                <a:latin typeface="Arial" panose="020B0604020202020204" pitchFamily="34" charset="0"/>
              </a:rPr>
              <a:t>netvoří</a:t>
            </a:r>
            <a:r>
              <a:rPr lang="en-GB" altLang="cs-CZ" dirty="0">
                <a:latin typeface="Arial" panose="020B0604020202020204" pitchFamily="34" charset="0"/>
              </a:rPr>
              <a:t> </a:t>
            </a:r>
            <a:r>
              <a:rPr lang="en-GB" altLang="cs-CZ" dirty="0" err="1">
                <a:latin typeface="Arial" panose="020B0604020202020204" pitchFamily="34" charset="0"/>
              </a:rPr>
              <a:t>více</a:t>
            </a:r>
            <a:r>
              <a:rPr lang="en-GB" altLang="cs-CZ" dirty="0">
                <a:latin typeface="Arial" panose="020B0604020202020204" pitchFamily="34" charset="0"/>
              </a:rPr>
              <a:t> </a:t>
            </a:r>
            <a:r>
              <a:rPr lang="en-GB" altLang="cs-CZ" dirty="0" err="1">
                <a:latin typeface="Arial" panose="020B0604020202020204" pitchFamily="34" charset="0"/>
              </a:rPr>
              <a:t>než</a:t>
            </a:r>
            <a:r>
              <a:rPr lang="en-GB" altLang="cs-CZ" dirty="0">
                <a:latin typeface="Arial" panose="020B0604020202020204" pitchFamily="34" charset="0"/>
              </a:rPr>
              <a:t> </a:t>
            </a:r>
            <a:r>
              <a:rPr lang="en-GB" altLang="cs-CZ" dirty="0" err="1">
                <a:latin typeface="Arial" panose="020B0604020202020204" pitchFamily="34" charset="0"/>
              </a:rPr>
              <a:t>malý</a:t>
            </a:r>
            <a:r>
              <a:rPr lang="en-GB" altLang="cs-CZ" dirty="0">
                <a:latin typeface="Arial" panose="020B0604020202020204" pitchFamily="34" charset="0"/>
              </a:rPr>
              <a:t> </a:t>
            </a:r>
            <a:r>
              <a:rPr lang="en-GB" altLang="cs-CZ" dirty="0" err="1">
                <a:latin typeface="Arial" panose="020B0604020202020204" pitchFamily="34" charset="0"/>
              </a:rPr>
              <a:t>zlomek</a:t>
            </a:r>
            <a:r>
              <a:rPr lang="en-GB" altLang="cs-CZ" dirty="0">
                <a:latin typeface="Arial" panose="020B0604020202020204" pitchFamily="34" charset="0"/>
              </a:rPr>
              <a:t> </a:t>
            </a:r>
            <a:r>
              <a:rPr lang="en-GB" altLang="cs-CZ" dirty="0" err="1">
                <a:latin typeface="Arial" panose="020B0604020202020204" pitchFamily="34" charset="0"/>
              </a:rPr>
              <a:t>plynů</a:t>
            </a:r>
            <a:r>
              <a:rPr lang="en-GB" altLang="cs-CZ" dirty="0">
                <a:latin typeface="Arial" panose="020B0604020202020204" pitchFamily="34" charset="0"/>
              </a:rPr>
              <a:t> v </a:t>
            </a:r>
            <a:r>
              <a:rPr lang="en-GB" altLang="cs-CZ" dirty="0" err="1">
                <a:latin typeface="Arial" panose="020B0604020202020204" pitchFamily="34" charset="0"/>
              </a:rPr>
              <a:t>ozonové</a:t>
            </a:r>
            <a:r>
              <a:rPr lang="en-GB" altLang="cs-CZ" dirty="0">
                <a:latin typeface="Arial" panose="020B0604020202020204" pitchFamily="34" charset="0"/>
              </a:rPr>
              <a:t> </a:t>
            </a:r>
            <a:r>
              <a:rPr lang="en-GB" altLang="cs-CZ" dirty="0" err="1">
                <a:latin typeface="Arial" panose="020B0604020202020204" pitchFamily="34" charset="0"/>
              </a:rPr>
              <a:t>vrstvě</a:t>
            </a:r>
            <a:r>
              <a:rPr lang="en-GB" altLang="cs-CZ" dirty="0">
                <a:latin typeface="Arial" panose="020B0604020202020204" pitchFamily="34" charset="0"/>
              </a:rPr>
              <a:t>. </a:t>
            </a:r>
            <a:r>
              <a:rPr lang="en-GB" altLang="cs-CZ" dirty="0" err="1">
                <a:latin typeface="Arial" panose="020B0604020202020204" pitchFamily="34" charset="0"/>
              </a:rPr>
              <a:t>Ve</a:t>
            </a:r>
            <a:r>
              <a:rPr lang="en-GB" altLang="cs-CZ" dirty="0">
                <a:latin typeface="Arial" panose="020B0604020202020204" pitchFamily="34" charset="0"/>
              </a:rPr>
              <a:t> </a:t>
            </a:r>
            <a:r>
              <a:rPr lang="en-GB" altLang="cs-CZ" dirty="0" err="1">
                <a:latin typeface="Arial" panose="020B0604020202020204" pitchFamily="34" charset="0"/>
              </a:rPr>
              <a:t>skutečnosti</a:t>
            </a:r>
            <a:r>
              <a:rPr lang="en-GB" altLang="cs-CZ" dirty="0">
                <a:latin typeface="Arial" panose="020B0604020202020204" pitchFamily="34" charset="0"/>
              </a:rPr>
              <a:t>, </a:t>
            </a:r>
            <a:r>
              <a:rPr lang="en-GB" altLang="cs-CZ" dirty="0" err="1">
                <a:latin typeface="Arial" panose="020B0604020202020204" pitchFamily="34" charset="0"/>
              </a:rPr>
              <a:t>kdyby</a:t>
            </a:r>
            <a:r>
              <a:rPr lang="en-GB" altLang="cs-CZ" dirty="0">
                <a:latin typeface="Arial" panose="020B0604020202020204" pitchFamily="34" charset="0"/>
              </a:rPr>
              <a:t> </a:t>
            </a:r>
            <a:r>
              <a:rPr lang="en-GB" altLang="cs-CZ" dirty="0" err="1">
                <a:latin typeface="Arial" panose="020B0604020202020204" pitchFamily="34" charset="0"/>
              </a:rPr>
              <a:t>veškerý</a:t>
            </a:r>
            <a:r>
              <a:rPr lang="en-GB" altLang="cs-CZ" dirty="0">
                <a:latin typeface="Arial" panose="020B0604020202020204" pitchFamily="34" charset="0"/>
              </a:rPr>
              <a:t> </a:t>
            </a:r>
            <a:r>
              <a:rPr lang="en-GB" altLang="cs-CZ" dirty="0" err="1">
                <a:latin typeface="Arial" panose="020B0604020202020204" pitchFamily="34" charset="0"/>
              </a:rPr>
              <a:t>ozón</a:t>
            </a:r>
            <a:r>
              <a:rPr lang="en-GB" altLang="cs-CZ" dirty="0">
                <a:latin typeface="Arial" panose="020B0604020202020204" pitchFamily="34" charset="0"/>
              </a:rPr>
              <a:t> </a:t>
            </a:r>
            <a:r>
              <a:rPr lang="en-GB" altLang="cs-CZ" dirty="0" err="1">
                <a:latin typeface="Arial" panose="020B0604020202020204" pitchFamily="34" charset="0"/>
              </a:rPr>
              <a:t>atmosféry</a:t>
            </a:r>
            <a:r>
              <a:rPr lang="en-GB" altLang="cs-CZ" dirty="0">
                <a:latin typeface="Arial" panose="020B0604020202020204" pitchFamily="34" charset="0"/>
              </a:rPr>
              <a:t> </a:t>
            </a:r>
            <a:r>
              <a:rPr lang="en-GB" altLang="cs-CZ" dirty="0" err="1">
                <a:latin typeface="Arial" panose="020B0604020202020204" pitchFamily="34" charset="0"/>
              </a:rPr>
              <a:t>byl</a:t>
            </a:r>
            <a:r>
              <a:rPr lang="en-GB" altLang="cs-CZ" dirty="0">
                <a:latin typeface="Arial" panose="020B0604020202020204" pitchFamily="34" charset="0"/>
              </a:rPr>
              <a:t> </a:t>
            </a:r>
            <a:r>
              <a:rPr lang="en-GB" altLang="cs-CZ" dirty="0" err="1">
                <a:latin typeface="Arial" panose="020B0604020202020204" pitchFamily="34" charset="0"/>
              </a:rPr>
              <a:t>ve</a:t>
            </a:r>
            <a:r>
              <a:rPr lang="en-GB" altLang="cs-CZ" dirty="0">
                <a:latin typeface="Arial" panose="020B0604020202020204" pitchFamily="34" charset="0"/>
              </a:rPr>
              <a:t> </a:t>
            </a:r>
            <a:r>
              <a:rPr lang="en-GB" altLang="cs-CZ" dirty="0" err="1">
                <a:latin typeface="Arial" panose="020B0604020202020204" pitchFamily="34" charset="0"/>
              </a:rPr>
              <a:t>vrstvě</a:t>
            </a:r>
            <a:r>
              <a:rPr lang="en-GB" altLang="cs-CZ" dirty="0">
                <a:latin typeface="Arial" panose="020B0604020202020204" pitchFamily="34" charset="0"/>
              </a:rPr>
              <a:t> 273 K a 1 </a:t>
            </a:r>
            <a:r>
              <a:rPr lang="en-GB" altLang="cs-CZ" dirty="0" err="1">
                <a:latin typeface="Arial" panose="020B0604020202020204" pitchFamily="34" charset="0"/>
              </a:rPr>
              <a:t>atm</a:t>
            </a:r>
            <a:r>
              <a:rPr lang="en-GB" altLang="cs-CZ" dirty="0">
                <a:latin typeface="Arial" panose="020B0604020202020204" pitchFamily="34" charset="0"/>
              </a:rPr>
              <a:t>, </a:t>
            </a:r>
            <a:r>
              <a:rPr lang="en-GB" altLang="cs-CZ" dirty="0" err="1">
                <a:latin typeface="Arial" panose="020B0604020202020204" pitchFamily="34" charset="0"/>
              </a:rPr>
              <a:t>měl</a:t>
            </a:r>
            <a:r>
              <a:rPr lang="en-GB" altLang="cs-CZ" dirty="0">
                <a:latin typeface="Arial" panose="020B0604020202020204" pitchFamily="34" charset="0"/>
              </a:rPr>
              <a:t> by </a:t>
            </a:r>
            <a:r>
              <a:rPr lang="en-GB" altLang="cs-CZ" dirty="0" err="1">
                <a:latin typeface="Arial" panose="020B0604020202020204" pitchFamily="34" charset="0"/>
              </a:rPr>
              <a:t>tloušťku</a:t>
            </a:r>
            <a:r>
              <a:rPr lang="en-GB" altLang="cs-CZ" dirty="0">
                <a:latin typeface="Arial" panose="020B0604020202020204" pitchFamily="34" charset="0"/>
              </a:rPr>
              <a:t> </a:t>
            </a:r>
            <a:r>
              <a:rPr lang="en-GB" altLang="cs-CZ" dirty="0" err="1">
                <a:latin typeface="Arial" panose="020B0604020202020204" pitchFamily="34" charset="0"/>
              </a:rPr>
              <a:t>jen</a:t>
            </a:r>
            <a:r>
              <a:rPr lang="en-GB" altLang="cs-CZ" dirty="0">
                <a:latin typeface="Arial" panose="020B0604020202020204" pitchFamily="34" charset="0"/>
              </a:rPr>
              <a:t> 3 mm!</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DDF1B17C-2A8B-478F-AB66-3BCBA2C831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80E73545-1F2A-4917-ADCC-83FCF6E5DD79}" type="slidenum">
              <a:rPr lang="hu-HU" altLang="cs-CZ">
                <a:latin typeface="Times New Roman" panose="02020603050405020304" pitchFamily="18" charset="0"/>
              </a:rPr>
              <a:pPr eaLnBrk="1" hangingPunct="1">
                <a:spcBef>
                  <a:spcPct val="0"/>
                </a:spcBef>
              </a:pPr>
              <a:t>80</a:t>
            </a:fld>
            <a:endParaRPr lang="hu-HU" altLang="cs-CZ">
              <a:latin typeface="Times New Roman" panose="02020603050405020304" pitchFamily="18" charset="0"/>
            </a:endParaRPr>
          </a:p>
        </p:txBody>
      </p:sp>
      <p:sp>
        <p:nvSpPr>
          <p:cNvPr id="122883" name="Rectangle 2">
            <a:extLst>
              <a:ext uri="{FF2B5EF4-FFF2-40B4-BE49-F238E27FC236}">
                <a16:creationId xmlns:a16="http://schemas.microsoft.com/office/drawing/2014/main" id="{21514E8B-4234-47ED-A135-C2795BB2F3F2}"/>
              </a:ext>
            </a:extLst>
          </p:cNvPr>
          <p:cNvSpPr>
            <a:spLocks noGrp="1" noRot="1" noChangeAspect="1" noChangeArrowheads="1" noTextEdit="1"/>
          </p:cNvSpPr>
          <p:nvPr>
            <p:ph type="sldImg"/>
          </p:nvPr>
        </p:nvSpPr>
        <p:spPr>
          <a:ln/>
        </p:spPr>
      </p:sp>
      <p:sp>
        <p:nvSpPr>
          <p:cNvPr id="122884" name="Rectangle 3">
            <a:extLst>
              <a:ext uri="{FF2B5EF4-FFF2-40B4-BE49-F238E27FC236}">
                <a16:creationId xmlns:a16="http://schemas.microsoft.com/office/drawing/2014/main" id="{6B39148D-9F05-4FDD-AB91-47E5381B9E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Zvýšená</a:t>
            </a:r>
            <a:r>
              <a:rPr lang="en-US" dirty="0"/>
              <a:t> </a:t>
            </a:r>
            <a:r>
              <a:rPr lang="en-US" dirty="0" err="1"/>
              <a:t>intenzita</a:t>
            </a:r>
            <a:r>
              <a:rPr lang="en-US" dirty="0"/>
              <a:t> </a:t>
            </a:r>
            <a:r>
              <a:rPr lang="en-US" dirty="0" err="1"/>
              <a:t>přízemního</a:t>
            </a:r>
            <a:r>
              <a:rPr lang="en-US" dirty="0"/>
              <a:t> </a:t>
            </a:r>
            <a:r>
              <a:rPr lang="en-US" dirty="0" err="1"/>
              <a:t>ultrafialového</a:t>
            </a:r>
            <a:r>
              <a:rPr lang="en-US" dirty="0"/>
              <a:t> </a:t>
            </a:r>
            <a:r>
              <a:rPr lang="en-US" dirty="0" err="1"/>
              <a:t>záření</a:t>
            </a:r>
            <a:r>
              <a:rPr lang="en-US" dirty="0"/>
              <a:t> </a:t>
            </a:r>
            <a:r>
              <a:rPr lang="en-US" dirty="0" err="1"/>
              <a:t>způsobená</a:t>
            </a:r>
            <a:r>
              <a:rPr lang="en-US" dirty="0"/>
              <a:t> </a:t>
            </a:r>
            <a:r>
              <a:rPr lang="en-US" dirty="0" err="1"/>
              <a:t>ničením</a:t>
            </a:r>
            <a:r>
              <a:rPr lang="en-US" dirty="0"/>
              <a:t> </a:t>
            </a:r>
            <a:r>
              <a:rPr lang="en-US" dirty="0" err="1"/>
              <a:t>stratosférického</a:t>
            </a:r>
            <a:r>
              <a:rPr lang="en-US" dirty="0"/>
              <a:t> </a:t>
            </a:r>
            <a:r>
              <a:rPr lang="en-US" dirty="0" err="1"/>
              <a:t>ozonu</a:t>
            </a:r>
            <a:r>
              <a:rPr lang="en-US" dirty="0"/>
              <a:t> by </a:t>
            </a:r>
            <a:r>
              <a:rPr lang="en-US" dirty="0" err="1"/>
              <a:t>měla</a:t>
            </a:r>
            <a:r>
              <a:rPr lang="en-US" dirty="0"/>
              <a:t> </a:t>
            </a:r>
            <a:r>
              <a:rPr lang="en-US" dirty="0" err="1"/>
              <a:t>některé</a:t>
            </a:r>
            <a:r>
              <a:rPr lang="en-US" dirty="0"/>
              <a:t> </a:t>
            </a:r>
            <a:r>
              <a:rPr lang="en-US" dirty="0" err="1"/>
              <a:t>významné</a:t>
            </a:r>
            <a:r>
              <a:rPr lang="en-US" dirty="0"/>
              <a:t> </a:t>
            </a:r>
            <a:r>
              <a:rPr lang="en-US" dirty="0" err="1"/>
              <a:t>nepříznivé</a:t>
            </a:r>
            <a:r>
              <a:rPr lang="en-US" dirty="0"/>
              <a:t> </a:t>
            </a:r>
            <a:r>
              <a:rPr lang="en-US" dirty="0" err="1"/>
              <a:t>důsledky</a:t>
            </a:r>
            <a:r>
              <a:rPr lang="en-US" dirty="0"/>
              <a:t>. </a:t>
            </a:r>
            <a:r>
              <a:rPr lang="en-US" dirty="0" err="1"/>
              <a:t>Jedním</a:t>
            </a:r>
            <a:r>
              <a:rPr lang="en-US" dirty="0"/>
              <a:t> z </a:t>
            </a:r>
            <a:r>
              <a:rPr lang="en-US" dirty="0" err="1"/>
              <a:t>hlavních</a:t>
            </a:r>
            <a:r>
              <a:rPr lang="en-US" dirty="0"/>
              <a:t> </a:t>
            </a:r>
            <a:r>
              <a:rPr lang="en-US" dirty="0" err="1"/>
              <a:t>účinků</a:t>
            </a:r>
            <a:r>
              <a:rPr lang="en-US" dirty="0"/>
              <a:t> by </a:t>
            </a:r>
            <a:r>
              <a:rPr lang="en-US" dirty="0" err="1"/>
              <a:t>bylo</a:t>
            </a:r>
            <a:r>
              <a:rPr lang="en-US" dirty="0"/>
              <a:t> </a:t>
            </a:r>
            <a:r>
              <a:rPr lang="en-US" dirty="0" err="1"/>
              <a:t>na</a:t>
            </a:r>
            <a:r>
              <a:rPr lang="en-US" dirty="0"/>
              <a:t> </a:t>
            </a:r>
            <a:r>
              <a:rPr lang="en-US" dirty="0" err="1"/>
              <a:t>rostliny</a:t>
            </a:r>
            <a:r>
              <a:rPr lang="en-US" dirty="0"/>
              <a:t>, </a:t>
            </a:r>
            <a:r>
              <a:rPr lang="en-US" dirty="0" err="1"/>
              <a:t>včetně</a:t>
            </a:r>
            <a:r>
              <a:rPr lang="en-US" dirty="0"/>
              <a:t> </a:t>
            </a:r>
            <a:r>
              <a:rPr lang="en-US" dirty="0" err="1"/>
              <a:t>plodin</a:t>
            </a:r>
            <a:r>
              <a:rPr lang="en-US" dirty="0"/>
              <a:t> </a:t>
            </a:r>
            <a:r>
              <a:rPr lang="en-US" dirty="0" err="1"/>
              <a:t>používaných</a:t>
            </a:r>
            <a:r>
              <a:rPr lang="en-US" dirty="0"/>
              <a:t> k </a:t>
            </a:r>
            <a:r>
              <a:rPr lang="en-US" dirty="0" err="1"/>
              <a:t>jídlu</a:t>
            </a:r>
            <a:r>
              <a:rPr lang="en-US" dirty="0"/>
              <a:t>. </a:t>
            </a:r>
            <a:r>
              <a:rPr lang="en-US" dirty="0" err="1"/>
              <a:t>Zničení</a:t>
            </a:r>
            <a:r>
              <a:rPr lang="en-US" dirty="0"/>
              <a:t> </a:t>
            </a:r>
            <a:r>
              <a:rPr lang="en-US" dirty="0" err="1"/>
              <a:t>mikroskopick</a:t>
            </a:r>
            <a:r>
              <a:rPr lang="sk-SK" dirty="0"/>
              <a:t>ých řas</a:t>
            </a:r>
            <a:r>
              <a:rPr lang="en-US" dirty="0"/>
              <a:t>, </a:t>
            </a:r>
            <a:r>
              <a:rPr lang="en-US" dirty="0" err="1"/>
              <a:t>které</a:t>
            </a:r>
            <a:r>
              <a:rPr lang="en-US" dirty="0"/>
              <a:t> </a:t>
            </a:r>
            <a:r>
              <a:rPr lang="en-US" dirty="0" err="1"/>
              <a:t>jsou</a:t>
            </a:r>
            <a:r>
              <a:rPr lang="en-US" dirty="0"/>
              <a:t> </a:t>
            </a:r>
            <a:r>
              <a:rPr lang="en-US" dirty="0" err="1"/>
              <a:t>základem</a:t>
            </a:r>
            <a:r>
              <a:rPr lang="en-US" dirty="0"/>
              <a:t> </a:t>
            </a:r>
            <a:r>
              <a:rPr lang="en-US" dirty="0" err="1"/>
              <a:t>potravinového</a:t>
            </a:r>
            <a:r>
              <a:rPr lang="en-US" dirty="0"/>
              <a:t> </a:t>
            </a:r>
            <a:r>
              <a:rPr lang="en-US" dirty="0" err="1"/>
              <a:t>řetězce</a:t>
            </a:r>
            <a:r>
              <a:rPr lang="en-US" dirty="0"/>
              <a:t> </a:t>
            </a:r>
            <a:r>
              <a:rPr lang="en-US" dirty="0" err="1"/>
              <a:t>oceánu</a:t>
            </a:r>
            <a:r>
              <a:rPr lang="en-US" dirty="0"/>
              <a:t> (</a:t>
            </a:r>
            <a:r>
              <a:rPr lang="en-US" dirty="0" err="1"/>
              <a:t>fytoplankton</a:t>
            </a:r>
            <a:r>
              <a:rPr lang="en-US" dirty="0"/>
              <a:t>), by </a:t>
            </a:r>
            <a:r>
              <a:rPr lang="en-US" dirty="0" err="1"/>
              <a:t>mohly</a:t>
            </a:r>
            <a:r>
              <a:rPr lang="en-US" dirty="0"/>
              <a:t> </a:t>
            </a:r>
            <a:r>
              <a:rPr lang="en-US" dirty="0" err="1"/>
              <a:t>výrazně</a:t>
            </a:r>
            <a:r>
              <a:rPr lang="en-US" dirty="0"/>
              <a:t> </a:t>
            </a:r>
            <a:r>
              <a:rPr lang="en-US" dirty="0" err="1"/>
              <a:t>snížit</a:t>
            </a:r>
            <a:r>
              <a:rPr lang="en-US" dirty="0"/>
              <a:t> </a:t>
            </a:r>
            <a:r>
              <a:rPr lang="en-US" dirty="0" err="1"/>
              <a:t>produktivitu</a:t>
            </a:r>
            <a:r>
              <a:rPr lang="en-US" dirty="0"/>
              <a:t> </a:t>
            </a:r>
            <a:r>
              <a:rPr lang="en-US" dirty="0" err="1"/>
              <a:t>světových</a:t>
            </a:r>
            <a:r>
              <a:rPr lang="en-US" dirty="0"/>
              <a:t> </a:t>
            </a:r>
            <a:r>
              <a:rPr lang="en-US" dirty="0" err="1"/>
              <a:t>moří</a:t>
            </a:r>
            <a:r>
              <a:rPr lang="en-US" dirty="0"/>
              <a:t>. </a:t>
            </a:r>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81</a:t>
            </a:fld>
            <a:endParaRPr lang="cs-CZ" altLang="cs-CZ"/>
          </a:p>
        </p:txBody>
      </p:sp>
    </p:spTree>
    <p:extLst>
      <p:ext uri="{BB962C8B-B14F-4D97-AF65-F5344CB8AC3E}">
        <p14:creationId xmlns:p14="http://schemas.microsoft.com/office/powerpoint/2010/main" val="383899181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Expozice</a:t>
            </a:r>
            <a:r>
              <a:rPr lang="en-US" dirty="0"/>
              <a:t> </a:t>
            </a:r>
            <a:r>
              <a:rPr lang="en-US" dirty="0" err="1"/>
              <a:t>člověka</a:t>
            </a:r>
            <a:r>
              <a:rPr lang="en-US" dirty="0"/>
              <a:t> by </a:t>
            </a:r>
            <a:r>
              <a:rPr lang="en-US" dirty="0" err="1"/>
              <a:t>vedla</a:t>
            </a:r>
            <a:r>
              <a:rPr lang="en-US" dirty="0"/>
              <a:t> </a:t>
            </a:r>
            <a:r>
              <a:rPr lang="en-US" dirty="0" err="1"/>
              <a:t>ke</a:t>
            </a:r>
            <a:r>
              <a:rPr lang="en-US" dirty="0"/>
              <a:t> </a:t>
            </a:r>
            <a:r>
              <a:rPr lang="en-US" dirty="0" err="1"/>
              <a:t>zvýšenému</a:t>
            </a:r>
            <a:r>
              <a:rPr lang="en-US" dirty="0"/>
              <a:t> </a:t>
            </a:r>
            <a:r>
              <a:rPr lang="en-US" dirty="0" err="1"/>
              <a:t>výskytu</a:t>
            </a:r>
            <a:r>
              <a:rPr lang="en-US" dirty="0"/>
              <a:t> </a:t>
            </a:r>
            <a:r>
              <a:rPr lang="en-US" dirty="0" err="1"/>
              <a:t>katarakty</a:t>
            </a:r>
            <a:r>
              <a:rPr lang="en-US" dirty="0"/>
              <a:t>. </a:t>
            </a:r>
            <a:r>
              <a:rPr lang="en-US" dirty="0" err="1"/>
              <a:t>Nejzávažnějším</a:t>
            </a:r>
            <a:r>
              <a:rPr lang="en-US" dirty="0"/>
              <a:t> </a:t>
            </a:r>
            <a:r>
              <a:rPr lang="en-US" dirty="0" err="1"/>
              <a:t>účinkem</a:t>
            </a:r>
            <a:r>
              <a:rPr lang="en-US" dirty="0"/>
              <a:t> </a:t>
            </a:r>
            <a:r>
              <a:rPr lang="en-US" dirty="0" err="1"/>
              <a:t>na</a:t>
            </a:r>
            <a:r>
              <a:rPr lang="en-US" dirty="0"/>
              <a:t> </a:t>
            </a:r>
            <a:r>
              <a:rPr lang="en-US" dirty="0" err="1"/>
              <a:t>člověka</a:t>
            </a:r>
            <a:r>
              <a:rPr lang="en-US" dirty="0"/>
              <a:t> je </a:t>
            </a:r>
            <a:r>
              <a:rPr lang="en-US" dirty="0" err="1"/>
              <a:t>zvýšený</a:t>
            </a:r>
            <a:r>
              <a:rPr lang="en-US" dirty="0"/>
              <a:t> </a:t>
            </a:r>
            <a:r>
              <a:rPr lang="en-US" dirty="0" err="1"/>
              <a:t>výskyt</a:t>
            </a:r>
            <a:r>
              <a:rPr lang="en-US" dirty="0"/>
              <a:t> </a:t>
            </a:r>
            <a:r>
              <a:rPr lang="en-US" dirty="0" err="1"/>
              <a:t>rakoviny</a:t>
            </a:r>
            <a:r>
              <a:rPr lang="en-US" dirty="0"/>
              <a:t> </a:t>
            </a:r>
            <a:r>
              <a:rPr lang="en-US" dirty="0" err="1"/>
              <a:t>kůže</a:t>
            </a:r>
            <a:r>
              <a:rPr lang="en-US" dirty="0"/>
              <a:t> u </a:t>
            </a:r>
            <a:r>
              <a:rPr lang="en-US" dirty="0" err="1"/>
              <a:t>jedinců</a:t>
            </a:r>
            <a:r>
              <a:rPr lang="en-US" dirty="0"/>
              <a:t> </a:t>
            </a:r>
            <a:r>
              <a:rPr lang="en-US" dirty="0" err="1"/>
              <a:t>vystavených</a:t>
            </a:r>
            <a:r>
              <a:rPr lang="en-US" dirty="0"/>
              <a:t> </a:t>
            </a:r>
            <a:r>
              <a:rPr lang="en-US" dirty="0" err="1"/>
              <a:t>ultrafialovému</a:t>
            </a:r>
            <a:r>
              <a:rPr lang="en-US" dirty="0"/>
              <a:t> </a:t>
            </a:r>
            <a:r>
              <a:rPr lang="en-US" dirty="0" err="1"/>
              <a:t>záření</a:t>
            </a:r>
            <a:r>
              <a:rPr lang="en-US" dirty="0"/>
              <a:t>. </a:t>
            </a:r>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82</a:t>
            </a:fld>
            <a:endParaRPr lang="cs-CZ" altLang="cs-CZ"/>
          </a:p>
        </p:txBody>
      </p:sp>
    </p:spTree>
    <p:extLst>
      <p:ext uri="{BB962C8B-B14F-4D97-AF65-F5344CB8AC3E}">
        <p14:creationId xmlns:p14="http://schemas.microsoft.com/office/powerpoint/2010/main" val="19885910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 to proto, </a:t>
            </a:r>
            <a:r>
              <a:rPr lang="en-US" dirty="0" err="1"/>
              <a:t>že</a:t>
            </a:r>
            <a:r>
              <a:rPr lang="en-US" dirty="0"/>
              <a:t> UV-B </a:t>
            </a:r>
            <a:r>
              <a:rPr lang="en-US" dirty="0" err="1"/>
              <a:t>záření</a:t>
            </a:r>
            <a:r>
              <a:rPr lang="en-US" dirty="0"/>
              <a:t> je </a:t>
            </a:r>
            <a:r>
              <a:rPr lang="en-US" dirty="0" err="1"/>
              <a:t>absorbováno</a:t>
            </a:r>
            <a:r>
              <a:rPr lang="en-US" dirty="0"/>
              <a:t> </a:t>
            </a:r>
            <a:r>
              <a:rPr lang="en-US" dirty="0" err="1"/>
              <a:t>buněčnou</a:t>
            </a:r>
            <a:r>
              <a:rPr lang="en-US" dirty="0"/>
              <a:t> DNA, </a:t>
            </a:r>
            <a:r>
              <a:rPr lang="en-US" dirty="0" err="1"/>
              <a:t>což</a:t>
            </a:r>
            <a:r>
              <a:rPr lang="en-US" dirty="0"/>
              <a:t> </a:t>
            </a:r>
            <a:r>
              <a:rPr lang="en-US" dirty="0" err="1"/>
              <a:t>vede</a:t>
            </a:r>
            <a:r>
              <a:rPr lang="en-US" dirty="0"/>
              <a:t> k </a:t>
            </a:r>
            <a:r>
              <a:rPr lang="en-US" dirty="0" err="1"/>
              <a:t>fotochemickým</a:t>
            </a:r>
            <a:r>
              <a:rPr lang="en-US" dirty="0"/>
              <a:t> </a:t>
            </a:r>
            <a:r>
              <a:rPr lang="en-US" dirty="0" err="1"/>
              <a:t>reakcím</a:t>
            </a:r>
            <a:r>
              <a:rPr lang="en-US" dirty="0"/>
              <a:t>, </a:t>
            </a:r>
            <a:r>
              <a:rPr lang="en-US" dirty="0" err="1"/>
              <a:t>které</a:t>
            </a:r>
            <a:r>
              <a:rPr lang="en-US" dirty="0"/>
              <a:t> </a:t>
            </a:r>
            <a:r>
              <a:rPr lang="en-US" dirty="0" err="1"/>
              <a:t>mění</a:t>
            </a:r>
            <a:r>
              <a:rPr lang="en-US" dirty="0"/>
              <a:t> </a:t>
            </a:r>
            <a:r>
              <a:rPr lang="en-US" dirty="0" err="1"/>
              <a:t>funkci</a:t>
            </a:r>
            <a:r>
              <a:rPr lang="en-US" dirty="0"/>
              <a:t> DNA </a:t>
            </a:r>
            <a:r>
              <a:rPr lang="en-US" dirty="0" err="1"/>
              <a:t>tak</a:t>
            </a:r>
            <a:r>
              <a:rPr lang="en-US" dirty="0"/>
              <a:t>, </a:t>
            </a:r>
            <a:r>
              <a:rPr lang="en-US" dirty="0" err="1"/>
              <a:t>že</a:t>
            </a:r>
            <a:r>
              <a:rPr lang="sk-SK" dirty="0"/>
              <a:t> </a:t>
            </a:r>
            <a:r>
              <a:rPr lang="en-US" dirty="0" err="1"/>
              <a:t>genetický</a:t>
            </a:r>
            <a:r>
              <a:rPr lang="en-US" dirty="0"/>
              <a:t> </a:t>
            </a:r>
            <a:r>
              <a:rPr lang="en-US" dirty="0" err="1"/>
              <a:t>kód</a:t>
            </a:r>
            <a:r>
              <a:rPr lang="en-US" dirty="0"/>
              <a:t> je </a:t>
            </a:r>
            <a:r>
              <a:rPr lang="en-US" dirty="0" err="1"/>
              <a:t>nesprávně</a:t>
            </a:r>
            <a:r>
              <a:rPr lang="en-US" dirty="0"/>
              <a:t> </a:t>
            </a:r>
            <a:r>
              <a:rPr lang="en-US" dirty="0" err="1"/>
              <a:t>přeložen</a:t>
            </a:r>
            <a:r>
              <a:rPr lang="en-US" dirty="0"/>
              <a:t> </a:t>
            </a:r>
            <a:r>
              <a:rPr lang="en-US" dirty="0" err="1"/>
              <a:t>během</a:t>
            </a:r>
            <a:r>
              <a:rPr lang="en-US" dirty="0"/>
              <a:t> </a:t>
            </a:r>
            <a:r>
              <a:rPr lang="en-US" dirty="0" err="1"/>
              <a:t>dělení</a:t>
            </a:r>
            <a:r>
              <a:rPr lang="en-US" dirty="0"/>
              <a:t> </a:t>
            </a:r>
            <a:r>
              <a:rPr lang="en-US" dirty="0" err="1"/>
              <a:t>buněk</a:t>
            </a:r>
            <a:r>
              <a:rPr lang="en-US" dirty="0"/>
              <a:t>. To </a:t>
            </a:r>
            <a:r>
              <a:rPr lang="en-US" dirty="0" err="1"/>
              <a:t>může</a:t>
            </a:r>
            <a:r>
              <a:rPr lang="en-US" dirty="0"/>
              <a:t> </a:t>
            </a:r>
            <a:r>
              <a:rPr lang="en-US" dirty="0" err="1"/>
              <a:t>mít</a:t>
            </a:r>
            <a:r>
              <a:rPr lang="en-US" dirty="0"/>
              <a:t> za </a:t>
            </a:r>
            <a:r>
              <a:rPr lang="en-US" dirty="0" err="1"/>
              <a:t>následek</a:t>
            </a:r>
            <a:r>
              <a:rPr lang="en-US" dirty="0"/>
              <a:t> </a:t>
            </a:r>
            <a:r>
              <a:rPr lang="en-US" dirty="0" err="1"/>
              <a:t>nekontrolované</a:t>
            </a:r>
            <a:r>
              <a:rPr lang="en-US" dirty="0"/>
              <a:t> </a:t>
            </a:r>
            <a:r>
              <a:rPr lang="en-US" dirty="0" err="1"/>
              <a:t>dělení</a:t>
            </a:r>
            <a:r>
              <a:rPr lang="en-US" dirty="0"/>
              <a:t> </a:t>
            </a:r>
            <a:r>
              <a:rPr lang="en-US" dirty="0" err="1"/>
              <a:t>buněk</a:t>
            </a:r>
            <a:r>
              <a:rPr lang="en-US" dirty="0"/>
              <a:t> </a:t>
            </a:r>
            <a:r>
              <a:rPr lang="en-US" dirty="0" err="1"/>
              <a:t>vedoucí</a:t>
            </a:r>
            <a:r>
              <a:rPr lang="en-US" dirty="0"/>
              <a:t> k </a:t>
            </a:r>
            <a:r>
              <a:rPr lang="en-US" dirty="0" err="1"/>
              <a:t>rakovině</a:t>
            </a:r>
            <a:r>
              <a:rPr lang="en-US" dirty="0"/>
              <a:t> </a:t>
            </a:r>
            <a:r>
              <a:rPr lang="en-US" dirty="0" err="1"/>
              <a:t>kůže</a:t>
            </a:r>
            <a:r>
              <a:rPr lang="en-US" dirty="0"/>
              <a:t>. </a:t>
            </a:r>
            <a:r>
              <a:rPr lang="en-US" dirty="0" err="1"/>
              <a:t>Lidé</a:t>
            </a:r>
            <a:r>
              <a:rPr lang="en-US" dirty="0"/>
              <a:t> se </a:t>
            </a:r>
            <a:r>
              <a:rPr lang="en-US" dirty="0" err="1"/>
              <a:t>světlou</a:t>
            </a:r>
            <a:r>
              <a:rPr lang="en-US" dirty="0"/>
              <a:t> </a:t>
            </a:r>
            <a:r>
              <a:rPr lang="en-US" dirty="0" err="1"/>
              <a:t>pokožkou</a:t>
            </a:r>
            <a:r>
              <a:rPr lang="en-US" dirty="0"/>
              <a:t> </a:t>
            </a:r>
            <a:r>
              <a:rPr lang="en-US" dirty="0" err="1"/>
              <a:t>postrádají</a:t>
            </a:r>
            <a:r>
              <a:rPr lang="en-US" dirty="0"/>
              <a:t> </a:t>
            </a:r>
            <a:r>
              <a:rPr lang="en-US" dirty="0" err="1"/>
              <a:t>ochranný</a:t>
            </a:r>
            <a:r>
              <a:rPr lang="en-US" dirty="0"/>
              <a:t> melanin, </a:t>
            </a:r>
            <a:r>
              <a:rPr lang="en-US" dirty="0" err="1"/>
              <a:t>který</a:t>
            </a:r>
            <a:r>
              <a:rPr lang="en-US" dirty="0"/>
              <a:t> </a:t>
            </a:r>
            <a:r>
              <a:rPr lang="en-US" dirty="0" err="1"/>
              <a:t>absorbuje</a:t>
            </a:r>
            <a:r>
              <a:rPr lang="en-US" dirty="0"/>
              <a:t> UV-B </a:t>
            </a:r>
            <a:r>
              <a:rPr lang="en-US" dirty="0" err="1"/>
              <a:t>záření</a:t>
            </a:r>
            <a:r>
              <a:rPr lang="en-US" dirty="0"/>
              <a:t>, a </a:t>
            </a:r>
            <a:r>
              <a:rPr lang="en-US" dirty="0" err="1"/>
              <a:t>jsou</a:t>
            </a:r>
            <a:r>
              <a:rPr lang="en-US" dirty="0"/>
              <a:t> </a:t>
            </a:r>
            <a:r>
              <a:rPr lang="en-US" dirty="0" err="1"/>
              <a:t>obzvláště</a:t>
            </a:r>
            <a:r>
              <a:rPr lang="en-US" dirty="0"/>
              <a:t> </a:t>
            </a:r>
            <a:r>
              <a:rPr lang="en-US" dirty="0" err="1"/>
              <a:t>citliví</a:t>
            </a:r>
            <a:r>
              <a:rPr lang="en-US" dirty="0"/>
              <a:t> </a:t>
            </a:r>
            <a:r>
              <a:rPr lang="en-US" dirty="0" err="1"/>
              <a:t>na</a:t>
            </a:r>
            <a:r>
              <a:rPr lang="en-US" dirty="0"/>
              <a:t> </a:t>
            </a:r>
            <a:r>
              <a:rPr lang="en-US" dirty="0" err="1"/>
              <a:t>jeho</a:t>
            </a:r>
            <a:r>
              <a:rPr lang="en-US" dirty="0"/>
              <a:t> </a:t>
            </a:r>
            <a:r>
              <a:rPr lang="en-US" dirty="0" err="1"/>
              <a:t>účinky</a:t>
            </a:r>
            <a:r>
              <a:rPr lang="en-US" dirty="0"/>
              <a:t>.</a:t>
            </a:r>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83</a:t>
            </a:fld>
            <a:endParaRPr lang="cs-CZ" altLang="cs-CZ"/>
          </a:p>
        </p:txBody>
      </p:sp>
    </p:spTree>
    <p:extLst>
      <p:ext uri="{BB962C8B-B14F-4D97-AF65-F5344CB8AC3E}">
        <p14:creationId xmlns:p14="http://schemas.microsoft.com/office/powerpoint/2010/main" val="25889210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1954389E-0101-4E21-8271-15B6A12CA7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E4F3548D-D53D-403B-9829-296FB529CAF5}" type="slidenum">
              <a:rPr lang="cs-CZ" altLang="cs-CZ"/>
              <a:pPr eaLnBrk="1" hangingPunct="1">
                <a:spcBef>
                  <a:spcPct val="0"/>
                </a:spcBef>
              </a:pPr>
              <a:t>84</a:t>
            </a:fld>
            <a:endParaRPr lang="cs-CZ" altLang="cs-CZ"/>
          </a:p>
        </p:txBody>
      </p:sp>
      <p:sp>
        <p:nvSpPr>
          <p:cNvPr id="124931" name="Rectangle 2">
            <a:extLst>
              <a:ext uri="{FF2B5EF4-FFF2-40B4-BE49-F238E27FC236}">
                <a16:creationId xmlns:a16="http://schemas.microsoft.com/office/drawing/2014/main" id="{A744401C-E035-41BE-A205-FA40809B26E0}"/>
              </a:ext>
            </a:extLst>
          </p:cNvPr>
          <p:cNvSpPr>
            <a:spLocks noGrp="1" noRot="1" noChangeAspect="1" noChangeArrowheads="1" noTextEdit="1"/>
          </p:cNvSpPr>
          <p:nvPr>
            <p:ph type="sldImg"/>
          </p:nvPr>
        </p:nvSpPr>
        <p:spPr>
          <a:ln/>
        </p:spPr>
      </p:sp>
      <p:sp>
        <p:nvSpPr>
          <p:cNvPr id="124932" name="Rectangle 3">
            <a:extLst>
              <a:ext uri="{FF2B5EF4-FFF2-40B4-BE49-F238E27FC236}">
                <a16:creationId xmlns:a16="http://schemas.microsoft.com/office/drawing/2014/main" id="{9EE38406-C0D5-43AD-9F68-48FCB35E08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err="1"/>
              <a:t>Hlavním</a:t>
            </a:r>
            <a:r>
              <a:rPr lang="en-US" dirty="0"/>
              <a:t> </a:t>
            </a:r>
            <a:r>
              <a:rPr lang="en-US" dirty="0" err="1"/>
              <a:t>viníkem</a:t>
            </a:r>
            <a:r>
              <a:rPr lang="en-US" dirty="0"/>
              <a:t> </a:t>
            </a:r>
            <a:r>
              <a:rPr lang="en-US" dirty="0" err="1"/>
              <a:t>poškozování</a:t>
            </a:r>
            <a:r>
              <a:rPr lang="en-US" dirty="0"/>
              <a:t> </a:t>
            </a:r>
            <a:r>
              <a:rPr lang="en-US" dirty="0" err="1"/>
              <a:t>ozonu</a:t>
            </a:r>
            <a:r>
              <a:rPr lang="en-US" dirty="0"/>
              <a:t> </a:t>
            </a:r>
            <a:r>
              <a:rPr lang="en-US" dirty="0" err="1"/>
              <a:t>jsou</a:t>
            </a:r>
            <a:r>
              <a:rPr lang="en-US" dirty="0"/>
              <a:t> </a:t>
            </a:r>
            <a:r>
              <a:rPr lang="en-US" dirty="0" err="1"/>
              <a:t>sloučeniny</a:t>
            </a:r>
            <a:r>
              <a:rPr lang="en-US" dirty="0"/>
              <a:t> </a:t>
            </a:r>
            <a:r>
              <a:rPr lang="en-US" dirty="0" err="1"/>
              <a:t>chlorfluoruhlovodíků</a:t>
            </a:r>
            <a:r>
              <a:rPr lang="en-US" dirty="0"/>
              <a:t> (CFC), </a:t>
            </a:r>
            <a:r>
              <a:rPr lang="en-US" dirty="0" err="1"/>
              <a:t>běžně</a:t>
            </a:r>
            <a:r>
              <a:rPr lang="en-US" dirty="0"/>
              <a:t> </a:t>
            </a:r>
            <a:r>
              <a:rPr lang="en-US" dirty="0" err="1"/>
              <a:t>známé</a:t>
            </a:r>
            <a:r>
              <a:rPr lang="en-US" dirty="0"/>
              <a:t> </a:t>
            </a:r>
            <a:r>
              <a:rPr lang="en-US" dirty="0" err="1"/>
              <a:t>jako</a:t>
            </a:r>
            <a:r>
              <a:rPr lang="en-US" dirty="0"/>
              <a:t> „</a:t>
            </a:r>
            <a:r>
              <a:rPr lang="en-US" dirty="0" err="1"/>
              <a:t>freony</a:t>
            </a:r>
            <a:r>
              <a:rPr lang="en-US" dirty="0"/>
              <a:t>“. Tyto </a:t>
            </a:r>
            <a:r>
              <a:rPr lang="en-US" dirty="0" err="1"/>
              <a:t>těkavé</a:t>
            </a:r>
            <a:r>
              <a:rPr lang="en-US" dirty="0"/>
              <a:t> </a:t>
            </a:r>
            <a:r>
              <a:rPr lang="en-US" dirty="0" err="1"/>
              <a:t>sloučeniny</a:t>
            </a:r>
            <a:r>
              <a:rPr lang="en-US" dirty="0"/>
              <a:t> se </a:t>
            </a:r>
            <a:r>
              <a:rPr lang="en-US" dirty="0" err="1"/>
              <a:t>používají</a:t>
            </a:r>
            <a:r>
              <a:rPr lang="en-US" dirty="0"/>
              <a:t> a </a:t>
            </a:r>
            <a:r>
              <a:rPr lang="en-US" dirty="0" err="1"/>
              <a:t>uvolňují</a:t>
            </a:r>
            <a:r>
              <a:rPr lang="en-US" dirty="0"/>
              <a:t> </a:t>
            </a:r>
            <a:r>
              <a:rPr lang="en-US" dirty="0" err="1"/>
              <a:t>ve</a:t>
            </a:r>
            <a:r>
              <a:rPr lang="en-US" dirty="0"/>
              <a:t> </a:t>
            </a:r>
            <a:r>
              <a:rPr lang="en-US" dirty="0" err="1"/>
              <a:t>velké</a:t>
            </a:r>
            <a:r>
              <a:rPr lang="en-US" dirty="0"/>
              <a:t> </a:t>
            </a:r>
            <a:r>
              <a:rPr lang="en-US" dirty="0" err="1"/>
              <a:t>míře</a:t>
            </a:r>
            <a:r>
              <a:rPr lang="en-US" dirty="0"/>
              <a:t> v </a:t>
            </a:r>
            <a:r>
              <a:rPr lang="en-US" dirty="0" err="1"/>
              <a:t>posledních</a:t>
            </a:r>
            <a:r>
              <a:rPr lang="en-US" dirty="0"/>
              <a:t> </a:t>
            </a:r>
            <a:r>
              <a:rPr lang="en-US" dirty="0" err="1"/>
              <a:t>desetiletích</a:t>
            </a:r>
            <a:r>
              <a:rPr lang="en-US" dirty="0"/>
              <a:t>. </a:t>
            </a:r>
            <a:r>
              <a:rPr lang="en-US" dirty="0" err="1"/>
              <a:t>Hlavní</a:t>
            </a:r>
            <a:r>
              <a:rPr lang="en-US" dirty="0"/>
              <a:t> </a:t>
            </a:r>
            <a:r>
              <a:rPr lang="en-US" dirty="0" err="1"/>
              <a:t>použití</a:t>
            </a:r>
            <a:r>
              <a:rPr lang="en-US" dirty="0"/>
              <a:t> </a:t>
            </a:r>
            <a:r>
              <a:rPr lang="en-US" dirty="0" err="1"/>
              <a:t>spojené</a:t>
            </a:r>
            <a:r>
              <a:rPr lang="en-US" dirty="0"/>
              <a:t> s CFC je </a:t>
            </a:r>
            <a:r>
              <a:rPr lang="en-US" dirty="0" err="1"/>
              <a:t>jako</a:t>
            </a:r>
            <a:r>
              <a:rPr lang="en-US" dirty="0"/>
              <a:t> </a:t>
            </a:r>
            <a:r>
              <a:rPr lang="en-US" dirty="0" err="1"/>
              <a:t>chladicí</a:t>
            </a:r>
            <a:r>
              <a:rPr lang="en-US" dirty="0"/>
              <a:t> </a:t>
            </a:r>
            <a:r>
              <a:rPr lang="en-US" dirty="0" err="1"/>
              <a:t>kapalina</a:t>
            </a:r>
            <a:r>
              <a:rPr lang="en-US" dirty="0"/>
              <a:t>. </a:t>
            </a:r>
            <a:r>
              <a:rPr lang="en-US" dirty="0" err="1"/>
              <a:t>Mezi</a:t>
            </a:r>
            <a:r>
              <a:rPr lang="en-US" dirty="0"/>
              <a:t> </a:t>
            </a:r>
            <a:r>
              <a:rPr lang="en-US" dirty="0" err="1"/>
              <a:t>další</a:t>
            </a:r>
            <a:r>
              <a:rPr lang="en-US" dirty="0"/>
              <a:t> </a:t>
            </a:r>
            <a:r>
              <a:rPr lang="en-US" dirty="0" err="1"/>
              <a:t>aplikace</a:t>
            </a:r>
            <a:r>
              <a:rPr lang="en-US" dirty="0"/>
              <a:t> </a:t>
            </a:r>
            <a:r>
              <a:rPr lang="en-US" dirty="0" err="1"/>
              <a:t>patří</a:t>
            </a:r>
            <a:r>
              <a:rPr lang="en-US" dirty="0"/>
              <a:t> </a:t>
            </a:r>
            <a:r>
              <a:rPr lang="en-US" dirty="0" err="1"/>
              <a:t>rozpouštědla</a:t>
            </a:r>
            <a:r>
              <a:rPr lang="en-US" dirty="0"/>
              <a:t>, aerosol</a:t>
            </a:r>
            <a:r>
              <a:rPr lang="sk-SK" dirty="0"/>
              <a:t> </a:t>
            </a:r>
            <a:r>
              <a:rPr lang="en-US" dirty="0" err="1"/>
              <a:t>pohonné</a:t>
            </a:r>
            <a:r>
              <a:rPr lang="en-US" dirty="0"/>
              <a:t> </a:t>
            </a:r>
            <a:r>
              <a:rPr lang="en-US" dirty="0" err="1"/>
              <a:t>hmoty</a:t>
            </a:r>
            <a:r>
              <a:rPr lang="en-US" dirty="0"/>
              <a:t> a </a:t>
            </a:r>
            <a:r>
              <a:rPr lang="en-US" dirty="0" err="1"/>
              <a:t>nadouvadla</a:t>
            </a:r>
            <a:r>
              <a:rPr lang="en-US" dirty="0"/>
              <a:t> </a:t>
            </a:r>
            <a:r>
              <a:rPr lang="en-US" dirty="0" err="1"/>
              <a:t>při</a:t>
            </a:r>
            <a:r>
              <a:rPr lang="en-US" dirty="0"/>
              <a:t> </a:t>
            </a:r>
            <a:r>
              <a:rPr lang="en-US" dirty="0" err="1"/>
              <a:t>výrobě</a:t>
            </a:r>
            <a:r>
              <a:rPr lang="en-US" dirty="0"/>
              <a:t> </a:t>
            </a:r>
            <a:r>
              <a:rPr lang="en-US" dirty="0" err="1"/>
              <a:t>pěnových</a:t>
            </a:r>
            <a:r>
              <a:rPr lang="en-US" dirty="0"/>
              <a:t> </a:t>
            </a:r>
            <a:r>
              <a:rPr lang="en-US" dirty="0" err="1"/>
              <a:t>plastů</a:t>
            </a:r>
            <a:r>
              <a:rPr lang="en-US" dirty="0"/>
              <a:t>. </a:t>
            </a:r>
            <a:r>
              <a:rPr lang="en-US" dirty="0" err="1"/>
              <a:t>Stejná</a:t>
            </a:r>
            <a:r>
              <a:rPr lang="en-US" dirty="0"/>
              <a:t> </a:t>
            </a:r>
            <a:r>
              <a:rPr lang="en-US" dirty="0" err="1"/>
              <a:t>extrémní</a:t>
            </a:r>
            <a:r>
              <a:rPr lang="en-US" dirty="0"/>
              <a:t> </a:t>
            </a:r>
            <a:r>
              <a:rPr lang="en-US" dirty="0" err="1"/>
              <a:t>chemická</a:t>
            </a:r>
            <a:r>
              <a:rPr lang="en-US" dirty="0"/>
              <a:t> </a:t>
            </a:r>
            <a:r>
              <a:rPr lang="en-US" dirty="0" err="1"/>
              <a:t>stabilita</a:t>
            </a:r>
            <a:r>
              <a:rPr lang="en-US" dirty="0"/>
              <a:t>, </a:t>
            </a:r>
            <a:r>
              <a:rPr lang="en-US" dirty="0" err="1"/>
              <a:t>díky</a:t>
            </a:r>
            <a:r>
              <a:rPr lang="en-US" dirty="0"/>
              <a:t> </a:t>
            </a:r>
            <a:r>
              <a:rPr lang="en-US" dirty="0" err="1"/>
              <a:t>níž</a:t>
            </a:r>
            <a:r>
              <a:rPr lang="en-US" dirty="0"/>
              <a:t> </a:t>
            </a:r>
            <a:r>
              <a:rPr lang="en-US" dirty="0" err="1"/>
              <a:t>jsou</a:t>
            </a:r>
            <a:r>
              <a:rPr lang="en-US" dirty="0"/>
              <a:t> CFC </a:t>
            </a:r>
            <a:r>
              <a:rPr lang="en-US" dirty="0" err="1"/>
              <a:t>netoxické</a:t>
            </a:r>
            <a:r>
              <a:rPr lang="en-US" dirty="0"/>
              <a:t>, </a:t>
            </a:r>
            <a:r>
              <a:rPr lang="en-US" dirty="0" err="1"/>
              <a:t>jim</a:t>
            </a:r>
            <a:r>
              <a:rPr lang="en-US" dirty="0"/>
              <a:t> </a:t>
            </a:r>
            <a:r>
              <a:rPr lang="en-US" dirty="0" err="1"/>
              <a:t>umožňuje</a:t>
            </a:r>
            <a:r>
              <a:rPr lang="en-US" dirty="0"/>
              <a:t> </a:t>
            </a:r>
            <a:r>
              <a:rPr lang="en-US" dirty="0" err="1"/>
              <a:t>přetrvávat</a:t>
            </a:r>
            <a:r>
              <a:rPr lang="en-US" dirty="0"/>
              <a:t> </a:t>
            </a:r>
            <a:r>
              <a:rPr lang="en-US" dirty="0" err="1"/>
              <a:t>roky</a:t>
            </a:r>
            <a:r>
              <a:rPr lang="en-US" dirty="0"/>
              <a:t> v </a:t>
            </a:r>
            <a:r>
              <a:rPr lang="en-US" dirty="0" err="1"/>
              <a:t>atmosféře</a:t>
            </a:r>
            <a:r>
              <a:rPr lang="en-US" dirty="0"/>
              <a:t> a </a:t>
            </a:r>
            <a:r>
              <a:rPr lang="en-US" dirty="0" err="1"/>
              <a:t>vstoupit</a:t>
            </a:r>
            <a:r>
              <a:rPr lang="en-US" dirty="0"/>
              <a:t> do </a:t>
            </a:r>
            <a:r>
              <a:rPr lang="en-US" dirty="0" err="1"/>
              <a:t>stratosféry</a:t>
            </a:r>
            <a:r>
              <a:rPr lang="en-US" dirty="0"/>
              <a:t>. </a:t>
            </a:r>
            <a:endParaRPr lang="cs-CZ" altLang="cs-CZ" dirty="0">
              <a:latin typeface="Arial" panose="020B0604020202020204"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463E4AA8-6206-4E4A-BEA8-A9BEEE92ED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D013AB79-AE95-4B33-8C58-CA90E5654B31}" type="slidenum">
              <a:rPr lang="hu-HU" altLang="cs-CZ">
                <a:latin typeface="Times New Roman" panose="02020603050405020304" pitchFamily="18" charset="0"/>
              </a:rPr>
              <a:pPr eaLnBrk="1" hangingPunct="1">
                <a:spcBef>
                  <a:spcPct val="0"/>
                </a:spcBef>
              </a:pPr>
              <a:t>85</a:t>
            </a:fld>
            <a:endParaRPr lang="hu-HU" altLang="cs-CZ">
              <a:latin typeface="Times New Roman" panose="02020603050405020304" pitchFamily="18" charset="0"/>
            </a:endParaRPr>
          </a:p>
        </p:txBody>
      </p:sp>
      <p:sp>
        <p:nvSpPr>
          <p:cNvPr id="134147" name="Rectangle 2">
            <a:extLst>
              <a:ext uri="{FF2B5EF4-FFF2-40B4-BE49-F238E27FC236}">
                <a16:creationId xmlns:a16="http://schemas.microsoft.com/office/drawing/2014/main" id="{A3FCF96F-C5DF-4975-B62C-C680F048DEAC}"/>
              </a:ext>
            </a:extLst>
          </p:cNvPr>
          <p:cNvSpPr>
            <a:spLocks noGrp="1" noRot="1" noChangeAspect="1" noChangeArrowheads="1" noTextEdit="1"/>
          </p:cNvSpPr>
          <p:nvPr>
            <p:ph type="sldImg"/>
          </p:nvPr>
        </p:nvSpPr>
        <p:spPr>
          <a:ln/>
        </p:spPr>
      </p:sp>
      <p:sp>
        <p:nvSpPr>
          <p:cNvPr id="134148" name="Rectangle 3">
            <a:extLst>
              <a:ext uri="{FF2B5EF4-FFF2-40B4-BE49-F238E27FC236}">
                <a16:creationId xmlns:a16="http://schemas.microsoft.com/office/drawing/2014/main" id="{82EACC31-7D09-483F-8492-D4249F25B1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err="1"/>
              <a:t>Ve</a:t>
            </a:r>
            <a:r>
              <a:rPr lang="en-US" dirty="0"/>
              <a:t> </a:t>
            </a:r>
            <a:r>
              <a:rPr lang="en-US" dirty="0" err="1"/>
              <a:t>stratosféře</a:t>
            </a:r>
            <a:r>
              <a:rPr lang="en-US" dirty="0"/>
              <a:t>, </a:t>
            </a:r>
            <a:r>
              <a:rPr lang="en-US" dirty="0" err="1"/>
              <a:t>fotochemická</a:t>
            </a:r>
            <a:r>
              <a:rPr lang="en-US" dirty="0"/>
              <a:t> </a:t>
            </a:r>
            <a:r>
              <a:rPr lang="en-US" dirty="0" err="1"/>
              <a:t>disociace</a:t>
            </a:r>
            <a:r>
              <a:rPr lang="en-US" dirty="0"/>
              <a:t> CFC </a:t>
            </a:r>
            <a:r>
              <a:rPr lang="en-US" dirty="0" err="1"/>
              <a:t>intenzivním</a:t>
            </a:r>
            <a:r>
              <a:rPr lang="en-US" dirty="0"/>
              <a:t> </a:t>
            </a:r>
            <a:r>
              <a:rPr lang="en-US" dirty="0" err="1"/>
              <a:t>ultrafialovým</a:t>
            </a:r>
            <a:r>
              <a:rPr lang="en-US" dirty="0"/>
              <a:t> </a:t>
            </a:r>
            <a:r>
              <a:rPr lang="en-US" dirty="0" err="1"/>
              <a:t>zářením</a:t>
            </a:r>
            <a:r>
              <a:rPr lang="en-US" dirty="0"/>
              <a:t>,</a:t>
            </a:r>
            <a:r>
              <a:rPr lang="sk-SK" dirty="0"/>
              <a:t> poskytuje atomy chloru, z nichž každý může procházet řetězovými reakcemi, zejména následující:</a:t>
            </a:r>
            <a:endParaRPr lang="en-US" dirty="0"/>
          </a:p>
          <a:p>
            <a:pPr eaLnBrk="1" hangingPunct="1"/>
            <a:endParaRPr lang="en-GB" altLang="cs-CZ" dirty="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52AA2002-C299-4DBF-83DB-679961B5C9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6CEF4E1B-1137-4DC8-9AB4-87D766E14255}" type="slidenum">
              <a:rPr lang="hu-HU" altLang="cs-CZ">
                <a:latin typeface="Times New Roman" panose="02020603050405020304" pitchFamily="18" charset="0"/>
              </a:rPr>
              <a:pPr eaLnBrk="1" hangingPunct="1">
                <a:spcBef>
                  <a:spcPct val="0"/>
                </a:spcBef>
              </a:pPr>
              <a:t>8</a:t>
            </a:fld>
            <a:endParaRPr lang="hu-HU" altLang="cs-CZ">
              <a:latin typeface="Times New Roman" panose="02020603050405020304" pitchFamily="18" charset="0"/>
            </a:endParaRPr>
          </a:p>
        </p:txBody>
      </p:sp>
      <p:sp>
        <p:nvSpPr>
          <p:cNvPr id="115715" name="Rectangle 2">
            <a:extLst>
              <a:ext uri="{FF2B5EF4-FFF2-40B4-BE49-F238E27FC236}">
                <a16:creationId xmlns:a16="http://schemas.microsoft.com/office/drawing/2014/main" id="{CCBBD6E9-73DE-47C2-9EC6-175FAD7E0BAF}"/>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11C00BC8-2C21-4811-B789-7445CC0981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13538DF9-0CBF-40C2-81F9-7426AE11E4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4638AF67-7EAB-4812-A2F4-E86E41E19629}" type="slidenum">
              <a:rPr lang="hu-HU" altLang="cs-CZ">
                <a:latin typeface="Times New Roman" panose="02020603050405020304" pitchFamily="18" charset="0"/>
              </a:rPr>
              <a:pPr eaLnBrk="1" hangingPunct="1">
                <a:spcBef>
                  <a:spcPct val="0"/>
                </a:spcBef>
              </a:pPr>
              <a:t>86</a:t>
            </a:fld>
            <a:endParaRPr lang="hu-HU" altLang="cs-CZ">
              <a:latin typeface="Times New Roman" panose="02020603050405020304" pitchFamily="18" charset="0"/>
            </a:endParaRPr>
          </a:p>
        </p:txBody>
      </p:sp>
      <p:sp>
        <p:nvSpPr>
          <p:cNvPr id="123907" name="Rectangle 2">
            <a:extLst>
              <a:ext uri="{FF2B5EF4-FFF2-40B4-BE49-F238E27FC236}">
                <a16:creationId xmlns:a16="http://schemas.microsoft.com/office/drawing/2014/main" id="{B266BD23-67A9-49EF-9EB4-9CEEDB0625C5}"/>
              </a:ext>
            </a:extLst>
          </p:cNvPr>
          <p:cNvSpPr>
            <a:spLocks noGrp="1" noRot="1" noChangeAspect="1" noChangeArrowheads="1" noTextEdit="1"/>
          </p:cNvSpPr>
          <p:nvPr>
            <p:ph type="sldImg"/>
          </p:nvPr>
        </p:nvSpPr>
        <p:spPr>
          <a:ln/>
        </p:spPr>
      </p:sp>
      <p:sp>
        <p:nvSpPr>
          <p:cNvPr id="123908" name="Rectangle 3">
            <a:extLst>
              <a:ext uri="{FF2B5EF4-FFF2-40B4-BE49-F238E27FC236}">
                <a16:creationId xmlns:a16="http://schemas.microsoft.com/office/drawing/2014/main" id="{AA05BD69-DAD4-4DF4-9D84-D6F44EF78C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cs-CZ" dirty="0" err="1">
                <a:latin typeface="Arial" panose="020B0604020202020204" pitchFamily="34" charset="0"/>
              </a:rPr>
              <a:t>Čistým</a:t>
            </a:r>
            <a:r>
              <a:rPr lang="en-GB" altLang="cs-CZ" dirty="0">
                <a:latin typeface="Arial" panose="020B0604020202020204" pitchFamily="34" charset="0"/>
              </a:rPr>
              <a:t> </a:t>
            </a:r>
            <a:r>
              <a:rPr lang="en-GB" altLang="cs-CZ" dirty="0" err="1">
                <a:latin typeface="Arial" panose="020B0604020202020204" pitchFamily="34" charset="0"/>
              </a:rPr>
              <a:t>účinkem</a:t>
            </a:r>
            <a:r>
              <a:rPr lang="en-GB" altLang="cs-CZ" dirty="0">
                <a:latin typeface="Arial" panose="020B0604020202020204" pitchFamily="34" charset="0"/>
              </a:rPr>
              <a:t> </a:t>
            </a:r>
            <a:r>
              <a:rPr lang="sk-SK" altLang="cs-CZ" dirty="0">
                <a:latin typeface="Arial" panose="020B0604020202020204" pitchFamily="34" charset="0"/>
              </a:rPr>
              <a:t>fotochem.</a:t>
            </a:r>
            <a:r>
              <a:rPr lang="en-GB" altLang="cs-CZ" dirty="0">
                <a:latin typeface="Arial" panose="020B0604020202020204" pitchFamily="34" charset="0"/>
              </a:rPr>
              <a:t> </a:t>
            </a:r>
            <a:r>
              <a:rPr lang="cs-CZ" altLang="cs-CZ" dirty="0">
                <a:latin typeface="Arial" panose="020B0604020202020204" pitchFamily="34" charset="0"/>
              </a:rPr>
              <a:t>r</a:t>
            </a:r>
            <a:r>
              <a:rPr lang="en-GB" altLang="cs-CZ" dirty="0" err="1">
                <a:latin typeface="Arial" panose="020B0604020202020204" pitchFamily="34" charset="0"/>
              </a:rPr>
              <a:t>eakcí</a:t>
            </a:r>
            <a:r>
              <a:rPr lang="sk-SK" altLang="cs-CZ" dirty="0">
                <a:latin typeface="Arial" panose="020B0604020202020204" pitchFamily="34" charset="0"/>
              </a:rPr>
              <a:t> freon</a:t>
            </a:r>
            <a:r>
              <a:rPr lang="cs-CZ" altLang="cs-CZ" dirty="0">
                <a:latin typeface="Arial" panose="020B0604020202020204" pitchFamily="34" charset="0"/>
              </a:rPr>
              <a:t>ů</a:t>
            </a:r>
            <a:r>
              <a:rPr lang="en-GB" altLang="cs-CZ" dirty="0">
                <a:latin typeface="Arial" panose="020B0604020202020204" pitchFamily="34" charset="0"/>
              </a:rPr>
              <a:t> je katal</a:t>
            </a:r>
            <a:r>
              <a:rPr lang="sk-SK" altLang="cs-CZ" dirty="0">
                <a:latin typeface="Arial" panose="020B0604020202020204" pitchFamily="34" charset="0"/>
              </a:rPr>
              <a:t>ytické</a:t>
            </a:r>
            <a:r>
              <a:rPr lang="en-GB" altLang="cs-CZ" dirty="0">
                <a:latin typeface="Arial" panose="020B0604020202020204" pitchFamily="34" charset="0"/>
              </a:rPr>
              <a:t> </a:t>
            </a:r>
            <a:r>
              <a:rPr lang="en-GB" altLang="cs-CZ" dirty="0" err="1">
                <a:latin typeface="Arial" panose="020B0604020202020204" pitchFamily="34" charset="0"/>
              </a:rPr>
              <a:t>destrukce</a:t>
            </a:r>
            <a:r>
              <a:rPr lang="en-GB" altLang="cs-CZ" dirty="0">
                <a:latin typeface="Arial" panose="020B0604020202020204" pitchFamily="34" charset="0"/>
              </a:rPr>
              <a:t> </a:t>
            </a:r>
            <a:r>
              <a:rPr lang="en-GB" altLang="cs-CZ" dirty="0" err="1">
                <a:latin typeface="Arial" panose="020B0604020202020204" pitchFamily="34" charset="0"/>
              </a:rPr>
              <a:t>několika</a:t>
            </a:r>
            <a:r>
              <a:rPr lang="en-GB" altLang="cs-CZ" dirty="0">
                <a:latin typeface="Arial" panose="020B0604020202020204" pitchFamily="34" charset="0"/>
              </a:rPr>
              <a:t> </a:t>
            </a:r>
            <a:r>
              <a:rPr lang="en-GB" altLang="cs-CZ" dirty="0" err="1">
                <a:latin typeface="Arial" panose="020B0604020202020204" pitchFamily="34" charset="0"/>
              </a:rPr>
              <a:t>tisíc</a:t>
            </a:r>
            <a:r>
              <a:rPr lang="en-GB" altLang="cs-CZ" dirty="0">
                <a:latin typeface="Arial" panose="020B0604020202020204" pitchFamily="34" charset="0"/>
              </a:rPr>
              <a:t> </a:t>
            </a:r>
            <a:r>
              <a:rPr lang="en-GB" altLang="cs-CZ" dirty="0" err="1">
                <a:latin typeface="Arial" panose="020B0604020202020204" pitchFamily="34" charset="0"/>
              </a:rPr>
              <a:t>molekul</a:t>
            </a:r>
            <a:r>
              <a:rPr lang="en-GB" altLang="cs-CZ" dirty="0">
                <a:latin typeface="Arial" panose="020B0604020202020204" pitchFamily="34" charset="0"/>
              </a:rPr>
              <a:t> O3 </a:t>
            </a:r>
            <a:r>
              <a:rPr lang="sk-SK" altLang="cs-CZ" dirty="0">
                <a:latin typeface="Arial" panose="020B0604020202020204" pitchFamily="34" charset="0"/>
              </a:rPr>
              <a:t>na</a:t>
            </a:r>
            <a:r>
              <a:rPr lang="en-GB" altLang="cs-CZ" dirty="0">
                <a:latin typeface="Arial" panose="020B0604020202020204" pitchFamily="34" charset="0"/>
              </a:rPr>
              <a:t> </a:t>
            </a:r>
            <a:r>
              <a:rPr lang="en-GB" altLang="cs-CZ" dirty="0" err="1">
                <a:latin typeface="Arial" panose="020B0604020202020204" pitchFamily="34" charset="0"/>
              </a:rPr>
              <a:t>každý</a:t>
            </a:r>
            <a:r>
              <a:rPr lang="en-GB" altLang="cs-CZ" dirty="0">
                <a:latin typeface="Arial" panose="020B0604020202020204" pitchFamily="34" charset="0"/>
              </a:rPr>
              <a:t> </a:t>
            </a:r>
            <a:r>
              <a:rPr lang="en-GB" altLang="cs-CZ" dirty="0" err="1">
                <a:latin typeface="Arial" panose="020B0604020202020204" pitchFamily="34" charset="0"/>
              </a:rPr>
              <a:t>vyrobený</a:t>
            </a:r>
            <a:r>
              <a:rPr lang="en-GB" altLang="cs-CZ" dirty="0">
                <a:latin typeface="Arial" panose="020B0604020202020204" pitchFamily="34" charset="0"/>
              </a:rPr>
              <a:t> atom Cl. Z </a:t>
            </a:r>
            <a:r>
              <a:rPr lang="en-GB" altLang="cs-CZ" dirty="0" err="1">
                <a:latin typeface="Arial" panose="020B0604020202020204" pitchFamily="34" charset="0"/>
              </a:rPr>
              <a:t>důvodu</a:t>
            </a:r>
            <a:r>
              <a:rPr lang="en-GB" altLang="cs-CZ" dirty="0">
                <a:latin typeface="Arial" panose="020B0604020202020204" pitchFamily="34" charset="0"/>
              </a:rPr>
              <a:t> </a:t>
            </a:r>
            <a:r>
              <a:rPr lang="en-GB" altLang="cs-CZ" dirty="0" err="1">
                <a:latin typeface="Arial" panose="020B0604020202020204" pitchFamily="34" charset="0"/>
              </a:rPr>
              <a:t>jejich</a:t>
            </a:r>
            <a:r>
              <a:rPr lang="en-GB" altLang="cs-CZ" dirty="0">
                <a:latin typeface="Arial" panose="020B0604020202020204" pitchFamily="34" charset="0"/>
              </a:rPr>
              <a:t> </a:t>
            </a:r>
            <a:r>
              <a:rPr lang="en-GB" altLang="cs-CZ" dirty="0" err="1">
                <a:latin typeface="Arial" panose="020B0604020202020204" pitchFamily="34" charset="0"/>
              </a:rPr>
              <a:t>širokého</a:t>
            </a:r>
            <a:r>
              <a:rPr lang="en-GB" altLang="cs-CZ" dirty="0">
                <a:latin typeface="Arial" panose="020B0604020202020204" pitchFamily="34" charset="0"/>
              </a:rPr>
              <a:t> </a:t>
            </a:r>
            <a:r>
              <a:rPr lang="en-GB" altLang="cs-CZ" dirty="0" err="1">
                <a:latin typeface="Arial" panose="020B0604020202020204" pitchFamily="34" charset="0"/>
              </a:rPr>
              <a:t>používání</a:t>
            </a:r>
            <a:r>
              <a:rPr lang="en-GB" altLang="cs-CZ" dirty="0">
                <a:latin typeface="Arial" panose="020B0604020202020204" pitchFamily="34" charset="0"/>
              </a:rPr>
              <a:t> a </a:t>
            </a:r>
            <a:r>
              <a:rPr lang="en-GB" altLang="cs-CZ" dirty="0" err="1">
                <a:latin typeface="Arial" panose="020B0604020202020204" pitchFamily="34" charset="0"/>
              </a:rPr>
              <a:t>perzistence</a:t>
            </a:r>
            <a:r>
              <a:rPr lang="en-GB" altLang="cs-CZ" dirty="0">
                <a:latin typeface="Arial" panose="020B0604020202020204" pitchFamily="34" charset="0"/>
              </a:rPr>
              <a:t> </a:t>
            </a:r>
            <a:r>
              <a:rPr lang="en-GB" altLang="cs-CZ" dirty="0" err="1">
                <a:latin typeface="Arial" panose="020B0604020202020204" pitchFamily="34" charset="0"/>
              </a:rPr>
              <a:t>jsou</a:t>
            </a:r>
            <a:r>
              <a:rPr lang="en-GB" altLang="cs-CZ" dirty="0">
                <a:latin typeface="Arial" panose="020B0604020202020204" pitchFamily="34" charset="0"/>
              </a:rPr>
              <a:t> </a:t>
            </a:r>
            <a:r>
              <a:rPr lang="en-GB" altLang="cs-CZ" dirty="0" err="1">
                <a:latin typeface="Arial" panose="020B0604020202020204" pitchFamily="34" charset="0"/>
              </a:rPr>
              <a:t>dvěma</a:t>
            </a:r>
            <a:r>
              <a:rPr lang="en-GB" altLang="cs-CZ" dirty="0">
                <a:latin typeface="Arial" panose="020B0604020202020204" pitchFamily="34" charset="0"/>
              </a:rPr>
              <a:t> CFC, </a:t>
            </a:r>
            <a:r>
              <a:rPr lang="en-GB" altLang="cs-CZ" dirty="0" err="1">
                <a:latin typeface="Arial" panose="020B0604020202020204" pitchFamily="34" charset="0"/>
              </a:rPr>
              <a:t>které</a:t>
            </a:r>
            <a:r>
              <a:rPr lang="en-GB" altLang="cs-CZ" dirty="0">
                <a:latin typeface="Arial" panose="020B0604020202020204" pitchFamily="34" charset="0"/>
              </a:rPr>
              <a:t> se </a:t>
            </a:r>
            <a:r>
              <a:rPr lang="en-GB" altLang="cs-CZ" dirty="0" err="1">
                <a:latin typeface="Arial" panose="020B0604020202020204" pitchFamily="34" charset="0"/>
              </a:rPr>
              <a:t>nejvíce</a:t>
            </a:r>
            <a:r>
              <a:rPr lang="en-GB" altLang="cs-CZ" dirty="0">
                <a:latin typeface="Arial" panose="020B0604020202020204" pitchFamily="34" charset="0"/>
              </a:rPr>
              <a:t> </a:t>
            </a:r>
            <a:r>
              <a:rPr lang="en-GB" altLang="cs-CZ" dirty="0" err="1">
                <a:latin typeface="Arial" panose="020B0604020202020204" pitchFamily="34" charset="0"/>
              </a:rPr>
              <a:t>týkají</a:t>
            </a:r>
            <a:r>
              <a:rPr lang="en-GB" altLang="cs-CZ" dirty="0">
                <a:latin typeface="Arial" panose="020B0604020202020204" pitchFamily="34" charset="0"/>
              </a:rPr>
              <a:t> </a:t>
            </a:r>
            <a:r>
              <a:rPr lang="en-GB" altLang="cs-CZ" dirty="0" err="1">
                <a:latin typeface="Arial" panose="020B0604020202020204" pitchFamily="34" charset="0"/>
              </a:rPr>
              <a:t>ničení</a:t>
            </a:r>
            <a:r>
              <a:rPr lang="en-GB" altLang="cs-CZ" dirty="0">
                <a:latin typeface="Arial" panose="020B0604020202020204" pitchFamily="34" charset="0"/>
              </a:rPr>
              <a:t> </a:t>
            </a:r>
            <a:r>
              <a:rPr lang="en-GB" altLang="cs-CZ" dirty="0" err="1">
                <a:latin typeface="Arial" panose="020B0604020202020204" pitchFamily="34" charset="0"/>
              </a:rPr>
              <a:t>ozonu</a:t>
            </a:r>
            <a:r>
              <a:rPr lang="en-GB" altLang="cs-CZ" dirty="0">
                <a:latin typeface="Arial" panose="020B0604020202020204" pitchFamily="34" charset="0"/>
              </a:rPr>
              <a:t>. I v </a:t>
            </a:r>
            <a:r>
              <a:rPr lang="en-GB" altLang="cs-CZ" dirty="0" err="1">
                <a:latin typeface="Arial" panose="020B0604020202020204" pitchFamily="34" charset="0"/>
              </a:rPr>
              <a:t>intenzivním</a:t>
            </a:r>
            <a:r>
              <a:rPr lang="en-GB" altLang="cs-CZ" dirty="0">
                <a:latin typeface="Arial" panose="020B0604020202020204" pitchFamily="34" charset="0"/>
              </a:rPr>
              <a:t> </a:t>
            </a:r>
            <a:r>
              <a:rPr lang="en-GB" altLang="cs-CZ" dirty="0" err="1">
                <a:latin typeface="Arial" panose="020B0604020202020204" pitchFamily="34" charset="0"/>
              </a:rPr>
              <a:t>ultrafialovém</a:t>
            </a:r>
            <a:r>
              <a:rPr lang="en-GB" altLang="cs-CZ" dirty="0">
                <a:latin typeface="Arial" panose="020B0604020202020204" pitchFamily="34" charset="0"/>
              </a:rPr>
              <a:t> </a:t>
            </a:r>
            <a:r>
              <a:rPr lang="en-GB" altLang="cs-CZ" dirty="0" err="1">
                <a:latin typeface="Arial" panose="020B0604020202020204" pitchFamily="34" charset="0"/>
              </a:rPr>
              <a:t>záření</a:t>
            </a:r>
            <a:r>
              <a:rPr lang="en-GB" altLang="cs-CZ" dirty="0">
                <a:latin typeface="Arial" panose="020B0604020202020204" pitchFamily="34" charset="0"/>
              </a:rPr>
              <a:t> </a:t>
            </a:r>
            <a:r>
              <a:rPr lang="en-GB" altLang="cs-CZ" dirty="0" err="1">
                <a:latin typeface="Arial" panose="020B0604020202020204" pitchFamily="34" charset="0"/>
              </a:rPr>
              <a:t>stratosféry</a:t>
            </a:r>
            <a:r>
              <a:rPr lang="en-GB" altLang="cs-CZ" dirty="0">
                <a:latin typeface="Arial" panose="020B0604020202020204" pitchFamily="34" charset="0"/>
              </a:rPr>
              <a:t> </a:t>
            </a:r>
            <a:r>
              <a:rPr lang="en-GB" altLang="cs-CZ" dirty="0" err="1">
                <a:latin typeface="Arial" panose="020B0604020202020204" pitchFamily="34" charset="0"/>
              </a:rPr>
              <a:t>mají</a:t>
            </a:r>
            <a:r>
              <a:rPr lang="en-GB" altLang="cs-CZ" dirty="0">
                <a:latin typeface="Arial" panose="020B0604020202020204" pitchFamily="34" charset="0"/>
              </a:rPr>
              <a:t> </a:t>
            </a:r>
            <a:r>
              <a:rPr lang="en-GB" altLang="cs-CZ" dirty="0" err="1">
                <a:latin typeface="Arial" panose="020B0604020202020204" pitchFamily="34" charset="0"/>
              </a:rPr>
              <a:t>nejtrvalejší</a:t>
            </a:r>
            <a:r>
              <a:rPr lang="en-GB" altLang="cs-CZ" dirty="0">
                <a:latin typeface="Arial" panose="020B0604020202020204" pitchFamily="34" charset="0"/>
              </a:rPr>
              <a:t> </a:t>
            </a:r>
            <a:r>
              <a:rPr lang="en-GB" altLang="cs-CZ" dirty="0" err="1">
                <a:latin typeface="Arial" panose="020B0604020202020204" pitchFamily="34" charset="0"/>
              </a:rPr>
              <a:t>chlorofluorované</a:t>
            </a:r>
            <a:r>
              <a:rPr lang="en-GB" altLang="cs-CZ" dirty="0">
                <a:latin typeface="Arial" panose="020B0604020202020204" pitchFamily="34" charset="0"/>
              </a:rPr>
              <a:t> </a:t>
            </a:r>
            <a:r>
              <a:rPr lang="en-GB" altLang="cs-CZ" dirty="0" err="1">
                <a:latin typeface="Arial" panose="020B0604020202020204" pitchFamily="34" charset="0"/>
              </a:rPr>
              <a:t>uhlovodíky</a:t>
            </a:r>
            <a:r>
              <a:rPr lang="en-GB" altLang="cs-CZ" dirty="0">
                <a:latin typeface="Arial" panose="020B0604020202020204" pitchFamily="34" charset="0"/>
              </a:rPr>
              <a:t> </a:t>
            </a:r>
            <a:r>
              <a:rPr lang="en-GB" altLang="cs-CZ" dirty="0" err="1">
                <a:latin typeface="Arial" panose="020B0604020202020204" pitchFamily="34" charset="0"/>
              </a:rPr>
              <a:t>životnost</a:t>
            </a:r>
            <a:r>
              <a:rPr lang="en-GB" altLang="cs-CZ" dirty="0">
                <a:latin typeface="Arial" panose="020B0604020202020204" pitchFamily="34" charset="0"/>
              </a:rPr>
              <a:t> </a:t>
            </a:r>
            <a:r>
              <a:rPr lang="en-GB" altLang="cs-CZ" dirty="0" err="1">
                <a:latin typeface="Arial" panose="020B0604020202020204" pitchFamily="34" charset="0"/>
              </a:rPr>
              <a:t>řádově</a:t>
            </a:r>
            <a:r>
              <a:rPr lang="en-GB" altLang="cs-CZ" dirty="0">
                <a:latin typeface="Arial" panose="020B0604020202020204" pitchFamily="34" charset="0"/>
              </a:rPr>
              <a:t> 100 let .:</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A3832F68-06A8-4C1F-80A0-E8FC150B75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A9381D10-77DF-4819-9BB2-51B82C47E8A2}" type="slidenum">
              <a:rPr lang="hu-HU" altLang="cs-CZ">
                <a:latin typeface="Times New Roman" panose="02020603050405020304" pitchFamily="18" charset="0"/>
              </a:rPr>
              <a:pPr eaLnBrk="1" hangingPunct="1">
                <a:spcBef>
                  <a:spcPct val="0"/>
                </a:spcBef>
              </a:pPr>
              <a:t>87</a:t>
            </a:fld>
            <a:endParaRPr lang="hu-HU" altLang="cs-CZ">
              <a:latin typeface="Times New Roman" panose="02020603050405020304" pitchFamily="18" charset="0"/>
            </a:endParaRPr>
          </a:p>
        </p:txBody>
      </p:sp>
      <p:sp>
        <p:nvSpPr>
          <p:cNvPr id="143363" name="Rectangle 2">
            <a:extLst>
              <a:ext uri="{FF2B5EF4-FFF2-40B4-BE49-F238E27FC236}">
                <a16:creationId xmlns:a16="http://schemas.microsoft.com/office/drawing/2014/main" id="{2C5B19A5-A08A-412A-B4F8-4D7EC2ED29A1}"/>
              </a:ext>
            </a:extLst>
          </p:cNvPr>
          <p:cNvSpPr>
            <a:spLocks noGrp="1" noRot="1" noChangeAspect="1" noChangeArrowheads="1" noTextEdit="1"/>
          </p:cNvSpPr>
          <p:nvPr>
            <p:ph type="sldImg"/>
          </p:nvPr>
        </p:nvSpPr>
        <p:spPr>
          <a:ln/>
        </p:spPr>
      </p:sp>
      <p:sp>
        <p:nvSpPr>
          <p:cNvPr id="143364" name="Rectangle 3">
            <a:extLst>
              <a:ext uri="{FF2B5EF4-FFF2-40B4-BE49-F238E27FC236}">
                <a16:creationId xmlns:a16="http://schemas.microsoft.com/office/drawing/2014/main" id="{D7D6F89F-1099-4352-8BE7-AB1DCB9B25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cs-CZ" dirty="0" err="1">
                <a:latin typeface="Arial" panose="020B0604020202020204" pitchFamily="34" charset="0"/>
              </a:rPr>
              <a:t>Nejvýznamnějším</a:t>
            </a:r>
            <a:r>
              <a:rPr lang="en-GB" altLang="cs-CZ" dirty="0">
                <a:latin typeface="Arial" panose="020B0604020202020204" pitchFamily="34" charset="0"/>
              </a:rPr>
              <a:t> </a:t>
            </a:r>
            <a:r>
              <a:rPr lang="en-GB" altLang="cs-CZ" dirty="0" err="1">
                <a:latin typeface="Arial" panose="020B0604020202020204" pitchFamily="34" charset="0"/>
              </a:rPr>
              <a:t>případem</a:t>
            </a:r>
            <a:r>
              <a:rPr lang="en-GB" altLang="cs-CZ" dirty="0">
                <a:latin typeface="Arial" panose="020B0604020202020204" pitchFamily="34" charset="0"/>
              </a:rPr>
              <a:t> </a:t>
            </a:r>
            <a:r>
              <a:rPr lang="en-GB" altLang="cs-CZ" dirty="0" err="1">
                <a:latin typeface="Arial" panose="020B0604020202020204" pitchFamily="34" charset="0"/>
              </a:rPr>
              <a:t>destrukce</a:t>
            </a:r>
            <a:r>
              <a:rPr lang="en-GB" altLang="cs-CZ" dirty="0">
                <a:latin typeface="Arial" panose="020B0604020202020204" pitchFamily="34" charset="0"/>
              </a:rPr>
              <a:t> </a:t>
            </a:r>
            <a:r>
              <a:rPr lang="en-GB" altLang="cs-CZ" dirty="0" err="1">
                <a:latin typeface="Arial" panose="020B0604020202020204" pitchFamily="34" charset="0"/>
              </a:rPr>
              <a:t>ozonové</a:t>
            </a:r>
            <a:r>
              <a:rPr lang="en-GB" altLang="cs-CZ" dirty="0">
                <a:latin typeface="Arial" panose="020B0604020202020204" pitchFamily="34" charset="0"/>
              </a:rPr>
              <a:t> </a:t>
            </a:r>
            <a:r>
              <a:rPr lang="en-GB" altLang="cs-CZ" dirty="0" err="1">
                <a:latin typeface="Arial" panose="020B0604020202020204" pitchFamily="34" charset="0"/>
              </a:rPr>
              <a:t>vrstvy</a:t>
            </a:r>
            <a:r>
              <a:rPr lang="en-GB" altLang="cs-CZ" dirty="0">
                <a:latin typeface="Arial" panose="020B0604020202020204" pitchFamily="34" charset="0"/>
              </a:rPr>
              <a:t> je </a:t>
            </a:r>
            <a:r>
              <a:rPr lang="en-GB" altLang="cs-CZ" dirty="0" err="1">
                <a:latin typeface="Arial" panose="020B0604020202020204" pitchFamily="34" charset="0"/>
              </a:rPr>
              <a:t>takzvaná</a:t>
            </a:r>
            <a:r>
              <a:rPr lang="en-GB" altLang="cs-CZ" dirty="0">
                <a:latin typeface="Arial" panose="020B0604020202020204" pitchFamily="34" charset="0"/>
              </a:rPr>
              <a:t> „</a:t>
            </a:r>
            <a:r>
              <a:rPr lang="en-GB" altLang="cs-CZ" dirty="0" err="1">
                <a:latin typeface="Arial" panose="020B0604020202020204" pitchFamily="34" charset="0"/>
              </a:rPr>
              <a:t>antarktická</a:t>
            </a:r>
            <a:r>
              <a:rPr lang="en-GB" altLang="cs-CZ" dirty="0">
                <a:latin typeface="Arial" panose="020B0604020202020204" pitchFamily="34" charset="0"/>
              </a:rPr>
              <a:t> </a:t>
            </a:r>
            <a:r>
              <a:rPr lang="en-GB" altLang="cs-CZ" dirty="0" err="1">
                <a:latin typeface="Arial" panose="020B0604020202020204" pitchFamily="34" charset="0"/>
              </a:rPr>
              <a:t>ozonová</a:t>
            </a:r>
            <a:r>
              <a:rPr lang="en-GB" altLang="cs-CZ" dirty="0">
                <a:latin typeface="Arial" panose="020B0604020202020204" pitchFamily="34" charset="0"/>
              </a:rPr>
              <a:t> </a:t>
            </a:r>
            <a:r>
              <a:rPr lang="en-GB" altLang="cs-CZ" dirty="0" err="1">
                <a:latin typeface="Arial" panose="020B0604020202020204" pitchFamily="34" charset="0"/>
              </a:rPr>
              <a:t>díra</a:t>
            </a:r>
            <a:r>
              <a:rPr lang="en-GB" altLang="cs-CZ" dirty="0">
                <a:latin typeface="Arial" panose="020B0604020202020204" pitchFamily="34" charset="0"/>
              </a:rPr>
              <a:t>“, </a:t>
            </a:r>
            <a:r>
              <a:rPr lang="en-GB" altLang="cs-CZ" dirty="0" err="1">
                <a:latin typeface="Arial" panose="020B0604020202020204" pitchFamily="34" charset="0"/>
              </a:rPr>
              <a:t>která</a:t>
            </a:r>
            <a:r>
              <a:rPr lang="en-GB" altLang="cs-CZ" dirty="0">
                <a:latin typeface="Arial" panose="020B0604020202020204" pitchFamily="34" charset="0"/>
              </a:rPr>
              <a:t> se </a:t>
            </a:r>
            <a:r>
              <a:rPr lang="en-GB" altLang="cs-CZ" dirty="0" err="1">
                <a:latin typeface="Arial" panose="020B0604020202020204" pitchFamily="34" charset="0"/>
              </a:rPr>
              <a:t>projevila</a:t>
            </a:r>
            <a:r>
              <a:rPr lang="en-GB" altLang="cs-CZ" dirty="0">
                <a:latin typeface="Arial" panose="020B0604020202020204" pitchFamily="34" charset="0"/>
              </a:rPr>
              <a:t> v </a:t>
            </a:r>
            <a:r>
              <a:rPr lang="en-GB" altLang="cs-CZ" dirty="0" err="1">
                <a:latin typeface="Arial" panose="020B0604020202020204" pitchFamily="34" charset="0"/>
              </a:rPr>
              <a:t>posledních</a:t>
            </a:r>
            <a:r>
              <a:rPr lang="en-GB" altLang="cs-CZ" dirty="0">
                <a:latin typeface="Arial" panose="020B0604020202020204" pitchFamily="34" charset="0"/>
              </a:rPr>
              <a:t> </a:t>
            </a:r>
            <a:r>
              <a:rPr lang="en-GB" altLang="cs-CZ" dirty="0" err="1">
                <a:latin typeface="Arial" panose="020B0604020202020204" pitchFamily="34" charset="0"/>
              </a:rPr>
              <a:t>letech</a:t>
            </a:r>
            <a:r>
              <a:rPr lang="en-GB" altLang="cs-CZ" dirty="0">
                <a:latin typeface="Arial" panose="020B0604020202020204" pitchFamily="34" charset="0"/>
              </a:rPr>
              <a:t>. </a:t>
            </a:r>
            <a:r>
              <a:rPr lang="en-GB" altLang="cs-CZ" dirty="0" err="1">
                <a:latin typeface="Arial" panose="020B0604020202020204" pitchFamily="34" charset="0"/>
              </a:rPr>
              <a:t>Tento</a:t>
            </a:r>
            <a:r>
              <a:rPr lang="en-GB" altLang="cs-CZ" dirty="0">
                <a:latin typeface="Arial" panose="020B0604020202020204" pitchFamily="34" charset="0"/>
              </a:rPr>
              <a:t> </a:t>
            </a:r>
            <a:r>
              <a:rPr lang="en-GB" altLang="cs-CZ" dirty="0" err="1">
                <a:latin typeface="Arial" panose="020B0604020202020204" pitchFamily="34" charset="0"/>
              </a:rPr>
              <a:t>jev</a:t>
            </a:r>
            <a:r>
              <a:rPr lang="en-GB" altLang="cs-CZ" dirty="0">
                <a:latin typeface="Arial" panose="020B0604020202020204" pitchFamily="34" charset="0"/>
              </a:rPr>
              <a:t> se </a:t>
            </a:r>
            <a:r>
              <a:rPr lang="en-GB" altLang="cs-CZ" dirty="0" err="1">
                <a:latin typeface="Arial" panose="020B0604020202020204" pitchFamily="34" charset="0"/>
              </a:rPr>
              <a:t>projevuje</a:t>
            </a:r>
            <a:r>
              <a:rPr lang="en-GB" altLang="cs-CZ" dirty="0">
                <a:latin typeface="Arial" panose="020B0604020202020204" pitchFamily="34" charset="0"/>
              </a:rPr>
              <a:t> </a:t>
            </a:r>
            <a:r>
              <a:rPr lang="en-GB" altLang="cs-CZ" dirty="0" err="1">
                <a:latin typeface="Arial" panose="020B0604020202020204" pitchFamily="34" charset="0"/>
              </a:rPr>
              <a:t>výskytem</a:t>
            </a:r>
            <a:r>
              <a:rPr lang="en-GB" altLang="cs-CZ" dirty="0">
                <a:latin typeface="Arial" panose="020B0604020202020204" pitchFamily="34" charset="0"/>
              </a:rPr>
              <a:t> </a:t>
            </a:r>
            <a:r>
              <a:rPr lang="en-GB" altLang="cs-CZ" dirty="0" err="1">
                <a:latin typeface="Arial" panose="020B0604020202020204" pitchFamily="34" charset="0"/>
              </a:rPr>
              <a:t>silně</a:t>
            </a:r>
            <a:r>
              <a:rPr lang="en-GB" altLang="cs-CZ" dirty="0">
                <a:latin typeface="Arial" panose="020B0604020202020204" pitchFamily="34" charset="0"/>
              </a:rPr>
              <a:t> </a:t>
            </a:r>
            <a:r>
              <a:rPr lang="en-GB" altLang="cs-CZ" dirty="0" err="1">
                <a:latin typeface="Arial" panose="020B0604020202020204" pitchFamily="34" charset="0"/>
              </a:rPr>
              <a:t>poškozeného</a:t>
            </a:r>
            <a:r>
              <a:rPr lang="en-GB" altLang="cs-CZ" dirty="0">
                <a:latin typeface="Arial" panose="020B0604020202020204" pitchFamily="34" charset="0"/>
              </a:rPr>
              <a:t> </a:t>
            </a:r>
            <a:r>
              <a:rPr lang="en-GB" altLang="cs-CZ" dirty="0" err="1">
                <a:latin typeface="Arial" panose="020B0604020202020204" pitchFamily="34" charset="0"/>
              </a:rPr>
              <a:t>stratosférického</a:t>
            </a:r>
            <a:r>
              <a:rPr lang="en-GB" altLang="cs-CZ" dirty="0">
                <a:latin typeface="Arial" panose="020B0604020202020204" pitchFamily="34" charset="0"/>
              </a:rPr>
              <a:t> </a:t>
            </a:r>
            <a:r>
              <a:rPr lang="en-GB" altLang="cs-CZ" dirty="0" err="1">
                <a:latin typeface="Arial" panose="020B0604020202020204" pitchFamily="34" charset="0"/>
              </a:rPr>
              <a:t>ozonu</a:t>
            </a:r>
            <a:r>
              <a:rPr lang="en-GB" altLang="cs-CZ" dirty="0">
                <a:latin typeface="Arial" panose="020B0604020202020204" pitchFamily="34" charset="0"/>
              </a:rPr>
              <a:t> (</a:t>
            </a:r>
            <a:r>
              <a:rPr lang="en-GB" altLang="cs-CZ" dirty="0" err="1">
                <a:latin typeface="Arial" panose="020B0604020202020204" pitchFamily="34" charset="0"/>
              </a:rPr>
              <a:t>až</a:t>
            </a:r>
            <a:r>
              <a:rPr lang="en-GB" altLang="cs-CZ" dirty="0">
                <a:latin typeface="Arial" panose="020B0604020202020204" pitchFamily="34" charset="0"/>
              </a:rPr>
              <a:t> o 50%) v </a:t>
            </a:r>
            <a:r>
              <a:rPr lang="en-GB" altLang="cs-CZ" dirty="0" err="1">
                <a:latin typeface="Arial" panose="020B0604020202020204" pitchFamily="34" charset="0"/>
              </a:rPr>
              <a:t>polární</a:t>
            </a:r>
            <a:r>
              <a:rPr lang="en-GB" altLang="cs-CZ" dirty="0">
                <a:latin typeface="Arial" panose="020B0604020202020204" pitchFamily="34" charset="0"/>
              </a:rPr>
              <a:t> </a:t>
            </a:r>
            <a:r>
              <a:rPr lang="en-GB" altLang="cs-CZ" dirty="0" err="1">
                <a:latin typeface="Arial" panose="020B0604020202020204" pitchFamily="34" charset="0"/>
              </a:rPr>
              <a:t>oblasti</a:t>
            </a:r>
            <a:r>
              <a:rPr lang="en-GB" altLang="cs-CZ" dirty="0">
                <a:latin typeface="Arial" panose="020B0604020202020204" pitchFamily="34" charset="0"/>
              </a:rPr>
              <a:t> </a:t>
            </a:r>
            <a:r>
              <a:rPr lang="en-GB" altLang="cs-CZ" dirty="0" err="1">
                <a:latin typeface="Arial" panose="020B0604020202020204" pitchFamily="34" charset="0"/>
              </a:rPr>
              <a:t>během</a:t>
            </a:r>
            <a:r>
              <a:rPr lang="en-GB" altLang="cs-CZ" dirty="0">
                <a:latin typeface="Arial" panose="020B0604020202020204" pitchFamily="34" charset="0"/>
              </a:rPr>
              <a:t> </a:t>
            </a:r>
            <a:r>
              <a:rPr lang="en-GB" altLang="cs-CZ" dirty="0" err="1">
                <a:latin typeface="Arial" panose="020B0604020202020204" pitchFamily="34" charset="0"/>
              </a:rPr>
              <a:t>pozdní</a:t>
            </a:r>
            <a:r>
              <a:rPr lang="en-GB" altLang="cs-CZ" dirty="0">
                <a:latin typeface="Arial" panose="020B0604020202020204" pitchFamily="34" charset="0"/>
              </a:rPr>
              <a:t> </a:t>
            </a:r>
            <a:r>
              <a:rPr lang="en-GB" altLang="cs-CZ" dirty="0" err="1">
                <a:latin typeface="Arial" panose="020B0604020202020204" pitchFamily="34" charset="0"/>
              </a:rPr>
              <a:t>zimy</a:t>
            </a:r>
            <a:r>
              <a:rPr lang="en-GB" altLang="cs-CZ" dirty="0">
                <a:latin typeface="Arial" panose="020B0604020202020204" pitchFamily="34" charset="0"/>
              </a:rPr>
              <a:t> a </a:t>
            </a:r>
            <a:r>
              <a:rPr lang="en-GB" altLang="cs-CZ" dirty="0" err="1">
                <a:latin typeface="Arial" panose="020B0604020202020204" pitchFamily="34" charset="0"/>
              </a:rPr>
              <a:t>brzy</a:t>
            </a:r>
            <a:r>
              <a:rPr lang="en-GB" altLang="cs-CZ" dirty="0">
                <a:latin typeface="Arial" panose="020B0604020202020204" pitchFamily="34" charset="0"/>
              </a:rPr>
              <a:t> </a:t>
            </a:r>
            <a:r>
              <a:rPr lang="en-GB" altLang="cs-CZ" dirty="0" err="1">
                <a:latin typeface="Arial" panose="020B0604020202020204" pitchFamily="34" charset="0"/>
              </a:rPr>
              <a:t>na</a:t>
            </a:r>
            <a:r>
              <a:rPr lang="en-GB" altLang="cs-CZ" dirty="0">
                <a:latin typeface="Arial" panose="020B0604020202020204" pitchFamily="34" charset="0"/>
              </a:rPr>
              <a:t> </a:t>
            </a:r>
            <a:r>
              <a:rPr lang="en-GB" altLang="cs-CZ" dirty="0" err="1">
                <a:latin typeface="Arial" panose="020B0604020202020204" pitchFamily="34" charset="0"/>
              </a:rPr>
              <a:t>jaře</a:t>
            </a:r>
            <a:r>
              <a:rPr lang="sk-SK" altLang="cs-CZ" dirty="0">
                <a:latin typeface="Arial" panose="020B0604020202020204" pitchFamily="34" charset="0"/>
              </a:rPr>
              <a:t>.</a:t>
            </a:r>
            <a:endParaRPr lang="en-GB" altLang="cs-CZ" dirty="0">
              <a:latin typeface="Arial" panose="020B0604020202020204" pitchFamily="34" charset="0"/>
            </a:endParaRPr>
          </a:p>
        </p:txBody>
      </p:sp>
    </p:spTree>
    <p:extLst>
      <p:ext uri="{BB962C8B-B14F-4D97-AF65-F5344CB8AC3E}">
        <p14:creationId xmlns:p14="http://schemas.microsoft.com/office/powerpoint/2010/main" val="389479709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ABEDEA03-53EA-40CA-9E7F-9F756A804A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4B33E84B-49BF-4595-9AF2-A51D49D97634}" type="slidenum">
              <a:rPr lang="hu-HU" altLang="cs-CZ">
                <a:latin typeface="Times New Roman" panose="02020603050405020304" pitchFamily="18" charset="0"/>
              </a:rPr>
              <a:pPr eaLnBrk="1" hangingPunct="1">
                <a:spcBef>
                  <a:spcPct val="0"/>
                </a:spcBef>
              </a:pPr>
              <a:t>89</a:t>
            </a:fld>
            <a:endParaRPr lang="hu-HU" altLang="cs-CZ">
              <a:latin typeface="Times New Roman" panose="02020603050405020304" pitchFamily="18" charset="0"/>
            </a:endParaRPr>
          </a:p>
        </p:txBody>
      </p:sp>
      <p:sp>
        <p:nvSpPr>
          <p:cNvPr id="125955" name="Rectangle 2">
            <a:extLst>
              <a:ext uri="{FF2B5EF4-FFF2-40B4-BE49-F238E27FC236}">
                <a16:creationId xmlns:a16="http://schemas.microsoft.com/office/drawing/2014/main" id="{79FCA0AD-535C-4ECB-877D-7BA2AFCDDFEB}"/>
              </a:ext>
            </a:extLst>
          </p:cNvPr>
          <p:cNvSpPr>
            <a:spLocks noGrp="1" noRot="1" noChangeAspect="1" noChangeArrowheads="1" noTextEdit="1"/>
          </p:cNvSpPr>
          <p:nvPr>
            <p:ph type="sldImg"/>
          </p:nvPr>
        </p:nvSpPr>
        <p:spPr>
          <a:ln/>
        </p:spPr>
      </p:sp>
      <p:sp>
        <p:nvSpPr>
          <p:cNvPr id="125956" name="Rectangle 3">
            <a:extLst>
              <a:ext uri="{FF2B5EF4-FFF2-40B4-BE49-F238E27FC236}">
                <a16:creationId xmlns:a16="http://schemas.microsoft.com/office/drawing/2014/main" id="{9D56417E-41D6-4641-9EFC-53E10563F8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dirty="0">
              <a:latin typeface="Arial" panose="020B0604020202020204"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a:extLst>
              <a:ext uri="{FF2B5EF4-FFF2-40B4-BE49-F238E27FC236}">
                <a16:creationId xmlns:a16="http://schemas.microsoft.com/office/drawing/2014/main" id="{A0A2ABBE-E026-426B-9428-406B13F499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79D02159-091E-4208-9249-90DC19DB1F13}" type="slidenum">
              <a:rPr lang="hu-HU" altLang="cs-CZ">
                <a:latin typeface="Times New Roman" panose="02020603050405020304" pitchFamily="18" charset="0"/>
              </a:rPr>
              <a:pPr eaLnBrk="1" hangingPunct="1">
                <a:spcBef>
                  <a:spcPct val="0"/>
                </a:spcBef>
              </a:pPr>
              <a:t>90</a:t>
            </a:fld>
            <a:endParaRPr lang="hu-HU" altLang="cs-CZ">
              <a:latin typeface="Times New Roman" panose="02020603050405020304" pitchFamily="18" charset="0"/>
            </a:endParaRPr>
          </a:p>
        </p:txBody>
      </p:sp>
      <p:sp>
        <p:nvSpPr>
          <p:cNvPr id="136195" name="Rectangle 2">
            <a:extLst>
              <a:ext uri="{FF2B5EF4-FFF2-40B4-BE49-F238E27FC236}">
                <a16:creationId xmlns:a16="http://schemas.microsoft.com/office/drawing/2014/main" id="{19925CE3-5D8F-48A9-92D5-82E31CAC3927}"/>
              </a:ext>
            </a:extLst>
          </p:cNvPr>
          <p:cNvSpPr>
            <a:spLocks noGrp="1" noRot="1" noChangeAspect="1" noChangeArrowheads="1" noTextEdit="1"/>
          </p:cNvSpPr>
          <p:nvPr>
            <p:ph type="sldImg"/>
          </p:nvPr>
        </p:nvSpPr>
        <p:spPr>
          <a:ln/>
        </p:spPr>
      </p:sp>
      <p:sp>
        <p:nvSpPr>
          <p:cNvPr id="136196" name="Rectangle 3">
            <a:extLst>
              <a:ext uri="{FF2B5EF4-FFF2-40B4-BE49-F238E27FC236}">
                <a16:creationId xmlns:a16="http://schemas.microsoft.com/office/drawing/2014/main" id="{B78D19D4-1824-48C5-95A3-7C5A2DD8FC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cs-CZ" dirty="0" err="1">
                <a:latin typeface="Arial" panose="020B0604020202020204" pitchFamily="34" charset="0"/>
              </a:rPr>
              <a:t>Tento</a:t>
            </a:r>
            <a:r>
              <a:rPr lang="en-GB" altLang="cs-CZ" dirty="0">
                <a:latin typeface="Arial" panose="020B0604020202020204" pitchFamily="34" charset="0"/>
              </a:rPr>
              <a:t> </a:t>
            </a:r>
            <a:r>
              <a:rPr lang="en-GB" altLang="cs-CZ" dirty="0" err="1">
                <a:latin typeface="Arial" panose="020B0604020202020204" pitchFamily="34" charset="0"/>
              </a:rPr>
              <a:t>jev</a:t>
            </a:r>
            <a:r>
              <a:rPr lang="en-GB" altLang="cs-CZ" dirty="0">
                <a:latin typeface="Arial" panose="020B0604020202020204" pitchFamily="34" charset="0"/>
              </a:rPr>
              <a:t> se </a:t>
            </a:r>
            <a:r>
              <a:rPr lang="en-GB" altLang="cs-CZ" dirty="0" err="1">
                <a:latin typeface="Arial" panose="020B0604020202020204" pitchFamily="34" charset="0"/>
              </a:rPr>
              <a:t>projevuje</a:t>
            </a:r>
            <a:r>
              <a:rPr lang="en-GB" altLang="cs-CZ" dirty="0">
                <a:latin typeface="Arial" panose="020B0604020202020204" pitchFamily="34" charset="0"/>
              </a:rPr>
              <a:t> </a:t>
            </a:r>
            <a:r>
              <a:rPr lang="en-GB" altLang="cs-CZ" dirty="0" err="1">
                <a:latin typeface="Arial" panose="020B0604020202020204" pitchFamily="34" charset="0"/>
              </a:rPr>
              <a:t>výskytem</a:t>
            </a:r>
            <a:r>
              <a:rPr lang="en-GB" altLang="cs-CZ" dirty="0">
                <a:latin typeface="Arial" panose="020B0604020202020204" pitchFamily="34" charset="0"/>
              </a:rPr>
              <a:t> </a:t>
            </a:r>
            <a:r>
              <a:rPr lang="en-GB" altLang="cs-CZ" dirty="0" err="1">
                <a:latin typeface="Arial" panose="020B0604020202020204" pitchFamily="34" charset="0"/>
              </a:rPr>
              <a:t>silně</a:t>
            </a:r>
            <a:r>
              <a:rPr lang="en-GB" altLang="cs-CZ" dirty="0">
                <a:latin typeface="Arial" panose="020B0604020202020204" pitchFamily="34" charset="0"/>
              </a:rPr>
              <a:t> </a:t>
            </a:r>
            <a:r>
              <a:rPr lang="en-GB" altLang="cs-CZ" dirty="0" err="1">
                <a:latin typeface="Arial" panose="020B0604020202020204" pitchFamily="34" charset="0"/>
              </a:rPr>
              <a:t>poškozeného</a:t>
            </a:r>
            <a:r>
              <a:rPr lang="en-GB" altLang="cs-CZ" dirty="0">
                <a:latin typeface="Arial" panose="020B0604020202020204" pitchFamily="34" charset="0"/>
              </a:rPr>
              <a:t> </a:t>
            </a:r>
            <a:r>
              <a:rPr lang="en-GB" altLang="cs-CZ" dirty="0" err="1">
                <a:latin typeface="Arial" panose="020B0604020202020204" pitchFamily="34" charset="0"/>
              </a:rPr>
              <a:t>stratosférického</a:t>
            </a:r>
            <a:r>
              <a:rPr lang="en-GB" altLang="cs-CZ" dirty="0">
                <a:latin typeface="Arial" panose="020B0604020202020204" pitchFamily="34" charset="0"/>
              </a:rPr>
              <a:t> </a:t>
            </a:r>
            <a:r>
              <a:rPr lang="en-GB" altLang="cs-CZ" dirty="0" err="1">
                <a:latin typeface="Arial" panose="020B0604020202020204" pitchFamily="34" charset="0"/>
              </a:rPr>
              <a:t>ozonu</a:t>
            </a:r>
            <a:r>
              <a:rPr lang="en-GB" altLang="cs-CZ" dirty="0">
                <a:latin typeface="Arial" panose="020B0604020202020204" pitchFamily="34" charset="0"/>
              </a:rPr>
              <a:t> (</a:t>
            </a:r>
            <a:r>
              <a:rPr lang="en-GB" altLang="cs-CZ" dirty="0" err="1">
                <a:latin typeface="Arial" panose="020B0604020202020204" pitchFamily="34" charset="0"/>
              </a:rPr>
              <a:t>až</a:t>
            </a:r>
            <a:r>
              <a:rPr lang="en-GB" altLang="cs-CZ" dirty="0">
                <a:latin typeface="Arial" panose="020B0604020202020204" pitchFamily="34" charset="0"/>
              </a:rPr>
              <a:t> o 50%) v </a:t>
            </a:r>
            <a:r>
              <a:rPr lang="en-GB" altLang="cs-CZ" dirty="0" err="1">
                <a:latin typeface="Arial" panose="020B0604020202020204" pitchFamily="34" charset="0"/>
              </a:rPr>
              <a:t>polární</a:t>
            </a:r>
            <a:r>
              <a:rPr lang="en-GB" altLang="cs-CZ" dirty="0">
                <a:latin typeface="Arial" panose="020B0604020202020204" pitchFamily="34" charset="0"/>
              </a:rPr>
              <a:t> </a:t>
            </a:r>
            <a:r>
              <a:rPr lang="en-GB" altLang="cs-CZ" dirty="0" err="1">
                <a:latin typeface="Arial" panose="020B0604020202020204" pitchFamily="34" charset="0"/>
              </a:rPr>
              <a:t>oblasti</a:t>
            </a:r>
            <a:r>
              <a:rPr lang="en-GB" altLang="cs-CZ" dirty="0">
                <a:latin typeface="Arial" panose="020B0604020202020204" pitchFamily="34" charset="0"/>
              </a:rPr>
              <a:t> </a:t>
            </a:r>
            <a:r>
              <a:rPr lang="en-GB" altLang="cs-CZ" dirty="0" err="1">
                <a:latin typeface="Arial" panose="020B0604020202020204" pitchFamily="34" charset="0"/>
              </a:rPr>
              <a:t>během</a:t>
            </a:r>
            <a:r>
              <a:rPr lang="en-GB" altLang="cs-CZ" dirty="0">
                <a:latin typeface="Arial" panose="020B0604020202020204" pitchFamily="34" charset="0"/>
              </a:rPr>
              <a:t> </a:t>
            </a:r>
            <a:r>
              <a:rPr lang="en-GB" altLang="cs-CZ" dirty="0" err="1">
                <a:latin typeface="Arial" panose="020B0604020202020204" pitchFamily="34" charset="0"/>
              </a:rPr>
              <a:t>pozdní</a:t>
            </a:r>
            <a:r>
              <a:rPr lang="en-GB" altLang="cs-CZ" dirty="0">
                <a:latin typeface="Arial" panose="020B0604020202020204" pitchFamily="34" charset="0"/>
              </a:rPr>
              <a:t> </a:t>
            </a:r>
            <a:r>
              <a:rPr lang="en-GB" altLang="cs-CZ" dirty="0" err="1">
                <a:latin typeface="Arial" panose="020B0604020202020204" pitchFamily="34" charset="0"/>
              </a:rPr>
              <a:t>zimy</a:t>
            </a:r>
            <a:r>
              <a:rPr lang="en-GB" altLang="cs-CZ" dirty="0">
                <a:latin typeface="Arial" panose="020B0604020202020204" pitchFamily="34" charset="0"/>
              </a:rPr>
              <a:t> a </a:t>
            </a:r>
            <a:r>
              <a:rPr lang="en-GB" altLang="cs-CZ" dirty="0" err="1">
                <a:latin typeface="Arial" panose="020B0604020202020204" pitchFamily="34" charset="0"/>
              </a:rPr>
              <a:t>brzy</a:t>
            </a:r>
            <a:r>
              <a:rPr lang="en-GB" altLang="cs-CZ" dirty="0">
                <a:latin typeface="Arial" panose="020B0604020202020204" pitchFamily="34" charset="0"/>
              </a:rPr>
              <a:t> </a:t>
            </a:r>
            <a:r>
              <a:rPr lang="en-GB" altLang="cs-CZ" dirty="0" err="1">
                <a:latin typeface="Arial" panose="020B0604020202020204" pitchFamily="34" charset="0"/>
              </a:rPr>
              <a:t>na</a:t>
            </a:r>
            <a:r>
              <a:rPr lang="en-GB" altLang="cs-CZ" dirty="0">
                <a:latin typeface="Arial" panose="020B0604020202020204" pitchFamily="34" charset="0"/>
              </a:rPr>
              <a:t> </a:t>
            </a:r>
            <a:r>
              <a:rPr lang="en-GB" altLang="cs-CZ" dirty="0" err="1">
                <a:latin typeface="Arial" panose="020B0604020202020204" pitchFamily="34" charset="0"/>
              </a:rPr>
              <a:t>jaře</a:t>
            </a:r>
            <a:r>
              <a:rPr lang="sk-SK" altLang="cs-CZ" dirty="0">
                <a:latin typeface="Arial" panose="020B0604020202020204" pitchFamily="34" charset="0"/>
              </a:rPr>
              <a:t>. </a:t>
            </a:r>
            <a:r>
              <a:rPr lang="en-GB" altLang="cs-CZ" dirty="0" err="1">
                <a:latin typeface="Arial" panose="020B0604020202020204" pitchFamily="34" charset="0"/>
              </a:rPr>
              <a:t>Důvody</a:t>
            </a:r>
            <a:r>
              <a:rPr lang="en-GB" altLang="cs-CZ" dirty="0">
                <a:latin typeface="Arial" panose="020B0604020202020204" pitchFamily="34" charset="0"/>
              </a:rPr>
              <a:t>, </a:t>
            </a:r>
            <a:r>
              <a:rPr lang="en-GB" altLang="cs-CZ" dirty="0" err="1">
                <a:latin typeface="Arial" panose="020B0604020202020204" pitchFamily="34" charset="0"/>
              </a:rPr>
              <a:t>proč</a:t>
            </a:r>
            <a:r>
              <a:rPr lang="en-GB" altLang="cs-CZ" dirty="0">
                <a:latin typeface="Arial" panose="020B0604020202020204" pitchFamily="34" charset="0"/>
              </a:rPr>
              <a:t> k </a:t>
            </a:r>
            <a:r>
              <a:rPr lang="en-GB" altLang="cs-CZ" dirty="0" err="1">
                <a:latin typeface="Arial" panose="020B0604020202020204" pitchFamily="34" charset="0"/>
              </a:rPr>
              <a:t>tomu</a:t>
            </a:r>
            <a:r>
              <a:rPr lang="en-GB" altLang="cs-CZ" dirty="0">
                <a:latin typeface="Arial" panose="020B0604020202020204" pitchFamily="34" charset="0"/>
              </a:rPr>
              <a:t> </a:t>
            </a:r>
            <a:r>
              <a:rPr lang="en-GB" altLang="cs-CZ" dirty="0" err="1">
                <a:latin typeface="Arial" panose="020B0604020202020204" pitchFamily="34" charset="0"/>
              </a:rPr>
              <a:t>dochází</a:t>
            </a:r>
            <a:r>
              <a:rPr lang="en-GB" altLang="cs-CZ" dirty="0">
                <a:latin typeface="Arial" panose="020B0604020202020204" pitchFamily="34" charset="0"/>
              </a:rPr>
              <a:t>, </a:t>
            </a:r>
            <a:r>
              <a:rPr lang="en-GB" altLang="cs-CZ" dirty="0" err="1">
                <a:latin typeface="Arial" panose="020B0604020202020204" pitchFamily="34" charset="0"/>
              </a:rPr>
              <a:t>souvisejí</a:t>
            </a:r>
            <a:r>
              <a:rPr lang="en-GB" altLang="cs-CZ" dirty="0">
                <a:latin typeface="Arial" panose="020B0604020202020204" pitchFamily="34" charset="0"/>
              </a:rPr>
              <a:t> s </a:t>
            </a:r>
            <a:r>
              <a:rPr lang="en-GB" altLang="cs-CZ" dirty="0" err="1">
                <a:latin typeface="Arial" panose="020B0604020202020204" pitchFamily="34" charset="0"/>
              </a:rPr>
              <a:t>normálním</a:t>
            </a:r>
            <a:r>
              <a:rPr lang="en-GB" altLang="cs-CZ" dirty="0">
                <a:latin typeface="Arial" panose="020B0604020202020204" pitchFamily="34" charset="0"/>
              </a:rPr>
              <a:t> </a:t>
            </a:r>
            <a:r>
              <a:rPr lang="en-GB" altLang="cs-CZ" dirty="0" err="1">
                <a:latin typeface="Arial" panose="020B0604020202020204" pitchFamily="34" charset="0"/>
              </a:rPr>
              <a:t>účinkem</a:t>
            </a:r>
            <a:r>
              <a:rPr lang="en-GB" altLang="cs-CZ" dirty="0">
                <a:latin typeface="Arial" panose="020B0604020202020204" pitchFamily="34" charset="0"/>
              </a:rPr>
              <a:t> NO2 </a:t>
            </a:r>
            <a:r>
              <a:rPr lang="en-GB" altLang="cs-CZ" dirty="0" err="1">
                <a:latin typeface="Arial" panose="020B0604020202020204" pitchFamily="34" charset="0"/>
              </a:rPr>
              <a:t>na</a:t>
            </a:r>
            <a:r>
              <a:rPr lang="en-GB" altLang="cs-CZ" dirty="0">
                <a:latin typeface="Arial" panose="020B0604020202020204" pitchFamily="34" charset="0"/>
              </a:rPr>
              <a:t> </a:t>
            </a:r>
            <a:r>
              <a:rPr lang="en-GB" altLang="cs-CZ" dirty="0" err="1">
                <a:latin typeface="Arial" panose="020B0604020202020204" pitchFamily="34" charset="0"/>
              </a:rPr>
              <a:t>omezení</a:t>
            </a:r>
            <a:r>
              <a:rPr lang="en-GB" altLang="cs-CZ" dirty="0">
                <a:latin typeface="Arial" panose="020B0604020202020204" pitchFamily="34" charset="0"/>
              </a:rPr>
              <a:t> </a:t>
            </a:r>
            <a:r>
              <a:rPr lang="en-GB" altLang="cs-CZ" dirty="0" err="1">
                <a:latin typeface="Arial" panose="020B0604020202020204" pitchFamily="34" charset="0"/>
              </a:rPr>
              <a:t>destrukce</a:t>
            </a:r>
            <a:r>
              <a:rPr lang="en-GB" altLang="cs-CZ" dirty="0">
                <a:latin typeface="Arial" panose="020B0604020202020204" pitchFamily="34" charset="0"/>
              </a:rPr>
              <a:t> </a:t>
            </a:r>
            <a:r>
              <a:rPr lang="en-GB" altLang="cs-CZ" dirty="0" err="1">
                <a:latin typeface="Arial" panose="020B0604020202020204" pitchFamily="34" charset="0"/>
              </a:rPr>
              <a:t>ozonu</a:t>
            </a:r>
            <a:r>
              <a:rPr lang="en-GB" altLang="cs-CZ" dirty="0">
                <a:latin typeface="Arial" panose="020B0604020202020204" pitchFamily="34" charset="0"/>
              </a:rPr>
              <a:t> </a:t>
            </a:r>
            <a:r>
              <a:rPr lang="en-GB" altLang="cs-CZ" dirty="0" err="1">
                <a:latin typeface="Arial" panose="020B0604020202020204" pitchFamily="34" charset="0"/>
              </a:rPr>
              <a:t>katalyzovanou</a:t>
            </a:r>
            <a:r>
              <a:rPr lang="en-GB" altLang="cs-CZ" dirty="0">
                <a:latin typeface="Arial" panose="020B0604020202020204" pitchFamily="34" charset="0"/>
              </a:rPr>
              <a:t> </a:t>
            </a:r>
            <a:r>
              <a:rPr lang="en-GB" altLang="cs-CZ" dirty="0" err="1">
                <a:latin typeface="Arial" panose="020B0604020202020204" pitchFamily="34" charset="0"/>
              </a:rPr>
              <a:t>atomem</a:t>
            </a:r>
            <a:r>
              <a:rPr lang="en-GB" altLang="cs-CZ" dirty="0">
                <a:latin typeface="Arial" panose="020B0604020202020204" pitchFamily="34" charset="0"/>
              </a:rPr>
              <a:t> Cl </a:t>
            </a:r>
            <a:r>
              <a:rPr lang="en-GB" altLang="cs-CZ" dirty="0" err="1">
                <a:latin typeface="Arial" panose="020B0604020202020204" pitchFamily="34" charset="0"/>
              </a:rPr>
              <a:t>kombinováním</a:t>
            </a:r>
            <a:r>
              <a:rPr lang="en-GB" altLang="cs-CZ" dirty="0">
                <a:latin typeface="Arial" panose="020B0604020202020204" pitchFamily="34" charset="0"/>
              </a:rPr>
              <a:t> s </a:t>
            </a:r>
            <a:r>
              <a:rPr lang="en-GB" altLang="cs-CZ" dirty="0" err="1">
                <a:latin typeface="Arial" panose="020B0604020202020204" pitchFamily="34" charset="0"/>
              </a:rPr>
              <a:t>ClO</a:t>
            </a:r>
            <a:endParaRPr lang="sk-SK" altLang="cs-CZ" dirty="0">
              <a:latin typeface="Arial" panose="020B0604020202020204" pitchFamily="34" charset="0"/>
            </a:endParaRPr>
          </a:p>
          <a:p>
            <a:pPr eaLnBrk="1" hangingPunct="1"/>
            <a:r>
              <a:rPr lang="en-GB" altLang="cs-CZ" dirty="0">
                <a:latin typeface="Arial" panose="020B0604020202020204" pitchFamily="34" charset="0"/>
              </a:rPr>
              <a:t>V </a:t>
            </a:r>
            <a:r>
              <a:rPr lang="en-GB" altLang="cs-CZ" dirty="0" err="1">
                <a:latin typeface="Arial" panose="020B0604020202020204" pitchFamily="34" charset="0"/>
              </a:rPr>
              <a:t>polárních</a:t>
            </a:r>
            <a:r>
              <a:rPr lang="en-GB" altLang="cs-CZ" dirty="0">
                <a:latin typeface="Arial" panose="020B0604020202020204" pitchFamily="34" charset="0"/>
              </a:rPr>
              <a:t> </a:t>
            </a:r>
            <a:r>
              <a:rPr lang="en-GB" altLang="cs-CZ" dirty="0" err="1">
                <a:latin typeface="Arial" panose="020B0604020202020204" pitchFamily="34" charset="0"/>
              </a:rPr>
              <a:t>oblastech</a:t>
            </a:r>
            <a:r>
              <a:rPr lang="en-GB" altLang="cs-CZ" dirty="0">
                <a:latin typeface="Arial" panose="020B0604020202020204" pitchFamily="34" charset="0"/>
              </a:rPr>
              <a:t>, </a:t>
            </a:r>
            <a:r>
              <a:rPr lang="en-GB" altLang="cs-CZ" dirty="0" err="1">
                <a:latin typeface="Arial" panose="020B0604020202020204" pitchFamily="34" charset="0"/>
              </a:rPr>
              <a:t>zejména</a:t>
            </a:r>
            <a:r>
              <a:rPr lang="en-GB" altLang="cs-CZ" dirty="0">
                <a:latin typeface="Arial" panose="020B0604020202020204" pitchFamily="34" charset="0"/>
              </a:rPr>
              <a:t> v </a:t>
            </a:r>
            <a:r>
              <a:rPr lang="en-GB" altLang="cs-CZ" dirty="0" err="1">
                <a:latin typeface="Arial" panose="020B0604020202020204" pitchFamily="34" charset="0"/>
              </a:rPr>
              <a:t>Antarktidě</a:t>
            </a:r>
            <a:r>
              <a:rPr lang="en-GB" altLang="cs-CZ" dirty="0">
                <a:latin typeface="Arial" panose="020B0604020202020204" pitchFamily="34" charset="0"/>
              </a:rPr>
              <a:t>, </a:t>
            </a:r>
            <a:r>
              <a:rPr lang="en-GB" altLang="cs-CZ" dirty="0" err="1">
                <a:latin typeface="Arial" panose="020B0604020202020204" pitchFamily="34" charset="0"/>
              </a:rPr>
              <a:t>jsou</a:t>
            </a:r>
            <a:r>
              <a:rPr lang="en-GB" altLang="cs-CZ" dirty="0">
                <a:latin typeface="Arial" panose="020B0604020202020204" pitchFamily="34" charset="0"/>
              </a:rPr>
              <a:t> </a:t>
            </a:r>
            <a:r>
              <a:rPr lang="en-GB" altLang="cs-CZ" dirty="0" err="1">
                <a:latin typeface="Arial" panose="020B0604020202020204" pitchFamily="34" charset="0"/>
              </a:rPr>
              <a:t>plyny</a:t>
            </a:r>
            <a:r>
              <a:rPr lang="en-GB" altLang="cs-CZ" dirty="0">
                <a:latin typeface="Arial" panose="020B0604020202020204" pitchFamily="34" charset="0"/>
              </a:rPr>
              <a:t> NOx </a:t>
            </a:r>
            <a:r>
              <a:rPr lang="en-GB" altLang="cs-CZ" dirty="0" err="1">
                <a:latin typeface="Arial" panose="020B0604020202020204" pitchFamily="34" charset="0"/>
              </a:rPr>
              <a:t>odstraňovány</a:t>
            </a:r>
            <a:r>
              <a:rPr lang="en-GB" altLang="cs-CZ" dirty="0">
                <a:latin typeface="Arial" panose="020B0604020202020204" pitchFamily="34" charset="0"/>
              </a:rPr>
              <a:t> </a:t>
            </a:r>
            <a:r>
              <a:rPr lang="en-GB" altLang="cs-CZ" dirty="0" err="1">
                <a:latin typeface="Arial" panose="020B0604020202020204" pitchFamily="34" charset="0"/>
              </a:rPr>
              <a:t>spolu</a:t>
            </a:r>
            <a:r>
              <a:rPr lang="en-GB" altLang="cs-CZ" dirty="0">
                <a:latin typeface="Arial" panose="020B0604020202020204" pitchFamily="34" charset="0"/>
              </a:rPr>
              <a:t> s vodou </a:t>
            </a:r>
            <a:r>
              <a:rPr lang="en-GB" altLang="cs-CZ" dirty="0" err="1">
                <a:latin typeface="Arial" panose="020B0604020202020204" pitchFamily="34" charset="0"/>
              </a:rPr>
              <a:t>zmrazením</a:t>
            </a:r>
            <a:r>
              <a:rPr lang="en-GB" altLang="cs-CZ" dirty="0">
                <a:latin typeface="Arial" panose="020B0604020202020204" pitchFamily="34" charset="0"/>
              </a:rPr>
              <a:t> v </a:t>
            </a:r>
            <a:r>
              <a:rPr lang="en-GB" altLang="cs-CZ" dirty="0" err="1">
                <a:latin typeface="Arial" panose="020B0604020202020204" pitchFamily="34" charset="0"/>
              </a:rPr>
              <a:t>polárních</a:t>
            </a:r>
            <a:r>
              <a:rPr lang="en-GB" altLang="cs-CZ" dirty="0">
                <a:latin typeface="Arial" panose="020B0604020202020204" pitchFamily="34" charset="0"/>
              </a:rPr>
              <a:t> </a:t>
            </a:r>
            <a:r>
              <a:rPr lang="en-GB" altLang="cs-CZ" dirty="0" err="1">
                <a:latin typeface="Arial" panose="020B0604020202020204" pitchFamily="34" charset="0"/>
              </a:rPr>
              <a:t>stratosférických</a:t>
            </a:r>
            <a:r>
              <a:rPr lang="en-GB" altLang="cs-CZ" dirty="0">
                <a:latin typeface="Arial" panose="020B0604020202020204" pitchFamily="34" charset="0"/>
              </a:rPr>
              <a:t> </a:t>
            </a:r>
            <a:r>
              <a:rPr lang="en-GB" altLang="cs-CZ" dirty="0" err="1">
                <a:latin typeface="Arial" panose="020B0604020202020204" pitchFamily="34" charset="0"/>
              </a:rPr>
              <a:t>oblacích</a:t>
            </a:r>
            <a:r>
              <a:rPr lang="en-GB" altLang="cs-CZ" dirty="0">
                <a:latin typeface="Arial" panose="020B0604020202020204" pitchFamily="34" charset="0"/>
              </a:rPr>
              <a:t> </a:t>
            </a:r>
            <a:r>
              <a:rPr lang="en-GB" altLang="cs-CZ" dirty="0" err="1">
                <a:latin typeface="Arial" panose="020B0604020202020204" pitchFamily="34" charset="0"/>
              </a:rPr>
              <a:t>při</a:t>
            </a:r>
            <a:r>
              <a:rPr lang="en-GB" altLang="cs-CZ" dirty="0">
                <a:latin typeface="Arial" panose="020B0604020202020204" pitchFamily="34" charset="0"/>
              </a:rPr>
              <a:t> </a:t>
            </a:r>
            <a:r>
              <a:rPr lang="en-GB" altLang="cs-CZ" dirty="0" err="1">
                <a:latin typeface="Arial" panose="020B0604020202020204" pitchFamily="34" charset="0"/>
              </a:rPr>
              <a:t>teplotách</a:t>
            </a:r>
            <a:r>
              <a:rPr lang="en-GB" altLang="cs-CZ" dirty="0">
                <a:latin typeface="Arial" panose="020B0604020202020204" pitchFamily="34" charset="0"/>
              </a:rPr>
              <a:t> pod -70 ° C </a:t>
            </a:r>
            <a:r>
              <a:rPr lang="en-GB" altLang="cs-CZ" dirty="0" err="1">
                <a:latin typeface="Arial" panose="020B0604020202020204" pitchFamily="34" charset="0"/>
              </a:rPr>
              <a:t>jako</a:t>
            </a:r>
            <a:r>
              <a:rPr lang="en-GB" altLang="cs-CZ" dirty="0">
                <a:latin typeface="Arial" panose="020B0604020202020204" pitchFamily="34" charset="0"/>
              </a:rPr>
              <a:t> </a:t>
            </a:r>
            <a:r>
              <a:rPr lang="en-GB" altLang="cs-CZ" dirty="0" err="1">
                <a:latin typeface="Arial" panose="020B0604020202020204" pitchFamily="34" charset="0"/>
              </a:rPr>
              <a:t>sloučeniny</a:t>
            </a:r>
            <a:r>
              <a:rPr lang="en-GB" altLang="cs-CZ" dirty="0">
                <a:latin typeface="Arial" panose="020B0604020202020204" pitchFamily="34" charset="0"/>
              </a:rPr>
              <a:t> </a:t>
            </a:r>
            <a:r>
              <a:rPr lang="en-GB" altLang="cs-CZ" dirty="0" err="1">
                <a:latin typeface="Arial" panose="020B0604020202020204" pitchFamily="34" charset="0"/>
              </a:rPr>
              <a:t>jako</a:t>
            </a:r>
            <a:r>
              <a:rPr lang="en-GB" altLang="cs-CZ" dirty="0">
                <a:latin typeface="Arial" panose="020B0604020202020204" pitchFamily="34" charset="0"/>
              </a:rPr>
              <a:t> ClONO2 a HNO3 • 3H2O. </a:t>
            </a:r>
            <a:r>
              <a:rPr lang="en-GB" altLang="cs-CZ" dirty="0" err="1">
                <a:latin typeface="Arial" panose="020B0604020202020204" pitchFamily="34" charset="0"/>
              </a:rPr>
              <a:t>Během</a:t>
            </a:r>
            <a:r>
              <a:rPr lang="en-GB" altLang="cs-CZ" dirty="0">
                <a:latin typeface="Arial" panose="020B0604020202020204" pitchFamily="34" charset="0"/>
              </a:rPr>
              <a:t> </a:t>
            </a:r>
            <a:r>
              <a:rPr lang="en-GB" altLang="cs-CZ" dirty="0" err="1">
                <a:latin typeface="Arial" panose="020B0604020202020204" pitchFamily="34" charset="0"/>
              </a:rPr>
              <a:t>antarktické</a:t>
            </a:r>
            <a:r>
              <a:rPr lang="en-GB" altLang="cs-CZ" dirty="0">
                <a:latin typeface="Arial" panose="020B0604020202020204" pitchFamily="34" charset="0"/>
              </a:rPr>
              <a:t> </a:t>
            </a:r>
            <a:r>
              <a:rPr lang="en-GB" altLang="cs-CZ" dirty="0" err="1">
                <a:latin typeface="Arial" panose="020B0604020202020204" pitchFamily="34" charset="0"/>
              </a:rPr>
              <a:t>zimy</a:t>
            </a:r>
            <a:r>
              <a:rPr lang="en-GB" altLang="cs-CZ" dirty="0">
                <a:latin typeface="Arial" panose="020B0604020202020204" pitchFamily="34" charset="0"/>
              </a:rPr>
              <a:t> se </a:t>
            </a:r>
            <a:r>
              <a:rPr lang="en-GB" altLang="cs-CZ" dirty="0" err="1">
                <a:latin typeface="Arial" panose="020B0604020202020204" pitchFamily="34" charset="0"/>
              </a:rPr>
              <a:t>HOCl</a:t>
            </a:r>
            <a:r>
              <a:rPr lang="en-GB" altLang="cs-CZ" dirty="0">
                <a:latin typeface="Arial" panose="020B0604020202020204" pitchFamily="34" charset="0"/>
              </a:rPr>
              <a:t> a Cl2 </a:t>
            </a:r>
            <a:r>
              <a:rPr lang="en-GB" altLang="cs-CZ" dirty="0" err="1">
                <a:latin typeface="Arial" panose="020B0604020202020204" pitchFamily="34" charset="0"/>
              </a:rPr>
              <a:t>vytvářejí</a:t>
            </a:r>
            <a:r>
              <a:rPr lang="en-GB" altLang="cs-CZ" dirty="0">
                <a:latin typeface="Arial" panose="020B0604020202020204" pitchFamily="34" charset="0"/>
              </a:rPr>
              <a:t> a </a:t>
            </a:r>
            <a:r>
              <a:rPr lang="en-GB" altLang="cs-CZ" dirty="0" err="1">
                <a:latin typeface="Arial" panose="020B0604020202020204" pitchFamily="34" charset="0"/>
              </a:rPr>
              <a:t>hromadí</a:t>
            </a:r>
            <a:r>
              <a:rPr lang="en-GB" altLang="cs-CZ" dirty="0">
                <a:latin typeface="Arial" panose="020B0604020202020204" pitchFamily="34" charset="0"/>
              </a:rPr>
              <a:t> </a:t>
            </a:r>
            <a:r>
              <a:rPr lang="en-GB" altLang="cs-CZ" dirty="0" err="1">
                <a:latin typeface="Arial" panose="020B0604020202020204" pitchFamily="34" charset="0"/>
              </a:rPr>
              <a:t>na</a:t>
            </a:r>
            <a:r>
              <a:rPr lang="en-GB" altLang="cs-CZ" dirty="0">
                <a:latin typeface="Arial" panose="020B0604020202020204" pitchFamily="34" charset="0"/>
              </a:rPr>
              <a:t> </a:t>
            </a:r>
            <a:r>
              <a:rPr lang="en-GB" altLang="cs-CZ" dirty="0" err="1">
                <a:latin typeface="Arial" panose="020B0604020202020204" pitchFamily="34" charset="0"/>
              </a:rPr>
              <a:t>povrchu</a:t>
            </a:r>
            <a:r>
              <a:rPr lang="en-GB" altLang="cs-CZ" dirty="0">
                <a:latin typeface="Arial" panose="020B0604020202020204" pitchFamily="34" charset="0"/>
              </a:rPr>
              <a:t> </a:t>
            </a:r>
            <a:r>
              <a:rPr lang="en-GB" altLang="cs-CZ" dirty="0" err="1">
                <a:latin typeface="Arial" panose="020B0604020202020204" pitchFamily="34" charset="0"/>
              </a:rPr>
              <a:t>pevných</a:t>
            </a:r>
            <a:r>
              <a:rPr lang="en-GB" altLang="cs-CZ" dirty="0">
                <a:latin typeface="Arial" panose="020B0604020202020204" pitchFamily="34" charset="0"/>
              </a:rPr>
              <a:t> </a:t>
            </a:r>
            <a:r>
              <a:rPr lang="en-GB" altLang="cs-CZ" dirty="0" err="1">
                <a:latin typeface="Arial" panose="020B0604020202020204" pitchFamily="34" charset="0"/>
              </a:rPr>
              <a:t>částic</a:t>
            </a:r>
            <a:r>
              <a:rPr lang="en-GB" altLang="cs-CZ" dirty="0">
                <a:latin typeface="Arial" panose="020B0604020202020204" pitchFamily="34" charset="0"/>
              </a:rPr>
              <a:t> </a:t>
            </a:r>
            <a:r>
              <a:rPr lang="en-GB" altLang="cs-CZ" dirty="0" err="1">
                <a:latin typeface="Arial" panose="020B0604020202020204" pitchFamily="34" charset="0"/>
              </a:rPr>
              <a:t>oblaku</a:t>
            </a:r>
            <a:r>
              <a:rPr lang="en-GB" altLang="cs-CZ" dirty="0">
                <a:latin typeface="Arial" panose="020B0604020202020204" pitchFamily="34" charset="0"/>
              </a:rPr>
              <a:t> </a:t>
            </a:r>
            <a:r>
              <a:rPr lang="en-GB" altLang="cs-CZ" dirty="0" err="1">
                <a:latin typeface="Arial" panose="020B0604020202020204" pitchFamily="34" charset="0"/>
              </a:rPr>
              <a:t>reakcemi</a:t>
            </a:r>
            <a:r>
              <a:rPr lang="sk-SK" altLang="cs-CZ" dirty="0">
                <a:solidFill>
                  <a:schemeClr val="tx1"/>
                </a:solidFill>
                <a:effectLst/>
                <a:latin typeface="Arial" panose="020B0604020202020204" pitchFamily="34" charset="0"/>
              </a:rPr>
              <a:t> </a:t>
            </a:r>
            <a:r>
              <a:rPr lang="en-US" dirty="0" err="1">
                <a:solidFill>
                  <a:srgbClr val="000000"/>
                </a:solidFill>
                <a:effectLst/>
              </a:rPr>
              <a:t>kde</a:t>
            </a:r>
            <a:r>
              <a:rPr lang="en-US" dirty="0">
                <a:solidFill>
                  <a:srgbClr val="000000"/>
                </a:solidFill>
                <a:effectLst/>
              </a:rPr>
              <a:t> HCl </a:t>
            </a:r>
            <a:r>
              <a:rPr lang="en-US" dirty="0" err="1">
                <a:solidFill>
                  <a:srgbClr val="000000"/>
                </a:solidFill>
                <a:effectLst/>
              </a:rPr>
              <a:t>pochází</a:t>
            </a:r>
            <a:r>
              <a:rPr lang="en-US" dirty="0">
                <a:solidFill>
                  <a:srgbClr val="000000"/>
                </a:solidFill>
                <a:effectLst/>
              </a:rPr>
              <a:t> </a:t>
            </a:r>
            <a:r>
              <a:rPr lang="en-US" dirty="0" err="1">
                <a:solidFill>
                  <a:srgbClr val="000000"/>
                </a:solidFill>
                <a:effectLst/>
              </a:rPr>
              <a:t>primárně</a:t>
            </a:r>
            <a:r>
              <a:rPr lang="en-US" dirty="0">
                <a:solidFill>
                  <a:srgbClr val="000000"/>
                </a:solidFill>
                <a:effectLst/>
              </a:rPr>
              <a:t> z </a:t>
            </a:r>
            <a:r>
              <a:rPr lang="en-US" dirty="0" err="1">
                <a:solidFill>
                  <a:srgbClr val="000000"/>
                </a:solidFill>
                <a:effectLst/>
              </a:rPr>
              <a:t>reakce</a:t>
            </a:r>
            <a:r>
              <a:rPr lang="en-US" dirty="0">
                <a:solidFill>
                  <a:srgbClr val="000000"/>
                </a:solidFill>
                <a:effectLst/>
              </a:rPr>
              <a:t> </a:t>
            </a:r>
            <a:r>
              <a:rPr lang="en-US" dirty="0" err="1">
                <a:solidFill>
                  <a:srgbClr val="000000"/>
                </a:solidFill>
                <a:effectLst/>
              </a:rPr>
              <a:t>stratosférického</a:t>
            </a:r>
            <a:r>
              <a:rPr lang="en-US" dirty="0">
                <a:solidFill>
                  <a:srgbClr val="000000"/>
                </a:solidFill>
                <a:effectLst/>
              </a:rPr>
              <a:t> </a:t>
            </a:r>
            <a:r>
              <a:rPr lang="en-US" dirty="0" err="1">
                <a:solidFill>
                  <a:srgbClr val="000000"/>
                </a:solidFill>
                <a:effectLst/>
              </a:rPr>
              <a:t>metanu</a:t>
            </a:r>
            <a:r>
              <a:rPr lang="en-US" dirty="0">
                <a:solidFill>
                  <a:srgbClr val="000000"/>
                </a:solidFill>
                <a:effectLst/>
              </a:rPr>
              <a:t>, CH4, s atomy Cl • </a:t>
            </a:r>
            <a:r>
              <a:rPr lang="en-US" dirty="0" err="1">
                <a:solidFill>
                  <a:srgbClr val="000000"/>
                </a:solidFill>
                <a:effectLst/>
              </a:rPr>
              <a:t>vyrobenými</a:t>
            </a:r>
            <a:r>
              <a:rPr lang="en-US" dirty="0">
                <a:solidFill>
                  <a:srgbClr val="000000"/>
                </a:solidFill>
                <a:effectLst/>
              </a:rPr>
              <a:t> z </a:t>
            </a:r>
            <a:r>
              <a:rPr lang="en-US" dirty="0" err="1">
                <a:solidFill>
                  <a:srgbClr val="000000"/>
                </a:solidFill>
                <a:effectLst/>
              </a:rPr>
              <a:t>chlorfluoruhlovodíků</a:t>
            </a:r>
            <a:r>
              <a:rPr lang="en-US" dirty="0">
                <a:solidFill>
                  <a:srgbClr val="000000"/>
                </a:solidFill>
                <a:effectLst/>
              </a:rPr>
              <a:t>. </a:t>
            </a:r>
            <a:r>
              <a:rPr lang="en-US" dirty="0" err="1">
                <a:solidFill>
                  <a:srgbClr val="000000"/>
                </a:solidFill>
                <a:effectLst/>
              </a:rPr>
              <a:t>Předchozí</a:t>
            </a:r>
            <a:r>
              <a:rPr lang="en-US" dirty="0">
                <a:solidFill>
                  <a:srgbClr val="000000"/>
                </a:solidFill>
                <a:effectLst/>
              </a:rPr>
              <a:t> </a:t>
            </a:r>
            <a:r>
              <a:rPr lang="en-US" dirty="0" err="1">
                <a:solidFill>
                  <a:srgbClr val="000000"/>
                </a:solidFill>
                <a:effectLst/>
              </a:rPr>
              <a:t>reakce</a:t>
            </a:r>
            <a:r>
              <a:rPr lang="en-US" dirty="0">
                <a:solidFill>
                  <a:srgbClr val="000000"/>
                </a:solidFill>
                <a:effectLst/>
              </a:rPr>
              <a:t> </a:t>
            </a:r>
            <a:r>
              <a:rPr lang="en-US" dirty="0" err="1">
                <a:solidFill>
                  <a:srgbClr val="000000"/>
                </a:solidFill>
                <a:effectLst/>
              </a:rPr>
              <a:t>napomáhá</a:t>
            </a:r>
            <a:r>
              <a:rPr lang="en-US" dirty="0">
                <a:solidFill>
                  <a:srgbClr val="000000"/>
                </a:solidFill>
                <a:effectLst/>
              </a:rPr>
              <a:t> tendence </a:t>
            </a:r>
            <a:r>
              <a:rPr lang="en-US" dirty="0" err="1">
                <a:solidFill>
                  <a:srgbClr val="000000"/>
                </a:solidFill>
                <a:effectLst/>
              </a:rPr>
              <a:t>produktu</a:t>
            </a:r>
            <a:r>
              <a:rPr lang="en-US" dirty="0">
                <a:solidFill>
                  <a:srgbClr val="000000"/>
                </a:solidFill>
                <a:effectLst/>
              </a:rPr>
              <a:t> HNO3 k </a:t>
            </a:r>
            <a:r>
              <a:rPr lang="en-US" dirty="0" err="1">
                <a:solidFill>
                  <a:srgbClr val="000000"/>
                </a:solidFill>
                <a:effectLst/>
              </a:rPr>
              <a:t>vodíkové</a:t>
            </a:r>
            <a:r>
              <a:rPr lang="en-US" dirty="0">
                <a:solidFill>
                  <a:srgbClr val="000000"/>
                </a:solidFill>
                <a:effectLst/>
              </a:rPr>
              <a:t> </a:t>
            </a:r>
            <a:r>
              <a:rPr lang="en-US" dirty="0" err="1">
                <a:solidFill>
                  <a:srgbClr val="000000"/>
                </a:solidFill>
                <a:effectLst/>
              </a:rPr>
              <a:t>vazbě</a:t>
            </a:r>
            <a:r>
              <a:rPr lang="en-US" dirty="0">
                <a:solidFill>
                  <a:srgbClr val="000000"/>
                </a:solidFill>
                <a:effectLst/>
              </a:rPr>
              <a:t> s vodou v </a:t>
            </a:r>
            <a:r>
              <a:rPr lang="en-US" dirty="0" err="1">
                <a:solidFill>
                  <a:srgbClr val="000000"/>
                </a:solidFill>
                <a:effectLst/>
              </a:rPr>
              <a:t>oblačných</a:t>
            </a:r>
            <a:r>
              <a:rPr lang="en-US" dirty="0">
                <a:solidFill>
                  <a:srgbClr val="000000"/>
                </a:solidFill>
                <a:effectLst/>
              </a:rPr>
              <a:t> </a:t>
            </a:r>
            <a:r>
              <a:rPr lang="en-US" dirty="0" err="1">
                <a:solidFill>
                  <a:srgbClr val="000000"/>
                </a:solidFill>
                <a:effectLst/>
              </a:rPr>
              <a:t>částicích</a:t>
            </a:r>
            <a:r>
              <a:rPr lang="en-US" dirty="0">
                <a:solidFill>
                  <a:srgbClr val="000000"/>
                </a:solidFill>
                <a:effectLst/>
              </a:rPr>
              <a:t>. </a:t>
            </a:r>
            <a:r>
              <a:rPr lang="en-US" dirty="0" err="1">
                <a:solidFill>
                  <a:srgbClr val="000000"/>
                </a:solidFill>
                <a:effectLst/>
              </a:rPr>
              <a:t>Výsledkem</a:t>
            </a:r>
            <a:r>
              <a:rPr lang="en-US" dirty="0">
                <a:solidFill>
                  <a:srgbClr val="000000"/>
                </a:solidFill>
                <a:effectLst/>
              </a:rPr>
              <a:t> </a:t>
            </a:r>
            <a:r>
              <a:rPr lang="en-US" dirty="0" err="1">
                <a:solidFill>
                  <a:srgbClr val="000000"/>
                </a:solidFill>
                <a:effectLst/>
              </a:rPr>
              <a:t>těchto</a:t>
            </a:r>
            <a:r>
              <a:rPr lang="en-US" dirty="0">
                <a:solidFill>
                  <a:srgbClr val="000000"/>
                </a:solidFill>
                <a:effectLst/>
              </a:rPr>
              <a:t> </a:t>
            </a:r>
            <a:r>
              <a:rPr lang="en-US" dirty="0" err="1">
                <a:solidFill>
                  <a:srgbClr val="000000"/>
                </a:solidFill>
                <a:effectLst/>
              </a:rPr>
              <a:t>procesů</a:t>
            </a:r>
            <a:r>
              <a:rPr lang="en-US" dirty="0">
                <a:solidFill>
                  <a:srgbClr val="000000"/>
                </a:solidFill>
                <a:effectLst/>
              </a:rPr>
              <a:t> je, </a:t>
            </a:r>
            <a:r>
              <a:rPr lang="en-US" dirty="0" err="1">
                <a:solidFill>
                  <a:srgbClr val="000000"/>
                </a:solidFill>
                <a:effectLst/>
              </a:rPr>
              <a:t>že</a:t>
            </a:r>
            <a:r>
              <a:rPr lang="en-US" dirty="0">
                <a:solidFill>
                  <a:srgbClr val="000000"/>
                </a:solidFill>
                <a:effectLst/>
              </a:rPr>
              <a:t> v </a:t>
            </a:r>
            <a:r>
              <a:rPr lang="en-US" dirty="0" err="1">
                <a:solidFill>
                  <a:srgbClr val="000000"/>
                </a:solidFill>
                <a:effectLst/>
              </a:rPr>
              <a:t>zimních</a:t>
            </a:r>
            <a:r>
              <a:rPr lang="en-US" dirty="0">
                <a:solidFill>
                  <a:srgbClr val="000000"/>
                </a:solidFill>
                <a:effectLst/>
              </a:rPr>
              <a:t> </a:t>
            </a:r>
            <a:r>
              <a:rPr lang="en-US" dirty="0" err="1">
                <a:solidFill>
                  <a:srgbClr val="000000"/>
                </a:solidFill>
                <a:effectLst/>
              </a:rPr>
              <a:t>měsících</a:t>
            </a:r>
            <a:r>
              <a:rPr lang="en-US" dirty="0">
                <a:solidFill>
                  <a:srgbClr val="000000"/>
                </a:solidFill>
                <a:effectLst/>
              </a:rPr>
              <a:t> se </a:t>
            </a:r>
            <a:r>
              <a:rPr lang="en-US" dirty="0" err="1">
                <a:solidFill>
                  <a:srgbClr val="000000"/>
                </a:solidFill>
                <a:effectLst/>
              </a:rPr>
              <a:t>fotoreaktivní</a:t>
            </a:r>
            <a:r>
              <a:rPr lang="en-US" dirty="0">
                <a:solidFill>
                  <a:srgbClr val="000000"/>
                </a:solidFill>
                <a:effectLst/>
              </a:rPr>
              <a:t> Cl2 a </a:t>
            </a:r>
            <a:r>
              <a:rPr lang="en-US" dirty="0" err="1">
                <a:solidFill>
                  <a:srgbClr val="000000"/>
                </a:solidFill>
                <a:effectLst/>
              </a:rPr>
              <a:t>HOCl</a:t>
            </a:r>
            <a:r>
              <a:rPr lang="en-US" dirty="0">
                <a:solidFill>
                  <a:srgbClr val="000000"/>
                </a:solidFill>
                <a:effectLst/>
              </a:rPr>
              <a:t> </a:t>
            </a:r>
            <a:r>
              <a:rPr lang="en-US" dirty="0" err="1">
                <a:solidFill>
                  <a:srgbClr val="000000"/>
                </a:solidFill>
                <a:effectLst/>
              </a:rPr>
              <a:t>hromadí</a:t>
            </a:r>
            <a:r>
              <a:rPr lang="en-US" dirty="0">
                <a:solidFill>
                  <a:srgbClr val="000000"/>
                </a:solidFill>
                <a:effectLst/>
              </a:rPr>
              <a:t> v </a:t>
            </a:r>
            <a:r>
              <a:rPr lang="en-US" dirty="0" err="1">
                <a:solidFill>
                  <a:srgbClr val="000000"/>
                </a:solidFill>
                <a:effectLst/>
              </a:rPr>
              <a:t>antarktické</a:t>
            </a:r>
            <a:r>
              <a:rPr lang="en-US" dirty="0">
                <a:solidFill>
                  <a:srgbClr val="000000"/>
                </a:solidFill>
                <a:effectLst/>
              </a:rPr>
              <a:t> </a:t>
            </a:r>
            <a:r>
              <a:rPr lang="en-US" dirty="0" err="1">
                <a:solidFill>
                  <a:srgbClr val="000000"/>
                </a:solidFill>
                <a:effectLst/>
              </a:rPr>
              <a:t>stratosférické</a:t>
            </a:r>
            <a:r>
              <a:rPr lang="en-US" dirty="0">
                <a:solidFill>
                  <a:srgbClr val="000000"/>
                </a:solidFill>
                <a:effectLst/>
              </a:rPr>
              <a:t> </a:t>
            </a:r>
            <a:r>
              <a:rPr lang="en-US" dirty="0" err="1">
                <a:solidFill>
                  <a:srgbClr val="000000"/>
                </a:solidFill>
                <a:effectLst/>
              </a:rPr>
              <a:t>oblasti</a:t>
            </a:r>
            <a:r>
              <a:rPr lang="en-US" dirty="0">
                <a:solidFill>
                  <a:srgbClr val="000000"/>
                </a:solidFill>
                <a:effectLst/>
              </a:rPr>
              <a:t> v </a:t>
            </a:r>
            <a:r>
              <a:rPr lang="en-US" dirty="0" err="1">
                <a:solidFill>
                  <a:srgbClr val="000000"/>
                </a:solidFill>
                <a:effectLst/>
              </a:rPr>
              <a:t>nepřítomnosti</a:t>
            </a:r>
            <a:r>
              <a:rPr lang="en-US" dirty="0">
                <a:solidFill>
                  <a:srgbClr val="000000"/>
                </a:solidFill>
                <a:effectLst/>
              </a:rPr>
              <a:t> </a:t>
            </a:r>
            <a:r>
              <a:rPr lang="en-US" dirty="0" err="1">
                <a:solidFill>
                  <a:srgbClr val="000000"/>
                </a:solidFill>
                <a:effectLst/>
              </a:rPr>
              <a:t>slunečního</a:t>
            </a:r>
            <a:r>
              <a:rPr lang="en-US" dirty="0">
                <a:solidFill>
                  <a:srgbClr val="000000"/>
                </a:solidFill>
                <a:effectLst/>
              </a:rPr>
              <a:t> </a:t>
            </a:r>
            <a:r>
              <a:rPr lang="en-US" dirty="0" err="1">
                <a:solidFill>
                  <a:srgbClr val="000000"/>
                </a:solidFill>
                <a:effectLst/>
              </a:rPr>
              <a:t>světla</a:t>
            </a:r>
            <a:r>
              <a:rPr lang="en-US" dirty="0">
                <a:solidFill>
                  <a:srgbClr val="000000"/>
                </a:solidFill>
                <a:effectLst/>
              </a:rPr>
              <a:t> a </a:t>
            </a:r>
            <a:r>
              <a:rPr lang="en-US" dirty="0" err="1">
                <a:solidFill>
                  <a:srgbClr val="000000"/>
                </a:solidFill>
                <a:effectLst/>
              </a:rPr>
              <a:t>poté</a:t>
            </a:r>
            <a:r>
              <a:rPr lang="en-US" dirty="0">
                <a:solidFill>
                  <a:srgbClr val="000000"/>
                </a:solidFill>
                <a:effectLst/>
              </a:rPr>
              <a:t> po </a:t>
            </a:r>
            <a:r>
              <a:rPr lang="en-US" dirty="0" err="1">
                <a:solidFill>
                  <a:srgbClr val="000000"/>
                </a:solidFill>
                <a:effectLst/>
              </a:rPr>
              <a:t>příchodu</a:t>
            </a:r>
            <a:r>
              <a:rPr lang="en-US" dirty="0">
                <a:solidFill>
                  <a:srgbClr val="000000"/>
                </a:solidFill>
                <a:effectLst/>
              </a:rPr>
              <a:t> </a:t>
            </a:r>
            <a:r>
              <a:rPr lang="en-US" dirty="0" err="1">
                <a:solidFill>
                  <a:srgbClr val="000000"/>
                </a:solidFill>
                <a:effectLst/>
              </a:rPr>
              <a:t>jara</a:t>
            </a:r>
            <a:r>
              <a:rPr lang="en-US" dirty="0">
                <a:solidFill>
                  <a:srgbClr val="000000"/>
                </a:solidFill>
                <a:effectLst/>
              </a:rPr>
              <a:t> </a:t>
            </a:r>
            <a:r>
              <a:rPr lang="en-US" dirty="0" err="1">
                <a:solidFill>
                  <a:srgbClr val="000000"/>
                </a:solidFill>
                <a:effectLst/>
              </a:rPr>
              <a:t>projdou</a:t>
            </a:r>
            <a:r>
              <a:rPr lang="en-US" dirty="0">
                <a:solidFill>
                  <a:srgbClr val="000000"/>
                </a:solidFill>
                <a:effectLst/>
              </a:rPr>
              <a:t> </a:t>
            </a:r>
            <a:r>
              <a:rPr lang="en-US" dirty="0" err="1">
                <a:solidFill>
                  <a:srgbClr val="000000"/>
                </a:solidFill>
                <a:effectLst/>
              </a:rPr>
              <a:t>výbuchem</a:t>
            </a:r>
            <a:r>
              <a:rPr lang="en-US" dirty="0">
                <a:solidFill>
                  <a:srgbClr val="000000"/>
                </a:solidFill>
                <a:effectLst/>
              </a:rPr>
              <a:t> </a:t>
            </a:r>
            <a:r>
              <a:rPr lang="en-US" dirty="0" err="1">
                <a:solidFill>
                  <a:srgbClr val="000000"/>
                </a:solidFill>
                <a:effectLst/>
              </a:rPr>
              <a:t>fotochemické</a:t>
            </a:r>
            <a:r>
              <a:rPr lang="en-US" dirty="0">
                <a:solidFill>
                  <a:srgbClr val="000000"/>
                </a:solidFill>
                <a:effectLst/>
              </a:rPr>
              <a:t> </a:t>
            </a:r>
            <a:r>
              <a:rPr lang="en-US" dirty="0" err="1">
                <a:solidFill>
                  <a:srgbClr val="000000"/>
                </a:solidFill>
                <a:effectLst/>
              </a:rPr>
              <a:t>aktivity</a:t>
            </a:r>
            <a:r>
              <a:rPr lang="en-US" dirty="0">
                <a:solidFill>
                  <a:srgbClr val="000000"/>
                </a:solidFill>
                <a:effectLst/>
              </a:rPr>
              <a:t>, jak </a:t>
            </a:r>
            <a:r>
              <a:rPr lang="en-US" dirty="0" err="1">
                <a:solidFill>
                  <a:srgbClr val="000000"/>
                </a:solidFill>
                <a:effectLst/>
              </a:rPr>
              <a:t>ukazují</a:t>
            </a:r>
            <a:r>
              <a:rPr lang="en-US" dirty="0">
                <a:solidFill>
                  <a:srgbClr val="000000"/>
                </a:solidFill>
                <a:effectLst/>
              </a:rPr>
              <a:t> </a:t>
            </a:r>
            <a:r>
              <a:rPr lang="en-US" dirty="0" err="1">
                <a:solidFill>
                  <a:srgbClr val="000000"/>
                </a:solidFill>
                <a:effectLst/>
              </a:rPr>
              <a:t>následující</a:t>
            </a:r>
            <a:r>
              <a:rPr lang="en-US" dirty="0">
                <a:solidFill>
                  <a:srgbClr val="000000"/>
                </a:solidFill>
                <a:effectLst/>
              </a:rPr>
              <a:t> </a:t>
            </a:r>
            <a:r>
              <a:rPr lang="en-US" dirty="0" err="1">
                <a:solidFill>
                  <a:srgbClr val="000000"/>
                </a:solidFill>
                <a:effectLst/>
              </a:rPr>
              <a:t>reakce</a:t>
            </a:r>
            <a:endParaRPr lang="en-US" dirty="0">
              <a:solidFill>
                <a:srgbClr val="000000"/>
              </a:solidFill>
              <a:effectLst/>
            </a:endParaRPr>
          </a:p>
          <a:p>
            <a:pPr eaLnBrk="1" hangingPunct="1"/>
            <a:endParaRPr lang="en-GB" altLang="cs-CZ" dirty="0">
              <a:latin typeface="Arial" panose="020B0604020202020204"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74B89AA3-69C7-4292-80A2-F95CBD6F16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ADE29C9F-CB9B-43F2-B7F7-3F1D0C6793C4}" type="slidenum">
              <a:rPr lang="cs-CZ" altLang="cs-CZ"/>
              <a:pPr eaLnBrk="1" hangingPunct="1">
                <a:spcBef>
                  <a:spcPct val="0"/>
                </a:spcBef>
              </a:pPr>
              <a:t>92</a:t>
            </a:fld>
            <a:endParaRPr lang="cs-CZ" altLang="cs-CZ"/>
          </a:p>
        </p:txBody>
      </p:sp>
      <p:sp>
        <p:nvSpPr>
          <p:cNvPr id="147459" name="Rectangle 2">
            <a:extLst>
              <a:ext uri="{FF2B5EF4-FFF2-40B4-BE49-F238E27FC236}">
                <a16:creationId xmlns:a16="http://schemas.microsoft.com/office/drawing/2014/main" id="{5BAD2536-319B-41BE-9370-C6F8F8623130}"/>
              </a:ext>
            </a:extLst>
          </p:cNvPr>
          <p:cNvSpPr>
            <a:spLocks noGrp="1" noRot="1" noChangeAspect="1" noChangeArrowheads="1" noTextEdit="1"/>
          </p:cNvSpPr>
          <p:nvPr>
            <p:ph type="sldImg"/>
          </p:nvPr>
        </p:nvSpPr>
        <p:spPr>
          <a:ln/>
        </p:spPr>
      </p:sp>
      <p:sp>
        <p:nvSpPr>
          <p:cNvPr id="147460" name="Rectangle 3">
            <a:extLst>
              <a:ext uri="{FF2B5EF4-FFF2-40B4-BE49-F238E27FC236}">
                <a16:creationId xmlns:a16="http://schemas.microsoft.com/office/drawing/2014/main" id="{9A6D33E5-D45E-45F8-BEE2-9DF086AC9E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318379020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id="{8114BF03-C89F-4B6E-8DB1-84F27F981E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61D7D019-8B3A-4DE6-AF10-55C7591A11BC}" type="slidenum">
              <a:rPr lang="cs-CZ" altLang="cs-CZ"/>
              <a:pPr eaLnBrk="1" hangingPunct="1">
                <a:spcBef>
                  <a:spcPct val="0"/>
                </a:spcBef>
              </a:pPr>
              <a:t>93</a:t>
            </a:fld>
            <a:endParaRPr lang="cs-CZ" altLang="cs-CZ"/>
          </a:p>
        </p:txBody>
      </p:sp>
      <p:sp>
        <p:nvSpPr>
          <p:cNvPr id="144387" name="Rectangle 2">
            <a:extLst>
              <a:ext uri="{FF2B5EF4-FFF2-40B4-BE49-F238E27FC236}">
                <a16:creationId xmlns:a16="http://schemas.microsoft.com/office/drawing/2014/main" id="{AD16A645-BF26-46FE-8D82-96D2BEC3F0CE}"/>
              </a:ext>
            </a:extLst>
          </p:cNvPr>
          <p:cNvSpPr>
            <a:spLocks noGrp="1" noRot="1" noChangeAspect="1" noChangeArrowheads="1" noTextEdit="1"/>
          </p:cNvSpPr>
          <p:nvPr>
            <p:ph type="sldImg"/>
          </p:nvPr>
        </p:nvSpPr>
        <p:spPr>
          <a:ln/>
        </p:spPr>
      </p:sp>
      <p:sp>
        <p:nvSpPr>
          <p:cNvPr id="144388" name="Rectangle 3">
            <a:extLst>
              <a:ext uri="{FF2B5EF4-FFF2-40B4-BE49-F238E27FC236}">
                <a16:creationId xmlns:a16="http://schemas.microsoft.com/office/drawing/2014/main" id="{3E5A0001-3ADC-4CF9-AE89-B88F8FA2FA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152018306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a:extLst>
              <a:ext uri="{FF2B5EF4-FFF2-40B4-BE49-F238E27FC236}">
                <a16:creationId xmlns:a16="http://schemas.microsoft.com/office/drawing/2014/main" id="{6532BF1C-76CB-43E4-8995-D193F9E3DA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31385AD7-01B9-4FDD-B649-3F67ED330D21}" type="slidenum">
              <a:rPr lang="cs-CZ" altLang="cs-CZ"/>
              <a:pPr eaLnBrk="1" hangingPunct="1">
                <a:spcBef>
                  <a:spcPct val="0"/>
                </a:spcBef>
              </a:pPr>
              <a:t>94</a:t>
            </a:fld>
            <a:endParaRPr lang="cs-CZ" altLang="cs-CZ"/>
          </a:p>
        </p:txBody>
      </p:sp>
      <p:sp>
        <p:nvSpPr>
          <p:cNvPr id="140291" name="Rectangle 2">
            <a:extLst>
              <a:ext uri="{FF2B5EF4-FFF2-40B4-BE49-F238E27FC236}">
                <a16:creationId xmlns:a16="http://schemas.microsoft.com/office/drawing/2014/main" id="{32A0ED7E-FAC9-44E6-9814-20E36FFB6E22}"/>
              </a:ext>
            </a:extLst>
          </p:cNvPr>
          <p:cNvSpPr>
            <a:spLocks noGrp="1" noRot="1" noChangeAspect="1" noChangeArrowheads="1" noTextEdit="1"/>
          </p:cNvSpPr>
          <p:nvPr>
            <p:ph type="sldImg"/>
          </p:nvPr>
        </p:nvSpPr>
        <p:spPr>
          <a:ln/>
        </p:spPr>
      </p:sp>
      <p:sp>
        <p:nvSpPr>
          <p:cNvPr id="140292" name="Rectangle 3">
            <a:extLst>
              <a:ext uri="{FF2B5EF4-FFF2-40B4-BE49-F238E27FC236}">
                <a16:creationId xmlns:a16="http://schemas.microsoft.com/office/drawing/2014/main" id="{C1705AAF-F2D0-4957-9EA6-2BDD8CD760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BC6DF219-F644-402D-9AC7-0A1DD1CA9E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8AE880C8-ECFE-4B66-A9D9-E0363D2C2EDF}" type="slidenum">
              <a:rPr lang="cs-CZ" altLang="cs-CZ"/>
              <a:pPr eaLnBrk="1" hangingPunct="1">
                <a:spcBef>
                  <a:spcPct val="0"/>
                </a:spcBef>
              </a:pPr>
              <a:t>105</a:t>
            </a:fld>
            <a:endParaRPr lang="cs-CZ" altLang="cs-CZ"/>
          </a:p>
        </p:txBody>
      </p:sp>
      <p:sp>
        <p:nvSpPr>
          <p:cNvPr id="118787" name="Rectangle 2">
            <a:extLst>
              <a:ext uri="{FF2B5EF4-FFF2-40B4-BE49-F238E27FC236}">
                <a16:creationId xmlns:a16="http://schemas.microsoft.com/office/drawing/2014/main" id="{7360462B-436A-467B-A163-00B84DA1DD90}"/>
              </a:ext>
            </a:extLst>
          </p:cNvPr>
          <p:cNvSpPr>
            <a:spLocks noGrp="1" noRot="1" noChangeAspect="1" noChangeArrowheads="1" noTextEdit="1"/>
          </p:cNvSpPr>
          <p:nvPr>
            <p:ph type="sldImg"/>
          </p:nvPr>
        </p:nvSpPr>
        <p:spPr>
          <a:ln/>
        </p:spPr>
      </p:sp>
      <p:sp>
        <p:nvSpPr>
          <p:cNvPr id="118788" name="Rectangle 3">
            <a:extLst>
              <a:ext uri="{FF2B5EF4-FFF2-40B4-BE49-F238E27FC236}">
                <a16:creationId xmlns:a16="http://schemas.microsoft.com/office/drawing/2014/main" id="{6C3D6FA6-DAF1-4F63-8201-9368544022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822E939F-F91E-453E-958B-2C6221604B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992FCDBB-04D1-4D04-B8D8-F7AD994E11E0}" type="slidenum">
              <a:rPr lang="cs-CZ" altLang="cs-CZ"/>
              <a:pPr eaLnBrk="1" hangingPunct="1">
                <a:spcBef>
                  <a:spcPct val="0"/>
                </a:spcBef>
              </a:pPr>
              <a:t>106</a:t>
            </a:fld>
            <a:endParaRPr lang="cs-CZ" altLang="cs-CZ"/>
          </a:p>
        </p:txBody>
      </p:sp>
      <p:sp>
        <p:nvSpPr>
          <p:cNvPr id="120835" name="Rectangle 2">
            <a:extLst>
              <a:ext uri="{FF2B5EF4-FFF2-40B4-BE49-F238E27FC236}">
                <a16:creationId xmlns:a16="http://schemas.microsoft.com/office/drawing/2014/main" id="{4B8C4A44-4A13-4ADB-94F9-E3500BA96953}"/>
              </a:ext>
            </a:extLst>
          </p:cNvPr>
          <p:cNvSpPr>
            <a:spLocks noGrp="1" noRot="1" noChangeAspect="1" noChangeArrowheads="1" noTextEdit="1"/>
          </p:cNvSpPr>
          <p:nvPr>
            <p:ph type="sldImg"/>
          </p:nvPr>
        </p:nvSpPr>
        <p:spPr>
          <a:ln/>
        </p:spPr>
      </p:sp>
      <p:sp>
        <p:nvSpPr>
          <p:cNvPr id="120836" name="Rectangle 3">
            <a:extLst>
              <a:ext uri="{FF2B5EF4-FFF2-40B4-BE49-F238E27FC236}">
                <a16:creationId xmlns:a16="http://schemas.microsoft.com/office/drawing/2014/main" id="{8BA4B026-8130-42DB-8F83-C067FC2D18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9AD873FF-0160-4F73-ADC9-208B84339E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73BC02F3-7198-477B-832D-CF8081934472}" type="slidenum">
              <a:rPr lang="hu-HU" altLang="cs-CZ">
                <a:latin typeface="Times New Roman" panose="02020603050405020304" pitchFamily="18" charset="0"/>
              </a:rPr>
              <a:pPr eaLnBrk="1" hangingPunct="1">
                <a:spcBef>
                  <a:spcPct val="0"/>
                </a:spcBef>
              </a:pPr>
              <a:t>107</a:t>
            </a:fld>
            <a:endParaRPr lang="hu-HU" altLang="cs-CZ">
              <a:latin typeface="Times New Roman" panose="02020603050405020304" pitchFamily="18" charset="0"/>
            </a:endParaRPr>
          </a:p>
        </p:txBody>
      </p:sp>
      <p:sp>
        <p:nvSpPr>
          <p:cNvPr id="122883" name="Rectangle 2">
            <a:extLst>
              <a:ext uri="{FF2B5EF4-FFF2-40B4-BE49-F238E27FC236}">
                <a16:creationId xmlns:a16="http://schemas.microsoft.com/office/drawing/2014/main" id="{6613CDE3-CB05-4E7F-BAB2-7DF0C335DB1A}"/>
              </a:ext>
            </a:extLst>
          </p:cNvPr>
          <p:cNvSpPr>
            <a:spLocks noGrp="1" noRot="1" noChangeAspect="1" noChangeArrowheads="1" noTextEdit="1"/>
          </p:cNvSpPr>
          <p:nvPr>
            <p:ph type="sldImg"/>
          </p:nvPr>
        </p:nvSpPr>
        <p:spPr>
          <a:ln/>
        </p:spPr>
      </p:sp>
      <p:sp>
        <p:nvSpPr>
          <p:cNvPr id="122884" name="Rectangle 3">
            <a:extLst>
              <a:ext uri="{FF2B5EF4-FFF2-40B4-BE49-F238E27FC236}">
                <a16:creationId xmlns:a16="http://schemas.microsoft.com/office/drawing/2014/main" id="{D7DDC8DC-3095-425F-B61A-8EAB8AF06C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9</a:t>
            </a:fld>
            <a:endParaRPr lang="cs-CZ" altLang="cs-CZ"/>
          </a:p>
        </p:txBody>
      </p:sp>
    </p:spTree>
    <p:extLst>
      <p:ext uri="{BB962C8B-B14F-4D97-AF65-F5344CB8AC3E}">
        <p14:creationId xmlns:p14="http://schemas.microsoft.com/office/powerpoint/2010/main" val="130089732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11961693-D210-40C1-BD38-1E803F4F2C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A5C14083-FCA4-41E8-B0E3-EA94C3EA4164}" type="slidenum">
              <a:rPr lang="cs-CZ" altLang="cs-CZ"/>
              <a:pPr eaLnBrk="1" hangingPunct="1">
                <a:spcBef>
                  <a:spcPct val="0"/>
                </a:spcBef>
              </a:pPr>
              <a:t>108</a:t>
            </a:fld>
            <a:endParaRPr lang="cs-CZ" altLang="cs-CZ"/>
          </a:p>
        </p:txBody>
      </p:sp>
      <p:sp>
        <p:nvSpPr>
          <p:cNvPr id="124931" name="Rectangle 2">
            <a:extLst>
              <a:ext uri="{FF2B5EF4-FFF2-40B4-BE49-F238E27FC236}">
                <a16:creationId xmlns:a16="http://schemas.microsoft.com/office/drawing/2014/main" id="{921352CF-16C6-4FD3-9ED5-E05E47C38CEB}"/>
              </a:ext>
            </a:extLst>
          </p:cNvPr>
          <p:cNvSpPr>
            <a:spLocks noGrp="1" noRot="1" noChangeAspect="1" noChangeArrowheads="1" noTextEdit="1"/>
          </p:cNvSpPr>
          <p:nvPr>
            <p:ph type="sldImg"/>
          </p:nvPr>
        </p:nvSpPr>
        <p:spPr>
          <a:ln/>
        </p:spPr>
      </p:sp>
      <p:sp>
        <p:nvSpPr>
          <p:cNvPr id="124932" name="Rectangle 3">
            <a:extLst>
              <a:ext uri="{FF2B5EF4-FFF2-40B4-BE49-F238E27FC236}">
                <a16:creationId xmlns:a16="http://schemas.microsoft.com/office/drawing/2014/main" id="{B268BAEE-BA26-4A68-9786-E397F665BA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id="{64FCFA60-FCAF-482B-B6A4-6C91A285A5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F327DAB1-DD37-4C03-9B25-C7A4B9BAA20B}" type="slidenum">
              <a:rPr lang="cs-CZ" altLang="cs-CZ"/>
              <a:pPr eaLnBrk="1" hangingPunct="1">
                <a:spcBef>
                  <a:spcPct val="0"/>
                </a:spcBef>
              </a:pPr>
              <a:t>109</a:t>
            </a:fld>
            <a:endParaRPr lang="cs-CZ" altLang="cs-CZ"/>
          </a:p>
        </p:txBody>
      </p:sp>
      <p:sp>
        <p:nvSpPr>
          <p:cNvPr id="128003" name="Rectangle 2">
            <a:extLst>
              <a:ext uri="{FF2B5EF4-FFF2-40B4-BE49-F238E27FC236}">
                <a16:creationId xmlns:a16="http://schemas.microsoft.com/office/drawing/2014/main" id="{8489E755-D611-4F2C-9052-9C676A66DB6D}"/>
              </a:ext>
            </a:extLst>
          </p:cNvPr>
          <p:cNvSpPr>
            <a:spLocks noGrp="1" noRot="1" noChangeAspect="1" noChangeArrowheads="1" noTextEdit="1"/>
          </p:cNvSpPr>
          <p:nvPr>
            <p:ph type="sldImg"/>
          </p:nvPr>
        </p:nvSpPr>
        <p:spPr>
          <a:ln/>
        </p:spPr>
      </p:sp>
      <p:sp>
        <p:nvSpPr>
          <p:cNvPr id="128004" name="Rectangle 3">
            <a:extLst>
              <a:ext uri="{FF2B5EF4-FFF2-40B4-BE49-F238E27FC236}">
                <a16:creationId xmlns:a16="http://schemas.microsoft.com/office/drawing/2014/main" id="{3435E8D5-57D5-48CB-9C7E-E328496311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0CA5A947-1448-4135-8157-3AD4CC2A87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8767CE65-6BEB-4662-AAA8-E453E7EFDC6A}" type="slidenum">
              <a:rPr lang="hu-HU" altLang="cs-CZ">
                <a:latin typeface="Times New Roman" panose="02020603050405020304" pitchFamily="18" charset="0"/>
              </a:rPr>
              <a:pPr eaLnBrk="1" hangingPunct="1">
                <a:spcBef>
                  <a:spcPct val="0"/>
                </a:spcBef>
              </a:pPr>
              <a:t>110</a:t>
            </a:fld>
            <a:endParaRPr lang="hu-HU" altLang="cs-CZ">
              <a:latin typeface="Times New Roman" panose="02020603050405020304" pitchFamily="18" charset="0"/>
            </a:endParaRPr>
          </a:p>
        </p:txBody>
      </p:sp>
      <p:sp>
        <p:nvSpPr>
          <p:cNvPr id="129027" name="Rectangle 2">
            <a:extLst>
              <a:ext uri="{FF2B5EF4-FFF2-40B4-BE49-F238E27FC236}">
                <a16:creationId xmlns:a16="http://schemas.microsoft.com/office/drawing/2014/main" id="{5A43E9CB-2C91-4257-B8B3-2572B5F54799}"/>
              </a:ext>
            </a:extLst>
          </p:cNvPr>
          <p:cNvSpPr>
            <a:spLocks noGrp="1" noRot="1" noChangeAspect="1" noChangeArrowheads="1" noTextEdit="1"/>
          </p:cNvSpPr>
          <p:nvPr>
            <p:ph type="sldImg"/>
          </p:nvPr>
        </p:nvSpPr>
        <p:spPr>
          <a:ln/>
        </p:spPr>
      </p:sp>
      <p:sp>
        <p:nvSpPr>
          <p:cNvPr id="129028" name="Rectangle 3">
            <a:extLst>
              <a:ext uri="{FF2B5EF4-FFF2-40B4-BE49-F238E27FC236}">
                <a16:creationId xmlns:a16="http://schemas.microsoft.com/office/drawing/2014/main" id="{78AAF79A-F0D0-4AEA-920C-D13F6D3B0B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241C19EC-0209-4422-B9DF-F55041E405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252B9C60-7FC2-46BB-961A-D0E565C7900E}" type="slidenum">
              <a:rPr lang="hu-HU" altLang="cs-CZ">
                <a:latin typeface="Times New Roman" panose="02020603050405020304" pitchFamily="18" charset="0"/>
              </a:rPr>
              <a:pPr eaLnBrk="1" hangingPunct="1">
                <a:spcBef>
                  <a:spcPct val="0"/>
                </a:spcBef>
              </a:pPr>
              <a:t>111</a:t>
            </a:fld>
            <a:endParaRPr lang="hu-HU" altLang="cs-CZ">
              <a:latin typeface="Times New Roman" panose="02020603050405020304" pitchFamily="18" charset="0"/>
            </a:endParaRPr>
          </a:p>
        </p:txBody>
      </p:sp>
      <p:sp>
        <p:nvSpPr>
          <p:cNvPr id="131075" name="Rectangle 2">
            <a:extLst>
              <a:ext uri="{FF2B5EF4-FFF2-40B4-BE49-F238E27FC236}">
                <a16:creationId xmlns:a16="http://schemas.microsoft.com/office/drawing/2014/main" id="{3F1512BE-F74B-44B6-BC3C-AB550A37C936}"/>
              </a:ext>
            </a:extLst>
          </p:cNvPr>
          <p:cNvSpPr>
            <a:spLocks noGrp="1" noRot="1" noChangeAspect="1" noChangeArrowheads="1" noTextEdit="1"/>
          </p:cNvSpPr>
          <p:nvPr>
            <p:ph type="sldImg"/>
          </p:nvPr>
        </p:nvSpPr>
        <p:spPr>
          <a:ln/>
        </p:spPr>
      </p:sp>
      <p:sp>
        <p:nvSpPr>
          <p:cNvPr id="131076" name="Rectangle 3">
            <a:extLst>
              <a:ext uri="{FF2B5EF4-FFF2-40B4-BE49-F238E27FC236}">
                <a16:creationId xmlns:a16="http://schemas.microsoft.com/office/drawing/2014/main" id="{B8697DFA-B4F0-4442-BA16-08FB10AF0D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a:extLst>
              <a:ext uri="{FF2B5EF4-FFF2-40B4-BE49-F238E27FC236}">
                <a16:creationId xmlns:a16="http://schemas.microsoft.com/office/drawing/2014/main" id="{D76559D9-0649-46F0-81ED-EA92EB9C92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6ABB4338-DA5D-47AC-930C-CA6989383EB7}" type="slidenum">
              <a:rPr lang="hu-HU" altLang="cs-CZ">
                <a:latin typeface="Times New Roman" panose="02020603050405020304" pitchFamily="18" charset="0"/>
              </a:rPr>
              <a:pPr eaLnBrk="1" hangingPunct="1">
                <a:spcBef>
                  <a:spcPct val="0"/>
                </a:spcBef>
              </a:pPr>
              <a:t>112</a:t>
            </a:fld>
            <a:endParaRPr lang="hu-HU" altLang="cs-CZ">
              <a:latin typeface="Times New Roman" panose="02020603050405020304" pitchFamily="18" charset="0"/>
            </a:endParaRPr>
          </a:p>
        </p:txBody>
      </p:sp>
      <p:sp>
        <p:nvSpPr>
          <p:cNvPr id="132099" name="Rectangle 2">
            <a:extLst>
              <a:ext uri="{FF2B5EF4-FFF2-40B4-BE49-F238E27FC236}">
                <a16:creationId xmlns:a16="http://schemas.microsoft.com/office/drawing/2014/main" id="{9D06AF43-68B1-4E6E-A3AD-6C54A2C2B203}"/>
              </a:ext>
            </a:extLst>
          </p:cNvPr>
          <p:cNvSpPr>
            <a:spLocks noGrp="1" noRot="1" noChangeAspect="1" noChangeArrowheads="1" noTextEdit="1"/>
          </p:cNvSpPr>
          <p:nvPr>
            <p:ph type="sldImg"/>
          </p:nvPr>
        </p:nvSpPr>
        <p:spPr>
          <a:ln/>
        </p:spPr>
      </p:sp>
      <p:sp>
        <p:nvSpPr>
          <p:cNvPr id="132100" name="Rectangle 3">
            <a:extLst>
              <a:ext uri="{FF2B5EF4-FFF2-40B4-BE49-F238E27FC236}">
                <a16:creationId xmlns:a16="http://schemas.microsoft.com/office/drawing/2014/main" id="{AAF4A819-E0C8-4E9B-8462-B297D8C211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9AE573B4-0400-409C-BBE3-0396FF8FDA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101C800B-24E4-4A0B-AC55-E04A8406948F}" type="slidenum">
              <a:rPr lang="hu-HU" altLang="cs-CZ">
                <a:latin typeface="Times New Roman" panose="02020603050405020304" pitchFamily="18" charset="0"/>
              </a:rPr>
              <a:pPr eaLnBrk="1" hangingPunct="1">
                <a:spcBef>
                  <a:spcPct val="0"/>
                </a:spcBef>
              </a:pPr>
              <a:t>113</a:t>
            </a:fld>
            <a:endParaRPr lang="hu-HU" altLang="cs-CZ">
              <a:latin typeface="Times New Roman" panose="02020603050405020304" pitchFamily="18" charset="0"/>
            </a:endParaRPr>
          </a:p>
        </p:txBody>
      </p:sp>
      <p:sp>
        <p:nvSpPr>
          <p:cNvPr id="133123" name="Rectangle 2">
            <a:extLst>
              <a:ext uri="{FF2B5EF4-FFF2-40B4-BE49-F238E27FC236}">
                <a16:creationId xmlns:a16="http://schemas.microsoft.com/office/drawing/2014/main" id="{E5281858-A552-4D56-A450-F0567FABAE76}"/>
              </a:ext>
            </a:extLst>
          </p:cNvPr>
          <p:cNvSpPr>
            <a:spLocks noGrp="1" noRot="1" noChangeAspect="1" noChangeArrowheads="1" noTextEdit="1"/>
          </p:cNvSpPr>
          <p:nvPr>
            <p:ph type="sldImg"/>
          </p:nvPr>
        </p:nvSpPr>
        <p:spPr>
          <a:ln/>
        </p:spPr>
      </p:sp>
      <p:sp>
        <p:nvSpPr>
          <p:cNvPr id="133124" name="Rectangle 3">
            <a:extLst>
              <a:ext uri="{FF2B5EF4-FFF2-40B4-BE49-F238E27FC236}">
                <a16:creationId xmlns:a16="http://schemas.microsoft.com/office/drawing/2014/main" id="{717B30F7-21A8-4AE3-8C6E-1E3DA91FB7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id="{D2D61173-1219-4F2E-B349-4FB943F59B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455A2AFE-AA07-4E87-AD8A-B3E171453AA8}" type="slidenum">
              <a:rPr lang="hu-HU" altLang="cs-CZ">
                <a:latin typeface="Times New Roman" panose="02020603050405020304" pitchFamily="18" charset="0"/>
              </a:rPr>
              <a:pPr eaLnBrk="1" hangingPunct="1">
                <a:spcBef>
                  <a:spcPct val="0"/>
                </a:spcBef>
              </a:pPr>
              <a:t>114</a:t>
            </a:fld>
            <a:endParaRPr lang="hu-HU" altLang="cs-CZ">
              <a:latin typeface="Times New Roman" panose="02020603050405020304" pitchFamily="18" charset="0"/>
            </a:endParaRPr>
          </a:p>
        </p:txBody>
      </p:sp>
      <p:sp>
        <p:nvSpPr>
          <p:cNvPr id="144387" name="Rectangle 2">
            <a:extLst>
              <a:ext uri="{FF2B5EF4-FFF2-40B4-BE49-F238E27FC236}">
                <a16:creationId xmlns:a16="http://schemas.microsoft.com/office/drawing/2014/main" id="{680AB925-C8FB-4F72-B9C5-40CA2F5A4510}"/>
              </a:ext>
            </a:extLst>
          </p:cNvPr>
          <p:cNvSpPr>
            <a:spLocks noGrp="1" noRot="1" noChangeAspect="1" noChangeArrowheads="1" noTextEdit="1"/>
          </p:cNvSpPr>
          <p:nvPr>
            <p:ph type="sldImg"/>
          </p:nvPr>
        </p:nvSpPr>
        <p:spPr>
          <a:ln/>
        </p:spPr>
      </p:sp>
      <p:sp>
        <p:nvSpPr>
          <p:cNvPr id="144388" name="Rectangle 3">
            <a:extLst>
              <a:ext uri="{FF2B5EF4-FFF2-40B4-BE49-F238E27FC236}">
                <a16:creationId xmlns:a16="http://schemas.microsoft.com/office/drawing/2014/main" id="{CCCCB35E-8D26-4FB8-9C38-C3CA8935B2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dirty="0">
              <a:latin typeface="Arial" panose="020B0604020202020204" pitchFamily="34"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a:extLst>
              <a:ext uri="{FF2B5EF4-FFF2-40B4-BE49-F238E27FC236}">
                <a16:creationId xmlns:a16="http://schemas.microsoft.com/office/drawing/2014/main" id="{C4C1A345-5CC3-4208-B3B7-5E559755C7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7FD53466-632E-4D18-A107-E846576BC35C}" type="slidenum">
              <a:rPr lang="hu-HU" altLang="cs-CZ">
                <a:latin typeface="Times New Roman" panose="02020603050405020304" pitchFamily="18" charset="0"/>
              </a:rPr>
              <a:pPr eaLnBrk="1" hangingPunct="1">
                <a:spcBef>
                  <a:spcPct val="0"/>
                </a:spcBef>
              </a:pPr>
              <a:t>115</a:t>
            </a:fld>
            <a:endParaRPr lang="hu-HU" altLang="cs-CZ">
              <a:latin typeface="Times New Roman" panose="02020603050405020304" pitchFamily="18" charset="0"/>
            </a:endParaRPr>
          </a:p>
        </p:txBody>
      </p:sp>
      <p:sp>
        <p:nvSpPr>
          <p:cNvPr id="158723" name="Rectangle 2">
            <a:extLst>
              <a:ext uri="{FF2B5EF4-FFF2-40B4-BE49-F238E27FC236}">
                <a16:creationId xmlns:a16="http://schemas.microsoft.com/office/drawing/2014/main" id="{5A5DFFB5-55A7-4E5C-8FC9-D6F6C43B1B00}"/>
              </a:ext>
            </a:extLst>
          </p:cNvPr>
          <p:cNvSpPr>
            <a:spLocks noGrp="1" noRot="1" noChangeAspect="1" noChangeArrowheads="1" noTextEdit="1"/>
          </p:cNvSpPr>
          <p:nvPr>
            <p:ph type="sldImg"/>
          </p:nvPr>
        </p:nvSpPr>
        <p:spPr>
          <a:ln/>
        </p:spPr>
      </p:sp>
      <p:sp>
        <p:nvSpPr>
          <p:cNvPr id="158724" name="Rectangle 3">
            <a:extLst>
              <a:ext uri="{FF2B5EF4-FFF2-40B4-BE49-F238E27FC236}">
                <a16:creationId xmlns:a16="http://schemas.microsoft.com/office/drawing/2014/main" id="{A5BA50BA-A791-4327-9F0D-AFF704827F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a:extLst>
              <a:ext uri="{FF2B5EF4-FFF2-40B4-BE49-F238E27FC236}">
                <a16:creationId xmlns:a16="http://schemas.microsoft.com/office/drawing/2014/main" id="{3827A9A4-14BC-47A2-9885-BA399DCE40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D9E671C0-45FD-44E3-9850-76975C429389}" type="slidenum">
              <a:rPr lang="hu-HU" altLang="cs-CZ">
                <a:latin typeface="Times New Roman" panose="02020603050405020304" pitchFamily="18" charset="0"/>
              </a:rPr>
              <a:pPr eaLnBrk="1" hangingPunct="1">
                <a:spcBef>
                  <a:spcPct val="0"/>
                </a:spcBef>
              </a:pPr>
              <a:t>116</a:t>
            </a:fld>
            <a:endParaRPr lang="hu-HU" altLang="cs-CZ">
              <a:latin typeface="Times New Roman" panose="02020603050405020304" pitchFamily="18" charset="0"/>
            </a:endParaRPr>
          </a:p>
        </p:txBody>
      </p:sp>
      <p:sp>
        <p:nvSpPr>
          <p:cNvPr id="159747" name="Rectangle 2">
            <a:extLst>
              <a:ext uri="{FF2B5EF4-FFF2-40B4-BE49-F238E27FC236}">
                <a16:creationId xmlns:a16="http://schemas.microsoft.com/office/drawing/2014/main" id="{59C31DE5-2ACA-4A71-80B3-FCB0B5C9D4CF}"/>
              </a:ext>
            </a:extLst>
          </p:cNvPr>
          <p:cNvSpPr>
            <a:spLocks noGrp="1" noRot="1" noChangeAspect="1" noChangeArrowheads="1" noTextEdit="1"/>
          </p:cNvSpPr>
          <p:nvPr>
            <p:ph type="sldImg"/>
          </p:nvPr>
        </p:nvSpPr>
        <p:spPr>
          <a:ln/>
        </p:spPr>
      </p:sp>
      <p:sp>
        <p:nvSpPr>
          <p:cNvPr id="159748" name="Rectangle 3">
            <a:extLst>
              <a:ext uri="{FF2B5EF4-FFF2-40B4-BE49-F238E27FC236}">
                <a16:creationId xmlns:a16="http://schemas.microsoft.com/office/drawing/2014/main" id="{50297970-1FFF-4314-A3B5-5CF6B6DC21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a:extLst>
              <a:ext uri="{FF2B5EF4-FFF2-40B4-BE49-F238E27FC236}">
                <a16:creationId xmlns:a16="http://schemas.microsoft.com/office/drawing/2014/main" id="{30DE2799-E78A-4459-8AC8-875F7E7DFC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kumimoji="1" sz="1200">
                <a:solidFill>
                  <a:schemeClr val="tx1"/>
                </a:solidFill>
                <a:latin typeface="Arial" panose="020B0604020202020204" pitchFamily="34" charset="0"/>
              </a:defRPr>
            </a:lvl1pPr>
            <a:lvl2pPr marL="742950" indent="-285750" defTabSz="923925" eaLnBrk="0" hangingPunct="0">
              <a:spcBef>
                <a:spcPct val="30000"/>
              </a:spcBef>
              <a:defRPr kumimoji="1" sz="1200">
                <a:solidFill>
                  <a:schemeClr val="tx1"/>
                </a:solidFill>
                <a:latin typeface="Arial" panose="020B0604020202020204" pitchFamily="34" charset="0"/>
              </a:defRPr>
            </a:lvl2pPr>
            <a:lvl3pPr marL="1143000" indent="-228600" defTabSz="923925" eaLnBrk="0" hangingPunct="0">
              <a:spcBef>
                <a:spcPct val="30000"/>
              </a:spcBef>
              <a:defRPr kumimoji="1" sz="1200">
                <a:solidFill>
                  <a:schemeClr val="tx1"/>
                </a:solidFill>
                <a:latin typeface="Arial" panose="020B0604020202020204" pitchFamily="34" charset="0"/>
              </a:defRPr>
            </a:lvl3pPr>
            <a:lvl4pPr marL="1600200" indent="-228600" defTabSz="923925" eaLnBrk="0" hangingPunct="0">
              <a:spcBef>
                <a:spcPct val="30000"/>
              </a:spcBef>
              <a:defRPr kumimoji="1" sz="1200">
                <a:solidFill>
                  <a:schemeClr val="tx1"/>
                </a:solidFill>
                <a:latin typeface="Arial" panose="020B0604020202020204" pitchFamily="34" charset="0"/>
              </a:defRPr>
            </a:lvl4pPr>
            <a:lvl5pPr marL="2057400" indent="-228600" defTabSz="923925" eaLnBrk="0" hangingPunct="0">
              <a:spcBef>
                <a:spcPct val="30000"/>
              </a:spcBef>
              <a:defRPr kumimoji="1"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3BA16508-3AD7-4BF6-9D0C-94EC4041524B}" type="slidenum">
              <a:rPr lang="hu-HU" altLang="cs-CZ">
                <a:latin typeface="Times New Roman" panose="02020603050405020304" pitchFamily="18" charset="0"/>
              </a:rPr>
              <a:pPr eaLnBrk="1" hangingPunct="1">
                <a:spcBef>
                  <a:spcPct val="0"/>
                </a:spcBef>
              </a:pPr>
              <a:t>117</a:t>
            </a:fld>
            <a:endParaRPr lang="hu-HU" altLang="cs-CZ">
              <a:latin typeface="Times New Roman" panose="02020603050405020304" pitchFamily="18" charset="0"/>
            </a:endParaRPr>
          </a:p>
        </p:txBody>
      </p:sp>
      <p:sp>
        <p:nvSpPr>
          <p:cNvPr id="160771" name="Rectangle 2">
            <a:extLst>
              <a:ext uri="{FF2B5EF4-FFF2-40B4-BE49-F238E27FC236}">
                <a16:creationId xmlns:a16="http://schemas.microsoft.com/office/drawing/2014/main" id="{A8A47635-9451-45B3-A1CF-E2F8B55BD4A4}"/>
              </a:ext>
            </a:extLst>
          </p:cNvPr>
          <p:cNvSpPr>
            <a:spLocks noGrp="1" noRot="1" noChangeAspect="1" noChangeArrowheads="1" noTextEdit="1"/>
          </p:cNvSpPr>
          <p:nvPr>
            <p:ph type="sldImg"/>
          </p:nvPr>
        </p:nvSpPr>
        <p:spPr>
          <a:ln/>
        </p:spPr>
      </p:sp>
      <p:sp>
        <p:nvSpPr>
          <p:cNvPr id="160772" name="Rectangle 3">
            <a:extLst>
              <a:ext uri="{FF2B5EF4-FFF2-40B4-BE49-F238E27FC236}">
                <a16:creationId xmlns:a16="http://schemas.microsoft.com/office/drawing/2014/main" id="{07769360-1A82-45ED-B588-FD60E3E348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en-GB" noProof="0" dirty="0"/>
              <a:t>Click here to insert title.</a:t>
            </a:r>
            <a:endParaRPr lang="cs-CZ"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here to insert subtitle.</a:t>
            </a:r>
          </a:p>
        </p:txBody>
      </p:sp>
      <p:pic>
        <p:nvPicPr>
          <p:cNvPr id="11" name="Obrázek 10">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371004" y="318776"/>
            <a:ext cx="5233481" cy="617849"/>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s, text – two columns">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nSpc>
                <a:spcPts val="1100"/>
              </a:lnSpc>
              <a:defRPr sz="900" b="1"/>
            </a:lvl1pPr>
          </a:lstStyle>
          <a:p>
            <a:pPr lvl="0"/>
            <a:r>
              <a:rPr lang="en-US" dirty="0"/>
              <a:t>Click here to insert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nSpc>
                <a:spcPts val="1100"/>
              </a:lnSpc>
              <a:defRPr sz="900" b="1"/>
            </a:lvl1pPr>
          </a:lstStyle>
          <a:p>
            <a:pPr lvl="0"/>
            <a:r>
              <a:rPr lang="en-US" dirty="0"/>
              <a:t>Click here to insert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p>
            <a:pPr lvl="0"/>
            <a:r>
              <a:rPr lang="en-GB" noProof="0" dirty="0"/>
              <a:t>Click here to insert text.</a:t>
            </a:r>
          </a:p>
        </p:txBody>
      </p:sp>
      <p:pic>
        <p:nvPicPr>
          <p:cNvPr id="16" name="Obrázek 15">
            <a:extLst>
              <a:ext uri="{FF2B5EF4-FFF2-40B4-BE49-F238E27FC236}">
                <a16:creationId xmlns:a16="http://schemas.microsoft.com/office/drawing/2014/main" id="{B37BEF52-5859-CC4E-9507-70E3257C55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B84FA96-36B0-C440-A1F3-0562111615B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se slide with image">
    <p:bg>
      <p:bgPr>
        <a:solidFill>
          <a:srgbClr val="00AF3F"/>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en-US" dirty="0"/>
              <a:t>Define footer – presentation title / department</a:t>
            </a:r>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err="1"/>
              <a:t>Click</a:t>
            </a:r>
            <a:r>
              <a:rPr lang="cs-CZ" dirty="0"/>
              <a:t> on </a:t>
            </a:r>
            <a:r>
              <a:rPr lang="cs-CZ" dirty="0" err="1"/>
              <a:t>the</a:t>
            </a:r>
            <a:r>
              <a:rPr lang="cs-CZ" dirty="0"/>
              <a:t> </a:t>
            </a:r>
            <a:r>
              <a:rPr lang="cs-CZ" dirty="0" err="1"/>
              <a:t>icon</a:t>
            </a:r>
            <a:r>
              <a:rPr lang="cs-CZ" dirty="0"/>
              <a:t> to insert image</a:t>
            </a:r>
          </a:p>
        </p:txBody>
      </p:sp>
      <p:pic>
        <p:nvPicPr>
          <p:cNvPr id="9" name="Obrázek 8">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5161" y="6048047"/>
            <a:ext cx="866087" cy="597600"/>
          </a:xfrm>
          <a:prstGeom prst="rect">
            <a:avLst/>
          </a:prstGeom>
        </p:spPr>
      </p:pic>
    </p:spTree>
    <p:extLst>
      <p:ext uri="{BB962C8B-B14F-4D97-AF65-F5344CB8AC3E}">
        <p14:creationId xmlns:p14="http://schemas.microsoft.com/office/powerpoint/2010/main" val="1964211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UNI SCI slide">
    <p:bg>
      <p:bgPr>
        <a:solidFill>
          <a:srgbClr val="00AF3F"/>
        </a:solidFill>
        <a:effectLst/>
      </p:bgPr>
    </p:bg>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042870" y="2019300"/>
            <a:ext cx="4087670" cy="2820493"/>
          </a:xfrm>
          <a:prstGeom prst="rect">
            <a:avLst/>
          </a:prstGeom>
        </p:spPr>
      </p:pic>
      <p:sp>
        <p:nvSpPr>
          <p:cNvPr id="3" name="Zástupný symbol pro zápatí 1"/>
          <p:cNvSpPr>
            <a:spLocks noGrp="1"/>
          </p:cNvSpPr>
          <p:nvPr>
            <p:ph type="ftr" sz="quarter" idx="10"/>
          </p:nvPr>
        </p:nvSpPr>
        <p:spPr>
          <a:xfrm>
            <a:off x="720000" y="6228000"/>
            <a:ext cx="7920000" cy="252000"/>
          </a:xfrm>
        </p:spPr>
        <p:txBody>
          <a:bodyPr/>
          <a:lstStyle>
            <a:lvl1pPr>
              <a:defRPr>
                <a:solidFill>
                  <a:srgbClr val="00AF3F"/>
                </a:solidFill>
              </a:defRPr>
            </a:lvl1pPr>
          </a:lstStyle>
          <a:p>
            <a:r>
              <a:rPr lang="en-US" dirty="0"/>
              <a:t>Define footer – presentation title / department</a:t>
            </a:r>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rgbClr val="00AF3F"/>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30097039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2" name="Obrázek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644028" y="2285079"/>
            <a:ext cx="8890088" cy="2304838"/>
          </a:xfrm>
          <a:prstGeom prst="rect">
            <a:avLst/>
          </a:prstGeom>
        </p:spPr>
      </p:pic>
      <p:sp>
        <p:nvSpPr>
          <p:cNvPr id="3" name="Zástupný symbol pro zápatí 1">
            <a:extLst>
              <a:ext uri="{FF2B5EF4-FFF2-40B4-BE49-F238E27FC236}">
                <a16:creationId xmlns:a16="http://schemas.microsoft.com/office/drawing/2014/main" id="{35045EAE-90A8-4DBE-8D98-E6666FF9DBB7}"/>
              </a:ext>
            </a:extLst>
          </p:cNvPr>
          <p:cNvSpPr>
            <a:spLocks noGrp="1"/>
          </p:cNvSpPr>
          <p:nvPr>
            <p:ph type="ftr" sz="quarter" idx="10"/>
          </p:nvPr>
        </p:nvSpPr>
        <p:spPr>
          <a:xfrm>
            <a:off x="720000" y="6228000"/>
            <a:ext cx="7920000" cy="252000"/>
          </a:xfrm>
        </p:spPr>
        <p:txBody>
          <a:bodyPr/>
          <a:lstStyle>
            <a:lvl1pPr>
              <a:defRPr>
                <a:solidFill>
                  <a:srgbClr val="0000DC"/>
                </a:solidFill>
              </a:defRPr>
            </a:lvl1pPr>
          </a:lstStyle>
          <a:p>
            <a:r>
              <a:rPr lang="en-US" dirty="0"/>
              <a:t>Define footer – presentation title / department</a:t>
            </a:r>
          </a:p>
        </p:txBody>
      </p:sp>
      <p:sp>
        <p:nvSpPr>
          <p:cNvPr id="4" name="Zástupný symbol pro číslo snímku 2">
            <a:extLst>
              <a:ext uri="{FF2B5EF4-FFF2-40B4-BE49-F238E27FC236}">
                <a16:creationId xmlns:a16="http://schemas.microsoft.com/office/drawing/2014/main" id="{8F566F4A-E6CB-43B2-B9B9-88B9FC7460CE}"/>
              </a:ext>
            </a:extLst>
          </p:cNvPr>
          <p:cNvSpPr>
            <a:spLocks noGrp="1"/>
          </p:cNvSpPr>
          <p:nvPr>
            <p:ph type="sldNum" sz="quarter" idx="11"/>
          </p:nvPr>
        </p:nvSpPr>
        <p:spPr>
          <a:xfrm>
            <a:off x="414000" y="6228000"/>
            <a:ext cx="252000" cy="252000"/>
          </a:xfrm>
        </p:spPr>
        <p:txBody>
          <a:bodyPr/>
          <a:lstStyle>
            <a:lvl1pPr>
              <a:defRPr>
                <a:solidFill>
                  <a:srgbClr val="0000DC"/>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MUNI slide">
    <p:bg>
      <p:bgRef idx="1001">
        <a:schemeClr val="bg2"/>
      </p:bgRef>
    </p:bg>
    <p:spTree>
      <p:nvGrpSpPr>
        <p:cNvPr id="1" name=""/>
        <p:cNvGrpSpPr/>
        <p:nvPr/>
      </p:nvGrpSpPr>
      <p:grpSpPr>
        <a:xfrm>
          <a:off x="0" y="0"/>
          <a:ext cx="0" cy="0"/>
          <a:chOff x="0" y="0"/>
          <a:chExt cx="0" cy="0"/>
        </a:xfrm>
      </p:grpSpPr>
      <p:sp>
        <p:nvSpPr>
          <p:cNvPr id="3" name="Zástupný symbol pro zápatí 1">
            <a:extLst>
              <a:ext uri="{FF2B5EF4-FFF2-40B4-BE49-F238E27FC236}">
                <a16:creationId xmlns:a16="http://schemas.microsoft.com/office/drawing/2014/main" id="{35045EAE-90A8-4DBE-8D98-E6666FF9DBB7}"/>
              </a:ext>
            </a:extLst>
          </p:cNvPr>
          <p:cNvSpPr>
            <a:spLocks noGrp="1"/>
          </p:cNvSpPr>
          <p:nvPr>
            <p:ph type="ftr" sz="quarter" idx="10"/>
          </p:nvPr>
        </p:nvSpPr>
        <p:spPr>
          <a:xfrm>
            <a:off x="720000" y="6228000"/>
            <a:ext cx="7920000" cy="252000"/>
          </a:xfrm>
        </p:spPr>
        <p:txBody>
          <a:bodyPr/>
          <a:lstStyle>
            <a:lvl1pPr>
              <a:defRPr>
                <a:solidFill>
                  <a:srgbClr val="0000DC"/>
                </a:solidFill>
              </a:defRPr>
            </a:lvl1pPr>
          </a:lstStyle>
          <a:p>
            <a:r>
              <a:rPr lang="en-US" dirty="0"/>
              <a:t>Define footer – presentation title / department</a:t>
            </a:r>
          </a:p>
        </p:txBody>
      </p:sp>
      <p:sp>
        <p:nvSpPr>
          <p:cNvPr id="4" name="Zástupný symbol pro číslo snímku 2">
            <a:extLst>
              <a:ext uri="{FF2B5EF4-FFF2-40B4-BE49-F238E27FC236}">
                <a16:creationId xmlns:a16="http://schemas.microsoft.com/office/drawing/2014/main" id="{8F566F4A-E6CB-43B2-B9B9-88B9FC7460CE}"/>
              </a:ext>
            </a:extLst>
          </p:cNvPr>
          <p:cNvSpPr>
            <a:spLocks noGrp="1"/>
          </p:cNvSpPr>
          <p:nvPr>
            <p:ph type="sldNum" sz="quarter" idx="11"/>
          </p:nvPr>
        </p:nvSpPr>
        <p:spPr>
          <a:xfrm>
            <a:off x="414000" y="6228000"/>
            <a:ext cx="252000" cy="252000"/>
          </a:xfrm>
        </p:spPr>
        <p:txBody>
          <a:bodyPr/>
          <a:lstStyle>
            <a:lvl1pPr>
              <a:defRPr>
                <a:solidFill>
                  <a:srgbClr val="0000DC"/>
                </a:solidFill>
              </a:defRPr>
            </a:lvl1pPr>
          </a:lstStyle>
          <a:p>
            <a:fld id="{D6D6C118-631F-4A80-9886-907009361577}" type="slidenum">
              <a:rPr lang="cs-CZ" altLang="cs-CZ" smtClean="0"/>
              <a:pPr/>
              <a:t>‹#›</a:t>
            </a:fld>
            <a:endParaRPr lang="cs-CZ" altLang="cs-CZ" dirty="0"/>
          </a:p>
        </p:txBody>
      </p:sp>
      <p:pic>
        <p:nvPicPr>
          <p:cNvPr id="8" name="Obrázek 7">
            <a:extLst>
              <a:ext uri="{FF2B5EF4-FFF2-40B4-BE49-F238E27FC236}">
                <a16:creationId xmlns:a16="http://schemas.microsoft.com/office/drawing/2014/main" id="{9D46D0E4-9382-4F42-834D-C9207AF4ED3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40000" y="2214250"/>
            <a:ext cx="11252316" cy="2461444"/>
          </a:xfrm>
          <a:prstGeom prst="rect">
            <a:avLst/>
          </a:prstGeom>
        </p:spPr>
      </p:pic>
    </p:spTree>
    <p:extLst>
      <p:ext uri="{BB962C8B-B14F-4D97-AF65-F5344CB8AC3E}">
        <p14:creationId xmlns:p14="http://schemas.microsoft.com/office/powerpoint/2010/main" val="234413600"/>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35660D2-B734-4842-8D64-ADA7E7D45191}"/>
              </a:ext>
            </a:extLst>
          </p:cNvPr>
          <p:cNvSpPr>
            <a:spLocks noGrp="1"/>
          </p:cNvSpPr>
          <p:nvPr>
            <p:ph type="ftr" sz="quarter" idx="10"/>
          </p:nvPr>
        </p:nvSpPr>
        <p:spPr/>
        <p:txBody>
          <a:bodyPr/>
          <a:lstStyle/>
          <a:p>
            <a:pPr lvl="0"/>
            <a:r>
              <a:rPr lang="cs-CZ"/>
              <a:t>Definujte zápatí - název prezentace / pracoviště</a:t>
            </a:r>
          </a:p>
        </p:txBody>
      </p:sp>
      <p:sp>
        <p:nvSpPr>
          <p:cNvPr id="3" name="Zástupný symbol pro číslo snímku 2">
            <a:extLst>
              <a:ext uri="{FF2B5EF4-FFF2-40B4-BE49-F238E27FC236}">
                <a16:creationId xmlns:a16="http://schemas.microsoft.com/office/drawing/2014/main" id="{F9697D49-E318-42C3-A237-383F4D24BF7F}"/>
              </a:ext>
            </a:extLst>
          </p:cNvPr>
          <p:cNvSpPr>
            <a:spLocks noGrp="1"/>
          </p:cNvSpPr>
          <p:nvPr>
            <p:ph type="sldNum" sz="quarter" idx="11"/>
          </p:nvPr>
        </p:nvSpPr>
        <p:spPr/>
        <p:txBody>
          <a:bodyPr/>
          <a:lstStyle/>
          <a:p>
            <a:pPr lvl="0"/>
            <a:fld id="{65A37B84-1352-4695-8F7A-3618175F5C6D}" type="slidenum">
              <a:t>‹#›</a:t>
            </a:fld>
            <a:endParaRPr lang="cs-CZ"/>
          </a:p>
        </p:txBody>
      </p:sp>
    </p:spTree>
    <p:extLst>
      <p:ext uri="{BB962C8B-B14F-4D97-AF65-F5344CB8AC3E}">
        <p14:creationId xmlns:p14="http://schemas.microsoft.com/office/powerpoint/2010/main" val="2198236393"/>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reserve="1">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obsah 2"/>
          <p:cNvSpPr>
            <a:spLocks noGrp="1"/>
          </p:cNvSpPr>
          <p:nvPr>
            <p:ph sz="quarter" idx="1"/>
          </p:nvPr>
        </p:nvSpPr>
        <p:spPr>
          <a:xfrm>
            <a:off x="609600" y="1600200"/>
            <a:ext cx="5384800" cy="2185988"/>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09600" y="3938589"/>
            <a:ext cx="5384800" cy="218757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obsah 5"/>
          <p:cNvSpPr>
            <a:spLocks noGrp="1"/>
          </p:cNvSpPr>
          <p:nvPr>
            <p:ph sz="quarter" idx="4"/>
          </p:nvPr>
        </p:nvSpPr>
        <p:spPr>
          <a:xfrm>
            <a:off x="6197600" y="3938589"/>
            <a:ext cx="5384800" cy="218757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4733986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obsah 2"/>
          <p:cNvSpPr>
            <a:spLocks noGrp="1"/>
          </p:cNvSpPr>
          <p:nvPr>
            <p:ph idx="1"/>
          </p:nvPr>
        </p:nvSpPr>
        <p:spPr>
          <a:xfrm>
            <a:off x="609600" y="1600201"/>
            <a:ext cx="10972800" cy="4525963"/>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7325180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09600" y="274639"/>
            <a:ext cx="10972800" cy="585152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587522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 and conten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sp>
        <p:nvSpPr>
          <p:cNvPr id="7" name="Zástupný symbol pro obsah 2"/>
          <p:cNvSpPr>
            <a:spLocks noGrp="1"/>
          </p:cNvSpPr>
          <p:nvPr>
            <p:ph idx="1" hasCustomPrompt="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9" name="Obrázek 8">
            <a:extLst>
              <a:ext uri="{FF2B5EF4-FFF2-40B4-BE49-F238E27FC236}">
                <a16:creationId xmlns:a16="http://schemas.microsoft.com/office/drawing/2014/main" id="{9541F724-8262-0E42-867E-67DE0EDB2EC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p15:clr>
            <a:srgbClr val="FBAE40"/>
          </p15:clr>
        </p15:guide>
        <p15:guide id="2" pos="43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3487498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Tree>
    <p:extLst>
      <p:ext uri="{BB962C8B-B14F-4D97-AF65-F5344CB8AC3E}">
        <p14:creationId xmlns:p14="http://schemas.microsoft.com/office/powerpoint/2010/main" val="3053726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cSld name="Nadpis a obsah nad textem">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0"/>
            <a:ext cx="10972800" cy="2185988"/>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0" y="3938589"/>
            <a:ext cx="10972800" cy="218757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5503843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text 2"/>
          <p:cNvSpPr>
            <a:spLocks noGrp="1"/>
          </p:cNvSpPr>
          <p:nvPr>
            <p:ph type="body" sz="half" idx="1"/>
          </p:nvPr>
        </p:nvSpPr>
        <p:spPr>
          <a:xfrm>
            <a:off x="609600" y="1600201"/>
            <a:ext cx="5384800" cy="4525963"/>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14595971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x">
  <p:cSld name="Nadpis, obsah a text">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1"/>
            <a:ext cx="5384800" cy="4525963"/>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197600" y="1600201"/>
            <a:ext cx="5384800" cy="4525963"/>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2970315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OverObj">
  <p:cSld name="Nadpis a text nad obsahem">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text 2"/>
          <p:cNvSpPr>
            <a:spLocks noGrp="1"/>
          </p:cNvSpPr>
          <p:nvPr>
            <p:ph type="body" sz="half" idx="1"/>
          </p:nvPr>
        </p:nvSpPr>
        <p:spPr>
          <a:xfrm>
            <a:off x="609600" y="1600200"/>
            <a:ext cx="10972800" cy="2185988"/>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09600" y="3938589"/>
            <a:ext cx="10972800" cy="218757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12893532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clipArtAndTx" preserve="1">
  <p:cSld name="Nadpis, klipart a text">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klipart 2"/>
          <p:cNvSpPr>
            <a:spLocks noGrp="1"/>
          </p:cNvSpPr>
          <p:nvPr>
            <p:ph type="clipArt" sz="half" idx="1"/>
          </p:nvPr>
        </p:nvSpPr>
        <p:spPr>
          <a:xfrm>
            <a:off x="609600" y="1600201"/>
            <a:ext cx="5384800" cy="4525963"/>
          </a:xfrm>
          <a:prstGeom prst="rect">
            <a:avLst/>
          </a:prstGeom>
        </p:spPr>
        <p:txBody>
          <a:bodyPr/>
          <a:lstStyle/>
          <a:p>
            <a:pPr lvl="0"/>
            <a:endParaRPr lang="cs-CZ" noProof="0"/>
          </a:p>
        </p:txBody>
      </p:sp>
      <p:sp>
        <p:nvSpPr>
          <p:cNvPr id="4" name="Zástupný symbol pro text 3"/>
          <p:cNvSpPr>
            <a:spLocks noGrp="1"/>
          </p:cNvSpPr>
          <p:nvPr>
            <p:ph type="body" sz="half" idx="2"/>
          </p:nvPr>
        </p:nvSpPr>
        <p:spPr>
          <a:xfrm>
            <a:off x="6197600" y="1600201"/>
            <a:ext cx="5384800" cy="4525963"/>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40176848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1"/>
            <a:ext cx="5384800" cy="4525963"/>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197600" y="3938589"/>
            <a:ext cx="5384800" cy="218757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17313950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09600" y="274639"/>
            <a:ext cx="10972800" cy="585152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8303491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09600" y="274639"/>
            <a:ext cx="10972800" cy="585152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830349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inverse">
    <p:bg>
      <p:bgPr>
        <a:solidFill>
          <a:srgbClr val="00AF3F"/>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en-US"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en-US" dirty="0"/>
              <a:t>Click here to insert title.</a:t>
            </a:r>
            <a:endParaRPr lang="cs-CZ"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here to insert subtitle.</a:t>
            </a:r>
          </a:p>
        </p:txBody>
      </p:sp>
      <p:pic>
        <p:nvPicPr>
          <p:cNvPr id="9" name="Obrázek 8">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14000" y="414000"/>
            <a:ext cx="1535991" cy="1059834"/>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obsah 2"/>
          <p:cNvSpPr>
            <a:spLocks noGrp="1"/>
          </p:cNvSpPr>
          <p:nvPr>
            <p:ph idx="1"/>
          </p:nvPr>
        </p:nvSpPr>
        <p:spPr>
          <a:xfrm>
            <a:off x="609600" y="1600201"/>
            <a:ext cx="10972800" cy="4525963"/>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246207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subheading and text">
    <p:spTree>
      <p:nvGrpSpPr>
        <p:cNvPr id="1" name=""/>
        <p:cNvGrpSpPr/>
        <p:nvPr/>
      </p:nvGrpSpPr>
      <p:grpSpPr>
        <a:xfrm>
          <a:off x="0" y="0"/>
          <a:ext cx="0" cy="0"/>
          <a:chOff x="0" y="0"/>
          <a:chExt cx="0" cy="0"/>
        </a:xfrm>
      </p:grpSpPr>
      <p:sp>
        <p:nvSpPr>
          <p:cNvPr id="3" name="Zástupný symbol pro obsah 2"/>
          <p:cNvSpPr>
            <a:spLocks noGrp="1"/>
          </p:cNvSpPr>
          <p:nvPr>
            <p:ph idx="1" hasCustomPrompt="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sp>
        <p:nvSpPr>
          <p:cNvPr id="4" name="Zástupný symbol pro zápatí 3"/>
          <p:cNvSpPr>
            <a:spLocks noGrp="1"/>
          </p:cNvSpPr>
          <p:nvPr>
            <p:ph type="ftr" sz="quarter" idx="10"/>
          </p:nvPr>
        </p:nvSpPr>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10" name="Obrázek 9">
            <a:extLst>
              <a:ext uri="{FF2B5EF4-FFF2-40B4-BE49-F238E27FC236}">
                <a16:creationId xmlns:a16="http://schemas.microsoft.com/office/drawing/2014/main" id="{7BAFDB40-EA75-5945-8087-09C2D6EE78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22" name="Zástupný symbol pro obsah 2"/>
          <p:cNvSpPr>
            <a:spLocks noGrp="1"/>
          </p:cNvSpPr>
          <p:nvPr>
            <p:ph idx="1" hasCustomPrompt="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sp>
        <p:nvSpPr>
          <p:cNvPr id="23" name="Zástupný symbol pro obsah 2"/>
          <p:cNvSpPr>
            <a:spLocks noGrp="1"/>
          </p:cNvSpPr>
          <p:nvPr>
            <p:ph idx="28" hasCustomPrompt="1"/>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10" name="Obrázek 9">
            <a:extLst>
              <a:ext uri="{FF2B5EF4-FFF2-40B4-BE49-F238E27FC236}">
                <a16:creationId xmlns:a16="http://schemas.microsoft.com/office/drawing/2014/main" id="{4A901386-A4F2-3344-9320-8356C4F16B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content and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hasCustomPrompt="1"/>
          </p:nvPr>
        </p:nvSpPr>
        <p:spPr>
          <a:xfrm>
            <a:off x="719137" y="1695074"/>
            <a:ext cx="5218413" cy="3896711"/>
          </a:xfrm>
        </p:spPr>
        <p:txBody>
          <a:bodyPr/>
          <a:lstStyle>
            <a:lvl1pPr>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en-GB" noProof="0" dirty="0"/>
              <a:t>Click here to insert heading.</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hasCustomPrompt="1"/>
          </p:nvPr>
        </p:nvSpPr>
        <p:spPr>
          <a:xfrm>
            <a:off x="720725" y="5599670"/>
            <a:ext cx="5218412" cy="216000"/>
          </a:xfrm>
        </p:spPr>
        <p:txBody>
          <a:bodyPr anchor="ctr"/>
          <a:lstStyle>
            <a:lvl1pPr>
              <a:lnSpc>
                <a:spcPts val="1100"/>
              </a:lnSpc>
              <a:defRPr sz="1000" b="0" i="0"/>
            </a:lvl1pPr>
          </a:lstStyle>
          <a:p>
            <a:pPr lvl="0"/>
            <a:r>
              <a:rPr lang="en-GB" noProof="0" dirty="0"/>
              <a:t>Click here to insert text.</a:t>
            </a:r>
          </a:p>
        </p:txBody>
      </p:sp>
      <p:sp>
        <p:nvSpPr>
          <p:cNvPr id="12" name="Zástupný symbol pro obsah 2"/>
          <p:cNvSpPr>
            <a:spLocks noGrp="1"/>
          </p:cNvSpPr>
          <p:nvPr>
            <p:ph idx="28" hasCustomPrompt="1"/>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baseline="0"/>
            </a:lvl3pPr>
          </a:lstStyle>
          <a:p>
            <a:pPr lvl="0"/>
            <a:r>
              <a:rPr lang="en-GB" noProof="0" dirty="0"/>
              <a:t>Click here to insert text.</a:t>
            </a:r>
          </a:p>
          <a:p>
            <a:pPr lvl="1"/>
            <a:r>
              <a:rPr lang="en-GB" noProof="0" dirty="0"/>
              <a:t>Second level</a:t>
            </a:r>
          </a:p>
          <a:p>
            <a:pPr lvl="2"/>
            <a:r>
              <a:rPr lang="en-GB" noProof="0" dirty="0"/>
              <a:t>Third level</a:t>
            </a:r>
          </a:p>
        </p:txBody>
      </p:sp>
      <p:pic>
        <p:nvPicPr>
          <p:cNvPr id="10" name="Obrázek 9">
            <a:extLst>
              <a:ext uri="{FF2B5EF4-FFF2-40B4-BE49-F238E27FC236}">
                <a16:creationId xmlns:a16="http://schemas.microsoft.com/office/drawing/2014/main" id="{E41A256C-CA81-4F41-9332-10CBF3ADD76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 subheading and three columns">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en-US" dirty="0"/>
              <a:t>Click here to insert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en-US" dirty="0"/>
              <a:t>Click here to insert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en-US" dirty="0"/>
              <a:t>Click here to insert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p>
            <a:pPr lvl="0"/>
            <a:r>
              <a:rPr lang="en-GB" noProof="0" dirty="0"/>
              <a:t>Click here to insert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p>
            <a:pPr lvl="0"/>
            <a:r>
              <a:rPr lang="en-GB" noProof="0" dirty="0"/>
              <a:t>Click here to insert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pic>
        <p:nvPicPr>
          <p:cNvPr id="22" name="Obrázek 21">
            <a:extLst>
              <a:ext uri="{FF2B5EF4-FFF2-40B4-BE49-F238E27FC236}">
                <a16:creationId xmlns:a16="http://schemas.microsoft.com/office/drawing/2014/main" id="{251D845A-5E2C-7A44-A9CE-09D80384949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nd tex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hasCustomPrompt="1"/>
          </p:nvPr>
        </p:nvSpPr>
        <p:spPr>
          <a:xfrm>
            <a:off x="6272212" y="692150"/>
            <a:ext cx="5200987"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en-GB" noProof="0" dirty="0"/>
              <a:t>Click here to insert text.</a:t>
            </a:r>
          </a:p>
          <a:p>
            <a:pPr lvl="1"/>
            <a:r>
              <a:rPr lang="en-GB" dirty="0"/>
              <a:t>Second level</a:t>
            </a:r>
            <a:endParaRPr lang="cs-CZ" dirty="0"/>
          </a:p>
          <a:p>
            <a:pPr lvl="2"/>
            <a:r>
              <a:rPr lang="en-GB" dirty="0"/>
              <a:t>Third level</a:t>
            </a:r>
            <a:endParaRPr lang="cs-CZ" dirty="0"/>
          </a:p>
        </p:txBody>
      </p:sp>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hasCustomPrompt="1"/>
          </p:nvPr>
        </p:nvSpPr>
        <p:spPr>
          <a:xfrm>
            <a:off x="719137" y="692150"/>
            <a:ext cx="5218413" cy="4899635"/>
          </a:xfrm>
        </p:spPr>
        <p:txBody>
          <a:bodyPr/>
          <a:lstStyle/>
          <a:p>
            <a:pPr lvl="0"/>
            <a:r>
              <a:rPr lang="en-GB" noProof="0" dirty="0"/>
              <a:t>Click here to insert text.</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hasCustomPrompt="1"/>
          </p:nvPr>
        </p:nvSpPr>
        <p:spPr>
          <a:xfrm>
            <a:off x="720725" y="5599670"/>
            <a:ext cx="5218412" cy="216000"/>
          </a:xfrm>
        </p:spPr>
        <p:txBody>
          <a:bodyPr anchor="ctr"/>
          <a:lstStyle>
            <a:lvl1pPr>
              <a:lnSpc>
                <a:spcPts val="1100"/>
              </a:lnSpc>
              <a:defRPr sz="1000" b="0" i="0"/>
            </a:lvl1pPr>
          </a:lstStyle>
          <a:p>
            <a:pPr lvl="0"/>
            <a:r>
              <a:rPr lang="en-GB" noProof="0" dirty="0"/>
              <a:t>Click here to insert text.</a:t>
            </a:r>
          </a:p>
        </p:txBody>
      </p:sp>
      <p:pic>
        <p:nvPicPr>
          <p:cNvPr id="8" name="Obrázek 7">
            <a:extLst>
              <a:ext uri="{FF2B5EF4-FFF2-40B4-BE49-F238E27FC236}">
                <a16:creationId xmlns:a16="http://schemas.microsoft.com/office/drawing/2014/main" id="{91AE3D4A-0CE4-AF44-BB96-DF3F2209C1E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2117383761"/>
      </p:ext>
    </p:extLst>
  </p:cSld>
  <p:clrMapOvr>
    <a:masterClrMapping/>
  </p:clrMapOvr>
  <p:extLst>
    <p:ext uri="{DCECCB84-F9BA-43D5-87BE-67443E8EF086}">
      <p15:sldGuideLst xmlns:p15="http://schemas.microsoft.com/office/powerpoint/2012/main">
        <p15:guide id="1" orient="horz" pos="3158"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hasCustomPrompt="1"/>
          </p:nvPr>
        </p:nvSpPr>
        <p:spPr>
          <a:xfrm>
            <a:off x="720000" y="692150"/>
            <a:ext cx="107532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6" name="Obrázek 5">
            <a:extLst>
              <a:ext uri="{FF2B5EF4-FFF2-40B4-BE49-F238E27FC236}">
                <a16:creationId xmlns:a16="http://schemas.microsoft.com/office/drawing/2014/main" id="{91C5AE2A-F9E6-524D-850D-4EC6FC6820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13" t="27702" r="5491" b="25153"/>
          <a:stretch/>
        </p:blipFill>
        <p:spPr>
          <a:xfrm>
            <a:off x="8938688" y="6193029"/>
            <a:ext cx="2809930" cy="331732"/>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theme" Target="../theme/theme2.xml"/><Relationship Id="rId1" Type="http://schemas.openxmlformats.org/officeDocument/2006/relationships/slideLayout" Target="../slideLayouts/slideLayout28.xml"/><Relationship Id="rId5" Type="http://schemas.openxmlformats.org/officeDocument/2006/relationships/image" Target="../media/image7.jpeg"/><Relationship Id="rId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theme" Target="../theme/theme3.xml"/><Relationship Id="rId1" Type="http://schemas.openxmlformats.org/officeDocument/2006/relationships/slideLayout" Target="../slideLayouts/slideLayout29.xml"/><Relationship Id="rId5" Type="http://schemas.openxmlformats.org/officeDocument/2006/relationships/image" Target="../media/image7.jpeg"/><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theme" Target="../theme/theme4.xml"/><Relationship Id="rId1" Type="http://schemas.openxmlformats.org/officeDocument/2006/relationships/slideLayout" Target="../slideLayouts/slideLayout30.xml"/><Relationship Id="rId5" Type="http://schemas.openxmlformats.org/officeDocument/2006/relationships/image" Target="../media/image7.jpeg"/><Relationship Id="rId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en-GB" noProof="0" dirty="0"/>
              <a:t>Define footer – presentation title / department</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en-GB" noProof="0" dirty="0"/>
              <a:t>Click here to insert heading.</a:t>
            </a:r>
            <a:endParaRPr lang="cs-CZ" dirty="0"/>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r>
              <a:rPr lang="en-GB" noProof="0" dirty="0"/>
              <a:t>Click here insert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90" r:id="rId3"/>
    <p:sldLayoutId id="2147483685" r:id="rId4"/>
    <p:sldLayoutId id="2147483688" r:id="rId5"/>
    <p:sldLayoutId id="2147483674" r:id="rId6"/>
    <p:sldLayoutId id="2147483673" r:id="rId7"/>
    <p:sldLayoutId id="2147483676" r:id="rId8"/>
    <p:sldLayoutId id="2147483675" r:id="rId9"/>
    <p:sldLayoutId id="2147483677" r:id="rId10"/>
    <p:sldLayoutId id="2147483686" r:id="rId11"/>
    <p:sldLayoutId id="2147483694" r:id="rId12"/>
    <p:sldLayoutId id="2147483692" r:id="rId13"/>
    <p:sldLayoutId id="2147483693" r:id="rId14"/>
    <p:sldLayoutId id="2147483695" r:id="rId15"/>
    <p:sldLayoutId id="2147483696" r:id="rId16"/>
    <p:sldLayoutId id="2147483699" r:id="rId17"/>
    <p:sldLayoutId id="2147483700" r:id="rId18"/>
    <p:sldLayoutId id="2147483703"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9"/>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p15:clr>
            <a:srgbClr val="F26B43"/>
          </p15:clr>
        </p15:guide>
        <p15:guide id="2" pos="43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DDC2511-C12E-40C5-AC8E-C8F6C44FC69C}"/>
              </a:ext>
            </a:extLst>
          </p:cNvPr>
          <p:cNvSpPr>
            <a:spLocks noChangeArrowheads="1"/>
          </p:cNvSpPr>
          <p:nvPr/>
        </p:nvSpPr>
        <p:spPr bwMode="auto">
          <a:xfrm>
            <a:off x="239185" y="115888"/>
            <a:ext cx="11713633" cy="7921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sp>
        <p:nvSpPr>
          <p:cNvPr id="1027" name="Rectangle 3">
            <a:extLst>
              <a:ext uri="{FF2B5EF4-FFF2-40B4-BE49-F238E27FC236}">
                <a16:creationId xmlns:a16="http://schemas.microsoft.com/office/drawing/2014/main" id="{3D6B5E1D-51A9-4A17-B550-D39EA038A3FD}"/>
              </a:ext>
            </a:extLst>
          </p:cNvPr>
          <p:cNvSpPr>
            <a:spLocks noChangeArrowheads="1"/>
          </p:cNvSpPr>
          <p:nvPr/>
        </p:nvSpPr>
        <p:spPr bwMode="auto">
          <a:xfrm>
            <a:off x="0" y="6165850"/>
            <a:ext cx="12192000" cy="692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graphicFrame>
        <p:nvGraphicFramePr>
          <p:cNvPr id="1028" name="Object 4">
            <a:extLst>
              <a:ext uri="{FF2B5EF4-FFF2-40B4-BE49-F238E27FC236}">
                <a16:creationId xmlns:a16="http://schemas.microsoft.com/office/drawing/2014/main" id="{13399D67-3D5D-4E68-979B-A383A910F7A5}"/>
              </a:ext>
            </a:extLst>
          </p:cNvPr>
          <p:cNvGraphicFramePr>
            <a:graphicFrameLocks noChangeAspect="1"/>
          </p:cNvGraphicFramePr>
          <p:nvPr/>
        </p:nvGraphicFramePr>
        <p:xfrm>
          <a:off x="0" y="6208714"/>
          <a:ext cx="990600" cy="649287"/>
        </p:xfrm>
        <a:graphic>
          <a:graphicData uri="http://schemas.openxmlformats.org/presentationml/2006/ole">
            <mc:AlternateContent xmlns:mc="http://schemas.openxmlformats.org/markup-compatibility/2006">
              <mc:Choice xmlns:v="urn:schemas-microsoft-com:vml" Requires="v">
                <p:oleObj name="obrázek" r:id="rId3" imgW="1086485" imgH="1048299" progId="Word.Picture.8">
                  <p:embed/>
                </p:oleObj>
              </mc:Choice>
              <mc:Fallback>
                <p:oleObj name="obrázek" r:id="rId3" imgW="1086485" imgH="1048299" progId="Word.Picture.8">
                  <p:embed/>
                  <p:pic>
                    <p:nvPicPr>
                      <p:cNvPr id="1028" name="Object 4">
                        <a:extLst>
                          <a:ext uri="{FF2B5EF4-FFF2-40B4-BE49-F238E27FC236}">
                            <a16:creationId xmlns:a16="http://schemas.microsoft.com/office/drawing/2014/main" id="{13399D67-3D5D-4E68-979B-A383A910F7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8714"/>
                        <a:ext cx="9906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5">
            <a:extLst>
              <a:ext uri="{FF2B5EF4-FFF2-40B4-BE49-F238E27FC236}">
                <a16:creationId xmlns:a16="http://schemas.microsoft.com/office/drawing/2014/main" id="{C58CB53E-A874-42BC-89B8-5D738A2B685A}"/>
              </a:ext>
            </a:extLst>
          </p:cNvPr>
          <p:cNvSpPr txBox="1">
            <a:spLocks noChangeArrowheads="1"/>
          </p:cNvSpPr>
          <p:nvPr/>
        </p:nvSpPr>
        <p:spPr bwMode="auto">
          <a:xfrm>
            <a:off x="2832101" y="6234114"/>
            <a:ext cx="7488767"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algn="ctr" eaLnBrk="1" hangingPunct="1">
              <a:spcBef>
                <a:spcPct val="50000"/>
              </a:spcBef>
              <a:defRPr/>
            </a:pPr>
            <a:r>
              <a:rPr lang="cs-CZ" altLang="cs-CZ" sz="1400" b="1" i="0" dirty="0">
                <a:solidFill>
                  <a:srgbClr val="006600"/>
                </a:solidFill>
                <a:latin typeface="Arial" panose="020B0604020202020204" pitchFamily="34" charset="0"/>
              </a:rPr>
              <a:t>Research Centre for Toxic Compounds in the Environment</a:t>
            </a:r>
          </a:p>
          <a:p>
            <a:pPr algn="ctr" eaLnBrk="1" hangingPunct="1">
              <a:spcBef>
                <a:spcPct val="50000"/>
              </a:spcBef>
              <a:defRPr/>
            </a:pPr>
            <a:r>
              <a:rPr lang="cs-CZ" altLang="cs-CZ" sz="1400" b="1" i="0" dirty="0">
                <a:solidFill>
                  <a:srgbClr val="006600"/>
                </a:solidFill>
                <a:latin typeface="Arial" panose="020B0604020202020204" pitchFamily="34" charset="0"/>
              </a:rPr>
              <a:t>http://recetox.muni.cz</a:t>
            </a:r>
          </a:p>
        </p:txBody>
      </p:sp>
      <p:sp>
        <p:nvSpPr>
          <p:cNvPr id="1030" name="Rectangle 6">
            <a:extLst>
              <a:ext uri="{FF2B5EF4-FFF2-40B4-BE49-F238E27FC236}">
                <a16:creationId xmlns:a16="http://schemas.microsoft.com/office/drawing/2014/main" id="{31988DED-26A4-4C1B-A12F-35383B6CE077}"/>
              </a:ext>
            </a:extLst>
          </p:cNvPr>
          <p:cNvSpPr>
            <a:spLocks noChangeArrowheads="1"/>
          </p:cNvSpPr>
          <p:nvPr/>
        </p:nvSpPr>
        <p:spPr bwMode="auto">
          <a:xfrm>
            <a:off x="10703985" y="6237288"/>
            <a:ext cx="13906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r"/>
            <a:fld id="{CA398A74-702E-4EB4-A8DD-8AD8090F04AC}" type="slidenum">
              <a:rPr lang="hu-HU" altLang="cs-CZ" sz="1400" b="1">
                <a:solidFill>
                  <a:srgbClr val="FF0000"/>
                </a:solidFill>
                <a:latin typeface="Arial" panose="020B0604020202020204" pitchFamily="34" charset="0"/>
              </a:rPr>
              <a:pPr algn="r"/>
              <a:t>‹#›</a:t>
            </a:fld>
            <a:endParaRPr lang="hu-HU" altLang="cs-CZ" sz="1400" b="1" dirty="0">
              <a:solidFill>
                <a:srgbClr val="FF0000"/>
              </a:solidFill>
              <a:latin typeface="Arial" panose="020B0604020202020204" pitchFamily="34" charset="0"/>
            </a:endParaRPr>
          </a:p>
        </p:txBody>
      </p:sp>
      <p:pic>
        <p:nvPicPr>
          <p:cNvPr id="1031" name="Picture 7">
            <a:extLst>
              <a:ext uri="{FF2B5EF4-FFF2-40B4-BE49-F238E27FC236}">
                <a16:creationId xmlns:a16="http://schemas.microsoft.com/office/drawing/2014/main" id="{4EDCDB56-611E-4051-A779-72052BF5C35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95400" y="6213476"/>
            <a:ext cx="86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4" r:id="rId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DDC2511-C12E-40C5-AC8E-C8F6C44FC69C}"/>
              </a:ext>
            </a:extLst>
          </p:cNvPr>
          <p:cNvSpPr>
            <a:spLocks noChangeArrowheads="1"/>
          </p:cNvSpPr>
          <p:nvPr/>
        </p:nvSpPr>
        <p:spPr bwMode="auto">
          <a:xfrm>
            <a:off x="239185" y="115888"/>
            <a:ext cx="11713633" cy="7921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sp>
        <p:nvSpPr>
          <p:cNvPr id="1027" name="Rectangle 3">
            <a:extLst>
              <a:ext uri="{FF2B5EF4-FFF2-40B4-BE49-F238E27FC236}">
                <a16:creationId xmlns:a16="http://schemas.microsoft.com/office/drawing/2014/main" id="{3D6B5E1D-51A9-4A17-B550-D39EA038A3FD}"/>
              </a:ext>
            </a:extLst>
          </p:cNvPr>
          <p:cNvSpPr>
            <a:spLocks noChangeArrowheads="1"/>
          </p:cNvSpPr>
          <p:nvPr/>
        </p:nvSpPr>
        <p:spPr bwMode="auto">
          <a:xfrm>
            <a:off x="0" y="6165850"/>
            <a:ext cx="12192000" cy="692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graphicFrame>
        <p:nvGraphicFramePr>
          <p:cNvPr id="1028" name="Object 4">
            <a:extLst>
              <a:ext uri="{FF2B5EF4-FFF2-40B4-BE49-F238E27FC236}">
                <a16:creationId xmlns:a16="http://schemas.microsoft.com/office/drawing/2014/main" id="{13399D67-3D5D-4E68-979B-A383A910F7A5}"/>
              </a:ext>
            </a:extLst>
          </p:cNvPr>
          <p:cNvGraphicFramePr>
            <a:graphicFrameLocks noChangeAspect="1"/>
          </p:cNvGraphicFramePr>
          <p:nvPr/>
        </p:nvGraphicFramePr>
        <p:xfrm>
          <a:off x="0" y="6208714"/>
          <a:ext cx="990600" cy="649287"/>
        </p:xfrm>
        <a:graphic>
          <a:graphicData uri="http://schemas.openxmlformats.org/presentationml/2006/ole">
            <mc:AlternateContent xmlns:mc="http://schemas.openxmlformats.org/markup-compatibility/2006">
              <mc:Choice xmlns:v="urn:schemas-microsoft-com:vml" Requires="v">
                <p:oleObj name="obrázek" r:id="rId3" imgW="1086485" imgH="1048299" progId="Word.Picture.8">
                  <p:embed/>
                </p:oleObj>
              </mc:Choice>
              <mc:Fallback>
                <p:oleObj name="obrázek" r:id="rId3" imgW="1086485" imgH="1048299" progId="Word.Picture.8">
                  <p:embed/>
                  <p:pic>
                    <p:nvPicPr>
                      <p:cNvPr id="1028" name="Object 4">
                        <a:extLst>
                          <a:ext uri="{FF2B5EF4-FFF2-40B4-BE49-F238E27FC236}">
                            <a16:creationId xmlns:a16="http://schemas.microsoft.com/office/drawing/2014/main" id="{13399D67-3D5D-4E68-979B-A383A910F7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8714"/>
                        <a:ext cx="9906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5">
            <a:extLst>
              <a:ext uri="{FF2B5EF4-FFF2-40B4-BE49-F238E27FC236}">
                <a16:creationId xmlns:a16="http://schemas.microsoft.com/office/drawing/2014/main" id="{C58CB53E-A874-42BC-89B8-5D738A2B685A}"/>
              </a:ext>
            </a:extLst>
          </p:cNvPr>
          <p:cNvSpPr txBox="1">
            <a:spLocks noChangeArrowheads="1"/>
          </p:cNvSpPr>
          <p:nvPr/>
        </p:nvSpPr>
        <p:spPr bwMode="auto">
          <a:xfrm>
            <a:off x="2832101" y="6234114"/>
            <a:ext cx="7488767"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algn="ctr" eaLnBrk="1" hangingPunct="1">
              <a:spcBef>
                <a:spcPct val="50000"/>
              </a:spcBef>
              <a:defRPr/>
            </a:pPr>
            <a:r>
              <a:rPr lang="cs-CZ" altLang="cs-CZ" sz="1400" b="1" i="0" dirty="0">
                <a:solidFill>
                  <a:srgbClr val="006600"/>
                </a:solidFill>
                <a:latin typeface="Arial" panose="020B0604020202020204" pitchFamily="34" charset="0"/>
              </a:rPr>
              <a:t>Research Centre for Toxic Compounds in the Environment</a:t>
            </a:r>
          </a:p>
          <a:p>
            <a:pPr algn="ctr" eaLnBrk="1" hangingPunct="1">
              <a:spcBef>
                <a:spcPct val="50000"/>
              </a:spcBef>
              <a:defRPr/>
            </a:pPr>
            <a:r>
              <a:rPr lang="cs-CZ" altLang="cs-CZ" sz="1400" b="1" i="0" dirty="0">
                <a:solidFill>
                  <a:srgbClr val="006600"/>
                </a:solidFill>
                <a:latin typeface="Arial" panose="020B0604020202020204" pitchFamily="34" charset="0"/>
              </a:rPr>
              <a:t>http://recetox.muni.cz</a:t>
            </a:r>
          </a:p>
        </p:txBody>
      </p:sp>
      <p:sp>
        <p:nvSpPr>
          <p:cNvPr id="1030" name="Rectangle 6">
            <a:extLst>
              <a:ext uri="{FF2B5EF4-FFF2-40B4-BE49-F238E27FC236}">
                <a16:creationId xmlns:a16="http://schemas.microsoft.com/office/drawing/2014/main" id="{31988DED-26A4-4C1B-A12F-35383B6CE077}"/>
              </a:ext>
            </a:extLst>
          </p:cNvPr>
          <p:cNvSpPr>
            <a:spLocks noChangeArrowheads="1"/>
          </p:cNvSpPr>
          <p:nvPr/>
        </p:nvSpPr>
        <p:spPr bwMode="auto">
          <a:xfrm>
            <a:off x="10703985" y="6237288"/>
            <a:ext cx="13906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r"/>
            <a:fld id="{CA398A74-702E-4EB4-A8DD-8AD8090F04AC}" type="slidenum">
              <a:rPr lang="hu-HU" altLang="cs-CZ" sz="1400" b="1">
                <a:solidFill>
                  <a:srgbClr val="FF0000"/>
                </a:solidFill>
                <a:latin typeface="Arial" panose="020B0604020202020204" pitchFamily="34" charset="0"/>
              </a:rPr>
              <a:pPr algn="r"/>
              <a:t>‹#›</a:t>
            </a:fld>
            <a:endParaRPr lang="hu-HU" altLang="cs-CZ" sz="1400" b="1" dirty="0">
              <a:solidFill>
                <a:srgbClr val="FF0000"/>
              </a:solidFill>
              <a:latin typeface="Arial" panose="020B0604020202020204" pitchFamily="34" charset="0"/>
            </a:endParaRPr>
          </a:p>
        </p:txBody>
      </p:sp>
      <p:pic>
        <p:nvPicPr>
          <p:cNvPr id="1031" name="Picture 7">
            <a:extLst>
              <a:ext uri="{FF2B5EF4-FFF2-40B4-BE49-F238E27FC236}">
                <a16:creationId xmlns:a16="http://schemas.microsoft.com/office/drawing/2014/main" id="{4EDCDB56-611E-4051-A779-72052BF5C35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95400" y="6213476"/>
            <a:ext cx="86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2" r:id="rId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41C5351-0BF1-4056-B03A-D92EE3D1943B}"/>
              </a:ext>
            </a:extLst>
          </p:cNvPr>
          <p:cNvSpPr>
            <a:spLocks noChangeArrowheads="1"/>
          </p:cNvSpPr>
          <p:nvPr/>
        </p:nvSpPr>
        <p:spPr bwMode="auto">
          <a:xfrm>
            <a:off x="239185" y="115888"/>
            <a:ext cx="11713633" cy="7921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sp>
        <p:nvSpPr>
          <p:cNvPr id="1027" name="Rectangle 3">
            <a:extLst>
              <a:ext uri="{FF2B5EF4-FFF2-40B4-BE49-F238E27FC236}">
                <a16:creationId xmlns:a16="http://schemas.microsoft.com/office/drawing/2014/main" id="{CF8A4B3A-3B4A-4253-9E89-20EA27B4995B}"/>
              </a:ext>
            </a:extLst>
          </p:cNvPr>
          <p:cNvSpPr>
            <a:spLocks noChangeArrowheads="1"/>
          </p:cNvSpPr>
          <p:nvPr/>
        </p:nvSpPr>
        <p:spPr bwMode="auto">
          <a:xfrm>
            <a:off x="0" y="6165850"/>
            <a:ext cx="12192000" cy="692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eaLnBrk="1" hangingPunct="1">
              <a:defRPr/>
            </a:pPr>
            <a:endParaRPr lang="cs-CZ" altLang="cs-CZ" sz="2800"/>
          </a:p>
        </p:txBody>
      </p:sp>
      <p:graphicFrame>
        <p:nvGraphicFramePr>
          <p:cNvPr id="1028" name="Object 4">
            <a:extLst>
              <a:ext uri="{FF2B5EF4-FFF2-40B4-BE49-F238E27FC236}">
                <a16:creationId xmlns:a16="http://schemas.microsoft.com/office/drawing/2014/main" id="{5C8788C0-678E-4684-BD03-4CB1FAC9CDEB}"/>
              </a:ext>
            </a:extLst>
          </p:cNvPr>
          <p:cNvGraphicFramePr>
            <a:graphicFrameLocks noChangeAspect="1"/>
          </p:cNvGraphicFramePr>
          <p:nvPr/>
        </p:nvGraphicFramePr>
        <p:xfrm>
          <a:off x="0" y="6208714"/>
          <a:ext cx="990600" cy="649287"/>
        </p:xfrm>
        <a:graphic>
          <a:graphicData uri="http://schemas.openxmlformats.org/presentationml/2006/ole">
            <mc:AlternateContent xmlns:mc="http://schemas.openxmlformats.org/markup-compatibility/2006">
              <mc:Choice xmlns:v="urn:schemas-microsoft-com:vml" Requires="v">
                <p:oleObj name="obrázek" r:id="rId3" imgW="1086485" imgH="1048299" progId="Word.Picture.8">
                  <p:embed/>
                </p:oleObj>
              </mc:Choice>
              <mc:Fallback>
                <p:oleObj name="obrázek" r:id="rId3" imgW="1086485" imgH="1048299" progId="Word.Picture.8">
                  <p:embed/>
                  <p:pic>
                    <p:nvPicPr>
                      <p:cNvPr id="1028" name="Object 4">
                        <a:extLst>
                          <a:ext uri="{FF2B5EF4-FFF2-40B4-BE49-F238E27FC236}">
                            <a16:creationId xmlns:a16="http://schemas.microsoft.com/office/drawing/2014/main" id="{5C8788C0-678E-4684-BD03-4CB1FAC9CD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8714"/>
                        <a:ext cx="9906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5">
            <a:extLst>
              <a:ext uri="{FF2B5EF4-FFF2-40B4-BE49-F238E27FC236}">
                <a16:creationId xmlns:a16="http://schemas.microsoft.com/office/drawing/2014/main" id="{139899CE-F48B-4E2F-8050-6B82BE2F4785}"/>
              </a:ext>
            </a:extLst>
          </p:cNvPr>
          <p:cNvSpPr txBox="1">
            <a:spLocks noChangeArrowheads="1"/>
          </p:cNvSpPr>
          <p:nvPr/>
        </p:nvSpPr>
        <p:spPr bwMode="auto">
          <a:xfrm>
            <a:off x="2832101" y="6234114"/>
            <a:ext cx="7488767"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i="1">
                <a:solidFill>
                  <a:schemeClr val="tx1"/>
                </a:solidFill>
                <a:latin typeface="Times New Roman" pitchFamily="18" charset="0"/>
              </a:defRPr>
            </a:lvl1pPr>
            <a:lvl2pPr marL="742950" indent="-285750" eaLnBrk="0" hangingPunct="0">
              <a:defRPr kumimoji="1" sz="2800" i="1">
                <a:solidFill>
                  <a:schemeClr val="tx1"/>
                </a:solidFill>
                <a:latin typeface="Times New Roman" pitchFamily="18" charset="0"/>
              </a:defRPr>
            </a:lvl2pPr>
            <a:lvl3pPr marL="1143000" indent="-228600" eaLnBrk="0" hangingPunct="0">
              <a:defRPr kumimoji="1" sz="2800" i="1">
                <a:solidFill>
                  <a:schemeClr val="tx1"/>
                </a:solidFill>
                <a:latin typeface="Times New Roman" pitchFamily="18" charset="0"/>
              </a:defRPr>
            </a:lvl3pPr>
            <a:lvl4pPr marL="1600200" indent="-228600" eaLnBrk="0" hangingPunct="0">
              <a:defRPr kumimoji="1" sz="2800" i="1">
                <a:solidFill>
                  <a:schemeClr val="tx1"/>
                </a:solidFill>
                <a:latin typeface="Times New Roman" pitchFamily="18" charset="0"/>
              </a:defRPr>
            </a:lvl4pPr>
            <a:lvl5pPr marL="2057400" indent="-228600" eaLnBrk="0" hangingPunct="0">
              <a:defRPr kumimoji="1" sz="2800" i="1">
                <a:solidFill>
                  <a:schemeClr val="tx1"/>
                </a:solidFill>
                <a:latin typeface="Times New Roman" pitchFamily="18" charset="0"/>
              </a:defRPr>
            </a:lvl5pPr>
            <a:lvl6pPr marL="2514600" indent="-228600" eaLnBrk="0" fontAlgn="base" hangingPunct="0">
              <a:spcBef>
                <a:spcPct val="0"/>
              </a:spcBef>
              <a:spcAft>
                <a:spcPct val="0"/>
              </a:spcAft>
              <a:defRPr kumimoji="1" sz="2800" i="1">
                <a:solidFill>
                  <a:schemeClr val="tx1"/>
                </a:solidFill>
                <a:latin typeface="Times New Roman" pitchFamily="18" charset="0"/>
              </a:defRPr>
            </a:lvl6pPr>
            <a:lvl7pPr marL="2971800" indent="-228600" eaLnBrk="0" fontAlgn="base" hangingPunct="0">
              <a:spcBef>
                <a:spcPct val="0"/>
              </a:spcBef>
              <a:spcAft>
                <a:spcPct val="0"/>
              </a:spcAft>
              <a:defRPr kumimoji="1" sz="2800" i="1">
                <a:solidFill>
                  <a:schemeClr val="tx1"/>
                </a:solidFill>
                <a:latin typeface="Times New Roman" pitchFamily="18" charset="0"/>
              </a:defRPr>
            </a:lvl7pPr>
            <a:lvl8pPr marL="3429000" indent="-228600" eaLnBrk="0" fontAlgn="base" hangingPunct="0">
              <a:spcBef>
                <a:spcPct val="0"/>
              </a:spcBef>
              <a:spcAft>
                <a:spcPct val="0"/>
              </a:spcAft>
              <a:defRPr kumimoji="1" sz="2800" i="1">
                <a:solidFill>
                  <a:schemeClr val="tx1"/>
                </a:solidFill>
                <a:latin typeface="Times New Roman" pitchFamily="18" charset="0"/>
              </a:defRPr>
            </a:lvl8pPr>
            <a:lvl9pPr marL="3886200" indent="-228600" eaLnBrk="0" fontAlgn="base" hangingPunct="0">
              <a:spcBef>
                <a:spcPct val="0"/>
              </a:spcBef>
              <a:spcAft>
                <a:spcPct val="0"/>
              </a:spcAft>
              <a:defRPr kumimoji="1" sz="2800" i="1">
                <a:solidFill>
                  <a:schemeClr val="tx1"/>
                </a:solidFill>
                <a:latin typeface="Times New Roman" pitchFamily="18" charset="0"/>
              </a:defRPr>
            </a:lvl9pPr>
          </a:lstStyle>
          <a:p>
            <a:pPr algn="ctr" eaLnBrk="1" hangingPunct="1">
              <a:spcBef>
                <a:spcPct val="50000"/>
              </a:spcBef>
              <a:defRPr/>
            </a:pPr>
            <a:r>
              <a:rPr lang="cs-CZ" altLang="cs-CZ" sz="1400" b="1" i="0" dirty="0">
                <a:solidFill>
                  <a:srgbClr val="006600"/>
                </a:solidFill>
                <a:latin typeface="Arial" panose="020B0604020202020204" pitchFamily="34" charset="0"/>
              </a:rPr>
              <a:t>Research Centre for Toxic Compounds in the Environment</a:t>
            </a:r>
          </a:p>
          <a:p>
            <a:pPr algn="ctr" eaLnBrk="1" hangingPunct="1">
              <a:spcBef>
                <a:spcPct val="50000"/>
              </a:spcBef>
              <a:defRPr/>
            </a:pPr>
            <a:r>
              <a:rPr lang="cs-CZ" altLang="cs-CZ" sz="1400" b="1" i="0" dirty="0">
                <a:solidFill>
                  <a:srgbClr val="006600"/>
                </a:solidFill>
                <a:latin typeface="Arial" panose="020B0604020202020204" pitchFamily="34" charset="0"/>
              </a:rPr>
              <a:t>http://recetox.muni.cz</a:t>
            </a:r>
          </a:p>
        </p:txBody>
      </p:sp>
      <p:sp>
        <p:nvSpPr>
          <p:cNvPr id="1030" name="Rectangle 6">
            <a:extLst>
              <a:ext uri="{FF2B5EF4-FFF2-40B4-BE49-F238E27FC236}">
                <a16:creationId xmlns:a16="http://schemas.microsoft.com/office/drawing/2014/main" id="{B7BE649A-9CD3-4CE1-97E4-07CE36EB0577}"/>
              </a:ext>
            </a:extLst>
          </p:cNvPr>
          <p:cNvSpPr>
            <a:spLocks noChangeArrowheads="1"/>
          </p:cNvSpPr>
          <p:nvPr/>
        </p:nvSpPr>
        <p:spPr bwMode="auto">
          <a:xfrm>
            <a:off x="10703985" y="6237288"/>
            <a:ext cx="13906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kumimoji="1" sz="2800" i="1">
                <a:solidFill>
                  <a:schemeClr val="tx1"/>
                </a:solidFill>
                <a:latin typeface="Times New Roman" panose="02020603050405020304" pitchFamily="18" charset="0"/>
              </a:defRPr>
            </a:lvl1pPr>
            <a:lvl2pPr marL="742950" indent="-285750" eaLnBrk="0" hangingPunct="0">
              <a:defRPr kumimoji="1" sz="2800" i="1">
                <a:solidFill>
                  <a:schemeClr val="tx1"/>
                </a:solidFill>
                <a:latin typeface="Times New Roman" panose="02020603050405020304" pitchFamily="18" charset="0"/>
              </a:defRPr>
            </a:lvl2pPr>
            <a:lvl3pPr marL="1143000" indent="-228600" eaLnBrk="0" hangingPunct="0">
              <a:defRPr kumimoji="1" sz="2800" i="1">
                <a:solidFill>
                  <a:schemeClr val="tx1"/>
                </a:solidFill>
                <a:latin typeface="Times New Roman" panose="02020603050405020304" pitchFamily="18" charset="0"/>
              </a:defRPr>
            </a:lvl3pPr>
            <a:lvl4pPr marL="1600200" indent="-228600" eaLnBrk="0" hangingPunct="0">
              <a:defRPr kumimoji="1" sz="2800" i="1">
                <a:solidFill>
                  <a:schemeClr val="tx1"/>
                </a:solidFill>
                <a:latin typeface="Times New Roman" panose="02020603050405020304" pitchFamily="18" charset="0"/>
              </a:defRPr>
            </a:lvl4pPr>
            <a:lvl5pPr marL="2057400" indent="-228600" eaLnBrk="0" hangingPunct="0">
              <a:defRPr kumimoji="1" sz="28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8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8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8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800" i="1">
                <a:solidFill>
                  <a:schemeClr val="tx1"/>
                </a:solidFill>
                <a:latin typeface="Times New Roman" panose="02020603050405020304" pitchFamily="18" charset="0"/>
              </a:defRPr>
            </a:lvl9pPr>
          </a:lstStyle>
          <a:p>
            <a:pPr algn="r"/>
            <a:fld id="{D30D19EF-3B7A-4AE9-AF85-245CDC572B04}" type="slidenum">
              <a:rPr lang="hu-HU" altLang="cs-CZ" sz="1400" b="1">
                <a:solidFill>
                  <a:srgbClr val="FF0000"/>
                </a:solidFill>
                <a:latin typeface="Arial" panose="020B0604020202020204" pitchFamily="34" charset="0"/>
              </a:rPr>
              <a:pPr algn="r"/>
              <a:t>‹#›</a:t>
            </a:fld>
            <a:endParaRPr lang="hu-HU" altLang="cs-CZ" sz="1400" b="1" dirty="0">
              <a:solidFill>
                <a:srgbClr val="FF0000"/>
              </a:solidFill>
              <a:latin typeface="Arial" panose="020B0604020202020204" pitchFamily="34" charset="0"/>
            </a:endParaRPr>
          </a:p>
        </p:txBody>
      </p:sp>
      <p:pic>
        <p:nvPicPr>
          <p:cNvPr id="1031" name="Picture 7">
            <a:extLst>
              <a:ext uri="{FF2B5EF4-FFF2-40B4-BE49-F238E27FC236}">
                <a16:creationId xmlns:a16="http://schemas.microsoft.com/office/drawing/2014/main" id="{F8E9E547-ECD7-49BF-AC12-CF93DFBD7094}"/>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95400" y="6213476"/>
            <a:ext cx="863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2" r:id="rId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7.xml"/><Relationship Id="rId1" Type="http://schemas.openxmlformats.org/officeDocument/2006/relationships/slideLayout" Target="../slideLayouts/slideLayout1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1.xml"/></Relationships>
</file>

<file path=ppt/slides/_rels/slide10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91.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image" Target="../media/image13.png"/></Relationships>
</file>

<file path=ppt/slides/_rels/slide11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2.xml"/><Relationship Id="rId1" Type="http://schemas.openxmlformats.org/officeDocument/2006/relationships/slideLayout" Target="../slideLayouts/slideLayout19.xml"/></Relationships>
</file>

<file path=ppt/slides/_rels/slide11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3.xml"/><Relationship Id="rId1" Type="http://schemas.openxmlformats.org/officeDocument/2006/relationships/slideLayout" Target="../slideLayouts/slideLayout19.xml"/></Relationships>
</file>

<file path=ppt/slides/_rels/slide11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notesSlide" Target="../notesSlides/notesSlide94.xml"/><Relationship Id="rId1" Type="http://schemas.openxmlformats.org/officeDocument/2006/relationships/slideLayout" Target="../slideLayouts/slideLayout19.xml"/><Relationship Id="rId4" Type="http://schemas.openxmlformats.org/officeDocument/2006/relationships/image" Target="../media/image119.wmf"/></Relationships>
</file>

<file path=ppt/slides/_rels/slide11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5.xml"/><Relationship Id="rId1" Type="http://schemas.openxmlformats.org/officeDocument/2006/relationships/slideLayout" Target="../slideLayouts/slideLayout20.xml"/></Relationships>
</file>

<file path=ppt/slides/_rels/slide11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6.xml"/><Relationship Id="rId1" Type="http://schemas.openxmlformats.org/officeDocument/2006/relationships/slideLayout" Target="../slideLayouts/slideLayout16.xml"/><Relationship Id="rId5" Type="http://schemas.openxmlformats.org/officeDocument/2006/relationships/image" Target="../media/image123.jpeg"/><Relationship Id="rId4" Type="http://schemas.openxmlformats.org/officeDocument/2006/relationships/image" Target="../media/image122.png"/></Relationships>
</file>

<file path=ppt/slides/_rels/slide11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7.xml"/><Relationship Id="rId1" Type="http://schemas.openxmlformats.org/officeDocument/2006/relationships/slideLayout" Target="../slideLayouts/slideLayout16.xml"/><Relationship Id="rId4" Type="http://schemas.openxmlformats.org/officeDocument/2006/relationships/image" Target="../media/image125.png"/></Relationships>
</file>

<file path=ppt/slides/_rels/slide11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8.xml"/><Relationship Id="rId1" Type="http://schemas.openxmlformats.org/officeDocument/2006/relationships/slideLayout" Target="../slideLayouts/slideLayout16.xml"/><Relationship Id="rId4" Type="http://schemas.openxmlformats.org/officeDocument/2006/relationships/image" Target="../media/image127.png"/></Relationships>
</file>

<file path=ppt/slides/_rels/slide11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99.xml"/><Relationship Id="rId1" Type="http://schemas.openxmlformats.org/officeDocument/2006/relationships/slideLayout" Target="../slideLayouts/slideLayout16.xml"/><Relationship Id="rId5" Type="http://schemas.openxmlformats.org/officeDocument/2006/relationships/image" Target="../media/image130.png"/><Relationship Id="rId4" Type="http://schemas.openxmlformats.org/officeDocument/2006/relationships/image" Target="../media/image129.jpeg"/></Relationships>
</file>

<file path=ppt/slides/_rels/slide11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00.xml"/><Relationship Id="rId1" Type="http://schemas.openxmlformats.org/officeDocument/2006/relationships/slideLayout" Target="../slideLayouts/slideLayout16.xml"/></Relationships>
</file>

<file path=ppt/slides/_rels/slide11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0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2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02.xml"/><Relationship Id="rId1" Type="http://schemas.openxmlformats.org/officeDocument/2006/relationships/slideLayout" Target="../slideLayouts/slideLayout16.xml"/></Relationships>
</file>

<file path=ppt/slides/_rels/slide12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3.xml"/><Relationship Id="rId1" Type="http://schemas.openxmlformats.org/officeDocument/2006/relationships/slideLayout" Target="../slideLayouts/slideLayout16.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6.xml"/></Relationships>
</file>

<file path=ppt/slides/_rels/slide12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5.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1.xml"/><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 Id="rId5" Type="http://schemas.openxmlformats.org/officeDocument/2006/relationships/image" Target="../media/image31.png"/><Relationship Id="rId4" Type="http://schemas.openxmlformats.org/officeDocument/2006/relationships/chart" Target="../charts/chart1.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18.xml"/><Relationship Id="rId5" Type="http://schemas.openxmlformats.org/officeDocument/2006/relationships/image" Target="../media/image31.png"/><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1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3.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54.xml"/><Relationship Id="rId1" Type="http://schemas.openxmlformats.org/officeDocument/2006/relationships/slideLayout" Target="../slideLayouts/slideLayout11.xml"/><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55.xml"/><Relationship Id="rId1" Type="http://schemas.openxmlformats.org/officeDocument/2006/relationships/slideLayout" Target="../slideLayouts/slideLayout11.xml"/><Relationship Id="rId4" Type="http://schemas.openxmlformats.org/officeDocument/2006/relationships/image" Target="../media/image57.png"/></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7.xml"/><Relationship Id="rId1" Type="http://schemas.openxmlformats.org/officeDocument/2006/relationships/slideLayout" Target="../slideLayouts/slideLayout11.xml"/><Relationship Id="rId4" Type="http://schemas.openxmlformats.org/officeDocument/2006/relationships/image" Target="../media/image60.png"/></Relationships>
</file>

<file path=ppt/slides/_rels/slide6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8.xml"/><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9.xm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2.xml"/><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4.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6.xml"/><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7.xml"/><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notesSlide" Target="../notesSlides/notesSlide69.xml"/><Relationship Id="rId1" Type="http://schemas.openxmlformats.org/officeDocument/2006/relationships/slideLayout" Target="../slideLayouts/slideLayout16.xml"/><Relationship Id="rId6" Type="http://schemas.openxmlformats.org/officeDocument/2006/relationships/oleObject" Target="../embeddings/oleObject6.bin"/><Relationship Id="rId5" Type="http://schemas.openxmlformats.org/officeDocument/2006/relationships/image" Target="../media/image73.png"/><Relationship Id="rId4" Type="http://schemas.openxmlformats.org/officeDocument/2006/relationships/image" Target="../media/image72.gif"/></Relationships>
</file>

<file path=ppt/slides/_rels/slide7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0.xml"/><Relationship Id="rId1" Type="http://schemas.openxmlformats.org/officeDocument/2006/relationships/slideLayout" Target="../slideLayouts/slideLayout17.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7.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3.xml"/><Relationship Id="rId1" Type="http://schemas.openxmlformats.org/officeDocument/2006/relationships/slideLayout" Target="../slideLayouts/slideLayout27.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oleObject" Target="../embeddings/oleObject7.bin"/></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74.xml"/><Relationship Id="rId1" Type="http://schemas.openxmlformats.org/officeDocument/2006/relationships/slideLayout" Target="../slideLayouts/slideLayout20.xml"/><Relationship Id="rId4" Type="http://schemas.openxmlformats.org/officeDocument/2006/relationships/image" Target="../media/image83.png"/></Relationships>
</file>

<file path=ppt/slides/_rels/slide8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5.xml"/><Relationship Id="rId1" Type="http://schemas.openxmlformats.org/officeDocument/2006/relationships/slideLayout" Target="../slideLayouts/slideLayout16.xml"/><Relationship Id="rId5" Type="http://schemas.openxmlformats.org/officeDocument/2006/relationships/image" Target="../media/image86.jpeg"/><Relationship Id="rId4" Type="http://schemas.openxmlformats.org/officeDocument/2006/relationships/image" Target="../media/image85.jpeg"/></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76.xml"/><Relationship Id="rId1" Type="http://schemas.openxmlformats.org/officeDocument/2006/relationships/slideLayout" Target="../slideLayouts/slideLayout16.xml"/><Relationship Id="rId5" Type="http://schemas.openxmlformats.org/officeDocument/2006/relationships/image" Target="../media/image73.png"/><Relationship Id="rId4" Type="http://schemas.openxmlformats.org/officeDocument/2006/relationships/image" Target="../media/image87.png"/></Relationships>
</file>

<file path=ppt/slides/_rels/slide83.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png"/><Relationship Id="rId7" Type="http://schemas.openxmlformats.org/officeDocument/2006/relationships/image" Target="../media/image92.jpeg"/><Relationship Id="rId2" Type="http://schemas.openxmlformats.org/officeDocument/2006/relationships/notesSlide" Target="../notesSlides/notesSlide77.xml"/><Relationship Id="rId1" Type="http://schemas.openxmlformats.org/officeDocument/2006/relationships/slideLayout" Target="../slideLayouts/slideLayout1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gif"/><Relationship Id="rId9" Type="http://schemas.openxmlformats.org/officeDocument/2006/relationships/image" Target="../media/image94.gif"/></Relationships>
</file>

<file path=ppt/slides/_rels/slide84.xml.rels><?xml version="1.0" encoding="UTF-8" standalone="yes"?>
<Relationships xmlns="http://schemas.openxmlformats.org/package/2006/relationships"><Relationship Id="rId3" Type="http://schemas.openxmlformats.org/officeDocument/2006/relationships/hyperlink" Target="file:///C:\Documents%20and%20Settings\DANA\Desktop\chem181\CFCsandStratosphericOzone\CFCsandStratosphericOzone.html" TargetMode="External"/><Relationship Id="rId2" Type="http://schemas.openxmlformats.org/officeDocument/2006/relationships/notesSlide" Target="../notesSlides/notesSlide78.xml"/><Relationship Id="rId1" Type="http://schemas.openxmlformats.org/officeDocument/2006/relationships/slideLayout" Target="../slideLayouts/slideLayout16.xml"/><Relationship Id="rId4" Type="http://schemas.openxmlformats.org/officeDocument/2006/relationships/image" Target="../media/image95.jpeg"/></Relationships>
</file>

<file path=ppt/slides/_rels/slide8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9.xml"/><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0.xml"/><Relationship Id="rId1" Type="http://schemas.openxmlformats.org/officeDocument/2006/relationships/slideLayout" Target="../slideLayouts/slideLayout16.xml"/><Relationship Id="rId5" Type="http://schemas.openxmlformats.org/officeDocument/2006/relationships/image" Target="../media/image99.png"/><Relationship Id="rId4" Type="http://schemas.openxmlformats.org/officeDocument/2006/relationships/image" Target="../media/image98.jpeg"/></Relationships>
</file>

<file path=ppt/slides/_rels/slide8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1.xml"/><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2.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3.xml"/><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4.xml"/><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5.xml"/><Relationship Id="rId1" Type="http://schemas.openxmlformats.org/officeDocument/2006/relationships/slideLayout" Target="../slideLayouts/slideLayout1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6.xml"/></Relationships>
</file>

<file path=ppt/slides/_rels/slide95.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oleObject" Target="../embeddings/oleObject10.bin"/><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8.xml"/><Relationship Id="rId4" Type="http://schemas.openxmlformats.org/officeDocument/2006/relationships/image" Target="../media/image110.png"/></Relationships>
</file>

<file path=ppt/slides/_rels/slide9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CC8F7F-C726-45FF-9627-515A65932C6B}"/>
              </a:ext>
            </a:extLst>
          </p:cNvPr>
          <p:cNvPicPr>
            <a:picLocks noChangeAspect="1"/>
          </p:cNvPicPr>
          <p:nvPr/>
        </p:nvPicPr>
        <p:blipFill>
          <a:blip r:embed="rId3"/>
          <a:stretch>
            <a:fillRect/>
          </a:stretch>
        </p:blipFill>
        <p:spPr>
          <a:xfrm>
            <a:off x="3601516" y="3837476"/>
            <a:ext cx="4506368" cy="3016450"/>
          </a:xfrm>
          <a:prstGeom prst="rect">
            <a:avLst/>
          </a:prstGeom>
        </p:spPr>
      </p:pic>
      <p:sp>
        <p:nvSpPr>
          <p:cNvPr id="4" name="Nadpis 3">
            <a:extLst>
              <a:ext uri="{FF2B5EF4-FFF2-40B4-BE49-F238E27FC236}">
                <a16:creationId xmlns:a16="http://schemas.microsoft.com/office/drawing/2014/main" id="{6F61E049-3091-AD44-8656-D26A17B4762D}"/>
              </a:ext>
            </a:extLst>
          </p:cNvPr>
          <p:cNvSpPr>
            <a:spLocks noGrp="1"/>
          </p:cNvSpPr>
          <p:nvPr>
            <p:ph type="title"/>
          </p:nvPr>
        </p:nvSpPr>
        <p:spPr>
          <a:xfrm>
            <a:off x="263047" y="1227928"/>
            <a:ext cx="11660528" cy="1171580"/>
          </a:xfrm>
        </p:spPr>
        <p:txBody>
          <a:bodyPr/>
          <a:lstStyle/>
          <a:p>
            <a:pPr algn="ctr"/>
            <a:r>
              <a:rPr lang="en-US" dirty="0" err="1">
                <a:cs typeface="Arial"/>
              </a:rPr>
              <a:t>Atmosf</a:t>
            </a:r>
            <a:r>
              <a:rPr lang="sk-SK" dirty="0">
                <a:cs typeface="Arial"/>
              </a:rPr>
              <a:t>éra </a:t>
            </a:r>
            <a:r>
              <a:rPr lang="cs-CZ" dirty="0">
                <a:cs typeface="Arial"/>
              </a:rPr>
              <a:t>– </a:t>
            </a:r>
            <a:br>
              <a:rPr lang="cs-CZ" dirty="0">
                <a:cs typeface="Arial"/>
              </a:rPr>
            </a:br>
            <a:r>
              <a:rPr lang="cs-CZ" dirty="0">
                <a:cs typeface="Arial"/>
              </a:rPr>
              <a:t> </a:t>
            </a:r>
            <a:r>
              <a:rPr lang="sk-SK" dirty="0">
                <a:cs typeface="Arial"/>
              </a:rPr>
              <a:t>chemické a fotochemické reakce </a:t>
            </a:r>
            <a:br>
              <a:rPr lang="sk-SK" dirty="0">
                <a:cs typeface="Arial"/>
              </a:rPr>
            </a:br>
            <a:r>
              <a:rPr lang="sk-SK" dirty="0">
                <a:cs typeface="Arial"/>
              </a:rPr>
              <a:t>a znečišťení</a:t>
            </a:r>
            <a:endParaRPr lang="cs-CZ" dirty="0">
              <a:cs typeface="Arial"/>
            </a:endParaRPr>
          </a:p>
        </p:txBody>
      </p:sp>
      <p:sp>
        <p:nvSpPr>
          <p:cNvPr id="5" name="Podnadpis 4">
            <a:extLst>
              <a:ext uri="{FF2B5EF4-FFF2-40B4-BE49-F238E27FC236}">
                <a16:creationId xmlns:a16="http://schemas.microsoft.com/office/drawing/2014/main" id="{9894DC26-555C-114E-B24E-1004ECF7E6B2}"/>
              </a:ext>
            </a:extLst>
          </p:cNvPr>
          <p:cNvSpPr>
            <a:spLocks noGrp="1"/>
          </p:cNvSpPr>
          <p:nvPr>
            <p:ph type="subTitle" idx="1"/>
          </p:nvPr>
        </p:nvSpPr>
        <p:spPr/>
        <p:txBody>
          <a:bodyPr/>
          <a:lstStyle/>
          <a:p>
            <a:r>
              <a:rPr lang="en-US" dirty="0">
                <a:cs typeface="Arial"/>
              </a:rPr>
              <a:t>RECETOX </a:t>
            </a:r>
            <a:br>
              <a:rPr lang="en-US" dirty="0">
                <a:cs typeface="Arial"/>
              </a:rPr>
            </a:br>
            <a:r>
              <a:rPr lang="en-US" dirty="0" err="1">
                <a:cs typeface="Arial"/>
              </a:rPr>
              <a:t>Přírodovědecká</a:t>
            </a:r>
            <a:r>
              <a:rPr lang="en-US" dirty="0">
                <a:cs typeface="Arial"/>
              </a:rPr>
              <a:t> </a:t>
            </a:r>
            <a:r>
              <a:rPr lang="en-US" dirty="0" err="1">
                <a:cs typeface="Arial"/>
              </a:rPr>
              <a:t>fakulta</a:t>
            </a:r>
            <a:br>
              <a:rPr lang="en-US" dirty="0">
                <a:cs typeface="Arial"/>
              </a:rPr>
            </a:br>
            <a:r>
              <a:rPr lang="en-US" dirty="0" err="1">
                <a:cs typeface="Arial"/>
              </a:rPr>
              <a:t>Masarykova</a:t>
            </a:r>
            <a:r>
              <a:rPr lang="en-US" dirty="0">
                <a:cs typeface="Arial"/>
              </a:rPr>
              <a:t> </a:t>
            </a:r>
            <a:r>
              <a:rPr lang="cs-CZ" dirty="0" err="1">
                <a:cs typeface="Arial"/>
              </a:rPr>
              <a:t>u</a:t>
            </a:r>
            <a:r>
              <a:rPr lang="en-US" dirty="0" err="1">
                <a:cs typeface="Arial"/>
              </a:rPr>
              <a:t>niverzita</a:t>
            </a:r>
            <a:br>
              <a:rPr lang="en-US" dirty="0">
                <a:cs typeface="Arial"/>
              </a:rPr>
            </a:br>
            <a:r>
              <a:rPr lang="en-US" dirty="0">
                <a:cs typeface="Arial"/>
              </a:rPr>
              <a:t>Brno, </a:t>
            </a:r>
            <a:r>
              <a:rPr lang="en-US" dirty="0" err="1">
                <a:cs typeface="Arial"/>
              </a:rPr>
              <a:t>Česká</a:t>
            </a:r>
            <a:r>
              <a:rPr lang="en-US" dirty="0">
                <a:cs typeface="Arial"/>
              </a:rPr>
              <a:t> </a:t>
            </a:r>
            <a:r>
              <a:rPr lang="en-US" dirty="0" err="1">
                <a:cs typeface="Arial"/>
              </a:rPr>
              <a:t>republika</a:t>
            </a:r>
            <a:br>
              <a:rPr lang="en-US" dirty="0">
                <a:cs typeface="Arial"/>
              </a:rPr>
            </a:br>
            <a:endParaRPr lang="cs-CZ" dirty="0">
              <a:cs typeface="Arial"/>
            </a:endParaRPr>
          </a:p>
        </p:txBody>
      </p:sp>
      <p:pic>
        <p:nvPicPr>
          <p:cNvPr id="7" name="Obrázek 6">
            <a:extLst>
              <a:ext uri="{FF2B5EF4-FFF2-40B4-BE49-F238E27FC236}">
                <a16:creationId xmlns:a16="http://schemas.microsoft.com/office/drawing/2014/main" id="{BA405319-54C6-47AB-B02A-F4FAFA97183A}"/>
              </a:ext>
            </a:extLst>
          </p:cNvPr>
          <p:cNvPicPr>
            <a:picLocks noChangeAspect="1"/>
          </p:cNvPicPr>
          <p:nvPr/>
        </p:nvPicPr>
        <p:blipFill>
          <a:blip r:embed="rId4" cstate="screen">
            <a:lum/>
            <a:alphaModFix/>
            <a:extLst>
              <a:ext uri="{28A0092B-C50C-407E-A947-70E740481C1C}">
                <a14:useLocalDpi xmlns:a14="http://schemas.microsoft.com/office/drawing/2010/main"/>
              </a:ext>
            </a:extLst>
          </a:blip>
          <a:srcRect/>
          <a:stretch>
            <a:fillRect/>
          </a:stretch>
        </p:blipFill>
        <p:spPr>
          <a:xfrm>
            <a:off x="7911548" y="3837476"/>
            <a:ext cx="4280452" cy="3020524"/>
          </a:xfrm>
          <a:prstGeom prst="rect">
            <a:avLst/>
          </a:prstGeom>
          <a:noFill/>
          <a:ln>
            <a:noFill/>
          </a:ln>
        </p:spPr>
      </p:pic>
      <p:sp>
        <p:nvSpPr>
          <p:cNvPr id="2" name="TextBox 1">
            <a:extLst>
              <a:ext uri="{FF2B5EF4-FFF2-40B4-BE49-F238E27FC236}">
                <a16:creationId xmlns:a16="http://schemas.microsoft.com/office/drawing/2014/main" id="{B0C9B72E-F7DB-41A5-9ABC-F101D316238E}"/>
              </a:ext>
            </a:extLst>
          </p:cNvPr>
          <p:cNvSpPr txBox="1"/>
          <p:nvPr/>
        </p:nvSpPr>
        <p:spPr>
          <a:xfrm>
            <a:off x="3681160" y="2928572"/>
            <a:ext cx="4824302" cy="769441"/>
          </a:xfrm>
          <a:prstGeom prst="rect">
            <a:avLst/>
          </a:prstGeom>
          <a:noFill/>
        </p:spPr>
        <p:txBody>
          <a:bodyPr wrap="square" rtlCol="0">
            <a:spAutoFit/>
          </a:bodyPr>
          <a:lstStyle/>
          <a:p>
            <a:pPr algn="ctr"/>
            <a:r>
              <a:rPr lang="en-US" dirty="0"/>
              <a:t>Doc. Ing. Branislav Vrana, PhD.</a:t>
            </a:r>
          </a:p>
          <a:p>
            <a:pPr algn="ctr"/>
            <a:r>
              <a:rPr lang="en-US" sz="2000" dirty="0"/>
              <a:t>branislav.vrana@recetox.muni.cz</a:t>
            </a:r>
          </a:p>
        </p:txBody>
      </p:sp>
    </p:spTree>
    <p:extLst>
      <p:ext uri="{BB962C8B-B14F-4D97-AF65-F5344CB8AC3E}">
        <p14:creationId xmlns:p14="http://schemas.microsoft.com/office/powerpoint/2010/main" val="3188537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a:extLst>
              <a:ext uri="{FF2B5EF4-FFF2-40B4-BE49-F238E27FC236}">
                <a16:creationId xmlns:a16="http://schemas.microsoft.com/office/drawing/2014/main" id="{A0793E1B-83C6-4533-92FD-DCAE625D4F2A}"/>
              </a:ext>
            </a:extLst>
          </p:cNvPr>
          <p:cNvSpPr>
            <a:spLocks noChangeArrowheads="1"/>
          </p:cNvSpPr>
          <p:nvPr/>
        </p:nvSpPr>
        <p:spPr bwMode="auto">
          <a:xfrm>
            <a:off x="1524000" y="2333625"/>
            <a:ext cx="18415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br>
              <a:rPr kumimoji="0" lang="cs-CZ" altLang="cs-CZ" sz="800" b="0">
                <a:solidFill>
                  <a:schemeClr val="tx1"/>
                </a:solidFill>
                <a:latin typeface="Arial" panose="020B0604020202020204" pitchFamily="34" charset="0"/>
              </a:rPr>
            </a:br>
            <a:endParaRPr kumimoji="0" lang="cs-CZ" altLang="cs-CZ" sz="1800" b="0">
              <a:solidFill>
                <a:schemeClr val="tx1"/>
              </a:solidFill>
              <a:latin typeface="Arial" panose="020B0604020202020204" pitchFamily="34" charset="0"/>
            </a:endParaRPr>
          </a:p>
          <a:p>
            <a:endParaRPr kumimoji="0" lang="cs-CZ" altLang="cs-CZ" sz="1800" b="0">
              <a:solidFill>
                <a:schemeClr val="tx1"/>
              </a:solidFill>
              <a:latin typeface="Arial" panose="020B0604020202020204" pitchFamily="34" charset="0"/>
            </a:endParaRPr>
          </a:p>
        </p:txBody>
      </p:sp>
      <p:sp>
        <p:nvSpPr>
          <p:cNvPr id="11267" name="Text Box 10">
            <a:extLst>
              <a:ext uri="{FF2B5EF4-FFF2-40B4-BE49-F238E27FC236}">
                <a16:creationId xmlns:a16="http://schemas.microsoft.com/office/drawing/2014/main" id="{7573E65D-2EE9-4461-974D-72DE011655CD}"/>
              </a:ext>
            </a:extLst>
          </p:cNvPr>
          <p:cNvSpPr txBox="1">
            <a:spLocks noChangeArrowheads="1"/>
          </p:cNvSpPr>
          <p:nvPr/>
        </p:nvSpPr>
        <p:spPr bwMode="auto">
          <a:xfrm>
            <a:off x="1080655" y="981076"/>
            <a:ext cx="10183089"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r>
              <a:rPr kumimoji="0" lang="cs-CZ" altLang="cs-CZ" sz="2400" dirty="0">
                <a:solidFill>
                  <a:srgbClr val="0000FF"/>
                </a:solidFill>
                <a:latin typeface="Arial" panose="020B0604020202020204" pitchFamily="34" charset="0"/>
              </a:rPr>
              <a:t>Se zřetelem k prostorové lokalizaci zdroje aerosolu rozlišujeme</a:t>
            </a:r>
            <a:r>
              <a:rPr kumimoji="0" lang="cs-CZ" altLang="cs-CZ" sz="2400" dirty="0">
                <a:solidFill>
                  <a:schemeClr val="tx1"/>
                </a:solidFill>
                <a:latin typeface="Arial" panose="020B0604020202020204" pitchFamily="34" charset="0"/>
              </a:rPr>
              <a:t> </a:t>
            </a:r>
            <a:r>
              <a:rPr kumimoji="0" lang="cs-CZ" altLang="cs-CZ" sz="2400" u="sng" dirty="0">
                <a:latin typeface="Arial" panose="020B0604020202020204" pitchFamily="34" charset="0"/>
              </a:rPr>
              <a:t>aerosol primární</a:t>
            </a:r>
            <a:r>
              <a:rPr kumimoji="0" lang="cs-CZ" altLang="cs-CZ" sz="2400" dirty="0">
                <a:latin typeface="Arial" panose="020B0604020202020204" pitchFamily="34" charset="0"/>
              </a:rPr>
              <a:t> a </a:t>
            </a:r>
            <a:r>
              <a:rPr kumimoji="0" lang="cs-CZ" altLang="cs-CZ" sz="2400" u="sng" dirty="0">
                <a:latin typeface="Arial" panose="020B0604020202020204" pitchFamily="34" charset="0"/>
              </a:rPr>
              <a:t>sekundární</a:t>
            </a:r>
            <a:r>
              <a:rPr kumimoji="0" lang="cs-CZ" altLang="cs-CZ" sz="2400" dirty="0">
                <a:latin typeface="Arial" panose="020B0604020202020204" pitchFamily="34" charset="0"/>
              </a:rPr>
              <a:t>. </a:t>
            </a:r>
          </a:p>
          <a:p>
            <a:pPr eaLnBrk="1" hangingPunct="1">
              <a:spcBef>
                <a:spcPct val="50000"/>
              </a:spcBef>
            </a:pPr>
            <a:r>
              <a:rPr kumimoji="0" lang="cs-CZ" altLang="cs-CZ" sz="2400" dirty="0">
                <a:solidFill>
                  <a:srgbClr val="0000FF"/>
                </a:solidFill>
                <a:latin typeface="Arial" panose="020B0604020202020204" pitchFamily="34" charset="0"/>
              </a:rPr>
              <a:t>V prvém případě jsou</a:t>
            </a:r>
            <a:r>
              <a:rPr kumimoji="0" lang="cs-CZ" altLang="cs-CZ" sz="2400" dirty="0">
                <a:solidFill>
                  <a:schemeClr val="tx1"/>
                </a:solidFill>
                <a:latin typeface="Arial" panose="020B0604020202020204" pitchFamily="34" charset="0"/>
              </a:rPr>
              <a:t> </a:t>
            </a:r>
            <a:r>
              <a:rPr kumimoji="0" lang="cs-CZ" altLang="cs-CZ" sz="2400" dirty="0">
                <a:latin typeface="Arial" panose="020B0604020202020204" pitchFamily="34" charset="0"/>
              </a:rPr>
              <a:t>částice aerosolu emitovány do atmosféry přímo ze zdroje. </a:t>
            </a:r>
          </a:p>
          <a:p>
            <a:pPr eaLnBrk="1" hangingPunct="1">
              <a:spcBef>
                <a:spcPct val="50000"/>
              </a:spcBef>
            </a:pPr>
            <a:r>
              <a:rPr kumimoji="0" lang="cs-CZ" altLang="cs-CZ" sz="2400" dirty="0">
                <a:solidFill>
                  <a:srgbClr val="0000FF"/>
                </a:solidFill>
                <a:latin typeface="Arial" panose="020B0604020202020204" pitchFamily="34" charset="0"/>
              </a:rPr>
              <a:t>Naopak </a:t>
            </a:r>
            <a:r>
              <a:rPr kumimoji="0" lang="cs-CZ" altLang="cs-CZ" sz="2400" dirty="0">
                <a:latin typeface="Arial" panose="020B0604020202020204" pitchFamily="34" charset="0"/>
              </a:rPr>
              <a:t>sekundární aerosol vzniká chemickou reakcí plynných složek atmosféry.</a:t>
            </a:r>
            <a:r>
              <a:rPr kumimoji="0" lang="cs-CZ" altLang="cs-CZ" sz="2400" dirty="0">
                <a:solidFill>
                  <a:srgbClr val="FFFF00"/>
                </a:solidFill>
                <a:latin typeface="Arial" panose="020B0604020202020204" pitchFamily="34" charset="0"/>
              </a:rPr>
              <a:t> </a:t>
            </a:r>
          </a:p>
          <a:p>
            <a:pPr eaLnBrk="1" hangingPunct="1">
              <a:spcBef>
                <a:spcPct val="50000"/>
              </a:spcBef>
            </a:pPr>
            <a:r>
              <a:rPr kumimoji="0" lang="cs-CZ" altLang="cs-CZ" sz="2400" dirty="0">
                <a:solidFill>
                  <a:srgbClr val="0000FF"/>
                </a:solidFill>
                <a:latin typeface="Arial" panose="020B0604020202020204" pitchFamily="34" charset="0"/>
              </a:rPr>
              <a:t>Vznik sekundárního aerosolu se označuje zkráceně jako</a:t>
            </a:r>
            <a:r>
              <a:rPr kumimoji="0" lang="cs-CZ" altLang="cs-CZ" sz="2400" dirty="0">
                <a:solidFill>
                  <a:schemeClr val="tx1"/>
                </a:solidFill>
                <a:latin typeface="Arial" panose="020B0604020202020204" pitchFamily="34" charset="0"/>
              </a:rPr>
              <a:t> </a:t>
            </a:r>
            <a:r>
              <a:rPr kumimoji="0" lang="cs-CZ" altLang="cs-CZ" sz="2400" dirty="0">
                <a:latin typeface="Arial" panose="020B0604020202020204" pitchFamily="34" charset="0"/>
              </a:rPr>
              <a:t>konverze plyn-částice (gas-to-particle conversion).</a:t>
            </a:r>
            <a:r>
              <a:rPr kumimoji="0" lang="cs-CZ" altLang="cs-CZ" sz="2400" dirty="0">
                <a:solidFill>
                  <a:srgbClr val="FFFF00"/>
                </a:solidFill>
                <a:latin typeface="Arial" panose="020B0604020202020204" pitchFamily="34" charset="0"/>
              </a:rPr>
              <a:t> </a:t>
            </a:r>
          </a:p>
          <a:p>
            <a:pPr eaLnBrk="1" hangingPunct="1">
              <a:spcBef>
                <a:spcPct val="50000"/>
              </a:spcBef>
            </a:pPr>
            <a:r>
              <a:rPr kumimoji="0" lang="cs-CZ" altLang="cs-CZ" sz="2400" dirty="0">
                <a:solidFill>
                  <a:srgbClr val="0000FF"/>
                </a:solidFill>
                <a:latin typeface="Arial" panose="020B0604020202020204" pitchFamily="34" charset="0"/>
              </a:rPr>
              <a:t>Zvláštní kategorií aerosolu je</a:t>
            </a:r>
            <a:r>
              <a:rPr kumimoji="0" lang="cs-CZ" altLang="cs-CZ" sz="2400" dirty="0">
                <a:solidFill>
                  <a:schemeClr val="tx1"/>
                </a:solidFill>
                <a:latin typeface="Arial" panose="020B0604020202020204" pitchFamily="34" charset="0"/>
              </a:rPr>
              <a:t> </a:t>
            </a:r>
            <a:r>
              <a:rPr kumimoji="0" lang="cs-CZ" altLang="cs-CZ" sz="2400" u="sng" dirty="0">
                <a:latin typeface="Arial" panose="020B0604020202020204" pitchFamily="34" charset="0"/>
              </a:rPr>
              <a:t>bioaerosol</a:t>
            </a:r>
            <a:r>
              <a:rPr kumimoji="0" lang="cs-CZ" altLang="cs-CZ" sz="2400" dirty="0">
                <a:latin typeface="Arial" panose="020B0604020202020204" pitchFamily="34" charset="0"/>
              </a:rPr>
              <a:t>,</a:t>
            </a:r>
            <a:r>
              <a:rPr kumimoji="0" lang="cs-CZ" altLang="cs-CZ" sz="2400"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zahrnující životaschopné organismy jako jsou viry, bakterie, houby a případně jejich části a živočišné a rostlinné produkty jako spory a pyl. </a:t>
            </a:r>
          </a:p>
        </p:txBody>
      </p:sp>
      <p:sp>
        <p:nvSpPr>
          <p:cNvPr id="11268" name="Text Box 11">
            <a:extLst>
              <a:ext uri="{FF2B5EF4-FFF2-40B4-BE49-F238E27FC236}">
                <a16:creationId xmlns:a16="http://schemas.microsoft.com/office/drawing/2014/main" id="{203DE191-3816-4B5E-BFCE-19E4E3AE821B}"/>
              </a:ext>
            </a:extLst>
          </p:cNvPr>
          <p:cNvSpPr txBox="1">
            <a:spLocks noChangeArrowheads="1"/>
          </p:cNvSpPr>
          <p:nvPr/>
        </p:nvSpPr>
        <p:spPr bwMode="auto">
          <a:xfrm>
            <a:off x="2855913" y="260351"/>
            <a:ext cx="64500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2800" dirty="0">
                <a:latin typeface="Arial" panose="020B0604020202020204" pitchFamily="34" charset="0"/>
              </a:rPr>
              <a:t>Atmosférické aerosoly</a:t>
            </a:r>
          </a:p>
        </p:txBody>
      </p:sp>
    </p:spTree>
    <p:extLst>
      <p:ext uri="{BB962C8B-B14F-4D97-AF65-F5344CB8AC3E}">
        <p14:creationId xmlns:p14="http://schemas.microsoft.com/office/powerpoint/2010/main" val="72984412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2">
            <a:extLst>
              <a:ext uri="{FF2B5EF4-FFF2-40B4-BE49-F238E27FC236}">
                <a16:creationId xmlns:a16="http://schemas.microsoft.com/office/drawing/2014/main" id="{73CBA8C3-E1DA-4460-82FD-08BF421B147A}"/>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Vznik ozonu v přízemních vrstvách atmosféry</a:t>
            </a:r>
          </a:p>
        </p:txBody>
      </p:sp>
      <p:sp>
        <p:nvSpPr>
          <p:cNvPr id="99331" name="Text Box 3">
            <a:extLst>
              <a:ext uri="{FF2B5EF4-FFF2-40B4-BE49-F238E27FC236}">
                <a16:creationId xmlns:a16="http://schemas.microsoft.com/office/drawing/2014/main" id="{1E1E47B2-D43F-4298-AD5B-9D432B691185}"/>
              </a:ext>
            </a:extLst>
          </p:cNvPr>
          <p:cNvSpPr txBox="1">
            <a:spLocks noChangeArrowheads="1"/>
          </p:cNvSpPr>
          <p:nvPr/>
        </p:nvSpPr>
        <p:spPr bwMode="auto">
          <a:xfrm>
            <a:off x="1774825" y="981076"/>
            <a:ext cx="870585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r>
              <a:rPr kumimoji="0" lang="cs-CZ" altLang="cs-CZ" sz="2400" dirty="0">
                <a:latin typeface="Arial" panose="020B0604020202020204" pitchFamily="34" charset="0"/>
              </a:rPr>
              <a:t>V menším množství:</a:t>
            </a:r>
          </a:p>
          <a:p>
            <a:pPr eaLnBrk="1" hangingPunct="1">
              <a:spcBef>
                <a:spcPct val="50000"/>
              </a:spcBef>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Fotolýza kyslíku</a:t>
            </a:r>
          </a:p>
          <a:p>
            <a:pPr eaLnBrk="1" hangingPunct="1">
              <a:spcBef>
                <a:spcPct val="50000"/>
              </a:spcBef>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Klesání ze stratosféry (vyšší měrná hmotnost) – 10 – 15 % celkového množství</a:t>
            </a:r>
          </a:p>
          <a:p>
            <a:pPr eaLnBrk="1" hangingPunct="1">
              <a:spcBef>
                <a:spcPct val="50000"/>
              </a:spcBef>
            </a:pPr>
            <a:r>
              <a:rPr kumimoji="0" lang="cs-CZ" altLang="cs-CZ" sz="2400" dirty="0">
                <a:latin typeface="Arial" panose="020B0604020202020204" pitchFamily="34" charset="0"/>
              </a:rPr>
              <a:t>Dominantně:</a:t>
            </a:r>
          </a:p>
          <a:p>
            <a:pPr eaLnBrk="1" hangingPunct="1">
              <a:spcBef>
                <a:spcPct val="50000"/>
              </a:spcBef>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Fotolýza NO</a:t>
            </a:r>
            <a:r>
              <a:rPr kumimoji="0" lang="cs-CZ" altLang="cs-CZ" sz="2400" baseline="-25000" dirty="0">
                <a:solidFill>
                  <a:srgbClr val="0000FF"/>
                </a:solidFill>
                <a:latin typeface="Arial" panose="020B0604020202020204" pitchFamily="34" charset="0"/>
              </a:rPr>
              <a:t>2</a:t>
            </a:r>
            <a:r>
              <a:rPr kumimoji="0" lang="cs-CZ" altLang="cs-CZ" sz="2400" dirty="0">
                <a:solidFill>
                  <a:srgbClr val="0000FF"/>
                </a:solidFill>
                <a:latin typeface="Arial" panose="020B0604020202020204" pitchFamily="34" charset="0"/>
              </a:rPr>
              <a:t>:</a:t>
            </a:r>
          </a:p>
          <a:p>
            <a:pPr algn="ctr" eaLnBrk="1" hangingPunct="1">
              <a:spcBef>
                <a:spcPct val="50000"/>
              </a:spcBef>
            </a:pPr>
            <a:r>
              <a:rPr kumimoji="0" lang="cs-CZ" altLang="cs-CZ" sz="2400" dirty="0">
                <a:latin typeface="Arial" panose="020B0604020202020204" pitchFamily="34" charset="0"/>
              </a:rPr>
              <a:t>NO</a:t>
            </a:r>
            <a:r>
              <a:rPr kumimoji="0" lang="cs-CZ" altLang="cs-CZ" sz="2400" baseline="-25000" dirty="0">
                <a:latin typeface="Arial" panose="020B0604020202020204" pitchFamily="34" charset="0"/>
              </a:rPr>
              <a:t>2 </a:t>
            </a:r>
            <a:r>
              <a:rPr kumimoji="0" lang="cs-CZ" altLang="cs-CZ" sz="2400" dirty="0">
                <a:latin typeface="Arial" panose="020B0604020202020204" pitchFamily="34" charset="0"/>
              </a:rPr>
              <a:t> + h</a:t>
            </a:r>
            <a:r>
              <a:rPr kumimoji="0" lang="cs-CZ" altLang="cs-CZ" sz="2400" dirty="0">
                <a:latin typeface="Symbol" panose="05050102010706020507" pitchFamily="18" charset="2"/>
              </a:rPr>
              <a:t>n</a:t>
            </a:r>
            <a:r>
              <a:rPr kumimoji="0" lang="cs-CZ" altLang="cs-CZ" sz="2400" dirty="0">
                <a:latin typeface="Arial" panose="020B0604020202020204" pitchFamily="34" charset="0"/>
              </a:rPr>
              <a:t>  </a:t>
            </a:r>
            <a:r>
              <a:rPr kumimoji="0" lang="cs-CZ" altLang="cs-CZ" sz="2400" dirty="0">
                <a:latin typeface="Arial" panose="020B0604020202020204" pitchFamily="34" charset="0"/>
                <a:sym typeface="Symbol" panose="05050102010706020507" pitchFamily="18" charset="2"/>
              </a:rPr>
              <a:t>  NO + O</a:t>
            </a:r>
          </a:p>
          <a:p>
            <a:pPr algn="ctr" eaLnBrk="1" hangingPunct="1">
              <a:spcBef>
                <a:spcPct val="50000"/>
              </a:spcBef>
            </a:pPr>
            <a:r>
              <a:rPr kumimoji="0" lang="cs-CZ" altLang="cs-CZ" sz="2400" dirty="0">
                <a:latin typeface="Arial" panose="020B0604020202020204" pitchFamily="34" charset="0"/>
                <a:sym typeface="Symbol" panose="05050102010706020507" pitchFamily="18" charset="2"/>
              </a:rPr>
              <a:t>O      + O</a:t>
            </a:r>
            <a:r>
              <a:rPr kumimoji="0" lang="cs-CZ" altLang="cs-CZ" sz="2400" baseline="-25000" dirty="0">
                <a:latin typeface="Arial" panose="020B0604020202020204" pitchFamily="34" charset="0"/>
                <a:sym typeface="Symbol" panose="05050102010706020507" pitchFamily="18" charset="2"/>
              </a:rPr>
              <a:t>2   </a:t>
            </a:r>
            <a:r>
              <a:rPr kumimoji="0" lang="cs-CZ" altLang="cs-CZ" sz="2400" dirty="0">
                <a:latin typeface="Arial" panose="020B0604020202020204" pitchFamily="34" charset="0"/>
                <a:sym typeface="Symbol" panose="05050102010706020507" pitchFamily="18" charset="2"/>
              </a:rPr>
              <a:t>  O</a:t>
            </a:r>
            <a:r>
              <a:rPr kumimoji="0" lang="cs-CZ" altLang="cs-CZ" sz="2400" baseline="-25000" dirty="0">
                <a:latin typeface="Arial" panose="020B0604020202020204" pitchFamily="34" charset="0"/>
                <a:sym typeface="Symbol" panose="05050102010706020507" pitchFamily="18" charset="2"/>
              </a:rPr>
              <a:t>3</a:t>
            </a:r>
            <a:endParaRPr kumimoji="0" lang="cs-CZ" altLang="cs-CZ" sz="2400" dirty="0">
              <a:latin typeface="Arial" panose="020B0604020202020204" pitchFamily="34" charset="0"/>
              <a:sym typeface="Symbol" panose="05050102010706020507" pitchFamily="18" charset="2"/>
            </a:endParaRPr>
          </a:p>
          <a:p>
            <a:pPr algn="ctr" eaLnBrk="1" hangingPunct="1">
              <a:spcBef>
                <a:spcPct val="50000"/>
              </a:spcBef>
            </a:pPr>
            <a:r>
              <a:rPr kumimoji="0" lang="cs-CZ" altLang="cs-CZ" sz="2400" dirty="0">
                <a:latin typeface="Arial" panose="020B0604020202020204" pitchFamily="34" charset="0"/>
                <a:sym typeface="Symbol" panose="05050102010706020507" pitchFamily="18" charset="2"/>
              </a:rPr>
              <a:t>NO   + O</a:t>
            </a:r>
            <a:r>
              <a:rPr kumimoji="0" lang="cs-CZ" altLang="cs-CZ" sz="2400" baseline="-25000" dirty="0">
                <a:latin typeface="Arial" panose="020B0604020202020204" pitchFamily="34" charset="0"/>
                <a:sym typeface="Symbol" panose="05050102010706020507" pitchFamily="18" charset="2"/>
              </a:rPr>
              <a:t>3</a:t>
            </a:r>
            <a:r>
              <a:rPr kumimoji="0" lang="cs-CZ" altLang="cs-CZ" sz="2400" dirty="0">
                <a:latin typeface="Arial" panose="020B0604020202020204" pitchFamily="34" charset="0"/>
                <a:sym typeface="Symbol" panose="05050102010706020507" pitchFamily="18" charset="2"/>
              </a:rPr>
              <a:t>   NO</a:t>
            </a:r>
            <a:r>
              <a:rPr kumimoji="0" lang="cs-CZ" altLang="cs-CZ" sz="2400" baseline="-25000" dirty="0">
                <a:latin typeface="Arial" panose="020B0604020202020204" pitchFamily="34" charset="0"/>
                <a:sym typeface="Symbol" panose="05050102010706020507" pitchFamily="18" charset="2"/>
              </a:rPr>
              <a:t>2</a:t>
            </a:r>
            <a:r>
              <a:rPr kumimoji="0" lang="cs-CZ" altLang="cs-CZ" sz="2400" dirty="0">
                <a:latin typeface="Arial" panose="020B0604020202020204" pitchFamily="34" charset="0"/>
                <a:sym typeface="Symbol" panose="05050102010706020507" pitchFamily="18" charset="2"/>
              </a:rPr>
              <a:t> + O</a:t>
            </a:r>
            <a:r>
              <a:rPr kumimoji="0" lang="cs-CZ" altLang="cs-CZ" sz="2400" baseline="-25000" dirty="0">
                <a:latin typeface="Arial" panose="020B0604020202020204" pitchFamily="34" charset="0"/>
                <a:sym typeface="Symbol" panose="05050102010706020507" pitchFamily="18" charset="2"/>
              </a:rPr>
              <a:t>2</a:t>
            </a:r>
            <a:r>
              <a:rPr kumimoji="0" lang="cs-CZ" altLang="cs-CZ" sz="2400" dirty="0">
                <a:latin typeface="Arial" panose="020B0604020202020204" pitchFamily="34" charset="0"/>
                <a:sym typeface="Symbol" panose="05050102010706020507" pitchFamily="18" charset="2"/>
              </a:rPr>
              <a:t> </a:t>
            </a:r>
          </a:p>
          <a:p>
            <a:pPr algn="ctr" eaLnBrk="1" hangingPunct="1">
              <a:spcBef>
                <a:spcPct val="50000"/>
              </a:spcBef>
            </a:pPr>
            <a:r>
              <a:rPr kumimoji="0" lang="cs-CZ" altLang="cs-CZ" sz="2400" dirty="0">
                <a:latin typeface="Arial" panose="020B0604020202020204" pitchFamily="34" charset="0"/>
                <a:sym typeface="Symbol" panose="05050102010706020507" pitchFamily="18" charset="2"/>
              </a:rPr>
              <a:t>NO</a:t>
            </a:r>
            <a:r>
              <a:rPr kumimoji="0" lang="cs-CZ" altLang="cs-CZ" sz="2400" baseline="-25000" dirty="0">
                <a:latin typeface="Arial" panose="020B0604020202020204" pitchFamily="34" charset="0"/>
                <a:sym typeface="Symbol" panose="05050102010706020507" pitchFamily="18" charset="2"/>
              </a:rPr>
              <a:t>2</a:t>
            </a:r>
            <a:r>
              <a:rPr kumimoji="0" lang="cs-CZ" altLang="cs-CZ" sz="2400" dirty="0">
                <a:latin typeface="Arial" panose="020B0604020202020204" pitchFamily="34" charset="0"/>
                <a:sym typeface="Symbol" panose="05050102010706020507" pitchFamily="18" charset="2"/>
              </a:rPr>
              <a:t>  + O</a:t>
            </a:r>
            <a:r>
              <a:rPr kumimoji="0" lang="cs-CZ" altLang="cs-CZ" sz="2400" baseline="-25000" dirty="0">
                <a:latin typeface="Arial" panose="020B0604020202020204" pitchFamily="34" charset="0"/>
                <a:sym typeface="Symbol" panose="05050102010706020507" pitchFamily="18" charset="2"/>
              </a:rPr>
              <a:t>2</a:t>
            </a:r>
            <a:r>
              <a:rPr kumimoji="0" lang="cs-CZ" altLang="cs-CZ" sz="2400" dirty="0">
                <a:latin typeface="Arial" panose="020B0604020202020204" pitchFamily="34" charset="0"/>
                <a:sym typeface="Symbol" panose="05050102010706020507" pitchFamily="18" charset="2"/>
              </a:rPr>
              <a:t> </a:t>
            </a:r>
            <a:r>
              <a:rPr kumimoji="0" lang="cs-CZ" altLang="cs-CZ" sz="2400" dirty="0">
                <a:latin typeface="Arial" panose="020B0604020202020204" pitchFamily="34" charset="0"/>
                <a:sym typeface="Wingdings 3" panose="05040102010807070707" pitchFamily="18" charset="2"/>
              </a:rPr>
              <a:t></a:t>
            </a:r>
            <a:r>
              <a:rPr kumimoji="0" lang="cs-CZ" altLang="cs-CZ" sz="2400" dirty="0">
                <a:latin typeface="Arial" panose="020B0604020202020204" pitchFamily="34" charset="0"/>
                <a:sym typeface="Symbol" panose="05050102010706020507" pitchFamily="18" charset="2"/>
              </a:rPr>
              <a:t>  NO  + O</a:t>
            </a:r>
            <a:r>
              <a:rPr kumimoji="0" lang="cs-CZ" altLang="cs-CZ" sz="2400" baseline="-25000" dirty="0">
                <a:latin typeface="Arial" panose="020B0604020202020204" pitchFamily="34" charset="0"/>
                <a:sym typeface="Symbol" panose="05050102010706020507" pitchFamily="18" charset="2"/>
              </a:rPr>
              <a:t>3</a:t>
            </a:r>
            <a:endParaRPr kumimoji="0" lang="cs-CZ" altLang="cs-CZ" sz="2400" u="sng" dirty="0">
              <a:latin typeface="Arial" panose="020B0604020202020204" pitchFamily="34" charset="0"/>
              <a:sym typeface="Symbol" panose="05050102010706020507" pitchFamily="18" charset="2"/>
            </a:endParaRPr>
          </a:p>
        </p:txBody>
      </p:sp>
      <p:sp>
        <p:nvSpPr>
          <p:cNvPr id="3809284" name="Line 4">
            <a:extLst>
              <a:ext uri="{FF2B5EF4-FFF2-40B4-BE49-F238E27FC236}">
                <a16:creationId xmlns:a16="http://schemas.microsoft.com/office/drawing/2014/main" id="{8C631B44-7BBB-4635-BEDE-31F2FF9A3FE7}"/>
              </a:ext>
            </a:extLst>
          </p:cNvPr>
          <p:cNvSpPr>
            <a:spLocks noChangeShapeType="1"/>
          </p:cNvSpPr>
          <p:nvPr/>
        </p:nvSpPr>
        <p:spPr bwMode="auto">
          <a:xfrm>
            <a:off x="4575175" y="5565775"/>
            <a:ext cx="3100388" cy="0"/>
          </a:xfrm>
          <a:prstGeom prst="line">
            <a:avLst/>
          </a:prstGeom>
          <a:noFill/>
          <a:ln w="9525">
            <a:solidFill>
              <a:schemeClr val="tx1"/>
            </a:solidFill>
            <a:round/>
            <a:headEnd/>
            <a:tailEnd/>
          </a:ln>
          <a:effectLst/>
        </p:spPr>
        <p:txBody>
          <a:bodyPr/>
          <a:lstStyle/>
          <a:p>
            <a:pPr>
              <a:defRPr/>
            </a:pPr>
            <a:endParaRPr lang="cs-CZ" sz="280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4570056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6">
            <a:extLst>
              <a:ext uri="{FF2B5EF4-FFF2-40B4-BE49-F238E27FC236}">
                <a16:creationId xmlns:a16="http://schemas.microsoft.com/office/drawing/2014/main" id="{9EC5F15B-0BA9-4766-89C1-80109FBE31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088" y="981075"/>
            <a:ext cx="7194550" cy="4895850"/>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4250978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3">
            <a:extLst>
              <a:ext uri="{FF2B5EF4-FFF2-40B4-BE49-F238E27FC236}">
                <a16:creationId xmlns:a16="http://schemas.microsoft.com/office/drawing/2014/main" id="{D7A0E7D9-D87C-4F50-B35B-15B3402D53F3}"/>
              </a:ext>
            </a:extLst>
          </p:cNvPr>
          <p:cNvSpPr txBox="1">
            <a:spLocks noChangeArrowheads="1"/>
          </p:cNvSpPr>
          <p:nvPr/>
        </p:nvSpPr>
        <p:spPr bwMode="auto">
          <a:xfrm>
            <a:off x="1703388" y="1052513"/>
            <a:ext cx="870585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r>
              <a:rPr kumimoji="0" lang="cs-CZ" altLang="cs-CZ" sz="2400" dirty="0">
                <a:latin typeface="Arial" panose="020B0604020202020204" pitchFamily="34" charset="0"/>
                <a:sym typeface="Symbol" panose="05050102010706020507" pitchFamily="18" charset="2"/>
              </a:rPr>
              <a:t>Výsledná koncentrace ozonu v přízemní vrstvě</a:t>
            </a:r>
            <a:r>
              <a:rPr kumimoji="0" lang="cs-CZ" altLang="cs-CZ" sz="2400" dirty="0">
                <a:solidFill>
                  <a:schemeClr val="tx1"/>
                </a:solidFill>
                <a:latin typeface="Arial" panose="020B0604020202020204" pitchFamily="34" charset="0"/>
                <a:sym typeface="Symbol" panose="05050102010706020507" pitchFamily="18" charset="2"/>
              </a:rPr>
              <a:t> </a:t>
            </a:r>
            <a:r>
              <a:rPr kumimoji="0" lang="cs-CZ" altLang="cs-CZ" sz="2400" dirty="0">
                <a:solidFill>
                  <a:srgbClr val="0000FF"/>
                </a:solidFill>
                <a:latin typeface="Arial" panose="020B0604020202020204" pitchFamily="34" charset="0"/>
                <a:sym typeface="Symbol" panose="05050102010706020507" pitchFamily="18" charset="2"/>
              </a:rPr>
              <a:t>závisí na:</a:t>
            </a:r>
          </a:p>
          <a:p>
            <a:pPr eaLnBrk="1" hangingPunct="1">
              <a:spcBef>
                <a:spcPct val="50000"/>
              </a:spcBef>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sym typeface="Symbol" panose="05050102010706020507" pitchFamily="18" charset="2"/>
              </a:rPr>
              <a:t>koncentraci jednotlivých znečišťujících látek v ovzduší</a:t>
            </a:r>
          </a:p>
          <a:p>
            <a:pPr eaLnBrk="1" hangingPunct="1">
              <a:spcBef>
                <a:spcPct val="50000"/>
              </a:spcBef>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sym typeface="Symbol" panose="05050102010706020507" pitchFamily="18" charset="2"/>
              </a:rPr>
              <a:t>na vzájemném poměru jejich koncentrací</a:t>
            </a:r>
          </a:p>
          <a:p>
            <a:pPr eaLnBrk="1" hangingPunct="1">
              <a:spcBef>
                <a:spcPct val="50000"/>
              </a:spcBef>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sym typeface="Symbol" panose="05050102010706020507" pitchFamily="18" charset="2"/>
              </a:rPr>
              <a:t>fyzikálně-chemických podmínkách:</a:t>
            </a:r>
          </a:p>
          <a:p>
            <a:pPr eaLnBrk="1" hangingPunct="1">
              <a:spcBef>
                <a:spcPct val="50000"/>
              </a:spcBef>
            </a:pPr>
            <a:r>
              <a:rPr kumimoji="0" lang="cs-CZ" altLang="cs-CZ" sz="2400" dirty="0">
                <a:solidFill>
                  <a:srgbClr val="0000FF"/>
                </a:solidFill>
                <a:latin typeface="Arial" panose="020B0604020202020204" pitchFamily="34" charset="0"/>
                <a:sym typeface="Symbol" panose="05050102010706020507" pitchFamily="18" charset="2"/>
              </a:rPr>
              <a:t>       - intenzita slunečního záření</a:t>
            </a:r>
          </a:p>
          <a:p>
            <a:pPr eaLnBrk="1" hangingPunct="1">
              <a:spcBef>
                <a:spcPct val="50000"/>
              </a:spcBef>
            </a:pPr>
            <a:r>
              <a:rPr kumimoji="0" lang="cs-CZ" altLang="cs-CZ" sz="2400" dirty="0">
                <a:solidFill>
                  <a:srgbClr val="0000FF"/>
                </a:solidFill>
                <a:latin typeface="Arial" panose="020B0604020202020204" pitchFamily="34" charset="0"/>
                <a:sym typeface="Symbol" panose="05050102010706020507" pitchFamily="18" charset="2"/>
              </a:rPr>
              <a:t>       - teplota vzduchu</a:t>
            </a:r>
          </a:p>
          <a:p>
            <a:pPr eaLnBrk="1" hangingPunct="1">
              <a:spcBef>
                <a:spcPct val="50000"/>
              </a:spcBef>
            </a:pPr>
            <a:r>
              <a:rPr kumimoji="0" lang="cs-CZ" altLang="cs-CZ" sz="2400" dirty="0">
                <a:solidFill>
                  <a:srgbClr val="0000FF"/>
                </a:solidFill>
                <a:latin typeface="Arial" panose="020B0604020202020204" pitchFamily="34" charset="0"/>
                <a:sym typeface="Symbol" panose="05050102010706020507" pitchFamily="18" charset="2"/>
              </a:rPr>
              <a:t>       - obsah vody</a:t>
            </a:r>
          </a:p>
          <a:p>
            <a:pPr eaLnBrk="1" hangingPunct="1">
              <a:spcBef>
                <a:spcPct val="50000"/>
              </a:spcBef>
            </a:pPr>
            <a:r>
              <a:rPr kumimoji="0" lang="cs-CZ" altLang="cs-CZ" sz="2400" dirty="0">
                <a:solidFill>
                  <a:srgbClr val="0000FF"/>
                </a:solidFill>
                <a:latin typeface="Arial" panose="020B0604020202020204" pitchFamily="34" charset="0"/>
                <a:sym typeface="Symbol" panose="05050102010706020507" pitchFamily="18" charset="2"/>
              </a:rPr>
              <a:t>       - obsah oxiradikálů </a:t>
            </a:r>
            <a:r>
              <a:rPr kumimoji="0" lang="cs-CZ" altLang="cs-CZ" sz="2400" baseline="30000" dirty="0">
                <a:solidFill>
                  <a:srgbClr val="0000FF"/>
                </a:solidFill>
                <a:latin typeface="Arial" panose="020B0604020202020204" pitchFamily="34" charset="0"/>
                <a:sym typeface="Symbol" panose="05050102010706020507" pitchFamily="18" charset="2"/>
              </a:rPr>
              <a:t>.</a:t>
            </a:r>
            <a:r>
              <a:rPr kumimoji="0" lang="cs-CZ" altLang="cs-CZ" sz="2400" dirty="0">
                <a:solidFill>
                  <a:srgbClr val="0000FF"/>
                </a:solidFill>
                <a:latin typeface="Arial" panose="020B0604020202020204" pitchFamily="34" charset="0"/>
                <a:sym typeface="Symbol" panose="05050102010706020507" pitchFamily="18" charset="2"/>
              </a:rPr>
              <a:t>OH a HO</a:t>
            </a:r>
            <a:r>
              <a:rPr kumimoji="0" lang="cs-CZ" altLang="cs-CZ" sz="2400" baseline="-25000" dirty="0">
                <a:solidFill>
                  <a:srgbClr val="0000FF"/>
                </a:solidFill>
                <a:latin typeface="Arial" panose="020B0604020202020204" pitchFamily="34" charset="0"/>
                <a:sym typeface="Symbol" panose="05050102010706020507" pitchFamily="18" charset="2"/>
              </a:rPr>
              <a:t>2</a:t>
            </a:r>
            <a:r>
              <a:rPr kumimoji="0" lang="cs-CZ" altLang="cs-CZ" sz="2400" baseline="30000" dirty="0">
                <a:solidFill>
                  <a:srgbClr val="0000FF"/>
                </a:solidFill>
                <a:latin typeface="Arial" panose="020B0604020202020204" pitchFamily="34" charset="0"/>
                <a:sym typeface="Symbol" panose="05050102010706020507" pitchFamily="18" charset="2"/>
              </a:rPr>
              <a:t>.</a:t>
            </a:r>
            <a:endParaRPr kumimoji="0" lang="cs-CZ" altLang="cs-CZ" sz="2400" dirty="0">
              <a:solidFill>
                <a:srgbClr val="0000FF"/>
              </a:solidFill>
              <a:latin typeface="Arial" panose="020B0604020202020204" pitchFamily="34" charset="0"/>
              <a:sym typeface="Symbol" panose="05050102010706020507" pitchFamily="18" charset="2"/>
            </a:endParaRPr>
          </a:p>
        </p:txBody>
      </p:sp>
      <p:sp>
        <p:nvSpPr>
          <p:cNvPr id="102403" name="Text Box 2">
            <a:extLst>
              <a:ext uri="{FF2B5EF4-FFF2-40B4-BE49-F238E27FC236}">
                <a16:creationId xmlns:a16="http://schemas.microsoft.com/office/drawing/2014/main" id="{49E1B040-3ADA-4182-94E9-8CFC1C91F0A6}"/>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Vznik ozonu v přízemních vrstvách atmosféry</a:t>
            </a:r>
          </a:p>
        </p:txBody>
      </p:sp>
    </p:spTree>
    <p:extLst>
      <p:ext uri="{BB962C8B-B14F-4D97-AF65-F5344CB8AC3E}">
        <p14:creationId xmlns:p14="http://schemas.microsoft.com/office/powerpoint/2010/main" val="60777061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3">
            <a:extLst>
              <a:ext uri="{FF2B5EF4-FFF2-40B4-BE49-F238E27FC236}">
                <a16:creationId xmlns:a16="http://schemas.microsoft.com/office/drawing/2014/main" id="{D12812A0-518B-4E61-B92E-3F22928F4D62}"/>
              </a:ext>
            </a:extLst>
          </p:cNvPr>
          <p:cNvSpPr txBox="1">
            <a:spLocks noChangeArrowheads="1"/>
          </p:cNvSpPr>
          <p:nvPr/>
        </p:nvSpPr>
        <p:spPr bwMode="auto">
          <a:xfrm>
            <a:off x="1774825" y="981075"/>
            <a:ext cx="8705850"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r>
              <a:rPr kumimoji="0" lang="cs-CZ" altLang="cs-CZ" sz="2400" dirty="0">
                <a:latin typeface="Arial" panose="020B0604020202020204" pitchFamily="34" charset="0"/>
                <a:sym typeface="Symbol" panose="05050102010706020507" pitchFamily="18" charset="2"/>
              </a:rPr>
              <a:t>Dominantní a základní krok pro vznik přízemního ozonu</a:t>
            </a:r>
            <a:r>
              <a:rPr kumimoji="0" lang="cs-CZ" altLang="cs-CZ" sz="2400" dirty="0">
                <a:solidFill>
                  <a:schemeClr val="tx1"/>
                </a:solidFill>
                <a:latin typeface="Arial" panose="020B0604020202020204" pitchFamily="34" charset="0"/>
                <a:sym typeface="Symbol" panose="05050102010706020507" pitchFamily="18" charset="2"/>
              </a:rPr>
              <a:t> </a:t>
            </a:r>
            <a:r>
              <a:rPr kumimoji="0" lang="cs-CZ" altLang="cs-CZ" sz="2400" dirty="0">
                <a:solidFill>
                  <a:srgbClr val="0000FF"/>
                </a:solidFill>
                <a:latin typeface="Arial" panose="020B0604020202020204" pitchFamily="34" charset="0"/>
                <a:sym typeface="Symbol" panose="05050102010706020507" pitchFamily="18" charset="2"/>
              </a:rPr>
              <a:t>je uvedená fotolýza NO</a:t>
            </a:r>
            <a:r>
              <a:rPr kumimoji="0" lang="cs-CZ" altLang="cs-CZ" sz="2400" baseline="-25000" dirty="0">
                <a:solidFill>
                  <a:srgbClr val="0000FF"/>
                </a:solidFill>
                <a:latin typeface="Arial" panose="020B0604020202020204" pitchFamily="34" charset="0"/>
                <a:sym typeface="Symbol" panose="05050102010706020507" pitchFamily="18" charset="2"/>
              </a:rPr>
              <a:t>2</a:t>
            </a:r>
            <a:r>
              <a:rPr kumimoji="0" lang="cs-CZ" altLang="cs-CZ" sz="2400" dirty="0">
                <a:solidFill>
                  <a:srgbClr val="0000FF"/>
                </a:solidFill>
                <a:latin typeface="Arial" panose="020B0604020202020204" pitchFamily="34" charset="0"/>
                <a:sym typeface="Symbol" panose="05050102010706020507" pitchFamily="18" charset="2"/>
              </a:rPr>
              <a:t>:</a:t>
            </a:r>
          </a:p>
          <a:p>
            <a:pPr algn="ctr" eaLnBrk="1" hangingPunct="1">
              <a:spcBef>
                <a:spcPct val="50000"/>
              </a:spcBef>
            </a:pPr>
            <a:r>
              <a:rPr kumimoji="0" lang="cs-CZ" altLang="cs-CZ" sz="2400" dirty="0">
                <a:latin typeface="Arial" panose="020B0604020202020204" pitchFamily="34" charset="0"/>
                <a:sym typeface="Symbol" panose="05050102010706020507" pitchFamily="18" charset="2"/>
              </a:rPr>
              <a:t>NO</a:t>
            </a:r>
            <a:r>
              <a:rPr kumimoji="0" lang="cs-CZ" altLang="cs-CZ" sz="2400" baseline="-25000" dirty="0">
                <a:latin typeface="Arial" panose="020B0604020202020204" pitchFamily="34" charset="0"/>
                <a:sym typeface="Symbol" panose="05050102010706020507" pitchFamily="18" charset="2"/>
              </a:rPr>
              <a:t>2</a:t>
            </a:r>
            <a:r>
              <a:rPr kumimoji="0" lang="cs-CZ" altLang="cs-CZ" sz="2400" dirty="0">
                <a:latin typeface="Arial" panose="020B0604020202020204" pitchFamily="34" charset="0"/>
                <a:sym typeface="Symbol" panose="05050102010706020507" pitchFamily="18" charset="2"/>
              </a:rPr>
              <a:t>  + O</a:t>
            </a:r>
            <a:r>
              <a:rPr kumimoji="0" lang="cs-CZ" altLang="cs-CZ" sz="2400" baseline="-25000" dirty="0">
                <a:latin typeface="Arial" panose="020B0604020202020204" pitchFamily="34" charset="0"/>
                <a:sym typeface="Symbol" panose="05050102010706020507" pitchFamily="18" charset="2"/>
              </a:rPr>
              <a:t>2</a:t>
            </a:r>
            <a:r>
              <a:rPr kumimoji="0" lang="cs-CZ" altLang="cs-CZ" sz="2400" dirty="0">
                <a:latin typeface="Arial" panose="020B0604020202020204" pitchFamily="34" charset="0"/>
                <a:sym typeface="Symbol" panose="05050102010706020507" pitchFamily="18" charset="2"/>
              </a:rPr>
              <a:t> </a:t>
            </a:r>
            <a:r>
              <a:rPr kumimoji="0" lang="cs-CZ" altLang="cs-CZ" sz="2400" dirty="0">
                <a:latin typeface="Arial" panose="020B0604020202020204" pitchFamily="34" charset="0"/>
                <a:sym typeface="Wingdings 3" panose="05040102010807070707" pitchFamily="18" charset="2"/>
              </a:rPr>
              <a:t></a:t>
            </a:r>
            <a:r>
              <a:rPr kumimoji="0" lang="cs-CZ" altLang="cs-CZ" sz="2400" dirty="0">
                <a:latin typeface="Arial" panose="020B0604020202020204" pitchFamily="34" charset="0"/>
                <a:sym typeface="Symbol" panose="05050102010706020507" pitchFamily="18" charset="2"/>
              </a:rPr>
              <a:t> NO  + O</a:t>
            </a:r>
            <a:r>
              <a:rPr kumimoji="0" lang="cs-CZ" altLang="cs-CZ" sz="2400" baseline="-25000" dirty="0">
                <a:latin typeface="Arial" panose="020B0604020202020204" pitchFamily="34" charset="0"/>
                <a:sym typeface="Symbol" panose="05050102010706020507" pitchFamily="18" charset="2"/>
              </a:rPr>
              <a:t>3</a:t>
            </a:r>
            <a:endParaRPr kumimoji="0" lang="cs-CZ" altLang="cs-CZ" sz="2400" u="sng" baseline="-25000" dirty="0">
              <a:latin typeface="Arial" panose="020B0604020202020204" pitchFamily="34" charset="0"/>
              <a:sym typeface="Symbol" panose="05050102010706020507" pitchFamily="18" charset="2"/>
            </a:endParaRPr>
          </a:p>
          <a:p>
            <a:pPr eaLnBrk="1" hangingPunct="1">
              <a:spcBef>
                <a:spcPct val="50000"/>
              </a:spcBef>
            </a:pPr>
            <a:r>
              <a:rPr kumimoji="0" lang="cs-CZ" altLang="cs-CZ" sz="2400" dirty="0">
                <a:solidFill>
                  <a:srgbClr val="0000FF"/>
                </a:solidFill>
                <a:latin typeface="Arial" panose="020B0604020202020204" pitchFamily="34" charset="0"/>
                <a:sym typeface="Symbol" panose="05050102010706020507" pitchFamily="18" charset="2"/>
              </a:rPr>
              <a:t>Zpětná reakce – oxidace NO může probíhat i pomocí dalších látek – O</a:t>
            </a:r>
            <a:r>
              <a:rPr kumimoji="0" lang="cs-CZ" altLang="cs-CZ" sz="2400" baseline="-25000" dirty="0">
                <a:solidFill>
                  <a:srgbClr val="0000FF"/>
                </a:solidFill>
                <a:latin typeface="Arial" panose="020B0604020202020204" pitchFamily="34" charset="0"/>
                <a:sym typeface="Symbol" panose="05050102010706020507" pitchFamily="18" charset="2"/>
              </a:rPr>
              <a:t>2</a:t>
            </a:r>
            <a:r>
              <a:rPr kumimoji="0" lang="cs-CZ" altLang="cs-CZ" sz="2400" dirty="0">
                <a:solidFill>
                  <a:srgbClr val="0000FF"/>
                </a:solidFill>
                <a:latin typeface="Arial" panose="020B0604020202020204" pitchFamily="34" charset="0"/>
                <a:sym typeface="Symbol" panose="05050102010706020507" pitchFamily="18" charset="2"/>
              </a:rPr>
              <a:t>, oxiradikály, organické radikály, řada VOCs.</a:t>
            </a:r>
          </a:p>
          <a:p>
            <a:pPr eaLnBrk="1" hangingPunct="1">
              <a:spcBef>
                <a:spcPct val="50000"/>
              </a:spcBef>
            </a:pPr>
            <a:r>
              <a:rPr kumimoji="0" lang="cs-CZ" altLang="cs-CZ" sz="2400" u="sng" dirty="0">
                <a:latin typeface="Arial" panose="020B0604020202020204" pitchFamily="34" charset="0"/>
                <a:sym typeface="Symbol" panose="05050102010706020507" pitchFamily="18" charset="2"/>
              </a:rPr>
              <a:t>Letní smogové situace</a:t>
            </a:r>
            <a:r>
              <a:rPr kumimoji="0" lang="cs-CZ" altLang="cs-CZ" sz="2400" dirty="0">
                <a:latin typeface="Arial" panose="020B0604020202020204" pitchFamily="34" charset="0"/>
                <a:sym typeface="Symbol" panose="05050102010706020507" pitchFamily="18" charset="2"/>
              </a:rPr>
              <a:t> –</a:t>
            </a:r>
            <a:r>
              <a:rPr kumimoji="0" lang="cs-CZ" altLang="cs-CZ" sz="2400" dirty="0">
                <a:solidFill>
                  <a:schemeClr val="tx1"/>
                </a:solidFill>
                <a:latin typeface="Arial" panose="020B0604020202020204" pitchFamily="34" charset="0"/>
                <a:sym typeface="Symbol" panose="05050102010706020507" pitchFamily="18" charset="2"/>
              </a:rPr>
              <a:t> </a:t>
            </a:r>
            <a:r>
              <a:rPr kumimoji="0" lang="cs-CZ" altLang="cs-CZ" sz="2400" dirty="0">
                <a:solidFill>
                  <a:srgbClr val="0000FF"/>
                </a:solidFill>
                <a:latin typeface="Arial" panose="020B0604020202020204" pitchFamily="34" charset="0"/>
                <a:sym typeface="Symbol" panose="05050102010706020507" pitchFamily="18" charset="2"/>
              </a:rPr>
              <a:t>značný vzestup koncentrace O</a:t>
            </a:r>
            <a:r>
              <a:rPr kumimoji="0" lang="cs-CZ" altLang="cs-CZ" sz="2400" baseline="-25000" dirty="0">
                <a:solidFill>
                  <a:srgbClr val="0000FF"/>
                </a:solidFill>
                <a:latin typeface="Arial" panose="020B0604020202020204" pitchFamily="34" charset="0"/>
                <a:sym typeface="Symbol" panose="05050102010706020507" pitchFamily="18" charset="2"/>
              </a:rPr>
              <a:t>3</a:t>
            </a:r>
            <a:r>
              <a:rPr kumimoji="0" lang="cs-CZ" altLang="cs-CZ" sz="2400" dirty="0">
                <a:solidFill>
                  <a:srgbClr val="0000FF"/>
                </a:solidFill>
                <a:latin typeface="Arial" panose="020B0604020202020204" pitchFamily="34" charset="0"/>
                <a:sym typeface="Symbol" panose="05050102010706020507" pitchFamily="18" charset="2"/>
              </a:rPr>
              <a:t> a pokles koncentrace NO</a:t>
            </a:r>
            <a:r>
              <a:rPr kumimoji="0" lang="cs-CZ" altLang="cs-CZ" sz="2400" baseline="-25000" dirty="0">
                <a:solidFill>
                  <a:srgbClr val="0000FF"/>
                </a:solidFill>
                <a:latin typeface="Arial" panose="020B0604020202020204" pitchFamily="34" charset="0"/>
                <a:sym typeface="Symbol" panose="05050102010706020507" pitchFamily="18" charset="2"/>
              </a:rPr>
              <a:t>2</a:t>
            </a:r>
            <a:r>
              <a:rPr kumimoji="0" lang="cs-CZ" altLang="cs-CZ" sz="2400" dirty="0">
                <a:solidFill>
                  <a:srgbClr val="0000FF"/>
                </a:solidFill>
                <a:latin typeface="Arial" panose="020B0604020202020204" pitchFamily="34" charset="0"/>
                <a:sym typeface="Wingdings" panose="05000000000000000000" pitchFamily="2" charset="2"/>
              </a:rPr>
              <a:t></a:t>
            </a:r>
          </a:p>
          <a:p>
            <a:pPr eaLnBrk="1" hangingPunct="1">
              <a:spcBef>
                <a:spcPct val="50000"/>
              </a:spcBef>
            </a:pPr>
            <a:r>
              <a:rPr kumimoji="0" lang="cs-CZ" altLang="cs-CZ" sz="2400" dirty="0">
                <a:solidFill>
                  <a:srgbClr val="0000FF"/>
                </a:solidFill>
                <a:latin typeface="Arial" panose="020B0604020202020204" pitchFamily="34" charset="0"/>
                <a:sym typeface="Symbol" panose="05050102010706020507" pitchFamily="18" charset="2"/>
              </a:rPr>
              <a:t>Úbytek koncentrace NO</a:t>
            </a:r>
            <a:r>
              <a:rPr kumimoji="0" lang="cs-CZ" altLang="cs-CZ" sz="2400" baseline="-25000" dirty="0">
                <a:solidFill>
                  <a:srgbClr val="0000FF"/>
                </a:solidFill>
                <a:latin typeface="Arial" panose="020B0604020202020204" pitchFamily="34" charset="0"/>
                <a:sym typeface="Symbol" panose="05050102010706020507" pitchFamily="18" charset="2"/>
              </a:rPr>
              <a:t>2</a:t>
            </a:r>
            <a:r>
              <a:rPr kumimoji="0" lang="cs-CZ" altLang="cs-CZ" sz="2400" dirty="0">
                <a:solidFill>
                  <a:srgbClr val="0000FF"/>
                </a:solidFill>
                <a:latin typeface="Arial" panose="020B0604020202020204" pitchFamily="34" charset="0"/>
                <a:sym typeface="Symbol" panose="05050102010706020507" pitchFamily="18" charset="2"/>
              </a:rPr>
              <a:t> může být způsoben řadou reakcí:</a:t>
            </a:r>
          </a:p>
          <a:p>
            <a:pPr eaLnBrk="1" hangingPunct="1">
              <a:spcBef>
                <a:spcPct val="50000"/>
              </a:spcBef>
              <a:buFontTx/>
              <a:buChar char="-"/>
            </a:pPr>
            <a:r>
              <a:rPr kumimoji="0" lang="cs-CZ" altLang="cs-CZ" sz="2400" dirty="0">
                <a:solidFill>
                  <a:srgbClr val="0000FF"/>
                </a:solidFill>
                <a:latin typeface="Arial" panose="020B0604020202020204" pitchFamily="34" charset="0"/>
                <a:sym typeface="Symbol" panose="05050102010706020507" pitchFamily="18" charset="2"/>
              </a:rPr>
              <a:t>reakce s oxiradikály na HNO</a:t>
            </a:r>
            <a:r>
              <a:rPr kumimoji="0" lang="cs-CZ" altLang="cs-CZ" sz="2400" baseline="-25000" dirty="0">
                <a:solidFill>
                  <a:srgbClr val="0000FF"/>
                </a:solidFill>
                <a:latin typeface="Arial" panose="020B0604020202020204" pitchFamily="34" charset="0"/>
                <a:sym typeface="Symbol" panose="05050102010706020507" pitchFamily="18" charset="2"/>
              </a:rPr>
              <a:t>3</a:t>
            </a:r>
            <a:r>
              <a:rPr kumimoji="0" lang="cs-CZ" altLang="cs-CZ" sz="2400" dirty="0">
                <a:solidFill>
                  <a:srgbClr val="0000FF"/>
                </a:solidFill>
                <a:latin typeface="Arial" panose="020B0604020202020204" pitchFamily="34" charset="0"/>
                <a:sym typeface="Symbol" panose="05050102010706020507" pitchFamily="18" charset="2"/>
              </a:rPr>
              <a:t>:</a:t>
            </a:r>
          </a:p>
          <a:p>
            <a:pPr algn="ctr" eaLnBrk="1" hangingPunct="1">
              <a:spcBef>
                <a:spcPct val="50000"/>
              </a:spcBef>
            </a:pPr>
            <a:r>
              <a:rPr kumimoji="0" lang="cs-CZ" altLang="cs-CZ" sz="2400" dirty="0">
                <a:latin typeface="Arial" panose="020B0604020202020204" pitchFamily="34" charset="0"/>
                <a:sym typeface="Symbol" panose="05050102010706020507" pitchFamily="18" charset="2"/>
              </a:rPr>
              <a:t>NO</a:t>
            </a:r>
            <a:r>
              <a:rPr kumimoji="0" lang="cs-CZ" altLang="cs-CZ" sz="2400" baseline="-25000" dirty="0">
                <a:latin typeface="Arial" panose="020B0604020202020204" pitchFamily="34" charset="0"/>
                <a:sym typeface="Symbol" panose="05050102010706020507" pitchFamily="18" charset="2"/>
              </a:rPr>
              <a:t>2</a:t>
            </a:r>
            <a:r>
              <a:rPr kumimoji="0" lang="cs-CZ" altLang="cs-CZ" sz="2400" dirty="0">
                <a:latin typeface="Arial" panose="020B0604020202020204" pitchFamily="34" charset="0"/>
                <a:sym typeface="Symbol" panose="05050102010706020507" pitchFamily="18" charset="2"/>
              </a:rPr>
              <a:t>  + OH</a:t>
            </a:r>
            <a:r>
              <a:rPr kumimoji="0" lang="cs-CZ" altLang="cs-CZ" sz="1800" dirty="0">
                <a:latin typeface="Arial" panose="020B0604020202020204" pitchFamily="34" charset="0"/>
                <a:sym typeface="Wingdings" panose="05000000000000000000" pitchFamily="2" charset="2"/>
              </a:rPr>
              <a:t></a:t>
            </a:r>
            <a:r>
              <a:rPr kumimoji="0" lang="cs-CZ" altLang="cs-CZ" sz="2400" dirty="0">
                <a:latin typeface="Arial" panose="020B0604020202020204" pitchFamily="34" charset="0"/>
                <a:sym typeface="Symbol" panose="05050102010706020507" pitchFamily="18" charset="2"/>
              </a:rPr>
              <a:t>  HNO</a:t>
            </a:r>
            <a:r>
              <a:rPr kumimoji="0" lang="cs-CZ" altLang="cs-CZ" sz="2400" baseline="-25000" dirty="0">
                <a:latin typeface="Arial" panose="020B0604020202020204" pitchFamily="34" charset="0"/>
                <a:sym typeface="Symbol" panose="05050102010706020507" pitchFamily="18" charset="2"/>
              </a:rPr>
              <a:t>3</a:t>
            </a:r>
            <a:endParaRPr kumimoji="0" lang="cs-CZ" altLang="cs-CZ" sz="2400" dirty="0">
              <a:latin typeface="Arial" panose="020B0604020202020204" pitchFamily="34" charset="0"/>
              <a:sym typeface="Symbol" panose="05050102010706020507" pitchFamily="18" charset="2"/>
            </a:endParaRPr>
          </a:p>
          <a:p>
            <a:pPr eaLnBrk="1" hangingPunct="1">
              <a:spcBef>
                <a:spcPct val="50000"/>
              </a:spcBef>
            </a:pPr>
            <a:endParaRPr kumimoji="0" lang="cs-CZ" altLang="cs-CZ" sz="2400" dirty="0">
              <a:latin typeface="Arial" panose="020B0604020202020204" pitchFamily="34" charset="0"/>
              <a:sym typeface="Symbol" panose="05050102010706020507" pitchFamily="18" charset="2"/>
            </a:endParaRPr>
          </a:p>
        </p:txBody>
      </p:sp>
      <p:sp>
        <p:nvSpPr>
          <p:cNvPr id="103427" name="Text Box 2">
            <a:extLst>
              <a:ext uri="{FF2B5EF4-FFF2-40B4-BE49-F238E27FC236}">
                <a16:creationId xmlns:a16="http://schemas.microsoft.com/office/drawing/2014/main" id="{7A15B3A4-7219-424C-975A-7716D98D0A59}"/>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Vznik ozonu v přízemních vrstvách atmosféry</a:t>
            </a:r>
          </a:p>
        </p:txBody>
      </p:sp>
    </p:spTree>
    <p:extLst>
      <p:ext uri="{BB962C8B-B14F-4D97-AF65-F5344CB8AC3E}">
        <p14:creationId xmlns:p14="http://schemas.microsoft.com/office/powerpoint/2010/main" val="86596084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3">
            <a:extLst>
              <a:ext uri="{FF2B5EF4-FFF2-40B4-BE49-F238E27FC236}">
                <a16:creationId xmlns:a16="http://schemas.microsoft.com/office/drawing/2014/main" id="{8A1DF415-EB00-4F78-84EA-F06B9E007FCF}"/>
              </a:ext>
            </a:extLst>
          </p:cNvPr>
          <p:cNvSpPr txBox="1">
            <a:spLocks noChangeArrowheads="1"/>
          </p:cNvSpPr>
          <p:nvPr/>
        </p:nvSpPr>
        <p:spPr bwMode="auto">
          <a:xfrm>
            <a:off x="1771651" y="1054100"/>
            <a:ext cx="8766175" cy="5586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sym typeface="Symbol" panose="05050102010706020507" pitchFamily="18" charset="2"/>
              </a:rPr>
              <a:t>za přebytku O</a:t>
            </a:r>
            <a:r>
              <a:rPr kumimoji="0" lang="cs-CZ" altLang="cs-CZ" sz="2400" baseline="-25000" dirty="0">
                <a:solidFill>
                  <a:srgbClr val="0000FF"/>
                </a:solidFill>
                <a:latin typeface="Arial" panose="020B0604020202020204" pitchFamily="34" charset="0"/>
                <a:sym typeface="Symbol" panose="05050102010706020507" pitchFamily="18" charset="2"/>
              </a:rPr>
              <a:t>3</a:t>
            </a:r>
            <a:r>
              <a:rPr kumimoji="0" lang="cs-CZ" altLang="cs-CZ" sz="2400" dirty="0">
                <a:solidFill>
                  <a:srgbClr val="0000FF"/>
                </a:solidFill>
                <a:latin typeface="Arial" panose="020B0604020202020204" pitchFamily="34" charset="0"/>
                <a:sym typeface="Symbol" panose="05050102010706020507" pitchFamily="18" charset="2"/>
              </a:rPr>
              <a:t> a v přítomnosti vodní páry vzniká z NO</a:t>
            </a:r>
            <a:r>
              <a:rPr kumimoji="0" lang="cs-CZ" altLang="cs-CZ" sz="2400" baseline="-25000" dirty="0">
                <a:solidFill>
                  <a:srgbClr val="0000FF"/>
                </a:solidFill>
                <a:latin typeface="Arial" panose="020B0604020202020204" pitchFamily="34" charset="0"/>
                <a:sym typeface="Symbol" panose="05050102010706020507" pitchFamily="18" charset="2"/>
              </a:rPr>
              <a:t>2</a:t>
            </a:r>
            <a:r>
              <a:rPr kumimoji="0" lang="cs-CZ" altLang="cs-CZ" sz="2400" dirty="0">
                <a:solidFill>
                  <a:srgbClr val="0000FF"/>
                </a:solidFill>
                <a:latin typeface="Arial" panose="020B0604020202020204" pitchFamily="34" charset="0"/>
                <a:sym typeface="Symbol" panose="05050102010706020507" pitchFamily="18" charset="2"/>
              </a:rPr>
              <a:t> HNO</a:t>
            </a:r>
            <a:r>
              <a:rPr kumimoji="0" lang="cs-CZ" altLang="cs-CZ" sz="2400" baseline="-25000" dirty="0">
                <a:solidFill>
                  <a:srgbClr val="0000FF"/>
                </a:solidFill>
                <a:latin typeface="Arial" panose="020B0604020202020204" pitchFamily="34" charset="0"/>
                <a:sym typeface="Symbol" panose="05050102010706020507" pitchFamily="18" charset="2"/>
              </a:rPr>
              <a:t>3</a:t>
            </a:r>
            <a:r>
              <a:rPr kumimoji="0" lang="cs-CZ" altLang="cs-CZ" sz="2400" dirty="0">
                <a:solidFill>
                  <a:srgbClr val="0000FF"/>
                </a:solidFill>
                <a:latin typeface="Arial" panose="020B0604020202020204" pitchFamily="34" charset="0"/>
                <a:sym typeface="Symbol" panose="05050102010706020507" pitchFamily="18" charset="2"/>
              </a:rPr>
              <a:t>:</a:t>
            </a:r>
          </a:p>
          <a:p>
            <a:pPr algn="ctr" eaLnBrk="1" hangingPunct="1">
              <a:spcBef>
                <a:spcPct val="50000"/>
              </a:spcBef>
            </a:pPr>
            <a:r>
              <a:rPr kumimoji="0" lang="cs-CZ" altLang="cs-CZ" sz="2400" dirty="0">
                <a:latin typeface="Arial" panose="020B0604020202020204" pitchFamily="34" charset="0"/>
                <a:sym typeface="Symbol" panose="05050102010706020507" pitchFamily="18" charset="2"/>
              </a:rPr>
              <a:t>2 NO</a:t>
            </a:r>
            <a:r>
              <a:rPr kumimoji="0" lang="cs-CZ" altLang="cs-CZ" sz="2400" baseline="-25000" dirty="0">
                <a:latin typeface="Arial" panose="020B0604020202020204" pitchFamily="34" charset="0"/>
                <a:sym typeface="Symbol" panose="05050102010706020507" pitchFamily="18" charset="2"/>
              </a:rPr>
              <a:t>2</a:t>
            </a:r>
            <a:r>
              <a:rPr kumimoji="0" lang="cs-CZ" altLang="cs-CZ" sz="2400" dirty="0">
                <a:latin typeface="Arial" panose="020B0604020202020204" pitchFamily="34" charset="0"/>
                <a:sym typeface="Symbol" panose="05050102010706020507" pitchFamily="18" charset="2"/>
              </a:rPr>
              <a:t>  +  O</a:t>
            </a:r>
            <a:r>
              <a:rPr kumimoji="0" lang="cs-CZ" altLang="cs-CZ" sz="2400" baseline="-25000" dirty="0">
                <a:latin typeface="Arial" panose="020B0604020202020204" pitchFamily="34" charset="0"/>
                <a:sym typeface="Symbol" panose="05050102010706020507" pitchFamily="18" charset="2"/>
              </a:rPr>
              <a:t>3</a:t>
            </a:r>
            <a:r>
              <a:rPr kumimoji="0" lang="cs-CZ" altLang="cs-CZ" sz="2400" dirty="0">
                <a:latin typeface="Arial" panose="020B0604020202020204" pitchFamily="34" charset="0"/>
                <a:sym typeface="Symbol" panose="05050102010706020507" pitchFamily="18" charset="2"/>
              </a:rPr>
              <a:t>   N</a:t>
            </a:r>
            <a:r>
              <a:rPr kumimoji="0" lang="cs-CZ" altLang="cs-CZ" sz="2400" baseline="-25000" dirty="0">
                <a:latin typeface="Arial" panose="020B0604020202020204" pitchFamily="34" charset="0"/>
                <a:sym typeface="Symbol" panose="05050102010706020507" pitchFamily="18" charset="2"/>
              </a:rPr>
              <a:t>2</a:t>
            </a:r>
            <a:r>
              <a:rPr kumimoji="0" lang="cs-CZ" altLang="cs-CZ" sz="2400" dirty="0">
                <a:latin typeface="Arial" panose="020B0604020202020204" pitchFamily="34" charset="0"/>
                <a:sym typeface="Symbol" panose="05050102010706020507" pitchFamily="18" charset="2"/>
              </a:rPr>
              <a:t>O</a:t>
            </a:r>
            <a:r>
              <a:rPr kumimoji="0" lang="cs-CZ" altLang="cs-CZ" sz="2400" baseline="-25000" dirty="0">
                <a:latin typeface="Arial" panose="020B0604020202020204" pitchFamily="34" charset="0"/>
                <a:sym typeface="Symbol" panose="05050102010706020507" pitchFamily="18" charset="2"/>
              </a:rPr>
              <a:t>5</a:t>
            </a:r>
            <a:r>
              <a:rPr kumimoji="0" lang="cs-CZ" altLang="cs-CZ" sz="2400" dirty="0">
                <a:latin typeface="Arial" panose="020B0604020202020204" pitchFamily="34" charset="0"/>
                <a:sym typeface="Symbol" panose="05050102010706020507" pitchFamily="18" charset="2"/>
              </a:rPr>
              <a:t>  + O</a:t>
            </a:r>
            <a:r>
              <a:rPr kumimoji="0" lang="cs-CZ" altLang="cs-CZ" sz="2400" baseline="-25000" dirty="0">
                <a:latin typeface="Arial" panose="020B0604020202020204" pitchFamily="34" charset="0"/>
                <a:sym typeface="Symbol" panose="05050102010706020507" pitchFamily="18" charset="2"/>
              </a:rPr>
              <a:t>2</a:t>
            </a:r>
            <a:endParaRPr kumimoji="0" lang="cs-CZ" altLang="cs-CZ" sz="2400" dirty="0">
              <a:latin typeface="Arial" panose="020B0604020202020204" pitchFamily="34" charset="0"/>
              <a:sym typeface="Symbol" panose="05050102010706020507" pitchFamily="18" charset="2"/>
            </a:endParaRPr>
          </a:p>
          <a:p>
            <a:pPr algn="ctr" eaLnBrk="1" hangingPunct="1">
              <a:spcBef>
                <a:spcPct val="50000"/>
              </a:spcBef>
            </a:pPr>
            <a:r>
              <a:rPr kumimoji="0" lang="cs-CZ" altLang="cs-CZ" sz="2400" dirty="0">
                <a:latin typeface="Arial" panose="020B0604020202020204" pitchFamily="34" charset="0"/>
                <a:sym typeface="Symbol" panose="05050102010706020507" pitchFamily="18" charset="2"/>
              </a:rPr>
              <a:t>N</a:t>
            </a:r>
            <a:r>
              <a:rPr kumimoji="0" lang="cs-CZ" altLang="cs-CZ" sz="2400" baseline="-25000" dirty="0">
                <a:latin typeface="Arial" panose="020B0604020202020204" pitchFamily="34" charset="0"/>
                <a:sym typeface="Symbol" panose="05050102010706020507" pitchFamily="18" charset="2"/>
              </a:rPr>
              <a:t>2</a:t>
            </a:r>
            <a:r>
              <a:rPr kumimoji="0" lang="cs-CZ" altLang="cs-CZ" sz="2400" dirty="0">
                <a:latin typeface="Arial" panose="020B0604020202020204" pitchFamily="34" charset="0"/>
                <a:sym typeface="Symbol" panose="05050102010706020507" pitchFamily="18" charset="2"/>
              </a:rPr>
              <a:t>O</a:t>
            </a:r>
            <a:r>
              <a:rPr kumimoji="0" lang="cs-CZ" altLang="cs-CZ" sz="2400" baseline="-25000" dirty="0">
                <a:latin typeface="Arial" panose="020B0604020202020204" pitchFamily="34" charset="0"/>
                <a:sym typeface="Symbol" panose="05050102010706020507" pitchFamily="18" charset="2"/>
              </a:rPr>
              <a:t>5</a:t>
            </a:r>
            <a:r>
              <a:rPr kumimoji="0" lang="cs-CZ" altLang="cs-CZ" sz="2400" dirty="0">
                <a:latin typeface="Arial" panose="020B0604020202020204" pitchFamily="34" charset="0"/>
                <a:sym typeface="Symbol" panose="05050102010706020507" pitchFamily="18" charset="2"/>
              </a:rPr>
              <a:t>  + H</a:t>
            </a:r>
            <a:r>
              <a:rPr kumimoji="0" lang="cs-CZ" altLang="cs-CZ" sz="2400" baseline="-25000" dirty="0">
                <a:latin typeface="Arial" panose="020B0604020202020204" pitchFamily="34" charset="0"/>
                <a:sym typeface="Symbol" panose="05050102010706020507" pitchFamily="18" charset="2"/>
              </a:rPr>
              <a:t>2</a:t>
            </a:r>
            <a:r>
              <a:rPr kumimoji="0" lang="cs-CZ" altLang="cs-CZ" sz="2400" dirty="0">
                <a:latin typeface="Arial" panose="020B0604020202020204" pitchFamily="34" charset="0"/>
                <a:sym typeface="Symbol" panose="05050102010706020507" pitchFamily="18" charset="2"/>
              </a:rPr>
              <a:t>O   2 HNO</a:t>
            </a:r>
            <a:r>
              <a:rPr kumimoji="0" lang="cs-CZ" altLang="cs-CZ" sz="2400" baseline="-25000" dirty="0">
                <a:latin typeface="Arial" panose="020B0604020202020204" pitchFamily="34" charset="0"/>
                <a:sym typeface="Symbol" panose="05050102010706020507" pitchFamily="18" charset="2"/>
              </a:rPr>
              <a:t>3</a:t>
            </a:r>
            <a:endParaRPr kumimoji="0" lang="cs-CZ" altLang="cs-CZ" sz="2400" dirty="0">
              <a:latin typeface="Arial" panose="020B0604020202020204" pitchFamily="34" charset="0"/>
              <a:sym typeface="Symbol" panose="05050102010706020507" pitchFamily="18" charset="2"/>
            </a:endParaRPr>
          </a:p>
          <a:p>
            <a:pPr eaLnBrk="1" hangingPunct="1">
              <a:spcBef>
                <a:spcPct val="50000"/>
              </a:spcBef>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sym typeface="Symbol" panose="05050102010706020507" pitchFamily="18" charset="2"/>
              </a:rPr>
              <a:t>NO</a:t>
            </a:r>
            <a:r>
              <a:rPr kumimoji="0" lang="cs-CZ" altLang="cs-CZ" sz="2400" baseline="-25000" dirty="0">
                <a:solidFill>
                  <a:srgbClr val="0000FF"/>
                </a:solidFill>
                <a:latin typeface="Arial" panose="020B0604020202020204" pitchFamily="34" charset="0"/>
                <a:sym typeface="Symbol" panose="05050102010706020507" pitchFamily="18" charset="2"/>
              </a:rPr>
              <a:t>2</a:t>
            </a:r>
            <a:r>
              <a:rPr kumimoji="0" lang="cs-CZ" altLang="cs-CZ" sz="2400" dirty="0">
                <a:solidFill>
                  <a:srgbClr val="0000FF"/>
                </a:solidFill>
                <a:latin typeface="Arial" panose="020B0604020202020204" pitchFamily="34" charset="0"/>
                <a:sym typeface="Symbol" panose="05050102010706020507" pitchFamily="18" charset="2"/>
              </a:rPr>
              <a:t> reaguje s fotodisociovanými uhlovodíky za vzniku peroxyacylnitrátů (PANs):</a:t>
            </a:r>
          </a:p>
          <a:p>
            <a:pPr eaLnBrk="1" hangingPunct="1">
              <a:spcBef>
                <a:spcPct val="50000"/>
              </a:spcBef>
            </a:pPr>
            <a:endParaRPr kumimoji="0" lang="cs-CZ" altLang="cs-CZ" sz="1400" dirty="0">
              <a:solidFill>
                <a:srgbClr val="0000FF"/>
              </a:solidFill>
              <a:latin typeface="Arial" panose="020B0604020202020204" pitchFamily="34" charset="0"/>
              <a:sym typeface="Symbol" panose="05050102010706020507" pitchFamily="18" charset="2"/>
            </a:endParaRPr>
          </a:p>
          <a:p>
            <a:pPr algn="ctr" eaLnBrk="1" hangingPunct="1">
              <a:spcBef>
                <a:spcPct val="50000"/>
              </a:spcBef>
            </a:pPr>
            <a:r>
              <a:rPr kumimoji="0" lang="cs-CZ" altLang="cs-CZ" sz="2400" dirty="0">
                <a:latin typeface="Arial" panose="020B0604020202020204" pitchFamily="34" charset="0"/>
                <a:sym typeface="Symbol" panose="05050102010706020507" pitchFamily="18" charset="2"/>
              </a:rPr>
              <a:t>RCHO  + h</a:t>
            </a:r>
            <a:r>
              <a:rPr kumimoji="0" lang="cs-CZ" altLang="cs-CZ" sz="2400" dirty="0">
                <a:latin typeface="Symbol" panose="05050102010706020507" pitchFamily="18" charset="2"/>
                <a:sym typeface="Symbol" panose="05050102010706020507" pitchFamily="18" charset="2"/>
              </a:rPr>
              <a:t>n</a:t>
            </a:r>
            <a:r>
              <a:rPr kumimoji="0" lang="cs-CZ" altLang="cs-CZ" sz="2400" dirty="0">
                <a:latin typeface="Arial" panose="020B0604020202020204" pitchFamily="34" charset="0"/>
                <a:sym typeface="Symbol" panose="05050102010706020507" pitchFamily="18" charset="2"/>
              </a:rPr>
              <a:t>   RCO</a:t>
            </a:r>
            <a:r>
              <a:rPr kumimoji="0" lang="cs-CZ" altLang="cs-CZ" sz="2400" dirty="0">
                <a:latin typeface="Arial" panose="020B0604020202020204" pitchFamily="34" charset="0"/>
                <a:sym typeface="Wingdings" panose="05000000000000000000" pitchFamily="2" charset="2"/>
              </a:rPr>
              <a:t></a:t>
            </a:r>
            <a:r>
              <a:rPr kumimoji="0" lang="cs-CZ" altLang="cs-CZ" sz="2400" dirty="0">
                <a:latin typeface="Arial" panose="020B0604020202020204" pitchFamily="34" charset="0"/>
                <a:sym typeface="Symbol" panose="05050102010706020507" pitchFamily="18" charset="2"/>
              </a:rPr>
              <a:t> + H</a:t>
            </a:r>
            <a:r>
              <a:rPr kumimoji="0" lang="cs-CZ" altLang="cs-CZ" sz="2400" dirty="0">
                <a:latin typeface="Arial" panose="020B0604020202020204" pitchFamily="34" charset="0"/>
                <a:sym typeface="Wingdings" panose="05000000000000000000" pitchFamily="2" charset="2"/>
              </a:rPr>
              <a:t></a:t>
            </a:r>
            <a:r>
              <a:rPr kumimoji="0" lang="cs-CZ" altLang="cs-CZ" sz="2400" baseline="30000" dirty="0">
                <a:latin typeface="Arial" panose="020B0604020202020204" pitchFamily="34" charset="0"/>
                <a:sym typeface="Symbol" panose="05050102010706020507" pitchFamily="18" charset="2"/>
              </a:rPr>
              <a:t>  </a:t>
            </a:r>
            <a:r>
              <a:rPr kumimoji="0" lang="cs-CZ" altLang="cs-CZ" sz="2400" dirty="0">
                <a:latin typeface="Arial" panose="020B0604020202020204" pitchFamily="34" charset="0"/>
                <a:sym typeface="Symbol" panose="05050102010706020507" pitchFamily="18" charset="2"/>
              </a:rPr>
              <a:t>- fotodisociace aldehydů</a:t>
            </a:r>
          </a:p>
          <a:p>
            <a:pPr algn="ctr" eaLnBrk="1" hangingPunct="1">
              <a:spcBef>
                <a:spcPct val="50000"/>
              </a:spcBef>
            </a:pPr>
            <a:r>
              <a:rPr kumimoji="0" lang="cs-CZ" altLang="cs-CZ" sz="2400" dirty="0">
                <a:latin typeface="Arial" panose="020B0604020202020204" pitchFamily="34" charset="0"/>
                <a:sym typeface="Symbol" panose="05050102010706020507" pitchFamily="18" charset="2"/>
              </a:rPr>
              <a:t>RCO</a:t>
            </a:r>
            <a:r>
              <a:rPr kumimoji="0" lang="cs-CZ" altLang="cs-CZ" sz="2400" dirty="0">
                <a:latin typeface="Arial" panose="020B0604020202020204" pitchFamily="34" charset="0"/>
                <a:sym typeface="Wingdings" panose="05000000000000000000" pitchFamily="2" charset="2"/>
              </a:rPr>
              <a:t></a:t>
            </a:r>
            <a:r>
              <a:rPr kumimoji="0" lang="cs-CZ" altLang="cs-CZ" sz="2400" dirty="0">
                <a:latin typeface="Arial" panose="020B0604020202020204" pitchFamily="34" charset="0"/>
                <a:sym typeface="Symbol" panose="05050102010706020507" pitchFamily="18" charset="2"/>
              </a:rPr>
              <a:t> + O</a:t>
            </a:r>
            <a:r>
              <a:rPr kumimoji="0" lang="cs-CZ" altLang="cs-CZ" sz="2400" baseline="-25000" dirty="0">
                <a:latin typeface="Arial" panose="020B0604020202020204" pitchFamily="34" charset="0"/>
                <a:sym typeface="Symbol" panose="05050102010706020507" pitchFamily="18" charset="2"/>
              </a:rPr>
              <a:t>2</a:t>
            </a:r>
            <a:r>
              <a:rPr kumimoji="0" lang="cs-CZ" altLang="cs-CZ" sz="2400" dirty="0">
                <a:latin typeface="Arial" panose="020B0604020202020204" pitchFamily="34" charset="0"/>
                <a:sym typeface="Symbol" panose="05050102010706020507" pitchFamily="18" charset="2"/>
              </a:rPr>
              <a:t>   RC(=O)OO</a:t>
            </a:r>
            <a:r>
              <a:rPr kumimoji="0" lang="cs-CZ" altLang="cs-CZ" sz="2400" dirty="0">
                <a:latin typeface="Arial" panose="020B0604020202020204" pitchFamily="34" charset="0"/>
                <a:sym typeface="Wingdings" panose="05000000000000000000" pitchFamily="2" charset="2"/>
              </a:rPr>
              <a:t></a:t>
            </a:r>
            <a:r>
              <a:rPr kumimoji="0" lang="cs-CZ" altLang="cs-CZ" sz="2400" baseline="30000" dirty="0">
                <a:latin typeface="Arial" panose="020B0604020202020204" pitchFamily="34" charset="0"/>
                <a:sym typeface="Symbol" panose="05050102010706020507" pitchFamily="18" charset="2"/>
              </a:rPr>
              <a:t>  </a:t>
            </a:r>
            <a:r>
              <a:rPr kumimoji="0" lang="cs-CZ" altLang="cs-CZ" sz="2400" dirty="0">
                <a:latin typeface="Arial" panose="020B0604020202020204" pitchFamily="34" charset="0"/>
                <a:sym typeface="Symbol" panose="05050102010706020507" pitchFamily="18" charset="2"/>
              </a:rPr>
              <a:t>-</a:t>
            </a:r>
            <a:r>
              <a:rPr kumimoji="0" lang="cs-CZ" altLang="cs-CZ" sz="2400" baseline="30000" dirty="0">
                <a:latin typeface="Arial" panose="020B0604020202020204" pitchFamily="34" charset="0"/>
                <a:sym typeface="Symbol" panose="05050102010706020507" pitchFamily="18" charset="2"/>
              </a:rPr>
              <a:t> </a:t>
            </a:r>
            <a:r>
              <a:rPr kumimoji="0" lang="cs-CZ" altLang="cs-CZ" sz="2400" dirty="0">
                <a:latin typeface="Arial" panose="020B0604020202020204" pitchFamily="34" charset="0"/>
                <a:sym typeface="Symbol" panose="05050102010706020507" pitchFamily="18" charset="2"/>
              </a:rPr>
              <a:t>tvorba peroxyacylových radikálů</a:t>
            </a:r>
          </a:p>
          <a:p>
            <a:pPr algn="ctr" eaLnBrk="1" hangingPunct="1">
              <a:spcBef>
                <a:spcPct val="50000"/>
              </a:spcBef>
            </a:pPr>
            <a:r>
              <a:rPr kumimoji="0" lang="cs-CZ" altLang="cs-CZ" sz="2400" dirty="0">
                <a:latin typeface="Arial" panose="020B0604020202020204" pitchFamily="34" charset="0"/>
                <a:sym typeface="Symbol" panose="05050102010706020507" pitchFamily="18" charset="2"/>
              </a:rPr>
              <a:t>RC(=O)OO</a:t>
            </a:r>
            <a:r>
              <a:rPr kumimoji="0" lang="cs-CZ" altLang="cs-CZ" sz="2400" dirty="0">
                <a:latin typeface="Arial" panose="020B0604020202020204" pitchFamily="34" charset="0"/>
                <a:sym typeface="Wingdings" panose="05000000000000000000" pitchFamily="2" charset="2"/>
              </a:rPr>
              <a:t></a:t>
            </a:r>
            <a:r>
              <a:rPr kumimoji="0" lang="cs-CZ" altLang="cs-CZ" sz="2400" dirty="0">
                <a:latin typeface="Arial" panose="020B0604020202020204" pitchFamily="34" charset="0"/>
                <a:sym typeface="Symbol" panose="05050102010706020507" pitchFamily="18" charset="2"/>
              </a:rPr>
              <a:t> + NO</a:t>
            </a:r>
            <a:r>
              <a:rPr kumimoji="0" lang="cs-CZ" altLang="cs-CZ" sz="2400" baseline="-25000" dirty="0">
                <a:latin typeface="Arial" panose="020B0604020202020204" pitchFamily="34" charset="0"/>
                <a:sym typeface="Symbol" panose="05050102010706020507" pitchFamily="18" charset="2"/>
              </a:rPr>
              <a:t>2</a:t>
            </a:r>
            <a:r>
              <a:rPr kumimoji="0" lang="cs-CZ" altLang="cs-CZ" sz="2400" dirty="0">
                <a:latin typeface="Arial" panose="020B0604020202020204" pitchFamily="34" charset="0"/>
                <a:sym typeface="Symbol" panose="05050102010706020507" pitchFamily="18" charset="2"/>
              </a:rPr>
              <a:t>  RC(=O)OONO</a:t>
            </a:r>
            <a:r>
              <a:rPr kumimoji="0" lang="cs-CZ" altLang="cs-CZ" sz="2400" baseline="-25000" dirty="0">
                <a:latin typeface="Arial" panose="020B0604020202020204" pitchFamily="34" charset="0"/>
                <a:sym typeface="Symbol" panose="05050102010706020507" pitchFamily="18" charset="2"/>
              </a:rPr>
              <a:t>2 </a:t>
            </a:r>
            <a:r>
              <a:rPr kumimoji="0" lang="cs-CZ" altLang="cs-CZ" sz="2400" dirty="0">
                <a:latin typeface="Arial" panose="020B0604020202020204" pitchFamily="34" charset="0"/>
                <a:sym typeface="Symbol" panose="05050102010706020507" pitchFamily="18" charset="2"/>
              </a:rPr>
              <a:t>-</a:t>
            </a:r>
            <a:r>
              <a:rPr kumimoji="0" lang="cs-CZ" altLang="cs-CZ" sz="2400" baseline="-25000" dirty="0">
                <a:latin typeface="Arial" panose="020B0604020202020204" pitchFamily="34" charset="0"/>
                <a:sym typeface="Symbol" panose="05050102010706020507" pitchFamily="18" charset="2"/>
              </a:rPr>
              <a:t> </a:t>
            </a:r>
            <a:r>
              <a:rPr kumimoji="0" lang="cs-CZ" altLang="cs-CZ" sz="2400" dirty="0">
                <a:latin typeface="Arial" panose="020B0604020202020204" pitchFamily="34" charset="0"/>
                <a:sym typeface="Symbol" panose="05050102010706020507" pitchFamily="18" charset="2"/>
              </a:rPr>
              <a:t>tvorba peroxyacylnitrátů</a:t>
            </a:r>
          </a:p>
        </p:txBody>
      </p:sp>
      <p:sp>
        <p:nvSpPr>
          <p:cNvPr id="104451" name="Text Box 2">
            <a:extLst>
              <a:ext uri="{FF2B5EF4-FFF2-40B4-BE49-F238E27FC236}">
                <a16:creationId xmlns:a16="http://schemas.microsoft.com/office/drawing/2014/main" id="{A24A0C80-29EE-4A07-8DBA-428B03456EE1}"/>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Vznik ozonu v přízemních vrstvách atmosféry</a:t>
            </a:r>
          </a:p>
        </p:txBody>
      </p:sp>
    </p:spTree>
    <p:extLst>
      <p:ext uri="{BB962C8B-B14F-4D97-AF65-F5344CB8AC3E}">
        <p14:creationId xmlns:p14="http://schemas.microsoft.com/office/powerpoint/2010/main" val="260758407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3">
            <a:extLst>
              <a:ext uri="{FF2B5EF4-FFF2-40B4-BE49-F238E27FC236}">
                <a16:creationId xmlns:a16="http://schemas.microsoft.com/office/drawing/2014/main" id="{725F3F4E-F882-42BD-B51E-34C6355B1CF4}"/>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Rozložení a toky uhlíku v biosféře</a:t>
            </a:r>
          </a:p>
        </p:txBody>
      </p:sp>
      <p:pic>
        <p:nvPicPr>
          <p:cNvPr id="4099" name="Picture 4" descr="Mih7-1">
            <a:extLst>
              <a:ext uri="{FF2B5EF4-FFF2-40B4-BE49-F238E27FC236}">
                <a16:creationId xmlns:a16="http://schemas.microsoft.com/office/drawing/2014/main" id="{46309A5A-B595-4F31-9CB5-A98C78AF3D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550" y="981076"/>
            <a:ext cx="7086600" cy="56419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50499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053">
            <a:extLst>
              <a:ext uri="{FF2B5EF4-FFF2-40B4-BE49-F238E27FC236}">
                <a16:creationId xmlns:a16="http://schemas.microsoft.com/office/drawing/2014/main" id="{D6D181A6-414E-4E67-A2FE-28AB897716A1}"/>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Biogeochemický cyklus uhlíku: atmosféra</a:t>
            </a:r>
          </a:p>
        </p:txBody>
      </p:sp>
      <p:sp>
        <p:nvSpPr>
          <p:cNvPr id="6147" name="Text Box 2054">
            <a:extLst>
              <a:ext uri="{FF2B5EF4-FFF2-40B4-BE49-F238E27FC236}">
                <a16:creationId xmlns:a16="http://schemas.microsoft.com/office/drawing/2014/main" id="{782FC111-8693-4D1C-8FC0-B1C45AB6A253}"/>
              </a:ext>
            </a:extLst>
          </p:cNvPr>
          <p:cNvSpPr txBox="1">
            <a:spLocks noChangeArrowheads="1"/>
          </p:cNvSpPr>
          <p:nvPr/>
        </p:nvSpPr>
        <p:spPr bwMode="auto">
          <a:xfrm>
            <a:off x="1052945" y="914401"/>
            <a:ext cx="10141527"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3023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cs-CZ" altLang="cs-CZ" sz="2400" dirty="0">
                <a:solidFill>
                  <a:srgbClr val="0000FF"/>
                </a:solidFill>
                <a:latin typeface="Arial" panose="020B0604020202020204" pitchFamily="34" charset="0"/>
              </a:rPr>
              <a:t>Uhlík je v atmosféře zastoupen </a:t>
            </a:r>
            <a:r>
              <a:rPr lang="cs-CZ" altLang="cs-CZ" sz="2400" dirty="0">
                <a:latin typeface="Arial" panose="020B0604020202020204" pitchFamily="34" charset="0"/>
              </a:rPr>
              <a:t>zejména CO</a:t>
            </a:r>
            <a:r>
              <a:rPr lang="cs-CZ" altLang="cs-CZ" sz="2400" baseline="-25000" dirty="0">
                <a:latin typeface="Arial" panose="020B0604020202020204" pitchFamily="34" charset="0"/>
              </a:rPr>
              <a:t>2</a:t>
            </a:r>
            <a:r>
              <a:rPr lang="cs-CZ" altLang="cs-CZ" sz="2400" dirty="0">
                <a:latin typeface="Arial" panose="020B0604020202020204" pitchFamily="34" charset="0"/>
              </a:rPr>
              <a:t>, méně CH</a:t>
            </a:r>
            <a:r>
              <a:rPr lang="cs-CZ" altLang="cs-CZ" sz="2400" baseline="-25000" dirty="0">
                <a:latin typeface="Arial" panose="020B0604020202020204" pitchFamily="34" charset="0"/>
              </a:rPr>
              <a:t>4</a:t>
            </a:r>
          </a:p>
          <a:p>
            <a:endParaRPr lang="cs-CZ" altLang="cs-CZ" sz="2400" baseline="-25000" dirty="0">
              <a:solidFill>
                <a:srgbClr val="0000FF"/>
              </a:solidFill>
              <a:latin typeface="Arial" panose="020B0604020202020204" pitchFamily="34" charset="0"/>
            </a:endParaRPr>
          </a:p>
          <a:p>
            <a:pPr>
              <a:buClr>
                <a:srgbClr val="0000FF"/>
              </a:buClr>
              <a:buSzPct val="75000"/>
              <a:buFont typeface="Wingdings" panose="05000000000000000000" pitchFamily="2" charset="2"/>
              <a:buChar char="Ä"/>
            </a:pPr>
            <a:r>
              <a:rPr lang="cs-CZ" altLang="cs-CZ" sz="2400" dirty="0">
                <a:latin typeface="Arial" panose="020B0604020202020204" pitchFamily="34" charset="0"/>
              </a:rPr>
              <a:t>CO</a:t>
            </a:r>
            <a:r>
              <a:rPr lang="cs-CZ" altLang="cs-CZ" sz="2400" baseline="-25000" dirty="0">
                <a:latin typeface="Arial" panose="020B0604020202020204" pitchFamily="34" charset="0"/>
              </a:rPr>
              <a:t>2</a:t>
            </a:r>
            <a:r>
              <a:rPr lang="cs-CZ" altLang="cs-CZ" sz="2400" dirty="0">
                <a:solidFill>
                  <a:srgbClr val="0000FF"/>
                </a:solidFill>
                <a:latin typeface="Arial" panose="020B0604020202020204" pitchFamily="34" charset="0"/>
              </a:rPr>
              <a:t> ovlivňuje skleníkový efekt, úzce souvisí s fotosyntézou a respirací</a:t>
            </a:r>
          </a:p>
          <a:p>
            <a:pPr>
              <a:buClr>
                <a:srgbClr val="0000FF"/>
              </a:buClr>
              <a:buSzPct val="75000"/>
              <a:buFont typeface="Wingdings" panose="05000000000000000000" pitchFamily="2" charset="2"/>
              <a:buChar char="Ä"/>
            </a:pPr>
            <a:r>
              <a:rPr lang="cs-CZ" altLang="cs-CZ" sz="2400" dirty="0">
                <a:solidFill>
                  <a:srgbClr val="0000FF"/>
                </a:solidFill>
                <a:latin typeface="Arial" panose="020B0604020202020204" pitchFamily="34" charset="0"/>
              </a:rPr>
              <a:t>Obsah CO</a:t>
            </a:r>
            <a:r>
              <a:rPr lang="cs-CZ" altLang="cs-CZ" sz="2400" baseline="-25000" dirty="0">
                <a:solidFill>
                  <a:srgbClr val="0000FF"/>
                </a:solidFill>
                <a:latin typeface="Arial" panose="020B0604020202020204" pitchFamily="34" charset="0"/>
              </a:rPr>
              <a:t>2</a:t>
            </a:r>
            <a:r>
              <a:rPr lang="cs-CZ" altLang="cs-CZ" sz="2400" dirty="0">
                <a:solidFill>
                  <a:srgbClr val="0000FF"/>
                </a:solidFill>
                <a:latin typeface="Arial" panose="020B0604020202020204" pitchFamily="34" charset="0"/>
              </a:rPr>
              <a:t> </a:t>
            </a:r>
            <a:r>
              <a:rPr lang="cs-CZ" altLang="cs-CZ" sz="2400" dirty="0">
                <a:latin typeface="Arial" panose="020B0604020202020204" pitchFamily="34" charset="0"/>
              </a:rPr>
              <a:t>v atmosféře narůstá </a:t>
            </a:r>
            <a:r>
              <a:rPr lang="cs-CZ" altLang="cs-CZ" sz="2400" dirty="0">
                <a:solidFill>
                  <a:srgbClr val="0000FF"/>
                </a:solidFill>
                <a:latin typeface="Arial" panose="020B0604020202020204" pitchFamily="34" charset="0"/>
              </a:rPr>
              <a:t>od dob průmyslové revoluce </a:t>
            </a:r>
          </a:p>
          <a:p>
            <a:pPr>
              <a:buClr>
                <a:srgbClr val="0000FF"/>
              </a:buClr>
              <a:buSzPct val="75000"/>
              <a:buFont typeface="Wingdings" panose="05000000000000000000" pitchFamily="2" charset="2"/>
              <a:buChar char="Ä"/>
            </a:pPr>
            <a:r>
              <a:rPr lang="cs-CZ" altLang="cs-CZ" sz="2400" dirty="0">
                <a:solidFill>
                  <a:srgbClr val="0000FF"/>
                </a:solidFill>
                <a:latin typeface="Arial" panose="020B0604020202020204" pitchFamily="34" charset="0"/>
              </a:rPr>
              <a:t>Nárůst obsahu CO</a:t>
            </a:r>
            <a:r>
              <a:rPr lang="cs-CZ" altLang="cs-CZ" sz="2400" baseline="-25000" dirty="0">
                <a:solidFill>
                  <a:srgbClr val="0000FF"/>
                </a:solidFill>
                <a:latin typeface="Arial" panose="020B0604020202020204" pitchFamily="34" charset="0"/>
              </a:rPr>
              <a:t>2 </a:t>
            </a:r>
            <a:r>
              <a:rPr lang="cs-CZ" altLang="cs-CZ" sz="2400" dirty="0">
                <a:solidFill>
                  <a:srgbClr val="0000FF"/>
                </a:solidFill>
                <a:latin typeface="Arial" panose="020B0604020202020204" pitchFamily="34" charset="0"/>
              </a:rPr>
              <a:t>dokumentován z koncentrací v ledu, izotopovým složením přírůstkových zón korálů a dřevin</a:t>
            </a:r>
          </a:p>
          <a:p>
            <a:pPr>
              <a:buClr>
                <a:srgbClr val="0000FF"/>
              </a:buClr>
              <a:buSzPct val="75000"/>
              <a:buFont typeface="Wingdings" panose="05000000000000000000" pitchFamily="2" charset="2"/>
              <a:buChar char="Ä"/>
            </a:pPr>
            <a:r>
              <a:rPr lang="cs-CZ" altLang="cs-CZ" sz="2400" dirty="0">
                <a:latin typeface="Arial" panose="020B0604020202020204" pitchFamily="34" charset="0"/>
              </a:rPr>
              <a:t>Preindustriální atmosféra</a:t>
            </a:r>
            <a:r>
              <a:rPr lang="cs-CZ" altLang="cs-CZ" sz="2400" dirty="0">
                <a:solidFill>
                  <a:srgbClr val="0000FF"/>
                </a:solidFill>
                <a:latin typeface="Arial" panose="020B0604020202020204" pitchFamily="34" charset="0"/>
              </a:rPr>
              <a:t> obsahovala 200-290 ppm CO</a:t>
            </a:r>
            <a:r>
              <a:rPr lang="cs-CZ" altLang="cs-CZ" sz="2400" baseline="-25000" dirty="0">
                <a:solidFill>
                  <a:srgbClr val="0000FF"/>
                </a:solidFill>
                <a:latin typeface="Arial" panose="020B0604020202020204" pitchFamily="34" charset="0"/>
              </a:rPr>
              <a:t>2</a:t>
            </a:r>
            <a:r>
              <a:rPr lang="cs-CZ" altLang="cs-CZ" sz="2400" dirty="0">
                <a:solidFill>
                  <a:srgbClr val="0000FF"/>
                </a:solidFill>
                <a:latin typeface="Arial" panose="020B0604020202020204" pitchFamily="34" charset="0"/>
              </a:rPr>
              <a:t>, </a:t>
            </a:r>
            <a:r>
              <a:rPr lang="cs-CZ" altLang="cs-CZ" sz="2400" dirty="0">
                <a:latin typeface="Arial" panose="020B0604020202020204" pitchFamily="34" charset="0"/>
              </a:rPr>
              <a:t>současná koncentrace </a:t>
            </a:r>
            <a:r>
              <a:rPr lang="cs-CZ" altLang="cs-CZ" sz="2400" dirty="0">
                <a:solidFill>
                  <a:srgbClr val="0000FF"/>
                </a:solidFill>
                <a:latin typeface="Arial" panose="020B0604020202020204" pitchFamily="34" charset="0"/>
              </a:rPr>
              <a:t>CO</a:t>
            </a:r>
            <a:r>
              <a:rPr lang="cs-CZ" altLang="cs-CZ" sz="2400" baseline="-25000" dirty="0">
                <a:solidFill>
                  <a:srgbClr val="0000FF"/>
                </a:solidFill>
                <a:latin typeface="Arial" panose="020B0604020202020204" pitchFamily="34" charset="0"/>
              </a:rPr>
              <a:t>2</a:t>
            </a:r>
            <a:r>
              <a:rPr lang="cs-CZ" altLang="cs-CZ" sz="2400" dirty="0">
                <a:solidFill>
                  <a:srgbClr val="0000FF"/>
                </a:solidFill>
                <a:latin typeface="Arial" panose="020B0604020202020204" pitchFamily="34" charset="0"/>
              </a:rPr>
              <a:t> je 390 ppm</a:t>
            </a:r>
          </a:p>
          <a:p>
            <a:pPr>
              <a:buClr>
                <a:srgbClr val="0000FF"/>
              </a:buClr>
              <a:buSzPct val="75000"/>
              <a:buFont typeface="Wingdings" panose="05000000000000000000" pitchFamily="2" charset="2"/>
              <a:buChar char="Ä"/>
            </a:pPr>
            <a:r>
              <a:rPr lang="cs-CZ" altLang="cs-CZ" sz="2400" dirty="0">
                <a:latin typeface="Arial" panose="020B0604020202020204" pitchFamily="34" charset="0"/>
              </a:rPr>
              <a:t>CH</a:t>
            </a:r>
            <a:r>
              <a:rPr lang="cs-CZ" altLang="cs-CZ" sz="2400" baseline="-25000" dirty="0">
                <a:latin typeface="Arial" panose="020B0604020202020204" pitchFamily="34" charset="0"/>
              </a:rPr>
              <a:t>4</a:t>
            </a:r>
            <a:r>
              <a:rPr lang="cs-CZ" altLang="cs-CZ" sz="2400" dirty="0">
                <a:latin typeface="Arial" panose="020B0604020202020204" pitchFamily="34" charset="0"/>
              </a:rPr>
              <a:t> </a:t>
            </a:r>
            <a:r>
              <a:rPr lang="cs-CZ" altLang="cs-CZ" sz="2400" dirty="0">
                <a:solidFill>
                  <a:srgbClr val="0000FF"/>
                </a:solidFill>
                <a:latin typeface="Arial" panose="020B0604020202020204" pitchFamily="34" charset="0"/>
              </a:rPr>
              <a:t>vzniká při anaerobních procesech v rýžových polích, ve velkochovech dobytka, v termitištích, uvolňuje se z fosilních paliv, rašelinišť, mokřadů</a:t>
            </a:r>
          </a:p>
          <a:p>
            <a:pPr>
              <a:buClr>
                <a:srgbClr val="0000FF"/>
              </a:buClr>
              <a:buSzPct val="75000"/>
              <a:buFont typeface="Wingdings" panose="05000000000000000000" pitchFamily="2" charset="2"/>
              <a:buChar char="Ä"/>
            </a:pPr>
            <a:r>
              <a:rPr lang="cs-CZ" altLang="cs-CZ" sz="2400" dirty="0">
                <a:solidFill>
                  <a:srgbClr val="0000FF"/>
                </a:solidFill>
                <a:latin typeface="Arial" panose="020B0604020202020204" pitchFamily="34" charset="0"/>
              </a:rPr>
              <a:t>Působí rovněž jako </a:t>
            </a:r>
            <a:r>
              <a:rPr lang="cs-CZ" altLang="cs-CZ" sz="2400" dirty="0">
                <a:latin typeface="Arial" panose="020B0604020202020204" pitchFamily="34" charset="0"/>
              </a:rPr>
              <a:t>skleníkový plyn</a:t>
            </a:r>
          </a:p>
          <a:p>
            <a:pPr>
              <a:buClr>
                <a:srgbClr val="0000FF"/>
              </a:buClr>
              <a:buSzPct val="75000"/>
              <a:buFont typeface="Wingdings" panose="05000000000000000000" pitchFamily="2" charset="2"/>
              <a:buChar char="Ä"/>
            </a:pPr>
            <a:r>
              <a:rPr lang="cs-CZ" altLang="cs-CZ" sz="2400" dirty="0">
                <a:latin typeface="Arial" panose="020B0604020202020204" pitchFamily="34" charset="0"/>
              </a:rPr>
              <a:t>Oxidací CH</a:t>
            </a:r>
            <a:r>
              <a:rPr lang="cs-CZ" altLang="cs-CZ" sz="2400" baseline="-25000" dirty="0">
                <a:latin typeface="Arial" panose="020B0604020202020204" pitchFamily="34" charset="0"/>
              </a:rPr>
              <a:t>4</a:t>
            </a:r>
            <a:r>
              <a:rPr lang="cs-CZ" altLang="cs-CZ" sz="2400" dirty="0">
                <a:latin typeface="Arial" panose="020B0604020202020204" pitchFamily="34" charset="0"/>
              </a:rPr>
              <a:t> vzniká CO</a:t>
            </a:r>
          </a:p>
        </p:txBody>
      </p:sp>
    </p:spTree>
    <p:extLst>
      <p:ext uri="{BB962C8B-B14F-4D97-AF65-F5344CB8AC3E}">
        <p14:creationId xmlns:p14="http://schemas.microsoft.com/office/powerpoint/2010/main" val="377209170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a:extLst>
              <a:ext uri="{FF2B5EF4-FFF2-40B4-BE49-F238E27FC236}">
                <a16:creationId xmlns:a16="http://schemas.microsoft.com/office/drawing/2014/main" id="{6F69D6FB-1284-4060-85B2-F5D78CEEB470}"/>
              </a:ext>
            </a:extLst>
          </p:cNvPr>
          <p:cNvSpPr txBox="1">
            <a:spLocks noChangeArrowheads="1"/>
          </p:cNvSpPr>
          <p:nvPr/>
        </p:nvSpPr>
        <p:spPr bwMode="auto">
          <a:xfrm>
            <a:off x="2640013" y="260350"/>
            <a:ext cx="69278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Uhlík v atmosféře</a:t>
            </a:r>
          </a:p>
        </p:txBody>
      </p:sp>
      <p:sp>
        <p:nvSpPr>
          <p:cNvPr id="9219" name="Text Box 3">
            <a:extLst>
              <a:ext uri="{FF2B5EF4-FFF2-40B4-BE49-F238E27FC236}">
                <a16:creationId xmlns:a16="http://schemas.microsoft.com/office/drawing/2014/main" id="{91A47E52-9DC1-4E5A-9AC0-345B59C9AE0E}"/>
              </a:ext>
            </a:extLst>
          </p:cNvPr>
          <p:cNvSpPr txBox="1">
            <a:spLocks noChangeArrowheads="1"/>
          </p:cNvSpPr>
          <p:nvPr/>
        </p:nvSpPr>
        <p:spPr bwMode="auto">
          <a:xfrm>
            <a:off x="1687512" y="1535257"/>
            <a:ext cx="881697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Oxid uhličitý (CO</a:t>
            </a:r>
            <a:r>
              <a:rPr kumimoji="0" lang="cs-CZ" altLang="cs-CZ" sz="2400" baseline="-25000" dirty="0">
                <a:latin typeface="Arial" panose="020B0604020202020204" pitchFamily="34" charset="0"/>
              </a:rPr>
              <a:t>2</a:t>
            </a:r>
            <a:r>
              <a:rPr kumimoji="0" lang="cs-CZ" altLang="cs-CZ" sz="2400" dirty="0">
                <a:latin typeface="Arial" panose="020B0604020202020204" pitchFamily="34" charset="0"/>
              </a:rPr>
              <a:t>)</a:t>
            </a:r>
          </a:p>
          <a:p>
            <a:pPr eaLnBrk="1" hangingPunct="1"/>
            <a:endParaRPr kumimoji="0" lang="cs-CZ" altLang="cs-CZ" sz="1600" dirty="0">
              <a:solidFill>
                <a:srgbClr val="0000FF"/>
              </a:solidFill>
              <a:latin typeface="Arial" panose="020B0604020202020204" pitchFamily="34" charset="0"/>
            </a:endParaRPr>
          </a:p>
          <a:p>
            <a:pPr eaLnBrk="1" hangingPunct="1"/>
            <a:r>
              <a:rPr kumimoji="0" lang="cs-CZ" altLang="cs-CZ" sz="2400" dirty="0">
                <a:solidFill>
                  <a:srgbClr val="0000FF"/>
                </a:solidFill>
                <a:latin typeface="Arial" panose="020B0604020202020204" pitchFamily="34" charset="0"/>
              </a:rPr>
              <a:t>Bez toxických účinků, dusivý, skleníkový plyn</a:t>
            </a:r>
          </a:p>
          <a:p>
            <a:pPr eaLnBrk="1" hangingPunct="1"/>
            <a:r>
              <a:rPr kumimoji="0" lang="cs-CZ" altLang="cs-CZ" sz="2400" dirty="0">
                <a:solidFill>
                  <a:srgbClr val="0000FF"/>
                </a:solidFill>
                <a:latin typeface="Symbol" panose="05050102010706020507" pitchFamily="18" charset="2"/>
              </a:rPr>
              <a:t>t</a:t>
            </a:r>
            <a:r>
              <a:rPr kumimoji="0" lang="cs-CZ" altLang="cs-CZ" sz="2400" baseline="-25000" dirty="0">
                <a:solidFill>
                  <a:srgbClr val="0000FF"/>
                </a:solidFill>
                <a:latin typeface="Arial" panose="020B0604020202020204" pitchFamily="34" charset="0"/>
              </a:rPr>
              <a:t>1/2</a:t>
            </a:r>
            <a:r>
              <a:rPr kumimoji="0" lang="cs-CZ" altLang="cs-CZ" sz="2400" dirty="0">
                <a:solidFill>
                  <a:srgbClr val="0000FF"/>
                </a:solidFill>
                <a:latin typeface="Arial" panose="020B0604020202020204" pitchFamily="34" charset="0"/>
              </a:rPr>
              <a:t> = 2 - 4 roky</a:t>
            </a:r>
          </a:p>
          <a:p>
            <a:pPr eaLnBrk="1" hangingPunct="1"/>
            <a:endParaRPr kumimoji="0" lang="cs-CZ" altLang="cs-CZ" sz="1600" dirty="0">
              <a:solidFill>
                <a:srgbClr val="0000FF"/>
              </a:solidFill>
              <a:latin typeface="Arial" panose="020B0604020202020204" pitchFamily="34" charset="0"/>
            </a:endParaRPr>
          </a:p>
          <a:p>
            <a:pPr eaLnBrk="1" hangingPunct="1"/>
            <a:r>
              <a:rPr kumimoji="0" lang="cs-CZ" altLang="cs-CZ" sz="2400" dirty="0">
                <a:solidFill>
                  <a:srgbClr val="0000FF"/>
                </a:solidFill>
                <a:latin typeface="Arial" panose="020B0604020202020204" pitchFamily="34" charset="0"/>
              </a:rPr>
              <a:t>Přirozený atmosférický propad: </a:t>
            </a: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fotosyntéza</a:t>
            </a: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absorpce v oceánech</a:t>
            </a:r>
          </a:p>
        </p:txBody>
      </p:sp>
    </p:spTree>
    <p:extLst>
      <p:ext uri="{BB962C8B-B14F-4D97-AF65-F5344CB8AC3E}">
        <p14:creationId xmlns:p14="http://schemas.microsoft.com/office/powerpoint/2010/main" val="54939190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3">
            <a:extLst>
              <a:ext uri="{FF2B5EF4-FFF2-40B4-BE49-F238E27FC236}">
                <a16:creationId xmlns:a16="http://schemas.microsoft.com/office/drawing/2014/main" id="{A4EF9E9F-6E67-4E32-B012-209468B19422}"/>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Biogeochemický cyklus uhlíku - procesy</a:t>
            </a:r>
          </a:p>
        </p:txBody>
      </p:sp>
      <p:sp>
        <p:nvSpPr>
          <p:cNvPr id="11267" name="Text Box 4">
            <a:extLst>
              <a:ext uri="{FF2B5EF4-FFF2-40B4-BE49-F238E27FC236}">
                <a16:creationId xmlns:a16="http://schemas.microsoft.com/office/drawing/2014/main" id="{4592CB81-778D-40FA-BEAF-BD14BFCB11C4}"/>
              </a:ext>
            </a:extLst>
          </p:cNvPr>
          <p:cNvSpPr txBox="1">
            <a:spLocks noChangeArrowheads="1"/>
          </p:cNvSpPr>
          <p:nvPr/>
        </p:nvSpPr>
        <p:spPr bwMode="auto">
          <a:xfrm>
            <a:off x="695325" y="862014"/>
            <a:ext cx="10623839"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3023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buClr>
                <a:srgbClr val="0000FF"/>
              </a:buClr>
              <a:buSzPct val="75000"/>
            </a:pPr>
            <a:r>
              <a:rPr lang="cs-CZ" altLang="cs-CZ" sz="2400" dirty="0">
                <a:latin typeface="Arial" panose="020B0604020202020204" pitchFamily="34" charset="0"/>
              </a:rPr>
              <a:t>Výměna CO</a:t>
            </a:r>
            <a:r>
              <a:rPr lang="cs-CZ" altLang="cs-CZ" sz="2400" baseline="-25000" dirty="0">
                <a:latin typeface="Arial" panose="020B0604020202020204" pitchFamily="34" charset="0"/>
              </a:rPr>
              <a:t>2</a:t>
            </a:r>
            <a:r>
              <a:rPr lang="cs-CZ" altLang="cs-CZ" sz="2400" dirty="0">
                <a:latin typeface="Arial" panose="020B0604020202020204" pitchFamily="34" charset="0"/>
              </a:rPr>
              <a:t> mezi hydrosférou a atmosférou:</a:t>
            </a:r>
          </a:p>
          <a:p>
            <a:pPr>
              <a:buClr>
                <a:srgbClr val="0000FF"/>
              </a:buClr>
              <a:buSzPct val="75000"/>
              <a:buFont typeface="Wingdings" panose="05000000000000000000" pitchFamily="2" charset="2"/>
              <a:buChar char="Ä"/>
            </a:pPr>
            <a:r>
              <a:rPr lang="cs-CZ" altLang="cs-CZ" sz="2400" dirty="0">
                <a:solidFill>
                  <a:srgbClr val="0000FF"/>
                </a:solidFill>
                <a:latin typeface="Arial" panose="020B0604020202020204" pitchFamily="34" charset="0"/>
              </a:rPr>
              <a:t>oceán je významný rezervoár, příjem CO</a:t>
            </a:r>
            <a:r>
              <a:rPr lang="cs-CZ" altLang="cs-CZ" sz="2400" baseline="-25000" dirty="0">
                <a:solidFill>
                  <a:srgbClr val="0000FF"/>
                </a:solidFill>
                <a:latin typeface="Arial" panose="020B0604020202020204" pitchFamily="34" charset="0"/>
              </a:rPr>
              <a:t>2</a:t>
            </a:r>
            <a:r>
              <a:rPr lang="cs-CZ" altLang="cs-CZ" sz="2400" dirty="0">
                <a:solidFill>
                  <a:srgbClr val="0000FF"/>
                </a:solidFill>
                <a:latin typeface="Arial" panose="020B0604020202020204" pitchFamily="34" charset="0"/>
              </a:rPr>
              <a:t> z atmosféry je omezený karbonátovou rovnováhou a pomalým míšením povrchových a hlubinných vod. Rozpuštěné množství ovlivňuje atmosférická koncentrace CO</a:t>
            </a:r>
            <a:r>
              <a:rPr lang="cs-CZ" altLang="cs-CZ" sz="2400" baseline="-25000" dirty="0">
                <a:solidFill>
                  <a:srgbClr val="0000FF"/>
                </a:solidFill>
                <a:latin typeface="Arial" panose="020B0604020202020204" pitchFamily="34" charset="0"/>
              </a:rPr>
              <a:t>2</a:t>
            </a:r>
            <a:r>
              <a:rPr lang="cs-CZ" altLang="cs-CZ" sz="2800" dirty="0">
                <a:solidFill>
                  <a:srgbClr val="0000FF"/>
                </a:solidFill>
                <a:latin typeface="Arial" panose="020B0604020202020204" pitchFamily="34" charset="0"/>
              </a:rPr>
              <a:t> </a:t>
            </a:r>
            <a:r>
              <a:rPr lang="cs-CZ" altLang="cs-CZ" sz="2400" dirty="0">
                <a:solidFill>
                  <a:srgbClr val="0000FF"/>
                </a:solidFill>
                <a:latin typeface="Arial" panose="020B0604020202020204" pitchFamily="34" charset="0"/>
              </a:rPr>
              <a:t>a teplota.</a:t>
            </a:r>
          </a:p>
          <a:p>
            <a:pPr>
              <a:buClr>
                <a:srgbClr val="0000FF"/>
              </a:buClr>
              <a:buSzPct val="75000"/>
            </a:pPr>
            <a:r>
              <a:rPr lang="cs-CZ" altLang="cs-CZ" sz="2400" dirty="0">
                <a:latin typeface="Arial" panose="020B0604020202020204" pitchFamily="34" charset="0"/>
              </a:rPr>
              <a:t>CO</a:t>
            </a:r>
            <a:r>
              <a:rPr lang="cs-CZ" altLang="cs-CZ" sz="2400" baseline="-25000" dirty="0">
                <a:latin typeface="Arial" panose="020B0604020202020204" pitchFamily="34" charset="0"/>
              </a:rPr>
              <a:t>2</a:t>
            </a:r>
            <a:r>
              <a:rPr lang="cs-CZ" altLang="cs-CZ" sz="2400" dirty="0">
                <a:latin typeface="Arial" panose="020B0604020202020204" pitchFamily="34" charset="0"/>
              </a:rPr>
              <a:t> uvolňovaný z antropogenních procesů:</a:t>
            </a:r>
          </a:p>
          <a:p>
            <a:pPr>
              <a:buClr>
                <a:srgbClr val="0000FF"/>
              </a:buClr>
              <a:buSzPct val="75000"/>
              <a:buFont typeface="Wingdings" panose="05000000000000000000" pitchFamily="2" charset="2"/>
              <a:buChar char="Ä"/>
            </a:pPr>
            <a:r>
              <a:rPr lang="cs-CZ" altLang="cs-CZ" sz="2400" dirty="0">
                <a:solidFill>
                  <a:srgbClr val="0000FF"/>
                </a:solidFill>
                <a:latin typeface="Arial" panose="020B0604020202020204" pitchFamily="34" charset="0"/>
              </a:rPr>
              <a:t>nejvýznamnější je spalování fosilních paliv, produkce cementu, změny v charakteru krajiny, odlesňování, desertifikace atd.</a:t>
            </a:r>
          </a:p>
          <a:p>
            <a:pPr>
              <a:buClr>
                <a:srgbClr val="0000FF"/>
              </a:buClr>
              <a:buSzPct val="75000"/>
            </a:pPr>
            <a:r>
              <a:rPr lang="cs-CZ" altLang="cs-CZ" sz="2400" dirty="0">
                <a:latin typeface="Arial" panose="020B0604020202020204" pitchFamily="34" charset="0"/>
              </a:rPr>
              <a:t>Pohlcování CO</a:t>
            </a:r>
            <a:r>
              <a:rPr lang="cs-CZ" altLang="cs-CZ" sz="2400" baseline="-25000" dirty="0">
                <a:latin typeface="Arial" panose="020B0604020202020204" pitchFamily="34" charset="0"/>
              </a:rPr>
              <a:t>2</a:t>
            </a:r>
            <a:r>
              <a:rPr lang="cs-CZ" altLang="cs-CZ" sz="2400" dirty="0">
                <a:latin typeface="Arial" panose="020B0604020202020204" pitchFamily="34" charset="0"/>
              </a:rPr>
              <a:t> asimilující  biomasou:</a:t>
            </a:r>
          </a:p>
          <a:p>
            <a:pPr>
              <a:buClr>
                <a:srgbClr val="0000FF"/>
              </a:buClr>
              <a:buSzPct val="75000"/>
              <a:buFont typeface="Wingdings" panose="05000000000000000000" pitchFamily="2" charset="2"/>
              <a:buChar char="Ä"/>
            </a:pPr>
            <a:r>
              <a:rPr lang="cs-CZ" altLang="cs-CZ" sz="2400" dirty="0">
                <a:solidFill>
                  <a:srgbClr val="0000FF"/>
                </a:solidFill>
                <a:latin typeface="Arial" panose="020B0604020202020204" pitchFamily="34" charset="0"/>
              </a:rPr>
              <a:t>hnojivý vliv vyšší koncentrace CO</a:t>
            </a:r>
            <a:r>
              <a:rPr lang="cs-CZ" altLang="cs-CZ" sz="2400" baseline="-25000" dirty="0">
                <a:solidFill>
                  <a:srgbClr val="0000FF"/>
                </a:solidFill>
                <a:latin typeface="Arial" panose="020B0604020202020204" pitchFamily="34" charset="0"/>
              </a:rPr>
              <a:t>2</a:t>
            </a:r>
            <a:r>
              <a:rPr lang="cs-CZ" altLang="cs-CZ" sz="2400" dirty="0">
                <a:solidFill>
                  <a:srgbClr val="0000FF"/>
                </a:solidFill>
                <a:latin typeface="Arial" panose="020B0604020202020204" pitchFamily="34" charset="0"/>
              </a:rPr>
              <a:t>  se obtížně prokazuje, ale experimenty ukazují že zvýšená koncentrace CO</a:t>
            </a:r>
            <a:r>
              <a:rPr lang="cs-CZ" altLang="cs-CZ" sz="2400" baseline="-25000" dirty="0">
                <a:solidFill>
                  <a:srgbClr val="0000FF"/>
                </a:solidFill>
                <a:latin typeface="Arial" panose="020B0604020202020204" pitchFamily="34" charset="0"/>
              </a:rPr>
              <a:t>2</a:t>
            </a:r>
            <a:r>
              <a:rPr lang="cs-CZ" altLang="cs-CZ" sz="2400" dirty="0">
                <a:solidFill>
                  <a:srgbClr val="0000FF"/>
                </a:solidFill>
                <a:latin typeface="Arial" panose="020B0604020202020204" pitchFamily="34" charset="0"/>
              </a:rPr>
              <a:t> může až 2-3x zvýšit asimilaci CO</a:t>
            </a:r>
            <a:r>
              <a:rPr lang="cs-CZ" altLang="cs-CZ" sz="2400" baseline="-25000" dirty="0">
                <a:solidFill>
                  <a:srgbClr val="0000FF"/>
                </a:solidFill>
                <a:latin typeface="Arial" panose="020B0604020202020204" pitchFamily="34" charset="0"/>
              </a:rPr>
              <a:t>2</a:t>
            </a:r>
            <a:r>
              <a:rPr lang="cs-CZ" altLang="cs-CZ" sz="2400" dirty="0">
                <a:solidFill>
                  <a:srgbClr val="0000FF"/>
                </a:solidFill>
                <a:latin typeface="Arial" panose="020B0604020202020204" pitchFamily="34" charset="0"/>
              </a:rPr>
              <a:t> a vázat uhlík v biomase zejména kořenových systémů, půdních mikroorganismů a hub.</a:t>
            </a:r>
          </a:p>
        </p:txBody>
      </p:sp>
    </p:spTree>
    <p:extLst>
      <p:ext uri="{BB962C8B-B14F-4D97-AF65-F5344CB8AC3E}">
        <p14:creationId xmlns:p14="http://schemas.microsoft.com/office/powerpoint/2010/main" val="185682468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3">
            <a:extLst>
              <a:ext uri="{FF2B5EF4-FFF2-40B4-BE49-F238E27FC236}">
                <a16:creationId xmlns:a16="http://schemas.microsoft.com/office/drawing/2014/main" id="{DFDDA8EB-0DCE-45FC-B545-DBA8052A2031}"/>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Radiační rovnováha v atmosféře</a:t>
            </a:r>
          </a:p>
        </p:txBody>
      </p:sp>
      <p:sp>
        <p:nvSpPr>
          <p:cNvPr id="14339" name="Text Box 5">
            <a:extLst>
              <a:ext uri="{FF2B5EF4-FFF2-40B4-BE49-F238E27FC236}">
                <a16:creationId xmlns:a16="http://schemas.microsoft.com/office/drawing/2014/main" id="{F8DD4470-43A8-422F-B03D-9CEBF8070056}"/>
              </a:ext>
            </a:extLst>
          </p:cNvPr>
          <p:cNvSpPr txBox="1">
            <a:spLocks noChangeArrowheads="1"/>
          </p:cNvSpPr>
          <p:nvPr/>
        </p:nvSpPr>
        <p:spPr bwMode="auto">
          <a:xfrm>
            <a:off x="1676400" y="914401"/>
            <a:ext cx="89916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3023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spcBef>
                <a:spcPct val="30000"/>
              </a:spcBef>
            </a:pPr>
            <a:r>
              <a:rPr lang="cs-CZ" altLang="cs-CZ" sz="2400" dirty="0">
                <a:latin typeface="Arial" panose="020B0604020202020204" pitchFamily="34" charset="0"/>
              </a:rPr>
              <a:t>Ze Slunce do zemské atmosféry dopadá cca 343 W.m</a:t>
            </a:r>
            <a:r>
              <a:rPr lang="cs-CZ" altLang="cs-CZ" sz="2400" baseline="30000" dirty="0">
                <a:latin typeface="Arial" panose="020B0604020202020204" pitchFamily="34" charset="0"/>
              </a:rPr>
              <a:t>-2</a:t>
            </a:r>
            <a:endParaRPr lang="cs-CZ" altLang="cs-CZ" sz="2400" dirty="0">
              <a:latin typeface="Arial" panose="020B0604020202020204" pitchFamily="34" charset="0"/>
            </a:endParaRPr>
          </a:p>
          <a:p>
            <a:pPr>
              <a:spcBef>
                <a:spcPct val="30000"/>
              </a:spcBef>
              <a:buClr>
                <a:srgbClr val="0000FF"/>
              </a:buClr>
              <a:buSzPct val="75000"/>
              <a:buFont typeface="Wingdings" panose="05000000000000000000" pitchFamily="2" charset="2"/>
              <a:buChar char="Ä"/>
            </a:pPr>
            <a:r>
              <a:rPr lang="cs-CZ" altLang="cs-CZ" sz="2000" dirty="0">
                <a:solidFill>
                  <a:srgbClr val="0000FF"/>
                </a:solidFill>
                <a:latin typeface="Arial" panose="020B0604020202020204" pitchFamily="34" charset="0"/>
              </a:rPr>
              <a:t>cca 1/3 záření odražena atmosférou</a:t>
            </a:r>
          </a:p>
          <a:p>
            <a:pPr>
              <a:spcBef>
                <a:spcPct val="30000"/>
              </a:spcBef>
              <a:spcAft>
                <a:spcPct val="30000"/>
              </a:spcAft>
              <a:buClr>
                <a:srgbClr val="0000FF"/>
              </a:buClr>
              <a:buSzPct val="75000"/>
              <a:buFont typeface="Wingdings" panose="05000000000000000000" pitchFamily="2" charset="2"/>
              <a:buChar char="Ä"/>
            </a:pPr>
            <a:r>
              <a:rPr lang="cs-CZ" altLang="cs-CZ" sz="2000" dirty="0">
                <a:solidFill>
                  <a:srgbClr val="0000FF"/>
                </a:solidFill>
                <a:latin typeface="Arial" panose="020B0604020202020204" pitchFamily="34" charset="0"/>
              </a:rPr>
              <a:t>cca 2/3 záření pohltí planeta a následně skleníkové plyny, které zvyšují teplotu o 33</a:t>
            </a:r>
            <a:r>
              <a:rPr lang="cs-CZ" altLang="cs-CZ" sz="2000" dirty="0">
                <a:solidFill>
                  <a:srgbClr val="0000FF"/>
                </a:solidFill>
                <a:latin typeface="Arial" panose="020B0604020202020204" pitchFamily="34" charset="0"/>
                <a:sym typeface="Symbol" panose="05050102010706020507" pitchFamily="18" charset="2"/>
              </a:rPr>
              <a:t>C (78% energie)</a:t>
            </a:r>
          </a:p>
          <a:p>
            <a:pPr>
              <a:buClr>
                <a:srgbClr val="0000FF"/>
              </a:buClr>
              <a:buSzPct val="75000"/>
              <a:buFont typeface="Wingdings" panose="05000000000000000000" pitchFamily="2" charset="2"/>
              <a:buChar char="Ä"/>
            </a:pPr>
            <a:r>
              <a:rPr lang="cs-CZ" altLang="cs-CZ" sz="2000" dirty="0">
                <a:solidFill>
                  <a:srgbClr val="0000FF"/>
                </a:solidFill>
                <a:latin typeface="Arial" panose="020B0604020202020204" pitchFamily="34" charset="0"/>
                <a:sym typeface="Symbol" panose="05050102010706020507" pitchFamily="18" charset="2"/>
              </a:rPr>
              <a:t>21 % energie se pou</a:t>
            </a:r>
            <a:r>
              <a:rPr lang="cs-CZ" altLang="cs-CZ" sz="2000" dirty="0">
                <a:solidFill>
                  <a:srgbClr val="0000FF"/>
                </a:solidFill>
                <a:latin typeface="Arial" panose="020B0604020202020204" pitchFamily="34" charset="0"/>
              </a:rPr>
              <a:t>ž</a:t>
            </a:r>
            <a:r>
              <a:rPr lang="cs-CZ" altLang="cs-CZ" sz="2000" dirty="0">
                <a:solidFill>
                  <a:srgbClr val="0000FF"/>
                </a:solidFill>
                <a:latin typeface="Arial" panose="020B0604020202020204" pitchFamily="34" charset="0"/>
                <a:sym typeface="Symbol" panose="05050102010706020507" pitchFamily="18" charset="2"/>
              </a:rPr>
              <a:t>ije na vypa</a:t>
            </a:r>
            <a:r>
              <a:rPr lang="cs-CZ" altLang="cs-CZ" sz="2000" dirty="0">
                <a:solidFill>
                  <a:srgbClr val="0000FF"/>
                </a:solidFill>
                <a:latin typeface="Arial" panose="020B0604020202020204" pitchFamily="34" charset="0"/>
              </a:rPr>
              <a:t>ř</a:t>
            </a:r>
            <a:r>
              <a:rPr lang="cs-CZ" altLang="cs-CZ" sz="2000" dirty="0">
                <a:solidFill>
                  <a:srgbClr val="0000FF"/>
                </a:solidFill>
                <a:latin typeface="Arial" panose="020B0604020202020204" pitchFamily="34" charset="0"/>
                <a:sym typeface="Symbol" panose="05050102010706020507" pitchFamily="18" charset="2"/>
              </a:rPr>
              <a:t>ování vody z oceánů</a:t>
            </a:r>
          </a:p>
          <a:p>
            <a:pPr>
              <a:buClr>
                <a:srgbClr val="0000FF"/>
              </a:buClr>
              <a:buSzPct val="75000"/>
              <a:buFont typeface="Wingdings" panose="05000000000000000000" pitchFamily="2" charset="2"/>
              <a:buChar char="Ä"/>
            </a:pPr>
            <a:r>
              <a:rPr lang="cs-CZ" altLang="cs-CZ" sz="2000" dirty="0">
                <a:solidFill>
                  <a:srgbClr val="0000FF"/>
                </a:solidFill>
                <a:latin typeface="Arial" panose="020B0604020202020204" pitchFamily="34" charset="0"/>
                <a:sym typeface="Symbol" panose="05050102010706020507" pitchFamily="18" charset="2"/>
              </a:rPr>
              <a:t>1 % energie se p</a:t>
            </a:r>
            <a:r>
              <a:rPr lang="cs-CZ" altLang="cs-CZ" sz="2000" dirty="0">
                <a:solidFill>
                  <a:srgbClr val="0000FF"/>
                </a:solidFill>
                <a:latin typeface="Arial" panose="020B0604020202020204" pitchFamily="34" charset="0"/>
              </a:rPr>
              <a:t>ř</a:t>
            </a:r>
            <a:r>
              <a:rPr lang="cs-CZ" altLang="cs-CZ" sz="2000" dirty="0">
                <a:solidFill>
                  <a:srgbClr val="0000FF"/>
                </a:solidFill>
                <a:latin typeface="Arial" panose="020B0604020202020204" pitchFamily="34" charset="0"/>
                <a:sym typeface="Symbol" panose="05050102010706020507" pitchFamily="18" charset="2"/>
              </a:rPr>
              <a:t>em</a:t>
            </a:r>
            <a:r>
              <a:rPr lang="cs-CZ" altLang="cs-CZ" sz="2000" dirty="0">
                <a:solidFill>
                  <a:srgbClr val="0000FF"/>
                </a:solidFill>
                <a:latin typeface="Arial" panose="020B0604020202020204" pitchFamily="34" charset="0"/>
              </a:rPr>
              <a:t>ě</a:t>
            </a:r>
            <a:r>
              <a:rPr lang="cs-CZ" altLang="cs-CZ" sz="2000" dirty="0">
                <a:solidFill>
                  <a:srgbClr val="0000FF"/>
                </a:solidFill>
                <a:latin typeface="Arial" panose="020B0604020202020204" pitchFamily="34" charset="0"/>
                <a:sym typeface="Symbol" panose="05050102010706020507" pitchFamily="18" charset="2"/>
              </a:rPr>
              <a:t>ní na kinetickou energii v</a:t>
            </a:r>
            <a:r>
              <a:rPr lang="cs-CZ" altLang="cs-CZ" sz="2000" dirty="0">
                <a:solidFill>
                  <a:srgbClr val="0000FF"/>
                </a:solidFill>
                <a:latin typeface="Arial" panose="020B0604020202020204" pitchFamily="34" charset="0"/>
              </a:rPr>
              <a:t>ě</a:t>
            </a:r>
            <a:r>
              <a:rPr lang="cs-CZ" altLang="cs-CZ" sz="2000" dirty="0">
                <a:solidFill>
                  <a:srgbClr val="0000FF"/>
                </a:solidFill>
                <a:latin typeface="Arial" panose="020B0604020202020204" pitchFamily="34" charset="0"/>
                <a:sym typeface="Symbol" panose="05050102010706020507" pitchFamily="18" charset="2"/>
              </a:rPr>
              <a:t>tr</a:t>
            </a:r>
            <a:r>
              <a:rPr lang="cs-CZ" altLang="cs-CZ" sz="2000" dirty="0">
                <a:solidFill>
                  <a:srgbClr val="0000FF"/>
                </a:solidFill>
                <a:latin typeface="Arial" panose="020B0604020202020204" pitchFamily="34" charset="0"/>
              </a:rPr>
              <a:t>ů</a:t>
            </a:r>
            <a:endParaRPr lang="cs-CZ" altLang="cs-CZ" sz="2000" dirty="0">
              <a:solidFill>
                <a:srgbClr val="0000FF"/>
              </a:solidFill>
              <a:latin typeface="Arial" panose="020B0604020202020204" pitchFamily="34" charset="0"/>
              <a:sym typeface="Symbol" panose="05050102010706020507" pitchFamily="18" charset="2"/>
            </a:endParaRPr>
          </a:p>
          <a:p>
            <a:pPr>
              <a:spcBef>
                <a:spcPct val="30000"/>
              </a:spcBef>
              <a:buClr>
                <a:srgbClr val="0000FF"/>
              </a:buClr>
              <a:buSzPct val="75000"/>
              <a:buFont typeface="Wingdings" panose="05000000000000000000" pitchFamily="2" charset="2"/>
              <a:buChar char="Ä"/>
            </a:pPr>
            <a:r>
              <a:rPr lang="cs-CZ" altLang="cs-CZ" sz="2000" dirty="0">
                <a:solidFill>
                  <a:srgbClr val="0000FF"/>
                </a:solidFill>
                <a:latin typeface="Arial" panose="020B0604020202020204" pitchFamily="34" charset="0"/>
                <a:sym typeface="Symbol" panose="05050102010706020507" pitchFamily="18" charset="2"/>
              </a:rPr>
              <a:t>0.1 % vyu</a:t>
            </a:r>
            <a:r>
              <a:rPr lang="cs-CZ" altLang="cs-CZ" sz="2000" dirty="0">
                <a:solidFill>
                  <a:srgbClr val="0000FF"/>
                </a:solidFill>
                <a:latin typeface="Arial" panose="020B0604020202020204" pitchFamily="34" charset="0"/>
              </a:rPr>
              <a:t>ž</a:t>
            </a:r>
            <a:r>
              <a:rPr lang="cs-CZ" altLang="cs-CZ" sz="2000" dirty="0">
                <a:solidFill>
                  <a:srgbClr val="0000FF"/>
                </a:solidFill>
                <a:latin typeface="Arial" panose="020B0604020202020204" pitchFamily="34" charset="0"/>
                <a:sym typeface="Symbol" panose="05050102010706020507" pitchFamily="18" charset="2"/>
              </a:rPr>
              <a:t>ijí zelené rostliny</a:t>
            </a:r>
            <a:endParaRPr lang="cs-CZ" altLang="cs-CZ" sz="2000" dirty="0">
              <a:solidFill>
                <a:srgbClr val="0000FF"/>
              </a:solidFill>
              <a:latin typeface="Arial" panose="020B0604020202020204" pitchFamily="34" charset="0"/>
            </a:endParaRPr>
          </a:p>
        </p:txBody>
      </p:sp>
      <p:pic>
        <p:nvPicPr>
          <p:cNvPr id="14340" name="Picture 6" descr="FG04_01">
            <a:extLst>
              <a:ext uri="{FF2B5EF4-FFF2-40B4-BE49-F238E27FC236}">
                <a16:creationId xmlns:a16="http://schemas.microsoft.com/office/drawing/2014/main" id="{6F64893B-0E10-413D-8463-352261F6DE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6443" y="3291755"/>
            <a:ext cx="5033963" cy="323373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368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3">
            <a:extLst>
              <a:ext uri="{FF2B5EF4-FFF2-40B4-BE49-F238E27FC236}">
                <a16:creationId xmlns:a16="http://schemas.microsoft.com/office/drawing/2014/main" id="{8AAF7543-3540-46A7-A424-22934E13F6F3}"/>
              </a:ext>
            </a:extLst>
          </p:cNvPr>
          <p:cNvSpPr>
            <a:spLocks noChangeArrowheads="1"/>
          </p:cNvSpPr>
          <p:nvPr/>
        </p:nvSpPr>
        <p:spPr bwMode="auto">
          <a:xfrm>
            <a:off x="4511675" y="908051"/>
            <a:ext cx="6447270" cy="904875"/>
          </a:xfrm>
          <a:prstGeom prst="wedgeRectCallout">
            <a:avLst>
              <a:gd name="adj1" fmla="val -70917"/>
              <a:gd name="adj2" fmla="val 65963"/>
            </a:avLst>
          </a:prstGeom>
          <a:solidFill>
            <a:srgbClr val="FFFFFF"/>
          </a:solidFill>
          <a:ln w="9525">
            <a:solidFill>
              <a:srgbClr val="008000"/>
            </a:solidFill>
            <a:miter lim="800000"/>
            <a:headEnd/>
            <a:tailEnd/>
          </a:ln>
        </p:spPr>
        <p:txBody>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1800" dirty="0">
                <a:latin typeface="Arial" panose="020B0604020202020204" pitchFamily="34" charset="0"/>
              </a:rPr>
              <a:t>Přírodní - v</a:t>
            </a:r>
            <a:r>
              <a:rPr kumimoji="0" lang="cs-CZ" altLang="cs-CZ" sz="1800" dirty="0">
                <a:latin typeface="Arial" panose="020B0604020202020204" pitchFamily="34" charset="0"/>
                <a:cs typeface="Times New Roman" panose="02020603050405020304" pitchFamily="18" charset="0"/>
              </a:rPr>
              <a:t>ulkanická činnost, tvorba tuhých částic odpařením vody z kapiček stržených z vodní hladiny, lesní požáry, rostlinná produkce (pyl..), prach</a:t>
            </a:r>
            <a:endParaRPr kumimoji="0" lang="cs-CZ" altLang="cs-CZ" sz="1800" dirty="0">
              <a:solidFill>
                <a:schemeClr val="tx1"/>
              </a:solidFill>
              <a:latin typeface="Arial" panose="020B0604020202020204" pitchFamily="34" charset="0"/>
            </a:endParaRPr>
          </a:p>
        </p:txBody>
      </p:sp>
      <p:sp>
        <p:nvSpPr>
          <p:cNvPr id="12291" name="AutoShape 4">
            <a:extLst>
              <a:ext uri="{FF2B5EF4-FFF2-40B4-BE49-F238E27FC236}">
                <a16:creationId xmlns:a16="http://schemas.microsoft.com/office/drawing/2014/main" id="{40AF57E0-D80A-4BCC-95D8-BFFC63CB4C68}"/>
              </a:ext>
            </a:extLst>
          </p:cNvPr>
          <p:cNvSpPr>
            <a:spLocks noChangeArrowheads="1"/>
          </p:cNvSpPr>
          <p:nvPr/>
        </p:nvSpPr>
        <p:spPr bwMode="auto">
          <a:xfrm>
            <a:off x="4673600" y="3736976"/>
            <a:ext cx="5880100" cy="639763"/>
          </a:xfrm>
          <a:prstGeom prst="wedgeRectCallout">
            <a:avLst>
              <a:gd name="adj1" fmla="val -72787"/>
              <a:gd name="adj2" fmla="val -320222"/>
            </a:avLst>
          </a:prstGeom>
          <a:solidFill>
            <a:srgbClr val="FFFFFF"/>
          </a:solidFill>
          <a:ln w="9525">
            <a:solidFill>
              <a:srgbClr val="000000"/>
            </a:solidFill>
            <a:miter lim="800000"/>
            <a:headEnd/>
            <a:tailEnd/>
          </a:ln>
        </p:spPr>
        <p:txBody>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1800" dirty="0">
                <a:latin typeface="Arial" panose="020B0604020202020204" pitchFamily="34" charset="0"/>
              </a:rPr>
              <a:t>Antropogenní - s</a:t>
            </a:r>
            <a:r>
              <a:rPr kumimoji="0" lang="cs-CZ" altLang="cs-CZ" sz="1800" dirty="0">
                <a:latin typeface="Arial" panose="020B0604020202020204" pitchFamily="34" charset="0"/>
                <a:cs typeface="Times New Roman" panose="02020603050405020304" pitchFamily="18" charset="0"/>
              </a:rPr>
              <a:t>palování fosilních paliv, výroba cementu, černá metalurgie, prach</a:t>
            </a:r>
            <a:endParaRPr kumimoji="0" lang="cs-CZ" altLang="cs-CZ" sz="1800" dirty="0">
              <a:latin typeface="Arial" panose="020B0604020202020204" pitchFamily="34" charset="0"/>
            </a:endParaRPr>
          </a:p>
        </p:txBody>
      </p:sp>
      <p:sp>
        <p:nvSpPr>
          <p:cNvPr id="12292" name="Rectangle 5">
            <a:extLst>
              <a:ext uri="{FF2B5EF4-FFF2-40B4-BE49-F238E27FC236}">
                <a16:creationId xmlns:a16="http://schemas.microsoft.com/office/drawing/2014/main" id="{CC5143CF-47BE-44A0-AC80-9831FFF66859}"/>
              </a:ext>
            </a:extLst>
          </p:cNvPr>
          <p:cNvSpPr>
            <a:spLocks noChangeArrowheads="1"/>
          </p:cNvSpPr>
          <p:nvPr/>
        </p:nvSpPr>
        <p:spPr bwMode="auto">
          <a:xfrm>
            <a:off x="1752601" y="944990"/>
            <a:ext cx="1579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tabLst>
                <a:tab pos="228600" algn="l"/>
              </a:tabLst>
              <a:defRPr kumimoji="1" sz="2800" b="1">
                <a:solidFill>
                  <a:srgbClr val="FF0000"/>
                </a:solidFill>
                <a:latin typeface="Garamond" panose="02020404030301010803" pitchFamily="18" charset="0"/>
              </a:defRPr>
            </a:lvl1pPr>
            <a:lvl2pPr marL="742950" indent="-285750" eaLnBrk="0" hangingPunct="0">
              <a:tabLst>
                <a:tab pos="228600" algn="l"/>
              </a:tabLst>
              <a:defRPr kumimoji="1" sz="2800" b="1">
                <a:solidFill>
                  <a:srgbClr val="FF0000"/>
                </a:solidFill>
                <a:latin typeface="Garamond" panose="02020404030301010803" pitchFamily="18" charset="0"/>
              </a:defRPr>
            </a:lvl2pPr>
            <a:lvl3pPr marL="1143000" indent="-228600" eaLnBrk="0" hangingPunct="0">
              <a:tabLst>
                <a:tab pos="228600" algn="l"/>
              </a:tabLst>
              <a:defRPr kumimoji="1" sz="2800" b="1">
                <a:solidFill>
                  <a:srgbClr val="FF0000"/>
                </a:solidFill>
                <a:latin typeface="Garamond" panose="02020404030301010803" pitchFamily="18" charset="0"/>
              </a:defRPr>
            </a:lvl3pPr>
            <a:lvl4pPr marL="1600200" indent="-228600" eaLnBrk="0" hangingPunct="0">
              <a:tabLst>
                <a:tab pos="228600" algn="l"/>
              </a:tabLst>
              <a:defRPr kumimoji="1" sz="2800" b="1">
                <a:solidFill>
                  <a:srgbClr val="FF0000"/>
                </a:solidFill>
                <a:latin typeface="Garamond" panose="02020404030301010803" pitchFamily="18" charset="0"/>
              </a:defRPr>
            </a:lvl4pPr>
            <a:lvl5pPr marL="2057400" indent="-228600" eaLnBrk="0" hangingPunct="0">
              <a:tabLst>
                <a:tab pos="228600" algn="l"/>
              </a:tabLst>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tabLst>
                <a:tab pos="228600" algn="l"/>
              </a:tabLs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tabLst>
                <a:tab pos="228600" algn="l"/>
              </a:tabLs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tabLst>
                <a:tab pos="228600" algn="l"/>
              </a:tabLs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tabLst>
                <a:tab pos="228600" algn="l"/>
              </a:tabLs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cs typeface="Times New Roman" panose="02020603050405020304" pitchFamily="18" charset="0"/>
              </a:rPr>
              <a:t>Dělení dle:</a:t>
            </a:r>
            <a:endParaRPr kumimoji="0" lang="cs-CZ" altLang="cs-CZ" sz="2400" b="0" dirty="0">
              <a:latin typeface="Arial" panose="020B0604020202020204" pitchFamily="34" charset="0"/>
            </a:endParaRPr>
          </a:p>
        </p:txBody>
      </p:sp>
      <p:sp>
        <p:nvSpPr>
          <p:cNvPr id="12293" name="Rectangle 6">
            <a:extLst>
              <a:ext uri="{FF2B5EF4-FFF2-40B4-BE49-F238E27FC236}">
                <a16:creationId xmlns:a16="http://schemas.microsoft.com/office/drawing/2014/main" id="{FB9C8F00-3739-49EA-9164-935D32652205}"/>
              </a:ext>
            </a:extLst>
          </p:cNvPr>
          <p:cNvSpPr>
            <a:spLocks noChangeArrowheads="1"/>
          </p:cNvSpPr>
          <p:nvPr/>
        </p:nvSpPr>
        <p:spPr bwMode="auto">
          <a:xfrm>
            <a:off x="1524000" y="2333625"/>
            <a:ext cx="18415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br>
              <a:rPr kumimoji="0" lang="cs-CZ" altLang="cs-CZ" sz="800" b="0">
                <a:solidFill>
                  <a:schemeClr val="tx1"/>
                </a:solidFill>
                <a:latin typeface="Arial" panose="020B0604020202020204" pitchFamily="34" charset="0"/>
              </a:rPr>
            </a:br>
            <a:endParaRPr kumimoji="0" lang="cs-CZ" altLang="cs-CZ" sz="1800" b="0">
              <a:solidFill>
                <a:schemeClr val="tx1"/>
              </a:solidFill>
              <a:latin typeface="Arial" panose="020B0604020202020204" pitchFamily="34" charset="0"/>
            </a:endParaRPr>
          </a:p>
          <a:p>
            <a:endParaRPr kumimoji="0" lang="cs-CZ" altLang="cs-CZ" sz="1800" b="0">
              <a:solidFill>
                <a:schemeClr val="tx1"/>
              </a:solidFill>
              <a:latin typeface="Arial" panose="020B0604020202020204" pitchFamily="34" charset="0"/>
            </a:endParaRPr>
          </a:p>
        </p:txBody>
      </p:sp>
      <p:sp>
        <p:nvSpPr>
          <p:cNvPr id="12294" name="Rectangle 7">
            <a:extLst>
              <a:ext uri="{FF2B5EF4-FFF2-40B4-BE49-F238E27FC236}">
                <a16:creationId xmlns:a16="http://schemas.microsoft.com/office/drawing/2014/main" id="{88627875-8C8E-493B-9929-9A024006BCE7}"/>
              </a:ext>
            </a:extLst>
          </p:cNvPr>
          <p:cNvSpPr>
            <a:spLocks noChangeArrowheads="1"/>
          </p:cNvSpPr>
          <p:nvPr/>
        </p:nvSpPr>
        <p:spPr bwMode="auto">
          <a:xfrm>
            <a:off x="1616075" y="1728143"/>
            <a:ext cx="16398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solidFill>
                  <a:srgbClr val="0000FF"/>
                </a:solidFill>
                <a:latin typeface="Arial" panose="020B0604020202020204" pitchFamily="34" charset="0"/>
                <a:cs typeface="Times New Roman" panose="02020603050405020304" pitchFamily="18" charset="0"/>
              </a:rPr>
              <a:t>- původu:</a:t>
            </a:r>
            <a:endParaRPr kumimoji="0" lang="cs-CZ" altLang="cs-CZ" sz="2400" b="0" dirty="0">
              <a:solidFill>
                <a:srgbClr val="0000FF"/>
              </a:solidFill>
              <a:latin typeface="Arial" panose="020B0604020202020204" pitchFamily="34" charset="0"/>
            </a:endParaRPr>
          </a:p>
        </p:txBody>
      </p:sp>
      <p:pic>
        <p:nvPicPr>
          <p:cNvPr id="12295" name="Picture 8">
            <a:extLst>
              <a:ext uri="{FF2B5EF4-FFF2-40B4-BE49-F238E27FC236}">
                <a16:creationId xmlns:a16="http://schemas.microsoft.com/office/drawing/2014/main" id="{4D32A38F-478F-498D-A8F2-911017ABAB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539" y="2068514"/>
            <a:ext cx="3525837" cy="13493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2296" name="Rectangle 9">
            <a:extLst>
              <a:ext uri="{FF2B5EF4-FFF2-40B4-BE49-F238E27FC236}">
                <a16:creationId xmlns:a16="http://schemas.microsoft.com/office/drawing/2014/main" id="{7DC32EB2-0DA0-45E0-9649-2DA0A29E3933}"/>
              </a:ext>
            </a:extLst>
          </p:cNvPr>
          <p:cNvSpPr>
            <a:spLocks noChangeArrowheads="1"/>
          </p:cNvSpPr>
          <p:nvPr/>
        </p:nvSpPr>
        <p:spPr bwMode="auto">
          <a:xfrm>
            <a:off x="1616075" y="5314156"/>
            <a:ext cx="14589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tabLst>
                <a:tab pos="228600" algn="l"/>
              </a:tabLst>
              <a:defRPr kumimoji="1" sz="2800" b="1">
                <a:solidFill>
                  <a:srgbClr val="FF0000"/>
                </a:solidFill>
                <a:latin typeface="Garamond" panose="02020404030301010803" pitchFamily="18" charset="0"/>
              </a:defRPr>
            </a:lvl1pPr>
            <a:lvl2pPr marL="742950" indent="-285750" eaLnBrk="0" hangingPunct="0">
              <a:tabLst>
                <a:tab pos="228600" algn="l"/>
              </a:tabLst>
              <a:defRPr kumimoji="1" sz="2800" b="1">
                <a:solidFill>
                  <a:srgbClr val="FF0000"/>
                </a:solidFill>
                <a:latin typeface="Garamond" panose="02020404030301010803" pitchFamily="18" charset="0"/>
              </a:defRPr>
            </a:lvl2pPr>
            <a:lvl3pPr marL="1143000" indent="-228600" eaLnBrk="0" hangingPunct="0">
              <a:tabLst>
                <a:tab pos="228600" algn="l"/>
              </a:tabLst>
              <a:defRPr kumimoji="1" sz="2800" b="1">
                <a:solidFill>
                  <a:srgbClr val="FF0000"/>
                </a:solidFill>
                <a:latin typeface="Garamond" panose="02020404030301010803" pitchFamily="18" charset="0"/>
              </a:defRPr>
            </a:lvl3pPr>
            <a:lvl4pPr marL="1600200" indent="-228600" eaLnBrk="0" hangingPunct="0">
              <a:tabLst>
                <a:tab pos="228600" algn="l"/>
              </a:tabLst>
              <a:defRPr kumimoji="1" sz="2800" b="1">
                <a:solidFill>
                  <a:srgbClr val="FF0000"/>
                </a:solidFill>
                <a:latin typeface="Garamond" panose="02020404030301010803" pitchFamily="18" charset="0"/>
              </a:defRPr>
            </a:lvl4pPr>
            <a:lvl5pPr marL="2057400" indent="-228600" eaLnBrk="0" hangingPunct="0">
              <a:tabLst>
                <a:tab pos="228600" algn="l"/>
              </a:tabLst>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tabLst>
                <a:tab pos="228600" algn="l"/>
              </a:tabLs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tabLst>
                <a:tab pos="228600" algn="l"/>
              </a:tabLs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tabLst>
                <a:tab pos="228600" algn="l"/>
              </a:tabLs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tabLst>
                <a:tab pos="228600" algn="l"/>
              </a:tabLst>
              <a:defRPr kumimoji="1" sz="2800" b="1">
                <a:solidFill>
                  <a:srgbClr val="FF0000"/>
                </a:solidFill>
                <a:latin typeface="Garamond" panose="02020404030301010803" pitchFamily="18" charset="0"/>
              </a:defRPr>
            </a:lvl9pPr>
          </a:lstStyle>
          <a:p>
            <a:pPr eaLnBrk="1" hangingPunct="1"/>
            <a:r>
              <a:rPr kumimoji="0" lang="cs-CZ" altLang="cs-CZ" sz="2400" b="0" dirty="0">
                <a:solidFill>
                  <a:srgbClr val="0000FF"/>
                </a:solidFill>
                <a:latin typeface="Arial" panose="020B0604020202020204" pitchFamily="34" charset="0"/>
              </a:rPr>
              <a:t>- </a:t>
            </a:r>
            <a:r>
              <a:rPr kumimoji="0" lang="cs-CZ" altLang="cs-CZ" sz="2400" dirty="0">
                <a:solidFill>
                  <a:srgbClr val="0000FF"/>
                </a:solidFill>
                <a:latin typeface="Arial" panose="020B0604020202020204" pitchFamily="34" charset="0"/>
              </a:rPr>
              <a:t>v</a:t>
            </a:r>
            <a:r>
              <a:rPr kumimoji="0" lang="cs-CZ" altLang="cs-CZ" sz="2400" dirty="0">
                <a:solidFill>
                  <a:srgbClr val="0000FF"/>
                </a:solidFill>
                <a:latin typeface="Arial" panose="020B0604020202020204" pitchFamily="34" charset="0"/>
                <a:cs typeface="Times New Roman" panose="02020603050405020304" pitchFamily="18" charset="0"/>
              </a:rPr>
              <a:t>zniku:</a:t>
            </a:r>
            <a:endParaRPr kumimoji="0" lang="cs-CZ" altLang="cs-CZ" sz="2400" b="0" dirty="0">
              <a:solidFill>
                <a:srgbClr val="0000FF"/>
              </a:solidFill>
              <a:latin typeface="Arial" panose="020B0604020202020204" pitchFamily="34" charset="0"/>
            </a:endParaRPr>
          </a:p>
        </p:txBody>
      </p:sp>
      <p:sp>
        <p:nvSpPr>
          <p:cNvPr id="12297" name="AutoShape 10">
            <a:extLst>
              <a:ext uri="{FF2B5EF4-FFF2-40B4-BE49-F238E27FC236}">
                <a16:creationId xmlns:a16="http://schemas.microsoft.com/office/drawing/2014/main" id="{0EAF29AA-E103-4C61-B4EE-4CC723CE6931}"/>
              </a:ext>
            </a:extLst>
          </p:cNvPr>
          <p:cNvSpPr>
            <a:spLocks noChangeArrowheads="1"/>
          </p:cNvSpPr>
          <p:nvPr/>
        </p:nvSpPr>
        <p:spPr bwMode="auto">
          <a:xfrm>
            <a:off x="3359150" y="4508501"/>
            <a:ext cx="5849938" cy="365125"/>
          </a:xfrm>
          <a:prstGeom prst="wedgeRectCallout">
            <a:avLst>
              <a:gd name="adj1" fmla="val -54449"/>
              <a:gd name="adj2" fmla="val 216958"/>
            </a:avLst>
          </a:prstGeom>
          <a:solidFill>
            <a:srgbClr val="FFFFFF"/>
          </a:solidFill>
          <a:ln w="9525">
            <a:solidFill>
              <a:srgbClr val="000000"/>
            </a:solidFill>
            <a:miter lim="800000"/>
            <a:headEnd/>
            <a:tailEnd/>
          </a:ln>
        </p:spPr>
        <p:txBody>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1800" dirty="0">
                <a:latin typeface="Arial" panose="020B0604020202020204" pitchFamily="34" charset="0"/>
                <a:cs typeface="Times New Roman" panose="02020603050405020304" pitchFamily="18" charset="0"/>
              </a:rPr>
              <a:t>Primární – </a:t>
            </a:r>
            <a:r>
              <a:rPr kumimoji="0" lang="cs-CZ" altLang="cs-CZ" sz="1800" dirty="0">
                <a:solidFill>
                  <a:srgbClr val="0000FF"/>
                </a:solidFill>
                <a:latin typeface="Arial" panose="020B0604020202020204" pitchFamily="34" charset="0"/>
                <a:cs typeface="Times New Roman" panose="02020603050405020304" pitchFamily="18" charset="0"/>
              </a:rPr>
              <a:t>úlet (s), (l) ze zdrojů</a:t>
            </a:r>
            <a:endParaRPr kumimoji="0" lang="cs-CZ" altLang="cs-CZ" sz="1800" b="0" dirty="0">
              <a:solidFill>
                <a:srgbClr val="0000FF"/>
              </a:solidFill>
              <a:latin typeface="Arial" panose="020B0604020202020204" pitchFamily="34" charset="0"/>
            </a:endParaRPr>
          </a:p>
        </p:txBody>
      </p:sp>
      <p:sp>
        <p:nvSpPr>
          <p:cNvPr id="12298" name="AutoShape 11">
            <a:extLst>
              <a:ext uri="{FF2B5EF4-FFF2-40B4-BE49-F238E27FC236}">
                <a16:creationId xmlns:a16="http://schemas.microsoft.com/office/drawing/2014/main" id="{FD1B31F5-4304-4902-B041-BDFB1EBE93E9}"/>
              </a:ext>
            </a:extLst>
          </p:cNvPr>
          <p:cNvSpPr>
            <a:spLocks noChangeArrowheads="1"/>
          </p:cNvSpPr>
          <p:nvPr/>
        </p:nvSpPr>
        <p:spPr bwMode="auto">
          <a:xfrm>
            <a:off x="4656138" y="5084763"/>
            <a:ext cx="5810250" cy="939800"/>
          </a:xfrm>
          <a:prstGeom prst="wedgeRectCallout">
            <a:avLst>
              <a:gd name="adj1" fmla="val -76065"/>
              <a:gd name="adj2" fmla="val -4560"/>
            </a:avLst>
          </a:prstGeom>
          <a:solidFill>
            <a:srgbClr val="FFFFFF"/>
          </a:solidFill>
          <a:ln w="9525">
            <a:solidFill>
              <a:srgbClr val="000000"/>
            </a:solidFill>
            <a:miter lim="800000"/>
            <a:headEnd/>
            <a:tailEnd/>
          </a:ln>
        </p:spPr>
        <p:txBody>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1800" dirty="0">
                <a:latin typeface="Arial" panose="020B0604020202020204" pitchFamily="34" charset="0"/>
                <a:cs typeface="Times New Roman" panose="02020603050405020304" pitchFamily="18" charset="0"/>
              </a:rPr>
              <a:t>Sekundární –</a:t>
            </a:r>
            <a:r>
              <a:rPr kumimoji="0" lang="cs-CZ" altLang="cs-CZ" sz="1800" dirty="0">
                <a:solidFill>
                  <a:srgbClr val="0000FF"/>
                </a:solidFill>
                <a:latin typeface="Arial" panose="020B0604020202020204" pitchFamily="34" charset="0"/>
                <a:cs typeface="Times New Roman" panose="02020603050405020304" pitchFamily="18" charset="0"/>
              </a:rPr>
              <a:t> vznikají v atmosféře chemickými reakcemi a změnou skupentsví (g) na (l), (s)</a:t>
            </a:r>
            <a:endParaRPr kumimoji="0" lang="cs-CZ" altLang="cs-CZ" sz="800" b="0" dirty="0">
              <a:solidFill>
                <a:srgbClr val="0000FF"/>
              </a:solidFill>
              <a:latin typeface="Arial" panose="020B0604020202020204" pitchFamily="34" charset="0"/>
            </a:endParaRPr>
          </a:p>
          <a:p>
            <a:r>
              <a:rPr kumimoji="0" lang="cs-CZ" altLang="cs-CZ" sz="1800" dirty="0">
                <a:solidFill>
                  <a:srgbClr val="0000FF"/>
                </a:solidFill>
                <a:latin typeface="Arial" panose="020B0604020202020204" pitchFamily="34" charset="0"/>
                <a:cs typeface="Times New Roman" panose="02020603050405020304" pitchFamily="18" charset="0"/>
              </a:rPr>
              <a:t>Smog</a:t>
            </a:r>
            <a:endParaRPr kumimoji="0" lang="cs-CZ" altLang="cs-CZ" sz="1800" b="0" dirty="0">
              <a:solidFill>
                <a:srgbClr val="0000FF"/>
              </a:solidFill>
              <a:latin typeface="Arial" panose="020B0604020202020204" pitchFamily="34" charset="0"/>
            </a:endParaRPr>
          </a:p>
        </p:txBody>
      </p:sp>
      <p:pic>
        <p:nvPicPr>
          <p:cNvPr id="12299" name="Picture 12">
            <a:extLst>
              <a:ext uri="{FF2B5EF4-FFF2-40B4-BE49-F238E27FC236}">
                <a16:creationId xmlns:a16="http://schemas.microsoft.com/office/drawing/2014/main" id="{D19FCE6E-4D1B-474B-B4E3-E3803E6BAD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7663" y="1916114"/>
            <a:ext cx="2070100" cy="16541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2300" name="Text Box 2">
            <a:extLst>
              <a:ext uri="{FF2B5EF4-FFF2-40B4-BE49-F238E27FC236}">
                <a16:creationId xmlns:a16="http://schemas.microsoft.com/office/drawing/2014/main" id="{2F41DBE1-2253-460E-9325-D5839EA94AE2}"/>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Atmosférické aerosoly</a:t>
            </a:r>
          </a:p>
        </p:txBody>
      </p:sp>
      <p:pic>
        <p:nvPicPr>
          <p:cNvPr id="12301" name="Picture 2">
            <a:extLst>
              <a:ext uri="{FF2B5EF4-FFF2-40B4-BE49-F238E27FC236}">
                <a16:creationId xmlns:a16="http://schemas.microsoft.com/office/drawing/2014/main" id="{5AFC8B9A-DFED-47D1-BB17-78AE34E583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6075" y="2232025"/>
            <a:ext cx="1670050" cy="249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638193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a:extLst>
              <a:ext uri="{FF2B5EF4-FFF2-40B4-BE49-F238E27FC236}">
                <a16:creationId xmlns:a16="http://schemas.microsoft.com/office/drawing/2014/main" id="{F62F60D1-BB8F-4A0F-ABF2-6BE4145C3737}"/>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bwMode="auto">
          <a:xfrm>
            <a:off x="1703389" y="1052513"/>
            <a:ext cx="8785225" cy="4697412"/>
          </a:xfrm>
          <a:noFill/>
          <a:ln>
            <a:noFill/>
            <a:miter lim="800000"/>
            <a:headEnd/>
            <a:tailEnd/>
          </a:ln>
          <a:extLst>
            <a:ext uri="{909E8E84-426E-40DD-AFC4-6F175D3DCCD1}">
              <a14:hiddenFill xmlns:a14="http://schemas.microsoft.com/office/drawing/2010/main">
                <a:solidFill>
                  <a:srgbClr val="FFFFFF"/>
                </a:solidFill>
              </a14:hiddenFill>
            </a:ext>
          </a:extLst>
        </p:spPr>
      </p:pic>
      <p:sp>
        <p:nvSpPr>
          <p:cNvPr id="16387" name="Text Box 3">
            <a:extLst>
              <a:ext uri="{FF2B5EF4-FFF2-40B4-BE49-F238E27FC236}">
                <a16:creationId xmlns:a16="http://schemas.microsoft.com/office/drawing/2014/main" id="{3ED0F6DC-CB70-453E-9375-4C1F6A5952A5}"/>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Radiační rovnováha v atmosféře</a:t>
            </a:r>
          </a:p>
        </p:txBody>
      </p:sp>
    </p:spTree>
    <p:extLst>
      <p:ext uri="{BB962C8B-B14F-4D97-AF65-F5344CB8AC3E}">
        <p14:creationId xmlns:p14="http://schemas.microsoft.com/office/powerpoint/2010/main" val="422050876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C684A81D-0272-46AC-957E-9D0C32E8B131}"/>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bwMode="auto">
          <a:xfrm>
            <a:off x="2424545" y="1052512"/>
            <a:ext cx="7002030" cy="5464281"/>
          </a:xfrm>
          <a:noFill/>
          <a:ln>
            <a:noFill/>
            <a:miter lim="800000"/>
            <a:headEnd/>
            <a:tailEnd/>
          </a:ln>
          <a:extLst>
            <a:ext uri="{909E8E84-426E-40DD-AFC4-6F175D3DCCD1}">
              <a14:hiddenFill xmlns:a14="http://schemas.microsoft.com/office/drawing/2010/main">
                <a:solidFill>
                  <a:srgbClr val="FFFFFF"/>
                </a:solidFill>
              </a14:hiddenFill>
            </a:ext>
          </a:extLst>
        </p:spPr>
      </p:pic>
      <p:sp>
        <p:nvSpPr>
          <p:cNvPr id="18435" name="Text Box 10">
            <a:extLst>
              <a:ext uri="{FF2B5EF4-FFF2-40B4-BE49-F238E27FC236}">
                <a16:creationId xmlns:a16="http://schemas.microsoft.com/office/drawing/2014/main" id="{0EA869AD-DCAC-44E7-855B-27DEC453F010}"/>
              </a:ext>
            </a:extLst>
          </p:cNvPr>
          <p:cNvSpPr txBox="1">
            <a:spLocks noChangeArrowheads="1"/>
          </p:cNvSpPr>
          <p:nvPr/>
        </p:nvSpPr>
        <p:spPr bwMode="auto">
          <a:xfrm>
            <a:off x="1774825" y="260350"/>
            <a:ext cx="8642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lang="cs-CZ" altLang="cs-CZ" sz="3200" dirty="0">
                <a:latin typeface="Arial" panose="020B0604020202020204" pitchFamily="34" charset="0"/>
              </a:rPr>
              <a:t>Význam oxidu uhličitého</a:t>
            </a:r>
            <a:endParaRPr lang="en-GB" altLang="cs-CZ" sz="3200" dirty="0">
              <a:latin typeface="Arial" panose="020B0604020202020204" pitchFamily="34" charset="0"/>
            </a:endParaRPr>
          </a:p>
        </p:txBody>
      </p:sp>
    </p:spTree>
    <p:extLst>
      <p:ext uri="{BB962C8B-B14F-4D97-AF65-F5344CB8AC3E}">
        <p14:creationId xmlns:p14="http://schemas.microsoft.com/office/powerpoint/2010/main" val="211610153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688B01B0-26E6-430A-B7D2-AC294F40134A}"/>
              </a:ext>
            </a:extLst>
          </p:cNvPr>
          <p:cNvSpPr>
            <a:spLocks noChangeArrowheads="1"/>
          </p:cNvSpPr>
          <p:nvPr/>
        </p:nvSpPr>
        <p:spPr bwMode="auto">
          <a:xfrm>
            <a:off x="1774826" y="748953"/>
            <a:ext cx="725646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Skleníkové plyny</a:t>
            </a:r>
            <a:endParaRPr kumimoji="0" lang="en-US" altLang="cs-CZ" sz="2400" dirty="0">
              <a:latin typeface="Arial" panose="020B0604020202020204" pitchFamily="34" charset="0"/>
            </a:endParaRPr>
          </a:p>
          <a:p>
            <a:pPr eaLnBrk="1" hangingPunct="1"/>
            <a:r>
              <a:rPr kumimoji="0" lang="cs-CZ" altLang="cs-CZ" sz="2000" dirty="0">
                <a:solidFill>
                  <a:srgbClr val="0000FF"/>
                </a:solidFill>
                <a:latin typeface="Arial" panose="020B0604020202020204" pitchFamily="34" charset="0"/>
              </a:rPr>
              <a:t>CO</a:t>
            </a:r>
            <a:r>
              <a:rPr kumimoji="0" lang="cs-CZ" altLang="cs-CZ" sz="2000" baseline="-25000" dirty="0">
                <a:solidFill>
                  <a:srgbClr val="0000FF"/>
                </a:solidFill>
                <a:latin typeface="Arial" panose="020B0604020202020204" pitchFamily="34" charset="0"/>
              </a:rPr>
              <a:t>2</a:t>
            </a:r>
            <a:r>
              <a:rPr kumimoji="0" lang="cs-CZ" altLang="cs-CZ" sz="2000" dirty="0">
                <a:solidFill>
                  <a:srgbClr val="0000FF"/>
                </a:solidFill>
                <a:latin typeface="Arial" panose="020B0604020202020204" pitchFamily="34" charset="0"/>
              </a:rPr>
              <a:t>, CH</a:t>
            </a:r>
            <a:r>
              <a:rPr kumimoji="0" lang="cs-CZ" altLang="cs-CZ" sz="2000" baseline="-25000" dirty="0">
                <a:solidFill>
                  <a:srgbClr val="0000FF"/>
                </a:solidFill>
                <a:latin typeface="Arial" panose="020B0604020202020204" pitchFamily="34" charset="0"/>
              </a:rPr>
              <a:t>4</a:t>
            </a:r>
            <a:r>
              <a:rPr kumimoji="0" lang="cs-CZ" altLang="cs-CZ" sz="2000" dirty="0">
                <a:solidFill>
                  <a:srgbClr val="0000FF"/>
                </a:solidFill>
                <a:latin typeface="Arial" panose="020B0604020202020204" pitchFamily="34" charset="0"/>
              </a:rPr>
              <a:t>, N</a:t>
            </a:r>
            <a:r>
              <a:rPr kumimoji="0" lang="cs-CZ" altLang="cs-CZ" sz="2000" baseline="-25000" dirty="0">
                <a:solidFill>
                  <a:srgbClr val="0000FF"/>
                </a:solidFill>
                <a:latin typeface="Arial" panose="020B0604020202020204" pitchFamily="34" charset="0"/>
              </a:rPr>
              <a:t>2</a:t>
            </a:r>
            <a:r>
              <a:rPr kumimoji="0" lang="cs-CZ" altLang="cs-CZ" sz="2000" dirty="0">
                <a:solidFill>
                  <a:srgbClr val="0000FF"/>
                </a:solidFill>
                <a:latin typeface="Arial" panose="020B0604020202020204" pitchFamily="34" charset="0"/>
              </a:rPr>
              <a:t>O, CFC, O</a:t>
            </a:r>
            <a:r>
              <a:rPr kumimoji="0" lang="cs-CZ" altLang="cs-CZ" sz="2000" baseline="-25000" dirty="0">
                <a:solidFill>
                  <a:srgbClr val="0000FF"/>
                </a:solidFill>
                <a:latin typeface="Arial" panose="020B0604020202020204" pitchFamily="34" charset="0"/>
              </a:rPr>
              <a:t>3</a:t>
            </a:r>
            <a:r>
              <a:rPr kumimoji="0" lang="cs-CZ" altLang="cs-CZ" sz="2000" dirty="0">
                <a:solidFill>
                  <a:srgbClr val="0000FF"/>
                </a:solidFill>
                <a:latin typeface="Arial" panose="020B0604020202020204" pitchFamily="34" charset="0"/>
              </a:rPr>
              <a:t>, vodní pára</a:t>
            </a:r>
            <a:endParaRPr kumimoji="0" lang="en-US" altLang="cs-CZ" sz="2000" dirty="0">
              <a:solidFill>
                <a:srgbClr val="0000FF"/>
              </a:solidFill>
              <a:latin typeface="Arial" panose="020B0604020202020204" pitchFamily="34" charset="0"/>
            </a:endParaRPr>
          </a:p>
          <a:p>
            <a:pPr eaLnBrk="1" hangingPunct="1"/>
            <a:r>
              <a:rPr kumimoji="0" lang="cs-CZ" altLang="cs-CZ" sz="2000" dirty="0">
                <a:solidFill>
                  <a:srgbClr val="0000FF"/>
                </a:solidFill>
                <a:latin typeface="Arial" panose="020B0604020202020204" pitchFamily="34" charset="0"/>
              </a:rPr>
              <a:t>Od roku 1800 u CO</a:t>
            </a:r>
            <a:r>
              <a:rPr kumimoji="0" lang="cs-CZ" altLang="cs-CZ" sz="2000" baseline="-25000" dirty="0">
                <a:solidFill>
                  <a:srgbClr val="0000FF"/>
                </a:solidFill>
                <a:latin typeface="Arial" panose="020B0604020202020204" pitchFamily="34" charset="0"/>
              </a:rPr>
              <a:t>2</a:t>
            </a:r>
            <a:r>
              <a:rPr kumimoji="0" lang="cs-CZ" altLang="cs-CZ" sz="2000" dirty="0">
                <a:solidFill>
                  <a:srgbClr val="0000FF"/>
                </a:solidFill>
                <a:latin typeface="Arial" panose="020B0604020202020204" pitchFamily="34" charset="0"/>
              </a:rPr>
              <a:t> zvýšení o cca 60 %, u ostatních o zhruba 10 %</a:t>
            </a:r>
          </a:p>
        </p:txBody>
      </p:sp>
      <p:sp>
        <p:nvSpPr>
          <p:cNvPr id="19459" name="Text Box 4">
            <a:extLst>
              <a:ext uri="{FF2B5EF4-FFF2-40B4-BE49-F238E27FC236}">
                <a16:creationId xmlns:a16="http://schemas.microsoft.com/office/drawing/2014/main" id="{F0A52DC4-69FE-48E8-B28C-5F10A9B53D83}"/>
              </a:ext>
            </a:extLst>
          </p:cNvPr>
          <p:cNvSpPr txBox="1">
            <a:spLocks noChangeArrowheads="1"/>
          </p:cNvSpPr>
          <p:nvPr/>
        </p:nvSpPr>
        <p:spPr bwMode="auto">
          <a:xfrm>
            <a:off x="1774825" y="1"/>
            <a:ext cx="871378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lang="cs-CZ" altLang="cs-CZ" sz="3200" dirty="0">
                <a:latin typeface="Arial" panose="020B0604020202020204" pitchFamily="34" charset="0"/>
              </a:rPr>
              <a:t>Globální oteplování ovlivňování radiační bilance planety</a:t>
            </a:r>
            <a:endParaRPr lang="en-GB" altLang="cs-CZ" sz="3200" dirty="0">
              <a:latin typeface="Arial" panose="020B0604020202020204" pitchFamily="34" charset="0"/>
            </a:endParaRPr>
          </a:p>
        </p:txBody>
      </p:sp>
      <p:graphicFrame>
        <p:nvGraphicFramePr>
          <p:cNvPr id="19460" name="Object 6">
            <a:extLst>
              <a:ext uri="{FF2B5EF4-FFF2-40B4-BE49-F238E27FC236}">
                <a16:creationId xmlns:a16="http://schemas.microsoft.com/office/drawing/2014/main" id="{396F1ACF-75A5-48F3-AE9A-6B9E67D73520}"/>
              </a:ext>
            </a:extLst>
          </p:cNvPr>
          <p:cNvGraphicFramePr>
            <a:graphicFrameLocks noGrp="1" noChangeAspect="1"/>
          </p:cNvGraphicFramePr>
          <p:nvPr>
            <p:ph/>
          </p:nvPr>
        </p:nvGraphicFramePr>
        <p:xfrm>
          <a:off x="3648075" y="1989139"/>
          <a:ext cx="4191000" cy="4010025"/>
        </p:xfrm>
        <a:graphic>
          <a:graphicData uri="http://schemas.openxmlformats.org/presentationml/2006/ole">
            <mc:AlternateContent xmlns:mc="http://schemas.openxmlformats.org/markup-compatibility/2006">
              <mc:Choice xmlns:v="urn:schemas-microsoft-com:vml" Requires="v">
                <p:oleObj name="Obrázek" r:id="rId3" imgW="4197096" imgH="4006596" progId="Word.Picture.8">
                  <p:embed/>
                </p:oleObj>
              </mc:Choice>
              <mc:Fallback>
                <p:oleObj name="Obrázek" r:id="rId3" imgW="4197096" imgH="4006596" progId="Word.Picture.8">
                  <p:embed/>
                  <p:pic>
                    <p:nvPicPr>
                      <p:cNvPr id="19460" name="Object 6">
                        <a:extLst>
                          <a:ext uri="{FF2B5EF4-FFF2-40B4-BE49-F238E27FC236}">
                            <a16:creationId xmlns:a16="http://schemas.microsoft.com/office/drawing/2014/main" id="{396F1ACF-75A5-48F3-AE9A-6B9E67D73520}"/>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8075" y="1989139"/>
                        <a:ext cx="4191000" cy="40100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36553767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55BFC734-87A4-4362-8D26-D02F0879A3EB}"/>
              </a:ext>
            </a:extLst>
          </p:cNvPr>
          <p:cNvSpPr>
            <a:spLocks noChangeArrowheads="1"/>
          </p:cNvSpPr>
          <p:nvPr/>
        </p:nvSpPr>
        <p:spPr bwMode="auto">
          <a:xfrm>
            <a:off x="4549776" y="-90140"/>
            <a:ext cx="301466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CO</a:t>
            </a:r>
            <a:r>
              <a:rPr kumimoji="0" lang="cs-CZ" altLang="cs-CZ" sz="3200" baseline="-25000" dirty="0">
                <a:latin typeface="Arial" panose="020B0604020202020204" pitchFamily="34" charset="0"/>
              </a:rPr>
              <a:t>2</a:t>
            </a:r>
            <a:r>
              <a:rPr kumimoji="0" lang="cs-CZ" altLang="cs-CZ" sz="3200" dirty="0">
                <a:latin typeface="Arial" panose="020B0604020202020204" pitchFamily="34" charset="0"/>
              </a:rPr>
              <a:t> Mauna Loa</a:t>
            </a:r>
          </a:p>
        </p:txBody>
      </p:sp>
      <p:pic>
        <p:nvPicPr>
          <p:cNvPr id="20483" name="Picture 12">
            <a:extLst>
              <a:ext uri="{FF2B5EF4-FFF2-40B4-BE49-F238E27FC236}">
                <a16:creationId xmlns:a16="http://schemas.microsoft.com/office/drawing/2014/main" id="{E14B863E-9F94-4C65-A6ED-0D99BA32FC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8" y="1052513"/>
            <a:ext cx="7777162" cy="4991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09043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a:extLst>
              <a:ext uri="{FF2B5EF4-FFF2-40B4-BE49-F238E27FC236}">
                <a16:creationId xmlns:a16="http://schemas.microsoft.com/office/drawing/2014/main" id="{F4FD524B-A1BF-4EC3-B807-F69A88B88B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3838" y="981075"/>
            <a:ext cx="5137150" cy="51117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2771" name="Picture 4">
            <a:extLst>
              <a:ext uri="{FF2B5EF4-FFF2-40B4-BE49-F238E27FC236}">
                <a16:creationId xmlns:a16="http://schemas.microsoft.com/office/drawing/2014/main" id="{1568DD5C-B1CB-44C4-A6E3-44AF36AA48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8" y="3500438"/>
            <a:ext cx="3529012" cy="26035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2772" name="Picture 5" descr="globairpol">
            <a:extLst>
              <a:ext uri="{FF2B5EF4-FFF2-40B4-BE49-F238E27FC236}">
                <a16:creationId xmlns:a16="http://schemas.microsoft.com/office/drawing/2014/main" id="{4F258A5D-718B-4047-8F95-B427D33752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3388" y="981075"/>
            <a:ext cx="3529012" cy="24399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2773" name="Rectangle 12">
            <a:extLst>
              <a:ext uri="{FF2B5EF4-FFF2-40B4-BE49-F238E27FC236}">
                <a16:creationId xmlns:a16="http://schemas.microsoft.com/office/drawing/2014/main" id="{53E5B52B-59EC-4D66-B8D2-AAA4608B6294}"/>
              </a:ext>
            </a:extLst>
          </p:cNvPr>
          <p:cNvSpPr>
            <a:spLocks noChangeArrowheads="1"/>
          </p:cNvSpPr>
          <p:nvPr/>
        </p:nvSpPr>
        <p:spPr bwMode="auto">
          <a:xfrm>
            <a:off x="3584576" y="260350"/>
            <a:ext cx="644611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Oxid uhličitý - produkce</a:t>
            </a:r>
          </a:p>
        </p:txBody>
      </p:sp>
    </p:spTree>
    <p:extLst>
      <p:ext uri="{BB962C8B-B14F-4D97-AF65-F5344CB8AC3E}">
        <p14:creationId xmlns:p14="http://schemas.microsoft.com/office/powerpoint/2010/main" val="168018046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mh">
            <a:extLst>
              <a:ext uri="{FF2B5EF4-FFF2-40B4-BE49-F238E27FC236}">
                <a16:creationId xmlns:a16="http://schemas.microsoft.com/office/drawing/2014/main" id="{1DD3A46B-F0EA-4D90-904D-ADFBCD0561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981076"/>
            <a:ext cx="6149975" cy="20161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3251" name="Picture 3" descr="antarcmap">
            <a:extLst>
              <a:ext uri="{FF2B5EF4-FFF2-40B4-BE49-F238E27FC236}">
                <a16:creationId xmlns:a16="http://schemas.microsoft.com/office/drawing/2014/main" id="{1E9E53B9-76D0-408F-BFE0-304F3569A0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5500" y="3055939"/>
            <a:ext cx="3282950" cy="30178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53252" name="Text Box 4">
            <a:extLst>
              <a:ext uri="{FF2B5EF4-FFF2-40B4-BE49-F238E27FC236}">
                <a16:creationId xmlns:a16="http://schemas.microsoft.com/office/drawing/2014/main" id="{91D1A9A2-ADC7-4ECD-BD4D-BFD6ACB2AE84}"/>
              </a:ext>
            </a:extLst>
          </p:cNvPr>
          <p:cNvSpPr txBox="1">
            <a:spLocks noChangeArrowheads="1"/>
          </p:cNvSpPr>
          <p:nvPr/>
        </p:nvSpPr>
        <p:spPr bwMode="auto">
          <a:xfrm>
            <a:off x="1774825" y="188913"/>
            <a:ext cx="8642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Možné dopady skleníkového efektu</a:t>
            </a:r>
          </a:p>
        </p:txBody>
      </p:sp>
    </p:spTree>
    <p:extLst>
      <p:ext uri="{BB962C8B-B14F-4D97-AF65-F5344CB8AC3E}">
        <p14:creationId xmlns:p14="http://schemas.microsoft.com/office/powerpoint/2010/main" val="398353807"/>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antarc">
            <a:extLst>
              <a:ext uri="{FF2B5EF4-FFF2-40B4-BE49-F238E27FC236}">
                <a16:creationId xmlns:a16="http://schemas.microsoft.com/office/drawing/2014/main" id="{3BE1801F-9F7D-4483-8A95-3632178B5E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981075"/>
            <a:ext cx="3792537" cy="38163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4275" name="Picture 3" descr="62a">
            <a:extLst>
              <a:ext uri="{FF2B5EF4-FFF2-40B4-BE49-F238E27FC236}">
                <a16:creationId xmlns:a16="http://schemas.microsoft.com/office/drawing/2014/main" id="{D7CC6618-DCC9-4ACF-9E3F-98DF797390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039" y="981076"/>
            <a:ext cx="4822825" cy="50403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54276" name="Text Box 11">
            <a:extLst>
              <a:ext uri="{FF2B5EF4-FFF2-40B4-BE49-F238E27FC236}">
                <a16:creationId xmlns:a16="http://schemas.microsoft.com/office/drawing/2014/main" id="{B8C08654-4FDF-48BB-9DD7-B6C8C3F62A56}"/>
              </a:ext>
            </a:extLst>
          </p:cNvPr>
          <p:cNvSpPr txBox="1">
            <a:spLocks noChangeArrowheads="1"/>
          </p:cNvSpPr>
          <p:nvPr/>
        </p:nvSpPr>
        <p:spPr bwMode="auto">
          <a:xfrm>
            <a:off x="1847850" y="188913"/>
            <a:ext cx="84470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Možné dopady skleníkového efektu</a:t>
            </a:r>
          </a:p>
        </p:txBody>
      </p:sp>
    </p:spTree>
    <p:extLst>
      <p:ext uri="{BB962C8B-B14F-4D97-AF65-F5344CB8AC3E}">
        <p14:creationId xmlns:p14="http://schemas.microsoft.com/office/powerpoint/2010/main" val="2311329709"/>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iceberesa">
            <a:extLst>
              <a:ext uri="{FF2B5EF4-FFF2-40B4-BE49-F238E27FC236}">
                <a16:creationId xmlns:a16="http://schemas.microsoft.com/office/drawing/2014/main" id="{EBCDC655-979E-47AC-9BD4-B74257C4CA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1025525"/>
            <a:ext cx="2827337" cy="50673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5299" name="Picture 3" descr="ilabcolpse">
            <a:extLst>
              <a:ext uri="{FF2B5EF4-FFF2-40B4-BE49-F238E27FC236}">
                <a16:creationId xmlns:a16="http://schemas.microsoft.com/office/drawing/2014/main" id="{1E48F060-A8F4-407E-92D5-9A2A725848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9600" y="981076"/>
            <a:ext cx="3519488" cy="24796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5300" name="Picture 4" descr="Larb2002">
            <a:extLst>
              <a:ext uri="{FF2B5EF4-FFF2-40B4-BE49-F238E27FC236}">
                <a16:creationId xmlns:a16="http://schemas.microsoft.com/office/drawing/2014/main" id="{FCA3693A-3B1D-4218-9770-9BD76179D3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9601" y="3500438"/>
            <a:ext cx="3502025" cy="25527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55301" name="Text Box 12">
            <a:extLst>
              <a:ext uri="{FF2B5EF4-FFF2-40B4-BE49-F238E27FC236}">
                <a16:creationId xmlns:a16="http://schemas.microsoft.com/office/drawing/2014/main" id="{32245000-B243-49F1-8274-96AA40464045}"/>
              </a:ext>
            </a:extLst>
          </p:cNvPr>
          <p:cNvSpPr txBox="1">
            <a:spLocks noChangeArrowheads="1"/>
          </p:cNvSpPr>
          <p:nvPr/>
        </p:nvSpPr>
        <p:spPr bwMode="auto">
          <a:xfrm>
            <a:off x="1847850" y="188913"/>
            <a:ext cx="84470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Možné dopady skleníkového efektu</a:t>
            </a:r>
          </a:p>
        </p:txBody>
      </p:sp>
    </p:spTree>
    <p:extLst>
      <p:ext uri="{BB962C8B-B14F-4D97-AF65-F5344CB8AC3E}">
        <p14:creationId xmlns:p14="http://schemas.microsoft.com/office/powerpoint/2010/main" val="3252619326"/>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ligovcan">
            <a:extLst>
              <a:ext uri="{FF2B5EF4-FFF2-40B4-BE49-F238E27FC236}">
                <a16:creationId xmlns:a16="http://schemas.microsoft.com/office/drawing/2014/main" id="{C5CCE0F0-6FC5-4D88-899A-0EBD5518D5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0013" y="1052513"/>
            <a:ext cx="6985000" cy="49720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57347" name="Rectangle 3">
            <a:extLst>
              <a:ext uri="{FF2B5EF4-FFF2-40B4-BE49-F238E27FC236}">
                <a16:creationId xmlns:a16="http://schemas.microsoft.com/office/drawing/2014/main" id="{C820ADAB-8930-4CAB-A6A9-5F00E9D132A3}"/>
              </a:ext>
            </a:extLst>
          </p:cNvPr>
          <p:cNvSpPr>
            <a:spLocks noChangeArrowheads="1"/>
          </p:cNvSpPr>
          <p:nvPr/>
        </p:nvSpPr>
        <p:spPr bwMode="auto">
          <a:xfrm>
            <a:off x="-172277" y="-295880"/>
            <a:ext cx="1163244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Klimatické změny – hlavní složky </a:t>
            </a:r>
            <a:br>
              <a:rPr kumimoji="0" lang="cs-CZ" altLang="cs-CZ" sz="3200" dirty="0">
                <a:latin typeface="Arial" panose="020B0604020202020204" pitchFamily="34" charset="0"/>
              </a:rPr>
            </a:br>
            <a:r>
              <a:rPr kumimoji="0" lang="cs-CZ" altLang="cs-CZ" sz="3200" dirty="0">
                <a:latin typeface="Arial" panose="020B0604020202020204" pitchFamily="34" charset="0"/>
              </a:rPr>
              <a:t>klimatického</a:t>
            </a:r>
          </a:p>
          <a:p>
            <a:pPr algn="ctr" eaLnBrk="1" hangingPunct="1"/>
            <a:r>
              <a:rPr kumimoji="0" lang="cs-CZ" altLang="cs-CZ" sz="3200" dirty="0">
                <a:latin typeface="Arial" panose="020B0604020202020204" pitchFamily="34" charset="0"/>
              </a:rPr>
              <a:t>systému </a:t>
            </a:r>
          </a:p>
        </p:txBody>
      </p:sp>
    </p:spTree>
    <p:extLst>
      <p:ext uri="{BB962C8B-B14F-4D97-AF65-F5344CB8AC3E}">
        <p14:creationId xmlns:p14="http://schemas.microsoft.com/office/powerpoint/2010/main" val="1678744571"/>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climchg">
            <a:extLst>
              <a:ext uri="{FF2B5EF4-FFF2-40B4-BE49-F238E27FC236}">
                <a16:creationId xmlns:a16="http://schemas.microsoft.com/office/drawing/2014/main" id="{00450B72-693D-4DB7-857A-3F4C389CA9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7713" y="981076"/>
            <a:ext cx="5688012" cy="50466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58371" name="Text Box 3">
            <a:extLst>
              <a:ext uri="{FF2B5EF4-FFF2-40B4-BE49-F238E27FC236}">
                <a16:creationId xmlns:a16="http://schemas.microsoft.com/office/drawing/2014/main" id="{C33638D1-E272-4E64-9CE8-DCE7328A101A}"/>
              </a:ext>
            </a:extLst>
          </p:cNvPr>
          <p:cNvSpPr txBox="1">
            <a:spLocks noChangeArrowheads="1"/>
          </p:cNvSpPr>
          <p:nvPr/>
        </p:nvSpPr>
        <p:spPr bwMode="auto">
          <a:xfrm>
            <a:off x="1524001" y="188913"/>
            <a:ext cx="89646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Možné dopady klimatických změn</a:t>
            </a:r>
          </a:p>
        </p:txBody>
      </p:sp>
    </p:spTree>
    <p:extLst>
      <p:ext uri="{BB962C8B-B14F-4D97-AF65-F5344CB8AC3E}">
        <p14:creationId xmlns:p14="http://schemas.microsoft.com/office/powerpoint/2010/main" val="383409175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a:extLst>
              <a:ext uri="{FF2B5EF4-FFF2-40B4-BE49-F238E27FC236}">
                <a16:creationId xmlns:a16="http://schemas.microsoft.com/office/drawing/2014/main" id="{291C069E-2B1C-4715-8154-2636A9DBB3D9}"/>
              </a:ext>
            </a:extLst>
          </p:cNvPr>
          <p:cNvSpPr>
            <a:spLocks noChangeArrowheads="1"/>
          </p:cNvSpPr>
          <p:nvPr/>
        </p:nvSpPr>
        <p:spPr bwMode="auto">
          <a:xfrm>
            <a:off x="1080656" y="1145531"/>
            <a:ext cx="23245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tabLst>
                <a:tab pos="228600" algn="l"/>
              </a:tabLst>
              <a:defRPr kumimoji="1" sz="2800" b="1">
                <a:solidFill>
                  <a:srgbClr val="FF0000"/>
                </a:solidFill>
                <a:latin typeface="Garamond" panose="02020404030301010803" pitchFamily="18" charset="0"/>
              </a:defRPr>
            </a:lvl1pPr>
            <a:lvl2pPr marL="742950" indent="-285750" eaLnBrk="0" hangingPunct="0">
              <a:tabLst>
                <a:tab pos="228600" algn="l"/>
              </a:tabLst>
              <a:defRPr kumimoji="1" sz="2800" b="1">
                <a:solidFill>
                  <a:srgbClr val="FF0000"/>
                </a:solidFill>
                <a:latin typeface="Garamond" panose="02020404030301010803" pitchFamily="18" charset="0"/>
              </a:defRPr>
            </a:lvl2pPr>
            <a:lvl3pPr marL="1143000" indent="-228600" eaLnBrk="0" hangingPunct="0">
              <a:tabLst>
                <a:tab pos="228600" algn="l"/>
              </a:tabLst>
              <a:defRPr kumimoji="1" sz="2800" b="1">
                <a:solidFill>
                  <a:srgbClr val="FF0000"/>
                </a:solidFill>
                <a:latin typeface="Garamond" panose="02020404030301010803" pitchFamily="18" charset="0"/>
              </a:defRPr>
            </a:lvl3pPr>
            <a:lvl4pPr marL="1600200" indent="-228600" eaLnBrk="0" hangingPunct="0">
              <a:tabLst>
                <a:tab pos="228600" algn="l"/>
              </a:tabLst>
              <a:defRPr kumimoji="1" sz="2800" b="1">
                <a:solidFill>
                  <a:srgbClr val="FF0000"/>
                </a:solidFill>
                <a:latin typeface="Garamond" panose="02020404030301010803" pitchFamily="18" charset="0"/>
              </a:defRPr>
            </a:lvl4pPr>
            <a:lvl5pPr marL="2057400" indent="-228600" eaLnBrk="0" hangingPunct="0">
              <a:tabLst>
                <a:tab pos="228600" algn="l"/>
              </a:tabLst>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tabLst>
                <a:tab pos="228600" algn="l"/>
              </a:tabLs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tabLst>
                <a:tab pos="228600" algn="l"/>
              </a:tabLs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tabLst>
                <a:tab pos="228600" algn="l"/>
              </a:tabLs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tabLst>
                <a:tab pos="228600" algn="l"/>
              </a:tabLs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cs typeface="Times New Roman" panose="02020603050405020304" pitchFamily="18" charset="0"/>
              </a:rPr>
              <a:t>Dělení dle:</a:t>
            </a:r>
            <a:endParaRPr kumimoji="0" lang="cs-CZ" altLang="cs-CZ" sz="2400" b="0" dirty="0">
              <a:latin typeface="Arial" panose="020B0604020202020204" pitchFamily="34" charset="0"/>
            </a:endParaRPr>
          </a:p>
        </p:txBody>
      </p:sp>
      <p:sp>
        <p:nvSpPr>
          <p:cNvPr id="15363" name="Rectangle 4">
            <a:extLst>
              <a:ext uri="{FF2B5EF4-FFF2-40B4-BE49-F238E27FC236}">
                <a16:creationId xmlns:a16="http://schemas.microsoft.com/office/drawing/2014/main" id="{CBC8A484-6793-485E-A0D8-6F8AE22CB8FE}"/>
              </a:ext>
            </a:extLst>
          </p:cNvPr>
          <p:cNvSpPr>
            <a:spLocks noChangeArrowheads="1"/>
          </p:cNvSpPr>
          <p:nvPr/>
        </p:nvSpPr>
        <p:spPr bwMode="auto">
          <a:xfrm>
            <a:off x="1524000" y="2333625"/>
            <a:ext cx="18415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br>
              <a:rPr kumimoji="0" lang="cs-CZ" altLang="cs-CZ" sz="800" b="0">
                <a:solidFill>
                  <a:schemeClr val="tx1"/>
                </a:solidFill>
                <a:latin typeface="Arial" panose="020B0604020202020204" pitchFamily="34" charset="0"/>
              </a:rPr>
            </a:br>
            <a:endParaRPr kumimoji="0" lang="cs-CZ" altLang="cs-CZ" sz="1800" b="0">
              <a:solidFill>
                <a:schemeClr val="tx1"/>
              </a:solidFill>
              <a:latin typeface="Arial" panose="020B0604020202020204" pitchFamily="34" charset="0"/>
            </a:endParaRPr>
          </a:p>
          <a:p>
            <a:endParaRPr kumimoji="0" lang="cs-CZ" altLang="cs-CZ" sz="1800" b="0">
              <a:solidFill>
                <a:schemeClr val="tx1"/>
              </a:solidFill>
              <a:latin typeface="Arial" panose="020B0604020202020204" pitchFamily="34" charset="0"/>
            </a:endParaRPr>
          </a:p>
        </p:txBody>
      </p:sp>
      <p:sp>
        <p:nvSpPr>
          <p:cNvPr id="15364" name="AutoShape 5">
            <a:extLst>
              <a:ext uri="{FF2B5EF4-FFF2-40B4-BE49-F238E27FC236}">
                <a16:creationId xmlns:a16="http://schemas.microsoft.com/office/drawing/2014/main" id="{11B45812-EBBC-42E0-A2C0-22EF8DD18F34}"/>
              </a:ext>
            </a:extLst>
          </p:cNvPr>
          <p:cNvSpPr>
            <a:spLocks noChangeArrowheads="1"/>
          </p:cNvSpPr>
          <p:nvPr/>
        </p:nvSpPr>
        <p:spPr bwMode="auto">
          <a:xfrm>
            <a:off x="3846514" y="717549"/>
            <a:ext cx="7264830" cy="461633"/>
          </a:xfrm>
          <a:prstGeom prst="wedgeRectCallout">
            <a:avLst>
              <a:gd name="adj1" fmla="val -56278"/>
              <a:gd name="adj2" fmla="val 207935"/>
            </a:avLst>
          </a:prstGeom>
          <a:solidFill>
            <a:srgbClr val="FFFFFF"/>
          </a:solidFill>
          <a:ln w="9525">
            <a:solidFill>
              <a:srgbClr val="000000"/>
            </a:solidFill>
            <a:miter lim="800000"/>
            <a:headEnd/>
            <a:tailEnd/>
          </a:ln>
        </p:spPr>
        <p:txBody>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1800" dirty="0">
                <a:latin typeface="Arial" panose="020B0604020202020204" pitchFamily="34" charset="0"/>
                <a:cs typeface="Times New Roman" panose="02020603050405020304" pitchFamily="18" charset="0"/>
              </a:rPr>
              <a:t>0,01 – 0,1 </a:t>
            </a:r>
            <a:r>
              <a:rPr kumimoji="0" lang="cs-CZ" altLang="cs-CZ" sz="1800" dirty="0">
                <a:latin typeface="Symbol" panose="05050102010706020507" pitchFamily="18" charset="2"/>
                <a:cs typeface="Times New Roman" panose="02020603050405020304" pitchFamily="18" charset="0"/>
              </a:rPr>
              <a:t>m</a:t>
            </a:r>
            <a:r>
              <a:rPr kumimoji="0" lang="cs-CZ" altLang="cs-CZ" sz="1800" dirty="0">
                <a:latin typeface="Arial" panose="020B0604020202020204" pitchFamily="34" charset="0"/>
                <a:cs typeface="Times New Roman" panose="02020603050405020304" pitchFamily="18" charset="0"/>
              </a:rPr>
              <a:t>m – </a:t>
            </a:r>
            <a:r>
              <a:rPr kumimoji="0" lang="cs-CZ" altLang="cs-CZ" sz="1800" dirty="0">
                <a:solidFill>
                  <a:srgbClr val="0000FF"/>
                </a:solidFill>
                <a:latin typeface="Arial" panose="020B0604020202020204" pitchFamily="34" charset="0"/>
                <a:cs typeface="Times New Roman" panose="02020603050405020304" pitchFamily="18" charset="0"/>
              </a:rPr>
              <a:t>vznikají kondenzací par a následnou koagulací</a:t>
            </a:r>
            <a:endParaRPr kumimoji="0" lang="cs-CZ" altLang="cs-CZ" sz="1800" b="0" dirty="0">
              <a:solidFill>
                <a:srgbClr val="0000FF"/>
              </a:solidFill>
              <a:latin typeface="Arial" panose="020B0604020202020204" pitchFamily="34" charset="0"/>
            </a:endParaRPr>
          </a:p>
        </p:txBody>
      </p:sp>
      <p:sp>
        <p:nvSpPr>
          <p:cNvPr id="15365" name="AutoShape 6">
            <a:extLst>
              <a:ext uri="{FF2B5EF4-FFF2-40B4-BE49-F238E27FC236}">
                <a16:creationId xmlns:a16="http://schemas.microsoft.com/office/drawing/2014/main" id="{534230D6-834C-49D1-8D34-2733C3999F56}"/>
              </a:ext>
            </a:extLst>
          </p:cNvPr>
          <p:cNvSpPr>
            <a:spLocks noChangeArrowheads="1"/>
          </p:cNvSpPr>
          <p:nvPr/>
        </p:nvSpPr>
        <p:spPr bwMode="auto">
          <a:xfrm>
            <a:off x="4881563" y="1317626"/>
            <a:ext cx="6423746" cy="925513"/>
          </a:xfrm>
          <a:prstGeom prst="wedgeRectCallout">
            <a:avLst>
              <a:gd name="adj1" fmla="val -72754"/>
              <a:gd name="adj2" fmla="val 9800"/>
            </a:avLst>
          </a:prstGeom>
          <a:solidFill>
            <a:srgbClr val="FFFFFF"/>
          </a:solidFill>
          <a:ln w="9525">
            <a:solidFill>
              <a:srgbClr val="000000"/>
            </a:solidFill>
            <a:miter lim="800000"/>
            <a:headEnd/>
            <a:tailEnd/>
          </a:ln>
        </p:spPr>
        <p:txBody>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1800" dirty="0">
                <a:latin typeface="Arial" panose="020B0604020202020204" pitchFamily="34" charset="0"/>
                <a:cs typeface="Times New Roman" panose="02020603050405020304" pitchFamily="18" charset="0"/>
              </a:rPr>
              <a:t>0,1 – 1,0 </a:t>
            </a:r>
            <a:r>
              <a:rPr kumimoji="0" lang="cs-CZ" altLang="cs-CZ" sz="1800" dirty="0">
                <a:latin typeface="Symbol" panose="05050102010706020507" pitchFamily="18" charset="2"/>
                <a:cs typeface="Times New Roman" panose="02020603050405020304" pitchFamily="18" charset="0"/>
              </a:rPr>
              <a:t>m</a:t>
            </a:r>
            <a:r>
              <a:rPr kumimoji="0" lang="cs-CZ" altLang="cs-CZ" sz="1800" dirty="0">
                <a:latin typeface="Arial" panose="020B0604020202020204" pitchFamily="34" charset="0"/>
                <a:cs typeface="Times New Roman" panose="02020603050405020304" pitchFamily="18" charset="0"/>
              </a:rPr>
              <a:t>m – </a:t>
            </a:r>
            <a:r>
              <a:rPr kumimoji="0" lang="cs-CZ" altLang="cs-CZ" sz="1800" dirty="0">
                <a:solidFill>
                  <a:srgbClr val="0000FF"/>
                </a:solidFill>
                <a:latin typeface="Arial" panose="020B0604020202020204" pitchFamily="34" charset="0"/>
                <a:cs typeface="Times New Roman" panose="02020603050405020304" pitchFamily="18" charset="0"/>
              </a:rPr>
              <a:t>vznikají chemickou konverzí plynů na málo těkavé páry, homogenní jádra se časem mění na kapičky nebo jemně disperzní tuhé částice</a:t>
            </a:r>
            <a:endParaRPr kumimoji="0" lang="cs-CZ" altLang="cs-CZ" sz="1800" b="0" dirty="0">
              <a:solidFill>
                <a:srgbClr val="0000FF"/>
              </a:solidFill>
              <a:latin typeface="Arial" panose="020B0604020202020204" pitchFamily="34" charset="0"/>
            </a:endParaRPr>
          </a:p>
        </p:txBody>
      </p:sp>
      <p:sp>
        <p:nvSpPr>
          <p:cNvPr id="15366" name="AutoShape 7">
            <a:extLst>
              <a:ext uri="{FF2B5EF4-FFF2-40B4-BE49-F238E27FC236}">
                <a16:creationId xmlns:a16="http://schemas.microsoft.com/office/drawing/2014/main" id="{478059A1-62CB-40F4-A456-8EAF021FB8CB}"/>
              </a:ext>
            </a:extLst>
          </p:cNvPr>
          <p:cNvSpPr>
            <a:spLocks noChangeArrowheads="1"/>
          </p:cNvSpPr>
          <p:nvPr/>
        </p:nvSpPr>
        <p:spPr bwMode="auto">
          <a:xfrm>
            <a:off x="4452938" y="2560638"/>
            <a:ext cx="5988050" cy="639762"/>
          </a:xfrm>
          <a:prstGeom prst="wedgeRectCallout">
            <a:avLst>
              <a:gd name="adj1" fmla="val -66704"/>
              <a:gd name="adj2" fmla="val -150495"/>
            </a:avLst>
          </a:prstGeom>
          <a:solidFill>
            <a:srgbClr val="FFFFFF"/>
          </a:solidFill>
          <a:ln w="9525">
            <a:solidFill>
              <a:srgbClr val="000000"/>
            </a:solidFill>
            <a:miter lim="800000"/>
            <a:headEnd/>
            <a:tailEnd/>
          </a:ln>
        </p:spPr>
        <p:txBody>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1800" dirty="0">
                <a:latin typeface="Arial" panose="020B0604020202020204" pitchFamily="34" charset="0"/>
                <a:cs typeface="Times New Roman" panose="02020603050405020304" pitchFamily="18" charset="0"/>
              </a:rPr>
              <a:t>1,0 – 10,0 </a:t>
            </a:r>
            <a:r>
              <a:rPr kumimoji="0" lang="cs-CZ" altLang="cs-CZ" sz="1800" dirty="0">
                <a:latin typeface="Symbol" panose="05050102010706020507" pitchFamily="18" charset="2"/>
                <a:cs typeface="Times New Roman" panose="02020603050405020304" pitchFamily="18" charset="0"/>
              </a:rPr>
              <a:t>m</a:t>
            </a:r>
            <a:r>
              <a:rPr kumimoji="0" lang="cs-CZ" altLang="cs-CZ" sz="1800" dirty="0">
                <a:latin typeface="Arial" panose="020B0604020202020204" pitchFamily="34" charset="0"/>
                <a:cs typeface="Times New Roman" panose="02020603050405020304" pitchFamily="18" charset="0"/>
              </a:rPr>
              <a:t>m – </a:t>
            </a:r>
            <a:r>
              <a:rPr kumimoji="0" lang="cs-CZ" altLang="cs-CZ" sz="1800" dirty="0">
                <a:solidFill>
                  <a:srgbClr val="0000FF"/>
                </a:solidFill>
                <a:latin typeface="Arial" panose="020B0604020202020204" pitchFamily="34" charset="0"/>
                <a:cs typeface="Times New Roman" panose="02020603050405020304" pitchFamily="18" charset="0"/>
              </a:rPr>
              <a:t>částice primárního aerosolu – přímý vstup do atmosféry ze zdrojů</a:t>
            </a:r>
            <a:endParaRPr kumimoji="0" lang="cs-CZ" altLang="cs-CZ" sz="1800" b="0" dirty="0">
              <a:solidFill>
                <a:srgbClr val="0000FF"/>
              </a:solidFill>
              <a:latin typeface="Arial" panose="020B0604020202020204" pitchFamily="34" charset="0"/>
            </a:endParaRPr>
          </a:p>
        </p:txBody>
      </p:sp>
      <p:sp>
        <p:nvSpPr>
          <p:cNvPr id="3783688" name="Rectangle 8">
            <a:extLst>
              <a:ext uri="{FF2B5EF4-FFF2-40B4-BE49-F238E27FC236}">
                <a16:creationId xmlns:a16="http://schemas.microsoft.com/office/drawing/2014/main" id="{3C30E146-9EDB-43CB-89BA-381A88B5CCC8}"/>
              </a:ext>
            </a:extLst>
          </p:cNvPr>
          <p:cNvSpPr>
            <a:spLocks noChangeArrowheads="1"/>
          </p:cNvSpPr>
          <p:nvPr/>
        </p:nvSpPr>
        <p:spPr bwMode="auto">
          <a:xfrm>
            <a:off x="1524000" y="2298700"/>
            <a:ext cx="9144000" cy="0"/>
          </a:xfrm>
          <a:prstGeom prst="rect">
            <a:avLst/>
          </a:prstGeom>
          <a:noFill/>
          <a:ln w="9525">
            <a:noFill/>
            <a:miter lim="800000"/>
            <a:headEnd/>
            <a:tailEnd/>
          </a:ln>
          <a:effectLst/>
        </p:spPr>
        <p:txBody>
          <a:bodyPr wrap="square" anchor="ctr">
            <a:spAutoFit/>
          </a:bodyPr>
          <a:lstStyle/>
          <a:p>
            <a:pPr>
              <a:defRPr/>
            </a:pPr>
            <a:endParaRPr lang="cs-CZ" sz="2800">
              <a:effectLst>
                <a:outerShdw blurRad="38100" dist="38100" dir="2700000" algn="tl">
                  <a:srgbClr val="000000">
                    <a:alpha val="43137"/>
                  </a:srgbClr>
                </a:outerShdw>
              </a:effectLst>
            </a:endParaRPr>
          </a:p>
        </p:txBody>
      </p:sp>
      <p:sp>
        <p:nvSpPr>
          <p:cNvPr id="15368" name="Rectangle 9">
            <a:extLst>
              <a:ext uri="{FF2B5EF4-FFF2-40B4-BE49-F238E27FC236}">
                <a16:creationId xmlns:a16="http://schemas.microsoft.com/office/drawing/2014/main" id="{1B607286-41BB-4AAC-AF29-31D1E0EE19A7}"/>
              </a:ext>
            </a:extLst>
          </p:cNvPr>
          <p:cNvSpPr>
            <a:spLocks noChangeArrowheads="1"/>
          </p:cNvSpPr>
          <p:nvPr/>
        </p:nvSpPr>
        <p:spPr bwMode="auto">
          <a:xfrm>
            <a:off x="1413164" y="1706453"/>
            <a:ext cx="22784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 v</a:t>
            </a:r>
            <a:r>
              <a:rPr kumimoji="0" lang="cs-CZ" altLang="cs-CZ" sz="2400" dirty="0">
                <a:latin typeface="Arial" panose="020B0604020202020204" pitchFamily="34" charset="0"/>
                <a:cs typeface="Times New Roman" panose="02020603050405020304" pitchFamily="18" charset="0"/>
              </a:rPr>
              <a:t>elikosti:</a:t>
            </a:r>
            <a:endParaRPr kumimoji="0" lang="cs-CZ" altLang="cs-CZ" sz="2400" b="0" dirty="0">
              <a:latin typeface="Arial" panose="020B0604020202020204" pitchFamily="34" charset="0"/>
            </a:endParaRPr>
          </a:p>
        </p:txBody>
      </p:sp>
      <p:sp>
        <p:nvSpPr>
          <p:cNvPr id="15369" name="Rectangle 10">
            <a:extLst>
              <a:ext uri="{FF2B5EF4-FFF2-40B4-BE49-F238E27FC236}">
                <a16:creationId xmlns:a16="http://schemas.microsoft.com/office/drawing/2014/main" id="{AA25FF57-97A6-4BA7-BB81-0C2196C62A41}"/>
              </a:ext>
            </a:extLst>
          </p:cNvPr>
          <p:cNvSpPr>
            <a:spLocks noChangeArrowheads="1"/>
          </p:cNvSpPr>
          <p:nvPr/>
        </p:nvSpPr>
        <p:spPr bwMode="auto">
          <a:xfrm>
            <a:off x="1524000" y="33670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kumimoji="0" lang="cs-CZ" altLang="cs-CZ" sz="1800" b="0">
              <a:solidFill>
                <a:schemeClr val="tx1"/>
              </a:solidFill>
              <a:latin typeface="Arial" panose="020B0604020202020204" pitchFamily="34" charset="0"/>
            </a:endParaRPr>
          </a:p>
        </p:txBody>
      </p:sp>
      <p:pic>
        <p:nvPicPr>
          <p:cNvPr id="15370" name="Picture 11">
            <a:extLst>
              <a:ext uri="{FF2B5EF4-FFF2-40B4-BE49-F238E27FC236}">
                <a16:creationId xmlns:a16="http://schemas.microsoft.com/office/drawing/2014/main" id="{B11EB4E3-C693-46F0-AA94-61B2F38C08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275" y="3284539"/>
            <a:ext cx="5786438" cy="27463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5371" name="Text Box 2">
            <a:extLst>
              <a:ext uri="{FF2B5EF4-FFF2-40B4-BE49-F238E27FC236}">
                <a16:creationId xmlns:a16="http://schemas.microsoft.com/office/drawing/2014/main" id="{2694ED06-E80F-421C-841F-14962A5217B9}"/>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Atmosférické aerosoly</a:t>
            </a:r>
          </a:p>
        </p:txBody>
      </p:sp>
    </p:spTree>
    <p:extLst>
      <p:ext uri="{BB962C8B-B14F-4D97-AF65-F5344CB8AC3E}">
        <p14:creationId xmlns:p14="http://schemas.microsoft.com/office/powerpoint/2010/main" val="196953795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3">
            <a:extLst>
              <a:ext uri="{FF2B5EF4-FFF2-40B4-BE49-F238E27FC236}">
                <a16:creationId xmlns:a16="http://schemas.microsoft.com/office/drawing/2014/main" id="{F2697666-4017-4F69-8BA1-A67C1AA6AF31}"/>
              </a:ext>
            </a:extLst>
          </p:cNvPr>
          <p:cNvSpPr txBox="1">
            <a:spLocks noChangeArrowheads="1"/>
          </p:cNvSpPr>
          <p:nvPr/>
        </p:nvSpPr>
        <p:spPr bwMode="auto">
          <a:xfrm>
            <a:off x="1524000" y="188913"/>
            <a:ext cx="90360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Relativní vliv antropogenních skleníkových plynů</a:t>
            </a:r>
          </a:p>
        </p:txBody>
      </p:sp>
      <p:pic>
        <p:nvPicPr>
          <p:cNvPr id="62467" name="Picture 8" descr="g-012">
            <a:extLst>
              <a:ext uri="{FF2B5EF4-FFF2-40B4-BE49-F238E27FC236}">
                <a16:creationId xmlns:a16="http://schemas.microsoft.com/office/drawing/2014/main" id="{776A2599-6227-44B1-BCF7-E562661257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4472" y="1554577"/>
            <a:ext cx="7138987" cy="49323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61936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3">
            <a:extLst>
              <a:ext uri="{FF2B5EF4-FFF2-40B4-BE49-F238E27FC236}">
                <a16:creationId xmlns:a16="http://schemas.microsoft.com/office/drawing/2014/main" id="{C9D296CB-2373-4A5C-A716-5F43FA0A01A9}"/>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Relativní emise z různých druhů činností</a:t>
            </a:r>
          </a:p>
        </p:txBody>
      </p:sp>
      <p:pic>
        <p:nvPicPr>
          <p:cNvPr id="63491" name="Picture 4" descr="Bez názvu">
            <a:extLst>
              <a:ext uri="{FF2B5EF4-FFF2-40B4-BE49-F238E27FC236}">
                <a16:creationId xmlns:a16="http://schemas.microsoft.com/office/drawing/2014/main" id="{54A81ADC-87C0-428C-9948-C45C7E8D90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551" y="1052513"/>
            <a:ext cx="7286625" cy="49006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76156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3">
            <a:extLst>
              <a:ext uri="{FF2B5EF4-FFF2-40B4-BE49-F238E27FC236}">
                <a16:creationId xmlns:a16="http://schemas.microsoft.com/office/drawing/2014/main" id="{16EF9C2A-EB1E-4CA0-8AAD-9F0402D8C184}"/>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Reakce světového společenství</a:t>
            </a:r>
          </a:p>
        </p:txBody>
      </p:sp>
      <p:sp>
        <p:nvSpPr>
          <p:cNvPr id="68611" name="Rectangle 5">
            <a:extLst>
              <a:ext uri="{FF2B5EF4-FFF2-40B4-BE49-F238E27FC236}">
                <a16:creationId xmlns:a16="http://schemas.microsoft.com/office/drawing/2014/main" id="{61CC4197-D118-4670-87A3-1A692F1E3495}"/>
              </a:ext>
            </a:extLst>
          </p:cNvPr>
          <p:cNvSpPr>
            <a:spLocks noChangeArrowheads="1"/>
          </p:cNvSpPr>
          <p:nvPr/>
        </p:nvSpPr>
        <p:spPr bwMode="auto">
          <a:xfrm>
            <a:off x="1703389" y="981075"/>
            <a:ext cx="8713787"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3023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buClr>
                <a:srgbClr val="0000FF"/>
              </a:buClr>
              <a:buSzPct val="75000"/>
              <a:buFont typeface="Wingdings" panose="05000000000000000000" pitchFamily="2" charset="2"/>
              <a:buChar char="Ä"/>
            </a:pPr>
            <a:r>
              <a:rPr lang="cs-CZ" altLang="cs-CZ" sz="2400" dirty="0">
                <a:solidFill>
                  <a:srgbClr val="0000FF"/>
                </a:solidFill>
                <a:latin typeface="Arial" panose="020B0604020202020204" pitchFamily="34" charset="0"/>
              </a:rPr>
              <a:t>Intergovernmental Panel on Climate Change (IPCC), 3 zprávy o vývoji klimatu</a:t>
            </a:r>
          </a:p>
          <a:p>
            <a:pPr eaLnBrk="1" hangingPunct="1">
              <a:spcBef>
                <a:spcPct val="50000"/>
              </a:spcBef>
              <a:buClr>
                <a:srgbClr val="0000FF"/>
              </a:buClr>
              <a:buSzPct val="75000"/>
              <a:buFont typeface="Wingdings" panose="05000000000000000000" pitchFamily="2" charset="2"/>
              <a:buChar char="Ä"/>
            </a:pPr>
            <a:r>
              <a:rPr lang="cs-CZ" altLang="cs-CZ" sz="2400" dirty="0">
                <a:solidFill>
                  <a:srgbClr val="0000FF"/>
                </a:solidFill>
                <a:latin typeface="Arial" panose="020B0604020202020204" pitchFamily="34" charset="0"/>
              </a:rPr>
              <a:t>Kjótský protokol (do r. 2012), nejasné pokračování </a:t>
            </a:r>
            <a:r>
              <a:rPr lang="cs-CZ" altLang="cs-CZ" sz="2400" dirty="0">
                <a:solidFill>
                  <a:srgbClr val="0000FF"/>
                </a:solidFill>
                <a:latin typeface="Arial" panose="020B0604020202020204" pitchFamily="34" charset="0"/>
                <a:sym typeface="Wingdings" panose="05000000000000000000" pitchFamily="2" charset="2"/>
              </a:rPr>
              <a:t> omezení emisí oxidu uhličitého a pěti dalších skleníkových plynů </a:t>
            </a:r>
          </a:p>
          <a:p>
            <a:pPr eaLnBrk="1" hangingPunct="1">
              <a:spcBef>
                <a:spcPct val="50000"/>
              </a:spcBef>
              <a:buClr>
                <a:srgbClr val="0000FF"/>
              </a:buClr>
              <a:buSzPct val="75000"/>
              <a:buFont typeface="Wingdings" panose="05000000000000000000" pitchFamily="2" charset="2"/>
              <a:buChar char="Ä"/>
            </a:pPr>
            <a:r>
              <a:rPr lang="cs-CZ" altLang="cs-CZ" sz="2400" dirty="0">
                <a:solidFill>
                  <a:srgbClr val="0000FF"/>
                </a:solidFill>
                <a:latin typeface="Arial" panose="020B0604020202020204" pitchFamily="34" charset="0"/>
                <a:sym typeface="Wingdings" panose="05000000000000000000" pitchFamily="2" charset="2"/>
              </a:rPr>
              <a:t>Strategie pro útlum globálního oteplení zahrnují vývoj nových technologií, využití solární a větrné energie a dalších obnovitelných zdrojů, jaderné energie, palivových článků, úspor energie, uhlíkových daní a sekvestraci uhlíku (ukládání CO</a:t>
            </a:r>
            <a:r>
              <a:rPr lang="cs-CZ" altLang="cs-CZ" sz="2400" baseline="-25000" dirty="0">
                <a:solidFill>
                  <a:srgbClr val="0000FF"/>
                </a:solidFill>
                <a:latin typeface="Arial" panose="020B0604020202020204" pitchFamily="34" charset="0"/>
                <a:sym typeface="Wingdings" panose="05000000000000000000" pitchFamily="2" charset="2"/>
              </a:rPr>
              <a:t>2</a:t>
            </a:r>
            <a:r>
              <a:rPr lang="cs-CZ" altLang="cs-CZ" sz="2400" dirty="0">
                <a:solidFill>
                  <a:srgbClr val="0000FF"/>
                </a:solidFill>
                <a:latin typeface="Arial" panose="020B0604020202020204" pitchFamily="34" charset="0"/>
                <a:sym typeface="Wingdings" panose="05000000000000000000" pitchFamily="2" charset="2"/>
              </a:rPr>
              <a:t> v geologických formacích)</a:t>
            </a:r>
          </a:p>
        </p:txBody>
      </p:sp>
    </p:spTree>
    <p:extLst>
      <p:ext uri="{BB962C8B-B14F-4D97-AF65-F5344CB8AC3E}">
        <p14:creationId xmlns:p14="http://schemas.microsoft.com/office/powerpoint/2010/main" val="161657234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a:extLst>
              <a:ext uri="{FF2B5EF4-FFF2-40B4-BE49-F238E27FC236}">
                <a16:creationId xmlns:a16="http://schemas.microsoft.com/office/drawing/2014/main" id="{12994620-1C13-4529-B7B7-5520D7F3CD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981075"/>
            <a:ext cx="2520950" cy="505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Obdélník 6">
            <a:extLst>
              <a:ext uri="{FF2B5EF4-FFF2-40B4-BE49-F238E27FC236}">
                <a16:creationId xmlns:a16="http://schemas.microsoft.com/office/drawing/2014/main" id="{D42E4FB5-6B20-4712-BE21-3E59FA419643}"/>
              </a:ext>
            </a:extLst>
          </p:cNvPr>
          <p:cNvSpPr>
            <a:spLocks noChangeArrowheads="1"/>
          </p:cNvSpPr>
          <p:nvPr/>
        </p:nvSpPr>
        <p:spPr bwMode="auto">
          <a:xfrm>
            <a:off x="4440239" y="981076"/>
            <a:ext cx="576897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lang="cs-CZ" altLang="cs-CZ" sz="2400" dirty="0">
                <a:latin typeface="Arial" panose="020B0604020202020204" pitchFamily="34" charset="0"/>
              </a:rPr>
              <a:t>Perikles (493-429 př.n.l.)</a:t>
            </a:r>
          </a:p>
          <a:p>
            <a:pPr eaLnBrk="1" hangingPunct="1"/>
            <a:endParaRPr lang="cs-CZ" altLang="cs-CZ" sz="2400" dirty="0">
              <a:latin typeface="Arial" panose="020B0604020202020204" pitchFamily="34" charset="0"/>
            </a:endParaRPr>
          </a:p>
          <a:p>
            <a:pPr algn="ctr" eaLnBrk="1" hangingPunct="1"/>
            <a:r>
              <a:rPr lang="cs-CZ" altLang="cs-CZ" sz="2400" i="1" dirty="0">
                <a:latin typeface="Arial" panose="020B0604020202020204" pitchFamily="34" charset="0"/>
              </a:rPr>
              <a:t>„Není důležité budoucnost předpovídat , </a:t>
            </a:r>
          </a:p>
          <a:p>
            <a:pPr algn="ctr" eaLnBrk="1" hangingPunct="1"/>
            <a:r>
              <a:rPr lang="cs-CZ" altLang="cs-CZ" sz="2400" i="1" dirty="0">
                <a:latin typeface="Arial" panose="020B0604020202020204" pitchFamily="34" charset="0"/>
              </a:rPr>
              <a:t>ale je třeba se na ni připravit…“</a:t>
            </a:r>
          </a:p>
          <a:p>
            <a:pPr eaLnBrk="1" hangingPunct="1"/>
            <a:endParaRPr lang="cs-CZ" altLang="cs-CZ" sz="2400" dirty="0">
              <a:latin typeface="Arial" panose="020B0604020202020204" pitchFamily="34" charset="0"/>
            </a:endParaRPr>
          </a:p>
          <a:p>
            <a:pPr eaLnBrk="1" hangingPunct="1"/>
            <a:endParaRPr lang="cs-CZ" altLang="cs-CZ" sz="2400" dirty="0">
              <a:latin typeface="Arial" panose="020B0604020202020204" pitchFamily="34" charset="0"/>
            </a:endParaRPr>
          </a:p>
        </p:txBody>
      </p:sp>
      <p:sp>
        <p:nvSpPr>
          <p:cNvPr id="115716" name="Text Box 3">
            <a:extLst>
              <a:ext uri="{FF2B5EF4-FFF2-40B4-BE49-F238E27FC236}">
                <a16:creationId xmlns:a16="http://schemas.microsoft.com/office/drawing/2014/main" id="{F614BEE0-375E-4FBA-B3EE-BED03A84B38A}"/>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Závěrem</a:t>
            </a:r>
          </a:p>
        </p:txBody>
      </p:sp>
    </p:spTree>
    <p:extLst>
      <p:ext uri="{BB962C8B-B14F-4D97-AF65-F5344CB8AC3E}">
        <p14:creationId xmlns:p14="http://schemas.microsoft.com/office/powerpoint/2010/main" val="337546223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a:extLst>
              <a:ext uri="{FF2B5EF4-FFF2-40B4-BE49-F238E27FC236}">
                <a16:creationId xmlns:a16="http://schemas.microsoft.com/office/drawing/2014/main" id="{D6793CBA-6A1C-4B47-9780-2399A546277B}"/>
              </a:ext>
            </a:extLst>
          </p:cNvPr>
          <p:cNvSpPr>
            <a:spLocks noChangeArrowheads="1"/>
          </p:cNvSpPr>
          <p:nvPr/>
        </p:nvSpPr>
        <p:spPr bwMode="auto">
          <a:xfrm>
            <a:off x="1524000" y="2333625"/>
            <a:ext cx="18415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br>
              <a:rPr kumimoji="0" lang="cs-CZ" altLang="cs-CZ" sz="800" b="0">
                <a:solidFill>
                  <a:schemeClr val="tx1"/>
                </a:solidFill>
                <a:latin typeface="Arial" panose="020B0604020202020204" pitchFamily="34" charset="0"/>
              </a:rPr>
            </a:br>
            <a:endParaRPr kumimoji="0" lang="cs-CZ" altLang="cs-CZ" sz="1800" b="0">
              <a:solidFill>
                <a:schemeClr val="tx1"/>
              </a:solidFill>
              <a:latin typeface="Arial" panose="020B0604020202020204" pitchFamily="34" charset="0"/>
            </a:endParaRPr>
          </a:p>
          <a:p>
            <a:endParaRPr kumimoji="0" lang="cs-CZ" altLang="cs-CZ" sz="1800" b="0">
              <a:solidFill>
                <a:schemeClr val="tx1"/>
              </a:solidFill>
              <a:latin typeface="Arial" panose="020B0604020202020204" pitchFamily="34" charset="0"/>
            </a:endParaRPr>
          </a:p>
        </p:txBody>
      </p:sp>
      <p:sp>
        <p:nvSpPr>
          <p:cNvPr id="16387" name="Text Box 10">
            <a:extLst>
              <a:ext uri="{FF2B5EF4-FFF2-40B4-BE49-F238E27FC236}">
                <a16:creationId xmlns:a16="http://schemas.microsoft.com/office/drawing/2014/main" id="{7CFAF323-116D-4139-8420-6975265CD253}"/>
              </a:ext>
            </a:extLst>
          </p:cNvPr>
          <p:cNvSpPr txBox="1">
            <a:spLocks noChangeArrowheads="1"/>
          </p:cNvSpPr>
          <p:nvPr/>
        </p:nvSpPr>
        <p:spPr bwMode="auto">
          <a:xfrm>
            <a:off x="1308100" y="1125538"/>
            <a:ext cx="99568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r>
              <a:rPr kumimoji="0" lang="cs-CZ" altLang="cs-CZ" sz="2400" dirty="0">
                <a:latin typeface="Arial" panose="020B0604020202020204" pitchFamily="34" charset="0"/>
              </a:rPr>
              <a:t>Velikost, tvar a měrná hustota částic aerosolu</a:t>
            </a:r>
            <a:r>
              <a:rPr kumimoji="0" lang="cs-CZ" altLang="cs-CZ" sz="2400"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jsou nejdůležitější parametry ovlivňující jeho chování v atmosféře, přičemž velikost částic je zároveň determinující pro výběr vhodných fyzikálních zákonů k popisu jejich chování. </a:t>
            </a:r>
          </a:p>
          <a:p>
            <a:pPr eaLnBrk="1" hangingPunct="1">
              <a:spcBef>
                <a:spcPct val="50000"/>
              </a:spcBef>
            </a:pPr>
            <a:r>
              <a:rPr kumimoji="0" lang="cs-CZ" altLang="cs-CZ" sz="2400" dirty="0">
                <a:latin typeface="Arial" panose="020B0604020202020204" pitchFamily="34" charset="0"/>
              </a:rPr>
              <a:t>Například částice svou velikostí blízké velikosti průměrné molekuly vzduchu (0,37 nm)</a:t>
            </a:r>
            <a:r>
              <a:rPr kumimoji="0" lang="cs-CZ" altLang="cs-CZ" sz="2400"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se budou pohybovat v ovzduší převážně Brownovým pohybem daným zejména difuzí, zatímco pohyb prostým okem viditelné částice je určen převážně silami setrvačnosti a gravitace. </a:t>
            </a:r>
          </a:p>
          <a:p>
            <a:pPr eaLnBrk="1" hangingPunct="1">
              <a:spcBef>
                <a:spcPct val="50000"/>
              </a:spcBef>
            </a:pPr>
            <a:r>
              <a:rPr kumimoji="0" lang="cs-CZ" altLang="cs-CZ" sz="2400" dirty="0">
                <a:solidFill>
                  <a:srgbClr val="0000FF"/>
                </a:solidFill>
                <a:latin typeface="Arial" panose="020B0604020202020204" pitchFamily="34" charset="0"/>
              </a:rPr>
              <a:t>Popis částice je pak omezen na měřenou fyzikální veličinu, jejímž měřitelným nebo spočitatelným indexem je ekvivalentní průměr částice. </a:t>
            </a:r>
          </a:p>
        </p:txBody>
      </p:sp>
      <p:sp>
        <p:nvSpPr>
          <p:cNvPr id="16388" name="Text Box 2">
            <a:extLst>
              <a:ext uri="{FF2B5EF4-FFF2-40B4-BE49-F238E27FC236}">
                <a16:creationId xmlns:a16="http://schemas.microsoft.com/office/drawing/2014/main" id="{7A87ACF9-EE70-4391-80A7-72839D9F9C24}"/>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Atmosférické aerosoly</a:t>
            </a:r>
          </a:p>
        </p:txBody>
      </p:sp>
    </p:spTree>
    <p:extLst>
      <p:ext uri="{BB962C8B-B14F-4D97-AF65-F5344CB8AC3E}">
        <p14:creationId xmlns:p14="http://schemas.microsoft.com/office/powerpoint/2010/main" val="3584241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11">
            <a:extLst>
              <a:ext uri="{FF2B5EF4-FFF2-40B4-BE49-F238E27FC236}">
                <a16:creationId xmlns:a16="http://schemas.microsoft.com/office/drawing/2014/main" id="{EFE8ABF9-6CA8-425F-A40F-23E496CC75CB}"/>
              </a:ext>
            </a:extLst>
          </p:cNvPr>
          <p:cNvSpPr txBox="1">
            <a:spLocks noChangeArrowheads="1"/>
          </p:cNvSpPr>
          <p:nvPr/>
        </p:nvSpPr>
        <p:spPr bwMode="auto">
          <a:xfrm>
            <a:off x="1524000" y="1"/>
            <a:ext cx="9144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lang="cs-CZ" altLang="cs-CZ" sz="3200" dirty="0">
                <a:latin typeface="Arial" panose="020B0604020202020204" pitchFamily="34" charset="0"/>
              </a:rPr>
              <a:t>Definice ekvivalentního průměru částice odvislá od měření jejího chování nebo vlastností</a:t>
            </a:r>
          </a:p>
        </p:txBody>
      </p:sp>
      <p:sp>
        <p:nvSpPr>
          <p:cNvPr id="21507" name="Rectangle 30">
            <a:extLst>
              <a:ext uri="{FF2B5EF4-FFF2-40B4-BE49-F238E27FC236}">
                <a16:creationId xmlns:a16="http://schemas.microsoft.com/office/drawing/2014/main" id="{590C0F25-0E21-47AF-AF54-358D1FCCDE23}"/>
              </a:ext>
            </a:extLst>
          </p:cNvPr>
          <p:cNvSpPr>
            <a:spLocks noChangeArrowheads="1"/>
          </p:cNvSpPr>
          <p:nvPr/>
        </p:nvSpPr>
        <p:spPr bwMode="auto">
          <a:xfrm>
            <a:off x="1524000" y="-3301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endParaRPr lang="cs-CZ" altLang="cs-CZ" sz="2800" dirty="0">
              <a:latin typeface="Arial" panose="020B0604020202020204" pitchFamily="34" charset="0"/>
            </a:endParaRPr>
          </a:p>
        </p:txBody>
      </p:sp>
      <p:grpSp>
        <p:nvGrpSpPr>
          <p:cNvPr id="21508" name="Group 3">
            <a:extLst>
              <a:ext uri="{FF2B5EF4-FFF2-40B4-BE49-F238E27FC236}">
                <a16:creationId xmlns:a16="http://schemas.microsoft.com/office/drawing/2014/main" id="{D9C9EB97-7BE9-404F-9630-14F0022FA026}"/>
              </a:ext>
            </a:extLst>
          </p:cNvPr>
          <p:cNvGrpSpPr>
            <a:grpSpLocks noChangeAspect="1"/>
          </p:cNvGrpSpPr>
          <p:nvPr/>
        </p:nvGrpSpPr>
        <p:grpSpPr bwMode="auto">
          <a:xfrm>
            <a:off x="3661569" y="1665288"/>
            <a:ext cx="4868862" cy="4532312"/>
            <a:chOff x="2401" y="4648"/>
            <a:chExt cx="6650" cy="6065"/>
          </a:xfrm>
        </p:grpSpPr>
        <p:sp>
          <p:nvSpPr>
            <p:cNvPr id="21509" name="AutoShape 29">
              <a:extLst>
                <a:ext uri="{FF2B5EF4-FFF2-40B4-BE49-F238E27FC236}">
                  <a16:creationId xmlns:a16="http://schemas.microsoft.com/office/drawing/2014/main" id="{51C8C32D-C0FC-4274-B71E-B2A84A6DE3D5}"/>
                </a:ext>
              </a:extLst>
            </p:cNvPr>
            <p:cNvSpPr>
              <a:spLocks noChangeAspect="1" noChangeArrowheads="1" noTextEdit="1"/>
            </p:cNvSpPr>
            <p:nvPr/>
          </p:nvSpPr>
          <p:spPr bwMode="auto">
            <a:xfrm>
              <a:off x="2401" y="4648"/>
              <a:ext cx="6650" cy="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800"/>
            </a:p>
          </p:txBody>
        </p:sp>
        <p:sp>
          <p:nvSpPr>
            <p:cNvPr id="21510" name="AutoShape 28">
              <a:extLst>
                <a:ext uri="{FF2B5EF4-FFF2-40B4-BE49-F238E27FC236}">
                  <a16:creationId xmlns:a16="http://schemas.microsoft.com/office/drawing/2014/main" id="{6E49CFA7-9CE6-4336-8E0D-D4E37D7B19C1}"/>
                </a:ext>
              </a:extLst>
            </p:cNvPr>
            <p:cNvSpPr>
              <a:spLocks noChangeArrowheads="1"/>
            </p:cNvSpPr>
            <p:nvPr/>
          </p:nvSpPr>
          <p:spPr bwMode="auto">
            <a:xfrm>
              <a:off x="2401" y="4648"/>
              <a:ext cx="6650" cy="605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4 w 21600"/>
                <a:gd name="T25" fmla="*/ 3162 h 21600"/>
                <a:gd name="T26" fmla="*/ 18436 w 21600"/>
                <a:gd name="T27" fmla="*/ 1843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4468" y="10800"/>
                  </a:moveTo>
                  <a:cubicBezTo>
                    <a:pt x="4468" y="14297"/>
                    <a:pt x="7303" y="17132"/>
                    <a:pt x="10800" y="17132"/>
                  </a:cubicBezTo>
                  <a:cubicBezTo>
                    <a:pt x="14297" y="17132"/>
                    <a:pt x="17132" y="14297"/>
                    <a:pt x="17132" y="10800"/>
                  </a:cubicBezTo>
                  <a:cubicBezTo>
                    <a:pt x="17132" y="7303"/>
                    <a:pt x="14297" y="4468"/>
                    <a:pt x="10800" y="4468"/>
                  </a:cubicBezTo>
                  <a:cubicBezTo>
                    <a:pt x="7303" y="4468"/>
                    <a:pt x="4468" y="7303"/>
                    <a:pt x="4468" y="10800"/>
                  </a:cubicBezTo>
                  <a:close/>
                </a:path>
              </a:pathLst>
            </a:custGeom>
            <a:solidFill>
              <a:srgbClr val="BBE0E3"/>
            </a:solidFill>
            <a:ln w="9525">
              <a:solidFill>
                <a:srgbClr val="000000"/>
              </a:solidFill>
              <a:round/>
              <a:headEnd/>
              <a:tailEnd/>
            </a:ln>
          </p:spPr>
          <p:txBody>
            <a:bodyPr wrap="none" anchor="ctr"/>
            <a:lstStyle/>
            <a:p>
              <a:endParaRPr lang="en-US" sz="2800"/>
            </a:p>
          </p:txBody>
        </p:sp>
        <p:sp>
          <p:nvSpPr>
            <p:cNvPr id="21511" name="Text Box 27">
              <a:extLst>
                <a:ext uri="{FF2B5EF4-FFF2-40B4-BE49-F238E27FC236}">
                  <a16:creationId xmlns:a16="http://schemas.microsoft.com/office/drawing/2014/main" id="{C8094F38-4F92-4334-8028-5F2C6BE27B83}"/>
                </a:ext>
              </a:extLst>
            </p:cNvPr>
            <p:cNvSpPr txBox="1">
              <a:spLocks noChangeArrowheads="1"/>
            </p:cNvSpPr>
            <p:nvPr/>
          </p:nvSpPr>
          <p:spPr bwMode="auto">
            <a:xfrm>
              <a:off x="4023" y="7346"/>
              <a:ext cx="3372" cy="1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868" tIns="43434" rIns="86868" bIns="43434"/>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en-US" altLang="cs-CZ" sz="1900" dirty="0">
                  <a:solidFill>
                    <a:srgbClr val="000000"/>
                  </a:solidFill>
                  <a:latin typeface="Arial" panose="020B0604020202020204" pitchFamily="34" charset="0"/>
                  <a:ea typeface="MS Mincho" panose="02020609040205080304" pitchFamily="49" charset="-128"/>
                  <a:cs typeface="Arial" panose="020B0604020202020204" pitchFamily="34" charset="0"/>
                </a:rPr>
                <a:t>EKVIVALENTNÍ PRŮMĚR</a:t>
              </a:r>
              <a:endParaRPr lang="en-US" altLang="cs-CZ" sz="2800" dirty="0">
                <a:latin typeface="Arial" panose="020B0604020202020204" pitchFamily="34" charset="0"/>
                <a:ea typeface="MS Mincho" panose="02020609040205080304" pitchFamily="49" charset="-128"/>
                <a:cs typeface="Arial" panose="020B0604020202020204" pitchFamily="34" charset="0"/>
              </a:endParaRPr>
            </a:p>
          </p:txBody>
        </p:sp>
        <p:sp>
          <p:nvSpPr>
            <p:cNvPr id="21512" name="Text Box 26">
              <a:extLst>
                <a:ext uri="{FF2B5EF4-FFF2-40B4-BE49-F238E27FC236}">
                  <a16:creationId xmlns:a16="http://schemas.microsoft.com/office/drawing/2014/main" id="{291ECCDC-75CE-4163-A995-D00651081710}"/>
                </a:ext>
              </a:extLst>
            </p:cNvPr>
            <p:cNvSpPr txBox="1">
              <a:spLocks noChangeArrowheads="1"/>
            </p:cNvSpPr>
            <p:nvPr/>
          </p:nvSpPr>
          <p:spPr bwMode="auto">
            <a:xfrm>
              <a:off x="3337" y="5657"/>
              <a:ext cx="1406" cy="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868" tIns="43434" rIns="86868" bIns="43434"/>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en-US" altLang="cs-CZ" sz="1300" dirty="0" err="1">
                  <a:solidFill>
                    <a:srgbClr val="000000"/>
                  </a:solidFill>
                  <a:latin typeface="Arial" panose="020B0604020202020204" pitchFamily="34" charset="0"/>
                  <a:ea typeface="MS Mincho" panose="02020609040205080304" pitchFamily="49" charset="-128"/>
                  <a:cs typeface="Arial" panose="020B0604020202020204" pitchFamily="34" charset="0"/>
                </a:rPr>
                <a:t>Brownův</a:t>
              </a:r>
              <a:r>
                <a:rPr lang="en-US" altLang="cs-CZ" sz="1300" dirty="0">
                  <a:solidFill>
                    <a:srgbClr val="000000"/>
                  </a:solidFill>
                  <a:latin typeface="Arial" panose="020B0604020202020204" pitchFamily="34" charset="0"/>
                  <a:ea typeface="MS Mincho" panose="02020609040205080304" pitchFamily="49" charset="-128"/>
                  <a:cs typeface="Arial" panose="020B0604020202020204" pitchFamily="34" charset="0"/>
                </a:rPr>
                <a:t> </a:t>
              </a:r>
              <a:r>
                <a:rPr lang="en-US" altLang="cs-CZ" sz="1300" dirty="0" err="1">
                  <a:solidFill>
                    <a:srgbClr val="000000"/>
                  </a:solidFill>
                  <a:latin typeface="Arial" panose="020B0604020202020204" pitchFamily="34" charset="0"/>
                  <a:ea typeface="MS Mincho" panose="02020609040205080304" pitchFamily="49" charset="-128"/>
                  <a:cs typeface="Arial" panose="020B0604020202020204" pitchFamily="34" charset="0"/>
                </a:rPr>
                <a:t>pohyb</a:t>
              </a:r>
              <a:endParaRPr lang="en-US" altLang="cs-CZ" sz="2800" dirty="0">
                <a:latin typeface="Arial" panose="020B0604020202020204" pitchFamily="34" charset="0"/>
                <a:ea typeface="MS Mincho" panose="02020609040205080304" pitchFamily="49" charset="-128"/>
                <a:cs typeface="Arial" panose="020B0604020202020204" pitchFamily="34" charset="0"/>
              </a:endParaRPr>
            </a:p>
          </p:txBody>
        </p:sp>
        <p:sp>
          <p:nvSpPr>
            <p:cNvPr id="21513" name="Text Box 25">
              <a:extLst>
                <a:ext uri="{FF2B5EF4-FFF2-40B4-BE49-F238E27FC236}">
                  <a16:creationId xmlns:a16="http://schemas.microsoft.com/office/drawing/2014/main" id="{F561F4E9-C9EC-42BD-802B-629B0F9F1A68}"/>
                </a:ext>
              </a:extLst>
            </p:cNvPr>
            <p:cNvSpPr txBox="1">
              <a:spLocks noChangeArrowheads="1"/>
            </p:cNvSpPr>
            <p:nvPr/>
          </p:nvSpPr>
          <p:spPr bwMode="auto">
            <a:xfrm>
              <a:off x="2401" y="7218"/>
              <a:ext cx="1498"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868" tIns="43434" rIns="86868" bIns="43434"/>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en-US" altLang="cs-CZ" sz="1300" dirty="0" err="1">
                  <a:solidFill>
                    <a:srgbClr val="000000"/>
                  </a:solidFill>
                  <a:latin typeface="Arial" panose="020B0604020202020204" pitchFamily="34" charset="0"/>
                  <a:ea typeface="MS Mincho" panose="02020609040205080304" pitchFamily="49" charset="-128"/>
                  <a:cs typeface="Arial" panose="020B0604020202020204" pitchFamily="34" charset="0"/>
                </a:rPr>
                <a:t>Gravitace</a:t>
              </a:r>
              <a:endParaRPr lang="en-US" altLang="cs-CZ" sz="2800" dirty="0">
                <a:latin typeface="Arial" panose="020B0604020202020204" pitchFamily="34" charset="0"/>
                <a:ea typeface="MS Mincho" panose="02020609040205080304" pitchFamily="49" charset="-128"/>
                <a:cs typeface="Arial" panose="020B0604020202020204" pitchFamily="34" charset="0"/>
              </a:endParaRPr>
            </a:p>
          </p:txBody>
        </p:sp>
        <p:sp>
          <p:nvSpPr>
            <p:cNvPr id="21514" name="Text Box 24">
              <a:extLst>
                <a:ext uri="{FF2B5EF4-FFF2-40B4-BE49-F238E27FC236}">
                  <a16:creationId xmlns:a16="http://schemas.microsoft.com/office/drawing/2014/main" id="{19B24B9F-A7F7-4DB4-A4A7-4523F74A2337}"/>
                </a:ext>
              </a:extLst>
            </p:cNvPr>
            <p:cNvSpPr txBox="1">
              <a:spLocks noChangeArrowheads="1"/>
            </p:cNvSpPr>
            <p:nvPr/>
          </p:nvSpPr>
          <p:spPr bwMode="auto">
            <a:xfrm>
              <a:off x="2494" y="6577"/>
              <a:ext cx="1687"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868" tIns="43434" rIns="86868" bIns="43434"/>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en-US" altLang="cs-CZ" sz="1300" dirty="0" err="1">
                  <a:solidFill>
                    <a:srgbClr val="000000"/>
                  </a:solidFill>
                  <a:latin typeface="Arial" panose="020B0604020202020204" pitchFamily="34" charset="0"/>
                  <a:ea typeface="MS Mincho" panose="02020609040205080304" pitchFamily="49" charset="-128"/>
                  <a:cs typeface="Arial" panose="020B0604020202020204" pitchFamily="34" charset="0"/>
                </a:rPr>
                <a:t>Servačnost</a:t>
              </a:r>
              <a:endParaRPr lang="en-US" altLang="cs-CZ" sz="2800" dirty="0">
                <a:latin typeface="Arial" panose="020B0604020202020204" pitchFamily="34" charset="0"/>
                <a:ea typeface="MS Mincho" panose="02020609040205080304" pitchFamily="49" charset="-128"/>
                <a:cs typeface="Arial" panose="020B0604020202020204" pitchFamily="34" charset="0"/>
              </a:endParaRPr>
            </a:p>
          </p:txBody>
        </p:sp>
        <p:sp>
          <p:nvSpPr>
            <p:cNvPr id="21515" name="Text Box 23">
              <a:extLst>
                <a:ext uri="{FF2B5EF4-FFF2-40B4-BE49-F238E27FC236}">
                  <a16:creationId xmlns:a16="http://schemas.microsoft.com/office/drawing/2014/main" id="{BD932F14-4119-445F-8987-01C11A5B0290}"/>
                </a:ext>
              </a:extLst>
            </p:cNvPr>
            <p:cNvSpPr txBox="1">
              <a:spLocks noChangeArrowheads="1"/>
            </p:cNvSpPr>
            <p:nvPr/>
          </p:nvSpPr>
          <p:spPr bwMode="auto">
            <a:xfrm>
              <a:off x="6802" y="5657"/>
              <a:ext cx="1314" cy="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868" tIns="43434" rIns="86868" bIns="43434"/>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en-US" altLang="cs-CZ" sz="1300" dirty="0" err="1">
                  <a:solidFill>
                    <a:srgbClr val="000000"/>
                  </a:solidFill>
                  <a:latin typeface="Arial" panose="020B0604020202020204" pitchFamily="34" charset="0"/>
                  <a:ea typeface="MS Mincho" panose="02020609040205080304" pitchFamily="49" charset="-128"/>
                  <a:cs typeface="Arial" panose="020B0604020202020204" pitchFamily="34" charset="0"/>
                </a:rPr>
                <a:t>Rozptyl</a:t>
              </a:r>
              <a:r>
                <a:rPr lang="en-US" altLang="cs-CZ" sz="1300" dirty="0">
                  <a:solidFill>
                    <a:srgbClr val="000000"/>
                  </a:solidFill>
                  <a:latin typeface="Arial" panose="020B0604020202020204" pitchFamily="34" charset="0"/>
                  <a:ea typeface="MS Mincho" panose="02020609040205080304" pitchFamily="49" charset="-128"/>
                  <a:cs typeface="Arial" panose="020B0604020202020204" pitchFamily="34" charset="0"/>
                </a:rPr>
                <a:t> </a:t>
              </a:r>
              <a:r>
                <a:rPr lang="en-US" altLang="cs-CZ" sz="1300" dirty="0" err="1">
                  <a:solidFill>
                    <a:srgbClr val="000000"/>
                  </a:solidFill>
                  <a:latin typeface="Arial" panose="020B0604020202020204" pitchFamily="34" charset="0"/>
                  <a:ea typeface="MS Mincho" panose="02020609040205080304" pitchFamily="49" charset="-128"/>
                  <a:cs typeface="Arial" panose="020B0604020202020204" pitchFamily="34" charset="0"/>
                </a:rPr>
                <a:t>světla</a:t>
              </a:r>
              <a:endParaRPr lang="en-US" altLang="cs-CZ" sz="2800" dirty="0">
                <a:latin typeface="Arial" panose="020B0604020202020204" pitchFamily="34" charset="0"/>
                <a:ea typeface="MS Mincho" panose="02020609040205080304" pitchFamily="49" charset="-128"/>
                <a:cs typeface="Arial" panose="020B0604020202020204" pitchFamily="34" charset="0"/>
              </a:endParaRPr>
            </a:p>
          </p:txBody>
        </p:sp>
        <p:sp>
          <p:nvSpPr>
            <p:cNvPr id="21516" name="Text Box 22">
              <a:extLst>
                <a:ext uri="{FF2B5EF4-FFF2-40B4-BE49-F238E27FC236}">
                  <a16:creationId xmlns:a16="http://schemas.microsoft.com/office/drawing/2014/main" id="{E33FA205-F636-4E2A-8429-35EC8A657C25}"/>
                </a:ext>
              </a:extLst>
            </p:cNvPr>
            <p:cNvSpPr txBox="1">
              <a:spLocks noChangeArrowheads="1"/>
            </p:cNvSpPr>
            <p:nvPr/>
          </p:nvSpPr>
          <p:spPr bwMode="auto">
            <a:xfrm>
              <a:off x="7459" y="6577"/>
              <a:ext cx="1592" cy="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868" tIns="43434" rIns="86868" bIns="43434"/>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en-US" altLang="cs-CZ" sz="1300" dirty="0" err="1">
                  <a:solidFill>
                    <a:srgbClr val="000000"/>
                  </a:solidFill>
                  <a:latin typeface="Arial" panose="020B0604020202020204" pitchFamily="34" charset="0"/>
                  <a:ea typeface="MS Mincho" panose="02020609040205080304" pitchFamily="49" charset="-128"/>
                  <a:cs typeface="Arial" panose="020B0604020202020204" pitchFamily="34" charset="0"/>
                </a:rPr>
                <a:t>Pohyb</a:t>
              </a:r>
              <a:r>
                <a:rPr lang="en-US" altLang="cs-CZ" sz="1300" dirty="0">
                  <a:solidFill>
                    <a:srgbClr val="000000"/>
                  </a:solidFill>
                  <a:latin typeface="Arial" panose="020B0604020202020204" pitchFamily="34" charset="0"/>
                  <a:ea typeface="MS Mincho" panose="02020609040205080304" pitchFamily="49" charset="-128"/>
                  <a:cs typeface="Arial" panose="020B0604020202020204" pitchFamily="34" charset="0"/>
                </a:rPr>
                <a:t> v </a:t>
              </a:r>
              <a:r>
                <a:rPr lang="en-US" altLang="cs-CZ" sz="1300" dirty="0" err="1">
                  <a:solidFill>
                    <a:srgbClr val="000000"/>
                  </a:solidFill>
                  <a:latin typeface="Arial" panose="020B0604020202020204" pitchFamily="34" charset="0"/>
                  <a:ea typeface="MS Mincho" panose="02020609040205080304" pitchFamily="49" charset="-128"/>
                  <a:cs typeface="Arial" panose="020B0604020202020204" pitchFamily="34" charset="0"/>
                </a:rPr>
                <a:t>elektrickém</a:t>
              </a:r>
              <a:r>
                <a:rPr lang="en-US" altLang="cs-CZ" sz="1300" dirty="0">
                  <a:solidFill>
                    <a:srgbClr val="000000"/>
                  </a:solidFill>
                  <a:latin typeface="Arial" panose="020B0604020202020204" pitchFamily="34" charset="0"/>
                  <a:ea typeface="MS Mincho" panose="02020609040205080304" pitchFamily="49" charset="-128"/>
                  <a:cs typeface="Arial" panose="020B0604020202020204" pitchFamily="34" charset="0"/>
                </a:rPr>
                <a:t> </a:t>
              </a:r>
              <a:r>
                <a:rPr lang="en-US" altLang="cs-CZ" sz="1300" dirty="0" err="1">
                  <a:solidFill>
                    <a:srgbClr val="000000"/>
                  </a:solidFill>
                  <a:latin typeface="Arial" panose="020B0604020202020204" pitchFamily="34" charset="0"/>
                  <a:ea typeface="MS Mincho" panose="02020609040205080304" pitchFamily="49" charset="-128"/>
                  <a:cs typeface="Arial" panose="020B0604020202020204" pitchFamily="34" charset="0"/>
                </a:rPr>
                <a:t>poli</a:t>
              </a:r>
              <a:endParaRPr lang="en-US" altLang="cs-CZ" sz="2800" dirty="0">
                <a:latin typeface="Arial" panose="020B0604020202020204" pitchFamily="34" charset="0"/>
                <a:ea typeface="MS Mincho" panose="02020609040205080304" pitchFamily="49" charset="-128"/>
                <a:cs typeface="Arial" panose="020B0604020202020204" pitchFamily="34" charset="0"/>
              </a:endParaRPr>
            </a:p>
          </p:txBody>
        </p:sp>
        <p:sp>
          <p:nvSpPr>
            <p:cNvPr id="21517" name="Text Box 21">
              <a:extLst>
                <a:ext uri="{FF2B5EF4-FFF2-40B4-BE49-F238E27FC236}">
                  <a16:creationId xmlns:a16="http://schemas.microsoft.com/office/drawing/2014/main" id="{899D046D-78E8-4597-8DE3-785EB0CEA9FA}"/>
                </a:ext>
              </a:extLst>
            </p:cNvPr>
            <p:cNvSpPr txBox="1">
              <a:spLocks noChangeArrowheads="1"/>
            </p:cNvSpPr>
            <p:nvPr/>
          </p:nvSpPr>
          <p:spPr bwMode="auto">
            <a:xfrm>
              <a:off x="3149" y="8963"/>
              <a:ext cx="1404"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868" tIns="43434" rIns="86868" bIns="43434"/>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en-US" altLang="cs-CZ" sz="1300" dirty="0" err="1">
                  <a:solidFill>
                    <a:srgbClr val="000000"/>
                  </a:solidFill>
                  <a:latin typeface="Arial" panose="020B0604020202020204" pitchFamily="34" charset="0"/>
                  <a:ea typeface="MS Mincho" panose="02020609040205080304" pitchFamily="49" charset="-128"/>
                  <a:cs typeface="Arial" panose="020B0604020202020204" pitchFamily="34" charset="0"/>
                </a:rPr>
                <a:t>Povrch</a:t>
              </a:r>
              <a:endParaRPr lang="en-US" altLang="cs-CZ" sz="2800" dirty="0">
                <a:latin typeface="Arial" panose="020B0604020202020204" pitchFamily="34" charset="0"/>
                <a:ea typeface="MS Mincho" panose="02020609040205080304" pitchFamily="49" charset="-128"/>
                <a:cs typeface="Arial" panose="020B0604020202020204" pitchFamily="34" charset="0"/>
              </a:endParaRPr>
            </a:p>
          </p:txBody>
        </p:sp>
        <p:sp>
          <p:nvSpPr>
            <p:cNvPr id="21518" name="Text Box 20">
              <a:extLst>
                <a:ext uri="{FF2B5EF4-FFF2-40B4-BE49-F238E27FC236}">
                  <a16:creationId xmlns:a16="http://schemas.microsoft.com/office/drawing/2014/main" id="{F7441075-ABF3-4B08-81CE-DBAF71181C0F}"/>
                </a:ext>
              </a:extLst>
            </p:cNvPr>
            <p:cNvSpPr txBox="1">
              <a:spLocks noChangeArrowheads="1"/>
            </p:cNvSpPr>
            <p:nvPr/>
          </p:nvSpPr>
          <p:spPr bwMode="auto">
            <a:xfrm>
              <a:off x="6522" y="8687"/>
              <a:ext cx="2341" cy="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868" tIns="43434" rIns="86868" bIns="43434"/>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en-US" altLang="cs-CZ" sz="1300" dirty="0" err="1">
                  <a:solidFill>
                    <a:srgbClr val="000000"/>
                  </a:solidFill>
                  <a:latin typeface="Arial" panose="020B0604020202020204" pitchFamily="34" charset="0"/>
                  <a:ea typeface="MS Mincho" panose="02020609040205080304" pitchFamily="49" charset="-128"/>
                  <a:cs typeface="Arial" panose="020B0604020202020204" pitchFamily="34" charset="0"/>
                </a:rPr>
                <a:t>Poměr</a:t>
              </a:r>
              <a:r>
                <a:rPr lang="en-US" altLang="cs-CZ" sz="1300" dirty="0">
                  <a:solidFill>
                    <a:srgbClr val="000000"/>
                  </a:solidFill>
                  <a:latin typeface="Arial" panose="020B0604020202020204" pitchFamily="34" charset="0"/>
                  <a:ea typeface="MS Mincho" panose="02020609040205080304" pitchFamily="49" charset="-128"/>
                  <a:cs typeface="Arial" panose="020B0604020202020204" pitchFamily="34" charset="0"/>
                </a:rPr>
                <a:t> </a:t>
              </a:r>
              <a:r>
                <a:rPr lang="en-US" altLang="cs-CZ" sz="1300" dirty="0" err="1">
                  <a:solidFill>
                    <a:srgbClr val="000000"/>
                  </a:solidFill>
                  <a:latin typeface="Arial" panose="020B0604020202020204" pitchFamily="34" charset="0"/>
                  <a:ea typeface="MS Mincho" panose="02020609040205080304" pitchFamily="49" charset="-128"/>
                  <a:cs typeface="Arial" panose="020B0604020202020204" pitchFamily="34" charset="0"/>
                </a:rPr>
                <a:t>objem</a:t>
              </a:r>
              <a:r>
                <a:rPr lang="en-US" altLang="cs-CZ" sz="1300" dirty="0">
                  <a:solidFill>
                    <a:srgbClr val="000000"/>
                  </a:solidFill>
                  <a:latin typeface="Arial" panose="020B0604020202020204" pitchFamily="34" charset="0"/>
                  <a:ea typeface="MS Mincho" panose="02020609040205080304" pitchFamily="49" charset="-128"/>
                  <a:cs typeface="Arial" panose="020B0604020202020204" pitchFamily="34" charset="0"/>
                </a:rPr>
                <a:t>/</a:t>
              </a:r>
              <a:r>
                <a:rPr lang="en-US" altLang="cs-CZ" sz="1300" dirty="0" err="1">
                  <a:solidFill>
                    <a:srgbClr val="000000"/>
                  </a:solidFill>
                  <a:latin typeface="Arial" panose="020B0604020202020204" pitchFamily="34" charset="0"/>
                  <a:ea typeface="MS Mincho" panose="02020609040205080304" pitchFamily="49" charset="-128"/>
                  <a:cs typeface="Arial" panose="020B0604020202020204" pitchFamily="34" charset="0"/>
                </a:rPr>
                <a:t>povrch</a:t>
              </a:r>
              <a:endParaRPr lang="en-US" altLang="cs-CZ" sz="2800" dirty="0">
                <a:latin typeface="Arial" panose="020B0604020202020204" pitchFamily="34" charset="0"/>
                <a:ea typeface="MS Mincho" panose="02020609040205080304" pitchFamily="49" charset="-128"/>
                <a:cs typeface="Arial" panose="020B0604020202020204" pitchFamily="34" charset="0"/>
              </a:endParaRPr>
            </a:p>
          </p:txBody>
        </p:sp>
        <p:sp>
          <p:nvSpPr>
            <p:cNvPr id="21519" name="Text Box 19">
              <a:extLst>
                <a:ext uri="{FF2B5EF4-FFF2-40B4-BE49-F238E27FC236}">
                  <a16:creationId xmlns:a16="http://schemas.microsoft.com/office/drawing/2014/main" id="{4AF474F7-8407-4A45-99B8-A2831B757329}"/>
                </a:ext>
              </a:extLst>
            </p:cNvPr>
            <p:cNvSpPr txBox="1">
              <a:spLocks noChangeArrowheads="1"/>
            </p:cNvSpPr>
            <p:nvPr/>
          </p:nvSpPr>
          <p:spPr bwMode="auto">
            <a:xfrm>
              <a:off x="4367" y="5016"/>
              <a:ext cx="2716" cy="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868" tIns="43434" rIns="86868" bIns="43434"/>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en-US" altLang="cs-CZ" sz="1500" u="sng" dirty="0">
                  <a:solidFill>
                    <a:srgbClr val="000000"/>
                  </a:solidFill>
                  <a:latin typeface="Arial" panose="020B0604020202020204" pitchFamily="34" charset="0"/>
                  <a:ea typeface="MS Mincho" panose="02020609040205080304" pitchFamily="49" charset="-128"/>
                  <a:cs typeface="Arial" panose="020B0604020202020204" pitchFamily="34" charset="0"/>
                </a:rPr>
                <a:t>CHOVÁNÍ ČÁSTICE</a:t>
              </a:r>
              <a:endParaRPr lang="en-US" altLang="cs-CZ" sz="2800" dirty="0">
                <a:latin typeface="Arial" panose="020B0604020202020204" pitchFamily="34" charset="0"/>
                <a:ea typeface="MS Mincho" panose="02020609040205080304" pitchFamily="49" charset="-128"/>
                <a:cs typeface="Arial" panose="020B0604020202020204" pitchFamily="34" charset="0"/>
              </a:endParaRPr>
            </a:p>
          </p:txBody>
        </p:sp>
        <p:sp>
          <p:nvSpPr>
            <p:cNvPr id="21520" name="Text Box 18">
              <a:extLst>
                <a:ext uri="{FF2B5EF4-FFF2-40B4-BE49-F238E27FC236}">
                  <a16:creationId xmlns:a16="http://schemas.microsoft.com/office/drawing/2014/main" id="{705DED8B-5448-4198-BE4D-8A2277F423D1}"/>
                </a:ext>
              </a:extLst>
            </p:cNvPr>
            <p:cNvSpPr txBox="1">
              <a:spLocks noChangeArrowheads="1"/>
            </p:cNvSpPr>
            <p:nvPr/>
          </p:nvSpPr>
          <p:spPr bwMode="auto">
            <a:xfrm>
              <a:off x="4275" y="9788"/>
              <a:ext cx="3465"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868" tIns="43434" rIns="86868" bIns="43434"/>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en-US" altLang="cs-CZ" sz="1500" u="sng" dirty="0">
                  <a:solidFill>
                    <a:srgbClr val="000000"/>
                  </a:solidFill>
                  <a:latin typeface="Arial" panose="020B0604020202020204" pitchFamily="34" charset="0"/>
                  <a:ea typeface="MS Mincho" panose="02020609040205080304" pitchFamily="49" charset="-128"/>
                  <a:cs typeface="Arial" panose="020B0604020202020204" pitchFamily="34" charset="0"/>
                </a:rPr>
                <a:t>VLASTNOSTI ČÁSTICE</a:t>
              </a:r>
              <a:endParaRPr lang="en-US" altLang="cs-CZ" sz="2800" dirty="0">
                <a:latin typeface="Arial" panose="020B0604020202020204" pitchFamily="34" charset="0"/>
                <a:ea typeface="MS Mincho" panose="02020609040205080304" pitchFamily="49" charset="-128"/>
                <a:cs typeface="Arial" panose="020B0604020202020204" pitchFamily="34" charset="0"/>
              </a:endParaRPr>
            </a:p>
          </p:txBody>
        </p:sp>
        <p:sp>
          <p:nvSpPr>
            <p:cNvPr id="21521" name="Line 17">
              <a:extLst>
                <a:ext uri="{FF2B5EF4-FFF2-40B4-BE49-F238E27FC236}">
                  <a16:creationId xmlns:a16="http://schemas.microsoft.com/office/drawing/2014/main" id="{9E412411-F3E0-42DD-9839-139A9DB61FAE}"/>
                </a:ext>
              </a:extLst>
            </p:cNvPr>
            <p:cNvSpPr>
              <a:spLocks noChangeShapeType="1"/>
            </p:cNvSpPr>
            <p:nvPr/>
          </p:nvSpPr>
          <p:spPr bwMode="auto">
            <a:xfrm flipV="1">
              <a:off x="2401" y="7862"/>
              <a:ext cx="6650" cy="0"/>
            </a:xfrm>
            <a:prstGeom prst="line">
              <a:avLst/>
            </a:prstGeom>
            <a:noFill/>
            <a:ln w="22225">
              <a:solidFill>
                <a:srgbClr val="000000"/>
              </a:solidFill>
              <a:round/>
              <a:headEnd type="stealth" w="lg" len="lg"/>
              <a:tailEnd type="stealth" w="lg" len="lg"/>
            </a:ln>
            <a:extLst>
              <a:ext uri="{909E8E84-426E-40DD-AFC4-6F175D3DCCD1}">
                <a14:hiddenFill xmlns:a14="http://schemas.microsoft.com/office/drawing/2010/main">
                  <a:noFill/>
                </a14:hiddenFill>
              </a:ext>
            </a:extLst>
          </p:spPr>
          <p:txBody>
            <a:bodyPr/>
            <a:lstStyle/>
            <a:p>
              <a:endParaRPr lang="en-US" sz="2800"/>
            </a:p>
          </p:txBody>
        </p:sp>
        <p:sp>
          <p:nvSpPr>
            <p:cNvPr id="21522" name="Text Box 16">
              <a:extLst>
                <a:ext uri="{FF2B5EF4-FFF2-40B4-BE49-F238E27FC236}">
                  <a16:creationId xmlns:a16="http://schemas.microsoft.com/office/drawing/2014/main" id="{B6FF9134-13AA-4AAC-8EB5-D3EACDADCD93}"/>
                </a:ext>
              </a:extLst>
            </p:cNvPr>
            <p:cNvSpPr txBox="1">
              <a:spLocks noChangeArrowheads="1"/>
            </p:cNvSpPr>
            <p:nvPr/>
          </p:nvSpPr>
          <p:spPr bwMode="auto">
            <a:xfrm>
              <a:off x="3994" y="6943"/>
              <a:ext cx="1966"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868" tIns="43434" rIns="86868" bIns="43434"/>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en-US" altLang="cs-CZ" sz="1300" dirty="0" err="1">
                  <a:solidFill>
                    <a:srgbClr val="000000"/>
                  </a:solidFill>
                  <a:latin typeface="Arial" panose="020B0604020202020204" pitchFamily="34" charset="0"/>
                  <a:ea typeface="MS Mincho" panose="02020609040205080304" pitchFamily="49" charset="-128"/>
                  <a:cs typeface="Arial" panose="020B0604020202020204" pitchFamily="34" charset="0"/>
                </a:rPr>
                <a:t>Aerodynamický</a:t>
              </a:r>
              <a:endParaRPr lang="en-US" altLang="cs-CZ" sz="2800" dirty="0">
                <a:latin typeface="Arial" panose="020B0604020202020204" pitchFamily="34" charset="0"/>
                <a:ea typeface="MS Mincho" panose="02020609040205080304" pitchFamily="49" charset="-128"/>
                <a:cs typeface="Arial" panose="020B0604020202020204" pitchFamily="34" charset="0"/>
              </a:endParaRPr>
            </a:p>
          </p:txBody>
        </p:sp>
        <p:sp>
          <p:nvSpPr>
            <p:cNvPr id="21523" name="Text Box 15">
              <a:extLst>
                <a:ext uri="{FF2B5EF4-FFF2-40B4-BE49-F238E27FC236}">
                  <a16:creationId xmlns:a16="http://schemas.microsoft.com/office/drawing/2014/main" id="{398BF487-43C9-4557-933F-1809D541010B}"/>
                </a:ext>
              </a:extLst>
            </p:cNvPr>
            <p:cNvSpPr txBox="1">
              <a:spLocks noChangeArrowheads="1"/>
            </p:cNvSpPr>
            <p:nvPr/>
          </p:nvSpPr>
          <p:spPr bwMode="auto">
            <a:xfrm>
              <a:off x="4555" y="6302"/>
              <a:ext cx="1031"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868" tIns="43434" rIns="86868" bIns="43434"/>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en-US" altLang="cs-CZ" sz="1300" dirty="0" err="1">
                  <a:solidFill>
                    <a:srgbClr val="000000"/>
                  </a:solidFill>
                  <a:latin typeface="Arial" panose="020B0604020202020204" pitchFamily="34" charset="0"/>
                  <a:ea typeface="MS Mincho" panose="02020609040205080304" pitchFamily="49" charset="-128"/>
                  <a:cs typeface="Arial" panose="020B0604020202020204" pitchFamily="34" charset="0"/>
                </a:rPr>
                <a:t>Difúzní</a:t>
              </a:r>
              <a:endParaRPr lang="en-US" altLang="cs-CZ" sz="2800" dirty="0">
                <a:latin typeface="Arial" panose="020B0604020202020204" pitchFamily="34" charset="0"/>
                <a:ea typeface="MS Mincho" panose="02020609040205080304" pitchFamily="49" charset="-128"/>
                <a:cs typeface="Arial" panose="020B0604020202020204" pitchFamily="34" charset="0"/>
              </a:endParaRPr>
            </a:p>
          </p:txBody>
        </p:sp>
        <p:sp>
          <p:nvSpPr>
            <p:cNvPr id="21524" name="Text Box 14">
              <a:extLst>
                <a:ext uri="{FF2B5EF4-FFF2-40B4-BE49-F238E27FC236}">
                  <a16:creationId xmlns:a16="http://schemas.microsoft.com/office/drawing/2014/main" id="{9593B7BD-BB90-4612-A71F-0C7442107246}"/>
                </a:ext>
              </a:extLst>
            </p:cNvPr>
            <p:cNvSpPr txBox="1">
              <a:spLocks noChangeArrowheads="1"/>
            </p:cNvSpPr>
            <p:nvPr/>
          </p:nvSpPr>
          <p:spPr bwMode="auto">
            <a:xfrm>
              <a:off x="5679" y="6117"/>
              <a:ext cx="1218"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868" tIns="43434" rIns="86868" bIns="43434"/>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en-US" altLang="cs-CZ" sz="1300" dirty="0" err="1">
                  <a:solidFill>
                    <a:srgbClr val="000000"/>
                  </a:solidFill>
                  <a:latin typeface="Arial" panose="020B0604020202020204" pitchFamily="34" charset="0"/>
                  <a:ea typeface="MS Mincho" panose="02020609040205080304" pitchFamily="49" charset="-128"/>
                  <a:cs typeface="Arial" panose="020B0604020202020204" pitchFamily="34" charset="0"/>
                </a:rPr>
                <a:t>Optický</a:t>
              </a:r>
              <a:endParaRPr lang="en-US" altLang="cs-CZ" sz="2800" dirty="0">
                <a:latin typeface="Arial" panose="020B0604020202020204" pitchFamily="34" charset="0"/>
                <a:ea typeface="MS Mincho" panose="02020609040205080304" pitchFamily="49" charset="-128"/>
                <a:cs typeface="Arial" panose="020B0604020202020204" pitchFamily="34" charset="0"/>
              </a:endParaRPr>
            </a:p>
          </p:txBody>
        </p:sp>
        <p:sp>
          <p:nvSpPr>
            <p:cNvPr id="21525" name="Text Box 13">
              <a:extLst>
                <a:ext uri="{FF2B5EF4-FFF2-40B4-BE49-F238E27FC236}">
                  <a16:creationId xmlns:a16="http://schemas.microsoft.com/office/drawing/2014/main" id="{BA838153-8810-4046-9288-645ACFEDE12B}"/>
                </a:ext>
              </a:extLst>
            </p:cNvPr>
            <p:cNvSpPr txBox="1">
              <a:spLocks noChangeArrowheads="1"/>
            </p:cNvSpPr>
            <p:nvPr/>
          </p:nvSpPr>
          <p:spPr bwMode="auto">
            <a:xfrm>
              <a:off x="6241" y="6761"/>
              <a:ext cx="1406" cy="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868" tIns="43434" rIns="86868" bIns="43434"/>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en-US" altLang="cs-CZ" sz="1300" dirty="0" err="1">
                  <a:solidFill>
                    <a:srgbClr val="000000"/>
                  </a:solidFill>
                  <a:latin typeface="Arial" panose="020B0604020202020204" pitchFamily="34" charset="0"/>
                  <a:ea typeface="MS Mincho" panose="02020609040205080304" pitchFamily="49" charset="-128"/>
                  <a:cs typeface="Arial" panose="020B0604020202020204" pitchFamily="34" charset="0"/>
                </a:rPr>
                <a:t>Elektrické</a:t>
              </a:r>
              <a:r>
                <a:rPr lang="en-US" altLang="cs-CZ" sz="1300" dirty="0">
                  <a:solidFill>
                    <a:srgbClr val="000000"/>
                  </a:solidFill>
                  <a:latin typeface="Arial" panose="020B0604020202020204" pitchFamily="34" charset="0"/>
                  <a:ea typeface="MS Mincho" panose="02020609040205080304" pitchFamily="49" charset="-128"/>
                  <a:cs typeface="Arial" panose="020B0604020202020204" pitchFamily="34" charset="0"/>
                </a:rPr>
                <a:t> </a:t>
              </a:r>
              <a:r>
                <a:rPr lang="en-US" altLang="cs-CZ" sz="1300" dirty="0" err="1">
                  <a:solidFill>
                    <a:srgbClr val="000000"/>
                  </a:solidFill>
                  <a:latin typeface="Arial" panose="020B0604020202020204" pitchFamily="34" charset="0"/>
                  <a:ea typeface="MS Mincho" panose="02020609040205080304" pitchFamily="49" charset="-128"/>
                  <a:cs typeface="Arial" panose="020B0604020202020204" pitchFamily="34" charset="0"/>
                </a:rPr>
                <a:t>hybnosti</a:t>
              </a:r>
              <a:endParaRPr lang="en-US" altLang="cs-CZ" sz="2800" dirty="0">
                <a:latin typeface="Arial" panose="020B0604020202020204" pitchFamily="34" charset="0"/>
                <a:ea typeface="MS Mincho" panose="02020609040205080304" pitchFamily="49" charset="-128"/>
                <a:cs typeface="Arial" panose="020B0604020202020204" pitchFamily="34" charset="0"/>
              </a:endParaRPr>
            </a:p>
          </p:txBody>
        </p:sp>
        <p:sp>
          <p:nvSpPr>
            <p:cNvPr id="21526" name="Text Box 12">
              <a:extLst>
                <a:ext uri="{FF2B5EF4-FFF2-40B4-BE49-F238E27FC236}">
                  <a16:creationId xmlns:a16="http://schemas.microsoft.com/office/drawing/2014/main" id="{FA6F2FE8-28FA-4D7D-9DC2-2986EEDA7341}"/>
                </a:ext>
              </a:extLst>
            </p:cNvPr>
            <p:cNvSpPr txBox="1">
              <a:spLocks noChangeArrowheads="1"/>
            </p:cNvSpPr>
            <p:nvPr/>
          </p:nvSpPr>
          <p:spPr bwMode="auto">
            <a:xfrm>
              <a:off x="4087" y="8321"/>
              <a:ext cx="1685" cy="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868" tIns="43434" rIns="86868" bIns="43434"/>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en-US" altLang="cs-CZ" sz="1300" dirty="0" err="1">
                  <a:solidFill>
                    <a:srgbClr val="000000"/>
                  </a:solidFill>
                  <a:latin typeface="Arial" panose="020B0604020202020204" pitchFamily="34" charset="0"/>
                  <a:ea typeface="MS Mincho" panose="02020609040205080304" pitchFamily="49" charset="-128"/>
                  <a:cs typeface="Arial" panose="020B0604020202020204" pitchFamily="34" charset="0"/>
                </a:rPr>
                <a:t>Projekční</a:t>
              </a:r>
              <a:r>
                <a:rPr lang="en-US" altLang="cs-CZ" sz="1300" dirty="0">
                  <a:solidFill>
                    <a:srgbClr val="000000"/>
                  </a:solidFill>
                  <a:latin typeface="Arial" panose="020B0604020202020204" pitchFamily="34" charset="0"/>
                  <a:ea typeface="MS Mincho" panose="02020609040205080304" pitchFamily="49" charset="-128"/>
                  <a:cs typeface="Arial" panose="020B0604020202020204" pitchFamily="34" charset="0"/>
                </a:rPr>
                <a:t> </a:t>
              </a:r>
              <a:r>
                <a:rPr lang="en-US" altLang="cs-CZ" sz="1300" dirty="0" err="1">
                  <a:solidFill>
                    <a:srgbClr val="000000"/>
                  </a:solidFill>
                  <a:latin typeface="Arial" panose="020B0604020202020204" pitchFamily="34" charset="0"/>
                  <a:ea typeface="MS Mincho" panose="02020609040205080304" pitchFamily="49" charset="-128"/>
                  <a:cs typeface="Arial" panose="020B0604020202020204" pitchFamily="34" charset="0"/>
                </a:rPr>
                <a:t>plochy</a:t>
              </a:r>
              <a:endParaRPr lang="en-US" altLang="cs-CZ" sz="2800" dirty="0">
                <a:latin typeface="Arial" panose="020B0604020202020204" pitchFamily="34" charset="0"/>
                <a:ea typeface="MS Mincho" panose="02020609040205080304" pitchFamily="49" charset="-128"/>
                <a:cs typeface="Arial" panose="020B0604020202020204" pitchFamily="34" charset="0"/>
              </a:endParaRPr>
            </a:p>
          </p:txBody>
        </p:sp>
        <p:sp>
          <p:nvSpPr>
            <p:cNvPr id="21527" name="Text Box 11">
              <a:extLst>
                <a:ext uri="{FF2B5EF4-FFF2-40B4-BE49-F238E27FC236}">
                  <a16:creationId xmlns:a16="http://schemas.microsoft.com/office/drawing/2014/main" id="{2A423739-1B4F-4AA1-A4AA-4560204722B9}"/>
                </a:ext>
              </a:extLst>
            </p:cNvPr>
            <p:cNvSpPr txBox="1">
              <a:spLocks noChangeArrowheads="1"/>
            </p:cNvSpPr>
            <p:nvPr/>
          </p:nvSpPr>
          <p:spPr bwMode="auto">
            <a:xfrm>
              <a:off x="5960" y="8321"/>
              <a:ext cx="1311" cy="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868" tIns="43434" rIns="86868" bIns="43434"/>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en-US" altLang="cs-CZ" sz="1300" dirty="0" err="1">
                  <a:solidFill>
                    <a:srgbClr val="000000"/>
                  </a:solidFill>
                  <a:latin typeface="Arial" panose="020B0604020202020204" pitchFamily="34" charset="0"/>
                  <a:ea typeface="MS Mincho" panose="02020609040205080304" pitchFamily="49" charset="-128"/>
                  <a:cs typeface="Arial" panose="020B0604020202020204" pitchFamily="34" charset="0"/>
                </a:rPr>
                <a:t>Sauterův</a:t>
              </a:r>
              <a:r>
                <a:rPr lang="en-US" altLang="cs-CZ" sz="1300" dirty="0">
                  <a:solidFill>
                    <a:srgbClr val="000000"/>
                  </a:solidFill>
                  <a:latin typeface="Arial" panose="020B0604020202020204" pitchFamily="34" charset="0"/>
                  <a:ea typeface="MS Mincho" panose="02020609040205080304" pitchFamily="49" charset="-128"/>
                  <a:cs typeface="Arial" panose="020B0604020202020204" pitchFamily="34" charset="0"/>
                </a:rPr>
                <a:t> </a:t>
              </a:r>
              <a:r>
                <a:rPr lang="en-US" altLang="cs-CZ" sz="1300" dirty="0" err="1">
                  <a:solidFill>
                    <a:srgbClr val="000000"/>
                  </a:solidFill>
                  <a:latin typeface="Arial" panose="020B0604020202020204" pitchFamily="34" charset="0"/>
                  <a:ea typeface="MS Mincho" panose="02020609040205080304" pitchFamily="49" charset="-128"/>
                  <a:cs typeface="Arial" panose="020B0604020202020204" pitchFamily="34" charset="0"/>
                </a:rPr>
                <a:t>průměr</a:t>
              </a:r>
              <a:endParaRPr lang="en-US" altLang="cs-CZ" sz="2800" dirty="0">
                <a:latin typeface="Arial" panose="020B0604020202020204" pitchFamily="34" charset="0"/>
                <a:ea typeface="MS Mincho" panose="02020609040205080304" pitchFamily="49" charset="-128"/>
                <a:cs typeface="Arial" panose="020B0604020202020204" pitchFamily="34" charset="0"/>
              </a:endParaRPr>
            </a:p>
          </p:txBody>
        </p:sp>
        <p:sp>
          <p:nvSpPr>
            <p:cNvPr id="21528" name="Line 10">
              <a:extLst>
                <a:ext uri="{FF2B5EF4-FFF2-40B4-BE49-F238E27FC236}">
                  <a16:creationId xmlns:a16="http://schemas.microsoft.com/office/drawing/2014/main" id="{099AA41C-DEB0-4382-848D-0D460FB9F501}"/>
                </a:ext>
              </a:extLst>
            </p:cNvPr>
            <p:cNvSpPr>
              <a:spLocks noChangeShapeType="1"/>
            </p:cNvSpPr>
            <p:nvPr/>
          </p:nvSpPr>
          <p:spPr bwMode="auto">
            <a:xfrm flipV="1">
              <a:off x="3713" y="7218"/>
              <a:ext cx="374" cy="186"/>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21529" name="Line 9">
              <a:extLst>
                <a:ext uri="{FF2B5EF4-FFF2-40B4-BE49-F238E27FC236}">
                  <a16:creationId xmlns:a16="http://schemas.microsoft.com/office/drawing/2014/main" id="{95196783-F84F-4F34-955C-48293E0389D7}"/>
                </a:ext>
              </a:extLst>
            </p:cNvPr>
            <p:cNvSpPr>
              <a:spLocks noChangeShapeType="1"/>
            </p:cNvSpPr>
            <p:nvPr/>
          </p:nvSpPr>
          <p:spPr bwMode="auto">
            <a:xfrm>
              <a:off x="3899" y="6852"/>
              <a:ext cx="188" cy="184"/>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21530" name="Line 8">
              <a:extLst>
                <a:ext uri="{FF2B5EF4-FFF2-40B4-BE49-F238E27FC236}">
                  <a16:creationId xmlns:a16="http://schemas.microsoft.com/office/drawing/2014/main" id="{B5131F00-E17E-4394-B9E9-195FEA1BB8A3}"/>
                </a:ext>
              </a:extLst>
            </p:cNvPr>
            <p:cNvSpPr>
              <a:spLocks noChangeShapeType="1"/>
            </p:cNvSpPr>
            <p:nvPr/>
          </p:nvSpPr>
          <p:spPr bwMode="auto">
            <a:xfrm>
              <a:off x="4180" y="6027"/>
              <a:ext cx="375" cy="365"/>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21531" name="Line 7">
              <a:extLst>
                <a:ext uri="{FF2B5EF4-FFF2-40B4-BE49-F238E27FC236}">
                  <a16:creationId xmlns:a16="http://schemas.microsoft.com/office/drawing/2014/main" id="{745987F3-E2DA-41DD-BC7D-F4C5B141DBBB}"/>
                </a:ext>
              </a:extLst>
            </p:cNvPr>
            <p:cNvSpPr>
              <a:spLocks noChangeShapeType="1"/>
            </p:cNvSpPr>
            <p:nvPr/>
          </p:nvSpPr>
          <p:spPr bwMode="auto">
            <a:xfrm flipV="1">
              <a:off x="6802" y="6027"/>
              <a:ext cx="281" cy="275"/>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21532" name="Line 6">
              <a:extLst>
                <a:ext uri="{FF2B5EF4-FFF2-40B4-BE49-F238E27FC236}">
                  <a16:creationId xmlns:a16="http://schemas.microsoft.com/office/drawing/2014/main" id="{40E92F66-FB8C-4D95-A2D7-E0CB1746DDD8}"/>
                </a:ext>
              </a:extLst>
            </p:cNvPr>
            <p:cNvSpPr>
              <a:spLocks noChangeShapeType="1"/>
            </p:cNvSpPr>
            <p:nvPr/>
          </p:nvSpPr>
          <p:spPr bwMode="auto">
            <a:xfrm>
              <a:off x="7459" y="7218"/>
              <a:ext cx="374"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21533" name="Line 5">
              <a:extLst>
                <a:ext uri="{FF2B5EF4-FFF2-40B4-BE49-F238E27FC236}">
                  <a16:creationId xmlns:a16="http://schemas.microsoft.com/office/drawing/2014/main" id="{8BBD2270-D480-450D-BBE8-588448C87752}"/>
                </a:ext>
              </a:extLst>
            </p:cNvPr>
            <p:cNvSpPr>
              <a:spLocks noChangeShapeType="1"/>
            </p:cNvSpPr>
            <p:nvPr/>
          </p:nvSpPr>
          <p:spPr bwMode="auto">
            <a:xfrm flipV="1">
              <a:off x="4087" y="8780"/>
              <a:ext cx="373" cy="187"/>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800"/>
            </a:p>
          </p:txBody>
        </p:sp>
        <p:sp>
          <p:nvSpPr>
            <p:cNvPr id="21534" name="Line 4">
              <a:extLst>
                <a:ext uri="{FF2B5EF4-FFF2-40B4-BE49-F238E27FC236}">
                  <a16:creationId xmlns:a16="http://schemas.microsoft.com/office/drawing/2014/main" id="{A5901843-9E77-4589-A1EF-159807CA93F4}"/>
                </a:ext>
              </a:extLst>
            </p:cNvPr>
            <p:cNvSpPr>
              <a:spLocks noChangeShapeType="1"/>
            </p:cNvSpPr>
            <p:nvPr/>
          </p:nvSpPr>
          <p:spPr bwMode="auto">
            <a:xfrm flipH="1" flipV="1">
              <a:off x="6897" y="8780"/>
              <a:ext cx="376" cy="185"/>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800"/>
            </a:p>
          </p:txBody>
        </p:sp>
      </p:grpSp>
    </p:spTree>
    <p:extLst>
      <p:ext uri="{BB962C8B-B14F-4D97-AF65-F5344CB8AC3E}">
        <p14:creationId xmlns:p14="http://schemas.microsoft.com/office/powerpoint/2010/main" val="3465512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1026">
            <a:extLst>
              <a:ext uri="{FF2B5EF4-FFF2-40B4-BE49-F238E27FC236}">
                <a16:creationId xmlns:a16="http://schemas.microsoft.com/office/drawing/2014/main" id="{8B9DFDB6-4DFA-4188-8CC2-C063DAFFEC58}"/>
              </a:ext>
            </a:extLst>
          </p:cNvPr>
          <p:cNvSpPr>
            <a:spLocks/>
          </p:cNvSpPr>
          <p:nvPr/>
        </p:nvSpPr>
        <p:spPr bwMode="auto">
          <a:xfrm>
            <a:off x="6311901" y="188913"/>
            <a:ext cx="4105275"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bIns="0">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lang="cs-CZ" altLang="cs-CZ" sz="3200" dirty="0">
                <a:latin typeface="Arial" panose="020B0604020202020204" pitchFamily="34" charset="0"/>
                <a:cs typeface="Arial" panose="020B0604020202020204" pitchFamily="34" charset="0"/>
              </a:rPr>
              <a:t>Atmosferické částice </a:t>
            </a:r>
          </a:p>
        </p:txBody>
      </p:sp>
      <p:pic>
        <p:nvPicPr>
          <p:cNvPr id="22532" name="Picture 6" descr="particle">
            <a:extLst>
              <a:ext uri="{FF2B5EF4-FFF2-40B4-BE49-F238E27FC236}">
                <a16:creationId xmlns:a16="http://schemas.microsoft.com/office/drawing/2014/main" id="{8DED7777-5BAE-4444-803C-C16426A1518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6275" y="1196976"/>
            <a:ext cx="18669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Rectangle 12">
            <a:extLst>
              <a:ext uri="{FF2B5EF4-FFF2-40B4-BE49-F238E27FC236}">
                <a16:creationId xmlns:a16="http://schemas.microsoft.com/office/drawing/2014/main" id="{007F3A2E-519E-4647-80F6-5C366C4FC624}"/>
              </a:ext>
            </a:extLst>
          </p:cNvPr>
          <p:cNvSpPr>
            <a:spLocks noChangeArrowheads="1"/>
          </p:cNvSpPr>
          <p:nvPr/>
        </p:nvSpPr>
        <p:spPr bwMode="auto">
          <a:xfrm>
            <a:off x="3287714" y="4005264"/>
            <a:ext cx="15843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lang="cs-CZ" altLang="cs-CZ" sz="2400" dirty="0">
                <a:solidFill>
                  <a:srgbClr val="0033CC"/>
                </a:solidFill>
                <a:latin typeface="Arial" panose="020B0604020202020204" pitchFamily="34" charset="0"/>
                <a:cs typeface="Arial" panose="020B0604020202020204" pitchFamily="34" charset="0"/>
              </a:rPr>
              <a:t>Velké množství zdrojů částic</a:t>
            </a:r>
          </a:p>
        </p:txBody>
      </p:sp>
      <p:sp>
        <p:nvSpPr>
          <p:cNvPr id="22534" name="AutoShape 10">
            <a:extLst>
              <a:ext uri="{FF2B5EF4-FFF2-40B4-BE49-F238E27FC236}">
                <a16:creationId xmlns:a16="http://schemas.microsoft.com/office/drawing/2014/main" id="{DE858958-DF6A-45E4-A1EF-FD6FFC4234C2}"/>
              </a:ext>
            </a:extLst>
          </p:cNvPr>
          <p:cNvSpPr>
            <a:spLocks noChangeArrowheads="1"/>
          </p:cNvSpPr>
          <p:nvPr/>
        </p:nvSpPr>
        <p:spPr bwMode="auto">
          <a:xfrm flipV="1">
            <a:off x="1992313" y="1628775"/>
            <a:ext cx="1223962" cy="3384550"/>
          </a:xfrm>
          <a:prstGeom prst="curvedRightArrow">
            <a:avLst>
              <a:gd name="adj1" fmla="val 55305"/>
              <a:gd name="adj2" fmla="val 110610"/>
              <a:gd name="adj3" fmla="val 33333"/>
            </a:avLst>
          </a:prstGeom>
          <a:solidFill>
            <a:schemeClr val="tx2"/>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cs typeface="Arial" panose="020B0604020202020204" pitchFamily="34" charset="0"/>
            </a:endParaRPr>
          </a:p>
        </p:txBody>
      </p:sp>
      <p:pic>
        <p:nvPicPr>
          <p:cNvPr id="22535" name="Picture 12" descr="particle">
            <a:extLst>
              <a:ext uri="{FF2B5EF4-FFF2-40B4-BE49-F238E27FC236}">
                <a16:creationId xmlns:a16="http://schemas.microsoft.com/office/drawing/2014/main" id="{4669949F-5531-4032-A365-265E9FD6127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60963" y="981076"/>
            <a:ext cx="4318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13" descr="particle">
            <a:extLst>
              <a:ext uri="{FF2B5EF4-FFF2-40B4-BE49-F238E27FC236}">
                <a16:creationId xmlns:a16="http://schemas.microsoft.com/office/drawing/2014/main" id="{D8E70CC1-9F50-446E-A004-B371922C526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27351" y="547689"/>
            <a:ext cx="720725"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14" descr="particle">
            <a:extLst>
              <a:ext uri="{FF2B5EF4-FFF2-40B4-BE49-F238E27FC236}">
                <a16:creationId xmlns:a16="http://schemas.microsoft.com/office/drawing/2014/main" id="{D7B81E59-58A0-481B-9058-A9B276C7EDA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2900" y="620714"/>
            <a:ext cx="4318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16" descr="particle">
            <a:extLst>
              <a:ext uri="{FF2B5EF4-FFF2-40B4-BE49-F238E27FC236}">
                <a16:creationId xmlns:a16="http://schemas.microsoft.com/office/drawing/2014/main" id="{536ED032-86D4-44AC-B8B4-20C3D1AD184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72038" y="476251"/>
            <a:ext cx="21590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17" descr="particle">
            <a:extLst>
              <a:ext uri="{FF2B5EF4-FFF2-40B4-BE49-F238E27FC236}">
                <a16:creationId xmlns:a16="http://schemas.microsoft.com/office/drawing/2014/main" id="{C785E948-5B6D-4DAA-93BF-716A395E2CB6}"/>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60738" y="2852738"/>
            <a:ext cx="215900"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0" name="Picture 18" descr="particle">
            <a:extLst>
              <a:ext uri="{FF2B5EF4-FFF2-40B4-BE49-F238E27FC236}">
                <a16:creationId xmlns:a16="http://schemas.microsoft.com/office/drawing/2014/main" id="{38DC58B8-B10C-417A-8B2B-420736BDA9D9}"/>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2538" y="981076"/>
            <a:ext cx="21590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11" name="Picture 19">
            <a:extLst>
              <a:ext uri="{FF2B5EF4-FFF2-40B4-BE49-F238E27FC236}">
                <a16:creationId xmlns:a16="http://schemas.microsoft.com/office/drawing/2014/main" id="{7C2D7561-3DD8-458B-BAAD-0BEC735501D1}"/>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24564" y="620713"/>
            <a:ext cx="2598737"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Picture 15" descr="particle">
            <a:extLst>
              <a:ext uri="{FF2B5EF4-FFF2-40B4-BE49-F238E27FC236}">
                <a16:creationId xmlns:a16="http://schemas.microsoft.com/office/drawing/2014/main" id="{AAC7213E-08C0-4F1B-BFFC-6389F7971FC4}"/>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79876" y="1916114"/>
            <a:ext cx="3587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3" name="Rectangle 12">
            <a:extLst>
              <a:ext uri="{FF2B5EF4-FFF2-40B4-BE49-F238E27FC236}">
                <a16:creationId xmlns:a16="http://schemas.microsoft.com/office/drawing/2014/main" id="{D478C506-F336-4107-99D4-560F33CE820D}"/>
              </a:ext>
            </a:extLst>
          </p:cNvPr>
          <p:cNvSpPr>
            <a:spLocks noChangeArrowheads="1"/>
          </p:cNvSpPr>
          <p:nvPr/>
        </p:nvSpPr>
        <p:spPr bwMode="auto">
          <a:xfrm>
            <a:off x="1235866" y="570204"/>
            <a:ext cx="1223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cs-CZ" altLang="cs-CZ" sz="2800" dirty="0">
                <a:latin typeface="Arial" panose="020B0604020202020204" pitchFamily="34" charset="0"/>
                <a:cs typeface="Arial" panose="020B0604020202020204" pitchFamily="34" charset="0"/>
              </a:rPr>
              <a:t>PM 10</a:t>
            </a:r>
          </a:p>
        </p:txBody>
      </p:sp>
      <p:sp>
        <p:nvSpPr>
          <p:cNvPr id="22544" name="Rectangle 12">
            <a:extLst>
              <a:ext uri="{FF2B5EF4-FFF2-40B4-BE49-F238E27FC236}">
                <a16:creationId xmlns:a16="http://schemas.microsoft.com/office/drawing/2014/main" id="{F7C3C4D7-3CDC-4DEB-8FF4-49CEBCB3F632}"/>
              </a:ext>
            </a:extLst>
          </p:cNvPr>
          <p:cNvSpPr>
            <a:spLocks noChangeArrowheads="1"/>
          </p:cNvSpPr>
          <p:nvPr/>
        </p:nvSpPr>
        <p:spPr bwMode="auto">
          <a:xfrm>
            <a:off x="1243012" y="997148"/>
            <a:ext cx="12969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cs-CZ" altLang="cs-CZ" sz="1400" dirty="0">
                <a:latin typeface="Arial" panose="020B0604020202020204" pitchFamily="34" charset="0"/>
                <a:cs typeface="Arial" panose="020B0604020202020204" pitchFamily="34" charset="0"/>
              </a:rPr>
              <a:t>PM 2.5</a:t>
            </a:r>
          </a:p>
        </p:txBody>
      </p:sp>
      <p:sp>
        <p:nvSpPr>
          <p:cNvPr id="22545" name="Rectangle 12">
            <a:extLst>
              <a:ext uri="{FF2B5EF4-FFF2-40B4-BE49-F238E27FC236}">
                <a16:creationId xmlns:a16="http://schemas.microsoft.com/office/drawing/2014/main" id="{D86A8E62-57D2-4F8F-8057-2F31073369A7}"/>
              </a:ext>
            </a:extLst>
          </p:cNvPr>
          <p:cNvSpPr>
            <a:spLocks noChangeArrowheads="1"/>
          </p:cNvSpPr>
          <p:nvPr/>
        </p:nvSpPr>
        <p:spPr bwMode="auto">
          <a:xfrm>
            <a:off x="1256507" y="1289082"/>
            <a:ext cx="12239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cs-CZ" altLang="cs-CZ" sz="1200" dirty="0">
                <a:latin typeface="Arial" panose="020B0604020202020204" pitchFamily="34" charset="0"/>
                <a:cs typeface="Arial" panose="020B0604020202020204" pitchFamily="34" charset="0"/>
              </a:rPr>
              <a:t>PM 1.0</a:t>
            </a:r>
          </a:p>
        </p:txBody>
      </p:sp>
      <p:sp>
        <p:nvSpPr>
          <p:cNvPr id="22546" name="Rectangle 12">
            <a:extLst>
              <a:ext uri="{FF2B5EF4-FFF2-40B4-BE49-F238E27FC236}">
                <a16:creationId xmlns:a16="http://schemas.microsoft.com/office/drawing/2014/main" id="{AEE572EC-0A62-478B-9CAC-DBE4CB8C9901}"/>
              </a:ext>
            </a:extLst>
          </p:cNvPr>
          <p:cNvSpPr>
            <a:spLocks noChangeArrowheads="1"/>
          </p:cNvSpPr>
          <p:nvPr/>
        </p:nvSpPr>
        <p:spPr bwMode="auto">
          <a:xfrm>
            <a:off x="1217613" y="1531938"/>
            <a:ext cx="1223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cs-CZ" altLang="cs-CZ" sz="1200" dirty="0">
                <a:solidFill>
                  <a:schemeClr val="tx2"/>
                </a:solidFill>
                <a:latin typeface="Arial" panose="020B0604020202020204" pitchFamily="34" charset="0"/>
                <a:cs typeface="Arial" panose="020B0604020202020204" pitchFamily="34" charset="0"/>
              </a:rPr>
              <a:t>……</a:t>
            </a:r>
          </a:p>
          <a:p>
            <a:pPr eaLnBrk="1" hangingPunct="1"/>
            <a:r>
              <a:rPr lang="cs-CZ" altLang="cs-CZ" sz="1200" dirty="0">
                <a:solidFill>
                  <a:schemeClr val="tx2"/>
                </a:solidFill>
                <a:latin typeface="Arial" panose="020B0604020202020204" pitchFamily="34" charset="0"/>
                <a:cs typeface="Arial" panose="020B0604020202020204" pitchFamily="34" charset="0"/>
              </a:rPr>
              <a:t>….</a:t>
            </a:r>
            <a:endParaRPr lang="cs-CZ" altLang="cs-CZ" sz="1200" dirty="0">
              <a:latin typeface="Arial" panose="020B0604020202020204" pitchFamily="34" charset="0"/>
              <a:cs typeface="Arial" panose="020B0604020202020204" pitchFamily="34" charset="0"/>
            </a:endParaRPr>
          </a:p>
        </p:txBody>
      </p:sp>
      <p:sp>
        <p:nvSpPr>
          <p:cNvPr id="22547" name="Rectangle 12">
            <a:extLst>
              <a:ext uri="{FF2B5EF4-FFF2-40B4-BE49-F238E27FC236}">
                <a16:creationId xmlns:a16="http://schemas.microsoft.com/office/drawing/2014/main" id="{32EDF217-3E15-47F7-B828-F853C70B3A86}"/>
              </a:ext>
            </a:extLst>
          </p:cNvPr>
          <p:cNvSpPr>
            <a:spLocks noChangeArrowheads="1"/>
          </p:cNvSpPr>
          <p:nvPr/>
        </p:nvSpPr>
        <p:spPr bwMode="auto">
          <a:xfrm>
            <a:off x="8328025" y="1989138"/>
            <a:ext cx="281622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lang="cs-CZ" altLang="cs-CZ" sz="2400" dirty="0">
                <a:solidFill>
                  <a:srgbClr val="0033CC"/>
                </a:solidFill>
                <a:latin typeface="Arial" panose="020B0604020202020204" pitchFamily="34" charset="0"/>
                <a:cs typeface="Arial" panose="020B0604020202020204" pitchFamily="34" charset="0"/>
              </a:rPr>
              <a:t>Velké množství zdrojů </a:t>
            </a:r>
          </a:p>
          <a:p>
            <a:pPr algn="ctr" eaLnBrk="1" hangingPunct="1"/>
            <a:r>
              <a:rPr lang="cs-CZ" altLang="cs-CZ" sz="2400" dirty="0">
                <a:solidFill>
                  <a:srgbClr val="0033CC"/>
                </a:solidFill>
                <a:latin typeface="Arial" panose="020B0604020202020204" pitchFamily="34" charset="0"/>
                <a:cs typeface="Arial" panose="020B0604020202020204" pitchFamily="34" charset="0"/>
              </a:rPr>
              <a:t>toxických látek</a:t>
            </a:r>
          </a:p>
        </p:txBody>
      </p:sp>
      <p:sp>
        <p:nvSpPr>
          <p:cNvPr id="22548" name="AutoShape 29">
            <a:extLst>
              <a:ext uri="{FF2B5EF4-FFF2-40B4-BE49-F238E27FC236}">
                <a16:creationId xmlns:a16="http://schemas.microsoft.com/office/drawing/2014/main" id="{DEB3B698-CBBC-4B99-9045-B4EC28C7CECE}"/>
              </a:ext>
            </a:extLst>
          </p:cNvPr>
          <p:cNvSpPr>
            <a:spLocks noChangeArrowheads="1"/>
          </p:cNvSpPr>
          <p:nvPr/>
        </p:nvSpPr>
        <p:spPr bwMode="auto">
          <a:xfrm>
            <a:off x="6672264" y="2276476"/>
            <a:ext cx="1368425" cy="288925"/>
          </a:xfrm>
          <a:prstGeom prst="leftArrow">
            <a:avLst>
              <a:gd name="adj1" fmla="val 50000"/>
              <a:gd name="adj2" fmla="val 118407"/>
            </a:avLst>
          </a:prstGeom>
          <a:solidFill>
            <a:schemeClr val="accent1"/>
          </a:solidFill>
          <a:ln w="9525">
            <a:solidFill>
              <a:schemeClr val="tx1"/>
            </a:solidFill>
            <a:miter lim="800000"/>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latin typeface="Arial" panose="020B0604020202020204" pitchFamily="34" charset="0"/>
              <a:cs typeface="Arial" panose="020B0604020202020204" pitchFamily="34" charset="0"/>
            </a:endParaRPr>
          </a:p>
        </p:txBody>
      </p:sp>
      <p:sp>
        <p:nvSpPr>
          <p:cNvPr id="22549" name="Rectangle 12">
            <a:extLst>
              <a:ext uri="{FF2B5EF4-FFF2-40B4-BE49-F238E27FC236}">
                <a16:creationId xmlns:a16="http://schemas.microsoft.com/office/drawing/2014/main" id="{08D0B747-093E-4D30-AA46-6F2414541304}"/>
              </a:ext>
            </a:extLst>
          </p:cNvPr>
          <p:cNvSpPr>
            <a:spLocks noChangeArrowheads="1"/>
          </p:cNvSpPr>
          <p:nvPr/>
        </p:nvSpPr>
        <p:spPr bwMode="auto">
          <a:xfrm>
            <a:off x="4943476" y="4005264"/>
            <a:ext cx="652462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buFontTx/>
              <a:buAutoNum type="arabicParenR"/>
            </a:pPr>
            <a:r>
              <a:rPr lang="cs-CZ" altLang="cs-CZ" sz="1600" dirty="0">
                <a:solidFill>
                  <a:srgbClr val="0033CC"/>
                </a:solidFill>
                <a:latin typeface="Arial" panose="020B0604020202020204" pitchFamily="34" charset="0"/>
                <a:cs typeface="Arial" panose="020B0604020202020204" pitchFamily="34" charset="0"/>
              </a:rPr>
              <a:t>Lokální topeniště (zdroj částic i vázaných chemických látek)</a:t>
            </a:r>
          </a:p>
          <a:p>
            <a:pPr eaLnBrk="1" hangingPunct="1">
              <a:buFontTx/>
              <a:buAutoNum type="arabicParenR"/>
            </a:pPr>
            <a:r>
              <a:rPr lang="cs-CZ" altLang="cs-CZ" sz="1600" dirty="0">
                <a:solidFill>
                  <a:srgbClr val="0033CC"/>
                </a:solidFill>
                <a:latin typeface="Arial" panose="020B0604020202020204" pitchFamily="34" charset="0"/>
                <a:cs typeface="Arial" panose="020B0604020202020204" pitchFamily="34" charset="0"/>
              </a:rPr>
              <a:t>Sekundární zdroje (kontaminované půdy, skládky – těkání při vyšších teplotách v létě,…)</a:t>
            </a:r>
          </a:p>
          <a:p>
            <a:pPr eaLnBrk="1" hangingPunct="1">
              <a:buFontTx/>
              <a:buAutoNum type="arabicParenR"/>
            </a:pPr>
            <a:r>
              <a:rPr lang="cs-CZ" altLang="cs-CZ" sz="1600" dirty="0">
                <a:solidFill>
                  <a:srgbClr val="0033CC"/>
                </a:solidFill>
                <a:latin typeface="Arial" panose="020B0604020202020204" pitchFamily="34" charset="0"/>
                <a:cs typeface="Arial" panose="020B0604020202020204" pitchFamily="34" charset="0"/>
              </a:rPr>
              <a:t>Rozhodující jsou parametry velikost povrchu částic, materiál, množství,…</a:t>
            </a:r>
          </a:p>
        </p:txBody>
      </p:sp>
      <p:sp>
        <p:nvSpPr>
          <p:cNvPr id="22550" name="Line 31">
            <a:extLst>
              <a:ext uri="{FF2B5EF4-FFF2-40B4-BE49-F238E27FC236}">
                <a16:creationId xmlns:a16="http://schemas.microsoft.com/office/drawing/2014/main" id="{BBDD0259-9F63-4EC8-9539-1E7DA4DC547E}"/>
              </a:ext>
            </a:extLst>
          </p:cNvPr>
          <p:cNvSpPr>
            <a:spLocks noChangeShapeType="1"/>
          </p:cNvSpPr>
          <p:nvPr/>
        </p:nvSpPr>
        <p:spPr bwMode="auto">
          <a:xfrm>
            <a:off x="2063750" y="5661025"/>
            <a:ext cx="8135938" cy="0"/>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22551" name="Rectangle 12">
            <a:extLst>
              <a:ext uri="{FF2B5EF4-FFF2-40B4-BE49-F238E27FC236}">
                <a16:creationId xmlns:a16="http://schemas.microsoft.com/office/drawing/2014/main" id="{8DE57D4C-C6CB-4DD6-BC76-69F678F445EB}"/>
              </a:ext>
            </a:extLst>
          </p:cNvPr>
          <p:cNvSpPr>
            <a:spLocks noChangeArrowheads="1"/>
          </p:cNvSpPr>
          <p:nvPr/>
        </p:nvSpPr>
        <p:spPr bwMode="auto">
          <a:xfrm>
            <a:off x="2208214" y="5734050"/>
            <a:ext cx="7775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cs-CZ" altLang="cs-CZ" sz="1600" dirty="0">
                <a:latin typeface="Arial" panose="020B0604020202020204" pitchFamily="34" charset="0"/>
                <a:cs typeface="Arial" panose="020B0604020202020204" pitchFamily="34" charset="0"/>
              </a:rPr>
              <a:t>Důležité je tedy monitorovat jak částice, tak i chemické látky na ně vázané.</a:t>
            </a:r>
          </a:p>
          <a:p>
            <a:pPr eaLnBrk="1" hangingPunct="1"/>
            <a:endParaRPr lang="cs-CZ" altLang="cs-CZ" sz="1600" dirty="0">
              <a:latin typeface="Arial" panose="020B0604020202020204" pitchFamily="34" charset="0"/>
              <a:cs typeface="Arial" panose="020B0604020202020204" pitchFamily="34" charset="0"/>
            </a:endParaRPr>
          </a:p>
        </p:txBody>
      </p:sp>
      <p:pic>
        <p:nvPicPr>
          <p:cNvPr id="22552" name="Picture 34">
            <a:extLst>
              <a:ext uri="{FF2B5EF4-FFF2-40B4-BE49-F238E27FC236}">
                <a16:creationId xmlns:a16="http://schemas.microsoft.com/office/drawing/2014/main" id="{940727C9-457A-41C4-84C8-933D0A0262BC}"/>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59825" y="1268414"/>
            <a:ext cx="1087438"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53" name="Rectangle 12">
            <a:extLst>
              <a:ext uri="{FF2B5EF4-FFF2-40B4-BE49-F238E27FC236}">
                <a16:creationId xmlns:a16="http://schemas.microsoft.com/office/drawing/2014/main" id="{2E24BE08-876F-4293-97B8-609955D007F9}"/>
              </a:ext>
            </a:extLst>
          </p:cNvPr>
          <p:cNvSpPr>
            <a:spLocks noChangeArrowheads="1"/>
          </p:cNvSpPr>
          <p:nvPr/>
        </p:nvSpPr>
        <p:spPr bwMode="auto">
          <a:xfrm>
            <a:off x="5016500" y="1622426"/>
            <a:ext cx="12588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cs-CZ" altLang="cs-CZ" sz="2400" dirty="0">
                <a:solidFill>
                  <a:srgbClr val="0033CC"/>
                </a:solidFill>
                <a:latin typeface="Arial" panose="020B0604020202020204" pitchFamily="34" charset="0"/>
                <a:cs typeface="Arial" panose="020B0604020202020204" pitchFamily="34" charset="0"/>
              </a:rPr>
              <a:t>vazba</a:t>
            </a:r>
          </a:p>
        </p:txBody>
      </p:sp>
      <p:pic>
        <p:nvPicPr>
          <p:cNvPr id="22554" name="Picture 44">
            <a:extLst>
              <a:ext uri="{FF2B5EF4-FFF2-40B4-BE49-F238E27FC236}">
                <a16:creationId xmlns:a16="http://schemas.microsoft.com/office/drawing/2014/main" id="{52ACAA3C-7727-4088-9164-B6604EB25186}"/>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64426" y="2852738"/>
            <a:ext cx="887413"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24872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61811"/>
                                        </p:tgtEl>
                                        <p:attrNameLst>
                                          <p:attrName>style.visibility</p:attrName>
                                        </p:attrNameLst>
                                      </p:cBhvr>
                                      <p:to>
                                        <p:strVal val="visible"/>
                                      </p:to>
                                    </p:set>
                                    <p:anim calcmode="lin" valueType="num">
                                      <p:cBhvr additive="base">
                                        <p:cTn id="7" dur="500" fill="hold"/>
                                        <p:tgtEl>
                                          <p:spTgt spid="161811"/>
                                        </p:tgtEl>
                                        <p:attrNameLst>
                                          <p:attrName>ppt_x</p:attrName>
                                        </p:attrNameLst>
                                      </p:cBhvr>
                                      <p:tavLst>
                                        <p:tav tm="0">
                                          <p:val>
                                            <p:strVal val="1+#ppt_w/2"/>
                                          </p:val>
                                        </p:tav>
                                        <p:tav tm="100000">
                                          <p:val>
                                            <p:strVal val="#ppt_x"/>
                                          </p:val>
                                        </p:tav>
                                      </p:tavLst>
                                    </p:anim>
                                    <p:anim calcmode="lin" valueType="num">
                                      <p:cBhvr additive="base">
                                        <p:cTn id="8" dur="500" fill="hold"/>
                                        <p:tgtEl>
                                          <p:spTgt spid="16181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0" presetClass="path" presetSubtype="0" accel="50000" decel="50000" fill="hold" nodeType="clickEffect">
                                  <p:stCondLst>
                                    <p:cond delay="0"/>
                                  </p:stCondLst>
                                  <p:childTnLst>
                                    <p:animMotion origin="layout" path="M -1.38889E-6 2.77556E-17 C -0.03107 0.12801 -0.06198 0.25602 -0.09375 0.29537 C -0.12552 0.33472 -0.17118 0.25162 -0.19097 0.23634 C -0.21094 0.22106 -0.20937 0.20903 -0.21302 0.20394 " pathEditMode="relative" rAng="0" ptsTypes="aaaA">
                                      <p:cBhvr>
                                        <p:cTn id="12" dur="2000" fill="hold"/>
                                        <p:tgtEl>
                                          <p:spTgt spid="161811"/>
                                        </p:tgtEl>
                                        <p:attrNameLst>
                                          <p:attrName>ppt_x</p:attrName>
                                          <p:attrName>ppt_y</p:attrName>
                                        </p:attrNameLst>
                                      </p:cBhvr>
                                      <p:rCtr x="-10660" y="16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7E91D2CD-0CBF-4807-BA4C-7796A256EE9E}"/>
              </a:ext>
            </a:extLst>
          </p:cNvPr>
          <p:cNvSpPr>
            <a:spLocks noChangeArrowheads="1"/>
          </p:cNvSpPr>
          <p:nvPr/>
        </p:nvSpPr>
        <p:spPr bwMode="auto">
          <a:xfrm>
            <a:off x="1524000" y="2333625"/>
            <a:ext cx="18415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br>
              <a:rPr kumimoji="0" lang="cs-CZ" altLang="cs-CZ" sz="800" b="0">
                <a:solidFill>
                  <a:schemeClr val="tx1"/>
                </a:solidFill>
                <a:latin typeface="Arial" panose="020B0604020202020204" pitchFamily="34" charset="0"/>
              </a:rPr>
            </a:br>
            <a:endParaRPr kumimoji="0" lang="cs-CZ" altLang="cs-CZ" sz="1800" b="0">
              <a:solidFill>
                <a:schemeClr val="tx1"/>
              </a:solidFill>
              <a:latin typeface="Arial" panose="020B0604020202020204" pitchFamily="34" charset="0"/>
            </a:endParaRPr>
          </a:p>
          <a:p>
            <a:endParaRPr kumimoji="0" lang="cs-CZ" altLang="cs-CZ" sz="1800" b="0">
              <a:solidFill>
                <a:schemeClr val="tx1"/>
              </a:solidFill>
              <a:latin typeface="Arial" panose="020B0604020202020204" pitchFamily="34" charset="0"/>
            </a:endParaRPr>
          </a:p>
        </p:txBody>
      </p:sp>
      <p:sp>
        <p:nvSpPr>
          <p:cNvPr id="23555" name="Text Box 9">
            <a:extLst>
              <a:ext uri="{FF2B5EF4-FFF2-40B4-BE49-F238E27FC236}">
                <a16:creationId xmlns:a16="http://schemas.microsoft.com/office/drawing/2014/main" id="{4020BCF1-9676-4CC6-A3D5-742A7295876F}"/>
              </a:ext>
            </a:extLst>
          </p:cNvPr>
          <p:cNvSpPr txBox="1">
            <a:spLocks noChangeArrowheads="1"/>
          </p:cNvSpPr>
          <p:nvPr/>
        </p:nvSpPr>
        <p:spPr bwMode="auto">
          <a:xfrm>
            <a:off x="1703389" y="981075"/>
            <a:ext cx="8796337"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r>
              <a:rPr kumimoji="0" lang="cs-CZ" altLang="cs-CZ" sz="2400" dirty="0">
                <a:latin typeface="Arial" panose="020B0604020202020204" pitchFamily="34" charset="0"/>
              </a:rPr>
              <a:t>Částice v jednotlivých distribučních modech se od sebe liší způsobem vzniku a chemickým složením. </a:t>
            </a:r>
          </a:p>
          <a:p>
            <a:pPr eaLnBrk="1" hangingPunct="1">
              <a:spcBef>
                <a:spcPct val="50000"/>
              </a:spcBef>
            </a:pPr>
            <a:r>
              <a:rPr kumimoji="0" lang="cs-CZ" altLang="cs-CZ" sz="2400" dirty="0">
                <a:solidFill>
                  <a:srgbClr val="0000FF"/>
                </a:solidFill>
                <a:latin typeface="Arial" panose="020B0604020202020204" pitchFamily="34" charset="0"/>
              </a:rPr>
              <a:t>S hlediska zdravotního působení atmosférického aerosolu na člověka byly definovány</a:t>
            </a:r>
            <a:r>
              <a:rPr kumimoji="0" lang="cs-CZ" altLang="cs-CZ" sz="2400" dirty="0">
                <a:solidFill>
                  <a:schemeClr val="tx1"/>
                </a:solidFill>
                <a:latin typeface="Arial" panose="020B0604020202020204" pitchFamily="34" charset="0"/>
              </a:rPr>
              <a:t> </a:t>
            </a:r>
            <a:r>
              <a:rPr kumimoji="0" lang="cs-CZ" altLang="cs-CZ" sz="2400" dirty="0">
                <a:latin typeface="Arial" panose="020B0604020202020204" pitchFamily="34" charset="0"/>
              </a:rPr>
              <a:t>velikostní skupiny aerosolu označované jako PM</a:t>
            </a:r>
            <a:r>
              <a:rPr kumimoji="0" lang="cs-CZ" altLang="cs-CZ" sz="2400" baseline="-25000" dirty="0">
                <a:latin typeface="Arial" panose="020B0604020202020204" pitchFamily="34" charset="0"/>
              </a:rPr>
              <a:t>x</a:t>
            </a:r>
            <a:r>
              <a:rPr kumimoji="0" lang="cs-CZ" altLang="cs-CZ" sz="2400"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(Particulate Matter), kde x je 10, 2,5 nebo 1,0 v mikrometrech. </a:t>
            </a:r>
          </a:p>
          <a:p>
            <a:pPr eaLnBrk="1" hangingPunct="1">
              <a:spcBef>
                <a:spcPct val="50000"/>
              </a:spcBef>
            </a:pPr>
            <a:r>
              <a:rPr kumimoji="0" lang="cs-CZ" altLang="cs-CZ" sz="2400" dirty="0">
                <a:latin typeface="Arial" panose="020B0604020202020204" pitchFamily="34" charset="0"/>
              </a:rPr>
              <a:t>Vzorek aerosolu PM</a:t>
            </a:r>
            <a:r>
              <a:rPr kumimoji="0" lang="cs-CZ" altLang="cs-CZ" sz="2400" baseline="-25000" dirty="0">
                <a:latin typeface="Arial" panose="020B0604020202020204" pitchFamily="34" charset="0"/>
              </a:rPr>
              <a:t>x</a:t>
            </a:r>
            <a:r>
              <a:rPr kumimoji="0" lang="cs-CZ" altLang="cs-CZ" sz="2400"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potom představuje takový soubor, kdy částice o aerodynamickém průměru x mikrometrů jsou předřazeným odběrovým zařízením (impaktor, cyklon) separovány s účinností právě 50%, přičemž částice menší jsou ve vzorku obsaženy s téměř 100% pravděpodobností a naopak částice větší nežli x s pravděpodobností blížící se 0. </a:t>
            </a:r>
          </a:p>
        </p:txBody>
      </p:sp>
      <p:sp>
        <p:nvSpPr>
          <p:cNvPr id="23556" name="Text Box 2">
            <a:extLst>
              <a:ext uri="{FF2B5EF4-FFF2-40B4-BE49-F238E27FC236}">
                <a16:creationId xmlns:a16="http://schemas.microsoft.com/office/drawing/2014/main" id="{DD8E2412-24C9-45C8-AFD2-BFED1FAB0333}"/>
              </a:ext>
            </a:extLst>
          </p:cNvPr>
          <p:cNvSpPr txBox="1">
            <a:spLocks noChangeArrowheads="1"/>
          </p:cNvSpPr>
          <p:nvPr/>
        </p:nvSpPr>
        <p:spPr bwMode="auto">
          <a:xfrm>
            <a:off x="1524000" y="26035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Velikostní distribuce částic aerosolů</a:t>
            </a:r>
          </a:p>
        </p:txBody>
      </p:sp>
    </p:spTree>
    <p:extLst>
      <p:ext uri="{BB962C8B-B14F-4D97-AF65-F5344CB8AC3E}">
        <p14:creationId xmlns:p14="http://schemas.microsoft.com/office/powerpoint/2010/main" val="4042402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a:extLst>
              <a:ext uri="{FF2B5EF4-FFF2-40B4-BE49-F238E27FC236}">
                <a16:creationId xmlns:a16="http://schemas.microsoft.com/office/drawing/2014/main" id="{58244D5C-A729-4B78-9A1D-B7D9C2DD4665}"/>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Chemické složení atmosférického aerosolu </a:t>
            </a:r>
          </a:p>
        </p:txBody>
      </p:sp>
      <p:sp>
        <p:nvSpPr>
          <p:cNvPr id="43011" name="Rectangle 3">
            <a:extLst>
              <a:ext uri="{FF2B5EF4-FFF2-40B4-BE49-F238E27FC236}">
                <a16:creationId xmlns:a16="http://schemas.microsoft.com/office/drawing/2014/main" id="{4D0900B8-C827-4A7C-B1A1-877B654961C1}"/>
              </a:ext>
            </a:extLst>
          </p:cNvPr>
          <p:cNvSpPr>
            <a:spLocks noChangeArrowheads="1"/>
          </p:cNvSpPr>
          <p:nvPr/>
        </p:nvSpPr>
        <p:spPr bwMode="auto">
          <a:xfrm>
            <a:off x="1524000" y="2333625"/>
            <a:ext cx="18415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br>
              <a:rPr kumimoji="0" lang="cs-CZ" altLang="cs-CZ" sz="800" b="0">
                <a:solidFill>
                  <a:schemeClr val="tx1"/>
                </a:solidFill>
                <a:latin typeface="Arial" panose="020B0604020202020204" pitchFamily="34" charset="0"/>
              </a:rPr>
            </a:br>
            <a:endParaRPr kumimoji="0" lang="cs-CZ" altLang="cs-CZ" sz="1800" b="0">
              <a:solidFill>
                <a:schemeClr val="tx1"/>
              </a:solidFill>
              <a:latin typeface="Arial" panose="020B0604020202020204" pitchFamily="34" charset="0"/>
            </a:endParaRPr>
          </a:p>
          <a:p>
            <a:endParaRPr kumimoji="0" lang="cs-CZ" altLang="cs-CZ" sz="1800" b="0">
              <a:solidFill>
                <a:schemeClr val="tx1"/>
              </a:solidFill>
              <a:latin typeface="Arial" panose="020B0604020202020204" pitchFamily="34" charset="0"/>
            </a:endParaRPr>
          </a:p>
        </p:txBody>
      </p:sp>
      <p:sp>
        <p:nvSpPr>
          <p:cNvPr id="43012" name="Text Box 10">
            <a:extLst>
              <a:ext uri="{FF2B5EF4-FFF2-40B4-BE49-F238E27FC236}">
                <a16:creationId xmlns:a16="http://schemas.microsoft.com/office/drawing/2014/main" id="{1A849640-B1C4-4381-9B42-F20DA258F5C6}"/>
              </a:ext>
            </a:extLst>
          </p:cNvPr>
          <p:cNvSpPr txBox="1">
            <a:spLocks noChangeArrowheads="1"/>
          </p:cNvSpPr>
          <p:nvPr/>
        </p:nvSpPr>
        <p:spPr bwMode="auto">
          <a:xfrm>
            <a:off x="928255" y="1052513"/>
            <a:ext cx="10307781" cy="509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20000"/>
              </a:spcBef>
            </a:pPr>
            <a:r>
              <a:rPr kumimoji="0" lang="cs-CZ" altLang="cs-CZ" sz="2400" dirty="0">
                <a:latin typeface="Arial" panose="020B0604020202020204" pitchFamily="34" charset="0"/>
              </a:rPr>
              <a:t>Většinu hmotnosti atmosférického aerosolu</a:t>
            </a:r>
            <a:r>
              <a:rPr kumimoji="0" lang="cs-CZ" altLang="cs-CZ" sz="2400"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tvoří sulfáty, nitráty, amonné ionty, organický materiál, materiál zemské kůry (částice půd, zvětraných hornin a minerálů, resuspendovaný prach), mořská sůl, vodíkové ionty a voda. </a:t>
            </a:r>
          </a:p>
          <a:p>
            <a:pPr eaLnBrk="1" hangingPunct="1">
              <a:spcBef>
                <a:spcPct val="20000"/>
              </a:spcBef>
            </a:pPr>
            <a:r>
              <a:rPr kumimoji="0" lang="cs-CZ" altLang="cs-CZ" sz="2400" dirty="0">
                <a:solidFill>
                  <a:srgbClr val="0000FF"/>
                </a:solidFill>
                <a:latin typeface="Arial" panose="020B0604020202020204" pitchFamily="34" charset="0"/>
              </a:rPr>
              <a:t>Z těchto chemických entit tvoří sulfáty, amonné ionty, organický a elementární uhlík a některé přechodné kovy převážně jemný aerosol. </a:t>
            </a:r>
          </a:p>
          <a:p>
            <a:pPr eaLnBrk="1" hangingPunct="1">
              <a:spcBef>
                <a:spcPct val="20000"/>
              </a:spcBef>
            </a:pPr>
            <a:r>
              <a:rPr kumimoji="0" lang="cs-CZ" altLang="cs-CZ" sz="2000" dirty="0">
                <a:solidFill>
                  <a:srgbClr val="0000FF"/>
                </a:solidFill>
                <a:latin typeface="Arial" panose="020B0604020202020204" pitchFamily="34" charset="0"/>
              </a:rPr>
              <a:t>Materiál zemské kůry, včetně křemíku, vápníku, hořčíku, hliníku, železa, stejně jako některý bioaerosol (pyl, spory, části rostlin) tvoří naopak většinu hmotnosti hrubého aerosolu. </a:t>
            </a:r>
          </a:p>
          <a:p>
            <a:pPr eaLnBrk="1" hangingPunct="1">
              <a:spcBef>
                <a:spcPct val="20000"/>
              </a:spcBef>
            </a:pPr>
            <a:r>
              <a:rPr kumimoji="0" lang="cs-CZ" altLang="cs-CZ" sz="2000" dirty="0">
                <a:solidFill>
                  <a:srgbClr val="0000FF"/>
                </a:solidFill>
                <a:latin typeface="Arial" panose="020B0604020202020204" pitchFamily="34" charset="0"/>
              </a:rPr>
              <a:t>Nitráty jsou významnou složkou jak hrubého tak jemného aerosolu. </a:t>
            </a:r>
          </a:p>
          <a:p>
            <a:pPr eaLnBrk="1" hangingPunct="1">
              <a:spcBef>
                <a:spcPct val="20000"/>
              </a:spcBef>
            </a:pPr>
            <a:r>
              <a:rPr kumimoji="0" lang="cs-CZ" altLang="cs-CZ" sz="2000" dirty="0">
                <a:solidFill>
                  <a:srgbClr val="0000FF"/>
                </a:solidFill>
                <a:latin typeface="Arial" panose="020B0604020202020204" pitchFamily="34" charset="0"/>
              </a:rPr>
              <a:t>Jako součást jemného aerosolu jsou zejména ve formě nitrátu amonného zatímco v hrubém aerosolu jako produkt kondenzace par kyseliny dusičné na hrubých částicích.</a:t>
            </a:r>
          </a:p>
        </p:txBody>
      </p:sp>
    </p:spTree>
    <p:extLst>
      <p:ext uri="{BB962C8B-B14F-4D97-AF65-F5344CB8AC3E}">
        <p14:creationId xmlns:p14="http://schemas.microsoft.com/office/powerpoint/2010/main" val="32834137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a:extLst>
              <a:ext uri="{FF2B5EF4-FFF2-40B4-BE49-F238E27FC236}">
                <a16:creationId xmlns:a16="http://schemas.microsoft.com/office/drawing/2014/main" id="{7B36A047-7803-46F7-972B-7C15F8BA3C60}"/>
              </a:ext>
            </a:extLst>
          </p:cNvPr>
          <p:cNvSpPr>
            <a:spLocks noChangeArrowheads="1"/>
          </p:cNvSpPr>
          <p:nvPr/>
        </p:nvSpPr>
        <p:spPr bwMode="auto">
          <a:xfrm>
            <a:off x="1524000" y="2333625"/>
            <a:ext cx="18415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br>
              <a:rPr kumimoji="0" lang="cs-CZ" altLang="cs-CZ" sz="800" b="0">
                <a:solidFill>
                  <a:schemeClr val="tx1"/>
                </a:solidFill>
                <a:latin typeface="Arial" panose="020B0604020202020204" pitchFamily="34" charset="0"/>
              </a:rPr>
            </a:br>
            <a:endParaRPr kumimoji="0" lang="cs-CZ" altLang="cs-CZ" sz="1800" b="0">
              <a:solidFill>
                <a:schemeClr val="tx1"/>
              </a:solidFill>
              <a:latin typeface="Arial" panose="020B0604020202020204" pitchFamily="34" charset="0"/>
            </a:endParaRPr>
          </a:p>
          <a:p>
            <a:endParaRPr kumimoji="0" lang="cs-CZ" altLang="cs-CZ" sz="1800" b="0">
              <a:solidFill>
                <a:schemeClr val="tx1"/>
              </a:solidFill>
              <a:latin typeface="Arial" panose="020B0604020202020204" pitchFamily="34" charset="0"/>
            </a:endParaRPr>
          </a:p>
        </p:txBody>
      </p:sp>
      <p:sp>
        <p:nvSpPr>
          <p:cNvPr id="44035" name="Text Box 10">
            <a:extLst>
              <a:ext uri="{FF2B5EF4-FFF2-40B4-BE49-F238E27FC236}">
                <a16:creationId xmlns:a16="http://schemas.microsoft.com/office/drawing/2014/main" id="{51F1A287-D577-4090-8C33-62812F95284C}"/>
              </a:ext>
            </a:extLst>
          </p:cNvPr>
          <p:cNvSpPr txBox="1">
            <a:spLocks noChangeArrowheads="1"/>
          </p:cNvSpPr>
          <p:nvPr/>
        </p:nvSpPr>
        <p:spPr bwMode="auto">
          <a:xfrm>
            <a:off x="695325" y="1808163"/>
            <a:ext cx="1049914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r>
              <a:rPr kumimoji="0" lang="cs-CZ" altLang="cs-CZ" sz="2400" dirty="0">
                <a:solidFill>
                  <a:srgbClr val="0000FF"/>
                </a:solidFill>
                <a:latin typeface="Arial" panose="020B0604020202020204" pitchFamily="34" charset="0"/>
              </a:rPr>
              <a:t>Nejkomplikovanější chemické složení má</a:t>
            </a:r>
            <a:r>
              <a:rPr kumimoji="0" lang="cs-CZ" altLang="cs-CZ" sz="2400" dirty="0">
                <a:solidFill>
                  <a:schemeClr val="tx1"/>
                </a:solidFill>
                <a:latin typeface="Arial" panose="020B0604020202020204" pitchFamily="34" charset="0"/>
              </a:rPr>
              <a:t> </a:t>
            </a:r>
            <a:r>
              <a:rPr kumimoji="0" lang="cs-CZ" altLang="cs-CZ" sz="2400" dirty="0">
                <a:latin typeface="Arial" panose="020B0604020202020204" pitchFamily="34" charset="0"/>
              </a:rPr>
              <a:t>městský aerosol,</a:t>
            </a:r>
            <a:r>
              <a:rPr kumimoji="0" lang="cs-CZ" altLang="cs-CZ" sz="2400"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což je dáno tím, že k jeho tvorbě, na rozdíl například od pozaďového aerosolu, přispívá široká škála různých zdrojů. </a:t>
            </a:r>
          </a:p>
          <a:p>
            <a:pPr eaLnBrk="1" hangingPunct="1">
              <a:spcBef>
                <a:spcPct val="50000"/>
              </a:spcBef>
            </a:pPr>
            <a:r>
              <a:rPr kumimoji="0" lang="cs-CZ" altLang="cs-CZ" sz="2400" dirty="0">
                <a:solidFill>
                  <a:srgbClr val="0000FF"/>
                </a:solidFill>
                <a:latin typeface="Arial" panose="020B0604020202020204" pitchFamily="34" charset="0"/>
              </a:rPr>
              <a:t>Více než dvě třetiny celkové hmotnosti sulfátů a amonných iontů jsou obsaženy v částicích jemného aerosolu. </a:t>
            </a:r>
          </a:p>
          <a:p>
            <a:pPr eaLnBrk="1" hangingPunct="1">
              <a:spcBef>
                <a:spcPct val="50000"/>
              </a:spcBef>
            </a:pPr>
            <a:r>
              <a:rPr kumimoji="0" lang="cs-CZ" altLang="cs-CZ" sz="2400" dirty="0">
                <a:solidFill>
                  <a:srgbClr val="0000FF"/>
                </a:solidFill>
                <a:latin typeface="Arial" panose="020B0604020202020204" pitchFamily="34" charset="0"/>
              </a:rPr>
              <a:t>Nitráty, sodík a chloridové ionty jsou rovnoměrně distribuovány mezi hrubý a jemný aerosol. </a:t>
            </a:r>
          </a:p>
        </p:txBody>
      </p:sp>
      <p:sp>
        <p:nvSpPr>
          <p:cNvPr id="44036" name="Text Box 2">
            <a:extLst>
              <a:ext uri="{FF2B5EF4-FFF2-40B4-BE49-F238E27FC236}">
                <a16:creationId xmlns:a16="http://schemas.microsoft.com/office/drawing/2014/main" id="{EE23226C-4B3A-4EB6-B692-8F6AF3F83545}"/>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Chemické složení atmosférického aerosolu </a:t>
            </a:r>
          </a:p>
        </p:txBody>
      </p:sp>
    </p:spTree>
    <p:extLst>
      <p:ext uri="{BB962C8B-B14F-4D97-AF65-F5344CB8AC3E}">
        <p14:creationId xmlns:p14="http://schemas.microsoft.com/office/powerpoint/2010/main" val="37177257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7FBFBC86-7B63-4561-9D2A-680FD36CA93B}"/>
              </a:ext>
            </a:extLst>
          </p:cNvPr>
          <p:cNvSpPr>
            <a:spLocks noChangeArrowheads="1"/>
          </p:cNvSpPr>
          <p:nvPr/>
        </p:nvSpPr>
        <p:spPr bwMode="auto">
          <a:xfrm>
            <a:off x="1524000" y="2333625"/>
            <a:ext cx="18415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br>
              <a:rPr kumimoji="0" lang="cs-CZ" altLang="cs-CZ" sz="800" b="0">
                <a:solidFill>
                  <a:schemeClr val="tx1"/>
                </a:solidFill>
                <a:latin typeface="Arial" panose="020B0604020202020204" pitchFamily="34" charset="0"/>
              </a:rPr>
            </a:br>
            <a:endParaRPr kumimoji="0" lang="cs-CZ" altLang="cs-CZ" sz="1800" b="0">
              <a:solidFill>
                <a:schemeClr val="tx1"/>
              </a:solidFill>
              <a:latin typeface="Arial" panose="020B0604020202020204" pitchFamily="34" charset="0"/>
            </a:endParaRPr>
          </a:p>
          <a:p>
            <a:endParaRPr kumimoji="0" lang="cs-CZ" altLang="cs-CZ" sz="1800" b="0">
              <a:solidFill>
                <a:schemeClr val="tx1"/>
              </a:solidFill>
              <a:latin typeface="Arial" panose="020B0604020202020204" pitchFamily="34" charset="0"/>
            </a:endParaRPr>
          </a:p>
        </p:txBody>
      </p:sp>
      <p:sp>
        <p:nvSpPr>
          <p:cNvPr id="3907587" name="Rectangle 3">
            <a:extLst>
              <a:ext uri="{FF2B5EF4-FFF2-40B4-BE49-F238E27FC236}">
                <a16:creationId xmlns:a16="http://schemas.microsoft.com/office/drawing/2014/main" id="{29D20F71-9612-4DE5-B598-45E38A2966C0}"/>
              </a:ext>
            </a:extLst>
          </p:cNvPr>
          <p:cNvSpPr>
            <a:spLocks noChangeArrowheads="1"/>
          </p:cNvSpPr>
          <p:nvPr/>
        </p:nvSpPr>
        <p:spPr bwMode="auto">
          <a:xfrm>
            <a:off x="1524000" y="2298700"/>
            <a:ext cx="9144000" cy="0"/>
          </a:xfrm>
          <a:prstGeom prst="rect">
            <a:avLst/>
          </a:prstGeom>
          <a:noFill/>
          <a:ln w="9525">
            <a:noFill/>
            <a:miter lim="800000"/>
            <a:headEnd/>
            <a:tailEnd/>
          </a:ln>
          <a:effectLst/>
        </p:spPr>
        <p:txBody>
          <a:bodyPr wrap="square" anchor="ctr">
            <a:spAutoFit/>
          </a:bodyPr>
          <a:lstStyle/>
          <a:p>
            <a:pPr>
              <a:defRPr/>
            </a:pPr>
            <a:endParaRPr lang="cs-CZ" sz="2800">
              <a:effectLst>
                <a:outerShdw blurRad="38100" dist="38100" dir="2700000" algn="tl">
                  <a:srgbClr val="000000">
                    <a:alpha val="43137"/>
                  </a:srgbClr>
                </a:outerShdw>
              </a:effectLst>
            </a:endParaRPr>
          </a:p>
        </p:txBody>
      </p:sp>
      <p:pic>
        <p:nvPicPr>
          <p:cNvPr id="48133" name="Picture 5">
            <a:extLst>
              <a:ext uri="{FF2B5EF4-FFF2-40B4-BE49-F238E27FC236}">
                <a16:creationId xmlns:a16="http://schemas.microsoft.com/office/drawing/2014/main" id="{15F97A34-CB5B-4CF0-811F-763E4DC81C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9150" y="981076"/>
            <a:ext cx="5187950" cy="50895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48134" name="Text Box 6">
            <a:extLst>
              <a:ext uri="{FF2B5EF4-FFF2-40B4-BE49-F238E27FC236}">
                <a16:creationId xmlns:a16="http://schemas.microsoft.com/office/drawing/2014/main" id="{41777858-4BBF-499E-920A-E16364600D50}"/>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Atmosférické aerosoly – chemické složení</a:t>
            </a:r>
          </a:p>
        </p:txBody>
      </p:sp>
    </p:spTree>
    <p:extLst>
      <p:ext uri="{BB962C8B-B14F-4D97-AF65-F5344CB8AC3E}">
        <p14:creationId xmlns:p14="http://schemas.microsoft.com/office/powerpoint/2010/main" val="3625395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0D8FA22-2BB2-4162-89F5-3CC34386E125}"/>
              </a:ext>
            </a:extLst>
          </p:cNvPr>
          <p:cNvSpPr>
            <a:spLocks noRot="1" noChangeArrowheads="1"/>
          </p:cNvSpPr>
          <p:nvPr/>
        </p:nvSpPr>
        <p:spPr bwMode="auto">
          <a:xfrm>
            <a:off x="695325" y="260351"/>
            <a:ext cx="107727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lnSpc>
                <a:spcPct val="70000"/>
              </a:lnSpc>
            </a:pPr>
            <a:r>
              <a:rPr lang="cs-CZ" altLang="cs-CZ" sz="3200" dirty="0">
                <a:latin typeface="Arial" panose="020B0604020202020204" pitchFamily="34" charset="0"/>
              </a:rPr>
              <a:t>Schéma rozdělení celkové atmosférické depozice</a:t>
            </a:r>
            <a:endParaRPr lang="en-US" altLang="cs-CZ" sz="3200" baseline="-25000" dirty="0">
              <a:latin typeface="Arial" panose="020B0604020202020204" pitchFamily="34" charset="0"/>
            </a:endParaRPr>
          </a:p>
        </p:txBody>
      </p:sp>
      <p:pic>
        <p:nvPicPr>
          <p:cNvPr id="7171" name="Picture 9" descr="11">
            <a:extLst>
              <a:ext uri="{FF2B5EF4-FFF2-40B4-BE49-F238E27FC236}">
                <a16:creationId xmlns:a16="http://schemas.microsoft.com/office/drawing/2014/main" id="{B147C3EA-667F-49F6-9502-1A80ECB3BA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1052513"/>
            <a:ext cx="8766175" cy="45196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7771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a:extLst>
              <a:ext uri="{FF2B5EF4-FFF2-40B4-BE49-F238E27FC236}">
                <a16:creationId xmlns:a16="http://schemas.microsoft.com/office/drawing/2014/main" id="{9F158E73-1264-4922-B044-F270249B2749}"/>
              </a:ext>
            </a:extLst>
          </p:cNvPr>
          <p:cNvSpPr txBox="1">
            <a:spLocks noChangeArrowheads="1"/>
          </p:cNvSpPr>
          <p:nvPr/>
        </p:nvSpPr>
        <p:spPr bwMode="auto">
          <a:xfrm>
            <a:off x="8112126" y="1"/>
            <a:ext cx="3355974" cy="1034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lnSpc>
                <a:spcPct val="85000"/>
              </a:lnSpc>
              <a:spcBef>
                <a:spcPct val="5000"/>
              </a:spcBef>
            </a:pPr>
            <a:r>
              <a:rPr kumimoji="0" lang="cs-CZ" altLang="cs-CZ" sz="2400" dirty="0">
                <a:latin typeface="Arial" panose="020B0604020202020204" pitchFamily="34" charset="0"/>
              </a:rPr>
              <a:t>Atmosférické aerosoly – cyklus častic aerosolů</a:t>
            </a:r>
          </a:p>
        </p:txBody>
      </p:sp>
      <p:sp>
        <p:nvSpPr>
          <p:cNvPr id="51203" name="Rectangle 3">
            <a:extLst>
              <a:ext uri="{FF2B5EF4-FFF2-40B4-BE49-F238E27FC236}">
                <a16:creationId xmlns:a16="http://schemas.microsoft.com/office/drawing/2014/main" id="{91B18910-46DA-41C8-B699-71BC12F91BC5}"/>
              </a:ext>
            </a:extLst>
          </p:cNvPr>
          <p:cNvSpPr>
            <a:spLocks noChangeArrowheads="1"/>
          </p:cNvSpPr>
          <p:nvPr/>
        </p:nvSpPr>
        <p:spPr bwMode="auto">
          <a:xfrm>
            <a:off x="1524000" y="2333625"/>
            <a:ext cx="18415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br>
              <a:rPr kumimoji="0" lang="cs-CZ" altLang="cs-CZ" sz="800" b="0">
                <a:solidFill>
                  <a:schemeClr val="tx1"/>
                </a:solidFill>
                <a:latin typeface="Arial" panose="020B0604020202020204" pitchFamily="34" charset="0"/>
              </a:rPr>
            </a:br>
            <a:endParaRPr kumimoji="0" lang="cs-CZ" altLang="cs-CZ" sz="1800" b="0">
              <a:solidFill>
                <a:schemeClr val="tx1"/>
              </a:solidFill>
              <a:latin typeface="Arial" panose="020B0604020202020204" pitchFamily="34" charset="0"/>
            </a:endParaRPr>
          </a:p>
          <a:p>
            <a:endParaRPr kumimoji="0" lang="cs-CZ" altLang="cs-CZ" sz="1800" b="0">
              <a:solidFill>
                <a:schemeClr val="tx1"/>
              </a:solidFill>
              <a:latin typeface="Arial" panose="020B0604020202020204" pitchFamily="34" charset="0"/>
            </a:endParaRPr>
          </a:p>
        </p:txBody>
      </p:sp>
      <p:sp>
        <p:nvSpPr>
          <p:cNvPr id="3913732" name="Rectangle 4">
            <a:extLst>
              <a:ext uri="{FF2B5EF4-FFF2-40B4-BE49-F238E27FC236}">
                <a16:creationId xmlns:a16="http://schemas.microsoft.com/office/drawing/2014/main" id="{AD92EC59-5752-47A9-828C-6E59414B642E}"/>
              </a:ext>
            </a:extLst>
          </p:cNvPr>
          <p:cNvSpPr>
            <a:spLocks noChangeArrowheads="1"/>
          </p:cNvSpPr>
          <p:nvPr/>
        </p:nvSpPr>
        <p:spPr bwMode="auto">
          <a:xfrm>
            <a:off x="1524000" y="2298700"/>
            <a:ext cx="9144000" cy="0"/>
          </a:xfrm>
          <a:prstGeom prst="rect">
            <a:avLst/>
          </a:prstGeom>
          <a:noFill/>
          <a:ln w="9525">
            <a:noFill/>
            <a:miter lim="800000"/>
            <a:headEnd/>
            <a:tailEnd/>
          </a:ln>
          <a:effectLst/>
        </p:spPr>
        <p:txBody>
          <a:bodyPr wrap="square" anchor="ctr">
            <a:spAutoFit/>
          </a:bodyPr>
          <a:lstStyle/>
          <a:p>
            <a:pPr>
              <a:defRPr/>
            </a:pPr>
            <a:endParaRPr lang="cs-CZ" sz="2800">
              <a:effectLst>
                <a:outerShdw blurRad="38100" dist="38100" dir="2700000" algn="tl">
                  <a:srgbClr val="000000">
                    <a:alpha val="43137"/>
                  </a:srgbClr>
                </a:outerShdw>
              </a:effectLst>
            </a:endParaRPr>
          </a:p>
        </p:txBody>
      </p:sp>
      <p:sp>
        <p:nvSpPr>
          <p:cNvPr id="51205" name="Rectangle 5">
            <a:extLst>
              <a:ext uri="{FF2B5EF4-FFF2-40B4-BE49-F238E27FC236}">
                <a16:creationId xmlns:a16="http://schemas.microsoft.com/office/drawing/2014/main" id="{B2016D15-A049-492D-9EBE-922366AF9178}"/>
              </a:ext>
            </a:extLst>
          </p:cNvPr>
          <p:cNvSpPr>
            <a:spLocks noChangeArrowheads="1"/>
          </p:cNvSpPr>
          <p:nvPr/>
        </p:nvSpPr>
        <p:spPr bwMode="auto">
          <a:xfrm>
            <a:off x="1524000" y="33670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kumimoji="0" lang="cs-CZ" altLang="cs-CZ" sz="1800" b="0">
              <a:solidFill>
                <a:schemeClr val="tx1"/>
              </a:solidFill>
              <a:latin typeface="Arial" panose="020B0604020202020204" pitchFamily="34" charset="0"/>
            </a:endParaRPr>
          </a:p>
        </p:txBody>
      </p:sp>
      <p:pic>
        <p:nvPicPr>
          <p:cNvPr id="51206" name="Picture 6">
            <a:extLst>
              <a:ext uri="{FF2B5EF4-FFF2-40B4-BE49-F238E27FC236}">
                <a16:creationId xmlns:a16="http://schemas.microsoft.com/office/drawing/2014/main" id="{EF8F8BDC-264B-435A-9917-6D9C540B41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364" y="218280"/>
            <a:ext cx="6711950" cy="65452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8251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5657506C-ECA9-41D7-81E4-565CDFA7B86E}"/>
              </a:ext>
            </a:extLst>
          </p:cNvPr>
          <p:cNvSpPr>
            <a:spLocks noChangeArrowheads="1"/>
          </p:cNvSpPr>
          <p:nvPr/>
        </p:nvSpPr>
        <p:spPr bwMode="auto">
          <a:xfrm>
            <a:off x="1524000" y="1881644"/>
            <a:ext cx="870585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625475" indent="-536575" eaLnBrk="0" hangingPunct="0">
              <a:tabLst>
                <a:tab pos="625475" algn="l"/>
              </a:tabLst>
              <a:defRPr kumimoji="1" sz="2800" b="1">
                <a:solidFill>
                  <a:srgbClr val="FF0000"/>
                </a:solidFill>
                <a:latin typeface="Garamond" panose="02020404030301010803" pitchFamily="18" charset="0"/>
              </a:defRPr>
            </a:lvl1pPr>
            <a:lvl2pPr marL="742950" indent="-285750" eaLnBrk="0" hangingPunct="0">
              <a:tabLst>
                <a:tab pos="625475" algn="l"/>
              </a:tabLst>
              <a:defRPr kumimoji="1" sz="2800" b="1">
                <a:solidFill>
                  <a:srgbClr val="FF0000"/>
                </a:solidFill>
                <a:latin typeface="Garamond" panose="02020404030301010803" pitchFamily="18" charset="0"/>
              </a:defRPr>
            </a:lvl2pPr>
            <a:lvl3pPr marL="1143000" indent="-228600" eaLnBrk="0" hangingPunct="0">
              <a:tabLst>
                <a:tab pos="625475" algn="l"/>
              </a:tabLst>
              <a:defRPr kumimoji="1" sz="2800" b="1">
                <a:solidFill>
                  <a:srgbClr val="FF0000"/>
                </a:solidFill>
                <a:latin typeface="Garamond" panose="02020404030301010803" pitchFamily="18" charset="0"/>
              </a:defRPr>
            </a:lvl3pPr>
            <a:lvl4pPr marL="1600200" indent="-228600" eaLnBrk="0" hangingPunct="0">
              <a:tabLst>
                <a:tab pos="625475" algn="l"/>
              </a:tabLst>
              <a:defRPr kumimoji="1" sz="2800" b="1">
                <a:solidFill>
                  <a:srgbClr val="FF0000"/>
                </a:solidFill>
                <a:latin typeface="Garamond" panose="02020404030301010803" pitchFamily="18" charset="0"/>
              </a:defRPr>
            </a:lvl4pPr>
            <a:lvl5pPr marL="2057400" indent="-228600" eaLnBrk="0" hangingPunct="0">
              <a:tabLst>
                <a:tab pos="625475" algn="l"/>
              </a:tabLst>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tabLst>
                <a:tab pos="625475" algn="l"/>
              </a:tabLs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tabLst>
                <a:tab pos="625475" algn="l"/>
              </a:tabLs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tabLst>
                <a:tab pos="625475" algn="l"/>
              </a:tabLs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tabLst>
                <a:tab pos="625475" algn="l"/>
              </a:tabLst>
              <a:defRPr kumimoji="1" sz="2800" b="1">
                <a:solidFill>
                  <a:srgbClr val="FF0000"/>
                </a:solidFill>
                <a:latin typeface="Garamond" panose="02020404030301010803" pitchFamily="18" charset="0"/>
              </a:defRPr>
            </a:lvl9pPr>
          </a:lstStyle>
          <a:p>
            <a:pPr eaLnBrk="1" hangingPunct="1">
              <a:spcBef>
                <a:spcPct val="20000"/>
              </a:spcBef>
            </a:pPr>
            <a:r>
              <a:rPr kumimoji="0" lang="cs-CZ" altLang="cs-CZ" sz="2400" dirty="0">
                <a:latin typeface="Arial" panose="020B0604020202020204" pitchFamily="34" charset="0"/>
              </a:rPr>
              <a:t>Vlivy:</a:t>
            </a:r>
          </a:p>
          <a:p>
            <a:pPr eaLnBrk="1" hangingPunct="1">
              <a:spcBef>
                <a:spcPct val="20000"/>
              </a:spcBef>
            </a:pPr>
            <a:endParaRPr kumimoji="0" lang="cs-CZ" altLang="cs-CZ" sz="2400" dirty="0">
              <a:latin typeface="Arial" panose="020B0604020202020204" pitchFamily="34" charset="0"/>
            </a:endParaRPr>
          </a:p>
          <a:p>
            <a:pPr eaLnBrk="1" hangingPunct="1">
              <a:spcBef>
                <a:spcPct val="20000"/>
              </a:spcBef>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zvýšená oblačnost</a:t>
            </a:r>
          </a:p>
          <a:p>
            <a:pPr eaLnBrk="1" hangingPunct="1">
              <a:spcBef>
                <a:spcPct val="20000"/>
              </a:spcBef>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vývoj oblačnosti</a:t>
            </a:r>
          </a:p>
          <a:p>
            <a:pPr eaLnBrk="1" hangingPunct="1">
              <a:spcBef>
                <a:spcPct val="20000"/>
              </a:spcBef>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pokles přízemní teploty zemské atmosféry</a:t>
            </a:r>
          </a:p>
          <a:p>
            <a:pPr eaLnBrk="1" hangingPunct="1">
              <a:spcBef>
                <a:spcPct val="20000"/>
              </a:spcBef>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snížení radiace</a:t>
            </a:r>
          </a:p>
        </p:txBody>
      </p:sp>
      <p:sp>
        <p:nvSpPr>
          <p:cNvPr id="56323" name="Rectangle 3">
            <a:extLst>
              <a:ext uri="{FF2B5EF4-FFF2-40B4-BE49-F238E27FC236}">
                <a16:creationId xmlns:a16="http://schemas.microsoft.com/office/drawing/2014/main" id="{FF7AB2C1-9D5A-49E7-A0CB-FC0631281946}"/>
              </a:ext>
            </a:extLst>
          </p:cNvPr>
          <p:cNvSpPr>
            <a:spLocks noChangeArrowheads="1"/>
          </p:cNvSpPr>
          <p:nvPr/>
        </p:nvSpPr>
        <p:spPr bwMode="auto">
          <a:xfrm>
            <a:off x="1524000" y="2333625"/>
            <a:ext cx="18415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br>
              <a:rPr kumimoji="0" lang="cs-CZ" altLang="cs-CZ" sz="800" b="0">
                <a:solidFill>
                  <a:schemeClr val="tx1"/>
                </a:solidFill>
                <a:latin typeface="Arial" panose="020B0604020202020204" pitchFamily="34" charset="0"/>
              </a:rPr>
            </a:br>
            <a:endParaRPr kumimoji="0" lang="cs-CZ" altLang="cs-CZ" sz="1800" b="0">
              <a:solidFill>
                <a:schemeClr val="tx1"/>
              </a:solidFill>
              <a:latin typeface="Arial" panose="020B0604020202020204" pitchFamily="34" charset="0"/>
            </a:endParaRPr>
          </a:p>
          <a:p>
            <a:endParaRPr kumimoji="0" lang="cs-CZ" altLang="cs-CZ" sz="1800" b="0">
              <a:solidFill>
                <a:schemeClr val="tx1"/>
              </a:solidFill>
              <a:latin typeface="Arial" panose="020B0604020202020204" pitchFamily="34" charset="0"/>
            </a:endParaRPr>
          </a:p>
        </p:txBody>
      </p:sp>
      <p:sp>
        <p:nvSpPr>
          <p:cNvPr id="3805188" name="Rectangle 4">
            <a:extLst>
              <a:ext uri="{FF2B5EF4-FFF2-40B4-BE49-F238E27FC236}">
                <a16:creationId xmlns:a16="http://schemas.microsoft.com/office/drawing/2014/main" id="{21349877-A146-4068-95F6-DBBDA827C4A8}"/>
              </a:ext>
            </a:extLst>
          </p:cNvPr>
          <p:cNvSpPr>
            <a:spLocks noChangeArrowheads="1"/>
          </p:cNvSpPr>
          <p:nvPr/>
        </p:nvSpPr>
        <p:spPr bwMode="auto">
          <a:xfrm>
            <a:off x="1524000" y="2298700"/>
            <a:ext cx="9144000" cy="0"/>
          </a:xfrm>
          <a:prstGeom prst="rect">
            <a:avLst/>
          </a:prstGeom>
          <a:noFill/>
          <a:ln w="9525">
            <a:noFill/>
            <a:miter lim="800000"/>
            <a:headEnd/>
            <a:tailEnd/>
          </a:ln>
          <a:effectLst/>
        </p:spPr>
        <p:txBody>
          <a:bodyPr wrap="square" anchor="ctr">
            <a:spAutoFit/>
          </a:bodyPr>
          <a:lstStyle/>
          <a:p>
            <a:pPr>
              <a:defRPr/>
            </a:pPr>
            <a:endParaRPr lang="cs-CZ" sz="2800">
              <a:effectLst>
                <a:outerShdw blurRad="38100" dist="38100" dir="2700000" algn="tl">
                  <a:srgbClr val="000000">
                    <a:alpha val="43137"/>
                  </a:srgbClr>
                </a:outerShdw>
              </a:effectLst>
            </a:endParaRPr>
          </a:p>
        </p:txBody>
      </p:sp>
      <p:sp>
        <p:nvSpPr>
          <p:cNvPr id="56325" name="Rectangle 5">
            <a:extLst>
              <a:ext uri="{FF2B5EF4-FFF2-40B4-BE49-F238E27FC236}">
                <a16:creationId xmlns:a16="http://schemas.microsoft.com/office/drawing/2014/main" id="{13806CA8-CDD9-4F5C-90A6-9EAE7B88853A}"/>
              </a:ext>
            </a:extLst>
          </p:cNvPr>
          <p:cNvSpPr>
            <a:spLocks noChangeArrowheads="1"/>
          </p:cNvSpPr>
          <p:nvPr/>
        </p:nvSpPr>
        <p:spPr bwMode="auto">
          <a:xfrm>
            <a:off x="1524000" y="33670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kumimoji="0" lang="cs-CZ" altLang="cs-CZ" sz="1800" b="0">
              <a:solidFill>
                <a:schemeClr val="tx1"/>
              </a:solidFill>
              <a:latin typeface="Arial" panose="020B0604020202020204" pitchFamily="34" charset="0"/>
            </a:endParaRPr>
          </a:p>
        </p:txBody>
      </p:sp>
      <p:sp>
        <p:nvSpPr>
          <p:cNvPr id="56326" name="Text Box 13">
            <a:extLst>
              <a:ext uri="{FF2B5EF4-FFF2-40B4-BE49-F238E27FC236}">
                <a16:creationId xmlns:a16="http://schemas.microsoft.com/office/drawing/2014/main" id="{5A4AEB23-1161-4C74-A6AA-1F2DBC567081}"/>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Atmosférické aerosoly</a:t>
            </a:r>
          </a:p>
        </p:txBody>
      </p:sp>
    </p:spTree>
    <p:extLst>
      <p:ext uri="{BB962C8B-B14F-4D97-AF65-F5344CB8AC3E}">
        <p14:creationId xmlns:p14="http://schemas.microsoft.com/office/powerpoint/2010/main" val="36744068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3">
            <a:extLst>
              <a:ext uri="{FF2B5EF4-FFF2-40B4-BE49-F238E27FC236}">
                <a16:creationId xmlns:a16="http://schemas.microsoft.com/office/drawing/2014/main" id="{C153262C-F564-4278-89F1-9757331F5E28}"/>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981075"/>
            <a:ext cx="3960812"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4">
            <a:extLst>
              <a:ext uri="{FF2B5EF4-FFF2-40B4-BE49-F238E27FC236}">
                <a16:creationId xmlns:a16="http://schemas.microsoft.com/office/drawing/2014/main" id="{AAF8E893-4995-4749-A862-405E5CD9E9B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3339" y="981075"/>
            <a:ext cx="406082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5">
            <a:extLst>
              <a:ext uri="{FF2B5EF4-FFF2-40B4-BE49-F238E27FC236}">
                <a16:creationId xmlns:a16="http://schemas.microsoft.com/office/drawing/2014/main" id="{B99A81C7-EC94-41BA-94AA-B818A437E5F4}"/>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8" y="3213100"/>
            <a:ext cx="3960812"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Text Box 6">
            <a:extLst>
              <a:ext uri="{FF2B5EF4-FFF2-40B4-BE49-F238E27FC236}">
                <a16:creationId xmlns:a16="http://schemas.microsoft.com/office/drawing/2014/main" id="{FB015A33-4545-4C72-9C67-D9CF83B8D88B}"/>
              </a:ext>
            </a:extLst>
          </p:cNvPr>
          <p:cNvSpPr txBox="1">
            <a:spLocks noChangeArrowheads="1"/>
          </p:cNvSpPr>
          <p:nvPr/>
        </p:nvSpPr>
        <p:spPr bwMode="auto">
          <a:xfrm>
            <a:off x="2667000" y="990600"/>
            <a:ext cx="2984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r>
              <a:rPr kumimoji="0" lang="en-US" altLang="cs-CZ" sz="2400" dirty="0">
                <a:solidFill>
                  <a:srgbClr val="0000FF"/>
                </a:solidFill>
                <a:latin typeface="Arial" panose="020B0604020202020204" pitchFamily="34" charset="0"/>
              </a:rPr>
              <a:t>PM</a:t>
            </a:r>
            <a:r>
              <a:rPr kumimoji="0" lang="en-US" altLang="cs-CZ" sz="2400" baseline="-25000" dirty="0">
                <a:solidFill>
                  <a:srgbClr val="0000FF"/>
                </a:solidFill>
                <a:latin typeface="Arial" panose="020B0604020202020204" pitchFamily="34" charset="0"/>
              </a:rPr>
              <a:t>2.5</a:t>
            </a:r>
            <a:r>
              <a:rPr kumimoji="0" lang="en-US" altLang="cs-CZ" sz="2400" dirty="0">
                <a:solidFill>
                  <a:srgbClr val="0000FF"/>
                </a:solidFill>
                <a:latin typeface="Arial" panose="020B0604020202020204" pitchFamily="34" charset="0"/>
              </a:rPr>
              <a:t> = 7.6 </a:t>
            </a:r>
            <a:r>
              <a:rPr kumimoji="0" lang="en-US" altLang="cs-CZ" sz="2400" dirty="0">
                <a:solidFill>
                  <a:srgbClr val="0000FF"/>
                </a:solidFill>
                <a:latin typeface="Arial" panose="020B0604020202020204" pitchFamily="34" charset="0"/>
                <a:cs typeface="Times New Roman" panose="02020603050405020304" pitchFamily="18" charset="0"/>
                <a:sym typeface="Symbol" panose="05050102010706020507" pitchFamily="18" charset="2"/>
              </a:rPr>
              <a:t></a:t>
            </a:r>
            <a:r>
              <a:rPr kumimoji="0" lang="en-US" altLang="cs-CZ" sz="2400" dirty="0">
                <a:solidFill>
                  <a:srgbClr val="0000FF"/>
                </a:solidFill>
                <a:latin typeface="Arial" panose="020B0604020202020204" pitchFamily="34" charset="0"/>
              </a:rPr>
              <a:t>g</a:t>
            </a:r>
            <a:r>
              <a:rPr kumimoji="0" lang="cs-CZ" altLang="cs-CZ" sz="2400" dirty="0">
                <a:solidFill>
                  <a:srgbClr val="0000FF"/>
                </a:solidFill>
                <a:latin typeface="Arial" panose="020B0604020202020204" pitchFamily="34" charset="0"/>
              </a:rPr>
              <a:t> </a:t>
            </a:r>
            <a:r>
              <a:rPr kumimoji="0" lang="en-US" altLang="cs-CZ" sz="2400" dirty="0">
                <a:solidFill>
                  <a:srgbClr val="0000FF"/>
                </a:solidFill>
                <a:latin typeface="Arial" panose="020B0604020202020204" pitchFamily="34" charset="0"/>
              </a:rPr>
              <a:t>m</a:t>
            </a:r>
            <a:r>
              <a:rPr kumimoji="0" lang="cs-CZ" altLang="cs-CZ" sz="2400" baseline="30000" dirty="0">
                <a:solidFill>
                  <a:srgbClr val="0000FF"/>
                </a:solidFill>
                <a:latin typeface="Arial" panose="020B0604020202020204" pitchFamily="34" charset="0"/>
              </a:rPr>
              <a:t>-3</a:t>
            </a:r>
            <a:endParaRPr kumimoji="0" lang="en-US" altLang="cs-CZ" sz="2400" baseline="30000" dirty="0">
              <a:solidFill>
                <a:srgbClr val="0000FF"/>
              </a:solidFill>
              <a:latin typeface="Arial" panose="020B0604020202020204" pitchFamily="34" charset="0"/>
            </a:endParaRPr>
          </a:p>
        </p:txBody>
      </p:sp>
      <p:sp>
        <p:nvSpPr>
          <p:cNvPr id="60422" name="Text Box 7">
            <a:extLst>
              <a:ext uri="{FF2B5EF4-FFF2-40B4-BE49-F238E27FC236}">
                <a16:creationId xmlns:a16="http://schemas.microsoft.com/office/drawing/2014/main" id="{D9602B49-20AC-4354-A12E-5B7D1EEF6F61}"/>
              </a:ext>
            </a:extLst>
          </p:cNvPr>
          <p:cNvSpPr txBox="1">
            <a:spLocks noChangeArrowheads="1"/>
          </p:cNvSpPr>
          <p:nvPr/>
        </p:nvSpPr>
        <p:spPr bwMode="auto">
          <a:xfrm>
            <a:off x="6816725" y="1052513"/>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r>
              <a:rPr kumimoji="0" lang="en-US" altLang="cs-CZ" sz="2400" dirty="0">
                <a:solidFill>
                  <a:srgbClr val="0000FF"/>
                </a:solidFill>
                <a:latin typeface="Arial" panose="020B0604020202020204" pitchFamily="34" charset="0"/>
              </a:rPr>
              <a:t>PM</a:t>
            </a:r>
            <a:r>
              <a:rPr kumimoji="0" lang="en-US" altLang="cs-CZ" sz="2400" baseline="-25000" dirty="0">
                <a:solidFill>
                  <a:srgbClr val="0000FF"/>
                </a:solidFill>
                <a:latin typeface="Arial" panose="020B0604020202020204" pitchFamily="34" charset="0"/>
              </a:rPr>
              <a:t>2.5</a:t>
            </a:r>
            <a:r>
              <a:rPr kumimoji="0" lang="en-US" altLang="cs-CZ" sz="2400" dirty="0">
                <a:solidFill>
                  <a:srgbClr val="0000FF"/>
                </a:solidFill>
                <a:latin typeface="Arial" panose="020B0604020202020204" pitchFamily="34" charset="0"/>
              </a:rPr>
              <a:t> = 21.7 </a:t>
            </a:r>
            <a:r>
              <a:rPr kumimoji="0" lang="en-US" altLang="cs-CZ" sz="2400" dirty="0">
                <a:solidFill>
                  <a:srgbClr val="0000FF"/>
                </a:solidFill>
                <a:latin typeface="Arial" panose="020B0604020202020204" pitchFamily="34" charset="0"/>
                <a:cs typeface="Times New Roman" panose="02020603050405020304" pitchFamily="18" charset="0"/>
                <a:sym typeface="Symbol" panose="05050102010706020507" pitchFamily="18" charset="2"/>
              </a:rPr>
              <a:t></a:t>
            </a:r>
            <a:r>
              <a:rPr kumimoji="0" lang="en-US" altLang="cs-CZ" sz="2400" dirty="0">
                <a:solidFill>
                  <a:srgbClr val="0000FF"/>
                </a:solidFill>
                <a:latin typeface="Arial" panose="020B0604020202020204" pitchFamily="34" charset="0"/>
              </a:rPr>
              <a:t>g</a:t>
            </a:r>
            <a:r>
              <a:rPr kumimoji="0" lang="cs-CZ" altLang="cs-CZ" sz="2400" dirty="0">
                <a:solidFill>
                  <a:srgbClr val="0000FF"/>
                </a:solidFill>
                <a:latin typeface="Arial" panose="020B0604020202020204" pitchFamily="34" charset="0"/>
              </a:rPr>
              <a:t> </a:t>
            </a:r>
            <a:r>
              <a:rPr kumimoji="0" lang="en-US" altLang="cs-CZ" sz="2400" dirty="0">
                <a:solidFill>
                  <a:srgbClr val="0000FF"/>
                </a:solidFill>
                <a:latin typeface="Arial" panose="020B0604020202020204" pitchFamily="34" charset="0"/>
              </a:rPr>
              <a:t>m</a:t>
            </a:r>
            <a:r>
              <a:rPr kumimoji="0" lang="cs-CZ" altLang="cs-CZ" sz="2400" baseline="30000" dirty="0">
                <a:solidFill>
                  <a:srgbClr val="0000FF"/>
                </a:solidFill>
                <a:latin typeface="Arial" panose="020B0604020202020204" pitchFamily="34" charset="0"/>
              </a:rPr>
              <a:t>-3</a:t>
            </a:r>
            <a:endParaRPr kumimoji="0" lang="en-US" altLang="cs-CZ" sz="2400" baseline="30000" dirty="0">
              <a:solidFill>
                <a:srgbClr val="0000FF"/>
              </a:solidFill>
              <a:latin typeface="Arial" panose="020B0604020202020204" pitchFamily="34" charset="0"/>
            </a:endParaRPr>
          </a:p>
        </p:txBody>
      </p:sp>
      <p:sp>
        <p:nvSpPr>
          <p:cNvPr id="60423" name="Text Box 8">
            <a:extLst>
              <a:ext uri="{FF2B5EF4-FFF2-40B4-BE49-F238E27FC236}">
                <a16:creationId xmlns:a16="http://schemas.microsoft.com/office/drawing/2014/main" id="{3BF0943E-79C6-49D5-9277-343C5F488AF6}"/>
              </a:ext>
            </a:extLst>
          </p:cNvPr>
          <p:cNvSpPr txBox="1">
            <a:spLocks noChangeArrowheads="1"/>
          </p:cNvSpPr>
          <p:nvPr/>
        </p:nvSpPr>
        <p:spPr bwMode="auto">
          <a:xfrm>
            <a:off x="2279650" y="3357563"/>
            <a:ext cx="29781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r>
              <a:rPr kumimoji="0" lang="en-US" altLang="cs-CZ" sz="2400" dirty="0">
                <a:solidFill>
                  <a:srgbClr val="0000FF"/>
                </a:solidFill>
                <a:latin typeface="Arial" panose="020B0604020202020204" pitchFamily="34" charset="0"/>
              </a:rPr>
              <a:t>PM</a:t>
            </a:r>
            <a:r>
              <a:rPr kumimoji="0" lang="en-US" altLang="cs-CZ" sz="2400" baseline="-25000" dirty="0">
                <a:solidFill>
                  <a:srgbClr val="0000FF"/>
                </a:solidFill>
                <a:latin typeface="Arial" panose="020B0604020202020204" pitchFamily="34" charset="0"/>
              </a:rPr>
              <a:t>2.5</a:t>
            </a:r>
            <a:r>
              <a:rPr kumimoji="0" lang="en-US" altLang="cs-CZ" sz="2400" dirty="0">
                <a:solidFill>
                  <a:srgbClr val="0000FF"/>
                </a:solidFill>
                <a:latin typeface="Arial" panose="020B0604020202020204" pitchFamily="34" charset="0"/>
              </a:rPr>
              <a:t> = 65.3 </a:t>
            </a:r>
            <a:r>
              <a:rPr kumimoji="0" lang="en-US" altLang="cs-CZ" sz="2400" dirty="0">
                <a:solidFill>
                  <a:srgbClr val="0000FF"/>
                </a:solidFill>
                <a:latin typeface="Arial" panose="020B0604020202020204" pitchFamily="34" charset="0"/>
                <a:cs typeface="Times New Roman" panose="02020603050405020304" pitchFamily="18" charset="0"/>
                <a:sym typeface="Symbol" panose="05050102010706020507" pitchFamily="18" charset="2"/>
              </a:rPr>
              <a:t></a:t>
            </a:r>
            <a:r>
              <a:rPr kumimoji="0" lang="en-US" altLang="cs-CZ" sz="2400" dirty="0">
                <a:solidFill>
                  <a:srgbClr val="0000FF"/>
                </a:solidFill>
                <a:latin typeface="Arial" panose="020B0604020202020204" pitchFamily="34" charset="0"/>
              </a:rPr>
              <a:t>g</a:t>
            </a:r>
            <a:r>
              <a:rPr kumimoji="0" lang="cs-CZ" altLang="cs-CZ" sz="2400" dirty="0">
                <a:solidFill>
                  <a:srgbClr val="0000FF"/>
                </a:solidFill>
                <a:latin typeface="Arial" panose="020B0604020202020204" pitchFamily="34" charset="0"/>
              </a:rPr>
              <a:t> </a:t>
            </a:r>
            <a:r>
              <a:rPr kumimoji="0" lang="en-US" altLang="cs-CZ" sz="2400" dirty="0">
                <a:solidFill>
                  <a:srgbClr val="0000FF"/>
                </a:solidFill>
                <a:latin typeface="Arial" panose="020B0604020202020204" pitchFamily="34" charset="0"/>
              </a:rPr>
              <a:t>m</a:t>
            </a:r>
            <a:r>
              <a:rPr kumimoji="0" lang="cs-CZ" altLang="cs-CZ" sz="2400" baseline="30000" dirty="0">
                <a:solidFill>
                  <a:srgbClr val="0000FF"/>
                </a:solidFill>
                <a:latin typeface="Arial" panose="020B0604020202020204" pitchFamily="34" charset="0"/>
              </a:rPr>
              <a:t>-3</a:t>
            </a:r>
            <a:endParaRPr kumimoji="0" lang="en-US" altLang="cs-CZ" sz="2400" baseline="30000" dirty="0">
              <a:solidFill>
                <a:srgbClr val="0000FF"/>
              </a:solidFill>
              <a:latin typeface="Arial" panose="020B0604020202020204" pitchFamily="34" charset="0"/>
            </a:endParaRPr>
          </a:p>
        </p:txBody>
      </p:sp>
      <p:sp>
        <p:nvSpPr>
          <p:cNvPr id="60424" name="Text Box 9">
            <a:extLst>
              <a:ext uri="{FF2B5EF4-FFF2-40B4-BE49-F238E27FC236}">
                <a16:creationId xmlns:a16="http://schemas.microsoft.com/office/drawing/2014/main" id="{137E9FE4-002A-4482-A2C9-E3606BED050E}"/>
              </a:ext>
            </a:extLst>
          </p:cNvPr>
          <p:cNvSpPr txBox="1">
            <a:spLocks noChangeArrowheads="1"/>
          </p:cNvSpPr>
          <p:nvPr/>
        </p:nvSpPr>
        <p:spPr bwMode="auto">
          <a:xfrm>
            <a:off x="1703388" y="5661026"/>
            <a:ext cx="8640762" cy="593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lnSpc>
                <a:spcPct val="90000"/>
              </a:lnSpc>
              <a:spcBef>
                <a:spcPct val="15000"/>
              </a:spcBef>
            </a:pPr>
            <a:r>
              <a:rPr kumimoji="0" lang="en-US" altLang="cs-CZ" sz="1800" dirty="0">
                <a:solidFill>
                  <a:srgbClr val="0000FF"/>
                </a:solidFill>
                <a:latin typeface="Arial" panose="020B0604020202020204" pitchFamily="34" charset="0"/>
              </a:rPr>
              <a:t>Glacier National Park images are adapted from </a:t>
            </a:r>
            <a:r>
              <a:rPr kumimoji="0" lang="en-US" altLang="cs-CZ" sz="1800" dirty="0" err="1">
                <a:solidFill>
                  <a:srgbClr val="0000FF"/>
                </a:solidFill>
                <a:latin typeface="Arial" panose="020B0604020202020204" pitchFamily="34" charset="0"/>
              </a:rPr>
              <a:t>Malm</a:t>
            </a:r>
            <a:r>
              <a:rPr kumimoji="0" lang="en-US" altLang="cs-CZ" sz="1800" dirty="0">
                <a:solidFill>
                  <a:srgbClr val="0000FF"/>
                </a:solidFill>
                <a:latin typeface="Arial" panose="020B0604020202020204" pitchFamily="34" charset="0"/>
              </a:rPr>
              <a:t>, </a:t>
            </a:r>
            <a:r>
              <a:rPr kumimoji="0" lang="en-US" altLang="cs-CZ" sz="1800" i="1" dirty="0">
                <a:solidFill>
                  <a:srgbClr val="0000FF"/>
                </a:solidFill>
                <a:latin typeface="Arial" panose="020B0604020202020204" pitchFamily="34" charset="0"/>
              </a:rPr>
              <a:t>An Introduction to Visibility</a:t>
            </a:r>
            <a:r>
              <a:rPr kumimoji="0" lang="en-US" altLang="cs-CZ" sz="1800" dirty="0">
                <a:solidFill>
                  <a:srgbClr val="0000FF"/>
                </a:solidFill>
                <a:latin typeface="Arial" panose="020B0604020202020204" pitchFamily="34" charset="0"/>
              </a:rPr>
              <a:t> (1999)  http://webcam.srs.fs.fed.us/intropdf.htm</a:t>
            </a:r>
          </a:p>
        </p:txBody>
      </p:sp>
      <p:pic>
        <p:nvPicPr>
          <p:cNvPr id="60425" name="Picture 10">
            <a:extLst>
              <a:ext uri="{FF2B5EF4-FFF2-40B4-BE49-F238E27FC236}">
                <a16:creationId xmlns:a16="http://schemas.microsoft.com/office/drawing/2014/main" id="{CD021ACE-1750-4614-82BE-D541860ABE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3338" y="3213101"/>
            <a:ext cx="4019550" cy="23542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0426" name="Text Box 11">
            <a:extLst>
              <a:ext uri="{FF2B5EF4-FFF2-40B4-BE49-F238E27FC236}">
                <a16:creationId xmlns:a16="http://schemas.microsoft.com/office/drawing/2014/main" id="{FB974FCD-DE66-4959-AF7D-D97D824C36F9}"/>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Extinkční koeficient jako indikátor PM2,5</a:t>
            </a:r>
          </a:p>
        </p:txBody>
      </p:sp>
    </p:spTree>
    <p:extLst>
      <p:ext uri="{BB962C8B-B14F-4D97-AF65-F5344CB8AC3E}">
        <p14:creationId xmlns:p14="http://schemas.microsoft.com/office/powerpoint/2010/main" val="6114684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3">
            <a:extLst>
              <a:ext uri="{FF2B5EF4-FFF2-40B4-BE49-F238E27FC236}">
                <a16:creationId xmlns:a16="http://schemas.microsoft.com/office/drawing/2014/main" id="{F3A2F047-F450-4693-8A96-2036811BEB1D}"/>
              </a:ext>
            </a:extLst>
          </p:cNvPr>
          <p:cNvSpPr txBox="1">
            <a:spLocks noChangeArrowheads="1"/>
          </p:cNvSpPr>
          <p:nvPr/>
        </p:nvSpPr>
        <p:spPr bwMode="auto">
          <a:xfrm>
            <a:off x="1524000" y="188913"/>
            <a:ext cx="97258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Tuhé částice – PM (Particulate Matter) a aerosoly</a:t>
            </a:r>
          </a:p>
        </p:txBody>
      </p:sp>
      <p:sp>
        <p:nvSpPr>
          <p:cNvPr id="8196" name="Rectangle 4">
            <a:extLst>
              <a:ext uri="{FF2B5EF4-FFF2-40B4-BE49-F238E27FC236}">
                <a16:creationId xmlns:a16="http://schemas.microsoft.com/office/drawing/2014/main" id="{D390EB66-2B36-49B7-8003-F9B8E2DE816C}"/>
              </a:ext>
            </a:extLst>
          </p:cNvPr>
          <p:cNvSpPr>
            <a:spLocks noChangeArrowheads="1"/>
          </p:cNvSpPr>
          <p:nvPr/>
        </p:nvSpPr>
        <p:spPr bwMode="auto">
          <a:xfrm>
            <a:off x="1471324" y="2781300"/>
            <a:ext cx="4114800" cy="3024188"/>
          </a:xfrm>
          <a:prstGeom prst="rect">
            <a:avLst/>
          </a:prstGeom>
          <a:noFill/>
          <a:ln w="9525">
            <a:noFill/>
            <a:miter lim="800000"/>
            <a:headEnd/>
            <a:tailEnd/>
          </a:ln>
        </p:spPr>
        <p:txBody>
          <a:bodyPr/>
          <a:lstStyle/>
          <a:p>
            <a:pPr marL="342900" indent="-342900">
              <a:spcBef>
                <a:spcPct val="20000"/>
              </a:spcBef>
              <a:defRPr/>
            </a:pPr>
            <a:r>
              <a:rPr lang="cs-CZ" sz="2400" dirty="0"/>
              <a:t>Pozitivní role:</a:t>
            </a:r>
          </a:p>
          <a:p>
            <a:pPr marL="342900" indent="-342900">
              <a:spcBef>
                <a:spcPct val="20000"/>
              </a:spcBef>
              <a:defRPr/>
            </a:pPr>
            <a:endParaRPr lang="cs-CZ" sz="2400" dirty="0"/>
          </a:p>
          <a:p>
            <a:pPr marL="630238" indent="-538163">
              <a:spcBef>
                <a:spcPct val="20000"/>
              </a:spcBef>
              <a:buClr>
                <a:srgbClr val="0000FF"/>
              </a:buClr>
              <a:buSzPct val="75000"/>
              <a:buFont typeface="Wingdings" pitchFamily="2" charset="2"/>
              <a:buChar char="Ä"/>
              <a:defRPr/>
            </a:pPr>
            <a:r>
              <a:rPr lang="cs-CZ" sz="2400" dirty="0">
                <a:solidFill>
                  <a:srgbClr val="0000FF"/>
                </a:solidFill>
              </a:rPr>
              <a:t>kondenzační jádra oblačnosti</a:t>
            </a:r>
            <a:endParaRPr lang="cs-CZ" sz="2400" dirty="0">
              <a:solidFill>
                <a:srgbClr val="0000FF"/>
              </a:solidFill>
              <a:sym typeface="Symbol" pitchFamily="18" charset="2"/>
            </a:endParaRPr>
          </a:p>
          <a:p>
            <a:pPr marL="630238" indent="-538163">
              <a:spcBef>
                <a:spcPct val="20000"/>
              </a:spcBef>
              <a:buClr>
                <a:srgbClr val="0000FF"/>
              </a:buClr>
              <a:buSzPct val="75000"/>
              <a:buFont typeface="Wingdings" pitchFamily="2" charset="2"/>
              <a:buChar char="Ä"/>
              <a:defRPr/>
            </a:pPr>
            <a:r>
              <a:rPr lang="cs-CZ" sz="2400" dirty="0">
                <a:solidFill>
                  <a:srgbClr val="0000FF"/>
                </a:solidFill>
                <a:sym typeface="Symbol" pitchFamily="18" charset="2"/>
              </a:rPr>
              <a:t>„plynulá“ kondenzace vody</a:t>
            </a:r>
          </a:p>
          <a:p>
            <a:pPr marL="630238" indent="-538163">
              <a:spcBef>
                <a:spcPct val="20000"/>
              </a:spcBef>
              <a:buClr>
                <a:srgbClr val="0000FF"/>
              </a:buClr>
              <a:buSzPct val="75000"/>
              <a:buFont typeface="Wingdings" pitchFamily="2" charset="2"/>
              <a:buChar char="Ä"/>
              <a:defRPr/>
            </a:pPr>
            <a:r>
              <a:rPr lang="cs-CZ" sz="2400" dirty="0">
                <a:solidFill>
                  <a:srgbClr val="0000FF"/>
                </a:solidFill>
                <a:sym typeface="Symbol" pitchFamily="18" charset="2"/>
              </a:rPr>
              <a:t>optické jevy</a:t>
            </a:r>
          </a:p>
        </p:txBody>
      </p:sp>
      <p:sp>
        <p:nvSpPr>
          <p:cNvPr id="8197" name="Rectangle 5">
            <a:extLst>
              <a:ext uri="{FF2B5EF4-FFF2-40B4-BE49-F238E27FC236}">
                <a16:creationId xmlns:a16="http://schemas.microsoft.com/office/drawing/2014/main" id="{B395AF25-46EB-4C74-ACC0-18E4BC71623C}"/>
              </a:ext>
            </a:extLst>
          </p:cNvPr>
          <p:cNvSpPr>
            <a:spLocks noChangeArrowheads="1"/>
          </p:cNvSpPr>
          <p:nvPr/>
        </p:nvSpPr>
        <p:spPr bwMode="auto">
          <a:xfrm>
            <a:off x="5951538" y="2781300"/>
            <a:ext cx="5298352" cy="3384550"/>
          </a:xfrm>
          <a:prstGeom prst="rect">
            <a:avLst/>
          </a:prstGeom>
          <a:noFill/>
          <a:ln w="9525">
            <a:noFill/>
            <a:miter lim="800000"/>
            <a:headEnd/>
            <a:tailEnd/>
          </a:ln>
        </p:spPr>
        <p:txBody>
          <a:bodyPr/>
          <a:lstStyle/>
          <a:p>
            <a:pPr marL="342900" indent="-342900">
              <a:spcBef>
                <a:spcPct val="20000"/>
              </a:spcBef>
              <a:defRPr/>
            </a:pPr>
            <a:r>
              <a:rPr lang="cs-CZ" sz="2400" dirty="0"/>
              <a:t>	Negativní role:</a:t>
            </a:r>
          </a:p>
          <a:p>
            <a:pPr marL="342900" indent="-342900">
              <a:spcBef>
                <a:spcPct val="20000"/>
              </a:spcBef>
              <a:defRPr/>
            </a:pPr>
            <a:endParaRPr lang="cs-CZ" sz="2400" dirty="0"/>
          </a:p>
          <a:p>
            <a:pPr marL="630238" indent="-538163">
              <a:spcBef>
                <a:spcPct val="20000"/>
              </a:spcBef>
              <a:buClr>
                <a:srgbClr val="0000FF"/>
              </a:buClr>
              <a:buSzPct val="75000"/>
              <a:buFont typeface="Wingdings" pitchFamily="2" charset="2"/>
              <a:buChar char="Ä"/>
              <a:defRPr/>
            </a:pPr>
            <a:r>
              <a:rPr lang="cs-CZ" sz="2400" dirty="0">
                <a:solidFill>
                  <a:srgbClr val="0000FF"/>
                </a:solidFill>
              </a:rPr>
              <a:t>zastínění povrchu Země</a:t>
            </a:r>
          </a:p>
          <a:p>
            <a:pPr marL="630238" indent="-538163">
              <a:spcBef>
                <a:spcPct val="20000"/>
              </a:spcBef>
              <a:buClr>
                <a:srgbClr val="0000FF"/>
              </a:buClr>
              <a:buSzPct val="75000"/>
              <a:buFont typeface="Wingdings" pitchFamily="2" charset="2"/>
              <a:buChar char="Ä"/>
              <a:defRPr/>
            </a:pPr>
            <a:r>
              <a:rPr lang="cs-CZ" sz="2400" dirty="0">
                <a:solidFill>
                  <a:srgbClr val="0000FF"/>
                </a:solidFill>
              </a:rPr>
              <a:t>poškozování povrchů přírodnin i lidských produktů</a:t>
            </a:r>
          </a:p>
          <a:p>
            <a:pPr marL="630238" indent="-538163">
              <a:spcBef>
                <a:spcPct val="20000"/>
              </a:spcBef>
              <a:buClr>
                <a:srgbClr val="0000FF"/>
              </a:buClr>
              <a:buSzPct val="75000"/>
              <a:buFont typeface="Wingdings" pitchFamily="2" charset="2"/>
              <a:buChar char="Ä"/>
              <a:defRPr/>
            </a:pPr>
            <a:r>
              <a:rPr lang="cs-CZ" sz="2400" dirty="0">
                <a:solidFill>
                  <a:srgbClr val="0000FF"/>
                </a:solidFill>
              </a:rPr>
              <a:t>distribuce škodlivin – zvláště nebezpečné </a:t>
            </a:r>
            <a:r>
              <a:rPr lang="cs-CZ" sz="2400" dirty="0"/>
              <a:t>při respiraci</a:t>
            </a:r>
          </a:p>
        </p:txBody>
      </p:sp>
      <p:sp>
        <p:nvSpPr>
          <p:cNvPr id="62469" name="Rectangle 6">
            <a:extLst>
              <a:ext uri="{FF2B5EF4-FFF2-40B4-BE49-F238E27FC236}">
                <a16:creationId xmlns:a16="http://schemas.microsoft.com/office/drawing/2014/main" id="{3AAF4E3D-BC45-483E-98B3-53FCFFF37649}"/>
              </a:ext>
            </a:extLst>
          </p:cNvPr>
          <p:cNvSpPr>
            <a:spLocks noChangeArrowheads="1"/>
          </p:cNvSpPr>
          <p:nvPr/>
        </p:nvSpPr>
        <p:spPr bwMode="auto">
          <a:xfrm>
            <a:off x="942110" y="1016000"/>
            <a:ext cx="10986654"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3023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spcBef>
                <a:spcPct val="40000"/>
              </a:spcBef>
            </a:pPr>
            <a:r>
              <a:rPr lang="cs-CZ" altLang="cs-CZ" sz="2400" dirty="0">
                <a:solidFill>
                  <a:srgbClr val="0000FF"/>
                </a:solidFill>
                <a:latin typeface="Arial" panose="020B0604020202020204" pitchFamily="34" charset="0"/>
              </a:rPr>
              <a:t>Prachové částice z oxidů kovů nebo solí (zvláště síran amonný), saze. </a:t>
            </a:r>
          </a:p>
          <a:p>
            <a:pPr>
              <a:spcBef>
                <a:spcPct val="40000"/>
              </a:spcBef>
            </a:pPr>
            <a:r>
              <a:rPr lang="cs-CZ" altLang="cs-CZ" sz="2400" dirty="0">
                <a:solidFill>
                  <a:srgbClr val="0000FF"/>
                </a:solidFill>
                <a:latin typeface="Arial" panose="020B0604020202020204" pitchFamily="34" charset="0"/>
              </a:rPr>
              <a:t>Sorbují na sebe další atmosférické znečištění, např. polykondenzované aromatické uhlovodíky. Velikost do 10 </a:t>
            </a:r>
            <a:r>
              <a:rPr lang="cs-CZ" altLang="cs-CZ" sz="2400" dirty="0">
                <a:solidFill>
                  <a:srgbClr val="0000FF"/>
                </a:solidFill>
                <a:latin typeface="Arial" panose="020B0604020202020204" pitchFamily="34" charset="0"/>
                <a:sym typeface="Symbol" panose="05050102010706020507" pitchFamily="18" charset="2"/>
              </a:rPr>
              <a:t>m.</a:t>
            </a:r>
            <a:endParaRPr lang="en-US" altLang="cs-CZ" sz="2400" dirty="0">
              <a:solidFill>
                <a:srgbClr val="0000FF"/>
              </a:solidFill>
              <a:latin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39703947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dpis 1">
            <a:extLst>
              <a:ext uri="{FF2B5EF4-FFF2-40B4-BE49-F238E27FC236}">
                <a16:creationId xmlns:a16="http://schemas.microsoft.com/office/drawing/2014/main" id="{DE50313A-CDFD-49C1-9A70-02D7B23F1952}"/>
              </a:ext>
            </a:extLst>
          </p:cNvPr>
          <p:cNvSpPr>
            <a:spLocks noGrp="1"/>
          </p:cNvSpPr>
          <p:nvPr>
            <p:ph type="title" idx="4294967295"/>
          </p:nvPr>
        </p:nvSpPr>
        <p:spPr bwMode="auto">
          <a:xfrm>
            <a:off x="0" y="198438"/>
            <a:ext cx="9096375" cy="5667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lnSpc>
                <a:spcPct val="100000"/>
              </a:lnSpc>
            </a:pPr>
            <a:r>
              <a:rPr lang="cs-CZ" altLang="cs-CZ" sz="3200" dirty="0">
                <a:solidFill>
                  <a:srgbClr val="FF0000"/>
                </a:solidFill>
                <a:latin typeface="Arial" panose="020B0604020202020204" pitchFamily="34" charset="0"/>
              </a:rPr>
              <a:t>Suspendované částice</a:t>
            </a:r>
          </a:p>
        </p:txBody>
      </p:sp>
      <p:pic>
        <p:nvPicPr>
          <p:cNvPr id="63491" name="Zástupný symbol pro obsah 3">
            <a:extLst>
              <a:ext uri="{FF2B5EF4-FFF2-40B4-BE49-F238E27FC236}">
                <a16:creationId xmlns:a16="http://schemas.microsoft.com/office/drawing/2014/main" id="{12E140AE-73F8-494B-90B8-37C252D41D86}"/>
              </a:ext>
            </a:extLst>
          </p:cNvPr>
          <p:cNvPicPr>
            <a:picLocks noGrp="1" noChangeAspect="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bwMode="auto">
          <a:xfrm>
            <a:off x="1143000" y="1052514"/>
            <a:ext cx="4386263" cy="3060700"/>
          </a:xfrm>
          <a:noFill/>
          <a:ln w="19050">
            <a:noFill/>
            <a:miter lim="800000"/>
            <a:headEnd/>
            <a:tailEnd/>
          </a:ln>
          <a:extLst>
            <a:ext uri="{909E8E84-426E-40DD-AFC4-6F175D3DCCD1}">
              <a14:hiddenFill xmlns:a14="http://schemas.microsoft.com/office/drawing/2010/main">
                <a:solidFill>
                  <a:srgbClr val="FFFFFF"/>
                </a:solidFill>
              </a14:hiddenFill>
            </a:ext>
          </a:extLst>
        </p:spPr>
      </p:pic>
      <p:pic>
        <p:nvPicPr>
          <p:cNvPr id="63492" name="Obrázek 8">
            <a:extLst>
              <a:ext uri="{FF2B5EF4-FFF2-40B4-BE49-F238E27FC236}">
                <a16:creationId xmlns:a16="http://schemas.microsoft.com/office/drawing/2014/main" id="{969484A2-348C-422E-B55E-9F7C5DCF68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11901" y="1052514"/>
            <a:ext cx="3419475" cy="4935537"/>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pic>
        <p:nvPicPr>
          <p:cNvPr id="63493" name="Obrázek 9">
            <a:extLst>
              <a:ext uri="{FF2B5EF4-FFF2-40B4-BE49-F238E27FC236}">
                <a16:creationId xmlns:a16="http://schemas.microsoft.com/office/drawing/2014/main" id="{7BF48AE6-20FA-4614-BB50-6BB94A7AD46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82125" y="84138"/>
            <a:ext cx="125095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Obrázek 2">
            <a:extLst>
              <a:ext uri="{FF2B5EF4-FFF2-40B4-BE49-F238E27FC236}">
                <a16:creationId xmlns:a16="http://schemas.microsoft.com/office/drawing/2014/main" id="{E224CF4A-CF2C-4E38-AC8D-D9F2A574FBD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32175" y="4211639"/>
            <a:ext cx="2097088" cy="2097087"/>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pic>
        <p:nvPicPr>
          <p:cNvPr id="63495" name="Obrázek 6">
            <a:extLst>
              <a:ext uri="{FF2B5EF4-FFF2-40B4-BE49-F238E27FC236}">
                <a16:creationId xmlns:a16="http://schemas.microsoft.com/office/drawing/2014/main" id="{C76F2BA6-6E55-4FA7-82FC-05642E8CCAD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03388" y="4211639"/>
            <a:ext cx="1517650" cy="2097087"/>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5289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4" name="Group 4">
            <a:extLst>
              <a:ext uri="{FF2B5EF4-FFF2-40B4-BE49-F238E27FC236}">
                <a16:creationId xmlns:a16="http://schemas.microsoft.com/office/drawing/2014/main" id="{66651D35-0D24-492D-B8D2-88EBE4FABF2E}"/>
              </a:ext>
            </a:extLst>
          </p:cNvPr>
          <p:cNvGrpSpPr>
            <a:grpSpLocks/>
          </p:cNvGrpSpPr>
          <p:nvPr/>
        </p:nvGrpSpPr>
        <p:grpSpPr bwMode="auto">
          <a:xfrm>
            <a:off x="1524000" y="165101"/>
            <a:ext cx="9144000" cy="6411913"/>
            <a:chOff x="-174" y="-168"/>
            <a:chExt cx="6175" cy="4488"/>
          </a:xfrm>
        </p:grpSpPr>
        <p:sp>
          <p:nvSpPr>
            <p:cNvPr id="64515" name="AutoShape 5">
              <a:extLst>
                <a:ext uri="{FF2B5EF4-FFF2-40B4-BE49-F238E27FC236}">
                  <a16:creationId xmlns:a16="http://schemas.microsoft.com/office/drawing/2014/main" id="{CF1E3881-3B09-4390-B448-FB088E59D576}"/>
                </a:ext>
              </a:extLst>
            </p:cNvPr>
            <p:cNvSpPr>
              <a:spLocks/>
            </p:cNvSpPr>
            <p:nvPr/>
          </p:nvSpPr>
          <p:spPr bwMode="auto">
            <a:xfrm>
              <a:off x="5184" y="0"/>
              <a:ext cx="576" cy="4320"/>
            </a:xfrm>
            <a:prstGeom prst="leftBracket">
              <a:avLst>
                <a:gd name="adj" fmla="val 375000"/>
              </a:avLst>
            </a:prstGeom>
            <a:solidFill>
              <a:srgbClr val="3399FF"/>
            </a:solidFill>
            <a:ln w="25400">
              <a:solidFill>
                <a:schemeClr val="tx1"/>
              </a:solidFill>
              <a:round/>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solidFill>
                  <a:srgbClr val="0000FF"/>
                </a:solidFill>
                <a:latin typeface="Arial" panose="020B0604020202020204" pitchFamily="34" charset="0"/>
                <a:cs typeface="Arial" panose="020B0604020202020204" pitchFamily="34" charset="0"/>
              </a:endParaRPr>
            </a:p>
          </p:txBody>
        </p:sp>
        <p:grpSp>
          <p:nvGrpSpPr>
            <p:cNvPr id="64516" name="Group 6">
              <a:extLst>
                <a:ext uri="{FF2B5EF4-FFF2-40B4-BE49-F238E27FC236}">
                  <a16:creationId xmlns:a16="http://schemas.microsoft.com/office/drawing/2014/main" id="{8305AC67-6566-4315-AB6F-39C9CDA3941C}"/>
                </a:ext>
              </a:extLst>
            </p:cNvPr>
            <p:cNvGrpSpPr>
              <a:grpSpLocks/>
            </p:cNvGrpSpPr>
            <p:nvPr/>
          </p:nvGrpSpPr>
          <p:grpSpPr bwMode="auto">
            <a:xfrm>
              <a:off x="288" y="816"/>
              <a:ext cx="4992" cy="2832"/>
              <a:chOff x="288" y="672"/>
              <a:chExt cx="4992" cy="2832"/>
            </a:xfrm>
          </p:grpSpPr>
          <p:sp>
            <p:nvSpPr>
              <p:cNvPr id="64534" name="Rectangle 7">
                <a:extLst>
                  <a:ext uri="{FF2B5EF4-FFF2-40B4-BE49-F238E27FC236}">
                    <a16:creationId xmlns:a16="http://schemas.microsoft.com/office/drawing/2014/main" id="{DAB0D0D2-86BD-48F5-9000-3894B22AFFBB}"/>
                  </a:ext>
                </a:extLst>
              </p:cNvPr>
              <p:cNvSpPr>
                <a:spLocks noChangeArrowheads="1"/>
              </p:cNvSpPr>
              <p:nvPr/>
            </p:nvSpPr>
            <p:spPr bwMode="auto">
              <a:xfrm>
                <a:off x="4800" y="672"/>
                <a:ext cx="480" cy="283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solidFill>
                    <a:srgbClr val="0000FF"/>
                  </a:solidFill>
                  <a:latin typeface="Arial" panose="020B0604020202020204" pitchFamily="34" charset="0"/>
                  <a:cs typeface="Arial" panose="020B0604020202020204" pitchFamily="34" charset="0"/>
                </a:endParaRPr>
              </a:p>
            </p:txBody>
          </p:sp>
          <p:sp>
            <p:nvSpPr>
              <p:cNvPr id="64535" name="Rectangle 8">
                <a:extLst>
                  <a:ext uri="{FF2B5EF4-FFF2-40B4-BE49-F238E27FC236}">
                    <a16:creationId xmlns:a16="http://schemas.microsoft.com/office/drawing/2014/main" id="{7324B593-B3DA-4108-9C93-4ED8D5424415}"/>
                  </a:ext>
                </a:extLst>
              </p:cNvPr>
              <p:cNvSpPr>
                <a:spLocks noChangeArrowheads="1"/>
              </p:cNvSpPr>
              <p:nvPr/>
            </p:nvSpPr>
            <p:spPr bwMode="auto">
              <a:xfrm>
                <a:off x="4320" y="672"/>
                <a:ext cx="480" cy="2832"/>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solidFill>
                    <a:srgbClr val="0000FF"/>
                  </a:solidFill>
                  <a:latin typeface="Arial" panose="020B0604020202020204" pitchFamily="34" charset="0"/>
                  <a:cs typeface="Arial" panose="020B0604020202020204" pitchFamily="34" charset="0"/>
                </a:endParaRPr>
              </a:p>
            </p:txBody>
          </p:sp>
          <p:sp>
            <p:nvSpPr>
              <p:cNvPr id="64536" name="Rectangle 9">
                <a:extLst>
                  <a:ext uri="{FF2B5EF4-FFF2-40B4-BE49-F238E27FC236}">
                    <a16:creationId xmlns:a16="http://schemas.microsoft.com/office/drawing/2014/main" id="{E63CFE0B-F1AF-4A05-97AC-58C5E0D82E05}"/>
                  </a:ext>
                </a:extLst>
              </p:cNvPr>
              <p:cNvSpPr>
                <a:spLocks noChangeArrowheads="1"/>
              </p:cNvSpPr>
              <p:nvPr/>
            </p:nvSpPr>
            <p:spPr bwMode="auto">
              <a:xfrm>
                <a:off x="2352" y="672"/>
                <a:ext cx="1968" cy="2832"/>
              </a:xfrm>
              <a:prstGeom prst="rect">
                <a:avLst/>
              </a:prstGeom>
              <a:gradFill rotWithShape="0">
                <a:gsLst>
                  <a:gs pos="0">
                    <a:srgbClr val="FF9966"/>
                  </a:gs>
                  <a:gs pos="100000">
                    <a:srgbClr val="FF993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solidFill>
                    <a:srgbClr val="0000FF"/>
                  </a:solidFill>
                  <a:latin typeface="Arial" panose="020B0604020202020204" pitchFamily="34" charset="0"/>
                  <a:cs typeface="Arial" panose="020B0604020202020204" pitchFamily="34" charset="0"/>
                </a:endParaRPr>
              </a:p>
            </p:txBody>
          </p:sp>
          <p:sp>
            <p:nvSpPr>
              <p:cNvPr id="64537" name="Rectangle 10">
                <a:extLst>
                  <a:ext uri="{FF2B5EF4-FFF2-40B4-BE49-F238E27FC236}">
                    <a16:creationId xmlns:a16="http://schemas.microsoft.com/office/drawing/2014/main" id="{30BB32B8-ED59-4BA1-9579-B1755B693796}"/>
                  </a:ext>
                </a:extLst>
              </p:cNvPr>
              <p:cNvSpPr>
                <a:spLocks noChangeArrowheads="1"/>
              </p:cNvSpPr>
              <p:nvPr/>
            </p:nvSpPr>
            <p:spPr bwMode="auto">
              <a:xfrm>
                <a:off x="1728" y="672"/>
                <a:ext cx="624" cy="2832"/>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solidFill>
                    <a:srgbClr val="0000FF"/>
                  </a:solidFill>
                  <a:latin typeface="Arial" panose="020B0604020202020204" pitchFamily="34" charset="0"/>
                  <a:cs typeface="Arial" panose="020B0604020202020204" pitchFamily="34" charset="0"/>
                </a:endParaRPr>
              </a:p>
            </p:txBody>
          </p:sp>
          <p:sp>
            <p:nvSpPr>
              <p:cNvPr id="64538" name="Rectangle 11">
                <a:extLst>
                  <a:ext uri="{FF2B5EF4-FFF2-40B4-BE49-F238E27FC236}">
                    <a16:creationId xmlns:a16="http://schemas.microsoft.com/office/drawing/2014/main" id="{08AC0F07-4B53-453B-874C-44522CFB858A}"/>
                  </a:ext>
                </a:extLst>
              </p:cNvPr>
              <p:cNvSpPr>
                <a:spLocks noChangeArrowheads="1"/>
              </p:cNvSpPr>
              <p:nvPr/>
            </p:nvSpPr>
            <p:spPr bwMode="auto">
              <a:xfrm>
                <a:off x="288" y="672"/>
                <a:ext cx="1440" cy="2832"/>
              </a:xfrm>
              <a:prstGeom prst="rect">
                <a:avLst/>
              </a:prstGeom>
              <a:gradFill rotWithShape="0">
                <a:gsLst>
                  <a:gs pos="0">
                    <a:srgbClr val="FFFFFF"/>
                  </a:gs>
                  <a:gs pos="100000">
                    <a:srgbClr val="00CC99"/>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endParaRPr lang="en-US" altLang="cs-CZ" sz="2400" dirty="0">
                  <a:solidFill>
                    <a:srgbClr val="0000FF"/>
                  </a:solidFill>
                  <a:latin typeface="Arial" panose="020B0604020202020204" pitchFamily="34" charset="0"/>
                  <a:cs typeface="Arial" panose="020B0604020202020204" pitchFamily="34" charset="0"/>
                </a:endParaRPr>
              </a:p>
            </p:txBody>
          </p:sp>
          <p:sp>
            <p:nvSpPr>
              <p:cNvPr id="64539" name="Oval 12">
                <a:extLst>
                  <a:ext uri="{FF2B5EF4-FFF2-40B4-BE49-F238E27FC236}">
                    <a16:creationId xmlns:a16="http://schemas.microsoft.com/office/drawing/2014/main" id="{822C651B-DB15-44B7-AC50-8C52C2131A31}"/>
                  </a:ext>
                </a:extLst>
              </p:cNvPr>
              <p:cNvSpPr>
                <a:spLocks noChangeArrowheads="1"/>
              </p:cNvSpPr>
              <p:nvPr/>
            </p:nvSpPr>
            <p:spPr bwMode="auto">
              <a:xfrm>
                <a:off x="3096" y="1380"/>
                <a:ext cx="1344" cy="1296"/>
              </a:xfrm>
              <a:prstGeom prst="ellipse">
                <a:avLst/>
              </a:prstGeom>
              <a:solidFill>
                <a:srgbClr val="3399FF"/>
              </a:solidFill>
              <a:ln w="25400">
                <a:solidFill>
                  <a:schemeClr val="tx1"/>
                </a:solidFill>
                <a:round/>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solidFill>
                    <a:srgbClr val="0000FF"/>
                  </a:solidFill>
                  <a:latin typeface="Arial" panose="020B0604020202020204" pitchFamily="34" charset="0"/>
                  <a:cs typeface="Arial" panose="020B0604020202020204" pitchFamily="34" charset="0"/>
                </a:endParaRPr>
              </a:p>
            </p:txBody>
          </p:sp>
          <p:sp>
            <p:nvSpPr>
              <p:cNvPr id="64540" name="Oval 13">
                <a:extLst>
                  <a:ext uri="{FF2B5EF4-FFF2-40B4-BE49-F238E27FC236}">
                    <a16:creationId xmlns:a16="http://schemas.microsoft.com/office/drawing/2014/main" id="{27C524C9-C881-4C05-8771-FA58A4007B9A}"/>
                  </a:ext>
                </a:extLst>
              </p:cNvPr>
              <p:cNvSpPr>
                <a:spLocks noChangeArrowheads="1"/>
              </p:cNvSpPr>
              <p:nvPr/>
            </p:nvSpPr>
            <p:spPr bwMode="auto">
              <a:xfrm>
                <a:off x="2256" y="1968"/>
                <a:ext cx="117" cy="123"/>
              </a:xfrm>
              <a:prstGeom prst="ellipse">
                <a:avLst/>
              </a:prstGeom>
              <a:solidFill>
                <a:srgbClr val="3399FF"/>
              </a:solidFill>
              <a:ln w="6350">
                <a:solidFill>
                  <a:schemeClr val="tx1"/>
                </a:solidFill>
                <a:round/>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solidFill>
                    <a:srgbClr val="0000FF"/>
                  </a:solidFill>
                  <a:latin typeface="Arial" panose="020B0604020202020204" pitchFamily="34" charset="0"/>
                  <a:cs typeface="Arial" panose="020B0604020202020204" pitchFamily="34" charset="0"/>
                </a:endParaRPr>
              </a:p>
            </p:txBody>
          </p:sp>
          <p:sp>
            <p:nvSpPr>
              <p:cNvPr id="64541" name="Oval 14">
                <a:extLst>
                  <a:ext uri="{FF2B5EF4-FFF2-40B4-BE49-F238E27FC236}">
                    <a16:creationId xmlns:a16="http://schemas.microsoft.com/office/drawing/2014/main" id="{62581EBC-A0E1-43B6-9187-87F48F022A9B}"/>
                  </a:ext>
                </a:extLst>
              </p:cNvPr>
              <p:cNvSpPr>
                <a:spLocks noChangeArrowheads="1"/>
              </p:cNvSpPr>
              <p:nvPr/>
            </p:nvSpPr>
            <p:spPr bwMode="auto">
              <a:xfrm>
                <a:off x="1200" y="2016"/>
                <a:ext cx="23" cy="23"/>
              </a:xfrm>
              <a:prstGeom prst="ellipse">
                <a:avLst/>
              </a:prstGeom>
              <a:solidFill>
                <a:srgbClr val="3399FF"/>
              </a:solidFill>
              <a:ln w="6350">
                <a:solidFill>
                  <a:schemeClr val="tx1"/>
                </a:solidFill>
                <a:round/>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solidFill>
                    <a:srgbClr val="0000FF"/>
                  </a:solidFill>
                  <a:latin typeface="Arial" panose="020B0604020202020204" pitchFamily="34" charset="0"/>
                  <a:cs typeface="Arial" panose="020B0604020202020204" pitchFamily="34" charset="0"/>
                </a:endParaRPr>
              </a:p>
            </p:txBody>
          </p:sp>
          <p:sp>
            <p:nvSpPr>
              <p:cNvPr id="64542" name="Oval 15">
                <a:extLst>
                  <a:ext uri="{FF2B5EF4-FFF2-40B4-BE49-F238E27FC236}">
                    <a16:creationId xmlns:a16="http://schemas.microsoft.com/office/drawing/2014/main" id="{1810EDFB-8336-480C-85C2-9C8004AB33C2}"/>
                  </a:ext>
                </a:extLst>
              </p:cNvPr>
              <p:cNvSpPr>
                <a:spLocks noChangeArrowheads="1"/>
              </p:cNvSpPr>
              <p:nvPr/>
            </p:nvSpPr>
            <p:spPr bwMode="auto">
              <a:xfrm>
                <a:off x="432" y="2016"/>
                <a:ext cx="1" cy="1"/>
              </a:xfrm>
              <a:prstGeom prst="ellipse">
                <a:avLst/>
              </a:prstGeom>
              <a:solidFill>
                <a:srgbClr val="3399FF"/>
              </a:solidFill>
              <a:ln w="6350">
                <a:solidFill>
                  <a:schemeClr val="tx1"/>
                </a:solidFill>
                <a:round/>
                <a:headEnd/>
                <a:tailEnd/>
              </a:ln>
            </p:spPr>
            <p:txBody>
              <a:bodyPr wrap="none"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endParaRPr lang="cs-CZ" altLang="cs-CZ" sz="2800" dirty="0">
                  <a:solidFill>
                    <a:srgbClr val="0000FF"/>
                  </a:solidFill>
                  <a:latin typeface="Arial" panose="020B0604020202020204" pitchFamily="34" charset="0"/>
                  <a:cs typeface="Arial" panose="020B0604020202020204" pitchFamily="34" charset="0"/>
                </a:endParaRPr>
              </a:p>
            </p:txBody>
          </p:sp>
          <p:sp>
            <p:nvSpPr>
              <p:cNvPr id="64543" name="Line 16">
                <a:extLst>
                  <a:ext uri="{FF2B5EF4-FFF2-40B4-BE49-F238E27FC236}">
                    <a16:creationId xmlns:a16="http://schemas.microsoft.com/office/drawing/2014/main" id="{9D3146D9-AE16-43EE-A4EE-EA3DC0A24B92}"/>
                  </a:ext>
                </a:extLst>
              </p:cNvPr>
              <p:cNvSpPr>
                <a:spLocks noChangeShapeType="1"/>
              </p:cNvSpPr>
              <p:nvPr/>
            </p:nvSpPr>
            <p:spPr bwMode="auto">
              <a:xfrm flipH="1">
                <a:off x="470" y="1776"/>
                <a:ext cx="346" cy="219"/>
              </a:xfrm>
              <a:prstGeom prst="line">
                <a:avLst/>
              </a:prstGeom>
              <a:noFill/>
              <a:ln w="2540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sz="2800"/>
              </a:p>
            </p:txBody>
          </p:sp>
        </p:grpSp>
        <p:sp>
          <p:nvSpPr>
            <p:cNvPr id="64517" name="Text Box 18">
              <a:extLst>
                <a:ext uri="{FF2B5EF4-FFF2-40B4-BE49-F238E27FC236}">
                  <a16:creationId xmlns:a16="http://schemas.microsoft.com/office/drawing/2014/main" id="{9B2E13FF-C03C-4F55-885B-22B4034F5EA3}"/>
                </a:ext>
              </a:extLst>
            </p:cNvPr>
            <p:cNvSpPr txBox="1">
              <a:spLocks noChangeArrowheads="1"/>
            </p:cNvSpPr>
            <p:nvPr/>
          </p:nvSpPr>
          <p:spPr bwMode="auto">
            <a:xfrm>
              <a:off x="-174" y="-168"/>
              <a:ext cx="6175" cy="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lang="cs-CZ" altLang="cs-CZ" sz="3200" dirty="0">
                  <a:latin typeface="Arial" panose="020B0604020202020204" pitchFamily="34" charset="0"/>
                  <a:cs typeface="Arial" panose="020B0604020202020204" pitchFamily="34" charset="0"/>
                </a:rPr>
                <a:t>Velikost nanočástic</a:t>
              </a:r>
              <a:endParaRPr lang="en-US" altLang="cs-CZ" sz="3200" dirty="0">
                <a:latin typeface="Arial" panose="020B0604020202020204" pitchFamily="34" charset="0"/>
                <a:cs typeface="Arial" panose="020B0604020202020204" pitchFamily="34" charset="0"/>
              </a:endParaRPr>
            </a:p>
          </p:txBody>
        </p:sp>
        <p:sp>
          <p:nvSpPr>
            <p:cNvPr id="64518" name="Text Box 19">
              <a:extLst>
                <a:ext uri="{FF2B5EF4-FFF2-40B4-BE49-F238E27FC236}">
                  <a16:creationId xmlns:a16="http://schemas.microsoft.com/office/drawing/2014/main" id="{A1F40D00-F2C7-4BFF-B2D4-67058ABD1CC5}"/>
                </a:ext>
              </a:extLst>
            </p:cNvPr>
            <p:cNvSpPr txBox="1">
              <a:spLocks noChangeArrowheads="1"/>
            </p:cNvSpPr>
            <p:nvPr/>
          </p:nvSpPr>
          <p:spPr bwMode="auto">
            <a:xfrm>
              <a:off x="672" y="1488"/>
              <a:ext cx="1270"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en-US" altLang="cs-CZ" sz="2000" dirty="0">
                  <a:solidFill>
                    <a:srgbClr val="0000FF"/>
                  </a:solidFill>
                  <a:latin typeface="Arial" panose="020B0604020202020204" pitchFamily="34" charset="0"/>
                  <a:cs typeface="Arial" panose="020B0604020202020204" pitchFamily="34" charset="0"/>
                </a:rPr>
                <a:t>Nanoparticles</a:t>
              </a:r>
            </a:p>
          </p:txBody>
        </p:sp>
        <p:sp>
          <p:nvSpPr>
            <p:cNvPr id="64519" name="Text Box 20">
              <a:extLst>
                <a:ext uri="{FF2B5EF4-FFF2-40B4-BE49-F238E27FC236}">
                  <a16:creationId xmlns:a16="http://schemas.microsoft.com/office/drawing/2014/main" id="{BB6F3A9C-6953-4869-A493-7B29153A9B83}"/>
                </a:ext>
              </a:extLst>
            </p:cNvPr>
            <p:cNvSpPr txBox="1">
              <a:spLocks noChangeArrowheads="1"/>
            </p:cNvSpPr>
            <p:nvPr/>
          </p:nvSpPr>
          <p:spPr bwMode="auto">
            <a:xfrm>
              <a:off x="1584" y="1008"/>
              <a:ext cx="826"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en-US" altLang="cs-CZ" sz="2000" dirty="0">
                  <a:solidFill>
                    <a:srgbClr val="0000FF"/>
                  </a:solidFill>
                  <a:latin typeface="Arial" panose="020B0604020202020204" pitchFamily="34" charset="0"/>
                  <a:cs typeface="Arial" panose="020B0604020202020204" pitchFamily="34" charset="0"/>
                </a:rPr>
                <a:t>Ultrafine</a:t>
              </a:r>
            </a:p>
          </p:txBody>
        </p:sp>
        <p:sp>
          <p:nvSpPr>
            <p:cNvPr id="64520" name="Text Box 21">
              <a:extLst>
                <a:ext uri="{FF2B5EF4-FFF2-40B4-BE49-F238E27FC236}">
                  <a16:creationId xmlns:a16="http://schemas.microsoft.com/office/drawing/2014/main" id="{3CD04D99-E9DE-40C8-A74B-6B37B8A7A473}"/>
                </a:ext>
              </a:extLst>
            </p:cNvPr>
            <p:cNvSpPr txBox="1">
              <a:spLocks noChangeArrowheads="1"/>
            </p:cNvSpPr>
            <p:nvPr/>
          </p:nvSpPr>
          <p:spPr bwMode="auto">
            <a:xfrm>
              <a:off x="3936" y="1008"/>
              <a:ext cx="1010"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en-US" altLang="cs-CZ" sz="2000" dirty="0">
                  <a:solidFill>
                    <a:srgbClr val="0000FF"/>
                  </a:solidFill>
                  <a:latin typeface="Arial" panose="020B0604020202020204" pitchFamily="34" charset="0"/>
                  <a:cs typeface="Arial" panose="020B0604020202020204" pitchFamily="34" charset="0"/>
                </a:rPr>
                <a:t>Respirable</a:t>
              </a:r>
            </a:p>
          </p:txBody>
        </p:sp>
        <p:sp>
          <p:nvSpPr>
            <p:cNvPr id="64521" name="Text Box 22">
              <a:extLst>
                <a:ext uri="{FF2B5EF4-FFF2-40B4-BE49-F238E27FC236}">
                  <a16:creationId xmlns:a16="http://schemas.microsoft.com/office/drawing/2014/main" id="{047452E8-7922-42B2-893F-38EF4821E3F0}"/>
                </a:ext>
              </a:extLst>
            </p:cNvPr>
            <p:cNvSpPr txBox="1">
              <a:spLocks noChangeArrowheads="1"/>
            </p:cNvSpPr>
            <p:nvPr/>
          </p:nvSpPr>
          <p:spPr bwMode="auto">
            <a:xfrm>
              <a:off x="4704" y="816"/>
              <a:ext cx="625"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en-US" altLang="cs-CZ" sz="2000" dirty="0">
                  <a:solidFill>
                    <a:srgbClr val="0000FF"/>
                  </a:solidFill>
                  <a:latin typeface="Arial" panose="020B0604020202020204" pitchFamily="34" charset="0"/>
                  <a:cs typeface="Arial" panose="020B0604020202020204" pitchFamily="34" charset="0"/>
                </a:rPr>
                <a:t>PM 10</a:t>
              </a:r>
            </a:p>
          </p:txBody>
        </p:sp>
        <p:sp>
          <p:nvSpPr>
            <p:cNvPr id="64522" name="Line 23">
              <a:extLst>
                <a:ext uri="{FF2B5EF4-FFF2-40B4-BE49-F238E27FC236}">
                  <a16:creationId xmlns:a16="http://schemas.microsoft.com/office/drawing/2014/main" id="{85789C8B-9A70-45DB-9A10-C79F40588189}"/>
                </a:ext>
              </a:extLst>
            </p:cNvPr>
            <p:cNvSpPr>
              <a:spLocks noChangeShapeType="1"/>
            </p:cNvSpPr>
            <p:nvPr/>
          </p:nvSpPr>
          <p:spPr bwMode="auto">
            <a:xfrm>
              <a:off x="288" y="3648"/>
              <a:ext cx="4992" cy="0"/>
            </a:xfrm>
            <a:prstGeom prst="line">
              <a:avLst/>
            </a:prstGeom>
            <a:noFill/>
            <a:ln w="25400">
              <a:solidFill>
                <a:srgbClr val="FFFF66"/>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64523" name="Line 24">
              <a:extLst>
                <a:ext uri="{FF2B5EF4-FFF2-40B4-BE49-F238E27FC236}">
                  <a16:creationId xmlns:a16="http://schemas.microsoft.com/office/drawing/2014/main" id="{7EC37DCD-0964-4EBE-9FD6-EEC2F50430CD}"/>
                </a:ext>
              </a:extLst>
            </p:cNvPr>
            <p:cNvSpPr>
              <a:spLocks noChangeShapeType="1"/>
            </p:cNvSpPr>
            <p:nvPr/>
          </p:nvSpPr>
          <p:spPr bwMode="auto">
            <a:xfrm>
              <a:off x="288" y="3600"/>
              <a:ext cx="0" cy="144"/>
            </a:xfrm>
            <a:prstGeom prst="line">
              <a:avLst/>
            </a:prstGeom>
            <a:noFill/>
            <a:ln w="25400">
              <a:solidFill>
                <a:srgbClr val="FFFF66"/>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64524" name="Line 25">
              <a:extLst>
                <a:ext uri="{FF2B5EF4-FFF2-40B4-BE49-F238E27FC236}">
                  <a16:creationId xmlns:a16="http://schemas.microsoft.com/office/drawing/2014/main" id="{96379383-5A32-4EC9-A558-4D27547A87A5}"/>
                </a:ext>
              </a:extLst>
            </p:cNvPr>
            <p:cNvSpPr>
              <a:spLocks noChangeShapeType="1"/>
            </p:cNvSpPr>
            <p:nvPr/>
          </p:nvSpPr>
          <p:spPr bwMode="auto">
            <a:xfrm>
              <a:off x="1248" y="3600"/>
              <a:ext cx="0" cy="144"/>
            </a:xfrm>
            <a:prstGeom prst="line">
              <a:avLst/>
            </a:prstGeom>
            <a:noFill/>
            <a:ln w="25400">
              <a:solidFill>
                <a:srgbClr val="FFFF66"/>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64525" name="Line 26">
              <a:extLst>
                <a:ext uri="{FF2B5EF4-FFF2-40B4-BE49-F238E27FC236}">
                  <a16:creationId xmlns:a16="http://schemas.microsoft.com/office/drawing/2014/main" id="{7C62E833-AEE8-4554-8375-090C64C53B0C}"/>
                </a:ext>
              </a:extLst>
            </p:cNvPr>
            <p:cNvSpPr>
              <a:spLocks noChangeShapeType="1"/>
            </p:cNvSpPr>
            <p:nvPr/>
          </p:nvSpPr>
          <p:spPr bwMode="auto">
            <a:xfrm>
              <a:off x="5280" y="3600"/>
              <a:ext cx="0" cy="144"/>
            </a:xfrm>
            <a:prstGeom prst="line">
              <a:avLst/>
            </a:prstGeom>
            <a:noFill/>
            <a:ln w="25400">
              <a:solidFill>
                <a:srgbClr val="FFFF66"/>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64526" name="Line 27">
              <a:extLst>
                <a:ext uri="{FF2B5EF4-FFF2-40B4-BE49-F238E27FC236}">
                  <a16:creationId xmlns:a16="http://schemas.microsoft.com/office/drawing/2014/main" id="{D1E9983E-1332-4273-9D73-D41FE2168E80}"/>
                </a:ext>
              </a:extLst>
            </p:cNvPr>
            <p:cNvSpPr>
              <a:spLocks noChangeShapeType="1"/>
            </p:cNvSpPr>
            <p:nvPr/>
          </p:nvSpPr>
          <p:spPr bwMode="auto">
            <a:xfrm>
              <a:off x="2352" y="3600"/>
              <a:ext cx="0" cy="144"/>
            </a:xfrm>
            <a:prstGeom prst="line">
              <a:avLst/>
            </a:prstGeom>
            <a:noFill/>
            <a:ln w="25400">
              <a:solidFill>
                <a:srgbClr val="FFFF66"/>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64527" name="Line 28">
              <a:extLst>
                <a:ext uri="{FF2B5EF4-FFF2-40B4-BE49-F238E27FC236}">
                  <a16:creationId xmlns:a16="http://schemas.microsoft.com/office/drawing/2014/main" id="{CB3B66A7-0836-4E10-9710-8FD82E91B80E}"/>
                </a:ext>
              </a:extLst>
            </p:cNvPr>
            <p:cNvSpPr>
              <a:spLocks noChangeShapeType="1"/>
            </p:cNvSpPr>
            <p:nvPr/>
          </p:nvSpPr>
          <p:spPr bwMode="auto">
            <a:xfrm>
              <a:off x="3888" y="3600"/>
              <a:ext cx="0" cy="144"/>
            </a:xfrm>
            <a:prstGeom prst="line">
              <a:avLst/>
            </a:prstGeom>
            <a:noFill/>
            <a:ln w="25400">
              <a:solidFill>
                <a:srgbClr val="FFFF66"/>
              </a:solidFill>
              <a:round/>
              <a:headEnd/>
              <a:tailEnd/>
            </a:ln>
            <a:extLst>
              <a:ext uri="{909E8E84-426E-40DD-AFC4-6F175D3DCCD1}">
                <a14:hiddenFill xmlns:a14="http://schemas.microsoft.com/office/drawing/2010/main">
                  <a:noFill/>
                </a14:hiddenFill>
              </a:ext>
            </a:extLst>
          </p:spPr>
          <p:txBody>
            <a:bodyPr/>
            <a:lstStyle/>
            <a:p>
              <a:endParaRPr lang="en-US" sz="2800"/>
            </a:p>
          </p:txBody>
        </p:sp>
        <p:sp>
          <p:nvSpPr>
            <p:cNvPr id="64528" name="Text Box 29">
              <a:extLst>
                <a:ext uri="{FF2B5EF4-FFF2-40B4-BE49-F238E27FC236}">
                  <a16:creationId xmlns:a16="http://schemas.microsoft.com/office/drawing/2014/main" id="{F8BA540F-4A16-4C14-95BF-D4152DE19007}"/>
                </a:ext>
              </a:extLst>
            </p:cNvPr>
            <p:cNvSpPr txBox="1">
              <a:spLocks noChangeArrowheads="1"/>
            </p:cNvSpPr>
            <p:nvPr/>
          </p:nvSpPr>
          <p:spPr bwMode="auto">
            <a:xfrm>
              <a:off x="96" y="3744"/>
              <a:ext cx="691"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en-US" altLang="cs-CZ" sz="2800" dirty="0">
                  <a:solidFill>
                    <a:srgbClr val="0000FF"/>
                  </a:solidFill>
                  <a:latin typeface="Arial" panose="020B0604020202020204" pitchFamily="34" charset="0"/>
                  <a:cs typeface="Arial" panose="020B0604020202020204" pitchFamily="34" charset="0"/>
                </a:rPr>
                <a:t>1 nm</a:t>
              </a:r>
            </a:p>
          </p:txBody>
        </p:sp>
        <p:sp>
          <p:nvSpPr>
            <p:cNvPr id="64529" name="Text Box 30">
              <a:extLst>
                <a:ext uri="{FF2B5EF4-FFF2-40B4-BE49-F238E27FC236}">
                  <a16:creationId xmlns:a16="http://schemas.microsoft.com/office/drawing/2014/main" id="{18CA69F4-D71F-45D7-B2FD-C39AC7C5230E}"/>
                </a:ext>
              </a:extLst>
            </p:cNvPr>
            <p:cNvSpPr txBox="1">
              <a:spLocks noChangeArrowheads="1"/>
            </p:cNvSpPr>
            <p:nvPr/>
          </p:nvSpPr>
          <p:spPr bwMode="auto">
            <a:xfrm>
              <a:off x="1008" y="3744"/>
              <a:ext cx="826"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en-US" altLang="cs-CZ" sz="2800" dirty="0">
                  <a:solidFill>
                    <a:srgbClr val="0000FF"/>
                  </a:solidFill>
                  <a:latin typeface="Arial" panose="020B0604020202020204" pitchFamily="34" charset="0"/>
                  <a:cs typeface="Arial" panose="020B0604020202020204" pitchFamily="34" charset="0"/>
                </a:rPr>
                <a:t>10 nm</a:t>
              </a:r>
            </a:p>
          </p:txBody>
        </p:sp>
        <p:sp>
          <p:nvSpPr>
            <p:cNvPr id="64530" name="Text Box 31">
              <a:extLst>
                <a:ext uri="{FF2B5EF4-FFF2-40B4-BE49-F238E27FC236}">
                  <a16:creationId xmlns:a16="http://schemas.microsoft.com/office/drawing/2014/main" id="{FEE45A56-D402-4467-997A-4314F38772C9}"/>
                </a:ext>
              </a:extLst>
            </p:cNvPr>
            <p:cNvSpPr txBox="1">
              <a:spLocks noChangeArrowheads="1"/>
            </p:cNvSpPr>
            <p:nvPr/>
          </p:nvSpPr>
          <p:spPr bwMode="auto">
            <a:xfrm>
              <a:off x="2064" y="3744"/>
              <a:ext cx="961"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en-US" altLang="cs-CZ" sz="2800" dirty="0">
                  <a:solidFill>
                    <a:srgbClr val="0000FF"/>
                  </a:solidFill>
                  <a:latin typeface="Arial" panose="020B0604020202020204" pitchFamily="34" charset="0"/>
                  <a:cs typeface="Arial" panose="020B0604020202020204" pitchFamily="34" charset="0"/>
                </a:rPr>
                <a:t>100 nm</a:t>
              </a:r>
            </a:p>
          </p:txBody>
        </p:sp>
        <p:sp>
          <p:nvSpPr>
            <p:cNvPr id="64531" name="Text Box 32">
              <a:extLst>
                <a:ext uri="{FF2B5EF4-FFF2-40B4-BE49-F238E27FC236}">
                  <a16:creationId xmlns:a16="http://schemas.microsoft.com/office/drawing/2014/main" id="{67BE15FC-7989-4EEC-8CAC-ACC8012645FD}"/>
                </a:ext>
              </a:extLst>
            </p:cNvPr>
            <p:cNvSpPr txBox="1">
              <a:spLocks noChangeArrowheads="1"/>
            </p:cNvSpPr>
            <p:nvPr/>
          </p:nvSpPr>
          <p:spPr bwMode="auto">
            <a:xfrm>
              <a:off x="3648" y="3707"/>
              <a:ext cx="682"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en-US" altLang="cs-CZ" sz="2800" dirty="0">
                  <a:solidFill>
                    <a:srgbClr val="0000FF"/>
                  </a:solidFill>
                  <a:latin typeface="Arial" panose="020B0604020202020204" pitchFamily="34" charset="0"/>
                  <a:cs typeface="Arial" panose="020B0604020202020204" pitchFamily="34" charset="0"/>
                </a:rPr>
                <a:t>1 µm</a:t>
              </a:r>
            </a:p>
          </p:txBody>
        </p:sp>
        <p:sp>
          <p:nvSpPr>
            <p:cNvPr id="64532" name="Text Box 33">
              <a:extLst>
                <a:ext uri="{FF2B5EF4-FFF2-40B4-BE49-F238E27FC236}">
                  <a16:creationId xmlns:a16="http://schemas.microsoft.com/office/drawing/2014/main" id="{75BA9CCE-8B20-49E5-A9ED-1E84D8D3B76B}"/>
                </a:ext>
              </a:extLst>
            </p:cNvPr>
            <p:cNvSpPr txBox="1">
              <a:spLocks noChangeArrowheads="1"/>
            </p:cNvSpPr>
            <p:nvPr/>
          </p:nvSpPr>
          <p:spPr bwMode="auto">
            <a:xfrm>
              <a:off x="4775" y="3714"/>
              <a:ext cx="818"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en-US" altLang="cs-CZ" sz="2800" dirty="0">
                  <a:solidFill>
                    <a:srgbClr val="0000FF"/>
                  </a:solidFill>
                  <a:latin typeface="Arial" panose="020B0604020202020204" pitchFamily="34" charset="0"/>
                  <a:cs typeface="Arial" panose="020B0604020202020204" pitchFamily="34" charset="0"/>
                </a:rPr>
                <a:t>10 µm</a:t>
              </a:r>
            </a:p>
          </p:txBody>
        </p:sp>
        <p:sp>
          <p:nvSpPr>
            <p:cNvPr id="64533" name="Text Box 34">
              <a:extLst>
                <a:ext uri="{FF2B5EF4-FFF2-40B4-BE49-F238E27FC236}">
                  <a16:creationId xmlns:a16="http://schemas.microsoft.com/office/drawing/2014/main" id="{1BA6C013-A34D-4B68-8773-46633B611C4A}"/>
                </a:ext>
              </a:extLst>
            </p:cNvPr>
            <p:cNvSpPr txBox="1">
              <a:spLocks noChangeArrowheads="1"/>
            </p:cNvSpPr>
            <p:nvPr/>
          </p:nvSpPr>
          <p:spPr bwMode="auto">
            <a:xfrm>
              <a:off x="3792" y="1296"/>
              <a:ext cx="672"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en-US" altLang="cs-CZ" sz="2000" dirty="0">
                  <a:solidFill>
                    <a:srgbClr val="0000FF"/>
                  </a:solidFill>
                  <a:latin typeface="Arial" panose="020B0604020202020204" pitchFamily="34" charset="0"/>
                  <a:cs typeface="Arial" panose="020B0604020202020204" pitchFamily="34" charset="0"/>
                </a:rPr>
                <a:t>PM 2.5</a:t>
              </a:r>
            </a:p>
          </p:txBody>
        </p:sp>
      </p:grpSp>
    </p:spTree>
    <p:extLst>
      <p:ext uri="{BB962C8B-B14F-4D97-AF65-F5344CB8AC3E}">
        <p14:creationId xmlns:p14="http://schemas.microsoft.com/office/powerpoint/2010/main" val="1701135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4">
            <a:extLst>
              <a:ext uri="{FF2B5EF4-FFF2-40B4-BE49-F238E27FC236}">
                <a16:creationId xmlns:a16="http://schemas.microsoft.com/office/drawing/2014/main" id="{E15A3533-8BE7-4B25-8EB6-97E7A68FBDA8}"/>
              </a:ext>
            </a:extLst>
          </p:cNvPr>
          <p:cNvSpPr txBox="1">
            <a:spLocks noChangeArrowheads="1"/>
          </p:cNvSpPr>
          <p:nvPr/>
        </p:nvSpPr>
        <p:spPr bwMode="auto">
          <a:xfrm>
            <a:off x="896307" y="1557272"/>
            <a:ext cx="10415261"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r>
              <a:rPr lang="cs-CZ" altLang="cs-CZ" sz="2400" dirty="0">
                <a:latin typeface="Arial" panose="020B0604020202020204" pitchFamily="34" charset="0"/>
              </a:rPr>
              <a:t>Množství (počet částic či hmotnost částic na krychlový metr vzduchu) a fyzikální a chemické vlastnosti částic</a:t>
            </a:r>
            <a:r>
              <a:rPr lang="cs-CZ" altLang="cs-CZ" sz="2400" dirty="0">
                <a:solidFill>
                  <a:srgbClr val="0000FF"/>
                </a:solidFill>
                <a:latin typeface="Arial" panose="020B0604020202020204" pitchFamily="34" charset="0"/>
              </a:rPr>
              <a:t> v ovzduší jsou závislé na zdrojích a vstupech do ovzduší, mechanismu vzniku a transformacích částic v ovzduší, vzdálenosti od zdrojů a meteorologických parametrech. </a:t>
            </a:r>
          </a:p>
          <a:p>
            <a:pPr eaLnBrk="1" hangingPunct="1">
              <a:spcBef>
                <a:spcPct val="50000"/>
              </a:spcBef>
            </a:pPr>
            <a:r>
              <a:rPr lang="cs-CZ" altLang="cs-CZ" sz="2400" dirty="0">
                <a:latin typeface="Arial" panose="020B0604020202020204" pitchFamily="34" charset="0"/>
              </a:rPr>
              <a:t>S velikostí částic a jejich složením souvisí i účinky částic na lidské zdraví</a:t>
            </a:r>
            <a:r>
              <a:rPr lang="cs-CZ" altLang="cs-CZ" sz="2400" dirty="0">
                <a:solidFill>
                  <a:srgbClr val="0000FF"/>
                </a:solidFill>
                <a:latin typeface="Arial" panose="020B0604020202020204" pitchFamily="34" charset="0"/>
              </a:rPr>
              <a:t> a možná zdravotní rizika, které představují pro exponovanou populaci.</a:t>
            </a:r>
            <a:endParaRPr lang="en-GB" altLang="cs-CZ" sz="2400" dirty="0">
              <a:solidFill>
                <a:srgbClr val="0000FF"/>
              </a:solidFill>
              <a:latin typeface="Arial" panose="020B0604020202020204" pitchFamily="34" charset="0"/>
            </a:endParaRPr>
          </a:p>
        </p:txBody>
      </p:sp>
      <p:sp>
        <p:nvSpPr>
          <p:cNvPr id="66563" name="Text Box 5">
            <a:extLst>
              <a:ext uri="{FF2B5EF4-FFF2-40B4-BE49-F238E27FC236}">
                <a16:creationId xmlns:a16="http://schemas.microsoft.com/office/drawing/2014/main" id="{CD05044F-5A56-4C20-8C80-5561F2ED2633}"/>
              </a:ext>
            </a:extLst>
          </p:cNvPr>
          <p:cNvSpPr txBox="1">
            <a:spLocks noChangeArrowheads="1"/>
          </p:cNvSpPr>
          <p:nvPr/>
        </p:nvSpPr>
        <p:spPr bwMode="auto">
          <a:xfrm>
            <a:off x="2640013" y="188913"/>
            <a:ext cx="69278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Suspendované částice</a:t>
            </a:r>
          </a:p>
        </p:txBody>
      </p:sp>
    </p:spTree>
    <p:extLst>
      <p:ext uri="{BB962C8B-B14F-4D97-AF65-F5344CB8AC3E}">
        <p14:creationId xmlns:p14="http://schemas.microsoft.com/office/powerpoint/2010/main" val="7447163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5731" name="Text Box 3">
            <a:extLst>
              <a:ext uri="{FF2B5EF4-FFF2-40B4-BE49-F238E27FC236}">
                <a16:creationId xmlns:a16="http://schemas.microsoft.com/office/drawing/2014/main" id="{FE761F5D-F792-49E5-9C2E-7B14C148217E}"/>
              </a:ext>
            </a:extLst>
          </p:cNvPr>
          <p:cNvSpPr txBox="1">
            <a:spLocks noChangeArrowheads="1"/>
          </p:cNvSpPr>
          <p:nvPr/>
        </p:nvSpPr>
        <p:spPr bwMode="auto">
          <a:xfrm>
            <a:off x="1703389" y="1052513"/>
            <a:ext cx="8785225" cy="519112"/>
          </a:xfrm>
          <a:prstGeom prst="rect">
            <a:avLst/>
          </a:prstGeom>
          <a:noFill/>
          <a:ln w="9525">
            <a:noFill/>
            <a:miter lim="800000"/>
            <a:headEnd/>
            <a:tailEnd/>
          </a:ln>
          <a:effectLst/>
        </p:spPr>
        <p:txBody>
          <a:bodyPr wrap="square">
            <a:spAutoFit/>
          </a:bodyPr>
          <a:lstStyle/>
          <a:p>
            <a:pPr>
              <a:defRPr/>
            </a:pPr>
            <a:endParaRPr lang="en-GB" sz="2800">
              <a:effectLst>
                <a:outerShdw blurRad="38100" dist="38100" dir="2700000" algn="tl">
                  <a:srgbClr val="C0C0C0"/>
                </a:outerShdw>
              </a:effectLst>
            </a:endParaRPr>
          </a:p>
        </p:txBody>
      </p:sp>
      <p:sp>
        <p:nvSpPr>
          <p:cNvPr id="67587" name="Text Box 4">
            <a:extLst>
              <a:ext uri="{FF2B5EF4-FFF2-40B4-BE49-F238E27FC236}">
                <a16:creationId xmlns:a16="http://schemas.microsoft.com/office/drawing/2014/main" id="{A9FC8DF3-87DD-4310-9AD0-4FC75A7E3895}"/>
              </a:ext>
            </a:extLst>
          </p:cNvPr>
          <p:cNvSpPr txBox="1">
            <a:spLocks noChangeArrowheads="1"/>
          </p:cNvSpPr>
          <p:nvPr/>
        </p:nvSpPr>
        <p:spPr bwMode="auto">
          <a:xfrm>
            <a:off x="1711325" y="2129731"/>
            <a:ext cx="878522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r>
              <a:rPr lang="cs-CZ" altLang="cs-CZ" sz="2400" dirty="0">
                <a:solidFill>
                  <a:srgbClr val="0000FF"/>
                </a:solidFill>
                <a:latin typeface="Arial" panose="020B0604020202020204" pitchFamily="34" charset="0"/>
              </a:rPr>
              <a:t>V současnosti je největší pozornost věnována částicím o velikosti (aerodynamickém průměru) </a:t>
            </a:r>
            <a:r>
              <a:rPr lang="cs-CZ" altLang="cs-CZ" sz="2400" dirty="0">
                <a:latin typeface="Arial" panose="020B0604020202020204" pitchFamily="34" charset="0"/>
              </a:rPr>
              <a:t>pod 10 µm (PM10),</a:t>
            </a:r>
            <a:r>
              <a:rPr lang="cs-CZ" altLang="cs-CZ" sz="2400" dirty="0">
                <a:solidFill>
                  <a:srgbClr val="0000FF"/>
                </a:solidFill>
                <a:latin typeface="Arial" panose="020B0604020202020204" pitchFamily="34" charset="0"/>
              </a:rPr>
              <a:t> které mohou pronikat do dýchacího traktu (inhalovatelná frakce). </a:t>
            </a:r>
          </a:p>
          <a:p>
            <a:pPr eaLnBrk="1" hangingPunct="1">
              <a:spcBef>
                <a:spcPct val="50000"/>
              </a:spcBef>
            </a:pPr>
            <a:r>
              <a:rPr lang="cs-CZ" altLang="cs-CZ" sz="2400" dirty="0">
                <a:latin typeface="Arial" panose="020B0604020202020204" pitchFamily="34" charset="0"/>
              </a:rPr>
              <a:t>Částice této frakce jsou rozdělovány do dvou skupin na základě odlišné velikosti, mechanismu vzniku, složení i chování v atmosféře.</a:t>
            </a:r>
            <a:endParaRPr lang="en-GB" altLang="cs-CZ" sz="2400" dirty="0">
              <a:latin typeface="Arial" panose="020B0604020202020204" pitchFamily="34" charset="0"/>
            </a:endParaRPr>
          </a:p>
        </p:txBody>
      </p:sp>
      <p:sp>
        <p:nvSpPr>
          <p:cNvPr id="67588" name="Text Box 5">
            <a:extLst>
              <a:ext uri="{FF2B5EF4-FFF2-40B4-BE49-F238E27FC236}">
                <a16:creationId xmlns:a16="http://schemas.microsoft.com/office/drawing/2014/main" id="{DCE973B0-D922-49D0-8B7D-191F47F04834}"/>
              </a:ext>
            </a:extLst>
          </p:cNvPr>
          <p:cNvSpPr txBox="1">
            <a:spLocks noChangeArrowheads="1"/>
          </p:cNvSpPr>
          <p:nvPr/>
        </p:nvSpPr>
        <p:spPr bwMode="auto">
          <a:xfrm>
            <a:off x="2088682" y="202019"/>
            <a:ext cx="80146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Suspendované částice – frakce PM10</a:t>
            </a:r>
          </a:p>
        </p:txBody>
      </p:sp>
    </p:spTree>
    <p:extLst>
      <p:ext uri="{BB962C8B-B14F-4D97-AF65-F5344CB8AC3E}">
        <p14:creationId xmlns:p14="http://schemas.microsoft.com/office/powerpoint/2010/main" val="32426284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4">
            <a:extLst>
              <a:ext uri="{FF2B5EF4-FFF2-40B4-BE49-F238E27FC236}">
                <a16:creationId xmlns:a16="http://schemas.microsoft.com/office/drawing/2014/main" id="{734F1EA8-1979-48D8-8DAB-43173F8D275E}"/>
              </a:ext>
            </a:extLst>
          </p:cNvPr>
          <p:cNvSpPr txBox="1">
            <a:spLocks noChangeArrowheads="1"/>
          </p:cNvSpPr>
          <p:nvPr/>
        </p:nvSpPr>
        <p:spPr bwMode="auto">
          <a:xfrm>
            <a:off x="266700" y="1444539"/>
            <a:ext cx="11534905" cy="437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20000"/>
              </a:spcBef>
            </a:pPr>
            <a:r>
              <a:rPr lang="cs-CZ" altLang="cs-CZ" sz="2400" dirty="0">
                <a:latin typeface="Arial" panose="020B0604020202020204" pitchFamily="34" charset="0"/>
              </a:rPr>
              <a:t>První skupinu tvoří částice o velikosti pod 2,5 µm (jemná, respirabilní frakce - PM2,5),</a:t>
            </a:r>
            <a:r>
              <a:rPr lang="cs-CZ" altLang="cs-CZ" sz="2400" dirty="0">
                <a:solidFill>
                  <a:srgbClr val="0000FF"/>
                </a:solidFill>
                <a:latin typeface="Arial" panose="020B0604020202020204" pitchFamily="34" charset="0"/>
              </a:rPr>
              <a:t> které vznikají v důsledku chemických reakcí, nukleací, kondenzací plynných emisí na povrchu vzniklých částic či koagulací nejjemnějších částic. </a:t>
            </a:r>
          </a:p>
          <a:p>
            <a:pPr eaLnBrk="1" hangingPunct="1">
              <a:spcBef>
                <a:spcPct val="20000"/>
              </a:spcBef>
            </a:pPr>
            <a:r>
              <a:rPr lang="cs-CZ" altLang="cs-CZ" sz="2400" dirty="0">
                <a:solidFill>
                  <a:srgbClr val="0000FF"/>
                </a:solidFill>
                <a:latin typeface="Arial" panose="020B0604020202020204" pitchFamily="34" charset="0"/>
              </a:rPr>
              <a:t>K jejich </a:t>
            </a:r>
            <a:r>
              <a:rPr lang="cs-CZ" altLang="cs-CZ" sz="2400" dirty="0">
                <a:latin typeface="Arial" panose="020B0604020202020204" pitchFamily="34" charset="0"/>
              </a:rPr>
              <a:t>hlavním zdrojům</a:t>
            </a:r>
            <a:r>
              <a:rPr lang="cs-CZ" altLang="cs-CZ" sz="2400" dirty="0">
                <a:solidFill>
                  <a:srgbClr val="0000FF"/>
                </a:solidFill>
                <a:latin typeface="Arial" panose="020B0604020202020204" pitchFamily="34" charset="0"/>
              </a:rPr>
              <a:t> patří spalování uhlí, pohonných hmot, dřeva, chemická výroba, transformace NOx a SO</a:t>
            </a:r>
            <a:r>
              <a:rPr lang="cs-CZ" altLang="cs-CZ" sz="2400" baseline="-25000" dirty="0">
                <a:solidFill>
                  <a:srgbClr val="0000FF"/>
                </a:solidFill>
                <a:latin typeface="Arial" panose="020B0604020202020204" pitchFamily="34" charset="0"/>
              </a:rPr>
              <a:t>2</a:t>
            </a:r>
            <a:r>
              <a:rPr lang="cs-CZ" altLang="cs-CZ" sz="2400" dirty="0">
                <a:solidFill>
                  <a:srgbClr val="0000FF"/>
                </a:solidFill>
                <a:latin typeface="Arial" panose="020B0604020202020204" pitchFamily="34" charset="0"/>
              </a:rPr>
              <a:t> v atmosféře (nukleace) a přeměna organických látek. </a:t>
            </a:r>
          </a:p>
          <a:p>
            <a:pPr eaLnBrk="1" hangingPunct="1">
              <a:spcBef>
                <a:spcPct val="20000"/>
              </a:spcBef>
            </a:pPr>
            <a:r>
              <a:rPr lang="cs-CZ" altLang="cs-CZ" sz="2400" dirty="0">
                <a:solidFill>
                  <a:srgbClr val="0000FF"/>
                </a:solidFill>
                <a:latin typeface="Arial" panose="020B0604020202020204" pitchFamily="34" charset="0"/>
              </a:rPr>
              <a:t>V </a:t>
            </a:r>
            <a:r>
              <a:rPr lang="cs-CZ" altLang="cs-CZ" sz="2400" dirty="0">
                <a:latin typeface="Arial" panose="020B0604020202020204" pitchFamily="34" charset="0"/>
              </a:rPr>
              <a:t>základním složení</a:t>
            </a:r>
            <a:r>
              <a:rPr lang="cs-CZ" altLang="cs-CZ" sz="2400" dirty="0">
                <a:solidFill>
                  <a:srgbClr val="0000FF"/>
                </a:solidFill>
                <a:latin typeface="Arial" panose="020B0604020202020204" pitchFamily="34" charset="0"/>
              </a:rPr>
              <a:t> těchto jemných částic převládají sírany, dusičnany, amonné ionty, elementární uhlík, organické látky a kovy. </a:t>
            </a:r>
          </a:p>
          <a:p>
            <a:pPr eaLnBrk="1" hangingPunct="1">
              <a:spcBef>
                <a:spcPct val="20000"/>
              </a:spcBef>
            </a:pPr>
            <a:r>
              <a:rPr lang="cs-CZ" altLang="cs-CZ" sz="2400" dirty="0">
                <a:latin typeface="Arial" panose="020B0604020202020204" pitchFamily="34" charset="0"/>
              </a:rPr>
              <a:t>Tyto částice setrvávají v atmosféře poměrně dlouhou dobu,</a:t>
            </a:r>
            <a:r>
              <a:rPr lang="cs-CZ" altLang="cs-CZ" sz="2400" dirty="0">
                <a:solidFill>
                  <a:srgbClr val="0000FF"/>
                </a:solidFill>
                <a:latin typeface="Arial" panose="020B0604020202020204" pitchFamily="34" charset="0"/>
              </a:rPr>
              <a:t> která umožňuje jejich transport i na velké vzdálenosti v rámci pohybu vzdušných mas.</a:t>
            </a:r>
            <a:endParaRPr lang="en-GB" altLang="cs-CZ" sz="2400" dirty="0">
              <a:solidFill>
                <a:srgbClr val="0000FF"/>
              </a:solidFill>
              <a:latin typeface="Arial" panose="020B0604020202020204" pitchFamily="34" charset="0"/>
            </a:endParaRPr>
          </a:p>
        </p:txBody>
      </p:sp>
      <p:sp>
        <p:nvSpPr>
          <p:cNvPr id="68611" name="Text Box 5">
            <a:extLst>
              <a:ext uri="{FF2B5EF4-FFF2-40B4-BE49-F238E27FC236}">
                <a16:creationId xmlns:a16="http://schemas.microsoft.com/office/drawing/2014/main" id="{BCD6CDFB-18A4-4178-9044-303FBF4ECF44}"/>
              </a:ext>
            </a:extLst>
          </p:cNvPr>
          <p:cNvSpPr txBox="1">
            <a:spLocks noChangeArrowheads="1"/>
          </p:cNvSpPr>
          <p:nvPr/>
        </p:nvSpPr>
        <p:spPr bwMode="auto">
          <a:xfrm>
            <a:off x="2640013" y="188913"/>
            <a:ext cx="69278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Suspendované částice – frakce PM2,5</a:t>
            </a:r>
          </a:p>
        </p:txBody>
      </p:sp>
    </p:spTree>
    <p:extLst>
      <p:ext uri="{BB962C8B-B14F-4D97-AF65-F5344CB8AC3E}">
        <p14:creationId xmlns:p14="http://schemas.microsoft.com/office/powerpoint/2010/main" val="815025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3">
            <a:extLst>
              <a:ext uri="{FF2B5EF4-FFF2-40B4-BE49-F238E27FC236}">
                <a16:creationId xmlns:a16="http://schemas.microsoft.com/office/drawing/2014/main" id="{40ED7E56-0127-4EBD-8393-CA8637337A8C}"/>
              </a:ext>
            </a:extLst>
          </p:cNvPr>
          <p:cNvSpPr txBox="1">
            <a:spLocks noChangeArrowheads="1"/>
          </p:cNvSpPr>
          <p:nvPr/>
        </p:nvSpPr>
        <p:spPr bwMode="auto">
          <a:xfrm>
            <a:off x="1703387" y="1281700"/>
            <a:ext cx="8785225"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r>
              <a:rPr lang="cs-CZ" altLang="cs-CZ" sz="2400" dirty="0">
                <a:latin typeface="Arial" panose="020B0604020202020204" pitchFamily="34" charset="0"/>
              </a:rPr>
              <a:t>Druhou skupinu tvoří částice o velikosti v rozmezí 2,5 - 10 µm (hrubá frakce, PM2,5-10). </a:t>
            </a:r>
          </a:p>
          <a:p>
            <a:pPr eaLnBrk="1" hangingPunct="1">
              <a:spcBef>
                <a:spcPct val="50000"/>
              </a:spcBef>
            </a:pPr>
            <a:r>
              <a:rPr lang="cs-CZ" altLang="cs-CZ" sz="2400" dirty="0">
                <a:solidFill>
                  <a:srgbClr val="0000FF"/>
                </a:solidFill>
                <a:latin typeface="Arial" panose="020B0604020202020204" pitchFamily="34" charset="0"/>
              </a:rPr>
              <a:t>Tyto částice vznikají </a:t>
            </a:r>
            <a:r>
              <a:rPr lang="cs-CZ" altLang="cs-CZ" sz="2400" dirty="0">
                <a:latin typeface="Arial" panose="020B0604020202020204" pitchFamily="34" charset="0"/>
              </a:rPr>
              <a:t>mechanickým obrušováním (drcením, mletím, otěr povrchu) a vířením prachu. </a:t>
            </a:r>
          </a:p>
          <a:p>
            <a:pPr eaLnBrk="1" hangingPunct="1">
              <a:spcBef>
                <a:spcPct val="50000"/>
              </a:spcBef>
            </a:pPr>
            <a:r>
              <a:rPr lang="cs-CZ" altLang="cs-CZ" sz="2400" dirty="0">
                <a:solidFill>
                  <a:srgbClr val="0000FF"/>
                </a:solidFill>
                <a:latin typeface="Arial" panose="020B0604020202020204" pitchFamily="34" charset="0"/>
              </a:rPr>
              <a:t>K jejich </a:t>
            </a:r>
            <a:r>
              <a:rPr lang="cs-CZ" altLang="cs-CZ" sz="2400" dirty="0">
                <a:latin typeface="Arial" panose="020B0604020202020204" pitchFamily="34" charset="0"/>
              </a:rPr>
              <a:t>hlavním zdrojům</a:t>
            </a:r>
            <a:r>
              <a:rPr lang="cs-CZ" altLang="cs-CZ" sz="2400" dirty="0">
                <a:solidFill>
                  <a:srgbClr val="0000FF"/>
                </a:solidFill>
                <a:latin typeface="Arial" panose="020B0604020202020204" pitchFamily="34" charset="0"/>
              </a:rPr>
              <a:t> v ovzduší patří různé průmyslové prachy, dobývání v lomech, stavební činnost, prach z vozovek a obdělávání půdy. </a:t>
            </a:r>
          </a:p>
          <a:p>
            <a:pPr eaLnBrk="1" hangingPunct="1">
              <a:spcBef>
                <a:spcPct val="50000"/>
              </a:spcBef>
            </a:pPr>
            <a:r>
              <a:rPr lang="cs-CZ" altLang="cs-CZ" sz="2400" dirty="0">
                <a:solidFill>
                  <a:srgbClr val="0000FF"/>
                </a:solidFill>
                <a:latin typeface="Arial" panose="020B0604020202020204" pitchFamily="34" charset="0"/>
              </a:rPr>
              <a:t>Tato frakce také zahrnuje </a:t>
            </a:r>
            <a:r>
              <a:rPr lang="cs-CZ" altLang="cs-CZ" sz="2400" dirty="0">
                <a:latin typeface="Arial" panose="020B0604020202020204" pitchFamily="34" charset="0"/>
              </a:rPr>
              <a:t>různé biotické částice</a:t>
            </a:r>
            <a:r>
              <a:rPr lang="cs-CZ" altLang="cs-CZ" sz="2400" dirty="0">
                <a:solidFill>
                  <a:srgbClr val="0000FF"/>
                </a:solidFill>
                <a:latin typeface="Arial" panose="020B0604020202020204" pitchFamily="34" charset="0"/>
              </a:rPr>
              <a:t> jako jsou bakterie, spóry, pyl, částečky rostlin. </a:t>
            </a:r>
          </a:p>
        </p:txBody>
      </p:sp>
      <p:sp>
        <p:nvSpPr>
          <p:cNvPr id="69635" name="Text Box 4">
            <a:extLst>
              <a:ext uri="{FF2B5EF4-FFF2-40B4-BE49-F238E27FC236}">
                <a16:creationId xmlns:a16="http://schemas.microsoft.com/office/drawing/2014/main" id="{603FD684-96D3-4B6A-9C1A-095EC557BC62}"/>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Suspendované částice – frakce PM2,5-10</a:t>
            </a:r>
          </a:p>
        </p:txBody>
      </p:sp>
    </p:spTree>
    <p:extLst>
      <p:ext uri="{BB962C8B-B14F-4D97-AF65-F5344CB8AC3E}">
        <p14:creationId xmlns:p14="http://schemas.microsoft.com/office/powerpoint/2010/main" val="229408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a:extLst>
              <a:ext uri="{FF2B5EF4-FFF2-40B4-BE49-F238E27FC236}">
                <a16:creationId xmlns:a16="http://schemas.microsoft.com/office/drawing/2014/main" id="{6ACDC569-59BB-4E38-B045-82D4944ACC53}"/>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Atmosférické aerosoly</a:t>
            </a:r>
          </a:p>
        </p:txBody>
      </p:sp>
      <p:sp>
        <p:nvSpPr>
          <p:cNvPr id="4099" name="Rectangle 3">
            <a:extLst>
              <a:ext uri="{FF2B5EF4-FFF2-40B4-BE49-F238E27FC236}">
                <a16:creationId xmlns:a16="http://schemas.microsoft.com/office/drawing/2014/main" id="{50F85F6F-4FA6-4C38-AF26-0D6E657D49B6}"/>
              </a:ext>
            </a:extLst>
          </p:cNvPr>
          <p:cNvSpPr>
            <a:spLocks noChangeArrowheads="1"/>
          </p:cNvSpPr>
          <p:nvPr/>
        </p:nvSpPr>
        <p:spPr bwMode="auto">
          <a:xfrm>
            <a:off x="1524000" y="2333625"/>
            <a:ext cx="18415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br>
              <a:rPr kumimoji="0" lang="cs-CZ" altLang="cs-CZ" sz="800" b="0">
                <a:solidFill>
                  <a:schemeClr val="tx1"/>
                </a:solidFill>
                <a:latin typeface="Arial" panose="020B0604020202020204" pitchFamily="34" charset="0"/>
              </a:rPr>
            </a:br>
            <a:endParaRPr kumimoji="0" lang="cs-CZ" altLang="cs-CZ" sz="1800" b="0">
              <a:solidFill>
                <a:schemeClr val="tx1"/>
              </a:solidFill>
              <a:latin typeface="Arial" panose="020B0604020202020204" pitchFamily="34" charset="0"/>
            </a:endParaRPr>
          </a:p>
          <a:p>
            <a:endParaRPr kumimoji="0" lang="cs-CZ" altLang="cs-CZ" sz="1800" b="0">
              <a:solidFill>
                <a:schemeClr val="tx1"/>
              </a:solidFill>
              <a:latin typeface="Arial" panose="020B0604020202020204" pitchFamily="34" charset="0"/>
            </a:endParaRPr>
          </a:p>
        </p:txBody>
      </p:sp>
      <p:sp>
        <p:nvSpPr>
          <p:cNvPr id="4100" name="Text Box 10">
            <a:extLst>
              <a:ext uri="{FF2B5EF4-FFF2-40B4-BE49-F238E27FC236}">
                <a16:creationId xmlns:a16="http://schemas.microsoft.com/office/drawing/2014/main" id="{65261452-C37E-4E1D-8EE0-D7B4B62011B1}"/>
              </a:ext>
            </a:extLst>
          </p:cNvPr>
          <p:cNvSpPr txBox="1">
            <a:spLocks noChangeArrowheads="1"/>
          </p:cNvSpPr>
          <p:nvPr/>
        </p:nvSpPr>
        <p:spPr bwMode="auto">
          <a:xfrm>
            <a:off x="1246188" y="981076"/>
            <a:ext cx="91440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r>
              <a:rPr kumimoji="0" lang="cs-CZ" altLang="cs-CZ" sz="2400" dirty="0">
                <a:solidFill>
                  <a:srgbClr val="0000FF"/>
                </a:solidFill>
                <a:latin typeface="Arial" panose="020B0604020202020204" pitchFamily="34" charset="0"/>
              </a:rPr>
              <a:t>Termín</a:t>
            </a:r>
            <a:r>
              <a:rPr kumimoji="0" lang="cs-CZ" altLang="cs-CZ" sz="2400" dirty="0">
                <a:latin typeface="Arial" panose="020B0604020202020204" pitchFamily="34" charset="0"/>
              </a:rPr>
              <a:t> </a:t>
            </a:r>
            <a:r>
              <a:rPr kumimoji="0" lang="cs-CZ" altLang="cs-CZ" sz="2400" u="sng" dirty="0">
                <a:latin typeface="Arial" panose="020B0604020202020204" pitchFamily="34" charset="0"/>
              </a:rPr>
              <a:t>aerosol</a:t>
            </a:r>
            <a:r>
              <a:rPr kumimoji="0" lang="cs-CZ" altLang="cs-CZ" sz="2400" dirty="0">
                <a:latin typeface="Arial" panose="020B0604020202020204" pitchFamily="34" charset="0"/>
              </a:rPr>
              <a:t> </a:t>
            </a:r>
            <a:r>
              <a:rPr kumimoji="0" lang="cs-CZ" altLang="cs-CZ" sz="2400" dirty="0">
                <a:solidFill>
                  <a:srgbClr val="0000FF"/>
                </a:solidFill>
                <a:latin typeface="Arial" panose="020B0604020202020204" pitchFamily="34" charset="0"/>
              </a:rPr>
              <a:t>byl poprvé použit v roce 1920 v odborné meteorologické literatuře a je obdobou termínu hydrosol, označující </a:t>
            </a:r>
            <a:r>
              <a:rPr kumimoji="0" lang="cs-CZ" altLang="cs-CZ" sz="2400" dirty="0">
                <a:latin typeface="Arial" panose="020B0604020202020204" pitchFamily="34" charset="0"/>
              </a:rPr>
              <a:t>suspenzi pevné hmoty v kapalině</a:t>
            </a:r>
            <a:r>
              <a:rPr kumimoji="0" lang="cs-CZ" altLang="cs-CZ" sz="2400" dirty="0">
                <a:solidFill>
                  <a:srgbClr val="0000FF"/>
                </a:solidFill>
                <a:latin typeface="Arial" panose="020B0604020202020204" pitchFamily="34" charset="0"/>
              </a:rPr>
              <a:t>. </a:t>
            </a:r>
          </a:p>
          <a:p>
            <a:pPr eaLnBrk="1" hangingPunct="1">
              <a:spcBef>
                <a:spcPct val="50000"/>
              </a:spcBef>
            </a:pPr>
            <a:r>
              <a:rPr kumimoji="0" lang="cs-CZ" altLang="cs-CZ" sz="2400" u="sng" dirty="0">
                <a:latin typeface="Arial" panose="020B0604020202020204" pitchFamily="34" charset="0"/>
              </a:rPr>
              <a:t>Atmosférický aerosol</a:t>
            </a:r>
            <a:r>
              <a:rPr kumimoji="0" lang="cs-CZ" altLang="cs-CZ" sz="2400"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je obecně definován jako </a:t>
            </a:r>
            <a:r>
              <a:rPr kumimoji="0" lang="cs-CZ" altLang="cs-CZ" sz="2400" dirty="0">
                <a:latin typeface="Arial" panose="020B0604020202020204" pitchFamily="34" charset="0"/>
              </a:rPr>
              <a:t>soubor tuhých, kapalných nebo směsných částic o velikosti v rozsahu 1 nm -100 </a:t>
            </a:r>
            <a:r>
              <a:rPr kumimoji="0" lang="cs-CZ" altLang="cs-CZ" sz="2400" dirty="0">
                <a:latin typeface="Symbol" panose="05050102010706020507" pitchFamily="18" charset="2"/>
              </a:rPr>
              <a:t>m</a:t>
            </a:r>
            <a:r>
              <a:rPr kumimoji="0" lang="cs-CZ" altLang="cs-CZ" sz="2400" dirty="0">
                <a:latin typeface="Arial" panose="020B0604020202020204" pitchFamily="34" charset="0"/>
              </a:rPr>
              <a:t>m</a:t>
            </a:r>
            <a:r>
              <a:rPr kumimoji="0" lang="cs-CZ" altLang="cs-CZ" sz="2400" dirty="0">
                <a:solidFill>
                  <a:srgbClr val="0000FF"/>
                </a:solidFill>
                <a:latin typeface="Arial" panose="020B0604020202020204" pitchFamily="34" charset="0"/>
              </a:rPr>
              <a:t>, suspendovaných v atmosféře minimálně po dobu umožňující jejich detekci. </a:t>
            </a:r>
          </a:p>
          <a:p>
            <a:pPr eaLnBrk="1" hangingPunct="1">
              <a:spcBef>
                <a:spcPct val="50000"/>
              </a:spcBef>
            </a:pPr>
            <a:r>
              <a:rPr kumimoji="0" lang="cs-CZ" altLang="cs-CZ" sz="2400" dirty="0">
                <a:latin typeface="Arial" panose="020B0604020202020204" pitchFamily="34" charset="0"/>
              </a:rPr>
              <a:t>Atmosférický aerosol</a:t>
            </a:r>
            <a:r>
              <a:rPr kumimoji="0" lang="cs-CZ" altLang="cs-CZ" sz="2400"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je všudypřítomnou složkou atmosféry Země. </a:t>
            </a:r>
          </a:p>
          <a:p>
            <a:pPr eaLnBrk="1" hangingPunct="1">
              <a:spcBef>
                <a:spcPct val="50000"/>
              </a:spcBef>
            </a:pPr>
            <a:r>
              <a:rPr kumimoji="0" lang="cs-CZ" altLang="cs-CZ" sz="2400" dirty="0">
                <a:solidFill>
                  <a:srgbClr val="0000FF"/>
                </a:solidFill>
                <a:latin typeface="Arial" panose="020B0604020202020204" pitchFamily="34" charset="0"/>
              </a:rPr>
              <a:t>Významně se podílí na důležitých atmosférických dějích jako je vznik srážek a teplotní bilance Země. </a:t>
            </a:r>
          </a:p>
        </p:txBody>
      </p:sp>
    </p:spTree>
    <p:extLst>
      <p:ext uri="{BB962C8B-B14F-4D97-AF65-F5344CB8AC3E}">
        <p14:creationId xmlns:p14="http://schemas.microsoft.com/office/powerpoint/2010/main" val="22529149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3">
            <a:extLst>
              <a:ext uri="{FF2B5EF4-FFF2-40B4-BE49-F238E27FC236}">
                <a16:creationId xmlns:a16="http://schemas.microsoft.com/office/drawing/2014/main" id="{D4AC522A-BB8D-4DE8-B657-EB91B508EE10}"/>
              </a:ext>
            </a:extLst>
          </p:cNvPr>
          <p:cNvSpPr txBox="1">
            <a:spLocks noChangeArrowheads="1"/>
          </p:cNvSpPr>
          <p:nvPr/>
        </p:nvSpPr>
        <p:spPr bwMode="auto">
          <a:xfrm>
            <a:off x="1703387" y="1519695"/>
            <a:ext cx="878522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r>
              <a:rPr lang="cs-CZ" altLang="cs-CZ" sz="2400" dirty="0">
                <a:solidFill>
                  <a:srgbClr val="0000FF"/>
                </a:solidFill>
                <a:latin typeface="Arial" panose="020B0604020202020204" pitchFamily="34" charset="0"/>
              </a:rPr>
              <a:t>Významným zdrojem jsou i </a:t>
            </a:r>
            <a:r>
              <a:rPr lang="cs-CZ" altLang="cs-CZ" sz="2400" dirty="0">
                <a:latin typeface="Arial" panose="020B0604020202020204" pitchFamily="34" charset="0"/>
              </a:rPr>
              <a:t>spalovací procesy</a:t>
            </a:r>
            <a:r>
              <a:rPr lang="cs-CZ" altLang="cs-CZ" sz="2400" dirty="0">
                <a:solidFill>
                  <a:srgbClr val="0000FF"/>
                </a:solidFill>
                <a:latin typeface="Arial" panose="020B0604020202020204" pitchFamily="34" charset="0"/>
              </a:rPr>
              <a:t> (uhlí, oleje, nafta) spojené s emisemi částeček paliva a sazí. </a:t>
            </a:r>
          </a:p>
          <a:p>
            <a:pPr eaLnBrk="1" hangingPunct="1">
              <a:spcBef>
                <a:spcPct val="50000"/>
              </a:spcBef>
            </a:pPr>
            <a:r>
              <a:rPr lang="cs-CZ" altLang="cs-CZ" sz="2400" dirty="0">
                <a:latin typeface="Arial" panose="020B0604020202020204" pitchFamily="34" charset="0"/>
              </a:rPr>
              <a:t>Hlavní složkou</a:t>
            </a:r>
            <a:r>
              <a:rPr lang="cs-CZ" altLang="cs-CZ" sz="2400" dirty="0">
                <a:solidFill>
                  <a:srgbClr val="0000FF"/>
                </a:solidFill>
                <a:latin typeface="Arial" panose="020B0604020202020204" pitchFamily="34" charset="0"/>
              </a:rPr>
              <a:t> těchto částic je krystalický materiál, oxidy kovů (Si, Al, Ti, Fe), CaCO</a:t>
            </a:r>
            <a:r>
              <a:rPr lang="cs-CZ" altLang="cs-CZ" sz="2400" baseline="-25000" dirty="0">
                <a:solidFill>
                  <a:srgbClr val="0000FF"/>
                </a:solidFill>
                <a:latin typeface="Arial" panose="020B0604020202020204" pitchFamily="34" charset="0"/>
              </a:rPr>
              <a:t>3</a:t>
            </a:r>
            <a:r>
              <a:rPr lang="cs-CZ" altLang="cs-CZ" sz="2400" dirty="0">
                <a:solidFill>
                  <a:srgbClr val="0000FF"/>
                </a:solidFill>
                <a:latin typeface="Arial" panose="020B0604020202020204" pitchFamily="34" charset="0"/>
              </a:rPr>
              <a:t>, uhlíkaté agregace sazí a částečky pneumatik. </a:t>
            </a:r>
          </a:p>
          <a:p>
            <a:pPr eaLnBrk="1" hangingPunct="1">
              <a:spcBef>
                <a:spcPct val="50000"/>
              </a:spcBef>
            </a:pPr>
            <a:r>
              <a:rPr lang="cs-CZ" altLang="cs-CZ" sz="2400" dirty="0">
                <a:solidFill>
                  <a:srgbClr val="0000FF"/>
                </a:solidFill>
                <a:latin typeface="Arial" panose="020B0604020202020204" pitchFamily="34" charset="0"/>
              </a:rPr>
              <a:t>Tyto částice setrvávají v ovzduší po kratší dobu a jejich výskyt je omezen na blízké okolí zdroje (WHO, 2000). </a:t>
            </a:r>
            <a:endParaRPr lang="en-GB" altLang="cs-CZ" sz="2400" dirty="0">
              <a:solidFill>
                <a:srgbClr val="0000FF"/>
              </a:solidFill>
              <a:latin typeface="Arial" panose="020B0604020202020204" pitchFamily="34" charset="0"/>
            </a:endParaRPr>
          </a:p>
        </p:txBody>
      </p:sp>
      <p:sp>
        <p:nvSpPr>
          <p:cNvPr id="70659" name="Text Box 4">
            <a:extLst>
              <a:ext uri="{FF2B5EF4-FFF2-40B4-BE49-F238E27FC236}">
                <a16:creationId xmlns:a16="http://schemas.microsoft.com/office/drawing/2014/main" id="{C058601A-DB87-434B-AA2C-A149AF4F727B}"/>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Suspendované částice – frakce PM2,5-10</a:t>
            </a:r>
          </a:p>
        </p:txBody>
      </p:sp>
    </p:spTree>
    <p:extLst>
      <p:ext uri="{BB962C8B-B14F-4D97-AF65-F5344CB8AC3E}">
        <p14:creationId xmlns:p14="http://schemas.microsoft.com/office/powerpoint/2010/main" val="17752287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3">
            <a:extLst>
              <a:ext uri="{FF2B5EF4-FFF2-40B4-BE49-F238E27FC236}">
                <a16:creationId xmlns:a16="http://schemas.microsoft.com/office/drawing/2014/main" id="{B6463C90-22DA-452D-AF59-4D5D28EB39D7}"/>
              </a:ext>
            </a:extLst>
          </p:cNvPr>
          <p:cNvSpPr txBox="1">
            <a:spLocks noChangeArrowheads="1"/>
          </p:cNvSpPr>
          <p:nvPr/>
        </p:nvSpPr>
        <p:spPr bwMode="auto">
          <a:xfrm>
            <a:off x="1273177" y="1052513"/>
            <a:ext cx="9143999"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r>
              <a:rPr lang="cs-CZ" altLang="cs-CZ" sz="2400" dirty="0">
                <a:latin typeface="Arial" panose="020B0604020202020204" pitchFamily="34" charset="0"/>
              </a:rPr>
              <a:t>Poměry zastoupení různých frakcí v ovzduší</a:t>
            </a:r>
            <a:r>
              <a:rPr lang="cs-CZ" altLang="cs-CZ" sz="2400" dirty="0">
                <a:solidFill>
                  <a:srgbClr val="0000FF"/>
                </a:solidFill>
                <a:latin typeface="Arial" panose="020B0604020202020204" pitchFamily="34" charset="0"/>
              </a:rPr>
              <a:t> městských aglomerací jsou odhadovány následovně: </a:t>
            </a:r>
          </a:p>
          <a:p>
            <a:pPr eaLnBrk="1" hangingPunct="1">
              <a:spcBef>
                <a:spcPct val="50000"/>
              </a:spcBef>
            </a:pPr>
            <a:r>
              <a:rPr lang="cs-CZ" altLang="cs-CZ" sz="2400" dirty="0">
                <a:solidFill>
                  <a:srgbClr val="0000FF"/>
                </a:solidFill>
                <a:latin typeface="Arial" panose="020B0604020202020204" pitchFamily="34" charset="0"/>
              </a:rPr>
              <a:t>Z </a:t>
            </a:r>
            <a:r>
              <a:rPr lang="cs-CZ" altLang="cs-CZ" sz="2400" dirty="0">
                <a:latin typeface="Arial" panose="020B0604020202020204" pitchFamily="34" charset="0"/>
              </a:rPr>
              <a:t>celkového množství suspendovaných částic (TSP)</a:t>
            </a:r>
            <a:r>
              <a:rPr lang="cs-CZ" altLang="cs-CZ" sz="2400" dirty="0">
                <a:solidFill>
                  <a:srgbClr val="0000FF"/>
                </a:solidFill>
                <a:latin typeface="Arial" panose="020B0604020202020204" pitchFamily="34" charset="0"/>
              </a:rPr>
              <a:t> v ovzduší tvoří PM10 kolem 80 % a podíl jemné frakce (PM2,5) na množství PM10 je 45 - 65 % (WHO, 2000). </a:t>
            </a:r>
          </a:p>
          <a:p>
            <a:pPr eaLnBrk="1" hangingPunct="1">
              <a:spcBef>
                <a:spcPct val="50000"/>
              </a:spcBef>
            </a:pPr>
            <a:r>
              <a:rPr lang="cs-CZ" altLang="cs-CZ" sz="2400" dirty="0">
                <a:solidFill>
                  <a:srgbClr val="0000FF"/>
                </a:solidFill>
                <a:latin typeface="Arial" panose="020B0604020202020204" pitchFamily="34" charset="0"/>
              </a:rPr>
              <a:t>Bogo et al. (2003) uvádí, že 60 % TSP tvoří částice PM10 a frakce PM10 obsahuje 72 % částic PM2,5. </a:t>
            </a:r>
          </a:p>
          <a:p>
            <a:pPr eaLnBrk="1" hangingPunct="1">
              <a:spcBef>
                <a:spcPct val="50000"/>
              </a:spcBef>
            </a:pPr>
            <a:r>
              <a:rPr lang="cs-CZ" altLang="cs-CZ" sz="2400" dirty="0">
                <a:solidFill>
                  <a:srgbClr val="0000FF"/>
                </a:solidFill>
                <a:latin typeface="Arial" panose="020B0604020202020204" pitchFamily="34" charset="0"/>
              </a:rPr>
              <a:t>80-ti procentní podíl frakce PM10 na celkové prašnosti TSP předpokládá i </a:t>
            </a:r>
            <a:r>
              <a:rPr lang="cs-CZ" altLang="cs-CZ" sz="2400" dirty="0">
                <a:latin typeface="Arial" panose="020B0604020202020204" pitchFamily="34" charset="0"/>
              </a:rPr>
              <a:t>česká legislativa</a:t>
            </a:r>
            <a:r>
              <a:rPr lang="cs-CZ" altLang="cs-CZ" sz="2400" dirty="0">
                <a:solidFill>
                  <a:srgbClr val="0000FF"/>
                </a:solidFill>
                <a:latin typeface="Arial" panose="020B0604020202020204" pitchFamily="34" charset="0"/>
              </a:rPr>
              <a:t> (viz Nařízení vlády č. 350/2002 Sb.).</a:t>
            </a:r>
            <a:endParaRPr lang="en-GB" altLang="cs-CZ" sz="2400" dirty="0">
              <a:solidFill>
                <a:srgbClr val="0000FF"/>
              </a:solidFill>
              <a:latin typeface="Arial" panose="020B0604020202020204" pitchFamily="34" charset="0"/>
            </a:endParaRPr>
          </a:p>
        </p:txBody>
      </p:sp>
      <p:sp>
        <p:nvSpPr>
          <p:cNvPr id="71683" name="Text Box 4">
            <a:extLst>
              <a:ext uri="{FF2B5EF4-FFF2-40B4-BE49-F238E27FC236}">
                <a16:creationId xmlns:a16="http://schemas.microsoft.com/office/drawing/2014/main" id="{C79A399B-4B2A-49A0-8909-BB1490F8E8A0}"/>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Celkové množství suspendovaných částic</a:t>
            </a:r>
          </a:p>
        </p:txBody>
      </p:sp>
    </p:spTree>
    <p:extLst>
      <p:ext uri="{BB962C8B-B14F-4D97-AF65-F5344CB8AC3E}">
        <p14:creationId xmlns:p14="http://schemas.microsoft.com/office/powerpoint/2010/main" val="40497103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3">
            <a:extLst>
              <a:ext uri="{FF2B5EF4-FFF2-40B4-BE49-F238E27FC236}">
                <a16:creationId xmlns:a16="http://schemas.microsoft.com/office/drawing/2014/main" id="{9AF5F5FE-9F3B-4EAF-BE5A-85488B7FF578}"/>
              </a:ext>
            </a:extLst>
          </p:cNvPr>
          <p:cNvSpPr txBox="1">
            <a:spLocks noChangeArrowheads="1"/>
          </p:cNvSpPr>
          <p:nvPr/>
        </p:nvSpPr>
        <p:spPr bwMode="auto">
          <a:xfrm>
            <a:off x="658813" y="1266131"/>
            <a:ext cx="9901237"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r>
              <a:rPr lang="cs-CZ" altLang="cs-CZ" sz="2400" dirty="0">
                <a:latin typeface="Arial" panose="020B0604020202020204" pitchFamily="34" charset="0"/>
              </a:rPr>
              <a:t>Na povrch částic se v atmosféře</a:t>
            </a:r>
            <a:r>
              <a:rPr lang="cs-CZ" altLang="cs-CZ" sz="2400" dirty="0">
                <a:solidFill>
                  <a:srgbClr val="0000FF"/>
                </a:solidFill>
                <a:latin typeface="Arial" panose="020B0604020202020204" pitchFamily="34" charset="0"/>
              </a:rPr>
              <a:t> váží nejrůznější semivolatilní organické látky - vyšší HCs, PANs, PAHs, alkyl-PAHs, nitro-PAHs, hydroxy-PAHs, oxo-PAHs, PCBs, OCPs, PCDDs/Fs, aromatické ketony, aldehydy, organické kyseliny, ftaláty a další. </a:t>
            </a:r>
          </a:p>
          <a:p>
            <a:pPr eaLnBrk="1" hangingPunct="1">
              <a:spcBef>
                <a:spcPct val="50000"/>
              </a:spcBef>
            </a:pPr>
            <a:r>
              <a:rPr lang="cs-CZ" altLang="cs-CZ" sz="2400" dirty="0">
                <a:latin typeface="Arial" panose="020B0604020202020204" pitchFamily="34" charset="0"/>
              </a:rPr>
              <a:t>Podíl jednotlivých zdrojů</a:t>
            </a:r>
            <a:r>
              <a:rPr lang="cs-CZ" altLang="cs-CZ" sz="2400" dirty="0">
                <a:solidFill>
                  <a:srgbClr val="0000FF"/>
                </a:solidFill>
                <a:latin typeface="Arial" panose="020B0604020202020204" pitchFamily="34" charset="0"/>
              </a:rPr>
              <a:t> na těchto látkách se odhaduje na 42 % z dopravy, 22 % z průmyslu, 11 % z rafinérií a energetických zdrojů a 9 % z lokálních topenišť (Berdowski et al., 1997). </a:t>
            </a:r>
          </a:p>
          <a:p>
            <a:pPr eaLnBrk="1" hangingPunct="1">
              <a:spcBef>
                <a:spcPct val="50000"/>
              </a:spcBef>
            </a:pPr>
            <a:r>
              <a:rPr lang="cs-CZ" altLang="cs-CZ" sz="2400" dirty="0">
                <a:solidFill>
                  <a:srgbClr val="0000FF"/>
                </a:solidFill>
                <a:latin typeface="Arial" panose="020B0604020202020204" pitchFamily="34" charset="0"/>
              </a:rPr>
              <a:t>Tyto látky se stávají součástí částic zejména v důsledku nukleace, kondenzace a koagulace, fázové distribuce či chemických transformací. </a:t>
            </a:r>
          </a:p>
        </p:txBody>
      </p:sp>
      <p:sp>
        <p:nvSpPr>
          <p:cNvPr id="72707" name="Text Box 4">
            <a:extLst>
              <a:ext uri="{FF2B5EF4-FFF2-40B4-BE49-F238E27FC236}">
                <a16:creationId xmlns:a16="http://schemas.microsoft.com/office/drawing/2014/main" id="{46488862-D1BB-4EDC-9C5D-7523F3ECF6FD}"/>
              </a:ext>
            </a:extLst>
          </p:cNvPr>
          <p:cNvSpPr txBox="1">
            <a:spLocks noChangeArrowheads="1"/>
          </p:cNvSpPr>
          <p:nvPr/>
        </p:nvSpPr>
        <p:spPr bwMode="auto">
          <a:xfrm>
            <a:off x="1123471" y="251543"/>
            <a:ext cx="91603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Suspendované částice – povrchové interakce</a:t>
            </a:r>
          </a:p>
        </p:txBody>
      </p:sp>
    </p:spTree>
    <p:extLst>
      <p:ext uri="{BB962C8B-B14F-4D97-AF65-F5344CB8AC3E}">
        <p14:creationId xmlns:p14="http://schemas.microsoft.com/office/powerpoint/2010/main" val="42140936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3">
            <a:extLst>
              <a:ext uri="{FF2B5EF4-FFF2-40B4-BE49-F238E27FC236}">
                <a16:creationId xmlns:a16="http://schemas.microsoft.com/office/drawing/2014/main" id="{9B7399E7-BAFB-4D4C-A4A1-1B3E541F135F}"/>
              </a:ext>
            </a:extLst>
          </p:cNvPr>
          <p:cNvSpPr txBox="1">
            <a:spLocks noChangeArrowheads="1"/>
          </p:cNvSpPr>
          <p:nvPr/>
        </p:nvSpPr>
        <p:spPr bwMode="auto">
          <a:xfrm>
            <a:off x="2640013" y="188913"/>
            <a:ext cx="69278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Suspendované částice – účinky</a:t>
            </a:r>
          </a:p>
        </p:txBody>
      </p:sp>
      <p:sp>
        <p:nvSpPr>
          <p:cNvPr id="74755" name="Text Box 4">
            <a:extLst>
              <a:ext uri="{FF2B5EF4-FFF2-40B4-BE49-F238E27FC236}">
                <a16:creationId xmlns:a16="http://schemas.microsoft.com/office/drawing/2014/main" id="{1760B54A-9EF4-4A4E-B1AB-1E1D29846C2D}"/>
              </a:ext>
            </a:extLst>
          </p:cNvPr>
          <p:cNvSpPr txBox="1">
            <a:spLocks noChangeArrowheads="1"/>
          </p:cNvSpPr>
          <p:nvPr/>
        </p:nvSpPr>
        <p:spPr bwMode="auto">
          <a:xfrm>
            <a:off x="1026983" y="1665288"/>
            <a:ext cx="10060117" cy="3564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20000"/>
              </a:spcBef>
            </a:pPr>
            <a:r>
              <a:rPr lang="cs-CZ" altLang="cs-CZ" sz="2400" dirty="0">
                <a:latin typeface="Arial" panose="020B0604020202020204" pitchFamily="34" charset="0"/>
              </a:rPr>
              <a:t>Jemné prašné částice mají významnou schopnost pronikat hluboko do respiračního traktu</a:t>
            </a:r>
            <a:r>
              <a:rPr lang="cs-CZ" altLang="cs-CZ" sz="2400" dirty="0">
                <a:solidFill>
                  <a:srgbClr val="0000FF"/>
                </a:solidFill>
                <a:latin typeface="Arial" panose="020B0604020202020204" pitchFamily="34" charset="0"/>
              </a:rPr>
              <a:t> (částice frakce PM2,5 pronikají až do plicních sklípků). </a:t>
            </a:r>
          </a:p>
          <a:p>
            <a:pPr eaLnBrk="1" hangingPunct="1">
              <a:spcBef>
                <a:spcPct val="20000"/>
              </a:spcBef>
            </a:pPr>
            <a:r>
              <a:rPr lang="cs-CZ" altLang="cs-CZ" sz="2400" dirty="0">
                <a:solidFill>
                  <a:srgbClr val="0000FF"/>
                </a:solidFill>
                <a:latin typeface="Arial" panose="020B0604020202020204" pitchFamily="34" charset="0"/>
              </a:rPr>
              <a:t>V této souvislosti jsou zmiňovány především </a:t>
            </a:r>
            <a:r>
              <a:rPr lang="cs-CZ" altLang="cs-CZ" sz="2400" dirty="0">
                <a:latin typeface="Arial" panose="020B0604020202020204" pitchFamily="34" charset="0"/>
              </a:rPr>
              <a:t>obtíže při dýchání, zhoršení zdravotního stavu</a:t>
            </a:r>
            <a:r>
              <a:rPr lang="cs-CZ" altLang="cs-CZ" sz="2400" dirty="0">
                <a:solidFill>
                  <a:srgbClr val="0000FF"/>
                </a:solidFill>
                <a:latin typeface="Arial" panose="020B0604020202020204" pitchFamily="34" charset="0"/>
              </a:rPr>
              <a:t> u astmatiků a dalších plicních onemocnění. </a:t>
            </a:r>
          </a:p>
          <a:p>
            <a:pPr eaLnBrk="1" hangingPunct="1">
              <a:spcBef>
                <a:spcPct val="20000"/>
              </a:spcBef>
            </a:pPr>
            <a:r>
              <a:rPr lang="cs-CZ" altLang="cs-CZ" sz="2400" dirty="0">
                <a:latin typeface="Arial" panose="020B0604020202020204" pitchFamily="34" charset="0"/>
              </a:rPr>
              <a:t>Dlouhodobá expozice</a:t>
            </a:r>
            <a:r>
              <a:rPr lang="cs-CZ" altLang="cs-CZ" sz="2400" dirty="0">
                <a:solidFill>
                  <a:srgbClr val="0000FF"/>
                </a:solidFill>
                <a:latin typeface="Arial" panose="020B0604020202020204" pitchFamily="34" charset="0"/>
              </a:rPr>
              <a:t> zvýšeným hladinám částic může vést ke zvýšení mortality a zkrácení délky života, k výskytu kardiovaskulárních onemocnění, bronchitid a rakoviny plic.</a:t>
            </a:r>
            <a:endParaRPr lang="en-GB" altLang="cs-CZ" sz="2400" dirty="0">
              <a:solidFill>
                <a:srgbClr val="0000FF"/>
              </a:solidFill>
              <a:latin typeface="Arial" panose="020B0604020202020204" pitchFamily="34" charset="0"/>
            </a:endParaRPr>
          </a:p>
        </p:txBody>
      </p:sp>
    </p:spTree>
    <p:extLst>
      <p:ext uri="{BB962C8B-B14F-4D97-AF65-F5344CB8AC3E}">
        <p14:creationId xmlns:p14="http://schemas.microsoft.com/office/powerpoint/2010/main" val="14025889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3">
            <a:extLst>
              <a:ext uri="{FF2B5EF4-FFF2-40B4-BE49-F238E27FC236}">
                <a16:creationId xmlns:a16="http://schemas.microsoft.com/office/drawing/2014/main" id="{A0CA0F0A-11DB-44F1-B256-707D7C481804}"/>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Rozložení emisí PM</a:t>
            </a:r>
            <a:r>
              <a:rPr lang="cs-CZ" altLang="cs-CZ" sz="3200" baseline="-25000" dirty="0">
                <a:latin typeface="Arial" panose="020B0604020202020204" pitchFamily="34" charset="0"/>
              </a:rPr>
              <a:t>10</a:t>
            </a:r>
            <a:r>
              <a:rPr lang="cs-CZ" altLang="cs-CZ" sz="3200" dirty="0">
                <a:latin typeface="Arial" panose="020B0604020202020204" pitchFamily="34" charset="0"/>
              </a:rPr>
              <a:t> v ČR</a:t>
            </a:r>
          </a:p>
        </p:txBody>
      </p:sp>
      <p:pic>
        <p:nvPicPr>
          <p:cNvPr id="90115" name="Picture 9" descr="oII42x8PM10rp">
            <a:extLst>
              <a:ext uri="{FF2B5EF4-FFF2-40B4-BE49-F238E27FC236}">
                <a16:creationId xmlns:a16="http://schemas.microsoft.com/office/drawing/2014/main" id="{8E29CCA3-9139-4BBB-B642-91660B6A9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551" y="981075"/>
            <a:ext cx="7345363" cy="50561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5364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Obrázek 3">
            <a:extLst>
              <a:ext uri="{FF2B5EF4-FFF2-40B4-BE49-F238E27FC236}">
                <a16:creationId xmlns:a16="http://schemas.microsoft.com/office/drawing/2014/main" id="{D47D75EA-56A9-4392-8384-415F4443CD7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981076"/>
            <a:ext cx="5040312" cy="33448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5235" name="Obrázek 4">
            <a:extLst>
              <a:ext uri="{FF2B5EF4-FFF2-40B4-BE49-F238E27FC236}">
                <a16:creationId xmlns:a16="http://schemas.microsoft.com/office/drawing/2014/main" id="{AF3F73FE-DDDC-4D3B-A288-C5FA7E7373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4437063"/>
            <a:ext cx="5064125" cy="20558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2" name="Graf 11">
            <a:extLst>
              <a:ext uri="{FF2B5EF4-FFF2-40B4-BE49-F238E27FC236}">
                <a16:creationId xmlns:a16="http://schemas.microsoft.com/office/drawing/2014/main" id="{FB2EA4FA-C14F-4DFE-9AA1-2FA31E6573AC}"/>
              </a:ext>
            </a:extLst>
          </p:cNvPr>
          <p:cNvGraphicFramePr>
            <a:graphicFrameLocks/>
          </p:cNvGraphicFramePr>
          <p:nvPr>
            <p:extLst>
              <p:ext uri="{D42A27DB-BD31-4B8C-83A1-F6EECF244321}">
                <p14:modId xmlns:p14="http://schemas.microsoft.com/office/powerpoint/2010/main" val="3664358229"/>
              </p:ext>
            </p:extLst>
          </p:nvPr>
        </p:nvGraphicFramePr>
        <p:xfrm>
          <a:off x="6715126" y="889001"/>
          <a:ext cx="4011613" cy="5675313"/>
        </p:xfrm>
        <a:graphic>
          <a:graphicData uri="http://schemas.openxmlformats.org/drawingml/2006/chart">
            <c:chart xmlns:c="http://schemas.openxmlformats.org/drawingml/2006/chart" xmlns:r="http://schemas.openxmlformats.org/officeDocument/2006/relationships" r:id="rId4"/>
          </a:graphicData>
        </a:graphic>
      </p:graphicFrame>
      <p:pic>
        <p:nvPicPr>
          <p:cNvPr id="95237" name="Obrázek 5">
            <a:extLst>
              <a:ext uri="{FF2B5EF4-FFF2-40B4-BE49-F238E27FC236}">
                <a16:creationId xmlns:a16="http://schemas.microsoft.com/office/drawing/2014/main" id="{4D5FE1B6-FE30-4ED8-A580-10E97677F70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480551" y="84139"/>
            <a:ext cx="1152525" cy="115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8" name="Nadpis 1">
            <a:extLst>
              <a:ext uri="{FF2B5EF4-FFF2-40B4-BE49-F238E27FC236}">
                <a16:creationId xmlns:a16="http://schemas.microsoft.com/office/drawing/2014/main" id="{DD7D9A1F-6757-4F86-8075-69A94E0DA47A}"/>
              </a:ext>
            </a:extLst>
          </p:cNvPr>
          <p:cNvSpPr>
            <a:spLocks noGrp="1"/>
          </p:cNvSpPr>
          <p:nvPr>
            <p:ph type="title"/>
          </p:nvPr>
        </p:nvSpPr>
        <p:spPr bwMode="auto">
          <a:xfrm>
            <a:off x="1536701" y="198439"/>
            <a:ext cx="9096375" cy="5667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lnSpc>
                <a:spcPct val="100000"/>
              </a:lnSpc>
            </a:pPr>
            <a:r>
              <a:rPr lang="cs-CZ" altLang="cs-CZ" sz="3200" dirty="0">
                <a:solidFill>
                  <a:srgbClr val="FF0000"/>
                </a:solidFill>
                <a:latin typeface="Arial" panose="020B0604020202020204" pitchFamily="34" charset="0"/>
              </a:rPr>
              <a:t>Suspendované částice PM</a:t>
            </a:r>
            <a:r>
              <a:rPr lang="cs-CZ" altLang="cs-CZ" sz="3200" baseline="-25000" dirty="0">
                <a:solidFill>
                  <a:srgbClr val="FF0000"/>
                </a:solidFill>
                <a:latin typeface="Arial" panose="020B0604020202020204" pitchFamily="34" charset="0"/>
              </a:rPr>
              <a:t>10</a:t>
            </a:r>
          </a:p>
        </p:txBody>
      </p:sp>
    </p:spTree>
    <p:extLst>
      <p:ext uri="{BB962C8B-B14F-4D97-AF65-F5344CB8AC3E}">
        <p14:creationId xmlns:p14="http://schemas.microsoft.com/office/powerpoint/2010/main" val="36425942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Nadpis 1">
            <a:extLst>
              <a:ext uri="{FF2B5EF4-FFF2-40B4-BE49-F238E27FC236}">
                <a16:creationId xmlns:a16="http://schemas.microsoft.com/office/drawing/2014/main" id="{51606CC1-F8E1-4F74-979F-E0D6C9A48B13}"/>
              </a:ext>
            </a:extLst>
          </p:cNvPr>
          <p:cNvSpPr>
            <a:spLocks noGrp="1"/>
          </p:cNvSpPr>
          <p:nvPr>
            <p:ph type="title"/>
          </p:nvPr>
        </p:nvSpPr>
        <p:spPr bwMode="auto">
          <a:xfrm>
            <a:off x="1541464" y="188913"/>
            <a:ext cx="9109075" cy="647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lnSpc>
                <a:spcPct val="100000"/>
              </a:lnSpc>
            </a:pPr>
            <a:r>
              <a:rPr lang="cs-CZ" altLang="cs-CZ" sz="3200" dirty="0">
                <a:solidFill>
                  <a:srgbClr val="FF0000"/>
                </a:solidFill>
                <a:latin typeface="Arial" panose="020B0604020202020204" pitchFamily="34" charset="0"/>
              </a:rPr>
              <a:t>Počet dní s koncentracemi PM</a:t>
            </a:r>
            <a:r>
              <a:rPr lang="cs-CZ" altLang="cs-CZ" sz="3200" baseline="-25000" dirty="0">
                <a:solidFill>
                  <a:srgbClr val="FF0000"/>
                </a:solidFill>
                <a:latin typeface="Arial" panose="020B0604020202020204" pitchFamily="34" charset="0"/>
              </a:rPr>
              <a:t>10</a:t>
            </a:r>
            <a:r>
              <a:rPr lang="cs-CZ" altLang="cs-CZ" sz="3200" dirty="0">
                <a:solidFill>
                  <a:srgbClr val="FF0000"/>
                </a:solidFill>
                <a:latin typeface="Arial" panose="020B0604020202020204" pitchFamily="34" charset="0"/>
              </a:rPr>
              <a:t> &gt; 50 µg.m</a:t>
            </a:r>
            <a:r>
              <a:rPr lang="cs-CZ" altLang="cs-CZ" sz="3200" baseline="30000" dirty="0">
                <a:solidFill>
                  <a:srgbClr val="FF0000"/>
                </a:solidFill>
                <a:latin typeface="Arial" panose="020B0604020202020204" pitchFamily="34" charset="0"/>
              </a:rPr>
              <a:t>-3</a:t>
            </a:r>
          </a:p>
        </p:txBody>
      </p:sp>
      <p:pic>
        <p:nvPicPr>
          <p:cNvPr id="98307" name="Obrázek 3">
            <a:extLst>
              <a:ext uri="{FF2B5EF4-FFF2-40B4-BE49-F238E27FC236}">
                <a16:creationId xmlns:a16="http://schemas.microsoft.com/office/drawing/2014/main" id="{B3A77462-380C-41C3-9701-4DA8229B539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83775" y="84139"/>
            <a:ext cx="7493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ázek 2">
            <a:extLst>
              <a:ext uri="{FF2B5EF4-FFF2-40B4-BE49-F238E27FC236}">
                <a16:creationId xmlns:a16="http://schemas.microsoft.com/office/drawing/2014/main" id="{F42BFEF4-47F8-4AE0-8F2E-A011D14416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1052514"/>
            <a:ext cx="8785225" cy="5216525"/>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0451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Nadpis 1">
            <a:extLst>
              <a:ext uri="{FF2B5EF4-FFF2-40B4-BE49-F238E27FC236}">
                <a16:creationId xmlns:a16="http://schemas.microsoft.com/office/drawing/2014/main" id="{943899FB-4D4B-48EC-9C57-01D36434C58E}"/>
              </a:ext>
            </a:extLst>
          </p:cNvPr>
          <p:cNvSpPr>
            <a:spLocks noGrp="1"/>
          </p:cNvSpPr>
          <p:nvPr>
            <p:ph type="title"/>
          </p:nvPr>
        </p:nvSpPr>
        <p:spPr bwMode="auto">
          <a:xfrm>
            <a:off x="1524001" y="115888"/>
            <a:ext cx="9109075" cy="5762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lnSpc>
                <a:spcPct val="100000"/>
              </a:lnSpc>
            </a:pPr>
            <a:r>
              <a:rPr lang="cs-CZ" altLang="cs-CZ" sz="3200" dirty="0">
                <a:solidFill>
                  <a:srgbClr val="FF0000"/>
                </a:solidFill>
                <a:latin typeface="Arial" panose="020B0604020202020204" pitchFamily="34" charset="0"/>
              </a:rPr>
              <a:t>Evropský kontext PM</a:t>
            </a:r>
          </a:p>
        </p:txBody>
      </p:sp>
      <p:pic>
        <p:nvPicPr>
          <p:cNvPr id="101379" name="Obrázek 3">
            <a:extLst>
              <a:ext uri="{FF2B5EF4-FFF2-40B4-BE49-F238E27FC236}">
                <a16:creationId xmlns:a16="http://schemas.microsoft.com/office/drawing/2014/main" id="{B408AA8F-3E67-4911-8031-884BA2CE27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4239" y="1196975"/>
            <a:ext cx="7883525" cy="51196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5858A99F-E3A9-44C5-894B-01338F572C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51857" y="1125538"/>
            <a:ext cx="7853362" cy="51117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01381" name="Obrázek 5">
            <a:extLst>
              <a:ext uri="{FF2B5EF4-FFF2-40B4-BE49-F238E27FC236}">
                <a16:creationId xmlns:a16="http://schemas.microsoft.com/office/drawing/2014/main" id="{DB0726F7-5009-40D7-B7A0-34FE6692E49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25001" y="84139"/>
            <a:ext cx="1108075"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77680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a:extLst>
              <a:ext uri="{FF2B5EF4-FFF2-40B4-BE49-F238E27FC236}">
                <a16:creationId xmlns:a16="http://schemas.microsoft.com/office/drawing/2014/main" id="{8F282B44-DC76-4878-A4DC-311E0D9E8183}"/>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3214688" y="1125538"/>
            <a:ext cx="6121400" cy="4965700"/>
          </a:xfrm>
          <a:noFill/>
          <a:ln>
            <a:noFill/>
            <a:miter lim="800000"/>
            <a:headEnd/>
            <a:tailEnd/>
          </a:ln>
          <a:extLst>
            <a:ext uri="{909E8E84-426E-40DD-AFC4-6F175D3DCCD1}">
              <a14:hiddenFill xmlns:a14="http://schemas.microsoft.com/office/drawing/2010/main">
                <a:solidFill>
                  <a:srgbClr val="FFFFFF"/>
                </a:solidFill>
              </a14:hiddenFill>
            </a:ext>
          </a:extLst>
        </p:spPr>
      </p:pic>
      <p:sp>
        <p:nvSpPr>
          <p:cNvPr id="156675" name="Rectangle 3">
            <a:extLst>
              <a:ext uri="{FF2B5EF4-FFF2-40B4-BE49-F238E27FC236}">
                <a16:creationId xmlns:a16="http://schemas.microsoft.com/office/drawing/2014/main" id="{BC6694BC-41FA-4B0A-B612-1E6E52354CF8}"/>
              </a:ext>
            </a:extLst>
          </p:cNvPr>
          <p:cNvSpPr>
            <a:spLocks noRot="1" noChangeArrowheads="1"/>
          </p:cNvSpPr>
          <p:nvPr/>
        </p:nvSpPr>
        <p:spPr bwMode="auto">
          <a:xfrm>
            <a:off x="1524000" y="260350"/>
            <a:ext cx="914400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lnSpc>
                <a:spcPct val="70000"/>
              </a:lnSpc>
            </a:pPr>
            <a:r>
              <a:rPr lang="cs-CZ" altLang="cs-CZ" sz="3200" dirty="0">
                <a:latin typeface="Arial" panose="020B0604020202020204" pitchFamily="34" charset="0"/>
              </a:rPr>
              <a:t>Chemické a fotochemické procesy v atmosféře</a:t>
            </a:r>
            <a:endParaRPr lang="en-US" altLang="cs-CZ" sz="3200" dirty="0">
              <a:latin typeface="Arial" panose="020B0604020202020204" pitchFamily="34" charset="0"/>
            </a:endParaRPr>
          </a:p>
        </p:txBody>
      </p:sp>
    </p:spTree>
    <p:extLst>
      <p:ext uri="{BB962C8B-B14F-4D97-AF65-F5344CB8AC3E}">
        <p14:creationId xmlns:p14="http://schemas.microsoft.com/office/powerpoint/2010/main" val="999924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a:extLst>
              <a:ext uri="{FF2B5EF4-FFF2-40B4-BE49-F238E27FC236}">
                <a16:creationId xmlns:a16="http://schemas.microsoft.com/office/drawing/2014/main" id="{5824D9F2-FA1D-4D1C-962E-E1C39654293C}"/>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bwMode="auto">
          <a:xfrm>
            <a:off x="1774825" y="1125539"/>
            <a:ext cx="8642350" cy="4706937"/>
          </a:xfrm>
          <a:noFill/>
          <a:ln>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57699" name="Rectangle 3">
            <a:extLst>
              <a:ext uri="{FF2B5EF4-FFF2-40B4-BE49-F238E27FC236}">
                <a16:creationId xmlns:a16="http://schemas.microsoft.com/office/drawing/2014/main" id="{F066039E-72F0-4302-B728-B4AB4147070A}"/>
              </a:ext>
            </a:extLst>
          </p:cNvPr>
          <p:cNvSpPr>
            <a:spLocks noRot="1" noChangeArrowheads="1"/>
          </p:cNvSpPr>
          <p:nvPr/>
        </p:nvSpPr>
        <p:spPr bwMode="auto">
          <a:xfrm>
            <a:off x="1524000" y="260351"/>
            <a:ext cx="914400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lnSpc>
                <a:spcPct val="70000"/>
              </a:lnSpc>
            </a:pPr>
            <a:r>
              <a:rPr lang="cs-CZ" altLang="cs-CZ" sz="3200" dirty="0">
                <a:latin typeface="Arial" panose="020B0604020202020204" pitchFamily="34" charset="0"/>
              </a:rPr>
              <a:t>Chování stopových látek</a:t>
            </a:r>
            <a:endParaRPr lang="en-US" altLang="cs-CZ" sz="3200" dirty="0">
              <a:latin typeface="Arial" panose="020B0604020202020204" pitchFamily="34" charset="0"/>
            </a:endParaRPr>
          </a:p>
        </p:txBody>
      </p:sp>
    </p:spTree>
    <p:extLst>
      <p:ext uri="{BB962C8B-B14F-4D97-AF65-F5344CB8AC3E}">
        <p14:creationId xmlns:p14="http://schemas.microsoft.com/office/powerpoint/2010/main" val="948196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a:extLst>
              <a:ext uri="{FF2B5EF4-FFF2-40B4-BE49-F238E27FC236}">
                <a16:creationId xmlns:a16="http://schemas.microsoft.com/office/drawing/2014/main" id="{06EBB7DB-A0A9-40F4-8972-232F2FBA2DC9}"/>
              </a:ext>
            </a:extLst>
          </p:cNvPr>
          <p:cNvSpPr>
            <a:spLocks noChangeArrowheads="1"/>
          </p:cNvSpPr>
          <p:nvPr/>
        </p:nvSpPr>
        <p:spPr bwMode="auto">
          <a:xfrm>
            <a:off x="1524000" y="2333625"/>
            <a:ext cx="18415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br>
              <a:rPr kumimoji="0" lang="cs-CZ" altLang="cs-CZ" sz="800" b="0">
                <a:solidFill>
                  <a:schemeClr val="tx1"/>
                </a:solidFill>
                <a:latin typeface="Arial" panose="020B0604020202020204" pitchFamily="34" charset="0"/>
              </a:rPr>
            </a:br>
            <a:endParaRPr kumimoji="0" lang="cs-CZ" altLang="cs-CZ" sz="1800" b="0">
              <a:solidFill>
                <a:schemeClr val="tx1"/>
              </a:solidFill>
              <a:latin typeface="Arial" panose="020B0604020202020204" pitchFamily="34" charset="0"/>
            </a:endParaRPr>
          </a:p>
          <a:p>
            <a:endParaRPr kumimoji="0" lang="cs-CZ" altLang="cs-CZ" sz="1800" b="0">
              <a:solidFill>
                <a:schemeClr val="tx1"/>
              </a:solidFill>
              <a:latin typeface="Arial" panose="020B0604020202020204" pitchFamily="34" charset="0"/>
            </a:endParaRPr>
          </a:p>
        </p:txBody>
      </p:sp>
      <p:sp>
        <p:nvSpPr>
          <p:cNvPr id="5123" name="Text Box 4">
            <a:extLst>
              <a:ext uri="{FF2B5EF4-FFF2-40B4-BE49-F238E27FC236}">
                <a16:creationId xmlns:a16="http://schemas.microsoft.com/office/drawing/2014/main" id="{D4E69BDD-0359-4C99-99A9-4263CC7015A0}"/>
              </a:ext>
            </a:extLst>
          </p:cNvPr>
          <p:cNvSpPr txBox="1">
            <a:spLocks noChangeArrowheads="1"/>
          </p:cNvSpPr>
          <p:nvPr/>
        </p:nvSpPr>
        <p:spPr bwMode="auto">
          <a:xfrm>
            <a:off x="858981" y="981076"/>
            <a:ext cx="993616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r>
              <a:rPr kumimoji="0" lang="cs-CZ" altLang="cs-CZ" sz="2400" dirty="0">
                <a:solidFill>
                  <a:srgbClr val="0000FF"/>
                </a:solidFill>
                <a:latin typeface="Arial" panose="020B0604020202020204" pitchFamily="34" charset="0"/>
              </a:rPr>
              <a:t>Zároveň jsou koncentrace aerosolu v atmosféře, velikostní distribuce částic a případně množství na ně vázaných toxických látek předmětem sledování z důvodu působení na vegetaci, živočichy, lidské výtvory a lidské zdraví.</a:t>
            </a:r>
          </a:p>
        </p:txBody>
      </p:sp>
      <p:sp>
        <p:nvSpPr>
          <p:cNvPr id="5124" name="Text Box 5">
            <a:extLst>
              <a:ext uri="{FF2B5EF4-FFF2-40B4-BE49-F238E27FC236}">
                <a16:creationId xmlns:a16="http://schemas.microsoft.com/office/drawing/2014/main" id="{8011A90D-23CD-46E5-AA37-FDEE9AA56E7C}"/>
              </a:ext>
            </a:extLst>
          </p:cNvPr>
          <p:cNvSpPr txBox="1">
            <a:spLocks noChangeArrowheads="1"/>
          </p:cNvSpPr>
          <p:nvPr/>
        </p:nvSpPr>
        <p:spPr bwMode="auto">
          <a:xfrm>
            <a:off x="955964" y="2853392"/>
            <a:ext cx="10072253"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r>
              <a:rPr kumimoji="0" lang="cs-CZ" altLang="cs-CZ" sz="2400" dirty="0">
                <a:solidFill>
                  <a:srgbClr val="0000FF"/>
                </a:solidFill>
                <a:latin typeface="Arial" panose="020B0604020202020204" pitchFamily="34" charset="0"/>
              </a:rPr>
              <a:t>Jedním z nejdůležitějších parametrů ovlivňujících chování aerosolu v atmosféře je</a:t>
            </a:r>
            <a:r>
              <a:rPr kumimoji="0" lang="cs-CZ" altLang="cs-CZ" sz="2400" dirty="0">
                <a:solidFill>
                  <a:schemeClr val="tx1"/>
                </a:solidFill>
                <a:latin typeface="Arial" panose="020B0604020202020204" pitchFamily="34" charset="0"/>
              </a:rPr>
              <a:t> </a:t>
            </a:r>
            <a:r>
              <a:rPr kumimoji="0" lang="cs-CZ" altLang="cs-CZ" sz="2400" u="sng" dirty="0">
                <a:latin typeface="Arial" panose="020B0604020202020204" pitchFamily="34" charset="0"/>
              </a:rPr>
              <a:t>velikost jeho částic</a:t>
            </a:r>
            <a:r>
              <a:rPr kumimoji="0" lang="cs-CZ" altLang="cs-CZ" sz="2400" dirty="0">
                <a:latin typeface="Arial" panose="020B0604020202020204" pitchFamily="34" charset="0"/>
              </a:rPr>
              <a:t>. </a:t>
            </a:r>
          </a:p>
          <a:p>
            <a:pPr eaLnBrk="1" hangingPunct="1">
              <a:spcBef>
                <a:spcPct val="50000"/>
              </a:spcBef>
            </a:pPr>
            <a:r>
              <a:rPr kumimoji="0" lang="cs-CZ" altLang="cs-CZ" sz="2400" dirty="0">
                <a:latin typeface="Arial" panose="020B0604020202020204" pitchFamily="34" charset="0"/>
              </a:rPr>
              <a:t>Aerosolové částice s největší hustotou pravděpodobnosti výskytu</a:t>
            </a:r>
            <a:r>
              <a:rPr kumimoji="0" lang="cs-CZ" altLang="cs-CZ" sz="2400"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v atmosféře mají velikost kolem 0.3 </a:t>
            </a:r>
            <a:r>
              <a:rPr kumimoji="0" lang="cs-CZ" altLang="cs-CZ" sz="2400" dirty="0">
                <a:solidFill>
                  <a:srgbClr val="0000FF"/>
                </a:solidFill>
                <a:latin typeface="Symbol" panose="05050102010706020507" pitchFamily="18" charset="2"/>
              </a:rPr>
              <a:t>m</a:t>
            </a:r>
            <a:r>
              <a:rPr kumimoji="0" lang="cs-CZ" altLang="cs-CZ" sz="2400" dirty="0">
                <a:solidFill>
                  <a:srgbClr val="0000FF"/>
                </a:solidFill>
                <a:latin typeface="Arial" panose="020B0604020202020204" pitchFamily="34" charset="0"/>
              </a:rPr>
              <a:t>m, jsou tedy prostým okem nerozlišitelné (nejmenší jednoduše viditelné částice mají velikost větší než 50 </a:t>
            </a:r>
            <a:r>
              <a:rPr kumimoji="0" lang="cs-CZ" altLang="cs-CZ" sz="2400" dirty="0">
                <a:solidFill>
                  <a:srgbClr val="0000FF"/>
                </a:solidFill>
                <a:latin typeface="Symbol" panose="05050102010706020507" pitchFamily="18" charset="2"/>
              </a:rPr>
              <a:t>m</a:t>
            </a:r>
            <a:r>
              <a:rPr kumimoji="0" lang="cs-CZ" altLang="cs-CZ" sz="2400" dirty="0">
                <a:solidFill>
                  <a:srgbClr val="0000FF"/>
                </a:solidFill>
                <a:latin typeface="Arial" panose="020B0604020202020204" pitchFamily="34" charset="0"/>
              </a:rPr>
              <a:t>m). </a:t>
            </a:r>
          </a:p>
          <a:p>
            <a:pPr eaLnBrk="1" hangingPunct="1">
              <a:spcBef>
                <a:spcPct val="50000"/>
              </a:spcBef>
            </a:pPr>
            <a:r>
              <a:rPr kumimoji="0" lang="cs-CZ" altLang="cs-CZ" sz="2400" dirty="0">
                <a:solidFill>
                  <a:srgbClr val="0000FF"/>
                </a:solidFill>
                <a:latin typeface="Arial" panose="020B0604020202020204" pitchFamily="34" charset="0"/>
              </a:rPr>
              <a:t>Soubory takových částic jsou naopak velmi známé a dobře viditelné jevy v atmosféře. </a:t>
            </a:r>
          </a:p>
        </p:txBody>
      </p:sp>
      <p:sp>
        <p:nvSpPr>
          <p:cNvPr id="5125" name="Text Box 2">
            <a:extLst>
              <a:ext uri="{FF2B5EF4-FFF2-40B4-BE49-F238E27FC236}">
                <a16:creationId xmlns:a16="http://schemas.microsoft.com/office/drawing/2014/main" id="{14E61B7A-4138-4B29-A129-F9E4C2ACDB0B}"/>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Atmosférické aerosoly</a:t>
            </a:r>
          </a:p>
        </p:txBody>
      </p:sp>
    </p:spTree>
    <p:extLst>
      <p:ext uri="{BB962C8B-B14F-4D97-AF65-F5344CB8AC3E}">
        <p14:creationId xmlns:p14="http://schemas.microsoft.com/office/powerpoint/2010/main" val="29768599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0C068594-991B-4C56-A381-2B8AC0B12265}"/>
              </a:ext>
            </a:extLst>
          </p:cNvPr>
          <p:cNvSpPr>
            <a:spLocks noChangeArrowheads="1"/>
          </p:cNvSpPr>
          <p:nvPr/>
        </p:nvSpPr>
        <p:spPr bwMode="auto">
          <a:xfrm>
            <a:off x="1524000" y="188913"/>
            <a:ext cx="91440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0">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en-US" altLang="cs-CZ" sz="3200" dirty="0" err="1">
                <a:latin typeface="Arial" panose="020B0604020202020204" pitchFamily="34" charset="0"/>
                <a:cs typeface="Times New Roman" panose="02020603050405020304" pitchFamily="18" charset="0"/>
              </a:rPr>
              <a:t>Chemické</a:t>
            </a:r>
            <a:r>
              <a:rPr lang="en-US" altLang="cs-CZ" sz="3200" dirty="0">
                <a:latin typeface="Arial" panose="020B0604020202020204" pitchFamily="34" charset="0"/>
                <a:cs typeface="Times New Roman" panose="02020603050405020304" pitchFamily="18" charset="0"/>
              </a:rPr>
              <a:t> </a:t>
            </a:r>
            <a:r>
              <a:rPr lang="en-US" altLang="cs-CZ" sz="3200" dirty="0" err="1">
                <a:latin typeface="Arial" panose="020B0604020202020204" pitchFamily="34" charset="0"/>
                <a:cs typeface="Times New Roman" panose="02020603050405020304" pitchFamily="18" charset="0"/>
              </a:rPr>
              <a:t>reakce</a:t>
            </a:r>
            <a:r>
              <a:rPr lang="en-US" altLang="cs-CZ" sz="3200" dirty="0">
                <a:latin typeface="Arial" panose="020B0604020202020204" pitchFamily="34" charset="0"/>
                <a:cs typeface="Times New Roman" panose="02020603050405020304" pitchFamily="18" charset="0"/>
              </a:rPr>
              <a:t> v </a:t>
            </a:r>
            <a:r>
              <a:rPr lang="en-US" altLang="cs-CZ" sz="3200" dirty="0" err="1">
                <a:latin typeface="Arial" panose="020B0604020202020204" pitchFamily="34" charset="0"/>
                <a:cs typeface="Times New Roman" panose="02020603050405020304" pitchFamily="18" charset="0"/>
              </a:rPr>
              <a:t>atmosféře</a:t>
            </a:r>
            <a:r>
              <a:rPr lang="en-US" altLang="cs-CZ" sz="3200" dirty="0">
                <a:latin typeface="Arial" panose="020B0604020202020204" pitchFamily="34" charset="0"/>
              </a:rPr>
              <a:t> </a:t>
            </a:r>
          </a:p>
        </p:txBody>
      </p:sp>
      <p:sp>
        <p:nvSpPr>
          <p:cNvPr id="158723" name="Rectangle 3">
            <a:extLst>
              <a:ext uri="{FF2B5EF4-FFF2-40B4-BE49-F238E27FC236}">
                <a16:creationId xmlns:a16="http://schemas.microsoft.com/office/drawing/2014/main" id="{8E59E351-C66A-4AF4-BEED-3387C1FFF25E}"/>
              </a:ext>
            </a:extLst>
          </p:cNvPr>
          <p:cNvSpPr>
            <a:spLocks noChangeArrowheads="1"/>
          </p:cNvSpPr>
          <p:nvPr/>
        </p:nvSpPr>
        <p:spPr bwMode="auto">
          <a:xfrm>
            <a:off x="4654550" y="981076"/>
            <a:ext cx="7372349" cy="396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0">
            <a:spAutoFit/>
          </a:bodyPr>
          <a:lstStyle>
            <a:lvl1pPr marL="377825" indent="-37782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spcBef>
                <a:spcPct val="20000"/>
              </a:spcBef>
            </a:pPr>
            <a:r>
              <a:rPr lang="cs-CZ" altLang="cs-CZ" sz="2000" dirty="0">
                <a:solidFill>
                  <a:srgbClr val="0000FF"/>
                </a:solidFill>
                <a:latin typeface="Arial" panose="020B0604020202020204" pitchFamily="34" charset="0"/>
                <a:cs typeface="Times New Roman" panose="02020603050405020304" pitchFamily="18" charset="0"/>
              </a:rPr>
              <a:t>V zemské kůře dochází k redukčním reakcím</a:t>
            </a:r>
            <a:endParaRPr lang="en-US" altLang="cs-CZ" sz="2000" dirty="0">
              <a:solidFill>
                <a:srgbClr val="0000FF"/>
              </a:solidFill>
              <a:latin typeface="Arial" panose="020B0604020202020204" pitchFamily="34" charset="0"/>
              <a:cs typeface="Times New Roman" panose="02020603050405020304" pitchFamily="18" charset="0"/>
            </a:endParaRPr>
          </a:p>
          <a:p>
            <a:pPr>
              <a:spcBef>
                <a:spcPct val="20000"/>
              </a:spcBef>
            </a:pPr>
            <a:endParaRPr lang="cs-CZ" altLang="cs-CZ" sz="900" dirty="0">
              <a:solidFill>
                <a:srgbClr val="0000FF"/>
              </a:solidFill>
              <a:latin typeface="Arial" panose="020B0604020202020204" pitchFamily="34" charset="0"/>
              <a:cs typeface="Times New Roman" panose="02020603050405020304" pitchFamily="18" charset="0"/>
            </a:endParaRPr>
          </a:p>
          <a:p>
            <a:pPr>
              <a:spcBef>
                <a:spcPct val="20000"/>
              </a:spcBef>
            </a:pPr>
            <a:r>
              <a:rPr lang="cs-CZ" altLang="cs-CZ" sz="2000" dirty="0">
                <a:solidFill>
                  <a:srgbClr val="0000FF"/>
                </a:solidFill>
                <a:latin typeface="Arial" panose="020B0604020202020204" pitchFamily="34" charset="0"/>
                <a:cs typeface="Times New Roman" panose="02020603050405020304" pitchFamily="18" charset="0"/>
              </a:rPr>
              <a:t>V atmosféře a v kontaktu s atmosférou dochází k oxidaci</a:t>
            </a:r>
            <a:endParaRPr lang="en-US" altLang="cs-CZ" sz="2000" dirty="0">
              <a:solidFill>
                <a:srgbClr val="0000FF"/>
              </a:solidFill>
              <a:latin typeface="Arial" panose="020B0604020202020204" pitchFamily="34" charset="0"/>
              <a:cs typeface="Times New Roman" panose="02020603050405020304" pitchFamily="18" charset="0"/>
            </a:endParaRPr>
          </a:p>
          <a:p>
            <a:pPr>
              <a:spcBef>
                <a:spcPct val="20000"/>
              </a:spcBef>
            </a:pPr>
            <a:endParaRPr lang="cs-CZ" altLang="cs-CZ" sz="800" dirty="0">
              <a:solidFill>
                <a:srgbClr val="0000FF"/>
              </a:solidFill>
              <a:latin typeface="Arial" panose="020B0604020202020204" pitchFamily="34" charset="0"/>
              <a:cs typeface="Times New Roman" panose="02020603050405020304" pitchFamily="18" charset="0"/>
            </a:endParaRPr>
          </a:p>
          <a:p>
            <a:pPr>
              <a:spcBef>
                <a:spcPct val="20000"/>
              </a:spcBef>
            </a:pPr>
            <a:r>
              <a:rPr lang="cs-CZ" altLang="cs-CZ" sz="2000" dirty="0">
                <a:solidFill>
                  <a:srgbClr val="0000FF"/>
                </a:solidFill>
                <a:latin typeface="Arial" panose="020B0604020202020204" pitchFamily="34" charset="0"/>
                <a:cs typeface="Times New Roman" panose="02020603050405020304" pitchFamily="18" charset="0"/>
              </a:rPr>
              <a:t>Biota obnovuje s pomocí slunečního záření oxidant (O</a:t>
            </a:r>
            <a:r>
              <a:rPr lang="cs-CZ" altLang="cs-CZ" sz="2000" baseline="-30000" dirty="0">
                <a:solidFill>
                  <a:srgbClr val="0000FF"/>
                </a:solidFill>
                <a:latin typeface="Arial" panose="020B0604020202020204" pitchFamily="34" charset="0"/>
                <a:cs typeface="Times New Roman" panose="02020603050405020304" pitchFamily="18" charset="0"/>
              </a:rPr>
              <a:t>2</a:t>
            </a:r>
            <a:r>
              <a:rPr lang="cs-CZ" altLang="cs-CZ" sz="2000" dirty="0">
                <a:solidFill>
                  <a:srgbClr val="0000FF"/>
                </a:solidFill>
                <a:latin typeface="Arial" panose="020B0604020202020204" pitchFamily="34" charset="0"/>
                <a:cs typeface="Times New Roman" panose="02020603050405020304" pitchFamily="18" charset="0"/>
              </a:rPr>
              <a:t>) </a:t>
            </a:r>
            <a:endParaRPr lang="en-US" altLang="cs-CZ" sz="2000" dirty="0">
              <a:solidFill>
                <a:srgbClr val="0000FF"/>
              </a:solidFill>
              <a:latin typeface="Arial" panose="020B0604020202020204" pitchFamily="34" charset="0"/>
              <a:cs typeface="Times New Roman" panose="02020603050405020304" pitchFamily="18" charset="0"/>
            </a:endParaRPr>
          </a:p>
          <a:p>
            <a:pPr>
              <a:spcBef>
                <a:spcPct val="20000"/>
              </a:spcBef>
            </a:pPr>
            <a:r>
              <a:rPr lang="cs-CZ" altLang="cs-CZ" sz="2000" dirty="0">
                <a:solidFill>
                  <a:srgbClr val="0000FF"/>
                </a:solidFill>
                <a:latin typeface="Arial" panose="020B0604020202020204" pitchFamily="34" charset="0"/>
                <a:cs typeface="Times New Roman" panose="02020603050405020304" pitchFamily="18" charset="0"/>
              </a:rPr>
              <a:t>Většina reakcí se odehrává v troposféře</a:t>
            </a:r>
            <a:endParaRPr lang="en-US" altLang="cs-CZ" sz="2000" dirty="0">
              <a:solidFill>
                <a:srgbClr val="0000FF"/>
              </a:solidFill>
              <a:latin typeface="Arial" panose="020B0604020202020204" pitchFamily="34" charset="0"/>
              <a:cs typeface="Times New Roman" panose="02020603050405020304" pitchFamily="18" charset="0"/>
            </a:endParaRPr>
          </a:p>
          <a:p>
            <a:pPr>
              <a:spcBef>
                <a:spcPct val="20000"/>
              </a:spcBef>
            </a:pPr>
            <a:endParaRPr lang="cs-CZ" altLang="cs-CZ" sz="1200" dirty="0">
              <a:solidFill>
                <a:srgbClr val="0000FF"/>
              </a:solidFill>
              <a:latin typeface="Arial" panose="020B0604020202020204" pitchFamily="34" charset="0"/>
              <a:cs typeface="Times New Roman" panose="02020603050405020304" pitchFamily="18" charset="0"/>
            </a:endParaRPr>
          </a:p>
          <a:p>
            <a:pPr>
              <a:spcBef>
                <a:spcPct val="20000"/>
              </a:spcBef>
            </a:pPr>
            <a:r>
              <a:rPr lang="cs-CZ" altLang="cs-CZ" sz="2000" dirty="0">
                <a:solidFill>
                  <a:srgbClr val="0000FF"/>
                </a:solidFill>
                <a:latin typeface="Arial" panose="020B0604020202020204" pitchFamily="34" charset="0"/>
                <a:cs typeface="Times New Roman" panose="02020603050405020304" pitchFamily="18" charset="0"/>
              </a:rPr>
              <a:t>Produkty jsou „vymyty“ srážkami</a:t>
            </a:r>
            <a:endParaRPr lang="en-US" altLang="cs-CZ" sz="2000" dirty="0">
              <a:solidFill>
                <a:srgbClr val="0000FF"/>
              </a:solidFill>
              <a:latin typeface="Arial" panose="020B0604020202020204" pitchFamily="34" charset="0"/>
              <a:cs typeface="Times New Roman" panose="02020603050405020304" pitchFamily="18" charset="0"/>
            </a:endParaRPr>
          </a:p>
          <a:p>
            <a:pPr>
              <a:spcBef>
                <a:spcPct val="20000"/>
              </a:spcBef>
            </a:pPr>
            <a:endParaRPr lang="en-US" altLang="cs-CZ" sz="1000" dirty="0">
              <a:solidFill>
                <a:srgbClr val="0000FF"/>
              </a:solidFill>
              <a:latin typeface="Arial" panose="020B0604020202020204" pitchFamily="34" charset="0"/>
              <a:cs typeface="Times New Roman" panose="02020603050405020304" pitchFamily="18" charset="0"/>
            </a:endParaRPr>
          </a:p>
          <a:p>
            <a:pPr>
              <a:spcBef>
                <a:spcPct val="20000"/>
              </a:spcBef>
            </a:pPr>
            <a:r>
              <a:rPr lang="cs-CZ" altLang="cs-CZ" sz="2000" dirty="0">
                <a:solidFill>
                  <a:srgbClr val="0000FF"/>
                </a:solidFill>
                <a:latin typeface="Arial" panose="020B0604020202020204" pitchFamily="34" charset="0"/>
                <a:cs typeface="Times New Roman" panose="02020603050405020304" pitchFamily="18" charset="0"/>
              </a:rPr>
              <a:t>Stratosféra – dusík, kyslík – ozon (absorbuje většinu UV záření)</a:t>
            </a:r>
          </a:p>
          <a:p>
            <a:pPr>
              <a:spcBef>
                <a:spcPct val="20000"/>
              </a:spcBef>
            </a:pPr>
            <a:r>
              <a:rPr lang="cs-CZ" altLang="cs-CZ" sz="2000" dirty="0">
                <a:solidFill>
                  <a:srgbClr val="0000FF"/>
                </a:solidFill>
                <a:latin typeface="Arial" panose="020B0604020202020204" pitchFamily="34" charset="0"/>
                <a:cs typeface="Times New Roman" panose="02020603050405020304" pitchFamily="18" charset="0"/>
              </a:rPr>
              <a:t> </a:t>
            </a:r>
            <a:endParaRPr lang="en-US" altLang="cs-CZ" sz="2000" dirty="0">
              <a:solidFill>
                <a:srgbClr val="0000FF"/>
              </a:solidFill>
              <a:latin typeface="Arial" panose="020B0604020202020204" pitchFamily="34" charset="0"/>
              <a:cs typeface="Times New Roman" panose="02020603050405020304" pitchFamily="18" charset="0"/>
            </a:endParaRPr>
          </a:p>
          <a:p>
            <a:pPr>
              <a:spcBef>
                <a:spcPct val="20000"/>
              </a:spcBef>
            </a:pPr>
            <a:r>
              <a:rPr lang="cs-CZ" altLang="cs-CZ" sz="2000" dirty="0">
                <a:solidFill>
                  <a:srgbClr val="0000FF"/>
                </a:solidFill>
                <a:latin typeface="Arial" panose="020B0604020202020204" pitchFamily="34" charset="0"/>
                <a:cs typeface="Times New Roman" panose="02020603050405020304" pitchFamily="18" charset="0"/>
              </a:rPr>
              <a:t>Vyšší části – vysoce nabité iony a radikály</a:t>
            </a:r>
            <a:r>
              <a:rPr lang="en-US" altLang="cs-CZ" sz="2000" dirty="0">
                <a:solidFill>
                  <a:srgbClr val="0000FF"/>
                </a:solidFill>
                <a:latin typeface="Arial" panose="020B0604020202020204" pitchFamily="34" charset="0"/>
                <a:cs typeface="Times New Roman" panose="02020603050405020304" pitchFamily="18" charset="0"/>
              </a:rPr>
              <a:t> </a:t>
            </a:r>
          </a:p>
        </p:txBody>
      </p:sp>
      <p:pic>
        <p:nvPicPr>
          <p:cNvPr id="158724" name="Picture 4">
            <a:extLst>
              <a:ext uri="{FF2B5EF4-FFF2-40B4-BE49-F238E27FC236}">
                <a16:creationId xmlns:a16="http://schemas.microsoft.com/office/drawing/2014/main" id="{C0EFD15D-C8E5-4EE6-8F33-8F0E204A85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25" y="981076"/>
            <a:ext cx="3959225" cy="50133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1253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ext Box 2">
            <a:extLst>
              <a:ext uri="{FF2B5EF4-FFF2-40B4-BE49-F238E27FC236}">
                <a16:creationId xmlns:a16="http://schemas.microsoft.com/office/drawing/2014/main" id="{81B0525F-92E3-4389-8196-C4EA6F121F91}"/>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Atmosférické reakce</a:t>
            </a:r>
          </a:p>
        </p:txBody>
      </p:sp>
      <p:sp>
        <p:nvSpPr>
          <p:cNvPr id="159747" name="Text Box 3">
            <a:extLst>
              <a:ext uri="{FF2B5EF4-FFF2-40B4-BE49-F238E27FC236}">
                <a16:creationId xmlns:a16="http://schemas.microsoft.com/office/drawing/2014/main" id="{5348CABD-66DE-4064-99D4-71ED6884C26D}"/>
              </a:ext>
            </a:extLst>
          </p:cNvPr>
          <p:cNvSpPr txBox="1">
            <a:spLocks noChangeArrowheads="1"/>
          </p:cNvSpPr>
          <p:nvPr/>
        </p:nvSpPr>
        <p:spPr bwMode="auto">
          <a:xfrm>
            <a:off x="1822451" y="874713"/>
            <a:ext cx="83486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endParaRPr kumimoji="0" lang="cs-CZ" altLang="cs-CZ" sz="1800" b="0">
              <a:solidFill>
                <a:schemeClr val="tx1"/>
              </a:solidFill>
              <a:latin typeface="Arial" panose="020B0604020202020204" pitchFamily="34" charset="0"/>
            </a:endParaRPr>
          </a:p>
        </p:txBody>
      </p:sp>
      <p:sp>
        <p:nvSpPr>
          <p:cNvPr id="159748" name="Text Box 4">
            <a:extLst>
              <a:ext uri="{FF2B5EF4-FFF2-40B4-BE49-F238E27FC236}">
                <a16:creationId xmlns:a16="http://schemas.microsoft.com/office/drawing/2014/main" id="{74B83A5D-0E59-42C3-9A04-D97CA4BA94FF}"/>
              </a:ext>
            </a:extLst>
          </p:cNvPr>
          <p:cNvSpPr txBox="1">
            <a:spLocks noChangeArrowheads="1"/>
          </p:cNvSpPr>
          <p:nvPr/>
        </p:nvSpPr>
        <p:spPr bwMode="auto">
          <a:xfrm>
            <a:off x="695324" y="923925"/>
            <a:ext cx="11141771"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4988"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Typy:</a:t>
            </a:r>
          </a:p>
          <a:p>
            <a:pPr eaLnBrk="1" hangingPunct="1">
              <a:buClr>
                <a:srgbClr val="FF0000"/>
              </a:buClr>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fotolýza - homolytické (radikálové) štěpení v plynné fázi</a:t>
            </a:r>
          </a:p>
          <a:p>
            <a:pPr eaLnBrk="1" hangingPunct="1">
              <a:buClr>
                <a:srgbClr val="FF0000"/>
              </a:buClr>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reakce s radikály</a:t>
            </a:r>
          </a:p>
          <a:p>
            <a:pPr eaLnBrk="1" hangingPunct="1">
              <a:buClr>
                <a:srgbClr val="FF0000"/>
              </a:buClr>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fotochemická oxidace</a:t>
            </a:r>
          </a:p>
          <a:p>
            <a:pPr eaLnBrk="1" hangingPunct="1">
              <a:buClr>
                <a:srgbClr val="FF0000"/>
              </a:buClr>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katalytické – povrch (s), kovy, soli</a:t>
            </a:r>
          </a:p>
          <a:p>
            <a:pPr eaLnBrk="1" hangingPunct="1"/>
            <a:endParaRPr kumimoji="0" lang="cs-CZ" altLang="cs-CZ" sz="1200" dirty="0">
              <a:solidFill>
                <a:srgbClr val="0000FF"/>
              </a:solidFill>
              <a:latin typeface="Arial" panose="020B0604020202020204" pitchFamily="34" charset="0"/>
            </a:endParaRPr>
          </a:p>
          <a:p>
            <a:pPr eaLnBrk="1" hangingPunct="1"/>
            <a:r>
              <a:rPr kumimoji="0" lang="cs-CZ" altLang="cs-CZ" sz="2400" dirty="0">
                <a:latin typeface="Arial" panose="020B0604020202020204" pitchFamily="34" charset="0"/>
              </a:rPr>
              <a:t>Ovlivněny:</a:t>
            </a:r>
          </a:p>
          <a:p>
            <a:pPr eaLnBrk="1" hangingPunct="1">
              <a:buClr>
                <a:srgbClr val="0000FF"/>
              </a:buClr>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meteorologickými faktory (šíření, zřeďování)</a:t>
            </a:r>
          </a:p>
          <a:p>
            <a:pPr eaLnBrk="1" hangingPunct="1">
              <a:buClr>
                <a:srgbClr val="0000FF"/>
              </a:buClr>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slunečním zářením (E pro štěpení vazeb)</a:t>
            </a:r>
          </a:p>
          <a:p>
            <a:pPr eaLnBrk="1" hangingPunct="1"/>
            <a:endParaRPr kumimoji="0" lang="cs-CZ" altLang="cs-CZ" sz="1600" dirty="0">
              <a:solidFill>
                <a:srgbClr val="0000FF"/>
              </a:solidFill>
              <a:latin typeface="Arial" panose="020B0604020202020204" pitchFamily="34" charset="0"/>
            </a:endParaRPr>
          </a:p>
          <a:p>
            <a:pPr eaLnBrk="1" hangingPunct="1">
              <a:buSzPct val="75000"/>
              <a:buFont typeface="Wingdings" panose="05000000000000000000" pitchFamily="2" charset="2"/>
              <a:buChar char="Ä"/>
            </a:pPr>
            <a:r>
              <a:rPr kumimoji="0" lang="cs-CZ" altLang="cs-CZ" sz="2400" dirty="0">
                <a:latin typeface="Arial" panose="020B0604020202020204" pitchFamily="34" charset="0"/>
              </a:rPr>
              <a:t>V plynné fázi</a:t>
            </a:r>
          </a:p>
          <a:p>
            <a:pPr eaLnBrk="1" hangingPunct="1">
              <a:buSzPct val="75000"/>
              <a:buFont typeface="Wingdings" panose="05000000000000000000" pitchFamily="2" charset="2"/>
              <a:buChar char="Ä"/>
            </a:pPr>
            <a:r>
              <a:rPr kumimoji="0" lang="cs-CZ" altLang="cs-CZ" sz="2400" dirty="0">
                <a:latin typeface="Arial" panose="020B0604020202020204" pitchFamily="34" charset="0"/>
              </a:rPr>
              <a:t>Na </a:t>
            </a:r>
            <a:r>
              <a:rPr lang="cs-CZ" altLang="cs-CZ" sz="2400" dirty="0">
                <a:latin typeface="Arial" panose="020B0604020202020204" pitchFamily="34" charset="0"/>
              </a:rPr>
              <a:t>povrchu prachových částic (malý význam, krátká doba zdržení)</a:t>
            </a:r>
          </a:p>
          <a:p>
            <a:pPr eaLnBrk="1" hangingPunct="1">
              <a:buSzPct val="75000"/>
              <a:buFont typeface="Wingdings" panose="05000000000000000000" pitchFamily="2" charset="2"/>
              <a:buChar char="Ä"/>
            </a:pPr>
            <a:r>
              <a:rPr lang="cs-CZ" altLang="cs-CZ" sz="2400" dirty="0">
                <a:latin typeface="Arial" panose="020B0604020202020204" pitchFamily="34" charset="0"/>
              </a:rPr>
              <a:t>Ve vodných roztocích (kapky vody; acidobazické)</a:t>
            </a:r>
          </a:p>
          <a:p>
            <a:pPr eaLnBrk="1" hangingPunct="1"/>
            <a:r>
              <a:rPr lang="cs-CZ" altLang="cs-CZ" sz="2400" dirty="0">
                <a:solidFill>
                  <a:srgbClr val="0000FF"/>
                </a:solidFill>
                <a:latin typeface="Arial" panose="020B0604020202020204" pitchFamily="34" charset="0"/>
              </a:rPr>
              <a:t>Nejdůležitější -</a:t>
            </a:r>
            <a:r>
              <a:rPr lang="cs-CZ" altLang="cs-CZ" sz="2400" dirty="0">
                <a:latin typeface="Arial" panose="020B0604020202020204" pitchFamily="34" charset="0"/>
              </a:rPr>
              <a:t> hydroxylový radikál</a:t>
            </a:r>
            <a:endParaRPr kumimoji="0" lang="cs-CZ" altLang="cs-CZ" sz="2400" dirty="0">
              <a:latin typeface="Arial" panose="020B0604020202020204" pitchFamily="34" charset="0"/>
            </a:endParaRPr>
          </a:p>
        </p:txBody>
      </p:sp>
    </p:spTree>
    <p:extLst>
      <p:ext uri="{BB962C8B-B14F-4D97-AF65-F5344CB8AC3E}">
        <p14:creationId xmlns:p14="http://schemas.microsoft.com/office/powerpoint/2010/main" val="7087113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ext Box 3">
            <a:extLst>
              <a:ext uri="{FF2B5EF4-FFF2-40B4-BE49-F238E27FC236}">
                <a16:creationId xmlns:a16="http://schemas.microsoft.com/office/drawing/2014/main" id="{64949A1C-4FA8-46CA-AFD9-B22227950C08}"/>
              </a:ext>
            </a:extLst>
          </p:cNvPr>
          <p:cNvSpPr txBox="1">
            <a:spLocks noChangeArrowheads="1"/>
          </p:cNvSpPr>
          <p:nvPr/>
        </p:nvSpPr>
        <p:spPr bwMode="auto">
          <a:xfrm>
            <a:off x="1029689" y="773113"/>
            <a:ext cx="10491397" cy="526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Reakce:</a:t>
            </a:r>
          </a:p>
          <a:p>
            <a:pPr eaLnBrk="1" hangingPunct="1"/>
            <a:r>
              <a:rPr kumimoji="0" lang="cs-CZ" altLang="cs-CZ" sz="2400" dirty="0">
                <a:solidFill>
                  <a:schemeClr val="tx1"/>
                </a:solidFill>
                <a:latin typeface="Arial" panose="020B0604020202020204" pitchFamily="34" charset="0"/>
              </a:rPr>
              <a:t> </a:t>
            </a: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fotochemické</a:t>
            </a: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oxidace</a:t>
            </a: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protolýza</a:t>
            </a: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komplexotvorné</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latin typeface="Arial" panose="020B0604020202020204" pitchFamily="34" charset="0"/>
              </a:rPr>
              <a:t>Příklady atmosférických reakcí:</a:t>
            </a:r>
          </a:p>
          <a:p>
            <a:pPr eaLnBrk="1" hangingPunct="1"/>
            <a:endParaRPr kumimoji="0" lang="cs-CZ" altLang="cs-CZ" sz="2400" dirty="0">
              <a:latin typeface="Arial" panose="020B0604020202020204" pitchFamily="34" charset="0"/>
            </a:endParaRPr>
          </a:p>
          <a:p>
            <a:pPr eaLnBrk="1" hangingPunct="1"/>
            <a:r>
              <a:rPr kumimoji="0" lang="cs-CZ" altLang="cs-CZ" sz="2400" dirty="0">
                <a:solidFill>
                  <a:srgbClr val="0000FF"/>
                </a:solidFill>
                <a:latin typeface="Arial" panose="020B0604020202020204" pitchFamily="34" charset="0"/>
              </a:rPr>
              <a:t>- SO</a:t>
            </a:r>
            <a:r>
              <a:rPr kumimoji="0" lang="cs-CZ" altLang="cs-CZ" sz="2400" baseline="-25000" dirty="0">
                <a:solidFill>
                  <a:srgbClr val="0000FF"/>
                </a:solidFill>
                <a:latin typeface="Arial" panose="020B0604020202020204" pitchFamily="34" charset="0"/>
              </a:rPr>
              <a:t>2</a:t>
            </a:r>
            <a:r>
              <a:rPr kumimoji="0" lang="cs-CZ" altLang="cs-CZ" sz="2400" dirty="0">
                <a:solidFill>
                  <a:srgbClr val="0000FF"/>
                </a:solidFill>
                <a:latin typeface="Arial" panose="020B0604020202020204" pitchFamily="34" charset="0"/>
              </a:rPr>
              <a:t> </a:t>
            </a:r>
            <a:r>
              <a:rPr kumimoji="0" lang="cs-CZ" altLang="cs-CZ" sz="2400" dirty="0">
                <a:solidFill>
                  <a:srgbClr val="0000FF"/>
                </a:solidFill>
                <a:latin typeface="Arial" panose="020B0604020202020204" pitchFamily="34" charset="0"/>
                <a:sym typeface="Symbol" panose="05050102010706020507" pitchFamily="18" charset="2"/>
              </a:rPr>
              <a:t></a:t>
            </a:r>
            <a:r>
              <a:rPr kumimoji="0" lang="cs-CZ" altLang="cs-CZ" sz="2400" dirty="0">
                <a:solidFill>
                  <a:srgbClr val="0000FF"/>
                </a:solidFill>
                <a:latin typeface="Arial" panose="020B0604020202020204" pitchFamily="34" charset="0"/>
              </a:rPr>
              <a:t> SO</a:t>
            </a:r>
            <a:r>
              <a:rPr kumimoji="0" lang="cs-CZ" altLang="cs-CZ" sz="2400" baseline="-25000" dirty="0">
                <a:solidFill>
                  <a:srgbClr val="0000FF"/>
                </a:solidFill>
                <a:latin typeface="Arial" panose="020B0604020202020204" pitchFamily="34" charset="0"/>
              </a:rPr>
              <a:t>3</a:t>
            </a:r>
            <a:r>
              <a:rPr kumimoji="0" lang="cs-CZ" altLang="cs-CZ" sz="2400" dirty="0">
                <a:solidFill>
                  <a:srgbClr val="0000FF"/>
                </a:solidFill>
                <a:latin typeface="Arial" panose="020B0604020202020204" pitchFamily="34" charset="0"/>
              </a:rPr>
              <a:t> </a:t>
            </a:r>
            <a:r>
              <a:rPr kumimoji="0" lang="cs-CZ" altLang="cs-CZ" sz="1800" dirty="0">
                <a:solidFill>
                  <a:srgbClr val="0000FF"/>
                </a:solidFill>
                <a:latin typeface="Arial" panose="020B0604020202020204" pitchFamily="34" charset="0"/>
                <a:sym typeface="Symbol" panose="05050102010706020507" pitchFamily="18" charset="2"/>
              </a:rPr>
              <a:t></a:t>
            </a:r>
            <a:r>
              <a:rPr kumimoji="0" lang="cs-CZ" altLang="cs-CZ" sz="2400" dirty="0">
                <a:solidFill>
                  <a:srgbClr val="0000FF"/>
                </a:solidFill>
                <a:latin typeface="Arial" panose="020B0604020202020204" pitchFamily="34" charset="0"/>
              </a:rPr>
              <a:t> H</a:t>
            </a:r>
            <a:r>
              <a:rPr kumimoji="0" lang="cs-CZ" altLang="cs-CZ" sz="2400" baseline="-25000" dirty="0">
                <a:solidFill>
                  <a:srgbClr val="0000FF"/>
                </a:solidFill>
                <a:latin typeface="Arial" panose="020B0604020202020204" pitchFamily="34" charset="0"/>
              </a:rPr>
              <a:t>2</a:t>
            </a:r>
            <a:r>
              <a:rPr kumimoji="0" lang="cs-CZ" altLang="cs-CZ" sz="2400" dirty="0">
                <a:solidFill>
                  <a:srgbClr val="0000FF"/>
                </a:solidFill>
                <a:latin typeface="Arial" panose="020B0604020202020204" pitchFamily="34" charset="0"/>
              </a:rPr>
              <a:t>SO</a:t>
            </a:r>
            <a:r>
              <a:rPr kumimoji="0" lang="cs-CZ" altLang="cs-CZ" sz="2400" baseline="-25000" dirty="0">
                <a:solidFill>
                  <a:srgbClr val="0000FF"/>
                </a:solidFill>
                <a:latin typeface="Arial" panose="020B0604020202020204" pitchFamily="34" charset="0"/>
              </a:rPr>
              <a:t>4</a:t>
            </a:r>
            <a:r>
              <a:rPr kumimoji="0" lang="cs-CZ" altLang="cs-CZ" sz="2400" dirty="0">
                <a:solidFill>
                  <a:srgbClr val="0000FF"/>
                </a:solidFill>
                <a:latin typeface="Arial" panose="020B0604020202020204" pitchFamily="34" charset="0"/>
              </a:rPr>
              <a:t> </a:t>
            </a:r>
            <a:r>
              <a:rPr kumimoji="0" lang="cs-CZ" altLang="cs-CZ" sz="1800" dirty="0">
                <a:solidFill>
                  <a:srgbClr val="0000FF"/>
                </a:solidFill>
                <a:latin typeface="Arial" panose="020B0604020202020204" pitchFamily="34" charset="0"/>
                <a:sym typeface="Symbol" panose="05050102010706020507" pitchFamily="18" charset="2"/>
              </a:rPr>
              <a:t></a:t>
            </a:r>
            <a:r>
              <a:rPr kumimoji="0" lang="cs-CZ" altLang="cs-CZ" sz="2400" dirty="0">
                <a:solidFill>
                  <a:srgbClr val="0000FF"/>
                </a:solidFill>
                <a:latin typeface="Arial" panose="020B0604020202020204" pitchFamily="34" charset="0"/>
              </a:rPr>
              <a:t> SO</a:t>
            </a:r>
            <a:r>
              <a:rPr kumimoji="0" lang="cs-CZ" altLang="cs-CZ" sz="2400" baseline="-25000" dirty="0">
                <a:solidFill>
                  <a:srgbClr val="0000FF"/>
                </a:solidFill>
                <a:latin typeface="Arial" panose="020B0604020202020204" pitchFamily="34" charset="0"/>
              </a:rPr>
              <a:t>4</a:t>
            </a:r>
            <a:r>
              <a:rPr kumimoji="0" lang="cs-CZ" altLang="cs-CZ" sz="2400" baseline="30000" dirty="0">
                <a:solidFill>
                  <a:srgbClr val="0000FF"/>
                </a:solidFill>
                <a:latin typeface="Arial" panose="020B0604020202020204" pitchFamily="34" charset="0"/>
              </a:rPr>
              <a:t>2-</a:t>
            </a:r>
            <a:r>
              <a:rPr kumimoji="0" lang="cs-CZ" altLang="cs-CZ" sz="2400" dirty="0">
                <a:solidFill>
                  <a:srgbClr val="0000FF"/>
                </a:solidFill>
                <a:latin typeface="Arial" panose="020B0604020202020204" pitchFamily="34" charset="0"/>
              </a:rPr>
              <a:t>, HSO</a:t>
            </a:r>
            <a:r>
              <a:rPr kumimoji="0" lang="cs-CZ" altLang="cs-CZ" sz="2400" baseline="-25000" dirty="0">
                <a:solidFill>
                  <a:srgbClr val="0000FF"/>
                </a:solidFill>
                <a:latin typeface="Arial" panose="020B0604020202020204" pitchFamily="34" charset="0"/>
              </a:rPr>
              <a:t>4</a:t>
            </a:r>
            <a:r>
              <a:rPr kumimoji="0" lang="cs-CZ" altLang="cs-CZ" sz="2400" baseline="30000" dirty="0">
                <a:solidFill>
                  <a:srgbClr val="0000FF"/>
                </a:solidFill>
                <a:latin typeface="Arial" panose="020B0604020202020204" pitchFamily="34" charset="0"/>
              </a:rPr>
              <a:t>-</a:t>
            </a:r>
          </a:p>
          <a:p>
            <a:pPr eaLnBrk="1" hangingPunct="1"/>
            <a:r>
              <a:rPr kumimoji="0" lang="cs-CZ" altLang="cs-CZ" sz="2400" dirty="0">
                <a:solidFill>
                  <a:srgbClr val="0000FF"/>
                </a:solidFill>
                <a:latin typeface="Arial" panose="020B0604020202020204" pitchFamily="34" charset="0"/>
              </a:rPr>
              <a:t>- NO </a:t>
            </a:r>
            <a:r>
              <a:rPr kumimoji="0" lang="cs-CZ" altLang="cs-CZ" sz="1800" dirty="0">
                <a:solidFill>
                  <a:srgbClr val="0000FF"/>
                </a:solidFill>
                <a:latin typeface="Arial" panose="020B0604020202020204" pitchFamily="34" charset="0"/>
                <a:sym typeface="Symbol" panose="05050102010706020507" pitchFamily="18" charset="2"/>
              </a:rPr>
              <a:t></a:t>
            </a:r>
            <a:r>
              <a:rPr kumimoji="0" lang="cs-CZ" altLang="cs-CZ" sz="2400" dirty="0">
                <a:solidFill>
                  <a:srgbClr val="0000FF"/>
                </a:solidFill>
                <a:latin typeface="Arial" panose="020B0604020202020204" pitchFamily="34" charset="0"/>
              </a:rPr>
              <a:t> NO</a:t>
            </a:r>
            <a:r>
              <a:rPr kumimoji="0" lang="cs-CZ" altLang="cs-CZ" sz="2400" baseline="-25000" dirty="0">
                <a:solidFill>
                  <a:srgbClr val="0000FF"/>
                </a:solidFill>
                <a:latin typeface="Arial" panose="020B0604020202020204" pitchFamily="34" charset="0"/>
              </a:rPr>
              <a:t>2</a:t>
            </a:r>
            <a:r>
              <a:rPr kumimoji="0" lang="cs-CZ" altLang="cs-CZ" sz="2400" dirty="0">
                <a:solidFill>
                  <a:srgbClr val="0000FF"/>
                </a:solidFill>
                <a:latin typeface="Arial" panose="020B0604020202020204" pitchFamily="34" charset="0"/>
              </a:rPr>
              <a:t> </a:t>
            </a:r>
            <a:r>
              <a:rPr kumimoji="0" lang="cs-CZ" altLang="cs-CZ" sz="1800" dirty="0">
                <a:solidFill>
                  <a:srgbClr val="0000FF"/>
                </a:solidFill>
                <a:latin typeface="Arial" panose="020B0604020202020204" pitchFamily="34" charset="0"/>
                <a:sym typeface="Symbol" panose="05050102010706020507" pitchFamily="18" charset="2"/>
              </a:rPr>
              <a:t></a:t>
            </a:r>
            <a:r>
              <a:rPr kumimoji="0" lang="cs-CZ" altLang="cs-CZ" sz="2400" dirty="0">
                <a:solidFill>
                  <a:srgbClr val="0000FF"/>
                </a:solidFill>
                <a:latin typeface="Arial" panose="020B0604020202020204" pitchFamily="34" charset="0"/>
              </a:rPr>
              <a:t> HNO</a:t>
            </a:r>
            <a:r>
              <a:rPr kumimoji="0" lang="cs-CZ" altLang="cs-CZ" sz="2400" baseline="-25000" dirty="0">
                <a:solidFill>
                  <a:srgbClr val="0000FF"/>
                </a:solidFill>
                <a:latin typeface="Arial" panose="020B0604020202020204" pitchFamily="34" charset="0"/>
              </a:rPr>
              <a:t>3</a:t>
            </a:r>
            <a:r>
              <a:rPr kumimoji="0" lang="cs-CZ" altLang="cs-CZ" sz="2400" dirty="0">
                <a:solidFill>
                  <a:srgbClr val="0000FF"/>
                </a:solidFill>
                <a:latin typeface="Arial" panose="020B0604020202020204" pitchFamily="34" charset="0"/>
              </a:rPr>
              <a:t> </a:t>
            </a:r>
            <a:r>
              <a:rPr kumimoji="0" lang="cs-CZ" altLang="cs-CZ" sz="1800" dirty="0">
                <a:solidFill>
                  <a:srgbClr val="0000FF"/>
                </a:solidFill>
                <a:latin typeface="Arial" panose="020B0604020202020204" pitchFamily="34" charset="0"/>
                <a:sym typeface="Symbol" panose="05050102010706020507" pitchFamily="18" charset="2"/>
              </a:rPr>
              <a:t></a:t>
            </a:r>
            <a:r>
              <a:rPr kumimoji="0" lang="cs-CZ" altLang="cs-CZ" sz="2400" dirty="0">
                <a:solidFill>
                  <a:srgbClr val="0000FF"/>
                </a:solidFill>
                <a:latin typeface="Arial" panose="020B0604020202020204" pitchFamily="34" charset="0"/>
              </a:rPr>
              <a:t> NO</a:t>
            </a:r>
            <a:r>
              <a:rPr kumimoji="0" lang="cs-CZ" altLang="cs-CZ" sz="2400" baseline="-25000" dirty="0">
                <a:solidFill>
                  <a:srgbClr val="0000FF"/>
                </a:solidFill>
                <a:latin typeface="Arial" panose="020B0604020202020204" pitchFamily="34" charset="0"/>
              </a:rPr>
              <a:t>3</a:t>
            </a:r>
            <a:r>
              <a:rPr kumimoji="0" lang="cs-CZ" altLang="cs-CZ" sz="2400" baseline="30000" dirty="0">
                <a:solidFill>
                  <a:srgbClr val="0000FF"/>
                </a:solidFill>
                <a:latin typeface="Arial" panose="020B0604020202020204" pitchFamily="34" charset="0"/>
              </a:rPr>
              <a:t>-</a:t>
            </a:r>
          </a:p>
          <a:p>
            <a:pPr eaLnBrk="1" hangingPunct="1"/>
            <a:r>
              <a:rPr kumimoji="0" lang="cs-CZ" altLang="cs-CZ" sz="2400" dirty="0">
                <a:solidFill>
                  <a:srgbClr val="0000FF"/>
                </a:solidFill>
                <a:latin typeface="Arial" panose="020B0604020202020204" pitchFamily="34" charset="0"/>
              </a:rPr>
              <a:t>- RH </a:t>
            </a:r>
            <a:r>
              <a:rPr kumimoji="0" lang="cs-CZ" altLang="cs-CZ" sz="1800" dirty="0">
                <a:solidFill>
                  <a:srgbClr val="0000FF"/>
                </a:solidFill>
                <a:latin typeface="Arial" panose="020B0604020202020204" pitchFamily="34" charset="0"/>
                <a:sym typeface="Symbol" panose="05050102010706020507" pitchFamily="18" charset="2"/>
              </a:rPr>
              <a:t></a:t>
            </a:r>
            <a:r>
              <a:rPr kumimoji="0" lang="cs-CZ" altLang="cs-CZ" sz="2400" dirty="0">
                <a:solidFill>
                  <a:srgbClr val="0000FF"/>
                </a:solidFill>
                <a:latin typeface="Arial" panose="020B0604020202020204" pitchFamily="34" charset="0"/>
              </a:rPr>
              <a:t> ROOH </a:t>
            </a:r>
            <a:r>
              <a:rPr kumimoji="0" lang="cs-CZ" altLang="cs-CZ" sz="1800" dirty="0">
                <a:solidFill>
                  <a:srgbClr val="0000FF"/>
                </a:solidFill>
                <a:latin typeface="Arial" panose="020B0604020202020204" pitchFamily="34" charset="0"/>
                <a:sym typeface="Symbol" panose="05050102010706020507" pitchFamily="18" charset="2"/>
              </a:rPr>
              <a:t></a:t>
            </a:r>
            <a:r>
              <a:rPr kumimoji="0" lang="cs-CZ" altLang="cs-CZ" sz="2400" dirty="0">
                <a:solidFill>
                  <a:srgbClr val="0000FF"/>
                </a:solidFill>
                <a:latin typeface="Arial" panose="020B0604020202020204" pitchFamily="34" charset="0"/>
              </a:rPr>
              <a:t> ROH </a:t>
            </a:r>
            <a:r>
              <a:rPr kumimoji="0" lang="cs-CZ" altLang="cs-CZ" sz="1800" dirty="0">
                <a:solidFill>
                  <a:srgbClr val="0000FF"/>
                </a:solidFill>
                <a:latin typeface="Arial" panose="020B0604020202020204" pitchFamily="34" charset="0"/>
                <a:sym typeface="Symbol" panose="05050102010706020507" pitchFamily="18" charset="2"/>
              </a:rPr>
              <a:t></a:t>
            </a:r>
            <a:r>
              <a:rPr kumimoji="0" lang="cs-CZ" altLang="cs-CZ" sz="2400" dirty="0">
                <a:solidFill>
                  <a:srgbClr val="0000FF"/>
                </a:solidFill>
                <a:latin typeface="Arial" panose="020B0604020202020204" pitchFamily="34" charset="0"/>
              </a:rPr>
              <a:t> RCHO, R</a:t>
            </a:r>
            <a:r>
              <a:rPr kumimoji="0" lang="cs-CZ" altLang="cs-CZ" sz="2400" baseline="-25000" dirty="0">
                <a:solidFill>
                  <a:srgbClr val="0000FF"/>
                </a:solidFill>
                <a:latin typeface="Arial" panose="020B0604020202020204" pitchFamily="34" charset="0"/>
              </a:rPr>
              <a:t>2</a:t>
            </a:r>
            <a:r>
              <a:rPr kumimoji="0" lang="cs-CZ" altLang="cs-CZ" sz="2400" dirty="0">
                <a:solidFill>
                  <a:srgbClr val="0000FF"/>
                </a:solidFill>
                <a:latin typeface="Arial" panose="020B0604020202020204" pitchFamily="34" charset="0"/>
              </a:rPr>
              <a:t>CO </a:t>
            </a:r>
            <a:r>
              <a:rPr kumimoji="0" lang="cs-CZ" altLang="cs-CZ" sz="1800" dirty="0">
                <a:solidFill>
                  <a:srgbClr val="0000FF"/>
                </a:solidFill>
                <a:latin typeface="Arial" panose="020B0604020202020204" pitchFamily="34" charset="0"/>
                <a:sym typeface="Symbol" panose="05050102010706020507" pitchFamily="18" charset="2"/>
              </a:rPr>
              <a:t></a:t>
            </a:r>
            <a:r>
              <a:rPr kumimoji="0" lang="cs-CZ" altLang="cs-CZ" sz="2400" dirty="0">
                <a:solidFill>
                  <a:srgbClr val="0000FF"/>
                </a:solidFill>
                <a:latin typeface="Arial" panose="020B0604020202020204" pitchFamily="34" charset="0"/>
              </a:rPr>
              <a:t> RCOOH </a:t>
            </a:r>
            <a:r>
              <a:rPr kumimoji="0" lang="cs-CZ" altLang="cs-CZ" sz="1800" dirty="0">
                <a:solidFill>
                  <a:srgbClr val="0000FF"/>
                </a:solidFill>
                <a:latin typeface="Arial" panose="020B0604020202020204" pitchFamily="34" charset="0"/>
                <a:sym typeface="Symbol" panose="05050102010706020507" pitchFamily="18" charset="2"/>
              </a:rPr>
              <a:t></a:t>
            </a:r>
            <a:r>
              <a:rPr kumimoji="0" lang="cs-CZ" altLang="cs-CZ" sz="2400" dirty="0">
                <a:solidFill>
                  <a:srgbClr val="0000FF"/>
                </a:solidFill>
                <a:latin typeface="Arial" panose="020B0604020202020204" pitchFamily="34" charset="0"/>
              </a:rPr>
              <a:t> CO</a:t>
            </a:r>
            <a:r>
              <a:rPr kumimoji="0" lang="cs-CZ" altLang="cs-CZ" sz="2400" baseline="-25000" dirty="0">
                <a:solidFill>
                  <a:srgbClr val="0000FF"/>
                </a:solidFill>
                <a:latin typeface="Arial" panose="020B0604020202020204" pitchFamily="34" charset="0"/>
              </a:rPr>
              <a:t>2</a:t>
            </a:r>
          </a:p>
          <a:p>
            <a:pPr eaLnBrk="1" hangingPunct="1"/>
            <a:r>
              <a:rPr kumimoji="0" lang="cs-CZ" altLang="cs-CZ" sz="2400" dirty="0">
                <a:solidFill>
                  <a:srgbClr val="0000FF"/>
                </a:solidFill>
                <a:latin typeface="Arial" panose="020B0604020202020204" pitchFamily="34" charset="0"/>
              </a:rPr>
              <a:t>- O</a:t>
            </a:r>
            <a:r>
              <a:rPr kumimoji="0" lang="cs-CZ" altLang="cs-CZ" sz="2400" baseline="-25000" dirty="0">
                <a:solidFill>
                  <a:srgbClr val="0000FF"/>
                </a:solidFill>
                <a:latin typeface="Arial" panose="020B0604020202020204" pitchFamily="34" charset="0"/>
              </a:rPr>
              <a:t>2</a:t>
            </a:r>
            <a:r>
              <a:rPr kumimoji="0" lang="cs-CZ" altLang="cs-CZ" sz="2400" dirty="0">
                <a:solidFill>
                  <a:srgbClr val="0000FF"/>
                </a:solidFill>
                <a:latin typeface="Arial" panose="020B0604020202020204" pitchFamily="34" charset="0"/>
              </a:rPr>
              <a:t> </a:t>
            </a:r>
            <a:r>
              <a:rPr kumimoji="0" lang="cs-CZ" altLang="cs-CZ" sz="1800" dirty="0">
                <a:solidFill>
                  <a:srgbClr val="0000FF"/>
                </a:solidFill>
                <a:latin typeface="Arial" panose="020B0604020202020204" pitchFamily="34" charset="0"/>
                <a:sym typeface="Symbol" panose="05050102010706020507" pitchFamily="18" charset="2"/>
              </a:rPr>
              <a:t></a:t>
            </a:r>
            <a:r>
              <a:rPr kumimoji="0" lang="cs-CZ" altLang="cs-CZ" sz="2400" dirty="0">
                <a:solidFill>
                  <a:srgbClr val="0000FF"/>
                </a:solidFill>
                <a:latin typeface="Arial" panose="020B0604020202020204" pitchFamily="34" charset="0"/>
              </a:rPr>
              <a:t> O</a:t>
            </a:r>
            <a:r>
              <a:rPr kumimoji="0" lang="cs-CZ" altLang="cs-CZ" sz="2400" baseline="-25000" dirty="0">
                <a:solidFill>
                  <a:srgbClr val="0000FF"/>
                </a:solidFill>
                <a:latin typeface="Arial" panose="020B0604020202020204" pitchFamily="34" charset="0"/>
              </a:rPr>
              <a:t>3</a:t>
            </a:r>
          </a:p>
          <a:p>
            <a:pPr eaLnBrk="1" hangingPunct="1"/>
            <a:r>
              <a:rPr kumimoji="0" lang="cs-CZ" altLang="cs-CZ" sz="2400" dirty="0">
                <a:solidFill>
                  <a:srgbClr val="0000FF"/>
                </a:solidFill>
                <a:latin typeface="Arial" panose="020B0604020202020204" pitchFamily="34" charset="0"/>
              </a:rPr>
              <a:t>- PAHs </a:t>
            </a:r>
            <a:r>
              <a:rPr kumimoji="0" lang="cs-CZ" altLang="cs-CZ" sz="1800" dirty="0">
                <a:solidFill>
                  <a:srgbClr val="0000FF"/>
                </a:solidFill>
                <a:latin typeface="Arial" panose="020B0604020202020204" pitchFamily="34" charset="0"/>
                <a:sym typeface="Symbol" panose="05050102010706020507" pitchFamily="18" charset="2"/>
              </a:rPr>
              <a:t></a:t>
            </a:r>
            <a:r>
              <a:rPr kumimoji="0" lang="cs-CZ" altLang="cs-CZ" sz="2400" dirty="0">
                <a:solidFill>
                  <a:srgbClr val="0000FF"/>
                </a:solidFill>
                <a:latin typeface="Arial" panose="020B0604020202020204" pitchFamily="34" charset="0"/>
              </a:rPr>
              <a:t> Chinony, PAH-NO</a:t>
            </a:r>
            <a:r>
              <a:rPr kumimoji="0" lang="cs-CZ" altLang="cs-CZ" sz="2400" baseline="-25000" dirty="0">
                <a:solidFill>
                  <a:srgbClr val="0000FF"/>
                </a:solidFill>
                <a:latin typeface="Arial" panose="020B0604020202020204" pitchFamily="34" charset="0"/>
              </a:rPr>
              <a:t>2</a:t>
            </a:r>
            <a:r>
              <a:rPr kumimoji="0" lang="cs-CZ" altLang="cs-CZ" sz="2400" dirty="0">
                <a:solidFill>
                  <a:srgbClr val="0000FF"/>
                </a:solidFill>
                <a:latin typeface="Arial" panose="020B0604020202020204" pitchFamily="34" charset="0"/>
              </a:rPr>
              <a:t>,…</a:t>
            </a:r>
            <a:endParaRPr kumimoji="0" lang="cs-CZ" altLang="cs-CZ" sz="2400" b="0" dirty="0">
              <a:solidFill>
                <a:schemeClr val="tx1"/>
              </a:solidFill>
              <a:latin typeface="Arial" panose="020B0604020202020204" pitchFamily="34" charset="0"/>
            </a:endParaRPr>
          </a:p>
        </p:txBody>
      </p:sp>
      <p:sp>
        <p:nvSpPr>
          <p:cNvPr id="160771" name="Text Box 2">
            <a:extLst>
              <a:ext uri="{FF2B5EF4-FFF2-40B4-BE49-F238E27FC236}">
                <a16:creationId xmlns:a16="http://schemas.microsoft.com/office/drawing/2014/main" id="{50196D13-DADC-4983-AE08-D50A6763B29A}"/>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Atmosférické reakce</a:t>
            </a:r>
          </a:p>
        </p:txBody>
      </p:sp>
    </p:spTree>
    <p:extLst>
      <p:ext uri="{BB962C8B-B14F-4D97-AF65-F5344CB8AC3E}">
        <p14:creationId xmlns:p14="http://schemas.microsoft.com/office/powerpoint/2010/main" val="24962055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1B19F469-31C3-44F8-B5B0-07E6CFA5E03A}"/>
              </a:ext>
            </a:extLst>
          </p:cNvPr>
          <p:cNvSpPr>
            <a:spLocks noChangeArrowheads="1"/>
          </p:cNvSpPr>
          <p:nvPr/>
        </p:nvSpPr>
        <p:spPr bwMode="auto">
          <a:xfrm>
            <a:off x="1774826" y="1052513"/>
            <a:ext cx="331787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0">
            <a:spAutoFit/>
          </a:bodyPr>
          <a:lstStyle>
            <a:lvl1pPr marL="377825" indent="-37782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cs-CZ" altLang="cs-CZ" sz="2400" dirty="0">
                <a:latin typeface="Arial" panose="020B0604020202020204" pitchFamily="34" charset="0"/>
                <a:cs typeface="Times New Roman" panose="02020603050405020304" pitchFamily="18" charset="0"/>
              </a:rPr>
              <a:t>Oxidace CO a NO</a:t>
            </a:r>
            <a:endParaRPr lang="en-US" altLang="cs-CZ" sz="2400" dirty="0">
              <a:latin typeface="Arial" panose="020B0604020202020204" pitchFamily="34" charset="0"/>
              <a:cs typeface="Times New Roman" panose="02020603050405020304" pitchFamily="18" charset="0"/>
            </a:endParaRPr>
          </a:p>
        </p:txBody>
      </p:sp>
      <p:pic>
        <p:nvPicPr>
          <p:cNvPr id="161795" name="Picture 3">
            <a:extLst>
              <a:ext uri="{FF2B5EF4-FFF2-40B4-BE49-F238E27FC236}">
                <a16:creationId xmlns:a16="http://schemas.microsoft.com/office/drawing/2014/main" id="{44C0ACDD-E5A1-4AD3-B40E-4B3E36BF1A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1628775"/>
            <a:ext cx="320040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6" name="Picture 4">
            <a:extLst>
              <a:ext uri="{FF2B5EF4-FFF2-40B4-BE49-F238E27FC236}">
                <a16:creationId xmlns:a16="http://schemas.microsoft.com/office/drawing/2014/main" id="{BBEB266E-476E-41B5-B64A-E1BD6F1015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850" y="2133601"/>
            <a:ext cx="3200400"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7" name="Picture 5">
            <a:extLst>
              <a:ext uri="{FF2B5EF4-FFF2-40B4-BE49-F238E27FC236}">
                <a16:creationId xmlns:a16="http://schemas.microsoft.com/office/drawing/2014/main" id="{E4B66338-6755-4F2F-83D0-57EB3B5E08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9288" y="4253215"/>
            <a:ext cx="320040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8" name="Picture 6">
            <a:extLst>
              <a:ext uri="{FF2B5EF4-FFF2-40B4-BE49-F238E27FC236}">
                <a16:creationId xmlns:a16="http://schemas.microsoft.com/office/drawing/2014/main" id="{B65D5E63-EA95-4DA8-9DA8-B8EAE0B8E5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7200" y="1604964"/>
            <a:ext cx="4419600"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9" name="Rectangle 7">
            <a:extLst>
              <a:ext uri="{FF2B5EF4-FFF2-40B4-BE49-F238E27FC236}">
                <a16:creationId xmlns:a16="http://schemas.microsoft.com/office/drawing/2014/main" id="{1C7A61AA-A47B-4092-9046-AB24D016965D}"/>
              </a:ext>
            </a:extLst>
          </p:cNvPr>
          <p:cNvSpPr>
            <a:spLocks noChangeArrowheads="1"/>
          </p:cNvSpPr>
          <p:nvPr/>
        </p:nvSpPr>
        <p:spPr bwMode="auto">
          <a:xfrm>
            <a:off x="5507061" y="4165298"/>
            <a:ext cx="36576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0">
            <a:spAutoFit/>
          </a:bodyPr>
          <a:lstStyle>
            <a:lvl1pPr marL="377825" indent="-37782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2400" dirty="0">
                <a:solidFill>
                  <a:srgbClr val="0000FF"/>
                </a:solidFill>
                <a:latin typeface="Arial" panose="020B0604020202020204" pitchFamily="34" charset="0"/>
              </a:rPr>
              <a:t>Vznik síranu amonného</a:t>
            </a:r>
          </a:p>
          <a:p>
            <a:pPr algn="ctr"/>
            <a:r>
              <a:rPr lang="cs-CZ" altLang="cs-CZ" sz="2400" dirty="0">
                <a:solidFill>
                  <a:srgbClr val="0000FF"/>
                </a:solidFill>
                <a:latin typeface="Arial" panose="020B0604020202020204" pitchFamily="34" charset="0"/>
              </a:rPr>
              <a:t>(NH</a:t>
            </a:r>
            <a:r>
              <a:rPr lang="cs-CZ" altLang="cs-CZ" sz="2400" baseline="-25000" dirty="0">
                <a:solidFill>
                  <a:srgbClr val="0000FF"/>
                </a:solidFill>
                <a:latin typeface="Arial" panose="020B0604020202020204" pitchFamily="34" charset="0"/>
              </a:rPr>
              <a:t>4</a:t>
            </a:r>
            <a:r>
              <a:rPr lang="cs-CZ" altLang="cs-CZ" sz="2400" dirty="0">
                <a:solidFill>
                  <a:srgbClr val="0000FF"/>
                </a:solidFill>
                <a:latin typeface="Arial" panose="020B0604020202020204" pitchFamily="34" charset="0"/>
              </a:rPr>
              <a:t>)</a:t>
            </a:r>
            <a:r>
              <a:rPr lang="cs-CZ" altLang="cs-CZ" sz="2400" baseline="-25000" dirty="0">
                <a:solidFill>
                  <a:srgbClr val="0000FF"/>
                </a:solidFill>
                <a:latin typeface="Arial" panose="020B0604020202020204" pitchFamily="34" charset="0"/>
              </a:rPr>
              <a:t>2</a:t>
            </a:r>
            <a:r>
              <a:rPr lang="cs-CZ" altLang="cs-CZ" sz="2400" dirty="0">
                <a:solidFill>
                  <a:srgbClr val="0000FF"/>
                </a:solidFill>
                <a:latin typeface="Arial" panose="020B0604020202020204" pitchFamily="34" charset="0"/>
              </a:rPr>
              <a:t> SO</a:t>
            </a:r>
            <a:r>
              <a:rPr lang="cs-CZ" altLang="cs-CZ" sz="2400" baseline="-25000" dirty="0">
                <a:solidFill>
                  <a:srgbClr val="0000FF"/>
                </a:solidFill>
                <a:latin typeface="Arial" panose="020B0604020202020204" pitchFamily="34" charset="0"/>
              </a:rPr>
              <a:t>4</a:t>
            </a:r>
            <a:endParaRPr lang="en-US" altLang="cs-CZ" sz="2400" baseline="-25000" dirty="0">
              <a:solidFill>
                <a:srgbClr val="0000FF"/>
              </a:solidFill>
              <a:latin typeface="Arial" panose="020B0604020202020204" pitchFamily="34" charset="0"/>
            </a:endParaRPr>
          </a:p>
        </p:txBody>
      </p:sp>
      <p:sp>
        <p:nvSpPr>
          <p:cNvPr id="161800" name="Rectangle 8">
            <a:extLst>
              <a:ext uri="{FF2B5EF4-FFF2-40B4-BE49-F238E27FC236}">
                <a16:creationId xmlns:a16="http://schemas.microsoft.com/office/drawing/2014/main" id="{A74596C2-1BAB-4F3D-9DB2-224068C56D5F}"/>
              </a:ext>
            </a:extLst>
          </p:cNvPr>
          <p:cNvSpPr>
            <a:spLocks noChangeArrowheads="1"/>
          </p:cNvSpPr>
          <p:nvPr/>
        </p:nvSpPr>
        <p:spPr bwMode="auto">
          <a:xfrm>
            <a:off x="5519739" y="1052513"/>
            <a:ext cx="4408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spcBef>
                <a:spcPct val="50000"/>
              </a:spcBef>
            </a:pPr>
            <a:r>
              <a:rPr lang="cs-CZ" altLang="cs-CZ" sz="2400" dirty="0">
                <a:latin typeface="Arial" panose="020B0604020202020204" pitchFamily="34" charset="0"/>
                <a:cs typeface="Times New Roman" panose="02020603050405020304" pitchFamily="18" charset="0"/>
              </a:rPr>
              <a:t>Oxidace C, S, N</a:t>
            </a:r>
            <a:endParaRPr lang="en-US" altLang="cs-CZ" sz="2400" dirty="0">
              <a:latin typeface="Arial" panose="020B0604020202020204" pitchFamily="34" charset="0"/>
              <a:cs typeface="Times New Roman" panose="02020603050405020304" pitchFamily="18" charset="0"/>
            </a:endParaRPr>
          </a:p>
        </p:txBody>
      </p:sp>
      <p:sp>
        <p:nvSpPr>
          <p:cNvPr id="161801" name="Rectangle 9">
            <a:extLst>
              <a:ext uri="{FF2B5EF4-FFF2-40B4-BE49-F238E27FC236}">
                <a16:creationId xmlns:a16="http://schemas.microsoft.com/office/drawing/2014/main" id="{4A8DA51E-91F3-425A-96B6-D4A07380D407}"/>
              </a:ext>
            </a:extLst>
          </p:cNvPr>
          <p:cNvSpPr>
            <a:spLocks noChangeArrowheads="1"/>
          </p:cNvSpPr>
          <p:nvPr/>
        </p:nvSpPr>
        <p:spPr bwMode="auto">
          <a:xfrm>
            <a:off x="5591176" y="3213100"/>
            <a:ext cx="26209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cs-CZ" altLang="cs-CZ" sz="2400" dirty="0">
                <a:latin typeface="Arial" panose="020B0604020202020204" pitchFamily="34" charset="0"/>
                <a:cs typeface="Times New Roman" panose="02020603050405020304" pitchFamily="18" charset="0"/>
              </a:rPr>
              <a:t>Iontové sloučeniny</a:t>
            </a:r>
            <a:endParaRPr lang="en-US" altLang="cs-CZ" sz="2400" dirty="0">
              <a:latin typeface="Arial" panose="020B0604020202020204" pitchFamily="34" charset="0"/>
              <a:cs typeface="Times New Roman" panose="02020603050405020304" pitchFamily="18" charset="0"/>
            </a:endParaRPr>
          </a:p>
        </p:txBody>
      </p:sp>
      <p:sp>
        <p:nvSpPr>
          <p:cNvPr id="161802" name="Rectangle 10">
            <a:extLst>
              <a:ext uri="{FF2B5EF4-FFF2-40B4-BE49-F238E27FC236}">
                <a16:creationId xmlns:a16="http://schemas.microsoft.com/office/drawing/2014/main" id="{4C7A72B7-CFF3-4AE1-BF9F-B4ABAF9F9C5A}"/>
              </a:ext>
            </a:extLst>
          </p:cNvPr>
          <p:cNvSpPr>
            <a:spLocks noChangeArrowheads="1"/>
          </p:cNvSpPr>
          <p:nvPr/>
        </p:nvSpPr>
        <p:spPr bwMode="auto">
          <a:xfrm>
            <a:off x="1919288" y="3213100"/>
            <a:ext cx="32369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cs-CZ" altLang="cs-CZ" sz="2400" dirty="0">
                <a:latin typeface="Arial" panose="020B0604020202020204" pitchFamily="34" charset="0"/>
                <a:cs typeface="Times New Roman" panose="02020603050405020304" pitchFamily="18" charset="0"/>
              </a:rPr>
              <a:t>Methan </a:t>
            </a:r>
            <a:r>
              <a:rPr lang="cs-CZ" altLang="cs-CZ" sz="2400" dirty="0">
                <a:latin typeface="Arial" panose="020B0604020202020204" pitchFamily="34" charset="0"/>
                <a:cs typeface="Times New Roman" panose="02020603050405020304" pitchFamily="18" charset="0"/>
                <a:sym typeface="Wingdings" panose="05000000000000000000" pitchFamily="2" charset="2"/>
              </a:rPr>
              <a:t></a:t>
            </a:r>
            <a:r>
              <a:rPr lang="cs-CZ" altLang="cs-CZ" sz="2400" dirty="0">
                <a:latin typeface="Arial" panose="020B0604020202020204" pitchFamily="34" charset="0"/>
                <a:cs typeface="Times New Roman" panose="02020603050405020304" pitchFamily="18" charset="0"/>
              </a:rPr>
              <a:t> formaldehyd</a:t>
            </a:r>
            <a:endParaRPr lang="en-US" altLang="cs-CZ" sz="2400" dirty="0">
              <a:latin typeface="Arial" panose="020B0604020202020204" pitchFamily="34" charset="0"/>
              <a:cs typeface="Times New Roman" panose="02020603050405020304" pitchFamily="18" charset="0"/>
            </a:endParaRPr>
          </a:p>
        </p:txBody>
      </p:sp>
      <p:sp>
        <p:nvSpPr>
          <p:cNvPr id="161803" name="Text Box 2">
            <a:extLst>
              <a:ext uri="{FF2B5EF4-FFF2-40B4-BE49-F238E27FC236}">
                <a16:creationId xmlns:a16="http://schemas.microsoft.com/office/drawing/2014/main" id="{71A3C980-29DA-4651-8684-99AFBEC772A6}"/>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Atmosférické reakce</a:t>
            </a:r>
          </a:p>
        </p:txBody>
      </p:sp>
    </p:spTree>
    <p:extLst>
      <p:ext uri="{BB962C8B-B14F-4D97-AF65-F5344CB8AC3E}">
        <p14:creationId xmlns:p14="http://schemas.microsoft.com/office/powerpoint/2010/main" val="15503135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ext Box 3">
            <a:extLst>
              <a:ext uri="{FF2B5EF4-FFF2-40B4-BE49-F238E27FC236}">
                <a16:creationId xmlns:a16="http://schemas.microsoft.com/office/drawing/2014/main" id="{5C98D229-9440-4D41-9AC0-FE2298D89DAC}"/>
              </a:ext>
            </a:extLst>
          </p:cNvPr>
          <p:cNvSpPr txBox="1">
            <a:spLocks noChangeArrowheads="1"/>
          </p:cNvSpPr>
          <p:nvPr/>
        </p:nvSpPr>
        <p:spPr bwMode="auto">
          <a:xfrm>
            <a:off x="914400" y="1052513"/>
            <a:ext cx="105537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Rychlé a selektivní reakce</a:t>
            </a:r>
            <a:r>
              <a:rPr kumimoji="0" lang="cs-CZ" altLang="cs-CZ" sz="2400"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s většinou atmosférických příměsí,</a:t>
            </a:r>
          </a:p>
          <a:p>
            <a:pPr eaLnBrk="1" hangingPunct="1"/>
            <a:r>
              <a:rPr kumimoji="0" lang="cs-CZ" altLang="cs-CZ" sz="2400" dirty="0">
                <a:solidFill>
                  <a:srgbClr val="0000FF"/>
                </a:solidFill>
                <a:latin typeface="Arial" panose="020B0604020202020204" pitchFamily="34" charset="0"/>
              </a:rPr>
              <a:t>inertnost k hlavním plynným složkám ovzduší (N</a:t>
            </a:r>
            <a:r>
              <a:rPr kumimoji="0" lang="cs-CZ" altLang="cs-CZ" sz="2400" baseline="-25000" dirty="0">
                <a:solidFill>
                  <a:srgbClr val="0000FF"/>
                </a:solidFill>
                <a:latin typeface="Arial" panose="020B0604020202020204" pitchFamily="34" charset="0"/>
              </a:rPr>
              <a:t>2</a:t>
            </a:r>
            <a:r>
              <a:rPr kumimoji="0" lang="cs-CZ" altLang="cs-CZ" sz="2400" dirty="0">
                <a:solidFill>
                  <a:srgbClr val="0000FF"/>
                </a:solidFill>
                <a:latin typeface="Arial" panose="020B0604020202020204" pitchFamily="34" charset="0"/>
              </a:rPr>
              <a:t>, O</a:t>
            </a:r>
            <a:r>
              <a:rPr kumimoji="0" lang="cs-CZ" altLang="cs-CZ" sz="2400" baseline="-25000" dirty="0">
                <a:solidFill>
                  <a:srgbClr val="0000FF"/>
                </a:solidFill>
                <a:latin typeface="Arial" panose="020B0604020202020204" pitchFamily="34" charset="0"/>
              </a:rPr>
              <a:t>2</a:t>
            </a:r>
            <a:r>
              <a:rPr kumimoji="0" lang="cs-CZ" altLang="cs-CZ" sz="2400" dirty="0">
                <a:solidFill>
                  <a:srgbClr val="0000FF"/>
                </a:solidFill>
                <a:latin typeface="Arial" panose="020B0604020202020204" pitchFamily="34" charset="0"/>
              </a:rPr>
              <a:t>, vzácné plyny, H</a:t>
            </a:r>
            <a:r>
              <a:rPr kumimoji="0" lang="cs-CZ" altLang="cs-CZ" sz="2400" baseline="-25000" dirty="0">
                <a:solidFill>
                  <a:srgbClr val="0000FF"/>
                </a:solidFill>
                <a:latin typeface="Arial" panose="020B0604020202020204" pitchFamily="34" charset="0"/>
              </a:rPr>
              <a:t>2</a:t>
            </a:r>
            <a:r>
              <a:rPr kumimoji="0" lang="cs-CZ" altLang="cs-CZ" sz="2400" dirty="0">
                <a:solidFill>
                  <a:srgbClr val="0000FF"/>
                </a:solidFill>
                <a:latin typeface="Arial" panose="020B0604020202020204" pitchFamily="34" charset="0"/>
              </a:rPr>
              <a:t>O, CO</a:t>
            </a:r>
            <a:r>
              <a:rPr kumimoji="0" lang="cs-CZ" altLang="cs-CZ" sz="2400" baseline="-25000" dirty="0">
                <a:solidFill>
                  <a:srgbClr val="0000FF"/>
                </a:solidFill>
                <a:latin typeface="Arial" panose="020B0604020202020204" pitchFamily="34" charset="0"/>
              </a:rPr>
              <a:t>2</a:t>
            </a:r>
            <a:r>
              <a:rPr kumimoji="0" lang="cs-CZ" altLang="cs-CZ" sz="2400" dirty="0">
                <a:solidFill>
                  <a:srgbClr val="0000FF"/>
                </a:solidFill>
                <a:latin typeface="Arial" panose="020B0604020202020204" pitchFamily="34" charset="0"/>
              </a:rPr>
              <a:t>,</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solidFill>
                  <a:srgbClr val="0000FF"/>
                </a:solidFill>
                <a:latin typeface="Arial" panose="020B0604020202020204" pitchFamily="34" charset="0"/>
              </a:rPr>
              <a:t>Výskyt v celé atmosféře,</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solidFill>
                  <a:srgbClr val="0000FF"/>
                </a:solidFill>
                <a:latin typeface="Arial" panose="020B0604020202020204" pitchFamily="34" charset="0"/>
              </a:rPr>
              <a:t>Opakovaná tvorba radikálu v oxidačních cyklech atmosférických příměsí.</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latin typeface="Arial" panose="020B0604020202020204" pitchFamily="34" charset="0"/>
              </a:rPr>
              <a:t>OH radikál – „čistící prostředek“ atmosféry.</a:t>
            </a:r>
          </a:p>
          <a:p>
            <a:pPr eaLnBrk="1" hangingPunct="1"/>
            <a:endParaRPr kumimoji="0" lang="cs-CZ" altLang="cs-CZ" sz="2400" dirty="0">
              <a:latin typeface="Arial" panose="020B0604020202020204" pitchFamily="34" charset="0"/>
            </a:endParaRPr>
          </a:p>
          <a:p>
            <a:pPr eaLnBrk="1" hangingPunct="1"/>
            <a:r>
              <a:rPr kumimoji="0" lang="cs-CZ" altLang="cs-CZ" sz="2400" dirty="0">
                <a:latin typeface="Arial" panose="020B0604020202020204" pitchFamily="34" charset="0"/>
              </a:rPr>
              <a:t>Posuzování rizik atmosférických polutantů –</a:t>
            </a:r>
            <a:r>
              <a:rPr kumimoji="0" lang="cs-CZ" altLang="cs-CZ" sz="2400"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na základě rychlosti reakce s OH radikálem.</a:t>
            </a:r>
          </a:p>
        </p:txBody>
      </p:sp>
      <p:sp>
        <p:nvSpPr>
          <p:cNvPr id="162819" name="Text Box 10">
            <a:extLst>
              <a:ext uri="{FF2B5EF4-FFF2-40B4-BE49-F238E27FC236}">
                <a16:creationId xmlns:a16="http://schemas.microsoft.com/office/drawing/2014/main" id="{D4C26A73-433B-43E7-9CB8-510B0CA56089}"/>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Atmosférické reakce – reakce s OH radikálem</a:t>
            </a:r>
          </a:p>
        </p:txBody>
      </p:sp>
    </p:spTree>
    <p:extLst>
      <p:ext uri="{BB962C8B-B14F-4D97-AF65-F5344CB8AC3E}">
        <p14:creationId xmlns:p14="http://schemas.microsoft.com/office/powerpoint/2010/main" val="2780288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a:extLst>
              <a:ext uri="{FF2B5EF4-FFF2-40B4-BE49-F238E27FC236}">
                <a16:creationId xmlns:a16="http://schemas.microsoft.com/office/drawing/2014/main" id="{A0A4B23A-8350-412F-BF4A-0B586D988C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5" y="1052514"/>
            <a:ext cx="3810000"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833900" name="Group 44">
            <a:extLst>
              <a:ext uri="{FF2B5EF4-FFF2-40B4-BE49-F238E27FC236}">
                <a16:creationId xmlns:a16="http://schemas.microsoft.com/office/drawing/2014/main" id="{2D4A6571-A0C3-4DF2-9BEB-193AD62D91C1}"/>
              </a:ext>
            </a:extLst>
          </p:cNvPr>
          <p:cNvGraphicFramePr>
            <a:graphicFrameLocks noGrp="1"/>
          </p:cNvGraphicFramePr>
          <p:nvPr/>
        </p:nvGraphicFramePr>
        <p:xfrm>
          <a:off x="6194425" y="1610726"/>
          <a:ext cx="4473575" cy="1798638"/>
        </p:xfrm>
        <a:graphic>
          <a:graphicData uri="http://schemas.openxmlformats.org/drawingml/2006/table">
            <a:tbl>
              <a:tblPr/>
              <a:tblGrid>
                <a:gridCol w="2238375">
                  <a:extLst>
                    <a:ext uri="{9D8B030D-6E8A-4147-A177-3AD203B41FA5}">
                      <a16:colId xmlns:a16="http://schemas.microsoft.com/office/drawing/2014/main" val="20000"/>
                    </a:ext>
                  </a:extLst>
                </a:gridCol>
                <a:gridCol w="2235200">
                  <a:extLst>
                    <a:ext uri="{9D8B030D-6E8A-4147-A177-3AD203B41FA5}">
                      <a16:colId xmlns:a16="http://schemas.microsoft.com/office/drawing/2014/main" val="20001"/>
                    </a:ext>
                  </a:extLst>
                </a:gridCol>
              </a:tblGrid>
              <a:tr h="4270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2000" b="1" i="0" u="none" strike="noStrike" cap="none" normalizeH="0" baseline="0" dirty="0">
                          <a:ln>
                            <a:noFill/>
                          </a:ln>
                          <a:solidFill>
                            <a:srgbClr val="FF0000"/>
                          </a:solidFill>
                          <a:effectLst/>
                          <a:latin typeface="Arial" panose="020B0604020202020204" pitchFamily="34" charset="0"/>
                        </a:rPr>
                        <a:t>OH</a:t>
                      </a:r>
                      <a:r>
                        <a:rPr kumimoji="1" lang="cs-CZ" sz="2000" b="1" i="0" u="none" strike="noStrike" cap="none" normalizeH="0" baseline="0" dirty="0">
                          <a:ln>
                            <a:noFill/>
                          </a:ln>
                          <a:solidFill>
                            <a:srgbClr val="FF0000"/>
                          </a:solidFill>
                          <a:effectLst/>
                          <a:latin typeface="Arial" panose="020B0604020202020204" pitchFamily="34" charset="0"/>
                          <a:cs typeface="Arial" charset="0"/>
                        </a:rPr>
                        <a:t>•</a:t>
                      </a:r>
                      <a:endParaRPr kumimoji="1" lang="en-US" sz="2000" b="1" i="0" u="none" strike="noStrike" cap="none" normalizeH="0" baseline="0" dirty="0">
                        <a:ln>
                          <a:noFill/>
                        </a:ln>
                        <a:solidFill>
                          <a:srgbClr val="FF0000"/>
                        </a:solidFill>
                        <a:effectLst/>
                        <a:latin typeface="Arial" panose="020B0604020202020204" pitchFamily="34" charset="0"/>
                      </a:endParaRP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2000" b="1" i="0" u="none" strike="noStrike" cap="none" normalizeH="0" baseline="0" dirty="0">
                          <a:ln>
                            <a:noFill/>
                          </a:ln>
                          <a:solidFill>
                            <a:srgbClr val="FF0000"/>
                          </a:solidFill>
                          <a:effectLst/>
                          <a:latin typeface="Arial" panose="020B0604020202020204" pitchFamily="34" charset="0"/>
                        </a:rPr>
                        <a:t>Molekul.cm</a:t>
                      </a:r>
                      <a:r>
                        <a:rPr kumimoji="1" lang="cs-CZ" sz="2000" b="1" i="0" u="none" strike="noStrike" cap="none" normalizeH="0" baseline="30000" dirty="0">
                          <a:ln>
                            <a:noFill/>
                          </a:ln>
                          <a:solidFill>
                            <a:srgbClr val="FF0000"/>
                          </a:solidFill>
                          <a:effectLst/>
                          <a:latin typeface="Arial" panose="020B0604020202020204" pitchFamily="34" charset="0"/>
                        </a:rPr>
                        <a:t>-3</a:t>
                      </a:r>
                      <a:endParaRPr kumimoji="1" lang="en-US" sz="2000" b="1" i="0" u="none" strike="noStrike" cap="none" normalizeH="0" baseline="30000" dirty="0">
                        <a:ln>
                          <a:noFill/>
                        </a:ln>
                        <a:solidFill>
                          <a:srgbClr val="FF0000"/>
                        </a:solidFill>
                        <a:effectLst/>
                        <a:latin typeface="Arial" panose="020B0604020202020204" pitchFamily="34" charset="0"/>
                      </a:endParaRP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72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2000" b="1" i="0" u="none" strike="noStrike" cap="none" normalizeH="0" baseline="0" dirty="0">
                          <a:ln>
                            <a:noFill/>
                          </a:ln>
                          <a:solidFill>
                            <a:srgbClr val="FF0000"/>
                          </a:solidFill>
                          <a:effectLst/>
                          <a:latin typeface="Arial" panose="020B0604020202020204" pitchFamily="34" charset="0"/>
                        </a:rPr>
                        <a:t>Léto - den</a:t>
                      </a:r>
                      <a:endParaRPr kumimoji="1" lang="en-US" sz="2000" b="1" i="0" u="none" strike="noStrike" cap="none" normalizeH="0" baseline="0" dirty="0">
                        <a:ln>
                          <a:noFill/>
                        </a:ln>
                        <a:solidFill>
                          <a:srgbClr val="FF0000"/>
                        </a:solidFill>
                        <a:effectLst/>
                        <a:latin typeface="Arial" panose="020B0604020202020204" pitchFamily="34" charset="0"/>
                      </a:endParaRP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2000" b="1" i="0" u="none" strike="noStrike" cap="none" normalizeH="0" baseline="0" dirty="0">
                          <a:ln>
                            <a:noFill/>
                          </a:ln>
                          <a:solidFill>
                            <a:srgbClr val="0000FF"/>
                          </a:solidFill>
                          <a:effectLst/>
                          <a:latin typeface="Arial" panose="020B0604020202020204" pitchFamily="34" charset="0"/>
                        </a:rPr>
                        <a:t>5-10 × 10</a:t>
                      </a:r>
                      <a:r>
                        <a:rPr kumimoji="1" lang="cs-CZ" sz="2000" b="1" i="0" u="none" strike="noStrike" cap="none" normalizeH="0" baseline="30000" dirty="0">
                          <a:ln>
                            <a:noFill/>
                          </a:ln>
                          <a:solidFill>
                            <a:srgbClr val="0000FF"/>
                          </a:solidFill>
                          <a:effectLst/>
                          <a:latin typeface="Arial" panose="020B0604020202020204" pitchFamily="34" charset="0"/>
                        </a:rPr>
                        <a:t>6</a:t>
                      </a:r>
                      <a:endParaRPr kumimoji="1" lang="en-US" sz="2000" b="1" i="0" u="none" strike="noStrike" cap="none" normalizeH="0" baseline="30000" dirty="0">
                        <a:ln>
                          <a:noFill/>
                        </a:ln>
                        <a:solidFill>
                          <a:srgbClr val="0000FF"/>
                        </a:solidFill>
                        <a:effectLst/>
                        <a:latin typeface="Arial" panose="020B0604020202020204" pitchFamily="34" charset="0"/>
                      </a:endParaRP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72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2000" b="1" i="0" u="none" strike="noStrike" cap="none" normalizeH="0" baseline="0" dirty="0">
                          <a:ln>
                            <a:noFill/>
                          </a:ln>
                          <a:solidFill>
                            <a:srgbClr val="FF0000"/>
                          </a:solidFill>
                          <a:effectLst/>
                          <a:latin typeface="Arial" panose="020B0604020202020204" pitchFamily="34" charset="0"/>
                        </a:rPr>
                        <a:t>Zima - den</a:t>
                      </a:r>
                      <a:endParaRPr kumimoji="1" lang="en-US" sz="2000" b="1" i="0" u="none" strike="noStrike" cap="none" normalizeH="0" baseline="0" dirty="0">
                        <a:ln>
                          <a:noFill/>
                        </a:ln>
                        <a:solidFill>
                          <a:srgbClr val="FF0000"/>
                        </a:solidFill>
                        <a:effectLst/>
                        <a:latin typeface="Arial" panose="020B0604020202020204" pitchFamily="34" charset="0"/>
                      </a:endParaRP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2000" b="1" i="0" u="none" strike="noStrike" cap="none" normalizeH="0" baseline="0" dirty="0">
                          <a:ln>
                            <a:noFill/>
                          </a:ln>
                          <a:solidFill>
                            <a:srgbClr val="0000FF"/>
                          </a:solidFill>
                          <a:effectLst/>
                          <a:latin typeface="Arial" panose="020B0604020202020204" pitchFamily="34" charset="0"/>
                        </a:rPr>
                        <a:t>1-5 × 10</a:t>
                      </a:r>
                      <a:r>
                        <a:rPr kumimoji="1" lang="cs-CZ" sz="2000" b="1" i="0" u="none" strike="noStrike" cap="none" normalizeH="0" baseline="30000" dirty="0">
                          <a:ln>
                            <a:noFill/>
                          </a:ln>
                          <a:solidFill>
                            <a:srgbClr val="0000FF"/>
                          </a:solidFill>
                          <a:effectLst/>
                          <a:latin typeface="Arial" panose="020B0604020202020204" pitchFamily="34" charset="0"/>
                        </a:rPr>
                        <a:t>6</a:t>
                      </a:r>
                      <a:endParaRPr kumimoji="1" lang="en-US" sz="2000" b="1" i="0" u="none" strike="noStrike" cap="none" normalizeH="0" baseline="0" dirty="0">
                        <a:ln>
                          <a:noFill/>
                        </a:ln>
                        <a:solidFill>
                          <a:srgbClr val="0000FF"/>
                        </a:solidFill>
                        <a:effectLst/>
                        <a:latin typeface="Arial" panose="020B0604020202020204" pitchFamily="34" charset="0"/>
                      </a:endParaRP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72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2000" b="1" i="0" u="none" strike="noStrike" cap="none" normalizeH="0" baseline="0" dirty="0">
                          <a:ln>
                            <a:noFill/>
                          </a:ln>
                          <a:solidFill>
                            <a:srgbClr val="FF0000"/>
                          </a:solidFill>
                          <a:effectLst/>
                          <a:latin typeface="Arial" panose="020B0604020202020204" pitchFamily="34" charset="0"/>
                        </a:rPr>
                        <a:t>Noc</a:t>
                      </a:r>
                      <a:endParaRPr kumimoji="1" lang="en-US" sz="2000" b="1" i="0" u="none" strike="noStrike" cap="none" normalizeH="0" baseline="0" dirty="0">
                        <a:ln>
                          <a:noFill/>
                        </a:ln>
                        <a:solidFill>
                          <a:srgbClr val="FF0000"/>
                        </a:solidFill>
                        <a:effectLst/>
                        <a:latin typeface="Arial" panose="020B0604020202020204" pitchFamily="34" charset="0"/>
                      </a:endParaRP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50000"/>
                        <a:buFont typeface="Monotype Sorts" pitchFamily="2" charset="2"/>
                        <a:buNone/>
                        <a:tabLst/>
                      </a:pPr>
                      <a:r>
                        <a:rPr kumimoji="1" lang="cs-CZ" sz="2000" b="1" i="0" u="none" strike="noStrike" cap="none" normalizeH="0" baseline="0" dirty="0">
                          <a:ln>
                            <a:noFill/>
                          </a:ln>
                          <a:solidFill>
                            <a:srgbClr val="0000FF"/>
                          </a:solidFill>
                          <a:effectLst/>
                          <a:latin typeface="Arial" panose="020B0604020202020204" pitchFamily="34" charset="0"/>
                        </a:rPr>
                        <a:t>&lt; 2 × 10</a:t>
                      </a:r>
                      <a:r>
                        <a:rPr kumimoji="1" lang="cs-CZ" sz="2000" b="1" i="0" u="none" strike="noStrike" cap="none" normalizeH="0" baseline="30000" dirty="0">
                          <a:ln>
                            <a:noFill/>
                          </a:ln>
                          <a:solidFill>
                            <a:srgbClr val="0000FF"/>
                          </a:solidFill>
                          <a:effectLst/>
                          <a:latin typeface="Arial" panose="020B0604020202020204" pitchFamily="34" charset="0"/>
                        </a:rPr>
                        <a:t>5</a:t>
                      </a:r>
                      <a:endParaRPr kumimoji="1" lang="en-US" sz="2000" b="1" i="0" u="none" strike="noStrike" cap="none" normalizeH="0" baseline="30000" dirty="0">
                        <a:ln>
                          <a:noFill/>
                        </a:ln>
                        <a:solidFill>
                          <a:srgbClr val="0000FF"/>
                        </a:solidFill>
                        <a:effectLst/>
                        <a:latin typeface="Arial" panose="020B0604020202020204" pitchFamily="34" charset="0"/>
                      </a:endParaRP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63860" name="Text Box 45">
            <a:extLst>
              <a:ext uri="{FF2B5EF4-FFF2-40B4-BE49-F238E27FC236}">
                <a16:creationId xmlns:a16="http://schemas.microsoft.com/office/drawing/2014/main" id="{9332DDC4-4D49-48F5-A21E-A1EDFFC72ADD}"/>
              </a:ext>
            </a:extLst>
          </p:cNvPr>
          <p:cNvSpPr txBox="1">
            <a:spLocks noChangeArrowheads="1"/>
          </p:cNvSpPr>
          <p:nvPr/>
        </p:nvSpPr>
        <p:spPr bwMode="auto">
          <a:xfrm>
            <a:off x="1028700" y="4246977"/>
            <a:ext cx="101219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r>
              <a:rPr lang="cs-CZ" altLang="cs-CZ" sz="2400" dirty="0">
                <a:latin typeface="Arial" panose="020B0604020202020204" pitchFamily="34" charset="0"/>
              </a:rPr>
              <a:t>Výsledek procesů:</a:t>
            </a:r>
            <a:r>
              <a:rPr lang="cs-CZ" altLang="cs-CZ" sz="2400" dirty="0">
                <a:solidFill>
                  <a:srgbClr val="0000FF"/>
                </a:solidFill>
                <a:latin typeface="Arial" panose="020B0604020202020204" pitchFamily="34" charset="0"/>
              </a:rPr>
              <a:t> konstantně 10 milionů hydroxylových radikálů.cm</a:t>
            </a:r>
            <a:r>
              <a:rPr lang="cs-CZ" altLang="cs-CZ" sz="2400" baseline="30000" dirty="0">
                <a:solidFill>
                  <a:srgbClr val="0000FF"/>
                </a:solidFill>
                <a:latin typeface="Arial" panose="020B0604020202020204" pitchFamily="34" charset="0"/>
              </a:rPr>
              <a:t>-3</a:t>
            </a:r>
            <a:r>
              <a:rPr lang="cs-CZ" altLang="cs-CZ" sz="2400" dirty="0">
                <a:solidFill>
                  <a:srgbClr val="0000FF"/>
                </a:solidFill>
                <a:latin typeface="Arial" panose="020B0604020202020204" pitchFamily="34" charset="0"/>
              </a:rPr>
              <a:t> v povrchové vrstvě</a:t>
            </a:r>
          </a:p>
        </p:txBody>
      </p:sp>
      <p:sp>
        <p:nvSpPr>
          <p:cNvPr id="163861" name="Text Box 10">
            <a:extLst>
              <a:ext uri="{FF2B5EF4-FFF2-40B4-BE49-F238E27FC236}">
                <a16:creationId xmlns:a16="http://schemas.microsoft.com/office/drawing/2014/main" id="{8229B790-A9AB-43B6-935C-859142C9389D}"/>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Atmosférické reakce – reakce s OH radikálem</a:t>
            </a:r>
          </a:p>
        </p:txBody>
      </p:sp>
    </p:spTree>
    <p:extLst>
      <p:ext uri="{BB962C8B-B14F-4D97-AF65-F5344CB8AC3E}">
        <p14:creationId xmlns:p14="http://schemas.microsoft.com/office/powerpoint/2010/main" val="485601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ext Box 3">
            <a:extLst>
              <a:ext uri="{FF2B5EF4-FFF2-40B4-BE49-F238E27FC236}">
                <a16:creationId xmlns:a16="http://schemas.microsoft.com/office/drawing/2014/main" id="{367E5748-56F0-439A-8380-9E0EE574E1A2}"/>
              </a:ext>
            </a:extLst>
          </p:cNvPr>
          <p:cNvSpPr txBox="1">
            <a:spLocks noChangeArrowheads="1"/>
          </p:cNvSpPr>
          <p:nvPr/>
        </p:nvSpPr>
        <p:spPr bwMode="auto">
          <a:xfrm>
            <a:off x="926926" y="981075"/>
            <a:ext cx="10541174"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Tvorba – fotolýza ozonu UV slunečním zářením</a:t>
            </a:r>
            <a:r>
              <a:rPr kumimoji="0" lang="cs-CZ" altLang="cs-CZ" sz="2400"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(kolem 300 nm</a:t>
            </a:r>
            <a:r>
              <a:rPr kumimoji="0" lang="cs-CZ" altLang="cs-CZ" sz="2400" dirty="0">
                <a:solidFill>
                  <a:schemeClr val="tx1"/>
                </a:solidFill>
                <a:latin typeface="Arial" panose="020B0604020202020204" pitchFamily="34" charset="0"/>
              </a:rPr>
              <a:t>):</a:t>
            </a:r>
          </a:p>
          <a:p>
            <a:pPr eaLnBrk="1" hangingPunct="1"/>
            <a:endParaRPr kumimoji="0" lang="cs-CZ" altLang="cs-CZ" sz="2400" dirty="0">
              <a:solidFill>
                <a:schemeClr val="tx1"/>
              </a:solidFill>
              <a:latin typeface="Arial" panose="020B0604020202020204" pitchFamily="34" charset="0"/>
            </a:endParaRPr>
          </a:p>
          <a:p>
            <a:pPr algn="ctr" eaLnBrk="1" hangingPunct="1"/>
            <a:r>
              <a:rPr kumimoji="0" lang="cs-CZ" altLang="cs-CZ" sz="2400" dirty="0">
                <a:latin typeface="Arial" panose="020B0604020202020204" pitchFamily="34" charset="0"/>
              </a:rPr>
              <a:t>O</a:t>
            </a:r>
            <a:r>
              <a:rPr kumimoji="0" lang="cs-CZ" altLang="cs-CZ" sz="2400" baseline="-25000" dirty="0">
                <a:latin typeface="Arial" panose="020B0604020202020204" pitchFamily="34" charset="0"/>
              </a:rPr>
              <a:t>3</a:t>
            </a:r>
            <a:r>
              <a:rPr kumimoji="0" lang="cs-CZ" altLang="cs-CZ" sz="2400" dirty="0">
                <a:latin typeface="Arial" panose="020B0604020202020204" pitchFamily="34" charset="0"/>
              </a:rPr>
              <a:t> + h</a:t>
            </a:r>
            <a:r>
              <a:rPr kumimoji="0" lang="cs-CZ" altLang="cs-CZ" sz="2400" dirty="0">
                <a:latin typeface="Symbol" panose="05050102010706020507" pitchFamily="18" charset="2"/>
              </a:rPr>
              <a:t>n</a:t>
            </a:r>
            <a:r>
              <a:rPr kumimoji="0" lang="cs-CZ" altLang="cs-CZ" sz="2400" dirty="0">
                <a:latin typeface="Arial" panose="020B0604020202020204" pitchFamily="34" charset="0"/>
              </a:rPr>
              <a:t> </a:t>
            </a:r>
            <a:r>
              <a:rPr kumimoji="0" lang="cs-CZ" altLang="cs-CZ" sz="1800" dirty="0">
                <a:latin typeface="Arial" panose="020B0604020202020204" pitchFamily="34" charset="0"/>
                <a:sym typeface="Symbol" panose="05050102010706020507" pitchFamily="18" charset="2"/>
              </a:rPr>
              <a:t></a:t>
            </a:r>
            <a:r>
              <a:rPr kumimoji="0" lang="cs-CZ" altLang="cs-CZ" sz="2400" dirty="0">
                <a:latin typeface="Arial" panose="020B0604020202020204" pitchFamily="34" charset="0"/>
              </a:rPr>
              <a:t> O(</a:t>
            </a:r>
            <a:r>
              <a:rPr kumimoji="0" lang="cs-CZ" altLang="cs-CZ" sz="2400" baseline="30000" dirty="0">
                <a:latin typeface="Arial" panose="020B0604020202020204" pitchFamily="34" charset="0"/>
              </a:rPr>
              <a:t>1</a:t>
            </a:r>
            <a:r>
              <a:rPr kumimoji="0" lang="cs-CZ" altLang="cs-CZ" sz="2400" dirty="0">
                <a:latin typeface="Arial" panose="020B0604020202020204" pitchFamily="34" charset="0"/>
              </a:rPr>
              <a:t>D) + O</a:t>
            </a:r>
            <a:r>
              <a:rPr kumimoji="0" lang="cs-CZ" altLang="cs-CZ" sz="2400" baseline="-25000" dirty="0">
                <a:latin typeface="Arial" panose="020B0604020202020204" pitchFamily="34" charset="0"/>
              </a:rPr>
              <a:t>2</a:t>
            </a:r>
          </a:p>
          <a:p>
            <a:pPr algn="ctr" eaLnBrk="1" hangingPunct="1"/>
            <a:r>
              <a:rPr kumimoji="0" lang="cs-CZ" altLang="cs-CZ" sz="2400" dirty="0">
                <a:latin typeface="Arial" panose="020B0604020202020204" pitchFamily="34" charset="0"/>
              </a:rPr>
              <a:t>O(</a:t>
            </a:r>
            <a:r>
              <a:rPr kumimoji="0" lang="cs-CZ" altLang="cs-CZ" sz="2400" baseline="30000" dirty="0">
                <a:latin typeface="Arial" panose="020B0604020202020204" pitchFamily="34" charset="0"/>
              </a:rPr>
              <a:t>1</a:t>
            </a:r>
            <a:r>
              <a:rPr kumimoji="0" lang="cs-CZ" altLang="cs-CZ" sz="2400" dirty="0">
                <a:latin typeface="Arial" panose="020B0604020202020204" pitchFamily="34" charset="0"/>
              </a:rPr>
              <a:t>D) + N</a:t>
            </a:r>
            <a:r>
              <a:rPr kumimoji="0" lang="cs-CZ" altLang="cs-CZ" sz="2400" baseline="-25000" dirty="0">
                <a:latin typeface="Arial" panose="020B0604020202020204" pitchFamily="34" charset="0"/>
              </a:rPr>
              <a:t>2</a:t>
            </a:r>
            <a:r>
              <a:rPr kumimoji="0" lang="cs-CZ" altLang="cs-CZ" sz="2400" dirty="0">
                <a:latin typeface="Arial" panose="020B0604020202020204" pitchFamily="34" charset="0"/>
              </a:rPr>
              <a:t> (nebo O</a:t>
            </a:r>
            <a:r>
              <a:rPr kumimoji="0" lang="cs-CZ" altLang="cs-CZ" sz="2400" baseline="-25000" dirty="0">
                <a:latin typeface="Arial" panose="020B0604020202020204" pitchFamily="34" charset="0"/>
              </a:rPr>
              <a:t>2</a:t>
            </a:r>
            <a:r>
              <a:rPr kumimoji="0" lang="cs-CZ" altLang="cs-CZ" sz="2400" dirty="0">
                <a:latin typeface="Arial" panose="020B0604020202020204" pitchFamily="34" charset="0"/>
              </a:rPr>
              <a:t>) </a:t>
            </a:r>
            <a:r>
              <a:rPr kumimoji="0" lang="cs-CZ" altLang="cs-CZ" sz="1800" dirty="0">
                <a:latin typeface="Arial" panose="020B0604020202020204" pitchFamily="34" charset="0"/>
                <a:sym typeface="Symbol" panose="05050102010706020507" pitchFamily="18" charset="2"/>
              </a:rPr>
              <a:t></a:t>
            </a:r>
            <a:r>
              <a:rPr kumimoji="0" lang="cs-CZ" altLang="cs-CZ" sz="2400" dirty="0">
                <a:latin typeface="Arial" panose="020B0604020202020204" pitchFamily="34" charset="0"/>
              </a:rPr>
              <a:t> O(</a:t>
            </a:r>
            <a:r>
              <a:rPr kumimoji="0" lang="cs-CZ" altLang="cs-CZ" sz="2400" baseline="30000" dirty="0">
                <a:latin typeface="Arial" panose="020B0604020202020204" pitchFamily="34" charset="0"/>
              </a:rPr>
              <a:t>3</a:t>
            </a:r>
            <a:r>
              <a:rPr kumimoji="0" lang="cs-CZ" altLang="cs-CZ" sz="2400" dirty="0">
                <a:latin typeface="Arial" panose="020B0604020202020204" pitchFamily="34" charset="0"/>
              </a:rPr>
              <a:t>P) + ) + N</a:t>
            </a:r>
            <a:r>
              <a:rPr kumimoji="0" lang="cs-CZ" altLang="cs-CZ" sz="2400" baseline="-25000" dirty="0">
                <a:latin typeface="Arial" panose="020B0604020202020204" pitchFamily="34" charset="0"/>
              </a:rPr>
              <a:t>2</a:t>
            </a:r>
            <a:r>
              <a:rPr kumimoji="0" lang="cs-CZ" altLang="cs-CZ" sz="2400" dirty="0">
                <a:latin typeface="Arial" panose="020B0604020202020204" pitchFamily="34" charset="0"/>
              </a:rPr>
              <a:t> (nebo O</a:t>
            </a:r>
            <a:r>
              <a:rPr kumimoji="0" lang="cs-CZ" altLang="cs-CZ" sz="2400" baseline="-25000" dirty="0">
                <a:latin typeface="Arial" panose="020B0604020202020204" pitchFamily="34" charset="0"/>
              </a:rPr>
              <a:t>2</a:t>
            </a:r>
            <a:r>
              <a:rPr kumimoji="0" lang="cs-CZ" altLang="cs-CZ" sz="2400" dirty="0">
                <a:latin typeface="Arial" panose="020B0604020202020204" pitchFamily="34" charset="0"/>
              </a:rPr>
              <a:t>)</a:t>
            </a:r>
          </a:p>
          <a:p>
            <a:pPr algn="ctr" eaLnBrk="1" hangingPunct="1"/>
            <a:r>
              <a:rPr kumimoji="0" lang="cs-CZ" altLang="cs-CZ" sz="2400" dirty="0">
                <a:latin typeface="Arial" panose="020B0604020202020204" pitchFamily="34" charset="0"/>
              </a:rPr>
              <a:t>O(</a:t>
            </a:r>
            <a:r>
              <a:rPr kumimoji="0" lang="cs-CZ" altLang="cs-CZ" sz="2400" baseline="30000" dirty="0">
                <a:latin typeface="Arial" panose="020B0604020202020204" pitchFamily="34" charset="0"/>
              </a:rPr>
              <a:t>1</a:t>
            </a:r>
            <a:r>
              <a:rPr kumimoji="0" lang="cs-CZ" altLang="cs-CZ" sz="2400" dirty="0">
                <a:latin typeface="Arial" panose="020B0604020202020204" pitchFamily="34" charset="0"/>
              </a:rPr>
              <a:t>D) + H</a:t>
            </a:r>
            <a:r>
              <a:rPr kumimoji="0" lang="cs-CZ" altLang="cs-CZ" sz="2400" baseline="-25000" dirty="0">
                <a:latin typeface="Arial" panose="020B0604020202020204" pitchFamily="34" charset="0"/>
              </a:rPr>
              <a:t>2</a:t>
            </a:r>
            <a:r>
              <a:rPr kumimoji="0" lang="cs-CZ" altLang="cs-CZ" sz="2400" dirty="0">
                <a:latin typeface="Arial" panose="020B0604020202020204" pitchFamily="34" charset="0"/>
              </a:rPr>
              <a:t>O </a:t>
            </a:r>
            <a:r>
              <a:rPr kumimoji="0" lang="cs-CZ" altLang="cs-CZ" sz="1800" dirty="0">
                <a:latin typeface="Arial" panose="020B0604020202020204" pitchFamily="34" charset="0"/>
                <a:sym typeface="Symbol" panose="05050102010706020507" pitchFamily="18" charset="2"/>
              </a:rPr>
              <a:t></a:t>
            </a:r>
            <a:r>
              <a:rPr kumimoji="0" lang="cs-CZ" altLang="cs-CZ" sz="2400" dirty="0">
                <a:latin typeface="Arial" panose="020B0604020202020204" pitchFamily="34" charset="0"/>
              </a:rPr>
              <a:t> 2OH</a:t>
            </a:r>
            <a:r>
              <a:rPr kumimoji="0" lang="cs-CZ" altLang="cs-CZ" sz="1800" dirty="0">
                <a:latin typeface="Arial" panose="020B0604020202020204" pitchFamily="34" charset="0"/>
                <a:sym typeface="Wingdings" panose="05000000000000000000" pitchFamily="2" charset="2"/>
              </a:rPr>
              <a:t></a:t>
            </a:r>
            <a:endParaRPr kumimoji="0" lang="cs-CZ" altLang="cs-CZ" sz="2400" dirty="0">
              <a:latin typeface="Arial" panose="020B0604020202020204" pitchFamily="34" charset="0"/>
            </a:endParaRPr>
          </a:p>
          <a:p>
            <a:pPr eaLnBrk="1" hangingPunct="1"/>
            <a:endParaRPr kumimoji="0" lang="cs-CZ" altLang="cs-CZ" sz="2400" dirty="0">
              <a:latin typeface="Arial" panose="020B0604020202020204" pitchFamily="34" charset="0"/>
            </a:endParaRPr>
          </a:p>
          <a:p>
            <a:pPr eaLnBrk="1" hangingPunct="1"/>
            <a:r>
              <a:rPr kumimoji="0" lang="cs-CZ" altLang="cs-CZ" sz="2400" dirty="0">
                <a:latin typeface="Arial" panose="020B0604020202020204" pitchFamily="34" charset="0"/>
              </a:rPr>
              <a:t>Funkce OH</a:t>
            </a:r>
            <a:r>
              <a:rPr kumimoji="0" lang="cs-CZ" altLang="cs-CZ" sz="1800" dirty="0">
                <a:latin typeface="Arial" panose="020B0604020202020204" pitchFamily="34" charset="0"/>
                <a:sym typeface="Wingdings" panose="05000000000000000000" pitchFamily="2" charset="2"/>
              </a:rPr>
              <a:t></a:t>
            </a:r>
            <a:r>
              <a:rPr kumimoji="0" lang="cs-CZ" altLang="cs-CZ" sz="2400" dirty="0">
                <a:latin typeface="Arial" panose="020B0604020202020204" pitchFamily="34" charset="0"/>
              </a:rPr>
              <a:t> radikálu v koloběhu nejvýznamnějších atmosférických polutantů:</a:t>
            </a:r>
          </a:p>
          <a:p>
            <a:pPr eaLnBrk="1" hangingPunct="1"/>
            <a:endParaRPr kumimoji="0" lang="cs-CZ" altLang="cs-CZ" sz="2400" dirty="0">
              <a:latin typeface="Arial" panose="020B0604020202020204" pitchFamily="34" charset="0"/>
            </a:endParaRP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hnací faktor oxidace atmosférických uhlovodíků, SO</a:t>
            </a:r>
            <a:r>
              <a:rPr kumimoji="0" lang="cs-CZ" altLang="cs-CZ" sz="2400" baseline="-25000" dirty="0">
                <a:solidFill>
                  <a:srgbClr val="0000FF"/>
                </a:solidFill>
                <a:latin typeface="Arial" panose="020B0604020202020204" pitchFamily="34" charset="0"/>
              </a:rPr>
              <a:t>2</a:t>
            </a:r>
            <a:r>
              <a:rPr kumimoji="0" lang="cs-CZ" altLang="cs-CZ" sz="2400" dirty="0">
                <a:solidFill>
                  <a:srgbClr val="0000FF"/>
                </a:solidFill>
                <a:latin typeface="Arial" panose="020B0604020202020204" pitchFamily="34" charset="0"/>
              </a:rPr>
              <a:t>,</a:t>
            </a: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centrální postavení v troposférickém koloběhu CO, CH</a:t>
            </a:r>
            <a:r>
              <a:rPr kumimoji="0" lang="cs-CZ" altLang="cs-CZ" sz="2400" baseline="-25000" dirty="0">
                <a:solidFill>
                  <a:srgbClr val="0000FF"/>
                </a:solidFill>
                <a:latin typeface="Arial" panose="020B0604020202020204" pitchFamily="34" charset="0"/>
              </a:rPr>
              <a:t>4</a:t>
            </a:r>
            <a:r>
              <a:rPr kumimoji="0" lang="cs-CZ" altLang="cs-CZ" sz="2400" dirty="0">
                <a:solidFill>
                  <a:srgbClr val="0000FF"/>
                </a:solidFill>
                <a:latin typeface="Arial" panose="020B0604020202020204" pitchFamily="34" charset="0"/>
              </a:rPr>
              <a:t>, NO</a:t>
            </a:r>
            <a:r>
              <a:rPr kumimoji="0" lang="cs-CZ" altLang="cs-CZ" sz="2400" baseline="-25000" dirty="0">
                <a:solidFill>
                  <a:srgbClr val="0000FF"/>
                </a:solidFill>
                <a:latin typeface="Arial" panose="020B0604020202020204" pitchFamily="34" charset="0"/>
              </a:rPr>
              <a:t>X</a:t>
            </a:r>
            <a:r>
              <a:rPr kumimoji="0" lang="cs-CZ" altLang="cs-CZ" sz="2400" dirty="0">
                <a:solidFill>
                  <a:srgbClr val="0000FF"/>
                </a:solidFill>
                <a:latin typeface="Arial" panose="020B0604020202020204" pitchFamily="34" charset="0"/>
              </a:rPr>
              <a:t>, O</a:t>
            </a:r>
            <a:r>
              <a:rPr kumimoji="0" lang="cs-CZ" altLang="cs-CZ" sz="2400" baseline="-25000" dirty="0">
                <a:solidFill>
                  <a:srgbClr val="0000FF"/>
                </a:solidFill>
                <a:latin typeface="Arial" panose="020B0604020202020204" pitchFamily="34" charset="0"/>
              </a:rPr>
              <a:t>3</a:t>
            </a:r>
            <a:r>
              <a:rPr kumimoji="0" lang="cs-CZ" altLang="cs-CZ" sz="2400" dirty="0">
                <a:solidFill>
                  <a:srgbClr val="0000FF"/>
                </a:solidFill>
                <a:latin typeface="Arial" panose="020B0604020202020204" pitchFamily="34" charset="0"/>
              </a:rPr>
              <a:t>,</a:t>
            </a: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zdroj radikálu HO</a:t>
            </a:r>
            <a:r>
              <a:rPr kumimoji="0" lang="cs-CZ" altLang="cs-CZ" sz="2400" baseline="-25000" dirty="0">
                <a:solidFill>
                  <a:srgbClr val="0000FF"/>
                </a:solidFill>
                <a:latin typeface="Arial" panose="020B0604020202020204" pitchFamily="34" charset="0"/>
              </a:rPr>
              <a:t>2</a:t>
            </a:r>
            <a:r>
              <a:rPr kumimoji="0" lang="cs-CZ" altLang="cs-CZ" sz="1800" dirty="0">
                <a:solidFill>
                  <a:srgbClr val="0000FF"/>
                </a:solidFill>
                <a:latin typeface="Arial" panose="020B0604020202020204" pitchFamily="34" charset="0"/>
                <a:sym typeface="Wingdings" panose="05000000000000000000" pitchFamily="2" charset="2"/>
              </a:rPr>
              <a:t></a:t>
            </a:r>
          </a:p>
        </p:txBody>
      </p:sp>
      <p:sp>
        <p:nvSpPr>
          <p:cNvPr id="164867" name="Text Box 10">
            <a:extLst>
              <a:ext uri="{FF2B5EF4-FFF2-40B4-BE49-F238E27FC236}">
                <a16:creationId xmlns:a16="http://schemas.microsoft.com/office/drawing/2014/main" id="{04778D0A-15E1-4943-9E45-0B264C98A953}"/>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Atmosférické reakce – reakce s OH radikálem</a:t>
            </a:r>
          </a:p>
        </p:txBody>
      </p:sp>
    </p:spTree>
    <p:extLst>
      <p:ext uri="{BB962C8B-B14F-4D97-AF65-F5344CB8AC3E}">
        <p14:creationId xmlns:p14="http://schemas.microsoft.com/office/powerpoint/2010/main" val="1540377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ext Box 5">
            <a:extLst>
              <a:ext uri="{FF2B5EF4-FFF2-40B4-BE49-F238E27FC236}">
                <a16:creationId xmlns:a16="http://schemas.microsoft.com/office/drawing/2014/main" id="{157C6481-4F38-43F2-92EE-E7AACE6201B1}"/>
              </a:ext>
            </a:extLst>
          </p:cNvPr>
          <p:cNvSpPr txBox="1">
            <a:spLocks noChangeArrowheads="1"/>
          </p:cNvSpPr>
          <p:nvPr/>
        </p:nvSpPr>
        <p:spPr bwMode="auto">
          <a:xfrm>
            <a:off x="5159376" y="4991101"/>
            <a:ext cx="2317753" cy="83099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kumimoji="0" lang="cs-CZ" altLang="cs-CZ" sz="2400" dirty="0">
                <a:solidFill>
                  <a:srgbClr val="0000FF"/>
                </a:solidFill>
                <a:latin typeface="Arial" panose="020B0604020202020204" pitchFamily="34" charset="0"/>
                <a:cs typeface="Arial" panose="020B0604020202020204" pitchFamily="34" charset="0"/>
              </a:rPr>
              <a:t>Toxické látky v ovduší</a:t>
            </a:r>
            <a:endParaRPr kumimoji="0" lang="en-US" altLang="cs-CZ" sz="2400" b="0" dirty="0">
              <a:solidFill>
                <a:srgbClr val="0000FF"/>
              </a:solidFill>
              <a:latin typeface="Arial" panose="020B0604020202020204" pitchFamily="34" charset="0"/>
              <a:cs typeface="Arial" panose="020B0604020202020204" pitchFamily="34" charset="0"/>
            </a:endParaRPr>
          </a:p>
        </p:txBody>
      </p:sp>
      <p:sp>
        <p:nvSpPr>
          <p:cNvPr id="165891" name="Rectangle 6">
            <a:extLst>
              <a:ext uri="{FF2B5EF4-FFF2-40B4-BE49-F238E27FC236}">
                <a16:creationId xmlns:a16="http://schemas.microsoft.com/office/drawing/2014/main" id="{AF102ED4-48CE-4BCB-A30C-64AAD909A07A}"/>
              </a:ext>
            </a:extLst>
          </p:cNvPr>
          <p:cNvSpPr>
            <a:spLocks noChangeArrowheads="1"/>
          </p:cNvSpPr>
          <p:nvPr/>
        </p:nvSpPr>
        <p:spPr bwMode="auto">
          <a:xfrm>
            <a:off x="8115301" y="1895476"/>
            <a:ext cx="606425" cy="52322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kumimoji="0" lang="en-US" altLang="cs-CZ" sz="2800" dirty="0">
                <a:solidFill>
                  <a:srgbClr val="0000FF"/>
                </a:solidFill>
                <a:latin typeface="Arial" panose="020B0604020202020204" pitchFamily="34" charset="0"/>
                <a:cs typeface="Arial" panose="020B0604020202020204" pitchFamily="34" charset="0"/>
              </a:rPr>
              <a:t>O</a:t>
            </a:r>
            <a:r>
              <a:rPr kumimoji="0" lang="en-US" altLang="cs-CZ" sz="2000" dirty="0">
                <a:solidFill>
                  <a:srgbClr val="0000FF"/>
                </a:solidFill>
                <a:latin typeface="Arial" panose="020B0604020202020204" pitchFamily="34" charset="0"/>
                <a:cs typeface="Arial" panose="020B0604020202020204" pitchFamily="34" charset="0"/>
              </a:rPr>
              <a:t>3</a:t>
            </a:r>
            <a:endParaRPr kumimoji="0" lang="en-US" altLang="cs-CZ" sz="1200" dirty="0">
              <a:solidFill>
                <a:srgbClr val="0000FF"/>
              </a:solidFill>
              <a:latin typeface="Arial" panose="020B0604020202020204" pitchFamily="34" charset="0"/>
              <a:cs typeface="Arial" panose="020B0604020202020204" pitchFamily="34" charset="0"/>
            </a:endParaRPr>
          </a:p>
        </p:txBody>
      </p:sp>
      <p:sp>
        <p:nvSpPr>
          <p:cNvPr id="54282" name="Text Box 10">
            <a:extLst>
              <a:ext uri="{FF2B5EF4-FFF2-40B4-BE49-F238E27FC236}">
                <a16:creationId xmlns:a16="http://schemas.microsoft.com/office/drawing/2014/main" id="{5EC66DCE-31DA-4E10-9748-116D05699068}"/>
              </a:ext>
            </a:extLst>
          </p:cNvPr>
          <p:cNvSpPr txBox="1">
            <a:spLocks noChangeArrowheads="1"/>
          </p:cNvSpPr>
          <p:nvPr/>
        </p:nvSpPr>
        <p:spPr bwMode="auto">
          <a:xfrm>
            <a:off x="2576512" y="1937049"/>
            <a:ext cx="1625600" cy="461665"/>
          </a:xfrm>
          <a:prstGeom prst="rect">
            <a:avLst/>
          </a:prstGeom>
          <a:noFill/>
          <a:ln w="31750">
            <a:solidFill>
              <a:srgbClr val="993300"/>
            </a:solidFill>
            <a:miter lim="800000"/>
            <a:headEnd/>
            <a:tailEnd/>
          </a:ln>
          <a:effectLst/>
        </p:spPr>
        <p:txBody>
          <a:bodyPr wrap="square">
            <a:spAutoFit/>
          </a:bodyPr>
          <a:lstStyle/>
          <a:p>
            <a:pPr eaLnBrk="0" hangingPunct="0">
              <a:defRPr/>
            </a:pPr>
            <a:r>
              <a:rPr kumimoji="0" lang="en-US" sz="2400">
                <a:solidFill>
                  <a:srgbClr val="0000FF"/>
                </a:solidFill>
                <a:effectLst>
                  <a:outerShdw blurRad="38100" dist="38100" dir="2700000" algn="tl">
                    <a:srgbClr val="C0C0C0"/>
                  </a:outerShdw>
                </a:effectLst>
                <a:cs typeface="Arial" charset="0"/>
              </a:rPr>
              <a:t>Vi</a:t>
            </a:r>
            <a:r>
              <a:rPr kumimoji="0" lang="cs-CZ" sz="2400">
                <a:solidFill>
                  <a:srgbClr val="0000FF"/>
                </a:solidFill>
                <a:effectLst>
                  <a:outerShdw blurRad="38100" dist="38100" dir="2700000" algn="tl">
                    <a:srgbClr val="C0C0C0"/>
                  </a:outerShdw>
                </a:effectLst>
                <a:cs typeface="Arial" charset="0"/>
              </a:rPr>
              <a:t>ditelnost</a:t>
            </a:r>
            <a:endParaRPr kumimoji="0" lang="en-US" sz="2400" b="0">
              <a:solidFill>
                <a:srgbClr val="0000FF"/>
              </a:solidFill>
              <a:cs typeface="Arial" charset="0"/>
            </a:endParaRPr>
          </a:p>
        </p:txBody>
      </p:sp>
      <p:sp>
        <p:nvSpPr>
          <p:cNvPr id="54284" name="Text Box 12">
            <a:extLst>
              <a:ext uri="{FF2B5EF4-FFF2-40B4-BE49-F238E27FC236}">
                <a16:creationId xmlns:a16="http://schemas.microsoft.com/office/drawing/2014/main" id="{7EC0ED42-BA9A-4259-AB7B-FEEDB2638232}"/>
              </a:ext>
            </a:extLst>
          </p:cNvPr>
          <p:cNvSpPr txBox="1">
            <a:spLocks noChangeArrowheads="1"/>
          </p:cNvSpPr>
          <p:nvPr/>
        </p:nvSpPr>
        <p:spPr bwMode="auto">
          <a:xfrm>
            <a:off x="5519738" y="908051"/>
            <a:ext cx="1058862" cy="523220"/>
          </a:xfrm>
          <a:prstGeom prst="rect">
            <a:avLst/>
          </a:prstGeom>
          <a:noFill/>
          <a:ln w="25400">
            <a:solidFill>
              <a:srgbClr val="993300"/>
            </a:solidFill>
            <a:miter lim="800000"/>
            <a:headEnd/>
            <a:tailEnd/>
          </a:ln>
          <a:effectLst/>
        </p:spPr>
        <p:txBody>
          <a:bodyPr wrap="square">
            <a:spAutoFit/>
          </a:bodyPr>
          <a:lstStyle/>
          <a:p>
            <a:pPr algn="ctr" eaLnBrk="0" hangingPunct="0">
              <a:defRPr/>
            </a:pPr>
            <a:r>
              <a:rPr kumimoji="0" lang="en-US" sz="2800">
                <a:solidFill>
                  <a:srgbClr val="0000FF"/>
                </a:solidFill>
                <a:effectLst>
                  <a:outerShdw blurRad="38100" dist="38100" dir="2700000" algn="tl">
                    <a:srgbClr val="C0C0C0"/>
                  </a:outerShdw>
                </a:effectLst>
                <a:cs typeface="Arial" charset="0"/>
              </a:rPr>
              <a:t>PM</a:t>
            </a:r>
            <a:r>
              <a:rPr kumimoji="0" lang="en-US" sz="2000">
                <a:solidFill>
                  <a:srgbClr val="0000FF"/>
                </a:solidFill>
                <a:effectLst>
                  <a:outerShdw blurRad="38100" dist="38100" dir="2700000" algn="tl">
                    <a:srgbClr val="C0C0C0"/>
                  </a:outerShdw>
                </a:effectLst>
                <a:cs typeface="Arial" charset="0"/>
              </a:rPr>
              <a:t>2.5</a:t>
            </a:r>
            <a:endParaRPr kumimoji="0" lang="en-US" sz="2400" b="0">
              <a:solidFill>
                <a:srgbClr val="0000FF"/>
              </a:solidFill>
              <a:cs typeface="Arial" charset="0"/>
            </a:endParaRPr>
          </a:p>
        </p:txBody>
      </p:sp>
      <p:sp>
        <p:nvSpPr>
          <p:cNvPr id="54286" name="Text Box 14">
            <a:extLst>
              <a:ext uri="{FF2B5EF4-FFF2-40B4-BE49-F238E27FC236}">
                <a16:creationId xmlns:a16="http://schemas.microsoft.com/office/drawing/2014/main" id="{A9FCB11E-F92D-41B2-A4DB-93979DA8BA46}"/>
              </a:ext>
            </a:extLst>
          </p:cNvPr>
          <p:cNvSpPr txBox="1">
            <a:spLocks noChangeArrowheads="1"/>
          </p:cNvSpPr>
          <p:nvPr/>
        </p:nvSpPr>
        <p:spPr bwMode="auto">
          <a:xfrm>
            <a:off x="2424114" y="4343400"/>
            <a:ext cx="2232025" cy="461665"/>
          </a:xfrm>
          <a:prstGeom prst="rect">
            <a:avLst/>
          </a:prstGeom>
          <a:noFill/>
          <a:ln w="25400">
            <a:solidFill>
              <a:srgbClr val="FF0000"/>
            </a:solidFill>
            <a:miter lim="800000"/>
            <a:headEnd/>
            <a:tailEnd/>
          </a:ln>
        </p:spPr>
        <p:txBody>
          <a:bodyPr wrap="square">
            <a:spAutoFit/>
          </a:bodyPr>
          <a:lstStyle/>
          <a:p>
            <a:pPr algn="ctr" eaLnBrk="0" hangingPunct="0">
              <a:defRPr/>
            </a:pPr>
            <a:r>
              <a:rPr kumimoji="0" lang="cs-CZ" sz="2400">
                <a:solidFill>
                  <a:srgbClr val="0000FF"/>
                </a:solidFill>
                <a:effectLst>
                  <a:outerShdw blurRad="38100" dist="38100" dir="2700000" algn="tl">
                    <a:srgbClr val="C0C0C0"/>
                  </a:outerShdw>
                </a:effectLst>
                <a:cs typeface="Arial" charset="0"/>
              </a:rPr>
              <a:t>Kvalita vody</a:t>
            </a:r>
            <a:endParaRPr kumimoji="0" lang="en-US" sz="2400" b="0">
              <a:solidFill>
                <a:srgbClr val="0000FF"/>
              </a:solidFill>
              <a:cs typeface="Arial" charset="0"/>
            </a:endParaRPr>
          </a:p>
        </p:txBody>
      </p:sp>
      <p:sp>
        <p:nvSpPr>
          <p:cNvPr id="54287" name="Oval 15">
            <a:extLst>
              <a:ext uri="{FF2B5EF4-FFF2-40B4-BE49-F238E27FC236}">
                <a16:creationId xmlns:a16="http://schemas.microsoft.com/office/drawing/2014/main" id="{7BF33A94-6111-4B43-96D9-552836BA75BB}"/>
              </a:ext>
            </a:extLst>
          </p:cNvPr>
          <p:cNvSpPr>
            <a:spLocks noChangeArrowheads="1"/>
          </p:cNvSpPr>
          <p:nvPr/>
        </p:nvSpPr>
        <p:spPr bwMode="auto">
          <a:xfrm>
            <a:off x="5346700" y="2595563"/>
            <a:ext cx="1600200" cy="1490662"/>
          </a:xfrm>
          <a:prstGeom prst="ellipse">
            <a:avLst/>
          </a:prstGeom>
          <a:solidFill>
            <a:srgbClr val="FFCC99"/>
          </a:solidFill>
          <a:ln w="76200" cmpd="tri">
            <a:solidFill>
              <a:srgbClr val="993300"/>
            </a:solidFill>
            <a:round/>
            <a:headEnd/>
            <a:tailEnd/>
          </a:ln>
          <a:effectLst/>
        </p:spPr>
        <p:txBody>
          <a:bodyPr wrap="none" anchor="ctr"/>
          <a:lstStyle/>
          <a:p>
            <a:pPr algn="ctr" eaLnBrk="0" hangingPunct="0">
              <a:defRPr/>
            </a:pPr>
            <a:r>
              <a:rPr kumimoji="0" lang="en-US" sz="6600" baseline="50000">
                <a:effectLst>
                  <a:outerShdw blurRad="38100" dist="38100" dir="2700000" algn="tl">
                    <a:srgbClr val="000000"/>
                  </a:outerShdw>
                </a:effectLst>
                <a:cs typeface="Arial" charset="0"/>
              </a:rPr>
              <a:t>.</a:t>
            </a:r>
            <a:r>
              <a:rPr kumimoji="0" lang="en-US" sz="5400">
                <a:effectLst>
                  <a:outerShdw blurRad="38100" dist="38100" dir="2700000" algn="tl">
                    <a:srgbClr val="000000"/>
                  </a:outerShdw>
                </a:effectLst>
                <a:cs typeface="Arial" charset="0"/>
              </a:rPr>
              <a:t>OH</a:t>
            </a:r>
            <a:endParaRPr kumimoji="0" lang="en-US" sz="4000">
              <a:cs typeface="Arial" charset="0"/>
            </a:endParaRPr>
          </a:p>
        </p:txBody>
      </p:sp>
      <p:sp>
        <p:nvSpPr>
          <p:cNvPr id="165896" name="Text Box 23">
            <a:extLst>
              <a:ext uri="{FF2B5EF4-FFF2-40B4-BE49-F238E27FC236}">
                <a16:creationId xmlns:a16="http://schemas.microsoft.com/office/drawing/2014/main" id="{2D1158BD-0ECC-4BA5-9FF6-0AAF2E70707B}"/>
              </a:ext>
            </a:extLst>
          </p:cNvPr>
          <p:cNvSpPr txBox="1">
            <a:spLocks noChangeArrowheads="1"/>
          </p:cNvSpPr>
          <p:nvPr/>
        </p:nvSpPr>
        <p:spPr bwMode="auto">
          <a:xfrm>
            <a:off x="7851775" y="2398714"/>
            <a:ext cx="19065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kumimoji="0" lang="en-US" altLang="cs-CZ" sz="1600" dirty="0">
                <a:solidFill>
                  <a:srgbClr val="000000"/>
                </a:solidFill>
                <a:latin typeface="Arial" panose="020B0604020202020204" pitchFamily="34" charset="0"/>
                <a:cs typeface="Arial" panose="020B0604020202020204" pitchFamily="34" charset="0"/>
              </a:rPr>
              <a:t>NO</a:t>
            </a:r>
            <a:r>
              <a:rPr kumimoji="0" lang="cs-CZ" altLang="cs-CZ" sz="1600" baseline="-25000" dirty="0">
                <a:solidFill>
                  <a:srgbClr val="000000"/>
                </a:solidFill>
                <a:latin typeface="Arial" panose="020B0604020202020204" pitchFamily="34" charset="0"/>
                <a:cs typeface="Arial" panose="020B0604020202020204" pitchFamily="34" charset="0"/>
              </a:rPr>
              <a:t>X</a:t>
            </a:r>
            <a:r>
              <a:rPr kumimoji="0" lang="en-US" altLang="cs-CZ" sz="1600" dirty="0">
                <a:solidFill>
                  <a:srgbClr val="000000"/>
                </a:solidFill>
                <a:latin typeface="Arial" panose="020B0604020202020204" pitchFamily="34" charset="0"/>
                <a:cs typeface="Arial" panose="020B0604020202020204" pitchFamily="34" charset="0"/>
              </a:rPr>
              <a:t> + VOC + </a:t>
            </a:r>
            <a:r>
              <a:rPr kumimoji="0" lang="en-US" altLang="cs-CZ" sz="1600" dirty="0">
                <a:latin typeface="Arial" panose="020B0604020202020204" pitchFamily="34" charset="0"/>
                <a:cs typeface="Arial" panose="020B0604020202020204" pitchFamily="34" charset="0"/>
              </a:rPr>
              <a:t>OH</a:t>
            </a:r>
            <a:r>
              <a:rPr kumimoji="0" lang="en-US" altLang="cs-CZ" sz="1600" dirty="0">
                <a:solidFill>
                  <a:srgbClr val="000000"/>
                </a:solidFill>
                <a:latin typeface="Arial" panose="020B0604020202020204" pitchFamily="34" charset="0"/>
                <a:cs typeface="Arial" panose="020B0604020202020204" pitchFamily="34" charset="0"/>
              </a:rPr>
              <a:t> </a:t>
            </a:r>
          </a:p>
          <a:p>
            <a:r>
              <a:rPr kumimoji="0" lang="en-US" altLang="cs-CZ" sz="1600" dirty="0">
                <a:solidFill>
                  <a:srgbClr val="000000"/>
                </a:solidFill>
                <a:latin typeface="Arial" panose="020B0604020202020204" pitchFamily="34" charset="0"/>
                <a:cs typeface="Arial" panose="020B0604020202020204" pitchFamily="34" charset="0"/>
              </a:rPr>
              <a:t>     + </a:t>
            </a:r>
            <a:r>
              <a:rPr kumimoji="0" lang="en-US" altLang="cs-CZ" sz="1600" dirty="0" err="1">
                <a:solidFill>
                  <a:srgbClr val="000000"/>
                </a:solidFill>
                <a:latin typeface="Arial" panose="020B0604020202020204" pitchFamily="34" charset="0"/>
                <a:cs typeface="Arial" panose="020B0604020202020204" pitchFamily="34" charset="0"/>
              </a:rPr>
              <a:t>hv</a:t>
            </a:r>
            <a:r>
              <a:rPr kumimoji="0" lang="en-US" altLang="cs-CZ" sz="1600" dirty="0">
                <a:solidFill>
                  <a:srgbClr val="000000"/>
                </a:solidFill>
                <a:latin typeface="Arial" panose="020B0604020202020204" pitchFamily="34" charset="0"/>
                <a:cs typeface="Arial" panose="020B0604020202020204" pitchFamily="34" charset="0"/>
              </a:rPr>
              <a:t> </a:t>
            </a:r>
            <a:r>
              <a:rPr kumimoji="0" lang="en-US" altLang="cs-CZ" sz="1600" dirty="0">
                <a:solidFill>
                  <a:srgbClr val="000000"/>
                </a:solidFill>
                <a:latin typeface="Arial" panose="020B0604020202020204" pitchFamily="34" charset="0"/>
                <a:cs typeface="Arial" panose="020B0604020202020204" pitchFamily="34" charset="0"/>
                <a:sym typeface="Wingdings" panose="05000000000000000000" pitchFamily="2" charset="2"/>
              </a:rPr>
              <a:t></a:t>
            </a:r>
            <a:r>
              <a:rPr kumimoji="0" lang="en-US" altLang="cs-CZ" sz="1600" dirty="0">
                <a:solidFill>
                  <a:srgbClr val="000000"/>
                </a:solidFill>
                <a:latin typeface="Arial" panose="020B0604020202020204" pitchFamily="34" charset="0"/>
                <a:cs typeface="Arial" panose="020B0604020202020204" pitchFamily="34" charset="0"/>
              </a:rPr>
              <a:t> O</a:t>
            </a:r>
            <a:r>
              <a:rPr kumimoji="0" lang="cs-CZ" altLang="cs-CZ" sz="1600" baseline="-25000" dirty="0">
                <a:solidFill>
                  <a:srgbClr val="000000"/>
                </a:solidFill>
                <a:latin typeface="Arial" panose="020B0604020202020204" pitchFamily="34" charset="0"/>
                <a:cs typeface="Arial" panose="020B0604020202020204" pitchFamily="34" charset="0"/>
              </a:rPr>
              <a:t>3</a:t>
            </a:r>
            <a:endParaRPr kumimoji="0" lang="en-US" altLang="cs-CZ" sz="1600" dirty="0">
              <a:solidFill>
                <a:srgbClr val="000000"/>
              </a:solidFill>
              <a:latin typeface="Arial" panose="020B0604020202020204" pitchFamily="34" charset="0"/>
              <a:cs typeface="Arial" panose="020B0604020202020204" pitchFamily="34" charset="0"/>
            </a:endParaRPr>
          </a:p>
        </p:txBody>
      </p:sp>
      <p:sp>
        <p:nvSpPr>
          <p:cNvPr id="165897" name="Rectangle 24">
            <a:extLst>
              <a:ext uri="{FF2B5EF4-FFF2-40B4-BE49-F238E27FC236}">
                <a16:creationId xmlns:a16="http://schemas.microsoft.com/office/drawing/2014/main" id="{FE0FC032-0CDB-41B6-BD88-CADD2E4D89F8}"/>
              </a:ext>
            </a:extLst>
          </p:cNvPr>
          <p:cNvSpPr>
            <a:spLocks noChangeArrowheads="1"/>
          </p:cNvSpPr>
          <p:nvPr/>
        </p:nvSpPr>
        <p:spPr bwMode="auto">
          <a:xfrm>
            <a:off x="6710363" y="809626"/>
            <a:ext cx="29337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kumimoji="0" lang="en-US" altLang="cs-CZ" sz="1600" dirty="0" err="1">
                <a:solidFill>
                  <a:srgbClr val="000000"/>
                </a:solidFill>
                <a:latin typeface="Arial" panose="020B0604020202020204" pitchFamily="34" charset="0"/>
                <a:cs typeface="Arial" panose="020B0604020202020204" pitchFamily="34" charset="0"/>
              </a:rPr>
              <a:t>SOx</a:t>
            </a:r>
            <a:r>
              <a:rPr kumimoji="0" lang="en-US" altLang="cs-CZ" sz="1600" dirty="0">
                <a:solidFill>
                  <a:srgbClr val="000000"/>
                </a:solidFill>
                <a:latin typeface="Arial" panose="020B0604020202020204" pitchFamily="34" charset="0"/>
                <a:cs typeface="Arial" panose="020B0604020202020204" pitchFamily="34" charset="0"/>
              </a:rPr>
              <a:t> [or NOx] + NH</a:t>
            </a:r>
            <a:r>
              <a:rPr kumimoji="0" lang="en-US" altLang="cs-CZ" sz="1200" dirty="0">
                <a:solidFill>
                  <a:srgbClr val="000000"/>
                </a:solidFill>
                <a:latin typeface="Arial" panose="020B0604020202020204" pitchFamily="34" charset="0"/>
                <a:cs typeface="Arial" panose="020B0604020202020204" pitchFamily="34" charset="0"/>
              </a:rPr>
              <a:t>3</a:t>
            </a:r>
            <a:r>
              <a:rPr kumimoji="0" lang="en-US" altLang="cs-CZ" sz="1600" dirty="0">
                <a:solidFill>
                  <a:srgbClr val="000000"/>
                </a:solidFill>
                <a:latin typeface="Arial" panose="020B0604020202020204" pitchFamily="34" charset="0"/>
                <a:cs typeface="Arial" panose="020B0604020202020204" pitchFamily="34" charset="0"/>
              </a:rPr>
              <a:t> + </a:t>
            </a:r>
            <a:r>
              <a:rPr kumimoji="0" lang="en-US" altLang="cs-CZ" sz="1600" dirty="0">
                <a:latin typeface="Arial" panose="020B0604020202020204" pitchFamily="34" charset="0"/>
                <a:cs typeface="Arial" panose="020B0604020202020204" pitchFamily="34" charset="0"/>
              </a:rPr>
              <a:t>OH</a:t>
            </a:r>
            <a:r>
              <a:rPr kumimoji="0" lang="en-US" altLang="cs-CZ" sz="1600" dirty="0">
                <a:solidFill>
                  <a:srgbClr val="000000"/>
                </a:solidFill>
                <a:latin typeface="Arial" panose="020B0604020202020204" pitchFamily="34" charset="0"/>
                <a:cs typeface="Arial" panose="020B0604020202020204" pitchFamily="34" charset="0"/>
              </a:rPr>
              <a:t> </a:t>
            </a:r>
          </a:p>
          <a:p>
            <a:r>
              <a:rPr kumimoji="0" lang="en-US" altLang="cs-CZ" sz="1600" dirty="0">
                <a:solidFill>
                  <a:srgbClr val="000000"/>
                </a:solidFill>
                <a:latin typeface="Arial" panose="020B0604020202020204" pitchFamily="34" charset="0"/>
                <a:cs typeface="Arial" panose="020B0604020202020204" pitchFamily="34" charset="0"/>
              </a:rPr>
              <a:t>          </a:t>
            </a:r>
            <a:r>
              <a:rPr kumimoji="0" lang="en-US" altLang="cs-CZ" sz="1600" dirty="0">
                <a:solidFill>
                  <a:srgbClr val="000000"/>
                </a:solidFill>
                <a:latin typeface="Arial" panose="020B0604020202020204" pitchFamily="34" charset="0"/>
                <a:cs typeface="Arial" panose="020B0604020202020204" pitchFamily="34" charset="0"/>
                <a:sym typeface="Wingdings" panose="05000000000000000000" pitchFamily="2" charset="2"/>
              </a:rPr>
              <a:t></a:t>
            </a:r>
            <a:r>
              <a:rPr kumimoji="0" lang="en-US" altLang="cs-CZ" sz="1600" dirty="0">
                <a:solidFill>
                  <a:srgbClr val="000000"/>
                </a:solidFill>
                <a:latin typeface="Arial" panose="020B0604020202020204" pitchFamily="34" charset="0"/>
                <a:cs typeface="Arial" panose="020B0604020202020204" pitchFamily="34" charset="0"/>
              </a:rPr>
              <a:t> (</a:t>
            </a:r>
            <a:r>
              <a:rPr kumimoji="0" lang="en-US" altLang="cs-CZ" sz="1200" dirty="0">
                <a:solidFill>
                  <a:srgbClr val="000000"/>
                </a:solidFill>
                <a:latin typeface="Arial" panose="020B0604020202020204" pitchFamily="34" charset="0"/>
                <a:cs typeface="Arial" panose="020B0604020202020204" pitchFamily="34" charset="0"/>
              </a:rPr>
              <a:t>NH</a:t>
            </a:r>
            <a:r>
              <a:rPr kumimoji="0" lang="cs-CZ" altLang="cs-CZ" sz="1200" baseline="-25000" dirty="0">
                <a:solidFill>
                  <a:srgbClr val="000000"/>
                </a:solidFill>
                <a:latin typeface="Arial" panose="020B0604020202020204" pitchFamily="34" charset="0"/>
                <a:cs typeface="Arial" panose="020B0604020202020204" pitchFamily="34" charset="0"/>
              </a:rPr>
              <a:t>4</a:t>
            </a:r>
            <a:r>
              <a:rPr kumimoji="0" lang="en-US" altLang="cs-CZ" sz="1200" baseline="-25000" dirty="0">
                <a:solidFill>
                  <a:srgbClr val="000000"/>
                </a:solidFill>
                <a:latin typeface="Arial" panose="020B0604020202020204" pitchFamily="34" charset="0"/>
                <a:cs typeface="Arial" panose="020B0604020202020204" pitchFamily="34" charset="0"/>
              </a:rPr>
              <a:t>)2</a:t>
            </a:r>
            <a:r>
              <a:rPr kumimoji="0" lang="en-US" altLang="cs-CZ" sz="1200" dirty="0">
                <a:solidFill>
                  <a:srgbClr val="000000"/>
                </a:solidFill>
                <a:latin typeface="Arial" panose="020B0604020202020204" pitchFamily="34" charset="0"/>
                <a:cs typeface="Arial" panose="020B0604020202020204" pitchFamily="34" charset="0"/>
              </a:rPr>
              <a:t>SO</a:t>
            </a:r>
            <a:r>
              <a:rPr kumimoji="0" lang="en-US" altLang="cs-CZ" sz="1200" baseline="-25000" dirty="0">
                <a:solidFill>
                  <a:srgbClr val="000000"/>
                </a:solidFill>
                <a:latin typeface="Arial" panose="020B0604020202020204" pitchFamily="34" charset="0"/>
                <a:cs typeface="Arial" panose="020B0604020202020204" pitchFamily="34" charset="0"/>
              </a:rPr>
              <a:t>4</a:t>
            </a:r>
            <a:r>
              <a:rPr kumimoji="0" lang="en-US" altLang="cs-CZ" sz="1600" dirty="0">
                <a:solidFill>
                  <a:srgbClr val="000000"/>
                </a:solidFill>
                <a:latin typeface="Arial" panose="020B0604020202020204" pitchFamily="34" charset="0"/>
                <a:cs typeface="Arial" panose="020B0604020202020204" pitchFamily="34" charset="0"/>
              </a:rPr>
              <a:t> [</a:t>
            </a:r>
            <a:r>
              <a:rPr kumimoji="0" lang="cs-CZ" altLang="cs-CZ" sz="1600" dirty="0">
                <a:solidFill>
                  <a:srgbClr val="000000"/>
                </a:solidFill>
                <a:latin typeface="Arial" panose="020B0604020202020204" pitchFamily="34" charset="0"/>
                <a:cs typeface="Arial" panose="020B0604020202020204" pitchFamily="34" charset="0"/>
              </a:rPr>
              <a:t>nebo</a:t>
            </a:r>
            <a:r>
              <a:rPr kumimoji="0" lang="en-US" altLang="cs-CZ" sz="1600" dirty="0">
                <a:solidFill>
                  <a:srgbClr val="000000"/>
                </a:solidFill>
                <a:latin typeface="Arial" panose="020B0604020202020204" pitchFamily="34" charset="0"/>
                <a:cs typeface="Arial" panose="020B0604020202020204" pitchFamily="34" charset="0"/>
              </a:rPr>
              <a:t> </a:t>
            </a:r>
            <a:r>
              <a:rPr kumimoji="0" lang="en-US" altLang="cs-CZ" sz="1200" dirty="0">
                <a:solidFill>
                  <a:srgbClr val="000000"/>
                </a:solidFill>
                <a:latin typeface="Arial" panose="020B0604020202020204" pitchFamily="34" charset="0"/>
                <a:cs typeface="Arial" panose="020B0604020202020204" pitchFamily="34" charset="0"/>
              </a:rPr>
              <a:t>NH</a:t>
            </a:r>
            <a:r>
              <a:rPr kumimoji="0" lang="cs-CZ" altLang="cs-CZ" sz="1200" baseline="-25000" dirty="0">
                <a:solidFill>
                  <a:srgbClr val="000000"/>
                </a:solidFill>
                <a:latin typeface="Arial" panose="020B0604020202020204" pitchFamily="34" charset="0"/>
                <a:cs typeface="Arial" panose="020B0604020202020204" pitchFamily="34" charset="0"/>
              </a:rPr>
              <a:t>4</a:t>
            </a:r>
            <a:r>
              <a:rPr kumimoji="0" lang="en-US" altLang="cs-CZ" sz="1200" dirty="0">
                <a:solidFill>
                  <a:srgbClr val="000000"/>
                </a:solidFill>
                <a:latin typeface="Arial" panose="020B0604020202020204" pitchFamily="34" charset="0"/>
                <a:cs typeface="Arial" panose="020B0604020202020204" pitchFamily="34" charset="0"/>
              </a:rPr>
              <a:t>NO</a:t>
            </a:r>
            <a:r>
              <a:rPr kumimoji="0" lang="en-US" altLang="cs-CZ" sz="1200" baseline="-25000" dirty="0">
                <a:solidFill>
                  <a:srgbClr val="000000"/>
                </a:solidFill>
                <a:latin typeface="Arial" panose="020B0604020202020204" pitchFamily="34" charset="0"/>
                <a:cs typeface="Arial" panose="020B0604020202020204" pitchFamily="34" charset="0"/>
              </a:rPr>
              <a:t>3</a:t>
            </a:r>
            <a:r>
              <a:rPr kumimoji="0" lang="en-US" altLang="cs-CZ" sz="1600" dirty="0">
                <a:solidFill>
                  <a:srgbClr val="000000"/>
                </a:solidFill>
                <a:latin typeface="Arial" panose="020B0604020202020204" pitchFamily="34" charset="0"/>
                <a:cs typeface="Arial" panose="020B0604020202020204" pitchFamily="34" charset="0"/>
              </a:rPr>
              <a:t>]</a:t>
            </a:r>
          </a:p>
        </p:txBody>
      </p:sp>
      <p:grpSp>
        <p:nvGrpSpPr>
          <p:cNvPr id="165898" name="Group 37">
            <a:extLst>
              <a:ext uri="{FF2B5EF4-FFF2-40B4-BE49-F238E27FC236}">
                <a16:creationId xmlns:a16="http://schemas.microsoft.com/office/drawing/2014/main" id="{EA2021E7-6EB8-479F-ADF7-EFEB45F485BB}"/>
              </a:ext>
            </a:extLst>
          </p:cNvPr>
          <p:cNvGrpSpPr>
            <a:grpSpLocks/>
          </p:cNvGrpSpPr>
          <p:nvPr/>
        </p:nvGrpSpPr>
        <p:grpSpPr bwMode="auto">
          <a:xfrm>
            <a:off x="7751766" y="4941885"/>
            <a:ext cx="1946275" cy="625474"/>
            <a:chOff x="4224" y="2942"/>
            <a:chExt cx="1226" cy="394"/>
          </a:xfrm>
        </p:grpSpPr>
        <p:sp>
          <p:nvSpPr>
            <p:cNvPr id="165911" name="Rectangle 25">
              <a:extLst>
                <a:ext uri="{FF2B5EF4-FFF2-40B4-BE49-F238E27FC236}">
                  <a16:creationId xmlns:a16="http://schemas.microsoft.com/office/drawing/2014/main" id="{AD6A66AE-4CF3-4C2F-8A8C-FAB5DE6498FE}"/>
                </a:ext>
              </a:extLst>
            </p:cNvPr>
            <p:cNvSpPr>
              <a:spLocks noChangeArrowheads="1"/>
            </p:cNvSpPr>
            <p:nvPr/>
          </p:nvSpPr>
          <p:spPr bwMode="auto">
            <a:xfrm>
              <a:off x="4231" y="2942"/>
              <a:ext cx="118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kumimoji="0" lang="en-US" altLang="cs-CZ" sz="1600">
                  <a:solidFill>
                    <a:srgbClr val="000000"/>
                  </a:solidFill>
                  <a:latin typeface="Times New Roman" panose="02020603050405020304" pitchFamily="18" charset="0"/>
                  <a:cs typeface="Arial" panose="020B0604020202020204" pitchFamily="34" charset="0"/>
                </a:rPr>
                <a:t>SO</a:t>
              </a:r>
              <a:r>
                <a:rPr kumimoji="0" lang="cs-CZ" altLang="cs-CZ" sz="1200" baseline="-25000">
                  <a:solidFill>
                    <a:srgbClr val="000000"/>
                  </a:solidFill>
                  <a:latin typeface="Times New Roman" panose="02020603050405020304" pitchFamily="18" charset="0"/>
                  <a:cs typeface="Arial" panose="020B0604020202020204" pitchFamily="34" charset="0"/>
                </a:rPr>
                <a:t>2</a:t>
              </a:r>
              <a:r>
                <a:rPr kumimoji="0" lang="en-US" altLang="cs-CZ" sz="1600">
                  <a:solidFill>
                    <a:srgbClr val="000000"/>
                  </a:solidFill>
                  <a:latin typeface="Times New Roman" panose="02020603050405020304" pitchFamily="18" charset="0"/>
                  <a:cs typeface="Arial" panose="020B0604020202020204" pitchFamily="34" charset="0"/>
                </a:rPr>
                <a:t> + </a:t>
              </a:r>
              <a:r>
                <a:rPr kumimoji="0" lang="en-US" altLang="cs-CZ" sz="1600">
                  <a:latin typeface="Times New Roman" panose="02020603050405020304" pitchFamily="18" charset="0"/>
                  <a:cs typeface="Arial" panose="020B0604020202020204" pitchFamily="34" charset="0"/>
                </a:rPr>
                <a:t>OH</a:t>
              </a:r>
              <a:r>
                <a:rPr kumimoji="0" lang="en-US" altLang="cs-CZ" sz="1600">
                  <a:solidFill>
                    <a:srgbClr val="000000"/>
                  </a:solidFill>
                  <a:latin typeface="Times New Roman" panose="02020603050405020304" pitchFamily="18" charset="0"/>
                  <a:cs typeface="Arial" panose="020B0604020202020204" pitchFamily="34" charset="0"/>
                </a:rPr>
                <a:t> </a:t>
              </a:r>
              <a:r>
                <a:rPr kumimoji="0" lang="en-US" altLang="cs-CZ" sz="1600">
                  <a:solidFill>
                    <a:srgbClr val="000000"/>
                  </a:solidFill>
                  <a:latin typeface="Times New Roman" panose="02020603050405020304" pitchFamily="18" charset="0"/>
                  <a:cs typeface="Arial" panose="020B0604020202020204" pitchFamily="34" charset="0"/>
                  <a:sym typeface="Wingdings" panose="05000000000000000000" pitchFamily="2" charset="2"/>
                </a:rPr>
                <a:t></a:t>
              </a:r>
              <a:r>
                <a:rPr kumimoji="0" lang="en-US" altLang="cs-CZ" sz="1600">
                  <a:solidFill>
                    <a:srgbClr val="000000"/>
                  </a:solidFill>
                  <a:latin typeface="Times New Roman" panose="02020603050405020304" pitchFamily="18" charset="0"/>
                  <a:cs typeface="Arial" panose="020B0604020202020204" pitchFamily="34" charset="0"/>
                </a:rPr>
                <a:t> H</a:t>
              </a:r>
              <a:r>
                <a:rPr kumimoji="0" lang="en-US" altLang="cs-CZ" sz="1200" baseline="-25000">
                  <a:solidFill>
                    <a:srgbClr val="000000"/>
                  </a:solidFill>
                  <a:latin typeface="Times New Roman" panose="02020603050405020304" pitchFamily="18" charset="0"/>
                  <a:cs typeface="Arial" panose="020B0604020202020204" pitchFamily="34" charset="0"/>
                </a:rPr>
                <a:t>2</a:t>
              </a:r>
              <a:r>
                <a:rPr kumimoji="0" lang="en-US" altLang="cs-CZ" sz="1600">
                  <a:solidFill>
                    <a:srgbClr val="000000"/>
                  </a:solidFill>
                  <a:latin typeface="Times New Roman" panose="02020603050405020304" pitchFamily="18" charset="0"/>
                  <a:cs typeface="Arial" panose="020B0604020202020204" pitchFamily="34" charset="0"/>
                </a:rPr>
                <a:t>SO</a:t>
              </a:r>
              <a:r>
                <a:rPr kumimoji="0" lang="en-US" altLang="cs-CZ" sz="1200" baseline="-25000">
                  <a:solidFill>
                    <a:srgbClr val="000000"/>
                  </a:solidFill>
                  <a:latin typeface="Times New Roman" panose="02020603050405020304" pitchFamily="18" charset="0"/>
                  <a:cs typeface="Arial" panose="020B0604020202020204" pitchFamily="34" charset="0"/>
                </a:rPr>
                <a:t>4</a:t>
              </a:r>
            </a:p>
          </p:txBody>
        </p:sp>
        <p:sp>
          <p:nvSpPr>
            <p:cNvPr id="165912" name="Rectangle 26">
              <a:extLst>
                <a:ext uri="{FF2B5EF4-FFF2-40B4-BE49-F238E27FC236}">
                  <a16:creationId xmlns:a16="http://schemas.microsoft.com/office/drawing/2014/main" id="{517E0819-232A-4E64-888B-F94DF0482BC8}"/>
                </a:ext>
              </a:extLst>
            </p:cNvPr>
            <p:cNvSpPr>
              <a:spLocks noChangeArrowheads="1"/>
            </p:cNvSpPr>
            <p:nvPr/>
          </p:nvSpPr>
          <p:spPr bwMode="auto">
            <a:xfrm>
              <a:off x="4224" y="3123"/>
              <a:ext cx="122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kumimoji="0" lang="en-US" altLang="cs-CZ" sz="1600" dirty="0">
                  <a:solidFill>
                    <a:srgbClr val="000000"/>
                  </a:solidFill>
                  <a:latin typeface="Arial" panose="020B0604020202020204" pitchFamily="34" charset="0"/>
                  <a:cs typeface="Arial" panose="020B0604020202020204" pitchFamily="34" charset="0"/>
                </a:rPr>
                <a:t>NO</a:t>
              </a:r>
              <a:r>
                <a:rPr kumimoji="0" lang="en-US" altLang="cs-CZ" sz="1600" baseline="-25000" dirty="0">
                  <a:solidFill>
                    <a:srgbClr val="000000"/>
                  </a:solidFill>
                  <a:latin typeface="Arial" panose="020B0604020202020204" pitchFamily="34" charset="0"/>
                  <a:cs typeface="Arial" panose="020B0604020202020204" pitchFamily="34" charset="0"/>
                </a:rPr>
                <a:t>2</a:t>
              </a:r>
              <a:r>
                <a:rPr kumimoji="0" lang="en-US" altLang="cs-CZ" sz="1600" dirty="0">
                  <a:solidFill>
                    <a:srgbClr val="000000"/>
                  </a:solidFill>
                  <a:latin typeface="Arial" panose="020B0604020202020204" pitchFamily="34" charset="0"/>
                  <a:cs typeface="Arial" panose="020B0604020202020204" pitchFamily="34" charset="0"/>
                </a:rPr>
                <a:t> + </a:t>
              </a:r>
              <a:r>
                <a:rPr kumimoji="0" lang="en-US" altLang="cs-CZ" sz="1600" dirty="0">
                  <a:latin typeface="Arial" panose="020B0604020202020204" pitchFamily="34" charset="0"/>
                  <a:cs typeface="Arial" panose="020B0604020202020204" pitchFamily="34" charset="0"/>
                </a:rPr>
                <a:t>OH </a:t>
              </a:r>
              <a:r>
                <a:rPr kumimoji="0" lang="en-US" altLang="cs-CZ" sz="1600" dirty="0">
                  <a:solidFill>
                    <a:srgbClr val="000000"/>
                  </a:solidFill>
                  <a:latin typeface="Arial" panose="020B0604020202020204" pitchFamily="34" charset="0"/>
                  <a:cs typeface="Arial" panose="020B0604020202020204" pitchFamily="34" charset="0"/>
                  <a:sym typeface="Wingdings" panose="05000000000000000000" pitchFamily="2" charset="2"/>
                </a:rPr>
                <a:t></a:t>
              </a:r>
              <a:r>
                <a:rPr kumimoji="0" lang="en-US" altLang="cs-CZ" sz="1600" dirty="0">
                  <a:solidFill>
                    <a:srgbClr val="000000"/>
                  </a:solidFill>
                  <a:latin typeface="Arial" panose="020B0604020202020204" pitchFamily="34" charset="0"/>
                  <a:cs typeface="Arial" panose="020B0604020202020204" pitchFamily="34" charset="0"/>
                </a:rPr>
                <a:t> HNO</a:t>
              </a:r>
              <a:r>
                <a:rPr kumimoji="0" lang="en-US" altLang="cs-CZ" sz="1600" baseline="-25000" dirty="0">
                  <a:solidFill>
                    <a:srgbClr val="000000"/>
                  </a:solidFill>
                  <a:latin typeface="Arial" panose="020B0604020202020204" pitchFamily="34" charset="0"/>
                  <a:cs typeface="Arial" panose="020B0604020202020204" pitchFamily="34" charset="0"/>
                </a:rPr>
                <a:t>3</a:t>
              </a:r>
            </a:p>
          </p:txBody>
        </p:sp>
      </p:grpSp>
      <p:sp>
        <p:nvSpPr>
          <p:cNvPr id="165899" name="Rectangle 27">
            <a:extLst>
              <a:ext uri="{FF2B5EF4-FFF2-40B4-BE49-F238E27FC236}">
                <a16:creationId xmlns:a16="http://schemas.microsoft.com/office/drawing/2014/main" id="{E87DA747-0B89-442A-9525-DDDE523483A9}"/>
              </a:ext>
            </a:extLst>
          </p:cNvPr>
          <p:cNvSpPr>
            <a:spLocks noChangeArrowheads="1"/>
          </p:cNvSpPr>
          <p:nvPr/>
        </p:nvSpPr>
        <p:spPr bwMode="auto">
          <a:xfrm>
            <a:off x="4079875" y="809626"/>
            <a:ext cx="14668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kumimoji="0" lang="en-US" altLang="cs-CZ" sz="1600">
                <a:solidFill>
                  <a:srgbClr val="000000"/>
                </a:solidFill>
                <a:latin typeface="Times New Roman" panose="02020603050405020304" pitchFamily="18" charset="0"/>
                <a:cs typeface="Arial" panose="020B0604020202020204" pitchFamily="34" charset="0"/>
              </a:rPr>
              <a:t>VOC + </a:t>
            </a:r>
            <a:r>
              <a:rPr kumimoji="0" lang="en-US" altLang="cs-CZ" sz="1600">
                <a:latin typeface="Times New Roman" panose="02020603050405020304" pitchFamily="18" charset="0"/>
                <a:cs typeface="Arial" panose="020B0604020202020204" pitchFamily="34" charset="0"/>
              </a:rPr>
              <a:t>OH</a:t>
            </a:r>
            <a:r>
              <a:rPr kumimoji="0" lang="en-US" altLang="cs-CZ" sz="1600">
                <a:solidFill>
                  <a:srgbClr val="000000"/>
                </a:solidFill>
                <a:latin typeface="Times New Roman" panose="02020603050405020304" pitchFamily="18" charset="0"/>
                <a:cs typeface="Arial" panose="020B0604020202020204" pitchFamily="34" charset="0"/>
              </a:rPr>
              <a:t> </a:t>
            </a:r>
            <a:r>
              <a:rPr kumimoji="0" lang="en-US" altLang="cs-CZ" sz="1600">
                <a:solidFill>
                  <a:srgbClr val="000000"/>
                </a:solidFill>
                <a:latin typeface="Times New Roman" panose="02020603050405020304" pitchFamily="18" charset="0"/>
                <a:cs typeface="Arial" panose="020B0604020202020204" pitchFamily="34" charset="0"/>
                <a:sym typeface="Wingdings" panose="05000000000000000000" pitchFamily="2" charset="2"/>
              </a:rPr>
              <a:t></a:t>
            </a:r>
            <a:endParaRPr kumimoji="0" lang="en-US" altLang="cs-CZ" sz="1600">
              <a:solidFill>
                <a:srgbClr val="000000"/>
              </a:solidFill>
              <a:latin typeface="Times New Roman" panose="02020603050405020304" pitchFamily="18" charset="0"/>
              <a:cs typeface="Arial" panose="020B0604020202020204" pitchFamily="34" charset="0"/>
            </a:endParaRPr>
          </a:p>
          <a:p>
            <a:r>
              <a:rPr kumimoji="0" lang="en-US" altLang="cs-CZ" sz="1600">
                <a:solidFill>
                  <a:srgbClr val="000000"/>
                </a:solidFill>
                <a:latin typeface="Times New Roman" panose="02020603050405020304" pitchFamily="18" charset="0"/>
                <a:cs typeface="Arial" panose="020B0604020202020204" pitchFamily="34" charset="0"/>
              </a:rPr>
              <a:t>Org</a:t>
            </a:r>
            <a:r>
              <a:rPr kumimoji="0" lang="cs-CZ" altLang="cs-CZ" sz="1600">
                <a:solidFill>
                  <a:srgbClr val="000000"/>
                </a:solidFill>
                <a:latin typeface="Times New Roman" panose="02020603050405020304" pitchFamily="18" charset="0"/>
                <a:cs typeface="Arial" panose="020B0604020202020204" pitchFamily="34" charset="0"/>
              </a:rPr>
              <a:t>anické</a:t>
            </a:r>
            <a:r>
              <a:rPr kumimoji="0" lang="en-US" altLang="cs-CZ" sz="1600">
                <a:solidFill>
                  <a:srgbClr val="000000"/>
                </a:solidFill>
                <a:latin typeface="Times New Roman" panose="02020603050405020304" pitchFamily="18" charset="0"/>
                <a:cs typeface="Arial" panose="020B0604020202020204" pitchFamily="34" charset="0"/>
              </a:rPr>
              <a:t> PM</a:t>
            </a:r>
            <a:endParaRPr kumimoji="0" lang="en-US" altLang="cs-CZ" sz="1600" i="1">
              <a:solidFill>
                <a:srgbClr val="000000"/>
              </a:solidFill>
              <a:latin typeface="Times New Roman" panose="02020603050405020304" pitchFamily="18" charset="0"/>
              <a:cs typeface="Arial" panose="020B0604020202020204" pitchFamily="34" charset="0"/>
            </a:endParaRPr>
          </a:p>
        </p:txBody>
      </p:sp>
      <p:sp>
        <p:nvSpPr>
          <p:cNvPr id="165900" name="Rectangle 28">
            <a:extLst>
              <a:ext uri="{FF2B5EF4-FFF2-40B4-BE49-F238E27FC236}">
                <a16:creationId xmlns:a16="http://schemas.microsoft.com/office/drawing/2014/main" id="{DA86FE2E-94DB-4F97-AF48-AE3DF790A7F7}"/>
              </a:ext>
            </a:extLst>
          </p:cNvPr>
          <p:cNvSpPr>
            <a:spLocks noChangeArrowheads="1"/>
          </p:cNvSpPr>
          <p:nvPr/>
        </p:nvSpPr>
        <p:spPr bwMode="auto">
          <a:xfrm>
            <a:off x="4943476" y="5805489"/>
            <a:ext cx="290829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kumimoji="0" lang="en-US" altLang="cs-CZ" sz="1600" i="1" dirty="0">
                <a:solidFill>
                  <a:srgbClr val="000000"/>
                </a:solidFill>
                <a:latin typeface="Arial" panose="020B0604020202020204" pitchFamily="34" charset="0"/>
                <a:cs typeface="Arial" panose="020B0604020202020204" pitchFamily="34" charset="0"/>
              </a:rPr>
              <a:t>     </a:t>
            </a:r>
            <a:r>
              <a:rPr kumimoji="0" lang="en-US" altLang="cs-CZ" sz="1600" dirty="0">
                <a:latin typeface="Arial" panose="020B0604020202020204" pitchFamily="34" charset="0"/>
                <a:cs typeface="Arial" panose="020B0604020202020204" pitchFamily="34" charset="0"/>
              </a:rPr>
              <a:t>OH</a:t>
            </a:r>
            <a:r>
              <a:rPr kumimoji="0" lang="en-US" altLang="cs-CZ" sz="1600" dirty="0">
                <a:solidFill>
                  <a:srgbClr val="000000"/>
                </a:solidFill>
                <a:latin typeface="Arial" panose="020B0604020202020204" pitchFamily="34" charset="0"/>
                <a:cs typeface="Arial" panose="020B0604020202020204" pitchFamily="34" charset="0"/>
              </a:rPr>
              <a:t>  </a:t>
            </a:r>
            <a:r>
              <a:rPr kumimoji="0" lang="en-US" altLang="cs-CZ" sz="1600" dirty="0">
                <a:solidFill>
                  <a:srgbClr val="000000"/>
                </a:solidFill>
                <a:latin typeface="Arial" panose="020B0604020202020204" pitchFamily="34" charset="0"/>
                <a:cs typeface="Arial" panose="020B0604020202020204" pitchFamily="34" charset="0"/>
                <a:sym typeface="Wingdings" panose="05000000000000000000" pitchFamily="2" charset="2"/>
              </a:rPr>
              <a:t> </a:t>
            </a:r>
            <a:r>
              <a:rPr kumimoji="0" lang="en-US" altLang="cs-CZ" sz="1600" dirty="0">
                <a:solidFill>
                  <a:srgbClr val="000000"/>
                </a:solidFill>
                <a:latin typeface="Arial" panose="020B0604020202020204" pitchFamily="34" charset="0"/>
                <a:cs typeface="Arial" panose="020B0604020202020204" pitchFamily="34" charset="0"/>
              </a:rPr>
              <a:t> </a:t>
            </a:r>
            <a:r>
              <a:rPr kumimoji="0" lang="cs-CZ" altLang="cs-CZ" sz="1600" dirty="0">
                <a:solidFill>
                  <a:srgbClr val="000000"/>
                </a:solidFill>
                <a:latin typeface="Arial" panose="020B0604020202020204" pitchFamily="34" charset="0"/>
                <a:cs typeface="Arial" panose="020B0604020202020204" pitchFamily="34" charset="0"/>
              </a:rPr>
              <a:t>Toxické látky</a:t>
            </a:r>
            <a:endParaRPr kumimoji="0" lang="en-US" altLang="cs-CZ" sz="1600" dirty="0">
              <a:solidFill>
                <a:srgbClr val="000000"/>
              </a:solidFill>
              <a:latin typeface="Arial" panose="020B0604020202020204" pitchFamily="34" charset="0"/>
              <a:cs typeface="Arial" panose="020B0604020202020204" pitchFamily="34" charset="0"/>
            </a:endParaRPr>
          </a:p>
          <a:p>
            <a:r>
              <a:rPr kumimoji="0" lang="en-US" altLang="cs-CZ" sz="1600" dirty="0">
                <a:solidFill>
                  <a:srgbClr val="000000"/>
                </a:solidFill>
                <a:latin typeface="Arial" panose="020B0604020202020204" pitchFamily="34" charset="0"/>
                <a:cs typeface="Arial" panose="020B0604020202020204" pitchFamily="34" charset="0"/>
              </a:rPr>
              <a:t>         (POPs, Hg, etc.)</a:t>
            </a:r>
            <a:endParaRPr kumimoji="0" lang="en-US" altLang="cs-CZ" sz="1600" i="1" dirty="0">
              <a:solidFill>
                <a:srgbClr val="000000"/>
              </a:solidFill>
              <a:latin typeface="Arial" panose="020B0604020202020204" pitchFamily="34" charset="0"/>
              <a:cs typeface="Arial" panose="020B0604020202020204" pitchFamily="34" charset="0"/>
            </a:endParaRPr>
          </a:p>
        </p:txBody>
      </p:sp>
      <p:sp>
        <p:nvSpPr>
          <p:cNvPr id="165901" name="Rectangle 29">
            <a:extLst>
              <a:ext uri="{FF2B5EF4-FFF2-40B4-BE49-F238E27FC236}">
                <a16:creationId xmlns:a16="http://schemas.microsoft.com/office/drawing/2014/main" id="{3DFEA79E-AB8B-431B-9D4D-CCC2E3C185B5}"/>
              </a:ext>
            </a:extLst>
          </p:cNvPr>
          <p:cNvSpPr>
            <a:spLocks noChangeArrowheads="1"/>
          </p:cNvSpPr>
          <p:nvPr/>
        </p:nvSpPr>
        <p:spPr bwMode="auto">
          <a:xfrm>
            <a:off x="1774826" y="2538414"/>
            <a:ext cx="338454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kumimoji="0" lang="cs-CZ" altLang="cs-CZ" sz="1600" dirty="0">
                <a:solidFill>
                  <a:srgbClr val="000000"/>
                </a:solidFill>
                <a:latin typeface="Arial" panose="020B0604020202020204" pitchFamily="34" charset="0"/>
                <a:cs typeface="Arial" panose="020B0604020202020204" pitchFamily="34" charset="0"/>
              </a:rPr>
              <a:t>Jemné</a:t>
            </a:r>
            <a:r>
              <a:rPr kumimoji="0" lang="en-US" altLang="cs-CZ" sz="1600" dirty="0">
                <a:solidFill>
                  <a:srgbClr val="000000"/>
                </a:solidFill>
                <a:latin typeface="Arial" panose="020B0604020202020204" pitchFamily="34" charset="0"/>
                <a:cs typeface="Arial" panose="020B0604020202020204" pitchFamily="34" charset="0"/>
              </a:rPr>
              <a:t> PM</a:t>
            </a:r>
          </a:p>
          <a:p>
            <a:r>
              <a:rPr kumimoji="0" lang="en-US" altLang="cs-CZ" sz="1600" dirty="0">
                <a:solidFill>
                  <a:srgbClr val="000000"/>
                </a:solidFill>
                <a:latin typeface="Arial" panose="020B0604020202020204" pitchFamily="34" charset="0"/>
                <a:cs typeface="Arial" panose="020B0604020202020204" pitchFamily="34" charset="0"/>
              </a:rPr>
              <a:t>(</a:t>
            </a:r>
            <a:r>
              <a:rPr kumimoji="0" lang="en-US" altLang="cs-CZ" sz="1600" dirty="0" err="1">
                <a:solidFill>
                  <a:srgbClr val="000000"/>
                </a:solidFill>
                <a:latin typeface="Arial" panose="020B0604020202020204" pitchFamily="34" charset="0"/>
                <a:cs typeface="Arial" panose="020B0604020202020204" pitchFamily="34" charset="0"/>
              </a:rPr>
              <a:t>Nitr</a:t>
            </a:r>
            <a:r>
              <a:rPr kumimoji="0" lang="cs-CZ" altLang="cs-CZ" sz="1600" dirty="0">
                <a:solidFill>
                  <a:srgbClr val="000000"/>
                </a:solidFill>
                <a:latin typeface="Arial" panose="020B0604020202020204" pitchFamily="34" charset="0"/>
                <a:cs typeface="Arial" panose="020B0604020202020204" pitchFamily="34" charset="0"/>
              </a:rPr>
              <a:t>á</a:t>
            </a:r>
            <a:r>
              <a:rPr kumimoji="0" lang="en-US" altLang="cs-CZ" sz="1600" dirty="0">
                <a:solidFill>
                  <a:srgbClr val="000000"/>
                </a:solidFill>
                <a:latin typeface="Arial" panose="020B0604020202020204" pitchFamily="34" charset="0"/>
                <a:cs typeface="Arial" panose="020B0604020202020204" pitchFamily="34" charset="0"/>
              </a:rPr>
              <a:t>t</a:t>
            </a:r>
            <a:r>
              <a:rPr kumimoji="0" lang="cs-CZ" altLang="cs-CZ" sz="1600" dirty="0">
                <a:solidFill>
                  <a:srgbClr val="000000"/>
                </a:solidFill>
                <a:latin typeface="Arial" panose="020B0604020202020204" pitchFamily="34" charset="0"/>
                <a:cs typeface="Arial" panose="020B0604020202020204" pitchFamily="34" charset="0"/>
              </a:rPr>
              <a:t>y</a:t>
            </a:r>
            <a:r>
              <a:rPr kumimoji="0" lang="en-US" altLang="cs-CZ" sz="1600" dirty="0">
                <a:solidFill>
                  <a:srgbClr val="000000"/>
                </a:solidFill>
                <a:latin typeface="Arial" panose="020B0604020202020204" pitchFamily="34" charset="0"/>
                <a:cs typeface="Arial" panose="020B0604020202020204" pitchFamily="34" charset="0"/>
              </a:rPr>
              <a:t>, </a:t>
            </a:r>
            <a:r>
              <a:rPr kumimoji="0" lang="en-US" altLang="cs-CZ" sz="1600" dirty="0" err="1">
                <a:solidFill>
                  <a:srgbClr val="000000"/>
                </a:solidFill>
                <a:latin typeface="Arial" panose="020B0604020202020204" pitchFamily="34" charset="0"/>
                <a:cs typeface="Arial" panose="020B0604020202020204" pitchFamily="34" charset="0"/>
              </a:rPr>
              <a:t>Sulf</a:t>
            </a:r>
            <a:r>
              <a:rPr kumimoji="0" lang="cs-CZ" altLang="cs-CZ" sz="1600" dirty="0">
                <a:solidFill>
                  <a:srgbClr val="000000"/>
                </a:solidFill>
                <a:latin typeface="Arial" panose="020B0604020202020204" pitchFamily="34" charset="0"/>
                <a:cs typeface="Arial" panose="020B0604020202020204" pitchFamily="34" charset="0"/>
              </a:rPr>
              <a:t>á</a:t>
            </a:r>
            <a:r>
              <a:rPr kumimoji="0" lang="en-US" altLang="cs-CZ" sz="1600" dirty="0">
                <a:solidFill>
                  <a:srgbClr val="000000"/>
                </a:solidFill>
                <a:latin typeface="Arial" panose="020B0604020202020204" pitchFamily="34" charset="0"/>
                <a:cs typeface="Arial" panose="020B0604020202020204" pitchFamily="34" charset="0"/>
              </a:rPr>
              <a:t>t</a:t>
            </a:r>
            <a:r>
              <a:rPr kumimoji="0" lang="cs-CZ" altLang="cs-CZ" sz="1600" dirty="0">
                <a:solidFill>
                  <a:srgbClr val="000000"/>
                </a:solidFill>
                <a:latin typeface="Arial" panose="020B0604020202020204" pitchFamily="34" charset="0"/>
                <a:cs typeface="Arial" panose="020B0604020202020204" pitchFamily="34" charset="0"/>
              </a:rPr>
              <a:t>y</a:t>
            </a:r>
            <a:r>
              <a:rPr kumimoji="0" lang="en-US" altLang="cs-CZ" sz="1600" dirty="0">
                <a:solidFill>
                  <a:srgbClr val="000000"/>
                </a:solidFill>
                <a:latin typeface="Arial" panose="020B0604020202020204" pitchFamily="34" charset="0"/>
                <a:cs typeface="Arial" panose="020B0604020202020204" pitchFamily="34" charset="0"/>
              </a:rPr>
              <a:t>, Organic</a:t>
            </a:r>
            <a:r>
              <a:rPr kumimoji="0" lang="cs-CZ" altLang="cs-CZ" sz="1600" dirty="0">
                <a:solidFill>
                  <a:srgbClr val="000000"/>
                </a:solidFill>
                <a:latin typeface="Arial" panose="020B0604020202020204" pitchFamily="34" charset="0"/>
                <a:cs typeface="Arial" panose="020B0604020202020204" pitchFamily="34" charset="0"/>
              </a:rPr>
              <a:t>ké</a:t>
            </a:r>
            <a:r>
              <a:rPr kumimoji="0" lang="en-US" altLang="cs-CZ" sz="1600" dirty="0">
                <a:solidFill>
                  <a:srgbClr val="000000"/>
                </a:solidFill>
                <a:latin typeface="Arial" panose="020B0604020202020204" pitchFamily="34" charset="0"/>
                <a:cs typeface="Arial" panose="020B0604020202020204" pitchFamily="34" charset="0"/>
              </a:rPr>
              <a:t> PM)</a:t>
            </a:r>
            <a:endParaRPr kumimoji="0" lang="en-US" altLang="cs-CZ" sz="1200" i="1" dirty="0">
              <a:solidFill>
                <a:srgbClr val="000000"/>
              </a:solidFill>
              <a:latin typeface="Arial" panose="020B0604020202020204" pitchFamily="34" charset="0"/>
              <a:cs typeface="Arial" panose="020B0604020202020204" pitchFamily="34" charset="0"/>
            </a:endParaRPr>
          </a:p>
        </p:txBody>
      </p:sp>
      <p:sp>
        <p:nvSpPr>
          <p:cNvPr id="165902" name="Text Box 30">
            <a:extLst>
              <a:ext uri="{FF2B5EF4-FFF2-40B4-BE49-F238E27FC236}">
                <a16:creationId xmlns:a16="http://schemas.microsoft.com/office/drawing/2014/main" id="{37029CDD-1DE5-4FA5-B80C-C9EF177C5393}"/>
              </a:ext>
            </a:extLst>
          </p:cNvPr>
          <p:cNvSpPr txBox="1">
            <a:spLocks noChangeArrowheads="1"/>
          </p:cNvSpPr>
          <p:nvPr/>
        </p:nvSpPr>
        <p:spPr bwMode="auto">
          <a:xfrm>
            <a:off x="1774826" y="4775201"/>
            <a:ext cx="34575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kumimoji="0" lang="en-US" altLang="cs-CZ" sz="1600" dirty="0">
                <a:solidFill>
                  <a:srgbClr val="000000"/>
                </a:solidFill>
                <a:latin typeface="Arial" panose="020B0604020202020204" pitchFamily="34" charset="0"/>
                <a:cs typeface="Arial" panose="020B0604020202020204" pitchFamily="34" charset="0"/>
              </a:rPr>
              <a:t>NOx + </a:t>
            </a:r>
            <a:r>
              <a:rPr kumimoji="0" lang="en-US" altLang="cs-CZ" sz="1600" dirty="0" err="1">
                <a:solidFill>
                  <a:srgbClr val="000000"/>
                </a:solidFill>
                <a:latin typeface="Arial" panose="020B0604020202020204" pitchFamily="34" charset="0"/>
                <a:cs typeface="Arial" panose="020B0604020202020204" pitchFamily="34" charset="0"/>
              </a:rPr>
              <a:t>SOx</a:t>
            </a:r>
            <a:r>
              <a:rPr kumimoji="0" lang="en-US" altLang="cs-CZ" sz="1600" dirty="0">
                <a:solidFill>
                  <a:srgbClr val="000000"/>
                </a:solidFill>
                <a:latin typeface="Arial" panose="020B0604020202020204" pitchFamily="34" charset="0"/>
                <a:cs typeface="Arial" panose="020B0604020202020204" pitchFamily="34" charset="0"/>
              </a:rPr>
              <a:t> + </a:t>
            </a:r>
            <a:r>
              <a:rPr kumimoji="0" lang="en-US" altLang="cs-CZ" sz="1600" dirty="0">
                <a:latin typeface="Arial" panose="020B0604020202020204" pitchFamily="34" charset="0"/>
                <a:cs typeface="Arial" panose="020B0604020202020204" pitchFamily="34" charset="0"/>
              </a:rPr>
              <a:t>OH</a:t>
            </a:r>
          </a:p>
          <a:p>
            <a:pPr algn="ctr"/>
            <a:r>
              <a:rPr kumimoji="0" lang="en-US" altLang="cs-CZ" sz="1600" dirty="0">
                <a:solidFill>
                  <a:srgbClr val="000000"/>
                </a:solidFill>
                <a:latin typeface="Arial" panose="020B0604020202020204" pitchFamily="34" charset="0"/>
                <a:cs typeface="Arial" panose="020B0604020202020204" pitchFamily="34" charset="0"/>
              </a:rPr>
              <a:t>(</a:t>
            </a:r>
            <a:r>
              <a:rPr kumimoji="0" lang="cs-CZ" altLang="cs-CZ" sz="1600" dirty="0">
                <a:solidFill>
                  <a:srgbClr val="000000"/>
                </a:solidFill>
                <a:latin typeface="Arial" panose="020B0604020202020204" pitchFamily="34" charset="0"/>
                <a:cs typeface="Arial" panose="020B0604020202020204" pitchFamily="34" charset="0"/>
              </a:rPr>
              <a:t>Acidifikace, eutrofizace</a:t>
            </a:r>
            <a:r>
              <a:rPr kumimoji="0" lang="en-US" altLang="cs-CZ" sz="1600" dirty="0">
                <a:solidFill>
                  <a:srgbClr val="000000"/>
                </a:solidFill>
                <a:latin typeface="Arial" panose="020B0604020202020204" pitchFamily="34" charset="0"/>
                <a:cs typeface="Arial" panose="020B0604020202020204" pitchFamily="34" charset="0"/>
              </a:rPr>
              <a:t>) </a:t>
            </a:r>
          </a:p>
        </p:txBody>
      </p:sp>
      <p:sp>
        <p:nvSpPr>
          <p:cNvPr id="4068371" name="Line 35">
            <a:extLst>
              <a:ext uri="{FF2B5EF4-FFF2-40B4-BE49-F238E27FC236}">
                <a16:creationId xmlns:a16="http://schemas.microsoft.com/office/drawing/2014/main" id="{A8E8BC0D-E51B-40F9-876F-C67A61FE7560}"/>
              </a:ext>
            </a:extLst>
          </p:cNvPr>
          <p:cNvSpPr>
            <a:spLocks noChangeShapeType="1"/>
          </p:cNvSpPr>
          <p:nvPr/>
        </p:nvSpPr>
        <p:spPr bwMode="auto">
          <a:xfrm>
            <a:off x="6167438" y="4056064"/>
            <a:ext cx="0" cy="935037"/>
          </a:xfrm>
          <a:prstGeom prst="line">
            <a:avLst/>
          </a:prstGeom>
          <a:noFill/>
          <a:ln w="25400">
            <a:solidFill>
              <a:srgbClr val="993300"/>
            </a:solidFill>
            <a:round/>
            <a:headEnd/>
            <a:tailEnd type="triangle" w="med" len="med"/>
          </a:ln>
        </p:spPr>
        <p:txBody>
          <a:bodyPr/>
          <a:lstStyle/>
          <a:p>
            <a:pPr>
              <a:defRPr/>
            </a:pPr>
            <a:endParaRPr lang="cs-CZ" sz="2800">
              <a:effectLst>
                <a:outerShdw blurRad="38100" dist="38100" dir="2700000" algn="tl">
                  <a:srgbClr val="000000">
                    <a:alpha val="43137"/>
                  </a:srgbClr>
                </a:outerShdw>
              </a:effectLst>
            </a:endParaRPr>
          </a:p>
        </p:txBody>
      </p:sp>
      <p:sp>
        <p:nvSpPr>
          <p:cNvPr id="4068372" name="Line 36">
            <a:extLst>
              <a:ext uri="{FF2B5EF4-FFF2-40B4-BE49-F238E27FC236}">
                <a16:creationId xmlns:a16="http://schemas.microsoft.com/office/drawing/2014/main" id="{DC5985DB-9F38-4288-8B4C-AE95FB31F271}"/>
              </a:ext>
            </a:extLst>
          </p:cNvPr>
          <p:cNvSpPr>
            <a:spLocks noChangeShapeType="1"/>
          </p:cNvSpPr>
          <p:nvPr/>
        </p:nvSpPr>
        <p:spPr bwMode="auto">
          <a:xfrm flipH="1">
            <a:off x="3648075" y="3695700"/>
            <a:ext cx="1727200" cy="647700"/>
          </a:xfrm>
          <a:prstGeom prst="line">
            <a:avLst/>
          </a:prstGeom>
          <a:noFill/>
          <a:ln w="25400">
            <a:solidFill>
              <a:srgbClr val="993300"/>
            </a:solidFill>
            <a:round/>
            <a:headEnd/>
            <a:tailEnd type="triangle" w="med" len="med"/>
          </a:ln>
        </p:spPr>
        <p:txBody>
          <a:bodyPr/>
          <a:lstStyle/>
          <a:p>
            <a:pPr>
              <a:defRPr/>
            </a:pPr>
            <a:endParaRPr lang="cs-CZ" sz="2800">
              <a:effectLst>
                <a:outerShdw blurRad="38100" dist="38100" dir="2700000" algn="tl">
                  <a:srgbClr val="000000">
                    <a:alpha val="43137"/>
                  </a:srgbClr>
                </a:outerShdw>
              </a:effectLst>
            </a:endParaRPr>
          </a:p>
        </p:txBody>
      </p:sp>
      <p:sp>
        <p:nvSpPr>
          <p:cNvPr id="4068373" name="Line 38">
            <a:extLst>
              <a:ext uri="{FF2B5EF4-FFF2-40B4-BE49-F238E27FC236}">
                <a16:creationId xmlns:a16="http://schemas.microsoft.com/office/drawing/2014/main" id="{51BBD651-9F1D-4BCB-9AFB-4E072C2AC4A4}"/>
              </a:ext>
            </a:extLst>
          </p:cNvPr>
          <p:cNvSpPr>
            <a:spLocks noChangeShapeType="1"/>
          </p:cNvSpPr>
          <p:nvPr/>
        </p:nvSpPr>
        <p:spPr bwMode="auto">
          <a:xfrm>
            <a:off x="6888164" y="3622676"/>
            <a:ext cx="1944687" cy="720725"/>
          </a:xfrm>
          <a:prstGeom prst="line">
            <a:avLst/>
          </a:prstGeom>
          <a:noFill/>
          <a:ln w="25400">
            <a:solidFill>
              <a:srgbClr val="993300"/>
            </a:solidFill>
            <a:round/>
            <a:headEnd/>
            <a:tailEnd type="triangle" w="med" len="med"/>
          </a:ln>
        </p:spPr>
        <p:txBody>
          <a:bodyPr/>
          <a:lstStyle/>
          <a:p>
            <a:pPr>
              <a:defRPr/>
            </a:pPr>
            <a:endParaRPr lang="cs-CZ" sz="2800">
              <a:effectLst>
                <a:outerShdw blurRad="38100" dist="38100" dir="2700000" algn="tl">
                  <a:srgbClr val="000000">
                    <a:alpha val="43137"/>
                  </a:srgbClr>
                </a:outerShdw>
              </a:effectLst>
            </a:endParaRPr>
          </a:p>
        </p:txBody>
      </p:sp>
      <p:sp>
        <p:nvSpPr>
          <p:cNvPr id="4068374" name="Line 39">
            <a:extLst>
              <a:ext uri="{FF2B5EF4-FFF2-40B4-BE49-F238E27FC236}">
                <a16:creationId xmlns:a16="http://schemas.microsoft.com/office/drawing/2014/main" id="{D5EFB2EF-86CF-4F75-81CC-65F64E5620D2}"/>
              </a:ext>
            </a:extLst>
          </p:cNvPr>
          <p:cNvSpPr>
            <a:spLocks noChangeShapeType="1"/>
          </p:cNvSpPr>
          <p:nvPr/>
        </p:nvSpPr>
        <p:spPr bwMode="auto">
          <a:xfrm flipH="1" flipV="1">
            <a:off x="4222750" y="2255839"/>
            <a:ext cx="1296988" cy="574675"/>
          </a:xfrm>
          <a:prstGeom prst="line">
            <a:avLst/>
          </a:prstGeom>
          <a:noFill/>
          <a:ln w="25400">
            <a:solidFill>
              <a:srgbClr val="993300"/>
            </a:solidFill>
            <a:round/>
            <a:headEnd/>
            <a:tailEnd type="triangle" w="med" len="med"/>
          </a:ln>
        </p:spPr>
        <p:txBody>
          <a:bodyPr/>
          <a:lstStyle/>
          <a:p>
            <a:pPr>
              <a:defRPr/>
            </a:pPr>
            <a:endParaRPr lang="cs-CZ" sz="2800">
              <a:effectLst>
                <a:outerShdw blurRad="38100" dist="38100" dir="2700000" algn="tl">
                  <a:srgbClr val="000000">
                    <a:alpha val="43137"/>
                  </a:srgbClr>
                </a:outerShdw>
              </a:effectLst>
            </a:endParaRPr>
          </a:p>
        </p:txBody>
      </p:sp>
      <p:sp>
        <p:nvSpPr>
          <p:cNvPr id="4068375" name="Line 40">
            <a:extLst>
              <a:ext uri="{FF2B5EF4-FFF2-40B4-BE49-F238E27FC236}">
                <a16:creationId xmlns:a16="http://schemas.microsoft.com/office/drawing/2014/main" id="{21B13492-6CE5-4DE3-9538-5B388CD30FC9}"/>
              </a:ext>
            </a:extLst>
          </p:cNvPr>
          <p:cNvSpPr>
            <a:spLocks noChangeShapeType="1"/>
          </p:cNvSpPr>
          <p:nvPr/>
        </p:nvSpPr>
        <p:spPr bwMode="auto">
          <a:xfrm flipV="1">
            <a:off x="6096000" y="1484314"/>
            <a:ext cx="0" cy="1152525"/>
          </a:xfrm>
          <a:prstGeom prst="line">
            <a:avLst/>
          </a:prstGeom>
          <a:noFill/>
          <a:ln w="25400">
            <a:solidFill>
              <a:srgbClr val="993300"/>
            </a:solidFill>
            <a:round/>
            <a:headEnd/>
            <a:tailEnd type="triangle" w="med" len="med"/>
          </a:ln>
        </p:spPr>
        <p:txBody>
          <a:bodyPr/>
          <a:lstStyle/>
          <a:p>
            <a:pPr>
              <a:defRPr/>
            </a:pPr>
            <a:endParaRPr lang="cs-CZ" sz="2800">
              <a:effectLst>
                <a:outerShdw blurRad="38100" dist="38100" dir="2700000" algn="tl">
                  <a:srgbClr val="000000">
                    <a:alpha val="43137"/>
                  </a:srgbClr>
                </a:outerShdw>
              </a:effectLst>
            </a:endParaRPr>
          </a:p>
        </p:txBody>
      </p:sp>
      <p:sp>
        <p:nvSpPr>
          <p:cNvPr id="4068376" name="Line 41">
            <a:extLst>
              <a:ext uri="{FF2B5EF4-FFF2-40B4-BE49-F238E27FC236}">
                <a16:creationId xmlns:a16="http://schemas.microsoft.com/office/drawing/2014/main" id="{353E11B0-2DA4-4735-A03F-38CB53B9CF37}"/>
              </a:ext>
            </a:extLst>
          </p:cNvPr>
          <p:cNvSpPr>
            <a:spLocks noChangeShapeType="1"/>
          </p:cNvSpPr>
          <p:nvPr/>
        </p:nvSpPr>
        <p:spPr bwMode="auto">
          <a:xfrm flipV="1">
            <a:off x="6816725" y="2182814"/>
            <a:ext cx="1295400" cy="720725"/>
          </a:xfrm>
          <a:prstGeom prst="line">
            <a:avLst/>
          </a:prstGeom>
          <a:noFill/>
          <a:ln w="25400">
            <a:solidFill>
              <a:srgbClr val="993300"/>
            </a:solidFill>
            <a:round/>
            <a:headEnd/>
            <a:tailEnd type="triangle" w="med" len="med"/>
          </a:ln>
        </p:spPr>
        <p:txBody>
          <a:bodyPr/>
          <a:lstStyle/>
          <a:p>
            <a:pPr>
              <a:defRPr/>
            </a:pPr>
            <a:endParaRPr lang="cs-CZ" sz="2800">
              <a:effectLst>
                <a:outerShdw blurRad="38100" dist="38100" dir="2700000" algn="tl">
                  <a:srgbClr val="000000">
                    <a:alpha val="43137"/>
                  </a:srgbClr>
                </a:outerShdw>
              </a:effectLst>
            </a:endParaRPr>
          </a:p>
        </p:txBody>
      </p:sp>
      <p:sp>
        <p:nvSpPr>
          <p:cNvPr id="165909" name="Text Box 26">
            <a:extLst>
              <a:ext uri="{FF2B5EF4-FFF2-40B4-BE49-F238E27FC236}">
                <a16:creationId xmlns:a16="http://schemas.microsoft.com/office/drawing/2014/main" id="{BC9C066B-0DE6-456A-8EBF-33ED835C1718}"/>
              </a:ext>
            </a:extLst>
          </p:cNvPr>
          <p:cNvSpPr txBox="1">
            <a:spLocks noChangeArrowheads="1"/>
          </p:cNvSpPr>
          <p:nvPr/>
        </p:nvSpPr>
        <p:spPr bwMode="auto">
          <a:xfrm>
            <a:off x="7608887" y="4365626"/>
            <a:ext cx="2808281" cy="52322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lang="cs-CZ" altLang="cs-CZ" sz="2800" dirty="0">
                <a:solidFill>
                  <a:srgbClr val="0000FF"/>
                </a:solidFill>
                <a:latin typeface="Arial" panose="020B0604020202020204" pitchFamily="34" charset="0"/>
              </a:rPr>
              <a:t>Kyselý déšť</a:t>
            </a:r>
          </a:p>
        </p:txBody>
      </p:sp>
      <p:sp>
        <p:nvSpPr>
          <p:cNvPr id="165910" name="Rectangle 27">
            <a:extLst>
              <a:ext uri="{FF2B5EF4-FFF2-40B4-BE49-F238E27FC236}">
                <a16:creationId xmlns:a16="http://schemas.microsoft.com/office/drawing/2014/main" id="{5DB34F6A-50BB-403B-810A-CA45CCB5B2CB}"/>
              </a:ext>
            </a:extLst>
          </p:cNvPr>
          <p:cNvSpPr>
            <a:spLocks noChangeArrowheads="1"/>
          </p:cNvSpPr>
          <p:nvPr/>
        </p:nvSpPr>
        <p:spPr bwMode="auto">
          <a:xfrm>
            <a:off x="601249" y="0"/>
            <a:ext cx="11022904"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0">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Hydroxylový radikál – význam při znečišťujících látek </a:t>
            </a:r>
            <a:endParaRPr lang="en-US" altLang="cs-CZ" sz="3200" dirty="0">
              <a:latin typeface="Arial" panose="020B0604020202020204" pitchFamily="34" charset="0"/>
            </a:endParaRPr>
          </a:p>
        </p:txBody>
      </p:sp>
    </p:spTree>
    <p:extLst>
      <p:ext uri="{BB962C8B-B14F-4D97-AF65-F5344CB8AC3E}">
        <p14:creationId xmlns:p14="http://schemas.microsoft.com/office/powerpoint/2010/main" val="114600644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a:extLst>
              <a:ext uri="{FF2B5EF4-FFF2-40B4-BE49-F238E27FC236}">
                <a16:creationId xmlns:a16="http://schemas.microsoft.com/office/drawing/2014/main" id="{8BCDCBE0-8564-492F-A5A6-D4AD4741B3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4685" y="1440821"/>
            <a:ext cx="4325937" cy="49688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66915" name="Rectangle 3">
            <a:extLst>
              <a:ext uri="{FF2B5EF4-FFF2-40B4-BE49-F238E27FC236}">
                <a16:creationId xmlns:a16="http://schemas.microsoft.com/office/drawing/2014/main" id="{47719F28-D43C-4268-BC84-23E6379B4ED1}"/>
              </a:ext>
            </a:extLst>
          </p:cNvPr>
          <p:cNvSpPr>
            <a:spLocks noChangeArrowheads="1"/>
          </p:cNvSpPr>
          <p:nvPr/>
        </p:nvSpPr>
        <p:spPr bwMode="auto">
          <a:xfrm>
            <a:off x="1523999" y="188913"/>
            <a:ext cx="9936163"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0">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Reakce v atmosféře zahrnující hydroxylový radikál</a:t>
            </a:r>
            <a:endParaRPr lang="en-US" altLang="cs-CZ" sz="3200" dirty="0">
              <a:latin typeface="Arial" panose="020B0604020202020204" pitchFamily="34" charset="0"/>
            </a:endParaRPr>
          </a:p>
        </p:txBody>
      </p:sp>
    </p:spTree>
    <p:extLst>
      <p:ext uri="{BB962C8B-B14F-4D97-AF65-F5344CB8AC3E}">
        <p14:creationId xmlns:p14="http://schemas.microsoft.com/office/powerpoint/2010/main" val="18484260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ext Box 9">
            <a:extLst>
              <a:ext uri="{FF2B5EF4-FFF2-40B4-BE49-F238E27FC236}">
                <a16:creationId xmlns:a16="http://schemas.microsoft.com/office/drawing/2014/main" id="{44186F87-949E-43D5-AAF1-E94A199663BE}"/>
              </a:ext>
            </a:extLst>
          </p:cNvPr>
          <p:cNvSpPr txBox="1">
            <a:spLocks noChangeArrowheads="1"/>
          </p:cNvSpPr>
          <p:nvPr/>
        </p:nvSpPr>
        <p:spPr bwMode="auto">
          <a:xfrm>
            <a:off x="695325" y="1363533"/>
            <a:ext cx="10978933" cy="447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0">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r>
              <a:rPr kumimoji="0" lang="cs-CZ" altLang="cs-CZ" sz="2400" dirty="0">
                <a:latin typeface="Arial" panose="020B0604020202020204" pitchFamily="34" charset="0"/>
              </a:rPr>
              <a:t>Denní průměrná koncentrace</a:t>
            </a:r>
            <a:r>
              <a:rPr kumimoji="0" lang="cs-CZ" altLang="cs-CZ" sz="2400" dirty="0">
                <a:solidFill>
                  <a:srgbClr val="0000FF"/>
                </a:solidFill>
                <a:latin typeface="Arial" panose="020B0604020202020204" pitchFamily="34" charset="0"/>
              </a:rPr>
              <a:t> </a:t>
            </a:r>
            <a:r>
              <a:rPr kumimoji="0" lang="cs-CZ" altLang="cs-CZ" sz="2400" dirty="0">
                <a:solidFill>
                  <a:srgbClr val="0000FF"/>
                </a:solidFill>
                <a:latin typeface="Arial" panose="020B0604020202020204" pitchFamily="34" charset="0"/>
                <a:sym typeface="Wingdings" panose="05000000000000000000" pitchFamily="2" charset="2"/>
              </a:rPr>
              <a:t></a:t>
            </a:r>
            <a:r>
              <a:rPr kumimoji="0" lang="cs-CZ" altLang="cs-CZ" sz="2400" dirty="0">
                <a:solidFill>
                  <a:srgbClr val="0000FF"/>
                </a:solidFill>
                <a:latin typeface="Arial" panose="020B0604020202020204" pitchFamily="34" charset="0"/>
              </a:rPr>
              <a:t>OH radikálů v čisté volné troposféře se obvykle pohybuje v rozmezí 2 * 10</a:t>
            </a:r>
            <a:r>
              <a:rPr kumimoji="0" lang="cs-CZ" altLang="cs-CZ" sz="2400" baseline="30000" dirty="0">
                <a:solidFill>
                  <a:srgbClr val="0000FF"/>
                </a:solidFill>
                <a:latin typeface="Arial" panose="020B0604020202020204" pitchFamily="34" charset="0"/>
              </a:rPr>
              <a:t>5</a:t>
            </a:r>
            <a:r>
              <a:rPr kumimoji="0" lang="cs-CZ" altLang="cs-CZ" sz="2400" dirty="0">
                <a:solidFill>
                  <a:srgbClr val="0000FF"/>
                </a:solidFill>
                <a:latin typeface="Arial" panose="020B0604020202020204" pitchFamily="34" charset="0"/>
              </a:rPr>
              <a:t> – 3 * 10</a:t>
            </a:r>
            <a:r>
              <a:rPr kumimoji="0" lang="cs-CZ" altLang="cs-CZ" sz="2400" baseline="30000" dirty="0">
                <a:solidFill>
                  <a:srgbClr val="0000FF"/>
                </a:solidFill>
                <a:latin typeface="Arial" panose="020B0604020202020204" pitchFamily="34" charset="0"/>
              </a:rPr>
              <a:t>6</a:t>
            </a:r>
            <a:r>
              <a:rPr kumimoji="0" lang="cs-CZ" altLang="cs-CZ" sz="2400" dirty="0">
                <a:solidFill>
                  <a:srgbClr val="0000FF"/>
                </a:solidFill>
                <a:latin typeface="Arial" panose="020B0604020202020204" pitchFamily="34" charset="0"/>
              </a:rPr>
              <a:t> molekul.cm</a:t>
            </a:r>
            <a:r>
              <a:rPr kumimoji="0" lang="cs-CZ" altLang="cs-CZ" sz="2400" baseline="30000" dirty="0">
                <a:solidFill>
                  <a:srgbClr val="0000FF"/>
                </a:solidFill>
                <a:latin typeface="Arial" panose="020B0604020202020204" pitchFamily="34" charset="0"/>
              </a:rPr>
              <a:t>-3</a:t>
            </a:r>
            <a:r>
              <a:rPr kumimoji="0" lang="cs-CZ" altLang="cs-CZ" sz="2400" dirty="0">
                <a:solidFill>
                  <a:srgbClr val="0000FF"/>
                </a:solidFill>
                <a:latin typeface="Arial" panose="020B0604020202020204" pitchFamily="34" charset="0"/>
              </a:rPr>
              <a:t>. </a:t>
            </a:r>
          </a:p>
          <a:p>
            <a:pPr eaLnBrk="1" hangingPunct="1">
              <a:spcBef>
                <a:spcPct val="50000"/>
              </a:spcBef>
            </a:pPr>
            <a:r>
              <a:rPr kumimoji="0" lang="cs-CZ" altLang="cs-CZ" sz="2400" dirty="0">
                <a:solidFill>
                  <a:srgbClr val="0000FF"/>
                </a:solidFill>
                <a:latin typeface="Arial" panose="020B0604020202020204" pitchFamily="34" charset="0"/>
              </a:rPr>
              <a:t>V městském ovzduší, se koncentrace </a:t>
            </a:r>
            <a:r>
              <a:rPr kumimoji="0" lang="cs-CZ" altLang="cs-CZ" sz="2400" dirty="0">
                <a:solidFill>
                  <a:srgbClr val="0000FF"/>
                </a:solidFill>
                <a:latin typeface="Arial" panose="020B0604020202020204" pitchFamily="34" charset="0"/>
                <a:sym typeface="Wingdings" panose="05000000000000000000" pitchFamily="2" charset="2"/>
              </a:rPr>
              <a:t></a:t>
            </a:r>
            <a:r>
              <a:rPr kumimoji="0" lang="cs-CZ" altLang="cs-CZ" sz="2400" dirty="0">
                <a:solidFill>
                  <a:srgbClr val="0000FF"/>
                </a:solidFill>
                <a:latin typeface="Arial" panose="020B0604020202020204" pitchFamily="34" charset="0"/>
              </a:rPr>
              <a:t>OH radikálů pohybují v rozmezí 1 * 10</a:t>
            </a:r>
            <a:r>
              <a:rPr kumimoji="0" lang="cs-CZ" altLang="cs-CZ" sz="2400" baseline="30000" dirty="0">
                <a:solidFill>
                  <a:srgbClr val="0000FF"/>
                </a:solidFill>
                <a:latin typeface="Arial" panose="020B0604020202020204" pitchFamily="34" charset="0"/>
              </a:rPr>
              <a:t>6</a:t>
            </a:r>
            <a:r>
              <a:rPr kumimoji="0" lang="cs-CZ" altLang="cs-CZ" sz="2400" dirty="0">
                <a:solidFill>
                  <a:srgbClr val="0000FF"/>
                </a:solidFill>
                <a:latin typeface="Arial" panose="020B0604020202020204" pitchFamily="34" charset="0"/>
              </a:rPr>
              <a:t> – 1 * 10</a:t>
            </a:r>
            <a:r>
              <a:rPr kumimoji="0" lang="cs-CZ" altLang="cs-CZ" sz="2400" baseline="30000" dirty="0">
                <a:solidFill>
                  <a:srgbClr val="0000FF"/>
                </a:solidFill>
                <a:latin typeface="Arial" panose="020B0604020202020204" pitchFamily="34" charset="0"/>
              </a:rPr>
              <a:t>7</a:t>
            </a:r>
            <a:r>
              <a:rPr kumimoji="0" lang="cs-CZ" altLang="cs-CZ" sz="2400" dirty="0">
                <a:solidFill>
                  <a:srgbClr val="0000FF"/>
                </a:solidFill>
                <a:latin typeface="Arial" panose="020B0604020202020204" pitchFamily="34" charset="0"/>
              </a:rPr>
              <a:t> molekul.cm</a:t>
            </a:r>
            <a:r>
              <a:rPr kumimoji="0" lang="cs-CZ" altLang="cs-CZ" sz="2400" baseline="30000" dirty="0">
                <a:solidFill>
                  <a:srgbClr val="0000FF"/>
                </a:solidFill>
                <a:latin typeface="Arial" panose="020B0604020202020204" pitchFamily="34" charset="0"/>
              </a:rPr>
              <a:t>-3</a:t>
            </a:r>
            <a:r>
              <a:rPr kumimoji="0" lang="cs-CZ" altLang="cs-CZ" sz="2400" dirty="0">
                <a:solidFill>
                  <a:srgbClr val="0000FF"/>
                </a:solidFill>
                <a:latin typeface="Arial" panose="020B0604020202020204" pitchFamily="34" charset="0"/>
              </a:rPr>
              <a:t>. </a:t>
            </a:r>
          </a:p>
          <a:p>
            <a:pPr eaLnBrk="1" hangingPunct="1">
              <a:spcBef>
                <a:spcPct val="50000"/>
              </a:spcBef>
            </a:pPr>
            <a:r>
              <a:rPr kumimoji="0" lang="cs-CZ" altLang="cs-CZ" sz="2400" dirty="0">
                <a:solidFill>
                  <a:srgbClr val="0000FF"/>
                </a:solidFill>
                <a:latin typeface="Arial" panose="020B0604020202020204" pitchFamily="34" charset="0"/>
              </a:rPr>
              <a:t>Při pokojové teplotě a relativní vlhkosti 50 % se z jednoho atomu O(</a:t>
            </a:r>
            <a:r>
              <a:rPr kumimoji="0" lang="cs-CZ" altLang="cs-CZ" sz="2400" baseline="30000" dirty="0">
                <a:solidFill>
                  <a:srgbClr val="0000FF"/>
                </a:solidFill>
                <a:latin typeface="Arial" panose="020B0604020202020204" pitchFamily="34" charset="0"/>
              </a:rPr>
              <a:t>1</a:t>
            </a:r>
            <a:r>
              <a:rPr kumimoji="0" lang="cs-CZ" altLang="cs-CZ" sz="2400" dirty="0">
                <a:solidFill>
                  <a:srgbClr val="0000FF"/>
                </a:solidFill>
                <a:latin typeface="Arial" panose="020B0604020202020204" pitchFamily="34" charset="0"/>
              </a:rPr>
              <a:t>D), vzniklého fotolýzou O</a:t>
            </a:r>
            <a:r>
              <a:rPr kumimoji="0" lang="cs-CZ" altLang="cs-CZ" sz="2400" baseline="-25000" dirty="0">
                <a:solidFill>
                  <a:srgbClr val="0000FF"/>
                </a:solidFill>
                <a:latin typeface="Arial" panose="020B0604020202020204" pitchFamily="34" charset="0"/>
              </a:rPr>
              <a:t>3</a:t>
            </a:r>
            <a:r>
              <a:rPr kumimoji="0" lang="cs-CZ" altLang="cs-CZ" sz="2400" dirty="0">
                <a:solidFill>
                  <a:srgbClr val="0000FF"/>
                </a:solidFill>
                <a:latin typeface="Arial" panose="020B0604020202020204" pitchFamily="34" charset="0"/>
              </a:rPr>
              <a:t>, vytvoří 0,2 radikálů </a:t>
            </a:r>
            <a:r>
              <a:rPr kumimoji="0" lang="cs-CZ" altLang="cs-CZ" sz="2400" dirty="0">
                <a:solidFill>
                  <a:srgbClr val="0000FF"/>
                </a:solidFill>
                <a:latin typeface="Arial" panose="020B0604020202020204" pitchFamily="34" charset="0"/>
                <a:sym typeface="Wingdings" panose="05000000000000000000" pitchFamily="2" charset="2"/>
              </a:rPr>
              <a:t></a:t>
            </a:r>
            <a:r>
              <a:rPr kumimoji="0" lang="cs-CZ" altLang="cs-CZ" sz="2400" dirty="0">
                <a:solidFill>
                  <a:srgbClr val="0000FF"/>
                </a:solidFill>
                <a:latin typeface="Arial" panose="020B0604020202020204" pitchFamily="34" charset="0"/>
              </a:rPr>
              <a:t>OH. </a:t>
            </a:r>
          </a:p>
          <a:p>
            <a:pPr eaLnBrk="1" hangingPunct="1">
              <a:spcBef>
                <a:spcPct val="50000"/>
              </a:spcBef>
            </a:pPr>
            <a:r>
              <a:rPr kumimoji="0" lang="cs-CZ" altLang="cs-CZ" sz="2400" dirty="0">
                <a:solidFill>
                  <a:srgbClr val="0000FF"/>
                </a:solidFill>
                <a:latin typeface="Arial" panose="020B0604020202020204" pitchFamily="34" charset="0"/>
              </a:rPr>
              <a:t>Koncentrace </a:t>
            </a:r>
            <a:r>
              <a:rPr kumimoji="0" lang="cs-CZ" altLang="cs-CZ" sz="2400" dirty="0">
                <a:solidFill>
                  <a:srgbClr val="0000FF"/>
                </a:solidFill>
                <a:latin typeface="Arial" panose="020B0604020202020204" pitchFamily="34" charset="0"/>
                <a:sym typeface="Wingdings" panose="05000000000000000000" pitchFamily="2" charset="2"/>
              </a:rPr>
              <a:t></a:t>
            </a:r>
            <a:r>
              <a:rPr kumimoji="0" lang="cs-CZ" altLang="cs-CZ" sz="2400" dirty="0">
                <a:solidFill>
                  <a:srgbClr val="0000FF"/>
                </a:solidFill>
                <a:latin typeface="Arial" panose="020B0604020202020204" pitchFamily="34" charset="0"/>
              </a:rPr>
              <a:t>OH radikálů vykazují denní chod, při maximálních koncentracích v denní době kolem 8 * 10</a:t>
            </a:r>
            <a:r>
              <a:rPr kumimoji="0" lang="cs-CZ" altLang="cs-CZ" sz="2400" baseline="30000" dirty="0">
                <a:solidFill>
                  <a:srgbClr val="0000FF"/>
                </a:solidFill>
                <a:latin typeface="Arial" panose="020B0604020202020204" pitchFamily="34" charset="0"/>
              </a:rPr>
              <a:t>6</a:t>
            </a:r>
            <a:r>
              <a:rPr kumimoji="0" lang="cs-CZ" altLang="cs-CZ" sz="2400" dirty="0">
                <a:solidFill>
                  <a:srgbClr val="0000FF"/>
                </a:solidFill>
                <a:latin typeface="Arial" panose="020B0604020202020204" pitchFamily="34" charset="0"/>
              </a:rPr>
              <a:t> molekul.cm</a:t>
            </a:r>
            <a:r>
              <a:rPr kumimoji="0" lang="cs-CZ" altLang="cs-CZ" sz="2400" baseline="30000" dirty="0">
                <a:solidFill>
                  <a:srgbClr val="0000FF"/>
                </a:solidFill>
                <a:latin typeface="Arial" panose="020B0604020202020204" pitchFamily="34" charset="0"/>
              </a:rPr>
              <a:t>-3</a:t>
            </a:r>
            <a:r>
              <a:rPr kumimoji="0" lang="cs-CZ" altLang="cs-CZ" sz="2400" dirty="0">
                <a:solidFill>
                  <a:srgbClr val="0000FF"/>
                </a:solidFill>
                <a:latin typeface="Arial" panose="020B0604020202020204" pitchFamily="34" charset="0"/>
              </a:rPr>
              <a:t> (~ 0,2 ppt). </a:t>
            </a:r>
          </a:p>
          <a:p>
            <a:pPr eaLnBrk="1" hangingPunct="1">
              <a:spcBef>
                <a:spcPct val="50000"/>
              </a:spcBef>
            </a:pPr>
            <a:r>
              <a:rPr kumimoji="0" lang="cs-CZ" altLang="cs-CZ" sz="2400" dirty="0">
                <a:latin typeface="Arial" panose="020B0604020202020204" pitchFamily="34" charset="0"/>
              </a:rPr>
              <a:t>Dvacetičtyřhodinový průměr koncentrace</a:t>
            </a:r>
            <a:r>
              <a:rPr kumimoji="0" lang="cs-CZ" altLang="cs-CZ" sz="2400" dirty="0">
                <a:solidFill>
                  <a:srgbClr val="0000FF"/>
                </a:solidFill>
                <a:latin typeface="Arial" panose="020B0604020202020204" pitchFamily="34" charset="0"/>
              </a:rPr>
              <a:t> radikálů </a:t>
            </a:r>
            <a:r>
              <a:rPr kumimoji="0" lang="cs-CZ" altLang="cs-CZ" sz="2400" dirty="0">
                <a:solidFill>
                  <a:srgbClr val="0000FF"/>
                </a:solidFill>
                <a:latin typeface="Arial" panose="020B0604020202020204" pitchFamily="34" charset="0"/>
                <a:sym typeface="Wingdings" panose="05000000000000000000" pitchFamily="2" charset="2"/>
              </a:rPr>
              <a:t></a:t>
            </a:r>
            <a:r>
              <a:rPr kumimoji="0" lang="cs-CZ" altLang="cs-CZ" sz="2400" dirty="0">
                <a:solidFill>
                  <a:srgbClr val="0000FF"/>
                </a:solidFill>
                <a:latin typeface="Arial" panose="020B0604020202020204" pitchFamily="34" charset="0"/>
              </a:rPr>
              <a:t>OH je kolem 8 * 10</a:t>
            </a:r>
            <a:r>
              <a:rPr kumimoji="0" lang="cs-CZ" altLang="cs-CZ" sz="2400" baseline="30000" dirty="0">
                <a:solidFill>
                  <a:srgbClr val="0000FF"/>
                </a:solidFill>
                <a:latin typeface="Arial" panose="020B0604020202020204" pitchFamily="34" charset="0"/>
              </a:rPr>
              <a:t>5</a:t>
            </a:r>
            <a:r>
              <a:rPr kumimoji="0" lang="cs-CZ" altLang="cs-CZ" sz="2400" dirty="0">
                <a:solidFill>
                  <a:srgbClr val="0000FF"/>
                </a:solidFill>
                <a:latin typeface="Arial" panose="020B0604020202020204" pitchFamily="34" charset="0"/>
              </a:rPr>
              <a:t> molekul.cm</a:t>
            </a:r>
            <a:r>
              <a:rPr kumimoji="0" lang="cs-CZ" altLang="cs-CZ" sz="2400" baseline="30000" dirty="0">
                <a:solidFill>
                  <a:srgbClr val="0000FF"/>
                </a:solidFill>
                <a:latin typeface="Arial" panose="020B0604020202020204" pitchFamily="34" charset="0"/>
              </a:rPr>
              <a:t>-3</a:t>
            </a:r>
            <a:r>
              <a:rPr kumimoji="0" lang="cs-CZ" altLang="cs-CZ" sz="2400" dirty="0">
                <a:solidFill>
                  <a:srgbClr val="0000FF"/>
                </a:solidFill>
                <a:latin typeface="Arial" panose="020B0604020202020204" pitchFamily="34" charset="0"/>
              </a:rPr>
              <a:t>.</a:t>
            </a:r>
          </a:p>
        </p:txBody>
      </p:sp>
      <p:sp>
        <p:nvSpPr>
          <p:cNvPr id="167939" name="Rectangle 3">
            <a:extLst>
              <a:ext uri="{FF2B5EF4-FFF2-40B4-BE49-F238E27FC236}">
                <a16:creationId xmlns:a16="http://schemas.microsoft.com/office/drawing/2014/main" id="{AB0FE51A-0326-4153-A782-0994DFA8C00C}"/>
              </a:ext>
            </a:extLst>
          </p:cNvPr>
          <p:cNvSpPr>
            <a:spLocks noChangeArrowheads="1"/>
          </p:cNvSpPr>
          <p:nvPr/>
        </p:nvSpPr>
        <p:spPr bwMode="auto">
          <a:xfrm>
            <a:off x="1524000" y="188913"/>
            <a:ext cx="9144000"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0">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Reakce v atmosféře zahrnující hydroxylový radikál</a:t>
            </a:r>
            <a:endParaRPr lang="en-US" altLang="cs-CZ" sz="3200" dirty="0">
              <a:latin typeface="Arial" panose="020B0604020202020204" pitchFamily="34" charset="0"/>
            </a:endParaRPr>
          </a:p>
        </p:txBody>
      </p:sp>
    </p:spTree>
    <p:extLst>
      <p:ext uri="{BB962C8B-B14F-4D97-AF65-F5344CB8AC3E}">
        <p14:creationId xmlns:p14="http://schemas.microsoft.com/office/powerpoint/2010/main" val="253160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358DD2F8-93EF-451B-AB0D-FABCA5C34C98}"/>
              </a:ext>
            </a:extLst>
          </p:cNvPr>
          <p:cNvSpPr>
            <a:spLocks noChangeArrowheads="1"/>
          </p:cNvSpPr>
          <p:nvPr/>
        </p:nvSpPr>
        <p:spPr bwMode="auto">
          <a:xfrm>
            <a:off x="1524000" y="2333625"/>
            <a:ext cx="18415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br>
              <a:rPr kumimoji="0" lang="cs-CZ" altLang="cs-CZ" sz="800" b="0">
                <a:solidFill>
                  <a:schemeClr val="tx1"/>
                </a:solidFill>
                <a:latin typeface="Arial" panose="020B0604020202020204" pitchFamily="34" charset="0"/>
              </a:rPr>
            </a:br>
            <a:endParaRPr kumimoji="0" lang="cs-CZ" altLang="cs-CZ" sz="1800" b="0">
              <a:solidFill>
                <a:schemeClr val="tx1"/>
              </a:solidFill>
              <a:latin typeface="Arial" panose="020B0604020202020204" pitchFamily="34" charset="0"/>
            </a:endParaRPr>
          </a:p>
          <a:p>
            <a:endParaRPr kumimoji="0" lang="cs-CZ" altLang="cs-CZ" sz="1800" b="0">
              <a:solidFill>
                <a:schemeClr val="tx1"/>
              </a:solidFill>
              <a:latin typeface="Arial" panose="020B0604020202020204" pitchFamily="34" charset="0"/>
            </a:endParaRPr>
          </a:p>
        </p:txBody>
      </p:sp>
      <p:sp>
        <p:nvSpPr>
          <p:cNvPr id="6147" name="Text Box 3">
            <a:extLst>
              <a:ext uri="{FF2B5EF4-FFF2-40B4-BE49-F238E27FC236}">
                <a16:creationId xmlns:a16="http://schemas.microsoft.com/office/drawing/2014/main" id="{04E3DD10-F0D3-43CC-B484-F7256AC627D1}"/>
              </a:ext>
            </a:extLst>
          </p:cNvPr>
          <p:cNvSpPr txBox="1">
            <a:spLocks noChangeArrowheads="1"/>
          </p:cNvSpPr>
          <p:nvPr/>
        </p:nvSpPr>
        <p:spPr bwMode="auto">
          <a:xfrm>
            <a:off x="1708150" y="1589088"/>
            <a:ext cx="8747125"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r>
              <a:rPr kumimoji="0" lang="cs-CZ" altLang="cs-CZ" sz="2400" dirty="0">
                <a:solidFill>
                  <a:srgbClr val="0000FF"/>
                </a:solidFill>
                <a:latin typeface="Arial" panose="020B0604020202020204" pitchFamily="34" charset="0"/>
              </a:rPr>
              <a:t>Vzroste-li koncentrace částic v souboru do té míry, že hustota vzniklého aerosolu je</a:t>
            </a:r>
            <a:r>
              <a:rPr kumimoji="0" lang="cs-CZ" altLang="cs-CZ" sz="2400" dirty="0">
                <a:solidFill>
                  <a:schemeClr val="tx1"/>
                </a:solidFill>
                <a:latin typeface="Arial" panose="020B0604020202020204" pitchFamily="34" charset="0"/>
              </a:rPr>
              <a:t> </a:t>
            </a:r>
            <a:r>
              <a:rPr kumimoji="0" lang="cs-CZ" altLang="cs-CZ" sz="2400" dirty="0">
                <a:latin typeface="Arial" panose="020B0604020202020204" pitchFamily="34" charset="0"/>
              </a:rPr>
              <a:t>větší než 1% hustoty vzduchu</a:t>
            </a:r>
            <a:r>
              <a:rPr kumimoji="0" lang="cs-CZ" altLang="cs-CZ" sz="2400"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a:t>
            </a:r>
            <a:r>
              <a:rPr kumimoji="0" lang="cs-CZ" altLang="cs-CZ" sz="2400" dirty="0">
                <a:solidFill>
                  <a:srgbClr val="0000FF"/>
                </a:solidFill>
                <a:latin typeface="Symbol" panose="05050102010706020507" pitchFamily="18" charset="2"/>
              </a:rPr>
              <a:t>r</a:t>
            </a:r>
            <a:r>
              <a:rPr kumimoji="0" lang="cs-CZ" altLang="cs-CZ" sz="2400" baseline="-25000" dirty="0">
                <a:solidFill>
                  <a:srgbClr val="0000FF"/>
                </a:solidFill>
                <a:latin typeface="Arial" panose="020B0604020202020204" pitchFamily="34" charset="0"/>
              </a:rPr>
              <a:t>vzduchu</a:t>
            </a:r>
            <a:r>
              <a:rPr kumimoji="0" lang="cs-CZ" altLang="cs-CZ" sz="2400" dirty="0">
                <a:solidFill>
                  <a:srgbClr val="0000FF"/>
                </a:solidFill>
                <a:latin typeface="Arial" panose="020B0604020202020204" pitchFamily="34" charset="0"/>
              </a:rPr>
              <a:t>=1.205 kg.m</a:t>
            </a:r>
            <a:r>
              <a:rPr kumimoji="0" lang="cs-CZ" altLang="cs-CZ" sz="2400" baseline="30000" dirty="0">
                <a:solidFill>
                  <a:srgbClr val="0000FF"/>
                </a:solidFill>
                <a:latin typeface="Arial" panose="020B0604020202020204" pitchFamily="34" charset="0"/>
              </a:rPr>
              <a:t>-3</a:t>
            </a:r>
            <a:r>
              <a:rPr kumimoji="0" lang="cs-CZ" altLang="cs-CZ" sz="2400" dirty="0">
                <a:solidFill>
                  <a:srgbClr val="0000FF"/>
                </a:solidFill>
                <a:latin typeface="Arial" panose="020B0604020202020204" pitchFamily="34" charset="0"/>
              </a:rPr>
              <a:t>), pak se soubor jeví jako</a:t>
            </a:r>
            <a:r>
              <a:rPr kumimoji="0" lang="cs-CZ" altLang="cs-CZ" sz="2400" dirty="0">
                <a:solidFill>
                  <a:schemeClr val="tx1"/>
                </a:solidFill>
                <a:latin typeface="Arial" panose="020B0604020202020204" pitchFamily="34" charset="0"/>
              </a:rPr>
              <a:t> </a:t>
            </a:r>
            <a:r>
              <a:rPr kumimoji="0" lang="cs-CZ" altLang="cs-CZ" sz="2400" dirty="0">
                <a:latin typeface="Arial" panose="020B0604020202020204" pitchFamily="34" charset="0"/>
              </a:rPr>
              <a:t>mrak nebo oblak. </a:t>
            </a:r>
          </a:p>
          <a:p>
            <a:pPr eaLnBrk="1" hangingPunct="1">
              <a:spcBef>
                <a:spcPct val="50000"/>
              </a:spcBef>
            </a:pPr>
            <a:r>
              <a:rPr kumimoji="0" lang="cs-CZ" altLang="cs-CZ" sz="2400" dirty="0">
                <a:solidFill>
                  <a:srgbClr val="0000FF"/>
                </a:solidFill>
                <a:latin typeface="Arial" panose="020B0604020202020204" pitchFamily="34" charset="0"/>
              </a:rPr>
              <a:t>Má zřetelně definované hranice a jeho objemové vlastnosti se velmi liší od zředěnějšího aerosolu. </a:t>
            </a:r>
          </a:p>
        </p:txBody>
      </p:sp>
      <p:sp>
        <p:nvSpPr>
          <p:cNvPr id="6148" name="Text Box 2">
            <a:extLst>
              <a:ext uri="{FF2B5EF4-FFF2-40B4-BE49-F238E27FC236}">
                <a16:creationId xmlns:a16="http://schemas.microsoft.com/office/drawing/2014/main" id="{6B8E549E-7116-4CA5-BFE4-F81C06B2EE67}"/>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Atmosférické aerosoly</a:t>
            </a:r>
          </a:p>
        </p:txBody>
      </p:sp>
    </p:spTree>
    <p:extLst>
      <p:ext uri="{BB962C8B-B14F-4D97-AF65-F5344CB8AC3E}">
        <p14:creationId xmlns:p14="http://schemas.microsoft.com/office/powerpoint/2010/main" val="7439175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a:extLst>
              <a:ext uri="{FF2B5EF4-FFF2-40B4-BE49-F238E27FC236}">
                <a16:creationId xmlns:a16="http://schemas.microsoft.com/office/drawing/2014/main" id="{49DA1CD7-993A-4C47-9DB5-C5F69D1EE7B9}"/>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bwMode="auto">
          <a:xfrm>
            <a:off x="2279651" y="981075"/>
            <a:ext cx="7686675" cy="5073650"/>
          </a:xfrm>
          <a:noFill/>
          <a:ln>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68963" name="Text Box 3">
            <a:extLst>
              <a:ext uri="{FF2B5EF4-FFF2-40B4-BE49-F238E27FC236}">
                <a16:creationId xmlns:a16="http://schemas.microsoft.com/office/drawing/2014/main" id="{25E998BF-3C61-4534-BB82-66002BE8E9DD}"/>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Katalytické HO</a:t>
            </a:r>
            <a:r>
              <a:rPr kumimoji="0" lang="cs-CZ" altLang="cs-CZ" sz="3200" baseline="-25000" dirty="0">
                <a:latin typeface="Arial" panose="020B0604020202020204" pitchFamily="34" charset="0"/>
              </a:rPr>
              <a:t>x</a:t>
            </a:r>
            <a:r>
              <a:rPr kumimoji="0" lang="cs-CZ" altLang="cs-CZ" sz="3200" dirty="0">
                <a:latin typeface="Arial" panose="020B0604020202020204" pitchFamily="34" charset="0"/>
              </a:rPr>
              <a:t> cykly</a:t>
            </a:r>
          </a:p>
        </p:txBody>
      </p:sp>
    </p:spTree>
    <p:extLst>
      <p:ext uri="{BB962C8B-B14F-4D97-AF65-F5344CB8AC3E}">
        <p14:creationId xmlns:p14="http://schemas.microsoft.com/office/powerpoint/2010/main" val="6121384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ext Box 2">
            <a:extLst>
              <a:ext uri="{FF2B5EF4-FFF2-40B4-BE49-F238E27FC236}">
                <a16:creationId xmlns:a16="http://schemas.microsoft.com/office/drawing/2014/main" id="{05C9CDA9-85C9-4858-8C49-457B2172B25B}"/>
              </a:ext>
            </a:extLst>
          </p:cNvPr>
          <p:cNvSpPr txBox="1">
            <a:spLocks noChangeArrowheads="1"/>
          </p:cNvSpPr>
          <p:nvPr/>
        </p:nvSpPr>
        <p:spPr bwMode="auto">
          <a:xfrm>
            <a:off x="695325" y="981075"/>
            <a:ext cx="11154297"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Propad (sink) –</a:t>
            </a:r>
            <a:r>
              <a:rPr kumimoji="0" lang="cs-CZ" altLang="cs-CZ" sz="2400"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závisí na charakteru sloučeniny – transport do jiné složky nebo reakce (s OH radikály,.., příjem listovím vegetace).</a:t>
            </a:r>
          </a:p>
          <a:p>
            <a:pPr eaLnBrk="1" hangingPunct="1"/>
            <a:endParaRPr kumimoji="0" lang="cs-CZ" altLang="cs-CZ" sz="1400" dirty="0">
              <a:solidFill>
                <a:srgbClr val="0000FF"/>
              </a:solidFill>
              <a:latin typeface="Arial" panose="020B0604020202020204" pitchFamily="34" charset="0"/>
            </a:endParaRPr>
          </a:p>
          <a:p>
            <a:pPr eaLnBrk="1" hangingPunct="1"/>
            <a:r>
              <a:rPr kumimoji="0" lang="cs-CZ" altLang="cs-CZ" sz="2400" dirty="0">
                <a:latin typeface="Arial" panose="020B0604020202020204" pitchFamily="34" charset="0"/>
              </a:rPr>
              <a:t>Procesy odstraňování:</a:t>
            </a:r>
          </a:p>
          <a:p>
            <a:pPr eaLnBrk="1" hangingPunct="1"/>
            <a:endParaRPr kumimoji="0" lang="cs-CZ" altLang="cs-CZ" sz="1400" dirty="0">
              <a:latin typeface="Arial" panose="020B0604020202020204" pitchFamily="34" charset="0"/>
            </a:endParaRPr>
          </a:p>
          <a:p>
            <a:pPr eaLnBrk="1" hangingPunct="1"/>
            <a:r>
              <a:rPr kumimoji="0" lang="cs-CZ" altLang="cs-CZ" sz="2400" dirty="0">
                <a:latin typeface="Arial" panose="020B0604020202020204" pitchFamily="34" charset="0"/>
              </a:rPr>
              <a:t>- tuhých částic:</a:t>
            </a: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mokrá atmosférické depozice,</a:t>
            </a: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suchá atmosférická depozice,</a:t>
            </a: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suchý spad dopadem na vegetaci;</a:t>
            </a:r>
          </a:p>
          <a:p>
            <a:pPr eaLnBrk="1" hangingPunct="1"/>
            <a:r>
              <a:rPr kumimoji="0" lang="cs-CZ" altLang="cs-CZ" sz="2400" dirty="0">
                <a:latin typeface="Arial" panose="020B0604020202020204" pitchFamily="34" charset="0"/>
              </a:rPr>
              <a:t>- plynů:</a:t>
            </a: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mokrá atmosférická depozice,</a:t>
            </a: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absorpce nebo reakce na zemském povrchu,</a:t>
            </a: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konverze na jiné plyny nebo reakce s tuhými částicemi,</a:t>
            </a: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transport do stratosféry.</a:t>
            </a:r>
          </a:p>
        </p:txBody>
      </p:sp>
      <p:sp>
        <p:nvSpPr>
          <p:cNvPr id="169987" name="Text Box 3">
            <a:extLst>
              <a:ext uri="{FF2B5EF4-FFF2-40B4-BE49-F238E27FC236}">
                <a16:creationId xmlns:a16="http://schemas.microsoft.com/office/drawing/2014/main" id="{D448B816-F4C1-4D7B-9C3B-DE45570BEA65}"/>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Mechanismy atmosférického propadu</a:t>
            </a:r>
          </a:p>
        </p:txBody>
      </p:sp>
    </p:spTree>
    <p:extLst>
      <p:ext uri="{BB962C8B-B14F-4D97-AF65-F5344CB8AC3E}">
        <p14:creationId xmlns:p14="http://schemas.microsoft.com/office/powerpoint/2010/main" val="3151247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ext Box 2">
            <a:extLst>
              <a:ext uri="{FF2B5EF4-FFF2-40B4-BE49-F238E27FC236}">
                <a16:creationId xmlns:a16="http://schemas.microsoft.com/office/drawing/2014/main" id="{1CE3F1D6-0DC5-4103-A965-F03641AF977D}"/>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Hlavní atmosférické propady</a:t>
            </a:r>
          </a:p>
        </p:txBody>
      </p:sp>
      <p:sp>
        <p:nvSpPr>
          <p:cNvPr id="171011" name="Text Box 3">
            <a:extLst>
              <a:ext uri="{FF2B5EF4-FFF2-40B4-BE49-F238E27FC236}">
                <a16:creationId xmlns:a16="http://schemas.microsoft.com/office/drawing/2014/main" id="{271BA8EC-D045-4B99-BDFF-A123E051BE68}"/>
              </a:ext>
            </a:extLst>
          </p:cNvPr>
          <p:cNvSpPr txBox="1">
            <a:spLocks noChangeArrowheads="1"/>
          </p:cNvSpPr>
          <p:nvPr/>
        </p:nvSpPr>
        <p:spPr bwMode="auto">
          <a:xfrm>
            <a:off x="1002082" y="1052513"/>
            <a:ext cx="10308921"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SO</a:t>
            </a:r>
            <a:r>
              <a:rPr kumimoji="0" lang="cs-CZ" altLang="cs-CZ" sz="2400" baseline="-25000" dirty="0">
                <a:latin typeface="Arial" panose="020B0604020202020204" pitchFamily="34" charset="0"/>
              </a:rPr>
              <a:t>2</a:t>
            </a:r>
            <a:r>
              <a:rPr kumimoji="0" lang="cs-CZ" altLang="cs-CZ" sz="2400" dirty="0">
                <a:latin typeface="Arial" panose="020B0604020202020204" pitchFamily="34" charset="0"/>
              </a:rPr>
              <a:t> –</a:t>
            </a:r>
            <a:r>
              <a:rPr kumimoji="0" lang="cs-CZ" altLang="cs-CZ" sz="2400"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vymývání srážkami, oxidace v (l) fázi na SO</a:t>
            </a:r>
            <a:r>
              <a:rPr kumimoji="0" lang="cs-CZ" altLang="cs-CZ" sz="2400" baseline="-25000" dirty="0">
                <a:solidFill>
                  <a:srgbClr val="0000FF"/>
                </a:solidFill>
                <a:latin typeface="Arial" panose="020B0604020202020204" pitchFamily="34" charset="0"/>
              </a:rPr>
              <a:t>4</a:t>
            </a:r>
            <a:r>
              <a:rPr kumimoji="0" lang="cs-CZ" altLang="cs-CZ" sz="2400" baseline="30000" dirty="0">
                <a:solidFill>
                  <a:srgbClr val="0000FF"/>
                </a:solidFill>
                <a:latin typeface="Arial" panose="020B0604020202020204" pitchFamily="34" charset="0"/>
              </a:rPr>
              <a:t>2-</a:t>
            </a:r>
            <a:r>
              <a:rPr kumimoji="0" lang="cs-CZ" altLang="cs-CZ" sz="2400" dirty="0">
                <a:solidFill>
                  <a:srgbClr val="0000FF"/>
                </a:solidFill>
                <a:latin typeface="Arial" panose="020B0604020202020204" pitchFamily="34" charset="0"/>
              </a:rPr>
              <a:t>, sorpce na povrchu vegetace, stomatální příjem, mikrobiální degradace v půdě, absorpce v hydrosféře, chemické reakce,</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latin typeface="Arial" panose="020B0604020202020204" pitchFamily="34" charset="0"/>
              </a:rPr>
              <a:t>H</a:t>
            </a:r>
            <a:r>
              <a:rPr kumimoji="0" lang="cs-CZ" altLang="cs-CZ" sz="2400" baseline="-25000" dirty="0">
                <a:latin typeface="Arial" panose="020B0604020202020204" pitchFamily="34" charset="0"/>
              </a:rPr>
              <a:t>2</a:t>
            </a:r>
            <a:r>
              <a:rPr kumimoji="0" lang="cs-CZ" altLang="cs-CZ" sz="2400" dirty="0">
                <a:latin typeface="Arial" panose="020B0604020202020204" pitchFamily="34" charset="0"/>
              </a:rPr>
              <a:t>S –</a:t>
            </a:r>
            <a:r>
              <a:rPr kumimoji="0" lang="cs-CZ" altLang="cs-CZ" sz="2400"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oxidace na SO</a:t>
            </a:r>
            <a:r>
              <a:rPr kumimoji="0" lang="cs-CZ" altLang="cs-CZ" sz="2400" baseline="-25000" dirty="0">
                <a:solidFill>
                  <a:srgbClr val="0000FF"/>
                </a:solidFill>
                <a:latin typeface="Arial" panose="020B0604020202020204" pitchFamily="34" charset="0"/>
              </a:rPr>
              <a:t>2</a:t>
            </a:r>
            <a:r>
              <a:rPr kumimoji="0" lang="cs-CZ" altLang="cs-CZ" sz="2400" dirty="0">
                <a:solidFill>
                  <a:srgbClr val="0000FF"/>
                </a:solidFill>
                <a:latin typeface="Arial" panose="020B0604020202020204" pitchFamily="34" charset="0"/>
              </a:rPr>
              <a:t>,</a:t>
            </a:r>
          </a:p>
          <a:p>
            <a:pPr eaLnBrk="1" hangingPunct="1"/>
            <a:endParaRPr kumimoji="0" lang="cs-CZ" altLang="cs-CZ" sz="2400" dirty="0">
              <a:solidFill>
                <a:schemeClr val="tx1"/>
              </a:solidFill>
              <a:latin typeface="Arial" panose="020B0604020202020204" pitchFamily="34" charset="0"/>
            </a:endParaRPr>
          </a:p>
          <a:p>
            <a:pPr eaLnBrk="1" hangingPunct="1"/>
            <a:r>
              <a:rPr kumimoji="0" lang="cs-CZ" altLang="cs-CZ" sz="2400" dirty="0">
                <a:latin typeface="Arial" panose="020B0604020202020204" pitchFamily="34" charset="0"/>
              </a:rPr>
              <a:t>O</a:t>
            </a:r>
            <a:r>
              <a:rPr kumimoji="0" lang="cs-CZ" altLang="cs-CZ" sz="2400" baseline="-25000" dirty="0">
                <a:latin typeface="Arial" panose="020B0604020202020204" pitchFamily="34" charset="0"/>
              </a:rPr>
              <a:t>3</a:t>
            </a:r>
            <a:r>
              <a:rPr kumimoji="0" lang="cs-CZ" altLang="cs-CZ" sz="2400" dirty="0">
                <a:latin typeface="Arial" panose="020B0604020202020204" pitchFamily="34" charset="0"/>
              </a:rPr>
              <a:t> –</a:t>
            </a:r>
            <a:r>
              <a:rPr kumimoji="0" lang="cs-CZ" altLang="cs-CZ" sz="2400"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chemické reakce na vegetaci, půdě, sněhu a oceánu,</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latin typeface="Arial" panose="020B0604020202020204" pitchFamily="34" charset="0"/>
              </a:rPr>
              <a:t>NO/NO</a:t>
            </a:r>
            <a:r>
              <a:rPr kumimoji="0" lang="cs-CZ" altLang="cs-CZ" sz="2400" baseline="-25000" dirty="0">
                <a:latin typeface="Arial" panose="020B0604020202020204" pitchFamily="34" charset="0"/>
              </a:rPr>
              <a:t>2</a:t>
            </a:r>
            <a:r>
              <a:rPr kumimoji="0" lang="cs-CZ" altLang="cs-CZ" sz="2400" dirty="0">
                <a:latin typeface="Arial" panose="020B0604020202020204" pitchFamily="34" charset="0"/>
              </a:rPr>
              <a:t> –</a:t>
            </a:r>
            <a:r>
              <a:rPr kumimoji="0" lang="cs-CZ" altLang="cs-CZ" sz="2400"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chemické reakce v půdách, sorpce a příjem vegetací, chemické reakce v (g) a (l) fázi,</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latin typeface="Arial" panose="020B0604020202020204" pitchFamily="34" charset="0"/>
              </a:rPr>
              <a:t>N</a:t>
            </a:r>
            <a:r>
              <a:rPr kumimoji="0" lang="cs-CZ" altLang="cs-CZ" sz="2400" baseline="-25000" dirty="0">
                <a:latin typeface="Arial" panose="020B0604020202020204" pitchFamily="34" charset="0"/>
              </a:rPr>
              <a:t>2</a:t>
            </a:r>
            <a:r>
              <a:rPr kumimoji="0" lang="cs-CZ" altLang="cs-CZ" sz="2400" dirty="0">
                <a:latin typeface="Arial" panose="020B0604020202020204" pitchFamily="34" charset="0"/>
              </a:rPr>
              <a:t>O –</a:t>
            </a:r>
            <a:r>
              <a:rPr kumimoji="0" lang="cs-CZ" altLang="cs-CZ" sz="2400"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mikrobiální degradace v půdách, fotodisociace ve stratosféře, absorpce v oceánech,</a:t>
            </a:r>
          </a:p>
        </p:txBody>
      </p:sp>
    </p:spTree>
    <p:extLst>
      <p:ext uri="{BB962C8B-B14F-4D97-AF65-F5344CB8AC3E}">
        <p14:creationId xmlns:p14="http://schemas.microsoft.com/office/powerpoint/2010/main" val="25583493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ext Box 3">
            <a:extLst>
              <a:ext uri="{FF2B5EF4-FFF2-40B4-BE49-F238E27FC236}">
                <a16:creationId xmlns:a16="http://schemas.microsoft.com/office/drawing/2014/main" id="{16E19F42-51A3-4F66-8130-EB09862596A8}"/>
              </a:ext>
            </a:extLst>
          </p:cNvPr>
          <p:cNvSpPr txBox="1">
            <a:spLocks noChangeArrowheads="1"/>
          </p:cNvSpPr>
          <p:nvPr/>
        </p:nvSpPr>
        <p:spPr bwMode="auto">
          <a:xfrm>
            <a:off x="864296" y="981076"/>
            <a:ext cx="1039660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latin typeface="Arial" panose="020B0604020202020204" pitchFamily="34" charset="0"/>
              </a:rPr>
              <a:t>NH</a:t>
            </a:r>
            <a:r>
              <a:rPr kumimoji="0" lang="cs-CZ" altLang="cs-CZ" sz="2400" baseline="-25000" dirty="0">
                <a:latin typeface="Arial" panose="020B0604020202020204" pitchFamily="34" charset="0"/>
              </a:rPr>
              <a:t>3</a:t>
            </a:r>
            <a:r>
              <a:rPr kumimoji="0" lang="cs-CZ" altLang="cs-CZ" sz="2400" dirty="0">
                <a:latin typeface="Arial" panose="020B0604020202020204" pitchFamily="34" charset="0"/>
              </a:rPr>
              <a:t> –</a:t>
            </a:r>
            <a:r>
              <a:rPr kumimoji="0" lang="cs-CZ" altLang="cs-CZ" sz="2400" dirty="0">
                <a:solidFill>
                  <a:srgbClr val="0000FF"/>
                </a:solidFill>
                <a:latin typeface="Arial" panose="020B0604020202020204" pitchFamily="34" charset="0"/>
              </a:rPr>
              <a:t> chemické reakce v (l) a (g) fázi, vymývání srážkami, příjem povrchy, absorpce,</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latin typeface="Arial" panose="020B0604020202020204" pitchFamily="34" charset="0"/>
              </a:rPr>
              <a:t>CO –</a:t>
            </a:r>
            <a:r>
              <a:rPr kumimoji="0" lang="cs-CZ" altLang="cs-CZ" sz="2400" dirty="0">
                <a:solidFill>
                  <a:srgbClr val="0000FF"/>
                </a:solidFill>
                <a:latin typeface="Arial" panose="020B0604020202020204" pitchFamily="34" charset="0"/>
              </a:rPr>
              <a:t> reakce s OH ve stratosféře, mikrobiologická aktivita v půdách,</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latin typeface="Arial" panose="020B0604020202020204" pitchFamily="34" charset="0"/>
              </a:rPr>
              <a:t>CO</a:t>
            </a:r>
            <a:r>
              <a:rPr kumimoji="0" lang="cs-CZ" altLang="cs-CZ" sz="2400" baseline="-25000" dirty="0">
                <a:latin typeface="Arial" panose="020B0604020202020204" pitchFamily="34" charset="0"/>
              </a:rPr>
              <a:t>2</a:t>
            </a:r>
            <a:r>
              <a:rPr kumimoji="0" lang="cs-CZ" altLang="cs-CZ" sz="2400" dirty="0">
                <a:latin typeface="Arial" panose="020B0604020202020204" pitchFamily="34" charset="0"/>
              </a:rPr>
              <a:t> –</a:t>
            </a:r>
            <a:r>
              <a:rPr kumimoji="0" lang="cs-CZ" altLang="cs-CZ" sz="2400" dirty="0">
                <a:solidFill>
                  <a:srgbClr val="0000FF"/>
                </a:solidFill>
                <a:latin typeface="Arial" panose="020B0604020202020204" pitchFamily="34" charset="0"/>
              </a:rPr>
              <a:t> fotosyntéza, absorpce v oceánech,</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latin typeface="Arial" panose="020B0604020202020204" pitchFamily="34" charset="0"/>
              </a:rPr>
              <a:t>CH</a:t>
            </a:r>
            <a:r>
              <a:rPr kumimoji="0" lang="cs-CZ" altLang="cs-CZ" sz="2400" baseline="-25000" dirty="0">
                <a:latin typeface="Arial" panose="020B0604020202020204" pitchFamily="34" charset="0"/>
              </a:rPr>
              <a:t>4</a:t>
            </a:r>
            <a:r>
              <a:rPr kumimoji="0" lang="cs-CZ" altLang="cs-CZ" sz="2400" dirty="0">
                <a:latin typeface="Arial" panose="020B0604020202020204" pitchFamily="34" charset="0"/>
              </a:rPr>
              <a:t> -</a:t>
            </a:r>
            <a:r>
              <a:rPr kumimoji="0" lang="cs-CZ" altLang="cs-CZ" sz="2400" dirty="0">
                <a:solidFill>
                  <a:srgbClr val="0000FF"/>
                </a:solidFill>
                <a:latin typeface="Arial" panose="020B0604020202020204" pitchFamily="34" charset="0"/>
              </a:rPr>
              <a:t> mikrobiologická aktivita v půdách, vegetace - chemické reakce, bakteriální aktivita, chemické reakce v troposféře a stratosféře,</a:t>
            </a:r>
          </a:p>
          <a:p>
            <a:pPr eaLnBrk="1" hangingPunct="1"/>
            <a:endParaRPr kumimoji="0" lang="cs-CZ" altLang="cs-CZ" sz="2400" dirty="0">
              <a:solidFill>
                <a:srgbClr val="0000FF"/>
              </a:solidFill>
              <a:latin typeface="Arial" panose="020B0604020202020204" pitchFamily="34" charset="0"/>
            </a:endParaRPr>
          </a:p>
          <a:p>
            <a:pPr eaLnBrk="1" hangingPunct="1"/>
            <a:r>
              <a:rPr kumimoji="0" lang="cs-CZ" altLang="cs-CZ" sz="2400" dirty="0">
                <a:latin typeface="Arial" panose="020B0604020202020204" pitchFamily="34" charset="0"/>
              </a:rPr>
              <a:t>HCs –</a:t>
            </a:r>
            <a:r>
              <a:rPr kumimoji="0" lang="cs-CZ" altLang="cs-CZ" sz="2400" dirty="0">
                <a:solidFill>
                  <a:srgbClr val="0000FF"/>
                </a:solidFill>
                <a:latin typeface="Arial" panose="020B0604020202020204" pitchFamily="34" charset="0"/>
              </a:rPr>
              <a:t> chemické reakce na částicích, mikrobiologická aktivita v půdách, absorpce a příjem vegetací.</a:t>
            </a:r>
          </a:p>
        </p:txBody>
      </p:sp>
      <p:sp>
        <p:nvSpPr>
          <p:cNvPr id="172035" name="Text Box 2">
            <a:extLst>
              <a:ext uri="{FF2B5EF4-FFF2-40B4-BE49-F238E27FC236}">
                <a16:creationId xmlns:a16="http://schemas.microsoft.com/office/drawing/2014/main" id="{C933C2D6-7E02-4A03-9D15-1B10D67D0F85}"/>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Hlavní atmosférické propady</a:t>
            </a:r>
          </a:p>
        </p:txBody>
      </p:sp>
    </p:spTree>
    <p:extLst>
      <p:ext uri="{BB962C8B-B14F-4D97-AF65-F5344CB8AC3E}">
        <p14:creationId xmlns:p14="http://schemas.microsoft.com/office/powerpoint/2010/main" val="3719620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4BFCE99-A97F-42C7-9918-D6CC0A15D3A1}"/>
              </a:ext>
            </a:extLst>
          </p:cNvPr>
          <p:cNvSpPr>
            <a:spLocks noRot="1" noChangeArrowheads="1"/>
          </p:cNvSpPr>
          <p:nvPr/>
        </p:nvSpPr>
        <p:spPr bwMode="auto">
          <a:xfrm>
            <a:off x="1774825" y="1"/>
            <a:ext cx="864235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lang="cs-CZ" altLang="cs-CZ" sz="3200" dirty="0">
                <a:latin typeface="Arial" panose="020B0604020202020204" pitchFamily="34" charset="0"/>
              </a:rPr>
              <a:t>Schéma procesů, kterým podléhají znečišťující látky v ovzduší</a:t>
            </a:r>
            <a:endParaRPr lang="en-US" altLang="cs-CZ" sz="3200" baseline="-25000" dirty="0">
              <a:latin typeface="Arial" panose="020B0604020202020204" pitchFamily="34" charset="0"/>
            </a:endParaRPr>
          </a:p>
        </p:txBody>
      </p:sp>
      <p:pic>
        <p:nvPicPr>
          <p:cNvPr id="4099" name="Picture 9" descr="6-1">
            <a:extLst>
              <a:ext uri="{FF2B5EF4-FFF2-40B4-BE49-F238E27FC236}">
                <a16:creationId xmlns:a16="http://schemas.microsoft.com/office/drawing/2014/main" id="{08329CCD-608A-40E0-BECF-420BB283F3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981076"/>
            <a:ext cx="8713787" cy="48926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83617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68BADC51-3079-4E08-8A1F-D1F43AD02E98}"/>
              </a:ext>
            </a:extLst>
          </p:cNvPr>
          <p:cNvSpPr>
            <a:spLocks noChangeArrowheads="1"/>
          </p:cNvSpPr>
          <p:nvPr/>
        </p:nvSpPr>
        <p:spPr bwMode="auto">
          <a:xfrm>
            <a:off x="1703389" y="716945"/>
            <a:ext cx="868997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625475" indent="-534988"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Transport na velké vzdálenosti</a:t>
            </a:r>
            <a:endParaRPr kumimoji="0" lang="en-US" altLang="cs-CZ" sz="2400" dirty="0">
              <a:solidFill>
                <a:srgbClr val="0000FF"/>
              </a:solidFill>
              <a:latin typeface="Arial" panose="020B0604020202020204" pitchFamily="34" charset="0"/>
            </a:endParaRP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Suspenze -  srážky (mokrá depozice), prach (suchá depozice)</a:t>
            </a:r>
            <a:endParaRPr kumimoji="0" lang="en-US" altLang="cs-CZ" sz="2400" dirty="0">
              <a:solidFill>
                <a:srgbClr val="0000FF"/>
              </a:solidFill>
              <a:latin typeface="Arial" panose="020B0604020202020204" pitchFamily="34" charset="0"/>
            </a:endParaRPr>
          </a:p>
          <a:p>
            <a:pPr eaLnBrk="1" hangingPunct="1">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Kyselé srážky</a:t>
            </a:r>
          </a:p>
        </p:txBody>
      </p:sp>
      <p:pic>
        <p:nvPicPr>
          <p:cNvPr id="173059" name="Picture 3">
            <a:extLst>
              <a:ext uri="{FF2B5EF4-FFF2-40B4-BE49-F238E27FC236}">
                <a16:creationId xmlns:a16="http://schemas.microsoft.com/office/drawing/2014/main" id="{9E46B727-1952-4F18-886F-1B56807278DB}"/>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bwMode="auto">
          <a:xfrm>
            <a:off x="3842577" y="2286605"/>
            <a:ext cx="5834063" cy="4000500"/>
          </a:xfrm>
          <a:noFill/>
          <a:ln>
            <a:noFill/>
            <a:miter lim="800000"/>
            <a:headEnd/>
            <a:tailEnd/>
          </a:ln>
          <a:extLst>
            <a:ext uri="{909E8E84-426E-40DD-AFC4-6F175D3DCCD1}">
              <a14:hiddenFill xmlns:a14="http://schemas.microsoft.com/office/drawing/2010/main">
                <a:solidFill>
                  <a:srgbClr val="FFFFFF"/>
                </a:solidFill>
              </a14:hiddenFill>
            </a:ext>
          </a:extLst>
        </p:spPr>
      </p:pic>
      <p:sp>
        <p:nvSpPr>
          <p:cNvPr id="173060" name="Text Box 4">
            <a:extLst>
              <a:ext uri="{FF2B5EF4-FFF2-40B4-BE49-F238E27FC236}">
                <a16:creationId xmlns:a16="http://schemas.microsoft.com/office/drawing/2014/main" id="{64C49D4F-29A9-43DE-BCCA-14EAF3FAEFBD}"/>
              </a:ext>
            </a:extLst>
          </p:cNvPr>
          <p:cNvSpPr txBox="1">
            <a:spLocks noChangeArrowheads="1"/>
          </p:cNvSpPr>
          <p:nvPr/>
        </p:nvSpPr>
        <p:spPr bwMode="auto">
          <a:xfrm>
            <a:off x="1524000" y="188913"/>
            <a:ext cx="91440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0">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Regionální vlivy</a:t>
            </a:r>
          </a:p>
        </p:txBody>
      </p:sp>
    </p:spTree>
    <p:extLst>
      <p:ext uri="{BB962C8B-B14F-4D97-AF65-F5344CB8AC3E}">
        <p14:creationId xmlns:p14="http://schemas.microsoft.com/office/powerpoint/2010/main" val="23682910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5123" name="Rectangle 3">
            <a:extLst>
              <a:ext uri="{FF2B5EF4-FFF2-40B4-BE49-F238E27FC236}">
                <a16:creationId xmlns:a16="http://schemas.microsoft.com/office/drawing/2014/main" id="{EB36E243-9771-4C64-9DD6-8A65FC1EDECB}"/>
              </a:ext>
            </a:extLst>
          </p:cNvPr>
          <p:cNvSpPr>
            <a:spLocks noChangeArrowheads="1"/>
          </p:cNvSpPr>
          <p:nvPr/>
        </p:nvSpPr>
        <p:spPr bwMode="auto">
          <a:xfrm>
            <a:off x="4729163" y="1633538"/>
            <a:ext cx="9144000" cy="0"/>
          </a:xfrm>
          <a:prstGeom prst="rect">
            <a:avLst/>
          </a:prstGeom>
          <a:noFill/>
          <a:ln w="9525">
            <a:noFill/>
            <a:miter lim="800000"/>
            <a:headEnd/>
            <a:tailEnd/>
          </a:ln>
          <a:effectLst/>
        </p:spPr>
        <p:txBody>
          <a:bodyPr wrap="square">
            <a:spAutoFit/>
          </a:bodyPr>
          <a:lstStyle/>
          <a:p>
            <a:pPr>
              <a:defRPr/>
            </a:pPr>
            <a:endParaRPr lang="cs-CZ" sz="2800">
              <a:effectLst>
                <a:outerShdw blurRad="38100" dist="38100" dir="2700000" algn="tl">
                  <a:srgbClr val="000000">
                    <a:alpha val="43137"/>
                  </a:srgbClr>
                </a:outerShdw>
              </a:effectLst>
            </a:endParaRPr>
          </a:p>
        </p:txBody>
      </p:sp>
      <p:sp>
        <p:nvSpPr>
          <p:cNvPr id="174083" name="Text Box 7">
            <a:extLst>
              <a:ext uri="{FF2B5EF4-FFF2-40B4-BE49-F238E27FC236}">
                <a16:creationId xmlns:a16="http://schemas.microsoft.com/office/drawing/2014/main" id="{F9A6F6AC-7606-47FF-B996-52C38A05337D}"/>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ckThin">
                <a:solidFill>
                  <a:srgbClr val="000000"/>
                </a:solidFill>
                <a:miter lim="800000"/>
                <a:headEnd/>
                <a:tailEnd/>
              </a14:hiddenLine>
            </a:ext>
          </a:extLst>
        </p:spPr>
        <p:txBody>
          <a:bodyPr wrap="square">
            <a:spAutoFit/>
          </a:bodyPr>
          <a:lstStyle>
            <a:lvl1pPr marL="476250" indent="-476250"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spcBef>
                <a:spcPct val="50000"/>
              </a:spcBef>
            </a:pPr>
            <a:r>
              <a:rPr kumimoji="0" lang="cs-CZ" altLang="cs-CZ" sz="3200" dirty="0">
                <a:latin typeface="Arial" panose="020B0604020202020204" pitchFamily="34" charset="0"/>
              </a:rPr>
              <a:t>Dálkový transport aerosolů a plynů</a:t>
            </a:r>
          </a:p>
        </p:txBody>
      </p:sp>
      <p:pic>
        <p:nvPicPr>
          <p:cNvPr id="174084" name="Picture 5">
            <a:extLst>
              <a:ext uri="{FF2B5EF4-FFF2-40B4-BE49-F238E27FC236}">
                <a16:creationId xmlns:a16="http://schemas.microsoft.com/office/drawing/2014/main" id="{2A1F751E-D33B-48C6-9D5C-706F1CF56B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5119" y="817562"/>
            <a:ext cx="6481762" cy="58515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606450"/>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149DA40-B31F-46FB-AC8F-129606D928D1}"/>
              </a:ext>
            </a:extLst>
          </p:cNvPr>
          <p:cNvSpPr>
            <a:spLocks noGrp="1"/>
          </p:cNvSpPr>
          <p:nvPr>
            <p:ph type="sldNum" sz="quarter" idx="11"/>
          </p:nvPr>
        </p:nvSpPr>
        <p:spPr>
          <a:xfrm>
            <a:off x="414000" y="6228000"/>
            <a:ext cx="252000" cy="252000"/>
          </a:xfrm>
        </p:spPr>
        <p:txBody>
          <a:bodyPr wrap="none" anchor="ctr">
            <a:normAutofit/>
          </a:bodyPr>
          <a:lstStyle/>
          <a:p>
            <a:pPr>
              <a:spcAft>
                <a:spcPts val="600"/>
              </a:spcAft>
            </a:pPr>
            <a:fld id="{D6D6C118-631F-4A80-9886-907009361577}" type="slidenum">
              <a:rPr lang="cs-CZ" altLang="cs-CZ" smtClean="0"/>
              <a:pPr>
                <a:spcAft>
                  <a:spcPts val="600"/>
                </a:spcAft>
              </a:pPr>
              <a:t>57</a:t>
            </a:fld>
            <a:endParaRPr lang="cs-CZ" altLang="cs-CZ"/>
          </a:p>
        </p:txBody>
      </p:sp>
      <p:sp>
        <p:nvSpPr>
          <p:cNvPr id="4" name="Title 3">
            <a:extLst>
              <a:ext uri="{FF2B5EF4-FFF2-40B4-BE49-F238E27FC236}">
                <a16:creationId xmlns:a16="http://schemas.microsoft.com/office/drawing/2014/main" id="{462B3198-5F52-44B8-B9CC-AD6558DE6FC7}"/>
              </a:ext>
            </a:extLst>
          </p:cNvPr>
          <p:cNvSpPr>
            <a:spLocks noGrp="1"/>
          </p:cNvSpPr>
          <p:nvPr>
            <p:ph type="title"/>
          </p:nvPr>
        </p:nvSpPr>
        <p:spPr>
          <a:xfrm>
            <a:off x="720000" y="720000"/>
            <a:ext cx="10753200" cy="451576"/>
          </a:xfrm>
        </p:spPr>
        <p:txBody>
          <a:bodyPr anchor="t">
            <a:noAutofit/>
          </a:bodyPr>
          <a:lstStyle/>
          <a:p>
            <a:pPr algn="ctr"/>
            <a:r>
              <a:rPr lang="sk-SK" sz="3200"/>
              <a:t>Acidifikace – kyselé deště</a:t>
            </a:r>
            <a:endParaRPr lang="en-US" sz="3200"/>
          </a:p>
        </p:txBody>
      </p:sp>
      <p:sp>
        <p:nvSpPr>
          <p:cNvPr id="12" name="Text Placeholder 5">
            <a:extLst>
              <a:ext uri="{FF2B5EF4-FFF2-40B4-BE49-F238E27FC236}">
                <a16:creationId xmlns:a16="http://schemas.microsoft.com/office/drawing/2014/main" id="{4C80424A-0C7B-4836-BBFA-5E74CFDE2C94}"/>
              </a:ext>
            </a:extLst>
          </p:cNvPr>
          <p:cNvSpPr>
            <a:spLocks noGrp="1"/>
          </p:cNvSpPr>
          <p:nvPr>
            <p:ph type="body" sz="quarter" idx="19"/>
          </p:nvPr>
        </p:nvSpPr>
        <p:spPr>
          <a:xfrm>
            <a:off x="720725" y="5599670"/>
            <a:ext cx="5218412" cy="216000"/>
          </a:xfrm>
        </p:spPr>
        <p:txBody>
          <a:bodyPr/>
          <a:lstStyle/>
          <a:p>
            <a:endParaRPr lang="en-US"/>
          </a:p>
        </p:txBody>
      </p:sp>
      <p:pic>
        <p:nvPicPr>
          <p:cNvPr id="1026" name="Picture 2">
            <a:extLst>
              <a:ext uri="{FF2B5EF4-FFF2-40B4-BE49-F238E27FC236}">
                <a16:creationId xmlns:a16="http://schemas.microsoft.com/office/drawing/2014/main" id="{F3A6748C-F5FC-45EA-9F64-AAA092A2DC7B}"/>
              </a:ext>
            </a:extLst>
          </p:cNvPr>
          <p:cNvPicPr>
            <a:picLocks noGrp="1" noChangeAspect="1" noChangeArrowheads="1"/>
          </p:cNvPicPr>
          <p:nvPr>
            <p:ph sz="quarter" idx="24"/>
          </p:nvPr>
        </p:nvPicPr>
        <p:blipFill>
          <a:blip r:embed="rId3">
            <a:extLst>
              <a:ext uri="{28A0092B-C50C-407E-A947-70E740481C1C}">
                <a14:useLocalDpi xmlns:a14="http://schemas.microsoft.com/office/drawing/2010/main" val="0"/>
              </a:ext>
            </a:extLst>
          </a:blip>
          <a:srcRect/>
          <a:stretch>
            <a:fillRect/>
          </a:stretch>
        </p:blipFill>
        <p:spPr bwMode="auto">
          <a:xfrm>
            <a:off x="1824053" y="1695450"/>
            <a:ext cx="3008281" cy="3895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DEEFC8A-3D7C-4E14-A693-BFB446194F02}"/>
              </a:ext>
            </a:extLst>
          </p:cNvPr>
          <p:cNvPicPr>
            <a:picLocks noGrp="1" noChangeAspect="1" noChangeArrowheads="1"/>
          </p:cNvPicPr>
          <p:nvPr>
            <p:ph idx="28"/>
          </p:nvPr>
        </p:nvPicPr>
        <p:blipFill>
          <a:blip r:embed="rId4">
            <a:extLst>
              <a:ext uri="{28A0092B-C50C-407E-A947-70E740481C1C}">
                <a14:useLocalDpi xmlns:a14="http://schemas.microsoft.com/office/drawing/2010/main" val="0"/>
              </a:ext>
            </a:extLst>
          </a:blip>
          <a:srcRect/>
          <a:stretch>
            <a:fillRect/>
          </a:stretch>
        </p:blipFill>
        <p:spPr bwMode="auto">
          <a:xfrm>
            <a:off x="6251575" y="1760378"/>
            <a:ext cx="5219700" cy="3953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0220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0AF7C3CB-C10C-4846-96F7-E0A1B9A81E89}"/>
              </a:ext>
            </a:extLst>
          </p:cNvPr>
          <p:cNvSpPr>
            <a:spLocks noRot="1" noChangeArrowheads="1"/>
          </p:cNvSpPr>
          <p:nvPr/>
        </p:nvSpPr>
        <p:spPr bwMode="auto">
          <a:xfrm>
            <a:off x="1882776" y="260351"/>
            <a:ext cx="8461375"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lnSpc>
                <a:spcPct val="70000"/>
              </a:lnSpc>
            </a:pPr>
            <a:r>
              <a:rPr lang="cs-CZ" altLang="cs-CZ" sz="3200" dirty="0">
                <a:latin typeface="Arial" panose="020B0604020202020204" pitchFamily="34" charset="0"/>
              </a:rPr>
              <a:t>Procesy vedoucí k atmosférické depozici</a:t>
            </a:r>
            <a:endParaRPr lang="en-US" altLang="cs-CZ" sz="3200" dirty="0">
              <a:latin typeface="Arial" panose="020B0604020202020204" pitchFamily="34" charset="0"/>
            </a:endParaRPr>
          </a:p>
        </p:txBody>
      </p:sp>
      <p:pic>
        <p:nvPicPr>
          <p:cNvPr id="6147" name="Picture 9" descr="11">
            <a:extLst>
              <a:ext uri="{FF2B5EF4-FFF2-40B4-BE49-F238E27FC236}">
                <a16:creationId xmlns:a16="http://schemas.microsoft.com/office/drawing/2014/main" id="{48CAF3FA-7AFE-4DF4-8267-A0C4C0EBEA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052514"/>
            <a:ext cx="8748712" cy="46132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341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2">
            <a:extLst>
              <a:ext uri="{FF2B5EF4-FFF2-40B4-BE49-F238E27FC236}">
                <a16:creationId xmlns:a16="http://schemas.microsoft.com/office/drawing/2014/main" id="{63544EA1-6DB1-4CAD-A95F-1B92E647EDE5}"/>
              </a:ext>
            </a:extLst>
          </p:cNvPr>
          <p:cNvGraphicFramePr>
            <a:graphicFrameLocks noChangeAspect="1"/>
          </p:cNvGraphicFramePr>
          <p:nvPr>
            <p:extLst>
              <p:ext uri="{D42A27DB-BD31-4B8C-83A1-F6EECF244321}">
                <p14:modId xmlns:p14="http://schemas.microsoft.com/office/powerpoint/2010/main" val="1789752334"/>
              </p:ext>
            </p:extLst>
          </p:nvPr>
        </p:nvGraphicFramePr>
        <p:xfrm>
          <a:off x="1774825" y="1052513"/>
          <a:ext cx="8713788" cy="4983162"/>
        </p:xfrm>
        <a:graphic>
          <a:graphicData uri="http://schemas.openxmlformats.org/presentationml/2006/ole">
            <mc:AlternateContent xmlns:mc="http://schemas.openxmlformats.org/markup-compatibility/2006">
              <mc:Choice xmlns:v="urn:schemas-microsoft-com:vml" Requires="v">
                <p:oleObj name="Rastrový obrázek" r:id="rId3" imgW="4734586" imgH="2800741" progId="Paint.Picture">
                  <p:embed/>
                </p:oleObj>
              </mc:Choice>
              <mc:Fallback>
                <p:oleObj name="Rastrový obrázek" r:id="rId3" imgW="4734586" imgH="2800741" progId="Paint.Picture">
                  <p:embed/>
                  <p:pic>
                    <p:nvPicPr>
                      <p:cNvPr id="10242" name="Object 2">
                        <a:extLst>
                          <a:ext uri="{FF2B5EF4-FFF2-40B4-BE49-F238E27FC236}">
                            <a16:creationId xmlns:a16="http://schemas.microsoft.com/office/drawing/2014/main" id="{63544EA1-6DB1-4CAD-A95F-1B92E647ED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825" y="1052513"/>
                        <a:ext cx="8713788" cy="4983162"/>
                      </a:xfrm>
                      <a:prstGeom prst="rect">
                        <a:avLst/>
                      </a:prstGeom>
                      <a:noFill/>
                      <a:ln w="9525">
                        <a:noFill/>
                        <a:miter lim="800000"/>
                        <a:headEnd/>
                        <a:tailEnd/>
                      </a:ln>
                      <a:effectLst/>
                    </p:spPr>
                  </p:pic>
                </p:oleObj>
              </mc:Fallback>
            </mc:AlternateContent>
          </a:graphicData>
        </a:graphic>
      </p:graphicFrame>
      <p:sp>
        <p:nvSpPr>
          <p:cNvPr id="10243" name="Text Box 3">
            <a:extLst>
              <a:ext uri="{FF2B5EF4-FFF2-40B4-BE49-F238E27FC236}">
                <a16:creationId xmlns:a16="http://schemas.microsoft.com/office/drawing/2014/main" id="{DDB1B466-185B-4B41-87F0-D73A6D1A9CD9}"/>
              </a:ext>
            </a:extLst>
          </p:cNvPr>
          <p:cNvSpPr txBox="1">
            <a:spLocks noChangeArrowheads="1"/>
          </p:cNvSpPr>
          <p:nvPr/>
        </p:nvSpPr>
        <p:spPr bwMode="auto">
          <a:xfrm>
            <a:off x="269823" y="237550"/>
            <a:ext cx="109877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Emise, transport a depozice acidifikujících polutantů</a:t>
            </a:r>
          </a:p>
        </p:txBody>
      </p:sp>
    </p:spTree>
    <p:extLst>
      <p:ext uri="{BB962C8B-B14F-4D97-AF65-F5344CB8AC3E}">
        <p14:creationId xmlns:p14="http://schemas.microsoft.com/office/powerpoint/2010/main" val="1946076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B566818-123F-4493-9D7C-36DF309587C6}"/>
              </a:ext>
            </a:extLst>
          </p:cNvPr>
          <p:cNvSpPr>
            <a:spLocks noGrp="1"/>
          </p:cNvSpPr>
          <p:nvPr>
            <p:ph type="sldNum" sz="quarter" idx="11"/>
          </p:nvPr>
        </p:nvSpPr>
        <p:spPr/>
        <p:txBody>
          <a:bodyPr/>
          <a:lstStyle/>
          <a:p>
            <a:fld id="{D6D6C118-631F-4A80-9886-907009361577}" type="slidenum">
              <a:rPr lang="cs-CZ" altLang="cs-CZ" smtClean="0"/>
              <a:pPr/>
              <a:t>6</a:t>
            </a:fld>
            <a:endParaRPr lang="cs-CZ" altLang="cs-CZ" dirty="0"/>
          </a:p>
        </p:txBody>
      </p:sp>
      <p:sp>
        <p:nvSpPr>
          <p:cNvPr id="4" name="Title 3">
            <a:extLst>
              <a:ext uri="{FF2B5EF4-FFF2-40B4-BE49-F238E27FC236}">
                <a16:creationId xmlns:a16="http://schemas.microsoft.com/office/drawing/2014/main" id="{19F49904-FBA0-4478-A6E3-D9FE0CB6AABE}"/>
              </a:ext>
            </a:extLst>
          </p:cNvPr>
          <p:cNvSpPr>
            <a:spLocks noGrp="1"/>
          </p:cNvSpPr>
          <p:nvPr>
            <p:ph type="title"/>
          </p:nvPr>
        </p:nvSpPr>
        <p:spPr/>
        <p:txBody>
          <a:bodyPr/>
          <a:lstStyle/>
          <a:p>
            <a:r>
              <a:rPr lang="sk-SK" dirty="0"/>
              <a:t>Atmosférické aerosoly</a:t>
            </a:r>
            <a:endParaRPr lang="en-US" dirty="0"/>
          </a:p>
        </p:txBody>
      </p:sp>
      <p:sp>
        <p:nvSpPr>
          <p:cNvPr id="6" name="Rectangle 6">
            <a:extLst>
              <a:ext uri="{FF2B5EF4-FFF2-40B4-BE49-F238E27FC236}">
                <a16:creationId xmlns:a16="http://schemas.microsoft.com/office/drawing/2014/main" id="{27C11F0A-3835-42A7-BAB7-27B855635A98}"/>
              </a:ext>
            </a:extLst>
          </p:cNvPr>
          <p:cNvSpPr>
            <a:spLocks noGrp="1" noChangeArrowheads="1"/>
          </p:cNvSpPr>
          <p:nvPr>
            <p:ph idx="1"/>
          </p:nvPr>
        </p:nvSpPr>
        <p:spPr bwMode="auto">
          <a:xfrm>
            <a:off x="650442" y="1293316"/>
            <a:ext cx="11249891" cy="493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0">
            <a:spAutoFit/>
          </a:bodyPr>
          <a:lstStyle>
            <a:lvl1pPr marL="625475" indent="-534988"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buFont typeface="Wingdings" panose="05000000000000000000" pitchFamily="2" charset="2"/>
              <a:buChar char="Ø"/>
            </a:pPr>
            <a:r>
              <a:rPr lang="cs-CZ" altLang="cs-CZ" sz="1800" dirty="0">
                <a:latin typeface="+mn-lt"/>
                <a:cs typeface="Times New Roman" panose="02020603050405020304" pitchFamily="18" charset="0"/>
              </a:rPr>
              <a:t>Mechanicky</a:t>
            </a:r>
            <a:r>
              <a:rPr lang="cs-CZ" altLang="cs-CZ" sz="1800" dirty="0">
                <a:solidFill>
                  <a:srgbClr val="0000FF"/>
                </a:solidFill>
                <a:latin typeface="+mn-lt"/>
                <a:cs typeface="Times New Roman" panose="02020603050405020304" pitchFamily="18" charset="0"/>
              </a:rPr>
              <a:t> </a:t>
            </a:r>
            <a:r>
              <a:rPr lang="cs-CZ" altLang="cs-CZ" sz="1800" dirty="0">
                <a:latin typeface="+mn-lt"/>
                <a:cs typeface="Times New Roman" panose="02020603050405020304" pitchFamily="18" charset="0"/>
              </a:rPr>
              <a:t>-</a:t>
            </a:r>
            <a:r>
              <a:rPr lang="cs-CZ" altLang="cs-CZ" sz="1800" dirty="0">
                <a:solidFill>
                  <a:srgbClr val="0000FF"/>
                </a:solidFill>
                <a:latin typeface="+mn-lt"/>
                <a:cs typeface="Times New Roman" panose="02020603050405020304" pitchFamily="18" charset="0"/>
              </a:rPr>
              <a:t> &gt; 100 µm</a:t>
            </a:r>
            <a:endParaRPr lang="en-US" altLang="cs-CZ" sz="1800" dirty="0">
              <a:solidFill>
                <a:srgbClr val="0000FF"/>
              </a:solidFill>
              <a:latin typeface="+mn-lt"/>
              <a:cs typeface="Times New Roman" panose="02020603050405020304" pitchFamily="18" charset="0"/>
            </a:endParaRPr>
          </a:p>
          <a:p>
            <a:pPr>
              <a:buFont typeface="Wingdings" panose="05000000000000000000" pitchFamily="2" charset="2"/>
              <a:buChar char="Ø"/>
            </a:pPr>
            <a:r>
              <a:rPr lang="cs-CZ" altLang="cs-CZ" sz="1800" dirty="0">
                <a:latin typeface="+mn-lt"/>
                <a:cs typeface="Times New Roman" panose="02020603050405020304" pitchFamily="18" charset="0"/>
              </a:rPr>
              <a:t>Spalování, exhalace -</a:t>
            </a:r>
            <a:r>
              <a:rPr lang="cs-CZ" altLang="cs-CZ" sz="1800" dirty="0">
                <a:solidFill>
                  <a:srgbClr val="0000FF"/>
                </a:solidFill>
                <a:latin typeface="+mn-lt"/>
                <a:cs typeface="Times New Roman" panose="02020603050405020304" pitchFamily="18" charset="0"/>
              </a:rPr>
              <a:t> &lt; 10 µm</a:t>
            </a:r>
            <a:endParaRPr lang="en-US" altLang="cs-CZ" sz="1800" dirty="0">
              <a:solidFill>
                <a:srgbClr val="0000FF"/>
              </a:solidFill>
              <a:latin typeface="+mn-lt"/>
              <a:cs typeface="Times New Roman" panose="02020603050405020304" pitchFamily="18" charset="0"/>
            </a:endParaRPr>
          </a:p>
          <a:p>
            <a:pPr>
              <a:buFont typeface="Wingdings" panose="05000000000000000000" pitchFamily="2" charset="2"/>
              <a:buChar char="Ø"/>
            </a:pPr>
            <a:r>
              <a:rPr lang="cs-CZ" altLang="cs-CZ" sz="1800" dirty="0">
                <a:latin typeface="+mn-lt"/>
                <a:cs typeface="Times New Roman" panose="02020603050405020304" pitchFamily="18" charset="0"/>
              </a:rPr>
              <a:t>Reakce v atmosféře</a:t>
            </a:r>
            <a:r>
              <a:rPr lang="cs-CZ" altLang="cs-CZ" sz="1800" dirty="0">
                <a:solidFill>
                  <a:srgbClr val="0000FF"/>
                </a:solidFill>
                <a:latin typeface="+mn-lt"/>
                <a:cs typeface="Times New Roman" panose="02020603050405020304" pitchFamily="18" charset="0"/>
              </a:rPr>
              <a:t> </a:t>
            </a:r>
            <a:r>
              <a:rPr lang="cs-CZ" altLang="cs-CZ" sz="1800" dirty="0">
                <a:latin typeface="+mn-lt"/>
                <a:cs typeface="Times New Roman" panose="02020603050405020304" pitchFamily="18" charset="0"/>
              </a:rPr>
              <a:t>–</a:t>
            </a:r>
            <a:r>
              <a:rPr lang="cs-CZ" altLang="cs-CZ" sz="1800" dirty="0">
                <a:solidFill>
                  <a:srgbClr val="0000FF"/>
                </a:solidFill>
                <a:latin typeface="+mn-lt"/>
                <a:cs typeface="Times New Roman" panose="02020603050405020304" pitchFamily="18" charset="0"/>
              </a:rPr>
              <a:t> 50 až 10 000 molekul (voda + produkty oxidace)</a:t>
            </a:r>
            <a:endParaRPr lang="en-US" altLang="cs-CZ" sz="1800" dirty="0">
              <a:solidFill>
                <a:srgbClr val="0000FF"/>
              </a:solidFill>
              <a:latin typeface="+mn-lt"/>
              <a:cs typeface="Times New Roman" panose="02020603050405020304" pitchFamily="18" charset="0"/>
            </a:endParaRPr>
          </a:p>
          <a:p>
            <a:pPr>
              <a:buFont typeface="Wingdings" panose="05000000000000000000" pitchFamily="2" charset="2"/>
              <a:buChar char="Ø"/>
            </a:pPr>
            <a:r>
              <a:rPr lang="cs-CZ" altLang="cs-CZ" sz="1800" dirty="0">
                <a:latin typeface="+mn-lt"/>
                <a:cs typeface="Times New Roman" panose="02020603050405020304" pitchFamily="18" charset="0"/>
              </a:rPr>
              <a:t>Aerosol –</a:t>
            </a:r>
            <a:r>
              <a:rPr lang="cs-CZ" altLang="cs-CZ" sz="1800" dirty="0">
                <a:solidFill>
                  <a:srgbClr val="0000FF"/>
                </a:solidFill>
                <a:latin typeface="+mn-lt"/>
                <a:cs typeface="Times New Roman" panose="02020603050405020304" pitchFamily="18" charset="0"/>
              </a:rPr>
              <a:t> pevné nebo kapalné částice &lt; 100 µm</a:t>
            </a:r>
            <a:endParaRPr lang="en-US" altLang="cs-CZ" sz="1800" dirty="0">
              <a:solidFill>
                <a:srgbClr val="0000FF"/>
              </a:solidFill>
              <a:latin typeface="+mn-lt"/>
              <a:cs typeface="Times New Roman" panose="02020603050405020304" pitchFamily="18" charset="0"/>
            </a:endParaRPr>
          </a:p>
          <a:p>
            <a:pPr>
              <a:buFont typeface="Wingdings" panose="05000000000000000000" pitchFamily="2" charset="2"/>
              <a:buChar char="Ø"/>
            </a:pPr>
            <a:r>
              <a:rPr lang="cs-CZ" altLang="cs-CZ" sz="1800" dirty="0">
                <a:latin typeface="+mn-lt"/>
                <a:cs typeface="Times New Roman" panose="02020603050405020304" pitchFamily="18" charset="0"/>
              </a:rPr>
              <a:t>Kondenzační aerosol</a:t>
            </a:r>
            <a:r>
              <a:rPr lang="cs-CZ" altLang="cs-CZ" sz="1800" dirty="0">
                <a:solidFill>
                  <a:srgbClr val="0000FF"/>
                </a:solidFill>
                <a:latin typeface="+mn-lt"/>
                <a:cs typeface="Times New Roman" panose="02020603050405020304" pitchFamily="18" charset="0"/>
              </a:rPr>
              <a:t> </a:t>
            </a:r>
            <a:r>
              <a:rPr lang="cs-CZ" altLang="cs-CZ" sz="1800" dirty="0">
                <a:latin typeface="+mn-lt"/>
                <a:cs typeface="Times New Roman" panose="02020603050405020304" pitchFamily="18" charset="0"/>
              </a:rPr>
              <a:t>–</a:t>
            </a:r>
            <a:r>
              <a:rPr lang="cs-CZ" altLang="cs-CZ" sz="1800" dirty="0">
                <a:solidFill>
                  <a:srgbClr val="0000FF"/>
                </a:solidFill>
                <a:latin typeface="+mn-lt"/>
                <a:cs typeface="Times New Roman" panose="02020603050405020304" pitchFamily="18" charset="0"/>
              </a:rPr>
              <a:t> vzniká kondenzací páry nebo chemickými reakcemi</a:t>
            </a:r>
            <a:endParaRPr lang="en-US" altLang="cs-CZ" sz="1800" dirty="0">
              <a:solidFill>
                <a:srgbClr val="0000FF"/>
              </a:solidFill>
              <a:latin typeface="+mn-lt"/>
              <a:cs typeface="Times New Roman" panose="02020603050405020304" pitchFamily="18" charset="0"/>
            </a:endParaRPr>
          </a:p>
          <a:p>
            <a:pPr>
              <a:buFont typeface="Wingdings" panose="05000000000000000000" pitchFamily="2" charset="2"/>
              <a:buChar char="Ø"/>
            </a:pPr>
            <a:r>
              <a:rPr lang="cs-CZ" altLang="cs-CZ" sz="1800" dirty="0">
                <a:latin typeface="+mn-lt"/>
                <a:cs typeface="Times New Roman" panose="02020603050405020304" pitchFamily="18" charset="0"/>
              </a:rPr>
              <a:t>Disperzní aerosol</a:t>
            </a:r>
            <a:r>
              <a:rPr lang="cs-CZ" altLang="cs-CZ" sz="1800" dirty="0">
                <a:solidFill>
                  <a:srgbClr val="0000FF"/>
                </a:solidFill>
                <a:latin typeface="+mn-lt"/>
                <a:cs typeface="Times New Roman" panose="02020603050405020304" pitchFamily="18" charset="0"/>
              </a:rPr>
              <a:t> </a:t>
            </a:r>
            <a:r>
              <a:rPr lang="cs-CZ" altLang="cs-CZ" sz="1800" dirty="0">
                <a:latin typeface="+mn-lt"/>
                <a:cs typeface="Times New Roman" panose="02020603050405020304" pitchFamily="18" charset="0"/>
              </a:rPr>
              <a:t>–</a:t>
            </a:r>
            <a:r>
              <a:rPr lang="cs-CZ" altLang="cs-CZ" sz="1800" dirty="0">
                <a:solidFill>
                  <a:srgbClr val="0000FF"/>
                </a:solidFill>
                <a:latin typeface="+mn-lt"/>
                <a:cs typeface="Times New Roman" panose="02020603050405020304" pitchFamily="18" charset="0"/>
              </a:rPr>
              <a:t> vzniká dělením větších částic (prachových, kapalných)</a:t>
            </a:r>
            <a:endParaRPr lang="en-US" altLang="cs-CZ" sz="1800" dirty="0">
              <a:solidFill>
                <a:srgbClr val="0000FF"/>
              </a:solidFill>
              <a:latin typeface="+mn-lt"/>
              <a:cs typeface="Times New Roman" panose="02020603050405020304" pitchFamily="18" charset="0"/>
            </a:endParaRPr>
          </a:p>
          <a:p>
            <a:pPr>
              <a:buFont typeface="Wingdings" panose="05000000000000000000" pitchFamily="2" charset="2"/>
              <a:buChar char="Ø"/>
            </a:pPr>
            <a:r>
              <a:rPr lang="cs-CZ" altLang="cs-CZ" sz="1800" dirty="0">
                <a:latin typeface="+mn-lt"/>
                <a:cs typeface="Times New Roman" panose="02020603050405020304" pitchFamily="18" charset="0"/>
              </a:rPr>
              <a:t>Zamlžení –</a:t>
            </a:r>
            <a:r>
              <a:rPr lang="cs-CZ" altLang="cs-CZ" sz="1800" dirty="0">
                <a:solidFill>
                  <a:srgbClr val="0000FF"/>
                </a:solidFill>
                <a:latin typeface="+mn-lt"/>
                <a:cs typeface="Times New Roman" panose="02020603050405020304" pitchFamily="18" charset="0"/>
              </a:rPr>
              <a:t> velký počet kapiček vody</a:t>
            </a:r>
            <a:endParaRPr lang="en-US" altLang="cs-CZ" sz="1800" dirty="0">
              <a:solidFill>
                <a:srgbClr val="0000FF"/>
              </a:solidFill>
              <a:latin typeface="+mn-lt"/>
              <a:cs typeface="Times New Roman" panose="02020603050405020304" pitchFamily="18" charset="0"/>
            </a:endParaRPr>
          </a:p>
          <a:p>
            <a:pPr>
              <a:buFont typeface="Wingdings" panose="05000000000000000000" pitchFamily="2" charset="2"/>
              <a:buChar char="Ø"/>
            </a:pPr>
            <a:r>
              <a:rPr lang="cs-CZ" altLang="cs-CZ" sz="1800" dirty="0">
                <a:latin typeface="+mn-lt"/>
                <a:cs typeface="Times New Roman" panose="02020603050405020304" pitchFamily="18" charset="0"/>
              </a:rPr>
              <a:t>Opar –</a:t>
            </a:r>
            <a:r>
              <a:rPr lang="cs-CZ" altLang="cs-CZ" sz="1800" dirty="0">
                <a:solidFill>
                  <a:srgbClr val="0000FF"/>
                </a:solidFill>
                <a:latin typeface="+mn-lt"/>
                <a:cs typeface="Times New Roman" panose="02020603050405020304" pitchFamily="18" charset="0"/>
              </a:rPr>
              <a:t> snížená viditelnost v důsledku velkého počtu částic</a:t>
            </a:r>
            <a:endParaRPr lang="en-US" altLang="cs-CZ" sz="1800" dirty="0">
              <a:solidFill>
                <a:srgbClr val="0000FF"/>
              </a:solidFill>
              <a:latin typeface="+mn-lt"/>
              <a:cs typeface="Times New Roman" panose="02020603050405020304" pitchFamily="18" charset="0"/>
            </a:endParaRPr>
          </a:p>
          <a:p>
            <a:pPr>
              <a:buFont typeface="Wingdings" panose="05000000000000000000" pitchFamily="2" charset="2"/>
              <a:buChar char="Ø"/>
            </a:pPr>
            <a:r>
              <a:rPr lang="cs-CZ" altLang="cs-CZ" sz="1800" dirty="0">
                <a:latin typeface="+mn-lt"/>
                <a:cs typeface="Times New Roman" panose="02020603050405020304" pitchFamily="18" charset="0"/>
              </a:rPr>
              <a:t>Mlha –</a:t>
            </a:r>
            <a:r>
              <a:rPr lang="cs-CZ" altLang="cs-CZ" sz="1800" dirty="0">
                <a:solidFill>
                  <a:srgbClr val="0000FF"/>
                </a:solidFill>
                <a:latin typeface="+mn-lt"/>
                <a:cs typeface="Times New Roman" panose="02020603050405020304" pitchFamily="18" charset="0"/>
              </a:rPr>
              <a:t> kapalné částice</a:t>
            </a:r>
            <a:endParaRPr lang="en-US" altLang="cs-CZ" sz="1800" dirty="0">
              <a:solidFill>
                <a:srgbClr val="0000FF"/>
              </a:solidFill>
              <a:latin typeface="+mn-lt"/>
              <a:cs typeface="Times New Roman" panose="02020603050405020304" pitchFamily="18" charset="0"/>
            </a:endParaRPr>
          </a:p>
          <a:p>
            <a:pPr>
              <a:buFont typeface="Wingdings" panose="05000000000000000000" pitchFamily="2" charset="2"/>
              <a:buChar char="Ø"/>
            </a:pPr>
            <a:r>
              <a:rPr lang="cs-CZ" altLang="cs-CZ" sz="1800" dirty="0">
                <a:latin typeface="+mn-lt"/>
                <a:cs typeface="Times New Roman" panose="02020603050405020304" pitchFamily="18" charset="0"/>
              </a:rPr>
              <a:t>Kouř –</a:t>
            </a:r>
            <a:r>
              <a:rPr lang="cs-CZ" altLang="cs-CZ" sz="1800" dirty="0">
                <a:solidFill>
                  <a:srgbClr val="0000FF"/>
                </a:solidFill>
                <a:latin typeface="+mn-lt"/>
                <a:cs typeface="Times New Roman" panose="02020603050405020304" pitchFamily="18" charset="0"/>
              </a:rPr>
              <a:t> částice vznikající při spalování</a:t>
            </a:r>
            <a:r>
              <a:rPr lang="cs-CZ" altLang="cs-CZ" sz="1800" dirty="0">
                <a:solidFill>
                  <a:srgbClr val="0000FF"/>
                </a:solidFill>
                <a:latin typeface="Arial" panose="020B0604020202020204" pitchFamily="34" charset="0"/>
                <a:cs typeface="Times New Roman" panose="02020603050405020304" pitchFamily="18" charset="0"/>
              </a:rPr>
              <a:t> </a:t>
            </a:r>
            <a:endParaRPr lang="en-US" altLang="cs-CZ" sz="1800" dirty="0">
              <a:solidFill>
                <a:srgbClr val="0000FF"/>
              </a:solidFill>
              <a:latin typeface="Arial" panose="020B0604020202020204" pitchFamily="34" charset="0"/>
              <a:cs typeface="Times New Roman" panose="02020603050405020304" pitchFamily="18" charset="0"/>
            </a:endParaRPr>
          </a:p>
          <a:p>
            <a:pPr>
              <a:buFont typeface="Wingdings" panose="05000000000000000000" pitchFamily="2" charset="2"/>
              <a:buChar char="Ø"/>
            </a:pPr>
            <a:r>
              <a:rPr lang="cs-CZ" altLang="cs-CZ" sz="1800" dirty="0">
                <a:latin typeface="+mn-lt"/>
                <a:cs typeface="Times New Roman" panose="02020603050405020304" pitchFamily="18" charset="0"/>
              </a:rPr>
              <a:t>Aerosol –</a:t>
            </a:r>
            <a:r>
              <a:rPr lang="cs-CZ" altLang="cs-CZ" sz="1800" dirty="0">
                <a:solidFill>
                  <a:srgbClr val="0000FF"/>
                </a:solidFill>
                <a:latin typeface="+mn-lt"/>
                <a:cs typeface="Times New Roman" panose="02020603050405020304" pitchFamily="18" charset="0"/>
              </a:rPr>
              <a:t> několik molekul síranu amonného až 10 000 molekul H</a:t>
            </a:r>
            <a:r>
              <a:rPr lang="cs-CZ" altLang="cs-CZ" sz="1800" baseline="-30000" dirty="0">
                <a:solidFill>
                  <a:srgbClr val="0000FF"/>
                </a:solidFill>
                <a:latin typeface="+mn-lt"/>
                <a:cs typeface="Times New Roman" panose="02020603050405020304" pitchFamily="18" charset="0"/>
              </a:rPr>
              <a:t>2</a:t>
            </a:r>
            <a:r>
              <a:rPr lang="cs-CZ" altLang="cs-CZ" sz="1800" dirty="0">
                <a:solidFill>
                  <a:srgbClr val="0000FF"/>
                </a:solidFill>
                <a:latin typeface="+mn-lt"/>
                <a:cs typeface="Times New Roman" panose="02020603050405020304" pitchFamily="18" charset="0"/>
              </a:rPr>
              <a:t>SO</a:t>
            </a:r>
            <a:r>
              <a:rPr lang="cs-CZ" altLang="cs-CZ" sz="1800" baseline="-30000" dirty="0">
                <a:solidFill>
                  <a:srgbClr val="0000FF"/>
                </a:solidFill>
                <a:latin typeface="+mn-lt"/>
                <a:cs typeface="Times New Roman" panose="02020603050405020304" pitchFamily="18" charset="0"/>
              </a:rPr>
              <a:t>4</a:t>
            </a:r>
            <a:r>
              <a:rPr lang="cs-CZ" altLang="cs-CZ" sz="1800" dirty="0">
                <a:solidFill>
                  <a:srgbClr val="0000FF"/>
                </a:solidFill>
                <a:latin typeface="+mn-lt"/>
                <a:cs typeface="Times New Roman" panose="02020603050405020304" pitchFamily="18" charset="0"/>
              </a:rPr>
              <a:t> při 30% relativní vlhkosti – 0,01 </a:t>
            </a:r>
            <a:r>
              <a:rPr lang="cs-CZ" altLang="cs-CZ" sz="1800" dirty="0">
                <a:solidFill>
                  <a:srgbClr val="0000FF"/>
                </a:solidFill>
                <a:latin typeface="+mn-lt"/>
              </a:rPr>
              <a:t>m</a:t>
            </a:r>
            <a:r>
              <a:rPr lang="cs-CZ" altLang="cs-CZ" sz="1800" dirty="0">
                <a:solidFill>
                  <a:srgbClr val="0000FF"/>
                </a:solidFill>
                <a:latin typeface="+mn-lt"/>
                <a:cs typeface="Times New Roman" panose="02020603050405020304" pitchFamily="18" charset="0"/>
              </a:rPr>
              <a:t>m</a:t>
            </a:r>
            <a:r>
              <a:rPr lang="en-US" altLang="cs-CZ" sz="1800" dirty="0">
                <a:solidFill>
                  <a:srgbClr val="0000FF"/>
                </a:solidFill>
                <a:latin typeface="+mn-lt"/>
                <a:cs typeface="Times New Roman" panose="02020603050405020304" pitchFamily="18" charset="0"/>
              </a:rPr>
              <a:t> </a:t>
            </a:r>
          </a:p>
        </p:txBody>
      </p:sp>
    </p:spTree>
    <p:extLst>
      <p:ext uri="{BB962C8B-B14F-4D97-AF65-F5344CB8AC3E}">
        <p14:creationId xmlns:p14="http://schemas.microsoft.com/office/powerpoint/2010/main" val="20429202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2">
            <a:extLst>
              <a:ext uri="{FF2B5EF4-FFF2-40B4-BE49-F238E27FC236}">
                <a16:creationId xmlns:a16="http://schemas.microsoft.com/office/drawing/2014/main" id="{B0D67E5C-85AA-42D1-A10A-D8A650F4A473}"/>
              </a:ext>
            </a:extLst>
          </p:cNvPr>
          <p:cNvGraphicFramePr>
            <a:graphicFrameLocks noGrp="1" noChangeAspect="1"/>
          </p:cNvGraphicFramePr>
          <p:nvPr>
            <p:ph idx="4294967295"/>
            <p:extLst>
              <p:ext uri="{D42A27DB-BD31-4B8C-83A1-F6EECF244321}">
                <p14:modId xmlns:p14="http://schemas.microsoft.com/office/powerpoint/2010/main" val="173707275"/>
              </p:ext>
            </p:extLst>
          </p:nvPr>
        </p:nvGraphicFramePr>
        <p:xfrm>
          <a:off x="2353456" y="986516"/>
          <a:ext cx="7654938" cy="4846523"/>
        </p:xfrm>
        <a:graphic>
          <a:graphicData uri="http://schemas.openxmlformats.org/presentationml/2006/ole">
            <mc:AlternateContent xmlns:mc="http://schemas.openxmlformats.org/markup-compatibility/2006">
              <mc:Choice xmlns:v="urn:schemas-microsoft-com:vml" Requires="v">
                <p:oleObj name="Photo Editor Photo" r:id="rId3" imgW="5144218" imgH="3428571" progId="MSPhotoEd.3">
                  <p:embed/>
                </p:oleObj>
              </mc:Choice>
              <mc:Fallback>
                <p:oleObj name="Photo Editor Photo" r:id="rId3" imgW="5144218" imgH="3428571" progId="MSPhotoEd.3">
                  <p:embed/>
                  <p:pic>
                    <p:nvPicPr>
                      <p:cNvPr id="8194" name="Object 2">
                        <a:extLst>
                          <a:ext uri="{FF2B5EF4-FFF2-40B4-BE49-F238E27FC236}">
                            <a16:creationId xmlns:a16="http://schemas.microsoft.com/office/drawing/2014/main" id="{B0D67E5C-85AA-42D1-A10A-D8A650F4A4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3456" y="986516"/>
                        <a:ext cx="7654938" cy="4846523"/>
                      </a:xfrm>
                      <a:prstGeom prst="rect">
                        <a:avLst/>
                      </a:prstGeom>
                      <a:noFill/>
                      <a:ln w="9525">
                        <a:noFill/>
                        <a:miter lim="800000"/>
                        <a:headEnd/>
                        <a:tailEnd/>
                      </a:ln>
                      <a:effectLst/>
                    </p:spPr>
                  </p:pic>
                </p:oleObj>
              </mc:Fallback>
            </mc:AlternateContent>
          </a:graphicData>
        </a:graphic>
      </p:graphicFrame>
      <p:sp>
        <p:nvSpPr>
          <p:cNvPr id="8195" name="Rectangle 3">
            <a:extLst>
              <a:ext uri="{FF2B5EF4-FFF2-40B4-BE49-F238E27FC236}">
                <a16:creationId xmlns:a16="http://schemas.microsoft.com/office/drawing/2014/main" id="{6E198065-154D-4502-B043-5C1066B08612}"/>
              </a:ext>
            </a:extLst>
          </p:cNvPr>
          <p:cNvSpPr>
            <a:spLocks noRot="1" noChangeArrowheads="1"/>
          </p:cNvSpPr>
          <p:nvPr/>
        </p:nvSpPr>
        <p:spPr bwMode="auto">
          <a:xfrm>
            <a:off x="1882776" y="260351"/>
            <a:ext cx="84613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lnSpc>
                <a:spcPct val="70000"/>
              </a:lnSpc>
            </a:pPr>
            <a:r>
              <a:rPr lang="cs-CZ" altLang="cs-CZ" sz="3200" dirty="0">
                <a:latin typeface="Arial" panose="020B0604020202020204" pitchFamily="34" charset="0"/>
              </a:rPr>
              <a:t>Atmosféra – acidifikace</a:t>
            </a:r>
            <a:endParaRPr lang="en-US" altLang="cs-CZ" sz="3200" dirty="0">
              <a:latin typeface="Arial" panose="020B0604020202020204" pitchFamily="34" charset="0"/>
            </a:endParaRPr>
          </a:p>
        </p:txBody>
      </p:sp>
    </p:spTree>
    <p:extLst>
      <p:ext uri="{BB962C8B-B14F-4D97-AF65-F5344CB8AC3E}">
        <p14:creationId xmlns:p14="http://schemas.microsoft.com/office/powerpoint/2010/main" val="38189727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0387D5EE-FD9A-4D0B-9E89-864A115D46DB}"/>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bwMode="auto">
          <a:xfrm>
            <a:off x="1703388" y="1052513"/>
            <a:ext cx="8775700" cy="4983162"/>
          </a:xfrm>
          <a:noFill/>
          <a:ln>
            <a:noFill/>
            <a:miter lim="800000"/>
            <a:headEnd/>
            <a:tailEnd/>
          </a:ln>
          <a:extLst>
            <a:ext uri="{909E8E84-426E-40DD-AFC4-6F175D3DCCD1}">
              <a14:hiddenFill xmlns:a14="http://schemas.microsoft.com/office/drawing/2010/main">
                <a:solidFill>
                  <a:srgbClr val="FFFFFF"/>
                </a:solidFill>
              </a14:hiddenFill>
            </a:ext>
          </a:extLst>
        </p:spPr>
      </p:pic>
      <p:sp>
        <p:nvSpPr>
          <p:cNvPr id="13315" name="Rectangle 3">
            <a:extLst>
              <a:ext uri="{FF2B5EF4-FFF2-40B4-BE49-F238E27FC236}">
                <a16:creationId xmlns:a16="http://schemas.microsoft.com/office/drawing/2014/main" id="{2B1ACEED-C99E-4E4D-A004-1A7F2A0E5220}"/>
              </a:ext>
            </a:extLst>
          </p:cNvPr>
          <p:cNvSpPr>
            <a:spLocks noRot="1" noChangeArrowheads="1"/>
          </p:cNvSpPr>
          <p:nvPr/>
        </p:nvSpPr>
        <p:spPr bwMode="auto">
          <a:xfrm>
            <a:off x="1847851" y="260351"/>
            <a:ext cx="84613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lnSpc>
                <a:spcPct val="70000"/>
              </a:lnSpc>
            </a:pPr>
            <a:r>
              <a:rPr lang="cs-CZ" altLang="cs-CZ" sz="3200" dirty="0">
                <a:latin typeface="Arial" panose="020B0604020202020204" pitchFamily="34" charset="0"/>
              </a:rPr>
              <a:t>Atmosféra – vznik kyselin z NO</a:t>
            </a:r>
            <a:r>
              <a:rPr lang="cs-CZ" altLang="cs-CZ" sz="3200" baseline="-25000" dirty="0">
                <a:latin typeface="Arial" panose="020B0604020202020204" pitchFamily="34" charset="0"/>
              </a:rPr>
              <a:t>X</a:t>
            </a:r>
            <a:r>
              <a:rPr lang="cs-CZ" altLang="cs-CZ" sz="3200" dirty="0">
                <a:latin typeface="Arial" panose="020B0604020202020204" pitchFamily="34" charset="0"/>
              </a:rPr>
              <a:t> a SO</a:t>
            </a:r>
            <a:r>
              <a:rPr lang="cs-CZ" altLang="cs-CZ" sz="3200" baseline="-25000" dirty="0">
                <a:latin typeface="Arial" panose="020B0604020202020204" pitchFamily="34" charset="0"/>
              </a:rPr>
              <a:t>2</a:t>
            </a:r>
            <a:endParaRPr lang="en-US" altLang="cs-CZ" sz="3200" dirty="0">
              <a:latin typeface="Arial" panose="020B0604020202020204" pitchFamily="34" charset="0"/>
            </a:endParaRPr>
          </a:p>
        </p:txBody>
      </p:sp>
    </p:spTree>
    <p:extLst>
      <p:ext uri="{BB962C8B-B14F-4D97-AF65-F5344CB8AC3E}">
        <p14:creationId xmlns:p14="http://schemas.microsoft.com/office/powerpoint/2010/main" val="37022734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9A74B411-D7FD-4121-8C31-E73923B9C5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981076"/>
            <a:ext cx="4438650" cy="32416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4339" name="Text Box 3">
            <a:extLst>
              <a:ext uri="{FF2B5EF4-FFF2-40B4-BE49-F238E27FC236}">
                <a16:creationId xmlns:a16="http://schemas.microsoft.com/office/drawing/2014/main" id="{701BBE40-11E7-497E-973E-E71DC7A2B251}"/>
              </a:ext>
            </a:extLst>
          </p:cNvPr>
          <p:cNvSpPr txBox="1">
            <a:spLocks noChangeArrowheads="1"/>
          </p:cNvSpPr>
          <p:nvPr/>
        </p:nvSpPr>
        <p:spPr bwMode="auto">
          <a:xfrm>
            <a:off x="1847850" y="260350"/>
            <a:ext cx="8528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Acidifikace mokré atmosférické depozice</a:t>
            </a:r>
          </a:p>
        </p:txBody>
      </p:sp>
      <p:pic>
        <p:nvPicPr>
          <p:cNvPr id="14340" name="Picture 4">
            <a:extLst>
              <a:ext uri="{FF2B5EF4-FFF2-40B4-BE49-F238E27FC236}">
                <a16:creationId xmlns:a16="http://schemas.microsoft.com/office/drawing/2014/main" id="{CB587D62-740D-4D50-A79F-846CA97555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981075"/>
            <a:ext cx="3676650" cy="51117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769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cid">
            <a:extLst>
              <a:ext uri="{FF2B5EF4-FFF2-40B4-BE49-F238E27FC236}">
                <a16:creationId xmlns:a16="http://schemas.microsoft.com/office/drawing/2014/main" id="{81AABF25-F6FD-40D5-AB15-D3F461C69D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960438"/>
            <a:ext cx="8785225" cy="58975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9219" name="Text Box 3">
            <a:extLst>
              <a:ext uri="{FF2B5EF4-FFF2-40B4-BE49-F238E27FC236}">
                <a16:creationId xmlns:a16="http://schemas.microsoft.com/office/drawing/2014/main" id="{D5FB1B65-B771-45AE-89CF-933E1E3BD7F1}"/>
              </a:ext>
            </a:extLst>
          </p:cNvPr>
          <p:cNvSpPr txBox="1">
            <a:spLocks noChangeArrowheads="1"/>
          </p:cNvSpPr>
          <p:nvPr/>
        </p:nvSpPr>
        <p:spPr bwMode="auto">
          <a:xfrm>
            <a:off x="1703389" y="0"/>
            <a:ext cx="976471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2800" dirty="0">
                <a:latin typeface="Arial" panose="020B0604020202020204" pitchFamily="34" charset="0"/>
              </a:rPr>
              <a:t>Oxidy S a N – transport, chemická konverze, depozice, environmentální vlivy – acidifikace prostředí</a:t>
            </a:r>
          </a:p>
        </p:txBody>
      </p:sp>
    </p:spTree>
    <p:extLst>
      <p:ext uri="{BB962C8B-B14F-4D97-AF65-F5344CB8AC3E}">
        <p14:creationId xmlns:p14="http://schemas.microsoft.com/office/powerpoint/2010/main" val="13005564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3CCAB670-69D0-44ED-87C6-2AC8CEEFD6E2}"/>
              </a:ext>
            </a:extLst>
          </p:cNvPr>
          <p:cNvSpPr>
            <a:spLocks noChangeArrowheads="1"/>
          </p:cNvSpPr>
          <p:nvPr/>
        </p:nvSpPr>
        <p:spPr bwMode="auto">
          <a:xfrm>
            <a:off x="2664527" y="295239"/>
            <a:ext cx="73832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Kyselá mokrá atmosférická depozice</a:t>
            </a:r>
            <a:endParaRPr kumimoji="0" lang="en-US" altLang="cs-CZ" sz="3200" dirty="0">
              <a:latin typeface="Arial" panose="020B0604020202020204" pitchFamily="34" charset="0"/>
            </a:endParaRPr>
          </a:p>
        </p:txBody>
      </p:sp>
      <p:pic>
        <p:nvPicPr>
          <p:cNvPr id="12291" name="Picture 3">
            <a:extLst>
              <a:ext uri="{FF2B5EF4-FFF2-40B4-BE49-F238E27FC236}">
                <a16:creationId xmlns:a16="http://schemas.microsoft.com/office/drawing/2014/main" id="{29A5914B-12FF-40CC-BBC5-9C89BEFD3487}"/>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bwMode="auto">
          <a:xfrm>
            <a:off x="1703388" y="1052513"/>
            <a:ext cx="8755062" cy="4824412"/>
          </a:xfrm>
          <a:noFill/>
          <a:ln>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6911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8491EFAC-7FCD-42ED-99B6-062C503028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8075" y="981076"/>
            <a:ext cx="4781550" cy="50403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7411" name="Text Box 3">
            <a:extLst>
              <a:ext uri="{FF2B5EF4-FFF2-40B4-BE49-F238E27FC236}">
                <a16:creationId xmlns:a16="http://schemas.microsoft.com/office/drawing/2014/main" id="{15ABAECF-2816-4185-A35C-41574BEE5F0B}"/>
              </a:ext>
            </a:extLst>
          </p:cNvPr>
          <p:cNvSpPr txBox="1">
            <a:spLocks noChangeArrowheads="1"/>
          </p:cNvSpPr>
          <p:nvPr/>
        </p:nvSpPr>
        <p:spPr bwMode="auto">
          <a:xfrm>
            <a:off x="1524000" y="1"/>
            <a:ext cx="9144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Interakce, které určují složení vodní kapky v atmosféře</a:t>
            </a:r>
          </a:p>
        </p:txBody>
      </p:sp>
    </p:spTree>
    <p:extLst>
      <p:ext uri="{BB962C8B-B14F-4D97-AF65-F5344CB8AC3E}">
        <p14:creationId xmlns:p14="http://schemas.microsoft.com/office/powerpoint/2010/main" val="24118419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3D4C22E-77D3-4E60-B11E-3193C27D4009}"/>
              </a:ext>
            </a:extLst>
          </p:cNvPr>
          <p:cNvSpPr>
            <a:spLocks noGrp="1"/>
          </p:cNvSpPr>
          <p:nvPr>
            <p:ph type="sldNum" sz="quarter" idx="11"/>
          </p:nvPr>
        </p:nvSpPr>
        <p:spPr/>
        <p:txBody>
          <a:bodyPr/>
          <a:lstStyle/>
          <a:p>
            <a:fld id="{D6D6C118-631F-4A80-9886-907009361577}" type="slidenum">
              <a:rPr lang="cs-CZ" altLang="cs-CZ" smtClean="0"/>
              <a:pPr/>
              <a:t>66</a:t>
            </a:fld>
            <a:endParaRPr lang="cs-CZ" altLang="cs-CZ" dirty="0"/>
          </a:p>
        </p:txBody>
      </p:sp>
      <p:sp>
        <p:nvSpPr>
          <p:cNvPr id="4" name="Title 3">
            <a:extLst>
              <a:ext uri="{FF2B5EF4-FFF2-40B4-BE49-F238E27FC236}">
                <a16:creationId xmlns:a16="http://schemas.microsoft.com/office/drawing/2014/main" id="{C337F748-A006-4F76-BE06-A8251A86A056}"/>
              </a:ext>
            </a:extLst>
          </p:cNvPr>
          <p:cNvSpPr>
            <a:spLocks noGrp="1"/>
          </p:cNvSpPr>
          <p:nvPr>
            <p:ph type="title"/>
          </p:nvPr>
        </p:nvSpPr>
        <p:spPr/>
        <p:txBody>
          <a:bodyPr/>
          <a:lstStyle/>
          <a:p>
            <a:r>
              <a:rPr kumimoji="0" lang="cs-CZ" altLang="cs-CZ" sz="4000" dirty="0">
                <a:latin typeface="Arial" panose="020B0604020202020204" pitchFamily="34" charset="0"/>
              </a:rPr>
              <a:t>Kyselá depozice – vliv na ekosystémy</a:t>
            </a:r>
            <a:br>
              <a:rPr kumimoji="0" lang="en-US" altLang="cs-CZ" sz="4000" dirty="0">
                <a:latin typeface="Arial" panose="020B0604020202020204" pitchFamily="34" charset="0"/>
              </a:rPr>
            </a:br>
            <a:endParaRPr lang="en-US" dirty="0"/>
          </a:p>
        </p:txBody>
      </p:sp>
      <p:sp>
        <p:nvSpPr>
          <p:cNvPr id="5" name="Content Placeholder 4">
            <a:extLst>
              <a:ext uri="{FF2B5EF4-FFF2-40B4-BE49-F238E27FC236}">
                <a16:creationId xmlns:a16="http://schemas.microsoft.com/office/drawing/2014/main" id="{ED3FDC2C-60B4-481C-8325-10241039197B}"/>
              </a:ext>
            </a:extLst>
          </p:cNvPr>
          <p:cNvSpPr>
            <a:spLocks noGrp="1"/>
          </p:cNvSpPr>
          <p:nvPr>
            <p:ph idx="1"/>
          </p:nvPr>
        </p:nvSpPr>
        <p:spPr>
          <a:xfrm>
            <a:off x="720001" y="1692002"/>
            <a:ext cx="8083758" cy="4139998"/>
          </a:xfrm>
        </p:spPr>
        <p:txBody>
          <a:bodyPr/>
          <a:lstStyle/>
          <a:p>
            <a:pPr>
              <a:buFont typeface="Wingdings" panose="05000000000000000000" pitchFamily="2" charset="2"/>
              <a:buChar char="Ø"/>
            </a:pPr>
            <a:r>
              <a:rPr lang="en-US" sz="2000" dirty="0" err="1"/>
              <a:t>Přímá</a:t>
            </a:r>
            <a:r>
              <a:rPr lang="en-US" sz="2000" dirty="0"/>
              <a:t> </a:t>
            </a:r>
            <a:r>
              <a:rPr lang="en-US" sz="2000" dirty="0" err="1"/>
              <a:t>fytotoxicita</a:t>
            </a:r>
            <a:r>
              <a:rPr lang="en-US" sz="2000" dirty="0"/>
              <a:t> pro </a:t>
            </a:r>
            <a:r>
              <a:rPr lang="en-US" sz="2000" dirty="0" err="1"/>
              <a:t>rostliny</a:t>
            </a:r>
            <a:r>
              <a:rPr lang="en-US" sz="2000" dirty="0"/>
              <a:t> z </a:t>
            </a:r>
            <a:r>
              <a:rPr lang="en-US" sz="2000" dirty="0" err="1"/>
              <a:t>nadměrných</a:t>
            </a:r>
            <a:r>
              <a:rPr lang="en-US" sz="2000" dirty="0"/>
              <a:t> </a:t>
            </a:r>
            <a:r>
              <a:rPr lang="en-US" sz="2000" dirty="0" err="1"/>
              <a:t>koncentrací</a:t>
            </a:r>
            <a:r>
              <a:rPr lang="en-US" sz="2000" dirty="0"/>
              <a:t> </a:t>
            </a:r>
            <a:r>
              <a:rPr lang="en-US" sz="2000" dirty="0" err="1"/>
              <a:t>kyselin</a:t>
            </a:r>
            <a:r>
              <a:rPr lang="en-US" sz="2000" dirty="0"/>
              <a:t>.</a:t>
            </a:r>
          </a:p>
          <a:p>
            <a:pPr>
              <a:buFont typeface="Wingdings" panose="05000000000000000000" pitchFamily="2" charset="2"/>
              <a:buChar char="Ø"/>
            </a:pPr>
            <a:r>
              <a:rPr lang="en-US" sz="2000" dirty="0" err="1"/>
              <a:t>Fytotoxicita</a:t>
            </a:r>
            <a:r>
              <a:rPr lang="en-US" sz="2000" dirty="0"/>
              <a:t> z </a:t>
            </a:r>
            <a:r>
              <a:rPr lang="en-US" sz="2000" dirty="0" err="1"/>
              <a:t>kyselinotvorných</a:t>
            </a:r>
            <a:r>
              <a:rPr lang="en-US" sz="2000" dirty="0"/>
              <a:t> </a:t>
            </a:r>
            <a:r>
              <a:rPr lang="en-US" sz="2000" dirty="0" err="1"/>
              <a:t>plynů</a:t>
            </a:r>
            <a:r>
              <a:rPr lang="en-US" sz="2000" dirty="0"/>
              <a:t>, </a:t>
            </a:r>
            <a:r>
              <a:rPr lang="en-US" sz="2000" dirty="0" err="1"/>
              <a:t>zejména</a:t>
            </a:r>
            <a:r>
              <a:rPr lang="en-US" sz="2000" dirty="0"/>
              <a:t> SO2 a NO2, </a:t>
            </a:r>
            <a:r>
              <a:rPr lang="en-US" sz="2000" dirty="0" err="1"/>
              <a:t>které</a:t>
            </a:r>
            <a:r>
              <a:rPr lang="en-US" sz="2000" dirty="0"/>
              <a:t> </a:t>
            </a:r>
            <a:r>
              <a:rPr lang="en-US" sz="2000" dirty="0" err="1"/>
              <a:t>doprovázejí</a:t>
            </a:r>
            <a:r>
              <a:rPr lang="en-US" sz="2000" dirty="0"/>
              <a:t> </a:t>
            </a:r>
            <a:r>
              <a:rPr lang="en-US" sz="2000" dirty="0" err="1"/>
              <a:t>kyselé</a:t>
            </a:r>
            <a:r>
              <a:rPr lang="en-US" sz="2000" dirty="0"/>
              <a:t> </a:t>
            </a:r>
            <a:r>
              <a:rPr lang="en-US" sz="2000" dirty="0" err="1"/>
              <a:t>deště</a:t>
            </a:r>
            <a:endParaRPr lang="en-US" sz="2000" dirty="0"/>
          </a:p>
          <a:p>
            <a:pPr>
              <a:buFont typeface="Wingdings" panose="05000000000000000000" pitchFamily="2" charset="2"/>
              <a:buChar char="Ø"/>
            </a:pPr>
            <a:r>
              <a:rPr lang="en-US" sz="2000" dirty="0" err="1"/>
              <a:t>Nepřímá</a:t>
            </a:r>
            <a:r>
              <a:rPr lang="en-US" sz="2000" dirty="0"/>
              <a:t> </a:t>
            </a:r>
            <a:r>
              <a:rPr lang="en-US" sz="2000" dirty="0" err="1"/>
              <a:t>fytotoxicita</a:t>
            </a:r>
            <a:r>
              <a:rPr lang="en-US" sz="2000" dirty="0"/>
              <a:t>, </a:t>
            </a:r>
            <a:r>
              <a:rPr lang="en-US" sz="2000" dirty="0" err="1"/>
              <a:t>například</a:t>
            </a:r>
            <a:r>
              <a:rPr lang="en-US" sz="2000" dirty="0"/>
              <a:t> z Al</a:t>
            </a:r>
            <a:r>
              <a:rPr lang="en-US" sz="2000" baseline="30000" dirty="0"/>
              <a:t>3 +</a:t>
            </a:r>
            <a:r>
              <a:rPr lang="en-US" sz="2000" dirty="0"/>
              <a:t> </a:t>
            </a:r>
            <a:r>
              <a:rPr lang="en-US" sz="2000" dirty="0" err="1"/>
              <a:t>uvolněného</a:t>
            </a:r>
            <a:r>
              <a:rPr lang="en-US" sz="2000" dirty="0"/>
              <a:t> z </a:t>
            </a:r>
            <a:r>
              <a:rPr lang="en-US" sz="2000" dirty="0" err="1"/>
              <a:t>půdy</a:t>
            </a:r>
            <a:endParaRPr lang="en-US" sz="2000" dirty="0"/>
          </a:p>
          <a:p>
            <a:pPr>
              <a:buFont typeface="Wingdings" panose="05000000000000000000" pitchFamily="2" charset="2"/>
              <a:buChar char="Ø"/>
            </a:pPr>
            <a:r>
              <a:rPr lang="en-US" sz="2000" dirty="0" err="1"/>
              <a:t>Ničení</a:t>
            </a:r>
            <a:r>
              <a:rPr lang="en-US" sz="2000" dirty="0"/>
              <a:t> </a:t>
            </a:r>
            <a:r>
              <a:rPr lang="en-US" sz="2000" dirty="0" err="1"/>
              <a:t>citlivých</a:t>
            </a:r>
            <a:r>
              <a:rPr lang="en-US" sz="2000" dirty="0"/>
              <a:t> </a:t>
            </a:r>
            <a:r>
              <a:rPr lang="en-US" sz="2000" dirty="0" err="1"/>
              <a:t>lesů</a:t>
            </a:r>
            <a:endParaRPr lang="en-US" sz="2000" dirty="0"/>
          </a:p>
          <a:p>
            <a:pPr>
              <a:buFont typeface="Wingdings" panose="05000000000000000000" pitchFamily="2" charset="2"/>
              <a:buChar char="Ø"/>
            </a:pPr>
            <a:r>
              <a:rPr lang="en-US" sz="2000" dirty="0" err="1"/>
              <a:t>Dýchací</a:t>
            </a:r>
            <a:r>
              <a:rPr lang="en-US" sz="2000" dirty="0"/>
              <a:t> </a:t>
            </a:r>
            <a:r>
              <a:rPr lang="en-US" sz="2000" dirty="0" err="1"/>
              <a:t>účinky</a:t>
            </a:r>
            <a:r>
              <a:rPr lang="en-US" sz="2000" dirty="0"/>
              <a:t> </a:t>
            </a:r>
            <a:r>
              <a:rPr lang="en-US" sz="2000" dirty="0" err="1"/>
              <a:t>na</a:t>
            </a:r>
            <a:r>
              <a:rPr lang="en-US" sz="2000" dirty="0"/>
              <a:t> </a:t>
            </a:r>
            <a:r>
              <a:rPr lang="en-US" sz="2000" dirty="0" err="1"/>
              <a:t>člověka</a:t>
            </a:r>
            <a:r>
              <a:rPr lang="en-US" sz="2000" dirty="0"/>
              <a:t> a </a:t>
            </a:r>
            <a:r>
              <a:rPr lang="en-US" sz="2000" dirty="0" err="1"/>
              <a:t>jiná</a:t>
            </a:r>
            <a:r>
              <a:rPr lang="en-US" sz="2000" dirty="0"/>
              <a:t> </a:t>
            </a:r>
            <a:r>
              <a:rPr lang="en-US" sz="2000" dirty="0" err="1"/>
              <a:t>zvířata</a:t>
            </a:r>
            <a:endParaRPr lang="en-US" sz="2000" dirty="0"/>
          </a:p>
          <a:p>
            <a:pPr>
              <a:buFont typeface="Wingdings" panose="05000000000000000000" pitchFamily="2" charset="2"/>
              <a:buChar char="Ø"/>
            </a:pPr>
            <a:r>
              <a:rPr lang="en-US" sz="2000" dirty="0" err="1"/>
              <a:t>Okyselení</a:t>
            </a:r>
            <a:r>
              <a:rPr lang="en-US" sz="2000" dirty="0"/>
              <a:t> </a:t>
            </a:r>
            <a:r>
              <a:rPr lang="en-US" sz="2000" dirty="0" err="1"/>
              <a:t>jezerní</a:t>
            </a:r>
            <a:r>
              <a:rPr lang="en-US" sz="2000" dirty="0"/>
              <a:t> </a:t>
            </a:r>
            <a:r>
              <a:rPr lang="en-US" sz="2000" dirty="0" err="1"/>
              <a:t>vody</a:t>
            </a:r>
            <a:r>
              <a:rPr lang="en-US" sz="2000" dirty="0"/>
              <a:t> s </a:t>
            </a:r>
            <a:r>
              <a:rPr lang="en-US" sz="2000" dirty="0" err="1"/>
              <a:t>toxickými</a:t>
            </a:r>
            <a:r>
              <a:rPr lang="en-US" sz="2000" dirty="0"/>
              <a:t> </a:t>
            </a:r>
            <a:r>
              <a:rPr lang="en-US" sz="2000" dirty="0" err="1"/>
              <a:t>účinky</a:t>
            </a:r>
            <a:r>
              <a:rPr lang="en-US" sz="2000" dirty="0"/>
              <a:t> </a:t>
            </a:r>
            <a:r>
              <a:rPr lang="en-US" sz="2000" dirty="0" err="1"/>
              <a:t>na</a:t>
            </a:r>
            <a:r>
              <a:rPr lang="en-US" sz="2000" dirty="0"/>
              <a:t> </a:t>
            </a:r>
            <a:r>
              <a:rPr lang="en-US" sz="2000" dirty="0" err="1"/>
              <a:t>jezerní</a:t>
            </a:r>
            <a:r>
              <a:rPr lang="en-US" sz="2000" dirty="0"/>
              <a:t> </a:t>
            </a:r>
            <a:r>
              <a:rPr lang="en-US" sz="2000" dirty="0" err="1"/>
              <a:t>flóru</a:t>
            </a:r>
            <a:r>
              <a:rPr lang="en-US" sz="2000" dirty="0"/>
              <a:t> a </a:t>
            </a:r>
            <a:r>
              <a:rPr lang="en-US" sz="2000" dirty="0" err="1"/>
              <a:t>faunu</a:t>
            </a:r>
            <a:r>
              <a:rPr lang="en-US" sz="2000" dirty="0"/>
              <a:t>,</a:t>
            </a:r>
          </a:p>
          <a:p>
            <a:pPr>
              <a:buFont typeface="Wingdings" panose="05000000000000000000" pitchFamily="2" charset="2"/>
              <a:buChar char="Ø"/>
            </a:pPr>
            <a:r>
              <a:rPr lang="en-US" sz="2000" dirty="0" err="1"/>
              <a:t>Koroze</a:t>
            </a:r>
            <a:r>
              <a:rPr lang="en-US" sz="2000" dirty="0"/>
              <a:t> </a:t>
            </a:r>
            <a:r>
              <a:rPr lang="en-US" sz="2000" dirty="0" err="1"/>
              <a:t>exponovaných</a:t>
            </a:r>
            <a:r>
              <a:rPr lang="en-US" sz="2000" dirty="0"/>
              <a:t> </a:t>
            </a:r>
            <a:r>
              <a:rPr lang="en-US" sz="2000" dirty="0" err="1"/>
              <a:t>struktur</a:t>
            </a:r>
            <a:r>
              <a:rPr lang="en-US" sz="2000" dirty="0"/>
              <a:t>, </a:t>
            </a:r>
            <a:endParaRPr lang="sk-SK" sz="2000" dirty="0"/>
          </a:p>
          <a:p>
            <a:pPr>
              <a:buFont typeface="Wingdings" panose="05000000000000000000" pitchFamily="2" charset="2"/>
              <a:buChar char="Ø"/>
            </a:pPr>
            <a:r>
              <a:rPr lang="en-US" sz="2000" dirty="0" err="1"/>
              <a:t>snížení</a:t>
            </a:r>
            <a:r>
              <a:rPr lang="en-US" sz="2000" dirty="0"/>
              <a:t> </a:t>
            </a:r>
            <a:r>
              <a:rPr lang="en-US" sz="2000" dirty="0" err="1"/>
              <a:t>viditelnosti</a:t>
            </a:r>
            <a:r>
              <a:rPr lang="en-US" sz="2000" dirty="0"/>
              <a:t> </a:t>
            </a:r>
            <a:r>
              <a:rPr lang="en-US" sz="2000" dirty="0" err="1"/>
              <a:t>síranovými</a:t>
            </a:r>
            <a:r>
              <a:rPr lang="en-US" sz="2000" dirty="0"/>
              <a:t> </a:t>
            </a:r>
            <a:r>
              <a:rPr lang="en-US" sz="2000" dirty="0" err="1"/>
              <a:t>aerosoly</a:t>
            </a:r>
            <a:r>
              <a:rPr lang="en-US" sz="2000" dirty="0"/>
              <a:t> a </a:t>
            </a:r>
            <a:r>
              <a:rPr lang="en-US" sz="2000" dirty="0" err="1"/>
              <a:t>vliv</a:t>
            </a:r>
            <a:r>
              <a:rPr lang="en-US" sz="2000" dirty="0"/>
              <a:t> </a:t>
            </a:r>
            <a:r>
              <a:rPr lang="en-US" sz="2000" dirty="0" err="1"/>
              <a:t>síranových</a:t>
            </a:r>
            <a:r>
              <a:rPr lang="en-US" sz="2000" dirty="0"/>
              <a:t> </a:t>
            </a:r>
            <a:r>
              <a:rPr lang="en-US" sz="2000" dirty="0" err="1"/>
              <a:t>aerosolů</a:t>
            </a:r>
            <a:r>
              <a:rPr lang="en-US" sz="2000" dirty="0"/>
              <a:t> </a:t>
            </a:r>
            <a:r>
              <a:rPr lang="en-US" sz="2000" dirty="0" err="1"/>
              <a:t>na</a:t>
            </a:r>
            <a:r>
              <a:rPr lang="en-US" sz="2000" dirty="0"/>
              <a:t> </a:t>
            </a:r>
            <a:r>
              <a:rPr lang="en-US" sz="2000" dirty="0" err="1"/>
              <a:t>fyzikální</a:t>
            </a:r>
            <a:r>
              <a:rPr lang="en-US" sz="2000" dirty="0"/>
              <a:t> a </a:t>
            </a:r>
            <a:r>
              <a:rPr lang="en-US" sz="2000" dirty="0" err="1"/>
              <a:t>optické</a:t>
            </a:r>
            <a:r>
              <a:rPr lang="en-US" sz="2000" dirty="0"/>
              <a:t> </a:t>
            </a:r>
            <a:r>
              <a:rPr lang="en-US" sz="2000" dirty="0" err="1"/>
              <a:t>vlastnosti</a:t>
            </a:r>
            <a:r>
              <a:rPr lang="en-US" sz="2000" dirty="0"/>
              <a:t> </a:t>
            </a:r>
            <a:r>
              <a:rPr lang="en-US" sz="2000" dirty="0" err="1"/>
              <a:t>mraků</a:t>
            </a:r>
            <a:endParaRPr lang="en-US" sz="2000" dirty="0"/>
          </a:p>
        </p:txBody>
      </p:sp>
    </p:spTree>
    <p:extLst>
      <p:ext uri="{BB962C8B-B14F-4D97-AF65-F5344CB8AC3E}">
        <p14:creationId xmlns:p14="http://schemas.microsoft.com/office/powerpoint/2010/main" val="29726139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8C42F589-C539-44EA-9833-DFA6B3ADDB6E}"/>
              </a:ext>
            </a:extLst>
          </p:cNvPr>
          <p:cNvSpPr>
            <a:spLocks noChangeArrowheads="1"/>
          </p:cNvSpPr>
          <p:nvPr/>
        </p:nvSpPr>
        <p:spPr bwMode="auto">
          <a:xfrm>
            <a:off x="1919289" y="188913"/>
            <a:ext cx="9085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Kyselá depozice – vliv na vodní ekosystémy</a:t>
            </a:r>
            <a:endParaRPr kumimoji="0" lang="en-US" altLang="cs-CZ" sz="3200" dirty="0">
              <a:latin typeface="Arial" panose="020B0604020202020204" pitchFamily="34" charset="0"/>
            </a:endParaRPr>
          </a:p>
        </p:txBody>
      </p:sp>
      <p:pic>
        <p:nvPicPr>
          <p:cNvPr id="21507" name="Picture 3">
            <a:extLst>
              <a:ext uri="{FF2B5EF4-FFF2-40B4-BE49-F238E27FC236}">
                <a16:creationId xmlns:a16="http://schemas.microsoft.com/office/drawing/2014/main" id="{8C6E3C9A-22B3-4FC5-A360-DC4DAF894CAA}"/>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bwMode="auto">
          <a:xfrm>
            <a:off x="1774825" y="1052513"/>
            <a:ext cx="8642350" cy="4673600"/>
          </a:xfrm>
          <a:noFill/>
          <a:ln>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2304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3">
            <a:extLst>
              <a:ext uri="{FF2B5EF4-FFF2-40B4-BE49-F238E27FC236}">
                <a16:creationId xmlns:a16="http://schemas.microsoft.com/office/drawing/2014/main" id="{8A451F33-C2A4-41AD-B6A2-6DB3F595D9BA}"/>
              </a:ext>
            </a:extLst>
          </p:cNvPr>
          <p:cNvSpPr txBox="1">
            <a:spLocks noChangeArrowheads="1"/>
          </p:cNvSpPr>
          <p:nvPr/>
        </p:nvSpPr>
        <p:spPr bwMode="auto">
          <a:xfrm>
            <a:off x="1703389" y="1125538"/>
            <a:ext cx="881697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buSzPct val="75000"/>
            </a:pPr>
            <a:r>
              <a:rPr kumimoji="0" lang="cs-CZ" altLang="cs-CZ" sz="2400" dirty="0">
                <a:latin typeface="Arial" panose="020B0604020202020204" pitchFamily="34" charset="0"/>
              </a:rPr>
              <a:t>Tři fáze acidifikace jezer:</a:t>
            </a:r>
          </a:p>
          <a:p>
            <a:pPr eaLnBrk="1" hangingPunct="1">
              <a:spcBef>
                <a:spcPct val="50000"/>
              </a:spcBef>
              <a:buSzPct val="75000"/>
              <a:buFont typeface="Wingdings" panose="05000000000000000000" pitchFamily="2" charset="2"/>
              <a:buChar char="Ä"/>
            </a:pPr>
            <a:r>
              <a:rPr kumimoji="0" lang="cs-CZ" altLang="cs-CZ" sz="2400" dirty="0">
                <a:latin typeface="Arial" panose="020B0604020202020204" pitchFamily="34" charset="0"/>
              </a:rPr>
              <a:t>Nejvyšší ovlivnění</a:t>
            </a:r>
            <a:r>
              <a:rPr kumimoji="0" lang="cs-CZ" altLang="cs-CZ" sz="2400" dirty="0">
                <a:solidFill>
                  <a:srgbClr val="0000FF"/>
                </a:solidFill>
                <a:latin typeface="Arial" panose="020B0604020202020204" pitchFamily="34" charset="0"/>
              </a:rPr>
              <a:t> – povrchové vody v oblasti mělkých a kyselých půd, s vysokými srážkovými úhrny, podloží žuly, ruly apod. </a:t>
            </a:r>
            <a:r>
              <a:rPr kumimoji="0" lang="cs-CZ" altLang="cs-CZ" sz="2400" dirty="0">
                <a:solidFill>
                  <a:srgbClr val="0000FF"/>
                </a:solidFill>
                <a:latin typeface="Arial" panose="020B0604020202020204" pitchFamily="34" charset="0"/>
                <a:sym typeface="Symbol" panose="05050102010706020507" pitchFamily="18" charset="2"/>
              </a:rPr>
              <a:t> pH </a:t>
            </a:r>
            <a:r>
              <a:rPr kumimoji="0" lang="en-US" altLang="cs-CZ" sz="2400" dirty="0">
                <a:solidFill>
                  <a:srgbClr val="0000FF"/>
                </a:solidFill>
                <a:latin typeface="Arial" panose="020B0604020202020204" pitchFamily="34" charset="0"/>
                <a:sym typeface="Symbol" panose="05050102010706020507" pitchFamily="18" charset="2"/>
              </a:rPr>
              <a:t>&lt; </a:t>
            </a:r>
            <a:r>
              <a:rPr kumimoji="0" lang="cs-CZ" altLang="cs-CZ" sz="2400" dirty="0">
                <a:solidFill>
                  <a:srgbClr val="0000FF"/>
                </a:solidFill>
                <a:latin typeface="Arial" panose="020B0604020202020204" pitchFamily="34" charset="0"/>
                <a:sym typeface="Symbol" panose="05050102010706020507" pitchFamily="18" charset="2"/>
              </a:rPr>
              <a:t>5 (4,5) – největší problémy – USA, Skandinávie (Švédsko – 10 000 jezer)</a:t>
            </a:r>
          </a:p>
          <a:p>
            <a:pPr eaLnBrk="1" hangingPunct="1">
              <a:spcBef>
                <a:spcPct val="50000"/>
              </a:spcBef>
              <a:buSzPct val="75000"/>
              <a:buFont typeface="Wingdings" panose="05000000000000000000" pitchFamily="2" charset="2"/>
              <a:buChar char="Ä"/>
            </a:pPr>
            <a:r>
              <a:rPr kumimoji="0" lang="cs-CZ" altLang="cs-CZ" sz="2400" dirty="0">
                <a:latin typeface="Arial" panose="020B0604020202020204" pitchFamily="34" charset="0"/>
                <a:sym typeface="Symbol" panose="05050102010706020507" pitchFamily="18" charset="2"/>
              </a:rPr>
              <a:t>Jarní kyselé šoky</a:t>
            </a:r>
            <a:r>
              <a:rPr kumimoji="0" lang="cs-CZ" altLang="cs-CZ" sz="2400" dirty="0">
                <a:solidFill>
                  <a:srgbClr val="0000FF"/>
                </a:solidFill>
                <a:latin typeface="Arial" panose="020B0604020202020204" pitchFamily="34" charset="0"/>
                <a:sym typeface="Symbol" panose="05050102010706020507" pitchFamily="18" charset="2"/>
              </a:rPr>
              <a:t> – přívalové vody v době jarního tání</a:t>
            </a:r>
          </a:p>
        </p:txBody>
      </p:sp>
      <p:sp>
        <p:nvSpPr>
          <p:cNvPr id="23555" name="Rectangle 10">
            <a:extLst>
              <a:ext uri="{FF2B5EF4-FFF2-40B4-BE49-F238E27FC236}">
                <a16:creationId xmlns:a16="http://schemas.microsoft.com/office/drawing/2014/main" id="{0BF9F70B-89BD-4BB8-B464-67336E2A8DDA}"/>
              </a:ext>
            </a:extLst>
          </p:cNvPr>
          <p:cNvSpPr>
            <a:spLocks noChangeArrowheads="1"/>
          </p:cNvSpPr>
          <p:nvPr/>
        </p:nvSpPr>
        <p:spPr bwMode="auto">
          <a:xfrm>
            <a:off x="2279650" y="188913"/>
            <a:ext cx="76660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Kyselá depozice – vliv na vodní ekosystémy</a:t>
            </a:r>
            <a:endParaRPr kumimoji="0" lang="en-US" altLang="cs-CZ" sz="3200" dirty="0">
              <a:latin typeface="Arial" panose="020B0604020202020204" pitchFamily="34" charset="0"/>
            </a:endParaRPr>
          </a:p>
        </p:txBody>
      </p:sp>
    </p:spTree>
    <p:extLst>
      <p:ext uri="{BB962C8B-B14F-4D97-AF65-F5344CB8AC3E}">
        <p14:creationId xmlns:p14="http://schemas.microsoft.com/office/powerpoint/2010/main" val="28526127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a:extLst>
              <a:ext uri="{FF2B5EF4-FFF2-40B4-BE49-F238E27FC236}">
                <a16:creationId xmlns:a16="http://schemas.microsoft.com/office/drawing/2014/main" id="{A32C280F-3D98-4593-A3EF-229054DAA4C0}"/>
              </a:ext>
            </a:extLst>
          </p:cNvPr>
          <p:cNvSpPr>
            <a:spLocks noChangeArrowheads="1"/>
          </p:cNvSpPr>
          <p:nvPr/>
        </p:nvSpPr>
        <p:spPr bwMode="auto">
          <a:xfrm>
            <a:off x="2208213" y="188913"/>
            <a:ext cx="875395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Kyselá depozice – vliv na vodní ekosystémy</a:t>
            </a:r>
            <a:endParaRPr kumimoji="0" lang="en-US" altLang="cs-CZ" sz="3200" dirty="0">
              <a:latin typeface="Arial" panose="020B0604020202020204" pitchFamily="34" charset="0"/>
            </a:endParaRPr>
          </a:p>
        </p:txBody>
      </p:sp>
      <p:pic>
        <p:nvPicPr>
          <p:cNvPr id="26627" name="Picture 4">
            <a:extLst>
              <a:ext uri="{FF2B5EF4-FFF2-40B4-BE49-F238E27FC236}">
                <a16:creationId xmlns:a16="http://schemas.microsoft.com/office/drawing/2014/main" id="{A70E5F3D-DD0C-4BD2-BE1D-6277276424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551" y="981076"/>
            <a:ext cx="7134225" cy="51149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916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a:extLst>
              <a:ext uri="{FF2B5EF4-FFF2-40B4-BE49-F238E27FC236}">
                <a16:creationId xmlns:a16="http://schemas.microsoft.com/office/drawing/2014/main" id="{17CBB1CE-B3B9-41B1-824C-47C161AD2A5B}"/>
              </a:ext>
            </a:extLst>
          </p:cNvPr>
          <p:cNvSpPr>
            <a:spLocks noChangeArrowheads="1"/>
          </p:cNvSpPr>
          <p:nvPr/>
        </p:nvSpPr>
        <p:spPr bwMode="auto">
          <a:xfrm>
            <a:off x="1524000" y="2333625"/>
            <a:ext cx="18415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br>
              <a:rPr kumimoji="0" lang="cs-CZ" altLang="cs-CZ" sz="800" b="0">
                <a:solidFill>
                  <a:schemeClr val="tx1"/>
                </a:solidFill>
                <a:latin typeface="Arial" panose="020B0604020202020204" pitchFamily="34" charset="0"/>
              </a:rPr>
            </a:br>
            <a:endParaRPr kumimoji="0" lang="cs-CZ" altLang="cs-CZ" sz="1800" b="0">
              <a:solidFill>
                <a:schemeClr val="tx1"/>
              </a:solidFill>
              <a:latin typeface="Arial" panose="020B0604020202020204" pitchFamily="34" charset="0"/>
            </a:endParaRPr>
          </a:p>
          <a:p>
            <a:endParaRPr kumimoji="0" lang="cs-CZ" altLang="cs-CZ" sz="1800" b="0">
              <a:solidFill>
                <a:schemeClr val="tx1"/>
              </a:solidFill>
              <a:latin typeface="Arial" panose="020B0604020202020204" pitchFamily="34" charset="0"/>
            </a:endParaRPr>
          </a:p>
        </p:txBody>
      </p:sp>
      <p:sp>
        <p:nvSpPr>
          <p:cNvPr id="8195" name="Text Box 10">
            <a:extLst>
              <a:ext uri="{FF2B5EF4-FFF2-40B4-BE49-F238E27FC236}">
                <a16:creationId xmlns:a16="http://schemas.microsoft.com/office/drawing/2014/main" id="{8769273C-28C9-46E9-95A8-A8FC69D75EA8}"/>
              </a:ext>
            </a:extLst>
          </p:cNvPr>
          <p:cNvSpPr txBox="1">
            <a:spLocks noChangeArrowheads="1"/>
          </p:cNvSpPr>
          <p:nvPr/>
        </p:nvSpPr>
        <p:spPr bwMode="auto">
          <a:xfrm>
            <a:off x="1163782" y="1052513"/>
            <a:ext cx="10002981"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r>
              <a:rPr kumimoji="0" lang="cs-CZ" altLang="cs-CZ" sz="2400" dirty="0">
                <a:solidFill>
                  <a:srgbClr val="0000FF"/>
                </a:solidFill>
                <a:latin typeface="Arial" panose="020B0604020202020204" pitchFamily="34" charset="0"/>
              </a:rPr>
              <a:t>O </a:t>
            </a:r>
            <a:r>
              <a:rPr kumimoji="0" lang="cs-CZ" altLang="cs-CZ" sz="2400" u="sng" dirty="0">
                <a:latin typeface="Arial" panose="020B0604020202020204" pitchFamily="34" charset="0"/>
              </a:rPr>
              <a:t>mlze</a:t>
            </a:r>
            <a:r>
              <a:rPr kumimoji="0" lang="cs-CZ" altLang="cs-CZ" sz="2400" dirty="0">
                <a:solidFill>
                  <a:srgbClr val="FFFF00"/>
                </a:solidFill>
                <a:latin typeface="Arial" panose="020B0604020202020204" pitchFamily="34" charset="0"/>
              </a:rPr>
              <a:t> </a:t>
            </a:r>
            <a:r>
              <a:rPr kumimoji="0" lang="cs-CZ" altLang="cs-CZ" sz="2400" dirty="0">
                <a:solidFill>
                  <a:srgbClr val="0000FF"/>
                </a:solidFill>
                <a:latin typeface="Arial" panose="020B0604020202020204" pitchFamily="34" charset="0"/>
              </a:rPr>
              <a:t>lze hovořit v případě kapalného aerosolu vzniklého kondenzací přesycených vodních par nebo atomizací kapaliny, kdy částice mají kulový tvar a velikost v rozsahu desetin mikrometru do 100 </a:t>
            </a:r>
            <a:r>
              <a:rPr kumimoji="0" lang="cs-CZ" altLang="cs-CZ" sz="2400" dirty="0">
                <a:solidFill>
                  <a:srgbClr val="0000FF"/>
                </a:solidFill>
                <a:latin typeface="Symbol" panose="05050102010706020507" pitchFamily="18" charset="2"/>
              </a:rPr>
              <a:t>m</a:t>
            </a:r>
            <a:r>
              <a:rPr kumimoji="0" lang="cs-CZ" altLang="cs-CZ" sz="2400" dirty="0">
                <a:solidFill>
                  <a:srgbClr val="0000FF"/>
                </a:solidFill>
                <a:latin typeface="Arial" panose="020B0604020202020204" pitchFamily="34" charset="0"/>
              </a:rPr>
              <a:t>m. </a:t>
            </a:r>
          </a:p>
          <a:p>
            <a:pPr eaLnBrk="1" hangingPunct="1">
              <a:spcBef>
                <a:spcPct val="50000"/>
              </a:spcBef>
            </a:pPr>
            <a:r>
              <a:rPr kumimoji="0" lang="cs-CZ" altLang="cs-CZ" sz="2400" dirty="0">
                <a:solidFill>
                  <a:srgbClr val="0000FF"/>
                </a:solidFill>
                <a:latin typeface="Arial" panose="020B0604020202020204" pitchFamily="34" charset="0"/>
              </a:rPr>
              <a:t>Za</a:t>
            </a:r>
            <a:r>
              <a:rPr kumimoji="0" lang="cs-CZ" altLang="cs-CZ" sz="2400" dirty="0">
                <a:solidFill>
                  <a:schemeClr val="tx1"/>
                </a:solidFill>
                <a:latin typeface="Arial" panose="020B0604020202020204" pitchFamily="34" charset="0"/>
              </a:rPr>
              <a:t> </a:t>
            </a:r>
            <a:r>
              <a:rPr kumimoji="0" lang="cs-CZ" altLang="cs-CZ" sz="2400" u="sng" dirty="0">
                <a:latin typeface="Arial" panose="020B0604020202020204" pitchFamily="34" charset="0"/>
              </a:rPr>
              <a:t>opar</a:t>
            </a:r>
            <a:r>
              <a:rPr kumimoji="0" lang="cs-CZ" altLang="cs-CZ" sz="2400" dirty="0">
                <a:latin typeface="Arial" panose="020B0604020202020204" pitchFamily="34" charset="0"/>
              </a:rPr>
              <a:t> </a:t>
            </a:r>
            <a:r>
              <a:rPr kumimoji="0" lang="cs-CZ" altLang="cs-CZ" sz="2400" dirty="0">
                <a:solidFill>
                  <a:srgbClr val="0000FF"/>
                </a:solidFill>
                <a:latin typeface="Arial" panose="020B0604020202020204" pitchFamily="34" charset="0"/>
              </a:rPr>
              <a:t>se označuje obdobný aerosol mající vliv zejména na viditelnost v atmosféře. </a:t>
            </a:r>
          </a:p>
          <a:p>
            <a:pPr eaLnBrk="1" hangingPunct="1">
              <a:spcBef>
                <a:spcPct val="50000"/>
              </a:spcBef>
            </a:pPr>
            <a:r>
              <a:rPr kumimoji="0" lang="cs-CZ" altLang="cs-CZ" sz="2400" dirty="0">
                <a:solidFill>
                  <a:srgbClr val="0000FF"/>
                </a:solidFill>
                <a:latin typeface="Arial" panose="020B0604020202020204" pitchFamily="34" charset="0"/>
              </a:rPr>
              <a:t>Jako </a:t>
            </a:r>
            <a:r>
              <a:rPr kumimoji="0" lang="cs-CZ" altLang="cs-CZ" sz="2400" u="sng" dirty="0">
                <a:latin typeface="Arial" panose="020B0604020202020204" pitchFamily="34" charset="0"/>
              </a:rPr>
              <a:t>dým</a:t>
            </a:r>
            <a:r>
              <a:rPr kumimoji="0" lang="cs-CZ" altLang="cs-CZ" sz="2400" dirty="0">
                <a:solidFill>
                  <a:srgbClr val="0000FF"/>
                </a:solidFill>
                <a:latin typeface="Arial" panose="020B0604020202020204" pitchFamily="34" charset="0"/>
              </a:rPr>
              <a:t> se jeví aerosol z pevných částic obvykle menších než 0.05 </a:t>
            </a:r>
            <a:r>
              <a:rPr kumimoji="0" lang="cs-CZ" altLang="cs-CZ" sz="2400" dirty="0">
                <a:solidFill>
                  <a:srgbClr val="0000FF"/>
                </a:solidFill>
                <a:latin typeface="Symbol" panose="05050102010706020507" pitchFamily="18" charset="2"/>
              </a:rPr>
              <a:t>m</a:t>
            </a:r>
            <a:r>
              <a:rPr kumimoji="0" lang="cs-CZ" altLang="cs-CZ" sz="2400" dirty="0">
                <a:solidFill>
                  <a:srgbClr val="0000FF"/>
                </a:solidFill>
                <a:latin typeface="Arial" panose="020B0604020202020204" pitchFamily="34" charset="0"/>
              </a:rPr>
              <a:t>m, které mají tvar shluků nebo řetězců tvořených aglomerací částic primárně vzniklých kondenzací par generovaných zejména při vysokoteplotních procesech. </a:t>
            </a:r>
          </a:p>
          <a:p>
            <a:pPr eaLnBrk="1" hangingPunct="1">
              <a:spcBef>
                <a:spcPct val="50000"/>
              </a:spcBef>
            </a:pPr>
            <a:r>
              <a:rPr kumimoji="0" lang="cs-CZ" altLang="cs-CZ" sz="2400" dirty="0">
                <a:solidFill>
                  <a:srgbClr val="0000FF"/>
                </a:solidFill>
                <a:latin typeface="Arial" panose="020B0604020202020204" pitchFamily="34" charset="0"/>
              </a:rPr>
              <a:t>Podobně lze definovat</a:t>
            </a:r>
            <a:r>
              <a:rPr kumimoji="0" lang="cs-CZ" altLang="cs-CZ" sz="2400" dirty="0">
                <a:solidFill>
                  <a:schemeClr val="tx1"/>
                </a:solidFill>
                <a:latin typeface="Arial" panose="020B0604020202020204" pitchFamily="34" charset="0"/>
              </a:rPr>
              <a:t> </a:t>
            </a:r>
            <a:r>
              <a:rPr kumimoji="0" lang="cs-CZ" altLang="cs-CZ" sz="2400" u="sng" dirty="0">
                <a:latin typeface="Arial" panose="020B0604020202020204" pitchFamily="34" charset="0"/>
              </a:rPr>
              <a:t>kouř</a:t>
            </a:r>
            <a:r>
              <a:rPr kumimoji="0" lang="cs-CZ" altLang="cs-CZ" sz="2400" dirty="0">
                <a:latin typeface="Arial" panose="020B0604020202020204" pitchFamily="34" charset="0"/>
              </a:rPr>
              <a:t>,</a:t>
            </a:r>
            <a:r>
              <a:rPr kumimoji="0" lang="cs-CZ" altLang="cs-CZ" sz="2400"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který navíc obsahuje kapalné částice a je výsledkem nedokonalého spalování.</a:t>
            </a:r>
            <a:r>
              <a:rPr kumimoji="0" lang="cs-CZ" altLang="cs-CZ" sz="2400" dirty="0">
                <a:solidFill>
                  <a:schemeClr val="tx1"/>
                </a:solidFill>
                <a:latin typeface="Arial" panose="020B0604020202020204" pitchFamily="34" charset="0"/>
              </a:rPr>
              <a:t> </a:t>
            </a:r>
            <a:endParaRPr kumimoji="0" lang="cs-CZ" altLang="cs-CZ" sz="2400" u="sng" dirty="0">
              <a:solidFill>
                <a:schemeClr val="tx1"/>
              </a:solidFill>
              <a:latin typeface="Arial" panose="020B0604020202020204" pitchFamily="34" charset="0"/>
            </a:endParaRPr>
          </a:p>
        </p:txBody>
      </p:sp>
      <p:sp>
        <p:nvSpPr>
          <p:cNvPr id="8196" name="Text Box 2">
            <a:extLst>
              <a:ext uri="{FF2B5EF4-FFF2-40B4-BE49-F238E27FC236}">
                <a16:creationId xmlns:a16="http://schemas.microsoft.com/office/drawing/2014/main" id="{27BE06C7-404F-4D06-8D14-B0F8C35A70B7}"/>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Atmosférické aerosoly</a:t>
            </a:r>
          </a:p>
        </p:txBody>
      </p:sp>
    </p:spTree>
    <p:extLst>
      <p:ext uri="{BB962C8B-B14F-4D97-AF65-F5344CB8AC3E}">
        <p14:creationId xmlns:p14="http://schemas.microsoft.com/office/powerpoint/2010/main" val="24178753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a:extLst>
              <a:ext uri="{FF2B5EF4-FFF2-40B4-BE49-F238E27FC236}">
                <a16:creationId xmlns:a16="http://schemas.microsoft.com/office/drawing/2014/main" id="{F59E62A1-CE57-467D-9CF2-790BCCC5ED35}"/>
              </a:ext>
            </a:extLst>
          </p:cNvPr>
          <p:cNvSpPr>
            <a:spLocks noChangeArrowheads="1"/>
          </p:cNvSpPr>
          <p:nvPr/>
        </p:nvSpPr>
        <p:spPr bwMode="auto">
          <a:xfrm>
            <a:off x="6096000" y="1"/>
            <a:ext cx="43307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r" eaLnBrk="1" hangingPunct="1"/>
            <a:r>
              <a:rPr kumimoji="0" lang="cs-CZ" altLang="cs-CZ" sz="3200" dirty="0">
                <a:latin typeface="Arial" panose="020B0604020202020204" pitchFamily="34" charset="0"/>
              </a:rPr>
              <a:t>Kyselá depozice – vliv na lesní ekosystémy</a:t>
            </a:r>
            <a:endParaRPr kumimoji="0" lang="en-US" altLang="cs-CZ" sz="3200" dirty="0">
              <a:latin typeface="Arial" panose="020B0604020202020204" pitchFamily="34" charset="0"/>
            </a:endParaRPr>
          </a:p>
        </p:txBody>
      </p:sp>
      <p:pic>
        <p:nvPicPr>
          <p:cNvPr id="39939" name="Picture 7">
            <a:extLst>
              <a:ext uri="{FF2B5EF4-FFF2-40B4-BE49-F238E27FC236}">
                <a16:creationId xmlns:a16="http://schemas.microsoft.com/office/drawing/2014/main" id="{15AABEA1-C5DA-4D24-BD09-AE72CE969C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4494213" cy="6858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7754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EA518ED2-A447-49EF-BD11-EB5746AD48B1}"/>
              </a:ext>
            </a:extLst>
          </p:cNvPr>
          <p:cNvSpPr>
            <a:spLocks noChangeArrowheads="1"/>
          </p:cNvSpPr>
          <p:nvPr/>
        </p:nvSpPr>
        <p:spPr bwMode="auto">
          <a:xfrm>
            <a:off x="2135189" y="188913"/>
            <a:ext cx="80279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Kyselá depozice – vlivy na stavby</a:t>
            </a:r>
            <a:endParaRPr kumimoji="0" lang="en-US" altLang="cs-CZ" sz="3200" dirty="0">
              <a:latin typeface="Arial" panose="020B0604020202020204" pitchFamily="34" charset="0"/>
            </a:endParaRPr>
          </a:p>
        </p:txBody>
      </p:sp>
      <p:sp>
        <p:nvSpPr>
          <p:cNvPr id="43011" name="Rectangle 3">
            <a:extLst>
              <a:ext uri="{FF2B5EF4-FFF2-40B4-BE49-F238E27FC236}">
                <a16:creationId xmlns:a16="http://schemas.microsoft.com/office/drawing/2014/main" id="{FBAA9270-1B23-4B75-944A-92DE6F4B060F}"/>
              </a:ext>
            </a:extLst>
          </p:cNvPr>
          <p:cNvSpPr>
            <a:spLocks noChangeArrowheads="1"/>
          </p:cNvSpPr>
          <p:nvPr/>
        </p:nvSpPr>
        <p:spPr bwMode="auto">
          <a:xfrm>
            <a:off x="1774826" y="5258228"/>
            <a:ext cx="30972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cs-CZ" altLang="cs-CZ" sz="2400" dirty="0">
                <a:solidFill>
                  <a:srgbClr val="0000FF"/>
                </a:solidFill>
                <a:latin typeface="Arial" panose="020B0604020202020204" pitchFamily="34" charset="0"/>
              </a:rPr>
              <a:t>Katedrála v Rennes, Francie</a:t>
            </a:r>
          </a:p>
        </p:txBody>
      </p:sp>
      <p:pic>
        <p:nvPicPr>
          <p:cNvPr id="43012" name="Picture 4">
            <a:extLst>
              <a:ext uri="{FF2B5EF4-FFF2-40B4-BE49-F238E27FC236}">
                <a16:creationId xmlns:a16="http://schemas.microsoft.com/office/drawing/2014/main" id="{35531D88-8532-4E78-B0D1-6FCF246DF6E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774825" y="981075"/>
            <a:ext cx="3036888" cy="4248150"/>
          </a:xfrm>
          <a:noFill/>
          <a:ln>
            <a:noFill/>
            <a:miter lim="800000"/>
            <a:headEnd/>
            <a:tailEnd/>
          </a:ln>
          <a:extLst>
            <a:ext uri="{909E8E84-426E-40DD-AFC4-6F175D3DCCD1}">
              <a14:hiddenFill xmlns:a14="http://schemas.microsoft.com/office/drawing/2010/main">
                <a:solidFill>
                  <a:srgbClr val="FFFFFF"/>
                </a:solidFill>
              </a14:hiddenFill>
            </a:ext>
          </a:extLst>
        </p:spPr>
      </p:pic>
      <p:pic>
        <p:nvPicPr>
          <p:cNvPr id="43013" name="Picture 8">
            <a:extLst>
              <a:ext uri="{FF2B5EF4-FFF2-40B4-BE49-F238E27FC236}">
                <a16:creationId xmlns:a16="http://schemas.microsoft.com/office/drawing/2014/main" id="{73FA1F1E-2037-416B-9750-614F7E0456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6500" y="981075"/>
            <a:ext cx="5454650" cy="43957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0398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B58CC842-F538-41C9-B7B0-94CBEFDC0136}"/>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bwMode="auto">
          <a:xfrm>
            <a:off x="1524001" y="1"/>
            <a:ext cx="5362575" cy="6545263"/>
          </a:xfrm>
          <a:noFill/>
          <a:ln>
            <a:noFill/>
            <a:miter lim="800000"/>
            <a:headEnd/>
            <a:tailEnd/>
          </a:ln>
          <a:extLst>
            <a:ext uri="{909E8E84-426E-40DD-AFC4-6F175D3DCCD1}">
              <a14:hiddenFill xmlns:a14="http://schemas.microsoft.com/office/drawing/2010/main">
                <a:solidFill>
                  <a:srgbClr val="FFFFFF"/>
                </a:solidFill>
              </a14:hiddenFill>
            </a:ext>
          </a:extLst>
        </p:spPr>
      </p:pic>
      <p:sp>
        <p:nvSpPr>
          <p:cNvPr id="45059" name="Rectangle 3">
            <a:extLst>
              <a:ext uri="{FF2B5EF4-FFF2-40B4-BE49-F238E27FC236}">
                <a16:creationId xmlns:a16="http://schemas.microsoft.com/office/drawing/2014/main" id="{A821281F-BB8B-4149-96E6-56A6FEB704C2}"/>
              </a:ext>
            </a:extLst>
          </p:cNvPr>
          <p:cNvSpPr>
            <a:spLocks noRot="1" noChangeArrowheads="1"/>
          </p:cNvSpPr>
          <p:nvPr/>
        </p:nvSpPr>
        <p:spPr bwMode="auto">
          <a:xfrm>
            <a:off x="6816725" y="260350"/>
            <a:ext cx="38163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r" eaLnBrk="1" hangingPunct="1">
              <a:spcBef>
                <a:spcPct val="20000"/>
              </a:spcBef>
            </a:pPr>
            <a:r>
              <a:rPr lang="cs-CZ" altLang="cs-CZ" sz="2000" dirty="0">
                <a:latin typeface="Arial" panose="020B0604020202020204" pitchFamily="34" charset="0"/>
              </a:rPr>
              <a:t>Místa ataku dýchacího systému v závislosti na rozpustnosti ve vodě</a:t>
            </a:r>
            <a:endParaRPr lang="en-US" altLang="cs-CZ" sz="2000" dirty="0">
              <a:latin typeface="Arial" panose="020B0604020202020204" pitchFamily="34" charset="0"/>
            </a:endParaRPr>
          </a:p>
        </p:txBody>
      </p:sp>
      <p:sp>
        <p:nvSpPr>
          <p:cNvPr id="45060" name="Text Box 4">
            <a:extLst>
              <a:ext uri="{FF2B5EF4-FFF2-40B4-BE49-F238E27FC236}">
                <a16:creationId xmlns:a16="http://schemas.microsoft.com/office/drawing/2014/main" id="{721CCBDC-05D1-4486-9F73-9DAE4FD43347}"/>
              </a:ext>
            </a:extLst>
          </p:cNvPr>
          <p:cNvSpPr txBox="1">
            <a:spLocks noChangeArrowheads="1"/>
          </p:cNvSpPr>
          <p:nvPr/>
        </p:nvSpPr>
        <p:spPr bwMode="auto">
          <a:xfrm>
            <a:off x="6816724" y="1773238"/>
            <a:ext cx="4331439"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Přímé vlivy – dlouhodobé působení různých koncentrací polutantů – akutní a chronické toxické působení</a:t>
            </a:r>
          </a:p>
          <a:p>
            <a:pPr eaLnBrk="1" hangingPunct="1">
              <a:spcBef>
                <a:spcPct val="50000"/>
              </a:spcBef>
              <a:buSzPct val="75000"/>
              <a:buFont typeface="Wingdings" panose="05000000000000000000" pitchFamily="2" charset="2"/>
              <a:buChar char="Ä"/>
            </a:pPr>
            <a:r>
              <a:rPr kumimoji="0" lang="cs-CZ" altLang="cs-CZ" sz="2400" dirty="0">
                <a:solidFill>
                  <a:srgbClr val="0000FF"/>
                </a:solidFill>
                <a:latin typeface="Arial" panose="020B0604020202020204" pitchFamily="34" charset="0"/>
              </a:rPr>
              <a:t>Nepřímé vlivy – ovlivňování kvality ovzduší, vody, půdy, vegetace</a:t>
            </a:r>
          </a:p>
        </p:txBody>
      </p:sp>
    </p:spTree>
    <p:extLst>
      <p:ext uri="{BB962C8B-B14F-4D97-AF65-F5344CB8AC3E}">
        <p14:creationId xmlns:p14="http://schemas.microsoft.com/office/powerpoint/2010/main" val="34521864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6">
            <a:extLst>
              <a:ext uri="{FF2B5EF4-FFF2-40B4-BE49-F238E27FC236}">
                <a16:creationId xmlns:a16="http://schemas.microsoft.com/office/drawing/2014/main" id="{F31299DE-AFC0-447E-9CEA-CBBD8BED75EB}"/>
              </a:ext>
            </a:extLst>
          </p:cNvPr>
          <p:cNvSpPr txBox="1">
            <a:spLocks noChangeArrowheads="1"/>
          </p:cNvSpPr>
          <p:nvPr/>
        </p:nvSpPr>
        <p:spPr bwMode="auto">
          <a:xfrm>
            <a:off x="3575051" y="260350"/>
            <a:ext cx="50149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Ozon</a:t>
            </a:r>
          </a:p>
        </p:txBody>
      </p:sp>
      <p:pic>
        <p:nvPicPr>
          <p:cNvPr id="5123" name="Picture 7">
            <a:extLst>
              <a:ext uri="{FF2B5EF4-FFF2-40B4-BE49-F238E27FC236}">
                <a16:creationId xmlns:a16="http://schemas.microsoft.com/office/drawing/2014/main" id="{47706DCA-F628-4535-BB2E-48CCEF85E9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5" y="1052514"/>
            <a:ext cx="8642350" cy="38687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73518"/>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
            <a:extLst>
              <a:ext uri="{FF2B5EF4-FFF2-40B4-BE49-F238E27FC236}">
                <a16:creationId xmlns:a16="http://schemas.microsoft.com/office/drawing/2014/main" id="{2A117CCA-6478-4D23-9775-73DA02C12234}"/>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Ozónosféra</a:t>
            </a:r>
          </a:p>
        </p:txBody>
      </p:sp>
      <p:sp>
        <p:nvSpPr>
          <p:cNvPr id="6147" name="Rectangle 6">
            <a:extLst>
              <a:ext uri="{FF2B5EF4-FFF2-40B4-BE49-F238E27FC236}">
                <a16:creationId xmlns:a16="http://schemas.microsoft.com/office/drawing/2014/main" id="{C3CD2940-DEF9-4C22-AAB7-89BF4817EC24}"/>
              </a:ext>
            </a:extLst>
          </p:cNvPr>
          <p:cNvSpPr>
            <a:spLocks noChangeArrowheads="1"/>
          </p:cNvSpPr>
          <p:nvPr/>
        </p:nvSpPr>
        <p:spPr bwMode="auto">
          <a:xfrm>
            <a:off x="695325" y="908050"/>
            <a:ext cx="11021754" cy="3859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3023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spcBef>
                <a:spcPct val="40000"/>
              </a:spcBef>
              <a:buClr>
                <a:srgbClr val="0000FF"/>
              </a:buClr>
              <a:buSzPct val="75000"/>
              <a:buFont typeface="Wingdings" panose="05000000000000000000" pitchFamily="2" charset="2"/>
              <a:buChar char="Ä"/>
            </a:pPr>
            <a:r>
              <a:rPr lang="cs-CZ" altLang="cs-CZ" sz="2400" dirty="0">
                <a:latin typeface="Arial" panose="020B0604020202020204" pitchFamily="34" charset="0"/>
              </a:rPr>
              <a:t>Stratosférický ozón </a:t>
            </a:r>
            <a:r>
              <a:rPr lang="cs-CZ" altLang="cs-CZ" sz="2400" dirty="0">
                <a:solidFill>
                  <a:srgbClr val="0000FF"/>
                </a:solidFill>
                <a:latin typeface="Arial" panose="020B0604020202020204" pitchFamily="34" charset="0"/>
              </a:rPr>
              <a:t>chrání organismy před účinky vysoce energetického UV záření.</a:t>
            </a:r>
          </a:p>
          <a:p>
            <a:pPr>
              <a:spcBef>
                <a:spcPct val="40000"/>
              </a:spcBef>
              <a:buClr>
                <a:srgbClr val="0000FF"/>
              </a:buClr>
              <a:buSzPct val="75000"/>
              <a:buFont typeface="Wingdings" panose="05000000000000000000" pitchFamily="2" charset="2"/>
              <a:buChar char="Ä"/>
            </a:pPr>
            <a:r>
              <a:rPr lang="cs-CZ" altLang="cs-CZ" sz="2400" dirty="0">
                <a:solidFill>
                  <a:srgbClr val="0000FF"/>
                </a:solidFill>
                <a:latin typeface="Arial" panose="020B0604020202020204" pitchFamily="34" charset="0"/>
              </a:rPr>
              <a:t>Vliv ozónu na absorbci UV záření je pozorován již od 1881 (Hartley), pionýrské práce práce prováděli Fabry a Dobson (</a:t>
            </a:r>
            <a:r>
              <a:rPr lang="cs-CZ" altLang="cs-CZ" sz="2400" dirty="0">
                <a:latin typeface="Arial" panose="020B0604020202020204" pitchFamily="34" charset="0"/>
              </a:rPr>
              <a:t>Dobsonovy jednotky</a:t>
            </a:r>
            <a:r>
              <a:rPr lang="cs-CZ" altLang="cs-CZ" sz="2400" dirty="0">
                <a:solidFill>
                  <a:srgbClr val="0000FF"/>
                </a:solidFill>
                <a:latin typeface="Arial" panose="020B0604020202020204" pitchFamily="34" charset="0"/>
              </a:rPr>
              <a:t>). </a:t>
            </a:r>
          </a:p>
          <a:p>
            <a:pPr>
              <a:spcBef>
                <a:spcPct val="40000"/>
              </a:spcBef>
              <a:buClr>
                <a:srgbClr val="0000FF"/>
              </a:buClr>
              <a:buSzPct val="75000"/>
              <a:buFont typeface="Wingdings" panose="05000000000000000000" pitchFamily="2" charset="2"/>
              <a:buChar char="Ä"/>
            </a:pPr>
            <a:r>
              <a:rPr lang="cs-CZ" altLang="cs-CZ" sz="2400" dirty="0">
                <a:solidFill>
                  <a:srgbClr val="0000FF"/>
                </a:solidFill>
                <a:latin typeface="Arial" panose="020B0604020202020204" pitchFamily="34" charset="0"/>
              </a:rPr>
              <a:t>Kdyby běžně se vyskytující ozón vytvořil </a:t>
            </a:r>
            <a:r>
              <a:rPr lang="cs-CZ" altLang="cs-CZ" sz="2400" dirty="0">
                <a:latin typeface="Arial" panose="020B0604020202020204" pitchFamily="34" charset="0"/>
              </a:rPr>
              <a:t>souvislou vrstvu kolem Země za atmosférického tlaku, </a:t>
            </a:r>
            <a:r>
              <a:rPr lang="cs-CZ" altLang="cs-CZ" sz="2400" dirty="0">
                <a:solidFill>
                  <a:srgbClr val="0000FF"/>
                </a:solidFill>
                <a:latin typeface="Arial" panose="020B0604020202020204" pitchFamily="34" charset="0"/>
              </a:rPr>
              <a:t>měla by tloušťku 3 mm, což odpovídá 300 Dobsonovým jednotkám.</a:t>
            </a:r>
          </a:p>
          <a:p>
            <a:pPr>
              <a:spcBef>
                <a:spcPct val="40000"/>
              </a:spcBef>
              <a:buClr>
                <a:srgbClr val="0000FF"/>
              </a:buClr>
              <a:buSzPct val="75000"/>
              <a:buFont typeface="Wingdings" panose="05000000000000000000" pitchFamily="2" charset="2"/>
              <a:buChar char="Ä"/>
            </a:pPr>
            <a:r>
              <a:rPr lang="cs-CZ" altLang="cs-CZ" sz="2400" dirty="0">
                <a:latin typeface="Arial" panose="020B0604020202020204" pitchFamily="34" charset="0"/>
              </a:rPr>
              <a:t>Většina ozónu </a:t>
            </a:r>
            <a:r>
              <a:rPr lang="cs-CZ" altLang="cs-CZ" sz="2400" dirty="0">
                <a:solidFill>
                  <a:srgbClr val="0000FF"/>
                </a:solidFill>
                <a:latin typeface="Arial" panose="020B0604020202020204" pitchFamily="34" charset="0"/>
              </a:rPr>
              <a:t>je shromážděna ve stratosféře, ve výšce kolem </a:t>
            </a:r>
            <a:r>
              <a:rPr lang="cs-CZ" altLang="cs-CZ" sz="2400" dirty="0">
                <a:latin typeface="Arial" panose="020B0604020202020204" pitchFamily="34" charset="0"/>
              </a:rPr>
              <a:t>25 km.</a:t>
            </a:r>
          </a:p>
        </p:txBody>
      </p:sp>
    </p:spTree>
    <p:extLst>
      <p:ext uri="{BB962C8B-B14F-4D97-AF65-F5344CB8AC3E}">
        <p14:creationId xmlns:p14="http://schemas.microsoft.com/office/powerpoint/2010/main" val="33242243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hartsn">
            <a:extLst>
              <a:ext uri="{FF2B5EF4-FFF2-40B4-BE49-F238E27FC236}">
                <a16:creationId xmlns:a16="http://schemas.microsoft.com/office/drawing/2014/main" id="{D0F8BF89-5D45-47AA-9E3B-7E844550C7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3339" y="981075"/>
            <a:ext cx="4105275" cy="27701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7171" name="Picture 3" descr="toms_anim">
            <a:extLst>
              <a:ext uri="{FF2B5EF4-FFF2-40B4-BE49-F238E27FC236}">
                <a16:creationId xmlns:a16="http://schemas.microsoft.com/office/drawing/2014/main" id="{C3F7C3BB-BF64-45D5-8E8A-1D7BB53E30C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480551" y="3860800"/>
            <a:ext cx="1014413" cy="9985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172" name="Picture 4" descr="Ozoneoct702">
            <a:extLst>
              <a:ext uri="{FF2B5EF4-FFF2-40B4-BE49-F238E27FC236}">
                <a16:creationId xmlns:a16="http://schemas.microsoft.com/office/drawing/2014/main" id="{B1828E89-D98E-45FA-B0AA-4BCC9D8B7E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4826" y="981076"/>
            <a:ext cx="4486275" cy="48244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173" name="Object 5">
            <a:extLst>
              <a:ext uri="{FF2B5EF4-FFF2-40B4-BE49-F238E27FC236}">
                <a16:creationId xmlns:a16="http://schemas.microsoft.com/office/drawing/2014/main" id="{92E80950-4C9B-4413-8E90-478700F09A3C}"/>
              </a:ext>
            </a:extLst>
          </p:cNvPr>
          <p:cNvGraphicFramePr>
            <a:graphicFrameLocks noChangeAspect="1"/>
          </p:cNvGraphicFramePr>
          <p:nvPr>
            <p:extLst>
              <p:ext uri="{D42A27DB-BD31-4B8C-83A1-F6EECF244321}">
                <p14:modId xmlns:p14="http://schemas.microsoft.com/office/powerpoint/2010/main" val="3631207276"/>
              </p:ext>
            </p:extLst>
          </p:nvPr>
        </p:nvGraphicFramePr>
        <p:xfrm>
          <a:off x="6383339" y="3860801"/>
          <a:ext cx="1368425" cy="1368425"/>
        </p:xfrm>
        <a:graphic>
          <a:graphicData uri="http://schemas.openxmlformats.org/presentationml/2006/ole">
            <mc:AlternateContent xmlns:mc="http://schemas.openxmlformats.org/markup-compatibility/2006">
              <mc:Choice xmlns:v="urn:schemas-microsoft-com:vml" Requires="v">
                <p:oleObj name="Photo Editor Photo" r:id="rId6" imgW="4800000" imgH="4800000" progId="MSPhotoEd.3">
                  <p:embed/>
                </p:oleObj>
              </mc:Choice>
              <mc:Fallback>
                <p:oleObj name="Photo Editor Photo" r:id="rId6" imgW="4800000" imgH="4800000" progId="MSPhotoEd.3">
                  <p:embed/>
                  <p:pic>
                    <p:nvPicPr>
                      <p:cNvPr id="7173" name="Object 5">
                        <a:extLst>
                          <a:ext uri="{FF2B5EF4-FFF2-40B4-BE49-F238E27FC236}">
                            <a16:creationId xmlns:a16="http://schemas.microsoft.com/office/drawing/2014/main" id="{92E80950-4C9B-4413-8E90-478700F09A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3339" y="3860801"/>
                        <a:ext cx="1368425" cy="1368425"/>
                      </a:xfrm>
                      <a:prstGeom prst="rect">
                        <a:avLst/>
                      </a:prstGeom>
                      <a:noFill/>
                      <a:ln w="9525">
                        <a:noFill/>
                        <a:miter lim="800000"/>
                        <a:headEnd/>
                        <a:tailEnd/>
                      </a:ln>
                      <a:effectLst/>
                    </p:spPr>
                  </p:pic>
                </p:oleObj>
              </mc:Fallback>
            </mc:AlternateContent>
          </a:graphicData>
        </a:graphic>
      </p:graphicFrame>
      <p:sp>
        <p:nvSpPr>
          <p:cNvPr id="7174" name="Text Box 6">
            <a:extLst>
              <a:ext uri="{FF2B5EF4-FFF2-40B4-BE49-F238E27FC236}">
                <a16:creationId xmlns:a16="http://schemas.microsoft.com/office/drawing/2014/main" id="{82A2703B-EE00-4566-85D7-39D4C044F1EA}"/>
              </a:ext>
            </a:extLst>
          </p:cNvPr>
          <p:cNvSpPr txBox="1">
            <a:spLocks noChangeArrowheads="1"/>
          </p:cNvSpPr>
          <p:nvPr/>
        </p:nvSpPr>
        <p:spPr bwMode="auto">
          <a:xfrm>
            <a:off x="3575051" y="188913"/>
            <a:ext cx="50149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Ozonová vrstva</a:t>
            </a:r>
          </a:p>
        </p:txBody>
      </p:sp>
      <p:pic>
        <p:nvPicPr>
          <p:cNvPr id="7175" name="Picture 13">
            <a:extLst>
              <a:ext uri="{FF2B5EF4-FFF2-40B4-BE49-F238E27FC236}">
                <a16:creationId xmlns:a16="http://schemas.microsoft.com/office/drawing/2014/main" id="{D243B1D1-C9BA-444D-A767-FECCBDC097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24789" y="3860801"/>
            <a:ext cx="1584325" cy="15097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089808"/>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E3E1A1EB-7D7A-4ADB-97AD-F536630B42B7}"/>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1703389" y="1052513"/>
            <a:ext cx="4625975" cy="4437062"/>
          </a:xfrm>
          <a:noFill/>
          <a:ln>
            <a:noFill/>
            <a:miter lim="800000"/>
            <a:headEnd/>
            <a:tailEnd/>
          </a:ln>
          <a:extLst>
            <a:ext uri="{909E8E84-426E-40DD-AFC4-6F175D3DCCD1}">
              <a14:hiddenFill xmlns:a14="http://schemas.microsoft.com/office/drawing/2010/main">
                <a:solidFill>
                  <a:srgbClr val="FFFFFF"/>
                </a:solidFill>
              </a14:hiddenFill>
            </a:ext>
          </a:extLst>
        </p:spPr>
      </p:pic>
      <p:pic>
        <p:nvPicPr>
          <p:cNvPr id="9219" name="Picture 3" descr="airstrat">
            <a:extLst>
              <a:ext uri="{FF2B5EF4-FFF2-40B4-BE49-F238E27FC236}">
                <a16:creationId xmlns:a16="http://schemas.microsoft.com/office/drawing/2014/main" id="{01F84811-9841-482B-BE20-BB27A762E815}"/>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bwMode="auto">
          <a:xfrm>
            <a:off x="7032626" y="1052513"/>
            <a:ext cx="3425825" cy="4381500"/>
          </a:xfrm>
          <a:noFill/>
          <a:ln>
            <a:noFill/>
            <a:miter lim="800000"/>
            <a:headEnd/>
            <a:tailEnd/>
          </a:ln>
          <a:extLst>
            <a:ext uri="{909E8E84-426E-40DD-AFC4-6F175D3DCCD1}">
              <a14:hiddenFill xmlns:a14="http://schemas.microsoft.com/office/drawing/2010/main">
                <a:solidFill>
                  <a:srgbClr val="FFFFFF"/>
                </a:solidFill>
              </a14:hiddenFill>
            </a:ext>
          </a:extLst>
        </p:spPr>
      </p:pic>
      <p:pic>
        <p:nvPicPr>
          <p:cNvPr id="9220" name="Picture 4" descr="Arcticeurh">
            <a:extLst>
              <a:ext uri="{FF2B5EF4-FFF2-40B4-BE49-F238E27FC236}">
                <a16:creationId xmlns:a16="http://schemas.microsoft.com/office/drawing/2014/main" id="{028F2F2F-F94F-4C2D-870A-FDD79E6CEAB6}"/>
              </a:ext>
            </a:extLst>
          </p:cNvPr>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bwMode="auto">
          <a:xfrm>
            <a:off x="6456363" y="4581526"/>
            <a:ext cx="1885950" cy="1527175"/>
          </a:xfrm>
          <a:noFill/>
          <a:ln>
            <a:noFill/>
            <a:miter lim="800000"/>
            <a:headEnd/>
            <a:tailEnd/>
          </a:ln>
          <a:extLst>
            <a:ext uri="{909E8E84-426E-40DD-AFC4-6F175D3DCCD1}">
              <a14:hiddenFill xmlns:a14="http://schemas.microsoft.com/office/drawing/2010/main">
                <a:solidFill>
                  <a:srgbClr val="FFFFFF"/>
                </a:solidFill>
              </a14:hiddenFill>
            </a:ext>
          </a:extLst>
        </p:spPr>
      </p:pic>
      <p:sp>
        <p:nvSpPr>
          <p:cNvPr id="9221" name="Rectangle 5">
            <a:extLst>
              <a:ext uri="{FF2B5EF4-FFF2-40B4-BE49-F238E27FC236}">
                <a16:creationId xmlns:a16="http://schemas.microsoft.com/office/drawing/2014/main" id="{DABACA65-E896-4446-94A3-28DDD645AE9E}"/>
              </a:ext>
            </a:extLst>
          </p:cNvPr>
          <p:cNvSpPr>
            <a:spLocks noChangeArrowheads="1"/>
          </p:cNvSpPr>
          <p:nvPr/>
        </p:nvSpPr>
        <p:spPr bwMode="auto">
          <a:xfrm>
            <a:off x="4362451" y="-18701"/>
            <a:ext cx="349091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Stratosférický ozon</a:t>
            </a:r>
          </a:p>
        </p:txBody>
      </p:sp>
      <p:pic>
        <p:nvPicPr>
          <p:cNvPr id="9222" name="Picture 6" descr="Ozoredozo">
            <a:extLst>
              <a:ext uri="{FF2B5EF4-FFF2-40B4-BE49-F238E27FC236}">
                <a16:creationId xmlns:a16="http://schemas.microsoft.com/office/drawing/2014/main" id="{9FA424AB-EC28-4EEE-B9FE-7B27E5FF15AA}"/>
              </a:ext>
            </a:extLst>
          </p:cNvPr>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bwMode="auto">
          <a:xfrm>
            <a:off x="7175500" y="1196975"/>
            <a:ext cx="1049338" cy="1398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39803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3">
            <a:extLst>
              <a:ext uri="{FF2B5EF4-FFF2-40B4-BE49-F238E27FC236}">
                <a16:creationId xmlns:a16="http://schemas.microsoft.com/office/drawing/2014/main" id="{697EFD68-D149-4E60-B50C-26E3863D6240}"/>
              </a:ext>
            </a:extLst>
          </p:cNvPr>
          <p:cNvSpPr txBox="1">
            <a:spLocks noChangeArrowheads="1"/>
          </p:cNvSpPr>
          <p:nvPr/>
        </p:nvSpPr>
        <p:spPr bwMode="auto">
          <a:xfrm>
            <a:off x="1524000" y="188913"/>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Vznik ozónové vrstvy: Chapmanův mechanismus</a:t>
            </a:r>
          </a:p>
        </p:txBody>
      </p:sp>
      <p:sp>
        <p:nvSpPr>
          <p:cNvPr id="93188" name="Text Box 5">
            <a:extLst>
              <a:ext uri="{FF2B5EF4-FFF2-40B4-BE49-F238E27FC236}">
                <a16:creationId xmlns:a16="http://schemas.microsoft.com/office/drawing/2014/main" id="{F1E92FE9-3671-4F66-BBFE-79BB61E8BB40}"/>
              </a:ext>
            </a:extLst>
          </p:cNvPr>
          <p:cNvSpPr txBox="1">
            <a:spLocks noChangeArrowheads="1"/>
          </p:cNvSpPr>
          <p:nvPr/>
        </p:nvSpPr>
        <p:spPr bwMode="auto">
          <a:xfrm>
            <a:off x="1308100" y="1734363"/>
            <a:ext cx="9845453" cy="4156075"/>
          </a:xfrm>
          <a:prstGeom prst="rect">
            <a:avLst/>
          </a:prstGeom>
          <a:noFill/>
          <a:ln w="9525">
            <a:noFill/>
            <a:miter lim="800000"/>
            <a:headEnd/>
            <a:tailEnd/>
          </a:ln>
        </p:spPr>
        <p:txBody>
          <a:bodyPr wrap="square">
            <a:spAutoFit/>
          </a:bodyPr>
          <a:lstStyle/>
          <a:p>
            <a:pPr marL="630238" indent="-538163" eaLnBrk="0" hangingPunct="0">
              <a:tabLst>
                <a:tab pos="2959100" algn="l"/>
                <a:tab pos="4483100" algn="l"/>
              </a:tabLst>
              <a:defRPr/>
            </a:pPr>
            <a:r>
              <a:rPr lang="cs-CZ" sz="2400" dirty="0"/>
              <a:t>V roce 1930 </a:t>
            </a:r>
            <a:r>
              <a:rPr lang="cs-CZ" sz="2400" dirty="0" err="1"/>
              <a:t>Chapman</a:t>
            </a:r>
            <a:r>
              <a:rPr lang="cs-CZ" sz="2400" dirty="0"/>
              <a:t> </a:t>
            </a:r>
            <a:r>
              <a:rPr lang="cs-CZ" sz="2400" dirty="0">
                <a:solidFill>
                  <a:srgbClr val="0000FF"/>
                </a:solidFill>
              </a:rPr>
              <a:t>navrhnul model fotochemických reakcí kyslíku jako </a:t>
            </a:r>
            <a:r>
              <a:rPr lang="cs-CZ" sz="2400" dirty="0"/>
              <a:t>příčinu vzniku ozónosféry</a:t>
            </a:r>
            <a:r>
              <a:rPr lang="cs-CZ" sz="2400" dirty="0">
                <a:solidFill>
                  <a:srgbClr val="0000FF"/>
                </a:solidFill>
              </a:rPr>
              <a:t>:</a:t>
            </a:r>
          </a:p>
          <a:p>
            <a:pPr eaLnBrk="0" hangingPunct="0">
              <a:tabLst>
                <a:tab pos="2959100" algn="l"/>
                <a:tab pos="4483100" algn="l"/>
              </a:tabLst>
              <a:defRPr/>
            </a:pPr>
            <a:endParaRPr lang="cs-CZ" sz="2400" dirty="0">
              <a:solidFill>
                <a:srgbClr val="0000FF"/>
              </a:solidFill>
            </a:endParaRPr>
          </a:p>
          <a:p>
            <a:pPr algn="ctr" eaLnBrk="0" hangingPunct="0">
              <a:tabLst>
                <a:tab pos="2959100" algn="l"/>
                <a:tab pos="4483100" algn="l"/>
              </a:tabLst>
              <a:defRPr/>
            </a:pPr>
            <a:r>
              <a:rPr lang="cs-CZ" sz="2400" dirty="0"/>
              <a:t>O</a:t>
            </a:r>
            <a:r>
              <a:rPr lang="cs-CZ" sz="2400" baseline="-25000" dirty="0"/>
              <a:t>2</a:t>
            </a:r>
            <a:r>
              <a:rPr lang="cs-CZ" sz="2400" dirty="0"/>
              <a:t> + h</a:t>
            </a:r>
            <a:r>
              <a:rPr lang="cs-CZ" sz="2400" dirty="0">
                <a:sym typeface="Symbol" pitchFamily="18" charset="2"/>
              </a:rPr>
              <a:t></a:t>
            </a:r>
            <a:r>
              <a:rPr lang="cs-CZ" sz="2400" dirty="0"/>
              <a:t> </a:t>
            </a:r>
            <a:r>
              <a:rPr lang="cs-CZ" sz="2400" dirty="0">
                <a:sym typeface="Symbol" pitchFamily="18" charset="2"/>
              </a:rPr>
              <a:t> O + </a:t>
            </a:r>
            <a:r>
              <a:rPr lang="cs-CZ" sz="2400" dirty="0" err="1">
                <a:sym typeface="Symbol" pitchFamily="18" charset="2"/>
              </a:rPr>
              <a:t>O</a:t>
            </a:r>
            <a:r>
              <a:rPr lang="cs-CZ" sz="2400" dirty="0">
                <a:sym typeface="Symbol" pitchFamily="18" charset="2"/>
              </a:rPr>
              <a:t>        &lt;243 </a:t>
            </a:r>
            <a:r>
              <a:rPr lang="cs-CZ" sz="2400" dirty="0" err="1">
                <a:sym typeface="Symbol" pitchFamily="18" charset="2"/>
              </a:rPr>
              <a:t>nm</a:t>
            </a:r>
            <a:r>
              <a:rPr lang="cs-CZ" sz="2400" dirty="0">
                <a:sym typeface="Symbol" pitchFamily="18" charset="2"/>
              </a:rPr>
              <a:t>	(1)</a:t>
            </a:r>
          </a:p>
          <a:p>
            <a:pPr algn="ctr" eaLnBrk="0" hangingPunct="0">
              <a:tabLst>
                <a:tab pos="2959100" algn="l"/>
                <a:tab pos="4483100" algn="l"/>
              </a:tabLst>
              <a:defRPr/>
            </a:pPr>
            <a:r>
              <a:rPr lang="cs-CZ" sz="2400" dirty="0">
                <a:sym typeface="Symbol" pitchFamily="18" charset="2"/>
              </a:rPr>
              <a:t>O + O</a:t>
            </a:r>
            <a:r>
              <a:rPr lang="cs-CZ" sz="2400" baseline="-25000" dirty="0">
                <a:sym typeface="Symbol" pitchFamily="18" charset="2"/>
              </a:rPr>
              <a:t>2</a:t>
            </a:r>
            <a:r>
              <a:rPr lang="cs-CZ" sz="2400" dirty="0">
                <a:sym typeface="Symbol" pitchFamily="18" charset="2"/>
              </a:rPr>
              <a:t> + M  O</a:t>
            </a:r>
            <a:r>
              <a:rPr lang="cs-CZ" sz="2400" baseline="-25000" dirty="0">
                <a:sym typeface="Symbol" pitchFamily="18" charset="2"/>
              </a:rPr>
              <a:t>3</a:t>
            </a:r>
            <a:r>
              <a:rPr lang="cs-CZ" sz="2400" dirty="0">
                <a:sym typeface="Symbol" pitchFamily="18" charset="2"/>
              </a:rPr>
              <a:t> + M			(2)</a:t>
            </a:r>
          </a:p>
          <a:p>
            <a:pPr algn="ctr" eaLnBrk="0" hangingPunct="0">
              <a:tabLst>
                <a:tab pos="2959100" algn="l"/>
                <a:tab pos="4483100" algn="l"/>
              </a:tabLst>
              <a:defRPr/>
            </a:pPr>
            <a:r>
              <a:rPr lang="cs-CZ" sz="2400" dirty="0">
                <a:sym typeface="Symbol" pitchFamily="18" charset="2"/>
              </a:rPr>
              <a:t>O</a:t>
            </a:r>
            <a:r>
              <a:rPr lang="cs-CZ" sz="2400" baseline="-25000" dirty="0">
                <a:sym typeface="Symbol" pitchFamily="18" charset="2"/>
              </a:rPr>
              <a:t>3</a:t>
            </a:r>
            <a:r>
              <a:rPr lang="cs-CZ" sz="2400" dirty="0">
                <a:sym typeface="Symbol" pitchFamily="18" charset="2"/>
              </a:rPr>
              <a:t> + h  O + O</a:t>
            </a:r>
            <a:r>
              <a:rPr lang="cs-CZ" sz="2400" baseline="-25000" dirty="0">
                <a:sym typeface="Symbol" pitchFamily="18" charset="2"/>
              </a:rPr>
              <a:t>2</a:t>
            </a:r>
            <a:r>
              <a:rPr lang="cs-CZ" sz="2400" dirty="0">
                <a:sym typeface="Symbol" pitchFamily="18" charset="2"/>
              </a:rPr>
              <a:t>		 	(3)</a:t>
            </a:r>
          </a:p>
          <a:p>
            <a:pPr algn="ctr" eaLnBrk="0" hangingPunct="0">
              <a:tabLst>
                <a:tab pos="2959100" algn="l"/>
                <a:tab pos="4483100" algn="l"/>
              </a:tabLst>
              <a:defRPr/>
            </a:pPr>
            <a:r>
              <a:rPr lang="cs-CZ" sz="2400" dirty="0">
                <a:sym typeface="Symbol" pitchFamily="18" charset="2"/>
              </a:rPr>
              <a:t>O + O</a:t>
            </a:r>
            <a:r>
              <a:rPr lang="cs-CZ" sz="2400" baseline="-25000" dirty="0">
                <a:sym typeface="Symbol" pitchFamily="18" charset="2"/>
              </a:rPr>
              <a:t>3</a:t>
            </a:r>
            <a:r>
              <a:rPr lang="cs-CZ" sz="2400" dirty="0">
                <a:sym typeface="Symbol" pitchFamily="18" charset="2"/>
              </a:rPr>
              <a:t>  O</a:t>
            </a:r>
            <a:r>
              <a:rPr lang="cs-CZ" sz="2400" baseline="-25000" dirty="0">
                <a:sym typeface="Symbol" pitchFamily="18" charset="2"/>
              </a:rPr>
              <a:t>2</a:t>
            </a:r>
            <a:r>
              <a:rPr lang="cs-CZ" sz="2400" dirty="0">
                <a:sym typeface="Symbol" pitchFamily="18" charset="2"/>
              </a:rPr>
              <a:t> + </a:t>
            </a:r>
            <a:r>
              <a:rPr lang="cs-CZ" sz="2400" dirty="0" err="1">
                <a:sym typeface="Symbol" pitchFamily="18" charset="2"/>
              </a:rPr>
              <a:t>O</a:t>
            </a:r>
            <a:r>
              <a:rPr lang="cs-CZ" sz="2400" baseline="-25000" dirty="0" err="1">
                <a:sym typeface="Symbol" pitchFamily="18" charset="2"/>
              </a:rPr>
              <a:t>2</a:t>
            </a:r>
            <a:r>
              <a:rPr lang="cs-CZ" sz="2400" dirty="0">
                <a:sym typeface="Symbol" pitchFamily="18" charset="2"/>
              </a:rPr>
              <a:t>		 	(4)</a:t>
            </a:r>
          </a:p>
          <a:p>
            <a:pPr eaLnBrk="0" hangingPunct="0">
              <a:tabLst>
                <a:tab pos="2959100" algn="l"/>
                <a:tab pos="4483100" algn="l"/>
              </a:tabLst>
              <a:defRPr/>
            </a:pPr>
            <a:endParaRPr lang="cs-CZ" sz="2400" dirty="0">
              <a:solidFill>
                <a:srgbClr val="0000FF"/>
              </a:solidFill>
            </a:endParaRPr>
          </a:p>
          <a:p>
            <a:pPr marL="630238" indent="-538163" eaLnBrk="0" hangingPunct="0">
              <a:tabLst>
                <a:tab pos="2959100" algn="l"/>
                <a:tab pos="4483100" algn="l"/>
              </a:tabLst>
              <a:defRPr/>
            </a:pPr>
            <a:r>
              <a:rPr lang="cs-CZ" sz="2400" dirty="0">
                <a:solidFill>
                  <a:srgbClr val="0000FF"/>
                </a:solidFill>
              </a:rPr>
              <a:t>M představuje molekulu např. O</a:t>
            </a:r>
            <a:r>
              <a:rPr lang="cs-CZ" sz="2400" baseline="-25000" dirty="0">
                <a:solidFill>
                  <a:srgbClr val="0000FF"/>
                </a:solidFill>
              </a:rPr>
              <a:t>2</a:t>
            </a:r>
            <a:r>
              <a:rPr lang="cs-CZ" sz="2400" dirty="0">
                <a:solidFill>
                  <a:srgbClr val="0000FF"/>
                </a:solidFill>
              </a:rPr>
              <a:t> nebo N</a:t>
            </a:r>
            <a:r>
              <a:rPr lang="cs-CZ" sz="2400" baseline="-25000" dirty="0">
                <a:solidFill>
                  <a:srgbClr val="0000FF"/>
                </a:solidFill>
              </a:rPr>
              <a:t>2</a:t>
            </a:r>
            <a:r>
              <a:rPr lang="cs-CZ" sz="2400" dirty="0">
                <a:solidFill>
                  <a:srgbClr val="0000FF"/>
                </a:solidFill>
              </a:rPr>
              <a:t>, která </a:t>
            </a:r>
            <a:r>
              <a:rPr lang="cs-CZ" sz="2400" dirty="0"/>
              <a:t>„převezme“ přebytečnou energii (uvolní se jako teplo, které ohřívá stratosféru).</a:t>
            </a:r>
            <a:r>
              <a:rPr lang="cs-CZ" sz="2400" dirty="0">
                <a:solidFill>
                  <a:srgbClr val="0000FF"/>
                </a:solidFill>
              </a:rPr>
              <a:t> O je vysoce reaktivní kyslíkový radikál.</a:t>
            </a:r>
          </a:p>
        </p:txBody>
      </p:sp>
    </p:spTree>
    <p:extLst>
      <p:ext uri="{BB962C8B-B14F-4D97-AF65-F5344CB8AC3E}">
        <p14:creationId xmlns:p14="http://schemas.microsoft.com/office/powerpoint/2010/main" val="33068504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3">
            <a:extLst>
              <a:ext uri="{FF2B5EF4-FFF2-40B4-BE49-F238E27FC236}">
                <a16:creationId xmlns:a16="http://schemas.microsoft.com/office/drawing/2014/main" id="{D765772B-9881-4296-86F9-BDDF9F27FCAC}"/>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Katalytický rozklad ozónu</a:t>
            </a:r>
          </a:p>
        </p:txBody>
      </p:sp>
      <p:sp>
        <p:nvSpPr>
          <p:cNvPr id="94212" name="Text Box 5">
            <a:extLst>
              <a:ext uri="{FF2B5EF4-FFF2-40B4-BE49-F238E27FC236}">
                <a16:creationId xmlns:a16="http://schemas.microsoft.com/office/drawing/2014/main" id="{00EDCD1E-04BC-4443-8F9A-8F5FA5390837}"/>
              </a:ext>
            </a:extLst>
          </p:cNvPr>
          <p:cNvSpPr txBox="1">
            <a:spLocks noChangeArrowheads="1"/>
          </p:cNvSpPr>
          <p:nvPr/>
        </p:nvSpPr>
        <p:spPr bwMode="auto">
          <a:xfrm>
            <a:off x="1308100" y="908050"/>
            <a:ext cx="10036839" cy="5264150"/>
          </a:xfrm>
          <a:prstGeom prst="rect">
            <a:avLst/>
          </a:prstGeom>
          <a:noFill/>
          <a:ln w="9525">
            <a:noFill/>
            <a:miter lim="800000"/>
            <a:headEnd/>
            <a:tailEnd/>
          </a:ln>
        </p:spPr>
        <p:txBody>
          <a:bodyPr wrap="square">
            <a:spAutoFit/>
          </a:bodyPr>
          <a:lstStyle/>
          <a:p>
            <a:pPr marL="630238" indent="-538163">
              <a:tabLst>
                <a:tab pos="1435100" algn="l"/>
                <a:tab pos="4102100" algn="l"/>
              </a:tabLst>
              <a:defRPr/>
            </a:pPr>
            <a:r>
              <a:rPr lang="cs-CZ" sz="2400" dirty="0"/>
              <a:t>Alternativou k pomalé reakci (4) </a:t>
            </a:r>
            <a:r>
              <a:rPr lang="cs-CZ" sz="2400" dirty="0">
                <a:solidFill>
                  <a:srgbClr val="0000FF"/>
                </a:solidFill>
              </a:rPr>
              <a:t>je efektivnější a rychlejší proces se stejným výsledkem:</a:t>
            </a:r>
          </a:p>
          <a:p>
            <a:pPr>
              <a:tabLst>
                <a:tab pos="1435100" algn="l"/>
                <a:tab pos="4102100" algn="l"/>
              </a:tabLst>
              <a:defRPr/>
            </a:pPr>
            <a:endParaRPr lang="cs-CZ" sz="2400" dirty="0">
              <a:solidFill>
                <a:srgbClr val="0000FF"/>
              </a:solidFill>
            </a:endParaRPr>
          </a:p>
          <a:p>
            <a:pPr algn="ctr">
              <a:tabLst>
                <a:tab pos="1435100" algn="l"/>
                <a:tab pos="4102100" algn="l"/>
              </a:tabLst>
              <a:defRPr/>
            </a:pPr>
            <a:r>
              <a:rPr lang="cs-CZ" sz="2400" dirty="0"/>
              <a:t>X</a:t>
            </a:r>
            <a:r>
              <a:rPr lang="cs-CZ" sz="2400" dirty="0">
                <a:sym typeface="Wingdings"/>
              </a:rPr>
              <a:t></a:t>
            </a:r>
            <a:r>
              <a:rPr lang="cs-CZ" sz="2400" dirty="0"/>
              <a:t> + O</a:t>
            </a:r>
            <a:r>
              <a:rPr lang="cs-CZ" sz="2400" baseline="-25000" dirty="0"/>
              <a:t>3</a:t>
            </a:r>
            <a:r>
              <a:rPr lang="cs-CZ" sz="2400" dirty="0"/>
              <a:t> </a:t>
            </a:r>
            <a:r>
              <a:rPr lang="cs-CZ" sz="2400" dirty="0">
                <a:sym typeface="Symbol" pitchFamily="18" charset="2"/>
              </a:rPr>
              <a:t> XO</a:t>
            </a:r>
            <a:r>
              <a:rPr lang="cs-CZ" sz="2400" dirty="0">
                <a:sym typeface="Wingdings"/>
              </a:rPr>
              <a:t></a:t>
            </a:r>
            <a:r>
              <a:rPr lang="cs-CZ" sz="2400" dirty="0">
                <a:sym typeface="Symbol" pitchFamily="18" charset="2"/>
              </a:rPr>
              <a:t> + O</a:t>
            </a:r>
            <a:r>
              <a:rPr lang="cs-CZ" sz="2400" baseline="-25000" dirty="0">
                <a:sym typeface="Symbol" pitchFamily="18" charset="2"/>
              </a:rPr>
              <a:t>2</a:t>
            </a:r>
            <a:r>
              <a:rPr lang="cs-CZ" sz="2400" dirty="0">
                <a:sym typeface="Symbol" pitchFamily="18" charset="2"/>
              </a:rPr>
              <a:t>		 (5)</a:t>
            </a:r>
          </a:p>
          <a:p>
            <a:pPr algn="ctr">
              <a:tabLst>
                <a:tab pos="1435100" algn="l"/>
                <a:tab pos="4102100" algn="l"/>
              </a:tabLst>
              <a:defRPr/>
            </a:pPr>
            <a:r>
              <a:rPr lang="cs-CZ" sz="2400" dirty="0">
                <a:sym typeface="Symbol" pitchFamily="18" charset="2"/>
              </a:rPr>
              <a:t>XO</a:t>
            </a:r>
            <a:r>
              <a:rPr lang="cs-CZ" sz="2400" dirty="0">
                <a:sym typeface="Wingdings"/>
              </a:rPr>
              <a:t> </a:t>
            </a:r>
            <a:r>
              <a:rPr lang="cs-CZ" sz="2400" dirty="0">
                <a:sym typeface="Symbol" pitchFamily="18" charset="2"/>
              </a:rPr>
              <a:t>+ O  X</a:t>
            </a:r>
            <a:r>
              <a:rPr lang="cs-CZ" sz="2400" dirty="0">
                <a:sym typeface="Wingdings"/>
              </a:rPr>
              <a:t></a:t>
            </a:r>
            <a:r>
              <a:rPr lang="cs-CZ" sz="2400" dirty="0">
                <a:sym typeface="Symbol" pitchFamily="18" charset="2"/>
              </a:rPr>
              <a:t> + O</a:t>
            </a:r>
            <a:r>
              <a:rPr lang="cs-CZ" sz="2400" baseline="-25000" dirty="0">
                <a:sym typeface="Symbol" pitchFamily="18" charset="2"/>
              </a:rPr>
              <a:t>2</a:t>
            </a:r>
            <a:r>
              <a:rPr lang="cs-CZ" sz="2400" dirty="0">
                <a:sym typeface="Symbol" pitchFamily="18" charset="2"/>
              </a:rPr>
              <a:t>		 (6)</a:t>
            </a:r>
          </a:p>
          <a:p>
            <a:pPr indent="92075">
              <a:tabLst>
                <a:tab pos="1435100" algn="l"/>
                <a:tab pos="4102100" algn="l"/>
              </a:tabLst>
              <a:defRPr/>
            </a:pPr>
            <a:r>
              <a:rPr lang="cs-CZ" sz="2400" dirty="0">
                <a:solidFill>
                  <a:srgbClr val="0000FF"/>
                </a:solidFill>
                <a:sym typeface="Symbol" pitchFamily="18" charset="2"/>
              </a:rPr>
              <a:t>výsledná reakce tedy je</a:t>
            </a:r>
          </a:p>
          <a:p>
            <a:pPr algn="ctr">
              <a:tabLst>
                <a:tab pos="1435100" algn="l"/>
                <a:tab pos="4102100" algn="l"/>
              </a:tabLst>
              <a:defRPr/>
            </a:pPr>
            <a:endParaRPr lang="cs-CZ" sz="2400" dirty="0">
              <a:sym typeface="Symbol" pitchFamily="18" charset="2"/>
            </a:endParaRPr>
          </a:p>
          <a:p>
            <a:pPr algn="ctr">
              <a:tabLst>
                <a:tab pos="1435100" algn="l"/>
                <a:tab pos="4102100" algn="l"/>
              </a:tabLst>
              <a:defRPr/>
            </a:pPr>
            <a:r>
              <a:rPr lang="cs-CZ" sz="2400" dirty="0">
                <a:sym typeface="Symbol" pitchFamily="18" charset="2"/>
              </a:rPr>
              <a:t>O + </a:t>
            </a:r>
            <a:r>
              <a:rPr lang="cs-CZ" sz="2400" dirty="0"/>
              <a:t>O</a:t>
            </a:r>
            <a:r>
              <a:rPr lang="cs-CZ" sz="2400" baseline="-25000" dirty="0"/>
              <a:t>3</a:t>
            </a:r>
            <a:r>
              <a:rPr lang="cs-CZ" sz="2400" dirty="0">
                <a:sym typeface="Symbol" pitchFamily="18" charset="2"/>
              </a:rPr>
              <a:t>  2 O</a:t>
            </a:r>
            <a:r>
              <a:rPr lang="cs-CZ" sz="2400" baseline="-25000" dirty="0">
                <a:sym typeface="Symbol" pitchFamily="18" charset="2"/>
              </a:rPr>
              <a:t>2</a:t>
            </a:r>
            <a:r>
              <a:rPr lang="cs-CZ" sz="2400" dirty="0">
                <a:sym typeface="Symbol" pitchFamily="18" charset="2"/>
              </a:rPr>
              <a:t>		  (7)</a:t>
            </a:r>
          </a:p>
          <a:p>
            <a:pPr>
              <a:tabLst>
                <a:tab pos="1435100" algn="l"/>
                <a:tab pos="4102100" algn="l"/>
              </a:tabLst>
              <a:defRPr/>
            </a:pPr>
            <a:endParaRPr lang="cs-CZ" sz="2400" dirty="0">
              <a:solidFill>
                <a:srgbClr val="0000FF"/>
              </a:solidFill>
              <a:sym typeface="Symbol" pitchFamily="18" charset="2"/>
            </a:endParaRPr>
          </a:p>
          <a:p>
            <a:pPr marL="630238" indent="-538163" eaLnBrk="0" hangingPunct="0">
              <a:tabLst>
                <a:tab pos="1435100" algn="l"/>
                <a:tab pos="4102100" algn="l"/>
              </a:tabLst>
              <a:defRPr/>
            </a:pPr>
            <a:r>
              <a:rPr lang="cs-CZ" sz="2400" dirty="0">
                <a:solidFill>
                  <a:srgbClr val="0000FF"/>
                </a:solidFill>
              </a:rPr>
              <a:t>V reakcích (5, 6) má </a:t>
            </a:r>
            <a:r>
              <a:rPr lang="cs-CZ" sz="2400" dirty="0"/>
              <a:t>X charakter katalyzátoru</a:t>
            </a:r>
            <a:r>
              <a:rPr lang="cs-CZ" sz="2400" dirty="0">
                <a:solidFill>
                  <a:srgbClr val="0000FF"/>
                </a:solidFill>
              </a:rPr>
              <a:t>, tzn. nespotřebovává se, pouze urychluje celý proces. </a:t>
            </a:r>
          </a:p>
          <a:p>
            <a:pPr marL="630238" indent="-538163" eaLnBrk="0" hangingPunct="0">
              <a:tabLst>
                <a:tab pos="1435100" algn="l"/>
                <a:tab pos="4102100" algn="l"/>
              </a:tabLst>
              <a:defRPr/>
            </a:pPr>
            <a:r>
              <a:rPr lang="cs-CZ" sz="2400" dirty="0">
                <a:solidFill>
                  <a:srgbClr val="0000FF"/>
                </a:solidFill>
              </a:rPr>
              <a:t>X je zastoupeno zejména </a:t>
            </a:r>
            <a:r>
              <a:rPr lang="cs-CZ" sz="2400" dirty="0"/>
              <a:t>radikály H</a:t>
            </a:r>
            <a:r>
              <a:rPr lang="cs-CZ" sz="2400" dirty="0">
                <a:sym typeface="Wingdings"/>
              </a:rPr>
              <a:t></a:t>
            </a:r>
            <a:r>
              <a:rPr lang="cs-CZ" sz="2400" dirty="0"/>
              <a:t>, </a:t>
            </a:r>
            <a:r>
              <a:rPr lang="cs-CZ" sz="2400" dirty="0">
                <a:sym typeface="Wingdings"/>
              </a:rPr>
              <a:t></a:t>
            </a:r>
            <a:r>
              <a:rPr lang="cs-CZ" sz="2400" dirty="0"/>
              <a:t>OH, NO</a:t>
            </a:r>
            <a:r>
              <a:rPr lang="cs-CZ" sz="2400" dirty="0">
                <a:sym typeface="Wingdings"/>
              </a:rPr>
              <a:t></a:t>
            </a:r>
            <a:r>
              <a:rPr lang="cs-CZ" sz="2400" dirty="0"/>
              <a:t>, </a:t>
            </a:r>
            <a:r>
              <a:rPr lang="cs-CZ" sz="2400" dirty="0" err="1"/>
              <a:t>Cl</a:t>
            </a:r>
            <a:r>
              <a:rPr lang="cs-CZ" sz="2400" dirty="0">
                <a:sym typeface="Wingdings"/>
              </a:rPr>
              <a:t></a:t>
            </a:r>
            <a:r>
              <a:rPr lang="cs-CZ" sz="2400" dirty="0"/>
              <a:t>, </a:t>
            </a:r>
            <a:r>
              <a:rPr lang="cs-CZ" sz="2400" dirty="0" err="1"/>
              <a:t>Br</a:t>
            </a:r>
            <a:r>
              <a:rPr lang="cs-CZ" sz="2400" dirty="0">
                <a:sym typeface="Wingdings"/>
              </a:rPr>
              <a:t></a:t>
            </a:r>
            <a:r>
              <a:rPr lang="cs-CZ" sz="2400" dirty="0"/>
              <a:t>.</a:t>
            </a:r>
          </a:p>
          <a:p>
            <a:pPr marL="630238" indent="-538163" eaLnBrk="0" hangingPunct="0">
              <a:tabLst>
                <a:tab pos="1435100" algn="l"/>
                <a:tab pos="4102100" algn="l"/>
              </a:tabLst>
              <a:defRPr/>
            </a:pPr>
            <a:r>
              <a:rPr lang="cs-CZ" sz="2400" dirty="0">
                <a:solidFill>
                  <a:srgbClr val="0000FF"/>
                </a:solidFill>
              </a:rPr>
              <a:t>Nepatrná množství těchto látek způsobují </a:t>
            </a:r>
            <a:r>
              <a:rPr lang="cs-CZ" sz="2400" dirty="0"/>
              <a:t>masivní propad množství O</a:t>
            </a:r>
            <a:r>
              <a:rPr lang="cs-CZ" sz="2400" baseline="-25000" dirty="0"/>
              <a:t>3 </a:t>
            </a:r>
            <a:r>
              <a:rPr lang="cs-CZ" sz="2400" dirty="0"/>
              <a:t>ve stratosféře.</a:t>
            </a:r>
            <a:endParaRPr lang="cs-CZ" sz="2400" baseline="-25000" dirty="0"/>
          </a:p>
        </p:txBody>
      </p:sp>
    </p:spTree>
    <p:extLst>
      <p:ext uri="{BB962C8B-B14F-4D97-AF65-F5344CB8AC3E}">
        <p14:creationId xmlns:p14="http://schemas.microsoft.com/office/powerpoint/2010/main" val="18028597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AA2CABD2-0FBF-466E-966C-458BBAD0EF48}"/>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524000" y="1"/>
            <a:ext cx="6877050" cy="6842125"/>
          </a:xfrm>
          <a:noFill/>
          <a:ln>
            <a:no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2291" name="Object 3">
            <a:extLst>
              <a:ext uri="{FF2B5EF4-FFF2-40B4-BE49-F238E27FC236}">
                <a16:creationId xmlns:a16="http://schemas.microsoft.com/office/drawing/2014/main" id="{106BBAE2-66E3-4CE0-A49A-05A81386FEEC}"/>
              </a:ext>
            </a:extLst>
          </p:cNvPr>
          <p:cNvGraphicFramePr>
            <a:graphicFrameLocks noGrp="1" noChangeAspect="1"/>
          </p:cNvGraphicFramePr>
          <p:nvPr>
            <p:ph sz="quarter" idx="2"/>
          </p:nvPr>
        </p:nvGraphicFramePr>
        <p:xfrm>
          <a:off x="8328026" y="1484313"/>
          <a:ext cx="2339975" cy="1782762"/>
        </p:xfrm>
        <a:graphic>
          <a:graphicData uri="http://schemas.openxmlformats.org/presentationml/2006/ole">
            <mc:AlternateContent xmlns:mc="http://schemas.openxmlformats.org/markup-compatibility/2006">
              <mc:Choice xmlns:v="urn:schemas-microsoft-com:vml" Requires="v">
                <p:oleObj name="Photo Editor Photo" r:id="rId4" imgW="5238095" imgH="3990476" progId="MSPhotoEd.3">
                  <p:embed/>
                </p:oleObj>
              </mc:Choice>
              <mc:Fallback>
                <p:oleObj name="Photo Editor Photo" r:id="rId4" imgW="5238095" imgH="3990476" progId="MSPhotoEd.3">
                  <p:embed/>
                  <p:pic>
                    <p:nvPicPr>
                      <p:cNvPr id="12291" name="Object 3">
                        <a:extLst>
                          <a:ext uri="{FF2B5EF4-FFF2-40B4-BE49-F238E27FC236}">
                            <a16:creationId xmlns:a16="http://schemas.microsoft.com/office/drawing/2014/main" id="{106BBAE2-66E3-4CE0-A49A-05A81386FE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8026" y="1484313"/>
                        <a:ext cx="2339975" cy="178276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292" name="Rectangle 4">
            <a:extLst>
              <a:ext uri="{FF2B5EF4-FFF2-40B4-BE49-F238E27FC236}">
                <a16:creationId xmlns:a16="http://schemas.microsoft.com/office/drawing/2014/main" id="{D97CF9E4-83F0-45AB-A419-B0939D9251B7}"/>
              </a:ext>
            </a:extLst>
          </p:cNvPr>
          <p:cNvSpPr>
            <a:spLocks noRot="1" noChangeArrowheads="1"/>
          </p:cNvSpPr>
          <p:nvPr/>
        </p:nvSpPr>
        <p:spPr bwMode="auto">
          <a:xfrm>
            <a:off x="7967664" y="1"/>
            <a:ext cx="255587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r" eaLnBrk="1" hangingPunct="1">
              <a:spcBef>
                <a:spcPct val="20000"/>
              </a:spcBef>
            </a:pPr>
            <a:r>
              <a:rPr lang="cs-CZ" altLang="cs-CZ" sz="2400" dirty="0">
                <a:latin typeface="Arial" panose="020B0604020202020204" pitchFamily="34" charset="0"/>
              </a:rPr>
              <a:t>Atmosféra – vznik a zánik ozonu</a:t>
            </a:r>
            <a:endParaRPr lang="en-US" altLang="cs-CZ" sz="2400" dirty="0">
              <a:latin typeface="Arial" panose="020B0604020202020204" pitchFamily="34" charset="0"/>
            </a:endParaRPr>
          </a:p>
        </p:txBody>
      </p:sp>
      <p:pic>
        <p:nvPicPr>
          <p:cNvPr id="12293" name="Picture 5" descr="Ozocrea">
            <a:extLst>
              <a:ext uri="{FF2B5EF4-FFF2-40B4-BE49-F238E27FC236}">
                <a16:creationId xmlns:a16="http://schemas.microsoft.com/office/drawing/2014/main" id="{4C3231C9-8DBC-4C41-842C-9BF45152CDA8}"/>
              </a:ext>
            </a:extLst>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bwMode="auto">
          <a:xfrm>
            <a:off x="8256588" y="4076701"/>
            <a:ext cx="2411412" cy="2271713"/>
          </a:xfrm>
          <a:noFill/>
          <a:ln>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780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a:extLst>
              <a:ext uri="{FF2B5EF4-FFF2-40B4-BE49-F238E27FC236}">
                <a16:creationId xmlns:a16="http://schemas.microsoft.com/office/drawing/2014/main" id="{7E51A793-FD61-4F21-9796-A1EC6B1DAFF2}"/>
              </a:ext>
            </a:extLst>
          </p:cNvPr>
          <p:cNvSpPr>
            <a:spLocks noChangeArrowheads="1"/>
          </p:cNvSpPr>
          <p:nvPr/>
        </p:nvSpPr>
        <p:spPr bwMode="auto">
          <a:xfrm>
            <a:off x="1524000" y="2333625"/>
            <a:ext cx="18415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br>
              <a:rPr kumimoji="0" lang="cs-CZ" altLang="cs-CZ" sz="800" b="0">
                <a:solidFill>
                  <a:schemeClr val="tx1"/>
                </a:solidFill>
                <a:latin typeface="Arial" panose="020B0604020202020204" pitchFamily="34" charset="0"/>
              </a:rPr>
            </a:br>
            <a:endParaRPr kumimoji="0" lang="cs-CZ" altLang="cs-CZ" sz="1800" b="0">
              <a:solidFill>
                <a:schemeClr val="tx1"/>
              </a:solidFill>
              <a:latin typeface="Arial" panose="020B0604020202020204" pitchFamily="34" charset="0"/>
            </a:endParaRPr>
          </a:p>
          <a:p>
            <a:endParaRPr kumimoji="0" lang="cs-CZ" altLang="cs-CZ" sz="1800" b="0">
              <a:solidFill>
                <a:schemeClr val="tx1"/>
              </a:solidFill>
              <a:latin typeface="Arial" panose="020B0604020202020204" pitchFamily="34" charset="0"/>
            </a:endParaRPr>
          </a:p>
        </p:txBody>
      </p:sp>
      <p:sp>
        <p:nvSpPr>
          <p:cNvPr id="9219" name="Text Box 10">
            <a:extLst>
              <a:ext uri="{FF2B5EF4-FFF2-40B4-BE49-F238E27FC236}">
                <a16:creationId xmlns:a16="http://schemas.microsoft.com/office/drawing/2014/main" id="{A560CB4C-0340-4276-9C83-C9241C62722C}"/>
              </a:ext>
            </a:extLst>
          </p:cNvPr>
          <p:cNvSpPr txBox="1">
            <a:spLocks noChangeArrowheads="1"/>
          </p:cNvSpPr>
          <p:nvPr/>
        </p:nvSpPr>
        <p:spPr bwMode="auto">
          <a:xfrm>
            <a:off x="1077192" y="1443841"/>
            <a:ext cx="1039090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r>
              <a:rPr kumimoji="0" lang="cs-CZ" altLang="cs-CZ" sz="2400" dirty="0">
                <a:solidFill>
                  <a:srgbClr val="0000FF"/>
                </a:solidFill>
                <a:latin typeface="Arial" panose="020B0604020202020204" pitchFamily="34" charset="0"/>
              </a:rPr>
              <a:t>Naopak soubor hrubých částic, větších než 0,5 </a:t>
            </a:r>
            <a:r>
              <a:rPr kumimoji="0" lang="cs-CZ" altLang="cs-CZ" sz="2400" dirty="0">
                <a:solidFill>
                  <a:srgbClr val="0000FF"/>
                </a:solidFill>
                <a:latin typeface="Symbol" panose="05050102010706020507" pitchFamily="18" charset="2"/>
              </a:rPr>
              <a:t>m</a:t>
            </a:r>
            <a:r>
              <a:rPr kumimoji="0" lang="cs-CZ" altLang="cs-CZ" sz="2400" dirty="0">
                <a:solidFill>
                  <a:srgbClr val="0000FF"/>
                </a:solidFill>
                <a:latin typeface="Arial" panose="020B0604020202020204" pitchFamily="34" charset="0"/>
              </a:rPr>
              <a:t>m, vzniklých působením mechanických sil na mateřskou pevnou hmotu, označujeme jako</a:t>
            </a:r>
            <a:r>
              <a:rPr kumimoji="0" lang="cs-CZ" altLang="cs-CZ" sz="2400" dirty="0">
                <a:solidFill>
                  <a:schemeClr val="tx1"/>
                </a:solidFill>
                <a:latin typeface="Arial" panose="020B0604020202020204" pitchFamily="34" charset="0"/>
              </a:rPr>
              <a:t> </a:t>
            </a:r>
            <a:r>
              <a:rPr kumimoji="0" lang="cs-CZ" altLang="cs-CZ" sz="2400" u="sng" dirty="0">
                <a:latin typeface="Arial" panose="020B0604020202020204" pitchFamily="34" charset="0"/>
              </a:rPr>
              <a:t>prach</a:t>
            </a:r>
            <a:r>
              <a:rPr kumimoji="0" lang="cs-CZ" altLang="cs-CZ" sz="2400" dirty="0">
                <a:latin typeface="Arial" panose="020B0604020202020204" pitchFamily="34" charset="0"/>
              </a:rPr>
              <a:t>,</a:t>
            </a:r>
            <a:r>
              <a:rPr kumimoji="0" lang="cs-CZ" altLang="cs-CZ" sz="2400"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podobně jako</a:t>
            </a:r>
            <a:r>
              <a:rPr kumimoji="0" lang="cs-CZ" altLang="cs-CZ" sz="2400" dirty="0">
                <a:solidFill>
                  <a:schemeClr val="tx1"/>
                </a:solidFill>
                <a:latin typeface="Arial" panose="020B0604020202020204" pitchFamily="34" charset="0"/>
              </a:rPr>
              <a:t> </a:t>
            </a:r>
            <a:r>
              <a:rPr kumimoji="0" lang="cs-CZ" altLang="cs-CZ" sz="2400" u="sng" dirty="0">
                <a:latin typeface="Arial" panose="020B0604020202020204" pitchFamily="34" charset="0"/>
              </a:rPr>
              <a:t>sprej </a:t>
            </a:r>
            <a:r>
              <a:rPr kumimoji="0" lang="cs-CZ" altLang="cs-CZ" sz="2400" dirty="0">
                <a:solidFill>
                  <a:srgbClr val="0000FF"/>
                </a:solidFill>
                <a:latin typeface="Arial" panose="020B0604020202020204" pitchFamily="34" charset="0"/>
              </a:rPr>
              <a:t>nebo</a:t>
            </a:r>
            <a:r>
              <a:rPr kumimoji="0" lang="cs-CZ" altLang="cs-CZ" sz="2400" dirty="0">
                <a:solidFill>
                  <a:schemeClr val="tx1"/>
                </a:solidFill>
                <a:latin typeface="Arial" panose="020B0604020202020204" pitchFamily="34" charset="0"/>
              </a:rPr>
              <a:t> </a:t>
            </a:r>
            <a:r>
              <a:rPr kumimoji="0" lang="cs-CZ" altLang="cs-CZ" sz="2400" u="sng" dirty="0">
                <a:latin typeface="Arial" panose="020B0604020202020204" pitchFamily="34" charset="0"/>
              </a:rPr>
              <a:t>tříšť</a:t>
            </a:r>
            <a:r>
              <a:rPr kumimoji="0" lang="cs-CZ" altLang="cs-CZ" sz="2400" dirty="0">
                <a:latin typeface="Arial" panose="020B0604020202020204" pitchFamily="34" charset="0"/>
              </a:rPr>
              <a:t>,</a:t>
            </a:r>
            <a:r>
              <a:rPr kumimoji="0" lang="cs-CZ" altLang="cs-CZ" sz="2400"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které vznikají působením mechanických sil na kapalinu. </a:t>
            </a:r>
          </a:p>
          <a:p>
            <a:pPr eaLnBrk="1" hangingPunct="1">
              <a:spcBef>
                <a:spcPct val="50000"/>
              </a:spcBef>
            </a:pPr>
            <a:r>
              <a:rPr kumimoji="0" lang="cs-CZ" altLang="cs-CZ" sz="2400" u="sng" dirty="0">
                <a:latin typeface="Arial" panose="020B0604020202020204" pitchFamily="34" charset="0"/>
              </a:rPr>
              <a:t>Smog</a:t>
            </a:r>
            <a:r>
              <a:rPr kumimoji="0" lang="cs-CZ" altLang="cs-CZ" sz="2400" u="sng" dirty="0">
                <a:solidFill>
                  <a:schemeClr val="tx1"/>
                </a:solidFill>
                <a:latin typeface="Arial" panose="020B0604020202020204" pitchFamily="34" charset="0"/>
              </a:rPr>
              <a:t> </a:t>
            </a:r>
            <a:r>
              <a:rPr kumimoji="0" lang="cs-CZ" altLang="cs-CZ" sz="2400" dirty="0">
                <a:solidFill>
                  <a:srgbClr val="0000FF"/>
                </a:solidFill>
                <a:latin typeface="Arial" panose="020B0604020202020204" pitchFamily="34" charset="0"/>
              </a:rPr>
              <a:t>je obecný termín označující viditelné znečištění atmosféry zejména v městských oblastech. </a:t>
            </a:r>
          </a:p>
          <a:p>
            <a:pPr eaLnBrk="1" hangingPunct="1">
              <a:spcBef>
                <a:spcPct val="50000"/>
              </a:spcBef>
            </a:pPr>
            <a:r>
              <a:rPr kumimoji="0" lang="cs-CZ" altLang="cs-CZ" sz="2400" dirty="0">
                <a:solidFill>
                  <a:srgbClr val="0000FF"/>
                </a:solidFill>
                <a:latin typeface="Arial" panose="020B0604020202020204" pitchFamily="34" charset="0"/>
              </a:rPr>
              <a:t>Termín vznikl složením slov smoke-fog (kouř-mlha). </a:t>
            </a:r>
          </a:p>
          <a:p>
            <a:pPr eaLnBrk="1" hangingPunct="1">
              <a:spcBef>
                <a:spcPct val="50000"/>
              </a:spcBef>
            </a:pPr>
            <a:r>
              <a:rPr kumimoji="0" lang="cs-CZ" altLang="cs-CZ" sz="2400" u="sng" dirty="0">
                <a:latin typeface="Arial" panose="020B0604020202020204" pitchFamily="34" charset="0"/>
              </a:rPr>
              <a:t>Aerosol fotochemického smogu tvoří kapalné nebo pevné částice obvykle menší než 2 </a:t>
            </a:r>
            <a:r>
              <a:rPr kumimoji="0" lang="cs-CZ" altLang="cs-CZ" sz="2400" u="sng" dirty="0">
                <a:latin typeface="Symbol" panose="05050102010706020507" pitchFamily="18" charset="2"/>
              </a:rPr>
              <a:t>m</a:t>
            </a:r>
            <a:r>
              <a:rPr kumimoji="0" lang="cs-CZ" altLang="cs-CZ" sz="2400" u="sng" dirty="0">
                <a:latin typeface="Arial" panose="020B0604020202020204" pitchFamily="34" charset="0"/>
              </a:rPr>
              <a:t>m.</a:t>
            </a:r>
          </a:p>
        </p:txBody>
      </p:sp>
      <p:sp>
        <p:nvSpPr>
          <p:cNvPr id="9220" name="Text Box 2">
            <a:extLst>
              <a:ext uri="{FF2B5EF4-FFF2-40B4-BE49-F238E27FC236}">
                <a16:creationId xmlns:a16="http://schemas.microsoft.com/office/drawing/2014/main" id="{296C304C-64B7-44B2-959E-F875D732DE90}"/>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Atmosférické aerosoly</a:t>
            </a:r>
          </a:p>
        </p:txBody>
      </p:sp>
    </p:spTree>
    <p:extLst>
      <p:ext uri="{BB962C8B-B14F-4D97-AF65-F5344CB8AC3E}">
        <p14:creationId xmlns:p14="http://schemas.microsoft.com/office/powerpoint/2010/main" val="22661923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a:extLst>
              <a:ext uri="{FF2B5EF4-FFF2-40B4-BE49-F238E27FC236}">
                <a16:creationId xmlns:a16="http://schemas.microsoft.com/office/drawing/2014/main" id="{27C335D9-DEE8-49FC-A8DC-484E177DF514}"/>
              </a:ext>
            </a:extLst>
          </p:cNvPr>
          <p:cNvSpPr txBox="1">
            <a:spLocks noChangeArrowheads="1"/>
          </p:cNvSpPr>
          <p:nvPr/>
        </p:nvSpPr>
        <p:spPr bwMode="auto">
          <a:xfrm>
            <a:off x="1524000" y="188913"/>
            <a:ext cx="9036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Obsah ozonu v atmosféře</a:t>
            </a:r>
          </a:p>
        </p:txBody>
      </p:sp>
      <p:sp>
        <p:nvSpPr>
          <p:cNvPr id="14339" name="Text Box 3">
            <a:extLst>
              <a:ext uri="{FF2B5EF4-FFF2-40B4-BE49-F238E27FC236}">
                <a16:creationId xmlns:a16="http://schemas.microsoft.com/office/drawing/2014/main" id="{44820B39-A343-42F8-B833-C5BE0E5672AA}"/>
              </a:ext>
            </a:extLst>
          </p:cNvPr>
          <p:cNvSpPr txBox="1">
            <a:spLocks noChangeArrowheads="1"/>
          </p:cNvSpPr>
          <p:nvPr/>
        </p:nvSpPr>
        <p:spPr bwMode="auto">
          <a:xfrm>
            <a:off x="695325" y="853192"/>
            <a:ext cx="989989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3888" indent="-538163"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spcBef>
                <a:spcPct val="50000"/>
              </a:spcBef>
            </a:pPr>
            <a:r>
              <a:rPr kumimoji="0" lang="cs-CZ" altLang="cs-CZ" sz="2400" dirty="0">
                <a:solidFill>
                  <a:srgbClr val="0000FF"/>
                </a:solidFill>
                <a:latin typeface="Arial" panose="020B0604020202020204" pitchFamily="34" charset="0"/>
              </a:rPr>
              <a:t>Množství ozonu v atmosféře vyjadřujeme také pomoci Dobsonových jednotek (Dobson Unit, DU) – 100 DU odpovídá vrstvě ozónu o tloušťce 1 mm</a:t>
            </a:r>
          </a:p>
        </p:txBody>
      </p:sp>
      <p:graphicFrame>
        <p:nvGraphicFramePr>
          <p:cNvPr id="14340" name="Object 4">
            <a:extLst>
              <a:ext uri="{FF2B5EF4-FFF2-40B4-BE49-F238E27FC236}">
                <a16:creationId xmlns:a16="http://schemas.microsoft.com/office/drawing/2014/main" id="{B42AB185-B5D1-402B-9FDF-A25E5D7FFDB2}"/>
              </a:ext>
            </a:extLst>
          </p:cNvPr>
          <p:cNvGraphicFramePr>
            <a:graphicFrameLocks noGrp="1" noChangeAspect="1"/>
          </p:cNvGraphicFramePr>
          <p:nvPr>
            <p:ph sz="half" idx="2"/>
            <p:extLst>
              <p:ext uri="{D42A27DB-BD31-4B8C-83A1-F6EECF244321}">
                <p14:modId xmlns:p14="http://schemas.microsoft.com/office/powerpoint/2010/main" val="1405697119"/>
              </p:ext>
            </p:extLst>
          </p:nvPr>
        </p:nvGraphicFramePr>
        <p:xfrm>
          <a:off x="3287713" y="2133600"/>
          <a:ext cx="5689600" cy="3900488"/>
        </p:xfrm>
        <a:graphic>
          <a:graphicData uri="http://schemas.openxmlformats.org/presentationml/2006/ole">
            <mc:AlternateContent xmlns:mc="http://schemas.openxmlformats.org/markup-compatibility/2006">
              <mc:Choice xmlns:v="urn:schemas-microsoft-com:vml" Requires="v">
                <p:oleObj name="Photo Editor Photo" r:id="rId3" imgW="5238095" imgH="3591426" progId="MSPhotoEd.3">
                  <p:embed/>
                </p:oleObj>
              </mc:Choice>
              <mc:Fallback>
                <p:oleObj name="Photo Editor Photo" r:id="rId3" imgW="5238095" imgH="3591426" progId="MSPhotoEd.3">
                  <p:embed/>
                  <p:pic>
                    <p:nvPicPr>
                      <p:cNvPr id="14340" name="Object 4">
                        <a:extLst>
                          <a:ext uri="{FF2B5EF4-FFF2-40B4-BE49-F238E27FC236}">
                            <a16:creationId xmlns:a16="http://schemas.microsoft.com/office/drawing/2014/main" id="{B42AB185-B5D1-402B-9FDF-A25E5D7FFD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7713" y="2133600"/>
                        <a:ext cx="5689600" cy="3900488"/>
                      </a:xfrm>
                      <a:prstGeom prst="rect">
                        <a:avLst/>
                      </a:prstGeom>
                      <a:noFill/>
                      <a:ln w="9525">
                        <a:noFill/>
                        <a:miter lim="800000"/>
                        <a:headEnd/>
                        <a:tailEnd/>
                      </a:ln>
                      <a:effectLst/>
                    </p:spPr>
                  </p:pic>
                </p:oleObj>
              </mc:Fallback>
            </mc:AlternateContent>
          </a:graphicData>
        </a:graphic>
      </p:graphicFrame>
    </p:spTree>
    <p:extLst>
      <p:ext uri="{BB962C8B-B14F-4D97-AF65-F5344CB8AC3E}">
        <p14:creationId xmlns:p14="http://schemas.microsoft.com/office/powerpoint/2010/main" val="29374730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IBCAO_betamap">
            <a:extLst>
              <a:ext uri="{FF2B5EF4-FFF2-40B4-BE49-F238E27FC236}">
                <a16:creationId xmlns:a16="http://schemas.microsoft.com/office/drawing/2014/main" id="{7F16F913-6D4C-4562-AC5E-1336594B7B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2026" y="1052513"/>
            <a:ext cx="4424363" cy="504031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67587" name="Picture 3" descr="naspolar">
            <a:extLst>
              <a:ext uri="{FF2B5EF4-FFF2-40B4-BE49-F238E27FC236}">
                <a16:creationId xmlns:a16="http://schemas.microsoft.com/office/drawing/2014/main" id="{8C6B279A-0284-4146-9F3D-A7041B889D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8" y="2781301"/>
            <a:ext cx="338455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4" descr="arctpolic4">
            <a:extLst>
              <a:ext uri="{FF2B5EF4-FFF2-40B4-BE49-F238E27FC236}">
                <a16:creationId xmlns:a16="http://schemas.microsoft.com/office/drawing/2014/main" id="{AB86BBB9-C5A0-4910-A972-2B8EA7E58C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3388" y="981076"/>
            <a:ext cx="3097212"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Text Box 5">
            <a:extLst>
              <a:ext uri="{FF2B5EF4-FFF2-40B4-BE49-F238E27FC236}">
                <a16:creationId xmlns:a16="http://schemas.microsoft.com/office/drawing/2014/main" id="{5858F3F1-A236-4DF9-B616-AE46CF0DD226}"/>
              </a:ext>
            </a:extLst>
          </p:cNvPr>
          <p:cNvSpPr txBox="1">
            <a:spLocks noChangeArrowheads="1"/>
          </p:cNvSpPr>
          <p:nvPr/>
        </p:nvSpPr>
        <p:spPr bwMode="auto">
          <a:xfrm>
            <a:off x="2424114" y="188913"/>
            <a:ext cx="7273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Možné dopady UV radiace</a:t>
            </a:r>
          </a:p>
        </p:txBody>
      </p:sp>
    </p:spTree>
    <p:extLst>
      <p:ext uri="{BB962C8B-B14F-4D97-AF65-F5344CB8AC3E}">
        <p14:creationId xmlns:p14="http://schemas.microsoft.com/office/powerpoint/2010/main" val="3268743616"/>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490" name="Object 2">
            <a:extLst>
              <a:ext uri="{FF2B5EF4-FFF2-40B4-BE49-F238E27FC236}">
                <a16:creationId xmlns:a16="http://schemas.microsoft.com/office/drawing/2014/main" id="{D9F3E3D1-C73F-4DD7-86CA-5450558A6F25}"/>
              </a:ext>
            </a:extLst>
          </p:cNvPr>
          <p:cNvGraphicFramePr>
            <a:graphicFrameLocks noChangeAspect="1"/>
          </p:cNvGraphicFramePr>
          <p:nvPr/>
        </p:nvGraphicFramePr>
        <p:xfrm>
          <a:off x="1703389" y="1052514"/>
          <a:ext cx="5432425" cy="3832225"/>
        </p:xfrm>
        <a:graphic>
          <a:graphicData uri="http://schemas.openxmlformats.org/presentationml/2006/ole">
            <mc:AlternateContent xmlns:mc="http://schemas.openxmlformats.org/markup-compatibility/2006">
              <mc:Choice xmlns:v="urn:schemas-microsoft-com:vml" Requires="v">
                <p:oleObj name="Photo Editor Photo" r:id="rId3" imgW="5238095" imgH="3696216" progId="MSPhotoEd.3">
                  <p:embed/>
                </p:oleObj>
              </mc:Choice>
              <mc:Fallback>
                <p:oleObj name="Photo Editor Photo" r:id="rId3" imgW="5238095" imgH="3696216" progId="MSPhotoEd.3">
                  <p:embed/>
                  <p:pic>
                    <p:nvPicPr>
                      <p:cNvPr id="63490" name="Object 2">
                        <a:extLst>
                          <a:ext uri="{FF2B5EF4-FFF2-40B4-BE49-F238E27FC236}">
                            <a16:creationId xmlns:a16="http://schemas.microsoft.com/office/drawing/2014/main" id="{D9F3E3D1-C73F-4DD7-86CA-5450558A6F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9" y="1052514"/>
                        <a:ext cx="5432425" cy="38322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3491" name="Picture 3" descr="Ozoneoct702">
            <a:extLst>
              <a:ext uri="{FF2B5EF4-FFF2-40B4-BE49-F238E27FC236}">
                <a16:creationId xmlns:a16="http://schemas.microsoft.com/office/drawing/2014/main" id="{50F263DC-4AF2-4183-83D7-822A3C8B4F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8525" y="1052513"/>
            <a:ext cx="3240088" cy="38163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3492" name="Text Box 5">
            <a:extLst>
              <a:ext uri="{FF2B5EF4-FFF2-40B4-BE49-F238E27FC236}">
                <a16:creationId xmlns:a16="http://schemas.microsoft.com/office/drawing/2014/main" id="{19359BA0-5BA2-4058-A224-7E76A10B13B6}"/>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Ozonová vrstva a působení UV záření</a:t>
            </a:r>
          </a:p>
        </p:txBody>
      </p:sp>
    </p:spTree>
    <p:extLst>
      <p:ext uri="{BB962C8B-B14F-4D97-AF65-F5344CB8AC3E}">
        <p14:creationId xmlns:p14="http://schemas.microsoft.com/office/powerpoint/2010/main" val="2487347474"/>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a:extLst>
              <a:ext uri="{FF2B5EF4-FFF2-40B4-BE49-F238E27FC236}">
                <a16:creationId xmlns:a16="http://schemas.microsoft.com/office/drawing/2014/main" id="{8A5BD6D4-5887-4393-82B7-D43665BD87E5}"/>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2910683" y="1266131"/>
            <a:ext cx="3502025" cy="5027612"/>
          </a:xfrm>
          <a:noFill/>
          <a:ln>
            <a:noFill/>
            <a:miter lim="800000"/>
            <a:headEnd/>
            <a:tailEnd/>
          </a:ln>
          <a:extLst>
            <a:ext uri="{909E8E84-426E-40DD-AFC4-6F175D3DCCD1}">
              <a14:hiddenFill xmlns:a14="http://schemas.microsoft.com/office/drawing/2010/main">
                <a:solidFill>
                  <a:srgbClr val="FFFFFF"/>
                </a:solidFill>
              </a14:hiddenFill>
            </a:ext>
          </a:extLst>
        </p:spPr>
      </p:pic>
      <p:pic>
        <p:nvPicPr>
          <p:cNvPr id="68611" name="Picture 3" descr="radiation_anim2">
            <a:extLst>
              <a:ext uri="{FF2B5EF4-FFF2-40B4-BE49-F238E27FC236}">
                <a16:creationId xmlns:a16="http://schemas.microsoft.com/office/drawing/2014/main" id="{D625AEE7-E3C0-45BB-9A8A-0741B0B4D806}"/>
              </a:ext>
            </a:extLst>
          </p:cNvPr>
          <p:cNvPicPr>
            <a:picLocks noGrp="1" noChangeAspect="1" noChangeArrowheads="1" noCrop="1"/>
          </p:cNvPicPr>
          <p:nvPr>
            <p:ph sz="quarter" idx="2"/>
          </p:nvPr>
        </p:nvPicPr>
        <p:blipFill>
          <a:blip r:embed="rId4">
            <a:extLst>
              <a:ext uri="{28A0092B-C50C-407E-A947-70E740481C1C}">
                <a14:useLocalDpi xmlns:a14="http://schemas.microsoft.com/office/drawing/2010/main" val="0"/>
              </a:ext>
            </a:extLst>
          </a:blip>
          <a:srcRect/>
          <a:stretch>
            <a:fillRect/>
          </a:stretch>
        </p:blipFill>
        <p:spPr bwMode="auto">
          <a:xfrm>
            <a:off x="8183564" y="4032251"/>
            <a:ext cx="2268537" cy="1997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4" descr="php2">
            <a:extLst>
              <a:ext uri="{FF2B5EF4-FFF2-40B4-BE49-F238E27FC236}">
                <a16:creationId xmlns:a16="http://schemas.microsoft.com/office/drawing/2014/main" id="{6F0E3612-9676-40C9-A30B-D467FD1C79EA}"/>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bwMode="auto">
          <a:xfrm>
            <a:off x="1703388" y="4797425"/>
            <a:ext cx="819150" cy="800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Text Box 5">
            <a:extLst>
              <a:ext uri="{FF2B5EF4-FFF2-40B4-BE49-F238E27FC236}">
                <a16:creationId xmlns:a16="http://schemas.microsoft.com/office/drawing/2014/main" id="{6DA887BB-3134-4EC2-A5EE-2393227BD361}"/>
              </a:ext>
            </a:extLst>
          </p:cNvPr>
          <p:cNvSpPr txBox="1">
            <a:spLocks noChangeArrowheads="1"/>
          </p:cNvSpPr>
          <p:nvPr/>
        </p:nvSpPr>
        <p:spPr bwMode="auto">
          <a:xfrm>
            <a:off x="2333625" y="150756"/>
            <a:ext cx="81184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Ozonová vrstva a působení UV záření</a:t>
            </a:r>
          </a:p>
        </p:txBody>
      </p:sp>
      <p:pic>
        <p:nvPicPr>
          <p:cNvPr id="68614" name="Picture 6" descr="php3">
            <a:extLst>
              <a:ext uri="{FF2B5EF4-FFF2-40B4-BE49-F238E27FC236}">
                <a16:creationId xmlns:a16="http://schemas.microsoft.com/office/drawing/2014/main" id="{3FE16A28-8730-4638-B708-369D368DC106}"/>
              </a:ext>
            </a:extLst>
          </p:cNvPr>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bwMode="auto">
          <a:xfrm>
            <a:off x="8472488" y="1052514"/>
            <a:ext cx="717550" cy="727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7" descr="krill">
            <a:extLst>
              <a:ext uri="{FF2B5EF4-FFF2-40B4-BE49-F238E27FC236}">
                <a16:creationId xmlns:a16="http://schemas.microsoft.com/office/drawing/2014/main" id="{B036AE1B-4555-4CFF-8DA3-F12F1EA611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27800" y="1052513"/>
            <a:ext cx="106203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6" name="Picture 8" descr="peng">
            <a:extLst>
              <a:ext uri="{FF2B5EF4-FFF2-40B4-BE49-F238E27FC236}">
                <a16:creationId xmlns:a16="http://schemas.microsoft.com/office/drawing/2014/main" id="{FCEF3844-8340-4DDE-ADBF-4B883B32E1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80326" y="1989139"/>
            <a:ext cx="2505075"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7" name="Picture 9" descr="dnastranda_gl">
            <a:extLst>
              <a:ext uri="{FF2B5EF4-FFF2-40B4-BE49-F238E27FC236}">
                <a16:creationId xmlns:a16="http://schemas.microsoft.com/office/drawing/2014/main" id="{664DC36A-1875-4493-86E7-F17B5FC4DE7B}"/>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703388" y="981076"/>
            <a:ext cx="849312"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8" name="Picture 10" descr="php2">
            <a:extLst>
              <a:ext uri="{FF2B5EF4-FFF2-40B4-BE49-F238E27FC236}">
                <a16:creationId xmlns:a16="http://schemas.microsoft.com/office/drawing/2014/main" id="{B459A66D-2B13-4540-A937-739B34A96A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0326" y="1052513"/>
            <a:ext cx="75247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39210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1027">
            <a:extLst>
              <a:ext uri="{FF2B5EF4-FFF2-40B4-BE49-F238E27FC236}">
                <a16:creationId xmlns:a16="http://schemas.microsoft.com/office/drawing/2014/main" id="{7F04EDAD-2F00-447B-A93C-BF70000E5937}"/>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Freony</a:t>
            </a:r>
          </a:p>
        </p:txBody>
      </p:sp>
      <p:sp>
        <p:nvSpPr>
          <p:cNvPr id="16387" name="Text Box 1028">
            <a:extLst>
              <a:ext uri="{FF2B5EF4-FFF2-40B4-BE49-F238E27FC236}">
                <a16:creationId xmlns:a16="http://schemas.microsoft.com/office/drawing/2014/main" id="{332EB0EF-E3BF-479D-940D-1B48D6159E19}"/>
              </a:ext>
            </a:extLst>
          </p:cNvPr>
          <p:cNvSpPr txBox="1">
            <a:spLocks noChangeArrowheads="1"/>
          </p:cNvSpPr>
          <p:nvPr/>
        </p:nvSpPr>
        <p:spPr bwMode="auto">
          <a:xfrm>
            <a:off x="1703389" y="908050"/>
            <a:ext cx="8785225"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30238" indent="-538163" eaLnBrk="0" hangingPunct="0">
              <a:tabLst>
                <a:tab pos="2959100" algn="l"/>
                <a:tab pos="4483100" algn="l"/>
              </a:tabLst>
              <a:defRPr kumimoji="1" sz="2800" b="1">
                <a:solidFill>
                  <a:srgbClr val="FF0000"/>
                </a:solidFill>
                <a:latin typeface="Garamond" panose="02020404030301010803" pitchFamily="18" charset="0"/>
              </a:defRPr>
            </a:lvl1pPr>
            <a:lvl2pPr marL="742950" indent="-285750" eaLnBrk="0" hangingPunct="0">
              <a:tabLst>
                <a:tab pos="2959100" algn="l"/>
                <a:tab pos="4483100" algn="l"/>
              </a:tabLst>
              <a:defRPr kumimoji="1" sz="2800" b="1">
                <a:solidFill>
                  <a:srgbClr val="FF0000"/>
                </a:solidFill>
                <a:latin typeface="Garamond" panose="02020404030301010803" pitchFamily="18" charset="0"/>
              </a:defRPr>
            </a:lvl2pPr>
            <a:lvl3pPr marL="1143000" indent="-228600" eaLnBrk="0" hangingPunct="0">
              <a:tabLst>
                <a:tab pos="2959100" algn="l"/>
                <a:tab pos="4483100" algn="l"/>
              </a:tabLst>
              <a:defRPr kumimoji="1" sz="2800" b="1">
                <a:solidFill>
                  <a:srgbClr val="FF0000"/>
                </a:solidFill>
                <a:latin typeface="Garamond" panose="02020404030301010803" pitchFamily="18" charset="0"/>
              </a:defRPr>
            </a:lvl3pPr>
            <a:lvl4pPr marL="1600200" indent="-228600" eaLnBrk="0" hangingPunct="0">
              <a:tabLst>
                <a:tab pos="2959100" algn="l"/>
                <a:tab pos="4483100" algn="l"/>
              </a:tabLst>
              <a:defRPr kumimoji="1" sz="2800" b="1">
                <a:solidFill>
                  <a:srgbClr val="FF0000"/>
                </a:solidFill>
                <a:latin typeface="Garamond" panose="02020404030301010803" pitchFamily="18" charset="0"/>
              </a:defRPr>
            </a:lvl4pPr>
            <a:lvl5pPr marL="2057400" indent="-228600" eaLnBrk="0" hangingPunct="0">
              <a:tabLst>
                <a:tab pos="2959100" algn="l"/>
                <a:tab pos="4483100" algn="l"/>
              </a:tabLst>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tabLst>
                <a:tab pos="2959100" algn="l"/>
                <a:tab pos="4483100" algn="l"/>
              </a:tabLs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tabLst>
                <a:tab pos="2959100" algn="l"/>
                <a:tab pos="4483100" algn="l"/>
              </a:tabLs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tabLst>
                <a:tab pos="2959100" algn="l"/>
                <a:tab pos="4483100" algn="l"/>
              </a:tabLs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tabLst>
                <a:tab pos="2959100" algn="l"/>
                <a:tab pos="4483100" algn="l"/>
              </a:tabLst>
              <a:defRPr kumimoji="1" sz="2800" b="1">
                <a:solidFill>
                  <a:srgbClr val="FF0000"/>
                </a:solidFill>
                <a:latin typeface="Garamond" panose="02020404030301010803" pitchFamily="18" charset="0"/>
              </a:defRPr>
            </a:lvl9pPr>
          </a:lstStyle>
          <a:p>
            <a:pPr eaLnBrk="1" hangingPunct="1">
              <a:buClr>
                <a:srgbClr val="0000FF"/>
              </a:buClr>
              <a:buSzPct val="75000"/>
              <a:buFont typeface="Wingdings" panose="05000000000000000000" pitchFamily="2" charset="2"/>
              <a:buChar char="Ä"/>
            </a:pPr>
            <a:r>
              <a:rPr lang="cs-CZ" altLang="cs-CZ" sz="2400" dirty="0">
                <a:latin typeface="Arial" panose="020B0604020202020204" pitchFamily="34" charset="0"/>
              </a:rPr>
              <a:t>Výroba od r. 1932 </a:t>
            </a:r>
            <a:r>
              <a:rPr lang="cs-CZ" altLang="cs-CZ" sz="2400" dirty="0">
                <a:solidFill>
                  <a:srgbClr val="0000FF"/>
                </a:solidFill>
                <a:latin typeface="Arial" panose="020B0604020202020204" pitchFamily="34" charset="0"/>
              </a:rPr>
              <a:t>(Thomas Midgley, DuPont – původně General Motors, vynálezce tetraetylolova)</a:t>
            </a:r>
          </a:p>
          <a:p>
            <a:pPr eaLnBrk="1" hangingPunct="1">
              <a:buClr>
                <a:srgbClr val="0000FF"/>
              </a:buClr>
              <a:buSzPct val="75000"/>
            </a:pPr>
            <a:endParaRPr lang="cs-CZ" altLang="cs-CZ" sz="2400" dirty="0">
              <a:solidFill>
                <a:srgbClr val="0000FF"/>
              </a:solidFill>
              <a:latin typeface="Arial" panose="020B0604020202020204" pitchFamily="34" charset="0"/>
            </a:endParaRPr>
          </a:p>
          <a:p>
            <a:pPr eaLnBrk="1" hangingPunct="1">
              <a:buClr>
                <a:srgbClr val="0000FF"/>
              </a:buClr>
              <a:buSzPct val="75000"/>
              <a:buFont typeface="Wingdings" panose="05000000000000000000" pitchFamily="2" charset="2"/>
              <a:buChar char="Ä"/>
            </a:pPr>
            <a:r>
              <a:rPr lang="cs-CZ" altLang="cs-CZ" sz="2400" dirty="0">
                <a:latin typeface="Arial" panose="020B0604020202020204" pitchFamily="34" charset="0"/>
              </a:rPr>
              <a:t>Nehořlavé, netoxické, chemicky inertní</a:t>
            </a:r>
          </a:p>
          <a:p>
            <a:pPr eaLnBrk="1" hangingPunct="1">
              <a:buClr>
                <a:srgbClr val="0000FF"/>
              </a:buClr>
              <a:buSzPct val="75000"/>
            </a:pPr>
            <a:endParaRPr lang="cs-CZ" altLang="cs-CZ" sz="2400" dirty="0">
              <a:solidFill>
                <a:srgbClr val="0000FF"/>
              </a:solidFill>
              <a:latin typeface="Arial" panose="020B0604020202020204" pitchFamily="34" charset="0"/>
            </a:endParaRPr>
          </a:p>
          <a:p>
            <a:pPr eaLnBrk="1" hangingPunct="1">
              <a:buClr>
                <a:srgbClr val="0000FF"/>
              </a:buClr>
              <a:buSzPct val="75000"/>
              <a:buFont typeface="Wingdings" panose="05000000000000000000" pitchFamily="2" charset="2"/>
              <a:buChar char="Ä"/>
            </a:pPr>
            <a:r>
              <a:rPr lang="cs-CZ" altLang="cs-CZ" sz="2400" dirty="0">
                <a:latin typeface="Arial" panose="020B0604020202020204" pitchFamily="34" charset="0"/>
              </a:rPr>
              <a:t>Použití:</a:t>
            </a:r>
            <a:r>
              <a:rPr lang="cs-CZ" altLang="cs-CZ" sz="2400" dirty="0">
                <a:solidFill>
                  <a:srgbClr val="0000FF"/>
                </a:solidFill>
                <a:latin typeface="Arial" panose="020B0604020202020204" pitchFamily="34" charset="0"/>
              </a:rPr>
              <a:t> klimatizace, chladící zařízení, rozprašovače, hasící přístroje, čistidla…</a:t>
            </a:r>
          </a:p>
          <a:p>
            <a:pPr eaLnBrk="1" hangingPunct="1">
              <a:buClr>
                <a:srgbClr val="0000FF"/>
              </a:buClr>
              <a:buSzPct val="75000"/>
              <a:buFont typeface="Wingdings" panose="05000000000000000000" pitchFamily="2" charset="2"/>
              <a:buChar char="Ä"/>
            </a:pPr>
            <a:endParaRPr lang="cs-CZ" altLang="cs-CZ" sz="2400" dirty="0">
              <a:solidFill>
                <a:srgbClr val="0000FF"/>
              </a:solidFill>
              <a:latin typeface="Arial" panose="020B0604020202020204" pitchFamily="34" charset="0"/>
            </a:endParaRPr>
          </a:p>
          <a:p>
            <a:pPr eaLnBrk="1" hangingPunct="1">
              <a:buClr>
                <a:srgbClr val="0000FF"/>
              </a:buClr>
              <a:buSzPct val="75000"/>
              <a:buFont typeface="Wingdings" panose="05000000000000000000" pitchFamily="2" charset="2"/>
              <a:buChar char="Ä"/>
            </a:pPr>
            <a:r>
              <a:rPr lang="cs-CZ" altLang="cs-CZ" sz="2400" dirty="0">
                <a:latin typeface="Arial" panose="020B0604020202020204" pitchFamily="34" charset="0"/>
              </a:rPr>
              <a:t>Životnost v atmosféře nejméně 50 let </a:t>
            </a:r>
            <a:r>
              <a:rPr lang="cs-CZ" altLang="cs-CZ" sz="2400" dirty="0">
                <a:solidFill>
                  <a:srgbClr val="0000FF"/>
                </a:solidFill>
                <a:latin typeface="Arial" panose="020B0604020202020204" pitchFamily="34" charset="0"/>
              </a:rPr>
              <a:t>– dost času na difúzi do všech částí stratosféry</a:t>
            </a:r>
          </a:p>
        </p:txBody>
      </p:sp>
      <p:pic>
        <p:nvPicPr>
          <p:cNvPr id="16388" name="Picture 1030" descr="tCFCsandStratosphericOzone">
            <a:hlinkClick r:id="rId3" action="ppaction://hlinkfile"/>
            <a:extLst>
              <a:ext uri="{FF2B5EF4-FFF2-40B4-BE49-F238E27FC236}">
                <a16:creationId xmlns:a16="http://schemas.microsoft.com/office/drawing/2014/main" id="{ECC9E8AC-35A4-402D-98D2-D231FC3CA4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8888" y="4365626"/>
            <a:ext cx="2481262"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49777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a:extLst>
              <a:ext uri="{FF2B5EF4-FFF2-40B4-BE49-F238E27FC236}">
                <a16:creationId xmlns:a16="http://schemas.microsoft.com/office/drawing/2014/main" id="{B14A8B83-1F32-41CD-ADC6-90DD27D688F5}"/>
              </a:ext>
            </a:extLst>
          </p:cNvPr>
          <p:cNvSpPr>
            <a:spLocks noRot="1" noChangeArrowheads="1"/>
          </p:cNvSpPr>
          <p:nvPr/>
        </p:nvSpPr>
        <p:spPr bwMode="auto">
          <a:xfrm>
            <a:off x="1774825" y="260351"/>
            <a:ext cx="864235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lnSpc>
                <a:spcPct val="70000"/>
              </a:lnSpc>
            </a:pPr>
            <a:r>
              <a:rPr lang="cs-CZ" altLang="cs-CZ" sz="3200" dirty="0">
                <a:latin typeface="Arial" panose="020B0604020202020204" pitchFamily="34" charset="0"/>
              </a:rPr>
              <a:t>Cyklus destrukce ozonu 1</a:t>
            </a:r>
            <a:endParaRPr lang="en-US" altLang="cs-CZ" sz="3200" dirty="0">
              <a:latin typeface="Arial" panose="020B0604020202020204" pitchFamily="34" charset="0"/>
            </a:endParaRPr>
          </a:p>
        </p:txBody>
      </p:sp>
      <p:pic>
        <p:nvPicPr>
          <p:cNvPr id="25603" name="Picture 5">
            <a:extLst>
              <a:ext uri="{FF2B5EF4-FFF2-40B4-BE49-F238E27FC236}">
                <a16:creationId xmlns:a16="http://schemas.microsoft.com/office/drawing/2014/main" id="{96B4E4BE-0954-4699-B3F6-A94C23DA8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7714" y="1052513"/>
            <a:ext cx="5889625" cy="49339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6481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grapart3">
            <a:extLst>
              <a:ext uri="{FF2B5EF4-FFF2-40B4-BE49-F238E27FC236}">
                <a16:creationId xmlns:a16="http://schemas.microsoft.com/office/drawing/2014/main" id="{176B3824-513A-4A03-95A6-EE308042F3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700" y="1052513"/>
            <a:ext cx="3733800" cy="37449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5363" name="Picture 3" descr="Ozcfc">
            <a:extLst>
              <a:ext uri="{FF2B5EF4-FFF2-40B4-BE49-F238E27FC236}">
                <a16:creationId xmlns:a16="http://schemas.microsoft.com/office/drawing/2014/main" id="{ACD8237D-01AD-403D-9A1A-0DAB6FF2BC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2850" y="4221164"/>
            <a:ext cx="1589088" cy="17875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5364" name="Picture 4" descr="nasagraph">
            <a:extLst>
              <a:ext uri="{FF2B5EF4-FFF2-40B4-BE49-F238E27FC236}">
                <a16:creationId xmlns:a16="http://schemas.microsoft.com/office/drawing/2014/main" id="{B83E1CE9-8EA4-4184-BCEA-E15523624B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3389" y="1052513"/>
            <a:ext cx="4943475" cy="37449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5365" name="Text Box 5">
            <a:extLst>
              <a:ext uri="{FF2B5EF4-FFF2-40B4-BE49-F238E27FC236}">
                <a16:creationId xmlns:a16="http://schemas.microsoft.com/office/drawing/2014/main" id="{F4BAFCEB-BC3C-4EFB-8226-0DFBA4CD51CC}"/>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Narušování ozonové vrstvy</a:t>
            </a:r>
          </a:p>
        </p:txBody>
      </p:sp>
    </p:spTree>
    <p:extLst>
      <p:ext uri="{BB962C8B-B14F-4D97-AF65-F5344CB8AC3E}">
        <p14:creationId xmlns:p14="http://schemas.microsoft.com/office/powerpoint/2010/main" val="167880232"/>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a:extLst>
              <a:ext uri="{FF2B5EF4-FFF2-40B4-BE49-F238E27FC236}">
                <a16:creationId xmlns:a16="http://schemas.microsoft.com/office/drawing/2014/main" id="{3E690A95-B46E-4595-B26F-37D1211EAEF1}"/>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bwMode="auto">
          <a:xfrm>
            <a:off x="2495550" y="1052514"/>
            <a:ext cx="7651750" cy="4949825"/>
          </a:xfrm>
          <a:solidFill>
            <a:schemeClr val="bg1"/>
          </a:solidFill>
          <a:extLst>
            <a:ext uri="{91240B29-F687-4F45-9708-019B960494DF}">
              <a14:hiddenLine xmlns:a14="http://schemas.microsoft.com/office/drawing/2010/main" w="9525">
                <a:solidFill>
                  <a:srgbClr val="000000"/>
                </a:solidFill>
                <a:miter lim="800000"/>
                <a:headEnd/>
                <a:tailEnd/>
              </a14:hiddenLine>
            </a:ext>
          </a:extLst>
        </p:spPr>
      </p:pic>
      <p:sp>
        <p:nvSpPr>
          <p:cNvPr id="35843" name="Rectangle 3">
            <a:extLst>
              <a:ext uri="{FF2B5EF4-FFF2-40B4-BE49-F238E27FC236}">
                <a16:creationId xmlns:a16="http://schemas.microsoft.com/office/drawing/2014/main" id="{89E0A5ED-2872-42FC-B215-D82B49146B48}"/>
              </a:ext>
            </a:extLst>
          </p:cNvPr>
          <p:cNvSpPr>
            <a:spLocks noChangeArrowheads="1"/>
          </p:cNvSpPr>
          <p:nvPr/>
        </p:nvSpPr>
        <p:spPr bwMode="auto">
          <a:xfrm>
            <a:off x="2381693" y="188625"/>
            <a:ext cx="68242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r>
              <a:rPr kumimoji="0" lang="cs-CZ" altLang="cs-CZ" sz="3200" dirty="0">
                <a:latin typeface="Arial" panose="020B0604020202020204" pitchFamily="34" charset="0"/>
              </a:rPr>
              <a:t>Stratosférický ozon 30. září 1992</a:t>
            </a:r>
          </a:p>
        </p:txBody>
      </p:sp>
    </p:spTree>
    <p:extLst>
      <p:ext uri="{BB962C8B-B14F-4D97-AF65-F5344CB8AC3E}">
        <p14:creationId xmlns:p14="http://schemas.microsoft.com/office/powerpoint/2010/main" val="35726688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4">
            <a:extLst>
              <a:ext uri="{FF2B5EF4-FFF2-40B4-BE49-F238E27FC236}">
                <a16:creationId xmlns:a16="http://schemas.microsoft.com/office/drawing/2014/main" id="{5272E08D-F04D-4DC7-B801-ECE8E69E4803}"/>
              </a:ext>
            </a:extLst>
          </p:cNvPr>
          <p:cNvSpPr txBox="1">
            <a:spLocks noChangeArrowheads="1"/>
          </p:cNvSpPr>
          <p:nvPr/>
        </p:nvSpPr>
        <p:spPr bwMode="auto">
          <a:xfrm>
            <a:off x="1524000" y="1"/>
            <a:ext cx="9144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Pohyb ozonové díry 1995 – 2009 – jižní hemisféra (průměrná ozonová vrstva v říjnu)</a:t>
            </a:r>
          </a:p>
        </p:txBody>
      </p:sp>
      <p:pic>
        <p:nvPicPr>
          <p:cNvPr id="36867" name="Picture 11">
            <a:extLst>
              <a:ext uri="{FF2B5EF4-FFF2-40B4-BE49-F238E27FC236}">
                <a16:creationId xmlns:a16="http://schemas.microsoft.com/office/drawing/2014/main" id="{D8A09FD9-DF9F-49AD-B503-E0D093E267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650" y="981075"/>
            <a:ext cx="7416800" cy="51308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7991295"/>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D9652EC4-5226-4EE3-B55C-4A8A41412549}"/>
              </a:ext>
            </a:extLst>
          </p:cNvPr>
          <p:cNvSpPr>
            <a:spLocks noChangeArrowheads="1"/>
          </p:cNvSpPr>
          <p:nvPr/>
        </p:nvSpPr>
        <p:spPr bwMode="auto">
          <a:xfrm>
            <a:off x="499325" y="1225625"/>
            <a:ext cx="4895851"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25475" indent="-536575"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r>
              <a:rPr lang="cs-CZ" altLang="cs-CZ" sz="2000" dirty="0">
                <a:solidFill>
                  <a:srgbClr val="0000FF"/>
                </a:solidFill>
                <a:latin typeface="Arial" panose="020B0604020202020204" pitchFamily="34" charset="0"/>
                <a:cs typeface="Times New Roman" panose="02020603050405020304" pitchFamily="18" charset="0"/>
              </a:rPr>
              <a:t>Likvidace ozonové vrstvy – Sherwood a Molina 1974</a:t>
            </a:r>
            <a:endParaRPr lang="en-US" altLang="cs-CZ" sz="2000" dirty="0">
              <a:solidFill>
                <a:srgbClr val="0000FF"/>
              </a:solidFill>
              <a:latin typeface="Arial" panose="020B0604020202020204" pitchFamily="34" charset="0"/>
              <a:cs typeface="Times New Roman" panose="02020603050405020304" pitchFamily="18" charset="0"/>
            </a:endParaRPr>
          </a:p>
          <a:p>
            <a:endParaRPr lang="cs-CZ" altLang="cs-CZ" sz="2000" dirty="0">
              <a:solidFill>
                <a:srgbClr val="0000FF"/>
              </a:solidFill>
              <a:latin typeface="Arial" panose="020B0604020202020204" pitchFamily="34" charset="0"/>
              <a:cs typeface="Times New Roman" panose="02020603050405020304" pitchFamily="18" charset="0"/>
            </a:endParaRPr>
          </a:p>
          <a:p>
            <a:r>
              <a:rPr lang="cs-CZ" altLang="cs-CZ" sz="2000" dirty="0">
                <a:solidFill>
                  <a:srgbClr val="0000FF"/>
                </a:solidFill>
                <a:latin typeface="Arial" panose="020B0604020202020204" pitchFamily="34" charset="0"/>
                <a:cs typeface="Times New Roman" panose="02020603050405020304" pitchFamily="18" charset="0"/>
              </a:rPr>
              <a:t>1974 vyprodukováno 800 000 t</a:t>
            </a:r>
            <a:endParaRPr lang="en-US" altLang="cs-CZ" sz="2000" dirty="0">
              <a:solidFill>
                <a:srgbClr val="0000FF"/>
              </a:solidFill>
              <a:latin typeface="Arial" panose="020B0604020202020204" pitchFamily="34" charset="0"/>
              <a:cs typeface="Times New Roman" panose="02020603050405020304" pitchFamily="18" charset="0"/>
            </a:endParaRPr>
          </a:p>
          <a:p>
            <a:endParaRPr lang="cs-CZ" altLang="cs-CZ" sz="2000" dirty="0">
              <a:solidFill>
                <a:srgbClr val="0000FF"/>
              </a:solidFill>
              <a:latin typeface="Arial" panose="020B0604020202020204" pitchFamily="34" charset="0"/>
              <a:cs typeface="Times New Roman" panose="02020603050405020304" pitchFamily="18" charset="0"/>
            </a:endParaRPr>
          </a:p>
          <a:p>
            <a:r>
              <a:rPr lang="cs-CZ" altLang="cs-CZ" sz="2000" dirty="0">
                <a:solidFill>
                  <a:srgbClr val="0000FF"/>
                </a:solidFill>
                <a:latin typeface="Arial" panose="020B0604020202020204" pitchFamily="34" charset="0"/>
                <a:cs typeface="Times New Roman" panose="02020603050405020304" pitchFamily="18" charset="0"/>
              </a:rPr>
              <a:t>1986 více než 1 000 000 t</a:t>
            </a:r>
            <a:endParaRPr lang="en-US" altLang="cs-CZ" sz="2000" dirty="0">
              <a:solidFill>
                <a:srgbClr val="0000FF"/>
              </a:solidFill>
              <a:latin typeface="Arial" panose="020B0604020202020204" pitchFamily="34" charset="0"/>
              <a:cs typeface="Times New Roman" panose="02020603050405020304" pitchFamily="18" charset="0"/>
            </a:endParaRPr>
          </a:p>
          <a:p>
            <a:endParaRPr lang="cs-CZ" altLang="cs-CZ" sz="2000" dirty="0">
              <a:solidFill>
                <a:srgbClr val="0000FF"/>
              </a:solidFill>
              <a:latin typeface="Arial" panose="020B0604020202020204" pitchFamily="34" charset="0"/>
              <a:cs typeface="Times New Roman" panose="02020603050405020304" pitchFamily="18" charset="0"/>
            </a:endParaRPr>
          </a:p>
          <a:p>
            <a:r>
              <a:rPr lang="cs-CZ" altLang="cs-CZ" sz="2000" dirty="0">
                <a:solidFill>
                  <a:srgbClr val="0000FF"/>
                </a:solidFill>
                <a:latin typeface="Arial" panose="020B0604020202020204" pitchFamily="34" charset="0"/>
                <a:cs typeface="Times New Roman" panose="02020603050405020304" pitchFamily="18" charset="0"/>
              </a:rPr>
              <a:t>1987 – dohoda o ukončení výroby do roku 1994, rozvojové země do roku 2010 (Montrealský protokol)</a:t>
            </a:r>
            <a:endParaRPr lang="en-US" altLang="cs-CZ" sz="2000" dirty="0">
              <a:solidFill>
                <a:srgbClr val="0000FF"/>
              </a:solidFill>
              <a:latin typeface="Arial" panose="020B0604020202020204" pitchFamily="34" charset="0"/>
              <a:cs typeface="Times New Roman" panose="02020603050405020304" pitchFamily="18" charset="0"/>
            </a:endParaRPr>
          </a:p>
          <a:p>
            <a:endParaRPr lang="cs-CZ" altLang="cs-CZ" sz="2000" dirty="0">
              <a:solidFill>
                <a:srgbClr val="0000FF"/>
              </a:solidFill>
              <a:latin typeface="Arial" panose="020B0604020202020204" pitchFamily="34" charset="0"/>
              <a:cs typeface="Times New Roman" panose="02020603050405020304" pitchFamily="18" charset="0"/>
            </a:endParaRPr>
          </a:p>
          <a:p>
            <a:r>
              <a:rPr lang="cs-CZ" altLang="cs-CZ" sz="2000" dirty="0">
                <a:solidFill>
                  <a:srgbClr val="0000FF"/>
                </a:solidFill>
                <a:latin typeface="Arial" panose="020B0604020202020204" pitchFamily="34" charset="0"/>
                <a:cs typeface="Times New Roman" panose="02020603050405020304" pitchFamily="18" charset="0"/>
              </a:rPr>
              <a:t>1991 – maximální koncentrace methylchloroformu, dále klesání</a:t>
            </a:r>
            <a:r>
              <a:rPr lang="en-US" altLang="cs-CZ" sz="2000" dirty="0">
                <a:solidFill>
                  <a:srgbClr val="0000FF"/>
                </a:solidFill>
                <a:latin typeface="Arial" panose="020B0604020202020204" pitchFamily="34" charset="0"/>
                <a:cs typeface="Times New Roman" panose="02020603050405020304" pitchFamily="18" charset="0"/>
              </a:rPr>
              <a:t> </a:t>
            </a:r>
          </a:p>
        </p:txBody>
      </p:sp>
      <p:pic>
        <p:nvPicPr>
          <p:cNvPr id="17411" name="Picture 3">
            <a:extLst>
              <a:ext uri="{FF2B5EF4-FFF2-40B4-BE49-F238E27FC236}">
                <a16:creationId xmlns:a16="http://schemas.microsoft.com/office/drawing/2014/main" id="{B2B7EDC0-5090-4D51-BFB5-512422696D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200" y="981076"/>
            <a:ext cx="4840288"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4">
            <a:extLst>
              <a:ext uri="{FF2B5EF4-FFF2-40B4-BE49-F238E27FC236}">
                <a16:creationId xmlns:a16="http://schemas.microsoft.com/office/drawing/2014/main" id="{713904D9-E821-410C-999A-7CA75F5058E3}"/>
              </a:ext>
            </a:extLst>
          </p:cNvPr>
          <p:cNvSpPr txBox="1">
            <a:spLocks noChangeArrowheads="1"/>
          </p:cNvSpPr>
          <p:nvPr/>
        </p:nvSpPr>
        <p:spPr bwMode="auto">
          <a:xfrm>
            <a:off x="288099" y="1"/>
            <a:ext cx="11448789"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20000"/>
              </a:spcBef>
            </a:pPr>
            <a:r>
              <a:rPr lang="cs-CZ" altLang="cs-CZ" sz="3200" dirty="0">
                <a:latin typeface="Arial" panose="020B0604020202020204" pitchFamily="34" charset="0"/>
              </a:rPr>
              <a:t>Freony - Chlorofluorouhlovodíky – CFC (chlorofluorocarbons)</a:t>
            </a:r>
            <a:endParaRPr kumimoji="0" lang="cs-CZ" altLang="cs-CZ" sz="3200" dirty="0">
              <a:latin typeface="Arial" panose="020B0604020202020204" pitchFamily="34" charset="0"/>
            </a:endParaRPr>
          </a:p>
        </p:txBody>
      </p:sp>
    </p:spTree>
    <p:extLst>
      <p:ext uri="{BB962C8B-B14F-4D97-AF65-F5344CB8AC3E}">
        <p14:creationId xmlns:p14="http://schemas.microsoft.com/office/powerpoint/2010/main" val="921029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9923E08E-672E-4EEF-8739-CE66DB8DDEDA}"/>
              </a:ext>
            </a:extLst>
          </p:cNvPr>
          <p:cNvSpPr>
            <a:spLocks noGrp="1" noChangeArrowheads="1"/>
          </p:cNvSpPr>
          <p:nvPr>
            <p:ph type="title" idx="4294967295"/>
          </p:nvPr>
        </p:nvSpPr>
        <p:spPr bwMode="auto">
          <a:xfrm>
            <a:off x="0" y="260350"/>
            <a:ext cx="9144000" cy="431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cs-CZ" altLang="cs-CZ" sz="3200" dirty="0">
                <a:solidFill>
                  <a:srgbClr val="FF0000"/>
                </a:solidFill>
                <a:latin typeface="Arial" panose="020B0604020202020204" pitchFamily="34" charset="0"/>
              </a:rPr>
              <a:t>Původ atmosférických aerosolů</a:t>
            </a:r>
            <a:endParaRPr lang="en-US" altLang="cs-CZ" sz="3200" dirty="0">
              <a:solidFill>
                <a:srgbClr val="FF0000"/>
              </a:solidFill>
              <a:latin typeface="Arial" panose="020B0604020202020204" pitchFamily="34" charset="0"/>
            </a:endParaRPr>
          </a:p>
        </p:txBody>
      </p:sp>
      <p:pic>
        <p:nvPicPr>
          <p:cNvPr id="10243" name="Picture 3" descr="~AUT0002">
            <a:extLst>
              <a:ext uri="{FF2B5EF4-FFF2-40B4-BE49-F238E27FC236}">
                <a16:creationId xmlns:a16="http://schemas.microsoft.com/office/drawing/2014/main" id="{B7F37AE7-AC94-4FF4-BA3A-C3291A2141EF}"/>
              </a:ext>
            </a:extLst>
          </p:cNvPr>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t="3703" b="14815"/>
          <a:stretch>
            <a:fillRect/>
          </a:stretch>
        </p:blipFill>
        <p:spPr bwMode="auto">
          <a:xfrm>
            <a:off x="2046288" y="1665288"/>
            <a:ext cx="7704138" cy="4024312"/>
          </a:xfrm>
          <a:noFill/>
          <a:ln>
            <a:noFill/>
            <a:miter lim="800000"/>
            <a:headEnd/>
            <a:tailEnd/>
          </a:ln>
          <a:extLst>
            <a:ext uri="{909E8E84-426E-40DD-AFC4-6F175D3DCCD1}">
              <a14:hiddenFill xmlns:a14="http://schemas.microsoft.com/office/drawing/2010/main">
                <a:solidFill>
                  <a:srgbClr val="FFFFFF"/>
                </a:solidFill>
              </a14:hiddenFill>
            </a:ext>
          </a:extLst>
        </p:spPr>
      </p:pic>
      <p:sp>
        <p:nvSpPr>
          <p:cNvPr id="10244" name="Text Box 4">
            <a:extLst>
              <a:ext uri="{FF2B5EF4-FFF2-40B4-BE49-F238E27FC236}">
                <a16:creationId xmlns:a16="http://schemas.microsoft.com/office/drawing/2014/main" id="{04CC9007-3A6D-4FB8-9E8D-A701C030009E}"/>
              </a:ext>
            </a:extLst>
          </p:cNvPr>
          <p:cNvSpPr txBox="1">
            <a:spLocks noChangeArrowheads="1"/>
          </p:cNvSpPr>
          <p:nvPr/>
        </p:nvSpPr>
        <p:spPr bwMode="auto">
          <a:xfrm>
            <a:off x="1774826" y="981075"/>
            <a:ext cx="824706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en-US" altLang="cs-CZ" sz="1800" dirty="0">
                <a:latin typeface="Arial" panose="020B0604020202020204" pitchFamily="34" charset="0"/>
              </a:rPr>
              <a:t>Aerosol: </a:t>
            </a:r>
            <a:r>
              <a:rPr kumimoji="0" lang="en-US" altLang="cs-CZ" sz="1800" dirty="0" err="1">
                <a:solidFill>
                  <a:srgbClr val="0000FF"/>
                </a:solidFill>
                <a:latin typeface="Arial" panose="020B0604020202020204" pitchFamily="34" charset="0"/>
              </a:rPr>
              <a:t>disper</a:t>
            </a:r>
            <a:r>
              <a:rPr kumimoji="0" lang="cs-CZ" altLang="cs-CZ" sz="1800" dirty="0">
                <a:solidFill>
                  <a:srgbClr val="0000FF"/>
                </a:solidFill>
                <a:latin typeface="Arial" panose="020B0604020202020204" pitchFamily="34" charset="0"/>
              </a:rPr>
              <a:t>govaná</a:t>
            </a:r>
            <a:r>
              <a:rPr kumimoji="0" lang="en-US" altLang="cs-CZ" sz="1800" dirty="0">
                <a:solidFill>
                  <a:srgbClr val="0000FF"/>
                </a:solidFill>
                <a:latin typeface="Arial" panose="020B0604020202020204" pitchFamily="34" charset="0"/>
              </a:rPr>
              <a:t> </a:t>
            </a:r>
            <a:r>
              <a:rPr kumimoji="0" lang="cs-CZ" altLang="cs-CZ" sz="1800" dirty="0">
                <a:solidFill>
                  <a:srgbClr val="0000FF"/>
                </a:solidFill>
                <a:latin typeface="Arial" panose="020B0604020202020204" pitchFamily="34" charset="0"/>
              </a:rPr>
              <a:t>k</a:t>
            </a:r>
            <a:r>
              <a:rPr kumimoji="0" lang="en-US" altLang="cs-CZ" sz="1800" dirty="0" err="1">
                <a:solidFill>
                  <a:srgbClr val="0000FF"/>
                </a:solidFill>
                <a:latin typeface="Arial" panose="020B0604020202020204" pitchFamily="34" charset="0"/>
              </a:rPr>
              <a:t>onden</a:t>
            </a:r>
            <a:r>
              <a:rPr kumimoji="0" lang="cs-CZ" altLang="cs-CZ" sz="1800" dirty="0">
                <a:solidFill>
                  <a:srgbClr val="0000FF"/>
                </a:solidFill>
                <a:latin typeface="Arial" panose="020B0604020202020204" pitchFamily="34" charset="0"/>
              </a:rPr>
              <a:t>zovaná</a:t>
            </a:r>
            <a:r>
              <a:rPr kumimoji="0" lang="en-US" altLang="cs-CZ" sz="1800" dirty="0">
                <a:solidFill>
                  <a:srgbClr val="0000FF"/>
                </a:solidFill>
                <a:latin typeface="Arial" panose="020B0604020202020204" pitchFamily="34" charset="0"/>
              </a:rPr>
              <a:t> </a:t>
            </a:r>
            <a:r>
              <a:rPr kumimoji="0" lang="cs-CZ" altLang="cs-CZ" sz="1800" dirty="0">
                <a:solidFill>
                  <a:srgbClr val="0000FF"/>
                </a:solidFill>
                <a:latin typeface="Arial" panose="020B0604020202020204" pitchFamily="34" charset="0"/>
              </a:rPr>
              <a:t>hmota</a:t>
            </a:r>
            <a:r>
              <a:rPr kumimoji="0" lang="en-US" altLang="cs-CZ" sz="1800" dirty="0">
                <a:solidFill>
                  <a:srgbClr val="0000FF"/>
                </a:solidFill>
                <a:latin typeface="Arial" panose="020B0604020202020204" pitchFamily="34" charset="0"/>
              </a:rPr>
              <a:t> suspend</a:t>
            </a:r>
            <a:r>
              <a:rPr kumimoji="0" lang="cs-CZ" altLang="cs-CZ" sz="1800" dirty="0">
                <a:solidFill>
                  <a:srgbClr val="0000FF"/>
                </a:solidFill>
                <a:latin typeface="Arial" panose="020B0604020202020204" pitchFamily="34" charset="0"/>
              </a:rPr>
              <a:t>ovaná</a:t>
            </a:r>
            <a:r>
              <a:rPr kumimoji="0" lang="en-US" altLang="cs-CZ" sz="1800" dirty="0">
                <a:solidFill>
                  <a:srgbClr val="0000FF"/>
                </a:solidFill>
                <a:latin typeface="Arial" panose="020B0604020202020204" pitchFamily="34" charset="0"/>
              </a:rPr>
              <a:t> </a:t>
            </a:r>
            <a:r>
              <a:rPr kumimoji="0" lang="cs-CZ" altLang="cs-CZ" sz="1800" dirty="0">
                <a:solidFill>
                  <a:srgbClr val="0000FF"/>
                </a:solidFill>
                <a:latin typeface="Arial" panose="020B0604020202020204" pitchFamily="34" charset="0"/>
              </a:rPr>
              <a:t>v plynu</a:t>
            </a:r>
            <a:endParaRPr kumimoji="0" lang="en-US" altLang="cs-CZ" sz="1800" dirty="0">
              <a:solidFill>
                <a:srgbClr val="0000FF"/>
              </a:solidFill>
              <a:latin typeface="Arial" panose="020B0604020202020204" pitchFamily="34" charset="0"/>
            </a:endParaRPr>
          </a:p>
          <a:p>
            <a:pPr eaLnBrk="1" hangingPunct="1"/>
            <a:r>
              <a:rPr kumimoji="0" lang="cs-CZ" altLang="cs-CZ" sz="1800" dirty="0">
                <a:latin typeface="Arial" panose="020B0604020202020204" pitchFamily="34" charset="0"/>
              </a:rPr>
              <a:t>Rozmezí velikostí</a:t>
            </a:r>
            <a:r>
              <a:rPr kumimoji="0" lang="en-US" altLang="cs-CZ" sz="1800" dirty="0">
                <a:latin typeface="Arial" panose="020B0604020202020204" pitchFamily="34" charset="0"/>
              </a:rPr>
              <a:t>: </a:t>
            </a:r>
            <a:r>
              <a:rPr kumimoji="0" lang="en-US" altLang="cs-CZ" sz="1800" dirty="0">
                <a:solidFill>
                  <a:srgbClr val="0000FF"/>
                </a:solidFill>
                <a:latin typeface="Arial" panose="020B0604020202020204" pitchFamily="34" charset="0"/>
              </a:rPr>
              <a:t>0.001 </a:t>
            </a:r>
            <a:r>
              <a:rPr kumimoji="0" lang="en-US" altLang="cs-CZ" sz="1800" dirty="0">
                <a:solidFill>
                  <a:srgbClr val="0000FF"/>
                </a:solidFill>
                <a:latin typeface="Symbol" panose="05050102010706020507" pitchFamily="18" charset="2"/>
              </a:rPr>
              <a:t>m</a:t>
            </a:r>
            <a:r>
              <a:rPr kumimoji="0" lang="en-US" altLang="cs-CZ" sz="1800" dirty="0">
                <a:solidFill>
                  <a:srgbClr val="0000FF"/>
                </a:solidFill>
                <a:latin typeface="Arial" panose="020B0604020202020204" pitchFamily="34" charset="0"/>
              </a:rPr>
              <a:t>m (mole</a:t>
            </a:r>
            <a:r>
              <a:rPr kumimoji="0" lang="cs-CZ" altLang="cs-CZ" sz="1800" dirty="0">
                <a:solidFill>
                  <a:srgbClr val="0000FF"/>
                </a:solidFill>
                <a:latin typeface="Arial" panose="020B0604020202020204" pitchFamily="34" charset="0"/>
              </a:rPr>
              <a:t>k</a:t>
            </a:r>
            <a:r>
              <a:rPr kumimoji="0" lang="en-US" altLang="cs-CZ" sz="1800" dirty="0">
                <a:solidFill>
                  <a:srgbClr val="0000FF"/>
                </a:solidFill>
                <a:latin typeface="Arial" panose="020B0604020202020204" pitchFamily="34" charset="0"/>
              </a:rPr>
              <a:t>ul</a:t>
            </a:r>
            <a:r>
              <a:rPr kumimoji="0" lang="cs-CZ" altLang="cs-CZ" sz="1800" dirty="0">
                <a:solidFill>
                  <a:srgbClr val="0000FF"/>
                </a:solidFill>
                <a:latin typeface="Arial" panose="020B0604020202020204" pitchFamily="34" charset="0"/>
              </a:rPr>
              <a:t>ární</a:t>
            </a:r>
            <a:r>
              <a:rPr kumimoji="0" lang="en-US" altLang="cs-CZ" sz="1800" dirty="0">
                <a:solidFill>
                  <a:srgbClr val="0000FF"/>
                </a:solidFill>
                <a:latin typeface="Arial" panose="020B0604020202020204" pitchFamily="34" charset="0"/>
              </a:rPr>
              <a:t> </a:t>
            </a:r>
            <a:r>
              <a:rPr kumimoji="0" lang="cs-CZ" altLang="cs-CZ" sz="1800" dirty="0">
                <a:solidFill>
                  <a:srgbClr val="0000FF"/>
                </a:solidFill>
                <a:latin typeface="Arial" panose="020B0604020202020204" pitchFamily="34" charset="0"/>
              </a:rPr>
              <a:t>klastry</a:t>
            </a:r>
            <a:r>
              <a:rPr kumimoji="0" lang="en-US" altLang="cs-CZ" sz="1800" dirty="0">
                <a:solidFill>
                  <a:srgbClr val="0000FF"/>
                </a:solidFill>
                <a:latin typeface="Arial" panose="020B0604020202020204" pitchFamily="34" charset="0"/>
              </a:rPr>
              <a:t>) </a:t>
            </a:r>
            <a:r>
              <a:rPr kumimoji="0" lang="cs-CZ" altLang="cs-CZ" sz="1800" dirty="0">
                <a:solidFill>
                  <a:srgbClr val="0000FF"/>
                </a:solidFill>
                <a:latin typeface="Arial" panose="020B0604020202020204" pitchFamily="34" charset="0"/>
              </a:rPr>
              <a:t>d</a:t>
            </a:r>
            <a:r>
              <a:rPr kumimoji="0" lang="en-US" altLang="cs-CZ" sz="1800" dirty="0">
                <a:solidFill>
                  <a:srgbClr val="0000FF"/>
                </a:solidFill>
                <a:latin typeface="Arial" panose="020B0604020202020204" pitchFamily="34" charset="0"/>
              </a:rPr>
              <a:t>o 100 </a:t>
            </a:r>
            <a:r>
              <a:rPr kumimoji="0" lang="en-US" altLang="cs-CZ" sz="1800" dirty="0">
                <a:solidFill>
                  <a:srgbClr val="0000FF"/>
                </a:solidFill>
                <a:latin typeface="Symbol" panose="05050102010706020507" pitchFamily="18" charset="2"/>
              </a:rPr>
              <a:t>m</a:t>
            </a:r>
            <a:r>
              <a:rPr kumimoji="0" lang="en-US" altLang="cs-CZ" sz="1800" dirty="0">
                <a:solidFill>
                  <a:srgbClr val="0000FF"/>
                </a:solidFill>
                <a:latin typeface="Arial" panose="020B0604020202020204" pitchFamily="34" charset="0"/>
              </a:rPr>
              <a:t>m (</a:t>
            </a:r>
            <a:r>
              <a:rPr kumimoji="0" lang="cs-CZ" altLang="cs-CZ" sz="1800" dirty="0">
                <a:solidFill>
                  <a:srgbClr val="0000FF"/>
                </a:solidFill>
                <a:latin typeface="Arial" panose="020B0604020202020204" pitchFamily="34" charset="0"/>
              </a:rPr>
              <a:t>malé dešťové kapky</a:t>
            </a:r>
            <a:r>
              <a:rPr kumimoji="0" lang="en-US" altLang="cs-CZ" sz="1800" dirty="0">
                <a:solidFill>
                  <a:srgbClr val="0000FF"/>
                </a:solidFill>
                <a:latin typeface="Arial" panose="020B0604020202020204" pitchFamily="34" charset="0"/>
              </a:rPr>
              <a:t>) </a:t>
            </a:r>
          </a:p>
        </p:txBody>
      </p:sp>
      <p:sp>
        <p:nvSpPr>
          <p:cNvPr id="10245" name="Text Box 5">
            <a:extLst>
              <a:ext uri="{FF2B5EF4-FFF2-40B4-BE49-F238E27FC236}">
                <a16:creationId xmlns:a16="http://schemas.microsoft.com/office/drawing/2014/main" id="{06C02BB3-9D71-442F-8D00-B2745E509B05}"/>
              </a:ext>
            </a:extLst>
          </p:cNvPr>
          <p:cNvSpPr txBox="1">
            <a:spLocks noChangeArrowheads="1"/>
          </p:cNvSpPr>
          <p:nvPr/>
        </p:nvSpPr>
        <p:spPr bwMode="auto">
          <a:xfrm>
            <a:off x="1847851" y="5589588"/>
            <a:ext cx="85693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kumimoji="0" lang="en-US" altLang="cs-CZ" sz="1800" dirty="0">
                <a:latin typeface="Arial" panose="020B0604020202020204" pitchFamily="34" charset="0"/>
              </a:rPr>
              <a:t>Environment</a:t>
            </a:r>
            <a:r>
              <a:rPr kumimoji="0" lang="cs-CZ" altLang="cs-CZ" sz="1800" dirty="0">
                <a:latin typeface="Arial" panose="020B0604020202020204" pitchFamily="34" charset="0"/>
              </a:rPr>
              <a:t>á</a:t>
            </a:r>
            <a:r>
              <a:rPr kumimoji="0" lang="en-US" altLang="cs-CZ" sz="1800" dirty="0">
                <a:latin typeface="Arial" panose="020B0604020202020204" pitchFamily="34" charset="0"/>
              </a:rPr>
              <a:t>l</a:t>
            </a:r>
            <a:r>
              <a:rPr kumimoji="0" lang="cs-CZ" altLang="cs-CZ" sz="1800" dirty="0">
                <a:latin typeface="Arial" panose="020B0604020202020204" pitchFamily="34" charset="0"/>
              </a:rPr>
              <a:t>ní význam</a:t>
            </a:r>
            <a:r>
              <a:rPr kumimoji="0" lang="en-US" altLang="cs-CZ" sz="1800" dirty="0">
                <a:latin typeface="Arial" panose="020B0604020202020204" pitchFamily="34" charset="0"/>
              </a:rPr>
              <a:t>: </a:t>
            </a:r>
            <a:r>
              <a:rPr kumimoji="0" lang="cs-CZ" altLang="cs-CZ" sz="1800" dirty="0">
                <a:solidFill>
                  <a:srgbClr val="0000FF"/>
                </a:solidFill>
                <a:latin typeface="Arial" panose="020B0604020202020204" pitchFamily="34" charset="0"/>
              </a:rPr>
              <a:t>zdraví</a:t>
            </a:r>
            <a:r>
              <a:rPr kumimoji="0" lang="en-US" altLang="cs-CZ" sz="1800" dirty="0">
                <a:solidFill>
                  <a:srgbClr val="0000FF"/>
                </a:solidFill>
                <a:latin typeface="Arial" panose="020B0604020202020204" pitchFamily="34" charset="0"/>
              </a:rPr>
              <a:t> (</a:t>
            </a:r>
            <a:r>
              <a:rPr kumimoji="0" lang="en-US" altLang="cs-CZ" sz="1800" dirty="0" err="1">
                <a:solidFill>
                  <a:srgbClr val="0000FF"/>
                </a:solidFill>
                <a:latin typeface="Arial" panose="020B0604020202020204" pitchFamily="34" charset="0"/>
              </a:rPr>
              <a:t>respira</a:t>
            </a:r>
            <a:r>
              <a:rPr kumimoji="0" lang="cs-CZ" altLang="cs-CZ" sz="1800" dirty="0">
                <a:solidFill>
                  <a:srgbClr val="0000FF"/>
                </a:solidFill>
                <a:latin typeface="Arial" panose="020B0604020202020204" pitchFamily="34" charset="0"/>
              </a:rPr>
              <a:t>ce</a:t>
            </a:r>
            <a:r>
              <a:rPr kumimoji="0" lang="en-US" altLang="cs-CZ" sz="1800" dirty="0">
                <a:solidFill>
                  <a:srgbClr val="0000FF"/>
                </a:solidFill>
                <a:latin typeface="Arial" panose="020B0604020202020204" pitchFamily="34" charset="0"/>
              </a:rPr>
              <a:t>), </a:t>
            </a:r>
            <a:r>
              <a:rPr kumimoji="0" lang="cs-CZ" altLang="cs-CZ" sz="1800" dirty="0">
                <a:solidFill>
                  <a:srgbClr val="0000FF"/>
                </a:solidFill>
                <a:latin typeface="Arial" panose="020B0604020202020204" pitchFamily="34" charset="0"/>
              </a:rPr>
              <a:t>viditelnost</a:t>
            </a:r>
            <a:r>
              <a:rPr kumimoji="0" lang="en-US" altLang="cs-CZ" sz="1800" dirty="0">
                <a:solidFill>
                  <a:srgbClr val="0000FF"/>
                </a:solidFill>
                <a:latin typeface="Arial" panose="020B0604020202020204" pitchFamily="34" charset="0"/>
              </a:rPr>
              <a:t>, </a:t>
            </a:r>
            <a:r>
              <a:rPr kumimoji="0" lang="en-US" altLang="cs-CZ" sz="1800" dirty="0" err="1">
                <a:solidFill>
                  <a:srgbClr val="0000FF"/>
                </a:solidFill>
                <a:latin typeface="Arial" panose="020B0604020202020204" pitchFamily="34" charset="0"/>
              </a:rPr>
              <a:t>radia</a:t>
            </a:r>
            <a:r>
              <a:rPr kumimoji="0" lang="cs-CZ" altLang="cs-CZ" sz="1800" dirty="0">
                <a:solidFill>
                  <a:srgbClr val="0000FF"/>
                </a:solidFill>
                <a:latin typeface="Arial" panose="020B0604020202020204" pitchFamily="34" charset="0"/>
              </a:rPr>
              <a:t>ční</a:t>
            </a:r>
            <a:r>
              <a:rPr kumimoji="0" lang="en-US" altLang="cs-CZ" sz="1800" dirty="0">
                <a:solidFill>
                  <a:srgbClr val="0000FF"/>
                </a:solidFill>
                <a:latin typeface="Arial" panose="020B0604020202020204" pitchFamily="34" charset="0"/>
              </a:rPr>
              <a:t> </a:t>
            </a:r>
            <a:r>
              <a:rPr kumimoji="0" lang="cs-CZ" altLang="cs-CZ" sz="1800" dirty="0">
                <a:solidFill>
                  <a:srgbClr val="0000FF"/>
                </a:solidFill>
                <a:latin typeface="Arial" panose="020B0604020202020204" pitchFamily="34" charset="0"/>
              </a:rPr>
              <a:t>rovnováha</a:t>
            </a:r>
            <a:r>
              <a:rPr kumimoji="0" lang="en-US" altLang="cs-CZ" sz="1800" dirty="0">
                <a:solidFill>
                  <a:srgbClr val="0000FF"/>
                </a:solidFill>
                <a:latin typeface="Arial" panose="020B0604020202020204" pitchFamily="34" charset="0"/>
              </a:rPr>
              <a:t>,</a:t>
            </a:r>
          </a:p>
          <a:p>
            <a:pPr eaLnBrk="1" hangingPunct="1"/>
            <a:r>
              <a:rPr kumimoji="0" lang="cs-CZ" altLang="cs-CZ" sz="1800" dirty="0">
                <a:solidFill>
                  <a:srgbClr val="0000FF"/>
                </a:solidFill>
                <a:latin typeface="Arial" panose="020B0604020202020204" pitchFamily="34" charset="0"/>
              </a:rPr>
              <a:t>tvorba oblaků</a:t>
            </a:r>
            <a:r>
              <a:rPr kumimoji="0" lang="en-US" altLang="cs-CZ" sz="1800" dirty="0">
                <a:solidFill>
                  <a:srgbClr val="0000FF"/>
                </a:solidFill>
                <a:latin typeface="Arial" panose="020B0604020202020204" pitchFamily="34" charset="0"/>
              </a:rPr>
              <a:t>, </a:t>
            </a:r>
            <a:r>
              <a:rPr kumimoji="0" lang="en-US" altLang="cs-CZ" sz="1800" dirty="0" err="1">
                <a:solidFill>
                  <a:srgbClr val="0000FF"/>
                </a:solidFill>
                <a:latin typeface="Arial" panose="020B0604020202020204" pitchFamily="34" charset="0"/>
              </a:rPr>
              <a:t>heterogen</a:t>
            </a:r>
            <a:r>
              <a:rPr kumimoji="0" lang="cs-CZ" altLang="cs-CZ" sz="1800" dirty="0">
                <a:solidFill>
                  <a:srgbClr val="0000FF"/>
                </a:solidFill>
                <a:latin typeface="Arial" panose="020B0604020202020204" pitchFamily="34" charset="0"/>
              </a:rPr>
              <a:t>ní</a:t>
            </a:r>
            <a:r>
              <a:rPr kumimoji="0" lang="en-US" altLang="cs-CZ" sz="1800" dirty="0">
                <a:solidFill>
                  <a:srgbClr val="0000FF"/>
                </a:solidFill>
                <a:latin typeface="Arial" panose="020B0604020202020204" pitchFamily="34" charset="0"/>
              </a:rPr>
              <a:t> rea</a:t>
            </a:r>
            <a:r>
              <a:rPr kumimoji="0" lang="cs-CZ" altLang="cs-CZ" sz="1800" dirty="0">
                <a:solidFill>
                  <a:srgbClr val="0000FF"/>
                </a:solidFill>
                <a:latin typeface="Arial" panose="020B0604020202020204" pitchFamily="34" charset="0"/>
              </a:rPr>
              <a:t>kce</a:t>
            </a:r>
            <a:r>
              <a:rPr kumimoji="0" lang="en-US" altLang="cs-CZ" sz="1800" dirty="0">
                <a:solidFill>
                  <a:srgbClr val="0000FF"/>
                </a:solidFill>
                <a:latin typeface="Arial" panose="020B0604020202020204" pitchFamily="34" charset="0"/>
              </a:rPr>
              <a:t>…</a:t>
            </a:r>
          </a:p>
        </p:txBody>
      </p:sp>
    </p:spTree>
    <p:extLst>
      <p:ext uri="{BB962C8B-B14F-4D97-AF65-F5344CB8AC3E}">
        <p14:creationId xmlns:p14="http://schemas.microsoft.com/office/powerpoint/2010/main" val="1397286347"/>
      </p:ext>
    </p:extLst>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FE59BFD4-14E6-4BD8-8EB5-4D19D9AB7205}"/>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bwMode="auto">
          <a:xfrm>
            <a:off x="1703389" y="1052514"/>
            <a:ext cx="8713787" cy="3667125"/>
          </a:xfrm>
          <a:noFill/>
          <a:ln>
            <a:noFill/>
            <a:miter lim="800000"/>
            <a:headEnd/>
            <a:tailEnd/>
          </a:ln>
          <a:extLst>
            <a:ext uri="{909E8E84-426E-40DD-AFC4-6F175D3DCCD1}">
              <a14:hiddenFill xmlns:a14="http://schemas.microsoft.com/office/drawing/2010/main">
                <a:solidFill>
                  <a:srgbClr val="FFFFFF"/>
                </a:solidFill>
              </a14:hiddenFill>
            </a:ext>
          </a:extLst>
        </p:spPr>
      </p:pic>
      <p:sp>
        <p:nvSpPr>
          <p:cNvPr id="27651" name="Rectangle 3">
            <a:extLst>
              <a:ext uri="{FF2B5EF4-FFF2-40B4-BE49-F238E27FC236}">
                <a16:creationId xmlns:a16="http://schemas.microsoft.com/office/drawing/2014/main" id="{040AE661-A744-4F78-B1D3-0283BD8ABB5E}"/>
              </a:ext>
            </a:extLst>
          </p:cNvPr>
          <p:cNvSpPr>
            <a:spLocks noRot="1" noChangeArrowheads="1"/>
          </p:cNvSpPr>
          <p:nvPr/>
        </p:nvSpPr>
        <p:spPr bwMode="auto">
          <a:xfrm>
            <a:off x="2279650" y="260350"/>
            <a:ext cx="7772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lnSpc>
                <a:spcPct val="70000"/>
              </a:lnSpc>
            </a:pPr>
            <a:r>
              <a:rPr lang="cs-CZ" altLang="cs-CZ" sz="3200" dirty="0">
                <a:latin typeface="Arial" panose="020B0604020202020204" pitchFamily="34" charset="0"/>
              </a:rPr>
              <a:t>Atmosféra – fotochemie halogenů</a:t>
            </a:r>
            <a:endParaRPr lang="en-US" altLang="cs-CZ" sz="3200" dirty="0">
              <a:latin typeface="Arial" panose="020B0604020202020204" pitchFamily="34" charset="0"/>
            </a:endParaRPr>
          </a:p>
        </p:txBody>
      </p:sp>
    </p:spTree>
    <p:extLst>
      <p:ext uri="{BB962C8B-B14F-4D97-AF65-F5344CB8AC3E}">
        <p14:creationId xmlns:p14="http://schemas.microsoft.com/office/powerpoint/2010/main" val="181174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3">
            <a:extLst>
              <a:ext uri="{FF2B5EF4-FFF2-40B4-BE49-F238E27FC236}">
                <a16:creationId xmlns:a16="http://schemas.microsoft.com/office/drawing/2014/main" id="{FBB8B887-8E81-4579-8EDD-9C46CCCDCFDA}"/>
              </a:ext>
            </a:extLst>
          </p:cNvPr>
          <p:cNvSpPr txBox="1">
            <a:spLocks noChangeArrowheads="1"/>
          </p:cNvSpPr>
          <p:nvPr/>
        </p:nvSpPr>
        <p:spPr bwMode="auto">
          <a:xfrm>
            <a:off x="5159375" y="1"/>
            <a:ext cx="52514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r" eaLnBrk="1" hangingPunct="1">
              <a:spcBef>
                <a:spcPct val="50000"/>
              </a:spcBef>
            </a:pPr>
            <a:r>
              <a:rPr kumimoji="0" lang="cs-CZ" altLang="cs-CZ" sz="3200" dirty="0">
                <a:latin typeface="Arial" panose="020B0604020202020204" pitchFamily="34" charset="0"/>
              </a:rPr>
              <a:t>Základní kroky rozkladu stratosférického ozonu</a:t>
            </a:r>
          </a:p>
        </p:txBody>
      </p:sp>
      <p:pic>
        <p:nvPicPr>
          <p:cNvPr id="61443" name="Picture 5">
            <a:extLst>
              <a:ext uri="{FF2B5EF4-FFF2-40B4-BE49-F238E27FC236}">
                <a16:creationId xmlns:a16="http://schemas.microsoft.com/office/drawing/2014/main" id="{621DA2FF-59B0-4682-9120-3BB85B1322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3313113" cy="68580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607142"/>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Box 7">
            <a:extLst>
              <a:ext uri="{FF2B5EF4-FFF2-40B4-BE49-F238E27FC236}">
                <a16:creationId xmlns:a16="http://schemas.microsoft.com/office/drawing/2014/main" id="{3E35EE2E-DE79-4D88-BF8E-867E25C73DC1}"/>
              </a:ext>
            </a:extLst>
          </p:cNvPr>
          <p:cNvSpPr txBox="1">
            <a:spLocks noChangeArrowheads="1"/>
          </p:cNvSpPr>
          <p:nvPr/>
        </p:nvSpPr>
        <p:spPr bwMode="auto">
          <a:xfrm>
            <a:off x="2086487" y="5970004"/>
            <a:ext cx="83778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lang="cs-CZ" altLang="cs-CZ" sz="2400" dirty="0">
                <a:solidFill>
                  <a:srgbClr val="0000FF"/>
                </a:solidFill>
                <a:latin typeface="Arial" panose="020B0604020202020204" pitchFamily="34" charset="0"/>
              </a:rPr>
              <a:t>Průměrný roční rozsah ozónové díry nad Antarktidou</a:t>
            </a:r>
          </a:p>
        </p:txBody>
      </p:sp>
      <p:sp>
        <p:nvSpPr>
          <p:cNvPr id="41988" name="Text Box 3">
            <a:extLst>
              <a:ext uri="{FF2B5EF4-FFF2-40B4-BE49-F238E27FC236}">
                <a16:creationId xmlns:a16="http://schemas.microsoft.com/office/drawing/2014/main" id="{32A4A4D6-646C-4D8A-BECF-5C38699DFC2D}"/>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Úbytek stratosférického ozónu</a:t>
            </a:r>
          </a:p>
        </p:txBody>
      </p:sp>
      <p:sp>
        <p:nvSpPr>
          <p:cNvPr id="2" name="AutoShape 2" descr="Ozone Layer - Our World in Data">
            <a:extLst>
              <a:ext uri="{FF2B5EF4-FFF2-40B4-BE49-F238E27FC236}">
                <a16:creationId xmlns:a16="http://schemas.microsoft.com/office/drawing/2014/main" id="{382B6B08-9D24-4169-A19F-71AD8D8378A4}"/>
              </a:ext>
            </a:extLst>
          </p:cNvPr>
          <p:cNvSpPr>
            <a:spLocks noChangeAspect="1" noChangeArrowheads="1"/>
          </p:cNvSpPr>
          <p:nvPr/>
        </p:nvSpPr>
        <p:spPr bwMode="auto">
          <a:xfrm>
            <a:off x="5943600" y="3276600"/>
            <a:ext cx="3465512" cy="346551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187752D6-DC42-4A79-8B1E-E24208DD688F}"/>
              </a:ext>
            </a:extLst>
          </p:cNvPr>
          <p:cNvPicPr>
            <a:picLocks noChangeAspect="1"/>
          </p:cNvPicPr>
          <p:nvPr/>
        </p:nvPicPr>
        <p:blipFill>
          <a:blip r:embed="rId3"/>
          <a:stretch>
            <a:fillRect/>
          </a:stretch>
        </p:blipFill>
        <p:spPr>
          <a:xfrm>
            <a:off x="1524000" y="663575"/>
            <a:ext cx="8893480" cy="5252309"/>
          </a:xfrm>
          <a:prstGeom prst="rect">
            <a:avLst/>
          </a:prstGeom>
        </p:spPr>
      </p:pic>
    </p:spTree>
    <p:extLst>
      <p:ext uri="{BB962C8B-B14F-4D97-AF65-F5344CB8AC3E}">
        <p14:creationId xmlns:p14="http://schemas.microsoft.com/office/powerpoint/2010/main" val="68903873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3">
            <a:extLst>
              <a:ext uri="{FF2B5EF4-FFF2-40B4-BE49-F238E27FC236}">
                <a16:creationId xmlns:a16="http://schemas.microsoft.com/office/drawing/2014/main" id="{5C339AE3-3352-44C0-81A8-E39A8071588F}"/>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Meziroční měření ozónu nad Antarktidou</a:t>
            </a:r>
          </a:p>
        </p:txBody>
      </p:sp>
      <p:pic>
        <p:nvPicPr>
          <p:cNvPr id="38915" name="Picture 9" descr="halley_satellite_ozone">
            <a:extLst>
              <a:ext uri="{FF2B5EF4-FFF2-40B4-BE49-F238E27FC236}">
                <a16:creationId xmlns:a16="http://schemas.microsoft.com/office/drawing/2014/main" id="{DD1840C4-F04A-4D44-97DE-16D7C76F45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8138" y="1196976"/>
            <a:ext cx="12169776" cy="43592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2031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3">
            <a:extLst>
              <a:ext uri="{FF2B5EF4-FFF2-40B4-BE49-F238E27FC236}">
                <a16:creationId xmlns:a16="http://schemas.microsoft.com/office/drawing/2014/main" id="{44F6F34D-886C-467D-BBB0-D475D0DEFF47}"/>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a:r>
              <a:rPr lang="cs-CZ" altLang="cs-CZ" sz="3200" dirty="0">
                <a:latin typeface="Arial" panose="020B0604020202020204" pitchFamily="34" charset="0"/>
              </a:rPr>
              <a:t>Montrealský protokol a následná ujednání</a:t>
            </a:r>
          </a:p>
        </p:txBody>
      </p:sp>
      <p:graphicFrame>
        <p:nvGraphicFramePr>
          <p:cNvPr id="4" name="Tabulka 3">
            <a:extLst>
              <a:ext uri="{FF2B5EF4-FFF2-40B4-BE49-F238E27FC236}">
                <a16:creationId xmlns:a16="http://schemas.microsoft.com/office/drawing/2014/main" id="{03A2CF84-A401-4CFD-901D-48C6AAA99C5C}"/>
              </a:ext>
            </a:extLst>
          </p:cNvPr>
          <p:cNvGraphicFramePr>
            <a:graphicFrameLocks noGrp="1"/>
          </p:cNvGraphicFramePr>
          <p:nvPr>
            <p:extLst>
              <p:ext uri="{D42A27DB-BD31-4B8C-83A1-F6EECF244321}">
                <p14:modId xmlns:p14="http://schemas.microsoft.com/office/powerpoint/2010/main" val="2790616925"/>
              </p:ext>
            </p:extLst>
          </p:nvPr>
        </p:nvGraphicFramePr>
        <p:xfrm>
          <a:off x="2035682" y="2024063"/>
          <a:ext cx="8479412" cy="4348164"/>
        </p:xfrm>
        <a:graphic>
          <a:graphicData uri="http://schemas.openxmlformats.org/drawingml/2006/table">
            <a:tbl>
              <a:tblPr firstRow="1" bandRow="1">
                <a:tableStyleId>{5C22544A-7EE6-4342-B048-85BDC9FD1C3A}</a:tableStyleId>
              </a:tblPr>
              <a:tblGrid>
                <a:gridCol w="2119853">
                  <a:extLst>
                    <a:ext uri="{9D8B030D-6E8A-4147-A177-3AD203B41FA5}">
                      <a16:colId xmlns:a16="http://schemas.microsoft.com/office/drawing/2014/main" val="20000"/>
                    </a:ext>
                  </a:extLst>
                </a:gridCol>
                <a:gridCol w="2119853">
                  <a:extLst>
                    <a:ext uri="{9D8B030D-6E8A-4147-A177-3AD203B41FA5}">
                      <a16:colId xmlns:a16="http://schemas.microsoft.com/office/drawing/2014/main" val="20001"/>
                    </a:ext>
                  </a:extLst>
                </a:gridCol>
                <a:gridCol w="2119853">
                  <a:extLst>
                    <a:ext uri="{9D8B030D-6E8A-4147-A177-3AD203B41FA5}">
                      <a16:colId xmlns:a16="http://schemas.microsoft.com/office/drawing/2014/main" val="20002"/>
                    </a:ext>
                  </a:extLst>
                </a:gridCol>
                <a:gridCol w="2119853">
                  <a:extLst>
                    <a:ext uri="{9D8B030D-6E8A-4147-A177-3AD203B41FA5}">
                      <a16:colId xmlns:a16="http://schemas.microsoft.com/office/drawing/2014/main" val="20003"/>
                    </a:ext>
                  </a:extLst>
                </a:gridCol>
              </a:tblGrid>
              <a:tr h="640074">
                <a:tc>
                  <a:txBody>
                    <a:bodyPr/>
                    <a:lstStyle/>
                    <a:p>
                      <a:pPr algn="ctr"/>
                      <a:r>
                        <a:rPr lang="cs-CZ" sz="1800" dirty="0">
                          <a:solidFill>
                            <a:srgbClr val="FF0000"/>
                          </a:solidFill>
                          <a:latin typeface="Arial" panose="020B0604020202020204" pitchFamily="34" charset="0"/>
                        </a:rPr>
                        <a:t>Vzorec</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800" dirty="0">
                          <a:solidFill>
                            <a:srgbClr val="FF0000"/>
                          </a:solidFill>
                          <a:latin typeface="Arial" panose="020B0604020202020204" pitchFamily="34" charset="0"/>
                        </a:rPr>
                        <a:t>Číslo</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800" dirty="0">
                          <a:solidFill>
                            <a:srgbClr val="FF0000"/>
                          </a:solidFill>
                          <a:latin typeface="Arial" panose="020B0604020202020204" pitchFamily="34" charset="0"/>
                        </a:rPr>
                        <a:t>Potenciál destrukce O</a:t>
                      </a:r>
                      <a:r>
                        <a:rPr lang="cs-CZ" sz="1800" baseline="-25000" dirty="0">
                          <a:solidFill>
                            <a:srgbClr val="FF0000"/>
                          </a:solidFill>
                          <a:latin typeface="Arial" panose="020B0604020202020204" pitchFamily="34" charset="0"/>
                        </a:rPr>
                        <a:t>3</a:t>
                      </a:r>
                      <a:endParaRPr lang="cs-CZ" sz="1800" dirty="0">
                        <a:solidFill>
                          <a:srgbClr val="FF0000"/>
                        </a:solidFill>
                        <a:latin typeface="Arial" panose="020B0604020202020204" pitchFamily="34" charset="0"/>
                      </a:endParaRP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800" dirty="0">
                          <a:solidFill>
                            <a:srgbClr val="FF0000"/>
                          </a:solidFill>
                          <a:latin typeface="Arial" panose="020B0604020202020204" pitchFamily="34" charset="0"/>
                        </a:rPr>
                        <a:t>Doba setrvání </a:t>
                      </a:r>
                      <a:r>
                        <a:rPr lang="en-US" sz="1800" dirty="0">
                          <a:solidFill>
                            <a:srgbClr val="FF0000"/>
                          </a:solidFill>
                          <a:latin typeface="Arial" panose="020B0604020202020204" pitchFamily="34" charset="0"/>
                        </a:rPr>
                        <a:t>[</a:t>
                      </a:r>
                      <a:r>
                        <a:rPr lang="en-US" sz="1800" dirty="0" err="1">
                          <a:solidFill>
                            <a:srgbClr val="FF0000"/>
                          </a:solidFill>
                          <a:latin typeface="Arial" panose="020B0604020202020204" pitchFamily="34" charset="0"/>
                        </a:rPr>
                        <a:t>roky</a:t>
                      </a:r>
                      <a:r>
                        <a:rPr lang="en-US" sz="1800" dirty="0">
                          <a:solidFill>
                            <a:srgbClr val="FF0000"/>
                          </a:solidFill>
                          <a:latin typeface="Arial" panose="020B0604020202020204" pitchFamily="34" charset="0"/>
                        </a:rPr>
                        <a:t>]</a:t>
                      </a:r>
                      <a:endParaRPr lang="cs-CZ" sz="1800" dirty="0">
                        <a:solidFill>
                          <a:srgbClr val="FF0000"/>
                        </a:solidFill>
                        <a:latin typeface="Arial" panose="020B0604020202020204" pitchFamily="34" charset="0"/>
                      </a:endParaRP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09">
                <a:tc gridSpan="4">
                  <a:txBody>
                    <a:bodyPr/>
                    <a:lstStyle/>
                    <a:p>
                      <a:pPr algn="ctr"/>
                      <a:r>
                        <a:rPr lang="cs-CZ" sz="1800" b="1" dirty="0">
                          <a:solidFill>
                            <a:srgbClr val="FF0000"/>
                          </a:solidFill>
                          <a:latin typeface="Arial" panose="020B0604020202020204" pitchFamily="34" charset="0"/>
                        </a:rPr>
                        <a:t>Freony</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cs-CZ" dirty="0">
                        <a:solidFill>
                          <a:srgbClr val="FF0000"/>
                        </a:solidFill>
                      </a:endParaRPr>
                    </a:p>
                  </a:txBody>
                  <a:tcPr/>
                </a:tc>
                <a:tc hMerge="1">
                  <a:txBody>
                    <a:bodyPr/>
                    <a:lstStyle/>
                    <a:p>
                      <a:endParaRPr lang="cs-CZ" dirty="0">
                        <a:solidFill>
                          <a:srgbClr val="FF0000"/>
                        </a:solidFill>
                      </a:endParaRPr>
                    </a:p>
                  </a:txBody>
                  <a:tcPr/>
                </a:tc>
                <a:tc hMerge="1">
                  <a:txBody>
                    <a:bodyPr/>
                    <a:lstStyle/>
                    <a:p>
                      <a:endParaRPr lang="cs-CZ" dirty="0">
                        <a:solidFill>
                          <a:srgbClr val="FF0000"/>
                        </a:solidFill>
                      </a:endParaRPr>
                    </a:p>
                  </a:txBody>
                  <a:tcPr/>
                </a:tc>
                <a:extLst>
                  <a:ext uri="{0D108BD9-81ED-4DB2-BD59-A6C34878D82A}">
                    <a16:rowId xmlns:a16="http://schemas.microsoft.com/office/drawing/2014/main" val="10001"/>
                  </a:ext>
                </a:extLst>
              </a:tr>
              <a:tr h="370809">
                <a:tc>
                  <a:txBody>
                    <a:bodyPr/>
                    <a:lstStyle/>
                    <a:p>
                      <a:r>
                        <a:rPr lang="cs-CZ" sz="1800" b="1" dirty="0">
                          <a:solidFill>
                            <a:srgbClr val="0000FF"/>
                          </a:solidFill>
                          <a:latin typeface="Arial" panose="020B0604020202020204" pitchFamily="34" charset="0"/>
                        </a:rPr>
                        <a:t>CFCl</a:t>
                      </a:r>
                      <a:r>
                        <a:rPr lang="cs-CZ" sz="1800" b="1" baseline="-25000" dirty="0">
                          <a:solidFill>
                            <a:srgbClr val="0000FF"/>
                          </a:solidFill>
                          <a:latin typeface="Arial" panose="020B0604020202020204" pitchFamily="34" charset="0"/>
                        </a:rPr>
                        <a:t>3</a:t>
                      </a:r>
                      <a:endParaRPr lang="cs-CZ" sz="1800" b="1" dirty="0">
                        <a:solidFill>
                          <a:srgbClr val="0000FF"/>
                        </a:solidFill>
                        <a:latin typeface="Arial" panose="020B0604020202020204" pitchFamily="34" charset="0"/>
                      </a:endParaRP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800" b="1" dirty="0">
                          <a:solidFill>
                            <a:srgbClr val="0000FF"/>
                          </a:solidFill>
                          <a:latin typeface="Arial" panose="020B0604020202020204" pitchFamily="34" charset="0"/>
                        </a:rPr>
                        <a:t>CFC-11</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800" b="1" dirty="0">
                          <a:solidFill>
                            <a:srgbClr val="0000FF"/>
                          </a:solidFill>
                          <a:latin typeface="Arial" panose="020B0604020202020204" pitchFamily="34" charset="0"/>
                        </a:rPr>
                        <a:t>1,0</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800" b="1" dirty="0">
                          <a:solidFill>
                            <a:srgbClr val="0000FF"/>
                          </a:solidFill>
                          <a:latin typeface="Arial" panose="020B0604020202020204" pitchFamily="34" charset="0"/>
                        </a:rPr>
                        <a:t>77</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09">
                <a:tc>
                  <a:txBody>
                    <a:bodyPr/>
                    <a:lstStyle/>
                    <a:p>
                      <a:r>
                        <a:rPr lang="cs-CZ" sz="1800" b="1" dirty="0">
                          <a:solidFill>
                            <a:srgbClr val="0000FF"/>
                          </a:solidFill>
                          <a:latin typeface="Arial" panose="020B0604020202020204" pitchFamily="34" charset="0"/>
                        </a:rPr>
                        <a:t>CF</a:t>
                      </a:r>
                      <a:r>
                        <a:rPr lang="cs-CZ" sz="1800" b="1" baseline="-25000" dirty="0">
                          <a:solidFill>
                            <a:srgbClr val="0000FF"/>
                          </a:solidFill>
                          <a:latin typeface="Arial" panose="020B0604020202020204" pitchFamily="34" charset="0"/>
                        </a:rPr>
                        <a:t>2</a:t>
                      </a:r>
                      <a:r>
                        <a:rPr lang="cs-CZ" sz="1800" b="1" dirty="0">
                          <a:solidFill>
                            <a:srgbClr val="0000FF"/>
                          </a:solidFill>
                          <a:latin typeface="Arial" panose="020B0604020202020204" pitchFamily="34" charset="0"/>
                        </a:rPr>
                        <a:t>Cl</a:t>
                      </a:r>
                      <a:r>
                        <a:rPr lang="cs-CZ" sz="1800" b="1" baseline="-25000" dirty="0">
                          <a:solidFill>
                            <a:srgbClr val="0000FF"/>
                          </a:solidFill>
                          <a:latin typeface="Arial" panose="020B0604020202020204" pitchFamily="34" charset="0"/>
                        </a:rPr>
                        <a:t>2</a:t>
                      </a:r>
                      <a:endParaRPr lang="cs-CZ" sz="1800" b="1" dirty="0">
                        <a:solidFill>
                          <a:srgbClr val="0000FF"/>
                        </a:solidFill>
                        <a:latin typeface="Arial" panose="020B0604020202020204" pitchFamily="34" charset="0"/>
                      </a:endParaRP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800" b="1" dirty="0">
                          <a:solidFill>
                            <a:srgbClr val="0000FF"/>
                          </a:solidFill>
                          <a:latin typeface="Arial" panose="020B0604020202020204" pitchFamily="34" charset="0"/>
                        </a:rPr>
                        <a:t>CFC-12</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800" b="1" dirty="0">
                          <a:solidFill>
                            <a:srgbClr val="0000FF"/>
                          </a:solidFill>
                          <a:latin typeface="Arial" panose="020B0604020202020204" pitchFamily="34" charset="0"/>
                        </a:rPr>
                        <a:t>1,0</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800" b="1" dirty="0">
                          <a:solidFill>
                            <a:srgbClr val="0000FF"/>
                          </a:solidFill>
                          <a:latin typeface="Arial" panose="020B0604020202020204" pitchFamily="34" charset="0"/>
                        </a:rPr>
                        <a:t>139</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09">
                <a:tc>
                  <a:txBody>
                    <a:bodyPr/>
                    <a:lstStyle/>
                    <a:p>
                      <a:r>
                        <a:rPr lang="cs-CZ" sz="1800" b="1" dirty="0">
                          <a:solidFill>
                            <a:srgbClr val="0000FF"/>
                          </a:solidFill>
                          <a:latin typeface="Arial" panose="020B0604020202020204" pitchFamily="34" charset="0"/>
                        </a:rPr>
                        <a:t>C</a:t>
                      </a:r>
                      <a:r>
                        <a:rPr lang="cs-CZ" sz="1800" b="1" baseline="-25000" dirty="0">
                          <a:solidFill>
                            <a:srgbClr val="0000FF"/>
                          </a:solidFill>
                          <a:latin typeface="Arial" panose="020B0604020202020204" pitchFamily="34" charset="0"/>
                        </a:rPr>
                        <a:t>2</a:t>
                      </a:r>
                      <a:r>
                        <a:rPr lang="cs-CZ" sz="1800" b="1" dirty="0">
                          <a:solidFill>
                            <a:srgbClr val="0000FF"/>
                          </a:solidFill>
                          <a:latin typeface="Arial" panose="020B0604020202020204" pitchFamily="34" charset="0"/>
                        </a:rPr>
                        <a:t>F</a:t>
                      </a:r>
                      <a:r>
                        <a:rPr lang="cs-CZ" sz="1800" b="1" baseline="-25000" dirty="0">
                          <a:solidFill>
                            <a:srgbClr val="0000FF"/>
                          </a:solidFill>
                          <a:latin typeface="Arial" panose="020B0604020202020204" pitchFamily="34" charset="0"/>
                        </a:rPr>
                        <a:t>3</a:t>
                      </a:r>
                      <a:r>
                        <a:rPr lang="cs-CZ" sz="1800" b="1" dirty="0">
                          <a:solidFill>
                            <a:srgbClr val="0000FF"/>
                          </a:solidFill>
                          <a:latin typeface="Arial" panose="020B0604020202020204" pitchFamily="34" charset="0"/>
                        </a:rPr>
                        <a:t>Cl</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800" b="1" dirty="0">
                          <a:solidFill>
                            <a:srgbClr val="0000FF"/>
                          </a:solidFill>
                          <a:latin typeface="Arial" panose="020B0604020202020204" pitchFamily="34" charset="0"/>
                        </a:rPr>
                        <a:t>CFC-113</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800" b="1" dirty="0">
                          <a:solidFill>
                            <a:srgbClr val="0000FF"/>
                          </a:solidFill>
                          <a:latin typeface="Arial" panose="020B0604020202020204" pitchFamily="34" charset="0"/>
                        </a:rPr>
                        <a:t>0,8</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800" b="1" dirty="0">
                          <a:solidFill>
                            <a:srgbClr val="0000FF"/>
                          </a:solidFill>
                          <a:latin typeface="Arial" panose="020B0604020202020204" pitchFamily="34" charset="0"/>
                        </a:rPr>
                        <a:t>92</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70809">
                <a:tc>
                  <a:txBody>
                    <a:bodyPr/>
                    <a:lstStyle/>
                    <a:p>
                      <a:r>
                        <a:rPr lang="cs-CZ" sz="1800" b="1" dirty="0">
                          <a:solidFill>
                            <a:srgbClr val="0000FF"/>
                          </a:solidFill>
                          <a:latin typeface="Arial" panose="020B0604020202020204" pitchFamily="34" charset="0"/>
                        </a:rPr>
                        <a:t>C</a:t>
                      </a:r>
                      <a:r>
                        <a:rPr lang="cs-CZ" sz="1800" b="1" baseline="-25000" dirty="0">
                          <a:solidFill>
                            <a:srgbClr val="0000FF"/>
                          </a:solidFill>
                          <a:latin typeface="Arial" panose="020B0604020202020204" pitchFamily="34" charset="0"/>
                        </a:rPr>
                        <a:t>2</a:t>
                      </a:r>
                      <a:r>
                        <a:rPr lang="cs-CZ" sz="1800" b="1" dirty="0">
                          <a:solidFill>
                            <a:srgbClr val="0000FF"/>
                          </a:solidFill>
                          <a:latin typeface="Arial" panose="020B0604020202020204" pitchFamily="34" charset="0"/>
                        </a:rPr>
                        <a:t>F</a:t>
                      </a:r>
                      <a:r>
                        <a:rPr lang="cs-CZ" sz="1800" b="1" baseline="-25000" dirty="0">
                          <a:solidFill>
                            <a:srgbClr val="0000FF"/>
                          </a:solidFill>
                          <a:latin typeface="Arial" panose="020B0604020202020204" pitchFamily="34" charset="0"/>
                        </a:rPr>
                        <a:t>4</a:t>
                      </a:r>
                      <a:r>
                        <a:rPr lang="cs-CZ" sz="1800" b="1" dirty="0">
                          <a:solidFill>
                            <a:srgbClr val="0000FF"/>
                          </a:solidFill>
                          <a:latin typeface="Arial" panose="020B0604020202020204" pitchFamily="34" charset="0"/>
                        </a:rPr>
                        <a:t>Cl</a:t>
                      </a:r>
                      <a:r>
                        <a:rPr lang="cs-CZ" sz="1800" b="1" baseline="-25000" dirty="0">
                          <a:solidFill>
                            <a:srgbClr val="0000FF"/>
                          </a:solidFill>
                          <a:latin typeface="Arial" panose="020B0604020202020204" pitchFamily="34" charset="0"/>
                        </a:rPr>
                        <a:t>2</a:t>
                      </a:r>
                      <a:endParaRPr lang="cs-CZ" sz="1800" b="1" dirty="0">
                        <a:solidFill>
                          <a:srgbClr val="0000FF"/>
                        </a:solidFill>
                        <a:latin typeface="Arial" panose="020B0604020202020204" pitchFamily="34" charset="0"/>
                      </a:endParaRP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800" b="1" dirty="0">
                          <a:solidFill>
                            <a:srgbClr val="0000FF"/>
                          </a:solidFill>
                          <a:latin typeface="Arial" panose="020B0604020202020204" pitchFamily="34" charset="0"/>
                        </a:rPr>
                        <a:t>CFC-114</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800" b="1" dirty="0">
                          <a:solidFill>
                            <a:srgbClr val="0000FF"/>
                          </a:solidFill>
                          <a:latin typeface="Arial" panose="020B0604020202020204" pitchFamily="34" charset="0"/>
                        </a:rPr>
                        <a:t>1,0</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800" b="1" dirty="0">
                          <a:solidFill>
                            <a:srgbClr val="0000FF"/>
                          </a:solidFill>
                          <a:latin typeface="Arial" panose="020B0604020202020204" pitchFamily="34" charset="0"/>
                        </a:rPr>
                        <a:t>180</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70809">
                <a:tc>
                  <a:txBody>
                    <a:bodyPr/>
                    <a:lstStyle/>
                    <a:p>
                      <a:r>
                        <a:rPr lang="cs-CZ" sz="1800" b="1" dirty="0">
                          <a:solidFill>
                            <a:srgbClr val="0000FF"/>
                          </a:solidFill>
                          <a:latin typeface="Arial" panose="020B0604020202020204" pitchFamily="34" charset="0"/>
                        </a:rPr>
                        <a:t>C</a:t>
                      </a:r>
                      <a:r>
                        <a:rPr lang="cs-CZ" sz="1800" b="1" baseline="-25000" dirty="0">
                          <a:solidFill>
                            <a:srgbClr val="0000FF"/>
                          </a:solidFill>
                          <a:latin typeface="Arial" panose="020B0604020202020204" pitchFamily="34" charset="0"/>
                        </a:rPr>
                        <a:t>2</a:t>
                      </a:r>
                      <a:r>
                        <a:rPr lang="cs-CZ" sz="1800" b="1" dirty="0">
                          <a:solidFill>
                            <a:srgbClr val="0000FF"/>
                          </a:solidFill>
                          <a:latin typeface="Arial" panose="020B0604020202020204" pitchFamily="34" charset="0"/>
                        </a:rPr>
                        <a:t>F</a:t>
                      </a:r>
                      <a:r>
                        <a:rPr lang="cs-CZ" sz="1800" b="1" baseline="-25000" dirty="0">
                          <a:solidFill>
                            <a:srgbClr val="0000FF"/>
                          </a:solidFill>
                          <a:latin typeface="Arial" panose="020B0604020202020204" pitchFamily="34" charset="0"/>
                        </a:rPr>
                        <a:t>5</a:t>
                      </a:r>
                      <a:r>
                        <a:rPr lang="cs-CZ" sz="1800" b="1" dirty="0">
                          <a:solidFill>
                            <a:srgbClr val="0000FF"/>
                          </a:solidFill>
                          <a:latin typeface="Arial" panose="020B0604020202020204" pitchFamily="34" charset="0"/>
                        </a:rPr>
                        <a:t>Cl</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800" b="1" dirty="0">
                          <a:solidFill>
                            <a:srgbClr val="0000FF"/>
                          </a:solidFill>
                          <a:latin typeface="Arial" panose="020B0604020202020204" pitchFamily="34" charset="0"/>
                        </a:rPr>
                        <a:t>CFC-115</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800" b="1" dirty="0">
                          <a:solidFill>
                            <a:srgbClr val="0000FF"/>
                          </a:solidFill>
                          <a:latin typeface="Arial" panose="020B0604020202020204" pitchFamily="34" charset="0"/>
                        </a:rPr>
                        <a:t>0,6</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800" b="1" dirty="0">
                          <a:solidFill>
                            <a:srgbClr val="0000FF"/>
                          </a:solidFill>
                          <a:latin typeface="Arial" panose="020B0604020202020204" pitchFamily="34" charset="0"/>
                        </a:rPr>
                        <a:t>380</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70809">
                <a:tc gridSpan="4">
                  <a:txBody>
                    <a:bodyPr/>
                    <a:lstStyle/>
                    <a:p>
                      <a:pPr algn="ctr"/>
                      <a:r>
                        <a:rPr lang="cs-CZ" sz="1800" b="1" dirty="0">
                          <a:solidFill>
                            <a:srgbClr val="FF0000"/>
                          </a:solidFill>
                          <a:latin typeface="Arial" panose="020B0604020202020204" pitchFamily="34" charset="0"/>
                        </a:rPr>
                        <a:t>Halony</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cs-CZ" dirty="0">
                        <a:solidFill>
                          <a:srgbClr val="FF0000"/>
                        </a:solidFill>
                      </a:endParaRPr>
                    </a:p>
                  </a:txBody>
                  <a:tcPr/>
                </a:tc>
                <a:tc hMerge="1">
                  <a:txBody>
                    <a:bodyPr/>
                    <a:lstStyle/>
                    <a:p>
                      <a:endParaRPr lang="cs-CZ">
                        <a:solidFill>
                          <a:srgbClr val="FF0000"/>
                        </a:solidFill>
                      </a:endParaRPr>
                    </a:p>
                  </a:txBody>
                  <a:tcPr/>
                </a:tc>
                <a:tc hMerge="1">
                  <a:txBody>
                    <a:bodyPr/>
                    <a:lstStyle/>
                    <a:p>
                      <a:endParaRPr lang="cs-CZ" dirty="0">
                        <a:solidFill>
                          <a:srgbClr val="FF0000"/>
                        </a:solidFill>
                      </a:endParaRPr>
                    </a:p>
                  </a:txBody>
                  <a:tcPr/>
                </a:tc>
                <a:extLst>
                  <a:ext uri="{0D108BD9-81ED-4DB2-BD59-A6C34878D82A}">
                    <a16:rowId xmlns:a16="http://schemas.microsoft.com/office/drawing/2014/main" val="10007"/>
                  </a:ext>
                </a:extLst>
              </a:tr>
              <a:tr h="370809">
                <a:tc>
                  <a:txBody>
                    <a:bodyPr/>
                    <a:lstStyle/>
                    <a:p>
                      <a:r>
                        <a:rPr lang="cs-CZ" sz="1800" b="1" dirty="0">
                          <a:solidFill>
                            <a:srgbClr val="0000FF"/>
                          </a:solidFill>
                          <a:latin typeface="Arial" panose="020B0604020202020204" pitchFamily="34" charset="0"/>
                        </a:rPr>
                        <a:t>CF</a:t>
                      </a:r>
                      <a:r>
                        <a:rPr lang="cs-CZ" sz="1800" b="1" baseline="-25000" dirty="0">
                          <a:solidFill>
                            <a:srgbClr val="0000FF"/>
                          </a:solidFill>
                          <a:latin typeface="Arial" panose="020B0604020202020204" pitchFamily="34" charset="0"/>
                        </a:rPr>
                        <a:t>2</a:t>
                      </a:r>
                      <a:r>
                        <a:rPr lang="cs-CZ" sz="1800" b="1" dirty="0">
                          <a:solidFill>
                            <a:srgbClr val="0000FF"/>
                          </a:solidFill>
                          <a:latin typeface="Arial" panose="020B0604020202020204" pitchFamily="34" charset="0"/>
                        </a:rPr>
                        <a:t>BrCl</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800" b="1" dirty="0">
                          <a:solidFill>
                            <a:srgbClr val="0000FF"/>
                          </a:solidFill>
                          <a:latin typeface="Arial" panose="020B0604020202020204" pitchFamily="34" charset="0"/>
                        </a:rPr>
                        <a:t>halon 1211</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800" b="1" dirty="0">
                          <a:solidFill>
                            <a:srgbClr val="0000FF"/>
                          </a:solidFill>
                          <a:latin typeface="Arial" panose="020B0604020202020204" pitchFamily="34" charset="0"/>
                        </a:rPr>
                        <a:t>2,7</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800" b="1" dirty="0">
                          <a:solidFill>
                            <a:srgbClr val="0000FF"/>
                          </a:solidFill>
                          <a:latin typeface="Arial" panose="020B0604020202020204" pitchFamily="34" charset="0"/>
                        </a:rPr>
                        <a:t>12,5</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70809">
                <a:tc>
                  <a:txBody>
                    <a:bodyPr/>
                    <a:lstStyle/>
                    <a:p>
                      <a:r>
                        <a:rPr lang="cs-CZ" sz="1800" b="1" dirty="0">
                          <a:solidFill>
                            <a:srgbClr val="0000FF"/>
                          </a:solidFill>
                          <a:latin typeface="Arial" panose="020B0604020202020204" pitchFamily="34" charset="0"/>
                        </a:rPr>
                        <a:t>CF</a:t>
                      </a:r>
                      <a:r>
                        <a:rPr lang="cs-CZ" sz="1800" b="1" baseline="-25000" dirty="0">
                          <a:solidFill>
                            <a:srgbClr val="0000FF"/>
                          </a:solidFill>
                          <a:latin typeface="Arial" panose="020B0604020202020204" pitchFamily="34" charset="0"/>
                        </a:rPr>
                        <a:t>3</a:t>
                      </a:r>
                      <a:r>
                        <a:rPr lang="cs-CZ" sz="1800" b="1" dirty="0">
                          <a:solidFill>
                            <a:srgbClr val="0000FF"/>
                          </a:solidFill>
                          <a:latin typeface="Arial" panose="020B0604020202020204" pitchFamily="34" charset="0"/>
                        </a:rPr>
                        <a:t>Br</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800" b="1" dirty="0">
                          <a:solidFill>
                            <a:srgbClr val="0000FF"/>
                          </a:solidFill>
                          <a:latin typeface="Arial" panose="020B0604020202020204" pitchFamily="34" charset="0"/>
                        </a:rPr>
                        <a:t>halon 1301</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800" b="1" dirty="0">
                          <a:solidFill>
                            <a:srgbClr val="0000FF"/>
                          </a:solidFill>
                          <a:latin typeface="Arial" panose="020B0604020202020204" pitchFamily="34" charset="0"/>
                        </a:rPr>
                        <a:t>11,4</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800" b="1" dirty="0">
                          <a:solidFill>
                            <a:srgbClr val="0000FF"/>
                          </a:solidFill>
                          <a:latin typeface="Arial" panose="020B0604020202020204" pitchFamily="34" charset="0"/>
                        </a:rPr>
                        <a:t>101</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70809">
                <a:tc>
                  <a:txBody>
                    <a:bodyPr/>
                    <a:lstStyle/>
                    <a:p>
                      <a:r>
                        <a:rPr lang="cs-CZ" sz="1800" b="1" dirty="0">
                          <a:solidFill>
                            <a:srgbClr val="0000FF"/>
                          </a:solidFill>
                          <a:latin typeface="Arial" panose="020B0604020202020204" pitchFamily="34" charset="0"/>
                        </a:rPr>
                        <a:t>C</a:t>
                      </a:r>
                      <a:r>
                        <a:rPr lang="cs-CZ" sz="1800" b="1" baseline="-25000" dirty="0">
                          <a:solidFill>
                            <a:srgbClr val="0000FF"/>
                          </a:solidFill>
                          <a:latin typeface="Arial" panose="020B0604020202020204" pitchFamily="34" charset="0"/>
                        </a:rPr>
                        <a:t>2</a:t>
                      </a:r>
                      <a:r>
                        <a:rPr lang="cs-CZ" sz="1800" b="1" dirty="0">
                          <a:solidFill>
                            <a:srgbClr val="0000FF"/>
                          </a:solidFill>
                          <a:latin typeface="Arial" panose="020B0604020202020204" pitchFamily="34" charset="0"/>
                        </a:rPr>
                        <a:t>F</a:t>
                      </a:r>
                      <a:r>
                        <a:rPr lang="cs-CZ" sz="1800" b="1" baseline="-25000" dirty="0">
                          <a:solidFill>
                            <a:srgbClr val="0000FF"/>
                          </a:solidFill>
                          <a:latin typeface="Arial" panose="020B0604020202020204" pitchFamily="34" charset="0"/>
                        </a:rPr>
                        <a:t>4</a:t>
                      </a:r>
                      <a:r>
                        <a:rPr lang="cs-CZ" sz="1800" b="1" dirty="0">
                          <a:solidFill>
                            <a:srgbClr val="0000FF"/>
                          </a:solidFill>
                          <a:latin typeface="Arial" panose="020B0604020202020204" pitchFamily="34" charset="0"/>
                        </a:rPr>
                        <a:t>Br</a:t>
                      </a:r>
                      <a:r>
                        <a:rPr lang="cs-CZ" sz="1800" b="1" baseline="-25000" dirty="0">
                          <a:solidFill>
                            <a:srgbClr val="0000FF"/>
                          </a:solidFill>
                          <a:latin typeface="Arial" panose="020B0604020202020204" pitchFamily="34" charset="0"/>
                        </a:rPr>
                        <a:t>2</a:t>
                      </a:r>
                      <a:endParaRPr lang="cs-CZ" sz="1800" b="1" dirty="0">
                        <a:solidFill>
                          <a:srgbClr val="0000FF"/>
                        </a:solidFill>
                        <a:latin typeface="Arial" panose="020B0604020202020204" pitchFamily="34" charset="0"/>
                      </a:endParaRP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800" b="1" dirty="0">
                          <a:solidFill>
                            <a:srgbClr val="0000FF"/>
                          </a:solidFill>
                          <a:latin typeface="Arial" panose="020B0604020202020204" pitchFamily="34" charset="0"/>
                        </a:rPr>
                        <a:t>halon 2402</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800" b="1" dirty="0">
                          <a:solidFill>
                            <a:srgbClr val="0000FF"/>
                          </a:solidFill>
                          <a:latin typeface="Arial" panose="020B0604020202020204" pitchFamily="34" charset="0"/>
                        </a:rPr>
                        <a:t>5,6</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800" b="1" dirty="0">
                          <a:solidFill>
                            <a:srgbClr val="0000FF"/>
                          </a:solidFill>
                          <a:latin typeface="Arial" panose="020B0604020202020204" pitchFamily="34" charset="0"/>
                        </a:rPr>
                        <a:t>Neznámá</a:t>
                      </a:r>
                    </a:p>
                  </a:txBody>
                  <a:tcPr marL="91430" marR="91430"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32833" name="Obdélník 4">
            <a:extLst>
              <a:ext uri="{FF2B5EF4-FFF2-40B4-BE49-F238E27FC236}">
                <a16:creationId xmlns:a16="http://schemas.microsoft.com/office/drawing/2014/main" id="{E83F535B-6CB3-49CF-8CC0-7287AC468264}"/>
              </a:ext>
            </a:extLst>
          </p:cNvPr>
          <p:cNvSpPr>
            <a:spLocks noChangeArrowheads="1"/>
          </p:cNvSpPr>
          <p:nvPr/>
        </p:nvSpPr>
        <p:spPr bwMode="auto">
          <a:xfrm>
            <a:off x="1703389" y="981076"/>
            <a:ext cx="87852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30238" indent="-538163" eaLnBrk="0" hangingPunct="0">
              <a:tabLst>
                <a:tab pos="2006600" algn="l"/>
              </a:tabLst>
              <a:defRPr kumimoji="1" sz="2800" b="1">
                <a:solidFill>
                  <a:srgbClr val="FF0000"/>
                </a:solidFill>
                <a:latin typeface="Garamond" panose="02020404030301010803" pitchFamily="18" charset="0"/>
              </a:defRPr>
            </a:lvl1pPr>
            <a:lvl2pPr marL="742950" indent="-285750" eaLnBrk="0" hangingPunct="0">
              <a:tabLst>
                <a:tab pos="2006600" algn="l"/>
              </a:tabLst>
              <a:defRPr kumimoji="1" sz="2800" b="1">
                <a:solidFill>
                  <a:srgbClr val="FF0000"/>
                </a:solidFill>
                <a:latin typeface="Garamond" panose="02020404030301010803" pitchFamily="18" charset="0"/>
              </a:defRPr>
            </a:lvl2pPr>
            <a:lvl3pPr marL="1143000" indent="-228600" eaLnBrk="0" hangingPunct="0">
              <a:tabLst>
                <a:tab pos="2006600" algn="l"/>
              </a:tabLst>
              <a:defRPr kumimoji="1" sz="2800" b="1">
                <a:solidFill>
                  <a:srgbClr val="FF0000"/>
                </a:solidFill>
                <a:latin typeface="Garamond" panose="02020404030301010803" pitchFamily="18" charset="0"/>
              </a:defRPr>
            </a:lvl3pPr>
            <a:lvl4pPr marL="1600200" indent="-228600" eaLnBrk="0" hangingPunct="0">
              <a:tabLst>
                <a:tab pos="2006600" algn="l"/>
              </a:tabLst>
              <a:defRPr kumimoji="1" sz="2800" b="1">
                <a:solidFill>
                  <a:srgbClr val="FF0000"/>
                </a:solidFill>
                <a:latin typeface="Garamond" panose="02020404030301010803" pitchFamily="18" charset="0"/>
              </a:defRPr>
            </a:lvl4pPr>
            <a:lvl5pPr marL="2057400" indent="-228600" eaLnBrk="0" hangingPunct="0">
              <a:tabLst>
                <a:tab pos="2006600" algn="l"/>
              </a:tabLst>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tabLst>
                <a:tab pos="2006600" algn="l"/>
              </a:tabLs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tabLst>
                <a:tab pos="2006600" algn="l"/>
              </a:tabLs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tabLst>
                <a:tab pos="2006600" algn="l"/>
              </a:tabLs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tabLst>
                <a:tab pos="2006600" algn="l"/>
              </a:tabLst>
              <a:defRPr kumimoji="1" sz="2800" b="1">
                <a:solidFill>
                  <a:srgbClr val="FF0000"/>
                </a:solidFill>
                <a:latin typeface="Garamond" panose="02020404030301010803" pitchFamily="18" charset="0"/>
              </a:defRPr>
            </a:lvl9pPr>
          </a:lstStyle>
          <a:p>
            <a:r>
              <a:rPr lang="cs-CZ" altLang="cs-CZ" sz="2400" dirty="0">
                <a:solidFill>
                  <a:srgbClr val="0000FF"/>
                </a:solidFill>
                <a:latin typeface="Arial" panose="020B0604020202020204" pitchFamily="34" charset="0"/>
              </a:rPr>
              <a:t>V září  1987 podepsán tzv. </a:t>
            </a:r>
            <a:r>
              <a:rPr lang="cs-CZ" altLang="cs-CZ" sz="2400" dirty="0">
                <a:latin typeface="Arial" panose="020B0604020202020204" pitchFamily="34" charset="0"/>
              </a:rPr>
              <a:t>Montrealský protokol,</a:t>
            </a:r>
            <a:r>
              <a:rPr lang="cs-CZ" altLang="cs-CZ" sz="2400" dirty="0">
                <a:solidFill>
                  <a:srgbClr val="0000FF"/>
                </a:solidFill>
                <a:latin typeface="Arial" panose="020B0604020202020204" pitchFamily="34" charset="0"/>
              </a:rPr>
              <a:t> který kontroluje následující  sloučeniny</a:t>
            </a:r>
          </a:p>
        </p:txBody>
      </p:sp>
    </p:spTree>
    <p:extLst>
      <p:ext uri="{BB962C8B-B14F-4D97-AF65-F5344CB8AC3E}">
        <p14:creationId xmlns:p14="http://schemas.microsoft.com/office/powerpoint/2010/main" val="83075671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6C3F279F-482C-4EAF-B2AE-5FD5D98148E8}"/>
              </a:ext>
            </a:extLst>
          </p:cNvPr>
          <p:cNvSpPr>
            <a:spLocks noGrp="1" noChangeArrowheads="1"/>
          </p:cNvSpPr>
          <p:nvPr>
            <p:ph type="title"/>
          </p:nvPr>
        </p:nvSpPr>
        <p:spPr bwMode="auto">
          <a:xfrm>
            <a:off x="1524000" y="1"/>
            <a:ext cx="9144000" cy="981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lnSpc>
                <a:spcPct val="100000"/>
              </a:lnSpc>
            </a:pPr>
            <a:r>
              <a:rPr lang="cs-CZ" altLang="cs-CZ" sz="3200" dirty="0">
                <a:solidFill>
                  <a:srgbClr val="FF0000"/>
                </a:solidFill>
                <a:latin typeface="Arial" panose="020B0604020202020204" pitchFamily="34" charset="0"/>
              </a:rPr>
              <a:t>Globální roční spotřeba látek poškozujících ozonovou vrstvu </a:t>
            </a:r>
            <a:r>
              <a:rPr lang="cs-CZ" altLang="cs-CZ" sz="2400" b="0" dirty="0">
                <a:solidFill>
                  <a:srgbClr val="FF0000"/>
                </a:solidFill>
                <a:latin typeface="Arial" panose="020B0604020202020204" pitchFamily="34" charset="0"/>
              </a:rPr>
              <a:t>(Zdroj: sekretariát MP)</a:t>
            </a:r>
          </a:p>
        </p:txBody>
      </p:sp>
      <p:graphicFrame>
        <p:nvGraphicFramePr>
          <p:cNvPr id="90115" name="Object 2">
            <a:extLst>
              <a:ext uri="{FF2B5EF4-FFF2-40B4-BE49-F238E27FC236}">
                <a16:creationId xmlns:a16="http://schemas.microsoft.com/office/drawing/2014/main" id="{0798436C-BA06-4B53-81DC-7F89680818FA}"/>
              </a:ext>
            </a:extLst>
          </p:cNvPr>
          <p:cNvGraphicFramePr>
            <a:graphicFrameLocks noGrp="1" noChangeAspect="1"/>
          </p:cNvGraphicFramePr>
          <p:nvPr>
            <p:ph type="body" idx="1"/>
            <p:extLst>
              <p:ext uri="{D42A27DB-BD31-4B8C-83A1-F6EECF244321}">
                <p14:modId xmlns:p14="http://schemas.microsoft.com/office/powerpoint/2010/main" val="2303099710"/>
              </p:ext>
            </p:extLst>
          </p:nvPr>
        </p:nvGraphicFramePr>
        <p:xfrm>
          <a:off x="1847850" y="1472549"/>
          <a:ext cx="8496300" cy="4373563"/>
        </p:xfrm>
        <a:graphic>
          <a:graphicData uri="http://schemas.openxmlformats.org/presentationml/2006/ole">
            <mc:AlternateContent xmlns:mc="http://schemas.openxmlformats.org/markup-compatibility/2006">
              <mc:Choice xmlns:v="urn:schemas-microsoft-com:vml" Requires="v">
                <p:oleObj name="Graf" r:id="rId2" imgW="8362849" imgH="4305300" progId="MSGraph.Chart.8">
                  <p:embed followColorScheme="full"/>
                </p:oleObj>
              </mc:Choice>
              <mc:Fallback>
                <p:oleObj name="Graf" r:id="rId2" imgW="8362849" imgH="4305300" progId="MSGraph.Chart.8">
                  <p:embed followColorScheme="full"/>
                  <p:pic>
                    <p:nvPicPr>
                      <p:cNvPr id="90115" name="Object 2">
                        <a:extLst>
                          <a:ext uri="{FF2B5EF4-FFF2-40B4-BE49-F238E27FC236}">
                            <a16:creationId xmlns:a16="http://schemas.microsoft.com/office/drawing/2014/main" id="{0798436C-BA06-4B53-81DC-7F89680818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1472549"/>
                        <a:ext cx="8496300" cy="437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38835732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76952F22-C60E-43B1-9EC1-C92298BAA262}"/>
              </a:ext>
            </a:extLst>
          </p:cNvPr>
          <p:cNvSpPr>
            <a:spLocks noGrp="1" noChangeArrowheads="1"/>
          </p:cNvSpPr>
          <p:nvPr>
            <p:ph type="title"/>
          </p:nvPr>
        </p:nvSpPr>
        <p:spPr bwMode="auto">
          <a:xfrm>
            <a:off x="1524001" y="1"/>
            <a:ext cx="8964613" cy="981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lnSpc>
                <a:spcPct val="100000"/>
              </a:lnSpc>
            </a:pPr>
            <a:r>
              <a:rPr lang="cs-CZ" altLang="cs-CZ" sz="3200" dirty="0">
                <a:solidFill>
                  <a:srgbClr val="FF0000"/>
                </a:solidFill>
                <a:latin typeface="Arial" panose="020B0604020202020204" pitchFamily="34" charset="0"/>
              </a:rPr>
              <a:t>Montrealský protokol o látkách, které poškozují ozonovou vrstvu</a:t>
            </a:r>
          </a:p>
        </p:txBody>
      </p:sp>
      <p:sp>
        <p:nvSpPr>
          <p:cNvPr id="75779" name="Rectangle 3">
            <a:extLst>
              <a:ext uri="{FF2B5EF4-FFF2-40B4-BE49-F238E27FC236}">
                <a16:creationId xmlns:a16="http://schemas.microsoft.com/office/drawing/2014/main" id="{553E3689-2527-493C-9340-C44B30558497}"/>
              </a:ext>
            </a:extLst>
          </p:cNvPr>
          <p:cNvSpPr>
            <a:spLocks noGrp="1" noChangeArrowheads="1"/>
          </p:cNvSpPr>
          <p:nvPr>
            <p:ph type="body" idx="1"/>
          </p:nvPr>
        </p:nvSpPr>
        <p:spPr bwMode="auto">
          <a:xfrm>
            <a:off x="1918494" y="1104900"/>
            <a:ext cx="8713787" cy="4648200"/>
          </a:xfrm>
          <a:ln>
            <a:miter lim="800000"/>
            <a:headEnd/>
            <a:tailEnd/>
          </a:ln>
        </p:spPr>
        <p:txBody>
          <a:bodyPr vert="horz" wrap="square" lIns="91440" tIns="45720" rIns="91440" bIns="45720" numCol="1" anchor="t" anchorCtr="0" compatLnSpc="1">
            <a:prstTxWarp prst="textNoShape">
              <a:avLst/>
            </a:prstTxWarp>
          </a:bodyPr>
          <a:lstStyle/>
          <a:p>
            <a:pPr>
              <a:lnSpc>
                <a:spcPct val="90000"/>
              </a:lnSpc>
              <a:buFontTx/>
              <a:buNone/>
              <a:defRPr/>
            </a:pPr>
            <a:endParaRPr lang="cs-CZ" sz="2400" b="1" dirty="0">
              <a:solidFill>
                <a:srgbClr val="0000FF"/>
              </a:solidFill>
              <a:latin typeface="Arial" panose="020B0604020202020204" pitchFamily="34" charset="0"/>
            </a:endParaRPr>
          </a:p>
          <a:p>
            <a:pPr>
              <a:lnSpc>
                <a:spcPct val="90000"/>
              </a:lnSpc>
              <a:buFontTx/>
              <a:buNone/>
              <a:defRPr/>
            </a:pPr>
            <a:r>
              <a:rPr lang="cs-CZ" sz="2400" b="1" dirty="0">
                <a:solidFill>
                  <a:srgbClr val="FF0000"/>
                </a:solidFill>
                <a:latin typeface="Arial" panose="020B0604020202020204" pitchFamily="34" charset="0"/>
              </a:rPr>
              <a:t>Principy: </a:t>
            </a:r>
          </a:p>
          <a:p>
            <a:pPr marL="622300" indent="-530225">
              <a:lnSpc>
                <a:spcPct val="90000"/>
              </a:lnSpc>
              <a:buClr>
                <a:srgbClr val="0000FF"/>
              </a:buClr>
              <a:buSzPct val="75000"/>
              <a:buFont typeface="Wingdings" pitchFamily="2" charset="2"/>
              <a:buChar char="Ä"/>
              <a:defRPr/>
            </a:pPr>
            <a:r>
              <a:rPr lang="cs-CZ" sz="2000" b="1" dirty="0">
                <a:solidFill>
                  <a:srgbClr val="0000FF"/>
                </a:solidFill>
                <a:latin typeface="Arial" panose="020B0604020202020204" pitchFamily="34" charset="0"/>
              </a:rPr>
              <a:t>omezení výroby, spotřeby, dovozu ODS - téměř 100 látek používaných v chladící technice (CFC, HCFC), klimatizaci, jako rozpouštědla, v oblasti požární ochrany (halony), jako pesticid a pro ošetřování zboží před dálkovou přepravou (</a:t>
            </a:r>
            <a:r>
              <a:rPr lang="cs-CZ" sz="2000" b="1" dirty="0" err="1">
                <a:solidFill>
                  <a:srgbClr val="0000FF"/>
                </a:solidFill>
                <a:latin typeface="Arial" panose="020B0604020202020204" pitchFamily="34" charset="0"/>
              </a:rPr>
              <a:t>methylbromid</a:t>
            </a:r>
            <a:r>
              <a:rPr lang="cs-CZ" sz="2000" b="1" dirty="0">
                <a:solidFill>
                  <a:srgbClr val="0000FF"/>
                </a:solidFill>
                <a:latin typeface="Arial" panose="020B0604020202020204" pitchFamily="34" charset="0"/>
              </a:rPr>
              <a:t>)</a:t>
            </a:r>
          </a:p>
          <a:p>
            <a:pPr marL="622300" indent="-530225">
              <a:lnSpc>
                <a:spcPct val="90000"/>
              </a:lnSpc>
              <a:buClr>
                <a:srgbClr val="0000FF"/>
              </a:buClr>
              <a:buSzPct val="75000"/>
              <a:buFont typeface="Wingdings" pitchFamily="2" charset="2"/>
              <a:buChar char="Ä"/>
              <a:defRPr/>
            </a:pPr>
            <a:r>
              <a:rPr lang="cs-CZ" sz="2000" b="1" dirty="0">
                <a:solidFill>
                  <a:srgbClr val="0000FF"/>
                </a:solidFill>
                <a:latin typeface="Arial" panose="020B0604020202020204" pitchFamily="34" charset="0"/>
              </a:rPr>
              <a:t>zvláštní ustanovení pro rozvojové státy (čl. 5) – odklad povinností oproti harmonogramu pro hospodářsky vyspělé státy (čl. 2)</a:t>
            </a:r>
          </a:p>
          <a:p>
            <a:pPr marL="622300" indent="-530225">
              <a:lnSpc>
                <a:spcPct val="90000"/>
              </a:lnSpc>
              <a:buClr>
                <a:srgbClr val="0000FF"/>
              </a:buClr>
              <a:buSzPct val="75000"/>
              <a:buFont typeface="Wingdings" pitchFamily="2" charset="2"/>
              <a:buChar char="Ä"/>
              <a:defRPr/>
            </a:pPr>
            <a:r>
              <a:rPr lang="cs-CZ" sz="2000" b="1" dirty="0">
                <a:solidFill>
                  <a:srgbClr val="0000FF"/>
                </a:solidFill>
                <a:latin typeface="Arial" panose="020B0604020202020204" pitchFamily="34" charset="0"/>
              </a:rPr>
              <a:t>finanční podpora pro státy čl. 5</a:t>
            </a:r>
          </a:p>
          <a:p>
            <a:pPr marL="622300" indent="-530225">
              <a:lnSpc>
                <a:spcPct val="90000"/>
              </a:lnSpc>
              <a:buClr>
                <a:srgbClr val="0000FF"/>
              </a:buClr>
              <a:buSzPct val="75000"/>
              <a:buFont typeface="Wingdings" pitchFamily="2" charset="2"/>
              <a:buChar char="Ä"/>
              <a:defRPr/>
            </a:pPr>
            <a:r>
              <a:rPr lang="cs-CZ" sz="2000" b="1" dirty="0">
                <a:solidFill>
                  <a:srgbClr val="0000FF"/>
                </a:solidFill>
                <a:latin typeface="Arial" panose="020B0604020202020204" pitchFamily="34" charset="0"/>
              </a:rPr>
              <a:t>pravidelný roční reporting výroby, dovozu, vývozu ODS</a:t>
            </a:r>
          </a:p>
          <a:p>
            <a:pPr marL="622300" indent="-530225">
              <a:lnSpc>
                <a:spcPct val="90000"/>
              </a:lnSpc>
              <a:buClr>
                <a:srgbClr val="0000FF"/>
              </a:buClr>
              <a:buSzPct val="75000"/>
              <a:buFont typeface="Wingdings" pitchFamily="2" charset="2"/>
              <a:buChar char="Ä"/>
              <a:defRPr/>
            </a:pPr>
            <a:r>
              <a:rPr lang="cs-CZ" sz="2000" b="1" dirty="0">
                <a:solidFill>
                  <a:srgbClr val="0000FF"/>
                </a:solidFill>
                <a:latin typeface="Arial" panose="020B0604020202020204" pitchFamily="34" charset="0"/>
              </a:rPr>
              <a:t>kontrola dodržování – Implementační výbor</a:t>
            </a:r>
          </a:p>
          <a:p>
            <a:pPr marL="622300" indent="-530225">
              <a:lnSpc>
                <a:spcPct val="90000"/>
              </a:lnSpc>
              <a:buClr>
                <a:srgbClr val="0000FF"/>
              </a:buClr>
              <a:buSzPct val="75000"/>
              <a:buFont typeface="Wingdings" pitchFamily="2" charset="2"/>
              <a:buChar char="Ä"/>
              <a:defRPr/>
            </a:pPr>
            <a:r>
              <a:rPr lang="cs-CZ" sz="2000" b="1" dirty="0">
                <a:solidFill>
                  <a:srgbClr val="0000FF"/>
                </a:solidFill>
                <a:latin typeface="Arial" panose="020B0604020202020204" pitchFamily="34" charset="0"/>
              </a:rPr>
              <a:t>obchodní ustanovení – omezení obchodu se státy, které nebyly smluvní stranou</a:t>
            </a:r>
          </a:p>
          <a:p>
            <a:pPr marL="622300" indent="-530225">
              <a:lnSpc>
                <a:spcPct val="90000"/>
              </a:lnSpc>
              <a:buClr>
                <a:srgbClr val="0000FF"/>
              </a:buClr>
              <a:buSzPct val="75000"/>
              <a:buFont typeface="Wingdings" pitchFamily="2" charset="2"/>
              <a:buChar char="Ä"/>
              <a:defRPr/>
            </a:pPr>
            <a:r>
              <a:rPr lang="cs-CZ" sz="2000" b="1" dirty="0">
                <a:solidFill>
                  <a:srgbClr val="0000FF"/>
                </a:solidFill>
                <a:latin typeface="Arial" panose="020B0604020202020204" pitchFamily="34" charset="0"/>
              </a:rPr>
              <a:t>možnost činit informovaná rozhodnutí na základě nejnovějších poznatků</a:t>
            </a:r>
          </a:p>
          <a:p>
            <a:pPr>
              <a:lnSpc>
                <a:spcPct val="90000"/>
              </a:lnSpc>
              <a:buFontTx/>
              <a:buChar char="-"/>
              <a:defRPr/>
            </a:pPr>
            <a:endParaRPr lang="cs-CZ" sz="2400" b="1" dirty="0">
              <a:solidFill>
                <a:srgbClr val="0000FF"/>
              </a:solidFill>
              <a:latin typeface="Arial" panose="020B0604020202020204" pitchFamily="34" charset="0"/>
            </a:endParaRPr>
          </a:p>
          <a:p>
            <a:pPr>
              <a:lnSpc>
                <a:spcPct val="90000"/>
              </a:lnSpc>
              <a:buFontTx/>
              <a:buChar char="-"/>
              <a:defRPr/>
            </a:pPr>
            <a:endParaRPr lang="cs-CZ" sz="2400" b="1" dirty="0">
              <a:solidFill>
                <a:srgbClr val="0000FF"/>
              </a:solidFill>
              <a:latin typeface="Arial" panose="020B0604020202020204" pitchFamily="34" charset="0"/>
            </a:endParaRPr>
          </a:p>
          <a:p>
            <a:pPr>
              <a:lnSpc>
                <a:spcPct val="90000"/>
              </a:lnSpc>
              <a:buFontTx/>
              <a:buNone/>
              <a:defRPr/>
            </a:pPr>
            <a:endParaRPr lang="cs-CZ" sz="2400" b="1" dirty="0">
              <a:solidFill>
                <a:srgbClr val="0000FF"/>
              </a:solidFill>
              <a:latin typeface="Arial" panose="020B0604020202020204" pitchFamily="34" charset="0"/>
            </a:endParaRPr>
          </a:p>
        </p:txBody>
      </p:sp>
    </p:spTree>
    <p:extLst>
      <p:ext uri="{BB962C8B-B14F-4D97-AF65-F5344CB8AC3E}">
        <p14:creationId xmlns:p14="http://schemas.microsoft.com/office/powerpoint/2010/main" val="282961756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Nadpis 1">
            <a:extLst>
              <a:ext uri="{FF2B5EF4-FFF2-40B4-BE49-F238E27FC236}">
                <a16:creationId xmlns:a16="http://schemas.microsoft.com/office/drawing/2014/main" id="{281C2791-1D5E-4ABC-9163-84229865BD33}"/>
              </a:ext>
            </a:extLst>
          </p:cNvPr>
          <p:cNvSpPr>
            <a:spLocks noGrp="1"/>
          </p:cNvSpPr>
          <p:nvPr>
            <p:ph type="title"/>
          </p:nvPr>
        </p:nvSpPr>
        <p:spPr bwMode="auto">
          <a:xfrm>
            <a:off x="1524000" y="142875"/>
            <a:ext cx="9144000" cy="693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lnSpc>
                <a:spcPct val="100000"/>
              </a:lnSpc>
            </a:pPr>
            <a:r>
              <a:rPr lang="cs-CZ" altLang="cs-CZ" sz="3200" dirty="0">
                <a:solidFill>
                  <a:srgbClr val="FF0000"/>
                </a:solidFill>
                <a:latin typeface="Arial" panose="020B0604020202020204" pitchFamily="34" charset="0"/>
              </a:rPr>
              <a:t>Troposférický ozón</a:t>
            </a:r>
          </a:p>
        </p:txBody>
      </p:sp>
      <p:pic>
        <p:nvPicPr>
          <p:cNvPr id="107523" name="Zástupný symbol pro obsah 3">
            <a:extLst>
              <a:ext uri="{FF2B5EF4-FFF2-40B4-BE49-F238E27FC236}">
                <a16:creationId xmlns:a16="http://schemas.microsoft.com/office/drawing/2014/main" id="{B4FF1874-4EA2-419B-B40A-D8EC3B85C08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03388" y="1052513"/>
            <a:ext cx="4679950" cy="3300412"/>
          </a:xfrm>
          <a:noFill/>
          <a:ln>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E52CDA60-3580-4454-A4C6-B16671669AC7}"/>
              </a:ext>
            </a:extLst>
          </p:cNvPr>
          <p:cNvPicPr>
            <a:picLocks noChangeAspect="1"/>
          </p:cNvPicPr>
          <p:nvPr/>
        </p:nvPicPr>
        <p:blipFill>
          <a:blip r:embed="rId3"/>
          <a:stretch>
            <a:fillRect/>
          </a:stretch>
        </p:blipFill>
        <p:spPr>
          <a:xfrm>
            <a:off x="1803400" y="3429001"/>
            <a:ext cx="4679950" cy="3084513"/>
          </a:xfrm>
          <a:prstGeom prst="rect">
            <a:avLst/>
          </a:prstGeom>
          <a:ln w="19050">
            <a:solidFill>
              <a:schemeClr val="tx2">
                <a:lumMod val="60000"/>
                <a:lumOff val="40000"/>
              </a:schemeClr>
            </a:solidFill>
          </a:ln>
        </p:spPr>
      </p:pic>
      <p:pic>
        <p:nvPicPr>
          <p:cNvPr id="107525" name="Obrázek 5">
            <a:extLst>
              <a:ext uri="{FF2B5EF4-FFF2-40B4-BE49-F238E27FC236}">
                <a16:creationId xmlns:a16="http://schemas.microsoft.com/office/drawing/2014/main" id="{404AD24D-0D99-478B-9C5F-4B3131E8F0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24988" y="115889"/>
            <a:ext cx="11684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6" name="TextovéPole 6">
            <a:extLst>
              <a:ext uri="{FF2B5EF4-FFF2-40B4-BE49-F238E27FC236}">
                <a16:creationId xmlns:a16="http://schemas.microsoft.com/office/drawing/2014/main" id="{AC2B596E-C582-4D8B-B75A-BAD6A26B1D59}"/>
              </a:ext>
            </a:extLst>
          </p:cNvPr>
          <p:cNvSpPr txBox="1">
            <a:spLocks noChangeArrowheads="1"/>
          </p:cNvSpPr>
          <p:nvPr/>
        </p:nvSpPr>
        <p:spPr bwMode="auto">
          <a:xfrm>
            <a:off x="6483350" y="981076"/>
            <a:ext cx="421005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42925" indent="-457200"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eaLnBrk="1" hangingPunct="1"/>
            <a:r>
              <a:rPr lang="cs-CZ" altLang="cs-CZ" sz="2000" dirty="0">
                <a:latin typeface="Arial" panose="020B0604020202020204" pitchFamily="34" charset="0"/>
              </a:rPr>
              <a:t>Ve stratosféře</a:t>
            </a:r>
            <a:r>
              <a:rPr lang="cs-CZ" altLang="cs-CZ" sz="2000" dirty="0">
                <a:solidFill>
                  <a:srgbClr val="0000FF"/>
                </a:solidFill>
                <a:latin typeface="Arial" panose="020B0604020202020204" pitchFamily="34" charset="0"/>
              </a:rPr>
              <a:t> - absorbuje škodlivé ultrafialové záření a chrání život na Zemi před zhoubnými účinky biologicky aktivního ultrafialového záření Slunce.</a:t>
            </a:r>
          </a:p>
          <a:p>
            <a:pPr eaLnBrk="1" hangingPunct="1"/>
            <a:endParaRPr lang="cs-CZ" altLang="cs-CZ" sz="2000" dirty="0">
              <a:solidFill>
                <a:srgbClr val="0000FF"/>
              </a:solidFill>
              <a:latin typeface="Arial" panose="020B0604020202020204" pitchFamily="34" charset="0"/>
            </a:endParaRPr>
          </a:p>
          <a:p>
            <a:pPr eaLnBrk="1" hangingPunct="1"/>
            <a:r>
              <a:rPr lang="cs-CZ" altLang="cs-CZ" sz="2000" dirty="0">
                <a:latin typeface="Arial" panose="020B0604020202020204" pitchFamily="34" charset="0"/>
              </a:rPr>
              <a:t>V troposféře </a:t>
            </a:r>
            <a:r>
              <a:rPr lang="cs-CZ" altLang="cs-CZ" sz="2000" dirty="0">
                <a:solidFill>
                  <a:srgbClr val="0000FF"/>
                </a:solidFill>
                <a:latin typeface="Arial" panose="020B0604020202020204" pitchFamily="34" charset="0"/>
              </a:rPr>
              <a:t>je ozon považován za znečišťující látku, protože jako silné oxidační činidlo napadá dýchací cesty a ochranné komponenty oka, má škodlivé účinky na flóru, faunu a poškozuje některé materiály.</a:t>
            </a:r>
          </a:p>
        </p:txBody>
      </p:sp>
    </p:spTree>
    <p:extLst>
      <p:ext uri="{BB962C8B-B14F-4D97-AF65-F5344CB8AC3E}">
        <p14:creationId xmlns:p14="http://schemas.microsoft.com/office/powerpoint/2010/main" val="3779576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Nadpis 1">
            <a:extLst>
              <a:ext uri="{FF2B5EF4-FFF2-40B4-BE49-F238E27FC236}">
                <a16:creationId xmlns:a16="http://schemas.microsoft.com/office/drawing/2014/main" id="{9410D79F-414C-4318-A634-8F26EB52984F}"/>
              </a:ext>
            </a:extLst>
          </p:cNvPr>
          <p:cNvSpPr>
            <a:spLocks noGrp="1"/>
          </p:cNvSpPr>
          <p:nvPr>
            <p:ph type="title"/>
          </p:nvPr>
        </p:nvSpPr>
        <p:spPr bwMode="auto">
          <a:xfrm>
            <a:off x="1524000" y="274639"/>
            <a:ext cx="9144000" cy="7064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lnSpc>
                <a:spcPct val="100000"/>
              </a:lnSpc>
            </a:pPr>
            <a:r>
              <a:rPr lang="cs-CZ" altLang="cs-CZ" sz="3200" dirty="0">
                <a:solidFill>
                  <a:srgbClr val="FF0000"/>
                </a:solidFill>
                <a:latin typeface="Arial" panose="020B0604020202020204" pitchFamily="34" charset="0"/>
              </a:rPr>
              <a:t>Troposférický ozón v Evropě</a:t>
            </a:r>
          </a:p>
        </p:txBody>
      </p:sp>
      <p:pic>
        <p:nvPicPr>
          <p:cNvPr id="110595" name="Obrázek 3">
            <a:extLst>
              <a:ext uri="{FF2B5EF4-FFF2-40B4-BE49-F238E27FC236}">
                <a16:creationId xmlns:a16="http://schemas.microsoft.com/office/drawing/2014/main" id="{54C75C1C-22CF-468D-A121-497CFFDC30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47226" y="146050"/>
            <a:ext cx="898525"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6" name="Obrázek 4">
            <a:extLst>
              <a:ext uri="{FF2B5EF4-FFF2-40B4-BE49-F238E27FC236}">
                <a16:creationId xmlns:a16="http://schemas.microsoft.com/office/drawing/2014/main" id="{EC7C0D92-EF5E-4D4B-825C-4C67F3F5686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74825" y="1052513"/>
            <a:ext cx="8642350" cy="5599112"/>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78781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5">
            <a:extLst>
              <a:ext uri="{FF2B5EF4-FFF2-40B4-BE49-F238E27FC236}">
                <a16:creationId xmlns:a16="http://schemas.microsoft.com/office/drawing/2014/main" id="{4F90D4B7-4720-4F0F-937E-AE21FEAC23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9" y="1052514"/>
            <a:ext cx="8713787" cy="5214937"/>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100355" name="Text Box 2">
            <a:extLst>
              <a:ext uri="{FF2B5EF4-FFF2-40B4-BE49-F238E27FC236}">
                <a16:creationId xmlns:a16="http://schemas.microsoft.com/office/drawing/2014/main" id="{8F4665E6-717D-426C-B02C-B4D4B2C5FAD9}"/>
              </a:ext>
            </a:extLst>
          </p:cNvPr>
          <p:cNvSpPr txBox="1">
            <a:spLocks noChangeArrowheads="1"/>
          </p:cNvSpPr>
          <p:nvPr/>
        </p:nvSpPr>
        <p:spPr bwMode="auto">
          <a:xfrm>
            <a:off x="1524000" y="1889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800" b="1">
                <a:solidFill>
                  <a:srgbClr val="FF0000"/>
                </a:solidFill>
                <a:latin typeface="Garamond" panose="02020404030301010803" pitchFamily="18" charset="0"/>
              </a:defRPr>
            </a:lvl1pPr>
            <a:lvl2pPr marL="742950" indent="-285750" eaLnBrk="0" hangingPunct="0">
              <a:defRPr kumimoji="1" sz="2800" b="1">
                <a:solidFill>
                  <a:srgbClr val="FF0000"/>
                </a:solidFill>
                <a:latin typeface="Garamond" panose="02020404030301010803" pitchFamily="18" charset="0"/>
              </a:defRPr>
            </a:lvl2pPr>
            <a:lvl3pPr marL="1143000" indent="-228600" eaLnBrk="0" hangingPunct="0">
              <a:defRPr kumimoji="1" sz="2800" b="1">
                <a:solidFill>
                  <a:srgbClr val="FF0000"/>
                </a:solidFill>
                <a:latin typeface="Garamond" panose="02020404030301010803" pitchFamily="18" charset="0"/>
              </a:defRPr>
            </a:lvl3pPr>
            <a:lvl4pPr marL="1600200" indent="-228600" eaLnBrk="0" hangingPunct="0">
              <a:defRPr kumimoji="1" sz="2800" b="1">
                <a:solidFill>
                  <a:srgbClr val="FF0000"/>
                </a:solidFill>
                <a:latin typeface="Garamond" panose="02020404030301010803" pitchFamily="18" charset="0"/>
              </a:defRPr>
            </a:lvl4pPr>
            <a:lvl5pPr marL="2057400" indent="-228600" eaLnBrk="0" hangingPunct="0">
              <a:defRPr kumimoji="1" sz="2800" b="1">
                <a:solidFill>
                  <a:srgbClr val="FF0000"/>
                </a:solidFill>
                <a:latin typeface="Garamond" panose="02020404030301010803" pitchFamily="18" charset="0"/>
              </a:defRPr>
            </a:lvl5pPr>
            <a:lvl6pPr marL="2514600" indent="-228600" eaLnBrk="0" fontAlgn="base" hangingPunct="0">
              <a:spcBef>
                <a:spcPct val="0"/>
              </a:spcBef>
              <a:spcAft>
                <a:spcPct val="0"/>
              </a:spcAft>
              <a:defRPr kumimoji="1" sz="2800" b="1">
                <a:solidFill>
                  <a:srgbClr val="FF0000"/>
                </a:solidFill>
                <a:latin typeface="Garamond" panose="02020404030301010803" pitchFamily="18" charset="0"/>
              </a:defRPr>
            </a:lvl6pPr>
            <a:lvl7pPr marL="2971800" indent="-228600" eaLnBrk="0" fontAlgn="base" hangingPunct="0">
              <a:spcBef>
                <a:spcPct val="0"/>
              </a:spcBef>
              <a:spcAft>
                <a:spcPct val="0"/>
              </a:spcAft>
              <a:defRPr kumimoji="1" sz="2800" b="1">
                <a:solidFill>
                  <a:srgbClr val="FF0000"/>
                </a:solidFill>
                <a:latin typeface="Garamond" panose="02020404030301010803" pitchFamily="18" charset="0"/>
              </a:defRPr>
            </a:lvl7pPr>
            <a:lvl8pPr marL="3429000" indent="-228600" eaLnBrk="0" fontAlgn="base" hangingPunct="0">
              <a:spcBef>
                <a:spcPct val="0"/>
              </a:spcBef>
              <a:spcAft>
                <a:spcPct val="0"/>
              </a:spcAft>
              <a:defRPr kumimoji="1" sz="2800" b="1">
                <a:solidFill>
                  <a:srgbClr val="FF0000"/>
                </a:solidFill>
                <a:latin typeface="Garamond" panose="02020404030301010803" pitchFamily="18" charset="0"/>
              </a:defRPr>
            </a:lvl8pPr>
            <a:lvl9pPr marL="3886200" indent="-228600" eaLnBrk="0" fontAlgn="base" hangingPunct="0">
              <a:spcBef>
                <a:spcPct val="0"/>
              </a:spcBef>
              <a:spcAft>
                <a:spcPct val="0"/>
              </a:spcAft>
              <a:defRPr kumimoji="1" sz="2800" b="1">
                <a:solidFill>
                  <a:srgbClr val="FF0000"/>
                </a:solidFill>
                <a:latin typeface="Garamond" panose="02020404030301010803" pitchFamily="18" charset="0"/>
              </a:defRPr>
            </a:lvl9pPr>
          </a:lstStyle>
          <a:p>
            <a:pPr algn="ctr" eaLnBrk="1" hangingPunct="1">
              <a:spcBef>
                <a:spcPct val="50000"/>
              </a:spcBef>
            </a:pPr>
            <a:r>
              <a:rPr kumimoji="0" lang="cs-CZ" altLang="cs-CZ" sz="3200" dirty="0">
                <a:latin typeface="Arial" panose="020B0604020202020204" pitchFamily="34" charset="0"/>
              </a:rPr>
              <a:t>Vznik ozonu v přízemních vrstvách atmosféry</a:t>
            </a:r>
          </a:p>
        </p:txBody>
      </p:sp>
    </p:spTree>
    <p:extLst>
      <p:ext uri="{BB962C8B-B14F-4D97-AF65-F5344CB8AC3E}">
        <p14:creationId xmlns:p14="http://schemas.microsoft.com/office/powerpoint/2010/main" val="1695171206"/>
      </p:ext>
    </p:extLst>
  </p:cSld>
  <p:clrMapOvr>
    <a:masterClrMapping/>
  </p:clrMapOvr>
</p:sld>
</file>

<file path=ppt/theme/theme1.xml><?xml version="1.0" encoding="utf-8"?>
<a:theme xmlns:a="http://schemas.openxmlformats.org/drawingml/2006/main" name="Presentation_MU_EN">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SCI-EN.potx" id="{F22B4CD9-A780-4D55-92EA-76CD06D2DE59}" vid="{E8EE1CCA-34FB-4F4F-9F2E-C5A2AA42283C}"/>
    </a:ext>
  </a:extLst>
</a:theme>
</file>

<file path=ppt/theme/theme2.xml><?xml version="1.0" encoding="utf-8"?>
<a:theme xmlns:a="http://schemas.openxmlformats.org/drawingml/2006/main" name="1_Általános (sz)">
  <a:themeElements>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1_Általános (sz)">
      <a:majorFont>
        <a:latin typeface="Arial Narrow"/>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Általános (sz)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Általános (sz)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Általános (sz)">
  <a:themeElements>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1_Általános (sz)">
      <a:majorFont>
        <a:latin typeface="Arial Narrow"/>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Általános (sz)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Általános (sz)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Általános (sz)">
  <a:themeElements>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1_Általános (sz)">
      <a:majorFont>
        <a:latin typeface="Arial Narrow"/>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Általános (sz)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Általános (sz)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Általános (sz)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7E53B5AE4822A745BE2CAFCD6BC9AABF" ma:contentTypeVersion="4" ma:contentTypeDescription="Vytvoří nový dokument" ma:contentTypeScope="" ma:versionID="294450784c2f221dffb7eb77fb15140f">
  <xsd:schema xmlns:xsd="http://www.w3.org/2001/XMLSchema" xmlns:xs="http://www.w3.org/2001/XMLSchema" xmlns:p="http://schemas.microsoft.com/office/2006/metadata/properties" xmlns:ns2="0f16c7bc-751b-460a-a88d-f59477d76b1e" xmlns:ns3="42df3d61-c06d-4712-b65c-4c7e10498220" targetNamespace="http://schemas.microsoft.com/office/2006/metadata/properties" ma:root="true" ma:fieldsID="8304bdaa3cc06e08986b6c795f786a23" ns2:_="" ns3:_="">
    <xsd:import namespace="0f16c7bc-751b-460a-a88d-f59477d76b1e"/>
    <xsd:import namespace="42df3d61-c06d-4712-b65c-4c7e1049822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16c7bc-751b-460a-a88d-f59477d76b1e" elementFormDefault="qualified">
    <xsd:import namespace="http://schemas.microsoft.com/office/2006/documentManagement/types"/>
    <xsd:import namespace="http://schemas.microsoft.com/office/infopath/2007/PartnerControls"/>
    <xsd:element name="SharedWithUsers" ma:index="8"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dílené s podrobnostmi"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2df3d61-c06d-4712-b65c-4c7e1049822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B9FB07E-BFD9-4E5A-A866-34560F5DBB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16c7bc-751b-460a-a88d-f59477d76b1e"/>
    <ds:schemaRef ds:uri="42df3d61-c06d-4712-b65c-4c7e104982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8998353-BD0B-4BA5-96AB-9CA8C9EEB6A0}">
  <ds:schemaRefs>
    <ds:schemaRef ds:uri="http://schemas.microsoft.com/sharepoint/v3/contenttype/forms"/>
  </ds:schemaRefs>
</ds:datastoreItem>
</file>

<file path=customXml/itemProps3.xml><?xml version="1.0" encoding="utf-8"?>
<ds:datastoreItem xmlns:ds="http://schemas.openxmlformats.org/officeDocument/2006/customXml" ds:itemID="{2B000384-5341-4172-8646-F2B321D78144}">
  <ds:schemaRefs>
    <ds:schemaRef ds:uri="http://schemas.microsoft.com/office/2006/metadata/properties"/>
    <ds:schemaRef ds:uri="http://purl.org/dc/dcmitype/"/>
    <ds:schemaRef ds:uri="http://schemas.openxmlformats.org/package/2006/metadata/core-properties"/>
    <ds:schemaRef ds:uri="http://schemas.microsoft.com/office/2006/documentManagement/types"/>
    <ds:schemaRef ds:uri="42df3d61-c06d-4712-b65c-4c7e10498220"/>
    <ds:schemaRef ds:uri="http://purl.org/dc/elements/1.1/"/>
    <ds:schemaRef ds:uri="http://www.w3.org/XML/1998/namespace"/>
    <ds:schemaRef ds:uri="http://schemas.microsoft.com/office/infopath/2007/PartnerControls"/>
    <ds:schemaRef ds:uri="0f16c7bc-751b-460a-a88d-f59477d76b1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400</TotalTime>
  <Words>6726</Words>
  <Application>Microsoft Office PowerPoint</Application>
  <PresentationFormat>Widescreen</PresentationFormat>
  <Paragraphs>737</Paragraphs>
  <Slides>123</Slides>
  <Notes>105</Notes>
  <HiddenSlides>0</HiddenSlides>
  <MMClips>0</MMClips>
  <ScaleCrop>false</ScaleCrop>
  <HeadingPairs>
    <vt:vector size="8" baseType="variant">
      <vt:variant>
        <vt:lpstr>Fonts Used</vt:lpstr>
      </vt:variant>
      <vt:variant>
        <vt:i4>8</vt:i4>
      </vt:variant>
      <vt:variant>
        <vt:lpstr>Theme</vt:lpstr>
      </vt:variant>
      <vt:variant>
        <vt:i4>4</vt:i4>
      </vt:variant>
      <vt:variant>
        <vt:lpstr>Embedded OLE Servers</vt:lpstr>
      </vt:variant>
      <vt:variant>
        <vt:i4>5</vt:i4>
      </vt:variant>
      <vt:variant>
        <vt:lpstr>Slide Titles</vt:lpstr>
      </vt:variant>
      <vt:variant>
        <vt:i4>123</vt:i4>
      </vt:variant>
    </vt:vector>
  </HeadingPairs>
  <TitlesOfParts>
    <vt:vector size="140" baseType="lpstr">
      <vt:lpstr>Arial</vt:lpstr>
      <vt:lpstr>Arial Narrow</vt:lpstr>
      <vt:lpstr>Calibri</vt:lpstr>
      <vt:lpstr>Monotype Sorts</vt:lpstr>
      <vt:lpstr>Symbol</vt:lpstr>
      <vt:lpstr>Tahoma</vt:lpstr>
      <vt:lpstr>Times New Roman</vt:lpstr>
      <vt:lpstr>Wingdings</vt:lpstr>
      <vt:lpstr>Presentation_MU_EN</vt:lpstr>
      <vt:lpstr>1_Általános (sz)</vt:lpstr>
      <vt:lpstr>1_Általános (sz)</vt:lpstr>
      <vt:lpstr>1_Általános (sz)</vt:lpstr>
      <vt:lpstr>obrázek</vt:lpstr>
      <vt:lpstr>Rastrový obrázek</vt:lpstr>
      <vt:lpstr>Photo Editor Photo</vt:lpstr>
      <vt:lpstr>Graf</vt:lpstr>
      <vt:lpstr>Obrázek</vt:lpstr>
      <vt:lpstr>Atmosféra –   chemické a fotochemické reakce  a znečišťení</vt:lpstr>
      <vt:lpstr>PowerPoint Presentation</vt:lpstr>
      <vt:lpstr>PowerPoint Presentation</vt:lpstr>
      <vt:lpstr>PowerPoint Presentation</vt:lpstr>
      <vt:lpstr>PowerPoint Presentation</vt:lpstr>
      <vt:lpstr>Atmosférické aerosoly</vt:lpstr>
      <vt:lpstr>PowerPoint Presentation</vt:lpstr>
      <vt:lpstr>PowerPoint Presentation</vt:lpstr>
      <vt:lpstr>Původ atmosférických aerosolů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Suspendované částice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Suspendované částice PM10</vt:lpstr>
      <vt:lpstr>Počet dní s koncentracemi PM10 &gt; 50 µg.m-3</vt:lpstr>
      <vt:lpstr>Evropský kontext PM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Acidifikace – kyselé deště</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Kyselá depozice – vliv na ekosystémy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Globální roční spotřeba látek poškozujících ozonovou vrstvu (Zdroj: sekretariát MP)</vt:lpstr>
      <vt:lpstr>Montrealský protokol o látkách, které poškozují ozonovou vrstvu</vt:lpstr>
      <vt:lpstr>Troposférický ozón</vt:lpstr>
      <vt:lpstr>Troposférický ozón v Evropě</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Atmosféra –   chemické a fotochemické reakce</dc:title>
  <dc:creator>Branislav Vrana</dc:creator>
  <cp:lastModifiedBy>Branislav Vrana</cp:lastModifiedBy>
  <cp:revision>56</cp:revision>
  <dcterms:created xsi:type="dcterms:W3CDTF">2020-12-29T10:48:56Z</dcterms:created>
  <dcterms:modified xsi:type="dcterms:W3CDTF">2021-01-11T09:59:38Z</dcterms:modified>
</cp:coreProperties>
</file>