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1" r:id="rId3"/>
    <p:sldId id="426" r:id="rId4"/>
    <p:sldId id="424" r:id="rId5"/>
    <p:sldId id="425" r:id="rId6"/>
    <p:sldId id="356" r:id="rId7"/>
    <p:sldId id="346" r:id="rId8"/>
    <p:sldId id="347" r:id="rId9"/>
    <p:sldId id="348" r:id="rId10"/>
    <p:sldId id="350" r:id="rId11"/>
    <p:sldId id="351" r:id="rId12"/>
    <p:sldId id="352" r:id="rId13"/>
    <p:sldId id="450" r:id="rId14"/>
    <p:sldId id="427" r:id="rId15"/>
    <p:sldId id="477" r:id="rId16"/>
    <p:sldId id="482" r:id="rId17"/>
    <p:sldId id="483" r:id="rId18"/>
    <p:sldId id="480" r:id="rId19"/>
    <p:sldId id="358" r:id="rId20"/>
    <p:sldId id="270" r:id="rId21"/>
    <p:sldId id="396" r:id="rId22"/>
    <p:sldId id="362" r:id="rId23"/>
    <p:sldId id="366" r:id="rId24"/>
    <p:sldId id="365" r:id="rId25"/>
    <p:sldId id="367" r:id="rId26"/>
    <p:sldId id="436" r:id="rId27"/>
    <p:sldId id="434" r:id="rId28"/>
    <p:sldId id="435" r:id="rId29"/>
    <p:sldId id="368" r:id="rId30"/>
    <p:sldId id="369" r:id="rId31"/>
    <p:sldId id="437" r:id="rId32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941" autoAdjust="0"/>
  </p:normalViewPr>
  <p:slideViewPr>
    <p:cSldViewPr>
      <p:cViewPr>
        <p:scale>
          <a:sx n="100" d="100"/>
          <a:sy n="100" d="100"/>
        </p:scale>
        <p:origin x="780" y="10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9A7307D-1C38-4727-A733-BAA9C80BC40B}" type="datetimeFigureOut">
              <a:rPr lang="cs-CZ"/>
              <a:pPr>
                <a:defRPr/>
              </a:pPr>
              <a:t>21.09.2022</a:t>
            </a:fld>
            <a:endParaRPr lang="cs-CZ"/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7FA6602-6FA8-4111-8EAF-92DAD9933A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97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500C8EE4-6CDF-4572-9436-6B7415B5B248}" type="datetimeFigureOut">
              <a:rPr lang="cs-CZ"/>
              <a:pPr>
                <a:defRPr/>
              </a:pPr>
              <a:t>21.09.2022</a:t>
            </a:fld>
            <a:endParaRPr lang="cs-CZ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D6D349CE-CF57-4A87-B6C2-2D645EB802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7637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C375F3-DE22-4269-B1B5-2B02167EF2D6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77B2C2-9DBE-44DD-861D-2ACDBF9A7195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45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348E6E-61A6-47CD-B46B-7279631D04C0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69585A-64B0-4B0E-9D0C-04348784C0AF}" type="slidenum">
              <a:rPr lang="cs-CZ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cs-CZ" altLang="cs-CZ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70185F-E4B2-475A-8864-C6187B25FB42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nl-NL" altLang="cs-CZ" sz="1300"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57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63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fld id="{07F62941-FCEA-45BB-9E01-FCCB002A9262}" type="slidenum">
              <a:rPr lang="cs-CZ" altLang="en-US" smtClean="0">
                <a:latin typeface="Arial" panose="020B0604020202020204" pitchFamily="34" charset="0"/>
              </a:rPr>
              <a:pPr defTabSz="914400">
                <a:spcBef>
                  <a:spcPct val="0"/>
                </a:spcBef>
              </a:pPr>
              <a:t>16</a:t>
            </a:fld>
            <a:endParaRPr lang="cs-CZ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0FC2D0-589E-47C7-9356-1D3FC9C44A68}" type="slidenum">
              <a:rPr lang="nl-NL" altLang="cs-CZ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nl-NL" altLang="cs-CZ" sz="1300">
              <a:latin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46125"/>
            <a:ext cx="4965700" cy="3725863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21225"/>
            <a:ext cx="5405437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54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02" tIns="48452" rIns="96902" bIns="48452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54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59338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902" tIns="48452" rIns="96902" bIns="48452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269ABA-0847-4FA3-B195-6EF48721BBD7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B5065C-A3E2-47B3-A492-477E48B6B833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04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D6B406-1B54-4994-8485-5D5E01B75785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cs-CZ" altLang="en-US" sz="13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98525"/>
            <a:ext cx="315753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0" descr="trojlogo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732463"/>
            <a:ext cx="5232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45607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25C1649-54AC-4B16-BC99-504C0CF693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28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D611589-8817-4131-AD2C-9C6649F227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99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B6C3A-6F77-4AF4-9306-AA99C526F80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340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7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898525"/>
            <a:ext cx="3157537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0" descr="trojlogo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732463"/>
            <a:ext cx="5232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13709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6369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84143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1BAA3EF-44CC-418F-B590-7AC8153C50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86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7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3591672-606A-41BE-BA31-A56BED784C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19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9087B2-0DC9-43F6-8859-8E0EB6295D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39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B374398-DB25-4EB6-8FE6-1AE2786A24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0606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92078B2-0A5C-4CD4-A62D-B1212876A9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68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F8A3387-0068-48CC-8B0B-0463F88F54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52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pic>
        <p:nvPicPr>
          <p:cNvPr id="1029" name="Obrázek 9" descr="logo_mu_cerne.gif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323013"/>
            <a:ext cx="18161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rázek 7" descr="trojlogo.gif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199188"/>
            <a:ext cx="42481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45.jpeg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wmf"/><Relationship Id="rId11" Type="http://schemas.openxmlformats.org/officeDocument/2006/relationships/image" Target="../media/image43.jpeg"/><Relationship Id="rId5" Type="http://schemas.openxmlformats.org/officeDocument/2006/relationships/image" Target="../media/image37.wmf"/><Relationship Id="rId15" Type="http://schemas.openxmlformats.org/officeDocument/2006/relationships/image" Target="../media/image47.wmf"/><Relationship Id="rId10" Type="http://schemas.openxmlformats.org/officeDocument/2006/relationships/image" Target="../media/image42.jpeg"/><Relationship Id="rId4" Type="http://schemas.openxmlformats.org/officeDocument/2006/relationships/image" Target="../media/image36.wmf"/><Relationship Id="rId9" Type="http://schemas.openxmlformats.org/officeDocument/2006/relationships/image" Target="../media/image41.wmf"/><Relationship Id="rId14" Type="http://schemas.openxmlformats.org/officeDocument/2006/relationships/image" Target="../media/image4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ctrTitle"/>
          </p:nvPr>
        </p:nvSpPr>
        <p:spPr bwMode="auto">
          <a:xfrm>
            <a:off x="685800" y="2162175"/>
            <a:ext cx="7772400" cy="14112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4000" b="1" dirty="0">
                <a:solidFill>
                  <a:schemeClr val="tx1"/>
                </a:solidFill>
              </a:rPr>
              <a:t>Ecotoxicology</a:t>
            </a:r>
            <a:br>
              <a:rPr lang="cs-CZ" altLang="en-US" sz="4000" b="1" dirty="0">
                <a:solidFill>
                  <a:schemeClr val="tx1"/>
                </a:solidFill>
              </a:rPr>
            </a:br>
            <a:r>
              <a:rPr lang="cs-CZ" altLang="en-US" sz="4000" b="1" dirty="0">
                <a:solidFill>
                  <a:schemeClr val="tx1"/>
                </a:solidFill>
              </a:rPr>
              <a:t>Part 1 </a:t>
            </a:r>
            <a:r>
              <a:rPr lang="cs-CZ" altLang="en-US" sz="4000" b="1">
                <a:solidFill>
                  <a:schemeClr val="tx1"/>
                </a:solidFill>
              </a:rPr>
              <a:t>- </a:t>
            </a:r>
            <a:r>
              <a:rPr lang="cs-CZ" altLang="en-US" sz="4000" b="1" dirty="0" err="1">
                <a:solidFill>
                  <a:schemeClr val="tx1"/>
                </a:solidFill>
              </a:rPr>
              <a:t>Introduction</a:t>
            </a:r>
            <a:endParaRPr lang="cs-CZ" altLang="en-US" sz="2000" dirty="0"/>
          </a:p>
        </p:txBody>
      </p:sp>
      <p:sp>
        <p:nvSpPr>
          <p:cNvPr id="13315" name="Podnadpis 2"/>
          <p:cNvSpPr>
            <a:spLocks noGrp="1"/>
          </p:cNvSpPr>
          <p:nvPr>
            <p:ph type="subTitle" idx="1"/>
          </p:nvPr>
        </p:nvSpPr>
        <p:spPr>
          <a:xfrm>
            <a:off x="900113" y="3789363"/>
            <a:ext cx="7343775" cy="1752600"/>
          </a:xfrm>
        </p:spPr>
        <p:txBody>
          <a:bodyPr/>
          <a:lstStyle/>
          <a:p>
            <a:pPr eaLnBrk="1" hangingPunct="1"/>
            <a:r>
              <a:rPr lang="en-US" altLang="en-US" sz="2000" b="1"/>
              <a:t>Lud</a:t>
            </a:r>
            <a:r>
              <a:rPr lang="cs-CZ" altLang="en-US" sz="2000" b="1"/>
              <a:t>ek Blaha</a:t>
            </a:r>
            <a:r>
              <a:rPr lang="en-GB" altLang="en-US" sz="2000" b="1"/>
              <a:t> + ecotox colleagues</a:t>
            </a:r>
            <a:br>
              <a:rPr lang="en-US" altLang="en-US" sz="2000" b="1"/>
            </a:br>
            <a:br>
              <a:rPr lang="en-US" altLang="en-US" sz="2000" b="1"/>
            </a:br>
            <a:endParaRPr lang="en-US" altLang="en-US" sz="2000" b="1"/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661025"/>
            <a:ext cx="7778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sah 4"/>
          <p:cNvSpPr>
            <a:spLocks noGrp="1"/>
          </p:cNvSpPr>
          <p:nvPr>
            <p:ph idx="1"/>
          </p:nvPr>
        </p:nvSpPr>
        <p:spPr>
          <a:xfrm>
            <a:off x="889000" y="1125538"/>
            <a:ext cx="8291513" cy="4967287"/>
          </a:xfrm>
        </p:spPr>
        <p:txBody>
          <a:bodyPr/>
          <a:lstStyle/>
          <a:p>
            <a:r>
              <a:rPr lang="cs-CZ" altLang="en-US" b="1"/>
              <a:t>Loss of biodiversity</a:t>
            </a:r>
          </a:p>
        </p:txBody>
      </p:sp>
      <p:sp>
        <p:nvSpPr>
          <p:cNvPr id="24579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Major impacts</a:t>
            </a:r>
          </a:p>
        </p:txBody>
      </p:sp>
      <p:sp>
        <p:nvSpPr>
          <p:cNvPr id="8" name="Obousměrná svislá šipka 7"/>
          <p:cNvSpPr/>
          <p:nvPr/>
        </p:nvSpPr>
        <p:spPr>
          <a:xfrm>
            <a:off x="7667625" y="3644900"/>
            <a:ext cx="431800" cy="100806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ousměrná svislá šipka 8"/>
          <p:cNvSpPr/>
          <p:nvPr/>
        </p:nvSpPr>
        <p:spPr>
          <a:xfrm>
            <a:off x="7667625" y="4724400"/>
            <a:ext cx="431800" cy="100806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Kruhová šipka 9"/>
          <p:cNvSpPr/>
          <p:nvPr/>
        </p:nvSpPr>
        <p:spPr>
          <a:xfrm rot="5400000">
            <a:off x="6083300" y="908050"/>
            <a:ext cx="2592388" cy="2592388"/>
          </a:xfrm>
          <a:prstGeom prst="circularArrow">
            <a:avLst>
              <a:gd name="adj1" fmla="val 4962"/>
              <a:gd name="adj2" fmla="val 998453"/>
              <a:gd name="adj3" fmla="val 20381568"/>
              <a:gd name="adj4" fmla="val 10800003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Kruhová šipka 11"/>
          <p:cNvSpPr/>
          <p:nvPr/>
        </p:nvSpPr>
        <p:spPr>
          <a:xfrm rot="16200000">
            <a:off x="-145256" y="1593056"/>
            <a:ext cx="2736850" cy="1944688"/>
          </a:xfrm>
          <a:prstGeom prst="circularArrow">
            <a:avLst>
              <a:gd name="adj1" fmla="val 4962"/>
              <a:gd name="adj2" fmla="val 1184561"/>
              <a:gd name="adj3" fmla="val 20381568"/>
              <a:gd name="adj4" fmla="val 10800003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pic>
        <p:nvPicPr>
          <p:cNvPr id="2458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52513"/>
            <a:ext cx="1455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54" r="17171"/>
          <a:stretch>
            <a:fillRect/>
          </a:stretch>
        </p:blipFill>
        <p:spPr bwMode="auto">
          <a:xfrm flipH="1">
            <a:off x="5939903" y="2708920"/>
            <a:ext cx="52263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300000" rev="0"/>
            </a:camera>
            <a:lightRig rig="threePt" dir="t"/>
          </a:scene3d>
        </p:spPr>
      </p:pic>
      <p:sp>
        <p:nvSpPr>
          <p:cNvPr id="11" name="Zástupný symbol pro obsah 4"/>
          <p:cNvSpPr txBox="1">
            <a:spLocks/>
          </p:cNvSpPr>
          <p:nvPr/>
        </p:nvSpPr>
        <p:spPr bwMode="auto">
          <a:xfrm>
            <a:off x="900113" y="2133600"/>
            <a:ext cx="82073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3200" b="1" dirty="0" err="1">
                <a:solidFill>
                  <a:srgbClr val="818184"/>
                </a:solidFill>
                <a:latin typeface="+mn-lt"/>
                <a:cs typeface="+mn-cs"/>
              </a:rPr>
              <a:t>Impairment</a:t>
            </a:r>
            <a:r>
              <a:rPr lang="cs-CZ" sz="3200" b="1" dirty="0">
                <a:solidFill>
                  <a:srgbClr val="818184"/>
                </a:solidFill>
                <a:latin typeface="+mn-lt"/>
                <a:cs typeface="+mn-cs"/>
              </a:rPr>
              <a:t> of </a:t>
            </a:r>
            <a:r>
              <a:rPr lang="cs-CZ" sz="3200" b="1" dirty="0" err="1">
                <a:solidFill>
                  <a:srgbClr val="818184"/>
                </a:solidFill>
                <a:latin typeface="+mn-lt"/>
                <a:cs typeface="+mn-cs"/>
              </a:rPr>
              <a:t>ecosystem</a:t>
            </a:r>
            <a:r>
              <a:rPr lang="cs-CZ" sz="3200" b="1" dirty="0">
                <a:solidFill>
                  <a:srgbClr val="818184"/>
                </a:solidFill>
                <a:latin typeface="+mn-lt"/>
                <a:cs typeface="+mn-cs"/>
              </a:rPr>
              <a:t> </a:t>
            </a:r>
            <a:r>
              <a:rPr lang="cs-CZ" sz="3200" b="1" dirty="0" err="1">
                <a:solidFill>
                  <a:srgbClr val="818184"/>
                </a:solidFill>
                <a:latin typeface="+mn-lt"/>
                <a:cs typeface="+mn-cs"/>
              </a:rPr>
              <a:t>services</a:t>
            </a:r>
            <a:endParaRPr lang="cs-CZ" sz="3200" b="1" dirty="0">
              <a:solidFill>
                <a:srgbClr val="818184"/>
              </a:solidFill>
              <a:latin typeface="+mn-lt"/>
              <a:cs typeface="+mn-cs"/>
            </a:endParaRPr>
          </a:p>
        </p:txBody>
      </p:sp>
      <p:sp>
        <p:nvSpPr>
          <p:cNvPr id="14" name="Zástupný symbol pro obsah 4"/>
          <p:cNvSpPr txBox="1">
            <a:spLocks/>
          </p:cNvSpPr>
          <p:nvPr/>
        </p:nvSpPr>
        <p:spPr bwMode="auto">
          <a:xfrm>
            <a:off x="900113" y="2781300"/>
            <a:ext cx="8207375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85000" lnSpcReduction="20000"/>
          </a:bodyPr>
          <a:lstStyle/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/>
            </a:pPr>
            <a:r>
              <a:rPr lang="en-GB" sz="2800" b="1" dirty="0">
                <a:solidFill>
                  <a:srgbClr val="818184"/>
                </a:solidFill>
                <a:latin typeface="+mn-lt"/>
                <a:cs typeface="+mn-cs"/>
              </a:rPr>
              <a:t>Unbalanced water cycles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818184"/>
                </a:solidFill>
                <a:latin typeface="+mn-lt"/>
                <a:cs typeface="+mn-cs"/>
              </a:rPr>
              <a:t>Water scarcity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</a:rPr>
              <a:t>D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</a:rPr>
              <a:t>raughts</a:t>
            </a: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</a:rPr>
              <a:t>/floods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/>
            </a:pPr>
            <a:r>
              <a:rPr lang="cs-CZ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Impaired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w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ater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qualit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y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Drinking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waters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athing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waters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Toxicants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in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food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chain</a:t>
            </a:r>
            <a:endParaRPr lang="en-GB" sz="2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/>
            </a:pPr>
            <a:r>
              <a:rPr lang="en-GB" sz="2800" b="1" dirty="0">
                <a:solidFill>
                  <a:srgbClr val="818184"/>
                </a:solidFill>
                <a:latin typeface="+mn-lt"/>
                <a:cs typeface="+mn-cs"/>
              </a:rPr>
              <a:t>Shrinking of food supplies</a:t>
            </a: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818184"/>
                </a:solidFill>
                <a:latin typeface="+mn-lt"/>
                <a:cs typeface="+mn-cs"/>
              </a:rPr>
              <a:t>Direct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</a:rPr>
              <a:t> 	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lowering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fish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amounts</a:t>
            </a:r>
            <a:endParaRPr lang="en-US" sz="2400" dirty="0">
              <a:solidFill>
                <a:srgbClr val="818184"/>
              </a:solidFill>
              <a:latin typeface="+mn-lt"/>
              <a:cs typeface="+mn-cs"/>
              <a:sym typeface="Wingdings" pitchFamily="2" charset="2"/>
            </a:endParaRPr>
          </a:p>
          <a:p>
            <a:pPr marL="1143000" lvl="2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Indirect </a:t>
            </a:r>
            <a:r>
              <a:rPr lang="cs-CZ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	</a:t>
            </a:r>
            <a:r>
              <a:rPr lang="en-US" sz="2400" dirty="0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 crop </a:t>
            </a:r>
            <a:r>
              <a:rPr lang="cs-CZ" sz="2400" dirty="0" err="1">
                <a:solidFill>
                  <a:srgbClr val="818184"/>
                </a:solidFill>
                <a:latin typeface="+mn-lt"/>
                <a:cs typeface="+mn-cs"/>
                <a:sym typeface="Wingdings" pitchFamily="2" charset="2"/>
              </a:rPr>
              <a:t>yield</a:t>
            </a:r>
            <a:endParaRPr lang="en-GB" sz="2400" dirty="0">
              <a:solidFill>
                <a:srgbClr val="818184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Impacts on </a:t>
            </a:r>
            <a:r>
              <a:rPr lang="cs-CZ" altLang="en-US"/>
              <a:t>fish </a:t>
            </a:r>
            <a:r>
              <a:rPr lang="cs-CZ" altLang="en-US">
                <a:sym typeface="Wingdings" pitchFamily="2" charset="2"/>
              </a:rPr>
              <a:t></a:t>
            </a:r>
            <a:r>
              <a:rPr lang="en-US" altLang="en-US">
                <a:sym typeface="Wingdings" pitchFamily="2" charset="2"/>
              </a:rPr>
              <a:t> </a:t>
            </a:r>
            <a:r>
              <a:rPr lang="en-US" altLang="en-US"/>
              <a:t>decreased crop </a:t>
            </a:r>
            <a:r>
              <a:rPr lang="cs-CZ" altLang="en-US"/>
              <a:t>yields</a:t>
            </a:r>
          </a:p>
        </p:txBody>
      </p:sp>
      <p:pic>
        <p:nvPicPr>
          <p:cNvPr id="25603" name="Picture 3" descr="C:\Documents and Settings\Ludek\Dokumenty\katedra\vyuka\ObecEkotox\Nature-Ecosystem\nature03962-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9225"/>
            <a:ext cx="64770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79388" y="981075"/>
            <a:ext cx="2811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  <a:latin typeface="Verdana" pitchFamily="34" charset="0"/>
              </a:rPr>
              <a:t>NATURE (2005) 437: 880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Impacts on biota </a:t>
            </a:r>
            <a:r>
              <a:rPr lang="cs-CZ" altLang="en-US">
                <a:sym typeface="Wingdings" pitchFamily="2" charset="2"/>
              </a:rPr>
              <a:t></a:t>
            </a:r>
            <a:r>
              <a:rPr lang="en-US" altLang="en-US">
                <a:sym typeface="Wingdings" pitchFamily="2" charset="2"/>
              </a:rPr>
              <a:t> </a:t>
            </a:r>
            <a:r>
              <a:rPr lang="cs-CZ" altLang="en-US">
                <a:sym typeface="Wingdings" pitchFamily="2" charset="2"/>
              </a:rPr>
              <a:t>global effects </a:t>
            </a:r>
            <a:endParaRPr lang="cs-CZ" alt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323" r="3334" b="3323"/>
          <a:stretch>
            <a:fillRect/>
          </a:stretch>
        </p:blipFill>
        <p:spPr bwMode="auto">
          <a:xfrm>
            <a:off x="4886325" y="1143000"/>
            <a:ext cx="3843338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50825" y="1341438"/>
            <a:ext cx="52578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200" b="1">
                <a:solidFill>
                  <a:schemeClr val="tx1"/>
                </a:solidFill>
                <a:latin typeface="Verdana" pitchFamily="34" charset="0"/>
              </a:rPr>
              <a:t>Mixing oceans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  <a:latin typeface="Verdana" pitchFamily="34" charset="0"/>
                <a:sym typeface="Wingdings" pitchFamily="2" charset="2"/>
              </a:rPr>
              <a:t></a:t>
            </a:r>
            <a:r>
              <a:rPr lang="en-US" altLang="en-US" sz="2200">
                <a:solidFill>
                  <a:schemeClr val="tx1"/>
                </a:solidFill>
                <a:latin typeface="Verdana" pitchFamily="34" charset="0"/>
                <a:sym typeface="Wingdings" pitchFamily="2" charset="2"/>
              </a:rPr>
              <a:t> </a:t>
            </a:r>
            <a:r>
              <a:rPr lang="cs-CZ" altLang="en-US" sz="2200">
                <a:solidFill>
                  <a:schemeClr val="tx1"/>
                </a:solidFill>
                <a:latin typeface="Verdana" pitchFamily="34" charset="0"/>
              </a:rPr>
              <a:t>cooling the atmosphere</a:t>
            </a:r>
            <a:endParaRPr lang="en-US" altLang="en-US" sz="2200">
              <a:solidFill>
                <a:schemeClr val="tx1"/>
              </a:solidFill>
              <a:latin typeface="Verdana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Verdana" pitchFamily="34" charset="0"/>
              </a:rPr>
              <a:t>[Nature 447, p.522, May 31, 2007]</a:t>
            </a:r>
            <a:endParaRPr lang="cs-CZ" altLang="en-US" sz="1600">
              <a:solidFill>
                <a:schemeClr val="tx1"/>
              </a:solidFill>
              <a:latin typeface="Verdana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2100" y="3284538"/>
            <a:ext cx="8670925" cy="2819400"/>
            <a:chOff x="96" y="2448"/>
            <a:chExt cx="5462" cy="1776"/>
          </a:xfrm>
        </p:grpSpPr>
        <p:grpSp>
          <p:nvGrpSpPr>
            <p:cNvPr id="26630" name="Group 6"/>
            <p:cNvGrpSpPr>
              <a:grpSpLocks/>
            </p:cNvGrpSpPr>
            <p:nvPr/>
          </p:nvGrpSpPr>
          <p:grpSpPr bwMode="auto">
            <a:xfrm>
              <a:off x="96" y="2448"/>
              <a:ext cx="5462" cy="1775"/>
              <a:chOff x="144" y="2371"/>
              <a:chExt cx="5462" cy="1775"/>
            </a:xfrm>
          </p:grpSpPr>
          <p:pic>
            <p:nvPicPr>
              <p:cNvPr id="26632" name="Picture 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" t="1471" r="1465" b="1471"/>
              <a:stretch>
                <a:fillRect/>
              </a:stretch>
            </p:blipFill>
            <p:spPr bwMode="auto">
              <a:xfrm>
                <a:off x="144" y="2371"/>
                <a:ext cx="2592" cy="1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33" name="Text Box 8"/>
              <p:cNvSpPr txBox="1">
                <a:spLocks noChangeArrowheads="1"/>
              </p:cNvSpPr>
              <p:nvPr/>
            </p:nvSpPr>
            <p:spPr bwMode="auto">
              <a:xfrm>
                <a:off x="2829" y="2808"/>
                <a:ext cx="2777" cy="1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3200">
                    <a:solidFill>
                      <a:srgbClr val="818184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800">
                    <a:solidFill>
                      <a:srgbClr val="818184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2400">
                    <a:solidFill>
                      <a:srgbClr val="818184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000">
                    <a:solidFill>
                      <a:srgbClr val="818184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cs-CZ" altLang="en-US" sz="1800" u="sng">
                    <a:solidFill>
                      <a:schemeClr val="tx1"/>
                    </a:solidFill>
                    <a:latin typeface="Verdana" pitchFamily="34" charset="0"/>
                  </a:rPr>
                  <a:t>Marine life</a:t>
                </a:r>
                <a:r>
                  <a:rPr lang="cs-CZ" altLang="en-US" sz="1800">
                    <a:solidFill>
                      <a:schemeClr val="tx1"/>
                    </a:solidFill>
                    <a:latin typeface="Verdana" pitchFamily="34" charset="0"/>
                  </a:rPr>
                  <a:t> supplies up to 50% of the mechanical energy required worldwide to mix waters from the surface to deeper cool layers</a:t>
                </a:r>
                <a:endParaRPr lang="en-US" altLang="en-US" sz="1800">
                  <a:solidFill>
                    <a:schemeClr val="tx1"/>
                  </a:solidFill>
                  <a:latin typeface="Verdana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[Dewar, Marine Res 64:541 </a:t>
                </a:r>
                <a:r>
                  <a:rPr lang="cs-CZ" altLang="en-US" sz="1400">
                    <a:solidFill>
                      <a:schemeClr val="tx1"/>
                    </a:solidFill>
                    <a:latin typeface="Verdana" pitchFamily="34" charset="0"/>
                  </a:rPr>
                  <a:t>(2006)</a:t>
                </a: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]</a:t>
                </a:r>
                <a:endParaRPr lang="cs-CZ" altLang="en-US" sz="1400">
                  <a:solidFill>
                    <a:schemeClr val="tx1"/>
                  </a:solidFill>
                  <a:latin typeface="Verdana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[Katija a Dabiri, Nature 460:624 </a:t>
                </a:r>
                <a:r>
                  <a:rPr lang="cs-CZ" altLang="en-US" sz="1400">
                    <a:solidFill>
                      <a:schemeClr val="tx1"/>
                    </a:solidFill>
                    <a:latin typeface="Verdana" pitchFamily="34" charset="0"/>
                  </a:rPr>
                  <a:t>(2009)</a:t>
                </a:r>
                <a:r>
                  <a:rPr lang="en-US" altLang="en-US" sz="1400">
                    <a:solidFill>
                      <a:schemeClr val="tx1"/>
                    </a:solidFill>
                    <a:latin typeface="Verdana" pitchFamily="34" charset="0"/>
                  </a:rPr>
                  <a:t>]</a:t>
                </a:r>
                <a:endParaRPr lang="cs-CZ" altLang="en-US" sz="1400">
                  <a:solidFill>
                    <a:schemeClr val="tx1"/>
                  </a:solidFill>
                  <a:latin typeface="Verdana" pitchFamily="34" charset="0"/>
                </a:endParaRPr>
              </a:p>
            </p:txBody>
          </p:sp>
        </p:grpSp>
        <p:pic>
          <p:nvPicPr>
            <p:cNvPr id="2663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448"/>
              <a:ext cx="1332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18211" r="7469" b="40625"/>
          <a:stretch>
            <a:fillRect/>
          </a:stretch>
        </p:blipFill>
        <p:spPr bwMode="auto">
          <a:xfrm>
            <a:off x="252413" y="0"/>
            <a:ext cx="8780462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4271963" y="6289675"/>
            <a:ext cx="4776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Boyles et al. (2011) Science 332 (60251) 41-42</a:t>
            </a:r>
            <a:endParaRPr lang="en-GB" altLang="cs-CZ" sz="1600" b="1">
              <a:solidFill>
                <a:srgbClr val="000000"/>
              </a:solidFill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8" y="573088"/>
            <a:ext cx="11938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27288"/>
            <a:ext cx="5116512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397125"/>
            <a:ext cx="231298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1219200" y="2933700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800" b="1">
                <a:solidFill>
                  <a:schemeClr val="tx2"/>
                </a:solidFill>
              </a:rPr>
              <a:t>Ecotoxicology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assessment o hazards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and risks of chemicals in ecosystems</a:t>
            </a:r>
            <a:endParaRPr lang="nl-NL" altLang="en-US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697787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2500" b="1" dirty="0">
                <a:solidFill>
                  <a:schemeClr val="tx1"/>
                </a:solidFill>
              </a:rPr>
              <a:t>Cause </a:t>
            </a:r>
            <a:r>
              <a:rPr lang="cs-CZ" altLang="cs-CZ" sz="25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2500" b="1" dirty="0">
                <a:solidFill>
                  <a:schemeClr val="tx1"/>
                </a:solidFill>
              </a:rPr>
              <a:t> </a:t>
            </a:r>
            <a:r>
              <a:rPr lang="cs-CZ" altLang="cs-CZ" sz="2500" b="1" dirty="0" err="1">
                <a:solidFill>
                  <a:schemeClr val="tx1"/>
                </a:solidFill>
              </a:rPr>
              <a:t>Effect</a:t>
            </a:r>
            <a:r>
              <a:rPr lang="cs-CZ" altLang="cs-CZ" sz="2500" b="1" dirty="0">
                <a:solidFill>
                  <a:schemeClr val="tx1"/>
                </a:solidFill>
              </a:rPr>
              <a:t> (</a:t>
            </a:r>
            <a:r>
              <a:rPr lang="cs-CZ" altLang="cs-CZ" sz="2500" b="1" dirty="0" err="1">
                <a:solidFill>
                  <a:schemeClr val="tx1"/>
                </a:solidFill>
              </a:rPr>
              <a:t>Causality</a:t>
            </a:r>
            <a:r>
              <a:rPr lang="cs-CZ" altLang="cs-CZ" sz="2500" b="1" dirty="0">
                <a:solidFill>
                  <a:schemeClr val="tx1"/>
                </a:solidFill>
              </a:rPr>
              <a:t>)</a:t>
            </a:r>
            <a:br>
              <a:rPr lang="cs-CZ" altLang="cs-CZ" sz="2500" b="1" dirty="0">
                <a:solidFill>
                  <a:schemeClr val="tx1"/>
                </a:solidFill>
              </a:rPr>
            </a:br>
            <a:r>
              <a:rPr lang="cs-CZ" altLang="cs-CZ" sz="2500" b="1" dirty="0">
                <a:solidFill>
                  <a:schemeClr val="tx1"/>
                </a:solidFill>
              </a:rPr>
              <a:t>Dose </a:t>
            </a:r>
            <a:r>
              <a:rPr lang="cs-CZ" altLang="cs-CZ" sz="25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cs-CZ" sz="2500" b="1" dirty="0">
                <a:solidFill>
                  <a:schemeClr val="tx1"/>
                </a:solidFill>
              </a:rPr>
              <a:t> </a:t>
            </a:r>
            <a:r>
              <a:rPr lang="cs-CZ" altLang="cs-CZ" sz="2500" b="1" dirty="0">
                <a:solidFill>
                  <a:schemeClr val="tx1"/>
                </a:solidFill>
              </a:rPr>
              <a:t>Response</a:t>
            </a:r>
            <a:br>
              <a:rPr lang="cs-CZ" altLang="cs-CZ" sz="2500" b="1" dirty="0">
                <a:solidFill>
                  <a:schemeClr val="tx1"/>
                </a:solidFill>
              </a:rPr>
            </a:br>
            <a:r>
              <a:rPr lang="nl-BE" altLang="cs-CZ" sz="2500" dirty="0">
                <a:solidFill>
                  <a:schemeClr val="tx1"/>
                </a:solidFill>
              </a:rPr>
              <a:t>Risk assessment</a:t>
            </a:r>
            <a:endParaRPr lang="nl-NL" altLang="cs-CZ" sz="2500" b="1" dirty="0">
              <a:solidFill>
                <a:srgbClr val="FF0000"/>
              </a:solidFill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762000" y="2492375"/>
            <a:ext cx="3962400" cy="3124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762000" y="1730375"/>
            <a:ext cx="396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 dirty="0" err="1">
                <a:solidFill>
                  <a:schemeClr val="tx1"/>
                </a:solidFill>
              </a:rPr>
              <a:t>Exposure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(</a:t>
            </a:r>
            <a:r>
              <a:rPr lang="cs-CZ" altLang="cs-CZ" sz="2000" dirty="0" err="1">
                <a:solidFill>
                  <a:schemeClr val="tx1"/>
                </a:solidFill>
              </a:rPr>
              <a:t>concentration</a:t>
            </a:r>
            <a:r>
              <a:rPr lang="en-GB" altLang="cs-CZ" sz="2000" dirty="0">
                <a:solidFill>
                  <a:schemeClr val="tx1"/>
                </a:solidFill>
              </a:rPr>
              <a:t> &gt;&gt; </a:t>
            </a:r>
            <a:r>
              <a:rPr lang="cs-CZ" altLang="cs-CZ" sz="2000" dirty="0">
                <a:solidFill>
                  <a:schemeClr val="tx1"/>
                </a:solidFill>
              </a:rPr>
              <a:t>dose)</a:t>
            </a:r>
            <a:endParaRPr lang="en-US" altLang="cs-CZ" sz="2000" dirty="0">
              <a:solidFill>
                <a:schemeClr val="tx1"/>
              </a:solidFill>
            </a:endParaRPr>
          </a:p>
        </p:txBody>
      </p:sp>
      <p:sp>
        <p:nvSpPr>
          <p:cNvPr id="64517" name="Freeform 5"/>
          <p:cNvSpPr>
            <a:spLocks/>
          </p:cNvSpPr>
          <p:nvPr/>
        </p:nvSpPr>
        <p:spPr bwMode="auto">
          <a:xfrm>
            <a:off x="762000" y="3413125"/>
            <a:ext cx="3963988" cy="2203450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6 h 1388"/>
              <a:gd name="T4" fmla="*/ 2147483646 w 2497"/>
              <a:gd name="T5" fmla="*/ 2147483646 h 1388"/>
              <a:gd name="T6" fmla="*/ 2147483646 w 2497"/>
              <a:gd name="T7" fmla="*/ 2147483646 h 1388"/>
              <a:gd name="T8" fmla="*/ 2147483646 w 2497"/>
              <a:gd name="T9" fmla="*/ 2147483646 h 1388"/>
              <a:gd name="T10" fmla="*/ 2147483646 w 2497"/>
              <a:gd name="T11" fmla="*/ 2147483646 h 1388"/>
              <a:gd name="T12" fmla="*/ 2147483646 w 2497"/>
              <a:gd name="T13" fmla="*/ 2147483646 h 1388"/>
              <a:gd name="T14" fmla="*/ 2147483646 w 2497"/>
              <a:gd name="T15" fmla="*/ 2147483646 h 1388"/>
              <a:gd name="T16" fmla="*/ 2147483646 w 2497"/>
              <a:gd name="T17" fmla="*/ 2147483646 h 1388"/>
              <a:gd name="T18" fmla="*/ 2147483646 w 2497"/>
              <a:gd name="T19" fmla="*/ 2147483646 h 1388"/>
              <a:gd name="T20" fmla="*/ 2147483646 w 2497"/>
              <a:gd name="T21" fmla="*/ 2147483646 h 1388"/>
              <a:gd name="T22" fmla="*/ 2147483646 w 2497"/>
              <a:gd name="T23" fmla="*/ 2147483646 h 1388"/>
              <a:gd name="T24" fmla="*/ 2147483646 w 2497"/>
              <a:gd name="T25" fmla="*/ 2147483646 h 1388"/>
              <a:gd name="T26" fmla="*/ 2147483646 w 2497"/>
              <a:gd name="T27" fmla="*/ 2147483646 h 1388"/>
              <a:gd name="T28" fmla="*/ 2147483646 w 2497"/>
              <a:gd name="T29" fmla="*/ 2147483646 h 1388"/>
              <a:gd name="T30" fmla="*/ 2147483646 w 2497"/>
              <a:gd name="T31" fmla="*/ 2147483646 h 1388"/>
              <a:gd name="T32" fmla="*/ 2147483646 w 2497"/>
              <a:gd name="T33" fmla="*/ 2147483646 h 1388"/>
              <a:gd name="T34" fmla="*/ 2147483646 w 2497"/>
              <a:gd name="T35" fmla="*/ 2147483646 h 1388"/>
              <a:gd name="T36" fmla="*/ 2147483646 w 2497"/>
              <a:gd name="T37" fmla="*/ 2147483646 h 1388"/>
              <a:gd name="T38" fmla="*/ 2147483646 w 2497"/>
              <a:gd name="T39" fmla="*/ 2147483646 h 1388"/>
              <a:gd name="T40" fmla="*/ 2147483646 w 2497"/>
              <a:gd name="T41" fmla="*/ 2147483646 h 1388"/>
              <a:gd name="T42" fmla="*/ 2147483646 w 2497"/>
              <a:gd name="T43" fmla="*/ 2147483646 h 1388"/>
              <a:gd name="T44" fmla="*/ 2147483646 w 2497"/>
              <a:gd name="T45" fmla="*/ 2147483646 h 1388"/>
              <a:gd name="T46" fmla="*/ 2147483646 w 2497"/>
              <a:gd name="T47" fmla="*/ 2147483646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518" name="Freeform 6"/>
          <p:cNvSpPr>
            <a:spLocks/>
          </p:cNvSpPr>
          <p:nvPr/>
        </p:nvSpPr>
        <p:spPr bwMode="auto">
          <a:xfrm>
            <a:off x="1644650" y="3684588"/>
            <a:ext cx="1081088" cy="1931987"/>
          </a:xfrm>
          <a:custGeom>
            <a:avLst/>
            <a:gdLst>
              <a:gd name="T0" fmla="*/ 2147483646 w 681"/>
              <a:gd name="T1" fmla="*/ 2147483646 h 1119"/>
              <a:gd name="T2" fmla="*/ 2147483646 w 681"/>
              <a:gd name="T3" fmla="*/ 2147483646 h 1119"/>
              <a:gd name="T4" fmla="*/ 2147483646 w 681"/>
              <a:gd name="T5" fmla="*/ 2147483646 h 1119"/>
              <a:gd name="T6" fmla="*/ 2147483646 w 681"/>
              <a:gd name="T7" fmla="*/ 2147483646 h 1119"/>
              <a:gd name="T8" fmla="*/ 2147483646 w 681"/>
              <a:gd name="T9" fmla="*/ 2147483646 h 1119"/>
              <a:gd name="T10" fmla="*/ 2147483646 w 681"/>
              <a:gd name="T11" fmla="*/ 2147483646 h 1119"/>
              <a:gd name="T12" fmla="*/ 2147483646 w 681"/>
              <a:gd name="T13" fmla="*/ 2147483646 h 1119"/>
              <a:gd name="T14" fmla="*/ 2147483646 w 681"/>
              <a:gd name="T15" fmla="*/ 2147483646 h 1119"/>
              <a:gd name="T16" fmla="*/ 2147483646 w 681"/>
              <a:gd name="T17" fmla="*/ 2147483646 h 1119"/>
              <a:gd name="T18" fmla="*/ 2147483646 w 681"/>
              <a:gd name="T19" fmla="*/ 2147483646 h 1119"/>
              <a:gd name="T20" fmla="*/ 2147483646 w 681"/>
              <a:gd name="T21" fmla="*/ 2147483646 h 1119"/>
              <a:gd name="T22" fmla="*/ 2147483646 w 681"/>
              <a:gd name="T23" fmla="*/ 2147483646 h 1119"/>
              <a:gd name="T24" fmla="*/ 2147483646 w 681"/>
              <a:gd name="T25" fmla="*/ 2147483646 h 1119"/>
              <a:gd name="T26" fmla="*/ 2147483646 w 681"/>
              <a:gd name="T27" fmla="*/ 2147483646 h 1119"/>
              <a:gd name="T28" fmla="*/ 2147483646 w 681"/>
              <a:gd name="T29" fmla="*/ 2147483646 h 1119"/>
              <a:gd name="T30" fmla="*/ 2147483646 w 681"/>
              <a:gd name="T31" fmla="*/ 2147483646 h 1119"/>
              <a:gd name="T32" fmla="*/ 2147483646 w 681"/>
              <a:gd name="T33" fmla="*/ 2147483646 h 1119"/>
              <a:gd name="T34" fmla="*/ 2147483646 w 681"/>
              <a:gd name="T35" fmla="*/ 2147483646 h 1119"/>
              <a:gd name="T36" fmla="*/ 2147483646 w 681"/>
              <a:gd name="T37" fmla="*/ 2147483646 h 1119"/>
              <a:gd name="T38" fmla="*/ 2147483646 w 681"/>
              <a:gd name="T39" fmla="*/ 2147483646 h 1119"/>
              <a:gd name="T40" fmla="*/ 2147483646 w 681"/>
              <a:gd name="T41" fmla="*/ 2147483646 h 1119"/>
              <a:gd name="T42" fmla="*/ 2147483646 w 681"/>
              <a:gd name="T43" fmla="*/ 2147483646 h 1119"/>
              <a:gd name="T44" fmla="*/ 2147483646 w 681"/>
              <a:gd name="T45" fmla="*/ 2147483646 h 1119"/>
              <a:gd name="T46" fmla="*/ 2147483646 w 681"/>
              <a:gd name="T47" fmla="*/ 2147483646 h 1119"/>
              <a:gd name="T48" fmla="*/ 2147483646 w 681"/>
              <a:gd name="T49" fmla="*/ 2147483646 h 1119"/>
              <a:gd name="T50" fmla="*/ 2147483646 w 681"/>
              <a:gd name="T51" fmla="*/ 2147483646 h 1119"/>
              <a:gd name="T52" fmla="*/ 2147483646 w 681"/>
              <a:gd name="T53" fmla="*/ 2147483646 h 1119"/>
              <a:gd name="T54" fmla="*/ 2147483646 w 681"/>
              <a:gd name="T55" fmla="*/ 2147483646 h 1119"/>
              <a:gd name="T56" fmla="*/ 2147483646 w 681"/>
              <a:gd name="T57" fmla="*/ 2147483646 h 1119"/>
              <a:gd name="T58" fmla="*/ 2147483646 w 681"/>
              <a:gd name="T59" fmla="*/ 2147483646 h 1119"/>
              <a:gd name="T60" fmla="*/ 2147483646 w 681"/>
              <a:gd name="T61" fmla="*/ 2147483646 h 1119"/>
              <a:gd name="T62" fmla="*/ 2147483646 w 681"/>
              <a:gd name="T63" fmla="*/ 2147483646 h 1119"/>
              <a:gd name="T64" fmla="*/ 2147483646 w 681"/>
              <a:gd name="T65" fmla="*/ 2147483646 h 1119"/>
              <a:gd name="T66" fmla="*/ 2147483646 w 681"/>
              <a:gd name="T67" fmla="*/ 2147483646 h 1119"/>
              <a:gd name="T68" fmla="*/ 2147483646 w 681"/>
              <a:gd name="T69" fmla="*/ 2147483646 h 1119"/>
              <a:gd name="T70" fmla="*/ 2147483646 w 681"/>
              <a:gd name="T71" fmla="*/ 2147483646 h 1119"/>
              <a:gd name="T72" fmla="*/ 2147483646 w 681"/>
              <a:gd name="T73" fmla="*/ 2147483646 h 1119"/>
              <a:gd name="T74" fmla="*/ 2147483646 w 681"/>
              <a:gd name="T75" fmla="*/ 2147483646 h 1119"/>
              <a:gd name="T76" fmla="*/ 2147483646 w 681"/>
              <a:gd name="T77" fmla="*/ 2147483646 h 1119"/>
              <a:gd name="T78" fmla="*/ 2147483646 w 681"/>
              <a:gd name="T79" fmla="*/ 2147483646 h 1119"/>
              <a:gd name="T80" fmla="*/ 2147483646 w 681"/>
              <a:gd name="T81" fmla="*/ 2147483646 h 1119"/>
              <a:gd name="T82" fmla="*/ 2147483646 w 681"/>
              <a:gd name="T83" fmla="*/ 2147483646 h 1119"/>
              <a:gd name="T84" fmla="*/ 2147483646 w 681"/>
              <a:gd name="T85" fmla="*/ 2147483646 h 1119"/>
              <a:gd name="T86" fmla="*/ 2147483646 w 681"/>
              <a:gd name="T87" fmla="*/ 2147483646 h 1119"/>
              <a:gd name="T88" fmla="*/ 2147483646 w 681"/>
              <a:gd name="T89" fmla="*/ 2147483646 h 1119"/>
              <a:gd name="T90" fmla="*/ 2147483646 w 681"/>
              <a:gd name="T91" fmla="*/ 2147483646 h 1119"/>
              <a:gd name="T92" fmla="*/ 2147483646 w 681"/>
              <a:gd name="T93" fmla="*/ 2147483646 h 1119"/>
              <a:gd name="T94" fmla="*/ 2147483646 w 681"/>
              <a:gd name="T95" fmla="*/ 2147483646 h 1119"/>
              <a:gd name="T96" fmla="*/ 2147483646 w 681"/>
              <a:gd name="T97" fmla="*/ 2147483646 h 1119"/>
              <a:gd name="T98" fmla="*/ 2147483646 w 681"/>
              <a:gd name="T99" fmla="*/ 2147483646 h 1119"/>
              <a:gd name="T100" fmla="*/ 2147483646 w 681"/>
              <a:gd name="T101" fmla="*/ 2147483646 h 1119"/>
              <a:gd name="T102" fmla="*/ 2147483646 w 681"/>
              <a:gd name="T103" fmla="*/ 2147483646 h 1119"/>
              <a:gd name="T104" fmla="*/ 2147483646 w 681"/>
              <a:gd name="T105" fmla="*/ 2147483646 h 1119"/>
              <a:gd name="T106" fmla="*/ 2147483646 w 681"/>
              <a:gd name="T107" fmla="*/ 2147483646 h 1119"/>
              <a:gd name="T108" fmla="*/ 2147483646 w 681"/>
              <a:gd name="T109" fmla="*/ 2147483646 h 1119"/>
              <a:gd name="T110" fmla="*/ 2147483646 w 681"/>
              <a:gd name="T111" fmla="*/ 2147483646 h 1119"/>
              <a:gd name="T112" fmla="*/ 2147483646 w 681"/>
              <a:gd name="T113" fmla="*/ 2147483646 h 1119"/>
              <a:gd name="T114" fmla="*/ 2147483646 w 681"/>
              <a:gd name="T115" fmla="*/ 2147483646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 flipH="1">
            <a:off x="2595563" y="4244975"/>
            <a:ext cx="176212" cy="1682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520" name="Freeform 8"/>
          <p:cNvSpPr>
            <a:spLocks/>
          </p:cNvSpPr>
          <p:nvPr/>
        </p:nvSpPr>
        <p:spPr bwMode="auto">
          <a:xfrm>
            <a:off x="2503488" y="4324350"/>
            <a:ext cx="166687" cy="173038"/>
          </a:xfrm>
          <a:custGeom>
            <a:avLst/>
            <a:gdLst>
              <a:gd name="T0" fmla="*/ 0 w 105"/>
              <a:gd name="T1" fmla="*/ 2147483646 h 109"/>
              <a:gd name="T2" fmla="*/ 2147483646 w 105"/>
              <a:gd name="T3" fmla="*/ 2147483646 h 109"/>
              <a:gd name="T4" fmla="*/ 2147483646 w 105"/>
              <a:gd name="T5" fmla="*/ 0 h 109"/>
              <a:gd name="T6" fmla="*/ 0 w 105"/>
              <a:gd name="T7" fmla="*/ 2147483646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990600" y="2644775"/>
            <a:ext cx="889000" cy="3063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22" name="Oval 10"/>
          <p:cNvSpPr>
            <a:spLocks noChangeArrowheads="1"/>
          </p:cNvSpPr>
          <p:nvPr/>
        </p:nvSpPr>
        <p:spPr bwMode="auto">
          <a:xfrm>
            <a:off x="1301750" y="2862263"/>
            <a:ext cx="1014413" cy="2301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1614488" y="2644775"/>
            <a:ext cx="1233487" cy="34131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860172" name="Rectangle 12"/>
          <p:cNvSpPr>
            <a:spLocks noChangeArrowheads="1"/>
          </p:cNvSpPr>
          <p:nvPr/>
        </p:nvSpPr>
        <p:spPr bwMode="auto">
          <a:xfrm>
            <a:off x="1135063" y="2644775"/>
            <a:ext cx="13525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en-US" sz="1300">
                <a:solidFill>
                  <a:srgbClr val="000000"/>
                </a:solidFill>
                <a:latin typeface="Arial" charset="0"/>
                <a:cs typeface="Arial" charset="0"/>
              </a:rPr>
              <a:t>Atmospheric</a:t>
            </a:r>
          </a:p>
          <a:p>
            <a:pPr algn="ctr" defTabSz="762000">
              <a:defRPr/>
            </a:pPr>
            <a:r>
              <a:rPr lang="en-US" sz="1300">
                <a:solidFill>
                  <a:srgbClr val="000000"/>
                </a:solidFill>
                <a:latin typeface="Arial" charset="0"/>
                <a:cs typeface="Arial" charset="0"/>
              </a:rPr>
              <a:t>Deposition</a:t>
            </a:r>
            <a:endParaRPr lang="en-US" sz="13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64525" name="Group 13"/>
          <p:cNvGrpSpPr>
            <a:grpSpLocks/>
          </p:cNvGrpSpPr>
          <p:nvPr/>
        </p:nvGrpSpPr>
        <p:grpSpPr bwMode="auto">
          <a:xfrm>
            <a:off x="1189038" y="3095625"/>
            <a:ext cx="187325" cy="352425"/>
            <a:chOff x="3293" y="2618"/>
            <a:chExt cx="118" cy="222"/>
          </a:xfrm>
        </p:grpSpPr>
        <p:sp>
          <p:nvSpPr>
            <p:cNvPr id="64579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80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81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4526" name="Group 17"/>
          <p:cNvGrpSpPr>
            <a:grpSpLocks/>
          </p:cNvGrpSpPr>
          <p:nvPr/>
        </p:nvGrpSpPr>
        <p:grpSpPr bwMode="auto">
          <a:xfrm>
            <a:off x="1298575" y="3087688"/>
            <a:ext cx="187325" cy="350837"/>
            <a:chOff x="3362" y="2613"/>
            <a:chExt cx="118" cy="221"/>
          </a:xfrm>
        </p:grpSpPr>
        <p:sp>
          <p:nvSpPr>
            <p:cNvPr id="64576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7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8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64527" name="Group 21"/>
          <p:cNvGrpSpPr>
            <a:grpSpLocks/>
          </p:cNvGrpSpPr>
          <p:nvPr/>
        </p:nvGrpSpPr>
        <p:grpSpPr bwMode="auto">
          <a:xfrm>
            <a:off x="1423988" y="3113088"/>
            <a:ext cx="185737" cy="352425"/>
            <a:chOff x="3441" y="2629"/>
            <a:chExt cx="117" cy="222"/>
          </a:xfrm>
        </p:grpSpPr>
        <p:sp>
          <p:nvSpPr>
            <p:cNvPr id="64573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4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75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64528" name="Oval 25"/>
          <p:cNvSpPr>
            <a:spLocks noChangeArrowheads="1"/>
          </p:cNvSpPr>
          <p:nvPr/>
        </p:nvSpPr>
        <p:spPr bwMode="auto">
          <a:xfrm>
            <a:off x="2557463" y="3178175"/>
            <a:ext cx="109537" cy="539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29" name="Oval 26"/>
          <p:cNvSpPr>
            <a:spLocks noChangeArrowheads="1"/>
          </p:cNvSpPr>
          <p:nvPr/>
        </p:nvSpPr>
        <p:spPr bwMode="auto">
          <a:xfrm>
            <a:off x="2438400" y="3013075"/>
            <a:ext cx="234950" cy="8890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grpSp>
        <p:nvGrpSpPr>
          <p:cNvPr id="64530" name="Group 27"/>
          <p:cNvGrpSpPr>
            <a:grpSpLocks/>
          </p:cNvGrpSpPr>
          <p:nvPr/>
        </p:nvGrpSpPr>
        <p:grpSpPr bwMode="auto">
          <a:xfrm>
            <a:off x="838200" y="3940175"/>
            <a:ext cx="1371600" cy="1196975"/>
            <a:chOff x="288" y="1728"/>
            <a:chExt cx="864" cy="754"/>
          </a:xfrm>
        </p:grpSpPr>
        <p:sp>
          <p:nvSpPr>
            <p:cNvPr id="64562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lnTo>
                    <a:pt x="14813" y="21475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64563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64564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65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lnTo>
                      <a:pt x="16461" y="2147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4566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67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lnTo>
                      <a:pt x="17899" y="2151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4568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60195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630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>
                  <a:defRPr/>
                </a:pPr>
                <a:r>
                  <a:rPr lang="en-US" sz="13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Erosion</a:t>
                </a:r>
              </a:p>
              <a:p>
                <a:pPr defTabSz="762000">
                  <a:defRPr/>
                </a:pPr>
                <a:r>
                  <a:rPr lang="en-US" sz="130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&amp; Runoff</a:t>
                </a:r>
                <a:endParaRPr lang="en-US" sz="1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64570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64571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572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64531" name="Group 39"/>
          <p:cNvGrpSpPr>
            <a:grpSpLocks/>
          </p:cNvGrpSpPr>
          <p:nvPr/>
        </p:nvGrpSpPr>
        <p:grpSpPr bwMode="auto">
          <a:xfrm>
            <a:off x="2209800" y="2720975"/>
            <a:ext cx="2438400" cy="2819400"/>
            <a:chOff x="1152" y="960"/>
            <a:chExt cx="1536" cy="1776"/>
          </a:xfrm>
        </p:grpSpPr>
        <p:pic>
          <p:nvPicPr>
            <p:cNvPr id="64547" name="Picture 40" descr="CITY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48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64549" name="Picture 42" descr="HOUSE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50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cs-CZ" sz="1800">
                <a:solidFill>
                  <a:schemeClr val="tx1"/>
                </a:solidFill>
              </a:endParaRPr>
            </a:p>
          </p:txBody>
        </p:sp>
        <p:sp>
          <p:nvSpPr>
            <p:cNvPr id="64551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552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60206" name="Rectangle 46"/>
            <p:cNvSpPr>
              <a:spLocks noChangeArrowheads="1"/>
            </p:cNvSpPr>
            <p:nvPr/>
          </p:nvSpPr>
          <p:spPr bwMode="auto">
            <a:xfrm>
              <a:off x="1295" y="2553"/>
              <a:ext cx="136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>
                <a:defRPr/>
              </a:pPr>
              <a:r>
                <a:rPr lang="en-US" sz="1300">
                  <a:latin typeface="Arial" charset="0"/>
                  <a:cs typeface="Arial" charset="0"/>
                </a:rPr>
                <a:t>Untreated discharges</a:t>
              </a:r>
              <a:endParaRPr lang="en-US" sz="15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grpSp>
          <p:nvGrpSpPr>
            <p:cNvPr id="64554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64555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64556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57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58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559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4560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4561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32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8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24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–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»"/>
                  <a:defRPr sz="2000">
                    <a:solidFill>
                      <a:srgbClr val="818184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cs-CZ" sz="18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4532" name="AutoShape 56"/>
          <p:cNvSpPr>
            <a:spLocks noChangeArrowheads="1"/>
          </p:cNvSpPr>
          <p:nvPr/>
        </p:nvSpPr>
        <p:spPr bwMode="auto">
          <a:xfrm>
            <a:off x="1828800" y="5616575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33" name="Rectangle 57"/>
          <p:cNvSpPr>
            <a:spLocks noChangeArrowheads="1"/>
          </p:cNvSpPr>
          <p:nvPr/>
        </p:nvSpPr>
        <p:spPr bwMode="auto">
          <a:xfrm>
            <a:off x="5181600" y="4016375"/>
            <a:ext cx="3962400" cy="1600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sp>
        <p:nvSpPr>
          <p:cNvPr id="64534" name="Rectangle 58"/>
          <p:cNvSpPr>
            <a:spLocks noChangeArrowheads="1"/>
          </p:cNvSpPr>
          <p:nvPr/>
        </p:nvSpPr>
        <p:spPr bwMode="auto">
          <a:xfrm>
            <a:off x="4724400" y="1752600"/>
            <a:ext cx="441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 dirty="0" err="1">
                <a:solidFill>
                  <a:schemeClr val="tx1"/>
                </a:solidFill>
              </a:rPr>
              <a:t>Effect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algn="ctr"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(</a:t>
            </a:r>
            <a:r>
              <a:rPr lang="en-GB" altLang="cs-CZ" sz="2000" dirty="0">
                <a:solidFill>
                  <a:schemeClr val="tx1"/>
                </a:solidFill>
              </a:rPr>
              <a:t>What exposure causes effects</a:t>
            </a:r>
            <a:r>
              <a:rPr lang="cs-CZ" altLang="cs-CZ" sz="2000" dirty="0">
                <a:solidFill>
                  <a:schemeClr val="tx1"/>
                </a:solidFill>
              </a:rPr>
              <a:t>?)</a:t>
            </a:r>
            <a:endParaRPr lang="en-US" altLang="cs-CZ" sz="2000" dirty="0">
              <a:solidFill>
                <a:schemeClr val="tx1"/>
              </a:solidFill>
            </a:endParaRPr>
          </a:p>
        </p:txBody>
      </p:sp>
      <p:pic>
        <p:nvPicPr>
          <p:cNvPr id="64535" name="Picture 59" descr="bosmin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73575"/>
            <a:ext cx="9144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6" name="Picture 60" descr="FIS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44975"/>
            <a:ext cx="18288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1" name="Rectangle 61"/>
          <p:cNvSpPr>
            <a:spLocks noChangeArrowheads="1"/>
          </p:cNvSpPr>
          <p:nvPr/>
        </p:nvSpPr>
        <p:spPr bwMode="auto">
          <a:xfrm>
            <a:off x="6145611" y="5057775"/>
            <a:ext cx="2709076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>
              <a:defRPr/>
            </a:pP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Ecotoxicologica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bioassays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b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field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studies</a:t>
            </a:r>
            <a:r>
              <a:rPr lang="cs-CZ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biomonitoring…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4538" name="Picture 62" descr="sample5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46400"/>
            <a:ext cx="19050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9" name="Picture 63" descr="lab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68575"/>
            <a:ext cx="2209800" cy="1654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40" name="Picture 65" descr="faCTORY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254375"/>
            <a:ext cx="10477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41" name="Freeform 66"/>
          <p:cNvSpPr>
            <a:spLocks/>
          </p:cNvSpPr>
          <p:nvPr/>
        </p:nvSpPr>
        <p:spPr bwMode="auto">
          <a:xfrm rot="-2231340">
            <a:off x="2636838" y="3729038"/>
            <a:ext cx="190500" cy="473075"/>
          </a:xfrm>
          <a:custGeom>
            <a:avLst/>
            <a:gdLst>
              <a:gd name="T0" fmla="*/ 2147483646 w 120"/>
              <a:gd name="T1" fmla="*/ 0 h 298"/>
              <a:gd name="T2" fmla="*/ 2147483646 w 120"/>
              <a:gd name="T3" fmla="*/ 2147483646 h 298"/>
              <a:gd name="T4" fmla="*/ 2147483646 w 120"/>
              <a:gd name="T5" fmla="*/ 2147483646 h 298"/>
              <a:gd name="T6" fmla="*/ 2147483646 w 120"/>
              <a:gd name="T7" fmla="*/ 2147483646 h 298"/>
              <a:gd name="T8" fmla="*/ 0 w 120"/>
              <a:gd name="T9" fmla="*/ 2147483646 h 298"/>
              <a:gd name="T10" fmla="*/ 2147483646 w 120"/>
              <a:gd name="T11" fmla="*/ 2147483646 h 298"/>
              <a:gd name="T12" fmla="*/ 2147483646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4542" name="Oval 67"/>
          <p:cNvSpPr>
            <a:spLocks noChangeArrowheads="1"/>
          </p:cNvSpPr>
          <p:nvPr/>
        </p:nvSpPr>
        <p:spPr bwMode="auto">
          <a:xfrm>
            <a:off x="2533650" y="3973513"/>
            <a:ext cx="514350" cy="271462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nl-BE" altLang="cs-CZ" sz="2400">
              <a:solidFill>
                <a:schemeClr val="bg1"/>
              </a:solidFill>
            </a:endParaRPr>
          </a:p>
        </p:txBody>
      </p:sp>
      <p:sp>
        <p:nvSpPr>
          <p:cNvPr id="64543" name="Rectangle 68"/>
          <p:cNvSpPr>
            <a:spLocks noChangeArrowheads="1"/>
          </p:cNvSpPr>
          <p:nvPr/>
        </p:nvSpPr>
        <p:spPr bwMode="auto">
          <a:xfrm>
            <a:off x="2432050" y="4003675"/>
            <a:ext cx="6953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cs-CZ" sz="1100">
                <a:solidFill>
                  <a:schemeClr val="tx1"/>
                </a:solidFill>
              </a:rPr>
              <a:t>WWTP</a:t>
            </a:r>
          </a:p>
        </p:txBody>
      </p:sp>
      <p:sp>
        <p:nvSpPr>
          <p:cNvPr id="64544" name="AutoShape 69"/>
          <p:cNvSpPr>
            <a:spLocks noChangeArrowheads="1"/>
          </p:cNvSpPr>
          <p:nvPr/>
        </p:nvSpPr>
        <p:spPr bwMode="auto">
          <a:xfrm>
            <a:off x="6969125" y="5588000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pic>
        <p:nvPicPr>
          <p:cNvPr id="64545" name="Picture 7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607050"/>
            <a:ext cx="1465263" cy="12430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46" name="Picture 73" descr="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28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3"/>
          <p:cNvSpPr>
            <a:spLocks noGrp="1"/>
          </p:cNvSpPr>
          <p:nvPr>
            <p:ph type="title"/>
          </p:nvPr>
        </p:nvSpPr>
        <p:spPr bwMode="auto">
          <a:xfrm>
            <a:off x="0" y="692150"/>
            <a:ext cx="9144000" cy="16430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dirty="0" err="1"/>
              <a:t>What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hazardous</a:t>
            </a:r>
            <a:r>
              <a:rPr lang="cs-CZ" altLang="cs-CZ" dirty="0"/>
              <a:t>? </a:t>
            </a:r>
            <a:r>
              <a:rPr lang="cs-CZ" altLang="cs-CZ" dirty="0" err="1"/>
              <a:t>What</a:t>
            </a:r>
            <a:r>
              <a:rPr lang="cs-CZ" altLang="cs-CZ" dirty="0"/>
              <a:t> </a:t>
            </a:r>
            <a:r>
              <a:rPr lang="cs-CZ" altLang="cs-CZ" dirty="0" err="1"/>
              <a:t>is</a:t>
            </a:r>
            <a:r>
              <a:rPr lang="cs-CZ" altLang="cs-CZ" dirty="0"/>
              <a:t> </a:t>
            </a:r>
            <a:r>
              <a:rPr lang="cs-CZ" altLang="cs-CZ" dirty="0" err="1"/>
              <a:t>toxic</a:t>
            </a:r>
            <a:r>
              <a:rPr lang="cs-CZ" altLang="cs-CZ" dirty="0"/>
              <a:t>?</a:t>
            </a:r>
            <a:br>
              <a:rPr lang="cs-CZ" altLang="cs-CZ" dirty="0"/>
            </a:br>
            <a:r>
              <a:rPr lang="cs-CZ" altLang="cs-CZ" dirty="0" err="1"/>
              <a:t>How</a:t>
            </a:r>
            <a:r>
              <a:rPr lang="cs-CZ" altLang="cs-CZ" dirty="0"/>
              <a:t> to </a:t>
            </a:r>
            <a:r>
              <a:rPr lang="cs-CZ" altLang="cs-CZ" dirty="0" err="1"/>
              <a:t>define</a:t>
            </a:r>
            <a:r>
              <a:rPr lang="cs-CZ" altLang="cs-CZ" dirty="0"/>
              <a:t> toxicity? </a:t>
            </a:r>
          </a:p>
        </p:txBody>
      </p:sp>
      <p:pic>
        <p:nvPicPr>
          <p:cNvPr id="7475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91" y="3573862"/>
            <a:ext cx="4708897" cy="313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8"/>
          <p:cNvSpPr txBox="1">
            <a:spLocks noChangeArrowheads="1"/>
          </p:cNvSpPr>
          <p:nvPr/>
        </p:nvSpPr>
        <p:spPr bwMode="auto">
          <a:xfrm>
            <a:off x="2411413" y="15573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2800">
              <a:solidFill>
                <a:schemeClr val="tx1"/>
              </a:solidFill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652462" y="428625"/>
            <a:ext cx="7839075" cy="6000750"/>
            <a:chOff x="411" y="270"/>
            <a:chExt cx="4938" cy="3780"/>
          </a:xfrm>
        </p:grpSpPr>
        <p:pic>
          <p:nvPicPr>
            <p:cNvPr id="76805" name="Picture 4" descr="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" y="1324"/>
              <a:ext cx="1825" cy="2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6" name="Text Box 10"/>
            <p:cNvSpPr txBox="1">
              <a:spLocks noChangeArrowheads="1"/>
            </p:cNvSpPr>
            <p:nvPr/>
          </p:nvSpPr>
          <p:spPr bwMode="auto">
            <a:xfrm>
              <a:off x="1301" y="270"/>
              <a:ext cx="273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cs-CZ" sz="2800" b="1" dirty="0">
                  <a:solidFill>
                    <a:schemeClr val="tx1"/>
                  </a:solidFill>
                </a:rPr>
                <a:t>Paracelsus (1493 - 1541)</a:t>
              </a:r>
              <a:endParaRPr lang="en-US" altLang="cs-CZ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330784" name="Text Box 32"/>
            <p:cNvSpPr txBox="1">
              <a:spLocks noChangeArrowheads="1"/>
            </p:cNvSpPr>
            <p:nvPr/>
          </p:nvSpPr>
          <p:spPr bwMode="auto">
            <a:xfrm>
              <a:off x="2592" y="1394"/>
              <a:ext cx="2757" cy="2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None/>
                <a:defRPr/>
              </a:pPr>
              <a:r>
                <a:rPr lang="en-GB" sz="2500" i="1" dirty="0">
                  <a:latin typeface="Arial" charset="0"/>
                  <a:cs typeface="Arial" charset="0"/>
                </a:rPr>
                <a:t>‘</a:t>
              </a:r>
              <a:r>
                <a:rPr lang="en-GB" sz="2500" i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cs typeface="Arial" charset="0"/>
                </a:rPr>
                <a:t>What is there which is not a poison?</a:t>
              </a: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None/>
                <a:defRPr/>
              </a:pPr>
              <a:endParaRPr lang="en-GB" sz="2500" i="1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r>
                <a:rPr lang="en-GB" sz="2500" i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cs typeface="Arial" charset="0"/>
                </a:rPr>
                <a:t>All things are poison and nothing without poison. </a:t>
              </a: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endParaRPr lang="en-GB" sz="2500" i="1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r>
                <a:rPr lang="en-GB" sz="2500" i="1" dirty="0">
                  <a:solidFill>
                    <a:schemeClr val="tx1">
                      <a:lumMod val="75000"/>
                    </a:schemeClr>
                  </a:solidFill>
                  <a:latin typeface="Arial" charset="0"/>
                  <a:cs typeface="Arial" charset="0"/>
                </a:rPr>
                <a:t>Solely the dose determines that a thing is not a poison.</a:t>
              </a:r>
              <a:endParaRPr lang="nl-NL" sz="2500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¡"/>
                <a:defRPr/>
              </a:pPr>
              <a:endParaRPr lang="nl-NL" sz="2500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  <a:p>
              <a:pPr eaLnBrk="1" hangingPunct="1">
                <a:defRPr/>
              </a:pPr>
              <a:endParaRPr lang="cs-CZ" dirty="0">
                <a:solidFill>
                  <a:schemeClr val="tx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2800" dirty="0">
                <a:solidFill>
                  <a:schemeClr val="tx1"/>
                </a:solidFill>
              </a:rPr>
              <a:t>(</a:t>
            </a:r>
            <a:r>
              <a:rPr lang="cs-CZ" altLang="en-US" sz="2800" dirty="0" err="1">
                <a:solidFill>
                  <a:schemeClr val="tx1"/>
                </a:solidFill>
              </a:rPr>
              <a:t>Eco</a:t>
            </a:r>
            <a:r>
              <a:rPr lang="cs-CZ" altLang="en-US" sz="2800" dirty="0">
                <a:solidFill>
                  <a:schemeClr val="tx1"/>
                </a:solidFill>
              </a:rPr>
              <a:t>)t</a:t>
            </a:r>
            <a:r>
              <a:rPr lang="nl-BE" altLang="en-US" sz="2800" dirty="0">
                <a:solidFill>
                  <a:schemeClr val="tx1"/>
                </a:solidFill>
              </a:rPr>
              <a:t>oxicology</a:t>
            </a:r>
            <a:r>
              <a:rPr lang="cs-CZ" altLang="en-US" sz="2800" dirty="0">
                <a:solidFill>
                  <a:schemeClr val="tx1"/>
                </a:solidFill>
              </a:rPr>
              <a:t> – </a:t>
            </a:r>
            <a:r>
              <a:rPr lang="cs-CZ" altLang="en-US" sz="2800" dirty="0" err="1">
                <a:solidFill>
                  <a:schemeClr val="tx1"/>
                </a:solidFill>
              </a:rPr>
              <a:t>ultimate</a:t>
            </a:r>
            <a:r>
              <a:rPr lang="cs-CZ" altLang="en-US" sz="2800" dirty="0">
                <a:solidFill>
                  <a:schemeClr val="tx1"/>
                </a:solidFill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</a:rPr>
              <a:t>goal</a:t>
            </a:r>
            <a:r>
              <a:rPr lang="cs-CZ" altLang="en-US" sz="2800" dirty="0">
                <a:solidFill>
                  <a:schemeClr val="tx1"/>
                </a:solidFill>
              </a:rPr>
              <a:t> ?</a:t>
            </a:r>
            <a:endParaRPr lang="nl-NL" altLang="en-US" sz="2800" dirty="0">
              <a:solidFill>
                <a:schemeClr val="tx1"/>
              </a:solidFill>
            </a:endParaRPr>
          </a:p>
        </p:txBody>
      </p:sp>
      <p:sp>
        <p:nvSpPr>
          <p:cNvPr id="78851" name="AutoShape 4" descr="Výsledek obrázku pro drun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cs-CZ"/>
          </a:p>
        </p:txBody>
      </p:sp>
      <p:grpSp>
        <p:nvGrpSpPr>
          <p:cNvPr id="78852" name="Skupina 3"/>
          <p:cNvGrpSpPr>
            <a:grpSpLocks/>
          </p:cNvGrpSpPr>
          <p:nvPr/>
        </p:nvGrpSpPr>
        <p:grpSpPr bwMode="auto">
          <a:xfrm>
            <a:off x="-209550" y="1412875"/>
            <a:ext cx="9461500" cy="4706938"/>
            <a:chOff x="-208980" y="1412875"/>
            <a:chExt cx="9461500" cy="4707292"/>
          </a:xfrm>
        </p:grpSpPr>
        <p:sp>
          <p:nvSpPr>
            <p:cNvPr id="78853" name="Rectangle 3"/>
            <p:cNvSpPr>
              <a:spLocks noChangeArrowheads="1"/>
            </p:cNvSpPr>
            <p:nvPr/>
          </p:nvSpPr>
          <p:spPr bwMode="auto">
            <a:xfrm>
              <a:off x="-208980" y="1412875"/>
              <a:ext cx="9461500" cy="317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4000">
                  <a:solidFill>
                    <a:schemeClr val="tx1"/>
                  </a:solidFill>
                </a:rPr>
                <a:t>To identify (or predict) 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cs-CZ" altLang="en-US" sz="4000" b="1">
                  <a:solidFill>
                    <a:schemeClr val="tx2"/>
                  </a:solidFill>
                </a:rPr>
                <a:t>safe </a:t>
              </a:r>
              <a:r>
                <a:rPr lang="cs-CZ" altLang="en-US" sz="4000" b="1" i="1">
                  <a:solidFill>
                    <a:schemeClr val="tx2"/>
                  </a:solidFill>
                </a:rPr>
                <a:t>vs</a:t>
              </a:r>
              <a:r>
                <a:rPr lang="cs-CZ" altLang="en-US" sz="4000" b="1">
                  <a:solidFill>
                    <a:schemeClr val="tx2"/>
                  </a:solidFill>
                </a:rPr>
                <a:t> hazardous</a:t>
              </a:r>
              <a:r>
                <a:rPr lang="cs-CZ" altLang="en-US" sz="4000">
                  <a:solidFill>
                    <a:schemeClr val="tx1"/>
                  </a:solidFill>
                </a:rPr>
                <a:t> levels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>
                <a:solidFill>
                  <a:schemeClr val="tx1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endParaRPr lang="cs-CZ" altLang="en-US" sz="4000">
                <a:solidFill>
                  <a:schemeClr val="tx1"/>
                </a:solidFill>
              </a:endParaRPr>
            </a:p>
          </p:txBody>
        </p:sp>
        <p:pic>
          <p:nvPicPr>
            <p:cNvPr id="78854" name="Picture 2" descr="Výsledek obrázku pro beer drink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284984"/>
              <a:ext cx="5062826" cy="283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284984"/>
              <a:ext cx="3432795" cy="2835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47638" y="2790056"/>
            <a:ext cx="8816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dirty="0" err="1">
                <a:solidFill>
                  <a:schemeClr val="tx2"/>
                </a:solidFill>
              </a:rPr>
              <a:t>Assessment</a:t>
            </a:r>
            <a:r>
              <a:rPr lang="cs-CZ" altLang="en-US" sz="4000" dirty="0">
                <a:solidFill>
                  <a:schemeClr val="tx2"/>
                </a:solidFill>
              </a:rPr>
              <a:t> of </a:t>
            </a:r>
            <a:r>
              <a:rPr lang="cs-CZ" altLang="en-US" sz="4000" dirty="0" err="1">
                <a:solidFill>
                  <a:schemeClr val="tx2"/>
                </a:solidFill>
              </a:rPr>
              <a:t>one</a:t>
            </a:r>
            <a:r>
              <a:rPr lang="cs-CZ" altLang="en-US" sz="4000" dirty="0">
                <a:solidFill>
                  <a:schemeClr val="tx2"/>
                </a:solidFill>
              </a:rPr>
              <a:t> of the </a:t>
            </a:r>
            <a:r>
              <a:rPr lang="cs-CZ" altLang="en-US" sz="4000" dirty="0" err="1">
                <a:solidFill>
                  <a:schemeClr val="tx2"/>
                </a:solidFill>
              </a:rPr>
              <a:t>hazards</a:t>
            </a:r>
            <a:r>
              <a:rPr lang="cs-CZ" altLang="en-US" sz="4000" dirty="0">
                <a:solidFill>
                  <a:schemeClr val="tx2"/>
                </a:solidFill>
              </a:rPr>
              <a:t> (</a:t>
            </a:r>
            <a:r>
              <a:rPr lang="cs-CZ" altLang="en-US" sz="4000" dirty="0" err="1">
                <a:solidFill>
                  <a:schemeClr val="tx2"/>
                </a:solidFill>
              </a:rPr>
              <a:t>i.e</a:t>
            </a:r>
            <a:r>
              <a:rPr lang="cs-CZ" altLang="en-US" sz="4000" dirty="0">
                <a:solidFill>
                  <a:schemeClr val="tx2"/>
                </a:solidFill>
              </a:rPr>
              <a:t>. toxicity) to </a:t>
            </a:r>
            <a:r>
              <a:rPr lang="cs-CZ" altLang="en-US" sz="4000" dirty="0" err="1">
                <a:solidFill>
                  <a:schemeClr val="tx2"/>
                </a:solidFill>
              </a:rPr>
              <a:t>different</a:t>
            </a:r>
            <a:r>
              <a:rPr lang="cs-CZ" altLang="en-US" sz="4000" dirty="0">
                <a:solidFill>
                  <a:schemeClr val="tx2"/>
                </a:solidFill>
              </a:rPr>
              <a:t> </a:t>
            </a:r>
            <a:r>
              <a:rPr lang="cs-CZ" altLang="en-US" sz="4000" dirty="0" err="1">
                <a:solidFill>
                  <a:schemeClr val="tx2"/>
                </a:solidFill>
              </a:rPr>
              <a:t>targets</a:t>
            </a:r>
            <a:endParaRPr lang="cs-CZ" altLang="en-US" sz="40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chemeClr val="tx2"/>
                </a:solidFill>
              </a:rPr>
              <a:t>…to…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chemeClr val="tx2"/>
                </a:solidFill>
              </a:rPr>
              <a:t>	        </a:t>
            </a:r>
            <a:r>
              <a:rPr lang="cs-CZ" altLang="en-US" sz="2400" dirty="0" err="1">
                <a:solidFill>
                  <a:schemeClr val="tx2"/>
                </a:solidFill>
              </a:rPr>
              <a:t>Humans</a:t>
            </a:r>
            <a:r>
              <a:rPr lang="cs-CZ" altLang="en-US" sz="2400" dirty="0">
                <a:solidFill>
                  <a:schemeClr val="tx2"/>
                </a:solidFill>
              </a:rPr>
              <a:t>       	   	            </a:t>
            </a:r>
            <a:r>
              <a:rPr lang="cs-CZ" altLang="en-US" sz="2400" dirty="0" err="1">
                <a:solidFill>
                  <a:schemeClr val="tx2"/>
                </a:solidFill>
              </a:rPr>
              <a:t>Other</a:t>
            </a:r>
            <a:r>
              <a:rPr lang="cs-CZ" altLang="en-US" sz="2400" dirty="0">
                <a:solidFill>
                  <a:schemeClr val="tx2"/>
                </a:solidFill>
              </a:rPr>
              <a:t> </a:t>
            </a:r>
            <a:r>
              <a:rPr lang="cs-CZ" altLang="en-US" sz="2400" dirty="0" err="1">
                <a:solidFill>
                  <a:schemeClr val="tx2"/>
                </a:solidFill>
              </a:rPr>
              <a:t>organisms</a:t>
            </a:r>
            <a:endParaRPr lang="cs-CZ" altLang="en-US" sz="2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chemeClr val="tx2"/>
                </a:solidFill>
              </a:rPr>
              <a:t>	 (</a:t>
            </a:r>
            <a:r>
              <a:rPr lang="cs-CZ" altLang="en-US" sz="2400" b="1" dirty="0">
                <a:solidFill>
                  <a:schemeClr val="tx2"/>
                </a:solidFill>
              </a:rPr>
              <a:t>TOXICOLOGY</a:t>
            </a:r>
            <a:r>
              <a:rPr lang="cs-CZ" altLang="en-US" sz="2400" dirty="0">
                <a:solidFill>
                  <a:schemeClr val="tx2"/>
                </a:solidFill>
              </a:rPr>
              <a:t>) 			 (</a:t>
            </a:r>
            <a:r>
              <a:rPr lang="cs-CZ" altLang="en-US" sz="2400" b="1" dirty="0" err="1">
                <a:solidFill>
                  <a:schemeClr val="tx2"/>
                </a:solidFill>
              </a:rPr>
              <a:t>ECO</a:t>
            </a:r>
            <a:r>
              <a:rPr lang="cs-CZ" altLang="en-US" sz="2400" dirty="0" err="1">
                <a:solidFill>
                  <a:schemeClr val="tx2"/>
                </a:solidFill>
              </a:rPr>
              <a:t>toxicology</a:t>
            </a:r>
            <a:r>
              <a:rPr lang="cs-CZ" altLang="en-US" sz="2400" dirty="0">
                <a:solidFill>
                  <a:schemeClr val="tx2"/>
                </a:solidFill>
              </a:rPr>
              <a:t>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nl-NL" altLang="en-US" sz="4000" dirty="0">
              <a:solidFill>
                <a:schemeClr val="tx2"/>
              </a:solidFill>
            </a:endParaRPr>
          </a:p>
        </p:txBody>
      </p:sp>
      <p:pic>
        <p:nvPicPr>
          <p:cNvPr id="28675" name="Picture 2" descr="https://encrypted-tbn1.google.com/images?q=tbn:ANd9GcTE7qm7tLqavKV1VUwQpKDwC6XUksMmHXLKvoBzqHIKaqjvq_mA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3481388"/>
            <a:ext cx="2724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https://encrypted-tbn2.google.com/images?q=tbn:ANd9GcRorg12adBHNbxSdT8AiWMQmO7b7vltAdBZohD_pqfDehNnre7f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868863"/>
            <a:ext cx="1693862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https://encrypted-tbn1.google.com/images?q=tbn:ANd9GcQvHwZACb-TU516T7ZMDFe-QBU598rfeCvHryOWorunBunHoi4z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3500438"/>
            <a:ext cx="34051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1219200" y="-242888"/>
            <a:ext cx="731361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Global anthropogenic threats ?</a:t>
            </a:r>
            <a:endParaRPr lang="nl-NL" altLang="en-US" sz="400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836613"/>
            <a:ext cx="578961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11"/>
          <p:cNvSpPr txBox="1">
            <a:spLocks noChangeArrowheads="1"/>
          </p:cNvSpPr>
          <p:nvPr/>
        </p:nvSpPr>
        <p:spPr bwMode="auto">
          <a:xfrm>
            <a:off x="79375" y="1341438"/>
            <a:ext cx="3268663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/>
              <a:t>A safe operating space for humanity</a:t>
            </a:r>
          </a:p>
          <a:p>
            <a:pPr>
              <a:defRPr/>
            </a:pPr>
            <a:r>
              <a:rPr lang="en-US" sz="1400" b="1" dirty="0"/>
              <a:t>    &amp; t</a:t>
            </a:r>
            <a:r>
              <a:rPr lang="cs-CZ" sz="1400" b="1" dirty="0"/>
              <a:t>he </a:t>
            </a:r>
            <a:r>
              <a:rPr lang="cs-CZ" sz="1400" b="1" dirty="0" err="1"/>
              <a:t>nine</a:t>
            </a:r>
            <a:r>
              <a:rPr lang="cs-CZ" sz="1400" b="1" dirty="0"/>
              <a:t> </a:t>
            </a:r>
            <a:r>
              <a:rPr lang="en-US" sz="1400" b="1" dirty="0"/>
              <a:t>p</a:t>
            </a:r>
            <a:r>
              <a:rPr lang="cs-CZ" sz="1400" b="1" dirty="0" err="1"/>
              <a:t>lanetary</a:t>
            </a:r>
            <a:r>
              <a:rPr lang="cs-CZ" sz="1400" b="1" dirty="0"/>
              <a:t> </a:t>
            </a:r>
            <a:r>
              <a:rPr lang="cs-CZ" sz="1400" b="1" dirty="0" err="1"/>
              <a:t>boundaries</a:t>
            </a:r>
            <a:r>
              <a:rPr lang="cs-CZ" sz="1400" b="1" dirty="0"/>
              <a:t> </a:t>
            </a:r>
            <a:endParaRPr lang="en-US" sz="1400" b="1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 err="1"/>
              <a:t>Rockstrom</a:t>
            </a:r>
            <a:r>
              <a:rPr lang="en-US" sz="1000" dirty="0"/>
              <a:t> et al. </a:t>
            </a:r>
            <a:r>
              <a:rPr lang="cs-CZ" sz="1000" dirty="0"/>
              <a:t>2009 </a:t>
            </a:r>
            <a:br>
              <a:rPr lang="cs-CZ" sz="1000" dirty="0"/>
            </a:br>
            <a:r>
              <a:rPr lang="cs-CZ" sz="1000" dirty="0"/>
              <a:t>(</a:t>
            </a:r>
            <a:r>
              <a:rPr lang="en-US" sz="1000" i="1" dirty="0"/>
              <a:t>Ecology and Society</a:t>
            </a:r>
            <a:r>
              <a:rPr lang="en-US" sz="1000" dirty="0"/>
              <a:t> </a:t>
            </a:r>
            <a:r>
              <a:rPr lang="en-US" sz="1000" b="1" dirty="0"/>
              <a:t>14</a:t>
            </a:r>
            <a:r>
              <a:rPr lang="en-US" sz="1000" dirty="0"/>
              <a:t>(2): 32; </a:t>
            </a:r>
            <a:r>
              <a:rPr lang="cs-CZ" sz="1000" dirty="0" err="1"/>
              <a:t>Nature</a:t>
            </a:r>
            <a:r>
              <a:rPr lang="cs-CZ" sz="1000" dirty="0"/>
              <a:t> </a:t>
            </a:r>
            <a:r>
              <a:rPr lang="cs-CZ" sz="1000" b="1" dirty="0"/>
              <a:t>461</a:t>
            </a:r>
            <a:r>
              <a:rPr lang="cs-CZ" sz="1000" dirty="0"/>
              <a:t>, 472-475)</a:t>
            </a:r>
            <a:endParaRPr lang="en-US" sz="1000" dirty="0"/>
          </a:p>
          <a:p>
            <a:pPr>
              <a:defRPr/>
            </a:pPr>
            <a:endParaRPr lang="en-US" sz="105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341438"/>
            <a:ext cx="8315325" cy="46085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altLang="en-US" sz="2000" b="1"/>
              <a:t>Aim:</a:t>
            </a:r>
            <a:r>
              <a:rPr lang="en-GB" altLang="en-US" sz="2000"/>
              <a:t> to maintain the natural structure and function of ecosystems</a:t>
            </a:r>
          </a:p>
          <a:p>
            <a:pPr eaLnBrk="1" hangingPunct="1">
              <a:lnSpc>
                <a:spcPct val="80000"/>
              </a:lnSpc>
            </a:pPr>
            <a:endParaRPr lang="en-GB" altLang="en-US" sz="2000" b="1"/>
          </a:p>
          <a:p>
            <a:pPr eaLnBrk="1" hangingPunct="1">
              <a:lnSpc>
                <a:spcPct val="80000"/>
              </a:lnSpc>
            </a:pPr>
            <a:r>
              <a:rPr lang="en-GB" altLang="en-US" sz="2500" b="1"/>
              <a:t>Definitions: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GB" altLang="en-US" sz="2000"/>
              <a:t>ecotoxicology is concerned with the </a:t>
            </a:r>
            <a:r>
              <a:rPr lang="en-GB" altLang="en-US" sz="2000" b="1">
                <a:solidFill>
                  <a:srgbClr val="3333FF"/>
                </a:solidFill>
              </a:rPr>
              <a:t>toxic effects</a:t>
            </a:r>
            <a:r>
              <a:rPr lang="en-GB" altLang="en-US" sz="2000"/>
              <a:t> of chemical and physical agents on living organisms, especially on </a:t>
            </a:r>
            <a:r>
              <a:rPr lang="en-GB" altLang="en-US" sz="2000" u="sng"/>
              <a:t>populations and communities</a:t>
            </a:r>
            <a:r>
              <a:rPr lang="en-GB" altLang="en-US" sz="2000"/>
              <a:t> within defined ecosy</a:t>
            </a:r>
            <a:r>
              <a:rPr lang="fr-BE" altLang="en-US" sz="2000"/>
              <a:t>s</a:t>
            </a:r>
            <a:r>
              <a:rPr lang="en-GB" altLang="en-US" sz="2000"/>
              <a:t>tems; </a:t>
            </a:r>
            <a:r>
              <a:rPr lang="en-GB" altLang="en-US" sz="2000" b="1">
                <a:solidFill>
                  <a:srgbClr val="3333FF"/>
                </a:solidFill>
              </a:rPr>
              <a:t>it includes the transfer pathways</a:t>
            </a:r>
            <a:r>
              <a:rPr lang="en-GB" altLang="en-US" sz="2000"/>
              <a:t> and  their interactions with the environment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nl-BE" altLang="en-US" sz="2000"/>
              <a:t>science of contaminants in the </a:t>
            </a:r>
            <a:r>
              <a:rPr lang="nl-BE" altLang="en-US" sz="2000" u="sng"/>
              <a:t>biosphere</a:t>
            </a:r>
            <a:r>
              <a:rPr lang="nl-BE" altLang="en-US" sz="2000"/>
              <a:t> and their effect on constituents of the biosphere, including humans’ (Newman &amp; Unger, 2002)</a:t>
            </a:r>
            <a:r>
              <a:rPr lang="nl-BE" altLang="en-US" sz="1800"/>
              <a:t> </a:t>
            </a:r>
            <a:endParaRPr lang="cs-CZ" altLang="en-US" sz="180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000"/>
              <a:t>science that provides critical information on effects of toxic compounds on living organisms</a:t>
            </a:r>
            <a:r>
              <a:rPr lang="cs-CZ" altLang="en-US" sz="2000"/>
              <a:t> which </a:t>
            </a:r>
            <a:r>
              <a:rPr lang="en-US" altLang="en-US" sz="2000" b="1" u="sng"/>
              <a:t>SERVE various practical</a:t>
            </a:r>
            <a:r>
              <a:rPr lang="en-US" altLang="en-US" sz="2000"/>
              <a:t> aims</a:t>
            </a:r>
            <a:r>
              <a:rPr lang="cs-CZ" altLang="en-US" sz="2000"/>
              <a:t> (environmental protection)</a:t>
            </a:r>
            <a:endParaRPr lang="nl-NL" altLang="en-US" sz="1800"/>
          </a:p>
        </p:txBody>
      </p:sp>
      <p:sp>
        <p:nvSpPr>
          <p:cNvPr id="29699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/>
              <a:t>ECOTOXICOLOGY by definition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220980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CHEMICAL ENTERS THE ENVIRONMENT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2438400"/>
            <a:ext cx="2209800" cy="1219200"/>
            <a:chOff x="192" y="1536"/>
            <a:chExt cx="1392" cy="768"/>
          </a:xfrm>
        </p:grpSpPr>
        <p:sp>
          <p:nvSpPr>
            <p:cNvPr id="30757" name="Text Box 4"/>
            <p:cNvSpPr txBox="1">
              <a:spLocks noChangeArrowheads="1"/>
            </p:cNvSpPr>
            <p:nvPr/>
          </p:nvSpPr>
          <p:spPr bwMode="auto">
            <a:xfrm>
              <a:off x="192" y="1894"/>
              <a:ext cx="139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b="1">
                  <a:solidFill>
                    <a:schemeClr val="tx1"/>
                  </a:solidFill>
                  <a:latin typeface="Verdana" pitchFamily="34" charset="0"/>
                </a:rPr>
                <a:t>Bioavailable fraction</a:t>
              </a:r>
            </a:p>
          </p:txBody>
        </p:sp>
        <p:sp>
          <p:nvSpPr>
            <p:cNvPr id="30758" name="AutoShape 5"/>
            <p:cNvSpPr>
              <a:spLocks noChangeArrowheads="1"/>
            </p:cNvSpPr>
            <p:nvPr/>
          </p:nvSpPr>
          <p:spPr bwMode="auto">
            <a:xfrm>
              <a:off x="816" y="1536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04800" y="4576763"/>
            <a:ext cx="2209800" cy="1595437"/>
            <a:chOff x="192" y="2883"/>
            <a:chExt cx="1392" cy="1005"/>
          </a:xfrm>
        </p:grpSpPr>
        <p:sp>
          <p:nvSpPr>
            <p:cNvPr id="30754" name="Text Box 7"/>
            <p:cNvSpPr txBox="1">
              <a:spLocks noChangeArrowheads="1"/>
            </p:cNvSpPr>
            <p:nvPr/>
          </p:nvSpPr>
          <p:spPr bwMode="auto">
            <a:xfrm>
              <a:off x="192" y="2883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Verdana" pitchFamily="34" charset="0"/>
                </a:rPr>
                <a:t>“EXPOSURE”</a:t>
              </a:r>
              <a:endParaRPr lang="cs-CZ" altLang="en-US" sz="18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30755" name="Text Box 8"/>
            <p:cNvSpPr txBox="1">
              <a:spLocks noChangeArrowheads="1"/>
            </p:cNvSpPr>
            <p:nvPr/>
          </p:nvSpPr>
          <p:spPr bwMode="auto">
            <a:xfrm>
              <a:off x="192" y="3315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chemeClr val="tx1"/>
                  </a:solidFill>
                  <a:latin typeface="Verdana" pitchFamily="34" charset="0"/>
                </a:rPr>
                <a:t>acute</a:t>
              </a:r>
            </a:p>
          </p:txBody>
        </p:sp>
        <p:sp>
          <p:nvSpPr>
            <p:cNvPr id="30756" name="Text Box 9"/>
            <p:cNvSpPr txBox="1">
              <a:spLocks noChangeArrowheads="1"/>
            </p:cNvSpPr>
            <p:nvPr/>
          </p:nvSpPr>
          <p:spPr bwMode="auto">
            <a:xfrm>
              <a:off x="192" y="3651"/>
              <a:ext cx="139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chemeClr val="tx1"/>
                  </a:solidFill>
                  <a:latin typeface="Verdana" pitchFamily="34" charset="0"/>
                </a:rPr>
                <a:t>chronic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486400" y="1544642"/>
            <a:ext cx="3429000" cy="1811337"/>
            <a:chOff x="3504" y="864"/>
            <a:chExt cx="2160" cy="1141"/>
          </a:xfrm>
        </p:grpSpPr>
        <p:sp>
          <p:nvSpPr>
            <p:cNvPr id="30752" name="AutoShape 11"/>
            <p:cNvSpPr>
              <a:spLocks noChangeArrowheads="1"/>
            </p:cNvSpPr>
            <p:nvPr/>
          </p:nvSpPr>
          <p:spPr bwMode="auto">
            <a:xfrm>
              <a:off x="4416" y="864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0753" name="Text Box 12"/>
            <p:cNvSpPr txBox="1">
              <a:spLocks noChangeArrowheads="1"/>
            </p:cNvSpPr>
            <p:nvPr/>
          </p:nvSpPr>
          <p:spPr bwMode="auto">
            <a:xfrm>
              <a:off x="3504" y="1162"/>
              <a:ext cx="2160" cy="8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b="1" u="sng">
                  <a:solidFill>
                    <a:schemeClr val="tx1"/>
                  </a:solidFill>
                  <a:latin typeface="Verdana" pitchFamily="34" charset="0"/>
                </a:rPr>
                <a:t>Toxicokinetics</a:t>
              </a:r>
            </a:p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biotransformation</a:t>
              </a:r>
              <a:b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</a:b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bioactivation</a:t>
              </a:r>
              <a:b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</a:b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excretion </a:t>
              </a:r>
              <a:r>
                <a:rPr lang="en-US" altLang="en-US" sz="1800" i="1">
                  <a:solidFill>
                    <a:schemeClr val="tx1"/>
                  </a:solidFill>
                  <a:latin typeface="Verdana" pitchFamily="34" charset="0"/>
                </a:rPr>
                <a:t>/</a:t>
              </a:r>
              <a:r>
                <a:rPr lang="cs-CZ" altLang="en-US" sz="1800" i="1">
                  <a:solidFill>
                    <a:schemeClr val="tx1"/>
                  </a:solidFill>
                  <a:latin typeface="Verdana" pitchFamily="34" charset="0"/>
                </a:rPr>
                <a:t> sequestration</a:t>
              </a:r>
              <a:endParaRPr lang="cs-CZ" altLang="en-US" sz="1800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846763" y="3448959"/>
            <a:ext cx="2667000" cy="1096963"/>
            <a:chOff x="3696" y="2149"/>
            <a:chExt cx="1680" cy="691"/>
          </a:xfrm>
        </p:grpSpPr>
        <p:sp>
          <p:nvSpPr>
            <p:cNvPr id="30750" name="Text Box 14"/>
            <p:cNvSpPr txBox="1">
              <a:spLocks noChangeArrowheads="1"/>
            </p:cNvSpPr>
            <p:nvPr/>
          </p:nvSpPr>
          <p:spPr bwMode="auto">
            <a:xfrm>
              <a:off x="3696" y="2149"/>
              <a:ext cx="1680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Verdana" pitchFamily="34" charset="0"/>
                </a:rPr>
                <a:t>Target site</a:t>
              </a:r>
              <a:endParaRPr lang="cs-CZ" altLang="en-US" sz="1800" dirty="0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30751" name="Text Box 15"/>
            <p:cNvSpPr txBox="1">
              <a:spLocks noChangeArrowheads="1"/>
            </p:cNvSpPr>
            <p:nvPr/>
          </p:nvSpPr>
          <p:spPr bwMode="auto">
            <a:xfrm>
              <a:off x="3840" y="2433"/>
              <a:ext cx="1392" cy="4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Verdana" pitchFamily="34" charset="0"/>
                </a:rPr>
                <a:t>“EFFECT”</a:t>
              </a:r>
              <a:br>
                <a:rPr lang="cs-CZ" altLang="en-US" sz="1800" b="1" dirty="0">
                  <a:solidFill>
                    <a:schemeClr val="tx1"/>
                  </a:solidFill>
                  <a:latin typeface="Verdana" pitchFamily="34" charset="0"/>
                </a:rPr>
              </a:br>
              <a:r>
                <a:rPr lang="cs-CZ" altLang="en-US" sz="1800" b="1" dirty="0" err="1">
                  <a:solidFill>
                    <a:schemeClr val="tx1"/>
                  </a:solidFill>
                  <a:latin typeface="Verdana" pitchFamily="34" charset="0"/>
                </a:rPr>
                <a:t>toxicodynamics</a:t>
              </a:r>
              <a:endParaRPr lang="cs-CZ" altLang="en-US" sz="1800" b="1" dirty="0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04800" y="1219200"/>
            <a:ext cx="2209800" cy="1184275"/>
            <a:chOff x="192" y="768"/>
            <a:chExt cx="1392" cy="746"/>
          </a:xfrm>
        </p:grpSpPr>
        <p:sp>
          <p:nvSpPr>
            <p:cNvPr id="30748" name="Text Box 17"/>
            <p:cNvSpPr txBox="1">
              <a:spLocks noChangeArrowheads="1"/>
            </p:cNvSpPr>
            <p:nvPr/>
          </p:nvSpPr>
          <p:spPr bwMode="auto">
            <a:xfrm>
              <a:off x="192" y="1104"/>
              <a:ext cx="139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chemeClr val="tx1"/>
                  </a:solidFill>
                  <a:latin typeface="Verdana" pitchFamily="34" charset="0"/>
                </a:rPr>
                <a:t>LEVELS, FATE, PROCESSES</a:t>
              </a:r>
              <a:endParaRPr lang="cs-CZ" altLang="en-US" sz="1800" b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sp>
          <p:nvSpPr>
            <p:cNvPr id="30749" name="AutoShape 18"/>
            <p:cNvSpPr>
              <a:spLocks noChangeArrowheads="1"/>
            </p:cNvSpPr>
            <p:nvPr/>
          </p:nvSpPr>
          <p:spPr bwMode="auto">
            <a:xfrm>
              <a:off x="816" y="768"/>
              <a:ext cx="192" cy="336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438400" y="228600"/>
            <a:ext cx="5791200" cy="4343400"/>
            <a:chOff x="1536" y="144"/>
            <a:chExt cx="3648" cy="2736"/>
          </a:xfrm>
        </p:grpSpPr>
        <p:sp>
          <p:nvSpPr>
            <p:cNvPr id="30740" name="Text Box 20"/>
            <p:cNvSpPr txBox="1">
              <a:spLocks noChangeArrowheads="1"/>
            </p:cNvSpPr>
            <p:nvPr/>
          </p:nvSpPr>
          <p:spPr bwMode="auto">
            <a:xfrm>
              <a:off x="3792" y="144"/>
              <a:ext cx="1392" cy="8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800" b="1">
                  <a:solidFill>
                    <a:schemeClr val="tx1"/>
                  </a:solidFill>
                  <a:latin typeface="Verdana" pitchFamily="34" charset="0"/>
                </a:rPr>
                <a:t>CHEMICAL ENTERS THE </a:t>
              </a:r>
              <a:r>
                <a:rPr lang="en-US" altLang="en-US" sz="1800" b="1">
                  <a:solidFill>
                    <a:schemeClr val="tx1"/>
                  </a:solidFill>
                  <a:latin typeface="Verdana" pitchFamily="34" charset="0"/>
                </a:rPr>
                <a:t>ORGANISM</a:t>
              </a:r>
            </a:p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800" i="1">
                  <a:solidFill>
                    <a:schemeClr val="tx1"/>
                  </a:solidFill>
                  <a:latin typeface="Verdana" pitchFamily="34" charset="0"/>
                </a:rPr>
                <a:t>biomonitoring</a:t>
              </a:r>
              <a:endParaRPr lang="cs-CZ" altLang="en-US" sz="1800" i="1">
                <a:solidFill>
                  <a:schemeClr val="tx1"/>
                </a:solidFill>
                <a:latin typeface="Verdana" pitchFamily="34" charset="0"/>
              </a:endParaRPr>
            </a:p>
          </p:txBody>
        </p:sp>
        <p:grpSp>
          <p:nvGrpSpPr>
            <p:cNvPr id="30741" name="Group 21"/>
            <p:cNvGrpSpPr>
              <a:grpSpLocks/>
            </p:cNvGrpSpPr>
            <p:nvPr/>
          </p:nvGrpSpPr>
          <p:grpSpPr bwMode="auto">
            <a:xfrm>
              <a:off x="1536" y="1200"/>
              <a:ext cx="1920" cy="1680"/>
              <a:chOff x="1536" y="1200"/>
              <a:chExt cx="1920" cy="1680"/>
            </a:xfrm>
          </p:grpSpPr>
          <p:sp>
            <p:nvSpPr>
              <p:cNvPr id="30742" name="AutoShape 22"/>
              <p:cNvSpPr>
                <a:spLocks noChangeArrowheads="1"/>
              </p:cNvSpPr>
              <p:nvPr/>
            </p:nvSpPr>
            <p:spPr bwMode="auto">
              <a:xfrm rot="-5400000">
                <a:off x="1608" y="1896"/>
                <a:ext cx="192" cy="336"/>
              </a:xfrm>
              <a:prstGeom prst="downArrow">
                <a:avLst>
                  <a:gd name="adj1" fmla="val 50000"/>
                  <a:gd name="adj2" fmla="val 4375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3200">
                    <a:solidFill>
                      <a:srgbClr val="818184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800">
                    <a:solidFill>
                      <a:srgbClr val="818184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2400">
                    <a:solidFill>
                      <a:srgbClr val="818184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–"/>
                  <a:defRPr sz="2000">
                    <a:solidFill>
                      <a:srgbClr val="818184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charset="0"/>
                  <a:buChar char="»"/>
                  <a:defRPr sz="2000">
                    <a:solidFill>
                      <a:srgbClr val="818184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743" name="Group 23"/>
              <p:cNvGrpSpPr>
                <a:grpSpLocks/>
              </p:cNvGrpSpPr>
              <p:nvPr/>
            </p:nvGrpSpPr>
            <p:grpSpPr bwMode="auto">
              <a:xfrm>
                <a:off x="1872" y="1200"/>
                <a:ext cx="1584" cy="1680"/>
                <a:chOff x="1872" y="1200"/>
                <a:chExt cx="1584" cy="1680"/>
              </a:xfrm>
            </p:grpSpPr>
            <p:pic>
              <p:nvPicPr>
                <p:cNvPr id="30744" name="Picture 24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200"/>
                  <a:ext cx="1056" cy="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45" name="Picture 2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2286"/>
                  <a:ext cx="1056" cy="5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46" name="Picture 26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1776"/>
                  <a:ext cx="768" cy="6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47" name="Picture 27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1824"/>
                  <a:ext cx="708" cy="5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2590800" y="5314950"/>
            <a:ext cx="3394075" cy="1390650"/>
            <a:chOff x="1632" y="3348"/>
            <a:chExt cx="2138" cy="876"/>
          </a:xfrm>
        </p:grpSpPr>
        <p:sp>
          <p:nvSpPr>
            <p:cNvPr id="30738" name="AutoShape 29"/>
            <p:cNvSpPr>
              <a:spLocks noChangeArrowheads="1"/>
            </p:cNvSpPr>
            <p:nvPr/>
          </p:nvSpPr>
          <p:spPr bwMode="auto">
            <a:xfrm rot="-5400000">
              <a:off x="2280" y="2712"/>
              <a:ext cx="144" cy="1440"/>
            </a:xfrm>
            <a:prstGeom prst="downArrow">
              <a:avLst>
                <a:gd name="adj1" fmla="val 50000"/>
                <a:gd name="adj2" fmla="val 2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pic>
          <p:nvPicPr>
            <p:cNvPr id="30739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7" y="3348"/>
              <a:ext cx="673" cy="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2590800" y="4800600"/>
            <a:ext cx="4530725" cy="1752600"/>
            <a:chOff x="1632" y="3024"/>
            <a:chExt cx="2854" cy="1104"/>
          </a:xfrm>
        </p:grpSpPr>
        <p:pic>
          <p:nvPicPr>
            <p:cNvPr id="30736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024"/>
              <a:ext cx="83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7" name="AutoShape 33"/>
            <p:cNvSpPr>
              <a:spLocks noChangeArrowheads="1"/>
            </p:cNvSpPr>
            <p:nvPr/>
          </p:nvSpPr>
          <p:spPr bwMode="auto">
            <a:xfrm rot="-5400000">
              <a:off x="2520" y="2808"/>
              <a:ext cx="144" cy="1920"/>
            </a:xfrm>
            <a:prstGeom prst="downArrow">
              <a:avLst>
                <a:gd name="adj1" fmla="val 50000"/>
                <a:gd name="adj2" fmla="val 3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7239000" y="4486275"/>
            <a:ext cx="1981200" cy="2295525"/>
            <a:chOff x="4560" y="2826"/>
            <a:chExt cx="1248" cy="1446"/>
          </a:xfrm>
        </p:grpSpPr>
        <p:grpSp>
          <p:nvGrpSpPr>
            <p:cNvPr id="30732" name="Group 35"/>
            <p:cNvGrpSpPr>
              <a:grpSpLocks/>
            </p:cNvGrpSpPr>
            <p:nvPr/>
          </p:nvGrpSpPr>
          <p:grpSpPr bwMode="auto">
            <a:xfrm>
              <a:off x="4662" y="2826"/>
              <a:ext cx="1050" cy="1446"/>
              <a:chOff x="4662" y="2826"/>
              <a:chExt cx="1050" cy="1446"/>
            </a:xfrm>
          </p:grpSpPr>
          <p:pic>
            <p:nvPicPr>
              <p:cNvPr id="30734" name="Picture 3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2" y="2826"/>
                <a:ext cx="712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35" name="Picture 3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2" y="3581"/>
                <a:ext cx="1050" cy="6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33" name="Oval 38"/>
            <p:cNvSpPr>
              <a:spLocks noChangeArrowheads="1"/>
            </p:cNvSpPr>
            <p:nvPr/>
          </p:nvSpPr>
          <p:spPr bwMode="auto">
            <a:xfrm>
              <a:off x="4560" y="2832"/>
              <a:ext cx="1248" cy="14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179388" y="-100013"/>
            <a:ext cx="8713787" cy="11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Ecotoxicolog</a:t>
            </a:r>
            <a:r>
              <a:rPr lang="en-GB" altLang="en-US" sz="2400">
                <a:solidFill>
                  <a:schemeClr val="tx2"/>
                </a:solidFill>
              </a:rPr>
              <a:t>y - f</a:t>
            </a:r>
            <a:r>
              <a:rPr lang="cs-CZ" altLang="en-US" sz="2400">
                <a:solidFill>
                  <a:schemeClr val="tx2"/>
                </a:solidFill>
              </a:rPr>
              <a:t>rom molecules to ecosystem</a:t>
            </a:r>
            <a:r>
              <a:rPr lang="en-US" altLang="en-US" sz="2400">
                <a:solidFill>
                  <a:schemeClr val="tx2"/>
                </a:solidFill>
              </a:rPr>
              <a:t>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… and backwards</a:t>
            </a:r>
            <a:endParaRPr lang="cs-CZ" altLang="en-US" sz="2400">
              <a:solidFill>
                <a:schemeClr val="tx2"/>
              </a:solidFill>
            </a:endParaRPr>
          </a:p>
        </p:txBody>
      </p:sp>
      <p:pic>
        <p:nvPicPr>
          <p:cNvPr id="327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7559675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1752600" y="4275138"/>
            <a:ext cx="19812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1676400" y="3665538"/>
            <a:ext cx="28956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1828800" y="2522538"/>
            <a:ext cx="3886200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dirty="0"/>
              <a:t>From molecules to individuals </a:t>
            </a:r>
            <a:r>
              <a:rPr lang="cs-CZ" altLang="en-US" sz="3000" dirty="0">
                <a:sym typeface="Wingdings" panose="05000000000000000000" pitchFamily="2" charset="2"/>
              </a:rPr>
              <a:t></a:t>
            </a:r>
            <a:r>
              <a:rPr lang="en-US" altLang="en-US" sz="3000" dirty="0">
                <a:sym typeface="Wingdings" panose="05000000000000000000" pitchFamily="2" charset="2"/>
              </a:rPr>
              <a:t> to populations</a:t>
            </a:r>
            <a:endParaRPr lang="nl-NL" altLang="en-US" sz="3000" dirty="0"/>
          </a:p>
        </p:txBody>
      </p:sp>
      <p:pic>
        <p:nvPicPr>
          <p:cNvPr id="168962" name="Picture 2" descr="http://www.epa.gov/ncer/rfa/2010/comptox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7337425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ovéPole 5"/>
          <p:cNvSpPr txBox="1">
            <a:spLocks noChangeArrowheads="1"/>
          </p:cNvSpPr>
          <p:nvPr/>
        </p:nvSpPr>
        <p:spPr bwMode="auto">
          <a:xfrm>
            <a:off x="2987675" y="1268413"/>
            <a:ext cx="3330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MECHANISMS OF TOXICITY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/>
              <a:t>Ecotoxic effects</a:t>
            </a:r>
            <a:endParaRPr lang="nl-NL" altLang="en-US" sz="3000"/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18750" r="9375" b="6250"/>
          <a:stretch>
            <a:fillRect/>
          </a:stretch>
        </p:blipFill>
        <p:spPr bwMode="auto">
          <a:xfrm>
            <a:off x="827088" y="1125538"/>
            <a:ext cx="76327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381000" y="5635625"/>
            <a:ext cx="680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>
                <a:solidFill>
                  <a:schemeClr val="tx1"/>
                </a:solidFill>
              </a:rPr>
              <a:t>Escher, B. I., Behra, R., Eggen, R. I. L., Fent, K. (1997), "Molecular mechanisms in ecotoxicology: </a:t>
            </a:r>
            <a:br>
              <a:rPr lang="cs-CZ" altLang="en-US" sz="1200">
                <a:solidFill>
                  <a:schemeClr val="tx1"/>
                </a:solidFill>
              </a:rPr>
            </a:br>
            <a:r>
              <a:rPr lang="cs-CZ" altLang="en-US" sz="1200">
                <a:solidFill>
                  <a:schemeClr val="tx1"/>
                </a:solidFill>
              </a:rPr>
              <a:t>an interplay between environmental chemistry and biology", </a:t>
            </a:r>
            <a:r>
              <a:rPr lang="cs-CZ" altLang="en-US" sz="1200" i="1">
                <a:solidFill>
                  <a:schemeClr val="tx1"/>
                </a:solidFill>
              </a:rPr>
              <a:t>Chimia, </a:t>
            </a:r>
            <a:r>
              <a:rPr lang="cs-CZ" altLang="en-US" sz="1200" b="1">
                <a:solidFill>
                  <a:schemeClr val="tx1"/>
                </a:solidFill>
              </a:rPr>
              <a:t>51</a:t>
            </a:r>
            <a:r>
              <a:rPr lang="cs-CZ" altLang="en-US" sz="1200">
                <a:solidFill>
                  <a:schemeClr val="tx1"/>
                </a:solidFill>
              </a:rPr>
              <a:t>, 915-921.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dirty="0"/>
              <a:t>From molecules to individuals </a:t>
            </a:r>
            <a:r>
              <a:rPr lang="cs-CZ" altLang="en-US" sz="3000" dirty="0">
                <a:sym typeface="Wingdings" panose="05000000000000000000" pitchFamily="2" charset="2"/>
              </a:rPr>
              <a:t></a:t>
            </a:r>
            <a:r>
              <a:rPr lang="en-US" altLang="en-US" sz="3000" dirty="0">
                <a:sym typeface="Wingdings" panose="05000000000000000000" pitchFamily="2" charset="2"/>
              </a:rPr>
              <a:t> to populations</a:t>
            </a:r>
            <a:endParaRPr lang="nl-NL" altLang="en-US" sz="3000" dirty="0"/>
          </a:p>
        </p:txBody>
      </p:sp>
      <p:sp>
        <p:nvSpPr>
          <p:cNvPr id="37891" name="TextovéPole 5"/>
          <p:cNvSpPr txBox="1">
            <a:spLocks noChangeArrowheads="1"/>
          </p:cNvSpPr>
          <p:nvPr/>
        </p:nvSpPr>
        <p:spPr bwMode="auto">
          <a:xfrm>
            <a:off x="2627313" y="1052513"/>
            <a:ext cx="386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ADVERSE OUTCOME PATHWAYS</a:t>
            </a:r>
          </a:p>
        </p:txBody>
      </p:sp>
      <p:pic>
        <p:nvPicPr>
          <p:cNvPr id="219138" name="Picture 2" descr="Models for ecotoxicology and risk assessment. Toxicokinetics are &quot;what the organism does with the chemical&quot; and toxicodynamics are &quot;what the chemical does to the organism&quot;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8139113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323850" y="1341438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</a:rPr>
              <a:t>From ecosystems </a:t>
            </a:r>
            <a:endParaRPr lang="en-US" altLang="en-US" sz="36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 altLang="en-US" sz="3600" b="1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d</a:t>
            </a:r>
            <a:r>
              <a:rPr lang="en-US" altLang="en-US" sz="3600" b="1">
                <a:solidFill>
                  <a:schemeClr val="tx2"/>
                </a:solidFill>
                <a:sym typeface="Wingdings" pitchFamily="2" charset="2"/>
              </a:rPr>
              <a:t>own the mechanisms</a:t>
            </a:r>
            <a:endParaRPr lang="nl-NL" altLang="en-US" sz="2800">
              <a:solidFill>
                <a:schemeClr val="tx2"/>
              </a:solidFill>
            </a:endParaRP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395288" y="4589463"/>
            <a:ext cx="7313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</a:rPr>
              <a:t>From mechanisms (molecules)</a:t>
            </a:r>
            <a:endParaRPr lang="en-US" altLang="en-US" sz="36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 altLang="en-US" sz="3600" b="1">
                <a:solidFill>
                  <a:schemeClr val="tx2"/>
                </a:solidFill>
                <a:sym typeface="Wingdings" pitchFamily="2" charset="2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600" b="1">
                <a:solidFill>
                  <a:schemeClr val="tx2"/>
                </a:solidFill>
                <a:sym typeface="Wingdings" pitchFamily="2" charset="2"/>
              </a:rPr>
              <a:t>up to effects and ecosystems</a:t>
            </a:r>
            <a:endParaRPr lang="nl-NL" altLang="en-US" sz="2800">
              <a:solidFill>
                <a:schemeClr val="tx2"/>
              </a:solidFill>
            </a:endParaRPr>
          </a:p>
        </p:txBody>
      </p:sp>
      <p:sp>
        <p:nvSpPr>
          <p:cNvPr id="2" name="Rovnoramenný trojúhelník 1"/>
          <p:cNvSpPr/>
          <p:nvPr/>
        </p:nvSpPr>
        <p:spPr>
          <a:xfrm>
            <a:off x="7596188" y="4148138"/>
            <a:ext cx="1296987" cy="16478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vnoramenný trojúhelník 4"/>
          <p:cNvSpPr/>
          <p:nvPr/>
        </p:nvSpPr>
        <p:spPr>
          <a:xfrm rot="10800000">
            <a:off x="7566025" y="517525"/>
            <a:ext cx="1295400" cy="16462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798" name="TextovéPole 3"/>
          <p:cNvSpPr txBox="1">
            <a:spLocks noChangeArrowheads="1"/>
          </p:cNvSpPr>
          <p:nvPr/>
        </p:nvSpPr>
        <p:spPr bwMode="auto">
          <a:xfrm>
            <a:off x="3905250" y="2924175"/>
            <a:ext cx="9540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FF0000"/>
                </a:solidFill>
              </a:rPr>
              <a:t>OR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33799" name="TextovéPole 6"/>
          <p:cNvSpPr txBox="1">
            <a:spLocks noChangeArrowheads="1"/>
          </p:cNvSpPr>
          <p:nvPr/>
        </p:nvSpPr>
        <p:spPr bwMode="auto">
          <a:xfrm>
            <a:off x="8035925" y="2865438"/>
            <a:ext cx="496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FF0000"/>
                </a:solidFill>
              </a:rPr>
              <a:t>?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0"/>
          <p:cNvGrpSpPr>
            <a:grpSpLocks/>
          </p:cNvGrpSpPr>
          <p:nvPr/>
        </p:nvGrpSpPr>
        <p:grpSpPr bwMode="auto">
          <a:xfrm>
            <a:off x="228600" y="76200"/>
            <a:ext cx="6424613" cy="6232525"/>
            <a:chOff x="228600" y="76200"/>
            <a:chExt cx="6424613" cy="6232525"/>
          </a:xfrm>
        </p:grpSpPr>
        <p:pic>
          <p:nvPicPr>
            <p:cNvPr id="348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28600"/>
              <a:ext cx="2678113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685800"/>
              <a:ext cx="152717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60" name="Rectangle 4"/>
            <p:cNvSpPr>
              <a:spLocks noChangeArrowheads="1"/>
            </p:cNvSpPr>
            <p:nvPr/>
          </p:nvSpPr>
          <p:spPr bwMode="auto">
            <a:xfrm>
              <a:off x="762000" y="76200"/>
              <a:ext cx="32004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charset="2"/>
                <a:buNone/>
                <a:defRPr/>
              </a:pPr>
              <a:r>
                <a:rPr lang="cs-CZ" sz="3200"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1962</a:t>
              </a:r>
            </a:p>
          </p:txBody>
        </p:sp>
        <p:pic>
          <p:nvPicPr>
            <p:cNvPr id="3482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5" y="3886200"/>
              <a:ext cx="2371725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7" name="Text Box 6"/>
            <p:cNvSpPr txBox="1">
              <a:spLocks noChangeArrowheads="1"/>
            </p:cNvSpPr>
            <p:nvPr/>
          </p:nvSpPr>
          <p:spPr bwMode="auto">
            <a:xfrm>
              <a:off x="2843213" y="5727700"/>
              <a:ext cx="38100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600">
                  <a:solidFill>
                    <a:schemeClr val="tx1"/>
                  </a:solidFill>
                  <a:latin typeface="Tahoma" charset="0"/>
                </a:rPr>
                <a:t>© Patuxent Wildlife </a:t>
              </a:r>
              <a:br>
                <a:rPr lang="cs-CZ" altLang="en-US" sz="1600">
                  <a:solidFill>
                    <a:schemeClr val="tx1"/>
                  </a:solidFill>
                  <a:latin typeface="Tahoma" charset="0"/>
                </a:rPr>
              </a:br>
              <a:r>
                <a:rPr lang="cs-CZ" altLang="en-US" sz="1600">
                  <a:solidFill>
                    <a:schemeClr val="tx1"/>
                  </a:solidFill>
                  <a:latin typeface="Tahoma" charset="0"/>
                </a:rPr>
                <a:t>Refuge, MA, USA</a:t>
              </a:r>
            </a:p>
          </p:txBody>
        </p:sp>
      </p:grpSp>
      <p:grpSp>
        <p:nvGrpSpPr>
          <p:cNvPr id="34819" name="Group 7"/>
          <p:cNvGrpSpPr>
            <a:grpSpLocks/>
          </p:cNvGrpSpPr>
          <p:nvPr/>
        </p:nvGrpSpPr>
        <p:grpSpPr bwMode="auto">
          <a:xfrm>
            <a:off x="5181600" y="381000"/>
            <a:ext cx="3810000" cy="6356350"/>
            <a:chOff x="3264" y="240"/>
            <a:chExt cx="2400" cy="4004"/>
          </a:xfrm>
        </p:grpSpPr>
        <p:pic>
          <p:nvPicPr>
            <p:cNvPr id="3482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1"/>
            <a:stretch>
              <a:fillRect/>
            </a:stretch>
          </p:blipFill>
          <p:spPr bwMode="auto">
            <a:xfrm>
              <a:off x="3540" y="1152"/>
              <a:ext cx="2074" cy="2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1" name="Text Box 9"/>
            <p:cNvSpPr txBox="1">
              <a:spLocks noChangeArrowheads="1"/>
            </p:cNvSpPr>
            <p:nvPr/>
          </p:nvSpPr>
          <p:spPr bwMode="auto">
            <a:xfrm>
              <a:off x="3264" y="4032"/>
              <a:ext cx="2400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1600">
                  <a:solidFill>
                    <a:schemeClr val="tx1"/>
                  </a:solidFill>
                  <a:latin typeface="Tahoma" charset="0"/>
                </a:rPr>
                <a:t>http://www2.ucsc.edu/scpbrg/</a:t>
              </a:r>
            </a:p>
          </p:txBody>
        </p:sp>
        <p:pic>
          <p:nvPicPr>
            <p:cNvPr id="34822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40"/>
              <a:ext cx="1344" cy="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6400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  <a:latin typeface="Tahoma" charset="0"/>
              </a:rPr>
              <a:t>Bitman et al. </a:t>
            </a:r>
            <a:r>
              <a:rPr lang="cs-CZ" altLang="en-US" sz="2200" i="1">
                <a:solidFill>
                  <a:schemeClr val="tx1"/>
                </a:solidFill>
                <a:latin typeface="Tahoma" charset="0"/>
              </a:rPr>
              <a:t>Science</a:t>
            </a:r>
            <a:r>
              <a:rPr lang="cs-CZ" altLang="en-US" sz="2200">
                <a:solidFill>
                  <a:schemeClr val="tx1"/>
                </a:solidFill>
                <a:latin typeface="Tahoma" charset="0"/>
              </a:rPr>
              <a:t> 1970, 168(3931): 594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838200"/>
            <a:ext cx="7696200" cy="2178050"/>
            <a:chOff x="288" y="528"/>
            <a:chExt cx="4848" cy="1372"/>
          </a:xfrm>
        </p:grpSpPr>
        <p:pic>
          <p:nvPicPr>
            <p:cNvPr id="3585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576"/>
              <a:ext cx="1344" cy="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2" name="Text Box 5"/>
            <p:cNvSpPr txBox="1">
              <a:spLocks noChangeArrowheads="1"/>
            </p:cNvSpPr>
            <p:nvPr/>
          </p:nvSpPr>
          <p:spPr bwMode="auto">
            <a:xfrm>
              <a:off x="1728" y="528"/>
              <a:ext cx="340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2200" b="1">
                  <a:solidFill>
                    <a:schemeClr val="tx1"/>
                  </a:solidFill>
                  <a:latin typeface="Tahoma" charset="0"/>
                </a:rPr>
                <a:t>Biochemi</a:t>
              </a:r>
              <a:r>
                <a:rPr lang="cs-CZ" altLang="en-US" sz="2200" b="1">
                  <a:solidFill>
                    <a:schemeClr val="tx1"/>
                  </a:solidFill>
                  <a:latin typeface="Tahoma" charset="0"/>
                </a:rPr>
                <a:t>stry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 </a:t>
              </a:r>
              <a:br>
                <a:rPr lang="cs-CZ" altLang="en-US" sz="2200">
                  <a:solidFill>
                    <a:schemeClr val="tx1"/>
                  </a:solidFill>
                  <a:latin typeface="Tahoma" charset="0"/>
                </a:rPr>
              </a:br>
              <a:r>
                <a:rPr lang="cs-CZ" altLang="en-US" sz="2200" b="1" u="sng">
                  <a:solidFill>
                    <a:schemeClr val="tx1"/>
                  </a:solidFill>
                  <a:latin typeface="Tahoma" charset="0"/>
                </a:rPr>
                <a:t>bird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 carbonate dehydratase</a:t>
              </a:r>
            </a:p>
          </p:txBody>
        </p:sp>
      </p:grpSp>
      <p:grpSp>
        <p:nvGrpSpPr>
          <p:cNvPr id="35844" name="Group 6"/>
          <p:cNvGrpSpPr>
            <a:grpSpLocks/>
          </p:cNvGrpSpPr>
          <p:nvPr/>
        </p:nvGrpSpPr>
        <p:grpSpPr bwMode="auto">
          <a:xfrm>
            <a:off x="381000" y="3595688"/>
            <a:ext cx="3429000" cy="2881312"/>
            <a:chOff x="240" y="2265"/>
            <a:chExt cx="2160" cy="1815"/>
          </a:xfrm>
        </p:grpSpPr>
        <p:pic>
          <p:nvPicPr>
            <p:cNvPr id="3584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6" t="41270" r="4326" b="4762"/>
            <a:stretch>
              <a:fillRect/>
            </a:stretch>
          </p:blipFill>
          <p:spPr bwMode="auto">
            <a:xfrm>
              <a:off x="240" y="2553"/>
              <a:ext cx="2016" cy="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Text Box 8"/>
            <p:cNvSpPr txBox="1">
              <a:spLocks noChangeArrowheads="1"/>
            </p:cNvSpPr>
            <p:nvPr/>
          </p:nvSpPr>
          <p:spPr bwMode="auto">
            <a:xfrm>
              <a:off x="240" y="2265"/>
              <a:ext cx="216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2200" b="1">
                  <a:solidFill>
                    <a:schemeClr val="tx1"/>
                  </a:solidFill>
                  <a:latin typeface="Tahoma" charset="0"/>
                </a:rPr>
                <a:t>In vivo</a:t>
              </a:r>
              <a:r>
                <a:rPr lang="en-US" altLang="en-US" sz="2200" b="1">
                  <a:solidFill>
                    <a:schemeClr val="tx1"/>
                  </a:solidFill>
                  <a:latin typeface="Tahoma" charset="0"/>
                </a:rPr>
                <a:t>:</a:t>
              </a:r>
              <a:r>
                <a:rPr lang="en-US" altLang="en-US" sz="2200">
                  <a:solidFill>
                    <a:schemeClr val="tx1"/>
                  </a:solidFill>
                  <a:latin typeface="Tahoma" charset="0"/>
                </a:rPr>
                <a:t> 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shell thinning</a:t>
              </a:r>
            </a:p>
          </p:txBody>
        </p:sp>
      </p:grpSp>
      <p:grpSp>
        <p:nvGrpSpPr>
          <p:cNvPr id="35845" name="Group 9"/>
          <p:cNvGrpSpPr>
            <a:grpSpLocks/>
          </p:cNvGrpSpPr>
          <p:nvPr/>
        </p:nvGrpSpPr>
        <p:grpSpPr bwMode="auto">
          <a:xfrm>
            <a:off x="5181600" y="1905000"/>
            <a:ext cx="3886200" cy="4724400"/>
            <a:chOff x="3264" y="1200"/>
            <a:chExt cx="2448" cy="2976"/>
          </a:xfrm>
        </p:grpSpPr>
        <p:pic>
          <p:nvPicPr>
            <p:cNvPr id="35847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25"/>
            <a:stretch>
              <a:fillRect/>
            </a:stretch>
          </p:blipFill>
          <p:spPr bwMode="auto">
            <a:xfrm>
              <a:off x="3408" y="1776"/>
              <a:ext cx="2240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Text Box 11"/>
            <p:cNvSpPr txBox="1">
              <a:spLocks noChangeArrowheads="1"/>
            </p:cNvSpPr>
            <p:nvPr/>
          </p:nvSpPr>
          <p:spPr bwMode="auto">
            <a:xfrm>
              <a:off x="3264" y="1200"/>
              <a:ext cx="244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rgbClr val="818184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800">
                  <a:solidFill>
                    <a:srgbClr val="818184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2400">
                  <a:solidFill>
                    <a:srgbClr val="818184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–"/>
                <a:defRPr sz="2000">
                  <a:solidFill>
                    <a:srgbClr val="818184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2000">
                  <a:solidFill>
                    <a:srgbClr val="818184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cs-CZ" altLang="en-US" sz="2200" b="1">
                  <a:solidFill>
                    <a:schemeClr val="tx1"/>
                  </a:solidFill>
                  <a:latin typeface="Tahoma" charset="0"/>
                </a:rPr>
                <a:t>In situ</a:t>
              </a:r>
              <a:r>
                <a:rPr lang="en-US" altLang="en-US" sz="2200" b="1">
                  <a:solidFill>
                    <a:schemeClr val="tx1"/>
                  </a:solidFill>
                  <a:latin typeface="Tahoma" charset="0"/>
                </a:rPr>
                <a:t>:</a:t>
              </a:r>
              <a:r>
                <a:rPr lang="en-US" altLang="en-US" sz="2200">
                  <a:solidFill>
                    <a:schemeClr val="tx1"/>
                  </a:solidFill>
                  <a:latin typeface="Tahoma" charset="0"/>
                </a:rPr>
                <a:t> </a:t>
              </a:r>
              <a:r>
                <a:rPr lang="cs-CZ" altLang="en-US" sz="2200">
                  <a:solidFill>
                    <a:schemeClr val="tx1"/>
                  </a:solidFill>
                  <a:latin typeface="Tahoma" charset="0"/>
                </a:rPr>
                <a:t>bioaccumulation </a:t>
              </a:r>
              <a:br>
                <a:rPr lang="cs-CZ" altLang="en-US" sz="2200">
                  <a:solidFill>
                    <a:schemeClr val="tx1"/>
                  </a:solidFill>
                  <a:latin typeface="Tahoma" charset="0"/>
                </a:rPr>
              </a:br>
              <a:r>
                <a:rPr lang="cs-CZ" altLang="en-US" sz="2200" b="1">
                  <a:solidFill>
                    <a:srgbClr val="FF0000"/>
                  </a:solidFill>
                  <a:latin typeface="Tahoma" charset="0"/>
                </a:rPr>
                <a:t>-</a:t>
              </a:r>
              <a:r>
                <a:rPr lang="en-US" altLang="en-US" sz="2200" b="1">
                  <a:solidFill>
                    <a:srgbClr val="FF0000"/>
                  </a:solidFill>
                  <a:latin typeface="Tahoma" charset="0"/>
                </a:rPr>
                <a:t>&gt; </a:t>
              </a:r>
              <a:r>
                <a:rPr lang="cs-CZ" altLang="en-US" sz="2200" b="1">
                  <a:solidFill>
                    <a:srgbClr val="FF0000"/>
                  </a:solidFill>
                  <a:latin typeface="Tahoma" charset="0"/>
                </a:rPr>
                <a:t>bird population decline</a:t>
              </a:r>
            </a:p>
          </p:txBody>
        </p:sp>
      </p:grpSp>
      <p:pic>
        <p:nvPicPr>
          <p:cNvPr id="3482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09800"/>
            <a:ext cx="18669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73100" y="1400175"/>
            <a:ext cx="23145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1"/>
                </a:solidFill>
                <a:latin typeface="Verdana" pitchFamily="34" charset="0"/>
              </a:rPr>
              <a:t>Ethinylestradiol (EE2)</a:t>
            </a:r>
          </a:p>
        </p:txBody>
      </p:sp>
      <p:grpSp>
        <p:nvGrpSpPr>
          <p:cNvPr id="38915" name="Group 9"/>
          <p:cNvGrpSpPr>
            <a:grpSpLocks/>
          </p:cNvGrpSpPr>
          <p:nvPr/>
        </p:nvGrpSpPr>
        <p:grpSpPr bwMode="auto">
          <a:xfrm>
            <a:off x="539750" y="1985963"/>
            <a:ext cx="1981200" cy="1155700"/>
            <a:chOff x="3936" y="1392"/>
            <a:chExt cx="1248" cy="728"/>
          </a:xfrm>
        </p:grpSpPr>
        <p:pic>
          <p:nvPicPr>
            <p:cNvPr id="38923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4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6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7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16" name="TextovéPole 14"/>
          <p:cNvSpPr txBox="1">
            <a:spLocks noChangeArrowheads="1"/>
          </p:cNvSpPr>
          <p:nvPr/>
        </p:nvSpPr>
        <p:spPr bwMode="auto">
          <a:xfrm>
            <a:off x="3348038" y="2214563"/>
            <a:ext cx="15430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Binds to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ESTROGEN </a:t>
            </a:r>
            <a:br>
              <a:rPr lang="cs-CZ" altLang="en-US" sz="1800" b="1">
                <a:solidFill>
                  <a:schemeClr val="tx1"/>
                </a:solidFill>
              </a:rPr>
            </a:br>
            <a:r>
              <a:rPr lang="cs-CZ" altLang="en-US" sz="1800" b="1">
                <a:solidFill>
                  <a:schemeClr val="tx1"/>
                </a:solidFill>
              </a:rPr>
              <a:t>RECEPTOR</a:t>
            </a:r>
          </a:p>
        </p:txBody>
      </p:sp>
      <p:pic>
        <p:nvPicPr>
          <p:cNvPr id="38917" name="Picture 2" descr="https://www-pls.llnl.gov/data/assets/images/science_and_technology/life_sciences/cancer_diet/kulp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1303338"/>
            <a:ext cx="30384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>
            <a:spLocks noChangeArrowheads="1"/>
          </p:cNvSpPr>
          <p:nvPr/>
        </p:nvSpPr>
        <p:spPr bwMode="auto">
          <a:xfrm>
            <a:off x="1292225" y="3573463"/>
            <a:ext cx="42878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Target genes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Proliferation</a:t>
            </a:r>
            <a:r>
              <a:rPr lang="en-US" altLang="en-US" sz="1800">
                <a:solidFill>
                  <a:schemeClr val="tx1"/>
                </a:solidFill>
              </a:rPr>
              <a:t>/Apoptosis</a:t>
            </a:r>
            <a:r>
              <a:rPr lang="cs-CZ" altLang="en-US" sz="1800">
                <a:solidFill>
                  <a:schemeClr val="tx1"/>
                </a:solidFill>
              </a:rPr>
              <a:t> (sexual organs)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</a:t>
            </a:r>
            <a:r>
              <a:rPr lang="en-US" altLang="en-US" sz="1800">
                <a:solidFill>
                  <a:schemeClr val="tx1"/>
                </a:solidFill>
              </a:rPr>
              <a:t>S</a:t>
            </a:r>
            <a:r>
              <a:rPr lang="cs-CZ" altLang="en-US" sz="1800">
                <a:solidFill>
                  <a:schemeClr val="tx1"/>
                </a:solidFill>
              </a:rPr>
              <a:t>ynthesis of egg yolk (fish, amphibia)</a:t>
            </a:r>
          </a:p>
        </p:txBody>
      </p:sp>
      <p:sp>
        <p:nvSpPr>
          <p:cNvPr id="18" name="Šipka doprava 17"/>
          <p:cNvSpPr/>
          <p:nvPr/>
        </p:nvSpPr>
        <p:spPr>
          <a:xfrm>
            <a:off x="323850" y="3933825"/>
            <a:ext cx="719138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Šipka doprava 18"/>
          <p:cNvSpPr/>
          <p:nvPr/>
        </p:nvSpPr>
        <p:spPr>
          <a:xfrm>
            <a:off x="3059113" y="4941888"/>
            <a:ext cx="720725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3995738" y="4652963"/>
            <a:ext cx="45259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Effects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Females: reproduction regulation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Males: feminization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     (+ </a:t>
            </a:r>
            <a:r>
              <a:rPr lang="cs-CZ" altLang="en-US" sz="1800" i="1">
                <a:solidFill>
                  <a:schemeClr val="tx1"/>
                </a:solidFill>
              </a:rPr>
              <a:t>e.g. cancer promotion, development,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         immunomodulation)</a:t>
            </a:r>
            <a:endParaRPr lang="cs-CZ" altLang="en-US" sz="1800">
              <a:solidFill>
                <a:schemeClr val="tx1"/>
              </a:solidFill>
            </a:endParaRPr>
          </a:p>
        </p:txBody>
      </p:sp>
      <p:sp>
        <p:nvSpPr>
          <p:cNvPr id="3892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2000" dirty="0">
                <a:solidFill>
                  <a:schemeClr val="tx1"/>
                </a:solidFill>
              </a:rPr>
              <a:t>AOP Example: A</a:t>
            </a:r>
            <a:r>
              <a:rPr lang="en-US" altLang="en-US" sz="2000" dirty="0" err="1">
                <a:solidFill>
                  <a:schemeClr val="tx1"/>
                </a:solidFill>
              </a:rPr>
              <a:t>ctivation</a:t>
            </a:r>
            <a:r>
              <a:rPr lang="en-US" altLang="en-US" sz="2000" dirty="0">
                <a:solidFill>
                  <a:schemeClr val="tx1"/>
                </a:solidFill>
              </a:rPr>
              <a:t> of </a:t>
            </a:r>
            <a:r>
              <a:rPr lang="cs-CZ" altLang="en-US" sz="2000" dirty="0">
                <a:solidFill>
                  <a:schemeClr val="tx1"/>
                </a:solidFill>
              </a:rPr>
              <a:t>ER - e</a:t>
            </a:r>
            <a:r>
              <a:rPr lang="en-US" altLang="en-US" sz="2000" dirty="0" err="1">
                <a:solidFill>
                  <a:schemeClr val="tx1"/>
                </a:solidFill>
              </a:rPr>
              <a:t>strogen</a:t>
            </a:r>
            <a:r>
              <a:rPr lang="en-US" altLang="en-US" sz="2000" dirty="0">
                <a:solidFill>
                  <a:schemeClr val="tx1"/>
                </a:solidFill>
              </a:rPr>
              <a:t> receptor </a:t>
            </a:r>
            <a:r>
              <a:rPr lang="cs-CZ" altLang="en-US" sz="2000" dirty="0">
                <a:solidFill>
                  <a:schemeClr val="tx1"/>
                </a:solidFill>
              </a:rPr>
              <a:t>(e.g. by EE2) leads to reproductive disorders and population decline in fish</a:t>
            </a:r>
            <a:endParaRPr lang="nl-NL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116013" y="-90488"/>
            <a:ext cx="7313612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>
                <a:solidFill>
                  <a:schemeClr val="tx2"/>
                </a:solidFill>
              </a:rPr>
              <a:t>1996 - </a:t>
            </a:r>
            <a:r>
              <a:rPr lang="nl-BE" altLang="en-US">
                <a:solidFill>
                  <a:schemeClr val="tx2"/>
                </a:solidFill>
              </a:rPr>
              <a:t>Chemicals in the environment</a:t>
            </a:r>
            <a:endParaRPr lang="nl-NL" altLang="en-US">
              <a:solidFill>
                <a:schemeClr val="tx2"/>
              </a:solidFill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323850" y="1401763"/>
            <a:ext cx="61198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Do you believe that </a:t>
            </a:r>
            <a:r>
              <a:rPr lang="nl-NL" altLang="en-US" sz="2000" b="1">
                <a:solidFill>
                  <a:srgbClr val="0066FF"/>
                </a:solidFill>
                <a:latin typeface="Verdana" pitchFamily="34" charset="0"/>
              </a:rPr>
              <a:t>chemicals in products</a:t>
            </a: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 sold to consumers have been proven </a:t>
            </a:r>
            <a:r>
              <a:rPr lang="nl-NL" altLang="en-US" sz="2000" b="1">
                <a:solidFill>
                  <a:srgbClr val="0066FF"/>
                </a:solidFill>
                <a:latin typeface="Verdana" pitchFamily="34" charset="0"/>
              </a:rPr>
              <a:t>safe?</a:t>
            </a: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nl-NL" altLang="en-US" sz="2000" b="1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rgbClr val="FF0000"/>
                </a:solidFill>
                <a:latin typeface="Verdana" pitchFamily="34" charset="0"/>
              </a:rPr>
              <a:t>Think again</a:t>
            </a: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>
                <a:solidFill>
                  <a:schemeClr val="tx1"/>
                </a:solidFill>
                <a:latin typeface="Verdana" pitchFamily="34" charset="0"/>
              </a:rPr>
              <a:t> </a:t>
            </a:r>
            <a:endParaRPr lang="nl-NL" altLang="en-US" sz="2000" b="1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	</a:t>
            </a:r>
            <a:r>
              <a:rPr lang="cs-CZ" altLang="en-US" sz="2000" b="1">
                <a:solidFill>
                  <a:srgbClr val="0066FF"/>
                </a:solidFill>
                <a:latin typeface="Verdana" pitchFamily="34" charset="0"/>
              </a:rPr>
              <a:t>most</a:t>
            </a:r>
            <a:r>
              <a:rPr lang="nl-NL" altLang="en-US" sz="2000" b="1">
                <a:solidFill>
                  <a:srgbClr val="0066FF"/>
                </a:solidFill>
                <a:latin typeface="Verdana" pitchFamily="34" charset="0"/>
              </a:rPr>
              <a:t> chemicals in modern use have simply not been tested</a:t>
            </a: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 for their impacts on</a:t>
            </a:r>
            <a:endParaRPr lang="cs-CZ" altLang="en-US" sz="2000" b="1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nl-NL" altLang="en-US" sz="2000" b="1">
                <a:solidFill>
                  <a:schemeClr val="tx1"/>
                </a:solidFill>
                <a:latin typeface="Verdana" pitchFamily="34" charset="0"/>
              </a:rPr>
              <a:t>human</a:t>
            </a:r>
            <a:r>
              <a:rPr lang="nl-NL" altLang="en-US" sz="2000">
                <a:solidFill>
                  <a:schemeClr val="tx1"/>
                </a:solidFill>
                <a:latin typeface="Verdana" pitchFamily="34" charset="0"/>
              </a:rPr>
              <a:t>, even very basic effects. </a:t>
            </a:r>
            <a:endParaRPr lang="cs-CZ" altLang="en-US" sz="2000">
              <a:solidFill>
                <a:schemeClr val="tx1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cs-CZ" altLang="en-US" sz="2000">
              <a:solidFill>
                <a:schemeClr val="tx1"/>
              </a:solidFill>
              <a:latin typeface="Verdana" pitchFamily="34" charset="0"/>
            </a:endParaRPr>
          </a:p>
          <a:p>
            <a:pPr algn="ctr" eaLnBrk="1" hangingPunct="1">
              <a:lnSpc>
                <a:spcPct val="80000"/>
              </a:lnSpc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cs-CZ" altLang="en-US" sz="2000">
                <a:solidFill>
                  <a:schemeClr val="tx1"/>
                </a:solidFill>
                <a:latin typeface="Verdana" pitchFamily="34" charset="0"/>
              </a:rPr>
              <a:t>… what about the effects in nature, then</a:t>
            </a:r>
            <a:r>
              <a:rPr lang="en-US" altLang="en-US" sz="2000">
                <a:solidFill>
                  <a:schemeClr val="tx1"/>
                </a:solidFill>
                <a:latin typeface="Verdana" pitchFamily="34" charset="0"/>
              </a:rPr>
              <a:t> ?</a:t>
            </a:r>
            <a:endParaRPr lang="nl-NL" altLang="en-US" sz="200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5364" name="Picture 4" descr="OSF%20Hardback%20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1412875"/>
            <a:ext cx="257016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47664" y="4820444"/>
            <a:ext cx="7313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dirty="0" err="1">
                <a:solidFill>
                  <a:schemeClr val="tx2"/>
                </a:solidFill>
              </a:rPr>
              <a:t>How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we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stand</a:t>
            </a:r>
            <a:r>
              <a:rPr lang="cs-CZ" altLang="en-US" dirty="0">
                <a:solidFill>
                  <a:schemeClr val="tx2"/>
                </a:solidFill>
              </a:rPr>
              <a:t> 20 </a:t>
            </a:r>
            <a:r>
              <a:rPr lang="cs-CZ" altLang="en-US" dirty="0" err="1">
                <a:solidFill>
                  <a:schemeClr val="tx2"/>
                </a:solidFill>
              </a:rPr>
              <a:t>years</a:t>
            </a:r>
            <a:r>
              <a:rPr lang="cs-CZ" altLang="en-US" dirty="0">
                <a:solidFill>
                  <a:schemeClr val="tx2"/>
                </a:solidFill>
              </a:rPr>
              <a:t> </a:t>
            </a:r>
            <a:r>
              <a:rPr lang="cs-CZ" altLang="en-US" dirty="0" err="1">
                <a:solidFill>
                  <a:schemeClr val="tx2"/>
                </a:solidFill>
              </a:rPr>
              <a:t>later</a:t>
            </a:r>
            <a:r>
              <a:rPr lang="cs-CZ" altLang="en-US" dirty="0">
                <a:solidFill>
                  <a:schemeClr val="tx2"/>
                </a:solidFill>
              </a:rPr>
              <a:t>? </a:t>
            </a:r>
            <a:endParaRPr lang="nl-NL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69818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Kidd, K.A. et al. 2007. </a:t>
            </a:r>
            <a:r>
              <a:rPr lang="cs-CZ" altLang="en-US" sz="1800" b="1" u="sng">
                <a:solidFill>
                  <a:srgbClr val="FF0000"/>
                </a:solidFill>
                <a:latin typeface="Verdana" pitchFamily="34" charset="0"/>
              </a:rPr>
              <a:t>Collapse of a fish population</a:t>
            </a: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 following exposure to </a:t>
            </a:r>
            <a:r>
              <a:rPr lang="cs-CZ" altLang="en-US" sz="1800" b="1" u="sng">
                <a:solidFill>
                  <a:srgbClr val="FF0000"/>
                </a:solidFill>
                <a:latin typeface="Verdana" pitchFamily="34" charset="0"/>
              </a:rPr>
              <a:t>a synthetic estrogen</a:t>
            </a: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cs-CZ" altLang="en-US" sz="1800" i="1">
                <a:solidFill>
                  <a:schemeClr val="tx1"/>
                </a:solidFill>
                <a:latin typeface="Verdana" pitchFamily="34" charset="0"/>
              </a:rPr>
              <a:t>Proceedings of the National Academy of Sciences </a:t>
            </a:r>
            <a:r>
              <a:rPr lang="cs-CZ" altLang="en-US" sz="1800">
                <a:solidFill>
                  <a:schemeClr val="tx1"/>
                </a:solidFill>
                <a:latin typeface="Verdana" pitchFamily="34" charset="0"/>
              </a:rPr>
              <a:t>104(21):8897-8901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46482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8738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667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0480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4887913" y="3581400"/>
            <a:ext cx="4103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Controls        +Ethinylestradiol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7239000" y="1524000"/>
            <a:ext cx="1468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5 ng</a:t>
            </a:r>
            <a:r>
              <a:rPr lang="en-US" altLang="en-US" sz="1800" b="1">
                <a:solidFill>
                  <a:schemeClr val="tx1"/>
                </a:solidFill>
                <a:latin typeface="Verdana" pitchFamily="34" charset="0"/>
              </a:rPr>
              <a:t>/L </a:t>
            </a: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(!)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  <a:latin typeface="Verdana" pitchFamily="34" charset="0"/>
              </a:rPr>
              <a:t>7 years</a:t>
            </a:r>
          </a:p>
        </p:txBody>
      </p:sp>
      <p:grpSp>
        <p:nvGrpSpPr>
          <p:cNvPr id="39945" name="Group 9"/>
          <p:cNvGrpSpPr>
            <a:grpSpLocks/>
          </p:cNvGrpSpPr>
          <p:nvPr/>
        </p:nvGrpSpPr>
        <p:grpSpPr bwMode="auto">
          <a:xfrm>
            <a:off x="6248400" y="2209800"/>
            <a:ext cx="1981200" cy="1155700"/>
            <a:chOff x="3936" y="1392"/>
            <a:chExt cx="1248" cy="728"/>
          </a:xfrm>
        </p:grpSpPr>
        <p:pic>
          <p:nvPicPr>
            <p:cNvPr id="3994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7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49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0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341438"/>
            <a:ext cx="8315325" cy="46085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400" dirty="0" err="1"/>
              <a:t>Ecotoxicology</a:t>
            </a:r>
            <a:r>
              <a:rPr lang="cs-CZ" altLang="en-US" sz="2400" dirty="0"/>
              <a:t> as a science </a:t>
            </a:r>
            <a:r>
              <a:rPr lang="cs-CZ" altLang="en-US" sz="2400" dirty="0" err="1"/>
              <a:t>with</a:t>
            </a:r>
            <a:r>
              <a:rPr lang="cs-CZ" altLang="en-US" sz="2400" dirty="0"/>
              <a:t> </a:t>
            </a:r>
            <a:r>
              <a:rPr lang="cs-CZ" altLang="en-US" sz="2400" dirty="0" err="1"/>
              <a:t>close</a:t>
            </a:r>
            <a:r>
              <a:rPr lang="cs-CZ" altLang="en-US" sz="2400" dirty="0"/>
              <a:t> </a:t>
            </a:r>
            <a:r>
              <a:rPr lang="cs-CZ" altLang="en-US" sz="2400" dirty="0" err="1"/>
              <a:t>links</a:t>
            </a:r>
            <a:r>
              <a:rPr lang="cs-CZ" altLang="en-US" sz="2400" dirty="0"/>
              <a:t> to </a:t>
            </a:r>
            <a:r>
              <a:rPr lang="cs-CZ" altLang="en-US" sz="2400" dirty="0" err="1"/>
              <a:t>practical</a:t>
            </a:r>
            <a:r>
              <a:rPr lang="cs-CZ" altLang="en-US" sz="2400" dirty="0"/>
              <a:t> </a:t>
            </a:r>
            <a:r>
              <a:rPr lang="cs-CZ" altLang="en-US" sz="2400" dirty="0" err="1"/>
              <a:t>environmental</a:t>
            </a:r>
            <a:r>
              <a:rPr lang="cs-CZ" altLang="en-US" sz="2400" dirty="0"/>
              <a:t> </a:t>
            </a:r>
            <a:r>
              <a:rPr lang="cs-CZ" altLang="en-US" sz="2400" dirty="0" err="1"/>
              <a:t>protection</a:t>
            </a:r>
            <a:endParaRPr lang="cs-CZ" alt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800" dirty="0" err="1"/>
              <a:t>Understand</a:t>
            </a:r>
            <a:r>
              <a:rPr lang="cs-CZ" altLang="en-US" sz="1800" dirty="0"/>
              <a:t> </a:t>
            </a:r>
            <a:r>
              <a:rPr lang="cs-CZ" altLang="en-US" sz="1800" dirty="0" err="1"/>
              <a:t>the</a:t>
            </a:r>
            <a:r>
              <a:rPr lang="cs-CZ" altLang="en-US" sz="1800" dirty="0"/>
              <a:t> </a:t>
            </a:r>
            <a:r>
              <a:rPr lang="cs-CZ" altLang="en-US" sz="1800" dirty="0" err="1"/>
              <a:t>importance</a:t>
            </a:r>
            <a:r>
              <a:rPr lang="cs-CZ" altLang="en-US" sz="1800" dirty="0"/>
              <a:t> and </a:t>
            </a:r>
            <a:r>
              <a:rPr lang="cs-CZ" altLang="en-US" sz="1800" dirty="0" err="1"/>
              <a:t>links</a:t>
            </a:r>
            <a:r>
              <a:rPr lang="cs-CZ" altLang="en-US" sz="1800" dirty="0"/>
              <a:t> </a:t>
            </a:r>
            <a:r>
              <a:rPr lang="cs-CZ" altLang="en-US" sz="1800" dirty="0" err="1"/>
              <a:t>between</a:t>
            </a:r>
            <a:r>
              <a:rPr lang="cs-CZ" altLang="en-US" sz="1800" dirty="0"/>
              <a:t> </a:t>
            </a:r>
            <a:br>
              <a:rPr lang="cs-CZ" altLang="en-US" sz="1800" dirty="0"/>
            </a:br>
            <a:r>
              <a:rPr lang="cs-CZ" altLang="en-US" sz="1800" dirty="0"/>
              <a:t>ECOTOXICITY --- BIODIVERSITY --- ECOSYSTEM SERVICES</a:t>
            </a:r>
            <a:endParaRPr lang="cs-CZ" altLang="en-US" sz="1400" dirty="0"/>
          </a:p>
          <a:p>
            <a:pPr eaLnBrk="1" hangingPunct="1">
              <a:lnSpc>
                <a:spcPct val="80000"/>
              </a:lnSpc>
            </a:pPr>
            <a:endParaRPr lang="cs-CZ" altLang="en-US" sz="2400" dirty="0"/>
          </a:p>
          <a:p>
            <a:pPr eaLnBrk="1" hangingPunct="1">
              <a:lnSpc>
                <a:spcPct val="80000"/>
              </a:lnSpc>
            </a:pPr>
            <a:r>
              <a:rPr lang="cs-CZ" altLang="en-US" sz="2400" dirty="0" err="1"/>
              <a:t>From</a:t>
            </a:r>
            <a:r>
              <a:rPr lang="cs-CZ" altLang="en-US" sz="2400" dirty="0"/>
              <a:t> </a:t>
            </a:r>
            <a:r>
              <a:rPr lang="cs-CZ" altLang="en-US" sz="2400" dirty="0" err="1"/>
              <a:t>molecular</a:t>
            </a:r>
            <a:r>
              <a:rPr lang="cs-CZ" altLang="en-US" sz="2400" dirty="0"/>
              <a:t> </a:t>
            </a:r>
            <a:r>
              <a:rPr lang="cs-CZ" altLang="en-US" sz="2400" dirty="0" err="1"/>
              <a:t>events</a:t>
            </a:r>
            <a:r>
              <a:rPr lang="cs-CZ" altLang="en-US" sz="2400" dirty="0"/>
              <a:t> to </a:t>
            </a:r>
            <a:r>
              <a:rPr lang="cs-CZ" altLang="en-US" sz="2400" dirty="0" err="1"/>
              <a:t>higher</a:t>
            </a:r>
            <a:r>
              <a:rPr lang="cs-CZ" altLang="en-US" sz="2400" dirty="0"/>
              <a:t> </a:t>
            </a:r>
            <a:r>
              <a:rPr lang="cs-CZ" altLang="en-US" sz="2400" dirty="0" err="1"/>
              <a:t>levels</a:t>
            </a:r>
            <a:endParaRPr lang="cs-CZ" alt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600" dirty="0" err="1"/>
              <a:t>Be</a:t>
            </a:r>
            <a:r>
              <a:rPr lang="cs-CZ" altLang="en-US" sz="1600" dirty="0"/>
              <a:t> </a:t>
            </a:r>
            <a:r>
              <a:rPr lang="cs-CZ" altLang="en-US" sz="1600" dirty="0" err="1"/>
              <a:t>aware</a:t>
            </a:r>
            <a:r>
              <a:rPr lang="cs-CZ" altLang="en-US" sz="1600" dirty="0"/>
              <a:t> </a:t>
            </a:r>
            <a:r>
              <a:rPr lang="cs-CZ" altLang="en-US" sz="1600" dirty="0" err="1"/>
              <a:t>of</a:t>
            </a:r>
            <a:r>
              <a:rPr lang="cs-CZ" altLang="en-US" sz="1600" dirty="0"/>
              <a:t> </a:t>
            </a:r>
            <a:r>
              <a:rPr lang="cs-CZ" altLang="en-US" sz="1600" dirty="0" err="1"/>
              <a:t>different</a:t>
            </a:r>
            <a:r>
              <a:rPr lang="cs-CZ" altLang="en-US" sz="1600" dirty="0"/>
              <a:t> </a:t>
            </a:r>
            <a:r>
              <a:rPr lang="cs-CZ" altLang="en-US" sz="1600" dirty="0" err="1"/>
              <a:t>biological</a:t>
            </a:r>
            <a:r>
              <a:rPr lang="cs-CZ" altLang="en-US" sz="1600" dirty="0"/>
              <a:t> </a:t>
            </a:r>
            <a:r>
              <a:rPr lang="cs-CZ" altLang="en-US" sz="1600" dirty="0" err="1"/>
              <a:t>levels</a:t>
            </a:r>
            <a:r>
              <a:rPr lang="cs-CZ" altLang="en-US" sz="1600" dirty="0"/>
              <a:t> - </a:t>
            </a:r>
            <a:r>
              <a:rPr lang="cs-CZ" altLang="en-US" sz="1600" dirty="0" err="1"/>
              <a:t>from</a:t>
            </a:r>
            <a:r>
              <a:rPr lang="cs-CZ" altLang="en-US" sz="1600" dirty="0"/>
              <a:t> </a:t>
            </a:r>
            <a:r>
              <a:rPr lang="cs-CZ" altLang="en-US" sz="1600" dirty="0" err="1"/>
              <a:t>molecules</a:t>
            </a:r>
            <a:r>
              <a:rPr lang="cs-CZ" altLang="en-US" sz="1600" dirty="0"/>
              <a:t> to </a:t>
            </a:r>
            <a:r>
              <a:rPr lang="cs-CZ" altLang="en-US" sz="1600" dirty="0" err="1"/>
              <a:t>communities</a:t>
            </a:r>
            <a:endParaRPr lang="cs-CZ" alt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cs-CZ" altLang="en-US" sz="1600" dirty="0"/>
              <a:t>Know example(s) of „Adverse Outcome Pathway(s)“</a:t>
            </a:r>
          </a:p>
          <a:p>
            <a:pPr lvl="1" eaLnBrk="1" hangingPunct="1">
              <a:lnSpc>
                <a:spcPct val="80000"/>
              </a:lnSpc>
            </a:pPr>
            <a:endParaRPr lang="cs-CZ" altLang="en-US" sz="1600" dirty="0"/>
          </a:p>
          <a:p>
            <a:pPr eaLnBrk="1" hangingPunct="1">
              <a:lnSpc>
                <a:spcPct val="80000"/>
              </a:lnSpc>
            </a:pPr>
            <a:endParaRPr lang="cs-CZ" altLang="en-US" sz="2400" dirty="0"/>
          </a:p>
          <a:p>
            <a:pPr lvl="1" eaLnBrk="1" hangingPunct="1">
              <a:lnSpc>
                <a:spcPct val="80000"/>
              </a:lnSpc>
            </a:pPr>
            <a:endParaRPr lang="cs-CZ" altLang="en-US" sz="1800" dirty="0"/>
          </a:p>
          <a:p>
            <a:pPr lvl="1" eaLnBrk="1" hangingPunct="1">
              <a:lnSpc>
                <a:spcPct val="80000"/>
              </a:lnSpc>
            </a:pPr>
            <a:endParaRPr lang="cs-CZ" altLang="en-US" sz="1600" dirty="0"/>
          </a:p>
          <a:p>
            <a:pPr lvl="1" eaLnBrk="1" hangingPunct="1">
              <a:lnSpc>
                <a:spcPct val="80000"/>
              </a:lnSpc>
            </a:pPr>
            <a:endParaRPr lang="nl-NL" altLang="en-US" sz="1600" dirty="0"/>
          </a:p>
        </p:txBody>
      </p:sp>
      <p:sp>
        <p:nvSpPr>
          <p:cNvPr id="49155" name="Rectangle 4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/>
              <a:t>WRAP UP  … take home message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5625" r="10938" b="41415"/>
          <a:stretch>
            <a:fillRect/>
          </a:stretch>
        </p:blipFill>
        <p:spPr bwMode="auto">
          <a:xfrm>
            <a:off x="2916238" y="26988"/>
            <a:ext cx="61563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t="14333" r="34445" b="29582"/>
          <a:stretch>
            <a:fillRect/>
          </a:stretch>
        </p:blipFill>
        <p:spPr bwMode="auto">
          <a:xfrm>
            <a:off x="30163" y="2932113"/>
            <a:ext cx="6342062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5" t="52409" r="10938" b="20584"/>
          <a:stretch>
            <a:fillRect/>
          </a:stretch>
        </p:blipFill>
        <p:spPr bwMode="auto">
          <a:xfrm>
            <a:off x="7075488" y="1257300"/>
            <a:ext cx="19685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3" descr="Výsledek obrázku pro theguardia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2335213"/>
            <a:ext cx="22367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260350"/>
            <a:ext cx="4967287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 descr="http://i.dailymail.co.uk/i/pix/2012/12/05/article-2243155-165C6117000005DC-311_634x5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85750"/>
            <a:ext cx="3787775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1219200" y="2933700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chemeClr val="tx2"/>
                </a:solidFill>
              </a:rPr>
              <a:t>E</a:t>
            </a:r>
            <a:r>
              <a:rPr lang="nl-BE" altLang="en-US" sz="4000">
                <a:solidFill>
                  <a:schemeClr val="tx2"/>
                </a:solidFill>
              </a:rPr>
              <a:t>nvironment</a:t>
            </a:r>
            <a:r>
              <a:rPr lang="cs-CZ" altLang="en-US" sz="4000">
                <a:solidFill>
                  <a:schemeClr val="tx2"/>
                </a:solidFill>
              </a:rPr>
              <a:t>al pollution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Examples and ecological cosequences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nl-NL" altLang="en-US" sz="4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Major </a:t>
            </a:r>
            <a:r>
              <a:rPr lang="cs-CZ" altLang="en-US"/>
              <a:t>anthropogenic threats – example: waters</a:t>
            </a:r>
          </a:p>
        </p:txBody>
      </p:sp>
      <p:sp>
        <p:nvSpPr>
          <p:cNvPr id="20483" name="TextovéPole 3"/>
          <p:cNvSpPr txBox="1">
            <a:spLocks noChangeArrowheads="1"/>
          </p:cNvSpPr>
          <p:nvPr/>
        </p:nvSpPr>
        <p:spPr bwMode="auto">
          <a:xfrm rot="-5400000">
            <a:off x="-44450" y="2676526"/>
            <a:ext cx="91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Direct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174750"/>
            <a:ext cx="21494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8" b="11517"/>
          <a:stretch>
            <a:fillRect/>
          </a:stretch>
        </p:blipFill>
        <p:spPr bwMode="auto">
          <a:xfrm>
            <a:off x="3132138" y="1174750"/>
            <a:ext cx="13684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21"/>
          <a:stretch>
            <a:fillRect/>
          </a:stretch>
        </p:blipFill>
        <p:spPr bwMode="auto">
          <a:xfrm>
            <a:off x="900113" y="2974975"/>
            <a:ext cx="12954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974975"/>
            <a:ext cx="21764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93800"/>
            <a:ext cx="30956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ovéPole 9"/>
          <p:cNvSpPr txBox="1">
            <a:spLocks noChangeArrowheads="1"/>
          </p:cNvSpPr>
          <p:nvPr/>
        </p:nvSpPr>
        <p:spPr bwMode="auto">
          <a:xfrm rot="-5400000">
            <a:off x="-143669" y="5152232"/>
            <a:ext cx="110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Indirect</a:t>
            </a:r>
          </a:p>
        </p:txBody>
      </p:sp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3048000"/>
            <a:ext cx="19605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/>
          <a:stretch>
            <a:fillRect/>
          </a:stretch>
        </p:blipFill>
        <p:spPr bwMode="auto">
          <a:xfrm>
            <a:off x="5148263" y="3048000"/>
            <a:ext cx="10715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24400"/>
            <a:ext cx="259238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Šipka doprava 16"/>
          <p:cNvSpPr/>
          <p:nvPr/>
        </p:nvSpPr>
        <p:spPr>
          <a:xfrm>
            <a:off x="4859338" y="4797425"/>
            <a:ext cx="4105275" cy="1079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Impacts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4"/>
          <p:cNvSpPr>
            <a:spLocks noGrp="1"/>
          </p:cNvSpPr>
          <p:nvPr>
            <p:ph idx="1"/>
          </p:nvPr>
        </p:nvSpPr>
        <p:spPr>
          <a:xfrm>
            <a:off x="457200" y="1125538"/>
            <a:ext cx="8291513" cy="4967287"/>
          </a:xfrm>
        </p:spPr>
        <p:txBody>
          <a:bodyPr/>
          <a:lstStyle/>
          <a:p>
            <a:r>
              <a:rPr lang="cs-CZ" altLang="en-US" b="1"/>
              <a:t>Loss of biodiversity</a:t>
            </a:r>
          </a:p>
          <a:p>
            <a:pPr lvl="1"/>
            <a:endParaRPr lang="cs-CZ" altLang="en-US"/>
          </a:p>
        </p:txBody>
      </p:sp>
      <p:sp>
        <p:nvSpPr>
          <p:cNvPr id="21507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Major impacts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204913"/>
            <a:ext cx="14557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Changes in biodiversity</a:t>
            </a:r>
            <a:endParaRPr lang="cs-CZ" altLang="en-US"/>
          </a:p>
        </p:txBody>
      </p:sp>
      <p:pic>
        <p:nvPicPr>
          <p:cNvPr id="2253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412875"/>
            <a:ext cx="671988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52913"/>
            <a:ext cx="238283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412875"/>
            <a:ext cx="23622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ipka dolů 8"/>
          <p:cNvSpPr/>
          <p:nvPr/>
        </p:nvSpPr>
        <p:spPr>
          <a:xfrm>
            <a:off x="900113" y="3213100"/>
            <a:ext cx="719137" cy="936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456113"/>
            <a:ext cx="1846263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3310</TotalTime>
  <Words>929</Words>
  <Application>Microsoft Office PowerPoint</Application>
  <PresentationFormat>On-screen Show (4:3)</PresentationFormat>
  <Paragraphs>165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Tahoma</vt:lpstr>
      <vt:lpstr>Times New Roman</vt:lpstr>
      <vt:lpstr>Verdana</vt:lpstr>
      <vt:lpstr>Wingdings</vt:lpstr>
      <vt:lpstr>Motiv sady Office</vt:lpstr>
      <vt:lpstr>Ecotoxicology Part 1 -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anthropogenic threats – example: waters</vt:lpstr>
      <vt:lpstr>Major impacts</vt:lpstr>
      <vt:lpstr>Changes in biodiversity</vt:lpstr>
      <vt:lpstr>Major impacts</vt:lpstr>
      <vt:lpstr>Impacts on fish  decreased crop yields</vt:lpstr>
      <vt:lpstr>Impacts on biota  global effects </vt:lpstr>
      <vt:lpstr>PowerPoint Presentation</vt:lpstr>
      <vt:lpstr>PowerPoint Presentation</vt:lpstr>
      <vt:lpstr>Cause  Effect (Causality) Dose  Response Risk assessment</vt:lpstr>
      <vt:lpstr>What is hazardous? What is toxic? How to define toxicity? </vt:lpstr>
      <vt:lpstr>PowerPoint Presentation</vt:lpstr>
      <vt:lpstr>(Eco)toxicology – ultimate goal ?</vt:lpstr>
      <vt:lpstr>PowerPoint Presentation</vt:lpstr>
      <vt:lpstr>ECOTOXICOLOGY by definition</vt:lpstr>
      <vt:lpstr>PowerPoint Presentation</vt:lpstr>
      <vt:lpstr>PowerPoint Presentation</vt:lpstr>
      <vt:lpstr>From molecules to individuals  to populations</vt:lpstr>
      <vt:lpstr>Ecotoxic effects</vt:lpstr>
      <vt:lpstr>From molecules to individuals  to populations</vt:lpstr>
      <vt:lpstr>PowerPoint Presentation</vt:lpstr>
      <vt:lpstr>PowerPoint Presentation</vt:lpstr>
      <vt:lpstr>PowerPoint Presentation</vt:lpstr>
      <vt:lpstr>AOP Example: Activation of ER - estrogen receptor (e.g. by EE2) leads to reproductive disorders and population decline in fish</vt:lpstr>
      <vt:lpstr>PowerPoint Presentation</vt:lpstr>
      <vt:lpstr>WRAP UP  … take home message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Luděk Bláha</cp:lastModifiedBy>
  <cp:revision>101</cp:revision>
  <dcterms:created xsi:type="dcterms:W3CDTF">2010-05-17T15:27:49Z</dcterms:created>
  <dcterms:modified xsi:type="dcterms:W3CDTF">2022-09-21T06:10:22Z</dcterms:modified>
</cp:coreProperties>
</file>