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2.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tif" ContentType="image/tiff"/>
  <Override PartName="/ppt/media/image13.tif" ContentType="image/tiff"/>
  <Override PartName="/ppt/media/image8.tif" ContentType="image/tiff"/>
  <Override PartName="/ppt/media/image12.tif" ContentType="image/tiff"/>
  <Override PartName="/ppt/media/image7.tif" ContentType="image/tiff"/>
  <Override PartName="/ppt/media/image18.wmf" ContentType="image/x-wmf"/>
  <Override PartName="/ppt/media/image3.jpeg" ContentType="image/jpeg"/>
  <Override PartName="/ppt/media/image17.wmf" ContentType="image/x-wmf"/>
  <Override PartName="/ppt/media/image16.wmf" ContentType="image/x-wmf"/>
  <Override PartName="/ppt/media/image15.wmf" ContentType="image/x-wmf"/>
  <Override PartName="/ppt/media/image14.wmf" ContentType="image/x-wmf"/>
  <Override PartName="/ppt/media/image6.tif" ContentType="image/tiff"/>
  <Override PartName="/ppt/media/image11.tif" ContentType="image/tiff"/>
  <Override PartName="/ppt/media/image1.tif" ContentType="image/tiff"/>
  <Override PartName="/ppt/media/image2.tif" ContentType="image/tiff"/>
  <Override PartName="/ppt/media/image4.tif" ContentType="image/tiff"/>
  <Override PartName="/ppt/media/image5.tif" ContentType="image/tiff"/>
  <Override PartName="/ppt/media/image10.tif" ContentType="image/tiff"/>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CZ" sz="1800" spc="-1" strike="noStrike">
                <a:solidFill>
                  <a:srgbClr val="000000"/>
                </a:solidFill>
                <a:latin typeface="Arial"/>
              </a:rPr>
              <a:t>Click to move the slide</a:t>
            </a:r>
            <a:endParaRPr b="0" lang="en-CZ" sz="1800" spc="-1" strike="noStrike">
              <a:solidFill>
                <a:srgbClr val="000000"/>
              </a:solidFill>
              <a:latin typeface="Arial"/>
            </a:endParaRP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cs-CZ" sz="2000" spc="-1" strike="noStrike">
                <a:latin typeface="Arial"/>
              </a:rPr>
              <a:t>Click to edit the notes format</a:t>
            </a:r>
            <a:endParaRPr b="0" lang="cs-CZ" sz="2000" spc="-1" strike="noStrike">
              <a:latin typeface="Arial"/>
            </a:endParaRPr>
          </a:p>
        </p:txBody>
      </p:sp>
      <p:sp>
        <p:nvSpPr>
          <p:cNvPr id="78"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cs-CZ" sz="1400" spc="-1" strike="noStrike">
                <a:latin typeface="Times New Roman"/>
              </a:rPr>
              <a:t>&lt;header&gt;</a:t>
            </a:r>
            <a:endParaRPr b="0" lang="cs-CZ"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cs-CZ" sz="1400" spc="-1" strike="noStrike">
                <a:latin typeface="Times New Roman"/>
              </a:rPr>
              <a:t>&lt;date/time&gt;</a:t>
            </a:r>
            <a:endParaRPr b="0" lang="cs-CZ"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cs-CZ" sz="1400" spc="-1" strike="noStrike">
                <a:latin typeface="Times New Roman"/>
              </a:rPr>
              <a:t>&lt;footer&gt;</a:t>
            </a:r>
            <a:endParaRPr b="0" lang="cs-CZ"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DCB6FCA2-E037-42DD-908B-9DC8E131CFB8}" type="slidenum">
              <a:rPr b="0" lang="cs-CZ" sz="1400" spc="-1" strike="noStrike">
                <a:latin typeface="Times New Roman"/>
              </a:rPr>
              <a:t>&lt;number&gt;</a:t>
            </a:fld>
            <a:endParaRPr b="0" lang="cs-CZ"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685800" y="4400640"/>
            <a:ext cx="5485320" cy="35992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solidFill>
                  <a:srgbClr val="000000"/>
                </a:solidFill>
                <a:latin typeface="Arial"/>
              </a:rPr>
              <a:t>Introduce yourself.</a:t>
            </a:r>
            <a:endParaRPr b="0" lang="cs-CZ" sz="2000" spc="-1" strike="noStrike">
              <a:latin typeface="Arial"/>
            </a:endParaRPr>
          </a:p>
          <a:p>
            <a:pPr marL="216000" indent="-216000">
              <a:lnSpc>
                <a:spcPct val="100000"/>
              </a:lnSpc>
              <a:buNone/>
              <a:tabLst>
                <a:tab algn="l" pos="0"/>
              </a:tabLst>
            </a:pPr>
            <a:r>
              <a:rPr b="0" lang="en-US" sz="2000" spc="-1" strike="noStrike">
                <a:solidFill>
                  <a:srgbClr val="000000"/>
                </a:solidFill>
                <a:latin typeface="Arial"/>
              </a:rPr>
              <a:t>Point out course language – the official language is English (also written in the IS). The reason is to open this course also to non-Czech/Slovak speaking students and to teach local students to listen and work in English. Current system at the university is very “old school” and doesn’t “force” students to work in English which is necessary for further work in the field and science in general. Also all study materials and papers are in English and also most of the expressions are not possible to translate into English (or they won’t make much sense).</a:t>
            </a:r>
            <a:endParaRPr b="0" lang="cs-CZ" sz="2000" spc="-1" strike="noStrike">
              <a:latin typeface="Arial"/>
            </a:endParaRPr>
          </a:p>
          <a:p>
            <a:pPr marL="216000" indent="-216000">
              <a:lnSpc>
                <a:spcPct val="100000"/>
              </a:lnSpc>
              <a:buNone/>
              <a:tabLst>
                <a:tab algn="l" pos="0"/>
              </a:tabLst>
            </a:pPr>
            <a:r>
              <a:rPr b="0" lang="en-US" sz="2000" spc="-1" strike="noStrike">
                <a:solidFill>
                  <a:srgbClr val="000000"/>
                </a:solidFill>
                <a:latin typeface="Arial"/>
              </a:rPr>
              <a:t>Point out office and contact information and possible consultations in the future.</a:t>
            </a:r>
            <a:endParaRPr b="0" lang="cs-CZ" sz="2000" spc="-1" strike="noStrike">
              <a:latin typeface="Arial"/>
            </a:endParaRPr>
          </a:p>
          <a:p>
            <a:pPr marL="216000" indent="-216000">
              <a:lnSpc>
                <a:spcPct val="100000"/>
              </a:lnSpc>
              <a:buNone/>
              <a:tabLst>
                <a:tab algn="l" pos="0"/>
              </a:tabLst>
            </a:pPr>
            <a:endParaRPr b="0" lang="cs-CZ" sz="2000" spc="-1" strike="noStrike">
              <a:latin typeface="Arial"/>
            </a:endParaRPr>
          </a:p>
        </p:txBody>
      </p:sp>
      <p:sp>
        <p:nvSpPr>
          <p:cNvPr id="158" name="CustomShape 2"/>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93A569C6-DD3A-4429-A41B-B3C4F3EDB3DC}" type="slidenum">
              <a:rPr b="0" lang="en-US" sz="1200" spc="-1" strike="noStrike">
                <a:solidFill>
                  <a:srgbClr val="000000"/>
                </a:solidFill>
                <a:latin typeface="+mn-lt"/>
                <a:ea typeface="+mn-ea"/>
              </a:rPr>
              <a:t>&lt;number&gt;</a:t>
            </a:fld>
            <a:endParaRPr b="0" lang="cs-CZ"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400640"/>
            <a:ext cx="5485320" cy="3599280"/>
          </a:xfrm>
          <a:prstGeom prst="rect">
            <a:avLst/>
          </a:prstGeom>
          <a:noFill/>
          <a:ln w="0">
            <a:noFill/>
          </a:ln>
        </p:spPr>
        <p:txBody>
          <a:bodyPr lIns="0" rIns="0" tIns="0" bIns="0" anchor="t">
            <a:noAutofit/>
          </a:bodyPr>
          <a:p>
            <a:pPr marL="216000" indent="-216000">
              <a:lnSpc>
                <a:spcPct val="100000"/>
              </a:lnSpc>
              <a:buNone/>
            </a:pPr>
            <a:r>
              <a:rPr b="0" lang="en-US" sz="2000" spc="-1" strike="noStrike">
                <a:solidFill>
                  <a:srgbClr val="000000"/>
                </a:solidFill>
                <a:latin typeface="Arial"/>
              </a:rPr>
              <a:t>Courses cover statistics, programming, work with R, work with NGS, …</a:t>
            </a:r>
            <a:endParaRPr b="0" lang="cs-CZ" sz="2000" spc="-1" strike="noStrike">
              <a:latin typeface="Arial"/>
            </a:endParaRPr>
          </a:p>
        </p:txBody>
      </p:sp>
      <p:sp>
        <p:nvSpPr>
          <p:cNvPr id="166" name="CustomShape 2"/>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346806D-A47F-492B-9327-42694AEBF7DD}" type="slidenum">
              <a:rPr b="0" lang="en-US" sz="1200" spc="-1" strike="noStrike">
                <a:solidFill>
                  <a:srgbClr val="000000"/>
                </a:solidFill>
                <a:latin typeface="+mn-lt"/>
                <a:ea typeface="+mn-ea"/>
              </a:rPr>
              <a:t>&lt;number&gt;</a:t>
            </a:fld>
            <a:endParaRPr b="0" lang="cs-CZ"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685800" y="4400640"/>
            <a:ext cx="5485320" cy="3599280"/>
          </a:xfrm>
          <a:prstGeom prst="rect">
            <a:avLst/>
          </a:prstGeom>
          <a:noFill/>
          <a:ln w="0">
            <a:noFill/>
          </a:ln>
        </p:spPr>
        <p:txBody>
          <a:bodyPr lIns="0" rIns="0" tIns="0" bIns="0" anchor="t">
            <a:noAutofit/>
          </a:bodyPr>
          <a:p>
            <a:pPr marL="216000" indent="-216000">
              <a:lnSpc>
                <a:spcPct val="100000"/>
              </a:lnSpc>
              <a:buNone/>
            </a:pPr>
            <a:r>
              <a:rPr b="0" lang="en-US" sz="2000" spc="-1" strike="noStrike">
                <a:solidFill>
                  <a:srgbClr val="000000"/>
                </a:solidFill>
                <a:latin typeface="Arial"/>
              </a:rPr>
              <a:t>Introduce teachers</a:t>
            </a:r>
            <a:endParaRPr b="0" lang="cs-CZ" sz="2000" spc="-1" strike="noStrike">
              <a:latin typeface="Arial"/>
            </a:endParaRPr>
          </a:p>
          <a:p>
            <a:pPr marL="216000" indent="-216000">
              <a:lnSpc>
                <a:spcPct val="100000"/>
              </a:lnSpc>
              <a:buNone/>
            </a:pPr>
            <a:r>
              <a:rPr b="0" lang="en-US" sz="2000" spc="-1" strike="noStrike">
                <a:solidFill>
                  <a:srgbClr val="000000"/>
                </a:solidFill>
                <a:latin typeface="Arial"/>
              </a:rPr>
              <a:t>Mention they are experts in the field and that is is a nice combination of biologists, statisticians and bioinformaticians</a:t>
            </a:r>
            <a:endParaRPr b="0" lang="cs-CZ" sz="2000" spc="-1" strike="noStrike">
              <a:latin typeface="Arial"/>
            </a:endParaRPr>
          </a:p>
          <a:p>
            <a:pPr marL="216000" indent="-216000">
              <a:lnSpc>
                <a:spcPct val="100000"/>
              </a:lnSpc>
              <a:buNone/>
            </a:pPr>
            <a:endParaRPr b="0" lang="cs-CZ" sz="2000" spc="-1" strike="noStrike">
              <a:latin typeface="Arial"/>
            </a:endParaRPr>
          </a:p>
        </p:txBody>
      </p:sp>
      <p:sp>
        <p:nvSpPr>
          <p:cNvPr id="160" name="CustomShape 2"/>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82AE60AB-9CED-4BCB-9ED8-7756B4F1DC10}" type="slidenum">
              <a:rPr b="0" lang="en-US" sz="1200" spc="-1" strike="noStrike">
                <a:solidFill>
                  <a:srgbClr val="000000"/>
                </a:solidFill>
                <a:latin typeface="+mn-lt"/>
                <a:ea typeface="+mn-ea"/>
              </a:rPr>
              <a:t>&lt;number&gt;</a:t>
            </a:fld>
            <a:endParaRPr b="0" lang="cs-CZ"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cs-CZ" sz="2000" spc="-1" strike="noStrike">
              <a:latin typeface="Arial"/>
            </a:endParaRPr>
          </a:p>
        </p:txBody>
      </p:sp>
      <p:sp>
        <p:nvSpPr>
          <p:cNvPr id="162" name="CustomShape 2"/>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6F44779-02FC-45D0-9FD2-B25AAC6D84DF}" type="slidenum">
              <a:rPr b="0" lang="en-US" sz="1200" spc="-1" strike="noStrike">
                <a:solidFill>
                  <a:srgbClr val="000000"/>
                </a:solidFill>
                <a:latin typeface="+mn-lt"/>
                <a:ea typeface="+mn-ea"/>
              </a:rPr>
              <a:t>&lt;number&gt;</a:t>
            </a:fld>
            <a:endParaRPr b="0" lang="cs-CZ"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cs-CZ" sz="2000" spc="-1" strike="noStrike">
              <a:latin typeface="Arial"/>
            </a:endParaRPr>
          </a:p>
        </p:txBody>
      </p:sp>
      <p:sp>
        <p:nvSpPr>
          <p:cNvPr id="164" name="CustomShape 2"/>
          <p:cNvSpPr/>
          <p:nvPr/>
        </p:nvSpPr>
        <p:spPr>
          <a:xfrm>
            <a:off x="3884760" y="8685360"/>
            <a:ext cx="2970720" cy="4575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5174941-49A2-43AE-9AB7-E8A184F88D8A}" type="slidenum">
              <a:rPr b="0" lang="en-US" sz="1200" spc="-1" strike="noStrike">
                <a:solidFill>
                  <a:srgbClr val="000000"/>
                </a:solidFill>
                <a:latin typeface="+mn-lt"/>
                <a:ea typeface="+mn-ea"/>
              </a:rPr>
              <a:t>&lt;number&gt;</a:t>
            </a:fld>
            <a:endParaRPr b="0" lang="cs-CZ"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n-CZ" sz="1800" spc="-1" strike="noStrike">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CZ"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CZ" sz="4400" spc="-1" strike="noStrike">
                <a:solidFill>
                  <a:srgbClr val="000000"/>
                </a:solidFill>
                <a:latin typeface="Arial"/>
              </a:rPr>
              <a:t>Click to edit the title text format</a:t>
            </a:r>
            <a:endParaRPr b="0" lang="en-CZ" sz="4400" spc="-1" strike="noStrike">
              <a:solidFill>
                <a:srgbClr val="000000"/>
              </a:solidFill>
              <a:latin typeface="Arial"/>
            </a:endParaRPr>
          </a:p>
        </p:txBody>
      </p:sp>
      <p:sp>
        <p:nvSpPr>
          <p:cNvPr id="1" name="PlaceHolder 2"/>
          <p:cNvSpPr>
            <a:spLocks noGrp="1"/>
          </p:cNvSpPr>
          <p:nvPr>
            <p:ph type="body"/>
          </p:nvPr>
        </p:nvSpPr>
        <p:spPr>
          <a:xfrm>
            <a:off x="609480" y="1604520"/>
            <a:ext cx="10972080" cy="3976920"/>
          </a:xfrm>
          <a:prstGeom prst="rect">
            <a:avLst/>
          </a:prstGeom>
          <a:noFill/>
          <a:ln w="0">
            <a:noFill/>
          </a:ln>
        </p:spPr>
        <p:txBody>
          <a:bodyPr lIns="0" rIns="0" tIns="0" bIns="0" anchor="t">
            <a:noAutofit/>
          </a:bodyPr>
          <a:p>
            <a:pPr marL="432000" indent="-324000">
              <a:spcBef>
                <a:spcPts val="1417"/>
              </a:spcBef>
              <a:buClr>
                <a:srgbClr val="000000"/>
              </a:buClr>
              <a:buSzPct val="45000"/>
              <a:buFont typeface="Wingdings" charset="2"/>
              <a:buChar char=""/>
            </a:pPr>
            <a:r>
              <a:rPr b="0" lang="en-CZ" sz="2800" spc="-1" strike="noStrike">
                <a:solidFill>
                  <a:srgbClr val="000000"/>
                </a:solidFill>
                <a:latin typeface="Arial"/>
              </a:rPr>
              <a:t>Click to edit the outline text format</a:t>
            </a:r>
            <a:endParaRPr b="0" lang="en-CZ"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CZ" sz="2800" spc="-1" strike="noStrike">
                <a:solidFill>
                  <a:srgbClr val="000000"/>
                </a:solidFill>
                <a:latin typeface="Arial"/>
              </a:rPr>
              <a:t>Second Outline Level</a:t>
            </a:r>
            <a:endParaRPr b="0" lang="en-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CZ" sz="2800" spc="-1" strike="noStrike">
                <a:solidFill>
                  <a:srgbClr val="000000"/>
                </a:solidFill>
                <a:latin typeface="Arial"/>
              </a:rPr>
              <a:t>Third Outline Level</a:t>
            </a:r>
            <a:endParaRPr b="0" lang="en-CZ"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CZ" sz="2800" spc="-1" strike="noStrike">
                <a:solidFill>
                  <a:srgbClr val="000000"/>
                </a:solidFill>
                <a:latin typeface="Arial"/>
              </a:rPr>
              <a:t>Fourth Outline Level</a:t>
            </a:r>
            <a:endParaRPr b="0" lang="en-CZ"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CZ" sz="2800" spc="-1" strike="noStrike">
                <a:solidFill>
                  <a:srgbClr val="000000"/>
                </a:solidFill>
                <a:latin typeface="Arial"/>
              </a:rPr>
              <a:t>Fifth Outline Level</a:t>
            </a:r>
            <a:endParaRPr b="0" lang="en-CZ"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CZ" sz="2800" spc="-1" strike="noStrike">
                <a:solidFill>
                  <a:srgbClr val="000000"/>
                </a:solidFill>
                <a:latin typeface="Arial"/>
              </a:rPr>
              <a:t>Sixth Outline Level</a:t>
            </a:r>
            <a:endParaRPr b="0" lang="en-CZ"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CZ" sz="2800" spc="-1" strike="noStrike">
                <a:solidFill>
                  <a:srgbClr val="000000"/>
                </a:solidFill>
                <a:latin typeface="Arial"/>
              </a:rPr>
              <a:t>Seventh Outline Level</a:t>
            </a:r>
            <a:endParaRPr b="0" lang="en-CZ"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CZ" sz="1800" spc="-1" strike="noStrike">
                <a:solidFill>
                  <a:srgbClr val="000000"/>
                </a:solidFill>
                <a:latin typeface="Arial"/>
              </a:rPr>
              <a:t>Click to edit the title text format</a:t>
            </a:r>
            <a:endParaRPr b="0" lang="en-CZ" sz="18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CZ" sz="2800" spc="-1" strike="noStrike">
                <a:solidFill>
                  <a:srgbClr val="000000"/>
                </a:solidFill>
                <a:latin typeface="Arial"/>
              </a:rPr>
              <a:t>Click to edit the outline text format</a:t>
            </a:r>
            <a:endParaRPr b="0" lang="en-CZ"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CZ" sz="2000" spc="-1" strike="noStrike">
                <a:solidFill>
                  <a:srgbClr val="000000"/>
                </a:solidFill>
                <a:latin typeface="Arial"/>
              </a:rPr>
              <a:t>Second Outline Level</a:t>
            </a:r>
            <a:endParaRPr b="0" lang="en-CZ"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CZ" sz="1800" spc="-1" strike="noStrike">
                <a:solidFill>
                  <a:srgbClr val="000000"/>
                </a:solidFill>
                <a:latin typeface="Arial"/>
              </a:rPr>
              <a:t>Third Outline Level</a:t>
            </a:r>
            <a:endParaRPr b="0" lang="en-CZ"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CZ" sz="1800" spc="-1" strike="noStrike">
                <a:solidFill>
                  <a:srgbClr val="000000"/>
                </a:solidFill>
                <a:latin typeface="Arial"/>
              </a:rPr>
              <a:t>Fourth Outline Level</a:t>
            </a:r>
            <a:endParaRPr b="0" lang="en-CZ"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CZ" sz="2000" spc="-1" strike="noStrike">
                <a:solidFill>
                  <a:srgbClr val="000000"/>
                </a:solidFill>
                <a:latin typeface="Arial"/>
              </a:rPr>
              <a:t>Fifth Outline Level</a:t>
            </a:r>
            <a:endParaRPr b="0" lang="en-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CZ" sz="2000" spc="-1" strike="noStrike">
                <a:solidFill>
                  <a:srgbClr val="000000"/>
                </a:solidFill>
                <a:latin typeface="Arial"/>
              </a:rPr>
              <a:t>Sixth Outline Level</a:t>
            </a:r>
            <a:endParaRPr b="0" lang="en-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CZ" sz="2000" spc="-1" strike="noStrike">
                <a:solidFill>
                  <a:srgbClr val="000000"/>
                </a:solidFill>
                <a:latin typeface="Arial"/>
              </a:rPr>
              <a:t>Seventh Outline Level</a:t>
            </a:r>
            <a:endParaRPr b="0" lang="en-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www.ee.surrey.ac.uk/Teaching/Unix/" TargetMode="External"/><Relationship Id="rId2" Type="http://schemas.openxmlformats.org/officeDocument/2006/relationships/hyperlink" Target="http://nebc.nerc.ac.uk/nebc_website_frozen/nebc.nerc.ac.uk/support/training/course-notes/past-notes/intro-bl7" TargetMode="External"/><Relationship Id="rId3" Type="http://schemas.openxmlformats.org/officeDocument/2006/relationships/hyperlink" Target="http://www.r-tutor.com/r-introduction" TargetMode="External"/><Relationship Id="rId4" Type="http://schemas.openxmlformats.org/officeDocument/2006/relationships/hyperlink" Target="http://ww2.coastal.edu/kingw/statistics/R-tutorials/text/quick&amp;dirty_R.txt" TargetMode="External"/><Relationship Id="rId5" Type="http://schemas.openxmlformats.org/officeDocument/2006/relationships/hyperlink" Target="https://www.coursera.org/" TargetMode="External"/><Relationship Id="rId6" Type="http://schemas.openxmlformats.org/officeDocument/2006/relationships/hyperlink" Target="http://online.stanford.edu/courses" TargetMode="External"/><Relationship Id="rId7" Type="http://schemas.openxmlformats.org/officeDocument/2006/relationships/hyperlink" Target="https://www.edx.org/" TargetMode="External"/><Relationship Id="rId8" Type="http://schemas.openxmlformats.org/officeDocument/2006/relationships/hyperlink" Target="http://www.codecademy.com/" TargetMode="External"/><Relationship Id="rId9" Type="http://schemas.openxmlformats.org/officeDocument/2006/relationships/hyperlink" Target="http://ocw.mit.edu/index.htm" TargetMode="External"/><Relationship Id="rId10" Type="http://schemas.openxmlformats.org/officeDocument/2006/relationships/hyperlink" Target="http://www.rna-seqblog.com/" TargetMode="External"/><Relationship Id="rId11" Type="http://schemas.openxmlformats.org/officeDocument/2006/relationships/hyperlink" Target="http://seqanswers.com/" TargetMode="External"/><Relationship Id="rId12" Type="http://schemas.openxmlformats.org/officeDocument/2006/relationships/hyperlink" Target="https://www.biostars.org/" TargetMode="External"/><Relationship Id="rId13" Type="http://schemas.openxmlformats.org/officeDocument/2006/relationships/hyperlink" Target="http://stackoverflow.com/" TargetMode="External"/><Relationship Id="rId14" Type="http://schemas.openxmlformats.org/officeDocument/2006/relationships/hyperlink" Target="http://www.linkedin.com/" TargetMode="External"/><Relationship Id="rId15" Type="http://schemas.openxmlformats.org/officeDocument/2006/relationships/hyperlink" Target="http://www.researchgate.net/" TargetMode="External"/><Relationship Id="rId16" Type="http://schemas.openxmlformats.org/officeDocument/2006/relationships/hyperlink" Target="http://core-genomics.blogspot.cz/" TargetMode="External"/><Relationship Id="rId17" Type="http://schemas.openxmlformats.org/officeDocument/2006/relationships/hyperlink" Target="http://nextgenseek.com/" TargetMode="External"/><Relationship Id="rId18" Type="http://schemas.openxmlformats.org/officeDocument/2006/relationships/hyperlink" Target="https://twitter.com/" TargetMode="External"/><Relationship Id="rId19" Type="http://schemas.openxmlformats.org/officeDocument/2006/relationships/hyperlink" Target="https://www.ebi.ac.uk/training/course/introduction-next-generation-sequencing" TargetMode="External"/><Relationship Id="rId20" Type="http://schemas.openxmlformats.org/officeDocument/2006/relationships/slideLayout" Target="../slideLayouts/slideLayout13.xml"/><Relationship Id="rId21"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hyperlink" Target="https://einfra.ncbr.muni.cz/whitezone/root/index.php?lang=en&amp;action=ncbr&amp;show=wolf" TargetMode="External"/><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metavo.metacentrum.cz/en/index.html" TargetMode="Externa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tif"/><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8.tif"/><Relationship Id="rId2" Type="http://schemas.openxmlformats.org/officeDocument/2006/relationships/image" Target="../media/image9.tif"/><Relationship Id="rId3" Type="http://schemas.openxmlformats.org/officeDocument/2006/relationships/image" Target="../media/image10.tif"/><Relationship Id="rId4" Type="http://schemas.openxmlformats.org/officeDocument/2006/relationships/image" Target="../media/image11.tif"/><Relationship Id="rId5" Type="http://schemas.openxmlformats.org/officeDocument/2006/relationships/image" Target="../media/image12.tif"/><Relationship Id="rId6" Type="http://schemas.openxmlformats.org/officeDocument/2006/relationships/image" Target="../media/image13.tif"/><Relationship Id="rId7"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hyperlink" Target="http://enseqlopedia.com/enseqlopedia/" TargetMode="External"/><Relationship Id="rId2" Type="http://schemas.openxmlformats.org/officeDocument/2006/relationships/hyperlink" Target="https://liorpachter.wordpress.com/seq/" TargetMode="External"/><Relationship Id="rId3" Type="http://schemas.openxmlformats.org/officeDocument/2006/relationships/hyperlink" Target="http://nextgenseek.com/2012/11/did-you-know-there-are-at-least-20-applications-of-next-generation-dna-sequencing/" TargetMode="External"/><Relationship Id="rId4"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hyperlink" Target="https://galaxyproject.org/learn/" TargetMode="External"/><Relationship Id="rId2" Type="http://schemas.openxmlformats.org/officeDocument/2006/relationships/hyperlink" Target="https://galaxyproject.github.io/training-material/topics/introduction/tutorials/galaxy-intro-strands/tutorial.html" TargetMode="External"/><Relationship Id="rId3" Type="http://schemas.openxmlformats.org/officeDocument/2006/relationships/hyperlink" Target="https://galaxyproject.org/tutorials/g101/" TargetMode="External"/><Relationship Id="rId4" Type="http://schemas.openxmlformats.org/officeDocument/2006/relationships/hyperlink" Target="https://usegalaxy.org/" TargetMode="External"/><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tif"/><Relationship Id="rId2" Type="http://schemas.openxmlformats.org/officeDocument/2006/relationships/image" Target="../media/image2.tif"/><Relationship Id="rId3" Type="http://schemas.openxmlformats.org/officeDocument/2006/relationships/image" Target="../media/image3.jpe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1523880" y="1122480"/>
            <a:ext cx="9142920" cy="238644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buNone/>
            </a:pPr>
            <a:r>
              <a:rPr b="0" lang="en-US" sz="6000" spc="-1" strike="noStrike">
                <a:solidFill>
                  <a:srgbClr val="000000"/>
                </a:solidFill>
                <a:latin typeface="Calibri Light"/>
                <a:ea typeface="DejaVu Sans"/>
              </a:rPr>
              <a:t>Bi5444 Analysis of sequencing data</a:t>
            </a:r>
            <a:endParaRPr b="0" lang="cs-CZ" sz="6000" spc="-1" strike="noStrike">
              <a:latin typeface="Arial"/>
            </a:endParaRPr>
          </a:p>
        </p:txBody>
      </p:sp>
      <p:sp>
        <p:nvSpPr>
          <p:cNvPr id="83" name="CustomShape 2"/>
          <p:cNvSpPr/>
          <p:nvPr/>
        </p:nvSpPr>
        <p:spPr>
          <a:xfrm>
            <a:off x="1523880" y="3992400"/>
            <a:ext cx="9142920" cy="1654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400" spc="-1" strike="noStrike">
                <a:solidFill>
                  <a:srgbClr val="000000"/>
                </a:solidFill>
                <a:latin typeface="Calibri"/>
                <a:ea typeface="DejaVu Sans"/>
              </a:rPr>
              <a:t>Lesson 1 - General information and introduction</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Study materials</a:t>
            </a:r>
            <a:endParaRPr b="0" lang="cs-CZ" sz="4400" spc="-1" strike="noStrike">
              <a:latin typeface="Arial"/>
            </a:endParaRPr>
          </a:p>
        </p:txBody>
      </p:sp>
      <p:sp>
        <p:nvSpPr>
          <p:cNvPr id="102"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There are plenty of </a:t>
            </a:r>
            <a:r>
              <a:rPr b="1" lang="en-US" sz="2800" spc="-1" strike="noStrike">
                <a:solidFill>
                  <a:srgbClr val="000000"/>
                </a:solidFill>
                <a:latin typeface="Calibri"/>
                <a:ea typeface="DejaVu Sans"/>
              </a:rPr>
              <a:t>study materials available online</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But the whole </a:t>
            </a:r>
            <a:r>
              <a:rPr b="1" lang="en-US" sz="2800" spc="-1" strike="noStrike">
                <a:solidFill>
                  <a:srgbClr val="000000"/>
                </a:solidFill>
                <a:latin typeface="Calibri"/>
                <a:ea typeface="DejaVu Sans"/>
              </a:rPr>
              <a:t>field changes </a:t>
            </a:r>
            <a:r>
              <a:rPr b="0" lang="en-US" sz="2800" spc="-1" strike="noStrike">
                <a:solidFill>
                  <a:srgbClr val="000000"/>
                </a:solidFill>
                <a:latin typeface="Calibri"/>
                <a:ea typeface="DejaVu Sans"/>
              </a:rPr>
              <a:t>very </a:t>
            </a:r>
            <a:r>
              <a:rPr b="1" lang="en-US" sz="2800" spc="-1" strike="noStrike">
                <a:solidFill>
                  <a:srgbClr val="000000"/>
                </a:solidFill>
                <a:latin typeface="Calibri"/>
                <a:ea typeface="DejaVu Sans"/>
              </a:rPr>
              <a:t>quickly </a:t>
            </a:r>
            <a:r>
              <a:rPr b="0" lang="en-US" sz="2800" spc="-1" strike="noStrike">
                <a:solidFill>
                  <a:srgbClr val="000000"/>
                </a:solidFill>
                <a:latin typeface="Calibri"/>
                <a:ea typeface="DejaVu Sans"/>
              </a:rPr>
              <a:t>– try to </a:t>
            </a:r>
            <a:r>
              <a:rPr b="1" lang="en-US" sz="2800" spc="-1" strike="noStrike">
                <a:solidFill>
                  <a:srgbClr val="000000"/>
                </a:solidFill>
                <a:latin typeface="Calibri"/>
                <a:ea typeface="DejaVu Sans"/>
              </a:rPr>
              <a:t>look </a:t>
            </a:r>
            <a:r>
              <a:rPr b="0" lang="en-US" sz="2800" spc="-1" strike="noStrike">
                <a:solidFill>
                  <a:srgbClr val="000000"/>
                </a:solidFill>
                <a:latin typeface="Calibri"/>
                <a:ea typeface="DejaVu Sans"/>
              </a:rPr>
              <a:t>for the </a:t>
            </a:r>
            <a:r>
              <a:rPr b="1" lang="en-US" sz="2800" spc="-1" strike="noStrike">
                <a:solidFill>
                  <a:srgbClr val="000000"/>
                </a:solidFill>
                <a:latin typeface="Calibri"/>
                <a:ea typeface="DejaVu Sans"/>
              </a:rPr>
              <a:t>latest information</a:t>
            </a: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Few years old </a:t>
            </a:r>
            <a:r>
              <a:rPr b="0" lang="en-US" sz="2800" spc="-1" strike="noStrike">
                <a:solidFill>
                  <a:srgbClr val="000000"/>
                </a:solidFill>
                <a:latin typeface="Calibri"/>
                <a:ea typeface="DejaVu Sans"/>
              </a:rPr>
              <a:t>materials are most likely </a:t>
            </a:r>
            <a:r>
              <a:rPr b="1" lang="en-US" sz="2800" spc="-1" strike="noStrike">
                <a:solidFill>
                  <a:srgbClr val="000000"/>
                </a:solidFill>
                <a:latin typeface="Calibri"/>
                <a:ea typeface="DejaVu Sans"/>
              </a:rPr>
              <a:t>not very useful </a:t>
            </a:r>
            <a:r>
              <a:rPr b="0" lang="en-US" sz="2800" spc="-1" strike="noStrike">
                <a:solidFill>
                  <a:srgbClr val="000000"/>
                </a:solidFill>
                <a:latin typeface="Calibri"/>
                <a:ea typeface="DejaVu Sans"/>
              </a:rPr>
              <a:t>any more or the are already surpassed</a:t>
            </a: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Presentations </a:t>
            </a:r>
            <a:r>
              <a:rPr b="0" lang="en-US" sz="2800" spc="-1" strike="noStrike">
                <a:solidFill>
                  <a:srgbClr val="000000"/>
                </a:solidFill>
                <a:latin typeface="Calibri"/>
                <a:ea typeface="DejaVu Sans"/>
              </a:rPr>
              <a:t>from the lectures </a:t>
            </a:r>
            <a:r>
              <a:rPr b="1" lang="en-US" sz="2800" spc="-1" strike="noStrike">
                <a:solidFill>
                  <a:srgbClr val="000000"/>
                </a:solidFill>
                <a:latin typeface="Calibri"/>
                <a:ea typeface="DejaVu Sans"/>
              </a:rPr>
              <a:t>will be </a:t>
            </a:r>
            <a:r>
              <a:rPr b="0" lang="en-US" sz="2800" spc="-1" strike="noStrike">
                <a:solidFill>
                  <a:srgbClr val="000000"/>
                </a:solidFill>
                <a:latin typeface="Calibri"/>
                <a:ea typeface="DejaVu Sans"/>
              </a:rPr>
              <a:t>available </a:t>
            </a:r>
            <a:r>
              <a:rPr b="1" lang="en-US" sz="2800" spc="-1" strike="noStrike">
                <a:solidFill>
                  <a:srgbClr val="000000"/>
                </a:solidFill>
                <a:latin typeface="Calibri"/>
                <a:ea typeface="DejaVu Sans"/>
              </a:rPr>
              <a:t>online</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There will be always a </a:t>
            </a:r>
            <a:r>
              <a:rPr b="1" lang="en-US" sz="2800" spc="-1" strike="noStrike">
                <a:solidFill>
                  <a:srgbClr val="000000"/>
                </a:solidFill>
                <a:latin typeface="Calibri"/>
                <a:ea typeface="DejaVu Sans"/>
              </a:rPr>
              <a:t>link </a:t>
            </a:r>
            <a:r>
              <a:rPr b="0" lang="en-US" sz="2800" spc="-1" strike="noStrike">
                <a:solidFill>
                  <a:srgbClr val="000000"/>
                </a:solidFill>
                <a:latin typeface="Calibri"/>
                <a:ea typeface="DejaVu Sans"/>
              </a:rPr>
              <a:t>to some interesting </a:t>
            </a:r>
            <a:r>
              <a:rPr b="1" lang="en-US" sz="2800" spc="-1" strike="noStrike">
                <a:solidFill>
                  <a:srgbClr val="000000"/>
                </a:solidFill>
                <a:latin typeface="Calibri"/>
                <a:ea typeface="DejaVu Sans"/>
              </a:rPr>
              <a:t>papers </a:t>
            </a:r>
            <a:r>
              <a:rPr b="0" lang="en-US" sz="2800" spc="-1" strike="noStrike">
                <a:solidFill>
                  <a:srgbClr val="000000"/>
                </a:solidFill>
                <a:latin typeface="Calibri"/>
                <a:ea typeface="DejaVu Sans"/>
              </a:rPr>
              <a:t>during the </a:t>
            </a:r>
            <a:r>
              <a:rPr b="1" lang="en-US" sz="2800" spc="-1" strike="noStrike">
                <a:solidFill>
                  <a:srgbClr val="000000"/>
                </a:solidFill>
                <a:latin typeface="Calibri"/>
                <a:ea typeface="DejaVu Sans"/>
              </a:rPr>
              <a:t>course </a:t>
            </a:r>
            <a:r>
              <a:rPr b="0" lang="en-US" sz="2800" spc="-1" strike="noStrike">
                <a:solidFill>
                  <a:srgbClr val="000000"/>
                </a:solidFill>
                <a:latin typeface="Calibri"/>
                <a:ea typeface="DejaVu Sans"/>
              </a:rPr>
              <a:t>where possible</a:t>
            </a: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It is never a bad idea to ask!</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Other recommended courses</a:t>
            </a:r>
            <a:endParaRPr b="0" lang="cs-CZ" sz="4400" spc="-1" strike="noStrike">
              <a:latin typeface="Arial"/>
            </a:endParaRPr>
          </a:p>
        </p:txBody>
      </p:sp>
      <p:sp>
        <p:nvSpPr>
          <p:cNvPr id="104"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1" lang="en-US" sz="2000" spc="-1" strike="noStrike">
                <a:solidFill>
                  <a:srgbClr val="000000"/>
                </a:solidFill>
                <a:latin typeface="Calibri"/>
                <a:ea typeface="DejaVu Sans"/>
              </a:rPr>
              <a:t>C2110 UNIX and programming</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Bi7560 Introduction to R</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Bi7420 Modern methods for genome analysis</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Bi7528 Analysis of genomic and proteomic data</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Bi7527 Data Analysis in R</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Bi7492 DNA Sequence Analysis</a:t>
            </a: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Bi5010</a:t>
            </a:r>
            <a:r>
              <a:rPr b="0" lang="en-US" sz="2000" spc="-1" strike="noStrike">
                <a:solidFill>
                  <a:srgbClr val="000000"/>
                </a:solidFill>
                <a:latin typeface="Calibri"/>
                <a:ea typeface="DejaVu Sans"/>
              </a:rPr>
              <a:t>   </a:t>
            </a:r>
            <a:r>
              <a:rPr b="1" lang="en-US" sz="2000" spc="-1" strike="noStrike">
                <a:solidFill>
                  <a:srgbClr val="000000"/>
                </a:solidFill>
                <a:latin typeface="Calibri"/>
                <a:ea typeface="DejaVu Sans"/>
              </a:rPr>
              <a:t>Detection of biomarkers from omics experiments</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a:lnSpc>
                <a:spcPct val="100000"/>
              </a:lnSpc>
              <a:buNone/>
            </a:pPr>
            <a:r>
              <a:rPr b="0" lang="en-US" sz="2000" spc="-1" strike="noStrike">
                <a:solidFill>
                  <a:srgbClr val="000000"/>
                </a:solidFill>
                <a:latin typeface="Calibri"/>
                <a:ea typeface="DejaVu Sans"/>
              </a:rPr>
              <a:t>You can also see the study catalogues of Mathematical Biology and Biomedicine (direction Biomedical Bioinformatics) or Chemoinformatics and bioinformatics degrees for the recommended courses</a:t>
            </a:r>
            <a:endParaRPr b="0" lang="cs-CZ" sz="2000" spc="-1" strike="noStrike">
              <a:latin typeface="Arial"/>
            </a:endParaRPr>
          </a:p>
          <a:p>
            <a:pPr>
              <a:lnSpc>
                <a:spcPct val="90000"/>
              </a:lnSpc>
              <a:buNone/>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Online courses - examples</a:t>
            </a:r>
            <a:endParaRPr b="0" lang="cs-CZ" sz="4400" spc="-1" strike="noStrike">
              <a:latin typeface="Arial"/>
            </a:endParaRPr>
          </a:p>
        </p:txBody>
      </p:sp>
      <p:sp>
        <p:nvSpPr>
          <p:cNvPr id="106"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Calibri"/>
                <a:ea typeface="DejaVu Sans"/>
              </a:rPr>
              <a:t>Linux/Unix</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1"/>
              </a:rPr>
              <a:t>http://www.ee.surrey.ac.uk/Teaching/Unix/</a:t>
            </a:r>
            <a:r>
              <a:rPr b="0" lang="en-US" sz="1800" spc="-1" strike="noStrike">
                <a:solidFill>
                  <a:srgbClr val="000000"/>
                </a:solidFill>
                <a:latin typeface="Calibri"/>
                <a:ea typeface="DejaVu Sans"/>
              </a:rPr>
              <a:t>,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BioLinux</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2"/>
              </a:rPr>
              <a:t>http://nebc.nerc.ac.uk/nebc_website_frozen/nebc.nerc.ac.uk//support/training/course-notes/past-notes/intro-bl7</a:t>
            </a:r>
            <a:r>
              <a:rPr b="0" lang="en-US" sz="1800" spc="-1" strike="noStrike">
                <a:solidFill>
                  <a:srgbClr val="000000"/>
                </a:solidFill>
                <a:latin typeface="Calibri"/>
                <a:ea typeface="DejaVu Sans"/>
              </a:rPr>
              <a:t>,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R</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3"/>
              </a:rPr>
              <a:t>http://www.r-tutor.com/r-introduction</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4"/>
              </a:rPr>
              <a:t>http://ww2.coastal.edu/kingw/statistics/R-tutorials/text/quick&amp;dirty_R.txt</a:t>
            </a:r>
            <a:r>
              <a:rPr b="0" lang="en-US" sz="1800" spc="-1" strike="noStrike">
                <a:solidFill>
                  <a:srgbClr val="000000"/>
                </a:solidFill>
                <a:latin typeface="Calibri"/>
                <a:ea typeface="DejaVu Sans"/>
              </a:rPr>
              <a:t>,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Other interesting courses</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5"/>
              </a:rPr>
              <a:t>https://www.coursera.org/</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6"/>
              </a:rPr>
              <a:t>http://online.stanford.edu/courses</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7"/>
              </a:rPr>
              <a:t>https://www.edx.org/</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8"/>
              </a:rPr>
              <a:t>http://www.codecademy.com/</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9"/>
              </a:rPr>
              <a:t>http://ocw.mit.edu/index.htm</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0"/>
              </a:rPr>
              <a:t>http://www.rna-seqblog.com/</a:t>
            </a:r>
            <a:r>
              <a:rPr b="0" lang="en-US" sz="1800" spc="-1" strike="noStrike">
                <a:solidFill>
                  <a:srgbClr val="000000"/>
                </a:solidFill>
                <a:latin typeface="Calibri"/>
                <a:ea typeface="DejaVu Sans"/>
              </a:rPr>
              <a:t>,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Questions &amp; Answers</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11"/>
              </a:rPr>
              <a:t>http://seqanswers.com/</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2"/>
              </a:rPr>
              <a:t>https://www.biostars.org/</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3"/>
              </a:rPr>
              <a:t>http://stackoverflow.com/</a:t>
            </a:r>
            <a:r>
              <a:rPr b="0" lang="en-US" sz="1800" spc="-1" strike="noStrike">
                <a:solidFill>
                  <a:srgbClr val="000000"/>
                </a:solidFill>
                <a:latin typeface="Calibri"/>
                <a:ea typeface="DejaVu Sans"/>
              </a:rPr>
              <a:t>, …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Blogs &amp; Other</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14"/>
              </a:rPr>
              <a:t>www.linkedin.com</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5"/>
              </a:rPr>
              <a:t>www.researchgate.net</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6"/>
              </a:rPr>
              <a:t>http://core-genomics.blogspot.cz/</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7"/>
              </a:rPr>
              <a:t>http://nextgenseek.com/</a:t>
            </a:r>
            <a:r>
              <a:rPr b="0" lang="en-US" sz="1800" spc="-1" strike="noStrike">
                <a:solidFill>
                  <a:srgbClr val="000000"/>
                </a:solidFill>
                <a:latin typeface="Calibri"/>
                <a:ea typeface="DejaVu Sans"/>
              </a:rPr>
              <a:t>, </a:t>
            </a:r>
            <a:r>
              <a:rPr b="0" lang="en-US" sz="1800" spc="-1" strike="noStrike" u="sng">
                <a:solidFill>
                  <a:srgbClr val="0000ff"/>
                </a:solidFill>
                <a:uFill>
                  <a:solidFill>
                    <a:srgbClr val="ffffff"/>
                  </a:solidFill>
                </a:uFill>
                <a:latin typeface="Calibri"/>
                <a:ea typeface="DejaVu Sans"/>
                <a:hlinkClick r:id="rId18"/>
              </a:rPr>
              <a:t>https://twitter.com/</a:t>
            </a:r>
            <a:r>
              <a:rPr b="0" lang="en-US" sz="1800" spc="-1" strike="noStrike">
                <a:solidFill>
                  <a:srgbClr val="000000"/>
                </a:solidFill>
                <a:latin typeface="Calibri"/>
                <a:ea typeface="DejaVu Sans"/>
              </a:rPr>
              <a:t>, … </a:t>
            </a: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Introduction to Next Generation Sequencing</a:t>
            </a:r>
            <a:endParaRPr b="0" lang="cs-CZ" sz="1800" spc="-1" strike="noStrike">
              <a:latin typeface="Arial"/>
            </a:endParaRPr>
          </a:p>
          <a:p>
            <a:pPr marL="228600" indent="-227880">
              <a:lnSpc>
                <a:spcPct val="90000"/>
              </a:lnSpc>
              <a:buClr>
                <a:srgbClr val="000000"/>
              </a:buClr>
              <a:buFont typeface="Arial"/>
              <a:buChar char="•"/>
            </a:pPr>
            <a:r>
              <a:rPr b="0" lang="en-US" sz="1800" spc="-1" strike="noStrike" u="sng">
                <a:solidFill>
                  <a:srgbClr val="0000ff"/>
                </a:solidFill>
                <a:uFill>
                  <a:solidFill>
                    <a:srgbClr val="ffffff"/>
                  </a:solidFill>
                </a:uFill>
                <a:latin typeface="Calibri"/>
                <a:ea typeface="DejaVu Sans"/>
                <a:hlinkClick r:id="rId19"/>
              </a:rPr>
              <a:t>https://www.ebi.ac.uk/training/course/introduction-next-generation-sequencing</a:t>
            </a:r>
            <a:r>
              <a:rPr b="0" lang="en-US" sz="1800" spc="-1" strike="noStrike">
                <a:solidFill>
                  <a:srgbClr val="000000"/>
                </a:solidFill>
                <a:latin typeface="Calibri"/>
                <a:ea typeface="DejaVu Sans"/>
              </a:rPr>
              <a:t>, …</a:t>
            </a: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Work with the computer</a:t>
            </a:r>
            <a:endParaRPr b="0" lang="cs-CZ" sz="4400" spc="-1" strike="noStrike">
              <a:latin typeface="Arial"/>
            </a:endParaRPr>
          </a:p>
        </p:txBody>
      </p:sp>
      <p:sp>
        <p:nvSpPr>
          <p:cNvPr id="108"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We will try to cover the basics of work with Linux, bash, R, … BUT the course is </a:t>
            </a:r>
            <a:r>
              <a:rPr b="1" lang="en-US" sz="2800" spc="-1" strike="noStrike">
                <a:solidFill>
                  <a:srgbClr val="000000"/>
                </a:solidFill>
                <a:latin typeface="Calibri"/>
                <a:ea typeface="DejaVu Sans"/>
              </a:rPr>
              <a:t>not</a:t>
            </a:r>
            <a:r>
              <a:rPr b="0" lang="en-US" sz="2800" spc="-1" strike="noStrike">
                <a:solidFill>
                  <a:srgbClr val="000000"/>
                </a:solidFill>
                <a:latin typeface="Calibri"/>
                <a:ea typeface="DejaVu Sans"/>
              </a:rPr>
              <a:t> directly meant to be focused on programming and/or work with Linux system, bash, R, etc.</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It will be very helpful (for you) to look into some basics on your own</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There are numerous tutorial available online for everything (uncle Google can help you very well)</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There are also several very helpful online courses organized by top universities all over the world</a:t>
            </a:r>
            <a:endParaRPr b="0" lang="cs-CZ" sz="2800" spc="-1" strike="noStrike">
              <a:latin typeface="Arial"/>
            </a:endParaRPr>
          </a:p>
          <a:p>
            <a:pPr marL="720">
              <a:lnSpc>
                <a:spcPct val="9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Evaluation and grading</a:t>
            </a:r>
            <a:endParaRPr b="0" lang="cs-CZ" sz="4400" spc="-1" strike="noStrike">
              <a:latin typeface="Arial"/>
            </a:endParaRPr>
          </a:p>
        </p:txBody>
      </p:sp>
      <p:sp>
        <p:nvSpPr>
          <p:cNvPr id="110"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Written test – 10 questions, 20 points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Activity on the course – 5 points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To successfully pass you need at least 15 points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 presence is compulsory, 1 absence is allowed</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38080" y="27662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Computational resources</a:t>
            </a:r>
            <a:endParaRPr b="0" lang="cs-CZ" sz="4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Access to the computers/resources</a:t>
            </a:r>
            <a:r>
              <a:rPr b="0" lang="en-US" sz="4400" spc="-1" strike="noStrike">
                <a:solidFill>
                  <a:srgbClr val="000000"/>
                </a:solidFill>
                <a:latin typeface="Calibri Light"/>
                <a:ea typeface="DejaVu Sans"/>
              </a:rPr>
              <a:t>	</a:t>
            </a:r>
            <a:endParaRPr b="0" lang="cs-CZ" sz="4400" spc="-1" strike="noStrike">
              <a:latin typeface="Arial"/>
            </a:endParaRPr>
          </a:p>
        </p:txBody>
      </p:sp>
      <p:sp>
        <p:nvSpPr>
          <p:cNvPr id="113"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Calibri"/>
                <a:ea typeface="DejaVu Sans"/>
              </a:rPr>
              <a:t>Access to the resources –C4/1.18 </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You need to get access to </a:t>
            </a:r>
            <a:r>
              <a:rPr b="1" lang="en-US" sz="2800" spc="-1" strike="noStrike">
                <a:solidFill>
                  <a:srgbClr val="000000"/>
                </a:solidFill>
                <a:latin typeface="Calibri"/>
                <a:ea typeface="DejaVu Sans"/>
              </a:rPr>
              <a:t>WOLF </a:t>
            </a:r>
            <a:r>
              <a:rPr b="0" lang="en-US" sz="2800" spc="-1" strike="noStrike">
                <a:solidFill>
                  <a:srgbClr val="000000"/>
                </a:solidFill>
                <a:latin typeface="Calibri"/>
                <a:ea typeface="DejaVu Sans"/>
              </a:rPr>
              <a:t>computers (here)</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http://wolf.ncbr.muni.cz/</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Apply for the account –now:</a:t>
            </a:r>
            <a:endParaRPr b="0" lang="cs-CZ" sz="2800" spc="-1" strike="noStrike">
              <a:latin typeface="Arial"/>
            </a:endParaRPr>
          </a:p>
          <a:p>
            <a:pPr>
              <a:lnSpc>
                <a:spcPct val="90000"/>
              </a:lnSpc>
              <a:buNone/>
            </a:pPr>
            <a:endParaRPr b="0" lang="cs-CZ" sz="2800" spc="-1" strike="noStrike">
              <a:latin typeface="Arial"/>
            </a:endParaRPr>
          </a:p>
          <a:p>
            <a:pPr>
              <a:lnSpc>
                <a:spcPct val="100000"/>
              </a:lnSpc>
              <a:buNone/>
            </a:pPr>
            <a:r>
              <a:rPr b="0" lang="en-US" sz="1400" spc="-1" strike="noStrike" u="sng">
                <a:solidFill>
                  <a:srgbClr val="0000ff"/>
                </a:solidFill>
                <a:uFill>
                  <a:solidFill>
                    <a:srgbClr val="ffffff"/>
                  </a:solidFill>
                </a:uFill>
                <a:latin typeface="Calibri"/>
                <a:ea typeface="DejaVu Sans"/>
                <a:hlinkClick r:id="rId1"/>
              </a:rPr>
              <a:t>https://einfra.ncbr.muni.cz/whitezone/root/index.php?lang=en&amp;action=ncbr&amp;show=wolf</a:t>
            </a:r>
            <a:endParaRPr b="0" lang="cs-CZ" sz="1400" spc="-1" strike="noStrike">
              <a:latin typeface="Arial"/>
            </a:endParaRPr>
          </a:p>
          <a:p>
            <a:pPr>
              <a:lnSpc>
                <a:spcPct val="100000"/>
              </a:lnSpc>
              <a:buNone/>
            </a:pPr>
            <a:endParaRPr b="0" lang="cs-CZ" sz="14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To the description what you want to do please put: “</a:t>
            </a:r>
            <a:r>
              <a:rPr b="0" i="1" lang="en-US" sz="2800" spc="-1" strike="noStrike">
                <a:solidFill>
                  <a:srgbClr val="000000"/>
                </a:solidFill>
                <a:latin typeface="Calibri"/>
                <a:ea typeface="DejaVu Sans"/>
              </a:rPr>
              <a:t>Student of Bi5444 –fall semester 2022</a:t>
            </a:r>
            <a:r>
              <a:rPr b="0" lang="en-US" sz="2800" spc="-1" strike="noStrike">
                <a:solidFill>
                  <a:srgbClr val="000000"/>
                </a:solidFill>
                <a:latin typeface="Calibri"/>
                <a:ea typeface="DejaVu Sans"/>
              </a:rPr>
              <a:t>”</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Temporary login: guestXX, NCBR@1.18</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Access to the resources</a:t>
            </a:r>
            <a:r>
              <a:rPr b="0" lang="en-US" sz="4400" spc="-1" strike="noStrike">
                <a:solidFill>
                  <a:srgbClr val="000000"/>
                </a:solidFill>
                <a:latin typeface="Calibri Light"/>
                <a:ea typeface="DejaVu Sans"/>
              </a:rPr>
              <a:t>	</a:t>
            </a:r>
            <a:r>
              <a:rPr b="0" lang="en-US" sz="4400" spc="-1" strike="noStrike">
                <a:solidFill>
                  <a:srgbClr val="000000"/>
                </a:solidFill>
                <a:latin typeface="Calibri Light"/>
                <a:ea typeface="DejaVu Sans"/>
              </a:rPr>
              <a:t>- advanced</a:t>
            </a:r>
            <a:endParaRPr b="0" lang="cs-CZ" sz="4400" spc="-1" strike="noStrike">
              <a:latin typeface="Arial"/>
            </a:endParaRPr>
          </a:p>
        </p:txBody>
      </p:sp>
      <p:sp>
        <p:nvSpPr>
          <p:cNvPr id="115"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000" spc="-1" strike="noStrike">
                <a:solidFill>
                  <a:srgbClr val="000000"/>
                </a:solidFill>
                <a:latin typeface="Calibri"/>
                <a:ea typeface="DejaVu Sans"/>
              </a:rPr>
              <a:t>If you know some Linux we recommend to use MetaCentrumresources</a:t>
            </a:r>
            <a:endParaRPr b="0" lang="cs-CZ" sz="2000" spc="-1" strike="noStrike">
              <a:latin typeface="Arial"/>
            </a:endParaRPr>
          </a:p>
          <a:p>
            <a:pPr marL="228600" indent="-227880">
              <a:lnSpc>
                <a:spcPct val="90000"/>
              </a:lnSpc>
              <a:buClr>
                <a:srgbClr val="000000"/>
              </a:buClr>
              <a:buFont typeface="Arial"/>
              <a:buChar char="•"/>
            </a:pPr>
            <a:r>
              <a:rPr b="0" lang="en-US" sz="2000" spc="-1" strike="noStrike" u="sng">
                <a:solidFill>
                  <a:srgbClr val="0000ff"/>
                </a:solidFill>
                <a:uFill>
                  <a:solidFill>
                    <a:srgbClr val="ffffff"/>
                  </a:solidFill>
                </a:uFill>
                <a:latin typeface="Calibri"/>
                <a:ea typeface="DejaVu Sans"/>
                <a:hlinkClick r:id="rId1"/>
              </a:rPr>
              <a:t>https://metavo.metacentrum.cz/en/index.html</a:t>
            </a:r>
            <a:endParaRPr b="0" lang="cs-CZ" sz="2000" spc="-1" strike="noStrike">
              <a:latin typeface="Arial"/>
            </a:endParaRPr>
          </a:p>
          <a:p>
            <a:pPr>
              <a:lnSpc>
                <a:spcPct val="100000"/>
              </a:lnSpc>
              <a:buNone/>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Apply for the account online “Getting an account -&gt; Registration form”</a:t>
            </a: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Login with MU identification number &amp; secondary password and ask for account creation</a:t>
            </a: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To the description what you want to do please put: “</a:t>
            </a:r>
            <a:r>
              <a:rPr b="0" i="1" lang="en-US" sz="2000" spc="-1" strike="noStrike">
                <a:solidFill>
                  <a:srgbClr val="000000"/>
                </a:solidFill>
                <a:latin typeface="Calibri"/>
                <a:ea typeface="DejaVu Sans"/>
              </a:rPr>
              <a:t>Analysis of the sequencing data</a:t>
            </a:r>
            <a:r>
              <a:rPr b="0" lang="en-US" sz="2000" spc="-1" strike="noStrike">
                <a:solidFill>
                  <a:srgbClr val="000000"/>
                </a:solidFill>
                <a:latin typeface="Calibri"/>
                <a:ea typeface="DejaVu Sans"/>
              </a:rPr>
              <a:t>” or similar</a:t>
            </a: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You can work with you laptop but you would have to install all required tools on your own –contact us if it is your case</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838080" y="27662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NGS introduction</a:t>
            </a:r>
            <a:endParaRPr b="0" lang="cs-CZ" sz="4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Next-generation sequencing introduction</a:t>
            </a:r>
            <a:endParaRPr b="0" lang="cs-CZ" sz="4400" spc="-1" strike="noStrike">
              <a:latin typeface="Arial"/>
            </a:endParaRPr>
          </a:p>
        </p:txBody>
      </p:sp>
      <p:sp>
        <p:nvSpPr>
          <p:cNvPr id="118"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200" spc="-1" strike="noStrike">
                <a:solidFill>
                  <a:srgbClr val="000000"/>
                </a:solidFill>
                <a:latin typeface="Calibri"/>
                <a:ea typeface="DejaVu Sans"/>
              </a:rPr>
              <a:t>Deciphering DNA sequence is essential for all the branches of “biological” research</a:t>
            </a:r>
            <a:endParaRPr b="0" lang="cs-CZ" sz="2200" spc="-1" strike="noStrike">
              <a:latin typeface="Arial"/>
            </a:endParaRPr>
          </a:p>
          <a:p>
            <a:pPr marL="228600" indent="-227880">
              <a:lnSpc>
                <a:spcPct val="90000"/>
              </a:lnSpc>
              <a:buClr>
                <a:srgbClr val="000000"/>
              </a:buClr>
              <a:buFont typeface="Arial"/>
              <a:buChar char="•"/>
            </a:pPr>
            <a:endParaRPr b="0" lang="cs-CZ" sz="2200" spc="-1" strike="noStrike">
              <a:latin typeface="Arial"/>
            </a:endParaRPr>
          </a:p>
          <a:p>
            <a:pPr marL="228600" indent="-227880">
              <a:lnSpc>
                <a:spcPct val="90000"/>
              </a:lnSpc>
              <a:buClr>
                <a:srgbClr val="000000"/>
              </a:buClr>
              <a:buFont typeface="Arial"/>
              <a:buChar char="•"/>
            </a:pPr>
            <a:r>
              <a:rPr b="0" lang="en-US" sz="2200" spc="-1" strike="noStrike">
                <a:solidFill>
                  <a:srgbClr val="000000"/>
                </a:solidFill>
                <a:latin typeface="Calibri"/>
                <a:ea typeface="DejaVu Sans"/>
              </a:rPr>
              <a:t>It has become widely adopted in numerous laboratories all over the world</a:t>
            </a:r>
            <a:endParaRPr b="0" lang="cs-CZ" sz="2200" spc="-1" strike="noStrike">
              <a:latin typeface="Arial"/>
            </a:endParaRPr>
          </a:p>
          <a:p>
            <a:pPr marL="228600" indent="-227880">
              <a:lnSpc>
                <a:spcPct val="90000"/>
              </a:lnSpc>
              <a:buClr>
                <a:srgbClr val="000000"/>
              </a:buClr>
              <a:buFont typeface="Arial"/>
              <a:buChar char="•"/>
            </a:pPr>
            <a:endParaRPr b="0" lang="cs-CZ" sz="2200" spc="-1" strike="noStrike">
              <a:latin typeface="Arial"/>
            </a:endParaRPr>
          </a:p>
          <a:p>
            <a:pPr marL="228600" indent="-227880">
              <a:lnSpc>
                <a:spcPct val="90000"/>
              </a:lnSpc>
              <a:buClr>
                <a:srgbClr val="000000"/>
              </a:buClr>
              <a:buFont typeface="Arial"/>
              <a:buChar char="•"/>
            </a:pPr>
            <a:r>
              <a:rPr b="1" lang="en-US" sz="2200" spc="-1" strike="noStrike">
                <a:solidFill>
                  <a:srgbClr val="000000"/>
                </a:solidFill>
                <a:latin typeface="Calibri"/>
                <a:ea typeface="DejaVu Sans"/>
              </a:rPr>
              <a:t>Next-generation sequencing (NGS) </a:t>
            </a:r>
            <a:r>
              <a:rPr b="0" lang="en-US" sz="2200" spc="-1" strike="noStrike">
                <a:solidFill>
                  <a:srgbClr val="000000"/>
                </a:solidFill>
                <a:latin typeface="Calibri"/>
                <a:ea typeface="DejaVu Sans"/>
              </a:rPr>
              <a:t>is a new (almost) technology in the sequencing</a:t>
            </a:r>
            <a:endParaRPr b="0" lang="cs-CZ" sz="2200" spc="-1" strike="noStrike">
              <a:latin typeface="Arial"/>
            </a:endParaRPr>
          </a:p>
          <a:p>
            <a:pPr marL="228600" indent="-227880">
              <a:lnSpc>
                <a:spcPct val="90000"/>
              </a:lnSpc>
              <a:buClr>
                <a:srgbClr val="000000"/>
              </a:buClr>
              <a:buFont typeface="Arial"/>
              <a:buChar char="•"/>
            </a:pPr>
            <a:endParaRPr b="0" lang="cs-CZ" sz="2200" spc="-1" strike="noStrike">
              <a:latin typeface="Arial"/>
            </a:endParaRPr>
          </a:p>
          <a:p>
            <a:pPr marL="228600" indent="-227880">
              <a:lnSpc>
                <a:spcPct val="90000"/>
              </a:lnSpc>
              <a:buClr>
                <a:srgbClr val="000000"/>
              </a:buClr>
              <a:buFont typeface="Arial"/>
              <a:buChar char="•"/>
            </a:pPr>
            <a:r>
              <a:rPr b="0" lang="en-US" sz="2200" spc="-1" strike="noStrike">
                <a:solidFill>
                  <a:srgbClr val="000000"/>
                </a:solidFill>
                <a:latin typeface="Calibri"/>
                <a:ea typeface="DejaVu Sans"/>
              </a:rPr>
              <a:t>It helps to overcome the limitations of older techniques such as speed, scalability, throughput and resolution</a:t>
            </a:r>
            <a:endParaRPr b="0" lang="cs-CZ" sz="2200" spc="-1" strike="noStrike">
              <a:latin typeface="Arial"/>
            </a:endParaRPr>
          </a:p>
          <a:p>
            <a:pPr marL="228600" indent="-227880">
              <a:lnSpc>
                <a:spcPct val="90000"/>
              </a:lnSpc>
              <a:buClr>
                <a:srgbClr val="000000"/>
              </a:buClr>
              <a:buFont typeface="Arial"/>
              <a:buChar char="•"/>
            </a:pPr>
            <a:endParaRPr b="0" lang="cs-CZ" sz="2200" spc="-1" strike="noStrike">
              <a:latin typeface="Arial"/>
            </a:endParaRPr>
          </a:p>
          <a:p>
            <a:pPr marL="228600" indent="-227880">
              <a:lnSpc>
                <a:spcPct val="90000"/>
              </a:lnSpc>
              <a:buClr>
                <a:srgbClr val="000000"/>
              </a:buClr>
              <a:buFont typeface="Arial"/>
              <a:buChar char="•"/>
            </a:pPr>
            <a:r>
              <a:rPr b="0" lang="en-US" sz="2200" spc="-1" strike="noStrike">
                <a:solidFill>
                  <a:srgbClr val="000000"/>
                </a:solidFill>
                <a:latin typeface="Calibri"/>
                <a:ea typeface="DejaVu Sans"/>
              </a:rPr>
              <a:t>In this course you will get familiar with NGS as itself, its use and basic data processing</a:t>
            </a:r>
            <a:endParaRPr b="0" lang="cs-CZ" sz="2200" spc="-1" strike="noStrike">
              <a:latin typeface="Arial"/>
            </a:endParaRPr>
          </a:p>
          <a:p>
            <a:pPr>
              <a:lnSpc>
                <a:spcPct val="90000"/>
              </a:lnSpc>
              <a:buNone/>
            </a:pPr>
            <a:endParaRPr b="0" lang="cs-CZ" sz="2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838080" y="292896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General introduction</a:t>
            </a:r>
            <a:endParaRPr b="0" lang="cs-CZ" sz="4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838080" y="194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Before we proceed any further</a:t>
            </a:r>
            <a:endParaRPr b="0" lang="cs-CZ" sz="4400" spc="-1" strike="noStrike">
              <a:latin typeface="Arial"/>
            </a:endParaRPr>
          </a:p>
        </p:txBody>
      </p:sp>
      <p:sp>
        <p:nvSpPr>
          <p:cNvPr id="120" name="CustomShape 2"/>
          <p:cNvSpPr/>
          <p:nvPr/>
        </p:nvSpPr>
        <p:spPr>
          <a:xfrm>
            <a:off x="838080" y="1103040"/>
            <a:ext cx="10514520" cy="465192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Bioinformatics </a:t>
            </a:r>
            <a:r>
              <a:rPr b="0" lang="en-US" sz="2000" spc="-1" strike="noStrike">
                <a:solidFill>
                  <a:srgbClr val="000000"/>
                </a:solidFill>
                <a:latin typeface="Calibri"/>
                <a:ea typeface="DejaVu Sans"/>
              </a:rPr>
              <a:t>(and especially the sequencing bioinformatics) is a </a:t>
            </a:r>
            <a:r>
              <a:rPr b="1" lang="en-US" sz="2000" spc="-1" strike="noStrike">
                <a:solidFill>
                  <a:srgbClr val="000000"/>
                </a:solidFill>
                <a:latin typeface="Calibri"/>
                <a:ea typeface="DejaVu Sans"/>
              </a:rPr>
              <a:t>very new field</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No good books, no standards, nothing lasts forever, … </a:t>
            </a:r>
            <a:r>
              <a:rPr b="1" lang="en-US" sz="2000" spc="-1" strike="noStrike">
                <a:solidFill>
                  <a:srgbClr val="000000"/>
                </a:solidFill>
                <a:latin typeface="Calibri"/>
                <a:ea typeface="DejaVu Sans"/>
              </a:rPr>
              <a:t>almost everything </a:t>
            </a:r>
            <a:r>
              <a:rPr b="0" lang="en-US" sz="2000" spc="-1" strike="noStrike">
                <a:solidFill>
                  <a:srgbClr val="000000"/>
                </a:solidFill>
                <a:latin typeface="Calibri"/>
                <a:ea typeface="DejaVu Sans"/>
              </a:rPr>
              <a:t>is old and </a:t>
            </a:r>
            <a:r>
              <a:rPr b="1" lang="en-US" sz="2000" spc="-1" strike="noStrike">
                <a:solidFill>
                  <a:srgbClr val="000000"/>
                </a:solidFill>
                <a:latin typeface="Calibri"/>
                <a:ea typeface="DejaVu Sans"/>
              </a:rPr>
              <a:t>outdated</a:t>
            </a:r>
            <a:r>
              <a:rPr b="0" lang="en-US" sz="2000" spc="-1" strike="noStrike">
                <a:solidFill>
                  <a:srgbClr val="000000"/>
                </a:solidFill>
                <a:latin typeface="Calibri"/>
                <a:ea typeface="DejaVu Sans"/>
              </a:rPr>
              <a:t>!</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Bioinformaticians </a:t>
            </a:r>
            <a:r>
              <a:rPr b="0" lang="en-US" sz="2000" spc="-1" strike="noStrike">
                <a:solidFill>
                  <a:srgbClr val="000000"/>
                </a:solidFill>
                <a:latin typeface="Calibri"/>
                <a:ea typeface="DejaVu Sans"/>
              </a:rPr>
              <a:t>have to be </a:t>
            </a:r>
            <a:r>
              <a:rPr b="1" lang="en-US" sz="2000" spc="-1" strike="noStrike">
                <a:solidFill>
                  <a:srgbClr val="000000"/>
                </a:solidFill>
                <a:latin typeface="Calibri"/>
                <a:ea typeface="DejaVu Sans"/>
              </a:rPr>
              <a:t>always </a:t>
            </a:r>
            <a:r>
              <a:rPr b="0" lang="en-US" sz="2000" spc="-1" strike="noStrike">
                <a:solidFill>
                  <a:srgbClr val="000000"/>
                </a:solidFill>
                <a:latin typeface="Calibri"/>
                <a:ea typeface="DejaVu Sans"/>
              </a:rPr>
              <a:t>looking for </a:t>
            </a:r>
            <a:r>
              <a:rPr b="1" lang="en-US" sz="2000" spc="-1" strike="noStrike">
                <a:solidFill>
                  <a:srgbClr val="000000"/>
                </a:solidFill>
                <a:latin typeface="Calibri"/>
                <a:ea typeface="DejaVu Sans"/>
              </a:rPr>
              <a:t>new methods</a:t>
            </a:r>
            <a:r>
              <a:rPr b="0" lang="en-US" sz="2000" spc="-1" strike="noStrike">
                <a:solidFill>
                  <a:srgbClr val="000000"/>
                </a:solidFill>
                <a:latin typeface="Calibri"/>
                <a:ea typeface="DejaVu Sans"/>
              </a:rPr>
              <a:t>, tools, algorithms, … it’s the same when wet-lab people must search for novel methods which for decrease bias, are faster, require less input material, …</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The good thing is that there is </a:t>
            </a:r>
            <a:r>
              <a:rPr b="1" lang="en-US" sz="2000" spc="-1" strike="noStrike">
                <a:solidFill>
                  <a:srgbClr val="000000"/>
                </a:solidFill>
                <a:latin typeface="Calibri"/>
                <a:ea typeface="DejaVu Sans"/>
              </a:rPr>
              <a:t>still a space for improvement </a:t>
            </a:r>
            <a:r>
              <a:rPr b="0" lang="en-US" sz="2000" spc="-1" strike="noStrike">
                <a:solidFill>
                  <a:srgbClr val="000000"/>
                </a:solidFill>
                <a:latin typeface="Calibri"/>
                <a:ea typeface="DejaVu Sans"/>
              </a:rPr>
              <a:t>– for you!</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However, the data </a:t>
            </a:r>
            <a:r>
              <a:rPr b="1" lang="en-US" sz="2000" spc="-1" strike="noStrike">
                <a:solidFill>
                  <a:srgbClr val="000000"/>
                </a:solidFill>
                <a:latin typeface="Calibri"/>
                <a:ea typeface="DejaVu Sans"/>
              </a:rPr>
              <a:t>analysis is never trivial</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Garbage in –garbage out</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If you </a:t>
            </a:r>
            <a:r>
              <a:rPr b="1" lang="en-US" sz="2000" spc="-1" strike="noStrike">
                <a:solidFill>
                  <a:srgbClr val="000000"/>
                </a:solidFill>
                <a:latin typeface="Calibri"/>
                <a:ea typeface="DejaVu Sans"/>
              </a:rPr>
              <a:t>do not understand </a:t>
            </a:r>
            <a:r>
              <a:rPr b="0" lang="en-US" sz="2000" spc="-1" strike="noStrike">
                <a:solidFill>
                  <a:srgbClr val="000000"/>
                </a:solidFill>
                <a:latin typeface="Calibri"/>
                <a:ea typeface="DejaVu Sans"/>
              </a:rPr>
              <a:t>the whole process you </a:t>
            </a:r>
            <a:r>
              <a:rPr b="1" lang="en-US" sz="2000" spc="-1" strike="noStrike">
                <a:solidFill>
                  <a:srgbClr val="000000"/>
                </a:solidFill>
                <a:latin typeface="Calibri"/>
                <a:ea typeface="DejaVu Sans"/>
              </a:rPr>
              <a:t>don’t know </a:t>
            </a:r>
            <a:r>
              <a:rPr b="0" lang="en-US" sz="2000" spc="-1" strike="noStrike">
                <a:solidFill>
                  <a:srgbClr val="000000"/>
                </a:solidFill>
                <a:latin typeface="Calibri"/>
                <a:ea typeface="DejaVu Sans"/>
              </a:rPr>
              <a:t>what the </a:t>
            </a:r>
            <a:r>
              <a:rPr b="1" lang="en-US" sz="2000" spc="-1" strike="noStrike">
                <a:solidFill>
                  <a:srgbClr val="000000"/>
                </a:solidFill>
                <a:latin typeface="Calibri"/>
                <a:ea typeface="DejaVu Sans"/>
              </a:rPr>
              <a:t>results </a:t>
            </a:r>
            <a:r>
              <a:rPr b="0" lang="en-US" sz="2000" spc="-1" strike="noStrike">
                <a:solidFill>
                  <a:srgbClr val="000000"/>
                </a:solidFill>
                <a:latin typeface="Calibri"/>
                <a:ea typeface="DejaVu Sans"/>
              </a:rPr>
              <a:t>mean</a:t>
            </a:r>
            <a:endParaRPr b="0" lang="cs-CZ" sz="2000" spc="-1" strike="noStrike">
              <a:latin typeface="Arial"/>
            </a:endParaRPr>
          </a:p>
          <a:p>
            <a:pPr>
              <a:lnSpc>
                <a:spcPct val="90000"/>
              </a:lnSpc>
              <a:buNone/>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History</a:t>
            </a:r>
            <a:endParaRPr b="0" lang="cs-CZ" sz="4400" spc="-1" strike="noStrike">
              <a:latin typeface="Arial"/>
            </a:endParaRPr>
          </a:p>
        </p:txBody>
      </p:sp>
      <p:sp>
        <p:nvSpPr>
          <p:cNvPr id="122" name="CustomShape 2"/>
          <p:cNvSpPr/>
          <p:nvPr/>
        </p:nvSpPr>
        <p:spPr>
          <a:xfrm>
            <a:off x="838080" y="1690560"/>
            <a:ext cx="10514520" cy="4485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1" lang="en-US" sz="2000" spc="-1" strike="noStrike">
                <a:solidFill>
                  <a:srgbClr val="000000"/>
                </a:solidFill>
                <a:latin typeface="Calibri"/>
                <a:ea typeface="DejaVu Sans"/>
              </a:rPr>
              <a:t>Maxam–Gilbert </a:t>
            </a:r>
            <a:r>
              <a:rPr b="0" lang="en-US" sz="2000" spc="-1" strike="noStrike">
                <a:solidFill>
                  <a:srgbClr val="000000"/>
                </a:solidFill>
                <a:latin typeface="Calibri"/>
                <a:ea typeface="DejaVu Sans"/>
              </a:rPr>
              <a:t>sequencing 1977 –complex, very radioactive, … </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Sanger </a:t>
            </a:r>
            <a:r>
              <a:rPr b="0" lang="en-US" sz="2000" spc="-1" strike="noStrike">
                <a:solidFill>
                  <a:srgbClr val="000000"/>
                </a:solidFill>
                <a:latin typeface="Calibri"/>
                <a:ea typeface="DejaVu Sans"/>
              </a:rPr>
              <a:t>sequencing 1977 –widely used, dideoxy method, “golden standard” (??), slow, low throughput, …</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1" lang="en-US" sz="2000" spc="-1" strike="noStrike">
                <a:solidFill>
                  <a:srgbClr val="000000"/>
                </a:solidFill>
                <a:latin typeface="Calibri"/>
                <a:ea typeface="DejaVu Sans"/>
              </a:rPr>
              <a:t>Next-generation sequencing </a:t>
            </a:r>
            <a:r>
              <a:rPr b="0" lang="en-US" sz="2000" spc="-1" strike="noStrike">
                <a:solidFill>
                  <a:srgbClr val="000000"/>
                </a:solidFill>
                <a:latin typeface="Calibri"/>
                <a:ea typeface="DejaVu Sans"/>
              </a:rPr>
              <a:t>since 2001</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Started with pyrosequencing (1999 in Sweden) – later “rented” by 454 -&gt; Roche, now discontinued</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Big leap forward thanks to the </a:t>
            </a:r>
            <a:r>
              <a:rPr b="1" lang="en-US" sz="2000" spc="-1" strike="noStrike">
                <a:solidFill>
                  <a:srgbClr val="000000"/>
                </a:solidFill>
                <a:latin typeface="Calibri"/>
                <a:ea typeface="DejaVu Sans"/>
              </a:rPr>
              <a:t>Human Genome Project</a:t>
            </a:r>
            <a:endParaRPr b="0" lang="cs-CZ" sz="2000" spc="-1" strike="noStrike">
              <a:latin typeface="Arial"/>
            </a:endParaRPr>
          </a:p>
          <a:p>
            <a:pPr marL="228600" indent="-227880">
              <a:lnSpc>
                <a:spcPct val="90000"/>
              </a:lnSpc>
              <a:buClr>
                <a:srgbClr val="000000"/>
              </a:buClr>
              <a:buFont typeface="Arial"/>
              <a:buChar char="•"/>
            </a:pP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HGP was launched in 1990 and finished in 2003 by publishing first complete human genome (</a:t>
            </a:r>
            <a:r>
              <a:rPr b="1" lang="en-US" sz="2000" spc="-1" strike="noStrike">
                <a:solidFill>
                  <a:srgbClr val="000000"/>
                </a:solidFill>
                <a:latin typeface="Calibri"/>
                <a:ea typeface="DejaVu Sans"/>
              </a:rPr>
              <a:t>$2.7 billion</a:t>
            </a:r>
            <a:r>
              <a:rPr b="0" lang="en-US" sz="2000" spc="-1" strike="noStrike">
                <a:solidFill>
                  <a:srgbClr val="000000"/>
                </a:solidFill>
                <a:latin typeface="Calibri"/>
                <a:ea typeface="DejaVu Sans"/>
              </a:rPr>
              <a:t>) – classic Sanger</a:t>
            </a: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They had competition – Celera genomics founded in 1998 and finished in 2003 ($300 million) –shotgun sequencing</a:t>
            </a:r>
            <a:endParaRPr b="0" lang="cs-CZ" sz="2000" spc="-1" strike="noStrike">
              <a:latin typeface="Arial"/>
            </a:endParaRPr>
          </a:p>
          <a:p>
            <a:pPr marL="228600" indent="-227880">
              <a:lnSpc>
                <a:spcPct val="90000"/>
              </a:lnSpc>
              <a:buClr>
                <a:srgbClr val="000000"/>
              </a:buClr>
              <a:buFont typeface="Arial"/>
              <a:buChar char="•"/>
            </a:pPr>
            <a:r>
              <a:rPr b="0" lang="en-US" sz="2000" spc="-1" strike="noStrike">
                <a:solidFill>
                  <a:srgbClr val="000000"/>
                </a:solidFill>
                <a:latin typeface="Calibri"/>
                <a:ea typeface="DejaVu Sans"/>
              </a:rPr>
              <a:t>But Celera cheated a bit </a:t>
            </a:r>
            <a:endParaRPr b="0" lang="cs-CZ" sz="2000" spc="-1" strike="noStrike">
              <a:latin typeface="Arial"/>
            </a:endParaRPr>
          </a:p>
          <a:p>
            <a:pPr>
              <a:lnSpc>
                <a:spcPct val="90000"/>
              </a:lnSpc>
              <a:buNone/>
            </a:pP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Year 2010</a:t>
            </a:r>
            <a:endParaRPr b="0" lang="cs-CZ" sz="4400" spc="-1" strike="noStrike">
              <a:latin typeface="Arial"/>
            </a:endParaRPr>
          </a:p>
        </p:txBody>
      </p:sp>
      <p:pic>
        <p:nvPicPr>
          <p:cNvPr id="124" name="Picture 3" descr=""/>
          <p:cNvPicPr/>
          <p:nvPr/>
        </p:nvPicPr>
        <p:blipFill>
          <a:blip r:embed="rId1"/>
          <a:stretch/>
        </p:blipFill>
        <p:spPr>
          <a:xfrm>
            <a:off x="2765880" y="2031120"/>
            <a:ext cx="7542360" cy="3452040"/>
          </a:xfrm>
          <a:prstGeom prst="rect">
            <a:avLst/>
          </a:prstGeom>
          <a:ln w="0">
            <a:noFill/>
          </a:ln>
        </p:spPr>
      </p:pic>
      <p:pic>
        <p:nvPicPr>
          <p:cNvPr id="125" name="Picture 4" descr=""/>
          <p:cNvPicPr/>
          <p:nvPr/>
        </p:nvPicPr>
        <p:blipFill>
          <a:blip r:embed="rId2"/>
          <a:stretch/>
        </p:blipFill>
        <p:spPr>
          <a:xfrm>
            <a:off x="8279640" y="176760"/>
            <a:ext cx="2907360" cy="1853280"/>
          </a:xfrm>
          <a:prstGeom prst="rect">
            <a:avLst/>
          </a:prstGeom>
          <a:ln w="0">
            <a:noFill/>
          </a:ln>
        </p:spPr>
      </p:pic>
      <p:pic>
        <p:nvPicPr>
          <p:cNvPr id="126" name="Picture 5" descr=""/>
          <p:cNvPicPr/>
          <p:nvPr/>
        </p:nvPicPr>
        <p:blipFill>
          <a:blip r:embed="rId3"/>
          <a:stretch/>
        </p:blipFill>
        <p:spPr>
          <a:xfrm>
            <a:off x="1223280" y="5278680"/>
            <a:ext cx="2262960" cy="810360"/>
          </a:xfrm>
          <a:prstGeom prst="rect">
            <a:avLst/>
          </a:prstGeom>
          <a:ln w="0">
            <a:noFill/>
          </a:ln>
        </p:spPr>
      </p:pic>
      <p:pic>
        <p:nvPicPr>
          <p:cNvPr id="127" name="Picture 6" descr=""/>
          <p:cNvPicPr/>
          <p:nvPr/>
        </p:nvPicPr>
        <p:blipFill>
          <a:blip r:embed="rId4"/>
          <a:stretch/>
        </p:blipFill>
        <p:spPr>
          <a:xfrm>
            <a:off x="9190440" y="5482080"/>
            <a:ext cx="2162520" cy="8103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Year 2022</a:t>
            </a:r>
            <a:endParaRPr b="0" lang="cs-CZ" sz="4400" spc="-1" strike="noStrike">
              <a:latin typeface="Arial"/>
            </a:endParaRPr>
          </a:p>
        </p:txBody>
      </p:sp>
      <p:pic>
        <p:nvPicPr>
          <p:cNvPr id="129" name="Picture 3" descr=""/>
          <p:cNvPicPr/>
          <p:nvPr/>
        </p:nvPicPr>
        <p:blipFill>
          <a:blip r:embed="rId1"/>
          <a:stretch/>
        </p:blipFill>
        <p:spPr>
          <a:xfrm>
            <a:off x="2765880" y="2031120"/>
            <a:ext cx="7542360" cy="3452040"/>
          </a:xfrm>
          <a:prstGeom prst="rect">
            <a:avLst/>
          </a:prstGeom>
          <a:ln w="0">
            <a:noFill/>
          </a:ln>
        </p:spPr>
      </p:pic>
      <p:pic>
        <p:nvPicPr>
          <p:cNvPr id="130" name="Picture 4" descr=""/>
          <p:cNvPicPr/>
          <p:nvPr/>
        </p:nvPicPr>
        <p:blipFill>
          <a:blip r:embed="rId2"/>
          <a:stretch/>
        </p:blipFill>
        <p:spPr>
          <a:xfrm>
            <a:off x="8279640" y="176760"/>
            <a:ext cx="2907360" cy="1853280"/>
          </a:xfrm>
          <a:prstGeom prst="rect">
            <a:avLst/>
          </a:prstGeom>
          <a:ln w="0">
            <a:noFill/>
          </a:ln>
        </p:spPr>
      </p:pic>
      <p:pic>
        <p:nvPicPr>
          <p:cNvPr id="131" name="Picture 5" descr=""/>
          <p:cNvPicPr/>
          <p:nvPr/>
        </p:nvPicPr>
        <p:blipFill>
          <a:blip r:embed="rId3"/>
          <a:stretch/>
        </p:blipFill>
        <p:spPr>
          <a:xfrm>
            <a:off x="1223280" y="5278680"/>
            <a:ext cx="2262960" cy="810360"/>
          </a:xfrm>
          <a:prstGeom prst="rect">
            <a:avLst/>
          </a:prstGeom>
          <a:ln w="0">
            <a:noFill/>
          </a:ln>
        </p:spPr>
      </p:pic>
      <p:pic>
        <p:nvPicPr>
          <p:cNvPr id="132" name="Picture 6" descr=""/>
          <p:cNvPicPr/>
          <p:nvPr/>
        </p:nvPicPr>
        <p:blipFill>
          <a:blip r:embed="rId4"/>
          <a:stretch/>
        </p:blipFill>
        <p:spPr>
          <a:xfrm>
            <a:off x="9190440" y="5482080"/>
            <a:ext cx="2162520" cy="810360"/>
          </a:xfrm>
          <a:prstGeom prst="rect">
            <a:avLst/>
          </a:prstGeom>
          <a:ln w="0">
            <a:noFill/>
          </a:ln>
        </p:spPr>
      </p:pic>
      <p:sp>
        <p:nvSpPr>
          <p:cNvPr id="133" name="Line 2"/>
          <p:cNvSpPr/>
          <p:nvPr/>
        </p:nvSpPr>
        <p:spPr>
          <a:xfrm flipV="1">
            <a:off x="564768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134" name="Line 3"/>
          <p:cNvSpPr/>
          <p:nvPr/>
        </p:nvSpPr>
        <p:spPr>
          <a:xfrm flipV="1">
            <a:off x="827964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135" name="Line 4"/>
          <p:cNvSpPr/>
          <p:nvPr/>
        </p:nvSpPr>
        <p:spPr>
          <a:xfrm flipV="1">
            <a:off x="7625520" y="337860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136" name="Line 5"/>
          <p:cNvSpPr/>
          <p:nvPr/>
        </p:nvSpPr>
        <p:spPr>
          <a:xfrm flipV="1">
            <a:off x="3777480" y="4201920"/>
            <a:ext cx="1577520" cy="1124280"/>
          </a:xfrm>
          <a:prstGeom prst="line">
            <a:avLst/>
          </a:prstGeom>
          <a:ln w="38160">
            <a:solidFill>
              <a:srgbClr val="ff0000"/>
            </a:solidFill>
            <a:prstDash val="dashDot"/>
            <a:round/>
          </a:ln>
        </p:spPr>
        <p:style>
          <a:lnRef idx="1">
            <a:schemeClr val="accent1"/>
          </a:lnRef>
          <a:fillRef idx="0">
            <a:schemeClr val="accent1"/>
          </a:fillRef>
          <a:effectRef idx="0">
            <a:schemeClr val="accent1"/>
          </a:effectRef>
          <a:fontRef idx="minor"/>
        </p:style>
      </p:sp>
      <p:pic>
        <p:nvPicPr>
          <p:cNvPr id="137" name="Picture 11" descr=""/>
          <p:cNvPicPr/>
          <p:nvPr/>
        </p:nvPicPr>
        <p:blipFill>
          <a:blip r:embed="rId5"/>
          <a:stretch/>
        </p:blipFill>
        <p:spPr>
          <a:xfrm>
            <a:off x="4720320" y="5169600"/>
            <a:ext cx="1576800" cy="1576800"/>
          </a:xfrm>
          <a:prstGeom prst="rect">
            <a:avLst/>
          </a:prstGeom>
          <a:ln w="0">
            <a:noFill/>
          </a:ln>
        </p:spPr>
      </p:pic>
      <p:pic>
        <p:nvPicPr>
          <p:cNvPr id="138" name="Picture 12" descr=""/>
          <p:cNvPicPr/>
          <p:nvPr/>
        </p:nvPicPr>
        <p:blipFill>
          <a:blip r:embed="rId6"/>
          <a:stretch/>
        </p:blipFill>
        <p:spPr>
          <a:xfrm>
            <a:off x="5085720" y="547560"/>
            <a:ext cx="1776960" cy="11419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Picture 3" descr=""/>
          <p:cNvPicPr/>
          <p:nvPr/>
        </p:nvPicPr>
        <p:blipFill>
          <a:blip r:embed="rId1"/>
          <a:stretch/>
        </p:blipFill>
        <p:spPr>
          <a:xfrm>
            <a:off x="1523880" y="0"/>
            <a:ext cx="9142920" cy="68569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838080" y="365040"/>
            <a:ext cx="10514520" cy="1324440"/>
          </a:xfrm>
          <a:prstGeom prst="rect">
            <a:avLst/>
          </a:prstGeom>
          <a:noFill/>
          <a:ln w="0">
            <a:noFill/>
          </a:ln>
        </p:spPr>
        <p:style>
          <a:lnRef idx="0"/>
          <a:fillRef idx="0"/>
          <a:effectRef idx="0"/>
          <a:fontRef idx="minor"/>
        </p:style>
      </p:sp>
      <p:sp>
        <p:nvSpPr>
          <p:cNvPr id="141" name="CustomShape 2"/>
          <p:cNvSpPr/>
          <p:nvPr/>
        </p:nvSpPr>
        <p:spPr>
          <a:xfrm>
            <a:off x="838080" y="1825560"/>
            <a:ext cx="10514520" cy="4350240"/>
          </a:xfrm>
          <a:prstGeom prst="rect">
            <a:avLst/>
          </a:prstGeom>
          <a:noFill/>
          <a:ln w="0">
            <a:noFill/>
          </a:ln>
        </p:spPr>
        <p:style>
          <a:lnRef idx="0"/>
          <a:fillRef idx="0"/>
          <a:effectRef idx="0"/>
          <a:fontRef idx="minor"/>
        </p:style>
      </p:sp>
      <p:pic>
        <p:nvPicPr>
          <p:cNvPr id="142" name="Picture 3" descr=""/>
          <p:cNvPicPr/>
          <p:nvPr/>
        </p:nvPicPr>
        <p:blipFill>
          <a:blip r:embed="rId1"/>
          <a:stretch/>
        </p:blipFill>
        <p:spPr>
          <a:xfrm>
            <a:off x="1523880" y="0"/>
            <a:ext cx="9142920" cy="68569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*Seq things</a:t>
            </a:r>
            <a:endParaRPr b="0" lang="cs-CZ" sz="4400" spc="-1" strike="noStrike">
              <a:latin typeface="Arial"/>
            </a:endParaRPr>
          </a:p>
        </p:txBody>
      </p:sp>
      <p:sp>
        <p:nvSpPr>
          <p:cNvPr id="144"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Calibri"/>
                <a:ea typeface="DejaVu Sans"/>
              </a:rPr>
              <a:t>NGS sequencing has a </a:t>
            </a:r>
            <a:r>
              <a:rPr b="1" lang="en-US" sz="2800" spc="-1" strike="noStrike">
                <a:solidFill>
                  <a:srgbClr val="000000"/>
                </a:solidFill>
                <a:latin typeface="Calibri"/>
                <a:ea typeface="DejaVu Sans"/>
              </a:rPr>
              <a:t>wide range of use</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One of many nice list give you an example of all possible applications</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1"/>
              </a:rPr>
              <a:t>http://enseqlopedia.com/enseqlopedia/</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Approximately (on this list) ~</a:t>
            </a:r>
            <a:r>
              <a:rPr b="1" lang="en-US" sz="2800" spc="-1" strike="noStrike">
                <a:solidFill>
                  <a:srgbClr val="000000"/>
                </a:solidFill>
                <a:latin typeface="Calibri"/>
                <a:ea typeface="DejaVu Sans"/>
              </a:rPr>
              <a:t>200 different </a:t>
            </a:r>
            <a:r>
              <a:rPr b="0" lang="en-US" sz="2800" spc="-1" strike="noStrike">
                <a:solidFill>
                  <a:srgbClr val="000000"/>
                </a:solidFill>
                <a:latin typeface="Calibri"/>
                <a:ea typeface="DejaVu Sans"/>
              </a:rPr>
              <a:t>techniques…</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Another (simple) list of NGS based techniques </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2"/>
              </a:rPr>
              <a:t>https://liorpachter.wordpress.com/seq/</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3"/>
              </a:rPr>
              <a:t>http://nextgenseek.com/2012/11/did-you-know-there-are-at-least-20-applications-of-next-generation-dna-sequencing/</a:t>
            </a:r>
            <a:endParaRPr b="0" lang="cs-CZ" sz="2800" spc="-1" strike="noStrike">
              <a:latin typeface="Arial"/>
            </a:endParaRPr>
          </a:p>
          <a:p>
            <a:pPr>
              <a:lnSpc>
                <a:spcPct val="100000"/>
              </a:lnSpc>
              <a:buNone/>
            </a:pPr>
            <a:endParaRPr b="0" lang="cs-CZ" sz="2800" spc="-1" strike="noStrike">
              <a:latin typeface="Arial"/>
            </a:endParaRPr>
          </a:p>
          <a:p>
            <a:pPr>
              <a:lnSpc>
                <a:spcPct val="9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838080" y="365040"/>
            <a:ext cx="10514520" cy="1324440"/>
          </a:xfrm>
          <a:prstGeom prst="rect">
            <a:avLst/>
          </a:prstGeom>
          <a:noFill/>
          <a:ln w="0">
            <a:noFill/>
          </a:ln>
        </p:spPr>
        <p:style>
          <a:lnRef idx="0"/>
          <a:fillRef idx="0"/>
          <a:effectRef idx="0"/>
          <a:fontRef idx="minor"/>
        </p:style>
      </p:sp>
      <p:sp>
        <p:nvSpPr>
          <p:cNvPr id="146" name="CustomShape 2"/>
          <p:cNvSpPr/>
          <p:nvPr/>
        </p:nvSpPr>
        <p:spPr>
          <a:xfrm>
            <a:off x="838080" y="1825560"/>
            <a:ext cx="10514520" cy="4350240"/>
          </a:xfrm>
          <a:prstGeom prst="rect">
            <a:avLst/>
          </a:prstGeom>
          <a:noFill/>
          <a:ln w="0">
            <a:noFill/>
          </a:ln>
        </p:spPr>
        <p:style>
          <a:lnRef idx="0"/>
          <a:fillRef idx="0"/>
          <a:effectRef idx="0"/>
          <a:fontRef idx="minor"/>
        </p:style>
      </p:sp>
      <p:pic>
        <p:nvPicPr>
          <p:cNvPr id="147" name="Picture 3" descr=""/>
          <p:cNvPicPr/>
          <p:nvPr/>
        </p:nvPicPr>
        <p:blipFill>
          <a:blip r:embed="rId1"/>
          <a:stretch/>
        </p:blipFill>
        <p:spPr>
          <a:xfrm>
            <a:off x="1523880" y="0"/>
            <a:ext cx="9142920" cy="68569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Some interesting resources</a:t>
            </a:r>
            <a:endParaRPr b="0" lang="cs-CZ" sz="4400" spc="-1" strike="noStrike">
              <a:latin typeface="Arial"/>
            </a:endParaRPr>
          </a:p>
        </p:txBody>
      </p:sp>
      <p:sp>
        <p:nvSpPr>
          <p:cNvPr id="149"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https://en.wikibooks.org/wiki/Next_Generation_Se quencing_(NGS)</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http://www.ebi.ac.uk/training/online/course/ebi- next-generation-sequencing-practical-course/what- you-will-learn/what-next-generation-dna-</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https://en.wikipedia.org/wiki/DNA_sequencing#Ne xt-generation_methods </a:t>
            </a:r>
            <a:endParaRPr b="0" lang="cs-CZ" sz="2800" spc="-1" strike="noStrike">
              <a:latin typeface="Arial"/>
            </a:endParaRPr>
          </a:p>
          <a:p>
            <a:pPr>
              <a:lnSpc>
                <a:spcPct val="10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Galaxy</a:t>
            </a:r>
            <a:endParaRPr b="0" lang="cs-CZ" sz="4400" spc="-1" strike="noStrike">
              <a:latin typeface="Arial"/>
            </a:endParaRPr>
          </a:p>
        </p:txBody>
      </p:sp>
      <p:sp>
        <p:nvSpPr>
          <p:cNvPr id="151"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Calibri"/>
                <a:ea typeface="DejaVu Sans"/>
              </a:rPr>
              <a:t>Some more information can be found here</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1"/>
              </a:rPr>
              <a:t>https://galaxyproject.org/learn/</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2"/>
              </a:rPr>
              <a:t>https://galaxyproject.github.io/training-material/topics/introduction/tutorials/galaxy-intro-strands/tutorial.html</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3"/>
              </a:rPr>
              <a:t>https://galaxyproject.org/tutorials/g101/</a:t>
            </a:r>
            <a:endParaRPr b="0" lang="cs-CZ" sz="2800" spc="-1" strike="noStrike">
              <a:latin typeface="Arial"/>
            </a:endParaRPr>
          </a:p>
          <a:p>
            <a:pPr>
              <a:lnSpc>
                <a:spcPct val="100000"/>
              </a:lnSpc>
              <a:buNone/>
            </a:pPr>
            <a:endParaRPr b="0" lang="cs-CZ" sz="2800" spc="-1" strike="noStrike">
              <a:latin typeface="Arial"/>
            </a:endParaRPr>
          </a:p>
          <a:p>
            <a:pPr>
              <a:lnSpc>
                <a:spcPct val="100000"/>
              </a:lnSpc>
              <a:buNone/>
            </a:pPr>
            <a:r>
              <a:rPr b="0" lang="en-US" sz="2800" spc="-1" strike="noStrike">
                <a:solidFill>
                  <a:srgbClr val="000000"/>
                </a:solidFill>
                <a:latin typeface="Calibri"/>
                <a:ea typeface="DejaVu Sans"/>
              </a:rPr>
              <a:t>And the main server is hosted here</a:t>
            </a:r>
            <a:endParaRPr b="0" lang="cs-CZ" sz="2800" spc="-1" strike="noStrike">
              <a:latin typeface="Arial"/>
            </a:endParaRPr>
          </a:p>
          <a:p>
            <a:pPr marL="228600" indent="-227880">
              <a:lnSpc>
                <a:spcPct val="90000"/>
              </a:lnSpc>
              <a:buClr>
                <a:srgbClr val="000000"/>
              </a:buClr>
              <a:buFont typeface="Arial"/>
              <a:buChar char="•"/>
            </a:pPr>
            <a:r>
              <a:rPr b="0" lang="en-US" sz="2800" spc="-1" strike="noStrike" u="sng">
                <a:solidFill>
                  <a:srgbClr val="0000ff"/>
                </a:solidFill>
                <a:uFill>
                  <a:solidFill>
                    <a:srgbClr val="ffffff"/>
                  </a:solidFill>
                </a:uFill>
                <a:latin typeface="Calibri"/>
                <a:ea typeface="DejaVu Sans"/>
                <a:hlinkClick r:id="rId4"/>
              </a:rPr>
              <a:t>https://usegalaxy.org/</a:t>
            </a:r>
            <a:endParaRPr b="0" lang="cs-CZ" sz="2800" spc="-1" strike="noStrike">
              <a:latin typeface="Arial"/>
            </a:endParaRPr>
          </a:p>
          <a:p>
            <a:pPr>
              <a:lnSpc>
                <a:spcPct val="90000"/>
              </a:lnSpc>
              <a:buNone/>
            </a:pPr>
            <a:endParaRPr b="0" lang="cs-CZ" sz="2800" spc="-1" strike="noStrike">
              <a:latin typeface="Arial"/>
            </a:endParaRPr>
          </a:p>
          <a:p>
            <a:pPr>
              <a:lnSpc>
                <a:spcPct val="9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Teachers</a:t>
            </a:r>
            <a:endParaRPr b="0" lang="cs-CZ" sz="4400" spc="-1" strike="noStrike">
              <a:latin typeface="Arial"/>
            </a:endParaRPr>
          </a:p>
        </p:txBody>
      </p:sp>
      <p:sp>
        <p:nvSpPr>
          <p:cNvPr id="86" name="CustomShape 2"/>
          <p:cNvSpPr/>
          <p:nvPr/>
        </p:nvSpPr>
        <p:spPr>
          <a:xfrm>
            <a:off x="838080" y="2032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Dr. Eva Budinska – guarantor, teacher – RECETOX, MU</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Assoc. prof. Marek Mraz, MD – teacher - Univ. hosp. Brno &amp; Fac. of Medicine &amp; CEITEC MU</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Ing, Vojtěch Bartoň – teacher, RECETOX MU</a:t>
            </a:r>
            <a:endParaRPr b="0" lang="cs-CZ" sz="2800" spc="-1" strike="noStrike">
              <a:latin typeface="Arial"/>
            </a:endParaRPr>
          </a:p>
          <a:p>
            <a:pPr>
              <a:lnSpc>
                <a:spcPct val="90000"/>
              </a:lnSpc>
              <a:buNone/>
            </a:pPr>
            <a:endParaRPr b="0" lang="cs-CZ" sz="2800" spc="-1" strike="noStrike">
              <a:latin typeface="Arial"/>
            </a:endParaRPr>
          </a:p>
          <a:p>
            <a:pPr>
              <a:lnSpc>
                <a:spcPct val="90000"/>
              </a:lnSpc>
              <a:buNone/>
            </a:pPr>
            <a:r>
              <a:rPr b="0" lang="en-US" sz="2800" spc="-1" strike="noStrike">
                <a:solidFill>
                  <a:srgbClr val="000000"/>
                </a:solidFill>
                <a:latin typeface="Calibri"/>
                <a:ea typeface="DejaVu Sans"/>
              </a:rPr>
              <a:t>Each will take care of different part of the course and at the end everything will be “merged” together</a:t>
            </a:r>
            <a:endParaRPr b="0" lang="cs-CZ" sz="2800" spc="-1" strike="noStrike">
              <a:latin typeface="Arial"/>
            </a:endParaRPr>
          </a:p>
        </p:txBody>
      </p:sp>
      <p:pic>
        <p:nvPicPr>
          <p:cNvPr id="87" name="Picture 4" descr=""/>
          <p:cNvPicPr/>
          <p:nvPr/>
        </p:nvPicPr>
        <p:blipFill>
          <a:blip r:embed="rId1"/>
          <a:stretch/>
        </p:blipFill>
        <p:spPr>
          <a:xfrm>
            <a:off x="6698880" y="135000"/>
            <a:ext cx="1591200" cy="1689480"/>
          </a:xfrm>
          <a:prstGeom prst="rect">
            <a:avLst/>
          </a:prstGeom>
          <a:ln w="0">
            <a:noFill/>
          </a:ln>
        </p:spPr>
      </p:pic>
      <p:pic>
        <p:nvPicPr>
          <p:cNvPr id="88" name="Picture 5" descr=""/>
          <p:cNvPicPr/>
          <p:nvPr/>
        </p:nvPicPr>
        <p:blipFill>
          <a:blip r:embed="rId2"/>
          <a:stretch/>
        </p:blipFill>
        <p:spPr>
          <a:xfrm>
            <a:off x="4950360" y="98280"/>
            <a:ext cx="1700640" cy="1726200"/>
          </a:xfrm>
          <a:prstGeom prst="rect">
            <a:avLst/>
          </a:prstGeom>
          <a:ln w="0">
            <a:noFill/>
          </a:ln>
        </p:spPr>
      </p:pic>
      <p:pic>
        <p:nvPicPr>
          <p:cNvPr id="89" name="" descr=""/>
          <p:cNvPicPr/>
          <p:nvPr/>
        </p:nvPicPr>
        <p:blipFill>
          <a:blip r:embed="rId3"/>
          <a:stretch/>
        </p:blipFill>
        <p:spPr>
          <a:xfrm>
            <a:off x="8290080" y="135000"/>
            <a:ext cx="1665000" cy="16650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838080" y="365040"/>
            <a:ext cx="10514520" cy="1324440"/>
          </a:xfrm>
          <a:prstGeom prst="rect">
            <a:avLst/>
          </a:prstGeom>
          <a:noFill/>
          <a:ln w="0">
            <a:noFill/>
          </a:ln>
        </p:spPr>
        <p:style>
          <a:lnRef idx="0"/>
          <a:fillRef idx="0"/>
          <a:effectRef idx="0"/>
          <a:fontRef idx="minor"/>
        </p:style>
      </p:sp>
      <p:pic>
        <p:nvPicPr>
          <p:cNvPr id="153" name="Content Placeholder 4" descr=""/>
          <p:cNvPicPr/>
          <p:nvPr/>
        </p:nvPicPr>
        <p:blipFill>
          <a:blip r:embed="rId1"/>
          <a:srcRect l="0" t="0" r="-39" b="7197"/>
          <a:stretch/>
        </p:blipFill>
        <p:spPr>
          <a:xfrm>
            <a:off x="1169280" y="0"/>
            <a:ext cx="9856080" cy="68569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838080" y="365040"/>
            <a:ext cx="10514520" cy="1324440"/>
          </a:xfrm>
          <a:prstGeom prst="rect">
            <a:avLst/>
          </a:prstGeom>
          <a:noFill/>
          <a:ln w="0">
            <a:noFill/>
          </a:ln>
        </p:spPr>
        <p:style>
          <a:lnRef idx="0"/>
          <a:fillRef idx="0"/>
          <a:effectRef idx="0"/>
          <a:fontRef idx="minor"/>
        </p:style>
      </p:sp>
      <p:sp>
        <p:nvSpPr>
          <p:cNvPr id="155" name="CustomShape 2"/>
          <p:cNvSpPr/>
          <p:nvPr/>
        </p:nvSpPr>
        <p:spPr>
          <a:xfrm>
            <a:off x="838080" y="1825560"/>
            <a:ext cx="10514520" cy="4350240"/>
          </a:xfrm>
          <a:prstGeom prst="rect">
            <a:avLst/>
          </a:prstGeom>
          <a:noFill/>
          <a:ln w="0">
            <a:noFill/>
          </a:ln>
        </p:spPr>
        <p:style>
          <a:lnRef idx="0"/>
          <a:fillRef idx="0"/>
          <a:effectRef idx="0"/>
          <a:fontRef idx="minor"/>
        </p:style>
      </p:sp>
      <p:pic>
        <p:nvPicPr>
          <p:cNvPr id="156" name="Picture 3" descr=""/>
          <p:cNvPicPr/>
          <p:nvPr/>
        </p:nvPicPr>
        <p:blipFill>
          <a:blip r:embed="rId1"/>
          <a:srcRect l="0" t="0" r="0" b="6976"/>
          <a:stretch/>
        </p:blipFill>
        <p:spPr>
          <a:xfrm>
            <a:off x="1523880" y="0"/>
            <a:ext cx="9828720" cy="6856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Lets get to know each other…</a:t>
            </a:r>
            <a:endParaRPr b="0" lang="cs-CZ" sz="4400" spc="-1" strike="noStrike">
              <a:latin typeface="Arial"/>
            </a:endParaRPr>
          </a:p>
        </p:txBody>
      </p:sp>
      <p:sp>
        <p:nvSpPr>
          <p:cNvPr id="91"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Are you </a:t>
            </a:r>
            <a:r>
              <a:rPr b="1" lang="en-US" sz="2800" spc="-1" strike="noStrike">
                <a:solidFill>
                  <a:srgbClr val="000000"/>
                </a:solidFill>
                <a:latin typeface="Calibri"/>
                <a:ea typeface="DejaVu Sans"/>
              </a:rPr>
              <a:t>familiar </a:t>
            </a:r>
            <a:r>
              <a:rPr b="0" lang="en-US" sz="2800" spc="-1" strike="noStrike">
                <a:solidFill>
                  <a:srgbClr val="000000"/>
                </a:solidFill>
                <a:latin typeface="Calibri"/>
                <a:ea typeface="DejaVu Sans"/>
              </a:rPr>
              <a:t>with the field?</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Do you </a:t>
            </a:r>
            <a:r>
              <a:rPr b="1" lang="en-US" sz="2800" spc="-1" strike="noStrike">
                <a:solidFill>
                  <a:srgbClr val="000000"/>
                </a:solidFill>
                <a:latin typeface="Calibri"/>
                <a:ea typeface="DejaVu Sans"/>
              </a:rPr>
              <a:t>work </a:t>
            </a:r>
            <a:r>
              <a:rPr b="0" lang="en-US" sz="2800" spc="-1" strike="noStrike">
                <a:solidFill>
                  <a:srgbClr val="000000"/>
                </a:solidFill>
                <a:latin typeface="Calibri"/>
                <a:ea typeface="DejaVu Sans"/>
              </a:rPr>
              <a:t>with the </a:t>
            </a:r>
            <a:r>
              <a:rPr b="1" lang="en-US" sz="2800" spc="-1" strike="noStrike">
                <a:solidFill>
                  <a:srgbClr val="000000"/>
                </a:solidFill>
                <a:latin typeface="Calibri"/>
                <a:ea typeface="DejaVu Sans"/>
              </a:rPr>
              <a:t>data </a:t>
            </a:r>
            <a:r>
              <a:rPr b="0" lang="en-US" sz="2800" spc="-1" strike="noStrike">
                <a:solidFill>
                  <a:srgbClr val="000000"/>
                </a:solidFill>
                <a:latin typeface="Calibri"/>
                <a:ea typeface="DejaVu Sans"/>
              </a:rPr>
              <a:t>somehow? </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Do you </a:t>
            </a:r>
            <a:r>
              <a:rPr b="1" lang="en-US" sz="2800" spc="-1" strike="noStrike">
                <a:solidFill>
                  <a:srgbClr val="000000"/>
                </a:solidFill>
                <a:latin typeface="Calibri"/>
                <a:ea typeface="DejaVu Sans"/>
              </a:rPr>
              <a:t>receive </a:t>
            </a:r>
            <a:r>
              <a:rPr b="0" lang="en-US" sz="2800" spc="-1" strike="noStrike">
                <a:solidFill>
                  <a:srgbClr val="000000"/>
                </a:solidFill>
                <a:latin typeface="Calibri"/>
                <a:ea typeface="DejaVu Sans"/>
              </a:rPr>
              <a:t>any </a:t>
            </a:r>
            <a:r>
              <a:rPr b="1" lang="en-US" sz="2800" spc="-1" strike="noStrike">
                <a:solidFill>
                  <a:srgbClr val="000000"/>
                </a:solidFill>
                <a:latin typeface="Calibri"/>
                <a:ea typeface="DejaVu Sans"/>
              </a:rPr>
              <a:t>outputs </a:t>
            </a:r>
            <a:r>
              <a:rPr b="0" lang="en-US" sz="2800" spc="-1" strike="noStrike">
                <a:solidFill>
                  <a:srgbClr val="000000"/>
                </a:solidFill>
                <a:latin typeface="Calibri"/>
                <a:ea typeface="DejaVu Sans"/>
              </a:rPr>
              <a:t>from the analysis?</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Do you </a:t>
            </a:r>
            <a:r>
              <a:rPr b="1" lang="en-US" sz="2800" spc="-1" strike="noStrike">
                <a:solidFill>
                  <a:srgbClr val="000000"/>
                </a:solidFill>
                <a:latin typeface="Calibri"/>
                <a:ea typeface="DejaVu Sans"/>
              </a:rPr>
              <a:t>plan </a:t>
            </a:r>
            <a:r>
              <a:rPr b="0" lang="en-US" sz="2800" spc="-1" strike="noStrike">
                <a:solidFill>
                  <a:srgbClr val="000000"/>
                </a:solidFill>
                <a:latin typeface="Calibri"/>
                <a:ea typeface="DejaVu Sans"/>
              </a:rPr>
              <a:t>to </a:t>
            </a:r>
            <a:r>
              <a:rPr b="1" lang="en-US" sz="2800" spc="-1" strike="noStrike">
                <a:solidFill>
                  <a:srgbClr val="000000"/>
                </a:solidFill>
                <a:latin typeface="Calibri"/>
                <a:ea typeface="DejaVu Sans"/>
              </a:rPr>
              <a:t>work </a:t>
            </a:r>
            <a:r>
              <a:rPr b="0" lang="en-US" sz="2800" spc="-1" strike="noStrike">
                <a:solidFill>
                  <a:srgbClr val="000000"/>
                </a:solidFill>
                <a:latin typeface="Calibri"/>
                <a:ea typeface="DejaVu Sans"/>
              </a:rPr>
              <a:t>with it?</a:t>
            </a: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Do you want to </a:t>
            </a:r>
            <a:r>
              <a:rPr b="1" lang="en-US" sz="2800" spc="-1" strike="noStrike">
                <a:solidFill>
                  <a:srgbClr val="000000"/>
                </a:solidFill>
                <a:latin typeface="Calibri"/>
                <a:ea typeface="DejaVu Sans"/>
              </a:rPr>
              <a:t>understand </a:t>
            </a:r>
            <a:r>
              <a:rPr b="0" lang="en-US" sz="2800" spc="-1" strike="noStrike">
                <a:solidFill>
                  <a:srgbClr val="000000"/>
                </a:solidFill>
                <a:latin typeface="Calibri"/>
                <a:ea typeface="DejaVu Sans"/>
              </a:rPr>
              <a:t>the </a:t>
            </a:r>
            <a:r>
              <a:rPr b="1" lang="en-US" sz="2800" spc="-1" strike="noStrike">
                <a:solidFill>
                  <a:srgbClr val="000000"/>
                </a:solidFill>
                <a:latin typeface="Calibri"/>
                <a:ea typeface="DejaVu Sans"/>
              </a:rPr>
              <a:t>outputs</a:t>
            </a:r>
            <a:r>
              <a:rPr b="0" lang="en-US" sz="2800" spc="-1" strike="noStrike">
                <a:solidFill>
                  <a:srgbClr val="000000"/>
                </a:solidFill>
                <a:latin typeface="Calibri"/>
                <a:ea typeface="DejaVu Sans"/>
              </a:rPr>
              <a:t>?</a:t>
            </a:r>
            <a:endParaRPr b="0" lang="cs-CZ" sz="2800" spc="-1" strike="noStrike">
              <a:latin typeface="Arial"/>
            </a:endParaRPr>
          </a:p>
          <a:p>
            <a:pPr>
              <a:lnSpc>
                <a:spcPct val="90000"/>
              </a:lnSpc>
              <a:buNone/>
            </a:pPr>
            <a:endParaRPr b="0" lang="cs-CZ" sz="2800" spc="-1" strike="noStrike">
              <a:latin typeface="Arial"/>
            </a:endParaRPr>
          </a:p>
          <a:p>
            <a:pPr>
              <a:lnSpc>
                <a:spcPct val="10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838080" y="292896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The course itself</a:t>
            </a:r>
            <a:endParaRPr b="0" lang="cs-CZ"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After the course you should…</a:t>
            </a:r>
            <a:endParaRPr b="0" lang="cs-CZ" sz="4400" spc="-1" strike="noStrike">
              <a:latin typeface="Arial"/>
            </a:endParaRPr>
          </a:p>
        </p:txBody>
      </p:sp>
      <p:sp>
        <p:nvSpPr>
          <p:cNvPr id="94"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1" lang="en-US" sz="2400" spc="-1" strike="noStrike">
                <a:solidFill>
                  <a:srgbClr val="000000"/>
                </a:solidFill>
                <a:latin typeface="Calibri"/>
                <a:ea typeface="DejaVu Sans"/>
              </a:rPr>
              <a:t>Know the latest NGS methods </a:t>
            </a:r>
            <a:r>
              <a:rPr b="0" lang="en-US" sz="2400" spc="-1" strike="noStrike">
                <a:solidFill>
                  <a:srgbClr val="000000"/>
                </a:solidFill>
                <a:latin typeface="Calibri"/>
                <a:ea typeface="DejaVu Sans"/>
              </a:rPr>
              <a:t>(next and third generation sequencing), their use and the type of data they produce</a:t>
            </a:r>
            <a:endParaRPr b="0" lang="cs-CZ" sz="2400" spc="-1" strike="noStrike">
              <a:latin typeface="Arial"/>
            </a:endParaRPr>
          </a:p>
          <a:p>
            <a:pPr marL="228600" indent="-227880">
              <a:lnSpc>
                <a:spcPct val="90000"/>
              </a:lnSpc>
              <a:buClr>
                <a:srgbClr val="000000"/>
              </a:buClr>
              <a:buFont typeface="Arial"/>
              <a:buChar char="•"/>
            </a:pPr>
            <a:r>
              <a:rPr b="1" lang="en-US" sz="2400" spc="-1" strike="noStrike">
                <a:solidFill>
                  <a:srgbClr val="000000"/>
                </a:solidFill>
                <a:latin typeface="Calibri"/>
                <a:ea typeface="DejaVu Sans"/>
              </a:rPr>
              <a:t>Be able to distinguish the type</a:t>
            </a:r>
            <a:r>
              <a:rPr b="0" lang="en-US" sz="2400" spc="-1" strike="noStrike">
                <a:solidFill>
                  <a:srgbClr val="000000"/>
                </a:solidFill>
                <a:latin typeface="Calibri"/>
                <a:ea typeface="DejaVu Sans"/>
              </a:rPr>
              <a:t> of method based on the data</a:t>
            </a:r>
            <a:endParaRPr b="0" lang="cs-CZ" sz="2400" spc="-1" strike="noStrike">
              <a:latin typeface="Arial"/>
            </a:endParaRPr>
          </a:p>
          <a:p>
            <a:pPr marL="228600" indent="-227880">
              <a:lnSpc>
                <a:spcPct val="90000"/>
              </a:lnSpc>
              <a:buClr>
                <a:srgbClr val="000000"/>
              </a:buClr>
              <a:buFont typeface="Arial"/>
              <a:buChar char="•"/>
            </a:pPr>
            <a:r>
              <a:rPr b="0" lang="en-US" sz="2400" spc="-1" strike="noStrike">
                <a:solidFill>
                  <a:srgbClr val="000000"/>
                </a:solidFill>
                <a:latin typeface="Calibri"/>
                <a:ea typeface="DejaVu Sans"/>
              </a:rPr>
              <a:t>Know the </a:t>
            </a:r>
            <a:r>
              <a:rPr b="1" lang="en-US" sz="2400" spc="-1" strike="noStrike">
                <a:solidFill>
                  <a:srgbClr val="000000"/>
                </a:solidFill>
                <a:latin typeface="Calibri"/>
                <a:ea typeface="DejaVu Sans"/>
              </a:rPr>
              <a:t>basic scheme </a:t>
            </a:r>
            <a:r>
              <a:rPr b="0" lang="en-US" sz="2400" spc="-1" strike="noStrike">
                <a:solidFill>
                  <a:srgbClr val="000000"/>
                </a:solidFill>
                <a:latin typeface="Calibri"/>
                <a:ea typeface="DejaVu Sans"/>
              </a:rPr>
              <a:t>of data analysis</a:t>
            </a:r>
            <a:endParaRPr b="0" lang="cs-CZ" sz="2400" spc="-1" strike="noStrike">
              <a:latin typeface="Arial"/>
            </a:endParaRPr>
          </a:p>
          <a:p>
            <a:pPr marL="228600" indent="-227880">
              <a:lnSpc>
                <a:spcPct val="90000"/>
              </a:lnSpc>
              <a:buClr>
                <a:srgbClr val="000000"/>
              </a:buClr>
              <a:buFont typeface="Arial"/>
              <a:buChar char="•"/>
            </a:pPr>
            <a:r>
              <a:rPr b="0" lang="en-US" sz="2400" spc="-1" strike="noStrike">
                <a:solidFill>
                  <a:srgbClr val="000000"/>
                </a:solidFill>
                <a:latin typeface="Calibri"/>
                <a:ea typeface="DejaVu Sans"/>
              </a:rPr>
              <a:t>Able to work with </a:t>
            </a:r>
            <a:r>
              <a:rPr b="1" lang="en-US" sz="2400" spc="-1" strike="noStrike">
                <a:solidFill>
                  <a:srgbClr val="000000"/>
                </a:solidFill>
                <a:latin typeface="Calibri"/>
                <a:ea typeface="DejaVu Sans"/>
              </a:rPr>
              <a:t>Linux</a:t>
            </a:r>
            <a:r>
              <a:rPr b="0" lang="en-US" sz="2400" spc="-1" strike="noStrike">
                <a:solidFill>
                  <a:srgbClr val="000000"/>
                </a:solidFill>
                <a:latin typeface="Calibri"/>
                <a:ea typeface="DejaVu Sans"/>
              </a:rPr>
              <a:t>, </a:t>
            </a:r>
            <a:r>
              <a:rPr b="1" lang="en-US" sz="2400" spc="-1" strike="noStrike">
                <a:solidFill>
                  <a:srgbClr val="000000"/>
                </a:solidFill>
                <a:latin typeface="Calibri"/>
                <a:ea typeface="DejaVu Sans"/>
              </a:rPr>
              <a:t>Bash</a:t>
            </a:r>
            <a:r>
              <a:rPr b="0" lang="en-US" sz="2400" spc="-1" strike="noStrike">
                <a:solidFill>
                  <a:srgbClr val="000000"/>
                </a:solidFill>
                <a:latin typeface="Calibri"/>
                <a:ea typeface="DejaVu Sans"/>
              </a:rPr>
              <a:t> and </a:t>
            </a:r>
            <a:r>
              <a:rPr b="1" lang="en-US" sz="2400" spc="-1" strike="noStrike">
                <a:solidFill>
                  <a:srgbClr val="000000"/>
                </a:solidFill>
                <a:latin typeface="Calibri"/>
                <a:ea typeface="DejaVu Sans"/>
              </a:rPr>
              <a:t>R </a:t>
            </a:r>
            <a:r>
              <a:rPr b="0" lang="en-US" sz="2400" spc="-1" strike="noStrike">
                <a:solidFill>
                  <a:srgbClr val="000000"/>
                </a:solidFill>
                <a:latin typeface="Calibri"/>
                <a:ea typeface="DejaVu Sans"/>
              </a:rPr>
              <a:t>at a level sufficient for analysis of NGS data – partially </a:t>
            </a:r>
            <a:endParaRPr b="0" lang="cs-CZ" sz="2400" spc="-1" strike="noStrike">
              <a:latin typeface="Arial"/>
            </a:endParaRPr>
          </a:p>
          <a:p>
            <a:pPr marL="228600" indent="-227880">
              <a:lnSpc>
                <a:spcPct val="90000"/>
              </a:lnSpc>
              <a:buClr>
                <a:srgbClr val="000000"/>
              </a:buClr>
              <a:buFont typeface="Arial"/>
              <a:buChar char="•"/>
            </a:pPr>
            <a:r>
              <a:rPr b="0" lang="en-US" sz="2400" spc="-1" strike="noStrike">
                <a:solidFill>
                  <a:srgbClr val="000000"/>
                </a:solidFill>
                <a:latin typeface="Calibri"/>
                <a:ea typeface="DejaVu Sans"/>
              </a:rPr>
              <a:t>Know how to </a:t>
            </a:r>
            <a:r>
              <a:rPr b="1" lang="en-US" sz="2400" spc="-1" strike="noStrike">
                <a:solidFill>
                  <a:srgbClr val="000000"/>
                </a:solidFill>
                <a:latin typeface="Calibri"/>
                <a:ea typeface="DejaVu Sans"/>
              </a:rPr>
              <a:t>select tools </a:t>
            </a:r>
            <a:r>
              <a:rPr b="0" lang="en-US" sz="2400" spc="-1" strike="noStrike">
                <a:solidFill>
                  <a:srgbClr val="000000"/>
                </a:solidFill>
                <a:latin typeface="Calibri"/>
                <a:ea typeface="DejaVu Sans"/>
              </a:rPr>
              <a:t>for data processing and apply them to real data</a:t>
            </a:r>
            <a:endParaRPr b="0" lang="cs-CZ" sz="2400" spc="-1" strike="noStrike">
              <a:latin typeface="Arial"/>
            </a:endParaRPr>
          </a:p>
          <a:p>
            <a:pPr marL="228600" indent="-227880">
              <a:lnSpc>
                <a:spcPct val="90000"/>
              </a:lnSpc>
              <a:buClr>
                <a:srgbClr val="000000"/>
              </a:buClr>
              <a:buFont typeface="Arial"/>
              <a:buChar char="•"/>
            </a:pPr>
            <a:r>
              <a:rPr b="1" lang="en-US" sz="2400" spc="-1" strike="noStrike">
                <a:solidFill>
                  <a:srgbClr val="000000"/>
                </a:solidFill>
                <a:latin typeface="Calibri"/>
                <a:ea typeface="DejaVu Sans"/>
              </a:rPr>
              <a:t>Be able to analyze NGS data </a:t>
            </a:r>
            <a:r>
              <a:rPr b="0" lang="en-US" sz="2400" spc="-1" strike="noStrike">
                <a:solidFill>
                  <a:srgbClr val="000000"/>
                </a:solidFill>
                <a:latin typeface="Calibri"/>
                <a:ea typeface="DejaVu Sans"/>
              </a:rPr>
              <a:t>starting from quality control over alignment to the detection of deferentially expressed genes (in RNA-Seq), variants (CNV with SNP), genome assembly, etc.</a:t>
            </a:r>
            <a:endParaRPr b="0" lang="cs-CZ"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Main objective:</a:t>
            </a:r>
            <a:endParaRPr b="0" lang="cs-CZ" sz="4400" spc="-1" strike="noStrike">
              <a:latin typeface="Arial"/>
            </a:endParaRPr>
          </a:p>
        </p:txBody>
      </p:sp>
      <p:sp>
        <p:nvSpPr>
          <p:cNvPr id="96"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 course is </a:t>
            </a:r>
            <a:r>
              <a:rPr b="1" lang="en-US" sz="2800" spc="-1" strike="noStrike">
                <a:solidFill>
                  <a:srgbClr val="000000"/>
                </a:solidFill>
                <a:latin typeface="Calibri"/>
                <a:ea typeface="DejaVu Sans"/>
              </a:rPr>
              <a:t>addressed </a:t>
            </a:r>
            <a:r>
              <a:rPr b="0" lang="en-US" sz="2800" spc="-1" strike="noStrike">
                <a:solidFill>
                  <a:srgbClr val="000000"/>
                </a:solidFill>
                <a:latin typeface="Calibri"/>
                <a:ea typeface="DejaVu Sans"/>
              </a:rPr>
              <a:t>to everyone who </a:t>
            </a:r>
            <a:r>
              <a:rPr b="1" lang="en-US" sz="2800" spc="-1" strike="noStrike">
                <a:solidFill>
                  <a:srgbClr val="000000"/>
                </a:solidFill>
                <a:latin typeface="Calibri"/>
                <a:ea typeface="DejaVu Sans"/>
              </a:rPr>
              <a:t>already works </a:t>
            </a:r>
            <a:r>
              <a:rPr b="0" lang="en-US" sz="2800" spc="-1" strike="noStrike">
                <a:solidFill>
                  <a:srgbClr val="000000"/>
                </a:solidFill>
                <a:latin typeface="Calibri"/>
                <a:ea typeface="DejaVu Sans"/>
              </a:rPr>
              <a:t>with or </a:t>
            </a:r>
            <a:r>
              <a:rPr b="1" lang="en-US" sz="2800" spc="-1" strike="noStrike">
                <a:solidFill>
                  <a:srgbClr val="000000"/>
                </a:solidFill>
                <a:latin typeface="Calibri"/>
                <a:ea typeface="DejaVu Sans"/>
              </a:rPr>
              <a:t>plans to work </a:t>
            </a:r>
            <a:r>
              <a:rPr b="0" lang="en-US" sz="2800" spc="-1" strike="noStrike">
                <a:solidFill>
                  <a:srgbClr val="000000"/>
                </a:solidFill>
                <a:latin typeface="Calibri"/>
                <a:ea typeface="DejaVu Sans"/>
              </a:rPr>
              <a:t>with the NGS data, wants to learn something new from the field or wants to understand the data/outputs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The </a:t>
            </a:r>
            <a:r>
              <a:rPr b="1" lang="en-US" sz="2800" spc="-1" strike="noStrike">
                <a:solidFill>
                  <a:srgbClr val="000000"/>
                </a:solidFill>
                <a:latin typeface="Calibri"/>
                <a:ea typeface="DejaVu Sans"/>
              </a:rPr>
              <a:t>lectures will explain </a:t>
            </a:r>
            <a:r>
              <a:rPr b="0" lang="en-US" sz="2800" spc="-1" strike="noStrike">
                <a:solidFill>
                  <a:srgbClr val="000000"/>
                </a:solidFill>
                <a:latin typeface="Calibri"/>
                <a:ea typeface="DejaVu Sans"/>
              </a:rPr>
              <a:t>you </a:t>
            </a:r>
            <a:r>
              <a:rPr b="1" lang="en-US" sz="2800" spc="-1" strike="noStrike">
                <a:solidFill>
                  <a:srgbClr val="000000"/>
                </a:solidFill>
                <a:latin typeface="Calibri"/>
                <a:ea typeface="DejaVu Sans"/>
              </a:rPr>
              <a:t>the basics </a:t>
            </a:r>
            <a:r>
              <a:rPr b="0" lang="en-US" sz="2800" spc="-1" strike="noStrike">
                <a:solidFill>
                  <a:srgbClr val="000000"/>
                </a:solidFill>
                <a:latin typeface="Calibri"/>
                <a:ea typeface="DejaVu Sans"/>
              </a:rPr>
              <a:t>and show you </a:t>
            </a:r>
            <a:r>
              <a:rPr b="1" lang="en-US" sz="2800" spc="-1" strike="noStrike">
                <a:solidFill>
                  <a:srgbClr val="000000"/>
                </a:solidFill>
                <a:latin typeface="Calibri"/>
                <a:ea typeface="DejaVu Sans"/>
              </a:rPr>
              <a:t>examples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You will need to</a:t>
            </a:r>
            <a:r>
              <a:rPr b="1" lang="en-US" sz="2800" spc="-1" strike="noStrike">
                <a:solidFill>
                  <a:srgbClr val="000000"/>
                </a:solidFill>
                <a:latin typeface="Calibri"/>
                <a:ea typeface="DejaVu Sans"/>
              </a:rPr>
              <a:t> study/exercise some extra</a:t>
            </a:r>
            <a:r>
              <a:rPr b="0" lang="en-US" sz="2800" spc="-1" strike="noStrike">
                <a:solidFill>
                  <a:srgbClr val="000000"/>
                </a:solidFill>
                <a:latin typeface="Calibri"/>
                <a:ea typeface="DejaVu Sans"/>
              </a:rPr>
              <a:t> to get </a:t>
            </a:r>
            <a:r>
              <a:rPr b="1" lang="en-US" sz="2800" spc="-1" strike="noStrike">
                <a:solidFill>
                  <a:srgbClr val="000000"/>
                </a:solidFill>
                <a:latin typeface="Calibri"/>
                <a:ea typeface="DejaVu Sans"/>
              </a:rPr>
              <a:t>better</a:t>
            </a:r>
            <a:r>
              <a:rPr b="0" lang="en-US" sz="2800" spc="-1" strike="noStrike">
                <a:solidFill>
                  <a:srgbClr val="000000"/>
                </a:solidFill>
                <a:latin typeface="Calibri"/>
                <a:ea typeface="DejaVu Sans"/>
              </a:rPr>
              <a:t> </a:t>
            </a:r>
            <a:r>
              <a:rPr b="1" lang="en-US" sz="2800" spc="-1" strike="noStrike">
                <a:solidFill>
                  <a:srgbClr val="000000"/>
                </a:solidFill>
                <a:latin typeface="Calibri"/>
                <a:ea typeface="DejaVu Sans"/>
              </a:rPr>
              <a:t>understanding</a:t>
            </a:r>
            <a:r>
              <a:rPr b="0" lang="en-US" sz="2800" spc="-1" strike="noStrike">
                <a:solidFill>
                  <a:srgbClr val="000000"/>
                </a:solidFill>
                <a:latin typeface="Calibri"/>
                <a:ea typeface="DejaVu Sans"/>
              </a:rPr>
              <a:t> of the process</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During</a:t>
            </a:r>
            <a:r>
              <a:rPr b="1" lang="en-US" sz="2800" spc="-1" strike="noStrike">
                <a:solidFill>
                  <a:srgbClr val="000000"/>
                </a:solidFill>
                <a:latin typeface="Calibri"/>
                <a:ea typeface="DejaVu Sans"/>
              </a:rPr>
              <a:t> the course, </a:t>
            </a:r>
            <a:r>
              <a:rPr b="0" lang="en-US" sz="2800" spc="-1" strike="noStrike">
                <a:solidFill>
                  <a:srgbClr val="000000"/>
                </a:solidFill>
                <a:latin typeface="Calibri"/>
                <a:ea typeface="DejaVu Sans"/>
              </a:rPr>
              <a:t>there will be possibility to </a:t>
            </a:r>
            <a:r>
              <a:rPr b="1" lang="en-US" sz="2800" spc="-1" strike="noStrike">
                <a:solidFill>
                  <a:srgbClr val="000000"/>
                </a:solidFill>
                <a:latin typeface="Calibri"/>
                <a:ea typeface="DejaVu Sans"/>
              </a:rPr>
              <a:t>you can discuss your own data analysis</a:t>
            </a:r>
            <a:r>
              <a:rPr b="0" lang="en-US" sz="2800" spc="-1" strike="noStrike">
                <a:solidFill>
                  <a:srgbClr val="000000"/>
                </a:solidFill>
                <a:latin typeface="Calibri"/>
                <a:ea typeface="DejaVu Sans"/>
              </a:rPr>
              <a:t> (if any)</a:t>
            </a:r>
            <a:endParaRPr b="0" lang="cs-CZ"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Content of the course </a:t>
            </a:r>
            <a:endParaRPr b="0" lang="cs-CZ" sz="4400" spc="-1" strike="noStrike">
              <a:latin typeface="Arial"/>
            </a:endParaRPr>
          </a:p>
        </p:txBody>
      </p:sp>
      <p:sp>
        <p:nvSpPr>
          <p:cNvPr id="98" name="CustomShape 2"/>
          <p:cNvSpPr/>
          <p:nvPr/>
        </p:nvSpPr>
        <p:spPr>
          <a:xfrm>
            <a:off x="838080" y="168984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1800" spc="-1" strike="noStrike">
                <a:solidFill>
                  <a:srgbClr val="000000"/>
                </a:solidFill>
                <a:latin typeface="Calibri"/>
                <a:ea typeface="DejaVu Sans"/>
              </a:rPr>
              <a:t>We will </a:t>
            </a:r>
            <a:r>
              <a:rPr b="1" lang="en-US" sz="1800" spc="-1" strike="noStrike">
                <a:solidFill>
                  <a:srgbClr val="000000"/>
                </a:solidFill>
                <a:latin typeface="Calibri"/>
                <a:ea typeface="DejaVu Sans"/>
              </a:rPr>
              <a:t>not cover all topics </a:t>
            </a:r>
            <a:r>
              <a:rPr b="0" lang="en-US" sz="1800" spc="-1" strike="noStrike">
                <a:solidFill>
                  <a:srgbClr val="000000"/>
                </a:solidFill>
                <a:latin typeface="Calibri"/>
                <a:ea typeface="DejaVu Sans"/>
              </a:rPr>
              <a:t>in the NGS field –simply there is </a:t>
            </a:r>
            <a:r>
              <a:rPr b="1" lang="en-US" sz="1800" spc="-1" strike="noStrike">
                <a:solidFill>
                  <a:srgbClr val="000000"/>
                </a:solidFill>
                <a:latin typeface="Calibri"/>
                <a:ea typeface="DejaVu Sans"/>
              </a:rPr>
              <a:t>not enough time</a:t>
            </a:r>
            <a:endParaRPr b="0" lang="cs-CZ" sz="1800" spc="-1" strike="noStrike">
              <a:latin typeface="Arial"/>
            </a:endParaRPr>
          </a:p>
          <a:p>
            <a:pPr>
              <a:lnSpc>
                <a:spcPct val="90000"/>
              </a:lnSpc>
              <a:buNone/>
            </a:pP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We will provide you with </a:t>
            </a:r>
            <a:r>
              <a:rPr b="1" lang="en-US" sz="1800" spc="-1" strike="noStrike">
                <a:solidFill>
                  <a:srgbClr val="000000"/>
                </a:solidFill>
                <a:latin typeface="Calibri"/>
                <a:ea typeface="DejaVu Sans"/>
              </a:rPr>
              <a:t>solid basics of NGS data analysis </a:t>
            </a:r>
            <a:r>
              <a:rPr b="0" lang="en-US" sz="1800" spc="-1" strike="noStrike">
                <a:solidFill>
                  <a:srgbClr val="000000"/>
                </a:solidFill>
                <a:latin typeface="Calibri"/>
                <a:ea typeface="DejaVu Sans"/>
              </a:rPr>
              <a:t>that will allow you to </a:t>
            </a:r>
            <a:r>
              <a:rPr b="1" lang="en-US" sz="1800" spc="-1" strike="noStrike">
                <a:solidFill>
                  <a:srgbClr val="000000"/>
                </a:solidFill>
                <a:latin typeface="Calibri"/>
                <a:ea typeface="DejaVu Sans"/>
              </a:rPr>
              <a:t>easily extend </a:t>
            </a:r>
            <a:r>
              <a:rPr b="0" lang="en-US" sz="1800" spc="-1" strike="noStrike">
                <a:solidFill>
                  <a:srgbClr val="000000"/>
                </a:solidFill>
                <a:latin typeface="Calibri"/>
                <a:ea typeface="DejaVu Sans"/>
              </a:rPr>
              <a:t>to almost </a:t>
            </a:r>
            <a:r>
              <a:rPr b="1" lang="en-US" sz="1800" spc="-1" strike="noStrike">
                <a:solidFill>
                  <a:srgbClr val="000000"/>
                </a:solidFill>
                <a:latin typeface="Calibri"/>
                <a:ea typeface="DejaVu Sans"/>
              </a:rPr>
              <a:t>any </a:t>
            </a:r>
            <a:r>
              <a:rPr b="0" lang="en-US" sz="1800" spc="-1" strike="noStrike">
                <a:solidFill>
                  <a:srgbClr val="000000"/>
                </a:solidFill>
                <a:latin typeface="Calibri"/>
                <a:ea typeface="DejaVu Sans"/>
              </a:rPr>
              <a:t>NGS </a:t>
            </a:r>
            <a:r>
              <a:rPr b="1" lang="en-US" sz="1800" spc="-1" strike="noStrike">
                <a:solidFill>
                  <a:srgbClr val="000000"/>
                </a:solidFill>
                <a:latin typeface="Calibri"/>
                <a:ea typeface="DejaVu Sans"/>
              </a:rPr>
              <a:t>application </a:t>
            </a:r>
            <a:r>
              <a:rPr b="0" lang="en-US" sz="1800" spc="-1" strike="noStrike">
                <a:solidFill>
                  <a:srgbClr val="000000"/>
                </a:solidFill>
                <a:latin typeface="Calibri"/>
                <a:ea typeface="DejaVu Sans"/>
              </a:rPr>
              <a:t>and data types and to </a:t>
            </a:r>
            <a:r>
              <a:rPr b="1" lang="en-US" sz="1800" spc="-1" strike="noStrike">
                <a:solidFill>
                  <a:srgbClr val="000000"/>
                </a:solidFill>
                <a:latin typeface="Calibri"/>
                <a:ea typeface="DejaVu Sans"/>
              </a:rPr>
              <a:t>work </a:t>
            </a:r>
            <a:r>
              <a:rPr b="0" lang="en-US" sz="1800" spc="-1" strike="noStrike">
                <a:solidFill>
                  <a:srgbClr val="000000"/>
                </a:solidFill>
                <a:latin typeface="Calibri"/>
                <a:ea typeface="DejaVu Sans"/>
              </a:rPr>
              <a:t>with the </a:t>
            </a:r>
            <a:r>
              <a:rPr b="1" lang="en-US" sz="1800" spc="-1" strike="noStrike">
                <a:solidFill>
                  <a:srgbClr val="000000"/>
                </a:solidFill>
                <a:latin typeface="Calibri"/>
                <a:ea typeface="DejaVu Sans"/>
              </a:rPr>
              <a:t>data</a:t>
            </a:r>
            <a:endParaRPr b="0" lang="cs-CZ" sz="1800" spc="-1" strike="noStrike">
              <a:latin typeface="Arial"/>
            </a:endParaRPr>
          </a:p>
          <a:p>
            <a:pPr>
              <a:lnSpc>
                <a:spcPct val="90000"/>
              </a:lnSpc>
              <a:buNone/>
            </a:pP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We will give you </a:t>
            </a:r>
            <a:r>
              <a:rPr b="1" lang="en-US" sz="1800" spc="-1" strike="noStrike">
                <a:solidFill>
                  <a:srgbClr val="000000"/>
                </a:solidFill>
                <a:latin typeface="Calibri"/>
                <a:ea typeface="DejaVu Sans"/>
              </a:rPr>
              <a:t>hints </a:t>
            </a:r>
            <a:r>
              <a:rPr b="0" lang="en-US" sz="1800" spc="-1" strike="noStrike">
                <a:solidFill>
                  <a:srgbClr val="000000"/>
                </a:solidFill>
                <a:latin typeface="Calibri"/>
                <a:ea typeface="DejaVu Sans"/>
              </a:rPr>
              <a:t>where to </a:t>
            </a:r>
            <a:r>
              <a:rPr b="1" lang="en-US" sz="1800" spc="-1" strike="noStrike">
                <a:solidFill>
                  <a:srgbClr val="000000"/>
                </a:solidFill>
                <a:latin typeface="Calibri"/>
                <a:ea typeface="DejaVu Sans"/>
              </a:rPr>
              <a:t>look</a:t>
            </a:r>
            <a:r>
              <a:rPr b="0" lang="en-US" sz="1800" spc="-1" strike="noStrike">
                <a:solidFill>
                  <a:srgbClr val="000000"/>
                </a:solidFill>
                <a:latin typeface="Calibri"/>
                <a:ea typeface="DejaVu Sans"/>
              </a:rPr>
              <a:t>, what to </a:t>
            </a:r>
            <a:r>
              <a:rPr b="1" lang="en-US" sz="1800" spc="-1" strike="noStrike">
                <a:solidFill>
                  <a:srgbClr val="000000"/>
                </a:solidFill>
                <a:latin typeface="Calibri"/>
                <a:ea typeface="DejaVu Sans"/>
              </a:rPr>
              <a:t>look for</a:t>
            </a:r>
            <a:r>
              <a:rPr b="0" lang="en-US" sz="1800" spc="-1" strike="noStrike">
                <a:solidFill>
                  <a:srgbClr val="000000"/>
                </a:solidFill>
                <a:latin typeface="Calibri"/>
                <a:ea typeface="DejaVu Sans"/>
              </a:rPr>
              <a:t>, what to </a:t>
            </a:r>
            <a:r>
              <a:rPr b="1" lang="en-US" sz="1800" spc="-1" strike="noStrike">
                <a:solidFill>
                  <a:srgbClr val="000000"/>
                </a:solidFill>
                <a:latin typeface="Calibri"/>
                <a:ea typeface="DejaVu Sans"/>
              </a:rPr>
              <a:t>study </a:t>
            </a:r>
            <a:r>
              <a:rPr b="0" lang="en-US" sz="1800" spc="-1" strike="noStrike">
                <a:solidFill>
                  <a:srgbClr val="000000"/>
                </a:solidFill>
                <a:latin typeface="Calibri"/>
                <a:ea typeface="DejaVu Sans"/>
              </a:rPr>
              <a:t>and how to </a:t>
            </a:r>
            <a:r>
              <a:rPr b="1" lang="en-US" sz="1800" spc="-1" strike="noStrike">
                <a:solidFill>
                  <a:srgbClr val="000000"/>
                </a:solidFill>
                <a:latin typeface="Calibri"/>
                <a:ea typeface="DejaVu Sans"/>
              </a:rPr>
              <a:t>think </a:t>
            </a:r>
            <a:r>
              <a:rPr b="0" lang="en-US" sz="1800" spc="-1" strike="noStrike">
                <a:solidFill>
                  <a:srgbClr val="000000"/>
                </a:solidFill>
                <a:latin typeface="Calibri"/>
                <a:ea typeface="DejaVu Sans"/>
              </a:rPr>
              <a:t>about the data</a:t>
            </a:r>
            <a:endParaRPr b="0" lang="cs-CZ" sz="1800" spc="-1" strike="noStrike">
              <a:latin typeface="Arial"/>
            </a:endParaRPr>
          </a:p>
          <a:p>
            <a:pPr>
              <a:lnSpc>
                <a:spcPct val="90000"/>
              </a:lnSpc>
              <a:buNone/>
            </a:pPr>
            <a:endParaRPr b="0" lang="cs-CZ" sz="1800" spc="-1" strike="noStrike">
              <a:latin typeface="Arial"/>
            </a:endParaRPr>
          </a:p>
          <a:p>
            <a:pPr marL="228600" indent="-227880">
              <a:lnSpc>
                <a:spcPct val="90000"/>
              </a:lnSpc>
              <a:buClr>
                <a:srgbClr val="000000"/>
              </a:buClr>
              <a:buFont typeface="Arial"/>
              <a:buChar char="•"/>
            </a:pPr>
            <a:r>
              <a:rPr b="0" lang="en-US" sz="1800" spc="-1" strike="noStrike">
                <a:solidFill>
                  <a:srgbClr val="000000"/>
                </a:solidFill>
                <a:latin typeface="Calibri"/>
                <a:ea typeface="DejaVu Sans"/>
              </a:rPr>
              <a:t>At the beginning we will cover the </a:t>
            </a:r>
            <a:r>
              <a:rPr b="1" lang="en-US" sz="1800" spc="-1" strike="noStrike">
                <a:solidFill>
                  <a:srgbClr val="000000"/>
                </a:solidFill>
                <a:latin typeface="Calibri"/>
                <a:ea typeface="DejaVu Sans"/>
              </a:rPr>
              <a:t>biology background </a:t>
            </a:r>
            <a:r>
              <a:rPr b="0" lang="en-US" sz="1800" spc="-1" strike="noStrike">
                <a:solidFill>
                  <a:srgbClr val="000000"/>
                </a:solidFill>
                <a:latin typeface="Calibri"/>
                <a:ea typeface="DejaVu Sans"/>
              </a:rPr>
              <a:t>and also do the </a:t>
            </a:r>
            <a:r>
              <a:rPr b="1" lang="en-US" sz="1800" spc="-1" strike="noStrike">
                <a:solidFill>
                  <a:srgbClr val="000000"/>
                </a:solidFill>
                <a:latin typeface="Calibri"/>
                <a:ea typeface="DejaVu Sans"/>
              </a:rPr>
              <a:t>revision of your knowledge </a:t>
            </a:r>
            <a:r>
              <a:rPr b="0" lang="en-US" sz="1800" spc="-1" strike="noStrike">
                <a:solidFill>
                  <a:srgbClr val="000000"/>
                </a:solidFill>
                <a:latin typeface="Calibri"/>
                <a:ea typeface="DejaVu Sans"/>
              </a:rPr>
              <a:t>in the </a:t>
            </a:r>
            <a:r>
              <a:rPr b="1" lang="en-US" sz="1800" spc="-1" strike="noStrike">
                <a:solidFill>
                  <a:srgbClr val="000000"/>
                </a:solidFill>
                <a:latin typeface="Calibri"/>
                <a:ea typeface="DejaVu Sans"/>
              </a:rPr>
              <a:t>biology/molecular biology </a:t>
            </a:r>
            <a:r>
              <a:rPr b="0" lang="en-US" sz="1800" spc="-1" strike="noStrike">
                <a:solidFill>
                  <a:srgbClr val="000000"/>
                </a:solidFill>
                <a:latin typeface="Calibri"/>
                <a:ea typeface="DejaVu Sans"/>
              </a:rPr>
              <a:t>field – necessary for correct understanding of the NGS</a:t>
            </a:r>
            <a:endParaRPr b="0" lang="cs-CZ" sz="1800" spc="-1" strike="noStrike">
              <a:latin typeface="Arial"/>
            </a:endParaRPr>
          </a:p>
          <a:p>
            <a:pPr>
              <a:lnSpc>
                <a:spcPct val="90000"/>
              </a:lnSpc>
              <a:buNone/>
            </a:pPr>
            <a:endParaRPr b="0" lang="cs-CZ"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838080" y="365040"/>
            <a:ext cx="10514520" cy="132444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Let’s check the prerequisites</a:t>
            </a:r>
            <a:endParaRPr b="0" lang="cs-CZ" sz="4400" spc="-1" strike="noStrike">
              <a:latin typeface="Arial"/>
            </a:endParaRPr>
          </a:p>
        </p:txBody>
      </p:sp>
      <p:sp>
        <p:nvSpPr>
          <p:cNvPr id="100" name="CustomShape 2"/>
          <p:cNvSpPr/>
          <p:nvPr/>
        </p:nvSpPr>
        <p:spPr>
          <a:xfrm>
            <a:off x="838080" y="1825560"/>
            <a:ext cx="10514520" cy="435024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Knowledge of </a:t>
            </a:r>
            <a:r>
              <a:rPr b="1" lang="en-US" sz="2800" spc="-1" strike="noStrike">
                <a:solidFill>
                  <a:srgbClr val="000000"/>
                </a:solidFill>
                <a:latin typeface="Calibri"/>
                <a:ea typeface="DejaVu Sans"/>
              </a:rPr>
              <a:t>molecular biology</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At least a </a:t>
            </a:r>
            <a:r>
              <a:rPr b="1" lang="en-US" sz="2800" spc="-1" strike="noStrike">
                <a:solidFill>
                  <a:srgbClr val="000000"/>
                </a:solidFill>
                <a:latin typeface="Calibri"/>
                <a:ea typeface="DejaVu Sans"/>
              </a:rPr>
              <a:t>basic knowledge </a:t>
            </a:r>
            <a:r>
              <a:rPr b="0" lang="en-US" sz="2800" spc="-1" strike="noStrike">
                <a:solidFill>
                  <a:srgbClr val="000000"/>
                </a:solidFill>
                <a:latin typeface="Calibri"/>
                <a:ea typeface="DejaVu Sans"/>
              </a:rPr>
              <a:t>of work with </a:t>
            </a:r>
            <a:r>
              <a:rPr b="1" lang="en-US" sz="2800" spc="-1" strike="noStrike">
                <a:solidFill>
                  <a:srgbClr val="000000"/>
                </a:solidFill>
                <a:latin typeface="Calibri"/>
                <a:ea typeface="DejaVu Sans"/>
              </a:rPr>
              <a:t>Linux </a:t>
            </a:r>
            <a:r>
              <a:rPr b="0" lang="en-US" sz="2800" spc="-1" strike="noStrike">
                <a:solidFill>
                  <a:srgbClr val="000000"/>
                </a:solidFill>
                <a:latin typeface="Calibri"/>
                <a:ea typeface="DejaVu Sans"/>
              </a:rPr>
              <a:t>system</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Basic </a:t>
            </a:r>
            <a:r>
              <a:rPr b="0" lang="en-US" sz="2800" spc="-1" strike="noStrike">
                <a:solidFill>
                  <a:srgbClr val="000000"/>
                </a:solidFill>
                <a:latin typeface="Calibri"/>
                <a:ea typeface="DejaVu Sans"/>
              </a:rPr>
              <a:t>knowledge of </a:t>
            </a:r>
            <a:r>
              <a:rPr b="1" lang="en-US" sz="2800" spc="-1" strike="noStrike">
                <a:solidFill>
                  <a:srgbClr val="000000"/>
                </a:solidFill>
                <a:latin typeface="Calibri"/>
                <a:ea typeface="DejaVu Sans"/>
              </a:rPr>
              <a:t>R and statistics </a:t>
            </a:r>
            <a:r>
              <a:rPr b="0" lang="en-US" sz="2800" spc="-1" strike="noStrike">
                <a:solidFill>
                  <a:srgbClr val="000000"/>
                </a:solidFill>
                <a:latin typeface="Calibri"/>
                <a:ea typeface="DejaVu Sans"/>
              </a:rPr>
              <a:t>is an </a:t>
            </a:r>
            <a:r>
              <a:rPr b="1" lang="en-US" sz="2800" spc="-1" strike="noStrike">
                <a:solidFill>
                  <a:srgbClr val="000000"/>
                </a:solidFill>
                <a:latin typeface="Calibri"/>
                <a:ea typeface="DejaVu Sans"/>
              </a:rPr>
              <a:t>advantage</a:t>
            </a:r>
            <a:endParaRPr b="0" lang="cs-CZ" sz="2800" spc="-1" strike="noStrike">
              <a:latin typeface="Arial"/>
            </a:endParaRPr>
          </a:p>
          <a:p>
            <a:pPr>
              <a:lnSpc>
                <a:spcPct val="90000"/>
              </a:lnSpc>
              <a:buNone/>
            </a:pPr>
            <a:endParaRPr b="0" lang="cs-CZ" sz="2800" spc="-1" strike="noStrike">
              <a:latin typeface="Arial"/>
            </a:endParaRPr>
          </a:p>
          <a:p>
            <a:pPr marL="228600" indent="-227880">
              <a:lnSpc>
                <a:spcPct val="90000"/>
              </a:lnSpc>
              <a:buClr>
                <a:srgbClr val="000000"/>
              </a:buClr>
              <a:buFont typeface="Arial"/>
              <a:buChar char="•"/>
            </a:pPr>
            <a:r>
              <a:rPr b="1" lang="en-US" sz="2800" spc="-1" strike="noStrike">
                <a:solidFill>
                  <a:srgbClr val="000000"/>
                </a:solidFill>
                <a:latin typeface="Calibri"/>
                <a:ea typeface="DejaVu Sans"/>
              </a:rPr>
              <a:t>Basic programming </a:t>
            </a:r>
            <a:r>
              <a:rPr b="0" lang="en-US" sz="2800" spc="-1" strike="noStrike">
                <a:solidFill>
                  <a:srgbClr val="000000"/>
                </a:solidFill>
                <a:latin typeface="Calibri"/>
                <a:ea typeface="DejaVu Sans"/>
              </a:rPr>
              <a:t>knowledge is an </a:t>
            </a:r>
            <a:r>
              <a:rPr b="1" lang="en-US" sz="2800" spc="-1" strike="noStrike">
                <a:solidFill>
                  <a:srgbClr val="000000"/>
                </a:solidFill>
                <a:latin typeface="Calibri"/>
                <a:ea typeface="DejaVu Sans"/>
              </a:rPr>
              <a:t>advantage</a:t>
            </a:r>
            <a:endParaRPr b="0" lang="cs-CZ" sz="2800" spc="-1" strike="noStrike">
              <a:latin typeface="Arial"/>
            </a:endParaRPr>
          </a:p>
          <a:p>
            <a:pPr>
              <a:lnSpc>
                <a:spcPct val="90000"/>
              </a:lnSpc>
              <a:buNone/>
            </a:pPr>
            <a:endParaRPr b="0" lang="cs-CZ"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253</TotalTime>
  <Application>LibreOffice/7.2.7.2$Linux_X86_64 LibreOffice_project/20$Build-2</Application>
  <AppVersion>15.0000</AppVersion>
  <Words>1869</Words>
  <Paragraphs>173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2015-09-21T11:44:29Z</dcterms:created>
  <dc:creator>jan</dc:creator>
  <dc:description/>
  <dc:language>en-US</dc:language>
  <cp:lastModifiedBy/>
  <dcterms:modified xsi:type="dcterms:W3CDTF">2022-09-14T08:33:38Z</dcterms:modified>
  <cp:revision>68</cp:revision>
  <dc:subject/>
  <dc:title>Bi5444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5</vt:i4>
  </property>
  <property fmtid="{D5CDD505-2E9C-101B-9397-08002B2CF9AE}" pid="7" name="PresentationFormat">
    <vt:lpwstr>Widescreen</vt:lpwstr>
  </property>
  <property fmtid="{D5CDD505-2E9C-101B-9397-08002B2CF9AE}" pid="8" name="ScaleCrop">
    <vt:bool>0</vt:bool>
  </property>
  <property fmtid="{D5CDD505-2E9C-101B-9397-08002B2CF9AE}" pid="9" name="ShareDoc">
    <vt:bool>0</vt:bool>
  </property>
  <property fmtid="{D5CDD505-2E9C-101B-9397-08002B2CF9AE}" pid="10" name="Slides">
    <vt:i4>31</vt:i4>
  </property>
</Properties>
</file>