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8" r:id="rId3"/>
    <p:sldId id="300" r:id="rId4"/>
    <p:sldId id="277" r:id="rId5"/>
    <p:sldId id="301" r:id="rId6"/>
    <p:sldId id="310" r:id="rId7"/>
    <p:sldId id="266" r:id="rId8"/>
    <p:sldId id="461" r:id="rId9"/>
    <p:sldId id="462" r:id="rId10"/>
    <p:sldId id="471" r:id="rId11"/>
    <p:sldId id="539" r:id="rId12"/>
    <p:sldId id="469" r:id="rId13"/>
    <p:sldId id="470" r:id="rId14"/>
    <p:sldId id="269" r:id="rId15"/>
    <p:sldId id="502" r:id="rId16"/>
    <p:sldId id="315" r:id="rId17"/>
    <p:sldId id="274" r:id="rId18"/>
    <p:sldId id="538" r:id="rId19"/>
    <p:sldId id="275" r:id="rId20"/>
    <p:sldId id="473" r:id="rId21"/>
    <p:sldId id="474" r:id="rId22"/>
    <p:sldId id="276" r:id="rId23"/>
    <p:sldId id="278" r:id="rId24"/>
    <p:sldId id="475" r:id="rId25"/>
    <p:sldId id="279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15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6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5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6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69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9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75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43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7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36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78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89E3F-10A6-48E6-A489-C6B2D1177D83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8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57350" y="1131888"/>
            <a:ext cx="9144000" cy="2387600"/>
          </a:xfrm>
        </p:spPr>
        <p:txBody>
          <a:bodyPr/>
          <a:lstStyle/>
          <a:p>
            <a:r>
              <a:rPr lang="cs-CZ" dirty="0"/>
              <a:t>Pokročilá historická geologie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1 Sekvenční stratigrafie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007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4"/>
    </mc:Choice>
    <mc:Fallback xmlns="">
      <p:transition spd="slow" advTm="201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99232" y="0"/>
            <a:ext cx="11817752" cy="267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dirty="0"/>
            </a:br>
            <a:r>
              <a:rPr lang="cs-CZ" sz="3300" b="1" dirty="0"/>
              <a:t>Povrch záplavy  - </a:t>
            </a:r>
            <a:r>
              <a:rPr lang="cs-CZ" sz="2500" dirty="0"/>
              <a:t>málo mocná část parasekvence/sekvence s transgresním/</a:t>
            </a:r>
            <a:r>
              <a:rPr lang="cs-CZ" sz="2500" dirty="0" err="1"/>
              <a:t>retrogradačním</a:t>
            </a:r>
            <a:r>
              <a:rPr lang="cs-CZ" sz="2500" dirty="0"/>
              <a:t> charakterem) </a:t>
            </a:r>
            <a:br>
              <a:rPr lang="cs-CZ" sz="2500" dirty="0"/>
            </a:br>
            <a:br>
              <a:rPr lang="en-GB" sz="2800" dirty="0"/>
            </a:br>
            <a:r>
              <a:rPr lang="cs-CZ" sz="2500" dirty="0"/>
              <a:t> </a:t>
            </a:r>
            <a:br>
              <a:rPr lang="cs-CZ" dirty="0"/>
            </a:br>
            <a:endParaRPr lang="en-GB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12910" y="1951329"/>
            <a:ext cx="11579090" cy="3978954"/>
          </a:xfrm>
        </p:spPr>
        <p:txBody>
          <a:bodyPr>
            <a:normAutofit/>
          </a:bodyPr>
          <a:lstStyle/>
          <a:p>
            <a:r>
              <a:rPr lang="cs-CZ" sz="2800" i="1" dirty="0"/>
              <a:t>Transgresní část sekvence bývá málo mocná protože: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- při prohlubování probíhá transport materiálu vlnovou činností na vnitřním šelfu do pevniny </a:t>
            </a:r>
            <a:br>
              <a:rPr lang="cs-CZ" sz="2800" dirty="0"/>
            </a:br>
            <a:r>
              <a:rPr lang="cs-CZ" sz="2800" dirty="0"/>
              <a:t>	- sediment je zadržován v úzkém pásu v </a:t>
            </a:r>
            <a:r>
              <a:rPr lang="cs-CZ" sz="2800" dirty="0" err="1"/>
              <a:t>nejproximálnějším</a:t>
            </a:r>
            <a:r>
              <a:rPr lang="cs-CZ" sz="2800" dirty="0"/>
              <a:t> prostředí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- zvýšení erozní báze fluviálních systémů – nízký gradient - slabší přínos materiálu z pevniny do pánve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- rychlé prohloubení při skokové </a:t>
            </a:r>
            <a:r>
              <a:rPr lang="cs-CZ" sz="2800" dirty="0" err="1"/>
              <a:t>subsidenci</a:t>
            </a:r>
            <a:r>
              <a:rPr lang="cs-CZ" sz="2800" dirty="0"/>
              <a:t> na zlomu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2845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88"/>
    </mc:Choice>
    <mc:Fallback xmlns="">
      <p:transition spd="slow" advTm="1297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98937"/>
            <a:ext cx="9165992" cy="62590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74248" y="613899"/>
            <a:ext cx="383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Deltová parasekvence</a:t>
            </a:r>
          </a:p>
        </p:txBody>
      </p:sp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374248" y="89628"/>
            <a:ext cx="11817752" cy="755104"/>
          </a:xfrm>
        </p:spPr>
        <p:txBody>
          <a:bodyPr>
            <a:normAutofit/>
          </a:bodyPr>
          <a:lstStyle/>
          <a:p>
            <a:r>
              <a:rPr lang="cs-CZ" sz="3600" b="1" dirty="0"/>
              <a:t>Příklady parasekvencí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531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12"/>
    </mc:Choice>
    <mc:Fallback xmlns="">
      <p:transition spd="slow" advTm="6781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78" y="484403"/>
            <a:ext cx="8886421" cy="628396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74248" y="682655"/>
            <a:ext cx="2964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Plážová parasekvence</a:t>
            </a:r>
          </a:p>
        </p:txBody>
      </p:sp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374248" y="89628"/>
            <a:ext cx="11817752" cy="755104"/>
          </a:xfrm>
        </p:spPr>
        <p:txBody>
          <a:bodyPr>
            <a:normAutofit/>
          </a:bodyPr>
          <a:lstStyle/>
          <a:p>
            <a:r>
              <a:rPr lang="cs-CZ" sz="3600" b="1" dirty="0"/>
              <a:t>Příklady parasekvencí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198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12"/>
    </mc:Choice>
    <mc:Fallback xmlns="">
      <p:transition spd="slow" advTm="6781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565537"/>
            <a:ext cx="9054282" cy="6190864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81330" y="-49092"/>
            <a:ext cx="11817752" cy="755104"/>
          </a:xfrm>
        </p:spPr>
        <p:txBody>
          <a:bodyPr>
            <a:normAutofit/>
          </a:bodyPr>
          <a:lstStyle/>
          <a:p>
            <a:r>
              <a:rPr lang="cs-CZ" sz="3600" b="1" dirty="0"/>
              <a:t>Příklady parasekvencí</a:t>
            </a:r>
            <a:endParaRPr lang="en-GB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1330" y="577182"/>
            <a:ext cx="3786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Parasekvence </a:t>
            </a:r>
            <a:r>
              <a:rPr lang="cs-CZ" sz="2400" b="1" dirty="0" err="1"/>
              <a:t>tidální</a:t>
            </a:r>
            <a:r>
              <a:rPr lang="cs-CZ" sz="2400" b="1" dirty="0"/>
              <a:t> plošiny</a:t>
            </a:r>
          </a:p>
        </p:txBody>
      </p:sp>
    </p:spTree>
    <p:extLst>
      <p:ext uri="{BB962C8B-B14F-4D97-AF65-F5344CB8AC3E}">
        <p14:creationId xmlns:p14="http://schemas.microsoft.com/office/powerpoint/2010/main" val="11329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16"/>
    </mc:Choice>
    <mc:Fallback xmlns="">
      <p:transition spd="slow" advTm="5471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37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21" y="995570"/>
            <a:ext cx="6634579" cy="4851595"/>
          </a:xfr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1BFE1E8-61D5-C15B-A9F1-F86AEE352EB3}"/>
              </a:ext>
            </a:extLst>
          </p:cNvPr>
          <p:cNvSpPr/>
          <p:nvPr/>
        </p:nvSpPr>
        <p:spPr>
          <a:xfrm>
            <a:off x="8874710" y="1126066"/>
            <a:ext cx="1166757" cy="6519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1E608FD-6813-7089-39D0-88378C15E43E}"/>
              </a:ext>
            </a:extLst>
          </p:cNvPr>
          <p:cNvSpPr/>
          <p:nvPr/>
        </p:nvSpPr>
        <p:spPr>
          <a:xfrm>
            <a:off x="4715934" y="5667502"/>
            <a:ext cx="397934" cy="8772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21D36A6-4138-9841-5E8F-14B0B2FB1E13}"/>
              </a:ext>
            </a:extLst>
          </p:cNvPr>
          <p:cNvSpPr/>
          <p:nvPr/>
        </p:nvSpPr>
        <p:spPr>
          <a:xfrm>
            <a:off x="7924800" y="1126066"/>
            <a:ext cx="866190" cy="4233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6587D9F-A51C-B9FE-27A0-C21F6D18CACB}"/>
              </a:ext>
            </a:extLst>
          </p:cNvPr>
          <p:cNvSpPr/>
          <p:nvPr/>
        </p:nvSpPr>
        <p:spPr>
          <a:xfrm>
            <a:off x="4691231" y="4334933"/>
            <a:ext cx="422637" cy="939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9D59566-76D9-1BD6-B96B-DF4B23F3BA13}"/>
              </a:ext>
            </a:extLst>
          </p:cNvPr>
          <p:cNvSpPr/>
          <p:nvPr/>
        </p:nvSpPr>
        <p:spPr>
          <a:xfrm>
            <a:off x="4691230" y="2466974"/>
            <a:ext cx="422637" cy="147518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9440DD-6F82-1A2C-A3BF-E0F906AA4678}"/>
              </a:ext>
            </a:extLst>
          </p:cNvPr>
          <p:cNvSpPr/>
          <p:nvPr/>
        </p:nvSpPr>
        <p:spPr>
          <a:xfrm>
            <a:off x="6974889" y="1126065"/>
            <a:ext cx="866190" cy="42333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9F7F3C2-932B-BB74-56E3-7C86701D5980}"/>
              </a:ext>
            </a:extLst>
          </p:cNvPr>
          <p:cNvSpPr/>
          <p:nvPr/>
        </p:nvSpPr>
        <p:spPr>
          <a:xfrm>
            <a:off x="5874921" y="1126065"/>
            <a:ext cx="866190" cy="42333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4F3A537-DA4D-4F85-2AB9-E2F76FB16D39}"/>
              </a:ext>
            </a:extLst>
          </p:cNvPr>
          <p:cNvSpPr/>
          <p:nvPr/>
        </p:nvSpPr>
        <p:spPr>
          <a:xfrm>
            <a:off x="4691230" y="914398"/>
            <a:ext cx="422637" cy="115980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1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13"/>
    </mc:Choice>
    <mc:Fallback xmlns="">
      <p:transition spd="slow" advTm="18401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60" y="0"/>
            <a:ext cx="1484879" cy="6858000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 flipH="1" flipV="1">
            <a:off x="812800" y="0"/>
            <a:ext cx="1886459" cy="6829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Skupina 29"/>
          <p:cNvGrpSpPr/>
          <p:nvPr/>
        </p:nvGrpSpPr>
        <p:grpSpPr>
          <a:xfrm>
            <a:off x="2476499" y="2775993"/>
            <a:ext cx="6539641" cy="4024857"/>
            <a:chOff x="2476499" y="2775993"/>
            <a:chExt cx="6539641" cy="4024857"/>
          </a:xfrm>
        </p:grpSpPr>
        <p:cxnSp>
          <p:nvCxnSpPr>
            <p:cNvPr id="6" name="Přímá spojnice se šipkou 5"/>
            <p:cNvCxnSpPr/>
            <p:nvPr/>
          </p:nvCxnSpPr>
          <p:spPr>
            <a:xfrm flipH="1" flipV="1">
              <a:off x="2476499" y="5378450"/>
              <a:ext cx="482600" cy="142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/>
            <p:cNvGrpSpPr/>
            <p:nvPr/>
          </p:nvGrpSpPr>
          <p:grpSpPr>
            <a:xfrm>
              <a:off x="4140199" y="2775993"/>
              <a:ext cx="4875941" cy="968255"/>
              <a:chOff x="5152894" y="2261378"/>
              <a:chExt cx="3098800" cy="1222375"/>
            </a:xfrm>
          </p:grpSpPr>
          <p:sp>
            <p:nvSpPr>
              <p:cNvPr id="14" name="Volný tvar 13"/>
              <p:cNvSpPr/>
              <p:nvPr/>
            </p:nvSpPr>
            <p:spPr bwMode="auto">
              <a:xfrm>
                <a:off x="5152894" y="2261378"/>
                <a:ext cx="3098800" cy="1127125"/>
              </a:xfrm>
              <a:custGeom>
                <a:avLst/>
                <a:gdLst>
                  <a:gd name="connsiteX0" fmla="*/ 0 w 4283528"/>
                  <a:gd name="connsiteY0" fmla="*/ 57734 h 1408055"/>
                  <a:gd name="connsiteX1" fmla="*/ 989045 w 4283528"/>
                  <a:gd name="connsiteY1" fmla="*/ 113717 h 1408055"/>
                  <a:gd name="connsiteX2" fmla="*/ 2472612 w 4283528"/>
                  <a:gd name="connsiteY2" fmla="*/ 1084101 h 1408055"/>
                  <a:gd name="connsiteX3" fmla="*/ 4040155 w 4283528"/>
                  <a:gd name="connsiteY3" fmla="*/ 1373350 h 1408055"/>
                  <a:gd name="connsiteX4" fmla="*/ 4254759 w 4283528"/>
                  <a:gd name="connsiteY4" fmla="*/ 1392011 h 1408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528" h="1408055">
                    <a:moveTo>
                      <a:pt x="0" y="57734"/>
                    </a:moveTo>
                    <a:cubicBezTo>
                      <a:pt x="288471" y="195"/>
                      <a:pt x="576943" y="-57344"/>
                      <a:pt x="989045" y="113717"/>
                    </a:cubicBezTo>
                    <a:cubicBezTo>
                      <a:pt x="1401147" y="284778"/>
                      <a:pt x="1964094" y="874162"/>
                      <a:pt x="2472612" y="1084101"/>
                    </a:cubicBezTo>
                    <a:cubicBezTo>
                      <a:pt x="2981130" y="1294040"/>
                      <a:pt x="3743131" y="1322032"/>
                      <a:pt x="4040155" y="1373350"/>
                    </a:cubicBezTo>
                    <a:cubicBezTo>
                      <a:pt x="4337180" y="1424668"/>
                      <a:pt x="4295969" y="1408339"/>
                      <a:pt x="4254759" y="1392011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" name="Volný tvar 14"/>
              <p:cNvSpPr/>
              <p:nvPr/>
            </p:nvSpPr>
            <p:spPr bwMode="auto">
              <a:xfrm>
                <a:off x="5176706" y="2323290"/>
                <a:ext cx="3051175" cy="1160463"/>
              </a:xfrm>
              <a:custGeom>
                <a:avLst/>
                <a:gdLst>
                  <a:gd name="connsiteX0" fmla="*/ 0 w 4217436"/>
                  <a:gd name="connsiteY0" fmla="*/ 0 h 1449957"/>
                  <a:gd name="connsiteX1" fmla="*/ 877077 w 4217436"/>
                  <a:gd name="connsiteY1" fmla="*/ 419877 h 1449957"/>
                  <a:gd name="connsiteX2" fmla="*/ 1903445 w 4217436"/>
                  <a:gd name="connsiteY2" fmla="*/ 1362269 h 1449957"/>
                  <a:gd name="connsiteX3" fmla="*/ 4217436 w 4217436"/>
                  <a:gd name="connsiteY3" fmla="*/ 1352939 h 144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7436" h="1449957">
                    <a:moveTo>
                      <a:pt x="0" y="0"/>
                    </a:moveTo>
                    <a:cubicBezTo>
                      <a:pt x="279918" y="96416"/>
                      <a:pt x="559836" y="192832"/>
                      <a:pt x="877077" y="419877"/>
                    </a:cubicBezTo>
                    <a:cubicBezTo>
                      <a:pt x="1194318" y="646922"/>
                      <a:pt x="1346719" y="1206759"/>
                      <a:pt x="1903445" y="1362269"/>
                    </a:cubicBezTo>
                    <a:cubicBezTo>
                      <a:pt x="2460171" y="1517779"/>
                      <a:pt x="3338803" y="1435359"/>
                      <a:pt x="4217436" y="1352939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grpSp>
        <p:nvGrpSpPr>
          <p:cNvPr id="36" name="Skupina 35"/>
          <p:cNvGrpSpPr/>
          <p:nvPr/>
        </p:nvGrpSpPr>
        <p:grpSpPr>
          <a:xfrm>
            <a:off x="2163917" y="2765940"/>
            <a:ext cx="7307969" cy="2612510"/>
            <a:chOff x="2163917" y="2765940"/>
            <a:chExt cx="7307969" cy="2612510"/>
          </a:xfrm>
        </p:grpSpPr>
        <p:cxnSp>
          <p:nvCxnSpPr>
            <p:cNvPr id="9" name="Přímá spojnice se šipkou 8"/>
            <p:cNvCxnSpPr/>
            <p:nvPr/>
          </p:nvCxnSpPr>
          <p:spPr>
            <a:xfrm flipH="1" flipV="1">
              <a:off x="2163917" y="3956050"/>
              <a:ext cx="482600" cy="142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Skupina 16"/>
            <p:cNvGrpSpPr/>
            <p:nvPr/>
          </p:nvGrpSpPr>
          <p:grpSpPr>
            <a:xfrm>
              <a:off x="4723409" y="2765940"/>
              <a:ext cx="4748477" cy="928516"/>
              <a:chOff x="5224926" y="2485360"/>
              <a:chExt cx="3017793" cy="1172207"/>
            </a:xfrm>
          </p:grpSpPr>
          <p:sp>
            <p:nvSpPr>
              <p:cNvPr id="18" name="Volný tvar 17"/>
              <p:cNvSpPr/>
              <p:nvPr/>
            </p:nvSpPr>
            <p:spPr bwMode="auto">
              <a:xfrm>
                <a:off x="5224926" y="2485360"/>
                <a:ext cx="3003831" cy="1166100"/>
              </a:xfrm>
              <a:custGeom>
                <a:avLst/>
                <a:gdLst>
                  <a:gd name="connsiteX0" fmla="*/ 0 w 4283528"/>
                  <a:gd name="connsiteY0" fmla="*/ 57734 h 1408055"/>
                  <a:gd name="connsiteX1" fmla="*/ 989045 w 4283528"/>
                  <a:gd name="connsiteY1" fmla="*/ 113717 h 1408055"/>
                  <a:gd name="connsiteX2" fmla="*/ 2472612 w 4283528"/>
                  <a:gd name="connsiteY2" fmla="*/ 1084101 h 1408055"/>
                  <a:gd name="connsiteX3" fmla="*/ 4040155 w 4283528"/>
                  <a:gd name="connsiteY3" fmla="*/ 1373350 h 1408055"/>
                  <a:gd name="connsiteX4" fmla="*/ 4254759 w 4283528"/>
                  <a:gd name="connsiteY4" fmla="*/ 1392011 h 1408055"/>
                  <a:gd name="connsiteX0" fmla="*/ 0 w 4283528"/>
                  <a:gd name="connsiteY0" fmla="*/ 25461 h 1375782"/>
                  <a:gd name="connsiteX1" fmla="*/ 989045 w 4283528"/>
                  <a:gd name="connsiteY1" fmla="*/ 81444 h 1375782"/>
                  <a:gd name="connsiteX2" fmla="*/ 1525035 w 4283528"/>
                  <a:gd name="connsiteY2" fmla="*/ 411165 h 1375782"/>
                  <a:gd name="connsiteX3" fmla="*/ 2472612 w 4283528"/>
                  <a:gd name="connsiteY3" fmla="*/ 1051828 h 1375782"/>
                  <a:gd name="connsiteX4" fmla="*/ 4040155 w 4283528"/>
                  <a:gd name="connsiteY4" fmla="*/ 1341077 h 1375782"/>
                  <a:gd name="connsiteX5" fmla="*/ 4254759 w 4283528"/>
                  <a:gd name="connsiteY5" fmla="*/ 1359738 h 1375782"/>
                  <a:gd name="connsiteX0" fmla="*/ 0 w 4220931"/>
                  <a:gd name="connsiteY0" fmla="*/ 25461 h 1457115"/>
                  <a:gd name="connsiteX1" fmla="*/ 989045 w 4220931"/>
                  <a:gd name="connsiteY1" fmla="*/ 81444 h 1457115"/>
                  <a:gd name="connsiteX2" fmla="*/ 1525035 w 4220931"/>
                  <a:gd name="connsiteY2" fmla="*/ 411165 h 1457115"/>
                  <a:gd name="connsiteX3" fmla="*/ 2472612 w 4220931"/>
                  <a:gd name="connsiteY3" fmla="*/ 1051828 h 1457115"/>
                  <a:gd name="connsiteX4" fmla="*/ 4040155 w 4220931"/>
                  <a:gd name="connsiteY4" fmla="*/ 1341077 h 1457115"/>
                  <a:gd name="connsiteX5" fmla="*/ 4147086 w 4220931"/>
                  <a:gd name="connsiteY5" fmla="*/ 1454930 h 1457115"/>
                  <a:gd name="connsiteX0" fmla="*/ 0 w 4152250"/>
                  <a:gd name="connsiteY0" fmla="*/ 25461 h 1456744"/>
                  <a:gd name="connsiteX1" fmla="*/ 989045 w 4152250"/>
                  <a:gd name="connsiteY1" fmla="*/ 81444 h 1456744"/>
                  <a:gd name="connsiteX2" fmla="*/ 1525035 w 4152250"/>
                  <a:gd name="connsiteY2" fmla="*/ 411165 h 1456744"/>
                  <a:gd name="connsiteX3" fmla="*/ 2472612 w 4152250"/>
                  <a:gd name="connsiteY3" fmla="*/ 1051828 h 1456744"/>
                  <a:gd name="connsiteX4" fmla="*/ 3681243 w 4152250"/>
                  <a:gd name="connsiteY4" fmla="*/ 1322039 h 1456744"/>
                  <a:gd name="connsiteX5" fmla="*/ 4147086 w 4152250"/>
                  <a:gd name="connsiteY5" fmla="*/ 1454930 h 1456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2250" h="1456744">
                    <a:moveTo>
                      <a:pt x="0" y="25461"/>
                    </a:moveTo>
                    <a:cubicBezTo>
                      <a:pt x="288471" y="-32078"/>
                      <a:pt x="734873" y="17160"/>
                      <a:pt x="989045" y="81444"/>
                    </a:cubicBezTo>
                    <a:cubicBezTo>
                      <a:pt x="1243217" y="145728"/>
                      <a:pt x="1277774" y="249434"/>
                      <a:pt x="1525035" y="411165"/>
                    </a:cubicBezTo>
                    <a:cubicBezTo>
                      <a:pt x="1772296" y="572896"/>
                      <a:pt x="2113244" y="900016"/>
                      <a:pt x="2472612" y="1051828"/>
                    </a:cubicBezTo>
                    <a:cubicBezTo>
                      <a:pt x="2831980" y="1203640"/>
                      <a:pt x="3384219" y="1270721"/>
                      <a:pt x="3681243" y="1322039"/>
                    </a:cubicBezTo>
                    <a:cubicBezTo>
                      <a:pt x="3978268" y="1373357"/>
                      <a:pt x="4188296" y="1471258"/>
                      <a:pt x="4147086" y="145493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" name="Volný tvar 18"/>
              <p:cNvSpPr/>
              <p:nvPr/>
            </p:nvSpPr>
            <p:spPr bwMode="auto">
              <a:xfrm>
                <a:off x="5224926" y="2498551"/>
                <a:ext cx="3017793" cy="1159016"/>
              </a:xfrm>
              <a:custGeom>
                <a:avLst/>
                <a:gdLst>
                  <a:gd name="connsiteX0" fmla="*/ 0 w 4217436"/>
                  <a:gd name="connsiteY0" fmla="*/ 0 h 1449957"/>
                  <a:gd name="connsiteX1" fmla="*/ 877077 w 4217436"/>
                  <a:gd name="connsiteY1" fmla="*/ 419877 h 1449957"/>
                  <a:gd name="connsiteX2" fmla="*/ 1903445 w 4217436"/>
                  <a:gd name="connsiteY2" fmla="*/ 1362269 h 1449957"/>
                  <a:gd name="connsiteX3" fmla="*/ 4217436 w 4217436"/>
                  <a:gd name="connsiteY3" fmla="*/ 1352939 h 1449957"/>
                  <a:gd name="connsiteX0" fmla="*/ 0 w 4150785"/>
                  <a:gd name="connsiteY0" fmla="*/ 0 h 1230976"/>
                  <a:gd name="connsiteX1" fmla="*/ 810426 w 4150785"/>
                  <a:gd name="connsiteY1" fmla="*/ 200896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230976"/>
                  <a:gd name="connsiteX1" fmla="*/ 846315 w 4150785"/>
                  <a:gd name="connsiteY1" fmla="*/ 362752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175482"/>
                  <a:gd name="connsiteX1" fmla="*/ 846315 w 4150785"/>
                  <a:gd name="connsiteY1" fmla="*/ 362752 h 1175482"/>
                  <a:gd name="connsiteX2" fmla="*/ 1893191 w 4150785"/>
                  <a:gd name="connsiteY2" fmla="*/ 1019517 h 1175482"/>
                  <a:gd name="connsiteX3" fmla="*/ 4150785 w 4150785"/>
                  <a:gd name="connsiteY3" fmla="*/ 1133958 h 1175482"/>
                  <a:gd name="connsiteX0" fmla="*/ 0 w 3971340"/>
                  <a:gd name="connsiteY0" fmla="*/ 0 h 1377773"/>
                  <a:gd name="connsiteX1" fmla="*/ 846315 w 3971340"/>
                  <a:gd name="connsiteY1" fmla="*/ 362752 h 1377773"/>
                  <a:gd name="connsiteX2" fmla="*/ 1893191 w 3971340"/>
                  <a:gd name="connsiteY2" fmla="*/ 1019517 h 1377773"/>
                  <a:gd name="connsiteX3" fmla="*/ 3971340 w 3971340"/>
                  <a:gd name="connsiteY3" fmla="*/ 1362461 h 1377773"/>
                  <a:gd name="connsiteX0" fmla="*/ 0 w 3971340"/>
                  <a:gd name="connsiteY0" fmla="*/ 0 h 1383596"/>
                  <a:gd name="connsiteX1" fmla="*/ 846315 w 3971340"/>
                  <a:gd name="connsiteY1" fmla="*/ 362752 h 1383596"/>
                  <a:gd name="connsiteX2" fmla="*/ 2026493 w 3971340"/>
                  <a:gd name="connsiteY2" fmla="*/ 1114726 h 1383596"/>
                  <a:gd name="connsiteX3" fmla="*/ 3971340 w 3971340"/>
                  <a:gd name="connsiteY3" fmla="*/ 1362461 h 1383596"/>
                  <a:gd name="connsiteX0" fmla="*/ 0 w 4032864"/>
                  <a:gd name="connsiteY0" fmla="*/ 0 h 1445813"/>
                  <a:gd name="connsiteX1" fmla="*/ 846315 w 4032864"/>
                  <a:gd name="connsiteY1" fmla="*/ 362752 h 1445813"/>
                  <a:gd name="connsiteX2" fmla="*/ 2026493 w 4032864"/>
                  <a:gd name="connsiteY2" fmla="*/ 1114726 h 1445813"/>
                  <a:gd name="connsiteX3" fmla="*/ 4032864 w 4032864"/>
                  <a:gd name="connsiteY3" fmla="*/ 1429108 h 1445813"/>
                  <a:gd name="connsiteX0" fmla="*/ 0 w 4032864"/>
                  <a:gd name="connsiteY0" fmla="*/ 0 h 1429108"/>
                  <a:gd name="connsiteX1" fmla="*/ 846315 w 4032864"/>
                  <a:gd name="connsiteY1" fmla="*/ 362752 h 1429108"/>
                  <a:gd name="connsiteX2" fmla="*/ 2026493 w 4032864"/>
                  <a:gd name="connsiteY2" fmla="*/ 1114726 h 1429108"/>
                  <a:gd name="connsiteX3" fmla="*/ 4032864 w 4032864"/>
                  <a:gd name="connsiteY3" fmla="*/ 1429108 h 1429108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1293" h="1448150">
                    <a:moveTo>
                      <a:pt x="0" y="0"/>
                    </a:moveTo>
                    <a:cubicBezTo>
                      <a:pt x="279918" y="96416"/>
                      <a:pt x="349629" y="5587"/>
                      <a:pt x="846315" y="362752"/>
                    </a:cubicBezTo>
                    <a:cubicBezTo>
                      <a:pt x="1343001" y="719917"/>
                      <a:pt x="1459513" y="892569"/>
                      <a:pt x="2026493" y="1114726"/>
                    </a:cubicBezTo>
                    <a:cubicBezTo>
                      <a:pt x="2583219" y="1270236"/>
                      <a:pt x="3359311" y="1387757"/>
                      <a:pt x="4171293" y="144815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grpSp>
        <p:nvGrpSpPr>
          <p:cNvPr id="32" name="Skupina 31"/>
          <p:cNvGrpSpPr/>
          <p:nvPr/>
        </p:nvGrpSpPr>
        <p:grpSpPr>
          <a:xfrm>
            <a:off x="1795190" y="2524222"/>
            <a:ext cx="8301075" cy="1422400"/>
            <a:chOff x="1858195" y="2533650"/>
            <a:chExt cx="8301075" cy="1422400"/>
          </a:xfrm>
        </p:grpSpPr>
        <p:cxnSp>
          <p:nvCxnSpPr>
            <p:cNvPr id="8" name="Přímá spojnice se šipkou 7"/>
            <p:cNvCxnSpPr/>
            <p:nvPr/>
          </p:nvCxnSpPr>
          <p:spPr>
            <a:xfrm flipH="1" flipV="1">
              <a:off x="1858195" y="2533650"/>
              <a:ext cx="482600" cy="142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Skupina 19"/>
            <p:cNvGrpSpPr/>
            <p:nvPr/>
          </p:nvGrpSpPr>
          <p:grpSpPr>
            <a:xfrm>
              <a:off x="5410793" y="2758453"/>
              <a:ext cx="4748477" cy="928516"/>
              <a:chOff x="5224926" y="2485360"/>
              <a:chExt cx="3017793" cy="1172207"/>
            </a:xfrm>
          </p:grpSpPr>
          <p:sp>
            <p:nvSpPr>
              <p:cNvPr id="21" name="Volný tvar 20"/>
              <p:cNvSpPr/>
              <p:nvPr/>
            </p:nvSpPr>
            <p:spPr bwMode="auto">
              <a:xfrm>
                <a:off x="5224926" y="2485360"/>
                <a:ext cx="3003831" cy="1166100"/>
              </a:xfrm>
              <a:custGeom>
                <a:avLst/>
                <a:gdLst>
                  <a:gd name="connsiteX0" fmla="*/ 0 w 4283528"/>
                  <a:gd name="connsiteY0" fmla="*/ 57734 h 1408055"/>
                  <a:gd name="connsiteX1" fmla="*/ 989045 w 4283528"/>
                  <a:gd name="connsiteY1" fmla="*/ 113717 h 1408055"/>
                  <a:gd name="connsiteX2" fmla="*/ 2472612 w 4283528"/>
                  <a:gd name="connsiteY2" fmla="*/ 1084101 h 1408055"/>
                  <a:gd name="connsiteX3" fmla="*/ 4040155 w 4283528"/>
                  <a:gd name="connsiteY3" fmla="*/ 1373350 h 1408055"/>
                  <a:gd name="connsiteX4" fmla="*/ 4254759 w 4283528"/>
                  <a:gd name="connsiteY4" fmla="*/ 1392011 h 1408055"/>
                  <a:gd name="connsiteX0" fmla="*/ 0 w 4283528"/>
                  <a:gd name="connsiteY0" fmla="*/ 25461 h 1375782"/>
                  <a:gd name="connsiteX1" fmla="*/ 989045 w 4283528"/>
                  <a:gd name="connsiteY1" fmla="*/ 81444 h 1375782"/>
                  <a:gd name="connsiteX2" fmla="*/ 1525035 w 4283528"/>
                  <a:gd name="connsiteY2" fmla="*/ 411165 h 1375782"/>
                  <a:gd name="connsiteX3" fmla="*/ 2472612 w 4283528"/>
                  <a:gd name="connsiteY3" fmla="*/ 1051828 h 1375782"/>
                  <a:gd name="connsiteX4" fmla="*/ 4040155 w 4283528"/>
                  <a:gd name="connsiteY4" fmla="*/ 1341077 h 1375782"/>
                  <a:gd name="connsiteX5" fmla="*/ 4254759 w 4283528"/>
                  <a:gd name="connsiteY5" fmla="*/ 1359738 h 1375782"/>
                  <a:gd name="connsiteX0" fmla="*/ 0 w 4220931"/>
                  <a:gd name="connsiteY0" fmla="*/ 25461 h 1457115"/>
                  <a:gd name="connsiteX1" fmla="*/ 989045 w 4220931"/>
                  <a:gd name="connsiteY1" fmla="*/ 81444 h 1457115"/>
                  <a:gd name="connsiteX2" fmla="*/ 1525035 w 4220931"/>
                  <a:gd name="connsiteY2" fmla="*/ 411165 h 1457115"/>
                  <a:gd name="connsiteX3" fmla="*/ 2472612 w 4220931"/>
                  <a:gd name="connsiteY3" fmla="*/ 1051828 h 1457115"/>
                  <a:gd name="connsiteX4" fmla="*/ 4040155 w 4220931"/>
                  <a:gd name="connsiteY4" fmla="*/ 1341077 h 1457115"/>
                  <a:gd name="connsiteX5" fmla="*/ 4147086 w 4220931"/>
                  <a:gd name="connsiteY5" fmla="*/ 1454930 h 1457115"/>
                  <a:gd name="connsiteX0" fmla="*/ 0 w 4152250"/>
                  <a:gd name="connsiteY0" fmla="*/ 25461 h 1456744"/>
                  <a:gd name="connsiteX1" fmla="*/ 989045 w 4152250"/>
                  <a:gd name="connsiteY1" fmla="*/ 81444 h 1456744"/>
                  <a:gd name="connsiteX2" fmla="*/ 1525035 w 4152250"/>
                  <a:gd name="connsiteY2" fmla="*/ 411165 h 1456744"/>
                  <a:gd name="connsiteX3" fmla="*/ 2472612 w 4152250"/>
                  <a:gd name="connsiteY3" fmla="*/ 1051828 h 1456744"/>
                  <a:gd name="connsiteX4" fmla="*/ 3681243 w 4152250"/>
                  <a:gd name="connsiteY4" fmla="*/ 1322039 h 1456744"/>
                  <a:gd name="connsiteX5" fmla="*/ 4147086 w 4152250"/>
                  <a:gd name="connsiteY5" fmla="*/ 1454930 h 1456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2250" h="1456744">
                    <a:moveTo>
                      <a:pt x="0" y="25461"/>
                    </a:moveTo>
                    <a:cubicBezTo>
                      <a:pt x="288471" y="-32078"/>
                      <a:pt x="734873" y="17160"/>
                      <a:pt x="989045" y="81444"/>
                    </a:cubicBezTo>
                    <a:cubicBezTo>
                      <a:pt x="1243217" y="145728"/>
                      <a:pt x="1277774" y="249434"/>
                      <a:pt x="1525035" y="411165"/>
                    </a:cubicBezTo>
                    <a:cubicBezTo>
                      <a:pt x="1772296" y="572896"/>
                      <a:pt x="2113244" y="900016"/>
                      <a:pt x="2472612" y="1051828"/>
                    </a:cubicBezTo>
                    <a:cubicBezTo>
                      <a:pt x="2831980" y="1203640"/>
                      <a:pt x="3384219" y="1270721"/>
                      <a:pt x="3681243" y="1322039"/>
                    </a:cubicBezTo>
                    <a:cubicBezTo>
                      <a:pt x="3978268" y="1373357"/>
                      <a:pt x="4188296" y="1471258"/>
                      <a:pt x="4147086" y="145493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2" name="Volný tvar 21"/>
              <p:cNvSpPr/>
              <p:nvPr/>
            </p:nvSpPr>
            <p:spPr bwMode="auto">
              <a:xfrm>
                <a:off x="5224926" y="2498551"/>
                <a:ext cx="3017793" cy="1159016"/>
              </a:xfrm>
              <a:custGeom>
                <a:avLst/>
                <a:gdLst>
                  <a:gd name="connsiteX0" fmla="*/ 0 w 4217436"/>
                  <a:gd name="connsiteY0" fmla="*/ 0 h 1449957"/>
                  <a:gd name="connsiteX1" fmla="*/ 877077 w 4217436"/>
                  <a:gd name="connsiteY1" fmla="*/ 419877 h 1449957"/>
                  <a:gd name="connsiteX2" fmla="*/ 1903445 w 4217436"/>
                  <a:gd name="connsiteY2" fmla="*/ 1362269 h 1449957"/>
                  <a:gd name="connsiteX3" fmla="*/ 4217436 w 4217436"/>
                  <a:gd name="connsiteY3" fmla="*/ 1352939 h 1449957"/>
                  <a:gd name="connsiteX0" fmla="*/ 0 w 4150785"/>
                  <a:gd name="connsiteY0" fmla="*/ 0 h 1230976"/>
                  <a:gd name="connsiteX1" fmla="*/ 810426 w 4150785"/>
                  <a:gd name="connsiteY1" fmla="*/ 200896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230976"/>
                  <a:gd name="connsiteX1" fmla="*/ 846315 w 4150785"/>
                  <a:gd name="connsiteY1" fmla="*/ 362752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175482"/>
                  <a:gd name="connsiteX1" fmla="*/ 846315 w 4150785"/>
                  <a:gd name="connsiteY1" fmla="*/ 362752 h 1175482"/>
                  <a:gd name="connsiteX2" fmla="*/ 1893191 w 4150785"/>
                  <a:gd name="connsiteY2" fmla="*/ 1019517 h 1175482"/>
                  <a:gd name="connsiteX3" fmla="*/ 4150785 w 4150785"/>
                  <a:gd name="connsiteY3" fmla="*/ 1133958 h 1175482"/>
                  <a:gd name="connsiteX0" fmla="*/ 0 w 3971340"/>
                  <a:gd name="connsiteY0" fmla="*/ 0 h 1377773"/>
                  <a:gd name="connsiteX1" fmla="*/ 846315 w 3971340"/>
                  <a:gd name="connsiteY1" fmla="*/ 362752 h 1377773"/>
                  <a:gd name="connsiteX2" fmla="*/ 1893191 w 3971340"/>
                  <a:gd name="connsiteY2" fmla="*/ 1019517 h 1377773"/>
                  <a:gd name="connsiteX3" fmla="*/ 3971340 w 3971340"/>
                  <a:gd name="connsiteY3" fmla="*/ 1362461 h 1377773"/>
                  <a:gd name="connsiteX0" fmla="*/ 0 w 3971340"/>
                  <a:gd name="connsiteY0" fmla="*/ 0 h 1383596"/>
                  <a:gd name="connsiteX1" fmla="*/ 846315 w 3971340"/>
                  <a:gd name="connsiteY1" fmla="*/ 362752 h 1383596"/>
                  <a:gd name="connsiteX2" fmla="*/ 2026493 w 3971340"/>
                  <a:gd name="connsiteY2" fmla="*/ 1114726 h 1383596"/>
                  <a:gd name="connsiteX3" fmla="*/ 3971340 w 3971340"/>
                  <a:gd name="connsiteY3" fmla="*/ 1362461 h 1383596"/>
                  <a:gd name="connsiteX0" fmla="*/ 0 w 4032864"/>
                  <a:gd name="connsiteY0" fmla="*/ 0 h 1445813"/>
                  <a:gd name="connsiteX1" fmla="*/ 846315 w 4032864"/>
                  <a:gd name="connsiteY1" fmla="*/ 362752 h 1445813"/>
                  <a:gd name="connsiteX2" fmla="*/ 2026493 w 4032864"/>
                  <a:gd name="connsiteY2" fmla="*/ 1114726 h 1445813"/>
                  <a:gd name="connsiteX3" fmla="*/ 4032864 w 4032864"/>
                  <a:gd name="connsiteY3" fmla="*/ 1429108 h 1445813"/>
                  <a:gd name="connsiteX0" fmla="*/ 0 w 4032864"/>
                  <a:gd name="connsiteY0" fmla="*/ 0 h 1429108"/>
                  <a:gd name="connsiteX1" fmla="*/ 846315 w 4032864"/>
                  <a:gd name="connsiteY1" fmla="*/ 362752 h 1429108"/>
                  <a:gd name="connsiteX2" fmla="*/ 2026493 w 4032864"/>
                  <a:gd name="connsiteY2" fmla="*/ 1114726 h 1429108"/>
                  <a:gd name="connsiteX3" fmla="*/ 4032864 w 4032864"/>
                  <a:gd name="connsiteY3" fmla="*/ 1429108 h 1429108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1293" h="1448150">
                    <a:moveTo>
                      <a:pt x="0" y="0"/>
                    </a:moveTo>
                    <a:cubicBezTo>
                      <a:pt x="279918" y="96416"/>
                      <a:pt x="349629" y="5587"/>
                      <a:pt x="846315" y="362752"/>
                    </a:cubicBezTo>
                    <a:cubicBezTo>
                      <a:pt x="1343001" y="719917"/>
                      <a:pt x="1459513" y="892569"/>
                      <a:pt x="2026493" y="1114726"/>
                    </a:cubicBezTo>
                    <a:cubicBezTo>
                      <a:pt x="2583219" y="1270236"/>
                      <a:pt x="3359311" y="1387757"/>
                      <a:pt x="4171293" y="144815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grpSp>
        <p:nvGrpSpPr>
          <p:cNvPr id="35" name="Skupina 34"/>
          <p:cNvGrpSpPr/>
          <p:nvPr/>
        </p:nvGrpSpPr>
        <p:grpSpPr>
          <a:xfrm>
            <a:off x="1401967" y="0"/>
            <a:ext cx="10140195" cy="3677605"/>
            <a:chOff x="1401967" y="0"/>
            <a:chExt cx="10140195" cy="3677605"/>
          </a:xfrm>
        </p:grpSpPr>
        <p:cxnSp>
          <p:nvCxnSpPr>
            <p:cNvPr id="10" name="Přímá spojnice se šipkou 9"/>
            <p:cNvCxnSpPr/>
            <p:nvPr/>
          </p:nvCxnSpPr>
          <p:spPr>
            <a:xfrm flipH="1" flipV="1">
              <a:off x="1401967" y="0"/>
              <a:ext cx="482600" cy="12668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/>
          </p:nvGrpSpPr>
          <p:grpSpPr>
            <a:xfrm>
              <a:off x="6793685" y="2749089"/>
              <a:ext cx="4748477" cy="928516"/>
              <a:chOff x="5224926" y="2485360"/>
              <a:chExt cx="3017793" cy="1172207"/>
            </a:xfrm>
          </p:grpSpPr>
          <p:sp>
            <p:nvSpPr>
              <p:cNvPr id="24" name="Volný tvar 23"/>
              <p:cNvSpPr/>
              <p:nvPr/>
            </p:nvSpPr>
            <p:spPr bwMode="auto">
              <a:xfrm>
                <a:off x="5224926" y="2485360"/>
                <a:ext cx="3003831" cy="1166100"/>
              </a:xfrm>
              <a:custGeom>
                <a:avLst/>
                <a:gdLst>
                  <a:gd name="connsiteX0" fmla="*/ 0 w 4283528"/>
                  <a:gd name="connsiteY0" fmla="*/ 57734 h 1408055"/>
                  <a:gd name="connsiteX1" fmla="*/ 989045 w 4283528"/>
                  <a:gd name="connsiteY1" fmla="*/ 113717 h 1408055"/>
                  <a:gd name="connsiteX2" fmla="*/ 2472612 w 4283528"/>
                  <a:gd name="connsiteY2" fmla="*/ 1084101 h 1408055"/>
                  <a:gd name="connsiteX3" fmla="*/ 4040155 w 4283528"/>
                  <a:gd name="connsiteY3" fmla="*/ 1373350 h 1408055"/>
                  <a:gd name="connsiteX4" fmla="*/ 4254759 w 4283528"/>
                  <a:gd name="connsiteY4" fmla="*/ 1392011 h 1408055"/>
                  <a:gd name="connsiteX0" fmla="*/ 0 w 4283528"/>
                  <a:gd name="connsiteY0" fmla="*/ 25461 h 1375782"/>
                  <a:gd name="connsiteX1" fmla="*/ 989045 w 4283528"/>
                  <a:gd name="connsiteY1" fmla="*/ 81444 h 1375782"/>
                  <a:gd name="connsiteX2" fmla="*/ 1525035 w 4283528"/>
                  <a:gd name="connsiteY2" fmla="*/ 411165 h 1375782"/>
                  <a:gd name="connsiteX3" fmla="*/ 2472612 w 4283528"/>
                  <a:gd name="connsiteY3" fmla="*/ 1051828 h 1375782"/>
                  <a:gd name="connsiteX4" fmla="*/ 4040155 w 4283528"/>
                  <a:gd name="connsiteY4" fmla="*/ 1341077 h 1375782"/>
                  <a:gd name="connsiteX5" fmla="*/ 4254759 w 4283528"/>
                  <a:gd name="connsiteY5" fmla="*/ 1359738 h 1375782"/>
                  <a:gd name="connsiteX0" fmla="*/ 0 w 4220931"/>
                  <a:gd name="connsiteY0" fmla="*/ 25461 h 1457115"/>
                  <a:gd name="connsiteX1" fmla="*/ 989045 w 4220931"/>
                  <a:gd name="connsiteY1" fmla="*/ 81444 h 1457115"/>
                  <a:gd name="connsiteX2" fmla="*/ 1525035 w 4220931"/>
                  <a:gd name="connsiteY2" fmla="*/ 411165 h 1457115"/>
                  <a:gd name="connsiteX3" fmla="*/ 2472612 w 4220931"/>
                  <a:gd name="connsiteY3" fmla="*/ 1051828 h 1457115"/>
                  <a:gd name="connsiteX4" fmla="*/ 4040155 w 4220931"/>
                  <a:gd name="connsiteY4" fmla="*/ 1341077 h 1457115"/>
                  <a:gd name="connsiteX5" fmla="*/ 4147086 w 4220931"/>
                  <a:gd name="connsiteY5" fmla="*/ 1454930 h 1457115"/>
                  <a:gd name="connsiteX0" fmla="*/ 0 w 4152250"/>
                  <a:gd name="connsiteY0" fmla="*/ 25461 h 1456744"/>
                  <a:gd name="connsiteX1" fmla="*/ 989045 w 4152250"/>
                  <a:gd name="connsiteY1" fmla="*/ 81444 h 1456744"/>
                  <a:gd name="connsiteX2" fmla="*/ 1525035 w 4152250"/>
                  <a:gd name="connsiteY2" fmla="*/ 411165 h 1456744"/>
                  <a:gd name="connsiteX3" fmla="*/ 2472612 w 4152250"/>
                  <a:gd name="connsiteY3" fmla="*/ 1051828 h 1456744"/>
                  <a:gd name="connsiteX4" fmla="*/ 3681243 w 4152250"/>
                  <a:gd name="connsiteY4" fmla="*/ 1322039 h 1456744"/>
                  <a:gd name="connsiteX5" fmla="*/ 4147086 w 4152250"/>
                  <a:gd name="connsiteY5" fmla="*/ 1454930 h 1456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2250" h="1456744">
                    <a:moveTo>
                      <a:pt x="0" y="25461"/>
                    </a:moveTo>
                    <a:cubicBezTo>
                      <a:pt x="288471" y="-32078"/>
                      <a:pt x="734873" y="17160"/>
                      <a:pt x="989045" y="81444"/>
                    </a:cubicBezTo>
                    <a:cubicBezTo>
                      <a:pt x="1243217" y="145728"/>
                      <a:pt x="1277774" y="249434"/>
                      <a:pt x="1525035" y="411165"/>
                    </a:cubicBezTo>
                    <a:cubicBezTo>
                      <a:pt x="1772296" y="572896"/>
                      <a:pt x="2113244" y="900016"/>
                      <a:pt x="2472612" y="1051828"/>
                    </a:cubicBezTo>
                    <a:cubicBezTo>
                      <a:pt x="2831980" y="1203640"/>
                      <a:pt x="3384219" y="1270721"/>
                      <a:pt x="3681243" y="1322039"/>
                    </a:cubicBezTo>
                    <a:cubicBezTo>
                      <a:pt x="3978268" y="1373357"/>
                      <a:pt x="4188296" y="1471258"/>
                      <a:pt x="4147086" y="145493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5" name="Volný tvar 24"/>
              <p:cNvSpPr/>
              <p:nvPr/>
            </p:nvSpPr>
            <p:spPr bwMode="auto">
              <a:xfrm>
                <a:off x="5224926" y="2498551"/>
                <a:ext cx="3017793" cy="1159016"/>
              </a:xfrm>
              <a:custGeom>
                <a:avLst/>
                <a:gdLst>
                  <a:gd name="connsiteX0" fmla="*/ 0 w 4217436"/>
                  <a:gd name="connsiteY0" fmla="*/ 0 h 1449957"/>
                  <a:gd name="connsiteX1" fmla="*/ 877077 w 4217436"/>
                  <a:gd name="connsiteY1" fmla="*/ 419877 h 1449957"/>
                  <a:gd name="connsiteX2" fmla="*/ 1903445 w 4217436"/>
                  <a:gd name="connsiteY2" fmla="*/ 1362269 h 1449957"/>
                  <a:gd name="connsiteX3" fmla="*/ 4217436 w 4217436"/>
                  <a:gd name="connsiteY3" fmla="*/ 1352939 h 1449957"/>
                  <a:gd name="connsiteX0" fmla="*/ 0 w 4150785"/>
                  <a:gd name="connsiteY0" fmla="*/ 0 h 1230976"/>
                  <a:gd name="connsiteX1" fmla="*/ 810426 w 4150785"/>
                  <a:gd name="connsiteY1" fmla="*/ 200896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230976"/>
                  <a:gd name="connsiteX1" fmla="*/ 846315 w 4150785"/>
                  <a:gd name="connsiteY1" fmla="*/ 362752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175482"/>
                  <a:gd name="connsiteX1" fmla="*/ 846315 w 4150785"/>
                  <a:gd name="connsiteY1" fmla="*/ 362752 h 1175482"/>
                  <a:gd name="connsiteX2" fmla="*/ 1893191 w 4150785"/>
                  <a:gd name="connsiteY2" fmla="*/ 1019517 h 1175482"/>
                  <a:gd name="connsiteX3" fmla="*/ 4150785 w 4150785"/>
                  <a:gd name="connsiteY3" fmla="*/ 1133958 h 1175482"/>
                  <a:gd name="connsiteX0" fmla="*/ 0 w 3971340"/>
                  <a:gd name="connsiteY0" fmla="*/ 0 h 1377773"/>
                  <a:gd name="connsiteX1" fmla="*/ 846315 w 3971340"/>
                  <a:gd name="connsiteY1" fmla="*/ 362752 h 1377773"/>
                  <a:gd name="connsiteX2" fmla="*/ 1893191 w 3971340"/>
                  <a:gd name="connsiteY2" fmla="*/ 1019517 h 1377773"/>
                  <a:gd name="connsiteX3" fmla="*/ 3971340 w 3971340"/>
                  <a:gd name="connsiteY3" fmla="*/ 1362461 h 1377773"/>
                  <a:gd name="connsiteX0" fmla="*/ 0 w 3971340"/>
                  <a:gd name="connsiteY0" fmla="*/ 0 h 1383596"/>
                  <a:gd name="connsiteX1" fmla="*/ 846315 w 3971340"/>
                  <a:gd name="connsiteY1" fmla="*/ 362752 h 1383596"/>
                  <a:gd name="connsiteX2" fmla="*/ 2026493 w 3971340"/>
                  <a:gd name="connsiteY2" fmla="*/ 1114726 h 1383596"/>
                  <a:gd name="connsiteX3" fmla="*/ 3971340 w 3971340"/>
                  <a:gd name="connsiteY3" fmla="*/ 1362461 h 1383596"/>
                  <a:gd name="connsiteX0" fmla="*/ 0 w 4032864"/>
                  <a:gd name="connsiteY0" fmla="*/ 0 h 1445813"/>
                  <a:gd name="connsiteX1" fmla="*/ 846315 w 4032864"/>
                  <a:gd name="connsiteY1" fmla="*/ 362752 h 1445813"/>
                  <a:gd name="connsiteX2" fmla="*/ 2026493 w 4032864"/>
                  <a:gd name="connsiteY2" fmla="*/ 1114726 h 1445813"/>
                  <a:gd name="connsiteX3" fmla="*/ 4032864 w 4032864"/>
                  <a:gd name="connsiteY3" fmla="*/ 1429108 h 1445813"/>
                  <a:gd name="connsiteX0" fmla="*/ 0 w 4032864"/>
                  <a:gd name="connsiteY0" fmla="*/ 0 h 1429108"/>
                  <a:gd name="connsiteX1" fmla="*/ 846315 w 4032864"/>
                  <a:gd name="connsiteY1" fmla="*/ 362752 h 1429108"/>
                  <a:gd name="connsiteX2" fmla="*/ 2026493 w 4032864"/>
                  <a:gd name="connsiteY2" fmla="*/ 1114726 h 1429108"/>
                  <a:gd name="connsiteX3" fmla="*/ 4032864 w 4032864"/>
                  <a:gd name="connsiteY3" fmla="*/ 1429108 h 1429108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1293" h="1448150">
                    <a:moveTo>
                      <a:pt x="0" y="0"/>
                    </a:moveTo>
                    <a:cubicBezTo>
                      <a:pt x="279918" y="96416"/>
                      <a:pt x="349629" y="5587"/>
                      <a:pt x="846315" y="362752"/>
                    </a:cubicBezTo>
                    <a:cubicBezTo>
                      <a:pt x="1343001" y="719917"/>
                      <a:pt x="1459513" y="892569"/>
                      <a:pt x="2026493" y="1114726"/>
                    </a:cubicBezTo>
                    <a:cubicBezTo>
                      <a:pt x="2583219" y="1270236"/>
                      <a:pt x="3359311" y="1387757"/>
                      <a:pt x="4171293" y="144815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grpSp>
        <p:nvGrpSpPr>
          <p:cNvPr id="34" name="Skupina 33"/>
          <p:cNvGrpSpPr/>
          <p:nvPr/>
        </p:nvGrpSpPr>
        <p:grpSpPr>
          <a:xfrm>
            <a:off x="1552473" y="1111250"/>
            <a:ext cx="9302306" cy="2562717"/>
            <a:chOff x="1552473" y="1111250"/>
            <a:chExt cx="9302306" cy="2562717"/>
          </a:xfrm>
        </p:grpSpPr>
        <p:cxnSp>
          <p:nvCxnSpPr>
            <p:cNvPr id="7" name="Přímá spojnice se šipkou 6"/>
            <p:cNvCxnSpPr/>
            <p:nvPr/>
          </p:nvCxnSpPr>
          <p:spPr>
            <a:xfrm flipH="1" flipV="1">
              <a:off x="1552473" y="1111250"/>
              <a:ext cx="482600" cy="142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/>
          </p:nvGrpSpPr>
          <p:grpSpPr>
            <a:xfrm>
              <a:off x="6106302" y="2745451"/>
              <a:ext cx="4748477" cy="928516"/>
              <a:chOff x="5224926" y="2485360"/>
              <a:chExt cx="3017793" cy="1172207"/>
            </a:xfrm>
          </p:grpSpPr>
          <p:sp>
            <p:nvSpPr>
              <p:cNvPr id="27" name="Volný tvar 26"/>
              <p:cNvSpPr/>
              <p:nvPr/>
            </p:nvSpPr>
            <p:spPr bwMode="auto">
              <a:xfrm>
                <a:off x="5224926" y="2485360"/>
                <a:ext cx="3003831" cy="1166100"/>
              </a:xfrm>
              <a:custGeom>
                <a:avLst/>
                <a:gdLst>
                  <a:gd name="connsiteX0" fmla="*/ 0 w 4283528"/>
                  <a:gd name="connsiteY0" fmla="*/ 57734 h 1408055"/>
                  <a:gd name="connsiteX1" fmla="*/ 989045 w 4283528"/>
                  <a:gd name="connsiteY1" fmla="*/ 113717 h 1408055"/>
                  <a:gd name="connsiteX2" fmla="*/ 2472612 w 4283528"/>
                  <a:gd name="connsiteY2" fmla="*/ 1084101 h 1408055"/>
                  <a:gd name="connsiteX3" fmla="*/ 4040155 w 4283528"/>
                  <a:gd name="connsiteY3" fmla="*/ 1373350 h 1408055"/>
                  <a:gd name="connsiteX4" fmla="*/ 4254759 w 4283528"/>
                  <a:gd name="connsiteY4" fmla="*/ 1392011 h 1408055"/>
                  <a:gd name="connsiteX0" fmla="*/ 0 w 4283528"/>
                  <a:gd name="connsiteY0" fmla="*/ 25461 h 1375782"/>
                  <a:gd name="connsiteX1" fmla="*/ 989045 w 4283528"/>
                  <a:gd name="connsiteY1" fmla="*/ 81444 h 1375782"/>
                  <a:gd name="connsiteX2" fmla="*/ 1525035 w 4283528"/>
                  <a:gd name="connsiteY2" fmla="*/ 411165 h 1375782"/>
                  <a:gd name="connsiteX3" fmla="*/ 2472612 w 4283528"/>
                  <a:gd name="connsiteY3" fmla="*/ 1051828 h 1375782"/>
                  <a:gd name="connsiteX4" fmla="*/ 4040155 w 4283528"/>
                  <a:gd name="connsiteY4" fmla="*/ 1341077 h 1375782"/>
                  <a:gd name="connsiteX5" fmla="*/ 4254759 w 4283528"/>
                  <a:gd name="connsiteY5" fmla="*/ 1359738 h 1375782"/>
                  <a:gd name="connsiteX0" fmla="*/ 0 w 4220931"/>
                  <a:gd name="connsiteY0" fmla="*/ 25461 h 1457115"/>
                  <a:gd name="connsiteX1" fmla="*/ 989045 w 4220931"/>
                  <a:gd name="connsiteY1" fmla="*/ 81444 h 1457115"/>
                  <a:gd name="connsiteX2" fmla="*/ 1525035 w 4220931"/>
                  <a:gd name="connsiteY2" fmla="*/ 411165 h 1457115"/>
                  <a:gd name="connsiteX3" fmla="*/ 2472612 w 4220931"/>
                  <a:gd name="connsiteY3" fmla="*/ 1051828 h 1457115"/>
                  <a:gd name="connsiteX4" fmla="*/ 4040155 w 4220931"/>
                  <a:gd name="connsiteY4" fmla="*/ 1341077 h 1457115"/>
                  <a:gd name="connsiteX5" fmla="*/ 4147086 w 4220931"/>
                  <a:gd name="connsiteY5" fmla="*/ 1454930 h 1457115"/>
                  <a:gd name="connsiteX0" fmla="*/ 0 w 4152250"/>
                  <a:gd name="connsiteY0" fmla="*/ 25461 h 1456744"/>
                  <a:gd name="connsiteX1" fmla="*/ 989045 w 4152250"/>
                  <a:gd name="connsiteY1" fmla="*/ 81444 h 1456744"/>
                  <a:gd name="connsiteX2" fmla="*/ 1525035 w 4152250"/>
                  <a:gd name="connsiteY2" fmla="*/ 411165 h 1456744"/>
                  <a:gd name="connsiteX3" fmla="*/ 2472612 w 4152250"/>
                  <a:gd name="connsiteY3" fmla="*/ 1051828 h 1456744"/>
                  <a:gd name="connsiteX4" fmla="*/ 3681243 w 4152250"/>
                  <a:gd name="connsiteY4" fmla="*/ 1322039 h 1456744"/>
                  <a:gd name="connsiteX5" fmla="*/ 4147086 w 4152250"/>
                  <a:gd name="connsiteY5" fmla="*/ 1454930 h 1456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2250" h="1456744">
                    <a:moveTo>
                      <a:pt x="0" y="25461"/>
                    </a:moveTo>
                    <a:cubicBezTo>
                      <a:pt x="288471" y="-32078"/>
                      <a:pt x="734873" y="17160"/>
                      <a:pt x="989045" y="81444"/>
                    </a:cubicBezTo>
                    <a:cubicBezTo>
                      <a:pt x="1243217" y="145728"/>
                      <a:pt x="1277774" y="249434"/>
                      <a:pt x="1525035" y="411165"/>
                    </a:cubicBezTo>
                    <a:cubicBezTo>
                      <a:pt x="1772296" y="572896"/>
                      <a:pt x="2113244" y="900016"/>
                      <a:pt x="2472612" y="1051828"/>
                    </a:cubicBezTo>
                    <a:cubicBezTo>
                      <a:pt x="2831980" y="1203640"/>
                      <a:pt x="3384219" y="1270721"/>
                      <a:pt x="3681243" y="1322039"/>
                    </a:cubicBezTo>
                    <a:cubicBezTo>
                      <a:pt x="3978268" y="1373357"/>
                      <a:pt x="4188296" y="1471258"/>
                      <a:pt x="4147086" y="145493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8" name="Volný tvar 27"/>
              <p:cNvSpPr/>
              <p:nvPr/>
            </p:nvSpPr>
            <p:spPr bwMode="auto">
              <a:xfrm>
                <a:off x="5224926" y="2498551"/>
                <a:ext cx="3017793" cy="1159016"/>
              </a:xfrm>
              <a:custGeom>
                <a:avLst/>
                <a:gdLst>
                  <a:gd name="connsiteX0" fmla="*/ 0 w 4217436"/>
                  <a:gd name="connsiteY0" fmla="*/ 0 h 1449957"/>
                  <a:gd name="connsiteX1" fmla="*/ 877077 w 4217436"/>
                  <a:gd name="connsiteY1" fmla="*/ 419877 h 1449957"/>
                  <a:gd name="connsiteX2" fmla="*/ 1903445 w 4217436"/>
                  <a:gd name="connsiteY2" fmla="*/ 1362269 h 1449957"/>
                  <a:gd name="connsiteX3" fmla="*/ 4217436 w 4217436"/>
                  <a:gd name="connsiteY3" fmla="*/ 1352939 h 1449957"/>
                  <a:gd name="connsiteX0" fmla="*/ 0 w 4150785"/>
                  <a:gd name="connsiteY0" fmla="*/ 0 h 1230976"/>
                  <a:gd name="connsiteX1" fmla="*/ 810426 w 4150785"/>
                  <a:gd name="connsiteY1" fmla="*/ 200896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230976"/>
                  <a:gd name="connsiteX1" fmla="*/ 846315 w 4150785"/>
                  <a:gd name="connsiteY1" fmla="*/ 362752 h 1230976"/>
                  <a:gd name="connsiteX2" fmla="*/ 1836794 w 4150785"/>
                  <a:gd name="connsiteY2" fmla="*/ 1143288 h 1230976"/>
                  <a:gd name="connsiteX3" fmla="*/ 4150785 w 4150785"/>
                  <a:gd name="connsiteY3" fmla="*/ 1133958 h 1230976"/>
                  <a:gd name="connsiteX0" fmla="*/ 0 w 4150785"/>
                  <a:gd name="connsiteY0" fmla="*/ 0 h 1175482"/>
                  <a:gd name="connsiteX1" fmla="*/ 846315 w 4150785"/>
                  <a:gd name="connsiteY1" fmla="*/ 362752 h 1175482"/>
                  <a:gd name="connsiteX2" fmla="*/ 1893191 w 4150785"/>
                  <a:gd name="connsiteY2" fmla="*/ 1019517 h 1175482"/>
                  <a:gd name="connsiteX3" fmla="*/ 4150785 w 4150785"/>
                  <a:gd name="connsiteY3" fmla="*/ 1133958 h 1175482"/>
                  <a:gd name="connsiteX0" fmla="*/ 0 w 3971340"/>
                  <a:gd name="connsiteY0" fmla="*/ 0 h 1377773"/>
                  <a:gd name="connsiteX1" fmla="*/ 846315 w 3971340"/>
                  <a:gd name="connsiteY1" fmla="*/ 362752 h 1377773"/>
                  <a:gd name="connsiteX2" fmla="*/ 1893191 w 3971340"/>
                  <a:gd name="connsiteY2" fmla="*/ 1019517 h 1377773"/>
                  <a:gd name="connsiteX3" fmla="*/ 3971340 w 3971340"/>
                  <a:gd name="connsiteY3" fmla="*/ 1362461 h 1377773"/>
                  <a:gd name="connsiteX0" fmla="*/ 0 w 3971340"/>
                  <a:gd name="connsiteY0" fmla="*/ 0 h 1383596"/>
                  <a:gd name="connsiteX1" fmla="*/ 846315 w 3971340"/>
                  <a:gd name="connsiteY1" fmla="*/ 362752 h 1383596"/>
                  <a:gd name="connsiteX2" fmla="*/ 2026493 w 3971340"/>
                  <a:gd name="connsiteY2" fmla="*/ 1114726 h 1383596"/>
                  <a:gd name="connsiteX3" fmla="*/ 3971340 w 3971340"/>
                  <a:gd name="connsiteY3" fmla="*/ 1362461 h 1383596"/>
                  <a:gd name="connsiteX0" fmla="*/ 0 w 4032864"/>
                  <a:gd name="connsiteY0" fmla="*/ 0 h 1445813"/>
                  <a:gd name="connsiteX1" fmla="*/ 846315 w 4032864"/>
                  <a:gd name="connsiteY1" fmla="*/ 362752 h 1445813"/>
                  <a:gd name="connsiteX2" fmla="*/ 2026493 w 4032864"/>
                  <a:gd name="connsiteY2" fmla="*/ 1114726 h 1445813"/>
                  <a:gd name="connsiteX3" fmla="*/ 4032864 w 4032864"/>
                  <a:gd name="connsiteY3" fmla="*/ 1429108 h 1445813"/>
                  <a:gd name="connsiteX0" fmla="*/ 0 w 4032864"/>
                  <a:gd name="connsiteY0" fmla="*/ 0 h 1429108"/>
                  <a:gd name="connsiteX1" fmla="*/ 846315 w 4032864"/>
                  <a:gd name="connsiteY1" fmla="*/ 362752 h 1429108"/>
                  <a:gd name="connsiteX2" fmla="*/ 2026493 w 4032864"/>
                  <a:gd name="connsiteY2" fmla="*/ 1114726 h 1429108"/>
                  <a:gd name="connsiteX3" fmla="*/ 4032864 w 4032864"/>
                  <a:gd name="connsiteY3" fmla="*/ 1429108 h 1429108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  <a:gd name="connsiteX0" fmla="*/ 0 w 4171293"/>
                  <a:gd name="connsiteY0" fmla="*/ 0 h 1448150"/>
                  <a:gd name="connsiteX1" fmla="*/ 846315 w 4171293"/>
                  <a:gd name="connsiteY1" fmla="*/ 362752 h 1448150"/>
                  <a:gd name="connsiteX2" fmla="*/ 2026493 w 4171293"/>
                  <a:gd name="connsiteY2" fmla="*/ 1114726 h 1448150"/>
                  <a:gd name="connsiteX3" fmla="*/ 4171293 w 4171293"/>
                  <a:gd name="connsiteY3" fmla="*/ 1448150 h 144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1293" h="1448150">
                    <a:moveTo>
                      <a:pt x="0" y="0"/>
                    </a:moveTo>
                    <a:cubicBezTo>
                      <a:pt x="279918" y="96416"/>
                      <a:pt x="349629" y="5587"/>
                      <a:pt x="846315" y="362752"/>
                    </a:cubicBezTo>
                    <a:cubicBezTo>
                      <a:pt x="1343001" y="719917"/>
                      <a:pt x="1459513" y="892569"/>
                      <a:pt x="2026493" y="1114726"/>
                    </a:cubicBezTo>
                    <a:cubicBezTo>
                      <a:pt x="2583219" y="1270236"/>
                      <a:pt x="3359311" y="1387757"/>
                      <a:pt x="4171293" y="1448150"/>
                    </a:cubicBezTo>
                  </a:path>
                </a:pathLst>
              </a:custGeom>
              <a:noFill/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cxnSp>
        <p:nvCxnSpPr>
          <p:cNvPr id="38" name="Přímá spojnice 37"/>
          <p:cNvCxnSpPr/>
          <p:nvPr/>
        </p:nvCxnSpPr>
        <p:spPr>
          <a:xfrm>
            <a:off x="7700058" y="2297669"/>
            <a:ext cx="10984" cy="197394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H="1" flipV="1">
            <a:off x="3218939" y="0"/>
            <a:ext cx="4492103" cy="2297669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3031352" y="4271613"/>
            <a:ext cx="4674199" cy="25863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 rot="4340288">
            <a:off x="1964118" y="6006536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parasekvence</a:t>
            </a: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7086663" y="1604355"/>
            <a:ext cx="167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Systémový trakt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0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86"/>
    </mc:Choice>
    <mc:Fallback xmlns="">
      <p:transition spd="slow" advTm="25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-1588"/>
            <a:ext cx="4799013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-1588"/>
            <a:ext cx="7534275" cy="19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1628775"/>
            <a:ext cx="36988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3360739"/>
            <a:ext cx="432117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2" y="3338513"/>
            <a:ext cx="4224337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Obrázek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4" y="5127626"/>
            <a:ext cx="50196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Obráze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9" y="5160963"/>
            <a:ext cx="61436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8423277" y="1628775"/>
            <a:ext cx="11525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bdélník 24"/>
          <p:cNvSpPr/>
          <p:nvPr/>
        </p:nvSpPr>
        <p:spPr>
          <a:xfrm>
            <a:off x="4691064" y="2987675"/>
            <a:ext cx="11525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Obdélník 25"/>
          <p:cNvSpPr/>
          <p:nvPr/>
        </p:nvSpPr>
        <p:spPr>
          <a:xfrm>
            <a:off x="3649663" y="4291013"/>
            <a:ext cx="1150938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Obdélník 26"/>
          <p:cNvSpPr/>
          <p:nvPr/>
        </p:nvSpPr>
        <p:spPr>
          <a:xfrm>
            <a:off x="7985127" y="4776788"/>
            <a:ext cx="11525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Obdélník 27"/>
          <p:cNvSpPr/>
          <p:nvPr/>
        </p:nvSpPr>
        <p:spPr>
          <a:xfrm>
            <a:off x="1046164" y="5837238"/>
            <a:ext cx="11525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Obdélník 28"/>
          <p:cNvSpPr/>
          <p:nvPr/>
        </p:nvSpPr>
        <p:spPr>
          <a:xfrm>
            <a:off x="6081713" y="5949950"/>
            <a:ext cx="1309688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TextovéPole 22"/>
          <p:cNvSpPr txBox="1">
            <a:spLocks noChangeArrowheads="1"/>
          </p:cNvSpPr>
          <p:nvPr/>
        </p:nvSpPr>
        <p:spPr bwMode="auto">
          <a:xfrm>
            <a:off x="4751388" y="1524001"/>
            <a:ext cx="1314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600" dirty="0" err="1">
                <a:latin typeface="Cambria" panose="02040503050406030204" pitchFamily="18" charset="0"/>
              </a:rPr>
              <a:t>retrogradace</a:t>
            </a:r>
            <a:endParaRPr lang="en-GB" altLang="en-US" sz="1600" dirty="0">
              <a:latin typeface="Cambria" panose="02040503050406030204" pitchFamily="18" charset="0"/>
            </a:endParaRP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8396289" y="1573214"/>
            <a:ext cx="13128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600">
                <a:latin typeface="Cambria" panose="02040503050406030204" pitchFamily="18" charset="0"/>
              </a:rPr>
              <a:t>retrogradace</a:t>
            </a:r>
            <a:endParaRPr lang="en-GB" altLang="en-US" sz="1600">
              <a:latin typeface="Cambria" panose="02040503050406030204" pitchFamily="18" charset="0"/>
            </a:endParaRPr>
          </a:p>
        </p:txBody>
      </p:sp>
      <p:sp>
        <p:nvSpPr>
          <p:cNvPr id="32" name="TextovéPole 31"/>
          <p:cNvSpPr txBox="1">
            <a:spLocks noChangeArrowheads="1"/>
          </p:cNvSpPr>
          <p:nvPr/>
        </p:nvSpPr>
        <p:spPr bwMode="auto">
          <a:xfrm>
            <a:off x="4751388" y="2946401"/>
            <a:ext cx="9731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600">
                <a:latin typeface="Cambria" panose="02040503050406030204" pitchFamily="18" charset="0"/>
              </a:rPr>
              <a:t>agradace</a:t>
            </a:r>
            <a:endParaRPr lang="en-GB" altLang="en-US" sz="1600">
              <a:latin typeface="Cambria" panose="02040503050406030204" pitchFamily="18" charset="0"/>
            </a:endParaRPr>
          </a:p>
        </p:txBody>
      </p:sp>
      <p:sp>
        <p:nvSpPr>
          <p:cNvPr id="33" name="TextovéPole 32"/>
          <p:cNvSpPr txBox="1">
            <a:spLocks noChangeArrowheads="1"/>
          </p:cNvSpPr>
          <p:nvPr/>
        </p:nvSpPr>
        <p:spPr bwMode="auto">
          <a:xfrm>
            <a:off x="3965577" y="4506914"/>
            <a:ext cx="117633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600">
                <a:latin typeface="Cambria" panose="02040503050406030204" pitchFamily="18" charset="0"/>
              </a:rPr>
              <a:t>progradace</a:t>
            </a:r>
            <a:endParaRPr lang="en-GB" altLang="en-US" sz="1600">
              <a:latin typeface="Cambria" panose="02040503050406030204" pitchFamily="18" charset="0"/>
            </a:endParaRPr>
          </a:p>
        </p:txBody>
      </p:sp>
      <p:sp>
        <p:nvSpPr>
          <p:cNvPr id="34" name="TextovéPole 33"/>
          <p:cNvSpPr txBox="1">
            <a:spLocks noChangeArrowheads="1"/>
          </p:cNvSpPr>
          <p:nvPr/>
        </p:nvSpPr>
        <p:spPr bwMode="auto">
          <a:xfrm>
            <a:off x="7883527" y="4659314"/>
            <a:ext cx="1177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600">
                <a:latin typeface="Cambria" panose="02040503050406030204" pitchFamily="18" charset="0"/>
              </a:rPr>
              <a:t>progradace</a:t>
            </a:r>
            <a:endParaRPr lang="en-GB" altLang="en-US" sz="1600">
              <a:latin typeface="Cambria" panose="02040503050406030204" pitchFamily="18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1416052" y="6018214"/>
            <a:ext cx="117633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600">
                <a:latin typeface="Cambria" panose="02040503050406030204" pitchFamily="18" charset="0"/>
              </a:rPr>
              <a:t>progradace</a:t>
            </a:r>
            <a:endParaRPr lang="en-GB" altLang="en-US" sz="1600">
              <a:latin typeface="Cambria" panose="02040503050406030204" pitchFamily="18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6296027" y="6097589"/>
            <a:ext cx="117633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en-US" sz="1600">
                <a:latin typeface="Cambria" panose="02040503050406030204" pitchFamily="18" charset="0"/>
              </a:rPr>
              <a:t>progradace</a:t>
            </a:r>
            <a:endParaRPr lang="en-GB" altLang="en-US" sz="1600"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92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14"/>
    </mc:Choice>
    <mc:Fallback xmlns="">
      <p:transition spd="slow" advTm="24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85725"/>
            <a:ext cx="4391025" cy="6686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415" y="0"/>
            <a:ext cx="3550113" cy="685800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5486400" y="1955800"/>
            <a:ext cx="1231900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5357812" y="2438400"/>
            <a:ext cx="1360488" cy="273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35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35"/>
    </mc:Choice>
    <mc:Fallback xmlns="">
      <p:transition spd="slow" advTm="11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348" y="1820891"/>
            <a:ext cx="6426229" cy="480773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259" y="47918"/>
            <a:ext cx="557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Maximum </a:t>
            </a:r>
            <a:r>
              <a:rPr lang="cs-CZ" sz="2800" dirty="0" err="1"/>
              <a:t>Flooding</a:t>
            </a:r>
            <a:r>
              <a:rPr lang="cs-CZ" sz="2800" dirty="0"/>
              <a:t> </a:t>
            </a:r>
            <a:r>
              <a:rPr lang="cs-CZ" sz="2800" dirty="0" err="1"/>
              <a:t>Surface</a:t>
            </a:r>
            <a:r>
              <a:rPr lang="cs-CZ" sz="2800" dirty="0"/>
              <a:t> (</a:t>
            </a:r>
            <a:r>
              <a:rPr lang="cs-CZ" sz="2800" b="1" dirty="0" err="1"/>
              <a:t>mfs</a:t>
            </a:r>
            <a:r>
              <a:rPr lang="cs-CZ" sz="2800" dirty="0"/>
              <a:t>)</a:t>
            </a:r>
          </a:p>
          <a:p>
            <a:r>
              <a:rPr lang="cs-CZ" sz="2800" dirty="0"/>
              <a:t>Povrch nejvyšší záplavy</a:t>
            </a:r>
          </a:p>
          <a:p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297087" y="1026738"/>
            <a:ext cx="108158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Největší prohloubení, pobřežní čára je nejhlouběji v pevnině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Na šelfu i v pánvi – usazování širomořských, jemnozrnných, málo mocných sedimentů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Typická je kondenzace, často organikou bohaté břidlice, </a:t>
            </a:r>
            <a:br>
              <a:rPr lang="cs-CZ" sz="2000" dirty="0"/>
            </a:br>
            <a:r>
              <a:rPr lang="cs-CZ" sz="2000" dirty="0" err="1"/>
              <a:t>hardgroundy</a:t>
            </a:r>
            <a:r>
              <a:rPr lang="cs-CZ" sz="2000" dirty="0"/>
              <a:t>, glaukonit</a:t>
            </a:r>
            <a:endParaRPr lang="cs-CZ" sz="2800" dirty="0"/>
          </a:p>
        </p:txBody>
      </p:sp>
      <p:sp>
        <p:nvSpPr>
          <p:cNvPr id="3" name="Šipka doprava 6">
            <a:extLst>
              <a:ext uri="{FF2B5EF4-FFF2-40B4-BE49-F238E27FC236}">
                <a16:creationId xmlns:a16="http://schemas.microsoft.com/office/drawing/2014/main" id="{2BA00E17-11E8-4451-A24F-6C66A38C2BF9}"/>
              </a:ext>
            </a:extLst>
          </p:cNvPr>
          <p:cNvSpPr/>
          <p:nvPr/>
        </p:nvSpPr>
        <p:spPr>
          <a:xfrm>
            <a:off x="7447086" y="4953739"/>
            <a:ext cx="470515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67588F3-FB35-4680-AFB9-E54A02F8B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7" y="2899622"/>
            <a:ext cx="6240095" cy="3910460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8A7F0D30-DA69-4382-937B-AE57D1ECD277}"/>
              </a:ext>
            </a:extLst>
          </p:cNvPr>
          <p:cNvSpPr/>
          <p:nvPr/>
        </p:nvSpPr>
        <p:spPr>
          <a:xfrm>
            <a:off x="2027304" y="5137062"/>
            <a:ext cx="3312602" cy="158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7849EFF-D14D-4FD9-88E3-F3CC44567907}"/>
              </a:ext>
            </a:extLst>
          </p:cNvPr>
          <p:cNvSpPr/>
          <p:nvPr/>
        </p:nvSpPr>
        <p:spPr>
          <a:xfrm>
            <a:off x="386517" y="6168137"/>
            <a:ext cx="5128891" cy="73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753519C-098D-4CD1-95E8-F59BF224AB2A}"/>
              </a:ext>
            </a:extLst>
          </p:cNvPr>
          <p:cNvSpPr/>
          <p:nvPr/>
        </p:nvSpPr>
        <p:spPr>
          <a:xfrm>
            <a:off x="5398407" y="5341814"/>
            <a:ext cx="1164073" cy="1319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6">
            <a:extLst>
              <a:ext uri="{FF2B5EF4-FFF2-40B4-BE49-F238E27FC236}">
                <a16:creationId xmlns:a16="http://schemas.microsoft.com/office/drawing/2014/main" id="{52C1C12A-9249-4D4C-A0FF-DFDF045938F1}"/>
              </a:ext>
            </a:extLst>
          </p:cNvPr>
          <p:cNvSpPr/>
          <p:nvPr/>
        </p:nvSpPr>
        <p:spPr>
          <a:xfrm>
            <a:off x="0" y="3820246"/>
            <a:ext cx="470515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prava 6">
            <a:extLst>
              <a:ext uri="{FF2B5EF4-FFF2-40B4-BE49-F238E27FC236}">
                <a16:creationId xmlns:a16="http://schemas.microsoft.com/office/drawing/2014/main" id="{7C9E3EF6-A0B9-430B-94C5-08803323F26C}"/>
              </a:ext>
            </a:extLst>
          </p:cNvPr>
          <p:cNvSpPr/>
          <p:nvPr/>
        </p:nvSpPr>
        <p:spPr>
          <a:xfrm>
            <a:off x="-13270" y="3473341"/>
            <a:ext cx="470515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64812C32-5028-4051-8501-222378716090}"/>
              </a:ext>
            </a:extLst>
          </p:cNvPr>
          <p:cNvCxnSpPr>
            <a:cxnSpLocks/>
          </p:cNvCxnSpPr>
          <p:nvPr/>
        </p:nvCxnSpPr>
        <p:spPr>
          <a:xfrm>
            <a:off x="470515" y="3623733"/>
            <a:ext cx="1396385" cy="22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D0937F10-AA0B-4A52-BDF0-BC6F52764088}"/>
              </a:ext>
            </a:extLst>
          </p:cNvPr>
          <p:cNvCxnSpPr>
            <a:cxnSpLocks/>
          </p:cNvCxnSpPr>
          <p:nvPr/>
        </p:nvCxnSpPr>
        <p:spPr>
          <a:xfrm>
            <a:off x="483785" y="3993360"/>
            <a:ext cx="1383115" cy="36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7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00"/>
    </mc:Choice>
    <mc:Fallback xmlns="">
      <p:transition spd="slow" advTm="2421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72" y="-61913"/>
            <a:ext cx="4779962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3256" y="15950"/>
            <a:ext cx="75365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Highstand</a:t>
            </a:r>
            <a:r>
              <a:rPr lang="cs-CZ" sz="2800" dirty="0"/>
              <a:t> </a:t>
            </a:r>
            <a:r>
              <a:rPr lang="cs-CZ" sz="2800" dirty="0" err="1"/>
              <a:t>System</a:t>
            </a:r>
            <a:r>
              <a:rPr lang="cs-CZ" sz="2800" dirty="0"/>
              <a:t> </a:t>
            </a:r>
            <a:r>
              <a:rPr lang="cs-CZ" sz="2800" dirty="0" err="1"/>
              <a:t>Tract</a:t>
            </a:r>
            <a:r>
              <a:rPr lang="cs-CZ" sz="2800" dirty="0"/>
              <a:t> (HST)</a:t>
            </a:r>
          </a:p>
          <a:p>
            <a:r>
              <a:rPr lang="cs-CZ" sz="2800" dirty="0"/>
              <a:t>Systémový trakt vysoké hladiny</a:t>
            </a:r>
          </a:p>
          <a:p>
            <a:pPr marL="342900" indent="-342900">
              <a:buFontTx/>
              <a:buChar char="-"/>
            </a:pPr>
            <a:endParaRPr lang="cs-CZ" sz="2000" dirty="0"/>
          </a:p>
          <a:p>
            <a:pPr marL="342900" indent="-342900">
              <a:buFontTx/>
              <a:buChar char="-"/>
            </a:pPr>
            <a:r>
              <a:rPr lang="cs-CZ" sz="2000" dirty="0"/>
              <a:t>regresivní uloženiny vznikají když je akumulační rychlost vyšší než růst hladiny a nárůst akomodačního prostoru</a:t>
            </a:r>
          </a:p>
          <a:p>
            <a:pPr marL="342900" indent="-342900">
              <a:buFontTx/>
              <a:buChar char="-"/>
            </a:pPr>
            <a:r>
              <a:rPr lang="cs-CZ" sz="2000" dirty="0" err="1"/>
              <a:t>downlap</a:t>
            </a:r>
            <a:r>
              <a:rPr lang="cs-CZ" sz="2000" dirty="0"/>
              <a:t> na </a:t>
            </a:r>
            <a:r>
              <a:rPr lang="cs-CZ" sz="2000" dirty="0" err="1"/>
              <a:t>mfs</a:t>
            </a:r>
            <a:endParaRPr lang="cs-CZ" sz="2000" dirty="0"/>
          </a:p>
          <a:p>
            <a:pPr marL="342900" indent="-342900">
              <a:buFontTx/>
              <a:buChar char="-"/>
            </a:pPr>
            <a:r>
              <a:rPr lang="cs-CZ" sz="2000" dirty="0" err="1"/>
              <a:t>agradující</a:t>
            </a:r>
            <a:r>
              <a:rPr lang="cs-CZ" sz="2000" dirty="0"/>
              <a:t> až </a:t>
            </a:r>
            <a:r>
              <a:rPr lang="cs-CZ" sz="2000" dirty="0" err="1"/>
              <a:t>progradující</a:t>
            </a:r>
            <a:r>
              <a:rPr lang="cs-CZ" sz="2000" dirty="0"/>
              <a:t> </a:t>
            </a:r>
            <a:r>
              <a:rPr lang="cs-CZ" sz="2000" dirty="0" err="1"/>
              <a:t>parasekvence</a:t>
            </a:r>
            <a:endParaRPr lang="cs-CZ" sz="2000" dirty="0"/>
          </a:p>
          <a:p>
            <a:endParaRPr lang="cs-CZ" sz="2800" dirty="0"/>
          </a:p>
          <a:p>
            <a:endParaRPr lang="cs-CZ" sz="2800" dirty="0"/>
          </a:p>
        </p:txBody>
      </p:sp>
      <p:sp>
        <p:nvSpPr>
          <p:cNvPr id="2" name="Šipka nahoru 1"/>
          <p:cNvSpPr/>
          <p:nvPr/>
        </p:nvSpPr>
        <p:spPr>
          <a:xfrm rot="3008633">
            <a:off x="9988551" y="1801873"/>
            <a:ext cx="534306" cy="1144155"/>
          </a:xfrm>
          <a:prstGeom prst="upArrow">
            <a:avLst>
              <a:gd name="adj1" fmla="val 22835"/>
              <a:gd name="adj2" fmla="val 50000"/>
            </a:avLst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4455D93-8BCE-4777-84F8-C05F755EF146}"/>
              </a:ext>
            </a:extLst>
          </p:cNvPr>
          <p:cNvGrpSpPr/>
          <p:nvPr/>
        </p:nvGrpSpPr>
        <p:grpSpPr>
          <a:xfrm>
            <a:off x="538917" y="2945655"/>
            <a:ext cx="6240095" cy="3999774"/>
            <a:chOff x="816747" y="2610034"/>
            <a:chExt cx="5418684" cy="3473266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47" y="2610034"/>
              <a:ext cx="5418684" cy="3395709"/>
            </a:xfrm>
            <a:prstGeom prst="rect">
              <a:avLst/>
            </a:prstGeom>
          </p:spPr>
        </p:pic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CE7C71E4-0C49-47BE-9924-E8571782C387}"/>
                </a:ext>
              </a:extLst>
            </p:cNvPr>
            <p:cNvGrpSpPr/>
            <p:nvPr/>
          </p:nvGrpSpPr>
          <p:grpSpPr>
            <a:xfrm>
              <a:off x="816747" y="4552950"/>
              <a:ext cx="5362994" cy="1530350"/>
              <a:chOff x="816747" y="4552950"/>
              <a:chExt cx="5362994" cy="1530350"/>
            </a:xfrm>
          </p:grpSpPr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88D87CF6-0D7E-4020-BDBE-CC3111BFBC13}"/>
                  </a:ext>
                </a:extLst>
              </p:cNvPr>
              <p:cNvSpPr/>
              <p:nvPr/>
            </p:nvSpPr>
            <p:spPr>
              <a:xfrm>
                <a:off x="2241550" y="4552950"/>
                <a:ext cx="2876550" cy="13779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AB6901E8-C045-414F-BC19-03C25A14D06F}"/>
                  </a:ext>
                </a:extLst>
              </p:cNvPr>
              <p:cNvSpPr/>
              <p:nvPr/>
            </p:nvSpPr>
            <p:spPr>
              <a:xfrm>
                <a:off x="816747" y="5448300"/>
                <a:ext cx="4453753" cy="635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F8BADF07-C84F-4ADD-B061-B3DB3C639A18}"/>
                  </a:ext>
                </a:extLst>
              </p:cNvPr>
              <p:cNvSpPr/>
              <p:nvPr/>
            </p:nvSpPr>
            <p:spPr>
              <a:xfrm>
                <a:off x="5168900" y="4730750"/>
                <a:ext cx="1010841" cy="11461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7" name="Šipka doprava 5">
            <a:extLst>
              <a:ext uri="{FF2B5EF4-FFF2-40B4-BE49-F238E27FC236}">
                <a16:creationId xmlns:a16="http://schemas.microsoft.com/office/drawing/2014/main" id="{11B4849A-7B48-4B13-9EC0-DE48E84856F3}"/>
              </a:ext>
            </a:extLst>
          </p:cNvPr>
          <p:cNvSpPr/>
          <p:nvPr/>
        </p:nvSpPr>
        <p:spPr>
          <a:xfrm>
            <a:off x="173256" y="3369468"/>
            <a:ext cx="425504" cy="4222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5">
            <a:extLst>
              <a:ext uri="{FF2B5EF4-FFF2-40B4-BE49-F238E27FC236}">
                <a16:creationId xmlns:a16="http://schemas.microsoft.com/office/drawing/2014/main" id="{206363E2-3518-449B-8053-ABA6BE0F4C61}"/>
              </a:ext>
            </a:extLst>
          </p:cNvPr>
          <p:cNvSpPr/>
          <p:nvPr/>
        </p:nvSpPr>
        <p:spPr>
          <a:xfrm>
            <a:off x="186951" y="3700793"/>
            <a:ext cx="425504" cy="4222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98"/>
    </mc:Choice>
    <mc:Fallback xmlns="">
      <p:transition spd="slow" advTm="19419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9"/>
          <p:cNvSpPr>
            <a:spLocks noGrp="1"/>
          </p:cNvSpPr>
          <p:nvPr>
            <p:ph idx="1"/>
          </p:nvPr>
        </p:nvSpPr>
        <p:spPr>
          <a:xfrm>
            <a:off x="390795" y="451661"/>
            <a:ext cx="11443856" cy="5361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SEKVENČNÍ STRATIGRAFIE</a:t>
            </a:r>
          </a:p>
          <a:p>
            <a:endParaRPr lang="cs-CZ" dirty="0"/>
          </a:p>
          <a:p>
            <a:r>
              <a:rPr lang="cs-CZ" dirty="0"/>
              <a:t>Metoda vyvíjená posledních 40 let</a:t>
            </a:r>
          </a:p>
          <a:p>
            <a:r>
              <a:rPr lang="cs-CZ" dirty="0"/>
              <a:t>Kombinuje přístupy stratigrafické korelace a faciální analýzy</a:t>
            </a:r>
          </a:p>
          <a:p>
            <a:r>
              <a:rPr lang="cs-CZ" dirty="0"/>
              <a:t>Rozeznává tělesa vrstev uložených během </a:t>
            </a:r>
            <a:r>
              <a:rPr lang="cs-CZ" b="1" dirty="0"/>
              <a:t>transgresně-regresních (T-R) cyklů </a:t>
            </a:r>
            <a:r>
              <a:rPr lang="cs-CZ" dirty="0"/>
              <a:t>změn relativní hladiny moří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71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4"/>
    </mc:Choice>
    <mc:Fallback xmlns="">
      <p:transition spd="slow" advTm="5866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996" y="1691682"/>
            <a:ext cx="6012004" cy="516631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35878" y="171937"/>
            <a:ext cx="87541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Sequence</a:t>
            </a:r>
            <a:r>
              <a:rPr lang="cs-CZ" sz="2800" dirty="0"/>
              <a:t> </a:t>
            </a:r>
            <a:r>
              <a:rPr lang="cs-CZ" sz="2800" dirty="0" err="1"/>
              <a:t>boundary</a:t>
            </a:r>
            <a:r>
              <a:rPr lang="cs-CZ" sz="2800" dirty="0"/>
              <a:t> (SB) </a:t>
            </a:r>
          </a:p>
          <a:p>
            <a:r>
              <a:rPr lang="cs-CZ" sz="2800" dirty="0"/>
              <a:t>Sekvenční rozhraní</a:t>
            </a:r>
          </a:p>
          <a:p>
            <a:br>
              <a:rPr lang="cs-CZ" dirty="0"/>
            </a:br>
            <a:r>
              <a:rPr lang="cs-CZ" dirty="0"/>
              <a:t>- významná erozní nekonformita </a:t>
            </a:r>
          </a:p>
          <a:p>
            <a:r>
              <a:rPr lang="cs-CZ" dirty="0"/>
              <a:t>- při nucené regresi (</a:t>
            </a:r>
            <a:r>
              <a:rPr lang="cs-CZ" dirty="0" err="1"/>
              <a:t>glacioeustatický</a:t>
            </a:r>
            <a:r>
              <a:rPr lang="cs-CZ" dirty="0"/>
              <a:t> pád hladiny)</a:t>
            </a:r>
            <a:endParaRPr lang="cs-CZ" sz="2800" dirty="0"/>
          </a:p>
          <a:p>
            <a:endParaRPr lang="cs-CZ" sz="28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83336BB-C922-4A1B-9E09-D92D7306D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7" y="2945655"/>
            <a:ext cx="6240095" cy="3910460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C50EE3CF-9D9E-40F4-83C5-B6A5BE8C6A8C}"/>
              </a:ext>
            </a:extLst>
          </p:cNvPr>
          <p:cNvSpPr/>
          <p:nvPr/>
        </p:nvSpPr>
        <p:spPr>
          <a:xfrm>
            <a:off x="2179704" y="5183095"/>
            <a:ext cx="3312602" cy="158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BEE0F9FF-A696-4D1D-A27A-1D1231923B0C}"/>
              </a:ext>
            </a:extLst>
          </p:cNvPr>
          <p:cNvSpPr/>
          <p:nvPr/>
        </p:nvSpPr>
        <p:spPr>
          <a:xfrm>
            <a:off x="5550807" y="5387847"/>
            <a:ext cx="1164073" cy="1319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5">
            <a:extLst>
              <a:ext uri="{FF2B5EF4-FFF2-40B4-BE49-F238E27FC236}">
                <a16:creationId xmlns:a16="http://schemas.microsoft.com/office/drawing/2014/main" id="{2C312A12-2003-4525-8DAC-8EF9AFD25D92}"/>
              </a:ext>
            </a:extLst>
          </p:cNvPr>
          <p:cNvSpPr/>
          <p:nvPr/>
        </p:nvSpPr>
        <p:spPr>
          <a:xfrm>
            <a:off x="235878" y="3633060"/>
            <a:ext cx="425504" cy="4222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5">
            <a:extLst>
              <a:ext uri="{FF2B5EF4-FFF2-40B4-BE49-F238E27FC236}">
                <a16:creationId xmlns:a16="http://schemas.microsoft.com/office/drawing/2014/main" id="{0EE2C696-6F91-4E8D-915E-2B9EF8707A6E}"/>
              </a:ext>
            </a:extLst>
          </p:cNvPr>
          <p:cNvSpPr/>
          <p:nvPr/>
        </p:nvSpPr>
        <p:spPr>
          <a:xfrm>
            <a:off x="235878" y="3224940"/>
            <a:ext cx="425504" cy="42222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90"/>
    </mc:Choice>
    <mc:Fallback xmlns="">
      <p:transition spd="slow" advTm="11799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07" y="17463"/>
            <a:ext cx="49688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0455" y="258676"/>
            <a:ext cx="557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Falling</a:t>
            </a:r>
            <a:r>
              <a:rPr lang="cs-CZ" sz="2800" dirty="0"/>
              <a:t> </a:t>
            </a:r>
            <a:r>
              <a:rPr lang="cs-CZ" sz="2800" dirty="0" err="1"/>
              <a:t>Stage</a:t>
            </a:r>
            <a:r>
              <a:rPr lang="cs-CZ" sz="2800" dirty="0"/>
              <a:t> </a:t>
            </a:r>
            <a:r>
              <a:rPr lang="cs-CZ" sz="2800" dirty="0" err="1"/>
              <a:t>System</a:t>
            </a:r>
            <a:r>
              <a:rPr lang="cs-CZ" sz="2800" dirty="0"/>
              <a:t> </a:t>
            </a:r>
            <a:r>
              <a:rPr lang="cs-CZ" sz="2800" dirty="0" err="1"/>
              <a:t>Tract</a:t>
            </a:r>
            <a:r>
              <a:rPr lang="cs-CZ" sz="2800" dirty="0"/>
              <a:t> (FSST)</a:t>
            </a:r>
          </a:p>
          <a:p>
            <a:r>
              <a:rPr lang="cs-CZ" sz="2800" dirty="0"/>
              <a:t>Systémový trakt padající hladiny</a:t>
            </a:r>
          </a:p>
          <a:p>
            <a:endParaRPr lang="cs-CZ" sz="2800" dirty="0"/>
          </a:p>
        </p:txBody>
      </p:sp>
      <p:sp>
        <p:nvSpPr>
          <p:cNvPr id="8" name="Šipka nahoru 7"/>
          <p:cNvSpPr/>
          <p:nvPr/>
        </p:nvSpPr>
        <p:spPr>
          <a:xfrm rot="5400000">
            <a:off x="9674226" y="1944749"/>
            <a:ext cx="534306" cy="1144155"/>
          </a:xfrm>
          <a:prstGeom prst="upArrow">
            <a:avLst>
              <a:gd name="adj1" fmla="val 22835"/>
              <a:gd name="adj2" fmla="val 50000"/>
            </a:avLst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544757" y="1642269"/>
            <a:ext cx="589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- </a:t>
            </a:r>
            <a:r>
              <a:rPr lang="cs-CZ" dirty="0" err="1"/>
              <a:t>progradující</a:t>
            </a:r>
            <a:r>
              <a:rPr lang="cs-CZ" dirty="0"/>
              <a:t> trend </a:t>
            </a:r>
            <a:r>
              <a:rPr lang="cs-CZ" dirty="0" err="1"/>
              <a:t>parasekvencí</a:t>
            </a:r>
            <a:r>
              <a:rPr lang="cs-CZ" dirty="0"/>
              <a:t> vznikající při nucené regresi</a:t>
            </a:r>
            <a:endParaRPr lang="cs-CZ" sz="24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C06AB24-0272-48D5-93AC-D4E199F88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7" y="2945655"/>
            <a:ext cx="6240095" cy="391046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BC61A84-CBF8-4FA9-AE72-9470D9A666A2}"/>
              </a:ext>
            </a:extLst>
          </p:cNvPr>
          <p:cNvSpPr/>
          <p:nvPr/>
        </p:nvSpPr>
        <p:spPr>
          <a:xfrm>
            <a:off x="2179704" y="5183095"/>
            <a:ext cx="3312602" cy="158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141174B-37F1-4A3A-B260-1367963A49F5}"/>
              </a:ext>
            </a:extLst>
          </p:cNvPr>
          <p:cNvSpPr/>
          <p:nvPr/>
        </p:nvSpPr>
        <p:spPr>
          <a:xfrm>
            <a:off x="5550807" y="5387847"/>
            <a:ext cx="1164073" cy="1319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6">
            <a:extLst>
              <a:ext uri="{FF2B5EF4-FFF2-40B4-BE49-F238E27FC236}">
                <a16:creationId xmlns:a16="http://schemas.microsoft.com/office/drawing/2014/main" id="{DFC4A35F-E254-43A8-AA08-25FC1481A4CE}"/>
              </a:ext>
            </a:extLst>
          </p:cNvPr>
          <p:cNvSpPr/>
          <p:nvPr/>
        </p:nvSpPr>
        <p:spPr>
          <a:xfrm>
            <a:off x="4143784" y="3768375"/>
            <a:ext cx="371874" cy="5091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5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65"/>
    </mc:Choice>
    <mc:Fallback xmlns="">
      <p:transition spd="slow" advTm="17016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19" y="-4763"/>
            <a:ext cx="5184775" cy="683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78891" y="417250"/>
            <a:ext cx="557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Lowstand</a:t>
            </a:r>
            <a:r>
              <a:rPr lang="cs-CZ" sz="2800" dirty="0"/>
              <a:t> Systém </a:t>
            </a:r>
            <a:r>
              <a:rPr lang="cs-CZ" sz="2800" dirty="0" err="1"/>
              <a:t>Tract</a:t>
            </a:r>
            <a:r>
              <a:rPr lang="cs-CZ" sz="2800" dirty="0"/>
              <a:t> (LST)</a:t>
            </a:r>
          </a:p>
          <a:p>
            <a:r>
              <a:rPr lang="cs-CZ" sz="2800" dirty="0"/>
              <a:t>Systémový trakt nízké hladiny</a:t>
            </a:r>
          </a:p>
          <a:p>
            <a:endParaRPr lang="cs-CZ" sz="2800" dirty="0"/>
          </a:p>
        </p:txBody>
      </p:sp>
      <p:sp>
        <p:nvSpPr>
          <p:cNvPr id="7" name="Šipka doprava 6"/>
          <p:cNvSpPr/>
          <p:nvPr/>
        </p:nvSpPr>
        <p:spPr>
          <a:xfrm flipH="1">
            <a:off x="6117441" y="3857844"/>
            <a:ext cx="816745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 rot="5400000">
            <a:off x="9382864" y="1770804"/>
            <a:ext cx="534306" cy="1144155"/>
          </a:xfrm>
          <a:prstGeom prst="upArrow">
            <a:avLst>
              <a:gd name="adj1" fmla="val 22835"/>
              <a:gd name="adj2" fmla="val 50000"/>
            </a:avLst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20825" y="1650005"/>
            <a:ext cx="55751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/>
              <a:t>progradující</a:t>
            </a:r>
            <a:r>
              <a:rPr lang="cs-CZ" dirty="0"/>
              <a:t> trend </a:t>
            </a:r>
            <a:r>
              <a:rPr lang="cs-CZ" dirty="0" err="1"/>
              <a:t>parasekvencí</a:t>
            </a:r>
            <a:r>
              <a:rPr lang="cs-CZ" dirty="0"/>
              <a:t>, který vzniká v intervalu od nejnižší hladiny, přes vznik akomodačního prostoru, který je vyplňován sedimentem až po chvíli, kdy je vznik </a:t>
            </a:r>
            <a:r>
              <a:rPr lang="cs-CZ" dirty="0" err="1"/>
              <a:t>akom.pr.rychlejší</a:t>
            </a:r>
            <a:r>
              <a:rPr lang="cs-CZ" dirty="0"/>
              <a:t> než přínos sedimentu </a:t>
            </a:r>
            <a:r>
              <a:rPr lang="cs-CZ" sz="2400" dirty="0"/>
              <a:t> 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4E02CED-0B24-4908-9AAD-536B45012567}"/>
              </a:ext>
            </a:extLst>
          </p:cNvPr>
          <p:cNvSpPr/>
          <p:nvPr/>
        </p:nvSpPr>
        <p:spPr>
          <a:xfrm>
            <a:off x="5550807" y="5387847"/>
            <a:ext cx="1164073" cy="1319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DAAF69-364A-454D-81C6-2E638BCB5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7" y="3098055"/>
            <a:ext cx="6240095" cy="3910460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3BC4F524-2E62-4E3F-A8E2-79F340BD59F9}"/>
              </a:ext>
            </a:extLst>
          </p:cNvPr>
          <p:cNvSpPr/>
          <p:nvPr/>
        </p:nvSpPr>
        <p:spPr>
          <a:xfrm>
            <a:off x="2332104" y="5335495"/>
            <a:ext cx="3312602" cy="158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0662E3E-E4D4-4526-9E0F-AEAB7B66F5C5}"/>
              </a:ext>
            </a:extLst>
          </p:cNvPr>
          <p:cNvSpPr/>
          <p:nvPr/>
        </p:nvSpPr>
        <p:spPr>
          <a:xfrm>
            <a:off x="5703207" y="5540247"/>
            <a:ext cx="1164073" cy="1319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52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69"/>
    </mc:Choice>
    <mc:Fallback xmlns="">
      <p:transition spd="slow" advTm="15576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25" y="-1"/>
            <a:ext cx="5418677" cy="685800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26130" y="506027"/>
            <a:ext cx="5841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Transgressive</a:t>
            </a:r>
            <a:r>
              <a:rPr lang="cs-CZ" sz="2800" dirty="0"/>
              <a:t> </a:t>
            </a:r>
            <a:r>
              <a:rPr lang="cs-CZ" sz="2800" dirty="0" err="1"/>
              <a:t>Surface</a:t>
            </a:r>
            <a:r>
              <a:rPr lang="cs-CZ" sz="2800" dirty="0"/>
              <a:t> (TS)</a:t>
            </a:r>
          </a:p>
          <a:p>
            <a:r>
              <a:rPr lang="cs-CZ" sz="2800" dirty="0"/>
              <a:t>Transgresivní povrch (=povrch záplavy)</a:t>
            </a:r>
          </a:p>
          <a:p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2" y="4369919"/>
            <a:ext cx="5418684" cy="3395709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5557" y="4967632"/>
            <a:ext cx="372861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1C40DD3-6A5D-4749-8263-FF2F25E00B95}"/>
              </a:ext>
            </a:extLst>
          </p:cNvPr>
          <p:cNvSpPr txBox="1"/>
          <p:nvPr/>
        </p:nvSpPr>
        <p:spPr>
          <a:xfrm>
            <a:off x="298882" y="1444018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značí nástup období kdy je vznik akomodačníh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o prostoru větší než rychlost přínosu sedimentu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Hranice mezi poslední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progradující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a první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retrogradující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parasekvencí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Často hranice mezi kontinentálními/mořskými faciemi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Vznikají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firmgroundy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hardgroundy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intenzivně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bioturbované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povrchy (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Glossifungites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), erozní povrchy, pokryté/vyplněné vytříděnými sedimenty/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lagy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258BACF-FE41-4A34-AAB6-8258F3486CA9}"/>
              </a:ext>
            </a:extLst>
          </p:cNvPr>
          <p:cNvSpPr/>
          <p:nvPr/>
        </p:nvSpPr>
        <p:spPr>
          <a:xfrm>
            <a:off x="1692755" y="6292306"/>
            <a:ext cx="2924208" cy="1342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D4B784E-CE1A-4017-AF2D-ADD963B2108D}"/>
              </a:ext>
            </a:extLst>
          </p:cNvPr>
          <p:cNvSpPr/>
          <p:nvPr/>
        </p:nvSpPr>
        <p:spPr>
          <a:xfrm>
            <a:off x="4711417" y="6518168"/>
            <a:ext cx="1027588" cy="1116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0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62"/>
    </mc:Choice>
    <mc:Fallback xmlns="">
      <p:transition spd="slow" advTm="19336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7" y="0"/>
            <a:ext cx="5688013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78891" y="417250"/>
            <a:ext cx="557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Transgressive</a:t>
            </a:r>
            <a:r>
              <a:rPr lang="cs-CZ" sz="2800" dirty="0"/>
              <a:t> </a:t>
            </a:r>
            <a:r>
              <a:rPr lang="cs-CZ" sz="2800" dirty="0" err="1"/>
              <a:t>System</a:t>
            </a:r>
            <a:r>
              <a:rPr lang="cs-CZ" sz="2800" dirty="0"/>
              <a:t> </a:t>
            </a:r>
            <a:r>
              <a:rPr lang="cs-CZ" sz="2800" dirty="0" err="1"/>
              <a:t>Tract</a:t>
            </a:r>
            <a:r>
              <a:rPr lang="cs-CZ" sz="2800" dirty="0"/>
              <a:t> (TST)</a:t>
            </a:r>
          </a:p>
          <a:p>
            <a:r>
              <a:rPr lang="cs-CZ" sz="2800" dirty="0"/>
              <a:t>Transgresivní systémový trakt</a:t>
            </a:r>
          </a:p>
          <a:p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7" y="2610034"/>
            <a:ext cx="5418684" cy="3395709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 flipH="1">
            <a:off x="1393796" y="3171694"/>
            <a:ext cx="816745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nahoru 5"/>
          <p:cNvSpPr/>
          <p:nvPr/>
        </p:nvSpPr>
        <p:spPr>
          <a:xfrm rot="17909989">
            <a:off x="8674101" y="1665530"/>
            <a:ext cx="534306" cy="1144155"/>
          </a:xfrm>
          <a:prstGeom prst="upArrow">
            <a:avLst>
              <a:gd name="adj1" fmla="val 22835"/>
              <a:gd name="adj2" fmla="val 50000"/>
            </a:avLst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78891" y="1729859"/>
            <a:ext cx="3408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- </a:t>
            </a:r>
            <a:r>
              <a:rPr lang="cs-CZ" dirty="0" err="1"/>
              <a:t>retrogradující</a:t>
            </a:r>
            <a:r>
              <a:rPr lang="cs-CZ" dirty="0"/>
              <a:t> trend </a:t>
            </a:r>
            <a:r>
              <a:rPr lang="cs-CZ" dirty="0" err="1"/>
              <a:t>parasekvencí</a:t>
            </a:r>
            <a:endParaRPr lang="cs-CZ" sz="24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4447DAD-2300-4BA2-A4A1-C5CFCDC4C5A1}"/>
              </a:ext>
            </a:extLst>
          </p:cNvPr>
          <p:cNvSpPr/>
          <p:nvPr/>
        </p:nvSpPr>
        <p:spPr>
          <a:xfrm>
            <a:off x="2118998" y="4536531"/>
            <a:ext cx="2924208" cy="1342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F7FE5D5-E888-49A2-BEBF-01E67E6E2C42}"/>
              </a:ext>
            </a:extLst>
          </p:cNvPr>
          <p:cNvSpPr/>
          <p:nvPr/>
        </p:nvSpPr>
        <p:spPr>
          <a:xfrm>
            <a:off x="5137660" y="4762393"/>
            <a:ext cx="1027588" cy="1116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7">
            <a:extLst>
              <a:ext uri="{FF2B5EF4-FFF2-40B4-BE49-F238E27FC236}">
                <a16:creationId xmlns:a16="http://schemas.microsoft.com/office/drawing/2014/main" id="{710CADDF-6B47-4030-87D6-E33F91FAC6EA}"/>
              </a:ext>
            </a:extLst>
          </p:cNvPr>
          <p:cNvSpPr/>
          <p:nvPr/>
        </p:nvSpPr>
        <p:spPr>
          <a:xfrm flipH="1">
            <a:off x="1443717" y="3475590"/>
            <a:ext cx="816745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33"/>
    </mc:Choice>
    <mc:Fallback xmlns="">
      <p:transition spd="slow" advTm="8253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850" y="1026512"/>
            <a:ext cx="6426229" cy="480773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78891" y="417250"/>
            <a:ext cx="5575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Maximum </a:t>
            </a:r>
            <a:r>
              <a:rPr lang="cs-CZ" sz="2800" dirty="0" err="1"/>
              <a:t>Flooding</a:t>
            </a:r>
            <a:r>
              <a:rPr lang="cs-CZ" sz="2800" dirty="0"/>
              <a:t> </a:t>
            </a:r>
            <a:r>
              <a:rPr lang="cs-CZ" sz="2800" dirty="0" err="1"/>
              <a:t>Surface</a:t>
            </a:r>
            <a:r>
              <a:rPr lang="cs-CZ" sz="2800" dirty="0"/>
              <a:t> (</a:t>
            </a:r>
            <a:r>
              <a:rPr lang="cs-CZ" sz="2800" dirty="0" err="1"/>
              <a:t>mfs</a:t>
            </a:r>
            <a:r>
              <a:rPr lang="cs-CZ" sz="2800" dirty="0"/>
              <a:t>)</a:t>
            </a:r>
          </a:p>
          <a:p>
            <a:r>
              <a:rPr lang="cs-CZ" sz="2800" dirty="0"/>
              <a:t>Povrch nejvyšší záplavy</a:t>
            </a:r>
          </a:p>
          <a:p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7" y="2610034"/>
            <a:ext cx="5418684" cy="3395709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23616" y="3084151"/>
            <a:ext cx="470515" cy="3462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878891" y="1729859"/>
            <a:ext cx="4841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- Největší prohloubení, konec </a:t>
            </a:r>
            <a:r>
              <a:rPr lang="cs-CZ" dirty="0" err="1"/>
              <a:t>retrogradace</a:t>
            </a:r>
            <a:r>
              <a:rPr lang="cs-CZ" dirty="0"/>
              <a:t> a opět</a:t>
            </a:r>
            <a:br>
              <a:rPr lang="cs-CZ" dirty="0"/>
            </a:br>
            <a:r>
              <a:rPr lang="cs-CZ" dirty="0"/>
              <a:t>nástup </a:t>
            </a:r>
            <a:r>
              <a:rPr lang="cs-CZ" dirty="0" err="1"/>
              <a:t>progradace</a:t>
            </a:r>
            <a:r>
              <a:rPr lang="cs-CZ" dirty="0"/>
              <a:t> následujícího HST</a:t>
            </a:r>
            <a:endParaRPr lang="cs-CZ" sz="24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F55F3F9-47B1-4F32-A154-274A05D41DD2}"/>
              </a:ext>
            </a:extLst>
          </p:cNvPr>
          <p:cNvSpPr/>
          <p:nvPr/>
        </p:nvSpPr>
        <p:spPr>
          <a:xfrm>
            <a:off x="2204374" y="4491453"/>
            <a:ext cx="2924208" cy="1342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9F9B51F-06A4-4A75-8B57-898D0902B740}"/>
              </a:ext>
            </a:extLst>
          </p:cNvPr>
          <p:cNvSpPr/>
          <p:nvPr/>
        </p:nvSpPr>
        <p:spPr>
          <a:xfrm>
            <a:off x="5068412" y="4888811"/>
            <a:ext cx="1027588" cy="1116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34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5"/>
    </mc:Choice>
    <mc:Fallback xmlns="">
      <p:transition spd="slow" advTm="4944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9"/>
          <p:cNvSpPr>
            <a:spLocks noGrp="1"/>
          </p:cNvSpPr>
          <p:nvPr>
            <p:ph idx="1"/>
          </p:nvPr>
        </p:nvSpPr>
        <p:spPr>
          <a:xfrm>
            <a:off x="390795" y="451661"/>
            <a:ext cx="11443856" cy="567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Přínosy sekvenční stratigrafie</a:t>
            </a:r>
          </a:p>
          <a:p>
            <a:endParaRPr lang="cs-CZ" dirty="0"/>
          </a:p>
          <a:p>
            <a:r>
              <a:rPr lang="cs-CZ" dirty="0"/>
              <a:t>predikce hiátů/nekonformit</a:t>
            </a:r>
          </a:p>
          <a:p>
            <a:endParaRPr lang="cs-CZ" dirty="0"/>
          </a:p>
          <a:p>
            <a:r>
              <a:rPr lang="cs-CZ" dirty="0"/>
              <a:t>Identifikace časově související genetických jednotek</a:t>
            </a:r>
            <a:br>
              <a:rPr lang="cs-CZ" dirty="0"/>
            </a:br>
            <a:r>
              <a:rPr lang="cs-CZ" sz="2400" dirty="0"/>
              <a:t>- stratigrafické korelace, predikce facií</a:t>
            </a:r>
            <a:br>
              <a:rPr lang="cs-CZ" sz="2400" dirty="0"/>
            </a:br>
            <a:r>
              <a:rPr lang="cs-CZ" sz="2400" dirty="0"/>
              <a:t>- znalost distribuce facií v čase i v prostoru</a:t>
            </a:r>
          </a:p>
          <a:p>
            <a:endParaRPr lang="cs-CZ" sz="2400" dirty="0"/>
          </a:p>
          <a:p>
            <a:r>
              <a:rPr lang="cs-CZ" dirty="0"/>
              <a:t>Určení amplitudy a rychlosti změn mořské hladiny </a:t>
            </a:r>
            <a:br>
              <a:rPr lang="cs-CZ" dirty="0"/>
            </a:br>
            <a:r>
              <a:rPr lang="cs-CZ" sz="2400" dirty="0"/>
              <a:t>- pochopení korových a klimatických procesů</a:t>
            </a:r>
            <a:br>
              <a:rPr lang="cs-CZ" sz="2400" dirty="0"/>
            </a:br>
            <a:r>
              <a:rPr lang="cs-CZ" sz="2400" dirty="0"/>
              <a:t>- možná analýza cyklů, které mají trvání 10 </a:t>
            </a:r>
            <a:r>
              <a:rPr lang="cs-CZ" sz="2400" dirty="0" err="1"/>
              <a:t>ka</a:t>
            </a:r>
            <a:r>
              <a:rPr lang="cs-CZ" sz="2400" dirty="0"/>
              <a:t> až více než 50 </a:t>
            </a:r>
            <a:r>
              <a:rPr lang="cs-CZ" sz="2400" dirty="0" err="1"/>
              <a:t>Ma</a:t>
            </a:r>
            <a:r>
              <a:rPr lang="cs-CZ" sz="2400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83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9"/>
          <p:cNvSpPr>
            <a:spLocks noGrp="1"/>
          </p:cNvSpPr>
          <p:nvPr>
            <p:ph idx="1"/>
          </p:nvPr>
        </p:nvSpPr>
        <p:spPr>
          <a:xfrm>
            <a:off x="390795" y="451661"/>
            <a:ext cx="11443856" cy="5361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SEKVENČNÍ STRATIGRAFIE</a:t>
            </a:r>
          </a:p>
          <a:p>
            <a:r>
              <a:rPr lang="cs-CZ" dirty="0"/>
              <a:t>Jednotlivá tělesa nemusejí být petrograficky homogenní, ale představují geneticky definovaný celek </a:t>
            </a:r>
          </a:p>
          <a:p>
            <a:pPr lvl="3"/>
            <a:r>
              <a:rPr lang="cs-CZ" dirty="0"/>
              <a:t>(např. sekvence uložená při transgresi, sekvence uložená jako </a:t>
            </a:r>
            <a:r>
              <a:rPr lang="cs-CZ" dirty="0" err="1"/>
              <a:t>progradující</a:t>
            </a:r>
            <a:r>
              <a:rPr lang="cs-CZ" dirty="0"/>
              <a:t> deltové těleso …)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45" y="2178782"/>
            <a:ext cx="7466837" cy="46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34"/>
    </mc:Choice>
    <mc:Fallback xmlns="">
      <p:transition spd="slow" advTm="1513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sah 2"/>
          <p:cNvSpPr txBox="1">
            <a:spLocks/>
          </p:cNvSpPr>
          <p:nvPr/>
        </p:nvSpPr>
        <p:spPr bwMode="auto">
          <a:xfrm>
            <a:off x="337198" y="409870"/>
            <a:ext cx="11664950" cy="2220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en-GB" altLang="en-US" sz="2000" dirty="0" err="1">
                <a:latin typeface="Cambria" panose="02040503050406030204" pitchFamily="18" charset="0"/>
              </a:rPr>
              <a:t>Vychází</a:t>
            </a:r>
            <a:r>
              <a:rPr lang="en-GB" altLang="en-US" sz="2000" dirty="0">
                <a:latin typeface="Cambria" panose="02040503050406030204" pitchFamily="18" charset="0"/>
              </a:rPr>
              <a:t> z</a:t>
            </a:r>
            <a:r>
              <a:rPr lang="cs-CZ" altLang="en-US" sz="2000" dirty="0">
                <a:latin typeface="Cambria" panose="02040503050406030204" pitchFamily="18" charset="0"/>
              </a:rPr>
              <a:t>e </a:t>
            </a:r>
            <a:r>
              <a:rPr lang="en-GB" altLang="en-US" sz="2000" dirty="0">
                <a:latin typeface="Cambria" panose="02040503050406030204" pitchFamily="18" charset="0"/>
              </a:rPr>
              <a:t>seism</a:t>
            </a:r>
            <a:r>
              <a:rPr lang="cs-CZ" altLang="en-US" sz="2000" dirty="0" err="1">
                <a:latin typeface="Cambria" panose="02040503050406030204" pitchFamily="18" charset="0"/>
              </a:rPr>
              <a:t>ologických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výzkumů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pasivních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kont</a:t>
            </a:r>
            <a:r>
              <a:rPr lang="en-GB" altLang="en-US" sz="2000" dirty="0">
                <a:latin typeface="Cambria" panose="02040503050406030204" pitchFamily="18" charset="0"/>
              </a:rPr>
              <a:t>.</a:t>
            </a:r>
            <a:r>
              <a:rPr lang="cs-CZ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okrajů</a:t>
            </a:r>
            <a:r>
              <a:rPr lang="en-GB" altLang="en-US" sz="2000" dirty="0">
                <a:latin typeface="Cambria" panose="02040503050406030204" pitchFamily="18" charset="0"/>
              </a:rPr>
              <a:t> pro </a:t>
            </a:r>
            <a:r>
              <a:rPr lang="en-GB" altLang="en-US" sz="2000" dirty="0" err="1">
                <a:latin typeface="Cambria" panose="02040503050406030204" pitchFamily="18" charset="0"/>
              </a:rPr>
              <a:t>ropný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průmysl</a:t>
            </a:r>
            <a:r>
              <a:rPr lang="en-GB" altLang="en-US" sz="2000" dirty="0">
                <a:latin typeface="Cambria" panose="02040503050406030204" pitchFamily="18" charset="0"/>
              </a:rPr>
              <a:t> (Exxon, Shell)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en-GB" altLang="en-US" sz="2000" b="1" dirty="0" err="1">
                <a:latin typeface="Cambria" panose="02040503050406030204" pitchFamily="18" charset="0"/>
              </a:rPr>
              <a:t>seismick</a:t>
            </a:r>
            <a:r>
              <a:rPr lang="cs-CZ" altLang="en-US" sz="2000" b="1" dirty="0">
                <a:latin typeface="Cambria" panose="02040503050406030204" pitchFamily="18" charset="0"/>
              </a:rPr>
              <a:t>á</a:t>
            </a:r>
            <a:r>
              <a:rPr lang="en-GB" altLang="en-US" sz="2000" b="1" dirty="0">
                <a:latin typeface="Cambria" panose="02040503050406030204" pitchFamily="18" charset="0"/>
              </a:rPr>
              <a:t> </a:t>
            </a:r>
            <a:r>
              <a:rPr lang="en-GB" altLang="en-US" sz="2000" b="1" dirty="0" err="1">
                <a:latin typeface="Cambria" panose="02040503050406030204" pitchFamily="18" charset="0"/>
              </a:rPr>
              <a:t>refrakce</a:t>
            </a:r>
            <a:r>
              <a:rPr lang="en-GB" altLang="en-US" sz="2000" b="1" dirty="0">
                <a:latin typeface="Cambria" panose="02040503050406030204" pitchFamily="18" charset="0"/>
              </a:rPr>
              <a:t> </a:t>
            </a:r>
            <a:r>
              <a:rPr lang="en-GB" altLang="en-US" sz="2000" dirty="0">
                <a:latin typeface="Cambria" panose="02040503050406030204" pitchFamily="18" charset="0"/>
              </a:rPr>
              <a:t>(</a:t>
            </a:r>
            <a:r>
              <a:rPr lang="en-GB" altLang="en-US" sz="2000" dirty="0" err="1">
                <a:latin typeface="Cambria" panose="02040503050406030204" pitchFamily="18" charset="0"/>
              </a:rPr>
              <a:t>odraz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seismických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vln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na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b="1" i="1" dirty="0" err="1">
                <a:latin typeface="Cambria" panose="02040503050406030204" pitchFamily="18" charset="0"/>
              </a:rPr>
              <a:t>plochách</a:t>
            </a:r>
            <a:r>
              <a:rPr lang="en-GB" altLang="en-US" sz="2000" b="1" i="1" dirty="0">
                <a:latin typeface="Cambria" panose="02040503050406030204" pitchFamily="18" charset="0"/>
              </a:rPr>
              <a:t> </a:t>
            </a:r>
            <a:r>
              <a:rPr lang="en-GB" altLang="en-US" sz="2000" b="1" i="1" dirty="0" err="1">
                <a:latin typeface="Cambria" panose="02040503050406030204" pitchFamily="18" charset="0"/>
              </a:rPr>
              <a:t>diskontinuit</a:t>
            </a:r>
            <a:r>
              <a:rPr lang="en-GB" altLang="en-US" sz="2000" b="1" i="1" dirty="0">
                <a:latin typeface="Cambria" panose="02040503050406030204" pitchFamily="18" charset="0"/>
              </a:rPr>
              <a:t> </a:t>
            </a:r>
            <a:r>
              <a:rPr lang="en-GB" altLang="en-US" sz="2000" dirty="0">
                <a:latin typeface="Cambria" panose="02040503050406030204" pitchFamily="18" charset="0"/>
              </a:rPr>
              <a:t>v </a:t>
            </a:r>
            <a:r>
              <a:rPr lang="en-GB" altLang="en-US" sz="2000" dirty="0" err="1">
                <a:latin typeface="Cambria" panose="02040503050406030204" pitchFamily="18" charset="0"/>
              </a:rPr>
              <a:t>horninovém</a:t>
            </a:r>
            <a:r>
              <a:rPr lang="en-GB" altLang="en-US" sz="2000" dirty="0">
                <a:latin typeface="Cambria" panose="02040503050406030204" pitchFamily="18" charset="0"/>
              </a:rPr>
              <a:t> </a:t>
            </a:r>
            <a:r>
              <a:rPr lang="en-GB" altLang="en-US" sz="2000" dirty="0" err="1">
                <a:latin typeface="Cambria" panose="02040503050406030204" pitchFamily="18" charset="0"/>
              </a:rPr>
              <a:t>prostředí</a:t>
            </a:r>
            <a:r>
              <a:rPr lang="en-GB" altLang="en-US" sz="2000" dirty="0">
                <a:latin typeface="Cambria" panose="02040503050406030204" pitchFamily="18" charset="0"/>
              </a:rPr>
              <a:t>)</a:t>
            </a:r>
            <a:endParaRPr lang="cs-CZ" altLang="en-US" sz="2000" dirty="0"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r>
              <a:rPr lang="cs-CZ" altLang="en-US" sz="2000" dirty="0">
                <a:latin typeface="Cambria" panose="02040503050406030204" pitchFamily="18" charset="0"/>
              </a:rPr>
              <a:t>tyto plochy zobrazují </a:t>
            </a:r>
            <a:r>
              <a:rPr lang="cs-CZ" altLang="en-US" sz="2000" b="1" i="1" u="sng" dirty="0">
                <a:latin typeface="Cambria" panose="02040503050406030204" pitchFamily="18" charset="0"/>
              </a:rPr>
              <a:t>s</a:t>
            </a:r>
            <a:r>
              <a:rPr lang="en-GB" altLang="en-US" sz="2000" b="1" i="1" u="sng" dirty="0" err="1">
                <a:latin typeface="Cambria" panose="02040503050406030204" pitchFamily="18" charset="0"/>
              </a:rPr>
              <a:t>eismické</a:t>
            </a:r>
            <a:r>
              <a:rPr lang="en-GB" altLang="en-US" sz="2000" b="1" i="1" u="sng" dirty="0">
                <a:latin typeface="Cambria" panose="02040503050406030204" pitchFamily="18" charset="0"/>
              </a:rPr>
              <a:t> </a:t>
            </a:r>
            <a:r>
              <a:rPr lang="en-GB" altLang="en-US" sz="2000" b="1" i="1" u="sng" dirty="0" err="1">
                <a:latin typeface="Cambria" panose="02040503050406030204" pitchFamily="18" charset="0"/>
              </a:rPr>
              <a:t>řezy</a:t>
            </a:r>
            <a:r>
              <a:rPr lang="cs-CZ" altLang="en-US" sz="2000" b="1" u="sng" dirty="0">
                <a:latin typeface="Cambria" panose="02040503050406030204" pitchFamily="18" charset="0"/>
              </a:rPr>
              <a:t> </a:t>
            </a:r>
            <a:br>
              <a:rPr lang="cs-CZ" altLang="en-US" sz="2000" dirty="0">
                <a:latin typeface="Cambria" panose="02040503050406030204" pitchFamily="18" charset="0"/>
              </a:rPr>
            </a:br>
            <a:r>
              <a:rPr lang="cs-CZ" altLang="en-US" sz="1800" dirty="0">
                <a:latin typeface="Cambria" panose="02040503050406030204" pitchFamily="18" charset="0"/>
              </a:rPr>
              <a:t>- lze z nich interpretovat</a:t>
            </a:r>
            <a:r>
              <a:rPr lang="en-GB" altLang="en-US" sz="1800" dirty="0">
                <a:latin typeface="Cambria" panose="02040503050406030204" pitchFamily="18" charset="0"/>
              </a:rPr>
              <a:t> </a:t>
            </a:r>
            <a:r>
              <a:rPr lang="cs-CZ" altLang="en-US" sz="1800" dirty="0">
                <a:latin typeface="Cambria" panose="02040503050406030204" pitchFamily="18" charset="0"/>
              </a:rPr>
              <a:t>pozici + architekturu</a:t>
            </a:r>
            <a:r>
              <a:rPr lang="en-GB" altLang="en-US" sz="1800" dirty="0">
                <a:latin typeface="Cambria" panose="02040503050406030204" pitchFamily="18" charset="0"/>
              </a:rPr>
              <a:t> </a:t>
            </a:r>
            <a:r>
              <a:rPr lang="en-GB" altLang="en-US" sz="1800" dirty="0" err="1">
                <a:latin typeface="Cambria" panose="02040503050406030204" pitchFamily="18" charset="0"/>
              </a:rPr>
              <a:t>vý</a:t>
            </a:r>
            <a:r>
              <a:rPr lang="cs-CZ" altLang="en-US" sz="1800" dirty="0">
                <a:latin typeface="Cambria" panose="02040503050406030204" pitchFamily="18" charset="0"/>
              </a:rPr>
              <a:t>razných</a:t>
            </a:r>
            <a:r>
              <a:rPr lang="en-GB" altLang="en-US" sz="1800" dirty="0">
                <a:latin typeface="Cambria" panose="02040503050406030204" pitchFamily="18" charset="0"/>
              </a:rPr>
              <a:t> </a:t>
            </a:r>
            <a:r>
              <a:rPr lang="en-GB" altLang="en-US" sz="1800" dirty="0" err="1">
                <a:latin typeface="Cambria" panose="02040503050406030204" pitchFamily="18" charset="0"/>
              </a:rPr>
              <a:t>těles</a:t>
            </a:r>
            <a:r>
              <a:rPr lang="en-GB" altLang="en-US" sz="1800" dirty="0">
                <a:latin typeface="Cambria" panose="02040503050406030204" pitchFamily="18" charset="0"/>
              </a:rPr>
              <a:t> </a:t>
            </a:r>
            <a:r>
              <a:rPr lang="cs-CZ" altLang="en-US" sz="1800" dirty="0">
                <a:latin typeface="Cambria" panose="02040503050406030204" pitchFamily="18" charset="0"/>
              </a:rPr>
              <a:t>sedimentů</a:t>
            </a:r>
            <a:r>
              <a:rPr lang="en-GB" altLang="en-US" sz="1800" dirty="0">
                <a:latin typeface="Cambria" panose="02040503050406030204" pitchFamily="18" charset="0"/>
              </a:rPr>
              <a:t> a </a:t>
            </a:r>
            <a:r>
              <a:rPr lang="en-GB" altLang="en-US" sz="1800" dirty="0" err="1">
                <a:latin typeface="Cambria" panose="02040503050406030204" pitchFamily="18" charset="0"/>
              </a:rPr>
              <a:t>stratigraficky</a:t>
            </a:r>
            <a:r>
              <a:rPr lang="en-GB" altLang="en-US" sz="1800" dirty="0">
                <a:latin typeface="Cambria" panose="02040503050406030204" pitchFamily="18" charset="0"/>
              </a:rPr>
              <a:t> je</a:t>
            </a:r>
            <a:r>
              <a:rPr lang="cs-CZ" altLang="en-US" sz="1800" dirty="0">
                <a:latin typeface="Cambria" panose="02040503050406030204" pitchFamily="18" charset="0"/>
              </a:rPr>
              <a:t> korelovat a vyčlenit</a:t>
            </a:r>
            <a:br>
              <a:rPr lang="cs-CZ" altLang="en-US" sz="1800" dirty="0">
                <a:latin typeface="Cambria" panose="02040503050406030204" pitchFamily="18" charset="0"/>
              </a:rPr>
            </a:br>
            <a:r>
              <a:rPr lang="cs-CZ" altLang="en-US" sz="1800" dirty="0">
                <a:latin typeface="Cambria" panose="02040503050406030204" pitchFamily="18" charset="0"/>
              </a:rPr>
              <a:t>- </a:t>
            </a:r>
            <a:r>
              <a:rPr lang="cs-CZ" altLang="en-US" sz="1800" b="1" dirty="0">
                <a:latin typeface="Cambria" panose="02040503050406030204" pitchFamily="18" charset="0"/>
              </a:rPr>
              <a:t>doplněno faciálním studiem vrtů</a:t>
            </a:r>
            <a:r>
              <a:rPr lang="cs-CZ" altLang="en-US" sz="1800" dirty="0">
                <a:latin typeface="Cambria" panose="02040503050406030204" pitchFamily="18" charset="0"/>
              </a:rPr>
              <a:t>/výchozů + </a:t>
            </a:r>
            <a:r>
              <a:rPr lang="cs-CZ" altLang="en-US" sz="1800" b="1" dirty="0" err="1">
                <a:latin typeface="Cambria" panose="02040503050406030204" pitchFamily="18" charset="0"/>
              </a:rPr>
              <a:t>biostratigrafickým</a:t>
            </a:r>
            <a:r>
              <a:rPr lang="cs-CZ" altLang="en-US" sz="1800" b="1" dirty="0">
                <a:latin typeface="Cambria" panose="02040503050406030204" pitchFamily="18" charset="0"/>
              </a:rPr>
              <a:t> studiem </a:t>
            </a:r>
            <a:r>
              <a:rPr lang="cs-CZ" altLang="en-US" sz="1800" dirty="0">
                <a:latin typeface="Cambria" panose="02040503050406030204" pitchFamily="18" charset="0"/>
              </a:rPr>
              <a:t>+ </a:t>
            </a:r>
            <a:r>
              <a:rPr lang="cs-CZ" altLang="en-US" sz="1800" b="1" dirty="0">
                <a:latin typeface="Cambria" panose="02040503050406030204" pitchFamily="18" charset="0"/>
              </a:rPr>
              <a:t>karotáží</a:t>
            </a:r>
            <a:r>
              <a:rPr lang="cs-CZ" altLang="en-US" sz="1800" dirty="0">
                <a:latin typeface="Cambria" panose="02040503050406030204" pitchFamily="18" charset="0"/>
              </a:rPr>
              <a:t> + </a:t>
            </a:r>
            <a:r>
              <a:rPr lang="cs-CZ" altLang="en-US" sz="1800" b="1" dirty="0" err="1">
                <a:latin typeface="Cambria" panose="02040503050406030204" pitchFamily="18" charset="0"/>
              </a:rPr>
              <a:t>geochem</a:t>
            </a:r>
            <a:r>
              <a:rPr lang="cs-CZ" altLang="en-US" sz="1800" b="1" dirty="0">
                <a:latin typeface="Cambria" panose="02040503050406030204" pitchFamily="18" charset="0"/>
              </a:rPr>
              <a:t>. studiem</a:t>
            </a:r>
            <a:r>
              <a:rPr lang="cs-CZ" altLang="en-US" sz="1800" dirty="0">
                <a:latin typeface="Cambria" panose="02040503050406030204" pitchFamily="18" charset="0"/>
              </a:rPr>
              <a:t> + …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</a:pPr>
            <a:endParaRPr lang="en-GB" altLang="en-US" sz="2000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6758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323" y="2630782"/>
            <a:ext cx="7238397" cy="41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4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81"/>
    </mc:Choice>
    <mc:Fallback xmlns="">
      <p:transition spd="slow" advTm="2452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9"/>
          <p:cNvSpPr>
            <a:spLocks noGrp="1"/>
          </p:cNvSpPr>
          <p:nvPr>
            <p:ph idx="1"/>
          </p:nvPr>
        </p:nvSpPr>
        <p:spPr>
          <a:xfrm>
            <a:off x="390795" y="451661"/>
            <a:ext cx="11443856" cy="5361149"/>
          </a:xfrm>
        </p:spPr>
        <p:txBody>
          <a:bodyPr>
            <a:normAutofit/>
          </a:bodyPr>
          <a:lstStyle/>
          <a:p>
            <a:r>
              <a:rPr lang="cs-CZ" u="sng" dirty="0"/>
              <a:t>Plochy/povrchy diskontinuit + konformní povrchy</a:t>
            </a:r>
          </a:p>
          <a:p>
            <a:r>
              <a:rPr lang="cs-CZ" b="1" u="sng" dirty="0"/>
              <a:t>Povrchy</a:t>
            </a:r>
            <a:r>
              <a:rPr lang="cs-CZ" u="sng" dirty="0"/>
              <a:t> - </a:t>
            </a:r>
            <a:r>
              <a:rPr lang="cs-CZ" dirty="0"/>
              <a:t>vymezují balík vrstev každého cyklu</a:t>
            </a:r>
          </a:p>
          <a:p>
            <a:r>
              <a:rPr lang="cs-CZ" dirty="0"/>
              <a:t>diskontinuity vytvořené </a:t>
            </a:r>
            <a:r>
              <a:rPr lang="cs-CZ" i="1" dirty="0">
                <a:solidFill>
                  <a:srgbClr val="FFC000"/>
                </a:solidFill>
              </a:rPr>
              <a:t>erozí při pádu hladiny</a:t>
            </a:r>
            <a:r>
              <a:rPr lang="cs-CZ" dirty="0"/>
              <a:t>, </a:t>
            </a:r>
            <a:r>
              <a:rPr lang="cs-CZ" i="1" dirty="0">
                <a:solidFill>
                  <a:srgbClr val="0070C0"/>
                </a:solidFill>
              </a:rPr>
              <a:t>záplavové povrchy růstu hladiny</a:t>
            </a:r>
            <a:r>
              <a:rPr lang="cs-CZ" dirty="0"/>
              <a:t> atd.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52" y="2119514"/>
            <a:ext cx="5008253" cy="24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" y="4317357"/>
            <a:ext cx="5679954" cy="254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39" y="4335329"/>
            <a:ext cx="5184910" cy="250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2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86"/>
    </mc:Choice>
    <mc:Fallback xmlns="">
      <p:transition spd="slow" advTm="1672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Nadpis 12"/>
          <p:cNvSpPr>
            <a:spLocks noGrp="1"/>
          </p:cNvSpPr>
          <p:nvPr>
            <p:ph type="title"/>
          </p:nvPr>
        </p:nvSpPr>
        <p:spPr>
          <a:xfrm>
            <a:off x="334963" y="33338"/>
            <a:ext cx="11664950" cy="742950"/>
          </a:xfrm>
        </p:spPr>
        <p:txBody>
          <a:bodyPr/>
          <a:lstStyle/>
          <a:p>
            <a:pPr defTabSz="1216025"/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Povaha povrchů – základní pojmy sekvenční stratigrafie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" y="753692"/>
            <a:ext cx="7158377" cy="28982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41" y="3684104"/>
            <a:ext cx="3508055" cy="13763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887" y="3329723"/>
            <a:ext cx="6090117" cy="35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71"/>
    </mc:Choice>
    <mc:Fallback xmlns="">
      <p:transition spd="slow" advTm="29987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933" y="261021"/>
            <a:ext cx="4558966" cy="30936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93" y="2249984"/>
            <a:ext cx="8453739" cy="460801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45965" y="79397"/>
            <a:ext cx="11817752" cy="327531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Parasekvence</a:t>
            </a:r>
            <a:r>
              <a:rPr lang="cs-CZ" dirty="0"/>
              <a:t> </a:t>
            </a:r>
            <a:br>
              <a:rPr lang="cs-CZ" dirty="0"/>
            </a:br>
            <a:r>
              <a:rPr lang="cs-CZ" sz="2600" dirty="0"/>
              <a:t>- záznam základního T-R cyklu</a:t>
            </a:r>
            <a:br>
              <a:rPr lang="cs-CZ" sz="2600" dirty="0"/>
            </a:br>
            <a:r>
              <a:rPr lang="cs-CZ" sz="2600" dirty="0"/>
              <a:t>- “základní jednotka“ sekvenční stratigrafie</a:t>
            </a:r>
            <a:br>
              <a:rPr lang="cs-CZ" sz="2600" dirty="0"/>
            </a:br>
            <a:r>
              <a:rPr lang="cs-CZ" sz="2600" dirty="0"/>
              <a:t>- mocnosti od decimetrů po první desítky metrů</a:t>
            </a:r>
            <a:br>
              <a:rPr lang="cs-CZ" sz="2600" dirty="0"/>
            </a:br>
            <a:r>
              <a:rPr lang="cs-CZ" sz="2600" dirty="0"/>
              <a:t>- cykly 4. a 5. řádu (např. </a:t>
            </a:r>
            <a:r>
              <a:rPr lang="cs-CZ" sz="2600" dirty="0" err="1"/>
              <a:t>Milankovičovy</a:t>
            </a:r>
            <a:r>
              <a:rPr lang="cs-CZ" sz="2600" dirty="0"/>
              <a:t> cykly)</a:t>
            </a:r>
            <a:br>
              <a:rPr lang="cs-CZ" sz="2600" dirty="0"/>
            </a:br>
            <a:r>
              <a:rPr lang="cs-CZ" sz="2600" dirty="0"/>
              <a:t>-začíná </a:t>
            </a:r>
            <a:r>
              <a:rPr lang="cs-CZ" sz="2600" b="1" dirty="0"/>
              <a:t>povrchem záplavy</a:t>
            </a:r>
            <a:r>
              <a:rPr lang="cs-CZ" sz="1600" b="1" dirty="0"/>
              <a:t> </a:t>
            </a:r>
            <a:br>
              <a:rPr lang="cs-CZ" sz="1600" dirty="0"/>
            </a:br>
            <a:br>
              <a:rPr lang="en-GB" sz="2800" dirty="0"/>
            </a:br>
            <a:r>
              <a:rPr lang="cs-CZ" sz="2500" dirty="0"/>
              <a:t> </a:t>
            </a:r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20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14"/>
    </mc:Choice>
    <mc:Fallback xmlns="">
      <p:transition spd="slow" advTm="2318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153" y="2301240"/>
            <a:ext cx="8081847" cy="455676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"/>
            <a:ext cx="4117083" cy="65684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583541" y="820497"/>
            <a:ext cx="7226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na příkladu biblické potopy</a:t>
            </a:r>
          </a:p>
          <a:p>
            <a:r>
              <a:rPr lang="cs-CZ" dirty="0"/>
              <a:t>(vyschnutí Černého moře v pleistocénu – díky růstu hladiny/tektonice opětovné propojení s Mediteránem před 8 tis. lety způsobilo jeho rychlou záplavu. Břehy jezera Č. moře osídleny předchůdci prvních civilizací – zaplavení osad  se dostalo převyprávěno až do Bible …)</a:t>
            </a:r>
            <a:endParaRPr lang="en-GB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83541" y="-41461"/>
            <a:ext cx="7525601" cy="1325563"/>
          </a:xfrm>
        </p:spPr>
        <p:txBody>
          <a:bodyPr/>
          <a:lstStyle/>
          <a:p>
            <a:r>
              <a:rPr lang="cs-CZ" dirty="0"/>
              <a:t>Záznam fluktuací mořské hladiny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3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45"/>
    </mc:Choice>
    <mc:Fallback xmlns="">
      <p:transition spd="slow" advTm="17824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77" y="2051974"/>
            <a:ext cx="10105221" cy="46328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4218"/>
            <a:ext cx="5249010" cy="29118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76094"/>
            <a:ext cx="5709946" cy="190870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837677" y="-166364"/>
            <a:ext cx="9286043" cy="1325563"/>
          </a:xfrm>
        </p:spPr>
        <p:txBody>
          <a:bodyPr>
            <a:normAutofit/>
          </a:bodyPr>
          <a:lstStyle/>
          <a:p>
            <a:r>
              <a:rPr lang="cs-CZ" sz="3600" dirty="0"/>
              <a:t>Povrch záplavy – </a:t>
            </a:r>
            <a:r>
              <a:rPr lang="cs-CZ" sz="3600" dirty="0" err="1"/>
              <a:t>flooding</a:t>
            </a:r>
            <a:r>
              <a:rPr lang="cs-CZ" sz="3600" dirty="0"/>
              <a:t> </a:t>
            </a:r>
            <a:r>
              <a:rPr lang="cs-CZ" sz="3600" dirty="0" err="1"/>
              <a:t>surface</a:t>
            </a:r>
            <a:endParaRPr lang="en-GB" sz="36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3FC75C-3992-444C-8E33-396B3F79144F}"/>
              </a:ext>
            </a:extLst>
          </p:cNvPr>
          <p:cNvSpPr txBox="1">
            <a:spLocks/>
          </p:cNvSpPr>
          <p:nvPr/>
        </p:nvSpPr>
        <p:spPr>
          <a:xfrm>
            <a:off x="374246" y="413886"/>
            <a:ext cx="11817752" cy="209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dirty="0"/>
            </a:br>
            <a:r>
              <a:rPr lang="cs-CZ" sz="3300" b="1" dirty="0"/>
              <a:t>- </a:t>
            </a:r>
            <a:r>
              <a:rPr lang="cs-CZ" sz="2500" dirty="0"/>
              <a:t>málo mocná část parasekvence/sekvence s transgresním/</a:t>
            </a:r>
            <a:r>
              <a:rPr lang="cs-CZ" sz="2500" dirty="0" err="1"/>
              <a:t>retrogradačním</a:t>
            </a:r>
            <a:r>
              <a:rPr lang="cs-CZ" sz="2500" dirty="0"/>
              <a:t> charakterem</a:t>
            </a:r>
          </a:p>
          <a:p>
            <a:br>
              <a:rPr lang="cs-CZ" sz="2500" dirty="0"/>
            </a:br>
            <a:r>
              <a:rPr lang="cs-CZ" sz="2500" dirty="0"/>
              <a:t>- různorodé </a:t>
            </a:r>
            <a:r>
              <a:rPr lang="cs-CZ" sz="2500" dirty="0" err="1"/>
              <a:t>předzáplavové</a:t>
            </a:r>
            <a:r>
              <a:rPr lang="cs-CZ" sz="2500" dirty="0"/>
              <a:t> facie překryté tenkou „homogenní“ vrstvou jílu </a:t>
            </a:r>
            <a:br>
              <a:rPr lang="en-GB" sz="2800" dirty="0"/>
            </a:br>
            <a:r>
              <a:rPr lang="cs-CZ" sz="2500" dirty="0"/>
              <a:t> </a:t>
            </a:r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36"/>
    </mc:Choice>
    <mc:Fallback xmlns="">
      <p:transition spd="slow" advTm="15293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|30.1|59.8|23.8|2.9|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60.9|8.8|25.4|15.2|3.3|8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733</Words>
  <Application>Microsoft Office PowerPoint</Application>
  <PresentationFormat>Širokoúhlá obrazovka</PresentationFormat>
  <Paragraphs>81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Motiv Office</vt:lpstr>
      <vt:lpstr>Pokročilá historická geologie</vt:lpstr>
      <vt:lpstr>Prezentace aplikace PowerPoint</vt:lpstr>
      <vt:lpstr>Prezentace aplikace PowerPoint</vt:lpstr>
      <vt:lpstr>Prezentace aplikace PowerPoint</vt:lpstr>
      <vt:lpstr>Prezentace aplikace PowerPoint</vt:lpstr>
      <vt:lpstr>Povaha povrchů – základní pojmy sekvenční stratigrafie</vt:lpstr>
      <vt:lpstr>Parasekvence  - záznam základního T-R cyklu - “základní jednotka“ sekvenční stratigrafie - mocnosti od decimetrů po první desítky metrů - cykly 4. a 5. řádu (např. Milankovičovy cykly) -začíná povrchem záplavy     </vt:lpstr>
      <vt:lpstr>Záznam fluktuací mořské hladiny</vt:lpstr>
      <vt:lpstr>Povrch záplavy – flooding surface</vt:lpstr>
      <vt:lpstr>Transgresní část sekvence bývá málo mocná protože:  - při prohlubování probíhá transport materiálu vlnovou činností na vnitřním šelfu do pevniny   - sediment je zadržován v úzkém pásu v nejproximálnějším prostředí  - zvýšení erozní báze fluviálních systémů – nízký gradient - slabší přínos materiálu z pevniny do pánve  - rychlé prohloubení při skokové subsidenci na zlomu</vt:lpstr>
      <vt:lpstr>Příklady parasekvencí</vt:lpstr>
      <vt:lpstr>Příklady parasekvencí</vt:lpstr>
      <vt:lpstr>Příklady parasekvencí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</dc:creator>
  <cp:lastModifiedBy>Tomáš Kumpan</cp:lastModifiedBy>
  <cp:revision>303</cp:revision>
  <dcterms:created xsi:type="dcterms:W3CDTF">2016-11-08T11:34:48Z</dcterms:created>
  <dcterms:modified xsi:type="dcterms:W3CDTF">2022-09-21T05:14:16Z</dcterms:modified>
</cp:coreProperties>
</file>