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3" r:id="rId3"/>
    <p:sldId id="497" r:id="rId4"/>
    <p:sldId id="539" r:id="rId5"/>
    <p:sldId id="541" r:id="rId6"/>
    <p:sldId id="542" r:id="rId7"/>
    <p:sldId id="499" r:id="rId8"/>
    <p:sldId id="500" r:id="rId9"/>
    <p:sldId id="498" r:id="rId10"/>
    <p:sldId id="504" r:id="rId11"/>
    <p:sldId id="494" r:id="rId12"/>
    <p:sldId id="5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5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151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6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59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6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92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9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75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434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77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36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78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9E3F-10A6-48E6-A489-C6B2D1177D83}" type="datetimeFigureOut">
              <a:rPr lang="en-GB" smtClean="0"/>
              <a:t>04/10/2022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FF9EE-EBC2-4085-B3AA-1ACEFF478F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80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57350" y="1131888"/>
            <a:ext cx="9144000" cy="2387600"/>
          </a:xfrm>
        </p:spPr>
        <p:txBody>
          <a:bodyPr/>
          <a:lstStyle/>
          <a:p>
            <a:r>
              <a:rPr lang="cs-CZ" dirty="0"/>
              <a:t>Pokročilá historická geologie</a:t>
            </a:r>
            <a:endParaRPr lang="en-GB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859213"/>
            <a:ext cx="9144000" cy="1655762"/>
          </a:xfrm>
        </p:spPr>
        <p:txBody>
          <a:bodyPr/>
          <a:lstStyle/>
          <a:p>
            <a:r>
              <a:rPr lang="cs-CZ" dirty="0" err="1"/>
              <a:t>Cyklostratigrafie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751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/>
          <p:cNvSpPr txBox="1">
            <a:spLocks/>
          </p:cNvSpPr>
          <p:nvPr/>
        </p:nvSpPr>
        <p:spPr bwMode="auto">
          <a:xfrm>
            <a:off x="249237" y="1726436"/>
            <a:ext cx="6523037" cy="38837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Záznam do sedimentu: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změnami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bioproduktivity</a:t>
            </a:r>
            <a:endParaRPr lang="cs-CZ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Změnami snosu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klastik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do pánví (změny mořské hladiny, změny zvětrávacích režimů …)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Změnami redoxních podmínek (fluktuace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chemokliny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Měření různých zástupných parametrů (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proxy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dat) – litologie, obsah CaCO3, organický C, izotopy C a O, magnetická susceptibilita …</a:t>
            </a: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= získání časových sérií (vertikálních datových řad)</a:t>
            </a:r>
          </a:p>
        </p:txBody>
      </p:sp>
      <p:sp>
        <p:nvSpPr>
          <p:cNvPr id="19459" name="Nadpis 12"/>
          <p:cNvSpPr>
            <a:spLocks noGrp="1"/>
          </p:cNvSpPr>
          <p:nvPr>
            <p:ph type="title"/>
          </p:nvPr>
        </p:nvSpPr>
        <p:spPr>
          <a:xfrm>
            <a:off x="334963" y="33337"/>
            <a:ext cx="11664950" cy="1304395"/>
          </a:xfrm>
        </p:spPr>
        <p:txBody>
          <a:bodyPr>
            <a:normAutofit/>
          </a:bodyPr>
          <a:lstStyle/>
          <a:p>
            <a:pPr defTabSz="1216025"/>
            <a:r>
              <a:rPr lang="cs-CZ" altLang="en-US" sz="3800" dirty="0" err="1">
                <a:solidFill>
                  <a:srgbClr val="374C81"/>
                </a:solidFill>
                <a:latin typeface="Cambria" panose="02040503050406030204" pitchFamily="18" charset="0"/>
              </a:rPr>
              <a:t>Milankovičovy</a:t>
            </a:r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 cykly</a:t>
            </a:r>
            <a:b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</a:br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v sedimentárním záznamu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9" y="547688"/>
            <a:ext cx="5250566" cy="466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15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 bwMode="auto">
          <a:xfrm>
            <a:off x="133349" y="128978"/>
            <a:ext cx="11764963" cy="38837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Řady dat jsou testovány Fourierovou analýzou 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(matematická metoda pro určení komponent složitých periodických signálů)</a:t>
            </a:r>
          </a:p>
          <a:p>
            <a:pPr lvl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600" dirty="0">
                <a:solidFill>
                  <a:srgbClr val="286D7F"/>
                </a:solidFill>
                <a:latin typeface="Cambria" panose="02040503050406030204" pitchFamily="18" charset="0"/>
              </a:rPr>
              <a:t>Zjištění přítomnosti cyklů stejné délky</a:t>
            </a:r>
          </a:p>
          <a:p>
            <a:pPr lvl="1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600" dirty="0">
                <a:solidFill>
                  <a:srgbClr val="286D7F"/>
                </a:solidFill>
                <a:latin typeface="Cambria" panose="02040503050406030204" pitchFamily="18" charset="0"/>
              </a:rPr>
              <a:t>Běžně interference více cyklů (opět potřeba matematicky oddělit)</a:t>
            </a: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en-GB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613067"/>
            <a:ext cx="9248776" cy="516873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289800" y="6412468"/>
            <a:ext cx="139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periodogram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02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566"/>
            <a:ext cx="12054528" cy="2636928"/>
          </a:xfrm>
        </p:spPr>
      </p:pic>
      <p:sp>
        <p:nvSpPr>
          <p:cNvPr id="3" name="Zástupný symbol pro obsah 2"/>
          <p:cNvSpPr txBox="1">
            <a:spLocks/>
          </p:cNvSpPr>
          <p:nvPr/>
        </p:nvSpPr>
        <p:spPr bwMode="auto">
          <a:xfrm>
            <a:off x="430212" y="933450"/>
            <a:ext cx="10294938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poměry mezi trváním cyklů a vztažení k odhadnutému/změřenému časovému intervalu </a:t>
            </a: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en-GB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90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/>
          <p:cNvSpPr txBox="1">
            <a:spLocks/>
          </p:cNvSpPr>
          <p:nvPr/>
        </p:nvSpPr>
        <p:spPr bwMode="auto">
          <a:xfrm>
            <a:off x="334963" y="945386"/>
            <a:ext cx="11664950" cy="230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Cyklostratigrafie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využívá stálé a známé periodicity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Milankovičových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 cyklů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b="1" dirty="0">
                <a:solidFill>
                  <a:srgbClr val="286D7F"/>
                </a:solidFill>
                <a:latin typeface="Cambria" panose="02040503050406030204" pitchFamily="18" charset="0"/>
              </a:rPr>
              <a:t>Periodické změny v orbitu Země kolem Slunce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Excentricita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Oblikvita</a:t>
            </a: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Precese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cs-CZ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en-GB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19459" name="Nadpis 12"/>
          <p:cNvSpPr>
            <a:spLocks noGrp="1"/>
          </p:cNvSpPr>
          <p:nvPr>
            <p:ph type="title"/>
          </p:nvPr>
        </p:nvSpPr>
        <p:spPr>
          <a:xfrm>
            <a:off x="334963" y="33338"/>
            <a:ext cx="11664950" cy="742950"/>
          </a:xfrm>
        </p:spPr>
        <p:txBody>
          <a:bodyPr/>
          <a:lstStyle/>
          <a:p>
            <a:pPr defTabSz="1216025"/>
            <a:r>
              <a:rPr lang="cs-CZ" altLang="en-US" sz="3800" dirty="0" err="1">
                <a:solidFill>
                  <a:srgbClr val="374C81"/>
                </a:solidFill>
                <a:latin typeface="Cambria" panose="02040503050406030204" pitchFamily="18" charset="0"/>
              </a:rPr>
              <a:t>Milankovičovy</a:t>
            </a:r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 cykly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643" y="2097911"/>
            <a:ext cx="868027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37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28" y="1159675"/>
            <a:ext cx="7201619" cy="5406858"/>
          </a:xfrm>
          <a:prstGeom prst="rect">
            <a:avLst/>
          </a:prstGeom>
        </p:spPr>
      </p:pic>
      <p:sp>
        <p:nvSpPr>
          <p:cNvPr id="4" name="Nadpis 12"/>
          <p:cNvSpPr>
            <a:spLocks noGrp="1"/>
          </p:cNvSpPr>
          <p:nvPr>
            <p:ph type="title"/>
          </p:nvPr>
        </p:nvSpPr>
        <p:spPr>
          <a:xfrm>
            <a:off x="334963" y="33338"/>
            <a:ext cx="11664950" cy="742950"/>
          </a:xfrm>
        </p:spPr>
        <p:txBody>
          <a:bodyPr/>
          <a:lstStyle/>
          <a:p>
            <a:pPr defTabSz="1216025"/>
            <a:r>
              <a:rPr lang="cs-CZ" altLang="en-US" sz="3800" dirty="0" err="1">
                <a:solidFill>
                  <a:srgbClr val="374C81"/>
                </a:solidFill>
                <a:latin typeface="Cambria" panose="02040503050406030204" pitchFamily="18" charset="0"/>
              </a:rPr>
              <a:t>Milankovičovy</a:t>
            </a:r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 cykly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141663" y="682661"/>
            <a:ext cx="8555037" cy="4770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- Vliv na míru </a:t>
            </a:r>
            <a:r>
              <a:rPr lang="cs-CZ" altLang="en-US" dirty="0" err="1">
                <a:solidFill>
                  <a:srgbClr val="286D7F"/>
                </a:solidFill>
                <a:latin typeface="Cambria" panose="02040503050406030204" pitchFamily="18" charset="0"/>
              </a:rPr>
              <a:t>sezonality</a:t>
            </a:r>
            <a:r>
              <a:rPr lang="cs-CZ" altLang="en-US" dirty="0">
                <a:solidFill>
                  <a:srgbClr val="286D7F"/>
                </a:solidFill>
                <a:latin typeface="Cambria" panose="02040503050406030204" pitchFamily="18" charset="0"/>
              </a:rPr>
              <a:t>, díky změnám charakteristiky osvitu</a:t>
            </a:r>
            <a:endParaRPr lang="en-GB" altLang="en-US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3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sah 2"/>
          <p:cNvSpPr txBox="1">
            <a:spLocks/>
          </p:cNvSpPr>
          <p:nvPr/>
        </p:nvSpPr>
        <p:spPr bwMode="auto">
          <a:xfrm>
            <a:off x="334963" y="935861"/>
            <a:ext cx="11664950" cy="230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Variace především kvůli interakci Země s Jupiterem a Saturnem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Vyšší excentricita = větší rozdíl sezónních změn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Nižší vliv na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sezonalitu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než další orbitální vlivy</a:t>
            </a: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cs-CZ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en-GB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  <p:sp>
        <p:nvSpPr>
          <p:cNvPr id="19459" name="Nadpis 12"/>
          <p:cNvSpPr>
            <a:spLocks noGrp="1"/>
          </p:cNvSpPr>
          <p:nvPr>
            <p:ph type="title"/>
          </p:nvPr>
        </p:nvSpPr>
        <p:spPr>
          <a:xfrm>
            <a:off x="334963" y="33338"/>
            <a:ext cx="11664950" cy="742950"/>
          </a:xfrm>
        </p:spPr>
        <p:txBody>
          <a:bodyPr/>
          <a:lstStyle/>
          <a:p>
            <a:pPr defTabSz="1216025"/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Excentricita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86" y="3240911"/>
            <a:ext cx="11957027" cy="3108300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7383463" y="661693"/>
            <a:ext cx="4122737" cy="2305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95 </a:t>
            </a:r>
            <a:r>
              <a:rPr lang="cs-CZ" altLang="en-US" sz="18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 cykly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123 </a:t>
            </a:r>
            <a:r>
              <a:rPr lang="cs-CZ" altLang="en-US" sz="18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 (ca 100 </a:t>
            </a:r>
            <a:r>
              <a:rPr lang="cs-CZ" altLang="en-US" sz="18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) cykly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c. 413 </a:t>
            </a:r>
            <a:r>
              <a:rPr lang="cs-CZ" altLang="en-US" sz="18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 cykly</a:t>
            </a:r>
            <a:endParaRPr lang="en-US" altLang="en-US" sz="1800" b="1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cs-CZ" altLang="en-US" sz="1800" b="1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 marL="44450" indent="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None/>
              <a:defRPr/>
            </a:pPr>
            <a:endParaRPr lang="en-GB" altLang="en-US" sz="1800" b="1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3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12"/>
          <p:cNvSpPr>
            <a:spLocks noGrp="1"/>
          </p:cNvSpPr>
          <p:nvPr>
            <p:ph type="title"/>
          </p:nvPr>
        </p:nvSpPr>
        <p:spPr>
          <a:xfrm>
            <a:off x="334963" y="33338"/>
            <a:ext cx="11664950" cy="742950"/>
          </a:xfrm>
        </p:spPr>
        <p:txBody>
          <a:bodyPr/>
          <a:lstStyle/>
          <a:p>
            <a:pPr defTabSz="1216025"/>
            <a:r>
              <a:rPr lang="cs-CZ" altLang="en-US" sz="3800" dirty="0">
                <a:solidFill>
                  <a:srgbClr val="374C81"/>
                </a:solidFill>
                <a:latin typeface="Cambria" panose="02040503050406030204" pitchFamily="18" charset="0"/>
              </a:rPr>
              <a:t>Precese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75" y="4070371"/>
            <a:ext cx="10336326" cy="278763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24236" y="607884"/>
            <a:ext cx="8619714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změna osní precese se projevuje jako kmitání/kymácení rotační osy</a:t>
            </a:r>
            <a:b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(způsobeno </a:t>
            </a:r>
            <a:r>
              <a:rPr lang="cs-CZ" altLang="en-US" sz="2000" dirty="0" err="1">
                <a:solidFill>
                  <a:srgbClr val="286D7F"/>
                </a:solidFill>
                <a:latin typeface="Cambria" panose="02040503050406030204" pitchFamily="18" charset="0"/>
              </a:rPr>
              <a:t>tidálními</a:t>
            </a: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 sílami Slunce a Měsíce)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amplitudu precese ovlivňuje excentricita 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precese řídí míru oslunění během každé sezony) 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precesní extrémy určují maximální a minimální sezónní kontrasty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sz="2000" dirty="0">
                <a:solidFill>
                  <a:srgbClr val="286D7F"/>
                </a:solidFill>
                <a:latin typeface="Cambria" panose="02040503050406030204" pitchFamily="18" charset="0"/>
              </a:rPr>
              <a:t>ovlivňují všechny šířky</a:t>
            </a:r>
          </a:p>
          <a:p>
            <a:pPr marL="342900" indent="-342900"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buFontTx/>
              <a:buChar char="-"/>
              <a:defRPr/>
            </a:pP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19 </a:t>
            </a:r>
            <a:r>
              <a:rPr lang="cs-CZ" altLang="en-US" sz="20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 a 23 </a:t>
            </a:r>
            <a:r>
              <a:rPr lang="cs-CZ" altLang="en-US" sz="20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 (průměrný cyklus 21 </a:t>
            </a:r>
            <a:r>
              <a:rPr lang="cs-CZ" altLang="en-US" sz="20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2000" b="1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  <a:endParaRPr lang="en-GB" altLang="en-US" sz="2000" b="1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2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Nadpis 12"/>
          <p:cNvSpPr>
            <a:spLocks noGrp="1"/>
          </p:cNvSpPr>
          <p:nvPr>
            <p:ph type="title"/>
          </p:nvPr>
        </p:nvSpPr>
        <p:spPr>
          <a:xfrm>
            <a:off x="334963" y="33338"/>
            <a:ext cx="11664950" cy="742950"/>
          </a:xfrm>
        </p:spPr>
        <p:txBody>
          <a:bodyPr/>
          <a:lstStyle/>
          <a:p>
            <a:pPr defTabSz="1216025"/>
            <a:r>
              <a:rPr lang="cs-CZ" altLang="en-US" sz="3800" dirty="0" err="1">
                <a:solidFill>
                  <a:srgbClr val="374C81"/>
                </a:solidFill>
                <a:latin typeface="Cambria" panose="02040503050406030204" pitchFamily="18" charset="0"/>
              </a:rPr>
              <a:t>Oblikvita</a:t>
            </a:r>
            <a:endParaRPr lang="cs-CZ" altLang="en-US" sz="3800" dirty="0">
              <a:solidFill>
                <a:srgbClr val="374C8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48" y="33338"/>
            <a:ext cx="4417426" cy="35179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3175"/>
            <a:ext cx="11801396" cy="3082028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177280" y="832614"/>
            <a:ext cx="6889387" cy="28813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28600">
              <a:lnSpc>
                <a:spcPct val="95000"/>
              </a:lnSpc>
              <a:spcBef>
                <a:spcPts val="1863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547688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822325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096963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1371600" indent="-228600">
              <a:lnSpc>
                <a:spcPct val="95000"/>
              </a:lnSpc>
              <a:spcBef>
                <a:spcPts val="1063"/>
              </a:spcBef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8288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2860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27432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200400" indent="-228600" eaLnBrk="0" fontAlgn="base" hangingPunct="0">
              <a:lnSpc>
                <a:spcPct val="95000"/>
              </a:lnSpc>
              <a:spcBef>
                <a:spcPts val="1063"/>
              </a:spcBef>
              <a:spcAft>
                <a:spcPct val="0"/>
              </a:spcAft>
              <a:buSzPct val="100000"/>
              <a:buFont typeface="Century Gothic" panose="020B0502020202020204" pitchFamily="34" charset="0"/>
              <a:buChar char="–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Úhel náklonu Země ve vztahu k linii kolmé k orbitální ploše </a:t>
            </a:r>
            <a:b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</a:b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(22,1° do 24,5°</a:t>
            </a:r>
            <a:r>
              <a:rPr lang="en-US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/ </a:t>
            </a:r>
            <a:r>
              <a:rPr lang="en-US" altLang="en-US" sz="1800" b="1" dirty="0">
                <a:solidFill>
                  <a:srgbClr val="286D7F"/>
                </a:solidFill>
                <a:latin typeface="Cambria" panose="02040503050406030204" pitchFamily="18" charset="0"/>
              </a:rPr>
              <a:t>41 </a:t>
            </a:r>
            <a:r>
              <a:rPr lang="en-US" altLang="en-US" sz="1800" b="1" dirty="0" err="1">
                <a:solidFill>
                  <a:srgbClr val="286D7F"/>
                </a:solidFill>
                <a:latin typeface="Cambria" panose="02040503050406030204" pitchFamily="18" charset="0"/>
              </a:rPr>
              <a:t>ka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en-US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V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ětší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náklon zvýrazní amplitudu sezónních cyklů insolace (teplejší léta, chladnější zimy)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Oblikvita</a:t>
            </a:r>
            <a:r>
              <a:rPr lang="cs-CZ" altLang="en-US" sz="1800" dirty="0">
                <a:solidFill>
                  <a:srgbClr val="286D7F"/>
                </a:solidFill>
                <a:latin typeface="Cambria" panose="02040503050406030204" pitchFamily="18" charset="0"/>
              </a:rPr>
              <a:t> určuje stupeň </a:t>
            </a:r>
            <a:r>
              <a:rPr lang="cs-CZ" altLang="en-US" sz="1800" dirty="0" err="1">
                <a:solidFill>
                  <a:srgbClr val="286D7F"/>
                </a:solidFill>
                <a:latin typeface="Cambria" panose="02040503050406030204" pitchFamily="18" charset="0"/>
              </a:rPr>
              <a:t>sezonality</a:t>
            </a:r>
            <a:endParaRPr lang="cs-CZ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286D7F"/>
              </a:buClr>
              <a:defRPr/>
            </a:pPr>
            <a:endParaRPr lang="en-US" altLang="en-US" sz="1800" dirty="0">
              <a:solidFill>
                <a:srgbClr val="286D7F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4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E1EE668-DE63-8C40-9396-20C12B33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268" y="243840"/>
            <a:ext cx="8928732" cy="637032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FD367BE-312E-D44B-AB36-071AA19B992B}"/>
              </a:ext>
            </a:extLst>
          </p:cNvPr>
          <p:cNvSpPr txBox="1"/>
          <p:nvPr/>
        </p:nvSpPr>
        <p:spPr>
          <a:xfrm>
            <a:off x="0" y="17526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Rockwell" panose="02060603020205020403" pitchFamily="18" charset="77"/>
              </a:rPr>
              <a:t>Bez skleníkového efektu</a:t>
            </a:r>
            <a:r>
              <a:rPr lang="en-US" dirty="0">
                <a:latin typeface="Rockwell" panose="02060603020205020403" pitchFamily="18" charset="77"/>
              </a:rPr>
              <a:t>: </a:t>
            </a:r>
          </a:p>
          <a:p>
            <a:pPr algn="ctr"/>
            <a:r>
              <a:rPr lang="en-US" dirty="0">
                <a:latin typeface="Rockwell" panose="02060603020205020403" pitchFamily="18" charset="77"/>
              </a:rPr>
              <a:t>T= -20 °C</a:t>
            </a:r>
          </a:p>
          <a:p>
            <a:pPr algn="ctr"/>
            <a:endParaRPr lang="en-US" dirty="0">
              <a:latin typeface="Rockwell" panose="02060603020205020403" pitchFamily="18" charset="77"/>
            </a:endParaRPr>
          </a:p>
          <a:p>
            <a:pPr algn="ctr"/>
            <a:endParaRPr lang="en-US" dirty="0">
              <a:latin typeface="Rockwell" panose="02060603020205020403" pitchFamily="18" charset="77"/>
            </a:endParaRPr>
          </a:p>
          <a:p>
            <a:pPr algn="ctr"/>
            <a:r>
              <a:rPr lang="cs-CZ" dirty="0">
                <a:latin typeface="Rockwell" panose="02060603020205020403" pitchFamily="18" charset="77"/>
              </a:rPr>
              <a:t>Se skleníkovým efektem</a:t>
            </a:r>
            <a:r>
              <a:rPr lang="en-US" dirty="0">
                <a:latin typeface="Rockwell" panose="02060603020205020403" pitchFamily="18" charset="77"/>
              </a:rPr>
              <a:t>:</a:t>
            </a:r>
          </a:p>
          <a:p>
            <a:pPr algn="ctr"/>
            <a:r>
              <a:rPr lang="en-US" dirty="0">
                <a:latin typeface="Rockwell" panose="02060603020205020403" pitchFamily="18" charset="77"/>
              </a:rPr>
              <a:t>T= +14.4 °C</a:t>
            </a:r>
          </a:p>
          <a:p>
            <a:pPr algn="just"/>
            <a:endParaRPr lang="en-US" dirty="0">
              <a:latin typeface="Rockwell" panose="02060603020205020403" pitchFamily="18" charset="77"/>
            </a:endParaRPr>
          </a:p>
          <a:p>
            <a:pPr algn="just"/>
            <a:endParaRPr lang="en-US" dirty="0"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501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2603" y="2220601"/>
            <a:ext cx="3095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Rockwell" panose="02060603020205020403" pitchFamily="18" charset="77"/>
              </a:rPr>
              <a:t>3% </a:t>
            </a:r>
            <a:r>
              <a:rPr lang="cs-CZ" dirty="0">
                <a:latin typeface="Rockwell" panose="02060603020205020403" pitchFamily="18" charset="77"/>
              </a:rPr>
              <a:t>slabší sluneční aktivita</a:t>
            </a:r>
            <a:r>
              <a:rPr lang="en-US" dirty="0">
                <a:latin typeface="Rockwell" panose="02060603020205020403" pitchFamily="18" charset="77"/>
              </a:rPr>
              <a:t>:</a:t>
            </a:r>
          </a:p>
          <a:p>
            <a:pPr algn="ctr"/>
            <a:r>
              <a:rPr lang="en-US" dirty="0">
                <a:latin typeface="Rockwell" panose="02060603020205020403" pitchFamily="18" charset="77"/>
              </a:rPr>
              <a:t>T = + 12.4°C</a:t>
            </a:r>
          </a:p>
          <a:p>
            <a:pPr algn="ctr"/>
            <a:endParaRPr lang="en-US" dirty="0">
              <a:latin typeface="Rockwell" panose="02060603020205020403" pitchFamily="18" charset="77"/>
            </a:endParaRPr>
          </a:p>
          <a:p>
            <a:pPr algn="ctr"/>
            <a:endParaRPr lang="en-US" dirty="0">
              <a:latin typeface="Rockwell" panose="02060603020205020403" pitchFamily="18" charset="77"/>
            </a:endParaRPr>
          </a:p>
          <a:p>
            <a:pPr algn="ctr"/>
            <a:r>
              <a:rPr lang="cs-CZ" dirty="0">
                <a:latin typeface="Rockwell" panose="02060603020205020403" pitchFamily="18" charset="77"/>
              </a:rPr>
              <a:t>Vysoké </a:t>
            </a:r>
            <a:r>
              <a:rPr lang="cs-CZ" b="1" u="sng" dirty="0">
                <a:latin typeface="Rockwell" panose="02060603020205020403" pitchFamily="18" charset="77"/>
              </a:rPr>
              <a:t>albedo</a:t>
            </a:r>
            <a:endParaRPr lang="en-US" b="1" u="sng" dirty="0">
              <a:latin typeface="Rockwell" panose="02060603020205020403" pitchFamily="18" charset="77"/>
            </a:endParaRPr>
          </a:p>
          <a:p>
            <a:pPr algn="ctr"/>
            <a:r>
              <a:rPr lang="en-US" dirty="0">
                <a:latin typeface="Rockwell" panose="02060603020205020403" pitchFamily="18" charset="77"/>
              </a:rPr>
              <a:t>T = + 7.8°C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560" y="56011"/>
            <a:ext cx="8524837" cy="67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7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33319833-B8F7-FA40-B1D2-D5A6D03A6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1782"/>
            <a:ext cx="5845598" cy="3986698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BA4B7FAD-92F8-9742-A565-150AF8A6981F}"/>
              </a:ext>
            </a:extLst>
          </p:cNvPr>
          <p:cNvSpPr txBox="1"/>
          <p:nvPr/>
        </p:nvSpPr>
        <p:spPr>
          <a:xfrm>
            <a:off x="7057677" y="4526280"/>
            <a:ext cx="5134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Negativní zpětná vazba </a:t>
            </a:r>
            <a:r>
              <a:rPr lang="cs-CZ" dirty="0"/>
              <a:t>zintenzivní probíhající klimatické změny – sníží iniciální změnu, méně běžné až vzácné</a:t>
            </a:r>
            <a:endParaRPr lang="en-US" dirty="0"/>
          </a:p>
          <a:p>
            <a:endParaRPr lang="en-US" dirty="0"/>
          </a:p>
          <a:p>
            <a:r>
              <a:rPr lang="cs-CZ" dirty="0"/>
              <a:t>Např. negativní zpětná vazba albeda mraků</a:t>
            </a:r>
            <a:endParaRPr lang="en-US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1BA610C-4405-E348-89C9-A5655E6F2CBC}"/>
              </a:ext>
            </a:extLst>
          </p:cNvPr>
          <p:cNvSpPr txBox="1"/>
          <p:nvPr/>
        </p:nvSpPr>
        <p:spPr>
          <a:xfrm>
            <a:off x="344993" y="548641"/>
            <a:ext cx="5497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Pozitivní zpětná vazba </a:t>
            </a:r>
            <a:r>
              <a:rPr lang="cs-CZ" dirty="0"/>
              <a:t>zintenzivní probíhající klimatické změny – znásobí iniciální změnu</a:t>
            </a:r>
            <a:endParaRPr lang="en-US" dirty="0"/>
          </a:p>
          <a:p>
            <a:endParaRPr lang="en-US" dirty="0"/>
          </a:p>
          <a:p>
            <a:r>
              <a:rPr lang="cs-CZ" dirty="0"/>
              <a:t>Např. pozitivní zpětná vazba vodní páry, pozitivní změna albeda sněhu při ochlazování (a naopak)</a:t>
            </a:r>
            <a:endParaRPr lang="en-US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207BCA0-4F15-034A-AD2E-69211B569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67" y="2228682"/>
            <a:ext cx="5122920" cy="44159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381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2364</TotalTime>
  <Words>378</Words>
  <Application>Microsoft Office PowerPoint</Application>
  <PresentationFormat>Širokoúhlá obrazovka</PresentationFormat>
  <Paragraphs>59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Century Gothic</vt:lpstr>
      <vt:lpstr>Rockwell</vt:lpstr>
      <vt:lpstr>Motiv Office</vt:lpstr>
      <vt:lpstr>Pokročilá historická geologie</vt:lpstr>
      <vt:lpstr>Milankovičovy cykly</vt:lpstr>
      <vt:lpstr>Milankovičovy cykly</vt:lpstr>
      <vt:lpstr>Excentricita</vt:lpstr>
      <vt:lpstr>Precese</vt:lpstr>
      <vt:lpstr>Oblikvita</vt:lpstr>
      <vt:lpstr>Prezentace aplikace PowerPoint</vt:lpstr>
      <vt:lpstr>Prezentace aplikace PowerPoint</vt:lpstr>
      <vt:lpstr>Prezentace aplikace PowerPoint</vt:lpstr>
      <vt:lpstr>Milankovičovy cykly v sedimentárním záznamu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Tomas</dc:creator>
  <cp:lastModifiedBy>Tomáš Kumpan</cp:lastModifiedBy>
  <cp:revision>286</cp:revision>
  <dcterms:created xsi:type="dcterms:W3CDTF">2016-11-08T11:34:48Z</dcterms:created>
  <dcterms:modified xsi:type="dcterms:W3CDTF">2022-10-04T19:16:23Z</dcterms:modified>
</cp:coreProperties>
</file>