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6" r:id="rId3"/>
    <p:sldId id="462" r:id="rId4"/>
    <p:sldId id="461" r:id="rId5"/>
    <p:sldId id="463" r:id="rId6"/>
    <p:sldId id="464" r:id="rId7"/>
    <p:sldId id="465" r:id="rId8"/>
    <p:sldId id="4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5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6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9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89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5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3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7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6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8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8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Pokročilá historická geologie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Eventostratigrafie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0075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2"/>
          <p:cNvSpPr txBox="1">
            <a:spLocks/>
          </p:cNvSpPr>
          <p:nvPr/>
        </p:nvSpPr>
        <p:spPr bwMode="auto">
          <a:xfrm>
            <a:off x="334963" y="1255683"/>
            <a:ext cx="11664950" cy="4802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 err="1">
                <a:latin typeface="Cambria" panose="02040503050406030204" pitchFamily="18" charset="0"/>
              </a:rPr>
              <a:t>studium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geologicky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rychlých</a:t>
            </a:r>
            <a:r>
              <a:rPr lang="en-GB" altLang="en-US" sz="2000" dirty="0">
                <a:latin typeface="Cambria" panose="02040503050406030204" pitchFamily="18" charset="0"/>
              </a:rPr>
              <a:t> a </a:t>
            </a:r>
            <a:r>
              <a:rPr lang="en-GB" altLang="en-US" sz="2000" dirty="0" err="1">
                <a:latin typeface="Cambria" panose="02040503050406030204" pitchFamily="18" charset="0"/>
              </a:rPr>
              <a:t>náhlých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událostí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>
                <a:latin typeface="Cambria" panose="02040503050406030204" pitchFamily="18" charset="0"/>
              </a:rPr>
              <a:t>(</a:t>
            </a:r>
            <a:r>
              <a:rPr lang="en-GB" altLang="en-US" sz="2000" dirty="0" err="1">
                <a:latin typeface="Cambria" panose="02040503050406030204" pitchFamily="18" charset="0"/>
              </a:rPr>
              <a:t>latinsky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eventus</a:t>
            </a:r>
            <a:r>
              <a:rPr lang="en-GB" altLang="en-US" sz="2000" dirty="0">
                <a:latin typeface="Cambria" panose="02040503050406030204" pitchFamily="18" charset="0"/>
              </a:rPr>
              <a:t> - </a:t>
            </a:r>
            <a:r>
              <a:rPr lang="en-GB" altLang="en-US" sz="2000" dirty="0" err="1">
                <a:latin typeface="Cambria" panose="02040503050406030204" pitchFamily="18" charset="0"/>
              </a:rPr>
              <a:t>událost</a:t>
            </a:r>
            <a:r>
              <a:rPr lang="en-GB" altLang="en-US" sz="2000" dirty="0">
                <a:latin typeface="Cambria" panose="02040503050406030204" pitchFamily="18" charset="0"/>
              </a:rPr>
              <a:t>)</a:t>
            </a: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 err="1">
                <a:latin typeface="Cambria" panose="02040503050406030204" pitchFamily="18" charset="0"/>
              </a:rPr>
              <a:t>ostré</a:t>
            </a:r>
            <a:r>
              <a:rPr lang="en-GB" altLang="en-US" sz="2000" dirty="0">
                <a:latin typeface="Cambria" panose="02040503050406030204" pitchFamily="18" charset="0"/>
              </a:rPr>
              <a:t> a </a:t>
            </a:r>
            <a:r>
              <a:rPr lang="en-GB" altLang="en-US" sz="2000" dirty="0" err="1">
                <a:latin typeface="Cambria" panose="02040503050406030204" pitchFamily="18" charset="0"/>
              </a:rPr>
              <a:t>pokud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možno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velmi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rozsáhlé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změny</a:t>
            </a:r>
            <a:r>
              <a:rPr lang="cs-CZ" altLang="en-US" sz="2000" dirty="0">
                <a:latin typeface="Cambria" panose="02040503050406030204" pitchFamily="18" charset="0"/>
              </a:rPr>
              <a:t> v geologickém záznamu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Náhodné (necyklické) / pravidelné (cyklické)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i="1" dirty="0" err="1">
                <a:latin typeface="Cambria" panose="02040503050406030204" pitchFamily="18" charset="0"/>
              </a:rPr>
              <a:t>Marker</a:t>
            </a:r>
            <a:r>
              <a:rPr lang="cs-CZ" altLang="en-US" sz="2000" i="1" dirty="0">
                <a:latin typeface="Cambria" panose="02040503050406030204" pitchFamily="18" charset="0"/>
              </a:rPr>
              <a:t> </a:t>
            </a:r>
            <a:r>
              <a:rPr lang="cs-CZ" altLang="en-US" sz="2000" i="1" dirty="0" err="1">
                <a:latin typeface="Cambria" panose="02040503050406030204" pitchFamily="18" charset="0"/>
              </a:rPr>
              <a:t>bed</a:t>
            </a:r>
            <a:r>
              <a:rPr lang="cs-CZ" altLang="en-US" sz="2000" i="1" dirty="0">
                <a:latin typeface="Cambria" panose="02040503050406030204" pitchFamily="18" charset="0"/>
              </a:rPr>
              <a:t> </a:t>
            </a:r>
            <a:r>
              <a:rPr lang="cs-CZ" altLang="en-US" sz="2000" dirty="0">
                <a:latin typeface="Cambria" panose="02040503050406030204" pitchFamily="18" charset="0"/>
              </a:rPr>
              <a:t>– opěrná/význačná vrstva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jedinečná / výrazně odlišná vrstva v rámci studovaného vrstevního sledu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lze ji laterálně stopovat 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např. </a:t>
            </a:r>
            <a:r>
              <a:rPr lang="cs-CZ" altLang="en-US" sz="2000" dirty="0" err="1">
                <a:latin typeface="Cambria" panose="02040503050406030204" pitchFamily="18" charset="0"/>
              </a:rPr>
              <a:t>lumachely</a:t>
            </a:r>
            <a:r>
              <a:rPr lang="cs-CZ" altLang="en-US" sz="2000" dirty="0">
                <a:latin typeface="Cambria" panose="02040503050406030204" pitchFamily="18" charset="0"/>
              </a:rPr>
              <a:t> (</a:t>
            </a:r>
            <a:r>
              <a:rPr lang="cs-CZ" altLang="en-US" sz="2000" dirty="0" err="1">
                <a:latin typeface="Cambria" panose="02040503050406030204" pitchFamily="18" charset="0"/>
              </a:rPr>
              <a:t>koqiny</a:t>
            </a:r>
            <a:r>
              <a:rPr lang="cs-CZ" altLang="en-US" sz="2000" dirty="0">
                <a:latin typeface="Cambria" panose="02040503050406030204" pitchFamily="18" charset="0"/>
              </a:rPr>
              <a:t>), vložka břidlic ve vápencích, turbidit v </a:t>
            </a:r>
            <a:r>
              <a:rPr lang="cs-CZ" altLang="en-US" sz="2000" dirty="0" err="1">
                <a:latin typeface="Cambria" panose="02040503050406030204" pitchFamily="18" charset="0"/>
              </a:rPr>
              <a:t>hemiplagitech</a:t>
            </a:r>
            <a:r>
              <a:rPr lang="cs-CZ" altLang="en-US" sz="2000" dirty="0">
                <a:latin typeface="Cambria" panose="02040503050406030204" pitchFamily="18" charset="0"/>
              </a:rPr>
              <a:t>, vrstva tufitu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i="1" dirty="0" err="1">
                <a:latin typeface="Cambria" panose="02040503050406030204" pitchFamily="18" charset="0"/>
              </a:rPr>
              <a:t>Eventová</a:t>
            </a:r>
            <a:r>
              <a:rPr lang="cs-CZ" altLang="en-US" sz="2000" i="1" dirty="0">
                <a:latin typeface="Cambria" panose="02040503050406030204" pitchFamily="18" charset="0"/>
              </a:rPr>
              <a:t>/událostní vrstva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depoziční, nedepoziční nebo erozní událost, zvrat ve vývoji biot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synchronní výskyt v rámci pánve</a:t>
            </a:r>
            <a:br>
              <a:rPr lang="cs-CZ" altLang="en-US" sz="2000" dirty="0">
                <a:latin typeface="Cambria" panose="02040503050406030204" pitchFamily="18" charset="0"/>
              </a:rPr>
            </a:br>
            <a:br>
              <a:rPr lang="cs-CZ" altLang="en-US" sz="2000" dirty="0">
                <a:latin typeface="Cambria" panose="02040503050406030204" pitchFamily="18" charset="0"/>
              </a:rPr>
            </a:br>
            <a:endParaRPr lang="cs-CZ" altLang="en-US" sz="2000" dirty="0">
              <a:latin typeface="Cambria" panose="02040503050406030204" pitchFamily="18" charset="0"/>
            </a:endParaRPr>
          </a:p>
        </p:txBody>
      </p:sp>
      <p:sp>
        <p:nvSpPr>
          <p:cNvPr id="53251" name="Nadpis 12"/>
          <p:cNvSpPr>
            <a:spLocks noGrp="1"/>
          </p:cNvSpPr>
          <p:nvPr>
            <p:ph type="title"/>
          </p:nvPr>
        </p:nvSpPr>
        <p:spPr>
          <a:xfrm>
            <a:off x="334963" y="287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Eventostratigrafie</a:t>
            </a:r>
            <a:endParaRPr lang="cs-CZ" altLang="en-US" sz="3800" dirty="0">
              <a:solidFill>
                <a:srgbClr val="374C8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3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2"/>
          <p:cNvSpPr txBox="1">
            <a:spLocks/>
          </p:cNvSpPr>
          <p:nvPr/>
        </p:nvSpPr>
        <p:spPr bwMode="auto">
          <a:xfrm>
            <a:off x="334963" y="1255683"/>
            <a:ext cx="11664950" cy="4802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b="1" dirty="0">
                <a:latin typeface="Cambria" panose="02040503050406030204" pitchFamily="18" charset="0"/>
              </a:rPr>
              <a:t>Regionální události 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sesuvy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regionální tektonika 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</a:t>
            </a:r>
            <a:r>
              <a:rPr lang="en-GB" altLang="en-US" sz="2000" dirty="0" err="1">
                <a:latin typeface="Cambria" panose="02040503050406030204" pitchFamily="18" charset="0"/>
              </a:rPr>
              <a:t>výbuch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sopky</a:t>
            </a:r>
            <a:r>
              <a:rPr lang="cs-CZ" altLang="en-US" sz="2000" dirty="0">
                <a:latin typeface="Cambria" panose="02040503050406030204" pitchFamily="18" charset="0"/>
              </a:rPr>
              <a:t> -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změn</a:t>
            </a:r>
            <a:r>
              <a:rPr lang="cs-CZ" altLang="en-US" sz="2000" dirty="0">
                <a:latin typeface="Cambria" panose="02040503050406030204" pitchFamily="18" charset="0"/>
              </a:rPr>
              <a:t>a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chemismu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vod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cs-CZ" altLang="en-US" sz="2000" dirty="0">
                <a:latin typeface="Cambria" panose="02040503050406030204" pitchFamily="18" charset="0"/>
              </a:rPr>
              <a:t>+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horizont</a:t>
            </a:r>
            <a:r>
              <a:rPr lang="cs-CZ" altLang="en-US" sz="2000" dirty="0">
                <a:latin typeface="Cambria" panose="02040503050406030204" pitchFamily="18" charset="0"/>
              </a:rPr>
              <a:t>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pyroklastik</a:t>
            </a: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Depoziční události a jejich produkty – krátkodobé (hodiny, dny)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</a:t>
            </a:r>
            <a:r>
              <a:rPr lang="cs-CZ" altLang="en-US" sz="2000" dirty="0" err="1">
                <a:latin typeface="Cambria" panose="02040503050406030204" pitchFamily="18" charset="0"/>
              </a:rPr>
              <a:t>tempestity</a:t>
            </a:r>
            <a:r>
              <a:rPr lang="cs-CZ" altLang="en-US" sz="2000" dirty="0">
                <a:latin typeface="Cambria" panose="02040503050406030204" pitchFamily="18" charset="0"/>
              </a:rPr>
              <a:t>, </a:t>
            </a:r>
            <a:r>
              <a:rPr lang="cs-CZ" altLang="en-US" sz="2000" dirty="0" err="1">
                <a:latin typeface="Cambria" panose="02040503050406030204" pitchFamily="18" charset="0"/>
              </a:rPr>
              <a:t>tsunamity</a:t>
            </a:r>
            <a:r>
              <a:rPr lang="cs-CZ" altLang="en-US" sz="2000" dirty="0">
                <a:latin typeface="Cambria" panose="02040503050406030204" pitchFamily="18" charset="0"/>
              </a:rPr>
              <a:t>, turbidity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tufity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Nedepoziční a erozivní událostní povrchy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</a:t>
            </a:r>
            <a:r>
              <a:rPr lang="cs-CZ" altLang="en-US" sz="2000" dirty="0" err="1">
                <a:latin typeface="Cambria" panose="02040503050406030204" pitchFamily="18" charset="0"/>
              </a:rPr>
              <a:t>hardgroundy</a:t>
            </a:r>
            <a:r>
              <a:rPr lang="cs-CZ" altLang="en-US" sz="2000" dirty="0">
                <a:latin typeface="Cambria" panose="02040503050406030204" pitchFamily="18" charset="0"/>
              </a:rPr>
              <a:t>, „</a:t>
            </a:r>
            <a:r>
              <a:rPr lang="cs-CZ" altLang="en-US" sz="2000" dirty="0" err="1">
                <a:latin typeface="Cambria" panose="02040503050406030204" pitchFamily="18" charset="0"/>
              </a:rPr>
              <a:t>lagy</a:t>
            </a:r>
            <a:r>
              <a:rPr lang="cs-CZ" altLang="en-US" sz="2000" dirty="0">
                <a:latin typeface="Cambria" panose="02040503050406030204" pitchFamily="18" charset="0"/>
              </a:rPr>
              <a:t>“ (</a:t>
            </a:r>
            <a:r>
              <a:rPr lang="cs-CZ" altLang="en-US" sz="2000" dirty="0" err="1">
                <a:latin typeface="Cambria" panose="02040503050406030204" pitchFamily="18" charset="0"/>
              </a:rPr>
              <a:t>lag</a:t>
            </a:r>
            <a:r>
              <a:rPr lang="cs-CZ" altLang="en-US" sz="2000" dirty="0">
                <a:latin typeface="Cambria" panose="02040503050406030204" pitchFamily="18" charset="0"/>
              </a:rPr>
              <a:t> – </a:t>
            </a:r>
            <a:r>
              <a:rPr lang="cs-CZ" altLang="en-US" sz="2000" dirty="0" err="1">
                <a:latin typeface="Cambria" panose="02040503050406030204" pitchFamily="18" charset="0"/>
              </a:rPr>
              <a:t>reziduálníé</a:t>
            </a:r>
            <a:r>
              <a:rPr lang="cs-CZ" altLang="en-US" sz="2000" dirty="0">
                <a:latin typeface="Cambria" panose="02040503050406030204" pitchFamily="18" charset="0"/>
              </a:rPr>
              <a:t> materiál, často hrubozrnný, po odnosu jemnějšího materiálu)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</a:t>
            </a:r>
            <a:r>
              <a:rPr lang="cs-CZ" altLang="en-US" sz="2000" dirty="0" err="1">
                <a:latin typeface="Cambria" panose="02040503050406030204" pitchFamily="18" charset="0"/>
              </a:rPr>
              <a:t>paleokrasové</a:t>
            </a:r>
            <a:r>
              <a:rPr lang="cs-CZ" altLang="en-US" sz="2000" dirty="0">
                <a:latin typeface="Cambria" panose="02040503050406030204" pitchFamily="18" charset="0"/>
              </a:rPr>
              <a:t> povrchy</a:t>
            </a:r>
            <a:br>
              <a:rPr lang="cs-CZ" altLang="en-US" sz="2000" dirty="0">
                <a:latin typeface="Cambria" panose="02040503050406030204" pitchFamily="18" charset="0"/>
              </a:rPr>
            </a:br>
            <a:br>
              <a:rPr lang="cs-CZ" altLang="en-US" sz="2000" dirty="0">
                <a:latin typeface="Cambria" panose="02040503050406030204" pitchFamily="18" charset="0"/>
              </a:rPr>
            </a:br>
            <a:endParaRPr lang="cs-CZ" altLang="en-US" sz="2000" dirty="0">
              <a:latin typeface="Cambria" panose="02040503050406030204" pitchFamily="18" charset="0"/>
            </a:endParaRPr>
          </a:p>
        </p:txBody>
      </p:sp>
      <p:sp>
        <p:nvSpPr>
          <p:cNvPr id="53251" name="Nadpis 12"/>
          <p:cNvSpPr>
            <a:spLocks noGrp="1"/>
          </p:cNvSpPr>
          <p:nvPr>
            <p:ph type="title"/>
          </p:nvPr>
        </p:nvSpPr>
        <p:spPr>
          <a:xfrm>
            <a:off x="334963" y="287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Eventostratigrafie</a:t>
            </a:r>
            <a:endParaRPr lang="cs-CZ" altLang="en-US" sz="3800" dirty="0">
              <a:solidFill>
                <a:srgbClr val="374C8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5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2"/>
          <p:cNvSpPr txBox="1">
            <a:spLocks/>
          </p:cNvSpPr>
          <p:nvPr/>
        </p:nvSpPr>
        <p:spPr bwMode="auto">
          <a:xfrm>
            <a:off x="4175125" y="211773"/>
            <a:ext cx="8016875" cy="20278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b="1" dirty="0">
                <a:latin typeface="Cambria" panose="02040503050406030204" pitchFamily="18" charset="0"/>
              </a:rPr>
              <a:t>Globální události</a:t>
            </a:r>
            <a:r>
              <a:rPr lang="en-GB" altLang="en-US" sz="2000" b="1" dirty="0">
                <a:latin typeface="Cambria" panose="02040503050406030204" pitchFamily="18" charset="0"/>
              </a:rPr>
              <a:t> 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</a:t>
            </a:r>
            <a:r>
              <a:rPr lang="cs-CZ" altLang="en-US" sz="2000" dirty="0" err="1">
                <a:latin typeface="Cambria" panose="02040503050406030204" pitchFamily="18" charset="0"/>
              </a:rPr>
              <a:t>glacioeustatické</a:t>
            </a:r>
            <a:r>
              <a:rPr lang="cs-CZ" altLang="en-US" sz="2000" dirty="0">
                <a:latin typeface="Cambria" panose="02040503050406030204" pitchFamily="18" charset="0"/>
              </a:rPr>
              <a:t> fluktuace</a:t>
            </a:r>
            <a:br>
              <a:rPr lang="cs-CZ" altLang="en-US" sz="2000" dirty="0">
                <a:latin typeface="Cambria" panose="02040503050406030204" pitchFamily="18" charset="0"/>
              </a:rPr>
            </a:br>
            <a:endParaRPr lang="cs-CZ" altLang="en-US" sz="2000" dirty="0">
              <a:latin typeface="Cambria" panose="02040503050406030204" pitchFamily="18" charset="0"/>
            </a:endParaRPr>
          </a:p>
        </p:txBody>
      </p:sp>
      <p:sp>
        <p:nvSpPr>
          <p:cNvPr id="53251" name="Nadpis 12"/>
          <p:cNvSpPr>
            <a:spLocks noGrp="1"/>
          </p:cNvSpPr>
          <p:nvPr>
            <p:ph type="title"/>
          </p:nvPr>
        </p:nvSpPr>
        <p:spPr>
          <a:xfrm>
            <a:off x="263525" y="-159702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Eventostratigrafie</a:t>
            </a:r>
            <a:endParaRPr lang="cs-CZ" altLang="en-US" sz="3800" dirty="0">
              <a:solidFill>
                <a:srgbClr val="374C8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871974"/>
            <a:ext cx="10150793" cy="587763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985357" y="6276895"/>
            <a:ext cx="180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Bábek et al. 2009</a:t>
            </a:r>
          </a:p>
        </p:txBody>
      </p:sp>
    </p:spTree>
    <p:extLst>
      <p:ext uri="{BB962C8B-B14F-4D97-AF65-F5344CB8AC3E}">
        <p14:creationId xmlns:p14="http://schemas.microsoft.com/office/powerpoint/2010/main" val="8372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2"/>
          <p:cNvSpPr txBox="1">
            <a:spLocks/>
          </p:cNvSpPr>
          <p:nvPr/>
        </p:nvSpPr>
        <p:spPr bwMode="auto">
          <a:xfrm>
            <a:off x="334963" y="1030288"/>
            <a:ext cx="11664950" cy="20278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b="1" dirty="0">
                <a:latin typeface="Cambria" panose="02040503050406030204" pitchFamily="18" charset="0"/>
              </a:rPr>
              <a:t>Globální události</a:t>
            </a:r>
            <a:r>
              <a:rPr lang="en-GB" altLang="en-US" sz="2000" b="1" dirty="0">
                <a:latin typeface="Cambria" panose="02040503050406030204" pitchFamily="18" charset="0"/>
              </a:rPr>
              <a:t> 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cs-CZ" altLang="en-US" sz="2000" dirty="0">
                <a:latin typeface="Cambria" panose="02040503050406030204" pitchFamily="18" charset="0"/>
              </a:rPr>
              <a:t>hromadná vymírání</a:t>
            </a:r>
            <a:br>
              <a:rPr lang="cs-CZ" altLang="en-US" sz="2000" dirty="0">
                <a:latin typeface="Cambria" panose="02040503050406030204" pitchFamily="18" charset="0"/>
              </a:rPr>
            </a:br>
            <a:endParaRPr lang="cs-CZ" altLang="en-US" sz="2000" dirty="0">
              <a:latin typeface="Cambria" panose="02040503050406030204" pitchFamily="18" charset="0"/>
            </a:endParaRPr>
          </a:p>
        </p:txBody>
      </p:sp>
      <p:sp>
        <p:nvSpPr>
          <p:cNvPr id="53251" name="Nadpis 12"/>
          <p:cNvSpPr>
            <a:spLocks noGrp="1"/>
          </p:cNvSpPr>
          <p:nvPr>
            <p:ph type="title"/>
          </p:nvPr>
        </p:nvSpPr>
        <p:spPr>
          <a:xfrm>
            <a:off x="334963" y="287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Eventostratigrafie</a:t>
            </a:r>
            <a:endParaRPr lang="cs-CZ" altLang="en-US" sz="3800" dirty="0">
              <a:solidFill>
                <a:srgbClr val="374C8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2" y="1097632"/>
            <a:ext cx="8209411" cy="576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8950037" y="6594764"/>
            <a:ext cx="3352800" cy="2632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44450" indent="0"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  <a:buNone/>
            </a:pPr>
            <a:r>
              <a:rPr lang="cs-CZ" altLang="en-US" sz="1600" dirty="0">
                <a:latin typeface="Cambria" panose="02040503050406030204" pitchFamily="18" charset="0"/>
              </a:rPr>
              <a:t>Podle </a:t>
            </a:r>
            <a:r>
              <a:rPr lang="cs-CZ" altLang="en-US" sz="1600" dirty="0" err="1">
                <a:latin typeface="Cambria" panose="02040503050406030204" pitchFamily="18" charset="0"/>
              </a:rPr>
              <a:t>Sepkoski</a:t>
            </a:r>
            <a:r>
              <a:rPr lang="cs-CZ" altLang="en-US" sz="1600" dirty="0">
                <a:latin typeface="Cambria" panose="02040503050406030204" pitchFamily="18" charset="0"/>
              </a:rPr>
              <a:t> 1981</a:t>
            </a:r>
            <a:br>
              <a:rPr lang="cs-CZ" altLang="en-US" sz="1600" dirty="0">
                <a:latin typeface="Cambria" panose="02040503050406030204" pitchFamily="18" charset="0"/>
              </a:rPr>
            </a:br>
            <a:endParaRPr lang="cs-CZ" alt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7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2"/>
          <p:cNvSpPr txBox="1">
            <a:spLocks/>
          </p:cNvSpPr>
          <p:nvPr/>
        </p:nvSpPr>
        <p:spPr bwMode="auto">
          <a:xfrm>
            <a:off x="334963" y="1030288"/>
            <a:ext cx="11664950" cy="20278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b="1" dirty="0">
                <a:latin typeface="Cambria" panose="02040503050406030204" pitchFamily="18" charset="0"/>
              </a:rPr>
              <a:t>Globální události</a:t>
            </a:r>
            <a:r>
              <a:rPr lang="en-GB" altLang="en-US" sz="2000" b="1" dirty="0">
                <a:latin typeface="Cambria" panose="02040503050406030204" pitchFamily="18" charset="0"/>
              </a:rPr>
              <a:t> </a:t>
            </a:r>
            <a:br>
              <a:rPr lang="cs-CZ" altLang="en-US" sz="2000" dirty="0">
                <a:latin typeface="Cambria" panose="02040503050406030204" pitchFamily="18" charset="0"/>
              </a:rPr>
            </a:b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perturbace geochemických cyklů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br>
              <a:rPr lang="cs-CZ" altLang="en-US" sz="2000" dirty="0">
                <a:latin typeface="Cambria" panose="02040503050406030204" pitchFamily="18" charset="0"/>
              </a:rPr>
            </a:br>
            <a:endParaRPr lang="cs-CZ" altLang="en-US" sz="2000" dirty="0">
              <a:latin typeface="Cambria" panose="02040503050406030204" pitchFamily="18" charset="0"/>
            </a:endParaRPr>
          </a:p>
        </p:txBody>
      </p:sp>
      <p:sp>
        <p:nvSpPr>
          <p:cNvPr id="53251" name="Nadpis 12"/>
          <p:cNvSpPr>
            <a:spLocks noGrp="1"/>
          </p:cNvSpPr>
          <p:nvPr>
            <p:ph type="title"/>
          </p:nvPr>
        </p:nvSpPr>
        <p:spPr>
          <a:xfrm>
            <a:off x="334963" y="287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Eventostratigrafie</a:t>
            </a:r>
            <a:endParaRPr lang="cs-CZ" altLang="en-US" sz="3800" dirty="0">
              <a:solidFill>
                <a:srgbClr val="374C8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34" y="0"/>
            <a:ext cx="5136986" cy="612370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188869" y="6236162"/>
            <a:ext cx="5003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rgbClr val="777777"/>
                </a:solidFill>
                <a:latin typeface="Roboto"/>
              </a:rPr>
              <a:t>Wendler</a:t>
            </a:r>
            <a:r>
              <a:rPr lang="cs-CZ" sz="1200" dirty="0">
                <a:solidFill>
                  <a:srgbClr val="777777"/>
                </a:solidFill>
                <a:latin typeface="Roboto"/>
              </a:rPr>
              <a:t> et al. 2009 </a:t>
            </a:r>
            <a:r>
              <a:rPr lang="cs-CZ" sz="1200" dirty="0" err="1">
                <a:solidFill>
                  <a:srgbClr val="777777"/>
                </a:solidFill>
                <a:latin typeface="Roboto"/>
              </a:rPr>
              <a:t>Cretaceous</a:t>
            </a:r>
            <a:r>
              <a:rPr lang="cs-CZ" sz="1200" dirty="0">
                <a:solidFill>
                  <a:srgbClr val="777777"/>
                </a:solidFill>
                <a:latin typeface="Roboto"/>
              </a:rPr>
              <a:t> </a:t>
            </a:r>
            <a:r>
              <a:rPr lang="cs-CZ" sz="1200" dirty="0" err="1">
                <a:solidFill>
                  <a:srgbClr val="777777"/>
                </a:solidFill>
                <a:latin typeface="Roboto"/>
              </a:rPr>
              <a:t>Research</a:t>
            </a:r>
            <a:r>
              <a:rPr lang="cs-CZ" sz="1200" dirty="0">
                <a:solidFill>
                  <a:srgbClr val="777777"/>
                </a:solidFill>
                <a:latin typeface="Roboto"/>
              </a:rPr>
              <a:t> 30(4):961-979</a:t>
            </a:r>
            <a:endParaRPr lang="cs-CZ" sz="1200" b="0" i="0" dirty="0">
              <a:solidFill>
                <a:srgbClr val="777777"/>
              </a:solidFill>
              <a:effectLst/>
              <a:latin typeface="Roboto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47783" y="637466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  <a:latin typeface="Palatino"/>
              </a:rPr>
              <a:t>Zachos</a:t>
            </a:r>
            <a:r>
              <a:rPr lang="en-US" sz="1050" dirty="0">
                <a:solidFill>
                  <a:srgbClr val="000000"/>
                </a:solidFill>
                <a:latin typeface="Palatino"/>
              </a:rPr>
              <a:t>, J. C., </a:t>
            </a:r>
            <a:r>
              <a:rPr lang="en-US" sz="1050" dirty="0" err="1">
                <a:solidFill>
                  <a:srgbClr val="000000"/>
                </a:solidFill>
                <a:latin typeface="Palatino"/>
              </a:rPr>
              <a:t>Pagani</a:t>
            </a:r>
            <a:r>
              <a:rPr lang="en-US" sz="1050" dirty="0">
                <a:solidFill>
                  <a:srgbClr val="000000"/>
                </a:solidFill>
                <a:latin typeface="Palatino"/>
              </a:rPr>
              <a:t>, M., Sloan, L., Thomas, E., and Billups, K., 2001. Trends, Rhythms and Aberrations in Global Climate 65 Ma to Present. Science, vol. 292, p. 686-693</a:t>
            </a:r>
            <a:endParaRPr lang="cs-CZ" sz="105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9" y="2044210"/>
            <a:ext cx="6046341" cy="39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2"/>
          <p:cNvSpPr txBox="1">
            <a:spLocks/>
          </p:cNvSpPr>
          <p:nvPr/>
        </p:nvSpPr>
        <p:spPr bwMode="auto">
          <a:xfrm>
            <a:off x="334963" y="1030288"/>
            <a:ext cx="11664950" cy="20278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b="1" dirty="0">
                <a:latin typeface="Cambria" panose="02040503050406030204" pitchFamily="18" charset="0"/>
              </a:rPr>
              <a:t>Globální události</a:t>
            </a:r>
            <a:r>
              <a:rPr lang="en-GB" altLang="en-US" sz="2000" b="1" dirty="0">
                <a:latin typeface="Cambria" panose="02040503050406030204" pitchFamily="18" charset="0"/>
              </a:rPr>
              <a:t> </a:t>
            </a:r>
            <a:br>
              <a:rPr lang="cs-CZ" altLang="en-US" sz="2000" dirty="0">
                <a:latin typeface="Cambria" panose="02040503050406030204" pitchFamily="18" charset="0"/>
              </a:rPr>
            </a:b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enormní vulkanická </a:t>
            </a:r>
            <a:r>
              <a:rPr lang="cs-CZ" altLang="en-US" sz="2000" dirty="0" err="1">
                <a:latin typeface="Cambria" panose="02040503050406030204" pitchFamily="18" charset="0"/>
              </a:rPr>
              <a:t>aktvita</a:t>
            </a:r>
            <a:r>
              <a:rPr lang="cs-CZ" altLang="en-US" sz="2000" dirty="0">
                <a:latin typeface="Cambria" panose="02040503050406030204" pitchFamily="18" charset="0"/>
              </a:rPr>
              <a:t> (LIPS – </a:t>
            </a:r>
            <a:r>
              <a:rPr lang="cs-CZ" altLang="en-US" sz="2000" dirty="0" err="1">
                <a:latin typeface="Cambria" panose="02040503050406030204" pitchFamily="18" charset="0"/>
              </a:rPr>
              <a:t>Large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cs-CZ" altLang="en-US" sz="2000" dirty="0" err="1">
                <a:latin typeface="Cambria" panose="02040503050406030204" pitchFamily="18" charset="0"/>
              </a:rPr>
              <a:t>Igneous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cs-CZ" altLang="en-US" sz="2000" dirty="0" err="1">
                <a:latin typeface="Cambria" panose="02040503050406030204" pitchFamily="18" charset="0"/>
              </a:rPr>
              <a:t>Provinces</a:t>
            </a:r>
            <a:r>
              <a:rPr lang="cs-CZ" altLang="en-US" sz="2000" dirty="0">
                <a:latin typeface="Cambria" panose="02040503050406030204" pitchFamily="18" charset="0"/>
              </a:rPr>
              <a:t>)</a:t>
            </a:r>
            <a:br>
              <a:rPr lang="cs-CZ" altLang="en-US" sz="2000" dirty="0">
                <a:latin typeface="Cambria" panose="02040503050406030204" pitchFamily="18" charset="0"/>
              </a:rPr>
            </a:br>
            <a:endParaRPr lang="cs-CZ" altLang="en-US" sz="2000" dirty="0">
              <a:latin typeface="Cambria" panose="02040503050406030204" pitchFamily="18" charset="0"/>
            </a:endParaRPr>
          </a:p>
        </p:txBody>
      </p:sp>
      <p:sp>
        <p:nvSpPr>
          <p:cNvPr id="53251" name="Nadpis 12"/>
          <p:cNvSpPr>
            <a:spLocks noGrp="1"/>
          </p:cNvSpPr>
          <p:nvPr>
            <p:ph type="title"/>
          </p:nvPr>
        </p:nvSpPr>
        <p:spPr>
          <a:xfrm>
            <a:off x="334963" y="287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Eventostratigrafie</a:t>
            </a:r>
            <a:endParaRPr lang="cs-CZ" altLang="en-US" sz="3800" dirty="0">
              <a:solidFill>
                <a:srgbClr val="374C8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45" y="2044210"/>
            <a:ext cx="6420528" cy="478028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89273" y="651671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400" dirty="0">
                <a:solidFill>
                  <a:srgbClr val="00436D"/>
                </a:solidFill>
                <a:latin typeface="inherit"/>
              </a:rPr>
              <a:t>Saunders</a:t>
            </a:r>
            <a:r>
              <a:rPr lang="cs-CZ" sz="1400" dirty="0">
                <a:solidFill>
                  <a:srgbClr val="00436D"/>
                </a:solidFill>
                <a:latin typeface="inherit"/>
              </a:rPr>
              <a:t> 2005. </a:t>
            </a:r>
            <a:r>
              <a:rPr lang="en-US" sz="1400" dirty="0">
                <a:solidFill>
                  <a:srgbClr val="000000"/>
                </a:solidFill>
                <a:latin typeface="inherit"/>
              </a:rPr>
              <a:t>Elements </a:t>
            </a:r>
            <a:r>
              <a:rPr lang="cs-CZ" sz="1400" dirty="0">
                <a:solidFill>
                  <a:srgbClr val="000000"/>
                </a:solidFill>
                <a:latin typeface="inherit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inherit"/>
              </a:rPr>
              <a:t> (5): 259-263.</a:t>
            </a:r>
            <a:endParaRPr lang="en-US" sz="14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46083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2"/>
          <p:cNvSpPr txBox="1">
            <a:spLocks/>
          </p:cNvSpPr>
          <p:nvPr/>
        </p:nvSpPr>
        <p:spPr bwMode="auto">
          <a:xfrm>
            <a:off x="334963" y="1030288"/>
            <a:ext cx="11664950" cy="20278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b="1" dirty="0">
                <a:latin typeface="Cambria" panose="02040503050406030204" pitchFamily="18" charset="0"/>
              </a:rPr>
              <a:t>Globální události</a:t>
            </a:r>
            <a:r>
              <a:rPr lang="en-GB" altLang="en-US" sz="2000" b="1" dirty="0">
                <a:latin typeface="Cambria" panose="02040503050406030204" pitchFamily="18" charset="0"/>
              </a:rPr>
              <a:t> 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impakt </a:t>
            </a:r>
            <a:r>
              <a:rPr lang="cs-CZ" altLang="en-US" sz="2000" dirty="0" err="1">
                <a:latin typeface="Cambria" panose="02040503050406030204" pitchFamily="18" charset="0"/>
              </a:rPr>
              <a:t>extraterestrického</a:t>
            </a:r>
            <a:r>
              <a:rPr lang="cs-CZ" altLang="en-US" sz="2000" dirty="0">
                <a:latin typeface="Cambria" panose="02040503050406030204" pitchFamily="18" charset="0"/>
              </a:rPr>
              <a:t> tělesa</a:t>
            </a:r>
          </a:p>
        </p:txBody>
      </p:sp>
      <p:sp>
        <p:nvSpPr>
          <p:cNvPr id="53251" name="Nadpis 12"/>
          <p:cNvSpPr>
            <a:spLocks noGrp="1"/>
          </p:cNvSpPr>
          <p:nvPr>
            <p:ph type="title"/>
          </p:nvPr>
        </p:nvSpPr>
        <p:spPr>
          <a:xfrm>
            <a:off x="334963" y="287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Eventostratigrafie</a:t>
            </a:r>
            <a:endParaRPr lang="cs-CZ" altLang="en-US" sz="3800" dirty="0">
              <a:solidFill>
                <a:srgbClr val="374C8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428508" y="6347799"/>
            <a:ext cx="7038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 </a:t>
            </a:r>
            <a:r>
              <a:rPr lang="cs-CZ" sz="1400" dirty="0" err="1"/>
              <a:t>Rampino</a:t>
            </a:r>
            <a:r>
              <a:rPr lang="cs-CZ" sz="1400" dirty="0"/>
              <a:t> and </a:t>
            </a:r>
            <a:r>
              <a:rPr lang="cs-CZ" sz="1400" dirty="0" err="1"/>
              <a:t>Caldeira</a:t>
            </a:r>
            <a:r>
              <a:rPr lang="cs-CZ" sz="1400" dirty="0"/>
              <a:t> 2017 </a:t>
            </a:r>
            <a:r>
              <a:rPr lang="cs-CZ" sz="1400" dirty="0" err="1"/>
              <a:t>Geoscience</a:t>
            </a:r>
            <a:r>
              <a:rPr lang="cs-CZ" sz="1400" dirty="0"/>
              <a:t> </a:t>
            </a:r>
            <a:r>
              <a:rPr lang="cs-CZ" sz="1400" dirty="0" err="1"/>
              <a:t>Frontiers</a:t>
            </a:r>
            <a:r>
              <a:rPr lang="cs-CZ" sz="1400" dirty="0"/>
              <a:t> 8, 6, 1241-1245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22" y="1773238"/>
            <a:ext cx="10093978" cy="45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326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322</Words>
  <Application>Microsoft Office PowerPoint</Application>
  <PresentationFormat>Širokoúhlá obrazovka</PresentationFormat>
  <Paragraphs>30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inherit</vt:lpstr>
      <vt:lpstr>Palatino</vt:lpstr>
      <vt:lpstr>Roboto</vt:lpstr>
      <vt:lpstr>Motiv Office</vt:lpstr>
      <vt:lpstr>Pokročilá historická geologie</vt:lpstr>
      <vt:lpstr>Eventostratigrafie</vt:lpstr>
      <vt:lpstr>Eventostratigrafie</vt:lpstr>
      <vt:lpstr>Eventostratigrafie</vt:lpstr>
      <vt:lpstr>Eventostratigrafie</vt:lpstr>
      <vt:lpstr>Eventostratigrafie</vt:lpstr>
      <vt:lpstr>Eventostratigrafie</vt:lpstr>
      <vt:lpstr>Eventostratigrafie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</dc:creator>
  <cp:lastModifiedBy>Tomáš Kumpan</cp:lastModifiedBy>
  <cp:revision>258</cp:revision>
  <dcterms:created xsi:type="dcterms:W3CDTF">2016-11-08T11:34:48Z</dcterms:created>
  <dcterms:modified xsi:type="dcterms:W3CDTF">2022-09-21T05:20:25Z</dcterms:modified>
</cp:coreProperties>
</file>