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1" r:id="rId3"/>
    <p:sldId id="407" r:id="rId4"/>
    <p:sldId id="408" r:id="rId5"/>
    <p:sldId id="467" r:id="rId6"/>
    <p:sldId id="432" r:id="rId7"/>
    <p:sldId id="409" r:id="rId8"/>
    <p:sldId id="410" r:id="rId9"/>
    <p:sldId id="411" r:id="rId10"/>
    <p:sldId id="415" r:id="rId11"/>
    <p:sldId id="412" r:id="rId12"/>
    <p:sldId id="413" r:id="rId13"/>
    <p:sldId id="430" r:id="rId14"/>
    <p:sldId id="419" r:id="rId15"/>
    <p:sldId id="399" r:id="rId16"/>
    <p:sldId id="468" r:id="rId17"/>
    <p:sldId id="470" r:id="rId18"/>
    <p:sldId id="471" r:id="rId19"/>
    <p:sldId id="440" r:id="rId20"/>
    <p:sldId id="451" r:id="rId21"/>
    <p:sldId id="441" r:id="rId22"/>
    <p:sldId id="469" r:id="rId23"/>
    <p:sldId id="405" r:id="rId24"/>
    <p:sldId id="443" r:id="rId25"/>
    <p:sldId id="444" r:id="rId26"/>
    <p:sldId id="401" r:id="rId27"/>
    <p:sldId id="402" r:id="rId28"/>
    <p:sldId id="447" r:id="rId29"/>
    <p:sldId id="452" r:id="rId30"/>
    <p:sldId id="453" r:id="rId31"/>
    <p:sldId id="45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5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6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9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89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5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3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7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6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8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9E3F-10A6-48E6-A489-C6B2D1177D8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8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57350" y="1131888"/>
            <a:ext cx="9144000" cy="2387600"/>
          </a:xfrm>
        </p:spPr>
        <p:txBody>
          <a:bodyPr/>
          <a:lstStyle/>
          <a:p>
            <a:r>
              <a:rPr lang="cs-CZ" dirty="0"/>
              <a:t>Pokročilá historická geologie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Multiproxy</a:t>
            </a:r>
            <a:r>
              <a:rPr lang="cs-CZ" dirty="0"/>
              <a:t> stratigrafie</a:t>
            </a:r>
          </a:p>
          <a:p>
            <a:r>
              <a:rPr lang="cs-CZ" dirty="0"/>
              <a:t>(</a:t>
            </a:r>
            <a:r>
              <a:rPr lang="cs-CZ" dirty="0" err="1"/>
              <a:t>petrofyzika</a:t>
            </a:r>
            <a:r>
              <a:rPr lang="cs-CZ" dirty="0"/>
              <a:t> a </a:t>
            </a:r>
            <a:r>
              <a:rPr lang="cs-CZ" dirty="0" err="1"/>
              <a:t>chemostratigrafie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75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492395" y="126541"/>
            <a:ext cx="11443856" cy="6406339"/>
          </a:xfrm>
        </p:spPr>
        <p:txBody>
          <a:bodyPr>
            <a:normAutofit/>
          </a:bodyPr>
          <a:lstStyle/>
          <a:p>
            <a:r>
              <a:rPr lang="en-GB" dirty="0" err="1"/>
              <a:t>Radioaktivita</a:t>
            </a:r>
            <a:r>
              <a:rPr lang="en-GB" dirty="0"/>
              <a:t> </a:t>
            </a:r>
            <a:r>
              <a:rPr lang="en-GB" b="1" dirty="0" err="1"/>
              <a:t>klastických</a:t>
            </a:r>
            <a:r>
              <a:rPr lang="en-GB" b="1" dirty="0"/>
              <a:t> </a:t>
            </a:r>
            <a:r>
              <a:rPr lang="en-GB" b="1" dirty="0" err="1"/>
              <a:t>sedimentů</a:t>
            </a:r>
            <a:r>
              <a:rPr lang="en-GB" dirty="0"/>
              <a:t> je </a:t>
            </a:r>
            <a:r>
              <a:rPr lang="en-GB" dirty="0" err="1"/>
              <a:t>většinou</a:t>
            </a:r>
            <a:r>
              <a:rPr lang="en-GB" dirty="0"/>
              <a:t> </a:t>
            </a:r>
            <a:r>
              <a:rPr lang="en-GB" dirty="0" err="1"/>
              <a:t>závislá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cs-CZ" dirty="0"/>
              <a:t> </a:t>
            </a:r>
            <a:r>
              <a:rPr lang="en-GB" b="1" dirty="0" err="1"/>
              <a:t>zrnitosti</a:t>
            </a:r>
            <a:r>
              <a:rPr lang="en-GB" b="1" dirty="0"/>
              <a:t> </a:t>
            </a:r>
            <a:endParaRPr lang="cs-CZ" b="1" dirty="0"/>
          </a:p>
          <a:p>
            <a:r>
              <a:rPr lang="en-GB" sz="2000" dirty="0" err="1"/>
              <a:t>Obsah</a:t>
            </a:r>
            <a:r>
              <a:rPr lang="en-GB" sz="2000" dirty="0"/>
              <a:t> </a:t>
            </a:r>
            <a:r>
              <a:rPr lang="en-GB" sz="2000" dirty="0" err="1"/>
              <a:t>jílových</a:t>
            </a:r>
            <a:r>
              <a:rPr lang="en-GB" sz="2000" dirty="0"/>
              <a:t> </a:t>
            </a:r>
            <a:r>
              <a:rPr lang="en-GB" sz="2000" dirty="0" err="1"/>
              <a:t>minerálů</a:t>
            </a:r>
            <a:r>
              <a:rPr lang="en-GB" sz="2000" dirty="0"/>
              <a:t> a </a:t>
            </a:r>
            <a:r>
              <a:rPr lang="en-GB" sz="2000" dirty="0" err="1"/>
              <a:t>těžkých</a:t>
            </a:r>
            <a:r>
              <a:rPr lang="en-GB" sz="2000" dirty="0"/>
              <a:t> </a:t>
            </a:r>
            <a:r>
              <a:rPr lang="en-GB" sz="2000" dirty="0" err="1"/>
              <a:t>minerálů</a:t>
            </a:r>
            <a:r>
              <a:rPr lang="en-GB" sz="2000" dirty="0"/>
              <a:t> je </a:t>
            </a:r>
            <a:r>
              <a:rPr lang="en-GB" sz="2000" dirty="0" err="1"/>
              <a:t>přímo</a:t>
            </a:r>
            <a:r>
              <a:rPr lang="en-GB" sz="2000" dirty="0"/>
              <a:t> </a:t>
            </a:r>
            <a:r>
              <a:rPr lang="en-GB" sz="2000" dirty="0" err="1"/>
              <a:t>úměrný</a:t>
            </a:r>
            <a:r>
              <a:rPr lang="en-GB" sz="2000" dirty="0"/>
              <a:t> </a:t>
            </a:r>
            <a:r>
              <a:rPr lang="en-GB" sz="2000" dirty="0" err="1"/>
              <a:t>zrnitosti</a:t>
            </a:r>
            <a:r>
              <a:rPr lang="en-GB" sz="2000" dirty="0"/>
              <a:t> </a:t>
            </a:r>
            <a:endParaRPr lang="cs-CZ" sz="2000" dirty="0"/>
          </a:p>
          <a:p>
            <a:r>
              <a:rPr lang="en-GB" sz="2000" dirty="0" err="1"/>
              <a:t>jemnozrnnější</a:t>
            </a:r>
            <a:r>
              <a:rPr lang="en-GB" sz="2000" dirty="0"/>
              <a:t> </a:t>
            </a:r>
            <a:r>
              <a:rPr lang="en-GB" sz="2000" dirty="0" err="1"/>
              <a:t>klastika</a:t>
            </a:r>
            <a:r>
              <a:rPr lang="en-GB" sz="2000" dirty="0"/>
              <a:t> </a:t>
            </a:r>
            <a:r>
              <a:rPr lang="cs-CZ" sz="2000" dirty="0"/>
              <a:t>-</a:t>
            </a:r>
            <a:r>
              <a:rPr lang="en-GB" sz="2000" dirty="0"/>
              <a:t> </a:t>
            </a:r>
            <a:r>
              <a:rPr lang="en-GB" sz="2000" dirty="0" err="1"/>
              <a:t>vyšší</a:t>
            </a:r>
            <a:r>
              <a:rPr lang="en-GB" sz="2000" dirty="0"/>
              <a:t> </a:t>
            </a:r>
            <a:r>
              <a:rPr lang="en-GB" sz="2000" dirty="0" err="1"/>
              <a:t>radioaktivit</a:t>
            </a:r>
            <a:r>
              <a:rPr lang="cs-CZ" sz="2000" dirty="0"/>
              <a:t>a</a:t>
            </a:r>
          </a:p>
          <a:p>
            <a:r>
              <a:rPr lang="en-GB" sz="2000" dirty="0" err="1"/>
              <a:t>Nižší</a:t>
            </a:r>
            <a:r>
              <a:rPr lang="en-GB" sz="2000" dirty="0"/>
              <a:t> </a:t>
            </a:r>
            <a:r>
              <a:rPr lang="en-GB" sz="2000" dirty="0" err="1"/>
              <a:t>radioaktivita</a:t>
            </a:r>
            <a:r>
              <a:rPr lang="en-GB" sz="2000" dirty="0"/>
              <a:t> </a:t>
            </a:r>
            <a:r>
              <a:rPr lang="en-GB" sz="2000" dirty="0" err="1"/>
              <a:t>psamitů</a:t>
            </a:r>
            <a:r>
              <a:rPr lang="en-GB" sz="2000" dirty="0"/>
              <a:t> </a:t>
            </a:r>
            <a:r>
              <a:rPr lang="cs-CZ" sz="2000" dirty="0"/>
              <a:t>- </a:t>
            </a:r>
            <a:r>
              <a:rPr lang="en-GB" sz="2000" dirty="0" err="1"/>
              <a:t>vyšší</a:t>
            </a:r>
            <a:r>
              <a:rPr lang="en-GB" sz="2000" dirty="0"/>
              <a:t> </a:t>
            </a:r>
            <a:r>
              <a:rPr lang="en-GB" sz="2000" dirty="0" err="1"/>
              <a:t>obsahy</a:t>
            </a:r>
            <a:r>
              <a:rPr lang="en-GB" sz="2000" dirty="0"/>
              <a:t> </a:t>
            </a:r>
            <a:r>
              <a:rPr lang="en-GB" sz="2000" dirty="0" err="1"/>
              <a:t>neradioaktivního</a:t>
            </a:r>
            <a:r>
              <a:rPr lang="en-GB" sz="2000" dirty="0"/>
              <a:t> </a:t>
            </a:r>
            <a:r>
              <a:rPr lang="en-GB" sz="2000" dirty="0" err="1"/>
              <a:t>křemene</a:t>
            </a:r>
            <a:r>
              <a:rPr lang="en-GB" sz="2000" dirty="0"/>
              <a:t> </a:t>
            </a:r>
            <a:endParaRPr lang="cs-CZ" sz="2000" dirty="0"/>
          </a:p>
          <a:p>
            <a:r>
              <a:rPr lang="en-GB" sz="2000" dirty="0" err="1"/>
              <a:t>Radioaktivita</a:t>
            </a:r>
            <a:r>
              <a:rPr lang="cs-CZ" sz="2000" dirty="0"/>
              <a:t> sedimentů</a:t>
            </a:r>
            <a:r>
              <a:rPr lang="en-GB" sz="2000" dirty="0"/>
              <a:t> je </a:t>
            </a:r>
            <a:r>
              <a:rPr lang="en-GB" sz="2000" dirty="0" err="1"/>
              <a:t>však</a:t>
            </a:r>
            <a:r>
              <a:rPr lang="en-GB" sz="2000" dirty="0"/>
              <a:t> </a:t>
            </a:r>
            <a:r>
              <a:rPr lang="en-GB" sz="2000" dirty="0" err="1"/>
              <a:t>ovlivněna</a:t>
            </a:r>
            <a:r>
              <a:rPr lang="en-GB" sz="2000" dirty="0"/>
              <a:t>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b="1" dirty="0" err="1"/>
              <a:t>minerálním</a:t>
            </a:r>
            <a:r>
              <a:rPr lang="en-GB" sz="2000" b="1" dirty="0"/>
              <a:t> </a:t>
            </a:r>
            <a:r>
              <a:rPr lang="en-GB" sz="2000" b="1" dirty="0" err="1"/>
              <a:t>složením</a:t>
            </a:r>
            <a:r>
              <a:rPr lang="en-GB" sz="2000" b="1" dirty="0"/>
              <a:t> </a:t>
            </a:r>
            <a:r>
              <a:rPr lang="en-GB" sz="2000" dirty="0" err="1"/>
              <a:t>písčité</a:t>
            </a:r>
            <a:r>
              <a:rPr lang="en-GB" sz="2000" dirty="0"/>
              <a:t> a </a:t>
            </a:r>
            <a:r>
              <a:rPr lang="en-GB" sz="2000" dirty="0" err="1"/>
              <a:t>prachové</a:t>
            </a:r>
            <a:r>
              <a:rPr lang="en-GB" sz="2000" dirty="0"/>
              <a:t> </a:t>
            </a:r>
            <a:r>
              <a:rPr lang="en-GB" sz="2000" dirty="0" err="1"/>
              <a:t>frakce</a:t>
            </a:r>
            <a:r>
              <a:rPr lang="cs-CZ" sz="2000" dirty="0"/>
              <a:t> (arkózy, černé břidlice)</a:t>
            </a:r>
          </a:p>
          <a:p>
            <a:r>
              <a:rPr lang="cs-CZ" sz="2000" dirty="0"/>
              <a:t>Záleží však i na zdrojové hornině </a:t>
            </a:r>
            <a:r>
              <a:rPr lang="cs-CZ" sz="2000" dirty="0" err="1"/>
              <a:t>klastik</a:t>
            </a:r>
            <a:r>
              <a:rPr lang="cs-CZ" sz="2000" dirty="0"/>
              <a:t>:</a:t>
            </a:r>
            <a:br>
              <a:rPr lang="cs-CZ" sz="2000" dirty="0"/>
            </a:br>
            <a:r>
              <a:rPr lang="cs-CZ" sz="2000" dirty="0"/>
              <a:t>budou-li písčitá zrna derivována z více radioaktivních</a:t>
            </a:r>
            <a:br>
              <a:rPr lang="cs-CZ" sz="2000" dirty="0"/>
            </a:br>
            <a:r>
              <a:rPr lang="cs-CZ" sz="2000" dirty="0"/>
              <a:t>hornin, „zrnitostní“ pravidlo platit nemusí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2534571"/>
            <a:ext cx="5700713" cy="43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390795" y="451661"/>
            <a:ext cx="11443856" cy="6406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/>
              <a:t>poměry</a:t>
            </a:r>
            <a:r>
              <a:rPr lang="en-GB" sz="2400" b="1" dirty="0"/>
              <a:t> K/Th </a:t>
            </a:r>
            <a:endParaRPr lang="cs-CZ" sz="2400" b="1" dirty="0"/>
          </a:p>
          <a:p>
            <a:pPr marL="0" indent="0">
              <a:buNone/>
            </a:pPr>
            <a:r>
              <a:rPr lang="cs-CZ" sz="2400" dirty="0"/>
              <a:t>K a </a:t>
            </a:r>
            <a:r>
              <a:rPr lang="cs-CZ" sz="2400" dirty="0" err="1"/>
              <a:t>Th</a:t>
            </a:r>
            <a:r>
              <a:rPr lang="cs-CZ" sz="2400" dirty="0"/>
              <a:t> </a:t>
            </a:r>
            <a:r>
              <a:rPr lang="en-GB" sz="2400" dirty="0" err="1"/>
              <a:t>vázány</a:t>
            </a:r>
            <a:r>
              <a:rPr lang="en-GB" sz="2400" dirty="0"/>
              <a:t> </a:t>
            </a:r>
            <a:r>
              <a:rPr lang="en-GB" sz="2400" dirty="0" err="1"/>
              <a:t>převážně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detritickou</a:t>
            </a:r>
            <a:r>
              <a:rPr lang="en-GB" sz="2400" dirty="0"/>
              <a:t> </a:t>
            </a:r>
            <a:r>
              <a:rPr lang="en-GB" sz="2400" dirty="0" err="1"/>
              <a:t>složku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1800" dirty="0" err="1"/>
              <a:t>Poměru</a:t>
            </a:r>
            <a:r>
              <a:rPr lang="en-GB" sz="1800" dirty="0"/>
              <a:t> K/Th </a:t>
            </a:r>
            <a:r>
              <a:rPr lang="en-GB" sz="1800" dirty="0" err="1"/>
              <a:t>lze</a:t>
            </a:r>
            <a:r>
              <a:rPr lang="en-GB" sz="1800" dirty="0"/>
              <a:t> </a:t>
            </a:r>
            <a:r>
              <a:rPr lang="en-GB" sz="1800" dirty="0" err="1"/>
              <a:t>použít</a:t>
            </a:r>
            <a:r>
              <a:rPr lang="en-GB" sz="1800" dirty="0"/>
              <a:t> pro </a:t>
            </a:r>
            <a:r>
              <a:rPr lang="en-GB" sz="1800" b="1" dirty="0" err="1"/>
              <a:t>identifikaci</a:t>
            </a:r>
            <a:r>
              <a:rPr lang="cs-CZ" sz="1800" b="1" dirty="0"/>
              <a:t> </a:t>
            </a:r>
            <a:r>
              <a:rPr lang="en-GB" sz="1800" dirty="0" err="1"/>
              <a:t>hlavních</a:t>
            </a:r>
            <a:r>
              <a:rPr lang="en-GB" sz="1800" dirty="0"/>
              <a:t> </a:t>
            </a:r>
            <a:r>
              <a:rPr lang="en-GB" sz="1800" b="1" dirty="0" err="1"/>
              <a:t>nosičů</a:t>
            </a:r>
            <a:r>
              <a:rPr lang="en-GB" sz="1800" b="1" dirty="0"/>
              <a:t> </a:t>
            </a:r>
            <a:r>
              <a:rPr lang="en-GB" sz="1800" b="1" dirty="0" err="1"/>
              <a:t>radioaktivity</a:t>
            </a:r>
            <a:r>
              <a:rPr lang="en-GB" sz="1800" b="1" dirty="0"/>
              <a:t> </a:t>
            </a:r>
            <a:r>
              <a:rPr lang="en-GB" sz="1800" dirty="0"/>
              <a:t>a </a:t>
            </a:r>
            <a:r>
              <a:rPr lang="en-GB" sz="1800" dirty="0" err="1"/>
              <a:t>zdroje</a:t>
            </a:r>
            <a:r>
              <a:rPr lang="en-GB" sz="1800" dirty="0"/>
              <a:t> </a:t>
            </a:r>
            <a:r>
              <a:rPr lang="en-GB" sz="1800" dirty="0" err="1"/>
              <a:t>sedimentu</a:t>
            </a:r>
            <a:r>
              <a:rPr lang="en-GB" sz="1800" dirty="0"/>
              <a:t> (provenience)</a:t>
            </a:r>
            <a:r>
              <a:rPr lang="cs-CZ" sz="1800" dirty="0"/>
              <a:t> a styl zvětrávání</a:t>
            </a:r>
            <a:r>
              <a:rPr lang="en-GB" sz="1800" dirty="0"/>
              <a:t> </a:t>
            </a:r>
            <a:endParaRPr lang="cs-CZ" sz="1800" dirty="0"/>
          </a:p>
          <a:p>
            <a:r>
              <a:rPr lang="en-GB" sz="1800" dirty="0" err="1"/>
              <a:t>Vysoké</a:t>
            </a:r>
            <a:r>
              <a:rPr lang="en-GB" sz="1800" dirty="0"/>
              <a:t> </a:t>
            </a:r>
            <a:r>
              <a:rPr lang="en-GB" sz="1800" dirty="0" err="1"/>
              <a:t>poměry</a:t>
            </a:r>
            <a:r>
              <a:rPr lang="en-GB" sz="1800" dirty="0"/>
              <a:t> K/</a:t>
            </a:r>
            <a:r>
              <a:rPr lang="en-GB" sz="1800" dirty="0" err="1"/>
              <a:t>Th</a:t>
            </a:r>
            <a:r>
              <a:rPr lang="en-GB" sz="1800" dirty="0"/>
              <a:t> </a:t>
            </a:r>
            <a:r>
              <a:rPr lang="cs-CZ" sz="1800" dirty="0"/>
              <a:t>- </a:t>
            </a:r>
            <a:r>
              <a:rPr lang="en-GB" sz="1800" dirty="0" err="1"/>
              <a:t>draselné</a:t>
            </a:r>
            <a:r>
              <a:rPr lang="en-GB" sz="1800" dirty="0"/>
              <a:t> soli, </a:t>
            </a:r>
            <a:r>
              <a:rPr lang="en-GB" sz="1800" dirty="0" err="1"/>
              <a:t>draselné</a:t>
            </a:r>
            <a:r>
              <a:rPr lang="en-GB" sz="1800" dirty="0"/>
              <a:t> </a:t>
            </a:r>
            <a:r>
              <a:rPr lang="en-GB" sz="1800" dirty="0" err="1"/>
              <a:t>živce</a:t>
            </a:r>
            <a:r>
              <a:rPr lang="cs-CZ" sz="1800" dirty="0"/>
              <a:t>,g</a:t>
            </a:r>
            <a:r>
              <a:rPr lang="en-GB" sz="1800" dirty="0" err="1"/>
              <a:t>laukonit</a:t>
            </a:r>
            <a:endParaRPr lang="cs-CZ" sz="1800" dirty="0"/>
          </a:p>
          <a:p>
            <a:r>
              <a:rPr lang="cs-CZ" sz="1800" dirty="0"/>
              <a:t>Nízké poměry - </a:t>
            </a:r>
            <a:r>
              <a:rPr lang="en-GB" sz="1800" dirty="0" err="1"/>
              <a:t>smektit</a:t>
            </a:r>
            <a:r>
              <a:rPr lang="en-GB" sz="1800" dirty="0"/>
              <a:t>, </a:t>
            </a:r>
            <a:r>
              <a:rPr lang="en-GB" sz="1800" dirty="0" err="1"/>
              <a:t>kaolinit</a:t>
            </a:r>
            <a:r>
              <a:rPr lang="en-GB" sz="1800" dirty="0"/>
              <a:t> </a:t>
            </a:r>
            <a:r>
              <a:rPr lang="en-GB" sz="1800" dirty="0" err="1"/>
              <a:t>nebo</a:t>
            </a:r>
            <a:r>
              <a:rPr lang="en-GB" sz="1800" dirty="0"/>
              <a:t> </a:t>
            </a:r>
            <a:r>
              <a:rPr lang="en-GB" sz="1800" dirty="0" err="1"/>
              <a:t>těžké</a:t>
            </a:r>
            <a:r>
              <a:rPr lang="cs-CZ" sz="1800" dirty="0"/>
              <a:t> </a:t>
            </a:r>
            <a:r>
              <a:rPr lang="en-GB" sz="1800" dirty="0" err="1"/>
              <a:t>minerály</a:t>
            </a:r>
            <a:endParaRPr lang="cs-CZ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84" y="2743200"/>
            <a:ext cx="6539597" cy="39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319675" y="106221"/>
            <a:ext cx="5471525" cy="6406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poměr</a:t>
            </a:r>
            <a:r>
              <a:rPr lang="cs-CZ" b="1" dirty="0"/>
              <a:t>y</a:t>
            </a:r>
            <a:r>
              <a:rPr lang="en-GB" b="1" dirty="0"/>
              <a:t> U/Th </a:t>
            </a:r>
            <a:endParaRPr lang="cs-CZ" dirty="0"/>
          </a:p>
          <a:p>
            <a:r>
              <a:rPr lang="cs-CZ" sz="2000" dirty="0"/>
              <a:t>U + </a:t>
            </a:r>
            <a:r>
              <a:rPr lang="cs-CZ" sz="2000" dirty="0" err="1"/>
              <a:t>Th</a:t>
            </a:r>
            <a:r>
              <a:rPr lang="cs-CZ" sz="2000" dirty="0"/>
              <a:t> v </a:t>
            </a:r>
            <a:r>
              <a:rPr lang="en-GB" sz="2000" dirty="0" err="1"/>
              <a:t>jílov</a:t>
            </a:r>
            <a:r>
              <a:rPr lang="cs-CZ" sz="2000" dirty="0" err="1"/>
              <a:t>ých</a:t>
            </a:r>
            <a:r>
              <a:rPr lang="en-GB" sz="2000" dirty="0"/>
              <a:t> </a:t>
            </a:r>
            <a:r>
              <a:rPr lang="en-GB" sz="2000" dirty="0" err="1"/>
              <a:t>minerál</a:t>
            </a:r>
            <a:r>
              <a:rPr lang="cs-CZ" sz="2000" dirty="0"/>
              <a:t>ech</a:t>
            </a:r>
            <a:r>
              <a:rPr lang="en-GB" sz="2000" dirty="0"/>
              <a:t> </a:t>
            </a:r>
            <a:br>
              <a:rPr lang="cs-CZ" sz="2000" dirty="0"/>
            </a:br>
            <a:r>
              <a:rPr lang="cs-CZ" sz="2000" dirty="0"/>
              <a:t>U v </a:t>
            </a:r>
            <a:r>
              <a:rPr lang="en-GB" sz="2000" dirty="0" err="1"/>
              <a:t>organick</a:t>
            </a:r>
            <a:r>
              <a:rPr lang="cs-CZ" sz="2000" dirty="0"/>
              <a:t>é</a:t>
            </a:r>
            <a:r>
              <a:rPr lang="en-GB" sz="2000" dirty="0"/>
              <a:t> </a:t>
            </a:r>
            <a:r>
              <a:rPr lang="en-GB" sz="2000" dirty="0" err="1"/>
              <a:t>hmot</a:t>
            </a:r>
            <a:r>
              <a:rPr lang="cs-CZ" sz="2000" dirty="0"/>
              <a:t>ě</a:t>
            </a:r>
            <a:r>
              <a:rPr lang="en-GB" sz="2000" dirty="0"/>
              <a:t> </a:t>
            </a:r>
            <a:endParaRPr lang="cs-CZ" sz="2000" dirty="0"/>
          </a:p>
          <a:p>
            <a:r>
              <a:rPr lang="en-GB" sz="2000" dirty="0" err="1"/>
              <a:t>Vysoké</a:t>
            </a:r>
            <a:r>
              <a:rPr lang="en-GB" sz="2000" dirty="0"/>
              <a:t> </a:t>
            </a:r>
            <a:r>
              <a:rPr lang="en-GB" sz="2000" dirty="0" err="1"/>
              <a:t>poměry</a:t>
            </a:r>
            <a:r>
              <a:rPr lang="en-GB" sz="2000" dirty="0"/>
              <a:t> U/</a:t>
            </a:r>
            <a:r>
              <a:rPr lang="en-GB" sz="2000" dirty="0" err="1"/>
              <a:t>Th</a:t>
            </a:r>
            <a:r>
              <a:rPr lang="en-GB" sz="2000" dirty="0"/>
              <a:t> </a:t>
            </a:r>
            <a:r>
              <a:rPr lang="cs-CZ" sz="2000" dirty="0"/>
              <a:t>- </a:t>
            </a:r>
            <a:r>
              <a:rPr lang="en-GB" sz="2000" dirty="0" err="1"/>
              <a:t>jílové</a:t>
            </a:r>
            <a:r>
              <a:rPr lang="cs-CZ" sz="2000" dirty="0"/>
              <a:t> </a:t>
            </a:r>
            <a:r>
              <a:rPr lang="en-GB" sz="2000" dirty="0" err="1"/>
              <a:t>břidlice</a:t>
            </a:r>
            <a:r>
              <a:rPr lang="en-GB" sz="2000" dirty="0"/>
              <a:t> s </a:t>
            </a:r>
            <a:r>
              <a:rPr lang="en-GB" sz="2000" dirty="0" err="1"/>
              <a:t>vysokým</a:t>
            </a:r>
            <a:r>
              <a:rPr lang="en-GB" sz="2000" dirty="0"/>
              <a:t> </a:t>
            </a:r>
            <a:r>
              <a:rPr lang="en-GB" sz="2000" dirty="0" err="1"/>
              <a:t>obsahem</a:t>
            </a:r>
            <a:r>
              <a:rPr lang="en-GB" sz="2000" dirty="0"/>
              <a:t> </a:t>
            </a:r>
            <a:r>
              <a:rPr lang="en-GB" sz="2000" dirty="0" err="1"/>
              <a:t>organické</a:t>
            </a:r>
            <a:r>
              <a:rPr lang="en-GB" sz="2000" dirty="0"/>
              <a:t> </a:t>
            </a:r>
            <a:r>
              <a:rPr lang="en-GB" sz="2000" dirty="0" err="1"/>
              <a:t>hmoty</a:t>
            </a:r>
            <a:r>
              <a:rPr lang="en-GB" sz="2000" dirty="0"/>
              <a:t> </a:t>
            </a:r>
            <a:br>
              <a:rPr lang="cs-CZ" sz="2000" dirty="0"/>
            </a:br>
            <a:r>
              <a:rPr lang="cs-CZ" sz="2000" dirty="0"/>
              <a:t>-</a:t>
            </a:r>
            <a:r>
              <a:rPr lang="en-GB" sz="2000" dirty="0"/>
              <a:t> </a:t>
            </a:r>
            <a:r>
              <a:rPr lang="en-GB" sz="2000" dirty="0" err="1"/>
              <a:t>potenciální</a:t>
            </a:r>
            <a:r>
              <a:rPr lang="en-GB" sz="2000" dirty="0"/>
              <a:t> </a:t>
            </a:r>
            <a:r>
              <a:rPr lang="en-GB" sz="2000" dirty="0" err="1"/>
              <a:t>matečné</a:t>
            </a:r>
            <a:r>
              <a:rPr lang="en-GB" sz="2000" dirty="0"/>
              <a:t> </a:t>
            </a:r>
            <a:r>
              <a:rPr lang="en-GB" sz="2000" dirty="0" err="1"/>
              <a:t>horniny</a:t>
            </a:r>
            <a:r>
              <a:rPr lang="en-GB" sz="2000" dirty="0"/>
              <a:t> pro </a:t>
            </a:r>
            <a:r>
              <a:rPr lang="cs-CZ" sz="2000" dirty="0"/>
              <a:t>uhlovodíky</a:t>
            </a:r>
          </a:p>
          <a:p>
            <a:r>
              <a:rPr lang="en-GB" sz="2000" dirty="0" err="1"/>
              <a:t>Anomálně</a:t>
            </a:r>
            <a:r>
              <a:rPr lang="cs-CZ" sz="2000" dirty="0"/>
              <a:t> </a:t>
            </a:r>
            <a:r>
              <a:rPr lang="en-GB" sz="2000" dirty="0" err="1"/>
              <a:t>vysoké</a:t>
            </a:r>
            <a:r>
              <a:rPr lang="en-GB" sz="2000" dirty="0"/>
              <a:t> </a:t>
            </a:r>
            <a:r>
              <a:rPr lang="en-GB" sz="2000" dirty="0" err="1"/>
              <a:t>poměry</a:t>
            </a:r>
            <a:r>
              <a:rPr lang="en-GB" sz="2000" dirty="0"/>
              <a:t> U/</a:t>
            </a:r>
            <a:r>
              <a:rPr lang="en-GB" sz="2000" dirty="0" err="1"/>
              <a:t>Th</a:t>
            </a:r>
            <a:r>
              <a:rPr lang="en-GB" sz="2000" dirty="0"/>
              <a:t> </a:t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en-GB" sz="2000" b="1" dirty="0" err="1"/>
              <a:t>kondenzované</a:t>
            </a:r>
            <a:r>
              <a:rPr lang="en-GB" sz="2000" b="1" dirty="0"/>
              <a:t> </a:t>
            </a:r>
            <a:r>
              <a:rPr lang="en-GB" sz="2000" b="1" dirty="0" err="1"/>
              <a:t>horizonty</a:t>
            </a:r>
            <a:r>
              <a:rPr lang="en-GB" sz="2000" b="1" dirty="0"/>
              <a:t> </a:t>
            </a:r>
            <a:r>
              <a:rPr lang="en-GB" sz="2000" dirty="0" err="1"/>
              <a:t>nebo</a:t>
            </a:r>
            <a:r>
              <a:rPr lang="cs-CZ" sz="2000" dirty="0"/>
              <a:t> </a:t>
            </a:r>
            <a:r>
              <a:rPr lang="en-GB" sz="2000" b="1" dirty="0" err="1"/>
              <a:t>anoxické</a:t>
            </a:r>
            <a:r>
              <a:rPr lang="en-GB" sz="2000" b="1" dirty="0"/>
              <a:t>/</a:t>
            </a:r>
            <a:r>
              <a:rPr lang="en-GB" sz="2000" b="1" dirty="0" err="1"/>
              <a:t>dysoxické</a:t>
            </a:r>
            <a:r>
              <a:rPr lang="en-GB" sz="2000" b="1" dirty="0"/>
              <a:t> </a:t>
            </a:r>
            <a:r>
              <a:rPr lang="en-GB" sz="2000" b="1" dirty="0" err="1"/>
              <a:t>podmínky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674706"/>
            <a:ext cx="6350819" cy="58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5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390795" y="451661"/>
            <a:ext cx="6895830" cy="6406339"/>
          </a:xfrm>
        </p:spPr>
        <p:txBody>
          <a:bodyPr>
            <a:normAutofit/>
          </a:bodyPr>
          <a:lstStyle/>
          <a:p>
            <a:r>
              <a:rPr lang="en-GB" dirty="0" err="1"/>
              <a:t>Tvary</a:t>
            </a:r>
            <a:r>
              <a:rPr lang="en-GB" dirty="0"/>
              <a:t> </a:t>
            </a:r>
            <a:r>
              <a:rPr lang="en-GB" dirty="0" err="1"/>
              <a:t>spektrálních</a:t>
            </a:r>
            <a:r>
              <a:rPr lang="en-GB" dirty="0"/>
              <a:t> </a:t>
            </a:r>
            <a:r>
              <a:rPr lang="en-GB" dirty="0" err="1"/>
              <a:t>gama</a:t>
            </a:r>
            <a:r>
              <a:rPr lang="en-GB" dirty="0"/>
              <a:t> </a:t>
            </a:r>
            <a:r>
              <a:rPr lang="en-GB" dirty="0" err="1"/>
              <a:t>křivek</a:t>
            </a:r>
            <a:r>
              <a:rPr lang="cs-CZ" dirty="0"/>
              <a:t>:</a:t>
            </a:r>
          </a:p>
          <a:p>
            <a:pPr lvl="1"/>
            <a:r>
              <a:rPr lang="en-GB" b="1" dirty="0"/>
              <a:t>do</a:t>
            </a:r>
            <a:r>
              <a:rPr lang="cs-CZ" b="1" dirty="0"/>
              <a:t> </a:t>
            </a:r>
            <a:r>
              <a:rPr lang="en-GB" b="1" dirty="0" err="1"/>
              <a:t>nadloží</a:t>
            </a:r>
            <a:r>
              <a:rPr lang="en-GB" b="1" dirty="0"/>
              <a:t> </a:t>
            </a:r>
            <a:r>
              <a:rPr lang="en-GB" b="1" dirty="0" err="1"/>
              <a:t>zjemňující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retrogradační</a:t>
            </a:r>
            <a:r>
              <a:rPr lang="en-GB" dirty="0"/>
              <a:t>) </a:t>
            </a:r>
            <a:r>
              <a:rPr lang="en-GB" dirty="0" err="1"/>
              <a:t>zrnitostní</a:t>
            </a:r>
            <a:r>
              <a:rPr lang="en-GB" dirty="0"/>
              <a:t> trendy (</a:t>
            </a:r>
            <a:r>
              <a:rPr lang="en-GB" b="1" dirty="0" err="1"/>
              <a:t>zvoncovitý</a:t>
            </a:r>
            <a:r>
              <a:rPr lang="en-GB" b="1" dirty="0"/>
              <a:t> </a:t>
            </a:r>
            <a:r>
              <a:rPr lang="en-GB" b="1" dirty="0" err="1"/>
              <a:t>tvar</a:t>
            </a:r>
            <a:r>
              <a:rPr lang="en-GB" b="1" dirty="0"/>
              <a:t> </a:t>
            </a:r>
            <a:r>
              <a:rPr lang="en-GB" dirty="0" err="1"/>
              <a:t>křivek</a:t>
            </a:r>
            <a:r>
              <a:rPr lang="en-GB" dirty="0"/>
              <a:t>) </a:t>
            </a:r>
            <a:endParaRPr lang="cs-CZ" dirty="0"/>
          </a:p>
          <a:p>
            <a:pPr lvl="1"/>
            <a:r>
              <a:rPr lang="en-GB" b="1" dirty="0"/>
              <a:t>do </a:t>
            </a:r>
            <a:r>
              <a:rPr lang="en-GB" b="1" dirty="0" err="1"/>
              <a:t>nadloží</a:t>
            </a:r>
            <a:r>
              <a:rPr lang="en-GB" b="1" dirty="0"/>
              <a:t> </a:t>
            </a:r>
            <a:r>
              <a:rPr lang="en-GB" b="1" dirty="0" err="1"/>
              <a:t>hrubnoucí</a:t>
            </a:r>
            <a:r>
              <a:rPr lang="en-GB" b="1" dirty="0"/>
              <a:t> </a:t>
            </a:r>
            <a:r>
              <a:rPr lang="en-GB" dirty="0"/>
              <a:t>(progradační) trendy (</a:t>
            </a:r>
            <a:r>
              <a:rPr lang="en-GB" b="1" dirty="0" err="1"/>
              <a:t>nálevkový</a:t>
            </a:r>
            <a:r>
              <a:rPr lang="en-GB" b="1" dirty="0"/>
              <a:t> </a:t>
            </a:r>
            <a:r>
              <a:rPr lang="en-GB" b="1" dirty="0" err="1"/>
              <a:t>tvar</a:t>
            </a:r>
            <a:r>
              <a:rPr lang="en-GB" dirty="0"/>
              <a:t>).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382" y="76200"/>
            <a:ext cx="4972141" cy="66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7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383538" y="117833"/>
            <a:ext cx="5685294" cy="6406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err="1"/>
              <a:t>Použití</a:t>
            </a:r>
            <a:r>
              <a:rPr lang="en-GB" sz="1800" dirty="0"/>
              <a:t> </a:t>
            </a:r>
            <a:r>
              <a:rPr lang="en-GB" sz="1800" dirty="0" err="1"/>
              <a:t>gamaspektrometrie</a:t>
            </a:r>
            <a:r>
              <a:rPr lang="en-GB" sz="1800" dirty="0"/>
              <a:t> pro </a:t>
            </a:r>
            <a:r>
              <a:rPr lang="en-GB" sz="1800" dirty="0" err="1"/>
              <a:t>stratigrafickou</a:t>
            </a:r>
            <a:r>
              <a:rPr lang="en-GB" sz="1800" dirty="0"/>
              <a:t> </a:t>
            </a:r>
            <a:r>
              <a:rPr lang="en-GB" sz="1800" dirty="0" err="1"/>
              <a:t>korelaci</a:t>
            </a:r>
            <a:r>
              <a:rPr lang="en-GB" sz="1800" dirty="0"/>
              <a:t> a </a:t>
            </a:r>
            <a:r>
              <a:rPr lang="en-GB" sz="1800" dirty="0" err="1"/>
              <a:t>sekvenční</a:t>
            </a:r>
            <a:r>
              <a:rPr lang="en-GB" sz="1800" dirty="0"/>
              <a:t> </a:t>
            </a:r>
            <a:r>
              <a:rPr lang="en-GB" sz="1800" dirty="0" err="1"/>
              <a:t>stratigrafii</a:t>
            </a:r>
            <a:endParaRPr lang="cs-CZ" sz="1800" dirty="0"/>
          </a:p>
          <a:p>
            <a:endParaRPr lang="en-GB" sz="1800" dirty="0"/>
          </a:p>
          <a:p>
            <a:r>
              <a:rPr lang="en-GB" sz="1800" b="1" dirty="0" err="1"/>
              <a:t>genetické</a:t>
            </a:r>
            <a:r>
              <a:rPr lang="en-GB" sz="1800" b="1" dirty="0"/>
              <a:t> </a:t>
            </a:r>
            <a:r>
              <a:rPr lang="en-GB" sz="1800" b="1" dirty="0" err="1"/>
              <a:t>povrchy</a:t>
            </a:r>
            <a:r>
              <a:rPr lang="en-GB" sz="1800" b="1" dirty="0"/>
              <a:t> </a:t>
            </a:r>
            <a:r>
              <a:rPr lang="cs-CZ" sz="1800" dirty="0"/>
              <a:t> - </a:t>
            </a:r>
            <a:r>
              <a:rPr lang="en-GB" sz="1800" dirty="0" err="1"/>
              <a:t>náhlé</a:t>
            </a:r>
            <a:r>
              <a:rPr lang="en-GB" sz="1800" dirty="0"/>
              <a:t> </a:t>
            </a:r>
            <a:r>
              <a:rPr lang="en-GB" sz="1800" dirty="0" err="1"/>
              <a:t>zvraty</a:t>
            </a:r>
            <a:r>
              <a:rPr lang="en-GB" sz="1800" dirty="0"/>
              <a:t> </a:t>
            </a:r>
            <a:r>
              <a:rPr lang="en-GB" sz="1800" dirty="0" err="1"/>
              <a:t>hodnot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cs-CZ" sz="1800" dirty="0"/>
              <a:t> </a:t>
            </a:r>
            <a:r>
              <a:rPr lang="en-GB" sz="1800" dirty="0" err="1"/>
              <a:t>gamaspektrometrických</a:t>
            </a:r>
            <a:r>
              <a:rPr lang="en-GB" sz="1800" dirty="0"/>
              <a:t> </a:t>
            </a:r>
            <a:r>
              <a:rPr lang="en-GB" sz="1800" dirty="0" err="1"/>
              <a:t>křivkách</a:t>
            </a:r>
            <a:endParaRPr lang="cs-CZ" sz="1800" dirty="0"/>
          </a:p>
          <a:p>
            <a:r>
              <a:rPr lang="en-GB" sz="1800" b="1" dirty="0" err="1"/>
              <a:t>sekvenční</a:t>
            </a:r>
            <a:r>
              <a:rPr lang="en-GB" sz="1800" b="1" dirty="0"/>
              <a:t> </a:t>
            </a:r>
            <a:r>
              <a:rPr lang="en-GB" sz="1800" b="1" dirty="0" err="1"/>
              <a:t>hranic</a:t>
            </a:r>
            <a:r>
              <a:rPr lang="cs-CZ" sz="1800" b="1" dirty="0"/>
              <a:t>e </a:t>
            </a:r>
            <a:r>
              <a:rPr lang="cs-CZ" sz="1800" dirty="0"/>
              <a:t>(</a:t>
            </a:r>
            <a:r>
              <a:rPr lang="en-GB" sz="1800" dirty="0" err="1"/>
              <a:t>problematická</a:t>
            </a:r>
            <a:r>
              <a:rPr lang="cs-CZ" sz="1800" dirty="0"/>
              <a:t>):</a:t>
            </a:r>
            <a:r>
              <a:rPr lang="en-GB" sz="1800" dirty="0"/>
              <a:t> </a:t>
            </a:r>
            <a:r>
              <a:rPr lang="en-GB" sz="1800" dirty="0" err="1"/>
              <a:t>zpravidla</a:t>
            </a:r>
            <a:r>
              <a:rPr lang="en-GB" sz="1800" dirty="0"/>
              <a:t> </a:t>
            </a:r>
            <a:r>
              <a:rPr lang="en-GB" sz="1800" dirty="0" err="1"/>
              <a:t>posun</a:t>
            </a:r>
            <a:r>
              <a:rPr lang="en-GB" sz="1800" dirty="0"/>
              <a:t> </a:t>
            </a:r>
            <a:r>
              <a:rPr lang="en-GB" sz="1800" dirty="0" err="1"/>
              <a:t>facií</a:t>
            </a:r>
            <a:r>
              <a:rPr lang="en-GB" sz="1800" dirty="0"/>
              <a:t> </a:t>
            </a:r>
            <a:r>
              <a:rPr lang="cs-CZ" sz="1800" dirty="0"/>
              <a:t>d</a:t>
            </a:r>
            <a:r>
              <a:rPr lang="en-GB" sz="1800" dirty="0"/>
              <a:t>o </a:t>
            </a:r>
            <a:r>
              <a:rPr lang="en-GB" sz="1800" dirty="0" err="1"/>
              <a:t>pánve</a:t>
            </a:r>
            <a:r>
              <a:rPr lang="cs-CZ" sz="1800" dirty="0"/>
              <a:t> (</a:t>
            </a:r>
            <a:r>
              <a:rPr lang="en-GB" sz="1800" dirty="0" err="1"/>
              <a:t>prudkým</a:t>
            </a:r>
            <a:r>
              <a:rPr lang="en-GB" sz="1800" dirty="0"/>
              <a:t> </a:t>
            </a:r>
            <a:r>
              <a:rPr lang="en-GB" sz="1800" dirty="0" err="1"/>
              <a:t>vzestupem</a:t>
            </a:r>
            <a:r>
              <a:rPr lang="en-GB" sz="1800" dirty="0"/>
              <a:t> </a:t>
            </a:r>
            <a:r>
              <a:rPr lang="en-GB" sz="1800" dirty="0" err="1"/>
              <a:t>zrnitosti</a:t>
            </a:r>
            <a:r>
              <a:rPr lang="en-GB" sz="1800" dirty="0"/>
              <a:t> a </a:t>
            </a:r>
            <a:r>
              <a:rPr lang="en-GB" sz="1800" dirty="0" err="1"/>
              <a:t>poklesem</a:t>
            </a:r>
            <a:r>
              <a:rPr lang="en-GB" sz="1800" dirty="0"/>
              <a:t> </a:t>
            </a:r>
            <a:r>
              <a:rPr lang="en-GB" sz="1800" dirty="0" err="1"/>
              <a:t>hodnot</a:t>
            </a:r>
            <a:r>
              <a:rPr lang="en-GB" sz="1800" dirty="0"/>
              <a:t> K, </a:t>
            </a:r>
            <a:r>
              <a:rPr lang="en-GB" sz="1800" dirty="0" err="1"/>
              <a:t>Th</a:t>
            </a:r>
            <a:r>
              <a:rPr lang="cs-CZ" sz="1800" dirty="0"/>
              <a:t>)</a:t>
            </a:r>
            <a:r>
              <a:rPr lang="en-GB" sz="1800" dirty="0"/>
              <a:t> </a:t>
            </a:r>
            <a:endParaRPr lang="cs-CZ" sz="1800" dirty="0"/>
          </a:p>
          <a:p>
            <a:r>
              <a:rPr lang="en-GB" sz="1800" b="1" dirty="0" err="1"/>
              <a:t>Transgresní</a:t>
            </a:r>
            <a:r>
              <a:rPr lang="cs-CZ" sz="1800" b="1" dirty="0"/>
              <a:t> </a:t>
            </a:r>
            <a:r>
              <a:rPr lang="en-GB" sz="1800" b="1" dirty="0" err="1"/>
              <a:t>povrchy</a:t>
            </a:r>
            <a:r>
              <a:rPr lang="cs-CZ" sz="1800" b="1" dirty="0"/>
              <a:t>:</a:t>
            </a:r>
            <a:r>
              <a:rPr lang="en-GB" sz="1800" b="1" dirty="0"/>
              <a:t> </a:t>
            </a:r>
            <a:r>
              <a:rPr lang="cs-CZ" sz="1800" dirty="0"/>
              <a:t>n</a:t>
            </a:r>
            <a:r>
              <a:rPr lang="en-GB" sz="1800" dirty="0" err="1"/>
              <a:t>áhlý</a:t>
            </a:r>
            <a:r>
              <a:rPr lang="en-GB" sz="1800" dirty="0"/>
              <a:t> </a:t>
            </a:r>
            <a:r>
              <a:rPr lang="en-GB" sz="1800" dirty="0" err="1"/>
              <a:t>vzestup</a:t>
            </a:r>
            <a:r>
              <a:rPr lang="en-GB" sz="1800" dirty="0"/>
              <a:t> </a:t>
            </a:r>
            <a:r>
              <a:rPr lang="en-GB" sz="1800" dirty="0" err="1"/>
              <a:t>hodnot</a:t>
            </a:r>
            <a:r>
              <a:rPr lang="en-GB" sz="1800" dirty="0"/>
              <a:t> </a:t>
            </a:r>
            <a:r>
              <a:rPr lang="en-GB" sz="1800" dirty="0" err="1"/>
              <a:t>radioaktivity</a:t>
            </a:r>
            <a:r>
              <a:rPr lang="en-GB" sz="1800" dirty="0"/>
              <a:t> </a:t>
            </a:r>
            <a:endParaRPr lang="cs-CZ" sz="1800" dirty="0"/>
          </a:p>
          <a:p>
            <a:r>
              <a:rPr lang="cs-CZ" sz="1800" b="1" dirty="0"/>
              <a:t>P</a:t>
            </a:r>
            <a:r>
              <a:rPr lang="en-GB" sz="1800" b="1" dirty="0" err="1"/>
              <a:t>ovrch</a:t>
            </a:r>
            <a:r>
              <a:rPr lang="en-GB" sz="1800" b="1" dirty="0"/>
              <a:t> </a:t>
            </a:r>
            <a:r>
              <a:rPr lang="en-GB" sz="1800" b="1" dirty="0" err="1"/>
              <a:t>maximální</a:t>
            </a:r>
            <a:r>
              <a:rPr lang="en-GB" sz="1800" b="1" dirty="0"/>
              <a:t> </a:t>
            </a:r>
            <a:r>
              <a:rPr lang="en-GB" sz="1800" b="1" dirty="0" err="1"/>
              <a:t>záplavy</a:t>
            </a:r>
            <a:r>
              <a:rPr lang="cs-CZ" sz="1800" dirty="0"/>
              <a:t>: </a:t>
            </a:r>
            <a:r>
              <a:rPr lang="en-GB" sz="1800" dirty="0" err="1"/>
              <a:t>podle</a:t>
            </a:r>
            <a:r>
              <a:rPr lang="en-GB" sz="1800" dirty="0"/>
              <a:t> </a:t>
            </a:r>
            <a:r>
              <a:rPr lang="en-GB" sz="1800" dirty="0" err="1"/>
              <a:t>maximálních</a:t>
            </a:r>
            <a:r>
              <a:rPr lang="en-GB" sz="1800" dirty="0"/>
              <a:t> </a:t>
            </a:r>
            <a:r>
              <a:rPr lang="en-GB" sz="1800" dirty="0" err="1"/>
              <a:t>hodnot</a:t>
            </a:r>
            <a:r>
              <a:rPr lang="en-GB" sz="1800" dirty="0"/>
              <a:t> K, U </a:t>
            </a:r>
            <a:r>
              <a:rPr lang="en-GB" sz="1800" dirty="0" err="1"/>
              <a:t>i</a:t>
            </a:r>
            <a:r>
              <a:rPr lang="en-GB" sz="1800" dirty="0"/>
              <a:t> Th, </a:t>
            </a:r>
            <a:r>
              <a:rPr lang="en-GB" sz="1800" dirty="0" err="1"/>
              <a:t>vysok</a:t>
            </a:r>
            <a:r>
              <a:rPr lang="cs-CZ" sz="1800" dirty="0"/>
              <a:t>é</a:t>
            </a:r>
            <a:r>
              <a:rPr lang="en-GB" sz="1800" dirty="0"/>
              <a:t> </a:t>
            </a:r>
            <a:r>
              <a:rPr lang="en-GB" sz="1800" dirty="0" err="1"/>
              <a:t>poměry</a:t>
            </a:r>
            <a:r>
              <a:rPr lang="en-GB" sz="1800" dirty="0"/>
              <a:t> U/Th (v </a:t>
            </a:r>
            <a:r>
              <a:rPr lang="en-GB" sz="1800" dirty="0" err="1"/>
              <a:t>důsledku</a:t>
            </a:r>
            <a:r>
              <a:rPr lang="en-GB" sz="1800" dirty="0"/>
              <a:t> </a:t>
            </a:r>
            <a:r>
              <a:rPr lang="en-GB" sz="1800" dirty="0" err="1"/>
              <a:t>kondenzace</a:t>
            </a:r>
            <a:r>
              <a:rPr lang="en-GB" sz="1800" dirty="0"/>
              <a:t>).</a:t>
            </a:r>
            <a:endParaRPr lang="cs-CZ" sz="1800" dirty="0"/>
          </a:p>
          <a:p>
            <a:endParaRPr lang="cs-CZ" sz="1800" dirty="0"/>
          </a:p>
          <a:p>
            <a:r>
              <a:rPr lang="en-GB" sz="1800" dirty="0" err="1"/>
              <a:t>Nálevkovité</a:t>
            </a:r>
            <a:r>
              <a:rPr lang="en-GB" sz="1800" dirty="0"/>
              <a:t> </a:t>
            </a:r>
            <a:r>
              <a:rPr lang="en-GB" sz="1800" dirty="0" err="1"/>
              <a:t>tvary</a:t>
            </a:r>
            <a:r>
              <a:rPr lang="en-GB" sz="1800" dirty="0"/>
              <a:t> </a:t>
            </a:r>
            <a:r>
              <a:rPr lang="en-GB" sz="1800" dirty="0" err="1"/>
              <a:t>gama</a:t>
            </a:r>
            <a:r>
              <a:rPr lang="cs-CZ" sz="1800" dirty="0"/>
              <a:t> </a:t>
            </a:r>
            <a:r>
              <a:rPr lang="en-GB" sz="1800" dirty="0" err="1"/>
              <a:t>křivek</a:t>
            </a:r>
            <a:r>
              <a:rPr lang="en-GB" sz="1800" dirty="0"/>
              <a:t> </a:t>
            </a:r>
            <a:r>
              <a:rPr lang="cs-CZ" sz="1800" dirty="0"/>
              <a:t> - </a:t>
            </a:r>
            <a:r>
              <a:rPr lang="en-GB" sz="1800" dirty="0" err="1"/>
              <a:t>progradační</a:t>
            </a:r>
            <a:r>
              <a:rPr lang="en-GB" sz="1800" dirty="0"/>
              <a:t> </a:t>
            </a:r>
            <a:r>
              <a:rPr lang="en-GB" sz="1800" dirty="0" err="1"/>
              <a:t>systémové</a:t>
            </a:r>
            <a:r>
              <a:rPr lang="en-GB" sz="1800" dirty="0"/>
              <a:t> </a:t>
            </a:r>
            <a:r>
              <a:rPr lang="en-GB" sz="1800" dirty="0" err="1"/>
              <a:t>trakty</a:t>
            </a:r>
            <a:r>
              <a:rPr lang="en-GB" sz="1800" dirty="0"/>
              <a:t> (</a:t>
            </a:r>
            <a:r>
              <a:rPr lang="en-GB" sz="1800" b="1" dirty="0" err="1"/>
              <a:t>trakt</a:t>
            </a:r>
            <a:r>
              <a:rPr lang="en-GB" sz="1800" b="1" dirty="0"/>
              <a:t> </a:t>
            </a:r>
            <a:r>
              <a:rPr lang="en-GB" sz="1800" b="1" dirty="0" err="1"/>
              <a:t>nízké</a:t>
            </a:r>
            <a:r>
              <a:rPr lang="en-GB" sz="1800" b="1" dirty="0"/>
              <a:t> </a:t>
            </a:r>
            <a:r>
              <a:rPr lang="en-GB" sz="1800" b="1" dirty="0" err="1"/>
              <a:t>hladiny</a:t>
            </a:r>
            <a:r>
              <a:rPr lang="cs-CZ" sz="1800" dirty="0"/>
              <a:t> -</a:t>
            </a:r>
            <a:r>
              <a:rPr lang="en-GB" sz="1800" dirty="0"/>
              <a:t> LST, </a:t>
            </a:r>
            <a:r>
              <a:rPr lang="en-GB" sz="1800" b="1" dirty="0" err="1"/>
              <a:t>trakt</a:t>
            </a:r>
            <a:r>
              <a:rPr lang="en-GB" sz="1800" b="1" dirty="0"/>
              <a:t> </a:t>
            </a:r>
            <a:r>
              <a:rPr lang="en-GB" sz="1800" b="1" dirty="0" err="1"/>
              <a:t>vysoké</a:t>
            </a:r>
            <a:r>
              <a:rPr lang="en-GB" sz="1800" b="1" dirty="0"/>
              <a:t> </a:t>
            </a:r>
            <a:r>
              <a:rPr lang="en-GB" sz="1800" b="1" dirty="0" err="1"/>
              <a:t>hladiny</a:t>
            </a:r>
            <a:r>
              <a:rPr lang="en-GB" sz="1800" b="1" dirty="0"/>
              <a:t> </a:t>
            </a:r>
            <a:r>
              <a:rPr lang="cs-CZ" sz="1800" b="1" dirty="0"/>
              <a:t>– </a:t>
            </a:r>
            <a:r>
              <a:rPr lang="en-GB" sz="1800" dirty="0"/>
              <a:t>HST</a:t>
            </a:r>
            <a:r>
              <a:rPr lang="cs-CZ" sz="1800" dirty="0"/>
              <a:t>, </a:t>
            </a:r>
            <a:r>
              <a:rPr lang="en-GB" sz="1800" b="1" dirty="0" err="1"/>
              <a:t>trakt</a:t>
            </a:r>
            <a:r>
              <a:rPr lang="en-GB" sz="1800" b="1" dirty="0"/>
              <a:t> </a:t>
            </a:r>
            <a:r>
              <a:rPr lang="en-GB" sz="1800" b="1" dirty="0" err="1"/>
              <a:t>padající</a:t>
            </a:r>
            <a:r>
              <a:rPr lang="cs-CZ" sz="1800" b="1" dirty="0"/>
              <a:t> </a:t>
            </a:r>
            <a:r>
              <a:rPr lang="en-GB" sz="1800" b="1" dirty="0" err="1"/>
              <a:t>hladiny</a:t>
            </a:r>
            <a:r>
              <a:rPr lang="cs-CZ" sz="1800" dirty="0"/>
              <a:t> -</a:t>
            </a:r>
            <a:r>
              <a:rPr lang="en-GB" sz="1800" dirty="0"/>
              <a:t> FSST)</a:t>
            </a:r>
            <a:endParaRPr lang="cs-CZ" sz="1800" dirty="0"/>
          </a:p>
          <a:p>
            <a:r>
              <a:rPr lang="en-GB" sz="1800" dirty="0"/>
              <a:t>Do </a:t>
            </a:r>
            <a:r>
              <a:rPr lang="en-GB" sz="1800" dirty="0" err="1"/>
              <a:t>nadloží</a:t>
            </a:r>
            <a:r>
              <a:rPr lang="en-GB" sz="1800" dirty="0"/>
              <a:t> </a:t>
            </a:r>
            <a:r>
              <a:rPr lang="en-GB" sz="1800" dirty="0" err="1"/>
              <a:t>zjemňující</a:t>
            </a:r>
            <a:r>
              <a:rPr lang="en-GB" sz="1800" dirty="0"/>
              <a:t> trendy </a:t>
            </a:r>
            <a:r>
              <a:rPr lang="cs-CZ" sz="1800" dirty="0"/>
              <a:t>– </a:t>
            </a:r>
            <a:r>
              <a:rPr lang="cs-CZ" sz="1800" dirty="0" err="1"/>
              <a:t>retrogradace</a:t>
            </a:r>
            <a:r>
              <a:rPr lang="cs-CZ" sz="1800" dirty="0"/>
              <a:t> (</a:t>
            </a:r>
            <a:r>
              <a:rPr lang="en-GB" sz="1800" b="1" dirty="0" err="1"/>
              <a:t>transgresivní</a:t>
            </a:r>
            <a:r>
              <a:rPr lang="en-GB" sz="1800" b="1" dirty="0"/>
              <a:t> </a:t>
            </a:r>
            <a:r>
              <a:rPr lang="cs-CZ" sz="1800" b="1" dirty="0"/>
              <a:t>systémový </a:t>
            </a:r>
            <a:r>
              <a:rPr lang="en-GB" sz="1800" b="1" dirty="0" err="1"/>
              <a:t>trakt</a:t>
            </a:r>
            <a:r>
              <a:rPr lang="cs-CZ" sz="1800" b="1" dirty="0"/>
              <a:t> - </a:t>
            </a:r>
            <a:r>
              <a:rPr lang="en-GB" sz="1800" dirty="0"/>
              <a:t>TST).</a:t>
            </a:r>
            <a:endParaRPr lang="cs-CZ" sz="1800" dirty="0"/>
          </a:p>
          <a:p>
            <a:endParaRPr lang="cs-CZ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832" y="-118296"/>
            <a:ext cx="5999797" cy="68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2"/>
          <p:cNvSpPr>
            <a:spLocks noGrp="1"/>
          </p:cNvSpPr>
          <p:nvPr>
            <p:ph type="title"/>
          </p:nvPr>
        </p:nvSpPr>
        <p:spPr>
          <a:xfrm>
            <a:off x="334963" y="33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Izotopová </a:t>
            </a:r>
            <a:r>
              <a:rPr lang="cs-CZ" altLang="en-US" sz="3800" dirty="0" err="1">
                <a:solidFill>
                  <a:srgbClr val="374C81"/>
                </a:solidFill>
                <a:latin typeface="Cambria" panose="02040503050406030204" pitchFamily="18" charset="0"/>
              </a:rPr>
              <a:t>chemostratigrafie</a:t>
            </a:r>
            <a:endParaRPr lang="cs-CZ" altLang="en-US" sz="3800" dirty="0">
              <a:solidFill>
                <a:srgbClr val="374C81"/>
              </a:solidFill>
              <a:latin typeface="Cambria" panose="02040503050406030204" pitchFamily="18" charset="0"/>
            </a:endParaRPr>
          </a:p>
        </p:txBody>
      </p:sp>
      <p:sp>
        <p:nvSpPr>
          <p:cNvPr id="56323" name="Zástupný symbol pro obsah 2"/>
          <p:cNvSpPr txBox="1">
            <a:spLocks/>
          </p:cNvSpPr>
          <p:nvPr/>
        </p:nvSpPr>
        <p:spPr bwMode="auto">
          <a:xfrm>
            <a:off x="323851" y="933450"/>
            <a:ext cx="11664950" cy="292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Využívání poměrů stabilních izotopů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b="1" dirty="0">
                <a:latin typeface="Cambria" panose="02040503050406030204" pitchFamily="18" charset="0"/>
              </a:rPr>
              <a:t>Izotopy</a:t>
            </a:r>
            <a:r>
              <a:rPr lang="cs-CZ" altLang="en-US" sz="2000" dirty="0">
                <a:latin typeface="Cambria" panose="02040503050406030204" pitchFamily="18" charset="0"/>
              </a:rPr>
              <a:t> - jádra atomů izotopů prvku se stejným </a:t>
            </a:r>
            <a:r>
              <a:rPr lang="cs-CZ" altLang="en-US" sz="2000" dirty="0" err="1">
                <a:latin typeface="Cambria" panose="02040503050406030204" pitchFamily="18" charset="0"/>
              </a:rPr>
              <a:t>početm</a:t>
            </a:r>
            <a:r>
              <a:rPr lang="cs-CZ" altLang="en-US" sz="2000" dirty="0">
                <a:latin typeface="Cambria" panose="02040503050406030204" pitchFamily="18" charset="0"/>
              </a:rPr>
              <a:t> protonů, ale různým počtem neutronů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stejné atomové číslo / rozdílná atomová hmotnost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en-GB" altLang="en-US" sz="2000" dirty="0">
              <a:solidFill>
                <a:srgbClr val="286D7F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8" y="2086429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2"/>
          <p:cNvSpPr>
            <a:spLocks noGrp="1"/>
          </p:cNvSpPr>
          <p:nvPr>
            <p:ph type="title"/>
          </p:nvPr>
        </p:nvSpPr>
        <p:spPr>
          <a:xfrm>
            <a:off x="334963" y="33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Izotopová </a:t>
            </a:r>
            <a:r>
              <a:rPr lang="cs-CZ" altLang="en-US" sz="3800" dirty="0" err="1">
                <a:solidFill>
                  <a:srgbClr val="374C81"/>
                </a:solidFill>
                <a:latin typeface="Cambria" panose="02040503050406030204" pitchFamily="18" charset="0"/>
              </a:rPr>
              <a:t>chemostratigrafie</a:t>
            </a:r>
            <a:endParaRPr lang="cs-CZ" altLang="en-US" sz="3800" dirty="0">
              <a:solidFill>
                <a:srgbClr val="374C81"/>
              </a:solidFill>
              <a:latin typeface="Cambria" panose="02040503050406030204" pitchFamily="18" charset="0"/>
            </a:endParaRPr>
          </a:p>
        </p:txBody>
      </p:sp>
      <p:sp>
        <p:nvSpPr>
          <p:cNvPr id="56323" name="Zástupný symbol pro obsah 2"/>
          <p:cNvSpPr txBox="1">
            <a:spLocks/>
          </p:cNvSpPr>
          <p:nvPr/>
        </p:nvSpPr>
        <p:spPr bwMode="auto">
          <a:xfrm>
            <a:off x="214994" y="1826079"/>
            <a:ext cx="11664950" cy="36312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přirozené změny v poměrech stabilních izotopů (nejčastěji </a:t>
            </a:r>
            <a:r>
              <a:rPr lang="cs-CZ" altLang="en-US" sz="2000" baseline="30000" dirty="0">
                <a:latin typeface="Cambria" panose="02040503050406030204" pitchFamily="18" charset="0"/>
              </a:rPr>
              <a:t>2</a:t>
            </a:r>
            <a:r>
              <a:rPr lang="cs-CZ" altLang="en-US" sz="2000" dirty="0">
                <a:latin typeface="Cambria" panose="02040503050406030204" pitchFamily="18" charset="0"/>
              </a:rPr>
              <a:t>H/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</a:t>
            </a:r>
            <a:r>
              <a:rPr lang="cs-CZ" altLang="en-US" sz="2000" dirty="0">
                <a:latin typeface="Cambria" panose="02040503050406030204" pitchFamily="18" charset="0"/>
              </a:rPr>
              <a:t>H, 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13</a:t>
            </a:r>
            <a:r>
              <a:rPr lang="cs-CZ" altLang="en-US" sz="2000" dirty="0">
                <a:latin typeface="Cambria" panose="02040503050406030204" pitchFamily="18" charset="0"/>
              </a:rPr>
              <a:t>C/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12</a:t>
            </a:r>
            <a:r>
              <a:rPr lang="cs-CZ" altLang="en-US" sz="2000" dirty="0">
                <a:latin typeface="Cambria" panose="02040503050406030204" pitchFamily="18" charset="0"/>
              </a:rPr>
              <a:t>C, 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15</a:t>
            </a:r>
            <a:r>
              <a:rPr lang="cs-CZ" altLang="en-US" sz="2000" dirty="0">
                <a:latin typeface="Cambria" panose="02040503050406030204" pitchFamily="18" charset="0"/>
              </a:rPr>
              <a:t>N/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14</a:t>
            </a:r>
            <a:r>
              <a:rPr lang="cs-CZ" altLang="en-US" sz="2000" dirty="0">
                <a:latin typeface="Cambria" panose="02040503050406030204" pitchFamily="18" charset="0"/>
              </a:rPr>
              <a:t>N, 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18</a:t>
            </a:r>
            <a:r>
              <a:rPr lang="cs-CZ" altLang="en-US" sz="2000" dirty="0">
                <a:latin typeface="Cambria" panose="02040503050406030204" pitchFamily="18" charset="0"/>
              </a:rPr>
              <a:t>O/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16</a:t>
            </a:r>
            <a:r>
              <a:rPr lang="cs-CZ" altLang="en-US" sz="2000" dirty="0">
                <a:latin typeface="Cambria" panose="02040503050406030204" pitchFamily="18" charset="0"/>
              </a:rPr>
              <a:t>O a </a:t>
            </a:r>
            <a:r>
              <a:rPr lang="cs-CZ" altLang="en-US" sz="2000" baseline="30000" dirty="0">
                <a:latin typeface="Cambria" panose="02040503050406030204" pitchFamily="18" charset="0"/>
              </a:rPr>
              <a:t>34</a:t>
            </a:r>
            <a:r>
              <a:rPr lang="cs-CZ" altLang="en-US" sz="2000" dirty="0">
                <a:latin typeface="Cambria" panose="02040503050406030204" pitchFamily="18" charset="0"/>
              </a:rPr>
              <a:t>S/</a:t>
            </a:r>
            <a:r>
              <a:rPr lang="cs-CZ" altLang="en-US" sz="2000" baseline="30000" dirty="0">
                <a:latin typeface="Cambria" panose="02040503050406030204" pitchFamily="18" charset="0"/>
              </a:rPr>
              <a:t>32</a:t>
            </a:r>
            <a:r>
              <a:rPr lang="cs-CZ" altLang="en-US" sz="2000" dirty="0">
                <a:latin typeface="Cambria" panose="02040503050406030204" pitchFamily="18" charset="0"/>
              </a:rPr>
              <a:t>S) v přírodních materiálech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změny jsou způsobeny při </a:t>
            </a:r>
            <a:r>
              <a:rPr lang="cs-CZ" altLang="en-US" sz="2000" b="1" dirty="0">
                <a:latin typeface="Cambria" panose="02040503050406030204" pitchFamily="18" charset="0"/>
              </a:rPr>
              <a:t>frakcionaci</a:t>
            </a:r>
            <a:r>
              <a:rPr lang="cs-CZ" altLang="en-US" sz="2000" dirty="0">
                <a:latin typeface="Cambria" panose="02040503050406030204" pitchFamily="18" charset="0"/>
              </a:rPr>
              <a:t> malými rozdíly v jejich fyzikálních a chemických vlastnostech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různé izotopy vstupují přednostně při reakcích do různých výsledných produktů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měření izotopových poměrů </a:t>
            </a:r>
            <a:r>
              <a:rPr lang="cs-CZ" altLang="en-US" sz="2000" b="1" dirty="0">
                <a:latin typeface="Cambria" panose="02040503050406030204" pitchFamily="18" charset="0"/>
              </a:rPr>
              <a:t>hmotnostními spektrometry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specifikace zdroje prvků, jejich stopování během fyzikálněchemických procesů, kvantifikace a bilancování sledovaných systémů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en-GB" altLang="en-US" sz="2000" dirty="0">
              <a:solidFill>
                <a:srgbClr val="286D7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4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94823" y="519342"/>
            <a:ext cx="11664950" cy="7875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Hlavním sledovaným parametrem je p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oměr mezi množstvím lehčích a těžších izotopů</a:t>
            </a: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Poměr izotopů se uvádí jako malé písmeno delta (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en-US" sz="2000" dirty="0">
                <a:latin typeface="Cambria" panose="02040503050406030204" pitchFamily="18" charset="0"/>
              </a:rPr>
              <a:t> s uvedením těžšího izotopu, např.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je poměr 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13</a:t>
            </a:r>
            <a:r>
              <a:rPr lang="cs-CZ" altLang="en-US" sz="2000" dirty="0">
                <a:latin typeface="Cambria" panose="02040503050406030204" pitchFamily="18" charset="0"/>
              </a:rPr>
              <a:t>C/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12</a:t>
            </a:r>
            <a:r>
              <a:rPr lang="cs-CZ" altLang="en-US" sz="2000" dirty="0">
                <a:latin typeface="Cambria" panose="02040503050406030204" pitchFamily="18" charset="0"/>
              </a:rPr>
              <a:t>C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Uvádí se jako promile ‰</a:t>
            </a:r>
            <a:endParaRPr lang="cs-CZ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80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94823" y="519342"/>
            <a:ext cx="11664950" cy="7875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Hodnota poměru stabilních izotopů analyzovaného vzorku se vyjadřuje ve vztahu k referenčnímu materiálu, tzv. standardu</a:t>
            </a:r>
            <a:r>
              <a:rPr lang="cs-CZ" altLang="en-US" sz="2000" dirty="0">
                <a:latin typeface="Cambria" panose="02040503050406030204" pitchFamily="18" charset="0"/>
              </a:rPr>
              <a:t>, jehož 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izotopový poměr je známý a rovná se 0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Materiály s těžším izotopovým složením než standard mají kladné hodnoty a naopak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 Jako standard pro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bylo vybráno rostrum belemnita </a:t>
            </a:r>
            <a:r>
              <a:rPr lang="cs-CZ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Belemnitella</a:t>
            </a:r>
            <a:r>
              <a:rPr lang="cs-CZ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americana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křídového souvrství </a:t>
            </a:r>
            <a:r>
              <a:rPr lang="cs-CZ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Peedee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Jižní Karolína.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standard je označován jak PDB (</a:t>
            </a:r>
            <a:r>
              <a:rPr lang="cs-CZ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Peedee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Belemnite). Došlo však k spotřebování původního standardu, proto byl uměle vytvořen nový, který je uložený ve Vídni (VPDB = </a:t>
            </a:r>
            <a:r>
              <a:rPr lang="cs-CZ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Vienna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Peedee</a:t>
            </a:r>
            <a:r>
              <a:rPr lang="cs-C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Belemnite) </a:t>
            </a:r>
          </a:p>
        </p:txBody>
      </p:sp>
      <p:pic>
        <p:nvPicPr>
          <p:cNvPr id="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11" y="3795485"/>
            <a:ext cx="5033229" cy="282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78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95" y="2561771"/>
            <a:ext cx="5940916" cy="419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Nadpis 12"/>
          <p:cNvSpPr>
            <a:spLocks noGrp="1"/>
          </p:cNvSpPr>
          <p:nvPr>
            <p:ph type="title"/>
          </p:nvPr>
        </p:nvSpPr>
        <p:spPr>
          <a:xfrm>
            <a:off x="334963" y="33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Stabilní izotopy uhlíku</a:t>
            </a:r>
          </a:p>
        </p:txBody>
      </p:sp>
      <p:sp>
        <p:nvSpPr>
          <p:cNvPr id="56323" name="Zástupný symbol pro obsah 2"/>
          <p:cNvSpPr txBox="1">
            <a:spLocks/>
          </p:cNvSpPr>
          <p:nvPr/>
        </p:nvSpPr>
        <p:spPr bwMode="auto">
          <a:xfrm>
            <a:off x="233363" y="776288"/>
            <a:ext cx="11868149" cy="2927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1800" dirty="0">
                <a:latin typeface="Cambria" panose="02040503050406030204" pitchFamily="18" charset="0"/>
              </a:rPr>
              <a:t>dva stabilní izotopy  </a:t>
            </a:r>
            <a:r>
              <a:rPr lang="cs-CZ" altLang="en-US" sz="1800" baseline="30000" dirty="0">
                <a:latin typeface="Cambria" panose="02040503050406030204" pitchFamily="18" charset="0"/>
              </a:rPr>
              <a:t>12</a:t>
            </a:r>
            <a:r>
              <a:rPr lang="cs-CZ" altLang="en-US" sz="1800" dirty="0">
                <a:latin typeface="Cambria" panose="02040503050406030204" pitchFamily="18" charset="0"/>
              </a:rPr>
              <a:t>C (tvoří 98,89% objemu C) + </a:t>
            </a:r>
            <a:r>
              <a:rPr lang="cs-CZ" altLang="en-US" sz="1800" baseline="30000" dirty="0">
                <a:latin typeface="Cambria" panose="02040503050406030204" pitchFamily="18" charset="0"/>
              </a:rPr>
              <a:t>13</a:t>
            </a:r>
            <a:r>
              <a:rPr lang="cs-CZ" altLang="en-US" sz="1800" dirty="0">
                <a:latin typeface="Cambria" panose="02040503050406030204" pitchFamily="18" charset="0"/>
              </a:rPr>
              <a:t>C (1,11%).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1800" dirty="0">
                <a:latin typeface="Cambria" panose="02040503050406030204" pitchFamily="18" charset="0"/>
              </a:rPr>
              <a:t>Cyklus uhlíku je jedním z nejvýznamnějších geochemických cyklů, který je spojen jak s oceánografickými, geologickými, atmosférickými tak biologickými cykly a procesy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18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18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en-GB" altLang="en-US" sz="1800" dirty="0">
              <a:solidFill>
                <a:srgbClr val="286D7F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93" y="2034205"/>
            <a:ext cx="6122847" cy="33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348872" y="415756"/>
            <a:ext cx="11443856" cy="6026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Zástupné</a:t>
            </a:r>
            <a:r>
              <a:rPr lang="en-GB" b="1" dirty="0"/>
              <a:t> </a:t>
            </a:r>
            <a:r>
              <a:rPr lang="en-GB" b="1" dirty="0" err="1"/>
              <a:t>proměnné</a:t>
            </a:r>
            <a:r>
              <a:rPr lang="en-GB" b="1" dirty="0"/>
              <a:t> </a:t>
            </a:r>
            <a:r>
              <a:rPr lang="en-GB" dirty="0"/>
              <a:t>(z </a:t>
            </a:r>
            <a:r>
              <a:rPr lang="en-GB" dirty="0" err="1"/>
              <a:t>angličtiny</a:t>
            </a:r>
            <a:r>
              <a:rPr lang="en-GB" dirty="0"/>
              <a:t> </a:t>
            </a:r>
            <a:r>
              <a:rPr lang="en-GB" b="1" dirty="0"/>
              <a:t>proxies</a:t>
            </a:r>
            <a:r>
              <a:rPr lang="en-GB" dirty="0"/>
              <a:t>, </a:t>
            </a:r>
            <a:r>
              <a:rPr lang="en-GB" i="1" dirty="0"/>
              <a:t>s</a:t>
            </a:r>
            <a:r>
              <a:rPr lang="cs-CZ" i="1" dirty="0" err="1"/>
              <a:t>ing</a:t>
            </a:r>
            <a:r>
              <a:rPr lang="en-GB" i="1" dirty="0"/>
              <a:t>. </a:t>
            </a:r>
            <a:r>
              <a:rPr lang="en-GB" dirty="0"/>
              <a:t>proxy)</a:t>
            </a:r>
            <a:endParaRPr lang="cs-CZ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interpretac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dirty="0" err="1"/>
              <a:t>proměnných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možné</a:t>
            </a:r>
            <a:r>
              <a:rPr lang="en-GB" dirty="0"/>
              <a:t> </a:t>
            </a:r>
            <a:r>
              <a:rPr lang="en-GB" dirty="0" err="1"/>
              <a:t>měřit</a:t>
            </a:r>
            <a:r>
              <a:rPr lang="en-GB" dirty="0"/>
              <a:t> </a:t>
            </a:r>
            <a:r>
              <a:rPr lang="en-GB" dirty="0" err="1"/>
              <a:t>přímo</a:t>
            </a:r>
            <a:endParaRPr lang="cs-CZ" dirty="0"/>
          </a:p>
          <a:p>
            <a:r>
              <a:rPr lang="cs-CZ" dirty="0"/>
              <a:t>Statistický k</a:t>
            </a:r>
            <a:r>
              <a:rPr lang="en-GB" dirty="0" err="1"/>
              <a:t>oncep</a:t>
            </a:r>
            <a:r>
              <a:rPr lang="cs-CZ" dirty="0"/>
              <a:t>t</a:t>
            </a:r>
            <a:r>
              <a:rPr lang="en-GB" dirty="0"/>
              <a:t> </a:t>
            </a:r>
            <a:r>
              <a:rPr lang="en-GB" dirty="0" err="1"/>
              <a:t>zástupných</a:t>
            </a:r>
            <a:r>
              <a:rPr lang="en-GB" dirty="0"/>
              <a:t> </a:t>
            </a:r>
            <a:r>
              <a:rPr lang="en-GB" dirty="0" err="1"/>
              <a:t>proměnných</a:t>
            </a:r>
            <a:endParaRPr lang="cs-CZ" dirty="0"/>
          </a:p>
          <a:p>
            <a:r>
              <a:rPr lang="cs-CZ" dirty="0"/>
              <a:t>p</a:t>
            </a:r>
            <a:r>
              <a:rPr lang="en-GB" dirty="0" err="1"/>
              <a:t>roxy</a:t>
            </a:r>
            <a:r>
              <a:rPr lang="en-GB" dirty="0"/>
              <a:t> </a:t>
            </a:r>
            <a:r>
              <a:rPr lang="en-GB" dirty="0" err="1"/>
              <a:t>parametry</a:t>
            </a:r>
            <a:r>
              <a:rPr lang="en-GB" dirty="0"/>
              <a:t> </a:t>
            </a:r>
            <a:r>
              <a:rPr lang="en-GB" dirty="0" err="1"/>
              <a:t>musí</a:t>
            </a:r>
            <a:r>
              <a:rPr lang="en-GB" dirty="0"/>
              <a:t> s </a:t>
            </a:r>
            <a:r>
              <a:rPr lang="en-GB" dirty="0" err="1"/>
              <a:t>interpretovanou</a:t>
            </a:r>
            <a:r>
              <a:rPr lang="en-GB" dirty="0"/>
              <a:t> </a:t>
            </a:r>
            <a:r>
              <a:rPr lang="en-GB" dirty="0" err="1"/>
              <a:t>proměnnou</a:t>
            </a:r>
            <a:r>
              <a:rPr lang="en-GB" dirty="0"/>
              <a:t> </a:t>
            </a:r>
            <a:r>
              <a:rPr lang="en-GB" dirty="0" err="1"/>
              <a:t>vykazovat</a:t>
            </a:r>
            <a:r>
              <a:rPr lang="en-GB" dirty="0"/>
              <a:t> </a:t>
            </a:r>
            <a:r>
              <a:rPr lang="en-GB" b="1" dirty="0" err="1"/>
              <a:t>statisticky</a:t>
            </a:r>
            <a:r>
              <a:rPr lang="cs-CZ" b="1" dirty="0"/>
              <a:t> </a:t>
            </a:r>
            <a:r>
              <a:rPr lang="en-GB" b="1" dirty="0" err="1"/>
              <a:t>významnou</a:t>
            </a:r>
            <a:r>
              <a:rPr lang="en-GB" b="1" dirty="0"/>
              <a:t> </a:t>
            </a:r>
            <a:r>
              <a:rPr lang="en-GB" b="1" dirty="0" err="1"/>
              <a:t>korelaci</a:t>
            </a:r>
            <a:r>
              <a:rPr lang="en-GB" dirty="0"/>
              <a:t>, 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dirty="0" err="1"/>
              <a:t>lineární</a:t>
            </a:r>
            <a:r>
              <a:rPr lang="en-GB" dirty="0"/>
              <a:t>, </a:t>
            </a:r>
            <a:r>
              <a:rPr lang="en-GB" dirty="0" err="1"/>
              <a:t>nelineární</a:t>
            </a:r>
            <a:r>
              <a:rPr lang="en-GB" dirty="0"/>
              <a:t>,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negativní</a:t>
            </a:r>
            <a:endParaRPr lang="en-GB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Příklady:</a:t>
            </a:r>
            <a:br>
              <a:rPr lang="cs-CZ" dirty="0"/>
            </a:br>
            <a:r>
              <a:rPr lang="cs-CZ" dirty="0"/>
              <a:t>-</a:t>
            </a:r>
            <a:r>
              <a:rPr lang="en-GB" dirty="0"/>
              <a:t> </a:t>
            </a:r>
            <a:r>
              <a:rPr lang="en-GB" dirty="0" err="1"/>
              <a:t>životní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</a:t>
            </a:r>
            <a:r>
              <a:rPr lang="cs-CZ" dirty="0"/>
              <a:t>se</a:t>
            </a:r>
            <a:r>
              <a:rPr lang="en-GB" dirty="0"/>
              <a:t> </a:t>
            </a:r>
            <a:r>
              <a:rPr lang="en-GB" dirty="0" err="1"/>
              <a:t>posuzuje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hrubého</a:t>
            </a:r>
            <a:r>
              <a:rPr lang="cs-CZ" dirty="0"/>
              <a:t> </a:t>
            </a:r>
            <a:r>
              <a:rPr lang="en-GB" dirty="0" err="1"/>
              <a:t>domácího</a:t>
            </a:r>
            <a:r>
              <a:rPr lang="en-GB" dirty="0"/>
              <a:t> </a:t>
            </a:r>
            <a:r>
              <a:rPr lang="en-GB" dirty="0" err="1"/>
              <a:t>produktu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obyvatele</a:t>
            </a:r>
            <a:r>
              <a:rPr lang="en-GB" dirty="0"/>
              <a:t>  </a:t>
            </a:r>
            <a:r>
              <a:rPr lang="cs-CZ" dirty="0"/>
              <a:t>(</a:t>
            </a:r>
            <a:r>
              <a:rPr lang="en-GB" dirty="0"/>
              <a:t>proxy </a:t>
            </a:r>
            <a:r>
              <a:rPr lang="en-GB" dirty="0" err="1"/>
              <a:t>parametr</a:t>
            </a:r>
            <a:r>
              <a:rPr lang="cs-CZ" dirty="0"/>
              <a:t>)</a:t>
            </a:r>
            <a:r>
              <a:rPr lang="en-GB" dirty="0"/>
              <a:t> 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proxy</a:t>
            </a:r>
            <a:r>
              <a:rPr lang="cs-CZ" dirty="0"/>
              <a:t> maximální teploty během pohřbení sedimentu  - odraznost </a:t>
            </a:r>
            <a:r>
              <a:rPr lang="cs-CZ" dirty="0" err="1"/>
              <a:t>vitrinitu</a:t>
            </a:r>
            <a:r>
              <a:rPr lang="cs-CZ" dirty="0"/>
              <a:t> nebo </a:t>
            </a:r>
            <a:r>
              <a:rPr lang="cs-CZ" dirty="0" err="1"/>
              <a:t>krystalinita</a:t>
            </a:r>
            <a:r>
              <a:rPr lang="cs-CZ" dirty="0"/>
              <a:t> </a:t>
            </a:r>
            <a:r>
              <a:rPr lang="cs-CZ" dirty="0" err="1"/>
              <a:t>illitu</a:t>
            </a:r>
            <a:br>
              <a:rPr lang="cs-CZ" dirty="0"/>
            </a:br>
            <a:r>
              <a:rPr lang="cs-CZ" dirty="0"/>
              <a:t>- výpočet teploty nebo úhrnu srážek; </a:t>
            </a:r>
            <a:r>
              <a:rPr lang="el-GR" dirty="0"/>
              <a:t>δ</a:t>
            </a:r>
            <a:r>
              <a:rPr lang="el-GR" baseline="30000" dirty="0"/>
              <a:t>18</a:t>
            </a:r>
            <a:r>
              <a:rPr lang="cs-CZ" dirty="0"/>
              <a:t>O, pylová spektra 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713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2"/>
          <p:cNvSpPr>
            <a:spLocks noGrp="1"/>
          </p:cNvSpPr>
          <p:nvPr>
            <p:ph type="title"/>
          </p:nvPr>
        </p:nvSpPr>
        <p:spPr>
          <a:xfrm>
            <a:off x="334963" y="33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Stabilní izotopy uhlíku</a:t>
            </a:r>
          </a:p>
        </p:txBody>
      </p:sp>
      <p:sp>
        <p:nvSpPr>
          <p:cNvPr id="56323" name="Zástupný symbol pro obsah 2"/>
          <p:cNvSpPr txBox="1">
            <a:spLocks/>
          </p:cNvSpPr>
          <p:nvPr/>
        </p:nvSpPr>
        <p:spPr bwMode="auto">
          <a:xfrm>
            <a:off x="334963" y="776288"/>
            <a:ext cx="11664950" cy="1481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1600" dirty="0">
                <a:latin typeface="Cambria" panose="02040503050406030204" pitchFamily="18" charset="0"/>
              </a:rPr>
              <a:t>karbonát schránek a koster organizmů má uhlík v rovnováze s mořským a atmosférickým uhlíkem (CO</a:t>
            </a:r>
            <a:r>
              <a:rPr lang="cs-CZ" altLang="en-US" sz="1600" baseline="-25000" dirty="0">
                <a:latin typeface="Cambria" panose="02040503050406030204" pitchFamily="18" charset="0"/>
              </a:rPr>
              <a:t>2</a:t>
            </a:r>
            <a:r>
              <a:rPr lang="cs-CZ" altLang="en-US" sz="1600" dirty="0">
                <a:latin typeface="Cambria" panose="02040503050406030204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1600" dirty="0">
                <a:latin typeface="Cambria" panose="02040503050406030204" pitchFamily="18" charset="0"/>
              </a:rPr>
              <a:t>díky izotopické „homogenizaci“ či „zprůměrování“ v rámci vysokých rychlostí jejího míšení (v řádu prvních tisíců let)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1600" dirty="0">
                <a:latin typeface="Cambria" panose="02040503050406030204" pitchFamily="18" charset="0"/>
              </a:rPr>
              <a:t>Lehčí „organický“ </a:t>
            </a:r>
            <a:r>
              <a:rPr lang="cs-CZ" altLang="en-US" sz="1600" baseline="30000" dirty="0">
                <a:latin typeface="Cambria" panose="02040503050406030204" pitchFamily="18" charset="0"/>
              </a:rPr>
              <a:t>12</a:t>
            </a:r>
            <a:r>
              <a:rPr lang="cs-CZ" altLang="en-US" sz="1600" dirty="0">
                <a:latin typeface="Cambria" panose="02040503050406030204" pitchFamily="18" charset="0"/>
              </a:rPr>
              <a:t>C přednostně využívá biota (primárně při fotosyntéze – primární producenti) při vytváření organických sloučenin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1600" dirty="0">
                <a:latin typeface="Cambria" panose="02040503050406030204" pitchFamily="18" charset="0"/>
              </a:rPr>
              <a:t>Těžší „anorganický“ </a:t>
            </a:r>
            <a:r>
              <a:rPr lang="cs-CZ" altLang="en-US" sz="1600" baseline="30000" dirty="0">
                <a:latin typeface="Cambria" panose="02040503050406030204" pitchFamily="18" charset="0"/>
              </a:rPr>
              <a:t>13</a:t>
            </a:r>
            <a:r>
              <a:rPr lang="cs-CZ" altLang="en-US" sz="1600" dirty="0">
                <a:latin typeface="Cambria" panose="02040503050406030204" pitchFamily="18" charset="0"/>
              </a:rPr>
              <a:t>C přednostně vystupuje do karbonátových komponent organizmů a sedimentu</a:t>
            </a:r>
          </a:p>
          <a:p>
            <a:pPr marL="44450" indent="0"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  <a:buNone/>
            </a:pPr>
            <a:endParaRPr lang="cs-CZ" altLang="en-US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en-GB" altLang="en-US" sz="1600" dirty="0">
              <a:solidFill>
                <a:srgbClr val="286D7F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30" y="1709966"/>
            <a:ext cx="6627070" cy="33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7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2"/>
          <p:cNvSpPr>
            <a:spLocks noGrp="1"/>
          </p:cNvSpPr>
          <p:nvPr>
            <p:ph type="title"/>
          </p:nvPr>
        </p:nvSpPr>
        <p:spPr>
          <a:xfrm>
            <a:off x="334963" y="33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Stabilní izotopy uhlíku</a:t>
            </a:r>
          </a:p>
        </p:txBody>
      </p:sp>
      <p:sp>
        <p:nvSpPr>
          <p:cNvPr id="56323" name="Zástupný symbol pro obsah 2"/>
          <p:cNvSpPr txBox="1">
            <a:spLocks/>
          </p:cNvSpPr>
          <p:nvPr/>
        </p:nvSpPr>
        <p:spPr bwMode="auto">
          <a:xfrm>
            <a:off x="323851" y="860428"/>
            <a:ext cx="11664950" cy="7875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Změny izotopického složení uhlíku mořské vody spojené s uhlíkovým cyklem mohou odrážet stav globálního ekosystému Země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323851" y="1647962"/>
            <a:ext cx="11401105" cy="7667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Poměr organického (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12</a:t>
            </a:r>
            <a:r>
              <a:rPr lang="cs-CZ" altLang="en-US" sz="2000" dirty="0">
                <a:latin typeface="Cambria" panose="02040503050406030204" pitchFamily="18" charset="0"/>
              </a:rPr>
              <a:t>C) a anorganického (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13</a:t>
            </a:r>
            <a:r>
              <a:rPr lang="cs-CZ" altLang="en-US" sz="2000" dirty="0">
                <a:latin typeface="Cambria" panose="02040503050406030204" pitchFamily="18" charset="0"/>
              </a:rPr>
              <a:t>C) uhlíku ovlivňuje rychlost pohřbívání organického uhlíku a </a:t>
            </a:r>
            <a:r>
              <a:rPr lang="cs-CZ" altLang="en-US" sz="2000" dirty="0" err="1">
                <a:latin typeface="Cambria" panose="02040503050406030204" pitchFamily="18" charset="0"/>
              </a:rPr>
              <a:t>bioproduktivita</a:t>
            </a:r>
            <a:r>
              <a:rPr lang="cs-CZ" altLang="en-US" sz="2000" dirty="0">
                <a:latin typeface="Cambria" panose="02040503050406030204" pitchFamily="18" charset="0"/>
              </a:rPr>
              <a:t> oceánů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více pohřbené organické hmoty (s 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12</a:t>
            </a:r>
            <a:r>
              <a:rPr lang="cs-CZ" altLang="en-US" sz="2000" dirty="0">
                <a:latin typeface="Cambria" panose="02040503050406030204" pitchFamily="18" charset="0"/>
              </a:rPr>
              <a:t>C) = větší poměr zastoupení těžšího </a:t>
            </a:r>
            <a:r>
              <a:rPr lang="cs-CZ" altLang="en-US" sz="2000" baseline="30000" dirty="0">
                <a:latin typeface="Cambria" panose="02040503050406030204" pitchFamily="18" charset="0"/>
              </a:rPr>
              <a:t>13</a:t>
            </a:r>
            <a:r>
              <a:rPr lang="cs-CZ" altLang="en-US" sz="2000" dirty="0">
                <a:latin typeface="Cambria" panose="02040503050406030204" pitchFamily="18" charset="0"/>
              </a:rPr>
              <a:t>C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en-GB" altLang="en-US" sz="2000" dirty="0">
              <a:solidFill>
                <a:srgbClr val="286D7F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08" y="3000830"/>
            <a:ext cx="6332992" cy="37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8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405858"/>
            <a:ext cx="8945880" cy="63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19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-22225"/>
            <a:ext cx="5400675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07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7" y="0"/>
            <a:ext cx="7865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47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2"/>
          <p:cNvSpPr>
            <a:spLocks noGrp="1"/>
          </p:cNvSpPr>
          <p:nvPr>
            <p:ph type="title"/>
          </p:nvPr>
        </p:nvSpPr>
        <p:spPr>
          <a:xfrm>
            <a:off x="334963" y="33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Stabilní izotopy kyslíku</a:t>
            </a:r>
          </a:p>
        </p:txBody>
      </p:sp>
      <p:sp>
        <p:nvSpPr>
          <p:cNvPr id="56323" name="Zástupný symbol pro obsah 2"/>
          <p:cNvSpPr txBox="1">
            <a:spLocks/>
          </p:cNvSpPr>
          <p:nvPr/>
        </p:nvSpPr>
        <p:spPr bwMode="auto">
          <a:xfrm>
            <a:off x="16092" y="685006"/>
            <a:ext cx="12175908" cy="292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dirty="0" err="1">
                <a:latin typeface="Cambria" panose="02040503050406030204" pitchFamily="18" charset="0"/>
              </a:rPr>
              <a:t>Izotopické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složení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mořské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vody</a:t>
            </a:r>
            <a:r>
              <a:rPr lang="en-GB" altLang="en-US" sz="2000" dirty="0">
                <a:latin typeface="Cambria" panose="02040503050406030204" pitchFamily="18" charset="0"/>
              </a:rPr>
              <a:t> je </a:t>
            </a:r>
            <a:r>
              <a:rPr lang="en-GB" altLang="en-US" sz="2000" dirty="0" err="1">
                <a:latin typeface="Cambria" panose="02040503050406030204" pitchFamily="18" charset="0"/>
              </a:rPr>
              <a:t>vázáno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na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frakcionační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procesy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spojené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především</a:t>
            </a:r>
            <a:r>
              <a:rPr lang="en-GB" altLang="en-US" sz="2000" dirty="0">
                <a:latin typeface="Cambria" panose="02040503050406030204" pitchFamily="18" charset="0"/>
              </a:rPr>
              <a:t> s </a:t>
            </a:r>
            <a:r>
              <a:rPr lang="en-GB" altLang="en-US" sz="2000" dirty="0" err="1">
                <a:latin typeface="Cambria" panose="02040503050406030204" pitchFamily="18" charset="0"/>
              </a:rPr>
              <a:t>hydrologickým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cyklem</a:t>
            </a:r>
            <a:r>
              <a:rPr lang="cs-CZ" altLang="en-US" sz="2000" dirty="0">
                <a:latin typeface="Cambria" panose="02040503050406030204" pitchFamily="18" charset="0"/>
              </a:rPr>
              <a:t>  (</a:t>
            </a:r>
            <a:r>
              <a:rPr lang="en-GB" altLang="en-US" sz="2000" dirty="0" err="1">
                <a:latin typeface="Cambria" panose="02040503050406030204" pitchFamily="18" charset="0"/>
              </a:rPr>
              <a:t>evaporac</a:t>
            </a:r>
            <a:r>
              <a:rPr lang="cs-CZ" altLang="en-US" sz="2000" dirty="0">
                <a:latin typeface="Cambria" panose="02040503050406030204" pitchFamily="18" charset="0"/>
              </a:rPr>
              <a:t>e</a:t>
            </a:r>
            <a:r>
              <a:rPr lang="en-GB" altLang="en-US" sz="2000" dirty="0">
                <a:latin typeface="Cambria" panose="02040503050406030204" pitchFamily="18" charset="0"/>
              </a:rPr>
              <a:t>, </a:t>
            </a:r>
            <a:r>
              <a:rPr lang="en-GB" altLang="en-US" sz="2000" dirty="0" err="1">
                <a:latin typeface="Cambria" panose="02040503050406030204" pitchFamily="18" charset="0"/>
              </a:rPr>
              <a:t>atmosférický</a:t>
            </a:r>
            <a:r>
              <a:rPr lang="en-GB" altLang="en-US" sz="2000" dirty="0">
                <a:latin typeface="Cambria" panose="02040503050406030204" pitchFamily="18" charset="0"/>
              </a:rPr>
              <a:t> transport par a </a:t>
            </a:r>
            <a:r>
              <a:rPr lang="en-GB" altLang="en-US" sz="2000" dirty="0" err="1">
                <a:latin typeface="Cambria" panose="02040503050406030204" pitchFamily="18" charset="0"/>
              </a:rPr>
              <a:t>jejich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srážení</a:t>
            </a:r>
            <a:r>
              <a:rPr lang="cs-CZ" altLang="en-US" sz="2000" dirty="0">
                <a:latin typeface="Cambria" panose="02040503050406030204" pitchFamily="18" charset="0"/>
              </a:rPr>
              <a:t>)</a:t>
            </a:r>
            <a:r>
              <a:rPr lang="en-GB" altLang="en-US" sz="2000" dirty="0">
                <a:latin typeface="Cambria" panose="02040503050406030204" pitchFamily="18" charset="0"/>
              </a:rPr>
              <a:t>  </a:t>
            </a: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dirty="0" err="1">
                <a:latin typeface="Cambria" panose="02040503050406030204" pitchFamily="18" charset="0"/>
              </a:rPr>
              <a:t>Dlouhodobé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zadržování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vod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ve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zvodních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či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ledovcích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má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velký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vliv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na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izotopické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poměry</a:t>
            </a:r>
            <a:r>
              <a:rPr lang="en-GB" altLang="en-US" sz="2000" dirty="0">
                <a:latin typeface="Cambria" panose="02040503050406030204" pitchFamily="18" charset="0"/>
              </a:rPr>
              <a:t> v </a:t>
            </a:r>
            <a:r>
              <a:rPr lang="en-GB" altLang="en-US" sz="2000" dirty="0" err="1">
                <a:latin typeface="Cambria" panose="02040503050406030204" pitchFamily="18" charset="0"/>
              </a:rPr>
              <a:t>oceánech</a:t>
            </a: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Data z kalcitových schránek, z </a:t>
            </a:r>
            <a:r>
              <a:rPr lang="cs-CZ" altLang="en-US" sz="2000" dirty="0" err="1">
                <a:latin typeface="Cambria" panose="02040503050406030204" pitchFamily="18" charset="0"/>
              </a:rPr>
              <a:t>frankolitu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cs-CZ" altLang="en-US" sz="2000" dirty="0" err="1">
                <a:latin typeface="Cambria" panose="02040503050406030204" pitchFamily="18" charset="0"/>
              </a:rPr>
              <a:t>kondontů</a:t>
            </a:r>
            <a:r>
              <a:rPr lang="cs-CZ" altLang="en-US" sz="2000" dirty="0">
                <a:latin typeface="Cambria" panose="02040503050406030204" pitchFamily="18" charset="0"/>
              </a:rPr>
              <a:t>, zubů; </a:t>
            </a:r>
            <a:endParaRPr lang="en-GB" altLang="en-US" sz="2000" dirty="0">
              <a:latin typeface="Cambria" panose="02040503050406030204" pitchFamily="18" charset="0"/>
            </a:endParaRPr>
          </a:p>
        </p:txBody>
      </p:sp>
      <p:pic>
        <p:nvPicPr>
          <p:cNvPr id="8" name="Obrázek 7" descr="izot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32" y="2439521"/>
            <a:ext cx="5760740" cy="42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7438572" y="2776196"/>
            <a:ext cx="4114800" cy="407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b="1" dirty="0">
                <a:latin typeface="Cambria" panose="02040503050406030204" pitchFamily="18" charset="0"/>
              </a:rPr>
              <a:t>Kyslíková </a:t>
            </a:r>
            <a:r>
              <a:rPr lang="cs-CZ" altLang="en-US" sz="2000" b="1" dirty="0" err="1">
                <a:latin typeface="Cambria" panose="02040503050406030204" pitchFamily="18" charset="0"/>
              </a:rPr>
              <a:t>paleotermometrie</a:t>
            </a:r>
            <a:endParaRPr lang="cs-CZ" altLang="en-US" sz="2000" b="1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b="1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b="1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endParaRPr lang="en-GB" altLang="en-US" sz="2000" dirty="0">
              <a:solidFill>
                <a:srgbClr val="286D7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75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>
          <a:xfrm>
            <a:off x="839788" y="-306388"/>
            <a:ext cx="9144000" cy="1143001"/>
          </a:xfrm>
        </p:spPr>
        <p:txBody>
          <a:bodyPr/>
          <a:lstStyle/>
          <a:p>
            <a:r>
              <a:rPr lang="cs-CZ" altLang="en-US">
                <a:latin typeface="Cambria" panose="02040503050406030204" pitchFamily="18" charset="0"/>
                <a:cs typeface="Arial" panose="020B0604020202020204" pitchFamily="34" charset="0"/>
              </a:rPr>
              <a:t>Význam izotopického signálu kyslíku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4" y="762907"/>
            <a:ext cx="3018969" cy="592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Obrázek 11" descr="1-s2.0-S0031018211002203-gr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9" y="908050"/>
            <a:ext cx="6652761" cy="553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52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>
          <a:xfrm>
            <a:off x="839788" y="-306388"/>
            <a:ext cx="9144000" cy="1143001"/>
          </a:xfrm>
        </p:spPr>
        <p:txBody>
          <a:bodyPr/>
          <a:lstStyle/>
          <a:p>
            <a:r>
              <a:rPr lang="cs-CZ" altLang="en-US">
                <a:latin typeface="Cambria" panose="02040503050406030204" pitchFamily="18" charset="0"/>
                <a:cs typeface="Arial" panose="020B0604020202020204" pitchFamily="34" charset="0"/>
              </a:rPr>
              <a:t>Význam izotopického signálu kyslíku</a:t>
            </a:r>
          </a:p>
        </p:txBody>
      </p:sp>
      <p:pic>
        <p:nvPicPr>
          <p:cNvPr id="5939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642"/>
            <a:ext cx="5139159" cy="368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28" y="4212840"/>
            <a:ext cx="4355215" cy="26451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15" y="657206"/>
            <a:ext cx="5774756" cy="35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46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2"/>
          <p:cNvSpPr>
            <a:spLocks noGrp="1"/>
          </p:cNvSpPr>
          <p:nvPr>
            <p:ph type="title"/>
          </p:nvPr>
        </p:nvSpPr>
        <p:spPr>
          <a:xfrm>
            <a:off x="334963" y="33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Stabilní izotopy stroncia</a:t>
            </a:r>
          </a:p>
        </p:txBody>
      </p:sp>
      <p:sp>
        <p:nvSpPr>
          <p:cNvPr id="56323" name="Zástupný symbol pro obsah 2"/>
          <p:cNvSpPr txBox="1">
            <a:spLocks/>
          </p:cNvSpPr>
          <p:nvPr/>
        </p:nvSpPr>
        <p:spPr bwMode="auto">
          <a:xfrm>
            <a:off x="323851" y="933450"/>
            <a:ext cx="11664950" cy="292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baseline="30000" dirty="0">
                <a:latin typeface="Cambria" panose="02040503050406030204" pitchFamily="18" charset="0"/>
              </a:rPr>
              <a:t>87</a:t>
            </a:r>
            <a:r>
              <a:rPr lang="en-GB" altLang="en-US" sz="2000" dirty="0">
                <a:latin typeface="Cambria" panose="02040503050406030204" pitchFamily="18" charset="0"/>
              </a:rPr>
              <a:t>Sr/</a:t>
            </a:r>
            <a:r>
              <a:rPr lang="en-GB" altLang="en-US" sz="2000" baseline="30000" dirty="0">
                <a:latin typeface="Cambria" panose="02040503050406030204" pitchFamily="18" charset="0"/>
              </a:rPr>
              <a:t>86</a:t>
            </a:r>
            <a:r>
              <a:rPr lang="en-GB" altLang="en-US" sz="2000" dirty="0">
                <a:latin typeface="Cambria" panose="02040503050406030204" pitchFamily="18" charset="0"/>
              </a:rPr>
              <a:t>S</a:t>
            </a:r>
            <a:r>
              <a:rPr lang="cs-CZ" altLang="en-US" sz="2000" dirty="0">
                <a:latin typeface="Cambria" panose="02040503050406030204" pitchFamily="18" charset="0"/>
              </a:rPr>
              <a:t>r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cs-CZ" altLang="en-US" sz="2000" dirty="0">
                <a:latin typeface="Cambria" panose="02040503050406030204" pitchFamily="18" charset="0"/>
              </a:rPr>
              <a:t>globálně uniformní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dirty="0" err="1">
                <a:latin typeface="Cambria" panose="02040503050406030204" pitchFamily="18" charset="0"/>
              </a:rPr>
              <a:t>poskytují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informace</a:t>
            </a:r>
            <a:r>
              <a:rPr lang="en-GB" altLang="en-US" sz="2000" dirty="0">
                <a:latin typeface="Cambria" panose="02040503050406030204" pitchFamily="18" charset="0"/>
              </a:rPr>
              <a:t> o </a:t>
            </a:r>
            <a:r>
              <a:rPr lang="en-GB" altLang="en-US" sz="2000" dirty="0" err="1">
                <a:latin typeface="Cambria" panose="02040503050406030204" pitchFamily="18" charset="0"/>
              </a:rPr>
              <a:t>dlouhodobých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procesech</a:t>
            </a:r>
            <a:r>
              <a:rPr lang="cs-CZ" altLang="en-US" sz="2000" dirty="0">
                <a:latin typeface="Cambria" panose="02040503050406030204" pitchFamily="18" charset="0"/>
              </a:rPr>
              <a:t>: </a:t>
            </a:r>
            <a:r>
              <a:rPr lang="en-GB" altLang="en-US" sz="2000" dirty="0" err="1">
                <a:latin typeface="Cambria" panose="02040503050406030204" pitchFamily="18" charset="0"/>
              </a:rPr>
              <a:t>orogeneze</a:t>
            </a:r>
            <a:r>
              <a:rPr lang="en-GB" altLang="en-US" sz="2000" dirty="0">
                <a:latin typeface="Cambria" panose="02040503050406030204" pitchFamily="18" charset="0"/>
              </a:rPr>
              <a:t>, </a:t>
            </a:r>
            <a:r>
              <a:rPr lang="en-GB" altLang="en-US" sz="2000" dirty="0" err="1">
                <a:latin typeface="Cambria" panose="02040503050406030204" pitchFamily="18" charset="0"/>
              </a:rPr>
              <a:t>klimatické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změny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nebo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eustáze</a:t>
            </a:r>
            <a:r>
              <a:rPr lang="en-GB" altLang="en-US" sz="2000" dirty="0">
                <a:latin typeface="Cambria" panose="02040503050406030204" pitchFamily="18" charset="0"/>
              </a:rPr>
              <a:t>. </a:t>
            </a: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r</a:t>
            </a:r>
            <a:r>
              <a:rPr lang="en-GB" altLang="en-US" sz="2000" dirty="0" err="1">
                <a:latin typeface="Cambria" panose="02040503050406030204" pitchFamily="18" charset="0"/>
              </a:rPr>
              <a:t>ůst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baseline="30000" dirty="0">
                <a:latin typeface="Cambria" panose="02040503050406030204" pitchFamily="18" charset="0"/>
              </a:rPr>
              <a:t>87</a:t>
            </a:r>
            <a:r>
              <a:rPr lang="en-GB" altLang="en-US" sz="2000" dirty="0">
                <a:latin typeface="Cambria" panose="02040503050406030204" pitchFamily="18" charset="0"/>
              </a:rPr>
              <a:t>Sr/</a:t>
            </a:r>
            <a:r>
              <a:rPr lang="en-GB" altLang="en-US" sz="2000" baseline="30000" dirty="0">
                <a:latin typeface="Cambria" panose="02040503050406030204" pitchFamily="18" charset="0"/>
              </a:rPr>
              <a:t>86</a:t>
            </a:r>
            <a:r>
              <a:rPr lang="en-GB" altLang="en-US" sz="2000" dirty="0">
                <a:latin typeface="Cambria" panose="02040503050406030204" pitchFamily="18" charset="0"/>
              </a:rPr>
              <a:t>S</a:t>
            </a:r>
            <a:r>
              <a:rPr lang="cs-CZ" altLang="en-US" sz="2000" dirty="0">
                <a:latin typeface="Cambria" panose="02040503050406030204" pitchFamily="18" charset="0"/>
              </a:rPr>
              <a:t>r</a:t>
            </a:r>
            <a:r>
              <a:rPr lang="en-GB" altLang="en-US" sz="2000" dirty="0">
                <a:latin typeface="Cambria" panose="02040503050406030204" pitchFamily="18" charset="0"/>
              </a:rPr>
              <a:t> je </a:t>
            </a:r>
            <a:r>
              <a:rPr lang="en-GB" altLang="en-US" sz="2000" dirty="0" err="1">
                <a:latin typeface="Cambria" panose="02040503050406030204" pitchFamily="18" charset="0"/>
              </a:rPr>
              <a:t>spojen</a:t>
            </a:r>
            <a:r>
              <a:rPr lang="en-GB" altLang="en-US" sz="2000" dirty="0">
                <a:latin typeface="Cambria" panose="02040503050406030204" pitchFamily="18" charset="0"/>
              </a:rPr>
              <a:t> s </a:t>
            </a:r>
            <a:r>
              <a:rPr lang="en-GB" altLang="en-US" sz="2000" dirty="0" err="1">
                <a:latin typeface="Cambria" panose="02040503050406030204" pitchFamily="18" charset="0"/>
              </a:rPr>
              <a:t>regresemi</a:t>
            </a:r>
            <a:r>
              <a:rPr lang="en-GB" altLang="en-US" sz="2000" dirty="0">
                <a:latin typeface="Cambria" panose="02040503050406030204" pitchFamily="18" charset="0"/>
              </a:rPr>
              <a:t>, </a:t>
            </a:r>
            <a:r>
              <a:rPr lang="en-GB" altLang="en-US" sz="2000" dirty="0" err="1">
                <a:latin typeface="Cambria" panose="02040503050406030204" pitchFamily="18" charset="0"/>
              </a:rPr>
              <a:t>kdy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jsou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větší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území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exponována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subaerickému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zvětrání</a:t>
            </a:r>
            <a:r>
              <a:rPr lang="en-GB" altLang="en-US" sz="2000" dirty="0">
                <a:latin typeface="Cambria" panose="02040503050406030204" pitchFamily="18" charset="0"/>
              </a:rPr>
              <a:t>. </a:t>
            </a: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z</a:t>
            </a:r>
            <a:r>
              <a:rPr lang="en-GB" altLang="en-US" sz="2000" dirty="0" err="1">
                <a:latin typeface="Cambria" panose="02040503050406030204" pitchFamily="18" charset="0"/>
              </a:rPr>
              <a:t>měny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baseline="30000" dirty="0">
                <a:latin typeface="Cambria" panose="02040503050406030204" pitchFamily="18" charset="0"/>
              </a:rPr>
              <a:t>87</a:t>
            </a:r>
            <a:r>
              <a:rPr lang="en-GB" altLang="en-US" sz="2000" dirty="0">
                <a:latin typeface="Cambria" panose="02040503050406030204" pitchFamily="18" charset="0"/>
              </a:rPr>
              <a:t>Sr/</a:t>
            </a:r>
            <a:r>
              <a:rPr lang="en-GB" altLang="en-US" sz="2000" baseline="30000" dirty="0">
                <a:latin typeface="Cambria" panose="02040503050406030204" pitchFamily="18" charset="0"/>
              </a:rPr>
              <a:t>86</a:t>
            </a:r>
            <a:r>
              <a:rPr lang="en-GB" altLang="en-US" sz="2000" dirty="0">
                <a:latin typeface="Cambria" panose="02040503050406030204" pitchFamily="18" charset="0"/>
              </a:rPr>
              <a:t>Sr </a:t>
            </a:r>
            <a:r>
              <a:rPr lang="en-GB" altLang="en-US" sz="2000" dirty="0" err="1">
                <a:latin typeface="Cambria" panose="02040503050406030204" pitchFamily="18" charset="0"/>
              </a:rPr>
              <a:t>jsou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řízeny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interakcemi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mezi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fluviálním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vstupem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Sr</a:t>
            </a:r>
            <a:r>
              <a:rPr lang="en-GB" altLang="en-US" sz="2000" dirty="0">
                <a:latin typeface="Cambria" panose="02040503050406030204" pitchFamily="18" charset="0"/>
              </a:rPr>
              <a:t> (</a:t>
            </a:r>
            <a:r>
              <a:rPr lang="en-GB" altLang="en-US" sz="2000" dirty="0" err="1">
                <a:latin typeface="Cambria" panose="02040503050406030204" pitchFamily="18" charset="0"/>
              </a:rPr>
              <a:t>ze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zvětralin</a:t>
            </a:r>
            <a:r>
              <a:rPr lang="en-GB" altLang="en-US" sz="2000" dirty="0">
                <a:latin typeface="Cambria" panose="02040503050406030204" pitchFamily="18" charset="0"/>
              </a:rPr>
              <a:t>) s </a:t>
            </a:r>
            <a:r>
              <a:rPr lang="en-GB" altLang="en-US" sz="2000" dirty="0" err="1">
                <a:latin typeface="Cambria" panose="02040503050406030204" pitchFamily="18" charset="0"/>
              </a:rPr>
              <a:t>materiálem</a:t>
            </a:r>
            <a:r>
              <a:rPr lang="en-GB" altLang="en-US" sz="2000" dirty="0">
                <a:latin typeface="Cambria" panose="02040503050406030204" pitchFamily="18" charset="0"/>
              </a:rPr>
              <a:t> z </a:t>
            </a:r>
            <a:r>
              <a:rPr lang="en-GB" altLang="en-US" sz="2000" dirty="0" err="1">
                <a:latin typeface="Cambria" panose="02040503050406030204" pitchFamily="18" charset="0"/>
              </a:rPr>
              <a:t>hydrotermální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činnosti</a:t>
            </a:r>
            <a:r>
              <a:rPr lang="en-GB" altLang="en-US" sz="2000" dirty="0">
                <a:latin typeface="Cambria" panose="02040503050406030204" pitchFamily="18" charset="0"/>
              </a:rPr>
              <a:t>, </a:t>
            </a:r>
            <a:r>
              <a:rPr lang="en-GB" altLang="en-US" sz="2000" dirty="0" err="1">
                <a:latin typeface="Cambria" panose="02040503050406030204" pitchFamily="18" charset="0"/>
              </a:rPr>
              <a:t>spojené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především</a:t>
            </a:r>
            <a:r>
              <a:rPr lang="en-GB" altLang="en-US" sz="2000" dirty="0">
                <a:latin typeface="Cambria" panose="02040503050406030204" pitchFamily="18" charset="0"/>
              </a:rPr>
              <a:t> s </a:t>
            </a:r>
            <a:r>
              <a:rPr lang="en-GB" altLang="en-US" sz="2000" dirty="0" err="1">
                <a:latin typeface="Cambria" panose="02040503050406030204" pitchFamily="18" charset="0"/>
              </a:rPr>
              <a:t>divergentními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litosférickými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rozhraními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endParaRPr lang="cs-CZ" altLang="en-US" sz="2000" dirty="0">
              <a:latin typeface="Cambria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72" y="3259862"/>
            <a:ext cx="4687410" cy="34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77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2"/>
          <p:cNvSpPr>
            <a:spLocks noGrp="1"/>
          </p:cNvSpPr>
          <p:nvPr>
            <p:ph type="title"/>
          </p:nvPr>
        </p:nvSpPr>
        <p:spPr>
          <a:xfrm>
            <a:off x="334963" y="33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Stabilní izotopy stroncia</a:t>
            </a:r>
          </a:p>
        </p:txBody>
      </p:sp>
      <p:sp>
        <p:nvSpPr>
          <p:cNvPr id="56323" name="Zástupný symbol pro obsah 2"/>
          <p:cNvSpPr txBox="1">
            <a:spLocks/>
          </p:cNvSpPr>
          <p:nvPr/>
        </p:nvSpPr>
        <p:spPr bwMode="auto">
          <a:xfrm>
            <a:off x="323851" y="933450"/>
            <a:ext cx="11664950" cy="292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dirty="0" err="1">
                <a:latin typeface="Cambria" panose="02040503050406030204" pitchFamily="18" charset="0"/>
              </a:rPr>
              <a:t>Období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nízkého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baseline="30000" dirty="0">
                <a:latin typeface="Cambria" panose="02040503050406030204" pitchFamily="18" charset="0"/>
              </a:rPr>
              <a:t>87</a:t>
            </a:r>
            <a:r>
              <a:rPr lang="en-GB" altLang="en-US" sz="2000" dirty="0">
                <a:latin typeface="Cambria" panose="02040503050406030204" pitchFamily="18" charset="0"/>
              </a:rPr>
              <a:t>Sr/</a:t>
            </a:r>
            <a:r>
              <a:rPr lang="en-GB" altLang="en-US" sz="2000" baseline="30000" dirty="0">
                <a:latin typeface="Cambria" panose="02040503050406030204" pitchFamily="18" charset="0"/>
              </a:rPr>
              <a:t>86</a:t>
            </a:r>
            <a:r>
              <a:rPr lang="en-GB" altLang="en-US" sz="2000" dirty="0">
                <a:latin typeface="Cambria" panose="02040503050406030204" pitchFamily="18" charset="0"/>
              </a:rPr>
              <a:t>Sr </a:t>
            </a:r>
            <a:r>
              <a:rPr lang="en-GB" altLang="en-US" sz="2000" dirty="0" err="1">
                <a:latin typeface="Cambria" panose="02040503050406030204" pitchFamily="18" charset="0"/>
              </a:rPr>
              <a:t>odráží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zvýšenou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hydrotermální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aktivitou</a:t>
            </a:r>
            <a:r>
              <a:rPr lang="en-GB" altLang="en-US" sz="2000" dirty="0">
                <a:latin typeface="Cambria" panose="02040503050406030204" pitchFamily="18" charset="0"/>
              </a:rPr>
              <a:t>, </a:t>
            </a: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dirty="0" err="1">
                <a:latin typeface="Cambria" panose="02040503050406030204" pitchFamily="18" charset="0"/>
              </a:rPr>
              <a:t>zvýšení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poměru</a:t>
            </a:r>
            <a:r>
              <a:rPr lang="en-GB" altLang="en-US" sz="2000" dirty="0">
                <a:latin typeface="Cambria" panose="02040503050406030204" pitchFamily="18" charset="0"/>
              </a:rPr>
              <a:t> je </a:t>
            </a:r>
            <a:r>
              <a:rPr lang="en-GB" altLang="en-US" sz="2000" dirty="0" err="1">
                <a:latin typeface="Cambria" panose="02040503050406030204" pitchFamily="18" charset="0"/>
              </a:rPr>
              <a:t>obecně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vázáno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na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zvýšený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přínos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zvětralin</a:t>
            </a: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dirty="0" err="1">
                <a:latin typeface="Cambria" panose="02040503050406030204" pitchFamily="18" charset="0"/>
              </a:rPr>
              <a:t>Detailně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vypracované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křivky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baseline="30000" dirty="0">
                <a:latin typeface="Cambria" panose="02040503050406030204" pitchFamily="18" charset="0"/>
              </a:rPr>
              <a:t>87</a:t>
            </a:r>
            <a:r>
              <a:rPr lang="en-GB" altLang="en-US" sz="2000" dirty="0">
                <a:latin typeface="Cambria" panose="02040503050406030204" pitchFamily="18" charset="0"/>
              </a:rPr>
              <a:t>Sr/</a:t>
            </a:r>
            <a:r>
              <a:rPr lang="en-GB" altLang="en-US" sz="2000" baseline="30000" dirty="0">
                <a:latin typeface="Cambria" panose="02040503050406030204" pitchFamily="18" charset="0"/>
              </a:rPr>
              <a:t>86</a:t>
            </a:r>
            <a:r>
              <a:rPr lang="en-GB" altLang="en-US" sz="2000" dirty="0">
                <a:latin typeface="Cambria" panose="02040503050406030204" pitchFamily="18" charset="0"/>
              </a:rPr>
              <a:t>Sr </a:t>
            </a:r>
            <a:r>
              <a:rPr lang="en-GB" altLang="en-US" sz="2000" dirty="0" err="1">
                <a:latin typeface="Cambria" panose="02040503050406030204" pitchFamily="18" charset="0"/>
              </a:rPr>
              <a:t>mají</a:t>
            </a:r>
            <a:r>
              <a:rPr lang="en-GB" altLang="en-US" sz="2000" dirty="0">
                <a:latin typeface="Cambria" panose="02040503050406030204" pitchFamily="18" charset="0"/>
              </a:rPr>
              <a:t>, </a:t>
            </a:r>
            <a:r>
              <a:rPr lang="en-GB" altLang="en-US" sz="2000" dirty="0" err="1">
                <a:latin typeface="Cambria" panose="02040503050406030204" pitchFamily="18" charset="0"/>
              </a:rPr>
              <a:t>vedle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paleoenvironmentálních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rekonstrukcí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velký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korelační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potenciál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jak</a:t>
            </a:r>
            <a:r>
              <a:rPr lang="en-GB" altLang="en-US" sz="2000" dirty="0">
                <a:latin typeface="Cambria" panose="02040503050406030204" pitchFamily="18" charset="0"/>
              </a:rPr>
              <a:t> v </a:t>
            </a:r>
            <a:r>
              <a:rPr lang="en-GB" altLang="en-US" sz="2000" dirty="0" err="1">
                <a:latin typeface="Cambria" panose="02040503050406030204" pitchFamily="18" charset="0"/>
              </a:rPr>
              <a:t>mělkomořských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tak</a:t>
            </a:r>
            <a:r>
              <a:rPr lang="en-GB" altLang="en-US" sz="2000" dirty="0">
                <a:latin typeface="Cambria" panose="02040503050406030204" pitchFamily="18" charset="0"/>
              </a:rPr>
              <a:t> v </a:t>
            </a:r>
            <a:r>
              <a:rPr lang="en-GB" altLang="en-US" sz="2000" dirty="0" err="1">
                <a:latin typeface="Cambria" panose="02040503050406030204" pitchFamily="18" charset="0"/>
              </a:rPr>
              <a:t>hlubokovodních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sedimentech</a:t>
            </a:r>
            <a:endParaRPr lang="en-GB" altLang="en-US" sz="20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82" y="2635795"/>
            <a:ext cx="5463931" cy="41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45" y="2635795"/>
            <a:ext cx="5505612" cy="40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2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307666" y="340825"/>
            <a:ext cx="11770033" cy="640633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moderní </a:t>
            </a:r>
            <a:r>
              <a:rPr lang="en-GB" dirty="0" err="1"/>
              <a:t>technologi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cs-CZ" dirty="0"/>
              <a:t>- </a:t>
            </a:r>
            <a:r>
              <a:rPr lang="en-GB" dirty="0" err="1"/>
              <a:t>rychl</a:t>
            </a:r>
            <a:r>
              <a:rPr lang="cs-CZ" dirty="0"/>
              <a:t>ý</a:t>
            </a:r>
            <a:r>
              <a:rPr lang="en-GB" dirty="0"/>
              <a:t> </a:t>
            </a:r>
            <a:r>
              <a:rPr lang="cs-CZ" dirty="0"/>
              <a:t>sběr</a:t>
            </a:r>
            <a:r>
              <a:rPr lang="en-GB" dirty="0"/>
              <a:t> </a:t>
            </a:r>
            <a:r>
              <a:rPr lang="cs-CZ" dirty="0"/>
              <a:t>velkého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cs-CZ" dirty="0"/>
              <a:t>dat (</a:t>
            </a:r>
            <a:r>
              <a:rPr lang="en-GB" dirty="0"/>
              <a:t>petrofyzikálních,</a:t>
            </a:r>
            <a:r>
              <a:rPr lang="cs-CZ" dirty="0"/>
              <a:t> </a:t>
            </a:r>
            <a:r>
              <a:rPr lang="en-GB" dirty="0" err="1"/>
              <a:t>geochemických</a:t>
            </a:r>
            <a:r>
              <a:rPr lang="cs-CZ" dirty="0"/>
              <a:t>) </a:t>
            </a:r>
          </a:p>
          <a:p>
            <a:pPr>
              <a:buFontTx/>
              <a:buChar char="-"/>
            </a:pPr>
            <a:r>
              <a:rPr lang="cs-CZ" dirty="0"/>
              <a:t>integrace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proxy</a:t>
            </a:r>
            <a:r>
              <a:rPr lang="cs-CZ" dirty="0"/>
              <a:t> </a:t>
            </a:r>
            <a:r>
              <a:rPr lang="en-GB" dirty="0" err="1"/>
              <a:t>parametrů</a:t>
            </a:r>
            <a:r>
              <a:rPr lang="en-GB" dirty="0"/>
              <a:t> </a:t>
            </a:r>
            <a:r>
              <a:rPr lang="cs-CZ" dirty="0"/>
              <a:t>-</a:t>
            </a:r>
            <a:r>
              <a:rPr lang="en-GB" dirty="0"/>
              <a:t> </a:t>
            </a:r>
            <a:r>
              <a:rPr lang="en-GB" b="1" dirty="0"/>
              <a:t>multiproxy </a:t>
            </a:r>
            <a:r>
              <a:rPr lang="en-GB" b="1" dirty="0" err="1"/>
              <a:t>analýza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-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detailní</a:t>
            </a:r>
            <a:r>
              <a:rPr lang="en-GB" dirty="0"/>
              <a:t> a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složité</a:t>
            </a:r>
            <a:r>
              <a:rPr lang="en-GB" dirty="0"/>
              <a:t> </a:t>
            </a:r>
            <a:r>
              <a:rPr lang="en-GB" dirty="0" err="1"/>
              <a:t>interpretace</a:t>
            </a:r>
            <a:endParaRPr lang="cs-CZ" dirty="0"/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cs-CZ" dirty="0"/>
              <a:t>-  </a:t>
            </a:r>
            <a:r>
              <a:rPr lang="en-GB" dirty="0" err="1"/>
              <a:t>Renesance</a:t>
            </a:r>
            <a:r>
              <a:rPr lang="en-GB" dirty="0"/>
              <a:t> </a:t>
            </a:r>
            <a:r>
              <a:rPr lang="en-GB" dirty="0" err="1"/>
              <a:t>stratigrafie</a:t>
            </a:r>
            <a:r>
              <a:rPr lang="cs-CZ" dirty="0"/>
              <a:t> </a:t>
            </a:r>
            <a:r>
              <a:rPr lang="en-GB" dirty="0"/>
              <a:t>od </a:t>
            </a:r>
            <a:r>
              <a:rPr lang="en-GB" dirty="0" err="1"/>
              <a:t>konce</a:t>
            </a:r>
            <a:r>
              <a:rPr lang="en-GB" dirty="0"/>
              <a:t> 20. </a:t>
            </a:r>
            <a:r>
              <a:rPr lang="en-GB" dirty="0" err="1"/>
              <a:t>století</a:t>
            </a:r>
            <a:r>
              <a:rPr lang="cs-CZ" dirty="0"/>
              <a:t>:</a:t>
            </a:r>
            <a:r>
              <a:rPr lang="en-GB" dirty="0"/>
              <a:t> </a:t>
            </a:r>
            <a:r>
              <a:rPr lang="en-GB" dirty="0" err="1"/>
              <a:t>využití</a:t>
            </a:r>
            <a:r>
              <a:rPr lang="cs-CZ" dirty="0"/>
              <a:t> </a:t>
            </a:r>
            <a:r>
              <a:rPr lang="en-GB" dirty="0"/>
              <a:t>multiproxy </a:t>
            </a:r>
            <a:r>
              <a:rPr lang="en-GB" dirty="0" err="1"/>
              <a:t>analýzy</a:t>
            </a:r>
            <a:r>
              <a:rPr lang="en-GB" dirty="0"/>
              <a:t> v </a:t>
            </a:r>
            <a:r>
              <a:rPr lang="en-GB" dirty="0" err="1"/>
              <a:t>paleoklimatických</a:t>
            </a:r>
            <a:r>
              <a:rPr lang="en-GB" dirty="0"/>
              <a:t>, </a:t>
            </a:r>
            <a:r>
              <a:rPr lang="cs-CZ" dirty="0" err="1"/>
              <a:t>paleoceánografických</a:t>
            </a:r>
            <a:r>
              <a:rPr lang="cs-CZ" dirty="0"/>
              <a:t>, </a:t>
            </a:r>
            <a:r>
              <a:rPr lang="cs-CZ" dirty="0" err="1"/>
              <a:t>paleohydrografických</a:t>
            </a:r>
            <a:r>
              <a:rPr lang="cs-CZ" dirty="0"/>
              <a:t>, </a:t>
            </a:r>
            <a:r>
              <a:rPr lang="en-GB" dirty="0" err="1"/>
              <a:t>paleotektonických</a:t>
            </a:r>
            <a:r>
              <a:rPr lang="en-GB" dirty="0"/>
              <a:t> a 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interpretacích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351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2"/>
          <p:cNvSpPr>
            <a:spLocks noGrp="1"/>
          </p:cNvSpPr>
          <p:nvPr>
            <p:ph type="title"/>
          </p:nvPr>
        </p:nvSpPr>
        <p:spPr>
          <a:xfrm>
            <a:off x="334963" y="33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 err="1">
                <a:solidFill>
                  <a:srgbClr val="374C81"/>
                </a:solidFill>
                <a:latin typeface="Cambria" panose="02040503050406030204" pitchFamily="18" charset="0"/>
              </a:rPr>
              <a:t>Chemostratigrafie</a:t>
            </a:r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 hlavních a stopových prvků</a:t>
            </a:r>
          </a:p>
        </p:txBody>
      </p:sp>
      <p:sp>
        <p:nvSpPr>
          <p:cNvPr id="56323" name="Zástupný symbol pro obsah 2"/>
          <p:cNvSpPr txBox="1">
            <a:spLocks/>
          </p:cNvSpPr>
          <p:nvPr/>
        </p:nvSpPr>
        <p:spPr bwMode="auto">
          <a:xfrm>
            <a:off x="334963" y="776288"/>
            <a:ext cx="11664950" cy="292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dirty="0" err="1">
                <a:latin typeface="Cambria" panose="02040503050406030204" pitchFamily="18" charset="0"/>
              </a:rPr>
              <a:t>Prvkové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koncentrace</a:t>
            </a:r>
            <a:r>
              <a:rPr lang="en-GB" altLang="en-US" sz="2000" dirty="0">
                <a:latin typeface="Cambria" panose="02040503050406030204" pitchFamily="18" charset="0"/>
              </a:rPr>
              <a:t> a </a:t>
            </a:r>
            <a:r>
              <a:rPr lang="en-GB" altLang="en-US" sz="2000" dirty="0" err="1">
                <a:latin typeface="Cambria" panose="02040503050406030204" pitchFamily="18" charset="0"/>
              </a:rPr>
              <a:t>jejich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poměry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cs-CZ" altLang="en-US" sz="2000" dirty="0">
                <a:latin typeface="Cambria" panose="02040503050406030204" pitchFamily="18" charset="0"/>
              </a:rPr>
              <a:t>- </a:t>
            </a:r>
            <a:r>
              <a:rPr lang="en-GB" altLang="en-US" sz="2000" dirty="0">
                <a:latin typeface="Cambria" panose="02040503050406030204" pitchFamily="18" charset="0"/>
              </a:rPr>
              <a:t>paleoenvironmentální </a:t>
            </a:r>
            <a:r>
              <a:rPr lang="en-GB" altLang="en-US" sz="2000" dirty="0" err="1">
                <a:latin typeface="Cambria" panose="02040503050406030204" pitchFamily="18" charset="0"/>
              </a:rPr>
              <a:t>interpretace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změn</a:t>
            </a:r>
            <a:r>
              <a:rPr lang="cs-CZ" altLang="en-US" sz="2000" dirty="0">
                <a:latin typeface="Cambria" panose="02040503050406030204" pitchFamily="18" charset="0"/>
              </a:rPr>
              <a:t>: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přínosu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klastického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materiálu</a:t>
            </a:r>
            <a:r>
              <a:rPr lang="en-GB" altLang="en-US" sz="2000" dirty="0">
                <a:latin typeface="Cambria" panose="02040503050406030204" pitchFamily="18" charset="0"/>
              </a:rPr>
              <a:t> (Al, K, Th, Zr, </a:t>
            </a:r>
            <a:r>
              <a:rPr lang="en-GB" altLang="en-US" sz="2000" dirty="0" err="1">
                <a:latin typeface="Cambria" panose="02040503050406030204" pitchFamily="18" charset="0"/>
              </a:rPr>
              <a:t>Rb</a:t>
            </a:r>
            <a:r>
              <a:rPr lang="en-GB" altLang="en-US" sz="2000" dirty="0">
                <a:latin typeface="Cambria" panose="02040503050406030204" pitchFamily="18" charset="0"/>
              </a:rPr>
              <a:t>)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 mořské bio</a:t>
            </a:r>
            <a:r>
              <a:rPr lang="en-GB" altLang="en-US" sz="2000" dirty="0" err="1">
                <a:latin typeface="Cambria" panose="02040503050406030204" pitchFamily="18" charset="0"/>
              </a:rPr>
              <a:t>produktivity</a:t>
            </a:r>
            <a:r>
              <a:rPr lang="en-GB" altLang="en-US" sz="2000" dirty="0">
                <a:latin typeface="Cambria" panose="02040503050406030204" pitchFamily="18" charset="0"/>
              </a:rPr>
              <a:t> (</a:t>
            </a:r>
            <a:r>
              <a:rPr lang="cs-CZ" altLang="en-US" sz="2000" dirty="0">
                <a:latin typeface="Cambria" panose="02040503050406030204" pitchFamily="18" charset="0"/>
              </a:rPr>
              <a:t>P, </a:t>
            </a:r>
            <a:r>
              <a:rPr lang="en-GB" altLang="en-US" sz="2000" dirty="0">
                <a:latin typeface="Cambria" panose="02040503050406030204" pitchFamily="18" charset="0"/>
              </a:rPr>
              <a:t>Cu, Zn, Ni, </a:t>
            </a:r>
            <a:r>
              <a:rPr lang="en-GB" altLang="en-US" sz="2000" dirty="0" err="1">
                <a:latin typeface="Cambria" panose="02040503050406030204" pitchFamily="18" charset="0"/>
              </a:rPr>
              <a:t>Pb</a:t>
            </a:r>
            <a:r>
              <a:rPr lang="en-GB" altLang="en-US" sz="2000" dirty="0">
                <a:latin typeface="Cambria" panose="02040503050406030204" pitchFamily="18" charset="0"/>
              </a:rPr>
              <a:t>) </a:t>
            </a:r>
            <a:br>
              <a:rPr lang="cs-CZ" altLang="en-US" sz="2000" dirty="0">
                <a:latin typeface="Cambria" panose="02040503050406030204" pitchFamily="18" charset="0"/>
              </a:rPr>
            </a:br>
            <a:r>
              <a:rPr lang="cs-CZ" altLang="en-US" sz="2000" dirty="0">
                <a:latin typeface="Cambria" panose="02040503050406030204" pitchFamily="18" charset="0"/>
              </a:rPr>
              <a:t>-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redoxních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podmínek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>
                <a:latin typeface="Cambria" panose="02040503050406030204" pitchFamily="18" charset="0"/>
              </a:rPr>
              <a:t>(U, </a:t>
            </a:r>
            <a:r>
              <a:rPr lang="cs-CZ" altLang="en-US" sz="2000" dirty="0" err="1">
                <a:latin typeface="Cambria" panose="02040503050406030204" pitchFamily="18" charset="0"/>
              </a:rPr>
              <a:t>Mo</a:t>
            </a:r>
            <a:r>
              <a:rPr lang="en-GB" altLang="en-US" sz="2000" dirty="0"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884" y="1816711"/>
            <a:ext cx="6826029" cy="50412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1" y="2050937"/>
            <a:ext cx="4602480" cy="45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33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2"/>
          <p:cNvSpPr>
            <a:spLocks noGrp="1"/>
          </p:cNvSpPr>
          <p:nvPr>
            <p:ph type="title"/>
          </p:nvPr>
        </p:nvSpPr>
        <p:spPr>
          <a:xfrm>
            <a:off x="334963" y="33338"/>
            <a:ext cx="11664950" cy="742950"/>
          </a:xfrm>
        </p:spPr>
        <p:txBody>
          <a:bodyPr/>
          <a:lstStyle/>
          <a:p>
            <a:pPr defTabSz="1216025"/>
            <a:r>
              <a:rPr lang="cs-CZ" altLang="en-US" sz="3800" dirty="0" err="1">
                <a:solidFill>
                  <a:srgbClr val="374C81"/>
                </a:solidFill>
                <a:latin typeface="Cambria" panose="02040503050406030204" pitchFamily="18" charset="0"/>
              </a:rPr>
              <a:t>Chemostratigrafie</a:t>
            </a:r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 hlavních a stopových prvků</a:t>
            </a:r>
          </a:p>
        </p:txBody>
      </p:sp>
      <p:sp>
        <p:nvSpPr>
          <p:cNvPr id="56323" name="Zástupný symbol pro obsah 2"/>
          <p:cNvSpPr txBox="1">
            <a:spLocks/>
          </p:cNvSpPr>
          <p:nvPr/>
        </p:nvSpPr>
        <p:spPr bwMode="auto">
          <a:xfrm>
            <a:off x="323851" y="933450"/>
            <a:ext cx="11664950" cy="12238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dirty="0" err="1">
                <a:latin typeface="Cambria" panose="02040503050406030204" pitchFamily="18" charset="0"/>
              </a:rPr>
              <a:t>prvkový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ukazatel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změn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paleoredoxních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podmínek</a:t>
            </a:r>
            <a:r>
              <a:rPr lang="cs-CZ" altLang="en-US" sz="2000" dirty="0">
                <a:latin typeface="Cambria" panose="02040503050406030204" pitchFamily="18" charset="0"/>
              </a:rPr>
              <a:t>: obohacení redoxně sensitivních stopových prvků (</a:t>
            </a:r>
            <a:r>
              <a:rPr lang="cs-CZ" altLang="en-US" sz="2000" dirty="0" err="1">
                <a:latin typeface="Cambria" panose="02040503050406030204" pitchFamily="18" charset="0"/>
              </a:rPr>
              <a:t>Mo</a:t>
            </a:r>
            <a:r>
              <a:rPr lang="cs-CZ" altLang="en-US" sz="2000" dirty="0">
                <a:latin typeface="Cambria" panose="02040503050406030204" pitchFamily="18" charset="0"/>
              </a:rPr>
              <a:t>, V, U, …)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en-GB" altLang="en-US" sz="2000" dirty="0">
                <a:latin typeface="Cambria" panose="02040503050406030204" pitchFamily="18" charset="0"/>
              </a:rPr>
              <a:t>V </a:t>
            </a:r>
            <a:r>
              <a:rPr lang="en-GB" altLang="en-US" sz="2000" dirty="0" err="1">
                <a:latin typeface="Cambria" panose="02040503050406030204" pitchFamily="18" charset="0"/>
              </a:rPr>
              <a:t>redukčním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prostředí</a:t>
            </a:r>
            <a:r>
              <a:rPr lang="en-GB" altLang="en-US" sz="2000" dirty="0">
                <a:latin typeface="Cambria" panose="02040503050406030204" pitchFamily="18" charset="0"/>
              </a:rPr>
              <a:t> je </a:t>
            </a:r>
            <a:r>
              <a:rPr lang="cs-CZ" altLang="en-US" sz="2000" dirty="0" err="1">
                <a:latin typeface="Cambria" panose="02040503050406030204" pitchFamily="18" charset="0"/>
              </a:rPr>
              <a:t>Mn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extrémně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mobilní</a:t>
            </a:r>
            <a:r>
              <a:rPr lang="en-GB" altLang="en-US" sz="2000" dirty="0">
                <a:latin typeface="Cambria" panose="02040503050406030204" pitchFamily="18" charset="0"/>
              </a:rPr>
              <a:t>,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zatímco</a:t>
            </a:r>
            <a:r>
              <a:rPr lang="en-GB" altLang="en-US" sz="2000" dirty="0">
                <a:latin typeface="Cambria" panose="02040503050406030204" pitchFamily="18" charset="0"/>
              </a:rPr>
              <a:t> v </a:t>
            </a:r>
            <a:r>
              <a:rPr lang="en-GB" altLang="en-US" sz="2000" dirty="0" err="1">
                <a:latin typeface="Cambria" panose="02040503050406030204" pitchFamily="18" charset="0"/>
              </a:rPr>
              <a:t>oxickém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prostředí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bývá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Mn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vázán</a:t>
            </a:r>
            <a:r>
              <a:rPr lang="en-GB" altLang="en-US" sz="2000" dirty="0">
                <a:latin typeface="Cambria" panose="02040503050406030204" pitchFamily="18" charset="0"/>
              </a:rPr>
              <a:t> v </a:t>
            </a:r>
            <a:r>
              <a:rPr lang="en-GB" altLang="en-US" sz="2000" dirty="0" err="1">
                <a:latin typeface="Cambria" panose="02040503050406030204" pitchFamily="18" charset="0"/>
              </a:rPr>
              <a:t>sedimentech</a:t>
            </a:r>
            <a:r>
              <a:rPr lang="en-GB" altLang="en-US" sz="2000" dirty="0">
                <a:latin typeface="Cambria" panose="02040503050406030204" pitchFamily="18" charset="0"/>
              </a:rPr>
              <a:t> v </a:t>
            </a:r>
            <a:r>
              <a:rPr lang="en-GB" altLang="en-US" sz="2000" dirty="0" err="1">
                <a:latin typeface="Cambria" panose="02040503050406030204" pitchFamily="18" charset="0"/>
              </a:rPr>
              <a:t>podobě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oxidů</a:t>
            </a:r>
            <a:r>
              <a:rPr lang="en-GB" altLang="en-US" sz="2000" dirty="0">
                <a:latin typeface="Cambria" panose="02040503050406030204" pitchFamily="18" charset="0"/>
              </a:rPr>
              <a:t> a </a:t>
            </a:r>
            <a:r>
              <a:rPr lang="en-GB" altLang="en-US" sz="2000" dirty="0" err="1">
                <a:latin typeface="Cambria" panose="02040503050406030204" pitchFamily="18" charset="0"/>
              </a:rPr>
              <a:t>karbonátů</a:t>
            </a:r>
            <a:r>
              <a:rPr lang="en-GB" altLang="en-US" sz="2000" dirty="0">
                <a:latin typeface="Cambria" panose="02040503050406030204" pitchFamily="18" charset="0"/>
              </a:rPr>
              <a:t>.</a:t>
            </a:r>
            <a:endParaRPr lang="cs-CZ" altLang="en-US" sz="20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latin typeface="Cambria" panose="02040503050406030204" pitchFamily="18" charset="0"/>
              </a:rPr>
              <a:t>C</a:t>
            </a:r>
            <a:r>
              <a:rPr lang="en-GB" altLang="en-US" sz="2000" dirty="0">
                <a:latin typeface="Cambria" panose="02040503050406030204" pitchFamily="18" charset="0"/>
              </a:rPr>
              <a:t>u, Ni, Zn a </a:t>
            </a:r>
            <a:r>
              <a:rPr lang="en-GB" altLang="en-US" sz="2000" dirty="0" err="1">
                <a:latin typeface="Cambria" panose="02040503050406030204" pitchFamily="18" charset="0"/>
              </a:rPr>
              <a:t>Pb</a:t>
            </a:r>
            <a:r>
              <a:rPr lang="en-GB" altLang="en-US" sz="2000" dirty="0">
                <a:latin typeface="Cambria" panose="02040503050406030204" pitchFamily="18" charset="0"/>
              </a:rPr>
              <a:t> se </a:t>
            </a:r>
            <a:r>
              <a:rPr lang="en-GB" altLang="en-US" sz="2000" dirty="0" err="1">
                <a:latin typeface="Cambria" panose="02040503050406030204" pitchFamily="18" charset="0"/>
              </a:rPr>
              <a:t>mohou</a:t>
            </a:r>
            <a:r>
              <a:rPr lang="en-GB" altLang="en-US" sz="2000" dirty="0">
                <a:latin typeface="Cambria" panose="02040503050406030204" pitchFamily="18" charset="0"/>
              </a:rPr>
              <a:t> do </a:t>
            </a:r>
            <a:r>
              <a:rPr lang="en-GB" altLang="en-US" sz="2000" dirty="0" err="1">
                <a:latin typeface="Cambria" panose="02040503050406030204" pitchFamily="18" charset="0"/>
              </a:rPr>
              <a:t>sedimentů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dostat</a:t>
            </a:r>
            <a:r>
              <a:rPr lang="en-GB" altLang="en-US" sz="2000" dirty="0">
                <a:latin typeface="Cambria" panose="02040503050406030204" pitchFamily="18" charset="0"/>
              </a:rPr>
              <a:t> v </a:t>
            </a:r>
            <a:r>
              <a:rPr lang="en-GB" altLang="en-US" sz="2000" dirty="0" err="1">
                <a:latin typeface="Cambria" panose="02040503050406030204" pitchFamily="18" charset="0"/>
              </a:rPr>
              <a:t>redukčních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podmínkách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ve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formě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sulfidů</a:t>
            </a:r>
            <a:r>
              <a:rPr lang="en-GB" altLang="en-US" sz="2000" dirty="0">
                <a:latin typeface="Cambria" panose="02040503050406030204" pitchFamily="18" charset="0"/>
              </a:rPr>
              <a:t> (</a:t>
            </a:r>
            <a:r>
              <a:rPr lang="en-GB" altLang="en-US" sz="2000" dirty="0" err="1">
                <a:latin typeface="Cambria" panose="02040503050406030204" pitchFamily="18" charset="0"/>
              </a:rPr>
              <a:t>ať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už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jako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samostatné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sulfidické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fáze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nebo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např</a:t>
            </a:r>
            <a:r>
              <a:rPr lang="en-GB" altLang="en-US" sz="2000" dirty="0">
                <a:latin typeface="Cambria" panose="02040503050406030204" pitchFamily="18" charset="0"/>
              </a:rPr>
              <a:t>. </a:t>
            </a:r>
            <a:r>
              <a:rPr lang="en-GB" altLang="en-US" sz="2000" dirty="0" err="1">
                <a:latin typeface="Cambria" panose="02040503050406030204" pitchFamily="18" charset="0"/>
              </a:rPr>
              <a:t>jako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součást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pyritu</a:t>
            </a:r>
            <a:r>
              <a:rPr lang="en-GB" altLang="en-US" sz="2000" dirty="0">
                <a:latin typeface="Cambria" panose="02040503050406030204" pitchFamily="18" charset="0"/>
              </a:rPr>
              <a:t>) </a:t>
            </a:r>
            <a:r>
              <a:rPr lang="en-GB" altLang="en-US" sz="2000" dirty="0" err="1">
                <a:latin typeface="Cambria" panose="02040503050406030204" pitchFamily="18" charset="0"/>
              </a:rPr>
              <a:t>nebo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být</a:t>
            </a:r>
            <a:r>
              <a:rPr lang="cs-CZ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adsorbovány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na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organickou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r>
              <a:rPr lang="en-GB" altLang="en-US" sz="2000" dirty="0" err="1">
                <a:latin typeface="Cambria" panose="02040503050406030204" pitchFamily="18" charset="0"/>
              </a:rPr>
              <a:t>hmotu</a:t>
            </a:r>
            <a:r>
              <a:rPr lang="en-GB" altLang="en-US" sz="2000" dirty="0">
                <a:latin typeface="Cambria" panose="02040503050406030204" pitchFamily="18" charset="0"/>
              </a:rPr>
              <a:t> </a:t>
            </a:r>
            <a:endParaRPr lang="cs-CZ" altLang="en-US" sz="2000" dirty="0"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08" y="3266811"/>
            <a:ext cx="6317481" cy="34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748144" y="2704415"/>
            <a:ext cx="11443856" cy="2667000"/>
          </a:xfrm>
        </p:spPr>
        <p:txBody>
          <a:bodyPr>
            <a:normAutofit/>
          </a:bodyPr>
          <a:lstStyle/>
          <a:p>
            <a:r>
              <a:rPr lang="en-GB" sz="2400" dirty="0" err="1"/>
              <a:t>Přirozená</a:t>
            </a:r>
            <a:r>
              <a:rPr lang="en-GB" sz="2400" dirty="0"/>
              <a:t> </a:t>
            </a:r>
            <a:r>
              <a:rPr lang="en-GB" sz="2400" dirty="0" err="1"/>
              <a:t>radioaktivita</a:t>
            </a:r>
            <a:r>
              <a:rPr lang="en-GB" sz="2400" dirty="0"/>
              <a:t> </a:t>
            </a:r>
            <a:r>
              <a:rPr lang="cs-CZ" sz="2400" dirty="0"/>
              <a:t>tří </a:t>
            </a:r>
            <a:r>
              <a:rPr lang="en-GB" sz="2400" dirty="0" err="1"/>
              <a:t>izotopů</a:t>
            </a:r>
            <a:endParaRPr lang="cs-CZ" sz="2400" dirty="0"/>
          </a:p>
          <a:p>
            <a:r>
              <a:rPr lang="en-GB" sz="2400" b="1" dirty="0" err="1"/>
              <a:t>draslík</a:t>
            </a:r>
            <a:r>
              <a:rPr lang="en-GB" sz="2400" b="1" dirty="0"/>
              <a:t> </a:t>
            </a:r>
            <a:r>
              <a:rPr lang="en-GB" sz="2400" dirty="0"/>
              <a:t>(</a:t>
            </a:r>
            <a:r>
              <a:rPr lang="en-GB" sz="2400" dirty="0" err="1"/>
              <a:t>izotop</a:t>
            </a:r>
            <a:r>
              <a:rPr lang="cs-CZ" sz="2400" dirty="0"/>
              <a:t> </a:t>
            </a:r>
            <a:r>
              <a:rPr lang="en-GB" sz="2400" baseline="30000" dirty="0"/>
              <a:t>40</a:t>
            </a:r>
            <a:r>
              <a:rPr lang="en-GB" sz="2400" dirty="0"/>
              <a:t>K)</a:t>
            </a:r>
            <a:endParaRPr lang="cs-CZ" sz="2400" dirty="0"/>
          </a:p>
          <a:p>
            <a:r>
              <a:rPr lang="en-GB" sz="2400" b="1" dirty="0" err="1"/>
              <a:t>uran</a:t>
            </a:r>
            <a:r>
              <a:rPr lang="en-GB" sz="2400" b="1" dirty="0"/>
              <a:t> </a:t>
            </a:r>
            <a:r>
              <a:rPr lang="en-GB" sz="2400" dirty="0"/>
              <a:t>(</a:t>
            </a:r>
            <a:r>
              <a:rPr lang="en-GB" sz="2400" dirty="0" err="1"/>
              <a:t>izotopy</a:t>
            </a:r>
            <a:r>
              <a:rPr lang="en-GB" sz="2400" dirty="0"/>
              <a:t> </a:t>
            </a:r>
            <a:r>
              <a:rPr lang="en-GB" sz="2400" baseline="30000" dirty="0"/>
              <a:t>234</a:t>
            </a:r>
            <a:r>
              <a:rPr lang="en-GB" sz="2400" dirty="0"/>
              <a:t>U, </a:t>
            </a:r>
            <a:r>
              <a:rPr lang="en-GB" sz="2400" baseline="30000" dirty="0"/>
              <a:t>235</a:t>
            </a:r>
            <a:r>
              <a:rPr lang="en-GB" sz="2400" dirty="0"/>
              <a:t>U a </a:t>
            </a:r>
            <a:r>
              <a:rPr lang="en-GB" sz="2400" baseline="30000" dirty="0"/>
              <a:t>238</a:t>
            </a:r>
            <a:r>
              <a:rPr lang="en-GB" sz="2400" dirty="0"/>
              <a:t>U)</a:t>
            </a:r>
            <a:endParaRPr lang="cs-CZ" sz="2400" dirty="0"/>
          </a:p>
          <a:p>
            <a:r>
              <a:rPr lang="en-GB" sz="2400" b="1" dirty="0" err="1"/>
              <a:t>thori</a:t>
            </a:r>
            <a:r>
              <a:rPr lang="cs-CZ" sz="2400" b="1" dirty="0"/>
              <a:t>um</a:t>
            </a:r>
            <a:r>
              <a:rPr lang="en-GB" sz="2400" b="1" dirty="0"/>
              <a:t> </a:t>
            </a:r>
            <a:r>
              <a:rPr lang="en-GB" sz="2400" dirty="0"/>
              <a:t>(</a:t>
            </a:r>
            <a:r>
              <a:rPr lang="en-GB" sz="2400" dirty="0" err="1"/>
              <a:t>izotop</a:t>
            </a:r>
            <a:r>
              <a:rPr lang="en-GB" sz="2400" dirty="0"/>
              <a:t> </a:t>
            </a:r>
            <a:r>
              <a:rPr lang="en-GB" sz="2400" baseline="30000" dirty="0"/>
              <a:t>232</a:t>
            </a:r>
            <a:r>
              <a:rPr lang="en-GB" sz="2400" dirty="0"/>
              <a:t>Th)</a:t>
            </a: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2F2586-5FD7-4590-9891-BE293C6A7838}"/>
              </a:ext>
            </a:extLst>
          </p:cNvPr>
          <p:cNvSpPr txBox="1"/>
          <p:nvPr/>
        </p:nvSpPr>
        <p:spPr>
          <a:xfrm>
            <a:off x="476249" y="510659"/>
            <a:ext cx="9572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dirty="0" err="1"/>
              <a:t>Gamakarotážní</a:t>
            </a:r>
            <a:r>
              <a:rPr lang="en-GB" sz="3200" b="1" dirty="0"/>
              <a:t> a </a:t>
            </a:r>
            <a:r>
              <a:rPr lang="en-GB" sz="3200" b="1" dirty="0" err="1"/>
              <a:t>gamaspektrometrické</a:t>
            </a:r>
            <a:r>
              <a:rPr lang="en-GB" sz="3200" b="1" dirty="0"/>
              <a:t> </a:t>
            </a:r>
            <a:r>
              <a:rPr lang="en-GB" sz="3200" b="1" dirty="0" err="1"/>
              <a:t>metody</a:t>
            </a:r>
            <a:endParaRPr lang="en-GB" sz="32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91499E0-478B-4C14-8F21-8BE0D88D1A34}"/>
              </a:ext>
            </a:extLst>
          </p:cNvPr>
          <p:cNvSpPr txBox="1"/>
          <p:nvPr/>
        </p:nvSpPr>
        <p:spPr>
          <a:xfrm>
            <a:off x="604837" y="1669092"/>
            <a:ext cx="10982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- </a:t>
            </a:r>
            <a:r>
              <a:rPr lang="en-GB" sz="2400" dirty="0" err="1"/>
              <a:t>měří</a:t>
            </a:r>
            <a:r>
              <a:rPr lang="en-GB" sz="2400" dirty="0"/>
              <a:t> </a:t>
            </a:r>
            <a:r>
              <a:rPr lang="en-GB" sz="2400" b="1" dirty="0" err="1"/>
              <a:t>přirozenou</a:t>
            </a:r>
            <a:r>
              <a:rPr lang="en-GB" sz="2400" b="1" dirty="0"/>
              <a:t> </a:t>
            </a:r>
            <a:r>
              <a:rPr lang="en-GB" sz="2400" b="1" dirty="0" err="1"/>
              <a:t>radioaktivitu</a:t>
            </a:r>
            <a:r>
              <a:rPr lang="en-GB" sz="2400" b="1" dirty="0"/>
              <a:t> </a:t>
            </a:r>
            <a:r>
              <a:rPr lang="en-GB" sz="2400" dirty="0" err="1"/>
              <a:t>hornin</a:t>
            </a:r>
            <a:r>
              <a:rPr lang="en-GB" sz="24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5704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71481" y="35313"/>
            <a:ext cx="11452862" cy="1703709"/>
          </a:xfrm>
        </p:spPr>
        <p:txBody>
          <a:bodyPr>
            <a:normAutofit/>
          </a:bodyPr>
          <a:lstStyle/>
          <a:p>
            <a:pPr lvl="1"/>
            <a:r>
              <a:rPr lang="en-GB" sz="1600" b="1" dirty="0" err="1"/>
              <a:t>základní</a:t>
            </a:r>
            <a:r>
              <a:rPr lang="en-GB" sz="1600" b="1" dirty="0"/>
              <a:t> </a:t>
            </a:r>
            <a:r>
              <a:rPr lang="en-GB" sz="1600" b="1" dirty="0" err="1"/>
              <a:t>gamakarotáž</a:t>
            </a:r>
            <a:r>
              <a:rPr lang="en-GB" sz="1600" b="1" dirty="0"/>
              <a:t> </a:t>
            </a:r>
            <a:r>
              <a:rPr lang="en-GB" sz="1600" dirty="0"/>
              <a:t>(gamma-ray log) </a:t>
            </a:r>
            <a:r>
              <a:rPr lang="en-GB" sz="1600" dirty="0" err="1"/>
              <a:t>měří</a:t>
            </a:r>
            <a:r>
              <a:rPr lang="en-GB" sz="1600" dirty="0"/>
              <a:t> </a:t>
            </a:r>
            <a:r>
              <a:rPr lang="en-GB" sz="1600" dirty="0" err="1"/>
              <a:t>celkovou</a:t>
            </a:r>
            <a:r>
              <a:rPr lang="en-GB" sz="1600" dirty="0"/>
              <a:t> </a:t>
            </a:r>
            <a:r>
              <a:rPr lang="en-GB" sz="1600" dirty="0" err="1"/>
              <a:t>radioaktivitu</a:t>
            </a:r>
            <a:endParaRPr lang="en-GB" sz="1600" dirty="0"/>
          </a:p>
          <a:p>
            <a:pPr lvl="1"/>
            <a:r>
              <a:rPr lang="en-GB" sz="1600" b="1" dirty="0" err="1"/>
              <a:t>spektrální</a:t>
            </a:r>
            <a:r>
              <a:rPr lang="en-GB" sz="1600" b="1" dirty="0"/>
              <a:t> </a:t>
            </a:r>
            <a:r>
              <a:rPr lang="en-GB" sz="1600" b="1" dirty="0" err="1"/>
              <a:t>gamakarotáž</a:t>
            </a:r>
            <a:r>
              <a:rPr lang="en-GB" sz="1600" b="1" dirty="0"/>
              <a:t> </a:t>
            </a:r>
            <a:r>
              <a:rPr lang="en-GB" sz="1600" dirty="0"/>
              <a:t>(spectral</a:t>
            </a:r>
            <a:r>
              <a:rPr lang="cs-CZ" sz="1600" dirty="0"/>
              <a:t> </a:t>
            </a:r>
            <a:r>
              <a:rPr lang="en-GB" sz="1600" dirty="0" err="1"/>
              <a:t>gamma-ray</a:t>
            </a:r>
            <a:r>
              <a:rPr lang="en-GB" sz="1600" dirty="0"/>
              <a:t> log)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obecněji</a:t>
            </a:r>
            <a:r>
              <a:rPr lang="en-GB" sz="1600" dirty="0"/>
              <a:t> </a:t>
            </a:r>
            <a:r>
              <a:rPr lang="en-GB" sz="1600" b="1" dirty="0" err="1"/>
              <a:t>gamaspektrometrie</a:t>
            </a:r>
            <a:r>
              <a:rPr lang="en-GB" sz="1600" b="1" dirty="0"/>
              <a:t> </a:t>
            </a:r>
            <a:r>
              <a:rPr lang="en-GB" sz="1600" dirty="0" err="1"/>
              <a:t>měří</a:t>
            </a:r>
            <a:r>
              <a:rPr lang="en-GB" sz="1600" dirty="0"/>
              <a:t> </a:t>
            </a:r>
            <a:r>
              <a:rPr lang="en-GB" sz="1600" dirty="0" err="1"/>
              <a:t>aktivitu</a:t>
            </a:r>
            <a:r>
              <a:rPr lang="en-GB" sz="1600" dirty="0"/>
              <a:t> </a:t>
            </a:r>
            <a:r>
              <a:rPr lang="en-GB" sz="1600" dirty="0" err="1"/>
              <a:t>každého</a:t>
            </a:r>
            <a:r>
              <a:rPr lang="en-GB" sz="1600" dirty="0"/>
              <a:t> </a:t>
            </a:r>
            <a:r>
              <a:rPr lang="en-GB" sz="1600" dirty="0" err="1"/>
              <a:t>prvku</a:t>
            </a:r>
            <a:r>
              <a:rPr lang="en-GB" sz="1600" dirty="0"/>
              <a:t> </a:t>
            </a:r>
            <a:r>
              <a:rPr lang="en-GB" sz="1600" dirty="0" err="1"/>
              <a:t>zvlášť</a:t>
            </a:r>
            <a:r>
              <a:rPr lang="en-GB" sz="1600" dirty="0"/>
              <a:t> a</a:t>
            </a:r>
            <a:r>
              <a:rPr lang="cs-CZ" sz="1600" dirty="0"/>
              <a:t> </a:t>
            </a:r>
            <a:r>
              <a:rPr lang="en-GB" sz="1600" dirty="0" err="1"/>
              <a:t>přepočítává</a:t>
            </a:r>
            <a:r>
              <a:rPr lang="en-GB" sz="1600" dirty="0"/>
              <a:t> je </a:t>
            </a:r>
            <a:r>
              <a:rPr lang="cs-CZ" sz="1600" dirty="0"/>
              <a:t>na </a:t>
            </a:r>
            <a:r>
              <a:rPr lang="en-GB" sz="1600" dirty="0" err="1"/>
              <a:t>koncentrace</a:t>
            </a:r>
            <a:r>
              <a:rPr lang="en-GB" sz="1600" dirty="0"/>
              <a:t> </a:t>
            </a:r>
            <a:r>
              <a:rPr lang="en-GB" sz="1600" dirty="0" err="1"/>
              <a:t>daného</a:t>
            </a:r>
            <a:r>
              <a:rPr lang="en-GB" sz="1600" dirty="0"/>
              <a:t> </a:t>
            </a:r>
            <a:r>
              <a:rPr lang="en-GB" sz="1600" dirty="0" err="1"/>
              <a:t>prvku</a:t>
            </a:r>
            <a:r>
              <a:rPr lang="en-GB" sz="1600" dirty="0"/>
              <a:t> (</a:t>
            </a:r>
            <a:r>
              <a:rPr lang="cs-CZ" sz="1600" dirty="0"/>
              <a:t>K</a:t>
            </a:r>
            <a:r>
              <a:rPr lang="en-GB" sz="1600" dirty="0"/>
              <a:t> </a:t>
            </a:r>
            <a:r>
              <a:rPr lang="cs-CZ" sz="1600" dirty="0"/>
              <a:t>%; U + T </a:t>
            </a:r>
            <a:r>
              <a:rPr lang="en-GB" sz="1600" dirty="0"/>
              <a:t>v ppm)</a:t>
            </a:r>
            <a:br>
              <a:rPr lang="cs-CZ" sz="1600" dirty="0"/>
            </a:br>
            <a:r>
              <a:rPr lang="cs-CZ" sz="1600" dirty="0"/>
              <a:t>- analyzováno </a:t>
            </a:r>
            <a:r>
              <a:rPr lang="cs-CZ" sz="1600" dirty="0" err="1"/>
              <a:t>gamaspektrometrem</a:t>
            </a:r>
            <a:endParaRPr lang="cs-CZ" sz="1600" dirty="0"/>
          </a:p>
          <a:p>
            <a:pPr lvl="1"/>
            <a:r>
              <a:rPr lang="cs-CZ" sz="1600" b="1" dirty="0" err="1"/>
              <a:t>Gamaspektrometrie</a:t>
            </a:r>
            <a:r>
              <a:rPr lang="cs-CZ" sz="1600" b="1" dirty="0"/>
              <a:t> na výchozech </a:t>
            </a:r>
            <a:r>
              <a:rPr lang="cs-CZ" sz="1600" dirty="0"/>
              <a:t>(ruční </a:t>
            </a:r>
            <a:r>
              <a:rPr lang="cs-CZ" sz="1600" dirty="0" err="1"/>
              <a:t>gamaspektrometr</a:t>
            </a:r>
            <a:r>
              <a:rPr lang="cs-CZ" sz="1600" dirty="0"/>
              <a:t>)</a:t>
            </a:r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2663" y="2464954"/>
            <a:ext cx="4913540" cy="36851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51" y="1850760"/>
            <a:ext cx="6985192" cy="48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1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390795" y="451662"/>
            <a:ext cx="4110085" cy="6275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Gamaspektrometrie</a:t>
            </a:r>
            <a:endParaRPr lang="en-GB" b="1" dirty="0"/>
          </a:p>
          <a:p>
            <a:r>
              <a:rPr lang="en-GB" sz="1800" dirty="0" err="1"/>
              <a:t>Gamakarotážní</a:t>
            </a:r>
            <a:r>
              <a:rPr lang="en-GB" sz="1800" dirty="0"/>
              <a:t> </a:t>
            </a:r>
            <a:r>
              <a:rPr lang="en-GB" sz="1800" dirty="0" err="1"/>
              <a:t>křivky</a:t>
            </a:r>
            <a:r>
              <a:rPr lang="en-GB" sz="1800" dirty="0"/>
              <a:t> </a:t>
            </a:r>
            <a:r>
              <a:rPr lang="en-GB" sz="1800" dirty="0" err="1"/>
              <a:t>úzce</a:t>
            </a:r>
            <a:r>
              <a:rPr lang="en-GB" sz="1800" dirty="0"/>
              <a:t> </a:t>
            </a:r>
            <a:r>
              <a:rPr lang="en-GB" sz="1800" dirty="0" err="1"/>
              <a:t>souvisí</a:t>
            </a:r>
            <a:r>
              <a:rPr lang="en-GB" sz="1800" dirty="0"/>
              <a:t> s </a:t>
            </a:r>
            <a:r>
              <a:rPr lang="en-GB" sz="1800" dirty="0" err="1"/>
              <a:t>litologií</a:t>
            </a:r>
            <a:r>
              <a:rPr lang="en-GB" sz="1800" dirty="0"/>
              <a:t> </a:t>
            </a:r>
            <a:r>
              <a:rPr lang="en-GB" sz="1800" dirty="0" err="1"/>
              <a:t>hornin</a:t>
            </a:r>
            <a:endParaRPr lang="cs-CZ" sz="1800" dirty="0"/>
          </a:p>
          <a:p>
            <a:r>
              <a:rPr lang="en-GB" sz="1800" b="1" dirty="0"/>
              <a:t>proxy </a:t>
            </a:r>
            <a:r>
              <a:rPr lang="en-GB" sz="1800" b="1" dirty="0" err="1"/>
              <a:t>minerálního</a:t>
            </a:r>
            <a:r>
              <a:rPr lang="cs-CZ" sz="1800" b="1" dirty="0"/>
              <a:t> </a:t>
            </a:r>
            <a:r>
              <a:rPr lang="en-GB" sz="1800" b="1" dirty="0" err="1"/>
              <a:t>složení</a:t>
            </a:r>
            <a:r>
              <a:rPr lang="en-GB" sz="1800" b="1" dirty="0"/>
              <a:t> </a:t>
            </a:r>
            <a:r>
              <a:rPr lang="en-GB" sz="1800" b="1" dirty="0" err="1"/>
              <a:t>hornin</a:t>
            </a:r>
            <a:endParaRPr lang="cs-CZ" sz="1800" dirty="0"/>
          </a:p>
          <a:p>
            <a:r>
              <a:rPr lang="cs-CZ" sz="1800" dirty="0"/>
              <a:t>P</a:t>
            </a:r>
            <a:r>
              <a:rPr lang="en-GB" sz="1800" dirty="0" err="1"/>
              <a:t>oužívají</a:t>
            </a:r>
            <a:r>
              <a:rPr lang="en-GB" sz="1800" dirty="0"/>
              <a:t> </a:t>
            </a:r>
            <a:r>
              <a:rPr lang="cs-CZ" sz="1800" dirty="0"/>
              <a:t>se </a:t>
            </a:r>
            <a:r>
              <a:rPr lang="en-GB" sz="1800" dirty="0"/>
              <a:t>k</a:t>
            </a:r>
            <a:r>
              <a:rPr lang="cs-CZ" sz="1800" dirty="0"/>
              <a:t> </a:t>
            </a:r>
            <a:r>
              <a:rPr lang="en-GB" sz="1800" dirty="0" err="1"/>
              <a:t>litostratigrafické</a:t>
            </a:r>
            <a:r>
              <a:rPr lang="en-GB" sz="1800" dirty="0"/>
              <a:t> </a:t>
            </a:r>
            <a:r>
              <a:rPr lang="en-GB" sz="1800" dirty="0" err="1"/>
              <a:t>korelaci</a:t>
            </a:r>
            <a:r>
              <a:rPr lang="en-GB" sz="1800" dirty="0"/>
              <a:t>, </a:t>
            </a:r>
            <a:r>
              <a:rPr lang="en-GB" sz="1800" dirty="0" err="1"/>
              <a:t>interpretaci</a:t>
            </a:r>
            <a:r>
              <a:rPr lang="en-GB" sz="1800" dirty="0"/>
              <a:t> </a:t>
            </a:r>
            <a:r>
              <a:rPr lang="en-GB" sz="1800" dirty="0" err="1"/>
              <a:t>facií</a:t>
            </a:r>
            <a:r>
              <a:rPr lang="en-GB" sz="1800" dirty="0"/>
              <a:t> a </a:t>
            </a:r>
            <a:r>
              <a:rPr lang="en-GB" sz="1800" dirty="0" err="1"/>
              <a:t>faciálních</a:t>
            </a:r>
            <a:r>
              <a:rPr lang="en-GB" sz="1800" dirty="0"/>
              <a:t> </a:t>
            </a:r>
            <a:r>
              <a:rPr lang="en-GB" sz="1800" dirty="0" err="1"/>
              <a:t>sledů</a:t>
            </a:r>
            <a:r>
              <a:rPr lang="en-GB" sz="1800" dirty="0"/>
              <a:t> a v </a:t>
            </a:r>
            <a:r>
              <a:rPr lang="en-GB" sz="1800" dirty="0" err="1"/>
              <a:t>posledních</a:t>
            </a:r>
            <a:r>
              <a:rPr lang="en-GB" sz="1800" dirty="0"/>
              <a:t> </a:t>
            </a:r>
            <a:r>
              <a:rPr lang="en-GB" sz="1800" dirty="0" err="1"/>
              <a:t>desetiletích</a:t>
            </a:r>
            <a:r>
              <a:rPr lang="en-GB" sz="1800" dirty="0"/>
              <a:t> </a:t>
            </a:r>
            <a:r>
              <a:rPr lang="en-GB" sz="1800" dirty="0" err="1"/>
              <a:t>také</a:t>
            </a:r>
            <a:r>
              <a:rPr lang="cs-CZ" sz="1800" dirty="0"/>
              <a:t> </a:t>
            </a:r>
            <a:r>
              <a:rPr lang="en-GB" sz="1800" dirty="0"/>
              <a:t>v </a:t>
            </a:r>
            <a:r>
              <a:rPr lang="en-GB" sz="1800" dirty="0" err="1"/>
              <a:t>sekvenční</a:t>
            </a:r>
            <a:r>
              <a:rPr lang="en-GB" sz="1800" dirty="0"/>
              <a:t> </a:t>
            </a:r>
            <a:r>
              <a:rPr lang="en-GB" sz="1800" dirty="0" err="1"/>
              <a:t>stratigrafii</a:t>
            </a:r>
            <a:r>
              <a:rPr lang="en-GB" sz="1800" dirty="0"/>
              <a:t>. </a:t>
            </a:r>
            <a:endParaRPr lang="cs-CZ" sz="1800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937" y="142241"/>
            <a:ext cx="7544064" cy="67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0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456563" y="2141716"/>
            <a:ext cx="11443856" cy="2574568"/>
          </a:xfrm>
        </p:spPr>
        <p:txBody>
          <a:bodyPr>
            <a:normAutofit/>
          </a:bodyPr>
          <a:lstStyle/>
          <a:p>
            <a:r>
              <a:rPr lang="en-GB" b="1" dirty="0" err="1"/>
              <a:t>Draslík</a:t>
            </a:r>
            <a:r>
              <a:rPr lang="cs-CZ" b="1" dirty="0"/>
              <a:t> </a:t>
            </a:r>
            <a:r>
              <a:rPr lang="cs-CZ" sz="2000" dirty="0"/>
              <a:t>- s</a:t>
            </a:r>
            <a:r>
              <a:rPr lang="en-GB" sz="2000" dirty="0" err="1"/>
              <a:t>oučást</a:t>
            </a:r>
            <a:r>
              <a:rPr lang="cs-CZ" sz="2000" dirty="0"/>
              <a:t> </a:t>
            </a:r>
            <a:r>
              <a:rPr lang="en-GB" sz="2000" b="1" dirty="0" err="1"/>
              <a:t>fylosilikátů</a:t>
            </a:r>
            <a:r>
              <a:rPr lang="cs-CZ" sz="2000" b="1" dirty="0"/>
              <a:t>,</a:t>
            </a:r>
            <a:r>
              <a:rPr lang="en-GB" sz="2000" b="1" dirty="0"/>
              <a:t> </a:t>
            </a:r>
            <a:r>
              <a:rPr lang="en-GB" sz="2000" b="1" dirty="0" err="1"/>
              <a:t>draselných</a:t>
            </a:r>
            <a:r>
              <a:rPr lang="en-GB" sz="2000" b="1" dirty="0"/>
              <a:t> </a:t>
            </a:r>
            <a:r>
              <a:rPr lang="en-GB" sz="2000" b="1" dirty="0" err="1"/>
              <a:t>živců</a:t>
            </a:r>
            <a:r>
              <a:rPr lang="cs-CZ" sz="2000" b="1" dirty="0"/>
              <a:t>,</a:t>
            </a:r>
            <a:r>
              <a:rPr lang="en-GB" sz="2000" b="1" dirty="0" err="1"/>
              <a:t>draselných</a:t>
            </a:r>
            <a:r>
              <a:rPr lang="en-GB" sz="2000" b="1" dirty="0"/>
              <a:t> </a:t>
            </a:r>
            <a:r>
              <a:rPr lang="en-GB" sz="2000" b="1" dirty="0" err="1"/>
              <a:t>solí</a:t>
            </a:r>
            <a:r>
              <a:rPr lang="cs-CZ" sz="2000" b="1" dirty="0"/>
              <a:t> …</a:t>
            </a:r>
            <a:endParaRPr lang="cs-CZ" sz="2000" dirty="0"/>
          </a:p>
          <a:p>
            <a:r>
              <a:rPr lang="en-GB" sz="2000" dirty="0" err="1"/>
              <a:t>vyšší</a:t>
            </a:r>
            <a:r>
              <a:rPr lang="en-GB" sz="2000" dirty="0"/>
              <a:t> </a:t>
            </a:r>
            <a:r>
              <a:rPr lang="en-GB" sz="2000" dirty="0" err="1"/>
              <a:t>koncentrac</a:t>
            </a:r>
            <a:r>
              <a:rPr lang="cs-CZ" sz="2000" dirty="0"/>
              <a:t>e K</a:t>
            </a:r>
            <a:r>
              <a:rPr lang="en-GB" sz="2000" dirty="0"/>
              <a:t> v </a:t>
            </a:r>
            <a:r>
              <a:rPr lang="en-GB" sz="2000" dirty="0" err="1"/>
              <a:t>jílových</a:t>
            </a:r>
            <a:r>
              <a:rPr lang="en-GB" sz="2000" dirty="0"/>
              <a:t> </a:t>
            </a:r>
            <a:r>
              <a:rPr lang="en-GB" sz="2000" dirty="0" err="1"/>
              <a:t>minerálech</a:t>
            </a:r>
            <a:r>
              <a:rPr lang="en-GB" sz="2000" dirty="0"/>
              <a:t> </a:t>
            </a:r>
            <a:r>
              <a:rPr lang="cs-CZ" sz="2000" dirty="0"/>
              <a:t>= </a:t>
            </a:r>
            <a:r>
              <a:rPr lang="en-GB" sz="2000" dirty="0" err="1"/>
              <a:t>vysoké</a:t>
            </a:r>
            <a:r>
              <a:rPr lang="en-GB" sz="2000" dirty="0"/>
              <a:t> </a:t>
            </a:r>
            <a:r>
              <a:rPr lang="en-GB" sz="2000" dirty="0" err="1"/>
              <a:t>obsahy</a:t>
            </a:r>
            <a:r>
              <a:rPr lang="en-GB" sz="2000" dirty="0"/>
              <a:t> K </a:t>
            </a:r>
            <a:r>
              <a:rPr lang="cs-CZ" sz="2000" dirty="0"/>
              <a:t>v</a:t>
            </a:r>
            <a:r>
              <a:rPr lang="en-GB" sz="2000" dirty="0"/>
              <a:t> </a:t>
            </a:r>
            <a:r>
              <a:rPr lang="en-GB" sz="2000" dirty="0" err="1"/>
              <a:t>jemnozrnn</a:t>
            </a:r>
            <a:r>
              <a:rPr lang="cs-CZ" sz="2000" dirty="0" err="1"/>
              <a:t>ých</a:t>
            </a:r>
            <a:r>
              <a:rPr lang="en-GB" sz="2000" dirty="0"/>
              <a:t> </a:t>
            </a:r>
            <a:r>
              <a:rPr lang="en-GB" sz="2000" dirty="0" err="1"/>
              <a:t>klastick</a:t>
            </a:r>
            <a:r>
              <a:rPr lang="cs-CZ" sz="2000" dirty="0" err="1"/>
              <a:t>ých</a:t>
            </a:r>
            <a:r>
              <a:rPr lang="cs-CZ" sz="2000" dirty="0"/>
              <a:t> </a:t>
            </a:r>
            <a:r>
              <a:rPr lang="en-GB" sz="2000" dirty="0"/>
              <a:t>sediment</a:t>
            </a:r>
            <a:r>
              <a:rPr lang="cs-CZ" sz="2000" dirty="0"/>
              <a:t>ech (</a:t>
            </a:r>
            <a:r>
              <a:rPr lang="en-GB" sz="2000" dirty="0" err="1"/>
              <a:t>jíly</a:t>
            </a:r>
            <a:r>
              <a:rPr lang="en-GB" sz="2000" dirty="0"/>
              <a:t> a </a:t>
            </a:r>
            <a:r>
              <a:rPr lang="en-GB" sz="2000" dirty="0" err="1"/>
              <a:t>jílovce</a:t>
            </a:r>
            <a:r>
              <a:rPr lang="cs-CZ" sz="2000" dirty="0"/>
              <a:t>)</a:t>
            </a:r>
            <a:r>
              <a:rPr lang="en-GB" sz="2000" dirty="0"/>
              <a:t> </a:t>
            </a:r>
            <a:endParaRPr lang="cs-CZ" sz="2000" dirty="0"/>
          </a:p>
          <a:p>
            <a:r>
              <a:rPr lang="en-GB" sz="2000" dirty="0" err="1"/>
              <a:t>křemenn</a:t>
            </a:r>
            <a:r>
              <a:rPr lang="cs-CZ" sz="2000" dirty="0"/>
              <a:t>é</a:t>
            </a:r>
            <a:r>
              <a:rPr lang="en-GB" sz="2000" dirty="0"/>
              <a:t> </a:t>
            </a:r>
            <a:r>
              <a:rPr lang="en-GB" sz="2000" dirty="0" err="1"/>
              <a:t>pís</a:t>
            </a:r>
            <a:r>
              <a:rPr lang="cs-CZ" sz="2000" dirty="0" err="1"/>
              <a:t>ky</a:t>
            </a:r>
            <a:r>
              <a:rPr lang="en-GB" sz="2000" dirty="0"/>
              <a:t> a </a:t>
            </a:r>
            <a:r>
              <a:rPr lang="en-GB" sz="2000" dirty="0" err="1"/>
              <a:t>pískovc</a:t>
            </a:r>
            <a:r>
              <a:rPr lang="cs-CZ" sz="2000" dirty="0"/>
              <a:t>e</a:t>
            </a:r>
            <a:r>
              <a:rPr lang="en-GB" sz="2000" dirty="0"/>
              <a:t> </a:t>
            </a:r>
            <a:r>
              <a:rPr lang="cs-CZ" sz="2000" dirty="0"/>
              <a:t>- </a:t>
            </a:r>
            <a:r>
              <a:rPr lang="en-GB" sz="2000" dirty="0" err="1"/>
              <a:t>obsahy</a:t>
            </a:r>
            <a:r>
              <a:rPr lang="en-GB" sz="2000" dirty="0"/>
              <a:t> </a:t>
            </a:r>
            <a:r>
              <a:rPr lang="cs-CZ" sz="2000" dirty="0"/>
              <a:t>K</a:t>
            </a:r>
            <a:r>
              <a:rPr lang="en-GB" sz="2000" dirty="0"/>
              <a:t> </a:t>
            </a:r>
            <a:r>
              <a:rPr lang="en-GB" sz="2000" dirty="0" err="1"/>
              <a:t>nižší</a:t>
            </a:r>
            <a:endParaRPr lang="cs-CZ" sz="2000" dirty="0"/>
          </a:p>
          <a:p>
            <a:r>
              <a:rPr lang="en-GB" sz="2000" dirty="0" err="1"/>
              <a:t>arkóz</a:t>
            </a:r>
            <a:r>
              <a:rPr lang="cs-CZ" sz="2000" dirty="0"/>
              <a:t>y</a:t>
            </a:r>
            <a:r>
              <a:rPr lang="en-GB" sz="2000" dirty="0"/>
              <a:t> a </a:t>
            </a:r>
            <a:r>
              <a:rPr lang="en-GB" sz="2000" dirty="0" err="1"/>
              <a:t>psamit</a:t>
            </a:r>
            <a:r>
              <a:rPr lang="cs-CZ" sz="2000" dirty="0"/>
              <a:t>y</a:t>
            </a:r>
            <a:r>
              <a:rPr lang="en-GB" sz="2000" dirty="0"/>
              <a:t> </a:t>
            </a:r>
            <a:r>
              <a:rPr lang="en-GB" sz="2000" dirty="0" err="1"/>
              <a:t>bohatých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draselné</a:t>
            </a:r>
            <a:r>
              <a:rPr lang="en-GB" sz="2000" dirty="0"/>
              <a:t> </a:t>
            </a:r>
            <a:r>
              <a:rPr lang="en-GB" sz="2000" dirty="0" err="1"/>
              <a:t>živce</a:t>
            </a:r>
            <a:r>
              <a:rPr lang="en-GB" sz="2000" dirty="0"/>
              <a:t> </a:t>
            </a:r>
            <a:r>
              <a:rPr lang="cs-CZ" sz="2000" dirty="0"/>
              <a:t>- </a:t>
            </a:r>
            <a:r>
              <a:rPr lang="en-GB" sz="2000" dirty="0" err="1"/>
              <a:t>obsahy</a:t>
            </a:r>
            <a:r>
              <a:rPr lang="en-GB" sz="2000" dirty="0"/>
              <a:t> K </a:t>
            </a:r>
            <a:r>
              <a:rPr lang="en-GB" sz="2000" dirty="0" err="1"/>
              <a:t>stoupají</a:t>
            </a:r>
            <a:r>
              <a:rPr lang="en-GB" sz="2000" dirty="0"/>
              <a:t> </a:t>
            </a:r>
            <a:endParaRPr lang="cs-CZ" sz="2000" dirty="0"/>
          </a:p>
          <a:p>
            <a:r>
              <a:rPr lang="en-GB" sz="2000" dirty="0" err="1"/>
              <a:t>Obsahy</a:t>
            </a:r>
            <a:r>
              <a:rPr lang="en-GB" sz="2000" dirty="0"/>
              <a:t> </a:t>
            </a:r>
            <a:r>
              <a:rPr lang="en-GB" sz="2000" dirty="0" err="1"/>
              <a:t>draslíku</a:t>
            </a:r>
            <a:r>
              <a:rPr lang="en-GB" sz="2000" dirty="0"/>
              <a:t> </a:t>
            </a:r>
            <a:r>
              <a:rPr lang="en-GB" sz="2000" dirty="0" err="1"/>
              <a:t>lze</a:t>
            </a:r>
            <a:r>
              <a:rPr lang="en-GB" sz="2000" dirty="0"/>
              <a:t> proto s </a:t>
            </a:r>
            <a:r>
              <a:rPr lang="en-GB" sz="2000" dirty="0" err="1"/>
              <a:t>určitým</a:t>
            </a:r>
            <a:r>
              <a:rPr lang="en-GB" sz="2000" dirty="0"/>
              <a:t> </a:t>
            </a:r>
            <a:r>
              <a:rPr lang="en-GB" sz="2000" dirty="0" err="1"/>
              <a:t>omezením</a:t>
            </a:r>
            <a:r>
              <a:rPr lang="en-GB" sz="2000" dirty="0"/>
              <a:t> </a:t>
            </a:r>
            <a:r>
              <a:rPr lang="en-GB" sz="2000" dirty="0" err="1"/>
              <a:t>využít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indikátory</a:t>
            </a:r>
            <a:r>
              <a:rPr lang="en-GB" sz="2000" dirty="0"/>
              <a:t> </a:t>
            </a:r>
            <a:r>
              <a:rPr lang="en-GB" sz="2000" dirty="0" err="1"/>
              <a:t>zrnitosti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45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16" y="203006"/>
            <a:ext cx="8114983" cy="6654994"/>
          </a:xfrm>
          <a:prstGeom prst="rect">
            <a:avLst/>
          </a:prstGeom>
        </p:spPr>
      </p:pic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343170" y="1175562"/>
            <a:ext cx="7069548" cy="4142110"/>
          </a:xfrm>
        </p:spPr>
        <p:txBody>
          <a:bodyPr>
            <a:normAutofit/>
          </a:bodyPr>
          <a:lstStyle/>
          <a:p>
            <a:r>
              <a:rPr lang="en-GB" b="1" dirty="0" err="1"/>
              <a:t>Uran</a:t>
            </a:r>
            <a:endParaRPr lang="cs-CZ" dirty="0"/>
          </a:p>
          <a:p>
            <a:r>
              <a:rPr lang="en-GB" sz="2000" dirty="0"/>
              <a:t>v </a:t>
            </a:r>
            <a:r>
              <a:rPr lang="en-GB" sz="2000" dirty="0" err="1"/>
              <a:t>některých</a:t>
            </a:r>
            <a:r>
              <a:rPr lang="en-GB" sz="2000" dirty="0"/>
              <a:t> </a:t>
            </a:r>
            <a:r>
              <a:rPr lang="en-GB" sz="2000" b="1" dirty="0" err="1"/>
              <a:t>těžkých</a:t>
            </a:r>
            <a:r>
              <a:rPr lang="cs-CZ" sz="2000" b="1" dirty="0"/>
              <a:t> </a:t>
            </a:r>
            <a:r>
              <a:rPr lang="en-GB" sz="2000" b="1" dirty="0" err="1"/>
              <a:t>minerálech</a:t>
            </a:r>
            <a:r>
              <a:rPr lang="en-GB" sz="2000" b="1" dirty="0"/>
              <a:t> </a:t>
            </a:r>
            <a:r>
              <a:rPr lang="en-GB" sz="2000" dirty="0"/>
              <a:t>(</a:t>
            </a:r>
            <a:r>
              <a:rPr lang="en-GB" sz="2000" dirty="0" err="1"/>
              <a:t>monazit</a:t>
            </a:r>
            <a:r>
              <a:rPr lang="en-GB" sz="2000" dirty="0"/>
              <a:t>, </a:t>
            </a:r>
            <a:r>
              <a:rPr lang="en-GB" sz="2000" dirty="0" err="1"/>
              <a:t>xenotim</a:t>
            </a:r>
            <a:r>
              <a:rPr lang="en-GB" sz="2000" dirty="0"/>
              <a:t>, </a:t>
            </a:r>
            <a:r>
              <a:rPr lang="en-GB" sz="2000" dirty="0" err="1"/>
              <a:t>thorit</a:t>
            </a:r>
            <a:r>
              <a:rPr lang="en-GB" sz="2000" dirty="0"/>
              <a:t>, </a:t>
            </a:r>
            <a:r>
              <a:rPr lang="en-GB" sz="2000" dirty="0" err="1"/>
              <a:t>zirkon</a:t>
            </a:r>
            <a:r>
              <a:rPr lang="en-GB" sz="2000" dirty="0"/>
              <a:t>, </a:t>
            </a:r>
            <a:r>
              <a:rPr lang="en-GB" sz="2000" dirty="0" err="1"/>
              <a:t>apatit</a:t>
            </a:r>
            <a:r>
              <a:rPr lang="en-GB" sz="2000" dirty="0"/>
              <a:t>)</a:t>
            </a:r>
            <a:r>
              <a:rPr lang="cs-CZ" sz="2000" dirty="0"/>
              <a:t>, </a:t>
            </a:r>
            <a:r>
              <a:rPr lang="en-GB" sz="2000" b="1" dirty="0" err="1"/>
              <a:t>minerály</a:t>
            </a:r>
            <a:r>
              <a:rPr lang="en-GB" sz="2000" b="1" dirty="0"/>
              <a:t> </a:t>
            </a:r>
            <a:r>
              <a:rPr lang="en-GB" sz="2000" b="1" dirty="0" err="1"/>
              <a:t>uranu</a:t>
            </a:r>
            <a:r>
              <a:rPr lang="en-GB" sz="2000" dirty="0"/>
              <a:t>, </a:t>
            </a:r>
            <a:endParaRPr lang="cs-CZ" sz="2000" dirty="0"/>
          </a:p>
          <a:p>
            <a:r>
              <a:rPr lang="en-GB" sz="2000" b="1" dirty="0" err="1"/>
              <a:t>jílové</a:t>
            </a:r>
            <a:r>
              <a:rPr lang="cs-CZ" sz="2000" b="1" dirty="0"/>
              <a:t> </a:t>
            </a:r>
            <a:r>
              <a:rPr lang="en-GB" sz="2000" b="1" dirty="0" err="1"/>
              <a:t>minerály</a:t>
            </a:r>
            <a:r>
              <a:rPr lang="en-GB" sz="2000" b="1" dirty="0"/>
              <a:t> </a:t>
            </a:r>
            <a:r>
              <a:rPr lang="cs-CZ" sz="2000" b="1" dirty="0"/>
              <a:t>– </a:t>
            </a:r>
            <a:r>
              <a:rPr lang="cs-CZ" sz="2000" dirty="0"/>
              <a:t>U </a:t>
            </a:r>
            <a:r>
              <a:rPr lang="en-GB" sz="2000" dirty="0" err="1"/>
              <a:t>adsorbovaný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povrch</a:t>
            </a:r>
            <a:r>
              <a:rPr lang="en-GB" sz="2000" dirty="0"/>
              <a:t> </a:t>
            </a:r>
            <a:r>
              <a:rPr lang="en-GB" sz="2000" dirty="0" err="1"/>
              <a:t>jílových</a:t>
            </a:r>
            <a:r>
              <a:rPr lang="en-GB" sz="2000" dirty="0"/>
              <a:t> </a:t>
            </a:r>
            <a:r>
              <a:rPr lang="en-GB" sz="2000" dirty="0" err="1"/>
              <a:t>minerálů</a:t>
            </a:r>
            <a:r>
              <a:rPr lang="cs-CZ" sz="2000" dirty="0"/>
              <a:t> (vyšší U v</a:t>
            </a:r>
            <a:r>
              <a:rPr lang="en-GB" sz="2000" dirty="0"/>
              <a:t> </a:t>
            </a:r>
            <a:r>
              <a:rPr lang="en-GB" sz="2000" dirty="0" err="1"/>
              <a:t>jemnozrnných</a:t>
            </a:r>
            <a:r>
              <a:rPr lang="en-GB" sz="2000" dirty="0"/>
              <a:t> </a:t>
            </a:r>
            <a:r>
              <a:rPr lang="en-GB" sz="2000" dirty="0" err="1"/>
              <a:t>klastických</a:t>
            </a:r>
            <a:r>
              <a:rPr lang="en-GB" sz="2000" dirty="0"/>
              <a:t> </a:t>
            </a:r>
            <a:r>
              <a:rPr lang="en-GB" sz="2000" dirty="0" err="1"/>
              <a:t>sedimentech</a:t>
            </a:r>
            <a:r>
              <a:rPr lang="cs-CZ" sz="2000" dirty="0"/>
              <a:t>)</a:t>
            </a:r>
            <a:r>
              <a:rPr lang="en-GB" sz="2000" dirty="0"/>
              <a:t> </a:t>
            </a:r>
            <a:endParaRPr lang="cs-CZ" sz="2000" dirty="0"/>
          </a:p>
          <a:p>
            <a:r>
              <a:rPr lang="en-GB" sz="2000" b="1" dirty="0" err="1"/>
              <a:t>organick</a:t>
            </a:r>
            <a:r>
              <a:rPr lang="cs-CZ" sz="2000" b="1" dirty="0"/>
              <a:t>á</a:t>
            </a:r>
            <a:r>
              <a:rPr lang="en-GB" sz="2000" b="1" dirty="0"/>
              <a:t> </a:t>
            </a:r>
            <a:r>
              <a:rPr lang="en-GB" sz="2000" b="1" dirty="0" err="1"/>
              <a:t>hmot</a:t>
            </a:r>
            <a:r>
              <a:rPr lang="cs-CZ" sz="2000" b="1" dirty="0"/>
              <a:t>a</a:t>
            </a:r>
            <a:r>
              <a:rPr lang="en-GB" sz="2000" b="1" dirty="0"/>
              <a:t> </a:t>
            </a:r>
            <a:r>
              <a:rPr lang="cs-CZ" sz="2000" dirty="0"/>
              <a:t>- </a:t>
            </a:r>
            <a:r>
              <a:rPr lang="en-GB" sz="2000" dirty="0" err="1"/>
              <a:t>adsorpc</a:t>
            </a:r>
            <a:r>
              <a:rPr lang="cs-CZ" sz="2000" dirty="0"/>
              <a:t>e</a:t>
            </a:r>
            <a:r>
              <a:rPr lang="en-GB" sz="2000" dirty="0"/>
              <a:t> </a:t>
            </a:r>
            <a:r>
              <a:rPr lang="cs-CZ" sz="2000" dirty="0"/>
              <a:t>ve</a:t>
            </a:r>
            <a:r>
              <a:rPr lang="en-GB" sz="2000" dirty="0"/>
              <a:t> </a:t>
            </a:r>
            <a:r>
              <a:rPr lang="en-GB" sz="2000" dirty="0" err="1"/>
              <a:t>formě</a:t>
            </a:r>
            <a:r>
              <a:rPr lang="en-GB" sz="2000" dirty="0"/>
              <a:t> </a:t>
            </a:r>
            <a:r>
              <a:rPr lang="en-GB" sz="2000" dirty="0" err="1"/>
              <a:t>urano-organických</a:t>
            </a:r>
            <a:r>
              <a:rPr lang="en-GB" sz="2000" dirty="0"/>
              <a:t> </a:t>
            </a:r>
            <a:r>
              <a:rPr lang="en-GB" sz="2000" dirty="0" err="1"/>
              <a:t>komplexů</a:t>
            </a:r>
            <a:r>
              <a:rPr lang="en-GB" sz="2000" dirty="0"/>
              <a:t> </a:t>
            </a:r>
            <a:endParaRPr lang="cs-CZ" sz="2000" dirty="0"/>
          </a:p>
          <a:p>
            <a:r>
              <a:rPr lang="en-GB" sz="2000" dirty="0" err="1"/>
              <a:t>izomorfní</a:t>
            </a:r>
            <a:r>
              <a:rPr lang="en-GB" sz="2000" dirty="0"/>
              <a:t> </a:t>
            </a:r>
            <a:r>
              <a:rPr lang="en-GB" sz="2000" dirty="0" err="1"/>
              <a:t>příměs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cs-CZ" sz="2000" dirty="0"/>
              <a:t> </a:t>
            </a:r>
            <a:r>
              <a:rPr lang="en-GB" sz="2000" b="1" dirty="0" err="1"/>
              <a:t>fosfátech</a:t>
            </a:r>
            <a:endParaRPr lang="cs-CZ" sz="2000" dirty="0"/>
          </a:p>
          <a:p>
            <a:endParaRPr lang="cs-CZ" sz="2000" dirty="0"/>
          </a:p>
          <a:p>
            <a:r>
              <a:rPr lang="en-GB" sz="2000" dirty="0" err="1"/>
              <a:t>poměrně</a:t>
            </a:r>
            <a:r>
              <a:rPr lang="en-GB" sz="2000" dirty="0"/>
              <a:t> </a:t>
            </a:r>
            <a:r>
              <a:rPr lang="cs-CZ" sz="2000" dirty="0"/>
              <a:t>dobře </a:t>
            </a:r>
            <a:r>
              <a:rPr lang="en-GB" sz="2000" dirty="0" err="1"/>
              <a:t>mobilní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v </a:t>
            </a:r>
            <a:r>
              <a:rPr lang="en-GB" sz="2000" dirty="0" err="1"/>
              <a:t>podmínkách</a:t>
            </a:r>
            <a:r>
              <a:rPr lang="en-GB" sz="2000" dirty="0"/>
              <a:t> </a:t>
            </a:r>
            <a:r>
              <a:rPr lang="en-GB" sz="2000" dirty="0" err="1"/>
              <a:t>diageneze</a:t>
            </a:r>
            <a:r>
              <a:rPr lang="en-GB" sz="2000" dirty="0"/>
              <a:t> </a:t>
            </a:r>
            <a:br>
              <a:rPr lang="cs-CZ" sz="2000" dirty="0"/>
            </a:br>
            <a:r>
              <a:rPr lang="cs-CZ" sz="2000" dirty="0"/>
              <a:t>(v </a:t>
            </a:r>
            <a:r>
              <a:rPr lang="cs-CZ" sz="2000" dirty="0" err="1"/>
              <a:t>oxickém</a:t>
            </a:r>
            <a:r>
              <a:rPr lang="cs-CZ" sz="2000" dirty="0"/>
              <a:t> prostředí, v redukčních podmínkách se váže)</a:t>
            </a:r>
          </a:p>
        </p:txBody>
      </p:sp>
    </p:spTree>
    <p:extLst>
      <p:ext uri="{BB962C8B-B14F-4D97-AF65-F5344CB8AC3E}">
        <p14:creationId xmlns:p14="http://schemas.microsoft.com/office/powerpoint/2010/main" val="65476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347252" y="1743434"/>
            <a:ext cx="11443856" cy="2639882"/>
          </a:xfrm>
        </p:spPr>
        <p:txBody>
          <a:bodyPr>
            <a:normAutofit/>
          </a:bodyPr>
          <a:lstStyle/>
          <a:p>
            <a:r>
              <a:rPr lang="en-GB" b="1" dirty="0"/>
              <a:t>Thorium</a:t>
            </a:r>
            <a:endParaRPr lang="cs-CZ" dirty="0"/>
          </a:p>
          <a:p>
            <a:r>
              <a:rPr lang="en-GB" sz="2000" dirty="0" err="1"/>
              <a:t>Nejčastějšími</a:t>
            </a:r>
            <a:r>
              <a:rPr lang="en-GB" sz="2000" dirty="0"/>
              <a:t> </a:t>
            </a:r>
            <a:r>
              <a:rPr lang="en-GB" sz="2000" dirty="0" err="1"/>
              <a:t>nosiči</a:t>
            </a:r>
            <a:r>
              <a:rPr lang="en-GB" sz="2000" dirty="0"/>
              <a:t> </a:t>
            </a:r>
            <a:r>
              <a:rPr lang="en-GB" sz="2000" dirty="0" err="1"/>
              <a:t>thoria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b="1" dirty="0" err="1"/>
              <a:t>těžké</a:t>
            </a:r>
            <a:r>
              <a:rPr lang="cs-CZ" sz="2000" b="1" dirty="0"/>
              <a:t> minerály</a:t>
            </a:r>
          </a:p>
          <a:p>
            <a:r>
              <a:rPr lang="en-GB" sz="2000" dirty="0"/>
              <a:t>v akcesorických </a:t>
            </a:r>
            <a:r>
              <a:rPr lang="en-GB" sz="2000" dirty="0" err="1"/>
              <a:t>minerálech</a:t>
            </a:r>
            <a:r>
              <a:rPr lang="en-GB" sz="2000" dirty="0"/>
              <a:t> </a:t>
            </a:r>
            <a:r>
              <a:rPr lang="en-GB" sz="2000" dirty="0" err="1"/>
              <a:t>kyselých</a:t>
            </a:r>
            <a:r>
              <a:rPr lang="en-GB" sz="2000" dirty="0"/>
              <a:t> a </a:t>
            </a:r>
            <a:r>
              <a:rPr lang="en-GB" sz="2000" dirty="0" err="1"/>
              <a:t>intermediárních</a:t>
            </a:r>
            <a:r>
              <a:rPr lang="en-GB" sz="2000" dirty="0"/>
              <a:t> </a:t>
            </a:r>
            <a:r>
              <a:rPr lang="en-GB" sz="2000" dirty="0" err="1"/>
              <a:t>magmatitů</a:t>
            </a:r>
            <a:r>
              <a:rPr lang="cs-CZ" sz="2000" dirty="0"/>
              <a:t> (</a:t>
            </a:r>
            <a:r>
              <a:rPr lang="en-GB" sz="2000" dirty="0" err="1"/>
              <a:t>thorit</a:t>
            </a:r>
            <a:r>
              <a:rPr lang="en-GB" sz="2000" dirty="0"/>
              <a:t>, </a:t>
            </a:r>
            <a:r>
              <a:rPr lang="en-GB" sz="2000" dirty="0" err="1"/>
              <a:t>allanit</a:t>
            </a:r>
            <a:r>
              <a:rPr lang="en-GB" sz="2000" dirty="0"/>
              <a:t>(Ce), </a:t>
            </a:r>
            <a:r>
              <a:rPr lang="en-GB" sz="2000" dirty="0" err="1"/>
              <a:t>monazit</a:t>
            </a:r>
            <a:r>
              <a:rPr lang="en-GB" sz="2000" dirty="0"/>
              <a:t>, </a:t>
            </a:r>
            <a:r>
              <a:rPr lang="en-GB" sz="2000" dirty="0" err="1"/>
              <a:t>epidot</a:t>
            </a:r>
            <a:r>
              <a:rPr lang="en-GB" sz="2000" dirty="0"/>
              <a:t>, </a:t>
            </a:r>
            <a:r>
              <a:rPr lang="en-GB" sz="2000" dirty="0" err="1"/>
              <a:t>apatit</a:t>
            </a:r>
            <a:r>
              <a:rPr lang="en-GB" sz="2000" dirty="0"/>
              <a:t>, </a:t>
            </a:r>
            <a:r>
              <a:rPr lang="en-GB" sz="2000" dirty="0" err="1"/>
              <a:t>zirkon</a:t>
            </a:r>
            <a:r>
              <a:rPr lang="en-GB" sz="2000" dirty="0"/>
              <a:t> a </a:t>
            </a:r>
            <a:r>
              <a:rPr lang="en-GB" sz="2000" dirty="0" err="1"/>
              <a:t>titanit</a:t>
            </a:r>
            <a:r>
              <a:rPr lang="cs-CZ" sz="2000" dirty="0"/>
              <a:t>)</a:t>
            </a:r>
          </a:p>
          <a:p>
            <a:r>
              <a:rPr lang="en-GB" sz="2000" b="1" dirty="0" err="1"/>
              <a:t>povrch</a:t>
            </a:r>
            <a:r>
              <a:rPr lang="en-GB" sz="2000" b="1" dirty="0"/>
              <a:t> </a:t>
            </a:r>
            <a:r>
              <a:rPr lang="en-GB" sz="2000" b="1" dirty="0" err="1"/>
              <a:t>jílových</a:t>
            </a:r>
            <a:r>
              <a:rPr lang="en-GB" sz="2000" b="1" dirty="0"/>
              <a:t> </a:t>
            </a:r>
            <a:r>
              <a:rPr lang="en-GB" sz="2000" b="1" dirty="0" err="1"/>
              <a:t>minerálů</a:t>
            </a:r>
            <a:r>
              <a:rPr lang="en-GB" sz="2000" dirty="0"/>
              <a:t>, </a:t>
            </a:r>
            <a:r>
              <a:rPr lang="en-GB" sz="2000" dirty="0" err="1"/>
              <a:t>podobně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uran</a:t>
            </a:r>
            <a:r>
              <a:rPr lang="en-GB" sz="2000" dirty="0"/>
              <a:t>. </a:t>
            </a:r>
            <a:endParaRPr lang="cs-CZ" sz="2000" dirty="0"/>
          </a:p>
          <a:p>
            <a:r>
              <a:rPr lang="en-GB" sz="2000" dirty="0" err="1"/>
              <a:t>chemick</a:t>
            </a:r>
            <a:r>
              <a:rPr lang="cs-CZ" sz="2000" dirty="0"/>
              <a:t>á </a:t>
            </a:r>
            <a:r>
              <a:rPr lang="en-GB" sz="2000" dirty="0" err="1"/>
              <a:t>stabilit</a:t>
            </a:r>
            <a:r>
              <a:rPr lang="cs-CZ" sz="2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083870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1514</Words>
  <Application>Microsoft Office PowerPoint</Application>
  <PresentationFormat>Širokoúhlá obrazovka</PresentationFormat>
  <Paragraphs>140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Times New Roman</vt:lpstr>
      <vt:lpstr>Motiv Office</vt:lpstr>
      <vt:lpstr>Pokročilá historická geologie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Izotopová chemostratigrafie</vt:lpstr>
      <vt:lpstr>Izotopová chemostratigrafie</vt:lpstr>
      <vt:lpstr>Prezentace aplikace PowerPoint</vt:lpstr>
      <vt:lpstr>Prezentace aplikace PowerPoint</vt:lpstr>
      <vt:lpstr>Stabilní izotopy uhlíku</vt:lpstr>
      <vt:lpstr>Stabilní izotopy uhlíku</vt:lpstr>
      <vt:lpstr>Stabilní izotopy uhlíku</vt:lpstr>
      <vt:lpstr>Prezentace aplikace PowerPoint</vt:lpstr>
      <vt:lpstr>Prezentace aplikace PowerPoint</vt:lpstr>
      <vt:lpstr>Prezentace aplikace PowerPoint</vt:lpstr>
      <vt:lpstr>Stabilní izotopy kyslíku</vt:lpstr>
      <vt:lpstr>Význam izotopického signálu kyslíku</vt:lpstr>
      <vt:lpstr>Význam izotopického signálu kyslíku</vt:lpstr>
      <vt:lpstr>Stabilní izotopy stroncia</vt:lpstr>
      <vt:lpstr>Stabilní izotopy stroncia</vt:lpstr>
      <vt:lpstr>Chemostratigrafie hlavních a stopových prvků</vt:lpstr>
      <vt:lpstr>Chemostratigrafie hlavních a stopových prvků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</dc:creator>
  <cp:lastModifiedBy>Tomáš Kumpan</cp:lastModifiedBy>
  <cp:revision>260</cp:revision>
  <dcterms:created xsi:type="dcterms:W3CDTF">2016-11-08T11:34:48Z</dcterms:created>
  <dcterms:modified xsi:type="dcterms:W3CDTF">2022-10-03T12:50:10Z</dcterms:modified>
</cp:coreProperties>
</file>