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84"/>
  </p:notesMasterIdLst>
  <p:handoutMasterIdLst>
    <p:handoutMasterId r:id="rId85"/>
  </p:handoutMasterIdLst>
  <p:sldIdLst>
    <p:sldId id="264" r:id="rId2"/>
    <p:sldId id="446" r:id="rId3"/>
    <p:sldId id="447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392" r:id="rId18"/>
    <p:sldId id="287" r:id="rId19"/>
    <p:sldId id="299" r:id="rId20"/>
    <p:sldId id="307" r:id="rId21"/>
    <p:sldId id="345" r:id="rId22"/>
    <p:sldId id="346" r:id="rId23"/>
    <p:sldId id="347" r:id="rId24"/>
    <p:sldId id="303" r:id="rId25"/>
    <p:sldId id="304" r:id="rId26"/>
    <p:sldId id="305" r:id="rId27"/>
    <p:sldId id="393" r:id="rId28"/>
    <p:sldId id="394" r:id="rId29"/>
    <p:sldId id="395" r:id="rId30"/>
    <p:sldId id="306" r:id="rId31"/>
    <p:sldId id="396" r:id="rId32"/>
    <p:sldId id="308" r:id="rId33"/>
    <p:sldId id="300" r:id="rId34"/>
    <p:sldId id="348" r:id="rId35"/>
    <p:sldId id="350" r:id="rId36"/>
    <p:sldId id="351" r:id="rId37"/>
    <p:sldId id="353" r:id="rId38"/>
    <p:sldId id="311" r:id="rId39"/>
    <p:sldId id="397" r:id="rId40"/>
    <p:sldId id="309" r:id="rId41"/>
    <p:sldId id="301" r:id="rId42"/>
    <p:sldId id="312" r:id="rId43"/>
    <p:sldId id="313" r:id="rId44"/>
    <p:sldId id="364" r:id="rId45"/>
    <p:sldId id="332" r:id="rId46"/>
    <p:sldId id="408" r:id="rId47"/>
    <p:sldId id="407" r:id="rId48"/>
    <p:sldId id="363" r:id="rId49"/>
    <p:sldId id="314" r:id="rId50"/>
    <p:sldId id="323" r:id="rId51"/>
    <p:sldId id="335" r:id="rId52"/>
    <p:sldId id="338" r:id="rId53"/>
    <p:sldId id="337" r:id="rId54"/>
    <p:sldId id="354" r:id="rId55"/>
    <p:sldId id="339" r:id="rId56"/>
    <p:sldId id="462" r:id="rId57"/>
    <p:sldId id="461" r:id="rId58"/>
    <p:sldId id="400" r:id="rId59"/>
    <p:sldId id="325" r:id="rId60"/>
    <p:sldId id="366" r:id="rId61"/>
    <p:sldId id="336" r:id="rId62"/>
    <p:sldId id="326" r:id="rId63"/>
    <p:sldId id="365" r:id="rId64"/>
    <p:sldId id="333" r:id="rId65"/>
    <p:sldId id="402" r:id="rId66"/>
    <p:sldId id="401" r:id="rId67"/>
    <p:sldId id="329" r:id="rId68"/>
    <p:sldId id="331" r:id="rId69"/>
    <p:sldId id="412" r:id="rId70"/>
    <p:sldId id="327" r:id="rId71"/>
    <p:sldId id="410" r:id="rId72"/>
    <p:sldId id="403" r:id="rId73"/>
    <p:sldId id="409" r:id="rId74"/>
    <p:sldId id="404" r:id="rId75"/>
    <p:sldId id="405" r:id="rId76"/>
    <p:sldId id="411" r:id="rId77"/>
    <p:sldId id="328" r:id="rId78"/>
    <p:sldId id="334" r:id="rId79"/>
    <p:sldId id="406" r:id="rId80"/>
    <p:sldId id="340" r:id="rId81"/>
    <p:sldId id="367" r:id="rId82"/>
    <p:sldId id="385" r:id="rId83"/>
  </p:sldIdLst>
  <p:sldSz cx="12188825" cy="6858000"/>
  <p:notesSz cx="6858000" cy="9144000"/>
  <p:defaultTextStyle>
    <a:defPPr>
      <a:defRPr lang="en-US"/>
    </a:defPPr>
    <a:lvl1pPr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608013" indent="-1508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1217613" indent="-3032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827213" indent="-4556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2436813" indent="-6080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3925" autoAdjust="0"/>
  </p:normalViewPr>
  <p:slideViewPr>
    <p:cSldViewPr>
      <p:cViewPr varScale="1">
        <p:scale>
          <a:sx n="62" d="100"/>
          <a:sy n="62" d="100"/>
        </p:scale>
        <p:origin x="844" y="56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41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5A1D4A8-968A-481B-A732-2A75F8B7F4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4A7A05-7974-45FF-8F21-D132A3DB86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3E59BFD-EF82-439E-9FA3-253432596088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162C66-F4F9-409C-AB31-8AA96B7A86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689AA3-2CC2-412D-A8E5-7A3C5F31FA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92385BE3-4430-4661-8040-D8D0A5E8994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7EB442D-6B37-4603-A632-0335B6FB40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EAA69E9-8DC3-4C5C-B8D9-96F136B48BD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E4E6390-AE00-48DA-B4F3-B28B42446E37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47BB7136-81A0-46D3-9DC0-46002D81E3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0992C13C-C73D-4627-9980-211525DAA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Kliknutím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6">
            <a:extLst>
              <a:ext uri="{FF2B5EF4-FFF2-40B4-BE49-F238E27FC236}">
                <a16:creationId xmlns:a16="http://schemas.microsoft.com/office/drawing/2014/main" id="{42013035-471D-488F-BE76-10646C81B1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643BFD-A1C8-4BDB-9078-974A0CA58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5AE73C41-C800-439C-8AA2-F76E20FFBF0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80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76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72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68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>
            <a:extLst>
              <a:ext uri="{FF2B5EF4-FFF2-40B4-BE49-F238E27FC236}">
                <a16:creationId xmlns:a16="http://schemas.microsoft.com/office/drawing/2014/main" id="{74D9B240-9594-481E-8B4E-0D19DD49E2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Zástupný symbol pro poznámky 2">
            <a:extLst>
              <a:ext uri="{FF2B5EF4-FFF2-40B4-BE49-F238E27FC236}">
                <a16:creationId xmlns:a16="http://schemas.microsoft.com/office/drawing/2014/main" id="{7476D82A-A866-4444-B636-AFC9D4059C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720B61-483C-4EBC-A4E5-8CEA05E6C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AF8C4-0C60-4550-AFF2-DB22D3B85660}" type="slidenum">
              <a:rPr lang="cs-CZ" altLang="cs-CZ"/>
              <a:pPr/>
              <a:t>37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033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3B0375-1AFE-4BB2-B98C-32FB894B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86E67-2B40-432F-9D13-8111C354F77D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503D2610-B163-4DFB-A379-D4C0731A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59034B-FC4C-45DB-B4E8-D2B4C061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33FEC-EE30-4633-8B20-6A4CE3E691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678423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38D78C-CF9A-4EF9-8038-7787BA956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0F1E-B677-46A4-8C34-CC81BCD0A0EF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7BE6053F-3D00-4F84-AA91-99708D964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7488AF-7C2A-4229-B3B7-AE151AE42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A20A7-B70B-4246-9CA9-16FB6DB34F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044911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592848-9289-4969-AFEF-2FB513BDA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4A89F-D4CA-4155-B023-5A0E60CEC100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8D365C63-B694-4F17-B926-D40B01E8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63BBD9-6188-49EF-8701-FC420EDA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D7AEA-2943-4264-8971-04EF16639E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559731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43145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0D0CE48-9549-440D-9539-65C3925C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68CBD-86F2-4CBE-A4A6-0C9066E3D7FD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EF4E78-E0B0-4144-BF18-30ED97A3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CEA5510-55DD-4BB9-87C0-96C2B98D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FC61F-97E6-4DC6-A6D8-CB06B57F658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656387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51CF0AD0-F108-4BBB-93F2-0BBFC009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2100-3B73-4C75-BA7D-7EEAC2701ADC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8" name="Zástupný symbol pro zápatí 5">
            <a:extLst>
              <a:ext uri="{FF2B5EF4-FFF2-40B4-BE49-F238E27FC236}">
                <a16:creationId xmlns:a16="http://schemas.microsoft.com/office/drawing/2014/main" id="{08A60B9A-8B2A-479B-B9E3-94711E33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8201CBB9-8DAE-4E74-916A-F2F68C85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C0727-FC6F-4097-97AD-E6038DE35A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229464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25783660-3FF5-4787-8259-4D711490B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5A2C1-F05D-41A1-BAC9-0E48411DA39E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4" name="Zástupný symbol pro zápatí 5">
            <a:extLst>
              <a:ext uri="{FF2B5EF4-FFF2-40B4-BE49-F238E27FC236}">
                <a16:creationId xmlns:a16="http://schemas.microsoft.com/office/drawing/2014/main" id="{6F7CA2FB-85D0-45C4-8810-922BD006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ED5D7CC-56EA-4F2C-9C46-312929F8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CA4AE-B4BB-4E4E-964F-A668D3DD59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992943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BF0AC79-776C-40F4-8DD3-62CA52230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C0F4D-EF7A-4D15-98DE-ECA9CC127420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5F1A70-C067-4548-B8A1-A849F67E7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0D1A43-8ACD-4FF0-A124-F5627FDD9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2BAD9-17C1-4884-AE4A-07C93FDEF7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581513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AE242945-CC5D-4C73-9132-5B28A68F8053}"/>
              </a:ext>
            </a:extLst>
          </p:cNvPr>
          <p:cNvSpPr/>
          <p:nvPr/>
        </p:nvSpPr>
        <p:spPr>
          <a:xfrm>
            <a:off x="3960813" y="0"/>
            <a:ext cx="792321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>
            <a:normAutofit/>
          </a:bodyPr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E970968D-92AF-4AB5-8192-DF06DD41B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F208A-8012-4101-BAAA-A87BFE19AB97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073BD32-0DF3-496D-BD47-B8C5D98F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>
            <a:extLst>
              <a:ext uri="{FF2B5EF4-FFF2-40B4-BE49-F238E27FC236}">
                <a16:creationId xmlns:a16="http://schemas.microsoft.com/office/drawing/2014/main" id="{2F2F9D24-E36E-43B0-9096-7F3B22AB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AC2DA-AD50-42F9-A440-ADA40D7255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149837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4BDE3478-1880-4D68-A8DC-D2F334240A6F}"/>
              </a:ext>
            </a:extLst>
          </p:cNvPr>
          <p:cNvSpPr/>
          <p:nvPr/>
        </p:nvSpPr>
        <p:spPr>
          <a:xfrm>
            <a:off x="2082800" y="0"/>
            <a:ext cx="80232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>
            <a:normAutofit/>
          </a:bodyPr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BA54C586-38B8-41ED-8ABF-55CD1E1A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8E952-BFF1-4A06-BA8C-3152E28EDD7B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808D462A-7550-41BD-99AA-4870DE02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>
            <a:extLst>
              <a:ext uri="{FF2B5EF4-FFF2-40B4-BE49-F238E27FC236}">
                <a16:creationId xmlns:a16="http://schemas.microsoft.com/office/drawing/2014/main" id="{C2F384CB-A551-42BC-B6C3-2F186078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29558-1AB5-407C-A2F6-9B08AE4B81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725497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BFCE4A06-A26C-4E13-8349-AE4CD876636D}"/>
              </a:ext>
            </a:extLst>
          </p:cNvPr>
          <p:cNvSpPr/>
          <p:nvPr/>
        </p:nvSpPr>
        <p:spPr>
          <a:xfrm>
            <a:off x="304800" y="0"/>
            <a:ext cx="115792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027" name="Zástupný symbol pro nadpis 1">
            <a:extLst>
              <a:ext uri="{FF2B5EF4-FFF2-40B4-BE49-F238E27FC236}">
                <a16:creationId xmlns:a16="http://schemas.microsoft.com/office/drawing/2014/main" id="{3B3AC370-5C22-4EA6-BC2F-C2ADD992B2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17600" y="76200"/>
            <a:ext cx="101568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</a:p>
        </p:txBody>
      </p:sp>
      <p:sp>
        <p:nvSpPr>
          <p:cNvPr id="1028" name="Zástupný symbol pro text 2">
            <a:extLst>
              <a:ext uri="{FF2B5EF4-FFF2-40B4-BE49-F238E27FC236}">
                <a16:creationId xmlns:a16="http://schemas.microsoft.com/office/drawing/2014/main" id="{548CFA14-6245-4072-A3F6-2209541B66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17600" y="1701800"/>
            <a:ext cx="1015682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610A76-D8F1-4CB4-B593-DE2E4F3C2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6400800"/>
            <a:ext cx="2741613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B87E70-A087-4EA6-BA46-D60E204559AD}" type="datetimeFigureOut">
              <a:rPr lang="cs-CZ"/>
              <a:pPr>
                <a:defRPr/>
              </a:pPr>
              <a:t>09.11.2020</a:t>
            </a:fld>
            <a:endParaRPr lang="cs-CZ" dirty="0"/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825AA897-CA63-4B83-A553-6A36B43C7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8425" y="6400800"/>
            <a:ext cx="6215063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defTabSz="121898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FAA201-C043-409D-B003-72B524A72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7938" y="6400800"/>
            <a:ext cx="1106487" cy="320675"/>
          </a:xfrm>
          <a:prstGeom prst="rect">
            <a:avLst/>
          </a:prstGeom>
        </p:spPr>
        <p:txBody>
          <a:bodyPr vert="horz" wrap="square" lIns="121899" tIns="60949" rIns="121899" bIns="6094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7F7F7F"/>
                </a:solidFill>
              </a:defRPr>
            </a:lvl1pPr>
          </a:lstStyle>
          <a:p>
            <a:fld id="{2E633514-32A3-4738-A5B5-C1402D44E29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17" r:id="rId2"/>
    <p:sldLayoutId id="2147484124" r:id="rId3"/>
    <p:sldLayoutId id="2147484118" r:id="rId4"/>
    <p:sldLayoutId id="2147484119" r:id="rId5"/>
    <p:sldLayoutId id="2147484120" r:id="rId6"/>
    <p:sldLayoutId id="2147484125" r:id="rId7"/>
    <p:sldLayoutId id="2147484126" r:id="rId8"/>
    <p:sldLayoutId id="2147484127" r:id="rId9"/>
    <p:sldLayoutId id="2147484121" r:id="rId10"/>
    <p:sldLayoutId id="2147484122" r:id="rId11"/>
  </p:sldLayoutIdLst>
  <p:transition spd="med">
    <p:fade/>
  </p:transition>
  <p:txStyles>
    <p:titleStyle>
      <a:lvl1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2pPr>
      <a:lvl3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3pPr>
      <a:lvl4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4pPr>
      <a:lvl5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5pPr>
      <a:lvl6pPr marL="4572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6pPr>
      <a:lvl7pPr marL="9144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7pPr>
      <a:lvl8pPr marL="13716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8pPr>
      <a:lvl9pPr marL="18288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303213" indent="-303213" algn="l" defTabSz="1217613" rtl="0" eaLnBrk="0" fontAlgn="base" hangingPunct="0">
        <a:lnSpc>
          <a:spcPct val="95000"/>
        </a:lnSpc>
        <a:spcBef>
          <a:spcPts val="1863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anose="020B0502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288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anose="020B0502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84325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anose="020B0502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09775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anose="020B0502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e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ED0397A5-A49F-490B-A8E4-E40344B9E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3363" y="671513"/>
            <a:ext cx="8064500" cy="1787525"/>
          </a:xfrm>
        </p:spPr>
        <p:txBody>
          <a:bodyPr/>
          <a:lstStyle/>
          <a:p>
            <a:r>
              <a:rPr lang="en-GB" altLang="en-US" sz="3600" b="1"/>
              <a:t>Historická a stratigrafická geologie</a:t>
            </a:r>
            <a:endParaRPr lang="en-GB" altLang="en-US" sz="3600"/>
          </a:p>
        </p:txBody>
      </p:sp>
      <p:sp>
        <p:nvSpPr>
          <p:cNvPr id="9219" name="Podnadpis 2">
            <a:extLst>
              <a:ext uri="{FF2B5EF4-FFF2-40B4-BE49-F238E27FC236}">
                <a16:creationId xmlns:a16="http://schemas.microsoft.com/office/drawing/2014/main" id="{4BD52065-8496-493B-8634-261B3E14E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9725" y="2708275"/>
            <a:ext cx="7345363" cy="24193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en-US" sz="2500" b="1"/>
              <a:t>Mesozoikum v České republice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2">
            <a:extLst>
              <a:ext uri="{FF2B5EF4-FFF2-40B4-BE49-F238E27FC236}">
                <a16:creationId xmlns:a16="http://schemas.microsoft.com/office/drawing/2014/main" id="{FB7B4F2B-ECF9-4195-BA80-ABFDAA81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Pozdní jura</a:t>
            </a:r>
          </a:p>
        </p:txBody>
      </p:sp>
      <p:pic>
        <p:nvPicPr>
          <p:cNvPr id="18435" name="Obrázek 1">
            <a:extLst>
              <a:ext uri="{FF2B5EF4-FFF2-40B4-BE49-F238E27FC236}">
                <a16:creationId xmlns:a16="http://schemas.microsoft.com/office/drawing/2014/main" id="{63CFB8FB-6030-4AA7-9F1D-D65964922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12188825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9F1E3AB-7EF3-42E1-946C-D2AD085283F5}"/>
              </a:ext>
            </a:extLst>
          </p:cNvPr>
          <p:cNvSpPr txBox="1"/>
          <p:nvPr/>
        </p:nvSpPr>
        <p:spPr>
          <a:xfrm>
            <a:off x="247650" y="3082925"/>
            <a:ext cx="2816225" cy="67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40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Pacifik</a:t>
            </a:r>
            <a:endParaRPr lang="en-GB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E37B999-F0B0-4D19-A5F9-FE062FE00B29}"/>
              </a:ext>
            </a:extLst>
          </p:cNvPr>
          <p:cNvSpPr txBox="1"/>
          <p:nvPr/>
        </p:nvSpPr>
        <p:spPr>
          <a:xfrm>
            <a:off x="8181975" y="4076700"/>
            <a:ext cx="2816225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4000" b="1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Tethys</a:t>
            </a:r>
            <a:endParaRPr lang="en-GB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438" name="TextovéPole 8">
            <a:extLst>
              <a:ext uri="{FF2B5EF4-FFF2-40B4-BE49-F238E27FC236}">
                <a16:creationId xmlns:a16="http://schemas.microsoft.com/office/drawing/2014/main" id="{1A051F3F-A668-474D-A177-6BFB1C2CC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575" y="3810000"/>
            <a:ext cx="32416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4000" b="1">
                <a:solidFill>
                  <a:schemeClr val="tx2"/>
                </a:solidFill>
              </a:rPr>
              <a:t>Gondwana</a:t>
            </a:r>
            <a:endParaRPr lang="en-GB" altLang="en-US" sz="4000" b="1">
              <a:solidFill>
                <a:schemeClr val="tx2"/>
              </a:solidFill>
            </a:endParaRPr>
          </a:p>
        </p:txBody>
      </p:sp>
      <p:sp>
        <p:nvSpPr>
          <p:cNvPr id="18439" name="TextovéPole 9">
            <a:extLst>
              <a:ext uri="{FF2B5EF4-FFF2-40B4-BE49-F238E27FC236}">
                <a16:creationId xmlns:a16="http://schemas.microsoft.com/office/drawing/2014/main" id="{99540057-0787-42C5-9C93-56A322A90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8" y="1377950"/>
            <a:ext cx="32400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4000" b="1">
                <a:solidFill>
                  <a:schemeClr val="tx2"/>
                </a:solidFill>
              </a:rPr>
              <a:t>Laurasie</a:t>
            </a:r>
            <a:endParaRPr lang="en-GB" altLang="en-US" sz="4000" b="1">
              <a:solidFill>
                <a:schemeClr val="tx2"/>
              </a:solidFill>
            </a:endParaRPr>
          </a:p>
        </p:txBody>
      </p:sp>
      <p:sp>
        <p:nvSpPr>
          <p:cNvPr id="18440" name="TextovéPole 10">
            <a:extLst>
              <a:ext uri="{FF2B5EF4-FFF2-40B4-BE49-F238E27FC236}">
                <a16:creationId xmlns:a16="http://schemas.microsoft.com/office/drawing/2014/main" id="{B40A19CA-AC29-47A3-9D24-5A8691746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5905500"/>
            <a:ext cx="32400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4000" b="1">
                <a:solidFill>
                  <a:schemeClr val="tx2"/>
                </a:solidFill>
              </a:rPr>
              <a:t>An+Au+In</a:t>
            </a:r>
            <a:endParaRPr lang="en-GB" altLang="en-US" sz="4000" b="1">
              <a:solidFill>
                <a:schemeClr val="tx2"/>
              </a:solidFill>
            </a:endParaRPr>
          </a:p>
        </p:txBody>
      </p:sp>
      <p:sp>
        <p:nvSpPr>
          <p:cNvPr id="18441" name="TextovéPole 11">
            <a:extLst>
              <a:ext uri="{FF2B5EF4-FFF2-40B4-BE49-F238E27FC236}">
                <a16:creationId xmlns:a16="http://schemas.microsoft.com/office/drawing/2014/main" id="{A92B7F29-F0D7-44AE-8E0B-DCD99DB2D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7163" y="2830513"/>
            <a:ext cx="32400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2000" b="1">
                <a:solidFill>
                  <a:schemeClr val="tx2"/>
                </a:solidFill>
              </a:rPr>
              <a:t>J. Čína</a:t>
            </a:r>
            <a:endParaRPr lang="en-GB" altLang="en-US" sz="2000" b="1">
              <a:solidFill>
                <a:schemeClr val="tx2"/>
              </a:solidFill>
            </a:endParaRPr>
          </a:p>
        </p:txBody>
      </p:sp>
      <p:sp>
        <p:nvSpPr>
          <p:cNvPr id="18442" name="TextovéPole 12">
            <a:extLst>
              <a:ext uri="{FF2B5EF4-FFF2-40B4-BE49-F238E27FC236}">
                <a16:creationId xmlns:a16="http://schemas.microsoft.com/office/drawing/2014/main" id="{7AD04522-4126-43B8-AC4A-B7A04935A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7163" y="1897063"/>
            <a:ext cx="32400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2000" b="1">
                <a:solidFill>
                  <a:schemeClr val="tx2"/>
                </a:solidFill>
              </a:rPr>
              <a:t>S. Čína</a:t>
            </a:r>
            <a:endParaRPr lang="en-GB" altLang="en-US" sz="2000" b="1">
              <a:solidFill>
                <a:schemeClr val="tx2"/>
              </a:solidFill>
            </a:endParaRPr>
          </a:p>
        </p:txBody>
      </p:sp>
      <p:sp>
        <p:nvSpPr>
          <p:cNvPr id="18443" name="TextovéPole 13">
            <a:extLst>
              <a:ext uri="{FF2B5EF4-FFF2-40B4-BE49-F238E27FC236}">
                <a16:creationId xmlns:a16="http://schemas.microsoft.com/office/drawing/2014/main" id="{37253EA0-FA70-4761-A50B-9CFD1304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300" y="1208088"/>
            <a:ext cx="32400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2000" b="1">
                <a:solidFill>
                  <a:schemeClr val="tx2"/>
                </a:solidFill>
              </a:rPr>
              <a:t>Siberia</a:t>
            </a:r>
            <a:endParaRPr lang="en-GB" altLang="en-US" sz="2000" b="1">
              <a:solidFill>
                <a:schemeClr val="tx2"/>
              </a:solidFill>
            </a:endParaRPr>
          </a:p>
        </p:txBody>
      </p:sp>
      <p:sp>
        <p:nvSpPr>
          <p:cNvPr id="18444" name="TextovéPole 14">
            <a:extLst>
              <a:ext uri="{FF2B5EF4-FFF2-40B4-BE49-F238E27FC236}">
                <a16:creationId xmlns:a16="http://schemas.microsoft.com/office/drawing/2014/main" id="{E4FC368D-A824-441B-8F12-6D61BF778DE5}"/>
              </a:ext>
            </a:extLst>
          </p:cNvPr>
          <p:cNvSpPr txBox="1">
            <a:spLocks noChangeArrowheads="1"/>
          </p:cNvSpPr>
          <p:nvPr/>
        </p:nvSpPr>
        <p:spPr bwMode="auto">
          <a:xfrm rot="-2284221">
            <a:off x="4403725" y="2266950"/>
            <a:ext cx="2816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3000" b="1">
                <a:solidFill>
                  <a:schemeClr val="bg1"/>
                </a:solidFill>
              </a:rPr>
              <a:t>S. Atlantik</a:t>
            </a:r>
            <a:endParaRPr lang="en-GB" altLang="en-US" sz="3000" b="1">
              <a:solidFill>
                <a:schemeClr val="bg1"/>
              </a:solidFill>
            </a:endParaRPr>
          </a:p>
        </p:txBody>
      </p:sp>
      <p:sp>
        <p:nvSpPr>
          <p:cNvPr id="18445" name="TextovéPole 15">
            <a:extLst>
              <a:ext uri="{FF2B5EF4-FFF2-40B4-BE49-F238E27FC236}">
                <a16:creationId xmlns:a16="http://schemas.microsoft.com/office/drawing/2014/main" id="{F8C455C6-88AA-41F3-975F-3C501E0DB023}"/>
              </a:ext>
            </a:extLst>
          </p:cNvPr>
          <p:cNvSpPr txBox="1">
            <a:spLocks noChangeArrowheads="1"/>
          </p:cNvSpPr>
          <p:nvPr/>
        </p:nvSpPr>
        <p:spPr bwMode="auto">
          <a:xfrm rot="-2284221">
            <a:off x="5294313" y="4605338"/>
            <a:ext cx="35226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3000" b="1">
                <a:solidFill>
                  <a:schemeClr val="bg1"/>
                </a:solidFill>
              </a:rPr>
              <a:t>Indický oceán</a:t>
            </a:r>
            <a:endParaRPr lang="en-GB" altLang="en-US" sz="3000" b="1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1102F8D-9F1D-4C92-8AED-4D1AD9839011}"/>
              </a:ext>
            </a:extLst>
          </p:cNvPr>
          <p:cNvSpPr txBox="1"/>
          <p:nvPr/>
        </p:nvSpPr>
        <p:spPr>
          <a:xfrm>
            <a:off x="2100263" y="4287838"/>
            <a:ext cx="3270250" cy="67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4000" b="1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Panthalassa</a:t>
            </a:r>
            <a:endParaRPr lang="en-GB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>
            <a:extLst>
              <a:ext uri="{FF2B5EF4-FFF2-40B4-BE49-F238E27FC236}">
                <a16:creationId xmlns:a16="http://schemas.microsoft.com/office/drawing/2014/main" id="{DD07D479-D00A-4F6F-91DA-806511304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107950"/>
            <a:ext cx="9794875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12">
            <a:extLst>
              <a:ext uri="{FF2B5EF4-FFF2-40B4-BE49-F238E27FC236}">
                <a16:creationId xmlns:a16="http://schemas.microsoft.com/office/drawing/2014/main" id="{382D7AF6-C06B-43B2-9181-03203D00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Pozdní jura</a:t>
            </a:r>
          </a:p>
        </p:txBody>
      </p:sp>
      <p:pic>
        <p:nvPicPr>
          <p:cNvPr id="19460" name="Obrázek 3">
            <a:extLst>
              <a:ext uri="{FF2B5EF4-FFF2-40B4-BE49-F238E27FC236}">
                <a16:creationId xmlns:a16="http://schemas.microsoft.com/office/drawing/2014/main" id="{2880A896-636D-47D1-8EC9-73FD7105F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825500"/>
            <a:ext cx="3595688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Zástupný symbol pro obsah 2">
            <a:extLst>
              <a:ext uri="{FF2B5EF4-FFF2-40B4-BE49-F238E27FC236}">
                <a16:creationId xmlns:a16="http://schemas.microsoft.com/office/drawing/2014/main" id="{2A463651-9925-4259-B817-4E71C61FB6F1}"/>
              </a:ext>
            </a:extLst>
          </p:cNvPr>
          <p:cNvSpPr txBox="1">
            <a:spLocks/>
          </p:cNvSpPr>
          <p:nvPr/>
        </p:nvSpPr>
        <p:spPr bwMode="auto">
          <a:xfrm>
            <a:off x="-98425" y="4918075"/>
            <a:ext cx="6337300" cy="1944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>
                <a:solidFill>
                  <a:srgbClr val="286D7F"/>
                </a:solidFill>
                <a:latin typeface="Cambria" panose="02040503050406030204" pitchFamily="18" charset="0"/>
              </a:rPr>
              <a:t>Klima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celkově teplé a vlhké klima (green-house režim)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střední jura chladnější ráz, ale bez polárních ledovců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na závěr jury ochlazení (?tillity)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>
            <a:extLst>
              <a:ext uri="{FF2B5EF4-FFF2-40B4-BE49-F238E27FC236}">
                <a16:creationId xmlns:a16="http://schemas.microsoft.com/office/drawing/2014/main" id="{133C3398-B6F8-4B56-B065-65BD56856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403225"/>
            <a:ext cx="9547225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Nadpis 12">
            <a:extLst>
              <a:ext uri="{FF2B5EF4-FFF2-40B4-BE49-F238E27FC236}">
                <a16:creationId xmlns:a16="http://schemas.microsoft.com/office/drawing/2014/main" id="{6B03BC73-1EE4-46E2-8345-0CE75B97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Raná křída</a:t>
            </a:r>
          </a:p>
        </p:txBody>
      </p:sp>
      <p:pic>
        <p:nvPicPr>
          <p:cNvPr id="20484" name="Obrázek 3">
            <a:extLst>
              <a:ext uri="{FF2B5EF4-FFF2-40B4-BE49-F238E27FC236}">
                <a16:creationId xmlns:a16="http://schemas.microsoft.com/office/drawing/2014/main" id="{9808AD59-C8C5-4CCF-9C03-D94A47819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825500"/>
            <a:ext cx="3595688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Zástupný symbol pro obsah 2">
            <a:extLst>
              <a:ext uri="{FF2B5EF4-FFF2-40B4-BE49-F238E27FC236}">
                <a16:creationId xmlns:a16="http://schemas.microsoft.com/office/drawing/2014/main" id="{95659392-63CB-4FC7-8E04-512A437B724F}"/>
              </a:ext>
            </a:extLst>
          </p:cNvPr>
          <p:cNvSpPr txBox="1">
            <a:spLocks/>
          </p:cNvSpPr>
          <p:nvPr/>
        </p:nvSpPr>
        <p:spPr bwMode="auto">
          <a:xfrm>
            <a:off x="-98276" y="5467350"/>
            <a:ext cx="6337301" cy="1390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 dirty="0">
                <a:solidFill>
                  <a:srgbClr val="286D7F"/>
                </a:solidFill>
                <a:latin typeface="Cambria" panose="02040503050406030204" pitchFamily="18" charset="0"/>
              </a:rPr>
              <a:t>Klima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ochlazení na hranici jura/křída</a:t>
            </a:r>
            <a:b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přetrvává do spodní křídy  - předpokládáno drobné polární zalednění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2">
            <a:extLst>
              <a:ext uri="{FF2B5EF4-FFF2-40B4-BE49-F238E27FC236}">
                <a16:creationId xmlns:a16="http://schemas.microsoft.com/office/drawing/2014/main" id="{D2324DC0-E126-46FA-8CF7-C9738E59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-61913"/>
            <a:ext cx="11449050" cy="742951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Pozdní křída</a:t>
            </a:r>
          </a:p>
        </p:txBody>
      </p:sp>
      <p:pic>
        <p:nvPicPr>
          <p:cNvPr id="21507" name="Obrázek 2">
            <a:extLst>
              <a:ext uri="{FF2B5EF4-FFF2-40B4-BE49-F238E27FC236}">
                <a16:creationId xmlns:a16="http://schemas.microsoft.com/office/drawing/2014/main" id="{E4D40D21-424B-40D5-BC3D-4D1CB3192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754063"/>
            <a:ext cx="12207875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ovéPole 4">
            <a:extLst>
              <a:ext uri="{FF2B5EF4-FFF2-40B4-BE49-F238E27FC236}">
                <a16:creationId xmlns:a16="http://schemas.microsoft.com/office/drawing/2014/main" id="{A0BC85A9-B532-487E-AB27-99C8FFDC9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776288"/>
            <a:ext cx="20018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>
                <a:solidFill>
                  <a:schemeClr val="bg1"/>
                </a:solidFill>
              </a:rPr>
              <a:t>pozdní křída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BB7617-BDF6-4FD0-B258-8A5A04B2EC39}"/>
              </a:ext>
            </a:extLst>
          </p:cNvPr>
          <p:cNvSpPr txBox="1"/>
          <p:nvPr/>
        </p:nvSpPr>
        <p:spPr>
          <a:xfrm>
            <a:off x="1384300" y="3575050"/>
            <a:ext cx="2816225" cy="67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40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Pacifik</a:t>
            </a:r>
            <a:endParaRPr lang="en-GB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C41C615-923E-4389-A131-7D85DD4F9FAF}"/>
              </a:ext>
            </a:extLst>
          </p:cNvPr>
          <p:cNvSpPr txBox="1"/>
          <p:nvPr/>
        </p:nvSpPr>
        <p:spPr>
          <a:xfrm>
            <a:off x="7762875" y="3592513"/>
            <a:ext cx="2816225" cy="67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4000" b="1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Tethys</a:t>
            </a:r>
            <a:endParaRPr lang="en-GB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511" name="TextovéPole 9">
            <a:extLst>
              <a:ext uri="{FF2B5EF4-FFF2-40B4-BE49-F238E27FC236}">
                <a16:creationId xmlns:a16="http://schemas.microsoft.com/office/drawing/2014/main" id="{AD6C34AD-15BE-4F82-AA92-867AB389AD7F}"/>
              </a:ext>
            </a:extLst>
          </p:cNvPr>
          <p:cNvSpPr txBox="1">
            <a:spLocks noChangeArrowheads="1"/>
          </p:cNvSpPr>
          <p:nvPr/>
        </p:nvSpPr>
        <p:spPr bwMode="auto">
          <a:xfrm rot="-2284221">
            <a:off x="4403725" y="2266950"/>
            <a:ext cx="2816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3000" b="1">
                <a:solidFill>
                  <a:schemeClr val="bg1"/>
                </a:solidFill>
              </a:rPr>
              <a:t>S. Atlantik</a:t>
            </a:r>
            <a:endParaRPr lang="en-GB" altLang="en-US" sz="3000" b="1">
              <a:solidFill>
                <a:schemeClr val="bg1"/>
              </a:solidFill>
            </a:endParaRPr>
          </a:p>
        </p:txBody>
      </p:sp>
      <p:sp>
        <p:nvSpPr>
          <p:cNvPr id="21512" name="TextovéPole 10">
            <a:extLst>
              <a:ext uri="{FF2B5EF4-FFF2-40B4-BE49-F238E27FC236}">
                <a16:creationId xmlns:a16="http://schemas.microsoft.com/office/drawing/2014/main" id="{8F27F8C9-217C-4C37-8B9A-377A69F45B62}"/>
              </a:ext>
            </a:extLst>
          </p:cNvPr>
          <p:cNvSpPr txBox="1">
            <a:spLocks noChangeArrowheads="1"/>
          </p:cNvSpPr>
          <p:nvPr/>
        </p:nvSpPr>
        <p:spPr bwMode="auto">
          <a:xfrm rot="-3068265">
            <a:off x="5380831" y="4844257"/>
            <a:ext cx="342582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3000" b="1">
                <a:solidFill>
                  <a:schemeClr val="bg1"/>
                </a:solidFill>
              </a:rPr>
              <a:t>Indický oceán</a:t>
            </a:r>
            <a:endParaRPr lang="en-GB" altLang="en-US" sz="3000" b="1">
              <a:solidFill>
                <a:schemeClr val="bg1"/>
              </a:solidFill>
            </a:endParaRPr>
          </a:p>
        </p:txBody>
      </p:sp>
      <p:sp>
        <p:nvSpPr>
          <p:cNvPr id="21513" name="TextovéPole 11">
            <a:extLst>
              <a:ext uri="{FF2B5EF4-FFF2-40B4-BE49-F238E27FC236}">
                <a16:creationId xmlns:a16="http://schemas.microsoft.com/office/drawing/2014/main" id="{50AD41F6-B8A9-4372-A0FD-DC73A16FB27E}"/>
              </a:ext>
            </a:extLst>
          </p:cNvPr>
          <p:cNvSpPr txBox="1">
            <a:spLocks noChangeArrowheads="1"/>
          </p:cNvSpPr>
          <p:nvPr/>
        </p:nvSpPr>
        <p:spPr bwMode="auto">
          <a:xfrm rot="-4278187">
            <a:off x="4403725" y="4514850"/>
            <a:ext cx="2816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3000" b="1">
                <a:solidFill>
                  <a:schemeClr val="bg1"/>
                </a:solidFill>
              </a:rPr>
              <a:t>J. Atlantik</a:t>
            </a:r>
            <a:endParaRPr lang="en-GB" altLang="en-US" sz="3000" b="1">
              <a:solidFill>
                <a:schemeClr val="bg1"/>
              </a:solidFill>
            </a:endParaRPr>
          </a:p>
        </p:txBody>
      </p:sp>
      <p:sp>
        <p:nvSpPr>
          <p:cNvPr id="21514" name="TextovéPole 12">
            <a:extLst>
              <a:ext uri="{FF2B5EF4-FFF2-40B4-BE49-F238E27FC236}">
                <a16:creationId xmlns:a16="http://schemas.microsoft.com/office/drawing/2014/main" id="{FC29A10D-E44E-4D6E-90B4-B6F37982E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263" y="681038"/>
            <a:ext cx="55578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3000" b="1">
                <a:solidFill>
                  <a:schemeClr val="bg1"/>
                </a:solidFill>
              </a:rPr>
              <a:t>Severní oceán = Boreál</a:t>
            </a:r>
            <a:endParaRPr lang="en-GB" altLang="en-US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2">
            <a:extLst>
              <a:ext uri="{FF2B5EF4-FFF2-40B4-BE49-F238E27FC236}">
                <a16:creationId xmlns:a16="http://schemas.microsoft.com/office/drawing/2014/main" id="{B0D5AB79-296B-436C-BF50-3F1F5C752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796925"/>
            <a:ext cx="8758237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Nadpis 12">
            <a:extLst>
              <a:ext uri="{FF2B5EF4-FFF2-40B4-BE49-F238E27FC236}">
                <a16:creationId xmlns:a16="http://schemas.microsoft.com/office/drawing/2014/main" id="{010F0B6A-43DE-4B29-B2BE-72019FF1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Pozdní křída</a:t>
            </a:r>
          </a:p>
        </p:txBody>
      </p:sp>
      <p:pic>
        <p:nvPicPr>
          <p:cNvPr id="22532" name="Obrázek 3">
            <a:extLst>
              <a:ext uri="{FF2B5EF4-FFF2-40B4-BE49-F238E27FC236}">
                <a16:creationId xmlns:a16="http://schemas.microsoft.com/office/drawing/2014/main" id="{08277A53-1FE8-42DC-B0F9-A74EE5AC9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825500"/>
            <a:ext cx="3595688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Zástupný symbol pro obsah 2">
            <a:extLst>
              <a:ext uri="{FF2B5EF4-FFF2-40B4-BE49-F238E27FC236}">
                <a16:creationId xmlns:a16="http://schemas.microsoft.com/office/drawing/2014/main" id="{8DDC2C58-3081-4852-BDAB-66680BE86511}"/>
              </a:ext>
            </a:extLst>
          </p:cNvPr>
          <p:cNvSpPr txBox="1">
            <a:spLocks/>
          </p:cNvSpPr>
          <p:nvPr/>
        </p:nvSpPr>
        <p:spPr bwMode="auto">
          <a:xfrm>
            <a:off x="-98425" y="4918075"/>
            <a:ext cx="6337300" cy="1944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>
                <a:solidFill>
                  <a:srgbClr val="286D7F"/>
                </a:solidFill>
                <a:latin typeface="Cambria" panose="02040503050406030204" pitchFamily="18" charset="0"/>
              </a:rPr>
              <a:t>Klima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Celkově teplé a vlhké klima (green-house režim)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od spodní křídy výrazný nárůst teplot (bez polárních ledovců)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na konci křídy postupné ochlazování 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drastické klimatické výkyvy na hranici K/T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sah 2">
            <a:extLst>
              <a:ext uri="{FF2B5EF4-FFF2-40B4-BE49-F238E27FC236}">
                <a16:creationId xmlns:a16="http://schemas.microsoft.com/office/drawing/2014/main" id="{4527A6A6-7459-4CFA-9E61-913205549B56}"/>
              </a:ext>
            </a:extLst>
          </p:cNvPr>
          <p:cNvSpPr txBox="1">
            <a:spLocks/>
          </p:cNvSpPr>
          <p:nvPr/>
        </p:nvSpPr>
        <p:spPr bwMode="auto">
          <a:xfrm>
            <a:off x="622300" y="295275"/>
            <a:ext cx="10585450" cy="973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Green-house klimatický režim - nízký teplotní gradient mezi rovníkem a póly </a:t>
            </a: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vedl ke zpomalení globálního atmosférického i oceánské proudění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sz="240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23555" name="Obrázek 1">
            <a:extLst>
              <a:ext uri="{FF2B5EF4-FFF2-40B4-BE49-F238E27FC236}">
                <a16:creationId xmlns:a16="http://schemas.microsoft.com/office/drawing/2014/main" id="{A0EA49D3-0D4B-4C7D-AECF-DDA0FE1F9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1412875"/>
            <a:ext cx="82804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300AF310-72DE-4BD5-9B71-5FB3AE1EE15B}"/>
              </a:ext>
            </a:extLst>
          </p:cNvPr>
          <p:cNvSpPr txBox="1">
            <a:spLocks/>
          </p:cNvSpPr>
          <p:nvPr/>
        </p:nvSpPr>
        <p:spPr bwMode="auto">
          <a:xfrm>
            <a:off x="261938" y="404812"/>
            <a:ext cx="11664950" cy="25921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  <a:t>v </a:t>
            </a:r>
            <a:r>
              <a:rPr lang="cs-CZ" altLang="en-US" sz="2000" dirty="0" err="1">
                <a:solidFill>
                  <a:srgbClr val="286D7F"/>
                </a:solidFill>
                <a:latin typeface="Cambria" panose="02040503050406030204" pitchFamily="18" charset="0"/>
              </a:rPr>
              <a:t>kříde</a:t>
            </a:r>
            <a: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  <a:t> vrcholí rozpad zbytků Pangey a s ním dochází k výrazné extenzi oceánů (vytláčení vody) a vulkanizmu</a:t>
            </a:r>
          </a:p>
          <a:p>
            <a:pPr marL="44450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  <a:defRPr/>
            </a:pPr>
            <a: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  <a:t>+ klimatický green house režim </a:t>
            </a:r>
          </a:p>
          <a:p>
            <a:pPr marL="44450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  <a:defRPr/>
            </a:pPr>
            <a: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  <a:t>= vysoká hladina oceánů, </a:t>
            </a:r>
            <a:r>
              <a:rPr lang="cs-CZ" altLang="en-US" sz="2000" dirty="0" err="1">
                <a:solidFill>
                  <a:srgbClr val="286D7F"/>
                </a:solidFill>
                <a:latin typeface="Cambria" panose="02040503050406030204" pitchFamily="18" charset="0"/>
              </a:rPr>
              <a:t>epeirická</a:t>
            </a:r>
            <a: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  <a:t> moře, široké rozšíření pelagických facií</a:t>
            </a:r>
            <a:br>
              <a:rPr lang="cs-CZ" altLang="en-US" sz="2000" b="1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 b="1" dirty="0">
                <a:solidFill>
                  <a:srgbClr val="286D7F"/>
                </a:solidFill>
                <a:latin typeface="Cambria" panose="02040503050406030204" pitchFamily="18" charset="0"/>
              </a:rPr>
              <a:t>		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2000" b="1" dirty="0">
                <a:solidFill>
                  <a:srgbClr val="286D7F"/>
                </a:solidFill>
                <a:latin typeface="Cambria" panose="02040503050406030204" pitchFamily="18" charset="0"/>
              </a:rPr>
              <a:t>-</a:t>
            </a:r>
            <a:r>
              <a:rPr lang="cs-CZ" altLang="en-US" sz="2000" b="1" dirty="0" err="1">
                <a:solidFill>
                  <a:srgbClr val="286D7F"/>
                </a:solidFill>
                <a:latin typeface="Cambria" panose="02040503050406030204" pitchFamily="18" charset="0"/>
              </a:rPr>
              <a:t>cenomanská</a:t>
            </a:r>
            <a:r>
              <a:rPr lang="cs-CZ" altLang="en-US" sz="2000" b="1" dirty="0">
                <a:solidFill>
                  <a:srgbClr val="286D7F"/>
                </a:solidFill>
                <a:latin typeface="Cambria" panose="02040503050406030204" pitchFamily="18" charset="0"/>
              </a:rPr>
              <a:t> transgrese (růst hladiny až o 200 m)</a:t>
            </a: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24579" name="Obrázek 1">
            <a:extLst>
              <a:ext uri="{FF2B5EF4-FFF2-40B4-BE49-F238E27FC236}">
                <a16:creationId xmlns:a16="http://schemas.microsoft.com/office/drawing/2014/main" id="{41F129E0-D2C2-456B-A537-98D6B3F8C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522538"/>
            <a:ext cx="85931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Obdélník 2">
            <a:extLst>
              <a:ext uri="{FF2B5EF4-FFF2-40B4-BE49-F238E27FC236}">
                <a16:creationId xmlns:a16="http://schemas.microsoft.com/office/drawing/2014/main" id="{CA47D3A7-211C-4D06-B225-7AEAFC292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775" y="6540500"/>
            <a:ext cx="609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http://</a:t>
            </a:r>
            <a:r>
              <a:rPr lang="cs-CZ" altLang="cs-CZ" sz="1400"/>
              <a:t>file.scirp.org/Html/3-2801043_58675.htm</a:t>
            </a:r>
            <a:endParaRPr lang="cs-CZ" altLang="cs-CZ" sz="1800"/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sah 2">
            <a:extLst>
              <a:ext uri="{FF2B5EF4-FFF2-40B4-BE49-F238E27FC236}">
                <a16:creationId xmlns:a16="http://schemas.microsoft.com/office/drawing/2014/main" id="{121565A7-3CAA-48E2-942D-FE627FC539F7}"/>
              </a:ext>
            </a:extLst>
          </p:cNvPr>
          <p:cNvSpPr txBox="1">
            <a:spLocks/>
          </p:cNvSpPr>
          <p:nvPr/>
        </p:nvSpPr>
        <p:spPr bwMode="auto">
          <a:xfrm>
            <a:off x="2764631" y="207963"/>
            <a:ext cx="6659562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Základní stratigrafické rozdělení mesozoika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25604" name="Obrázek 1">
            <a:extLst>
              <a:ext uri="{FF2B5EF4-FFF2-40B4-BE49-F238E27FC236}">
                <a16:creationId xmlns:a16="http://schemas.microsoft.com/office/drawing/2014/main" id="{D38B0346-23C5-4D29-B681-067EAAF89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76288"/>
            <a:ext cx="2232025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A887003-86FF-4BF9-BCB3-FFD43093D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5661025"/>
            <a:ext cx="56165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900" b="1">
                <a:solidFill>
                  <a:schemeClr val="tx2"/>
                </a:solidFill>
              </a:rPr>
              <a:t>Keuper (pestrý slín)</a:t>
            </a:r>
          </a:p>
          <a:p>
            <a:pPr>
              <a:lnSpc>
                <a:spcPct val="95000"/>
              </a:lnSpc>
            </a:pPr>
            <a:endParaRPr lang="cs-CZ" altLang="en-US" sz="1900" b="1">
              <a:solidFill>
                <a:schemeClr val="tx2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en-US" sz="1900" b="1">
                <a:solidFill>
                  <a:schemeClr val="tx2"/>
                </a:solidFill>
              </a:rPr>
              <a:t>Muschelkalk (lasturnatý vápenec) Bundsandstein (pestrý pískovec)</a:t>
            </a:r>
            <a:endParaRPr lang="en-GB" altLang="en-US" sz="1900" b="1">
              <a:solidFill>
                <a:schemeClr val="tx2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C8F1166-2E37-4373-9821-E8947E3C8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5264150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900" i="1">
                <a:solidFill>
                  <a:schemeClr val="tx2"/>
                </a:solidFill>
              </a:rPr>
              <a:t>Platformní germánský vývoj:</a:t>
            </a:r>
            <a:endParaRPr lang="en-GB" altLang="en-US" sz="1900" i="1">
              <a:solidFill>
                <a:schemeClr val="tx2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BFA5806-3F00-4F89-9A49-E279D8CC0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638" y="3689350"/>
            <a:ext cx="56165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900" b="1">
                <a:solidFill>
                  <a:schemeClr val="tx2"/>
                </a:solidFill>
              </a:rPr>
              <a:t>Bílá / malm</a:t>
            </a:r>
          </a:p>
          <a:p>
            <a:pPr>
              <a:lnSpc>
                <a:spcPct val="95000"/>
              </a:lnSpc>
            </a:pPr>
            <a:r>
              <a:rPr lang="cs-CZ" altLang="en-US" sz="1900" b="1">
                <a:solidFill>
                  <a:schemeClr val="tx2"/>
                </a:solidFill>
              </a:rPr>
              <a:t>Hnědá / dogger</a:t>
            </a:r>
          </a:p>
          <a:p>
            <a:pPr>
              <a:lnSpc>
                <a:spcPct val="95000"/>
              </a:lnSpc>
            </a:pPr>
            <a:endParaRPr lang="cs-CZ" altLang="en-US" sz="1900" b="1">
              <a:solidFill>
                <a:schemeClr val="tx2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en-US" sz="1900" b="1">
                <a:solidFill>
                  <a:schemeClr val="tx2"/>
                </a:solidFill>
              </a:rPr>
              <a:t>Černá / lias</a:t>
            </a:r>
            <a:endParaRPr lang="en-GB" altLang="en-US" sz="1900" b="1">
              <a:solidFill>
                <a:schemeClr val="tx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168F6BF-DBB5-4737-961E-729EA33A1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638" y="3319463"/>
            <a:ext cx="561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900" i="1">
                <a:solidFill>
                  <a:schemeClr val="tx2"/>
                </a:solidFill>
              </a:rPr>
              <a:t>Německé / anglické členění</a:t>
            </a:r>
            <a:endParaRPr lang="en-GB" altLang="en-US" sz="1900" i="1">
              <a:solidFill>
                <a:schemeClr val="tx2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1FC3239-3800-46A9-812E-AF69C2413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0" y="2717800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900" b="1">
                <a:solidFill>
                  <a:schemeClr val="tx2"/>
                </a:solidFill>
              </a:rPr>
              <a:t>Neocom</a:t>
            </a:r>
            <a:endParaRPr lang="en-GB" altLang="en-US" sz="1900" b="1">
              <a:solidFill>
                <a:schemeClr val="tx2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0A9E46B-8025-47BA-9B0C-340FB0BF4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638" y="1165225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900" b="1">
                <a:solidFill>
                  <a:schemeClr val="tx2"/>
                </a:solidFill>
              </a:rPr>
              <a:t>Senon</a:t>
            </a:r>
            <a:endParaRPr lang="en-GB" altLang="en-US" sz="1900" b="1">
              <a:solidFill>
                <a:schemeClr val="tx2"/>
              </a:solidFill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28DD18F9-9655-43EE-A43A-1B6321680666}"/>
              </a:ext>
            </a:extLst>
          </p:cNvPr>
          <p:cNvCxnSpPr/>
          <p:nvPr/>
        </p:nvCxnSpPr>
        <p:spPr>
          <a:xfrm flipV="1">
            <a:off x="2387600" y="1065213"/>
            <a:ext cx="0" cy="569912"/>
          </a:xfrm>
          <a:prstGeom prst="straightConnector1">
            <a:avLst/>
          </a:prstGeom>
          <a:ln w="57150"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42B8F217-16C0-4328-8BB2-F5876C4E6E0F}"/>
              </a:ext>
            </a:extLst>
          </p:cNvPr>
          <p:cNvCxnSpPr/>
          <p:nvPr/>
        </p:nvCxnSpPr>
        <p:spPr>
          <a:xfrm flipV="1">
            <a:off x="2433638" y="2492375"/>
            <a:ext cx="0" cy="1011238"/>
          </a:xfrm>
          <a:prstGeom prst="straightConnector1">
            <a:avLst/>
          </a:prstGeom>
          <a:ln w="57150"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2">
            <a:extLst>
              <a:ext uri="{FF2B5EF4-FFF2-40B4-BE49-F238E27FC236}">
                <a16:creationId xmlns:a16="http://schemas.microsoft.com/office/drawing/2014/main" id="{2EE5E551-F5FC-4422-BCCB-CEBC01F8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08275"/>
            <a:ext cx="9217025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Platformní vývoj mesozoika v Evropě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2">
            <a:extLst>
              <a:ext uri="{FF2B5EF4-FFF2-40B4-BE49-F238E27FC236}">
                <a16:creationId xmlns:a16="http://schemas.microsoft.com/office/drawing/2014/main" id="{5C4B39AC-B7E2-45DF-94B2-7E23A550D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Trias</a:t>
            </a:r>
          </a:p>
        </p:txBody>
      </p:sp>
      <p:pic>
        <p:nvPicPr>
          <p:cNvPr id="27651" name="Obrázek 2">
            <a:extLst>
              <a:ext uri="{FF2B5EF4-FFF2-40B4-BE49-F238E27FC236}">
                <a16:creationId xmlns:a16="http://schemas.microsoft.com/office/drawing/2014/main" id="{960A237E-39D9-4392-A5EC-98198E587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2016125"/>
            <a:ext cx="122142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D96648B0-415C-45AB-BA90-E8CA26DEA6C9}"/>
              </a:ext>
            </a:extLst>
          </p:cNvPr>
          <p:cNvSpPr txBox="1">
            <a:spLocks/>
          </p:cNvSpPr>
          <p:nvPr/>
        </p:nvSpPr>
        <p:spPr bwMode="auto">
          <a:xfrm>
            <a:off x="981075" y="4652963"/>
            <a:ext cx="2376488" cy="449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19088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Century Gothic" panose="020B0502020202020204" pitchFamily="34" charset="0"/>
              <a:buNone/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Pestrý pískovec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CB783581-8C2D-4BE1-AE0E-E2766DDE451B}"/>
              </a:ext>
            </a:extLst>
          </p:cNvPr>
          <p:cNvSpPr txBox="1">
            <a:spLocks/>
          </p:cNvSpPr>
          <p:nvPr/>
        </p:nvSpPr>
        <p:spPr bwMode="auto">
          <a:xfrm>
            <a:off x="693738" y="3836988"/>
            <a:ext cx="2736850" cy="449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19088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Century Gothic" panose="020B0502020202020204" pitchFamily="34" charset="0"/>
              <a:buNone/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Lasturnatý vápenec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F842DCA2-F5E2-43B0-B47F-E80D6462F820}"/>
              </a:ext>
            </a:extLst>
          </p:cNvPr>
          <p:cNvSpPr txBox="1">
            <a:spLocks/>
          </p:cNvSpPr>
          <p:nvPr/>
        </p:nvSpPr>
        <p:spPr bwMode="auto">
          <a:xfrm>
            <a:off x="1074738" y="2852738"/>
            <a:ext cx="2190750" cy="449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19088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Century Gothic" panose="020B0502020202020204" pitchFamily="34" charset="0"/>
              <a:buNone/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Pestrý slínovec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sah 2">
            <a:extLst>
              <a:ext uri="{FF2B5EF4-FFF2-40B4-BE49-F238E27FC236}">
                <a16:creationId xmlns:a16="http://schemas.microsoft.com/office/drawing/2014/main" id="{4F25DF14-4A3D-44A4-9259-88A6F51FE130}"/>
              </a:ext>
            </a:extLst>
          </p:cNvPr>
          <p:cNvSpPr txBox="1">
            <a:spLocks/>
          </p:cNvSpPr>
          <p:nvPr/>
        </p:nvSpPr>
        <p:spPr bwMode="auto">
          <a:xfrm>
            <a:off x="539750" y="2133600"/>
            <a:ext cx="11274425" cy="57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Mesozoické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útvary vymezené </a:t>
            </a: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událostmi hromadného vymírání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endParaRPr lang="cs-CZ" altLang="en-US" b="1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Perm/trias*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Trias/jura *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Jura/křída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Křída/paleogén *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marL="44450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  <a:defRPr/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 *vymírání prvního řádu; „velká pětka“</a:t>
            </a: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10243" name="Nadpis 12">
            <a:extLst>
              <a:ext uri="{FF2B5EF4-FFF2-40B4-BE49-F238E27FC236}">
                <a16:creationId xmlns:a16="http://schemas.microsoft.com/office/drawing/2014/main" id="{A3D2243A-B6C4-45A6-8C6E-0FB3C1DAC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Biotické krize mesozoika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>
            <a:extLst>
              <a:ext uri="{FF2B5EF4-FFF2-40B4-BE49-F238E27FC236}">
                <a16:creationId xmlns:a16="http://schemas.microsoft.com/office/drawing/2014/main" id="{0B3D3614-D18D-494A-A449-BA07C231C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0"/>
            <a:ext cx="8612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EBAAE31D-2D30-42AA-9F41-112CCF934C92}"/>
              </a:ext>
            </a:extLst>
          </p:cNvPr>
          <p:cNvSpPr txBox="1">
            <a:spLocks/>
          </p:cNvSpPr>
          <p:nvPr/>
        </p:nvSpPr>
        <p:spPr bwMode="auto">
          <a:xfrm>
            <a:off x="2292350" y="1800225"/>
            <a:ext cx="2279650" cy="64611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319088" lvl="1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Century Gothic" panose="020B0502020202020204" pitchFamily="34" charset="0"/>
              <a:buNone/>
              <a:defRPr/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Germánský vývoj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0879431-7C9C-4C35-BBAB-8AB661CC75D5}"/>
              </a:ext>
            </a:extLst>
          </p:cNvPr>
          <p:cNvSpPr txBox="1">
            <a:spLocks/>
          </p:cNvSpPr>
          <p:nvPr/>
        </p:nvSpPr>
        <p:spPr bwMode="auto">
          <a:xfrm>
            <a:off x="4183063" y="5113338"/>
            <a:ext cx="2106612" cy="6445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319088" lvl="1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Century Gothic" panose="020B0502020202020204" pitchFamily="34" charset="0"/>
              <a:buNone/>
              <a:defRPr/>
            </a:pPr>
            <a:r>
              <a:rPr lang="cs-CZ" altLang="en-US" b="1" dirty="0" err="1">
                <a:solidFill>
                  <a:srgbClr val="286D7F"/>
                </a:solidFill>
                <a:latin typeface="Cambria" panose="02040503050406030204" pitchFamily="18" charset="0"/>
              </a:rPr>
              <a:t>Tethydní</a:t>
            </a: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 vývoj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DF9439E3-7655-4E2E-89F0-303CFDDAFFDB}"/>
              </a:ext>
            </a:extLst>
          </p:cNvPr>
          <p:cNvSpPr txBox="1">
            <a:spLocks/>
          </p:cNvSpPr>
          <p:nvPr/>
        </p:nvSpPr>
        <p:spPr bwMode="auto">
          <a:xfrm>
            <a:off x="3663950" y="4079875"/>
            <a:ext cx="1854200" cy="6445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319088" lvl="1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Century Gothic" panose="020B0502020202020204" pitchFamily="34" charset="0"/>
              <a:buNone/>
              <a:defRPr/>
            </a:pPr>
            <a:r>
              <a:rPr lang="cs-CZ" altLang="en-US" b="1" dirty="0" err="1">
                <a:solidFill>
                  <a:srgbClr val="286D7F"/>
                </a:solidFill>
                <a:latin typeface="Cambria" panose="02040503050406030204" pitchFamily="18" charset="0"/>
              </a:rPr>
              <a:t>Vindelický</a:t>
            </a: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 práh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sah 2">
            <a:extLst>
              <a:ext uri="{FF2B5EF4-FFF2-40B4-BE49-F238E27FC236}">
                <a16:creationId xmlns:a16="http://schemas.microsoft.com/office/drawing/2014/main" id="{E7056EA5-C180-470C-9B28-73CB31680434}"/>
              </a:ext>
            </a:extLst>
          </p:cNvPr>
          <p:cNvSpPr txBox="1">
            <a:spLocks/>
          </p:cNvSpPr>
          <p:nvPr/>
        </p:nvSpPr>
        <p:spPr bwMode="auto">
          <a:xfrm>
            <a:off x="549275" y="747713"/>
            <a:ext cx="6265863" cy="318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Spodní trias (Bundsandstein)</a:t>
            </a: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 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Na bázi mořské sedimenty (vápence s ooidy, stromatolity a „flat-pebble conglomerates“; anachronistické facie s výraznoou bakteriální činností, která převažovala po P/T vymírání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Výše pak kontinentální sedimenty (červená klastika vznikající v aridním prostředí)</a:t>
            </a:r>
          </a:p>
        </p:txBody>
      </p:sp>
      <p:sp>
        <p:nvSpPr>
          <p:cNvPr id="29699" name="Nadpis 12">
            <a:extLst>
              <a:ext uri="{FF2B5EF4-FFF2-40B4-BE49-F238E27FC236}">
                <a16:creationId xmlns:a16="http://schemas.microsoft.com/office/drawing/2014/main" id="{7388F1EB-A3C7-4FD4-A5FF-F9F12147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0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Platformní trias v Evropě</a:t>
            </a:r>
          </a:p>
        </p:txBody>
      </p:sp>
      <p:pic>
        <p:nvPicPr>
          <p:cNvPr id="29700" name="Obrázek 1">
            <a:extLst>
              <a:ext uri="{FF2B5EF4-FFF2-40B4-BE49-F238E27FC236}">
                <a16:creationId xmlns:a16="http://schemas.microsoft.com/office/drawing/2014/main" id="{CE91FC97-B01A-462A-A6C7-BCD8F0798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-104775"/>
            <a:ext cx="5222875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2">
            <a:extLst>
              <a:ext uri="{FF2B5EF4-FFF2-40B4-BE49-F238E27FC236}">
                <a16:creationId xmlns:a16="http://schemas.microsoft.com/office/drawing/2014/main" id="{B5ED0972-5576-4030-8222-3864BA10937D}"/>
              </a:ext>
            </a:extLst>
          </p:cNvPr>
          <p:cNvSpPr txBox="1">
            <a:spLocks/>
          </p:cNvSpPr>
          <p:nvPr/>
        </p:nvSpPr>
        <p:spPr bwMode="auto">
          <a:xfrm>
            <a:off x="217488" y="742950"/>
            <a:ext cx="5616575" cy="1312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Střední trias (</a:t>
            </a:r>
            <a:r>
              <a:rPr lang="cs-CZ" altLang="en-US" b="1" dirty="0" err="1">
                <a:solidFill>
                  <a:srgbClr val="286D7F"/>
                </a:solidFill>
                <a:latin typeface="Cambria" panose="02040503050406030204" pitchFamily="18" charset="0"/>
              </a:rPr>
              <a:t>Muschelkalk</a:t>
            </a: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)</a:t>
            </a:r>
            <a:b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-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období mořské transgrese </a:t>
            </a:r>
            <a:b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-tvořen karbonáty, slíny a evapority</a:t>
            </a:r>
          </a:p>
        </p:txBody>
      </p:sp>
      <p:sp>
        <p:nvSpPr>
          <p:cNvPr id="30723" name="Nadpis 12">
            <a:extLst>
              <a:ext uri="{FF2B5EF4-FFF2-40B4-BE49-F238E27FC236}">
                <a16:creationId xmlns:a16="http://schemas.microsoft.com/office/drawing/2014/main" id="{73B85824-1666-4FEC-B067-0B853EB8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0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Platformní trias v Evropě</a:t>
            </a:r>
          </a:p>
        </p:txBody>
      </p:sp>
      <p:pic>
        <p:nvPicPr>
          <p:cNvPr id="30724" name="Obrázek 2">
            <a:extLst>
              <a:ext uri="{FF2B5EF4-FFF2-40B4-BE49-F238E27FC236}">
                <a16:creationId xmlns:a16="http://schemas.microsoft.com/office/drawing/2014/main" id="{D566EAA0-013C-471B-9CAC-1EA092B60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303463"/>
            <a:ext cx="6073776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ázek 3">
            <a:extLst>
              <a:ext uri="{FF2B5EF4-FFF2-40B4-BE49-F238E27FC236}">
                <a16:creationId xmlns:a16="http://schemas.microsoft.com/office/drawing/2014/main" id="{38AB87ED-A047-47CB-AE37-E1181C9CD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0"/>
            <a:ext cx="6154737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sah 2">
            <a:extLst>
              <a:ext uri="{FF2B5EF4-FFF2-40B4-BE49-F238E27FC236}">
                <a16:creationId xmlns:a16="http://schemas.microsoft.com/office/drawing/2014/main" id="{33CF47CD-1A4F-40B2-908C-A3F5B1308C0C}"/>
              </a:ext>
            </a:extLst>
          </p:cNvPr>
          <p:cNvSpPr txBox="1">
            <a:spLocks/>
          </p:cNvSpPr>
          <p:nvPr/>
        </p:nvSpPr>
        <p:spPr bwMode="auto">
          <a:xfrm>
            <a:off x="217488" y="742950"/>
            <a:ext cx="6813550" cy="160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Svrchní trias (</a:t>
            </a:r>
            <a:r>
              <a:rPr lang="cs-CZ" altLang="en-US" b="1" dirty="0" err="1">
                <a:solidFill>
                  <a:srgbClr val="286D7F"/>
                </a:solidFill>
                <a:latin typeface="Cambria" panose="02040503050406030204" pitchFamily="18" charset="0"/>
              </a:rPr>
              <a:t>Keuper</a:t>
            </a: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)</a:t>
            </a:r>
            <a:b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-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sedimentoval v lagunárním a terestrickém prostředí po regresi středně triasového moře</a:t>
            </a:r>
            <a:b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-soubor pestře zbarvených pískovců a dolomitů, ve spodní části se vyskytují i slojky uhlí a ve svrchních anhydrity.</a:t>
            </a:r>
          </a:p>
        </p:txBody>
      </p:sp>
      <p:sp>
        <p:nvSpPr>
          <p:cNvPr id="31747" name="Nadpis 12">
            <a:extLst>
              <a:ext uri="{FF2B5EF4-FFF2-40B4-BE49-F238E27FC236}">
                <a16:creationId xmlns:a16="http://schemas.microsoft.com/office/drawing/2014/main" id="{CBFE4511-C2BF-4B80-BC92-7669C19B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0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Platformní trias v Evropě</a:t>
            </a:r>
          </a:p>
        </p:txBody>
      </p:sp>
      <p:pic>
        <p:nvPicPr>
          <p:cNvPr id="31748" name="Obrázek 1">
            <a:extLst>
              <a:ext uri="{FF2B5EF4-FFF2-40B4-BE49-F238E27FC236}">
                <a16:creationId xmlns:a16="http://schemas.microsoft.com/office/drawing/2014/main" id="{1BA7C263-0B16-4586-A6FF-87A129E65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1924050"/>
            <a:ext cx="65817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sah 2">
            <a:extLst>
              <a:ext uri="{FF2B5EF4-FFF2-40B4-BE49-F238E27FC236}">
                <a16:creationId xmlns:a16="http://schemas.microsoft.com/office/drawing/2014/main" id="{8E947EAC-36E4-4EFC-B2B6-6EF077A75DE6}"/>
              </a:ext>
            </a:extLst>
          </p:cNvPr>
          <p:cNvSpPr txBox="1">
            <a:spLocks/>
          </p:cNvSpPr>
          <p:nvPr/>
        </p:nvSpPr>
        <p:spPr bwMode="auto">
          <a:xfrm>
            <a:off x="909638" y="727075"/>
            <a:ext cx="10799762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Spodní trias (?) pouze v podkrkonošské a vnitrosudetské pánvi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bohdašínské souvrství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mocnost 70 m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Stáří nejisté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(superpozice, ichnofosilie 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z nejvyšších poloh)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32771" name="Nadpis 12">
            <a:extLst>
              <a:ext uri="{FF2B5EF4-FFF2-40B4-BE49-F238E27FC236}">
                <a16:creationId xmlns:a16="http://schemas.microsoft.com/office/drawing/2014/main" id="{B5ED341D-9CB5-47ED-9963-BD627443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0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Trias na Českém masivu</a:t>
            </a:r>
          </a:p>
        </p:txBody>
      </p:sp>
      <p:pic>
        <p:nvPicPr>
          <p:cNvPr id="32772" name="Obrázek 2">
            <a:extLst>
              <a:ext uri="{FF2B5EF4-FFF2-40B4-BE49-F238E27FC236}">
                <a16:creationId xmlns:a16="http://schemas.microsoft.com/office/drawing/2014/main" id="{1ADE6CE1-0A95-4E01-98B8-ED67845A2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1325563"/>
            <a:ext cx="7386637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62648C15-05DA-4981-8E8D-23D48C203632}"/>
              </a:ext>
            </a:extLst>
          </p:cNvPr>
          <p:cNvCxnSpPr/>
          <p:nvPr/>
        </p:nvCxnSpPr>
        <p:spPr>
          <a:xfrm flipH="1" flipV="1">
            <a:off x="10198100" y="3573463"/>
            <a:ext cx="73025" cy="576262"/>
          </a:xfrm>
          <a:prstGeom prst="straightConnector1">
            <a:avLst/>
          </a:prstGeom>
          <a:ln w="5715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A7E48308-279A-46EB-AA97-B6ED038A6C28}"/>
              </a:ext>
            </a:extLst>
          </p:cNvPr>
          <p:cNvCxnSpPr/>
          <p:nvPr/>
        </p:nvCxnSpPr>
        <p:spPr>
          <a:xfrm flipH="1" flipV="1">
            <a:off x="9478963" y="4868863"/>
            <a:ext cx="71437" cy="576262"/>
          </a:xfrm>
          <a:prstGeom prst="straightConnector1">
            <a:avLst/>
          </a:prstGeom>
          <a:ln w="5715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3C0387C-5412-4957-A921-8B93AB0F3CC7}"/>
              </a:ext>
            </a:extLst>
          </p:cNvPr>
          <p:cNvCxnSpPr/>
          <p:nvPr/>
        </p:nvCxnSpPr>
        <p:spPr>
          <a:xfrm flipH="1" flipV="1">
            <a:off x="10918825" y="4365625"/>
            <a:ext cx="71438" cy="576263"/>
          </a:xfrm>
          <a:prstGeom prst="straightConnector1">
            <a:avLst/>
          </a:prstGeom>
          <a:ln w="5715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sah 2">
            <a:extLst>
              <a:ext uri="{FF2B5EF4-FFF2-40B4-BE49-F238E27FC236}">
                <a16:creationId xmlns:a16="http://schemas.microsoft.com/office/drawing/2014/main" id="{9E3F7492-B167-494D-8DC1-DC1075173DC2}"/>
              </a:ext>
            </a:extLst>
          </p:cNvPr>
          <p:cNvSpPr txBox="1">
            <a:spLocks/>
          </p:cNvSpPr>
          <p:nvPr/>
        </p:nvSpPr>
        <p:spPr bwMode="auto">
          <a:xfrm>
            <a:off x="1397000" y="0"/>
            <a:ext cx="10799763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Krákorka - Devět křížů, u Červeného Kostelce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33795" name="Obrázek 1">
            <a:extLst>
              <a:ext uri="{FF2B5EF4-FFF2-40B4-BE49-F238E27FC236}">
                <a16:creationId xmlns:a16="http://schemas.microsoft.com/office/drawing/2014/main" id="{35D1F2BF-F9EB-4D14-8C8F-7B03C0D51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39738"/>
            <a:ext cx="11304587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A37FAEB-49DB-4EAE-8B31-5C54814A4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476250"/>
            <a:ext cx="4537075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Obrázek 5">
            <a:extLst>
              <a:ext uri="{FF2B5EF4-FFF2-40B4-BE49-F238E27FC236}">
                <a16:creationId xmlns:a16="http://schemas.microsoft.com/office/drawing/2014/main" id="{E3F82B19-644D-4767-9700-BB56A6FFC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52513"/>
            <a:ext cx="4662488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Obrázek 8">
            <a:extLst>
              <a:ext uri="{FF2B5EF4-FFF2-40B4-BE49-F238E27FC236}">
                <a16:creationId xmlns:a16="http://schemas.microsoft.com/office/drawing/2014/main" id="{7CC4F177-024C-4D47-9F2D-B9C851AE4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3929063"/>
            <a:ext cx="44069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ovéPole 2">
            <a:extLst>
              <a:ext uri="{FF2B5EF4-FFF2-40B4-BE49-F238E27FC236}">
                <a16:creationId xmlns:a16="http://schemas.microsoft.com/office/drawing/2014/main" id="{040D0685-5E5E-480D-9095-BFB886A8D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33338"/>
            <a:ext cx="8255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/>
              <a:t>Lakustrinní pískovce s množstvím sedimentárních textur</a:t>
            </a:r>
          </a:p>
        </p:txBody>
      </p:sp>
      <p:sp>
        <p:nvSpPr>
          <p:cNvPr id="34822" name="TextovéPole 8">
            <a:extLst>
              <a:ext uri="{FF2B5EF4-FFF2-40B4-BE49-F238E27FC236}">
                <a16:creationId xmlns:a16="http://schemas.microsoft.com/office/drawing/2014/main" id="{EB0350BD-8C30-4C4A-99B5-40B60EEE0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950" y="4295775"/>
            <a:ext cx="10906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/>
              <a:t>čeřiny</a:t>
            </a:r>
          </a:p>
        </p:txBody>
      </p:sp>
      <p:sp>
        <p:nvSpPr>
          <p:cNvPr id="34823" name="TextovéPole 9">
            <a:extLst>
              <a:ext uri="{FF2B5EF4-FFF2-40B4-BE49-F238E27FC236}">
                <a16:creationId xmlns:a16="http://schemas.microsoft.com/office/drawing/2014/main" id="{3ECCF563-3B1A-4FEE-8E17-2D606E1AC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" y="482600"/>
            <a:ext cx="470693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/>
              <a:t>(nehluboké jezero s doklady vynořování)</a:t>
            </a:r>
          </a:p>
        </p:txBody>
      </p:sp>
      <p:sp>
        <p:nvSpPr>
          <p:cNvPr id="34824" name="Obdélník 3">
            <a:extLst>
              <a:ext uri="{FF2B5EF4-FFF2-40B4-BE49-F238E27FC236}">
                <a16:creationId xmlns:a16="http://schemas.microsoft.com/office/drawing/2014/main" id="{9AD0CE3D-8022-4B09-BD7A-CC7E3D5B1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3000"/>
            <a:ext cx="2833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900"/>
              <a:t>https://www.geologie-astronomie.cz/Geologicke-a-paleontologicke-lokality/Vychodni-Cechy/_fotogalerie/Cerveny-Kostelec-lom-U-Deviti-Krizu-Krakorka-1/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>
            <a:extLst>
              <a:ext uri="{FF2B5EF4-FFF2-40B4-BE49-F238E27FC236}">
                <a16:creationId xmlns:a16="http://schemas.microsoft.com/office/drawing/2014/main" id="{470CD0C2-FB48-409C-B8BF-1EC89B2C3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1196975"/>
            <a:ext cx="7234238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Obrázek 1">
            <a:extLst>
              <a:ext uri="{FF2B5EF4-FFF2-40B4-BE49-F238E27FC236}">
                <a16:creationId xmlns:a16="http://schemas.microsoft.com/office/drawing/2014/main" id="{76377D66-65F7-490D-9477-E4055BD1E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620713"/>
            <a:ext cx="5268913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Obrázek 2">
            <a:extLst>
              <a:ext uri="{FF2B5EF4-FFF2-40B4-BE49-F238E27FC236}">
                <a16:creationId xmlns:a16="http://schemas.microsoft.com/office/drawing/2014/main" id="{22C3C8AF-C002-4706-8AA4-7EC18FD3B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208463"/>
            <a:ext cx="396716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ovéPole 6">
            <a:extLst>
              <a:ext uri="{FF2B5EF4-FFF2-40B4-BE49-F238E27FC236}">
                <a16:creationId xmlns:a16="http://schemas.microsoft.com/office/drawing/2014/main" id="{4C43899D-A467-40EE-925B-6E0B4DB1F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3500"/>
            <a:ext cx="21050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/>
              <a:t>Bahenní praskliny</a:t>
            </a:r>
          </a:p>
        </p:txBody>
      </p:sp>
      <p:sp>
        <p:nvSpPr>
          <p:cNvPr id="35846" name="Obdélník 7">
            <a:extLst>
              <a:ext uri="{FF2B5EF4-FFF2-40B4-BE49-F238E27FC236}">
                <a16:creationId xmlns:a16="http://schemas.microsoft.com/office/drawing/2014/main" id="{80CFB9C0-066B-4024-9DF4-5AA8E94F0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575" y="6256338"/>
            <a:ext cx="2833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900"/>
              <a:t>https://www.geologie-astronomie.cz/Geologicke-a-paleontologicke-lokality/Vychodni-Cechy/_fotogalerie/Cerveny-Kostelec-lom-U-Deviti-Krizu-Krakorka-1/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2">
            <a:extLst>
              <a:ext uri="{FF2B5EF4-FFF2-40B4-BE49-F238E27FC236}">
                <a16:creationId xmlns:a16="http://schemas.microsoft.com/office/drawing/2014/main" id="{584FC39C-23A0-4082-9929-DBCA81170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765175"/>
            <a:ext cx="89535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ovéPole 7">
            <a:extLst>
              <a:ext uri="{FF2B5EF4-FFF2-40B4-BE49-F238E27FC236}">
                <a16:creationId xmlns:a16="http://schemas.microsoft.com/office/drawing/2014/main" id="{3B74F38C-65DA-4489-A931-5EC7375F0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260350"/>
            <a:ext cx="27955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/>
              <a:t>Vtisky dešťových kapek</a:t>
            </a:r>
          </a:p>
        </p:txBody>
      </p:sp>
      <p:sp>
        <p:nvSpPr>
          <p:cNvPr id="36868" name="Obdélník 8">
            <a:extLst>
              <a:ext uri="{FF2B5EF4-FFF2-40B4-BE49-F238E27FC236}">
                <a16:creationId xmlns:a16="http://schemas.microsoft.com/office/drawing/2014/main" id="{B548C923-8399-40C7-B206-DFCDAF237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6091238"/>
            <a:ext cx="2833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900"/>
              <a:t>https://www.geologie-astronomie.cz/Geologicke-a-paleontologicke-lokality/Vychodni-Cechy/_fotogalerie/Cerveny-Kostelec-lom-U-Deviti-Krizu-Krakorka-1/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2">
            <a:extLst>
              <a:ext uri="{FF2B5EF4-FFF2-40B4-BE49-F238E27FC236}">
                <a16:creationId xmlns:a16="http://schemas.microsoft.com/office/drawing/2014/main" id="{425D9455-1CF3-4C41-B285-79B428E9C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7200900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Obrázek 1">
            <a:extLst>
              <a:ext uri="{FF2B5EF4-FFF2-40B4-BE49-F238E27FC236}">
                <a16:creationId xmlns:a16="http://schemas.microsoft.com/office/drawing/2014/main" id="{0C430769-EF91-4434-B713-4005F5E3F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3105150"/>
            <a:ext cx="3794125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Obrázek 2">
            <a:extLst>
              <a:ext uri="{FF2B5EF4-FFF2-40B4-BE49-F238E27FC236}">
                <a16:creationId xmlns:a16="http://schemas.microsoft.com/office/drawing/2014/main" id="{3E4E98C6-0483-4A84-89C9-7767F98F5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4238625"/>
            <a:ext cx="403225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Obrázek 3">
            <a:extLst>
              <a:ext uri="{FF2B5EF4-FFF2-40B4-BE49-F238E27FC236}">
                <a16:creationId xmlns:a16="http://schemas.microsoft.com/office/drawing/2014/main" id="{4902DF00-5111-4710-9D34-A8B479D35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0"/>
            <a:ext cx="4908550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ovéPole 7">
            <a:extLst>
              <a:ext uri="{FF2B5EF4-FFF2-40B4-BE49-F238E27FC236}">
                <a16:creationId xmlns:a16="http://schemas.microsoft.com/office/drawing/2014/main" id="{21FE7CCE-34A4-4060-A536-F1D598A3C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3500"/>
            <a:ext cx="589915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/>
              <a:t>Textury po úniku podložního zvodnělého sedimentu</a:t>
            </a:r>
          </a:p>
          <a:p>
            <a:pPr>
              <a:lnSpc>
                <a:spcPct val="95000"/>
              </a:lnSpc>
            </a:pPr>
            <a:r>
              <a:rPr lang="cs-CZ" altLang="cs-CZ" sz="1800"/>
              <a:t>(„písečné vulkány“)</a:t>
            </a:r>
          </a:p>
        </p:txBody>
      </p:sp>
      <p:sp>
        <p:nvSpPr>
          <p:cNvPr id="37895" name="Obdélník 8">
            <a:extLst>
              <a:ext uri="{FF2B5EF4-FFF2-40B4-BE49-F238E27FC236}">
                <a16:creationId xmlns:a16="http://schemas.microsoft.com/office/drawing/2014/main" id="{A099CD26-7A67-4185-836B-0F229CFD1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5" y="6197600"/>
            <a:ext cx="2833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900"/>
              <a:t>https://www.geologie-astronomie.cz/Geologicke-a-paleontologicke-lokality/Vychodni-Cechy/_fotogalerie/Cerveny-Kostelec-lom-U-Deviti-Krizu-Krakorka-1/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2">
            <a:extLst>
              <a:ext uri="{FF2B5EF4-FFF2-40B4-BE49-F238E27FC236}">
                <a16:creationId xmlns:a16="http://schemas.microsoft.com/office/drawing/2014/main" id="{330E6843-EC9C-4D28-B26A-6457923442ED}"/>
              </a:ext>
            </a:extLst>
          </p:cNvPr>
          <p:cNvSpPr txBox="1">
            <a:spLocks/>
          </p:cNvSpPr>
          <p:nvPr/>
        </p:nvSpPr>
        <p:spPr bwMode="auto">
          <a:xfrm>
            <a:off x="33338" y="615950"/>
            <a:ext cx="12142787" cy="2881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Paleogeografie a tektonický vývoj Země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400" dirty="0">
                <a:solidFill>
                  <a:srgbClr val="286D7F"/>
                </a:solidFill>
                <a:latin typeface="Cambria" panose="02040503050406030204" pitchFamily="18" charset="0"/>
              </a:rPr>
              <a:t>Perm/trias je hranicí </a:t>
            </a:r>
            <a:r>
              <a:rPr lang="cs-CZ" altLang="en-US" sz="2400" dirty="0" err="1">
                <a:solidFill>
                  <a:srgbClr val="286D7F"/>
                </a:solidFill>
                <a:latin typeface="Cambria" panose="02040503050406030204" pitchFamily="18" charset="0"/>
              </a:rPr>
              <a:t>tektonomagmatických</a:t>
            </a:r>
            <a:r>
              <a:rPr lang="cs-CZ" altLang="en-US" sz="2400" dirty="0">
                <a:solidFill>
                  <a:srgbClr val="286D7F"/>
                </a:solidFill>
                <a:latin typeface="Cambria" panose="02040503050406030204" pitchFamily="18" charset="0"/>
              </a:rPr>
              <a:t> etap (</a:t>
            </a:r>
            <a:r>
              <a:rPr lang="cs-CZ" altLang="en-US" sz="2400" b="1" dirty="0">
                <a:solidFill>
                  <a:srgbClr val="286D7F"/>
                </a:solidFill>
                <a:latin typeface="Cambria" panose="02040503050406030204" pitchFamily="18" charset="0"/>
              </a:rPr>
              <a:t>variské/alpinské</a:t>
            </a:r>
            <a:r>
              <a:rPr lang="cs-CZ" altLang="en-US" sz="2400" dirty="0">
                <a:solidFill>
                  <a:srgbClr val="286D7F"/>
                </a:solidFill>
                <a:latin typeface="Cambria" panose="02040503050406030204" pitchFamily="18" charset="0"/>
              </a:rPr>
              <a:t>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400" dirty="0">
                <a:solidFill>
                  <a:srgbClr val="286D7F"/>
                </a:solidFill>
                <a:latin typeface="Cambria" panose="02040503050406030204" pitchFamily="18" charset="0"/>
              </a:rPr>
              <a:t>Během mesozoika rozpad Pangey za vzniku nových kontinentů a oceánů (</a:t>
            </a:r>
            <a:r>
              <a:rPr lang="cs-CZ" altLang="en-US" sz="2400" b="1" dirty="0" err="1">
                <a:solidFill>
                  <a:srgbClr val="286D7F"/>
                </a:solidFill>
                <a:latin typeface="Cambria" panose="02040503050406030204" pitchFamily="18" charset="0"/>
              </a:rPr>
              <a:t>Tethys</a:t>
            </a:r>
            <a:r>
              <a:rPr lang="cs-CZ" altLang="en-US" sz="2400" b="1" dirty="0">
                <a:solidFill>
                  <a:srgbClr val="286D7F"/>
                </a:solidFill>
                <a:latin typeface="Cambria" panose="02040503050406030204" pitchFamily="18" charset="0"/>
              </a:rPr>
              <a:t>, Indický oceán, Severní ledový, Atlantický</a:t>
            </a:r>
            <a:r>
              <a:rPr lang="cs-CZ" altLang="en-US" sz="2400" dirty="0">
                <a:solidFill>
                  <a:srgbClr val="286D7F"/>
                </a:solidFill>
                <a:latin typeface="Cambria" panose="02040503050406030204" pitchFamily="18" charset="0"/>
              </a:rPr>
              <a:t>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400" b="1" dirty="0">
                <a:solidFill>
                  <a:srgbClr val="286D7F"/>
                </a:solidFill>
                <a:latin typeface="Cambria" panose="02040503050406030204" pitchFamily="18" charset="0"/>
              </a:rPr>
              <a:t>Alpinská orogeneze </a:t>
            </a:r>
            <a:r>
              <a:rPr lang="cs-CZ" altLang="en-US" sz="2400" dirty="0">
                <a:solidFill>
                  <a:srgbClr val="286D7F"/>
                </a:solidFill>
                <a:latin typeface="Cambria" panose="02040503050406030204" pitchFamily="18" charset="0"/>
              </a:rPr>
              <a:t>– uzavírání </a:t>
            </a:r>
            <a:r>
              <a:rPr lang="cs-CZ" altLang="en-US" sz="2400" dirty="0" err="1">
                <a:solidFill>
                  <a:srgbClr val="286D7F"/>
                </a:solidFill>
                <a:latin typeface="Cambria" panose="02040503050406030204" pitchFamily="18" charset="0"/>
              </a:rPr>
              <a:t>Tethydy</a:t>
            </a:r>
            <a:r>
              <a:rPr lang="cs-CZ" altLang="en-US" sz="2400" dirty="0">
                <a:solidFill>
                  <a:srgbClr val="286D7F"/>
                </a:solidFill>
                <a:latin typeface="Cambria" panose="02040503050406030204" pitchFamily="18" charset="0"/>
              </a:rPr>
              <a:t>, formování mladých pásemných pohoří (v Eurasii od Atlasu po Himaláje)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11267" name="Obrázek 3">
            <a:extLst>
              <a:ext uri="{FF2B5EF4-FFF2-40B4-BE49-F238E27FC236}">
                <a16:creationId xmlns:a16="http://schemas.microsoft.com/office/drawing/2014/main" id="{49F696FF-988A-484B-8308-57D589EC1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3500438"/>
            <a:ext cx="43656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4">
            <a:extLst>
              <a:ext uri="{FF2B5EF4-FFF2-40B4-BE49-F238E27FC236}">
                <a16:creationId xmlns:a16="http://schemas.microsoft.com/office/drawing/2014/main" id="{4878B35E-CB3C-43C6-B2B2-992868A8E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2670175"/>
            <a:ext cx="630555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Nadpis 12">
            <a:extLst>
              <a:ext uri="{FF2B5EF4-FFF2-40B4-BE49-F238E27FC236}">
                <a16:creationId xmlns:a16="http://schemas.microsoft.com/office/drawing/2014/main" id="{88981918-BBAF-4D49-AAFA-15C63A90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0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Ichnofosilie</a:t>
            </a:r>
          </a:p>
        </p:txBody>
      </p:sp>
      <p:pic>
        <p:nvPicPr>
          <p:cNvPr id="38916" name="Obrázek 3">
            <a:extLst>
              <a:ext uri="{FF2B5EF4-FFF2-40B4-BE49-F238E27FC236}">
                <a16:creationId xmlns:a16="http://schemas.microsoft.com/office/drawing/2014/main" id="{EC456DCB-8920-4153-81F8-F023A2C78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0"/>
            <a:ext cx="5595938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brázek 1">
            <a:extLst>
              <a:ext uri="{FF2B5EF4-FFF2-40B4-BE49-F238E27FC236}">
                <a16:creationId xmlns:a16="http://schemas.microsoft.com/office/drawing/2014/main" id="{C4B8F625-AD26-484F-A912-AEAAA01BC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225"/>
            <a:ext cx="61658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2">
            <a:extLst>
              <a:ext uri="{FF2B5EF4-FFF2-40B4-BE49-F238E27FC236}">
                <a16:creationId xmlns:a16="http://schemas.microsoft.com/office/drawing/2014/main" id="{CB86593E-BA6F-4A10-9EC9-0466F7889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38" y="603408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1800">
                <a:solidFill>
                  <a:srgbClr val="374C81"/>
                </a:solidFill>
                <a:latin typeface="Cambria" panose="02040503050406030204" pitchFamily="18" charset="0"/>
              </a:rPr>
              <a:t>P. Modlitba</a:t>
            </a:r>
          </a:p>
        </p:txBody>
      </p:sp>
      <p:pic>
        <p:nvPicPr>
          <p:cNvPr id="39939" name="Obrázek 2">
            <a:extLst>
              <a:ext uri="{FF2B5EF4-FFF2-40B4-BE49-F238E27FC236}">
                <a16:creationId xmlns:a16="http://schemas.microsoft.com/office/drawing/2014/main" id="{EB2DE725-8D72-4783-BA7A-7C5284A42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80963"/>
            <a:ext cx="89535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2">
            <a:extLst>
              <a:ext uri="{FF2B5EF4-FFF2-40B4-BE49-F238E27FC236}">
                <a16:creationId xmlns:a16="http://schemas.microsoft.com/office/drawing/2014/main" id="{8EC0A919-4FF4-479D-A603-FE04A39F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0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Trias na Českém masivu</a:t>
            </a:r>
          </a:p>
        </p:txBody>
      </p:sp>
      <p:pic>
        <p:nvPicPr>
          <p:cNvPr id="40963" name="Obrázek 2">
            <a:extLst>
              <a:ext uri="{FF2B5EF4-FFF2-40B4-BE49-F238E27FC236}">
                <a16:creationId xmlns:a16="http://schemas.microsoft.com/office/drawing/2014/main" id="{B7077835-C089-4614-B579-92B412F69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738188"/>
            <a:ext cx="9648825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ovéPole 5">
            <a:extLst>
              <a:ext uri="{FF2B5EF4-FFF2-40B4-BE49-F238E27FC236}">
                <a16:creationId xmlns:a16="http://schemas.microsoft.com/office/drawing/2014/main" id="{9874C7DE-AD36-4C9C-B50B-6A27B7A6D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6165850"/>
            <a:ext cx="11450637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95000"/>
              </a:lnSpc>
            </a:pPr>
            <a:r>
              <a:rPr lang="cs-CZ" altLang="en-US" sz="1500" dirty="0">
                <a:latin typeface="Cambria" panose="02040503050406030204" pitchFamily="18" charset="0"/>
              </a:rPr>
              <a:t>Úhlová diskordance mezi sladkovodním triasovým bohdašínským souvrstvím a mořským křídovým perucko-korycanským souvrstvím u Bohdašína</a:t>
            </a:r>
            <a:endParaRPr lang="en-GB" altLang="en-US" sz="15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2">
            <a:extLst>
              <a:ext uri="{FF2B5EF4-FFF2-40B4-BE49-F238E27FC236}">
                <a16:creationId xmlns:a16="http://schemas.microsoft.com/office/drawing/2014/main" id="{392A681E-D1BF-46F7-A065-DD0FF624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Jura</a:t>
            </a:r>
          </a:p>
        </p:txBody>
      </p:sp>
      <p:pic>
        <p:nvPicPr>
          <p:cNvPr id="41987" name="Obrázek 2">
            <a:extLst>
              <a:ext uri="{FF2B5EF4-FFF2-40B4-BE49-F238E27FC236}">
                <a16:creationId xmlns:a16="http://schemas.microsoft.com/office/drawing/2014/main" id="{32FB338E-C43D-47F0-BF16-5FC89A459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1222057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sah 2">
            <a:extLst>
              <a:ext uri="{FF2B5EF4-FFF2-40B4-BE49-F238E27FC236}">
                <a16:creationId xmlns:a16="http://schemas.microsoft.com/office/drawing/2014/main" id="{EE99485D-EC5D-4A33-A3AB-B6E37670E03A}"/>
              </a:ext>
            </a:extLst>
          </p:cNvPr>
          <p:cNvSpPr txBox="1">
            <a:spLocks/>
          </p:cNvSpPr>
          <p:nvPr/>
        </p:nvSpPr>
        <p:spPr bwMode="auto">
          <a:xfrm>
            <a:off x="658813" y="742950"/>
            <a:ext cx="10798175" cy="1096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Epikontinentální moře zalévají značnou část Evropy 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čtyři pánve - anglo-pařížská, švábsko-francká, rhonská a akvitánská ohraničené elevacemi variského a kaledonského horstva</a:t>
            </a:r>
          </a:p>
        </p:txBody>
      </p:sp>
      <p:sp>
        <p:nvSpPr>
          <p:cNvPr id="43011" name="Nadpis 12">
            <a:extLst>
              <a:ext uri="{FF2B5EF4-FFF2-40B4-BE49-F238E27FC236}">
                <a16:creationId xmlns:a16="http://schemas.microsoft.com/office/drawing/2014/main" id="{1B1FBE32-30A7-4938-9197-30BE406C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0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Platformní jura v Evropě</a:t>
            </a:r>
          </a:p>
        </p:txBody>
      </p:sp>
      <p:pic>
        <p:nvPicPr>
          <p:cNvPr id="43012" name="Obrázek 1">
            <a:extLst>
              <a:ext uri="{FF2B5EF4-FFF2-40B4-BE49-F238E27FC236}">
                <a16:creationId xmlns:a16="http://schemas.microsoft.com/office/drawing/2014/main" id="{310D6B18-17AA-4E3E-A41F-255FC0266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844675"/>
            <a:ext cx="6137275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sah 2">
            <a:extLst>
              <a:ext uri="{FF2B5EF4-FFF2-40B4-BE49-F238E27FC236}">
                <a16:creationId xmlns:a16="http://schemas.microsoft.com/office/drawing/2014/main" id="{0C1ADBEA-FBAC-475E-8BFA-E64F5C10BAA2}"/>
              </a:ext>
            </a:extLst>
          </p:cNvPr>
          <p:cNvSpPr txBox="1">
            <a:spLocks/>
          </p:cNvSpPr>
          <p:nvPr/>
        </p:nvSpPr>
        <p:spPr bwMode="auto">
          <a:xfrm>
            <a:off x="658812" y="592628"/>
            <a:ext cx="10798175" cy="1096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44035" name="Nadpis 12">
            <a:extLst>
              <a:ext uri="{FF2B5EF4-FFF2-40B4-BE49-F238E27FC236}">
                <a16:creationId xmlns:a16="http://schemas.microsoft.com/office/drawing/2014/main" id="{89D6FC38-EDA8-4F5C-993F-B3028DEC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0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Jura v Evropě</a:t>
            </a:r>
          </a:p>
        </p:txBody>
      </p:sp>
      <p:sp>
        <p:nvSpPr>
          <p:cNvPr id="44036" name="Zástupný symbol pro obsah 2">
            <a:extLst>
              <a:ext uri="{FF2B5EF4-FFF2-40B4-BE49-F238E27FC236}">
                <a16:creationId xmlns:a16="http://schemas.microsoft.com/office/drawing/2014/main" id="{E52AA71D-D841-4B44-A316-1DD9DB2B6D39}"/>
              </a:ext>
            </a:extLst>
          </p:cNvPr>
          <p:cNvSpPr txBox="1">
            <a:spLocks/>
          </p:cNvSpPr>
          <p:nvPr/>
        </p:nvSpPr>
        <p:spPr bwMode="auto">
          <a:xfrm>
            <a:off x="731838" y="656676"/>
            <a:ext cx="10798175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Spodní jura – černá jura</a:t>
            </a:r>
            <a:b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– tmavé marinní 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posidoniové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břidlice (např. lokality kolem města 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Holzmaden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, Bádensko-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Württenbersko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, Německo)</a:t>
            </a:r>
          </a:p>
        </p:txBody>
      </p:sp>
      <p:pic>
        <p:nvPicPr>
          <p:cNvPr id="44037" name="Obrázek 1">
            <a:extLst>
              <a:ext uri="{FF2B5EF4-FFF2-40B4-BE49-F238E27FC236}">
                <a16:creationId xmlns:a16="http://schemas.microsoft.com/office/drawing/2014/main" id="{AE465079-2005-4C34-83D7-E94081D53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736725"/>
            <a:ext cx="4979987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Obrázek 2">
            <a:extLst>
              <a:ext uri="{FF2B5EF4-FFF2-40B4-BE49-F238E27FC236}">
                <a16:creationId xmlns:a16="http://schemas.microsoft.com/office/drawing/2014/main" id="{F6AF3579-F5BA-4260-886E-54593A64C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2946400"/>
            <a:ext cx="5983288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Obrázek 3">
            <a:extLst>
              <a:ext uri="{FF2B5EF4-FFF2-40B4-BE49-F238E27FC236}">
                <a16:creationId xmlns:a16="http://schemas.microsoft.com/office/drawing/2014/main" id="{605EAF23-5C9F-4398-AF15-50D8134DB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3805238"/>
            <a:ext cx="5400675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sah 2">
            <a:extLst>
              <a:ext uri="{FF2B5EF4-FFF2-40B4-BE49-F238E27FC236}">
                <a16:creationId xmlns:a16="http://schemas.microsoft.com/office/drawing/2014/main" id="{5975AB9D-18BD-4FF9-B4A4-A7C5B1F867E0}"/>
              </a:ext>
            </a:extLst>
          </p:cNvPr>
          <p:cNvSpPr txBox="1">
            <a:spLocks/>
          </p:cNvSpPr>
          <p:nvPr/>
        </p:nvSpPr>
        <p:spPr bwMode="auto">
          <a:xfrm>
            <a:off x="658813" y="742950"/>
            <a:ext cx="10798175" cy="1317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45059" name="Nadpis 12">
            <a:extLst>
              <a:ext uri="{FF2B5EF4-FFF2-40B4-BE49-F238E27FC236}">
                <a16:creationId xmlns:a16="http://schemas.microsoft.com/office/drawing/2014/main" id="{08367A36-524A-4AE7-A817-D161D973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0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Jura v Evropě</a:t>
            </a:r>
          </a:p>
        </p:txBody>
      </p:sp>
      <p:sp>
        <p:nvSpPr>
          <p:cNvPr id="45060" name="Zástupný symbol pro obsah 2">
            <a:extLst>
              <a:ext uri="{FF2B5EF4-FFF2-40B4-BE49-F238E27FC236}">
                <a16:creationId xmlns:a16="http://schemas.microsoft.com/office/drawing/2014/main" id="{FA5D0EB4-25D0-4F27-919B-DCD62F193917}"/>
              </a:ext>
            </a:extLst>
          </p:cNvPr>
          <p:cNvSpPr txBox="1">
            <a:spLocks/>
          </p:cNvSpPr>
          <p:nvPr/>
        </p:nvSpPr>
        <p:spPr bwMode="auto">
          <a:xfrm>
            <a:off x="811213" y="895350"/>
            <a:ext cx="10798175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Střední jura – hnědá jura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– marinní břidlice, prachovce, karbonáty 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– hnědě zbarvené oxidy železa</a:t>
            </a:r>
          </a:p>
        </p:txBody>
      </p:sp>
      <p:pic>
        <p:nvPicPr>
          <p:cNvPr id="45061" name="Obrázek 1">
            <a:extLst>
              <a:ext uri="{FF2B5EF4-FFF2-40B4-BE49-F238E27FC236}">
                <a16:creationId xmlns:a16="http://schemas.microsoft.com/office/drawing/2014/main" id="{1692191E-B638-4118-A1F9-808E0F985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628775"/>
            <a:ext cx="459422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Obdélník 2">
            <a:extLst>
              <a:ext uri="{FF2B5EF4-FFF2-40B4-BE49-F238E27FC236}">
                <a16:creationId xmlns:a16="http://schemas.microsoft.com/office/drawing/2014/main" id="{054E3B2E-E588-4D13-BB1D-C729AE743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563" y="6261100"/>
            <a:ext cx="6092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1200"/>
              <a:t>https://i2.wp.com/www.fossils-uk.com/wp-content/uploads/2018/10/RIMG8192.jpg?fit=1794%2C1986&amp;ssl=1</a:t>
            </a: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sah 2">
            <a:extLst>
              <a:ext uri="{FF2B5EF4-FFF2-40B4-BE49-F238E27FC236}">
                <a16:creationId xmlns:a16="http://schemas.microsoft.com/office/drawing/2014/main" id="{A3877700-6C84-4346-93B8-A4F7CAACEF5D}"/>
              </a:ext>
            </a:extLst>
          </p:cNvPr>
          <p:cNvSpPr txBox="1">
            <a:spLocks/>
          </p:cNvSpPr>
          <p:nvPr/>
        </p:nvSpPr>
        <p:spPr bwMode="auto">
          <a:xfrm>
            <a:off x="541338" y="1408113"/>
            <a:ext cx="10798175" cy="1096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46083" name="Nadpis 12">
            <a:extLst>
              <a:ext uri="{FF2B5EF4-FFF2-40B4-BE49-F238E27FC236}">
                <a16:creationId xmlns:a16="http://schemas.microsoft.com/office/drawing/2014/main" id="{AB09E960-7B5C-4F75-B11F-73956FEF7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0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Jura v Evropě</a:t>
            </a:r>
          </a:p>
        </p:txBody>
      </p:sp>
      <p:sp>
        <p:nvSpPr>
          <p:cNvPr id="46084" name="Zástupný symbol pro obsah 2">
            <a:extLst>
              <a:ext uri="{FF2B5EF4-FFF2-40B4-BE49-F238E27FC236}">
                <a16:creationId xmlns:a16="http://schemas.microsoft.com/office/drawing/2014/main" id="{CD068114-CFB7-4663-A3A9-C271008E6E3C}"/>
              </a:ext>
            </a:extLst>
          </p:cNvPr>
          <p:cNvSpPr txBox="1">
            <a:spLocks/>
          </p:cNvSpPr>
          <p:nvPr/>
        </p:nvSpPr>
        <p:spPr bwMode="auto">
          <a:xfrm>
            <a:off x="693738" y="1560513"/>
            <a:ext cx="10798175" cy="481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Solnhofenské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vápence (Bavorsko)</a:t>
            </a:r>
            <a:endParaRPr lang="cs-CZ" altLang="en-US" sz="1800" b="1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46085" name="Obrázek 1">
            <a:extLst>
              <a:ext uri="{FF2B5EF4-FFF2-40B4-BE49-F238E27FC236}">
                <a16:creationId xmlns:a16="http://schemas.microsoft.com/office/drawing/2014/main" id="{43768805-C578-400C-8E7E-6CB02B63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2986088"/>
            <a:ext cx="31273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Obrázek 2">
            <a:extLst>
              <a:ext uri="{FF2B5EF4-FFF2-40B4-BE49-F238E27FC236}">
                <a16:creationId xmlns:a16="http://schemas.microsoft.com/office/drawing/2014/main" id="{1305257E-E9C6-445B-ABD4-449A37E52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148013"/>
            <a:ext cx="3060700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Obrázek 3">
            <a:extLst>
              <a:ext uri="{FF2B5EF4-FFF2-40B4-BE49-F238E27FC236}">
                <a16:creationId xmlns:a16="http://schemas.microsoft.com/office/drawing/2014/main" id="{D05DE066-C702-44C1-AFB1-17746DC7B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2914650"/>
            <a:ext cx="462915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Zástupný symbol pro obsah 2">
            <a:extLst>
              <a:ext uri="{FF2B5EF4-FFF2-40B4-BE49-F238E27FC236}">
                <a16:creationId xmlns:a16="http://schemas.microsoft.com/office/drawing/2014/main" id="{BD2EA552-C42E-4AD0-8FF7-67E8137E009C}"/>
              </a:ext>
            </a:extLst>
          </p:cNvPr>
          <p:cNvSpPr txBox="1">
            <a:spLocks/>
          </p:cNvSpPr>
          <p:nvPr/>
        </p:nvSpPr>
        <p:spPr bwMode="auto">
          <a:xfrm>
            <a:off x="4448175" y="207963"/>
            <a:ext cx="5184775" cy="1096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46089" name="Zástupný symbol pro obsah 2">
            <a:extLst>
              <a:ext uri="{FF2B5EF4-FFF2-40B4-BE49-F238E27FC236}">
                <a16:creationId xmlns:a16="http://schemas.microsoft.com/office/drawing/2014/main" id="{B187EF23-41EB-45B5-A5AF-5B2A5FDE42C0}"/>
              </a:ext>
            </a:extLst>
          </p:cNvPr>
          <p:cNvSpPr txBox="1">
            <a:spLocks/>
          </p:cNvSpPr>
          <p:nvPr/>
        </p:nvSpPr>
        <p:spPr bwMode="auto">
          <a:xfrm>
            <a:off x="3717925" y="106363"/>
            <a:ext cx="6040438" cy="145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Svrchní jura – bílá jura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– marinní bělavé vápence a slínovce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v Anglii a Belgii sladkovodní sedimenty</a:t>
            </a: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2">
            <a:extLst>
              <a:ext uri="{FF2B5EF4-FFF2-40B4-BE49-F238E27FC236}">
                <a16:creationId xmlns:a16="http://schemas.microsoft.com/office/drawing/2014/main" id="{57673A0D-101D-4241-91BA-4A971876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Jura na Českém masivu</a:t>
            </a:r>
          </a:p>
        </p:txBody>
      </p:sp>
      <p:pic>
        <p:nvPicPr>
          <p:cNvPr id="48131" name="Obrázek 1">
            <a:extLst>
              <a:ext uri="{FF2B5EF4-FFF2-40B4-BE49-F238E27FC236}">
                <a16:creationId xmlns:a16="http://schemas.microsoft.com/office/drawing/2014/main" id="{9E8DF849-1FAA-4101-80B3-51C62FDF9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774700"/>
            <a:ext cx="6765925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Obrázek 1">
            <a:extLst>
              <a:ext uri="{FF2B5EF4-FFF2-40B4-BE49-F238E27FC236}">
                <a16:creationId xmlns:a16="http://schemas.microsoft.com/office/drawing/2014/main" id="{AB0C93AA-0978-4BD4-9816-A6144B48C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708275"/>
            <a:ext cx="497681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ěticípá hvězda 1">
            <a:extLst>
              <a:ext uri="{FF2B5EF4-FFF2-40B4-BE49-F238E27FC236}">
                <a16:creationId xmlns:a16="http://schemas.microsoft.com/office/drawing/2014/main" id="{715FFE84-896D-4876-BB36-7F7E00517AEF}"/>
              </a:ext>
            </a:extLst>
          </p:cNvPr>
          <p:cNvSpPr/>
          <p:nvPr/>
        </p:nvSpPr>
        <p:spPr>
          <a:xfrm>
            <a:off x="8255000" y="1989138"/>
            <a:ext cx="431800" cy="431800"/>
          </a:xfrm>
          <a:prstGeom prst="star5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Pěticípá hvězda 5">
            <a:extLst>
              <a:ext uri="{FF2B5EF4-FFF2-40B4-BE49-F238E27FC236}">
                <a16:creationId xmlns:a16="http://schemas.microsoft.com/office/drawing/2014/main" id="{E1128BEA-EBBC-4DE7-B516-E474BF92BEAA}"/>
              </a:ext>
            </a:extLst>
          </p:cNvPr>
          <p:cNvSpPr/>
          <p:nvPr/>
        </p:nvSpPr>
        <p:spPr>
          <a:xfrm>
            <a:off x="9407525" y="2959100"/>
            <a:ext cx="431800" cy="431800"/>
          </a:xfrm>
          <a:prstGeom prst="star5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2">
            <a:extLst>
              <a:ext uri="{FF2B5EF4-FFF2-40B4-BE49-F238E27FC236}">
                <a16:creationId xmlns:a16="http://schemas.microsoft.com/office/drawing/2014/main" id="{683FCF4A-493A-41C9-9F17-7B367F80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Jura lužického přesmyku</a:t>
            </a:r>
          </a:p>
        </p:txBody>
      </p:sp>
      <p:pic>
        <p:nvPicPr>
          <p:cNvPr id="49155" name="Obrázek 1">
            <a:extLst>
              <a:ext uri="{FF2B5EF4-FFF2-40B4-BE49-F238E27FC236}">
                <a16:creationId xmlns:a16="http://schemas.microsoft.com/office/drawing/2014/main" id="{80CBAAA9-03CF-410D-9632-E55E88AF6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7240588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Zástupný symbol pro obsah 2">
            <a:extLst>
              <a:ext uri="{FF2B5EF4-FFF2-40B4-BE49-F238E27FC236}">
                <a16:creationId xmlns:a16="http://schemas.microsoft.com/office/drawing/2014/main" id="{0E6AF2D3-CA64-4ED7-A8F3-2641A3B7059A}"/>
              </a:ext>
            </a:extLst>
          </p:cNvPr>
          <p:cNvSpPr txBox="1">
            <a:spLocks/>
          </p:cNvSpPr>
          <p:nvPr/>
        </p:nvSpPr>
        <p:spPr bwMode="auto">
          <a:xfrm>
            <a:off x="1317625" y="776288"/>
            <a:ext cx="5568950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u Krásné Lípy v severních Čechách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49157" name="Obrázek 2">
            <a:extLst>
              <a:ext uri="{FF2B5EF4-FFF2-40B4-BE49-F238E27FC236}">
                <a16:creationId xmlns:a16="http://schemas.microsoft.com/office/drawing/2014/main" id="{6D76FCC9-FA8F-4511-8FA3-76041FD8F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88" y="7938"/>
            <a:ext cx="4948237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ovéPole 10">
            <a:extLst>
              <a:ext uri="{FF2B5EF4-FFF2-40B4-BE49-F238E27FC236}">
                <a16:creationId xmlns:a16="http://schemas.microsoft.com/office/drawing/2014/main" id="{BC36C24D-6B33-463B-9154-E85465868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7388" y="3873500"/>
            <a:ext cx="104457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200"/>
              <a:t>Geology.cz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2">
            <a:extLst>
              <a:ext uri="{FF2B5EF4-FFF2-40B4-BE49-F238E27FC236}">
                <a16:creationId xmlns:a16="http://schemas.microsoft.com/office/drawing/2014/main" id="{6797F935-9C8E-4023-8AAD-E34D6BE09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Raný trias</a:t>
            </a:r>
          </a:p>
        </p:txBody>
      </p:sp>
      <p:pic>
        <p:nvPicPr>
          <p:cNvPr id="12291" name="Obrázek 1">
            <a:extLst>
              <a:ext uri="{FF2B5EF4-FFF2-40B4-BE49-F238E27FC236}">
                <a16:creationId xmlns:a16="http://schemas.microsoft.com/office/drawing/2014/main" id="{3A2F4711-9498-4BB8-A04F-380099399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12188825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ovéPole 2">
            <a:extLst>
              <a:ext uri="{FF2B5EF4-FFF2-40B4-BE49-F238E27FC236}">
                <a16:creationId xmlns:a16="http://schemas.microsoft.com/office/drawing/2014/main" id="{DCAA1F76-1C18-47FB-BDEF-595C32D4C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1063625"/>
            <a:ext cx="151288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>
                <a:solidFill>
                  <a:schemeClr val="bg1"/>
                </a:solidFill>
              </a:rPr>
              <a:t>raný trias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12293" name="TextovéPole 5">
            <a:extLst>
              <a:ext uri="{FF2B5EF4-FFF2-40B4-BE49-F238E27FC236}">
                <a16:creationId xmlns:a16="http://schemas.microsoft.com/office/drawing/2014/main" id="{9B8B6285-6429-478B-8AF4-789FC1E540D0}"/>
              </a:ext>
            </a:extLst>
          </p:cNvPr>
          <p:cNvSpPr txBox="1">
            <a:spLocks noChangeArrowheads="1"/>
          </p:cNvSpPr>
          <p:nvPr/>
        </p:nvSpPr>
        <p:spPr bwMode="auto">
          <a:xfrm rot="3300323">
            <a:off x="4403725" y="3478213"/>
            <a:ext cx="281463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4000" b="1">
                <a:solidFill>
                  <a:schemeClr val="tx2"/>
                </a:solidFill>
              </a:rPr>
              <a:t>Pangea</a:t>
            </a:r>
            <a:endParaRPr lang="en-GB" altLang="en-US" sz="4000" b="1">
              <a:solidFill>
                <a:schemeClr val="tx2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B5E607-B820-459A-B836-10C8741C7EF9}"/>
              </a:ext>
            </a:extLst>
          </p:cNvPr>
          <p:cNvSpPr txBox="1"/>
          <p:nvPr/>
        </p:nvSpPr>
        <p:spPr>
          <a:xfrm>
            <a:off x="347663" y="3284538"/>
            <a:ext cx="2816225" cy="67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4000" b="1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Pantalasa</a:t>
            </a:r>
            <a:endParaRPr lang="en-GB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D26D9F5-68BC-425B-B9FF-ECA349B0B38E}"/>
              </a:ext>
            </a:extLst>
          </p:cNvPr>
          <p:cNvSpPr txBox="1"/>
          <p:nvPr/>
        </p:nvSpPr>
        <p:spPr>
          <a:xfrm>
            <a:off x="7678738" y="3817938"/>
            <a:ext cx="2816225" cy="67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4000" b="1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Tethys</a:t>
            </a:r>
            <a:endParaRPr lang="en-GB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296" name="TextovéPole 8">
            <a:extLst>
              <a:ext uri="{FF2B5EF4-FFF2-40B4-BE49-F238E27FC236}">
                <a16:creationId xmlns:a16="http://schemas.microsoft.com/office/drawing/2014/main" id="{AF55F021-77FA-4EC5-B79D-27E90D33B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288" y="2932113"/>
            <a:ext cx="3225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2000" b="1">
                <a:solidFill>
                  <a:schemeClr val="bg1"/>
                </a:solidFill>
              </a:rPr>
              <a:t>Paleotethys</a:t>
            </a:r>
            <a:endParaRPr lang="en-GB" altLang="en-US" sz="2000" b="1">
              <a:solidFill>
                <a:schemeClr val="bg1"/>
              </a:solidFill>
            </a:endParaRPr>
          </a:p>
        </p:txBody>
      </p:sp>
      <p:sp>
        <p:nvSpPr>
          <p:cNvPr id="12297" name="TextovéPole 9">
            <a:extLst>
              <a:ext uri="{FF2B5EF4-FFF2-40B4-BE49-F238E27FC236}">
                <a16:creationId xmlns:a16="http://schemas.microsoft.com/office/drawing/2014/main" id="{1A29ACBF-B998-4414-A404-3A54F3F189EB}"/>
              </a:ext>
            </a:extLst>
          </p:cNvPr>
          <p:cNvSpPr txBox="1">
            <a:spLocks noChangeArrowheads="1"/>
          </p:cNvSpPr>
          <p:nvPr/>
        </p:nvSpPr>
        <p:spPr bwMode="auto">
          <a:xfrm rot="-184690">
            <a:off x="5302250" y="5205413"/>
            <a:ext cx="28162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2000" b="1">
                <a:solidFill>
                  <a:schemeClr val="tx2"/>
                </a:solidFill>
              </a:rPr>
              <a:t>Gondwanská část</a:t>
            </a:r>
            <a:endParaRPr lang="en-GB" altLang="en-US" sz="2000" b="1">
              <a:solidFill>
                <a:schemeClr val="tx2"/>
              </a:solidFill>
            </a:endParaRPr>
          </a:p>
        </p:txBody>
      </p:sp>
      <p:sp>
        <p:nvSpPr>
          <p:cNvPr id="12298" name="TextovéPole 10">
            <a:extLst>
              <a:ext uri="{FF2B5EF4-FFF2-40B4-BE49-F238E27FC236}">
                <a16:creationId xmlns:a16="http://schemas.microsoft.com/office/drawing/2014/main" id="{855FB82F-13C7-48E6-BF1B-BCA95BA2C912}"/>
              </a:ext>
            </a:extLst>
          </p:cNvPr>
          <p:cNvSpPr txBox="1">
            <a:spLocks noChangeArrowheads="1"/>
          </p:cNvSpPr>
          <p:nvPr/>
        </p:nvSpPr>
        <p:spPr bwMode="auto">
          <a:xfrm rot="-184690">
            <a:off x="5576888" y="1952625"/>
            <a:ext cx="28162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2000" b="1">
                <a:solidFill>
                  <a:schemeClr val="tx2"/>
                </a:solidFill>
              </a:rPr>
              <a:t>Laurasijská část</a:t>
            </a:r>
            <a:endParaRPr lang="en-GB" altLang="en-US" sz="20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ek 2">
            <a:extLst>
              <a:ext uri="{FF2B5EF4-FFF2-40B4-BE49-F238E27FC236}">
                <a16:creationId xmlns:a16="http://schemas.microsoft.com/office/drawing/2014/main" id="{94D8CC48-671B-4026-9CD8-3107F8611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549275"/>
            <a:ext cx="5262563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754C7FE6-D1F5-4984-837F-DFE365D0EB75}"/>
              </a:ext>
            </a:extLst>
          </p:cNvPr>
          <p:cNvSpPr txBox="1">
            <a:spLocks/>
          </p:cNvSpPr>
          <p:nvPr/>
        </p:nvSpPr>
        <p:spPr bwMode="auto">
          <a:xfrm>
            <a:off x="5373688" y="4221163"/>
            <a:ext cx="6337300" cy="2447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brtnické souvrství – křemenné pískovce se slepenci </a:t>
            </a:r>
            <a:b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	- příbřežní duny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doubické souvrství – dolomitické, svrchní část tmavé vápence</a:t>
            </a:r>
            <a:b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	- otevřené moře až příbřeží (dolomitizace v intra-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supratidální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zóně)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Hojná amonitová fauna ve vápencích</a:t>
            </a:r>
            <a:endParaRPr lang="cs-CZ" altLang="en-US" sz="1400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sz="1800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50180" name="Obrázek 1">
            <a:extLst>
              <a:ext uri="{FF2B5EF4-FFF2-40B4-BE49-F238E27FC236}">
                <a16:creationId xmlns:a16="http://schemas.microsoft.com/office/drawing/2014/main" id="{E9DDA60F-2667-479F-A7D9-9FD25FF9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88" y="0"/>
            <a:ext cx="49403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ovéPole 9">
            <a:extLst>
              <a:ext uri="{FF2B5EF4-FFF2-40B4-BE49-F238E27FC236}">
                <a16:creationId xmlns:a16="http://schemas.microsoft.com/office/drawing/2014/main" id="{9F757DC3-93B5-48C8-BEA9-B65C5A079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7025" y="3841750"/>
            <a:ext cx="100012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200"/>
              <a:t>Hrbek 2011</a:t>
            </a:r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2">
            <a:extLst>
              <a:ext uri="{FF2B5EF4-FFF2-40B4-BE49-F238E27FC236}">
                <a16:creationId xmlns:a16="http://schemas.microsoft.com/office/drawing/2014/main" id="{41B6B266-24C7-4407-B4AC-42768AF3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8554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 dirty="0">
                <a:solidFill>
                  <a:srgbClr val="374C81"/>
                </a:solidFill>
                <a:latin typeface="Cambria" panose="02040503050406030204" pitchFamily="18" charset="0"/>
              </a:rPr>
              <a:t>Moravská autochtonní jura</a:t>
            </a:r>
          </a:p>
        </p:txBody>
      </p:sp>
      <p:pic>
        <p:nvPicPr>
          <p:cNvPr id="52227" name="Obrázek 3">
            <a:extLst>
              <a:ext uri="{FF2B5EF4-FFF2-40B4-BE49-F238E27FC236}">
                <a16:creationId xmlns:a16="http://schemas.microsoft.com/office/drawing/2014/main" id="{EDD3D895-01FE-411D-B6DB-F2DE14BCD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692150"/>
            <a:ext cx="112585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FA1647B-D432-450C-BDB8-6BE74C224665}"/>
              </a:ext>
            </a:extLst>
          </p:cNvPr>
          <p:cNvSpPr/>
          <p:nvPr/>
        </p:nvSpPr>
        <p:spPr>
          <a:xfrm>
            <a:off x="523875" y="3500438"/>
            <a:ext cx="9242425" cy="3168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2229" name="TextovéPole 2">
            <a:extLst>
              <a:ext uri="{FF2B5EF4-FFF2-40B4-BE49-F238E27FC236}">
                <a16:creationId xmlns:a16="http://schemas.microsoft.com/office/drawing/2014/main" id="{5A65A78D-FAAE-402A-8A53-CF7FF99FC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3" y="2938463"/>
            <a:ext cx="5207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/>
              <a:t>Pod sedimenty Západních Karpat</a:t>
            </a:r>
          </a:p>
        </p:txBody>
      </p:sp>
      <p:sp>
        <p:nvSpPr>
          <p:cNvPr id="52230" name="TextovéPole 5">
            <a:extLst>
              <a:ext uri="{FF2B5EF4-FFF2-40B4-BE49-F238E27FC236}">
                <a16:creationId xmlns:a16="http://schemas.microsoft.com/office/drawing/2014/main" id="{0A4B06F8-A940-4859-935B-F54A60BA4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2949575"/>
            <a:ext cx="291941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/>
              <a:t>Povrchové výskyty</a:t>
            </a: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2">
            <a:extLst>
              <a:ext uri="{FF2B5EF4-FFF2-40B4-BE49-F238E27FC236}">
                <a16:creationId xmlns:a16="http://schemas.microsoft.com/office/drawing/2014/main" id="{9D19EC63-9A34-4598-A85C-EA1A48BE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Moravská autochtonní jura</a:t>
            </a:r>
          </a:p>
        </p:txBody>
      </p:sp>
      <p:pic>
        <p:nvPicPr>
          <p:cNvPr id="53251" name="Obrázek 7">
            <a:extLst>
              <a:ext uri="{FF2B5EF4-FFF2-40B4-BE49-F238E27FC236}">
                <a16:creationId xmlns:a16="http://schemas.microsoft.com/office/drawing/2014/main" id="{B39894EA-AABA-49CC-B858-FCBE3E881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11922125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9E990EE-7405-4A25-BCC1-34994E350015}"/>
              </a:ext>
            </a:extLst>
          </p:cNvPr>
          <p:cNvSpPr/>
          <p:nvPr/>
        </p:nvSpPr>
        <p:spPr>
          <a:xfrm>
            <a:off x="0" y="742950"/>
            <a:ext cx="5949950" cy="5565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sah 2">
            <a:extLst>
              <a:ext uri="{FF2B5EF4-FFF2-40B4-BE49-F238E27FC236}">
                <a16:creationId xmlns:a16="http://schemas.microsoft.com/office/drawing/2014/main" id="{C9C33145-26AD-45EB-91CB-A8B0C16AB71E}"/>
              </a:ext>
            </a:extLst>
          </p:cNvPr>
          <p:cNvSpPr txBox="1">
            <a:spLocks/>
          </p:cNvSpPr>
          <p:nvPr/>
        </p:nvSpPr>
        <p:spPr bwMode="auto">
          <a:xfrm>
            <a:off x="261938" y="333375"/>
            <a:ext cx="10567987" cy="1322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Brněnská jura 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(Hády, Stránská skála, Švédské šance, Bílá Hora)</a:t>
            </a:r>
            <a:b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– brekcie, písčité vápence, „opuky“</a:t>
            </a:r>
            <a:b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- svrchní jura (?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callow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– </a:t>
            </a:r>
            <a:r>
              <a:rPr lang="cs-CZ" altLang="en-US" sz="1800" b="1" dirty="0" err="1">
                <a:solidFill>
                  <a:srgbClr val="286D7F"/>
                </a:solidFill>
                <a:latin typeface="Cambria" panose="02040503050406030204" pitchFamily="18" charset="0"/>
              </a:rPr>
              <a:t>oxford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-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kimmeridž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54275" name="Obrázek 2">
            <a:extLst>
              <a:ext uri="{FF2B5EF4-FFF2-40B4-BE49-F238E27FC236}">
                <a16:creationId xmlns:a16="http://schemas.microsoft.com/office/drawing/2014/main" id="{25AAA5ED-185B-4AB7-B209-A3BE5BDB9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682750"/>
            <a:ext cx="687546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Obrázek 7">
            <a:extLst>
              <a:ext uri="{FF2B5EF4-FFF2-40B4-BE49-F238E27FC236}">
                <a16:creationId xmlns:a16="http://schemas.microsoft.com/office/drawing/2014/main" id="{390702BA-6542-4A4C-99C3-7279332F2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1484313"/>
            <a:ext cx="5808663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Obdélník 2">
            <a:extLst>
              <a:ext uri="{FF2B5EF4-FFF2-40B4-BE49-F238E27FC236}">
                <a16:creationId xmlns:a16="http://schemas.microsoft.com/office/drawing/2014/main" id="{44DBA8D5-2247-4B5A-A493-07B223B8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238" y="5595938"/>
            <a:ext cx="44640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1000">
                <a:solidFill>
                  <a:schemeClr val="bg1"/>
                </a:solidFill>
              </a:rPr>
              <a:t>https://www.czecot.cz/results/zobrobr.php?w=st&amp;id=347122&amp;orig=1</a:t>
            </a: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2">
            <a:extLst>
              <a:ext uri="{FF2B5EF4-FFF2-40B4-BE49-F238E27FC236}">
                <a16:creationId xmlns:a16="http://schemas.microsoft.com/office/drawing/2014/main" id="{21120FB6-E0B8-4CDA-8AEB-E1F6E82A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Moravská autochtonní jura</a:t>
            </a:r>
          </a:p>
        </p:txBody>
      </p:sp>
      <p:pic>
        <p:nvPicPr>
          <p:cNvPr id="55299" name="Obrázek 1">
            <a:extLst>
              <a:ext uri="{FF2B5EF4-FFF2-40B4-BE49-F238E27FC236}">
                <a16:creationId xmlns:a16="http://schemas.microsoft.com/office/drawing/2014/main" id="{122AF6C8-663F-4D6E-9210-E744890EA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758825"/>
            <a:ext cx="74168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2">
            <a:extLst>
              <a:ext uri="{FF2B5EF4-FFF2-40B4-BE49-F238E27FC236}">
                <a16:creationId xmlns:a16="http://schemas.microsoft.com/office/drawing/2014/main" id="{561932C5-522C-4CF2-8D61-6F63288CE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349500"/>
            <a:ext cx="88550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ovéPole 7">
            <a:extLst>
              <a:ext uri="{FF2B5EF4-FFF2-40B4-BE49-F238E27FC236}">
                <a16:creationId xmlns:a16="http://schemas.microsoft.com/office/drawing/2014/main" id="{714FE0CA-6BC5-4051-BE53-BE6981FCF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063" y="2325688"/>
            <a:ext cx="2925762" cy="304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200"/>
              <a:t>Litologie jury v lomu na Hádech: 1 – konglomerát s vápencovou sparitickou matrix, 2 – tilloidní konglomerát s hojnými</a:t>
            </a:r>
          </a:p>
          <a:p>
            <a:r>
              <a:rPr lang="en-GB" altLang="en-US" sz="1200"/>
              <a:t>závalky jílů a slínovců, 3 – postdiagenetická vápencová brekcie s rohovci, 4 – detritický vápenec, 5 – biodetritický písčitý vápenec,</a:t>
            </a:r>
          </a:p>
          <a:p>
            <a:r>
              <a:rPr lang="en-GB" altLang="en-US" sz="1200"/>
              <a:t>6 – hlíznatý biomikritový vápenec, 7 – hlíznatý dolomitický vápenec, 8 – červenohnědá rozpadavá rezidua (produkt tropického</a:t>
            </a:r>
          </a:p>
          <a:p>
            <a:r>
              <a:rPr lang="en-GB" altLang="en-US" sz="1200"/>
              <a:t>zvětrávání), 9 – hlízy diagenetických rohovců, 10 – valouny a úlomky hornin, 11 – vzorky.</a:t>
            </a:r>
          </a:p>
        </p:txBody>
      </p:sp>
      <p:sp>
        <p:nvSpPr>
          <p:cNvPr id="55302" name="Obdélník 1">
            <a:extLst>
              <a:ext uri="{FF2B5EF4-FFF2-40B4-BE49-F238E27FC236}">
                <a16:creationId xmlns:a16="http://schemas.microsoft.com/office/drawing/2014/main" id="{C0AC6ECB-4F54-4660-92EB-09B6B0EF8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1788" y="6073775"/>
            <a:ext cx="2978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900">
                <a:solidFill>
                  <a:srgbClr val="333333"/>
                </a:solidFill>
                <a:latin typeface="Verdana" panose="020B0604030504040204" pitchFamily="34" charset="0"/>
              </a:rPr>
              <a:t>Bubík, M. - Baldík, V. (2011): Předběžné výsledky stratigrafického výzkumu jury na Hádech u Brna. – Geologické výzkumy na Moravě a ve Slezsku 18, 2, 74-78.</a:t>
            </a:r>
            <a:endParaRPr lang="cs-CZ" altLang="cs-CZ" sz="900"/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rázek 2">
            <a:extLst>
              <a:ext uri="{FF2B5EF4-FFF2-40B4-BE49-F238E27FC236}">
                <a16:creationId xmlns:a16="http://schemas.microsoft.com/office/drawing/2014/main" id="{54038F51-5F77-4AEF-B629-E5EF0D41A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39179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Obrázek 6">
            <a:extLst>
              <a:ext uri="{FF2B5EF4-FFF2-40B4-BE49-F238E27FC236}">
                <a16:creationId xmlns:a16="http://schemas.microsoft.com/office/drawing/2014/main" id="{FE904D25-A4CE-4B70-897A-C4192EBEA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1588"/>
            <a:ext cx="38893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Obrázek 7">
            <a:extLst>
              <a:ext uri="{FF2B5EF4-FFF2-40B4-BE49-F238E27FC236}">
                <a16:creationId xmlns:a16="http://schemas.microsoft.com/office/drawing/2014/main" id="{8C434409-93F8-4B0E-89FA-212FE0642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0"/>
            <a:ext cx="284162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Obrázek 8">
            <a:extLst>
              <a:ext uri="{FF2B5EF4-FFF2-40B4-BE49-F238E27FC236}">
                <a16:creationId xmlns:a16="http://schemas.microsoft.com/office/drawing/2014/main" id="{05DD1B57-BDAA-40DB-82E5-ACB59B5E9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354388"/>
            <a:ext cx="2843212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Obrázek 9">
            <a:extLst>
              <a:ext uri="{FF2B5EF4-FFF2-40B4-BE49-F238E27FC236}">
                <a16:creationId xmlns:a16="http://schemas.microsoft.com/office/drawing/2014/main" id="{1D4FEEBA-B527-4293-B16D-C1B3FEECB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3354388"/>
            <a:ext cx="266858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ovéPole 6">
            <a:extLst>
              <a:ext uri="{FF2B5EF4-FFF2-40B4-BE49-F238E27FC236}">
                <a16:creationId xmlns:a16="http://schemas.microsoft.com/office/drawing/2014/main" id="{09DA3039-1CB4-46C2-BD89-70073306D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6286500"/>
            <a:ext cx="12842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en-US" sz="1200"/>
              <a:t>Hykš 2018</a:t>
            </a:r>
            <a:endParaRPr lang="en-GB" altLang="en-US" sz="1200"/>
          </a:p>
        </p:txBody>
      </p:sp>
      <p:pic>
        <p:nvPicPr>
          <p:cNvPr id="56328" name="Obrázek 18">
            <a:extLst>
              <a:ext uri="{FF2B5EF4-FFF2-40B4-BE49-F238E27FC236}">
                <a16:creationId xmlns:a16="http://schemas.microsoft.com/office/drawing/2014/main" id="{920DE8F9-A505-4395-99D4-C3E2BFC622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3803650"/>
            <a:ext cx="38322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Obrázek 19">
            <a:extLst>
              <a:ext uri="{FF2B5EF4-FFF2-40B4-BE49-F238E27FC236}">
                <a16:creationId xmlns:a16="http://schemas.microsoft.com/office/drawing/2014/main" id="{23F31EA0-976A-4388-ADBF-046D83C81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038" y="3365500"/>
            <a:ext cx="5659437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ovéPole 6">
            <a:extLst>
              <a:ext uri="{FF2B5EF4-FFF2-40B4-BE49-F238E27FC236}">
                <a16:creationId xmlns:a16="http://schemas.microsoft.com/office/drawing/2014/main" id="{9290439F-A93C-4B14-92F0-7D44FCA51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488" y="6569075"/>
            <a:ext cx="128428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en-US" sz="1200"/>
              <a:t>Hykš 2018</a:t>
            </a:r>
            <a:endParaRPr lang="en-GB" altLang="en-US" sz="1200"/>
          </a:p>
        </p:txBody>
      </p:sp>
      <p:pic>
        <p:nvPicPr>
          <p:cNvPr id="57347" name="Obrázek 1">
            <a:extLst>
              <a:ext uri="{FF2B5EF4-FFF2-40B4-BE49-F238E27FC236}">
                <a16:creationId xmlns:a16="http://schemas.microsoft.com/office/drawing/2014/main" id="{3A179E4C-89E2-4FA7-8517-DC6DF0E2F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1275"/>
            <a:ext cx="3684588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Obrázek 3">
            <a:extLst>
              <a:ext uri="{FF2B5EF4-FFF2-40B4-BE49-F238E27FC236}">
                <a16:creationId xmlns:a16="http://schemas.microsoft.com/office/drawing/2014/main" id="{33175FE3-8214-420D-A6C4-D828CFC46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-9525"/>
            <a:ext cx="46259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Obrázek 4">
            <a:extLst>
              <a:ext uri="{FF2B5EF4-FFF2-40B4-BE49-F238E27FC236}">
                <a16:creationId xmlns:a16="http://schemas.microsoft.com/office/drawing/2014/main" id="{C411A9F7-CB01-4F1A-8481-91EC2529F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705225"/>
            <a:ext cx="6513513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Obrázek 5">
            <a:extLst>
              <a:ext uri="{FF2B5EF4-FFF2-40B4-BE49-F238E27FC236}">
                <a16:creationId xmlns:a16="http://schemas.microsoft.com/office/drawing/2014/main" id="{3DDBA4D0-B385-42CE-BBD8-A9D87A523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0"/>
            <a:ext cx="3121025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Obrázek 10">
            <a:extLst>
              <a:ext uri="{FF2B5EF4-FFF2-40B4-BE49-F238E27FC236}">
                <a16:creationId xmlns:a16="http://schemas.microsoft.com/office/drawing/2014/main" id="{74B8CEF0-41FD-4965-890A-A93BCAE088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668713"/>
            <a:ext cx="5688012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78553AA5-D864-4DC0-8D46-69F0B8573515}"/>
              </a:ext>
            </a:extLst>
          </p:cNvPr>
          <p:cNvGrpSpPr>
            <a:grpSpLocks/>
          </p:cNvGrpSpPr>
          <p:nvPr/>
        </p:nvGrpSpPr>
        <p:grpSpPr bwMode="auto">
          <a:xfrm>
            <a:off x="7102475" y="1179513"/>
            <a:ext cx="4679950" cy="5037137"/>
            <a:chOff x="3857625" y="0"/>
            <a:chExt cx="4679950" cy="5037912"/>
          </a:xfrm>
        </p:grpSpPr>
        <p:pic>
          <p:nvPicPr>
            <p:cNvPr id="58373" name="Obrázek 10">
              <a:extLst>
                <a:ext uri="{FF2B5EF4-FFF2-40B4-BE49-F238E27FC236}">
                  <a16:creationId xmlns:a16="http://schemas.microsoft.com/office/drawing/2014/main" id="{83534589-99A3-4C29-A979-1AA686F7A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625" y="0"/>
              <a:ext cx="4679950" cy="476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4" name="TextovéPole 7">
              <a:extLst>
                <a:ext uri="{FF2B5EF4-FFF2-40B4-BE49-F238E27FC236}">
                  <a16:creationId xmlns:a16="http://schemas.microsoft.com/office/drawing/2014/main" id="{6860EF1D-E679-4233-88AC-3E27D44AD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5404" y="4760913"/>
              <a:ext cx="128516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cs-CZ" altLang="en-US" sz="1200"/>
                <a:t>Madzia 2014</a:t>
              </a:r>
              <a:endParaRPr lang="en-GB" altLang="en-US" sz="1200"/>
            </a:p>
          </p:txBody>
        </p:sp>
      </p:grpSp>
      <p:pic>
        <p:nvPicPr>
          <p:cNvPr id="58371" name="Obrázek 2">
            <a:extLst>
              <a:ext uri="{FF2B5EF4-FFF2-40B4-BE49-F238E27FC236}">
                <a16:creationId xmlns:a16="http://schemas.microsoft.com/office/drawing/2014/main" id="{947D42BF-5521-4405-ABC8-11569593B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981075"/>
            <a:ext cx="6437312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ovéPole 6">
            <a:extLst>
              <a:ext uri="{FF2B5EF4-FFF2-40B4-BE49-F238E27FC236}">
                <a16:creationId xmlns:a16="http://schemas.microsoft.com/office/drawing/2014/main" id="{CA74A990-31CD-4036-8ADE-40443323D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6137275"/>
            <a:ext cx="128428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en-US" sz="1200"/>
              <a:t>Hykš 2018</a:t>
            </a:r>
            <a:endParaRPr lang="en-GB" altLang="en-US" sz="12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1">
            <a:extLst>
              <a:ext uri="{FF2B5EF4-FFF2-40B4-BE49-F238E27FC236}">
                <a16:creationId xmlns:a16="http://schemas.microsoft.com/office/drawing/2014/main" id="{E654D30E-FC29-4C9A-918C-B3944D63C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785938"/>
            <a:ext cx="8266112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5" name="Skupina 6">
            <a:extLst>
              <a:ext uri="{FF2B5EF4-FFF2-40B4-BE49-F238E27FC236}">
                <a16:creationId xmlns:a16="http://schemas.microsoft.com/office/drawing/2014/main" id="{934D62D1-9EF3-4ADE-A794-D49F3990613E}"/>
              </a:ext>
            </a:extLst>
          </p:cNvPr>
          <p:cNvGrpSpPr>
            <a:grpSpLocks/>
          </p:cNvGrpSpPr>
          <p:nvPr/>
        </p:nvGrpSpPr>
        <p:grpSpPr bwMode="auto">
          <a:xfrm>
            <a:off x="8262938" y="-339725"/>
            <a:ext cx="3384550" cy="7212013"/>
            <a:chOff x="6810718" y="13260"/>
            <a:chExt cx="3567727" cy="7603703"/>
          </a:xfrm>
        </p:grpSpPr>
        <p:pic>
          <p:nvPicPr>
            <p:cNvPr id="59398" name="Obrázek 3">
              <a:extLst>
                <a:ext uri="{FF2B5EF4-FFF2-40B4-BE49-F238E27FC236}">
                  <a16:creationId xmlns:a16="http://schemas.microsoft.com/office/drawing/2014/main" id="{4B5034D9-A1A3-4DFC-B6EF-70ABCA006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562" y="13260"/>
              <a:ext cx="3484883" cy="2616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9" name="Obrázek 4">
              <a:extLst>
                <a:ext uri="{FF2B5EF4-FFF2-40B4-BE49-F238E27FC236}">
                  <a16:creationId xmlns:a16="http://schemas.microsoft.com/office/drawing/2014/main" id="{D4DFD176-D604-47D3-8539-0490D7BE8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877" y="2528632"/>
              <a:ext cx="3480007" cy="2610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Obrázek 5">
              <a:extLst>
                <a:ext uri="{FF2B5EF4-FFF2-40B4-BE49-F238E27FC236}">
                  <a16:creationId xmlns:a16="http://schemas.microsoft.com/office/drawing/2014/main" id="{19CF5A7F-F656-4851-9052-137645261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718" y="4941168"/>
              <a:ext cx="3567727" cy="2675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3" name="Zástupný symbol pro obsah 2">
            <a:extLst>
              <a:ext uri="{FF2B5EF4-FFF2-40B4-BE49-F238E27FC236}">
                <a16:creationId xmlns:a16="http://schemas.microsoft.com/office/drawing/2014/main" id="{B7B9B2EC-2CC4-4B2D-8601-646D06DEC13E}"/>
              </a:ext>
            </a:extLst>
          </p:cNvPr>
          <p:cNvSpPr txBox="1">
            <a:spLocks/>
          </p:cNvSpPr>
          <p:nvPr/>
        </p:nvSpPr>
        <p:spPr bwMode="auto">
          <a:xfrm>
            <a:off x="282575" y="392113"/>
            <a:ext cx="7704138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b="1" dirty="0" err="1">
                <a:solidFill>
                  <a:srgbClr val="286D7F"/>
                </a:solidFill>
                <a:latin typeface="Cambria" panose="02040503050406030204" pitchFamily="18" charset="0"/>
              </a:rPr>
              <a:t>Olomučanská</a:t>
            </a: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 jura </a:t>
            </a:r>
          </a:p>
          <a:p>
            <a:pPr marL="44450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- navazuje na brněnskou juru</a:t>
            </a:r>
            <a:b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– brekcie, písčité vápence, „opuky“ </a:t>
            </a:r>
            <a:b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- svrchní jura (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callow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–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oxford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)</a:t>
            </a:r>
          </a:p>
          <a:p>
            <a:pPr marL="44450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  <a:defRPr/>
            </a:pPr>
            <a:endParaRPr lang="cs-CZ" altLang="en-US" b="1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marL="44450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  <a:defRPr/>
            </a:pPr>
            <a:endParaRPr lang="cs-CZ" altLang="en-US" b="1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59397" name="TextovéPole 6">
            <a:extLst>
              <a:ext uri="{FF2B5EF4-FFF2-40B4-BE49-F238E27FC236}">
                <a16:creationId xmlns:a16="http://schemas.microsoft.com/office/drawing/2014/main" id="{3CF9FA36-61E0-416D-87D8-278467E85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6713" y="6629400"/>
            <a:ext cx="1655762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en-US" sz="1200"/>
              <a:t>Foto Tomáš Viktorýn</a:t>
            </a:r>
            <a:endParaRPr lang="en-GB" altLang="en-US" sz="1200"/>
          </a:p>
        </p:txBody>
      </p: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2">
            <a:extLst>
              <a:ext uri="{FF2B5EF4-FFF2-40B4-BE49-F238E27FC236}">
                <a16:creationId xmlns:a16="http://schemas.microsoft.com/office/drawing/2014/main" id="{36A02E8E-804D-4B60-9185-A6DCBDA8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Moravská autochtonní jura</a:t>
            </a:r>
          </a:p>
        </p:txBody>
      </p:sp>
      <p:pic>
        <p:nvPicPr>
          <p:cNvPr id="60419" name="Obrázek 3">
            <a:extLst>
              <a:ext uri="{FF2B5EF4-FFF2-40B4-BE49-F238E27FC236}">
                <a16:creationId xmlns:a16="http://schemas.microsoft.com/office/drawing/2014/main" id="{7D8A0627-50D1-4ADC-BE26-340C88988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904875"/>
            <a:ext cx="1039812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Obrázek 1">
            <a:extLst>
              <a:ext uri="{FF2B5EF4-FFF2-40B4-BE49-F238E27FC236}">
                <a16:creationId xmlns:a16="http://schemas.microsoft.com/office/drawing/2014/main" id="{87543000-0C82-4F4A-96C5-74483AB9E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-14288"/>
            <a:ext cx="2905125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ovéPole 2">
            <a:extLst>
              <a:ext uri="{FF2B5EF4-FFF2-40B4-BE49-F238E27FC236}">
                <a16:creationId xmlns:a16="http://schemas.microsoft.com/office/drawing/2014/main" id="{3800A205-C5FE-4761-A7AB-5C9F42BE5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7775" y="809625"/>
            <a:ext cx="1933575" cy="434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200"/>
              <a:t>Litologie (levý sloupec) a sedimentologie (pravý sloupec)</a:t>
            </a:r>
          </a:p>
          <a:p>
            <a:r>
              <a:rPr lang="en-GB" altLang="en-US" sz="1200"/>
              <a:t>jury ve vrtu Olomučany O1 (d. b. BU155); členy číslovány</a:t>
            </a:r>
          </a:p>
          <a:p>
            <a:r>
              <a:rPr lang="en-GB" altLang="en-US" sz="1200"/>
              <a:t>jako v textu. 1 – mikritový vápenec, 2 – dolomitický vápenec,</a:t>
            </a:r>
          </a:p>
          <a:p>
            <a:r>
              <a:rPr lang="en-GB" altLang="en-US" sz="1200"/>
              <a:t>3 – rohovcový vápenec, 4 – dolomitický rohovcový vápenec,</a:t>
            </a:r>
          </a:p>
          <a:p>
            <a:r>
              <a:rPr lang="en-GB" altLang="en-US" sz="1200"/>
              <a:t>5 – vápnitý spongolit, 6 – rohovec, 7 – hlíznatost, 8 – křemité hlízy,</a:t>
            </a:r>
          </a:p>
          <a:p>
            <a:r>
              <a:rPr lang="en-GB" altLang="en-US" sz="1200"/>
              <a:t>9 – křemenná geoda, 10 – bioturbace, 11 – amoniti, 12 – kostry</a:t>
            </a:r>
          </a:p>
          <a:p>
            <a:r>
              <a:rPr lang="en-GB" altLang="en-US" sz="1200"/>
              <a:t>hub, 13 – vzorek mikro, 14 – výbrus.</a:t>
            </a:r>
            <a:r>
              <a:rPr lang="cs-CZ" altLang="en-US" sz="1200"/>
              <a:t> Bubík a Gilíková 2013</a:t>
            </a:r>
            <a:endParaRPr lang="en-GB" altLang="en-US" sz="1200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2">
            <a:extLst>
              <a:ext uri="{FF2B5EF4-FFF2-40B4-BE49-F238E27FC236}">
                <a16:creationId xmlns:a16="http://schemas.microsoft.com/office/drawing/2014/main" id="{FBA91EE9-BB92-44B2-BE3B-9585F4DEE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Raný trias</a:t>
            </a:r>
          </a:p>
        </p:txBody>
      </p:sp>
      <p:pic>
        <p:nvPicPr>
          <p:cNvPr id="13315" name="Obrázek 1">
            <a:extLst>
              <a:ext uri="{FF2B5EF4-FFF2-40B4-BE49-F238E27FC236}">
                <a16:creationId xmlns:a16="http://schemas.microsoft.com/office/drawing/2014/main" id="{B669BFA7-295E-43BE-880F-BF820E681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113" y="903288"/>
            <a:ext cx="8999538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3">
            <a:extLst>
              <a:ext uri="{FF2B5EF4-FFF2-40B4-BE49-F238E27FC236}">
                <a16:creationId xmlns:a16="http://schemas.microsoft.com/office/drawing/2014/main" id="{0AB43279-8EBC-4179-A65F-10A2CF2EF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903288"/>
            <a:ext cx="3595688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Zástupný symbol pro obsah 2">
            <a:extLst>
              <a:ext uri="{FF2B5EF4-FFF2-40B4-BE49-F238E27FC236}">
                <a16:creationId xmlns:a16="http://schemas.microsoft.com/office/drawing/2014/main" id="{E5EB9616-CB0E-467A-BDD7-E9D9B683D385}"/>
              </a:ext>
            </a:extLst>
          </p:cNvPr>
          <p:cNvSpPr txBox="1">
            <a:spLocks/>
          </p:cNvSpPr>
          <p:nvPr/>
        </p:nvSpPr>
        <p:spPr bwMode="auto">
          <a:xfrm>
            <a:off x="5529263" y="5132388"/>
            <a:ext cx="6613525" cy="1611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z permu přetrvává do triasu </a:t>
            </a: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teplé aridní klima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široký přírovníkový </a:t>
            </a: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suchý pás – červené a pestré vrstvy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pásmo humidního klimatu posunuto výrazně k S a J (uhlí)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2">
            <a:extLst>
              <a:ext uri="{FF2B5EF4-FFF2-40B4-BE49-F238E27FC236}">
                <a16:creationId xmlns:a16="http://schemas.microsoft.com/office/drawing/2014/main" id="{230C3F68-A4AF-4CE5-A8CE-2BFC0FC3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Křída</a:t>
            </a:r>
          </a:p>
        </p:txBody>
      </p:sp>
      <p:pic>
        <p:nvPicPr>
          <p:cNvPr id="61443" name="Obrázek 4">
            <a:extLst>
              <a:ext uri="{FF2B5EF4-FFF2-40B4-BE49-F238E27FC236}">
                <a16:creationId xmlns:a16="http://schemas.microsoft.com/office/drawing/2014/main" id="{5A691713-AB23-4DE9-9DCE-59E7316C4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25400"/>
            <a:ext cx="74549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2">
            <a:extLst>
              <a:ext uri="{FF2B5EF4-FFF2-40B4-BE49-F238E27FC236}">
                <a16:creationId xmlns:a16="http://schemas.microsoft.com/office/drawing/2014/main" id="{76EFC73F-B888-43F8-8ABB-5A7978B2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Platformní křída v Evropě</a:t>
            </a:r>
          </a:p>
        </p:txBody>
      </p:sp>
      <p:pic>
        <p:nvPicPr>
          <p:cNvPr id="62467" name="Obrázek 5">
            <a:extLst>
              <a:ext uri="{FF2B5EF4-FFF2-40B4-BE49-F238E27FC236}">
                <a16:creationId xmlns:a16="http://schemas.microsoft.com/office/drawing/2014/main" id="{48D0B330-20A2-45C0-9281-9919FE746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673100"/>
            <a:ext cx="11782425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2">
            <a:extLst>
              <a:ext uri="{FF2B5EF4-FFF2-40B4-BE49-F238E27FC236}">
                <a16:creationId xmlns:a16="http://schemas.microsoft.com/office/drawing/2014/main" id="{AA34035F-4298-4719-A289-C749FB98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Platformní křída v Evropě</a:t>
            </a:r>
          </a:p>
        </p:txBody>
      </p:sp>
      <p:sp>
        <p:nvSpPr>
          <p:cNvPr id="63491" name="Zástupný symbol pro obsah 2">
            <a:extLst>
              <a:ext uri="{FF2B5EF4-FFF2-40B4-BE49-F238E27FC236}">
                <a16:creationId xmlns:a16="http://schemas.microsoft.com/office/drawing/2014/main" id="{B2EB00E6-39FF-4D0B-91DE-4AC5AAB10EAC}"/>
              </a:ext>
            </a:extLst>
          </p:cNvPr>
          <p:cNvSpPr txBox="1">
            <a:spLocks/>
          </p:cNvSpPr>
          <p:nvPr/>
        </p:nvSpPr>
        <p:spPr bwMode="auto">
          <a:xfrm>
            <a:off x="0" y="836613"/>
            <a:ext cx="10126663" cy="1223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Pelagické facie psací křídy</a:t>
            </a: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 – tvořené vápnitým nanoplanktonem a foraminiferami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rozvoj porifer – vznik pazourků během diageneze remobilizací SiO2</a:t>
            </a:r>
            <a:endParaRPr lang="cs-CZ" altLang="en-US" b="1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63492" name="Obrázek 4">
            <a:extLst>
              <a:ext uri="{FF2B5EF4-FFF2-40B4-BE49-F238E27FC236}">
                <a16:creationId xmlns:a16="http://schemas.microsoft.com/office/drawing/2014/main" id="{A77A3C31-0769-45FA-8261-EA2EA6E48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388"/>
            <a:ext cx="6534150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Obrázek 13">
            <a:extLst>
              <a:ext uri="{FF2B5EF4-FFF2-40B4-BE49-F238E27FC236}">
                <a16:creationId xmlns:a16="http://schemas.microsoft.com/office/drawing/2014/main" id="{C22E8104-0BF3-4CE8-9884-0E45A27FB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2120900"/>
            <a:ext cx="5856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ázek 4">
            <a:extLst>
              <a:ext uri="{FF2B5EF4-FFF2-40B4-BE49-F238E27FC236}">
                <a16:creationId xmlns:a16="http://schemas.microsoft.com/office/drawing/2014/main" id="{0AA4A375-2B13-465F-8229-4BCB9D2C9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2500313"/>
            <a:ext cx="7162800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Obrázek 1">
            <a:extLst>
              <a:ext uri="{FF2B5EF4-FFF2-40B4-BE49-F238E27FC236}">
                <a16:creationId xmlns:a16="http://schemas.microsoft.com/office/drawing/2014/main" id="{A360094B-7E32-45A1-8E5A-F4AD6B8D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5" y="939800"/>
            <a:ext cx="7281863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Nadpis 12">
            <a:extLst>
              <a:ext uri="{FF2B5EF4-FFF2-40B4-BE49-F238E27FC236}">
                <a16:creationId xmlns:a16="http://schemas.microsoft.com/office/drawing/2014/main" id="{C2BB8489-E847-4A92-9E7C-350D1C3C0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Křída na Českém masivu</a:t>
            </a:r>
          </a:p>
        </p:txBody>
      </p:sp>
      <p:pic>
        <p:nvPicPr>
          <p:cNvPr id="64517" name="Obrázek 2">
            <a:extLst>
              <a:ext uri="{FF2B5EF4-FFF2-40B4-BE49-F238E27FC236}">
                <a16:creationId xmlns:a16="http://schemas.microsoft.com/office/drawing/2014/main" id="{AB66AE32-26AC-4465-AF3A-0DCC23F64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893763"/>
            <a:ext cx="84248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56BBF8F-61E2-4889-943C-BDA5E7CA1AFF}"/>
              </a:ext>
            </a:extLst>
          </p:cNvPr>
          <p:cNvSpPr txBox="1"/>
          <p:nvPr/>
        </p:nvSpPr>
        <p:spPr>
          <a:xfrm>
            <a:off x="2206625" y="2894013"/>
            <a:ext cx="2166938" cy="31115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1500" b="1" dirty="0"/>
              <a:t>česká křídová pánev</a:t>
            </a:r>
            <a:endParaRPr lang="en-GB" sz="15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182570-BAB1-4CFC-9D99-A52EE227CF17}"/>
              </a:ext>
            </a:extLst>
          </p:cNvPr>
          <p:cNvSpPr txBox="1"/>
          <p:nvPr/>
        </p:nvSpPr>
        <p:spPr>
          <a:xfrm>
            <a:off x="4351338" y="2500313"/>
            <a:ext cx="1576387" cy="31115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1500" b="1" dirty="0"/>
              <a:t>opolská pánev</a:t>
            </a:r>
            <a:endParaRPr lang="en-GB" sz="15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A89C1F3-B38F-4718-8F2C-35512C24CF6A}"/>
              </a:ext>
            </a:extLst>
          </p:cNvPr>
          <p:cNvSpPr txBox="1"/>
          <p:nvPr/>
        </p:nvSpPr>
        <p:spPr>
          <a:xfrm>
            <a:off x="1989138" y="4564063"/>
            <a:ext cx="1741487" cy="31115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1500" b="1" dirty="0"/>
              <a:t>jihočeské pánve</a:t>
            </a:r>
            <a:endParaRPr lang="en-GB" sz="1500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F3DF4AA-2351-4633-8B4B-F3735664B66C}"/>
              </a:ext>
            </a:extLst>
          </p:cNvPr>
          <p:cNvSpPr txBox="1"/>
          <p:nvPr/>
        </p:nvSpPr>
        <p:spPr>
          <a:xfrm>
            <a:off x="1571625" y="5711825"/>
            <a:ext cx="1706563" cy="31115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1500" dirty="0"/>
              <a:t>bavorská pánev</a:t>
            </a:r>
            <a:endParaRPr lang="en-GB" sz="15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ABF07F2-0F83-4C89-B957-8465F4302E73}"/>
              </a:ext>
            </a:extLst>
          </p:cNvPr>
          <p:cNvSpPr txBox="1"/>
          <p:nvPr/>
        </p:nvSpPr>
        <p:spPr>
          <a:xfrm>
            <a:off x="1571625" y="1352550"/>
            <a:ext cx="2284413" cy="31115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1500" dirty="0" err="1"/>
              <a:t>severosudetská</a:t>
            </a:r>
            <a:r>
              <a:rPr lang="cs-CZ" sz="1500" dirty="0"/>
              <a:t> pánev</a:t>
            </a:r>
            <a:endParaRPr lang="en-GB" sz="15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2">
            <a:extLst>
              <a:ext uri="{FF2B5EF4-FFF2-40B4-BE49-F238E27FC236}">
                <a16:creationId xmlns:a16="http://schemas.microsoft.com/office/drawing/2014/main" id="{134B58FA-F6E5-4F13-9378-DDCDAE56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Křída u Kuřimy</a:t>
            </a:r>
          </a:p>
        </p:txBody>
      </p:sp>
      <p:sp>
        <p:nvSpPr>
          <p:cNvPr id="56323" name="Zástupný symbol pro obsah 2">
            <a:extLst>
              <a:ext uri="{FF2B5EF4-FFF2-40B4-BE49-F238E27FC236}">
                <a16:creationId xmlns:a16="http://schemas.microsoft.com/office/drawing/2014/main" id="{110E1311-BD2B-482F-8047-7DBB71B596E8}"/>
              </a:ext>
            </a:extLst>
          </p:cNvPr>
          <p:cNvSpPr txBox="1">
            <a:spLocks/>
          </p:cNvSpPr>
          <p:nvPr/>
        </p:nvSpPr>
        <p:spPr bwMode="auto">
          <a:xfrm>
            <a:off x="0" y="836613"/>
            <a:ext cx="6454775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Zakleslá kra křídy u Kuřimi </a:t>
            </a:r>
          </a:p>
          <a:p>
            <a:pPr marL="44450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  <a:defRPr/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– velmi drobný výskyt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Tx/>
              <a:buChar char="-"/>
              <a:defRPr/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pod přesmykem granitů přes diority - pukliny v dioritech vyplněny jemnozrnnými až kalovými vápenci „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mediteranního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charakteru“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Tx/>
              <a:buChar char="-"/>
              <a:defRPr/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stáří 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apt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- alb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65540" name="Obrázek 3">
            <a:extLst>
              <a:ext uri="{FF2B5EF4-FFF2-40B4-BE49-F238E27FC236}">
                <a16:creationId xmlns:a16="http://schemas.microsoft.com/office/drawing/2014/main" id="{EE221206-281E-40E9-931C-D1BEC2F3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827088"/>
            <a:ext cx="112585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BB42785F-A22E-49E2-972F-E0E76365426E}"/>
              </a:ext>
            </a:extLst>
          </p:cNvPr>
          <p:cNvSpPr/>
          <p:nvPr/>
        </p:nvSpPr>
        <p:spPr>
          <a:xfrm flipV="1">
            <a:off x="8831263" y="2708275"/>
            <a:ext cx="1366837" cy="360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2">
            <a:extLst>
              <a:ext uri="{FF2B5EF4-FFF2-40B4-BE49-F238E27FC236}">
                <a16:creationId xmlns:a16="http://schemas.microsoft.com/office/drawing/2014/main" id="{7031C675-4CB8-49A4-9415-68FFA7DC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Křída v Moravském krasu – rudické vrstvy</a:t>
            </a:r>
          </a:p>
        </p:txBody>
      </p:sp>
      <p:pic>
        <p:nvPicPr>
          <p:cNvPr id="66563" name="Obrázek 2">
            <a:extLst>
              <a:ext uri="{FF2B5EF4-FFF2-40B4-BE49-F238E27FC236}">
                <a16:creationId xmlns:a16="http://schemas.microsoft.com/office/drawing/2014/main" id="{CABE70DB-08C2-4CFC-ABD0-C28B1F7A2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1628775"/>
            <a:ext cx="9839325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Zástupný symbol pro obsah 2">
            <a:extLst>
              <a:ext uri="{FF2B5EF4-FFF2-40B4-BE49-F238E27FC236}">
                <a16:creationId xmlns:a16="http://schemas.microsoft.com/office/drawing/2014/main" id="{A110D8DC-57A4-41A1-9BCC-01E769137B27}"/>
              </a:ext>
            </a:extLst>
          </p:cNvPr>
          <p:cNvSpPr txBox="1">
            <a:spLocks/>
          </p:cNvSpPr>
          <p:nvPr/>
        </p:nvSpPr>
        <p:spPr bwMode="auto">
          <a:xfrm>
            <a:off x="1054100" y="769938"/>
            <a:ext cx="10872788" cy="865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?spodní/svrchní křída (bez paleontologických důkazů, na základě superpozice</a:t>
            </a:r>
            <a:b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- jíly a písky s přeplavenou jurskou faunou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2">
            <a:extLst>
              <a:ext uri="{FF2B5EF4-FFF2-40B4-BE49-F238E27FC236}">
                <a16:creationId xmlns:a16="http://schemas.microsoft.com/office/drawing/2014/main" id="{7031C675-4CB8-49A4-9415-68FFA7DC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Křída v Moravském krasu – rudické vrstvy</a:t>
            </a:r>
          </a:p>
        </p:txBody>
      </p:sp>
      <p:sp>
        <p:nvSpPr>
          <p:cNvPr id="66564" name="Zástupný symbol pro obsah 2">
            <a:extLst>
              <a:ext uri="{FF2B5EF4-FFF2-40B4-BE49-F238E27FC236}">
                <a16:creationId xmlns:a16="http://schemas.microsoft.com/office/drawing/2014/main" id="{A110D8DC-57A4-41A1-9BCC-01E769137B27}"/>
              </a:ext>
            </a:extLst>
          </p:cNvPr>
          <p:cNvSpPr txBox="1">
            <a:spLocks/>
          </p:cNvSpPr>
          <p:nvPr/>
        </p:nvSpPr>
        <p:spPr bwMode="auto">
          <a:xfrm>
            <a:off x="1054100" y="769938"/>
            <a:ext cx="10872788" cy="55393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paleokrasové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deprese (geologické varhany, až 100 m hluboké nálevkovité deprese) vzniklé během křídového tropického zvětrávání vyplněné rudickými vrstvami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zbytky a produkty 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kaolinicko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- lateritického zvětrávání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C7E566-4907-4D6B-8D5C-2C54BD87E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2430728"/>
            <a:ext cx="10808898" cy="43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08399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2">
            <a:extLst>
              <a:ext uri="{FF2B5EF4-FFF2-40B4-BE49-F238E27FC236}">
                <a16:creationId xmlns:a16="http://schemas.microsoft.com/office/drawing/2014/main" id="{7031C675-4CB8-49A4-9415-68FFA7DC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Křída v Moravském krasu – rudické vrstvy</a:t>
            </a:r>
          </a:p>
        </p:txBody>
      </p:sp>
      <p:sp>
        <p:nvSpPr>
          <p:cNvPr id="66564" name="Zástupný symbol pro obsah 2">
            <a:extLst>
              <a:ext uri="{FF2B5EF4-FFF2-40B4-BE49-F238E27FC236}">
                <a16:creationId xmlns:a16="http://schemas.microsoft.com/office/drawing/2014/main" id="{A110D8DC-57A4-41A1-9BCC-01E769137B27}"/>
              </a:ext>
            </a:extLst>
          </p:cNvPr>
          <p:cNvSpPr txBox="1">
            <a:spLocks/>
          </p:cNvSpPr>
          <p:nvPr/>
        </p:nvSpPr>
        <p:spPr bwMode="auto">
          <a:xfrm>
            <a:off x="1054100" y="769938"/>
            <a:ext cx="10872788" cy="55393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spodní 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část rudických vrstev s výskytem limonitových konkrecí s příměsí hematitu - těžba je uváděna již z halštatského a staroslovanského období a následně podmínila vznik železářské výroby na Blanensku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asi 70 m mnohonásobně se opakujících vrstev 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kaolinických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křemenných písků, červenavě zbarvených železitých pískovců a pestrých 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kaolinických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jílů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obsahují četné rohovcové konkrece a křemité geody</a:t>
            </a:r>
          </a:p>
        </p:txBody>
      </p:sp>
    </p:spTree>
    <p:extLst>
      <p:ext uri="{BB962C8B-B14F-4D97-AF65-F5344CB8AC3E}">
        <p14:creationId xmlns:p14="http://schemas.microsoft.com/office/powerpoint/2010/main" val="3610991951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2">
            <a:extLst>
              <a:ext uri="{FF2B5EF4-FFF2-40B4-BE49-F238E27FC236}">
                <a16:creationId xmlns:a16="http://schemas.microsoft.com/office/drawing/2014/main" id="{39714EFD-9790-4F52-B9AB-EBE22ED4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925" y="2276475"/>
            <a:ext cx="4824413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Česká křídová pánev</a:t>
            </a:r>
          </a:p>
        </p:txBody>
      </p:sp>
      <p:sp>
        <p:nvSpPr>
          <p:cNvPr id="67587" name="Nadpis 12">
            <a:extLst>
              <a:ext uri="{FF2B5EF4-FFF2-40B4-BE49-F238E27FC236}">
                <a16:creationId xmlns:a16="http://schemas.microsoft.com/office/drawing/2014/main" id="{30B70AE9-446A-4B70-984B-5A0CFB9FA50A}"/>
              </a:ext>
            </a:extLst>
          </p:cNvPr>
          <p:cNvSpPr txBox="1">
            <a:spLocks/>
          </p:cNvSpPr>
          <p:nvPr/>
        </p:nvSpPr>
        <p:spPr bwMode="auto">
          <a:xfrm>
            <a:off x="1054100" y="3933825"/>
            <a:ext cx="105854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9" tIns="60949" rIns="121899" bIns="60949" anchor="b"/>
          <a:lstStyle>
            <a:lvl1pPr marL="571500" indent="-571500" defTabSz="1216025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30250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57288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584325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09775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4669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241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3813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385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SzTx/>
              <a:buFontTx/>
              <a:buChar char="-"/>
            </a:pPr>
            <a:r>
              <a:rPr lang="cs-CZ" altLang="en-US" dirty="0">
                <a:solidFill>
                  <a:srgbClr val="374C81"/>
                </a:solidFill>
                <a:latin typeface="Cambria" panose="02040503050406030204" pitchFamily="18" charset="0"/>
              </a:rPr>
              <a:t>plošně nejrozsáhlejší těleso mezozoických sedimentů na Českém masivu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SzTx/>
              <a:buFontTx/>
              <a:buChar char="-"/>
            </a:pPr>
            <a:r>
              <a:rPr lang="cs-CZ" altLang="en-US" dirty="0">
                <a:solidFill>
                  <a:srgbClr val="374C81"/>
                </a:solidFill>
                <a:latin typeface="Cambria" panose="02040503050406030204" pitchFamily="18" charset="0"/>
              </a:rPr>
              <a:t>významné kolektory podzemní vody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SzTx/>
              <a:buFontTx/>
              <a:buChar char="-"/>
            </a:pPr>
            <a:r>
              <a:rPr lang="cs-CZ" altLang="en-US" dirty="0">
                <a:solidFill>
                  <a:srgbClr val="374C81"/>
                </a:solidFill>
                <a:latin typeface="Cambria" panose="02040503050406030204" pitchFamily="18" charset="0"/>
              </a:rPr>
              <a:t>sklářské písky, žáruvzdorné lupky, cementářské suroviny</a:t>
            </a:r>
          </a:p>
        </p:txBody>
      </p:sp>
      <p:sp>
        <p:nvSpPr>
          <p:cNvPr id="67588" name="Nadpis 12">
            <a:extLst>
              <a:ext uri="{FF2B5EF4-FFF2-40B4-BE49-F238E27FC236}">
                <a16:creationId xmlns:a16="http://schemas.microsoft.com/office/drawing/2014/main" id="{414C1B7C-94F3-4631-9AAD-B9B726A6BDF2}"/>
              </a:ext>
            </a:extLst>
          </p:cNvPr>
          <p:cNvSpPr txBox="1">
            <a:spLocks/>
          </p:cNvSpPr>
          <p:nvPr/>
        </p:nvSpPr>
        <p:spPr bwMode="auto">
          <a:xfrm>
            <a:off x="3717925" y="2949575"/>
            <a:ext cx="48974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9" tIns="60949" rIns="121899" bIns="60949" anchor="b"/>
          <a:lstStyle>
            <a:lvl1pPr defTabSz="1216025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30250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57288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584325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09775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4669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241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3813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385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i="1" dirty="0">
                <a:solidFill>
                  <a:srgbClr val="374C81"/>
                </a:solidFill>
                <a:latin typeface="Cambria" panose="02040503050406030204" pitchFamily="18" charset="0"/>
              </a:rPr>
              <a:t>(svrchní křída; </a:t>
            </a:r>
            <a:r>
              <a:rPr lang="cs-CZ" altLang="en-US" i="1" dirty="0" err="1">
                <a:solidFill>
                  <a:srgbClr val="374C81"/>
                </a:solidFill>
                <a:latin typeface="Cambria" panose="02040503050406030204" pitchFamily="18" charset="0"/>
              </a:rPr>
              <a:t>cenoman</a:t>
            </a:r>
            <a:r>
              <a:rPr lang="cs-CZ" altLang="en-US" i="1" dirty="0">
                <a:solidFill>
                  <a:srgbClr val="374C81"/>
                </a:solidFill>
                <a:latin typeface="Cambria" panose="02040503050406030204" pitchFamily="18" charset="0"/>
              </a:rPr>
              <a:t> – </a:t>
            </a:r>
            <a:r>
              <a:rPr lang="cs-CZ" altLang="en-US" i="1">
                <a:solidFill>
                  <a:srgbClr val="374C81"/>
                </a:solidFill>
                <a:latin typeface="Cambria" panose="02040503050406030204" pitchFamily="18" charset="0"/>
              </a:rPr>
              <a:t>santon)</a:t>
            </a:r>
            <a:endParaRPr lang="cs-CZ" altLang="en-US" i="1" dirty="0">
              <a:solidFill>
                <a:srgbClr val="374C8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Obrázek 1">
            <a:extLst>
              <a:ext uri="{FF2B5EF4-FFF2-40B4-BE49-F238E27FC236}">
                <a16:creationId xmlns:a16="http://schemas.microsoft.com/office/drawing/2014/main" id="{F252BB9B-0E7B-4DDF-88D6-D7BBB6676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8634412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ovéPole 5">
            <a:extLst>
              <a:ext uri="{FF2B5EF4-FFF2-40B4-BE49-F238E27FC236}">
                <a16:creationId xmlns:a16="http://schemas.microsoft.com/office/drawing/2014/main" id="{BF6911AF-30AE-4062-807E-644D37600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8425" y="6308725"/>
            <a:ext cx="35290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en-US" sz="1200"/>
              <a:t>Nádaskay 2013; upraveno podle Uličný a Špičáková in press</a:t>
            </a:r>
            <a:endParaRPr lang="en-GB" altLang="en-US" sz="1200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>
            <a:extLst>
              <a:ext uri="{FF2B5EF4-FFF2-40B4-BE49-F238E27FC236}">
                <a16:creationId xmlns:a16="http://schemas.microsoft.com/office/drawing/2014/main" id="{9428E03E-971E-4503-BFA6-427E77451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113" y="692150"/>
            <a:ext cx="9217026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Nadpis 12">
            <a:extLst>
              <a:ext uri="{FF2B5EF4-FFF2-40B4-BE49-F238E27FC236}">
                <a16:creationId xmlns:a16="http://schemas.microsoft.com/office/drawing/2014/main" id="{E8401127-CE4C-4F87-89BE-411D1B5F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Pozdní trias</a:t>
            </a:r>
          </a:p>
        </p:txBody>
      </p:sp>
      <p:pic>
        <p:nvPicPr>
          <p:cNvPr id="14340" name="Obrázek 3">
            <a:extLst>
              <a:ext uri="{FF2B5EF4-FFF2-40B4-BE49-F238E27FC236}">
                <a16:creationId xmlns:a16="http://schemas.microsoft.com/office/drawing/2014/main" id="{9D2670DB-9709-4943-9803-714D138AC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903288"/>
            <a:ext cx="3595688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Zástupný symbol pro obsah 2">
            <a:extLst>
              <a:ext uri="{FF2B5EF4-FFF2-40B4-BE49-F238E27FC236}">
                <a16:creationId xmlns:a16="http://schemas.microsoft.com/office/drawing/2014/main" id="{72FD780E-7BC1-4250-9543-63884858D0C7}"/>
              </a:ext>
            </a:extLst>
          </p:cNvPr>
          <p:cNvSpPr txBox="1">
            <a:spLocks/>
          </p:cNvSpPr>
          <p:nvPr/>
        </p:nvSpPr>
        <p:spPr bwMode="auto">
          <a:xfrm>
            <a:off x="5187950" y="5592763"/>
            <a:ext cx="6613525" cy="1235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>
                <a:solidFill>
                  <a:srgbClr val="286D7F"/>
                </a:solidFill>
                <a:latin typeface="Cambria" panose="02040503050406030204" pitchFamily="18" charset="0"/>
              </a:rPr>
              <a:t>Teplé klima</a:t>
            </a:r>
            <a:br>
              <a:rPr lang="cs-CZ" altLang="en-US" sz="2000" b="1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bez záznamů trvalého polárního zalednění</a:t>
            </a:r>
            <a:b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>
                <a:solidFill>
                  <a:srgbClr val="286D7F"/>
                </a:solidFill>
                <a:latin typeface="Cambria" panose="02040503050406030204" pitchFamily="18" charset="0"/>
              </a:rPr>
              <a:t>- teplé pásy až na pólech</a:t>
            </a:r>
            <a:endParaRPr lang="cs-CZ" altLang="en-US" sz="200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4508614E-CF38-4FC7-BF93-461E4AF7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9635" name="Zástupný symbol pro obsah 2">
            <a:extLst>
              <a:ext uri="{FF2B5EF4-FFF2-40B4-BE49-F238E27FC236}">
                <a16:creationId xmlns:a16="http://schemas.microsoft.com/office/drawing/2014/main" id="{24D42419-E0EF-4B88-8115-E69DA595D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9636" name="Obrázek 3">
            <a:extLst>
              <a:ext uri="{FF2B5EF4-FFF2-40B4-BE49-F238E27FC236}">
                <a16:creationId xmlns:a16="http://schemas.microsoft.com/office/drawing/2014/main" id="{3F27F0D2-5B7F-4343-81D7-DD4212978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588"/>
            <a:ext cx="12206288" cy="66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2">
            <a:extLst>
              <a:ext uri="{FF2B5EF4-FFF2-40B4-BE49-F238E27FC236}">
                <a16:creationId xmlns:a16="http://schemas.microsoft.com/office/drawing/2014/main" id="{8D5F2CE5-8DBD-4566-A3C4-0C79002BD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Česká křídová pánev</a:t>
            </a:r>
          </a:p>
        </p:txBody>
      </p:sp>
      <p:pic>
        <p:nvPicPr>
          <p:cNvPr id="70659" name="Obrázek 3">
            <a:extLst>
              <a:ext uri="{FF2B5EF4-FFF2-40B4-BE49-F238E27FC236}">
                <a16:creationId xmlns:a16="http://schemas.microsoft.com/office/drawing/2014/main" id="{0AACB601-83E2-4EDC-AA23-AEA0DC4E4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82625"/>
            <a:ext cx="11331575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ovéPole 1">
            <a:extLst>
              <a:ext uri="{FF2B5EF4-FFF2-40B4-BE49-F238E27FC236}">
                <a16:creationId xmlns:a16="http://schemas.microsoft.com/office/drawing/2014/main" id="{3864012A-B9D4-4737-B817-996BDAC50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7413" y="404813"/>
            <a:ext cx="20145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/>
              <a:t>Čech et al. 2011</a:t>
            </a: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Obrázek 1">
            <a:extLst>
              <a:ext uri="{FF2B5EF4-FFF2-40B4-BE49-F238E27FC236}">
                <a16:creationId xmlns:a16="http://schemas.microsoft.com/office/drawing/2014/main" id="{FC0BF4AD-6135-4705-B3DF-325A4CEC7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2533650"/>
            <a:ext cx="58166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Zástupný symbol pro obsah 2">
            <a:extLst>
              <a:ext uri="{FF2B5EF4-FFF2-40B4-BE49-F238E27FC236}">
                <a16:creationId xmlns:a16="http://schemas.microsoft.com/office/drawing/2014/main" id="{BD793FA3-D853-48AD-A32D-FBFD10FD61B7}"/>
              </a:ext>
            </a:extLst>
          </p:cNvPr>
          <p:cNvSpPr txBox="1">
            <a:spLocks/>
          </p:cNvSpPr>
          <p:nvPr/>
        </p:nvSpPr>
        <p:spPr bwMode="auto">
          <a:xfrm>
            <a:off x="280988" y="187325"/>
            <a:ext cx="770413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Cenoman (perucko-korycanské souvrství)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71684" name="Zástupný symbol pro obsah 2">
            <a:extLst>
              <a:ext uri="{FF2B5EF4-FFF2-40B4-BE49-F238E27FC236}">
                <a16:creationId xmlns:a16="http://schemas.microsoft.com/office/drawing/2014/main" id="{1343A038-9B87-4788-8A18-7EE6C7BCB188}"/>
              </a:ext>
            </a:extLst>
          </p:cNvPr>
          <p:cNvSpPr txBox="1">
            <a:spLocks/>
          </p:cNvSpPr>
          <p:nvPr/>
        </p:nvSpPr>
        <p:spPr bwMode="auto">
          <a:xfrm>
            <a:off x="280988" y="931863"/>
            <a:ext cx="9288462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1800">
                <a:solidFill>
                  <a:srgbClr val="286D7F"/>
                </a:solidFill>
                <a:latin typeface="Cambria" panose="02040503050406030204" pitchFamily="18" charset="0"/>
              </a:rPr>
              <a:t>sladkovodní perucké vrstvy – slepence, pískovce, jílovce, uhlí</a:t>
            </a:r>
          </a:p>
        </p:txBody>
      </p:sp>
      <p:pic>
        <p:nvPicPr>
          <p:cNvPr id="71685" name="Obrázek 8">
            <a:extLst>
              <a:ext uri="{FF2B5EF4-FFF2-40B4-BE49-F238E27FC236}">
                <a16:creationId xmlns:a16="http://schemas.microsoft.com/office/drawing/2014/main" id="{F54B4857-B77B-46A4-9A1D-371D64EC3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24013"/>
            <a:ext cx="50577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Obrázek 1">
            <a:extLst>
              <a:ext uri="{FF2B5EF4-FFF2-40B4-BE49-F238E27FC236}">
                <a16:creationId xmlns:a16="http://schemas.microsoft.com/office/drawing/2014/main" id="{36AE220C-2007-4E30-BDC4-7A0A384D6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3" y="0"/>
            <a:ext cx="16002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 doprava 1">
            <a:extLst>
              <a:ext uri="{FF2B5EF4-FFF2-40B4-BE49-F238E27FC236}">
                <a16:creationId xmlns:a16="http://schemas.microsoft.com/office/drawing/2014/main" id="{095930E1-40D6-408C-9734-21D0064568FD}"/>
              </a:ext>
            </a:extLst>
          </p:cNvPr>
          <p:cNvSpPr/>
          <p:nvPr/>
        </p:nvSpPr>
        <p:spPr>
          <a:xfrm>
            <a:off x="10596563" y="5789613"/>
            <a:ext cx="431800" cy="287337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rázek 3">
            <a:extLst>
              <a:ext uri="{FF2B5EF4-FFF2-40B4-BE49-F238E27FC236}">
                <a16:creationId xmlns:a16="http://schemas.microsoft.com/office/drawing/2014/main" id="{22D72C25-7522-4C1A-B3C9-7639FE564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-69850"/>
            <a:ext cx="437197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Obrázek 4">
            <a:extLst>
              <a:ext uri="{FF2B5EF4-FFF2-40B4-BE49-F238E27FC236}">
                <a16:creationId xmlns:a16="http://schemas.microsoft.com/office/drawing/2014/main" id="{4997FFBC-CD68-4311-9A8E-334711E1C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0"/>
            <a:ext cx="36052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Obrázek 5">
            <a:extLst>
              <a:ext uri="{FF2B5EF4-FFF2-40B4-BE49-F238E27FC236}">
                <a16:creationId xmlns:a16="http://schemas.microsoft.com/office/drawing/2014/main" id="{E9069D0C-7311-42E4-B9FD-B9D966213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4954588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Obrázek 6">
            <a:extLst>
              <a:ext uri="{FF2B5EF4-FFF2-40B4-BE49-F238E27FC236}">
                <a16:creationId xmlns:a16="http://schemas.microsoft.com/office/drawing/2014/main" id="{43C2B91B-181F-49B1-8994-C9BF85A81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213100"/>
            <a:ext cx="45180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Obrázek 7">
            <a:extLst>
              <a:ext uri="{FF2B5EF4-FFF2-40B4-BE49-F238E27FC236}">
                <a16:creationId xmlns:a16="http://schemas.microsoft.com/office/drawing/2014/main" id="{F992A2DF-5443-4979-A54E-BDAF1CC0A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613" y="2573338"/>
            <a:ext cx="36576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Obrázek 8">
            <a:extLst>
              <a:ext uri="{FF2B5EF4-FFF2-40B4-BE49-F238E27FC236}">
                <a16:creationId xmlns:a16="http://schemas.microsoft.com/office/drawing/2014/main" id="{CAF53DA8-D25C-41D7-826E-0844BC929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768725"/>
            <a:ext cx="3967162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sah 2">
            <a:extLst>
              <a:ext uri="{FF2B5EF4-FFF2-40B4-BE49-F238E27FC236}">
                <a16:creationId xmlns:a16="http://schemas.microsoft.com/office/drawing/2014/main" id="{80D13604-F6C1-4F33-ABFC-F24C54DDCD9A}"/>
              </a:ext>
            </a:extLst>
          </p:cNvPr>
          <p:cNvSpPr txBox="1">
            <a:spLocks/>
          </p:cNvSpPr>
          <p:nvPr/>
        </p:nvSpPr>
        <p:spPr bwMode="auto">
          <a:xfrm>
            <a:off x="261938" y="115888"/>
            <a:ext cx="7704137" cy="1225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Peruc – střední Čechy (Lounsko) </a:t>
            </a:r>
            <a:b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700">
                <a:solidFill>
                  <a:srgbClr val="286D7F"/>
                </a:solidFill>
                <a:latin typeface="Cambria" panose="02040503050406030204" pitchFamily="18" charset="0"/>
              </a:rPr>
              <a:t>- vliv geologie na uváření České historie - Kníže Oldřich v lese u budoucí Peruce potkal Boženu </a:t>
            </a:r>
            <a:r>
              <a:rPr lang="cs-CZ" altLang="en-US" sz="1700" b="1">
                <a:solidFill>
                  <a:srgbClr val="286D7F"/>
                </a:solidFill>
                <a:latin typeface="Cambria" panose="02040503050406030204" pitchFamily="18" charset="0"/>
              </a:rPr>
              <a:t>„perúc prádlo“ </a:t>
            </a:r>
            <a:r>
              <a:rPr lang="cs-CZ" altLang="en-US" sz="1700" b="1">
                <a:solidFill>
                  <a:srgbClr val="286D7F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</a:t>
            </a:r>
            <a:br>
              <a:rPr lang="cs-CZ" altLang="en-US" sz="1700" b="1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700">
                <a:solidFill>
                  <a:srgbClr val="286D7F"/>
                </a:solidFill>
                <a:latin typeface="Cambria" panose="02040503050406030204" pitchFamily="18" charset="0"/>
              </a:rPr>
              <a:t>- vrstevní prameniště spojené s jílovci v peruckém s.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sz="1700" b="1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sz="170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73731" name="Obrázek 1">
            <a:extLst>
              <a:ext uri="{FF2B5EF4-FFF2-40B4-BE49-F238E27FC236}">
                <a16:creationId xmlns:a16="http://schemas.microsoft.com/office/drawing/2014/main" id="{0A940FE7-1482-4F90-92EF-D1A895A6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809750"/>
            <a:ext cx="7675563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Obrázek 4">
            <a:extLst>
              <a:ext uri="{FF2B5EF4-FFF2-40B4-BE49-F238E27FC236}">
                <a16:creationId xmlns:a16="http://schemas.microsoft.com/office/drawing/2014/main" id="{841C7961-4320-4F4A-B4F3-538912FF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908050"/>
            <a:ext cx="5692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sah 2">
            <a:extLst>
              <a:ext uri="{FF2B5EF4-FFF2-40B4-BE49-F238E27FC236}">
                <a16:creationId xmlns:a16="http://schemas.microsoft.com/office/drawing/2014/main" id="{29570AD1-B263-422B-971D-AB1F5CC02A28}"/>
              </a:ext>
            </a:extLst>
          </p:cNvPr>
          <p:cNvSpPr txBox="1">
            <a:spLocks/>
          </p:cNvSpPr>
          <p:nvPr/>
        </p:nvSpPr>
        <p:spPr bwMode="auto">
          <a:xfrm>
            <a:off x="117475" y="220663"/>
            <a:ext cx="7704138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Cenoman (perucko-korycanské souvrství)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75779" name="Zástupný symbol pro obsah 2">
            <a:extLst>
              <a:ext uri="{FF2B5EF4-FFF2-40B4-BE49-F238E27FC236}">
                <a16:creationId xmlns:a16="http://schemas.microsoft.com/office/drawing/2014/main" id="{4C0A191E-8A16-44B4-B8CF-274BE3B83C9E}"/>
              </a:ext>
            </a:extLst>
          </p:cNvPr>
          <p:cNvSpPr txBox="1">
            <a:spLocks/>
          </p:cNvSpPr>
          <p:nvPr/>
        </p:nvSpPr>
        <p:spPr bwMode="auto">
          <a:xfrm>
            <a:off x="549275" y="908050"/>
            <a:ext cx="10021888" cy="1023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1800">
                <a:solidFill>
                  <a:srgbClr val="286D7F"/>
                </a:solidFill>
                <a:latin typeface="Cambria" panose="02040503050406030204" pitchFamily="18" charset="0"/>
              </a:rPr>
              <a:t>marinní korycanské vrstvy (pískovce, prachovce, vápnité slepence, vápence)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1800">
                <a:solidFill>
                  <a:srgbClr val="286D7F"/>
                </a:solidFill>
                <a:latin typeface="Cambria" panose="02040503050406030204" pitchFamily="18" charset="0"/>
              </a:rPr>
              <a:t>Facie šikmo zvrstvených příbřežních pískovců; často příměs zeleného glaukonitu, v nejvyšší části výrazný podíl</a:t>
            </a:r>
          </a:p>
        </p:txBody>
      </p:sp>
      <p:pic>
        <p:nvPicPr>
          <p:cNvPr id="75780" name="Obrázek 4">
            <a:extLst>
              <a:ext uri="{FF2B5EF4-FFF2-40B4-BE49-F238E27FC236}">
                <a16:creationId xmlns:a16="http://schemas.microsoft.com/office/drawing/2014/main" id="{84D4C1DA-5163-4D87-B1C4-EB46B00C6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3" y="0"/>
            <a:ext cx="16002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>
            <a:extLst>
              <a:ext uri="{FF2B5EF4-FFF2-40B4-BE49-F238E27FC236}">
                <a16:creationId xmlns:a16="http://schemas.microsoft.com/office/drawing/2014/main" id="{B3AD243D-BF8B-4A11-9EA2-9985005AFC72}"/>
              </a:ext>
            </a:extLst>
          </p:cNvPr>
          <p:cNvSpPr/>
          <p:nvPr/>
        </p:nvSpPr>
        <p:spPr>
          <a:xfrm>
            <a:off x="10752138" y="5589588"/>
            <a:ext cx="431800" cy="287337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5782" name="Obrázek 1">
            <a:extLst>
              <a:ext uri="{FF2B5EF4-FFF2-40B4-BE49-F238E27FC236}">
                <a16:creationId xmlns:a16="http://schemas.microsoft.com/office/drawing/2014/main" id="{E40F3AEF-36AE-4110-8A1C-D91523388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931988"/>
            <a:ext cx="455136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Obrázek 3">
            <a:extLst>
              <a:ext uri="{FF2B5EF4-FFF2-40B4-BE49-F238E27FC236}">
                <a16:creationId xmlns:a16="http://schemas.microsoft.com/office/drawing/2014/main" id="{49EB42A5-3593-4F14-9541-FF24C541C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2740025"/>
            <a:ext cx="3089275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Obrázek 4">
            <a:extLst>
              <a:ext uri="{FF2B5EF4-FFF2-40B4-BE49-F238E27FC236}">
                <a16:creationId xmlns:a16="http://schemas.microsoft.com/office/drawing/2014/main" id="{FDBC3A89-EB7C-4130-924B-3F0E3E2C9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276475"/>
            <a:ext cx="3327400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sah 2">
            <a:extLst>
              <a:ext uri="{FF2B5EF4-FFF2-40B4-BE49-F238E27FC236}">
                <a16:creationId xmlns:a16="http://schemas.microsoft.com/office/drawing/2014/main" id="{2F703841-B8DA-403F-A4CC-10996FD8BACB}"/>
              </a:ext>
            </a:extLst>
          </p:cNvPr>
          <p:cNvSpPr txBox="1">
            <a:spLocks/>
          </p:cNvSpPr>
          <p:nvPr/>
        </p:nvSpPr>
        <p:spPr bwMode="auto">
          <a:xfrm>
            <a:off x="117475" y="220663"/>
            <a:ext cx="7704138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Cenoman (perucko-korycanské souvrství)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74755" name="Obrázek 7">
            <a:extLst>
              <a:ext uri="{FF2B5EF4-FFF2-40B4-BE49-F238E27FC236}">
                <a16:creationId xmlns:a16="http://schemas.microsoft.com/office/drawing/2014/main" id="{492876BF-4D6D-461F-9525-61FFECB9A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1931988"/>
            <a:ext cx="6426200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Zástupný symbol pro obsah 2">
            <a:extLst>
              <a:ext uri="{FF2B5EF4-FFF2-40B4-BE49-F238E27FC236}">
                <a16:creationId xmlns:a16="http://schemas.microsoft.com/office/drawing/2014/main" id="{E2F4B39E-7603-4AD2-B44D-264A1D53039F}"/>
              </a:ext>
            </a:extLst>
          </p:cNvPr>
          <p:cNvSpPr txBox="1">
            <a:spLocks/>
          </p:cNvSpPr>
          <p:nvPr/>
        </p:nvSpPr>
        <p:spPr bwMode="auto">
          <a:xfrm>
            <a:off x="549275" y="908050"/>
            <a:ext cx="11304588" cy="14408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marinní korycanské vrstvy (pískovce, prachovce, vápnité slepence, vápence)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„příbojová facie“ (typicky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kolínsko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a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kutnohorsko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, např. lokalita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Kaňk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)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Tyto facie vznikaly ale i později, s postupujícím zaplavováním pánve</a:t>
            </a:r>
          </a:p>
        </p:txBody>
      </p:sp>
      <p:pic>
        <p:nvPicPr>
          <p:cNvPr id="74757" name="Obrázek 6">
            <a:extLst>
              <a:ext uri="{FF2B5EF4-FFF2-40B4-BE49-F238E27FC236}">
                <a16:creationId xmlns:a16="http://schemas.microsoft.com/office/drawing/2014/main" id="{D42F86FE-3503-4DFB-B1AF-18A97DD00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25" y="115888"/>
            <a:ext cx="16002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>
            <a:extLst>
              <a:ext uri="{FF2B5EF4-FFF2-40B4-BE49-F238E27FC236}">
                <a16:creationId xmlns:a16="http://schemas.microsoft.com/office/drawing/2014/main" id="{DB76BD57-F56B-4B41-A8C9-292ED63238FF}"/>
              </a:ext>
            </a:extLst>
          </p:cNvPr>
          <p:cNvSpPr/>
          <p:nvPr/>
        </p:nvSpPr>
        <p:spPr>
          <a:xfrm>
            <a:off x="10558462" y="5373216"/>
            <a:ext cx="431800" cy="287337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sah 2">
            <a:extLst>
              <a:ext uri="{FF2B5EF4-FFF2-40B4-BE49-F238E27FC236}">
                <a16:creationId xmlns:a16="http://schemas.microsoft.com/office/drawing/2014/main" id="{B1814D5F-C48F-4374-859F-F89982229459}"/>
              </a:ext>
            </a:extLst>
          </p:cNvPr>
          <p:cNvSpPr txBox="1">
            <a:spLocks/>
          </p:cNvSpPr>
          <p:nvPr/>
        </p:nvSpPr>
        <p:spPr bwMode="auto">
          <a:xfrm>
            <a:off x="117475" y="220663"/>
            <a:ext cx="7704138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Cenoman (perucko-korycanské souvrství)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76803" name="Zástupný symbol pro obsah 2">
            <a:extLst>
              <a:ext uri="{FF2B5EF4-FFF2-40B4-BE49-F238E27FC236}">
                <a16:creationId xmlns:a16="http://schemas.microsoft.com/office/drawing/2014/main" id="{2120A2A9-BE8F-4356-A3E2-FB841ADEB5C7}"/>
              </a:ext>
            </a:extLst>
          </p:cNvPr>
          <p:cNvSpPr txBox="1">
            <a:spLocks/>
          </p:cNvSpPr>
          <p:nvPr/>
        </p:nvSpPr>
        <p:spPr bwMode="auto">
          <a:xfrm>
            <a:off x="406400" y="1484313"/>
            <a:ext cx="11304588" cy="57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1800">
                <a:solidFill>
                  <a:srgbClr val="286D7F"/>
                </a:solidFill>
                <a:latin typeface="Cambria" panose="02040503050406030204" pitchFamily="18" charset="0"/>
              </a:rPr>
              <a:t>pecínovské vrstvy (prachovce, pískovce) – nejvyšší cenoman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sz="160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76804" name="Obrázek 8">
            <a:extLst>
              <a:ext uri="{FF2B5EF4-FFF2-40B4-BE49-F238E27FC236}">
                <a16:creationId xmlns:a16="http://schemas.microsoft.com/office/drawing/2014/main" id="{54C5E383-9D30-43FE-AFAB-103B98BDE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3" y="0"/>
            <a:ext cx="16002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>
            <a:extLst>
              <a:ext uri="{FF2B5EF4-FFF2-40B4-BE49-F238E27FC236}">
                <a16:creationId xmlns:a16="http://schemas.microsoft.com/office/drawing/2014/main" id="{D82456DF-97EF-4683-B771-E1F157B3C7C5}"/>
              </a:ext>
            </a:extLst>
          </p:cNvPr>
          <p:cNvSpPr/>
          <p:nvPr/>
        </p:nvSpPr>
        <p:spPr>
          <a:xfrm>
            <a:off x="10631488" y="5229225"/>
            <a:ext cx="431800" cy="287338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2">
            <a:extLst>
              <a:ext uri="{FF2B5EF4-FFF2-40B4-BE49-F238E27FC236}">
                <a16:creationId xmlns:a16="http://schemas.microsoft.com/office/drawing/2014/main" id="{3AD7B446-D137-4160-823E-94279FDD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Česká křídová pánev</a:t>
            </a:r>
          </a:p>
        </p:txBody>
      </p:sp>
      <p:sp>
        <p:nvSpPr>
          <p:cNvPr id="77827" name="Zástupný symbol pro obsah 2">
            <a:extLst>
              <a:ext uri="{FF2B5EF4-FFF2-40B4-BE49-F238E27FC236}">
                <a16:creationId xmlns:a16="http://schemas.microsoft.com/office/drawing/2014/main" id="{83244059-487D-4D26-B748-2078F7FA538E}"/>
              </a:ext>
            </a:extLst>
          </p:cNvPr>
          <p:cNvSpPr txBox="1">
            <a:spLocks/>
          </p:cNvSpPr>
          <p:nvPr/>
        </p:nvSpPr>
        <p:spPr bwMode="auto">
          <a:xfrm>
            <a:off x="477838" y="658813"/>
            <a:ext cx="11304587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1800">
                <a:solidFill>
                  <a:srgbClr val="286D7F"/>
                </a:solidFill>
                <a:latin typeface="Cambria" panose="02040503050406030204" pitchFamily="18" charset="0"/>
              </a:rPr>
              <a:t>marinní korycanské vrstvy (pískovce, prachovce, vápnité slepence, vápence)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sz="160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77828" name="Obrázek 5">
            <a:extLst>
              <a:ext uri="{FF2B5EF4-FFF2-40B4-BE49-F238E27FC236}">
                <a16:creationId xmlns:a16="http://schemas.microsoft.com/office/drawing/2014/main" id="{D5BFFE9D-9AC8-460B-AF72-7D540A066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3860800"/>
            <a:ext cx="37814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Obrázek 6">
            <a:extLst>
              <a:ext uri="{FF2B5EF4-FFF2-40B4-BE49-F238E27FC236}">
                <a16:creationId xmlns:a16="http://schemas.microsoft.com/office/drawing/2014/main" id="{B85FFAC4-227C-44C2-A9D3-7D868C5A0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25525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Obrázek 8">
            <a:extLst>
              <a:ext uri="{FF2B5EF4-FFF2-40B4-BE49-F238E27FC236}">
                <a16:creationId xmlns:a16="http://schemas.microsoft.com/office/drawing/2014/main" id="{8B0BE4EB-73F4-4F50-B028-FA3B7505D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1112838"/>
            <a:ext cx="3779837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Obrázek 10">
            <a:extLst>
              <a:ext uri="{FF2B5EF4-FFF2-40B4-BE49-F238E27FC236}">
                <a16:creationId xmlns:a16="http://schemas.microsoft.com/office/drawing/2014/main" id="{BDCA9C2D-CC3F-4E66-AA8E-D3BBB5783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3986213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Obrázek 12">
            <a:extLst>
              <a:ext uri="{FF2B5EF4-FFF2-40B4-BE49-F238E27FC236}">
                <a16:creationId xmlns:a16="http://schemas.microsoft.com/office/drawing/2014/main" id="{D5E1828F-BE55-442E-9E78-8714771AC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078288"/>
            <a:ext cx="371792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Obrázek 3">
            <a:extLst>
              <a:ext uri="{FF2B5EF4-FFF2-40B4-BE49-F238E27FC236}">
                <a16:creationId xmlns:a16="http://schemas.microsoft.com/office/drawing/2014/main" id="{EB794994-B0FD-479F-83A8-5E5BFEA6F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260350"/>
            <a:ext cx="6094413" cy="625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Obdélník 4">
            <a:extLst>
              <a:ext uri="{FF2B5EF4-FFF2-40B4-BE49-F238E27FC236}">
                <a16:creationId xmlns:a16="http://schemas.microsoft.com/office/drawing/2014/main" id="{E6D12732-7434-4E78-B168-15FA88B49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638" y="6519863"/>
            <a:ext cx="2593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Fejfar et al. 2005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2">
            <a:extLst>
              <a:ext uri="{FF2B5EF4-FFF2-40B4-BE49-F238E27FC236}">
                <a16:creationId xmlns:a16="http://schemas.microsoft.com/office/drawing/2014/main" id="{AED199C6-3CFE-413D-854F-61A69852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Raná jura</a:t>
            </a:r>
          </a:p>
        </p:txBody>
      </p:sp>
      <p:pic>
        <p:nvPicPr>
          <p:cNvPr id="15363" name="Obrázek 2">
            <a:extLst>
              <a:ext uri="{FF2B5EF4-FFF2-40B4-BE49-F238E27FC236}">
                <a16:creationId xmlns:a16="http://schemas.microsoft.com/office/drawing/2014/main" id="{A885848F-A982-4B8A-933D-6B4E6960E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12188825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ovéPole 5">
            <a:extLst>
              <a:ext uri="{FF2B5EF4-FFF2-40B4-BE49-F238E27FC236}">
                <a16:creationId xmlns:a16="http://schemas.microsoft.com/office/drawing/2014/main" id="{2BC26857-BF6D-4F5C-9DAA-7E9A13E75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663" y="2078038"/>
            <a:ext cx="28162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4000" b="1">
                <a:solidFill>
                  <a:schemeClr val="tx2"/>
                </a:solidFill>
              </a:rPr>
              <a:t>Pangea</a:t>
            </a:r>
            <a:endParaRPr lang="en-GB" altLang="en-US" sz="4000" b="1">
              <a:solidFill>
                <a:schemeClr val="tx2"/>
              </a:solidFill>
            </a:endParaRPr>
          </a:p>
        </p:txBody>
      </p:sp>
      <p:sp>
        <p:nvSpPr>
          <p:cNvPr id="15365" name="TextovéPole 6">
            <a:extLst>
              <a:ext uri="{FF2B5EF4-FFF2-40B4-BE49-F238E27FC236}">
                <a16:creationId xmlns:a16="http://schemas.microsoft.com/office/drawing/2014/main" id="{4AE294B3-42E1-4F24-AB19-10782C78CB35}"/>
              </a:ext>
            </a:extLst>
          </p:cNvPr>
          <p:cNvSpPr txBox="1">
            <a:spLocks noChangeArrowheads="1"/>
          </p:cNvSpPr>
          <p:nvPr/>
        </p:nvSpPr>
        <p:spPr bwMode="auto">
          <a:xfrm rot="2325371">
            <a:off x="3908425" y="3846513"/>
            <a:ext cx="28162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4000" b="1">
                <a:solidFill>
                  <a:schemeClr val="tx2"/>
                </a:solidFill>
              </a:rPr>
              <a:t>Pangea</a:t>
            </a:r>
            <a:endParaRPr lang="en-GB" altLang="en-US" sz="4000" b="1">
              <a:solidFill>
                <a:schemeClr val="tx2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7A3D1F1-7C15-4CB8-BADB-36D4670E692E}"/>
              </a:ext>
            </a:extLst>
          </p:cNvPr>
          <p:cNvSpPr txBox="1"/>
          <p:nvPr/>
        </p:nvSpPr>
        <p:spPr>
          <a:xfrm>
            <a:off x="7678738" y="3817938"/>
            <a:ext cx="2816225" cy="676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4000" b="1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Tethys</a:t>
            </a:r>
            <a:endParaRPr lang="en-GB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367" name="TextovéPole 9">
            <a:extLst>
              <a:ext uri="{FF2B5EF4-FFF2-40B4-BE49-F238E27FC236}">
                <a16:creationId xmlns:a16="http://schemas.microsoft.com/office/drawing/2014/main" id="{3B499236-E44A-4A15-865F-16E5BFD55139}"/>
              </a:ext>
            </a:extLst>
          </p:cNvPr>
          <p:cNvSpPr txBox="1">
            <a:spLocks noChangeArrowheads="1"/>
          </p:cNvSpPr>
          <p:nvPr/>
        </p:nvSpPr>
        <p:spPr bwMode="auto">
          <a:xfrm rot="-2649144">
            <a:off x="4635500" y="2605088"/>
            <a:ext cx="20986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2000" b="1">
                <a:solidFill>
                  <a:schemeClr val="bg1"/>
                </a:solidFill>
              </a:rPr>
              <a:t>S. Atlantik</a:t>
            </a:r>
            <a:endParaRPr lang="en-GB" altLang="en-US" sz="2000" b="1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845704C-C91E-4363-80C3-04473F2892C9}"/>
              </a:ext>
            </a:extLst>
          </p:cNvPr>
          <p:cNvSpPr txBox="1"/>
          <p:nvPr/>
        </p:nvSpPr>
        <p:spPr>
          <a:xfrm>
            <a:off x="303213" y="3284538"/>
            <a:ext cx="3270250" cy="67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cs-CZ" sz="4000" b="1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Panthalassa</a:t>
            </a:r>
            <a:endParaRPr lang="en-GB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sah 2">
            <a:extLst>
              <a:ext uri="{FF2B5EF4-FFF2-40B4-BE49-F238E27FC236}">
                <a16:creationId xmlns:a16="http://schemas.microsoft.com/office/drawing/2014/main" id="{30415684-7D02-404B-86AC-9321D67E1A04}"/>
              </a:ext>
            </a:extLst>
          </p:cNvPr>
          <p:cNvSpPr txBox="1">
            <a:spLocks/>
          </p:cNvSpPr>
          <p:nvPr/>
        </p:nvSpPr>
        <p:spPr bwMode="auto">
          <a:xfrm>
            <a:off x="261938" y="115888"/>
            <a:ext cx="7704137" cy="180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Turon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>
                <a:solidFill>
                  <a:srgbClr val="286D7F"/>
                </a:solidFill>
                <a:latin typeface="Cambria" panose="02040503050406030204" pitchFamily="18" charset="0"/>
              </a:rPr>
              <a:t>bělohorské souvrství </a:t>
            </a: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(sp. – stř. turon)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převažují – slínovce, spongilitické slínovce-prachovce („opuky“)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výše pískovce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jeden progradační cyklus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79875" name="Obrázek 5">
            <a:extLst>
              <a:ext uri="{FF2B5EF4-FFF2-40B4-BE49-F238E27FC236}">
                <a16:creationId xmlns:a16="http://schemas.microsoft.com/office/drawing/2014/main" id="{9C26FDA9-5F4D-4383-BC60-FFC6AB06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2160588"/>
            <a:ext cx="6329362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Obrázek 7">
            <a:extLst>
              <a:ext uri="{FF2B5EF4-FFF2-40B4-BE49-F238E27FC236}">
                <a16:creationId xmlns:a16="http://schemas.microsoft.com/office/drawing/2014/main" id="{0A18D96C-A83D-4FCF-8A29-E72588559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2160588"/>
            <a:ext cx="6262688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Obrázek 5">
            <a:extLst>
              <a:ext uri="{FF2B5EF4-FFF2-40B4-BE49-F238E27FC236}">
                <a16:creationId xmlns:a16="http://schemas.microsoft.com/office/drawing/2014/main" id="{F56AFEB2-61C9-48BE-9156-5743946CE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3" y="0"/>
            <a:ext cx="16002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>
            <a:extLst>
              <a:ext uri="{FF2B5EF4-FFF2-40B4-BE49-F238E27FC236}">
                <a16:creationId xmlns:a16="http://schemas.microsoft.com/office/drawing/2014/main" id="{FAB201B1-0FD0-4E59-8603-B6254B77BB01}"/>
              </a:ext>
            </a:extLst>
          </p:cNvPr>
          <p:cNvSpPr/>
          <p:nvPr/>
        </p:nvSpPr>
        <p:spPr>
          <a:xfrm>
            <a:off x="11155363" y="5013325"/>
            <a:ext cx="431800" cy="287338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Obrázek 8">
            <a:extLst>
              <a:ext uri="{FF2B5EF4-FFF2-40B4-BE49-F238E27FC236}">
                <a16:creationId xmlns:a16="http://schemas.microsoft.com/office/drawing/2014/main" id="{E237EEB5-B288-4C60-B21A-06860AE12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1628775"/>
            <a:ext cx="51308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Obrázek 1">
            <a:extLst>
              <a:ext uri="{FF2B5EF4-FFF2-40B4-BE49-F238E27FC236}">
                <a16:creationId xmlns:a16="http://schemas.microsoft.com/office/drawing/2014/main" id="{3F7ABFB2-CFC9-43ED-BB22-7B9B0F9B5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84163"/>
            <a:ext cx="53990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Obdélník 2">
            <a:extLst>
              <a:ext uri="{FF2B5EF4-FFF2-40B4-BE49-F238E27FC236}">
                <a16:creationId xmlns:a16="http://schemas.microsoft.com/office/drawing/2014/main" id="{54058BFA-068A-4E9B-BAE3-FDDE8B795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3849688"/>
            <a:ext cx="60928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1200"/>
              <a:t>http://mediaphoto.mnhn.fr/media/1396271033187mg12M8p7jrehF9o0</a:t>
            </a:r>
          </a:p>
        </p:txBody>
      </p:sp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Obrázek 6">
            <a:extLst>
              <a:ext uri="{FF2B5EF4-FFF2-40B4-BE49-F238E27FC236}">
                <a16:creationId xmlns:a16="http://schemas.microsoft.com/office/drawing/2014/main" id="{CCCA35C6-FBBA-4E7B-9EF6-FFE73312D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916113"/>
            <a:ext cx="5332413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Zástupný symbol pro obsah 2">
            <a:extLst>
              <a:ext uri="{FF2B5EF4-FFF2-40B4-BE49-F238E27FC236}">
                <a16:creationId xmlns:a16="http://schemas.microsoft.com/office/drawing/2014/main" id="{AE0B1E71-0D95-42BA-B1A9-A2E471202ADC}"/>
              </a:ext>
            </a:extLst>
          </p:cNvPr>
          <p:cNvSpPr txBox="1">
            <a:spLocks/>
          </p:cNvSpPr>
          <p:nvPr/>
        </p:nvSpPr>
        <p:spPr bwMode="auto">
          <a:xfrm>
            <a:off x="123825" y="0"/>
            <a:ext cx="7704138" cy="2020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Turon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>
                <a:solidFill>
                  <a:srgbClr val="286D7F"/>
                </a:solidFill>
                <a:latin typeface="Cambria" panose="02040503050406030204" pitchFamily="18" charset="0"/>
              </a:rPr>
              <a:t>jizerské souvrství </a:t>
            </a: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(sp. – stř. turon)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výrazné faciální rozčlenění (faciální vývoje: labský, jizerský, ohárecký, lužický, orlicko-ždárský …)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dva progradační cykly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slínovce v centru pánve, kvádrové pískovce na okrajích pánve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sz="200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81924" name="Obrázek 5">
            <a:extLst>
              <a:ext uri="{FF2B5EF4-FFF2-40B4-BE49-F238E27FC236}">
                <a16:creationId xmlns:a16="http://schemas.microsoft.com/office/drawing/2014/main" id="{1AE15753-3604-4B2A-B7D0-D1DF7EA03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3" y="0"/>
            <a:ext cx="16002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prava 3">
            <a:extLst>
              <a:ext uri="{FF2B5EF4-FFF2-40B4-BE49-F238E27FC236}">
                <a16:creationId xmlns:a16="http://schemas.microsoft.com/office/drawing/2014/main" id="{C2D1416E-375F-405C-B9C5-5B3647AAACCA}"/>
              </a:ext>
            </a:extLst>
          </p:cNvPr>
          <p:cNvSpPr/>
          <p:nvPr/>
        </p:nvSpPr>
        <p:spPr>
          <a:xfrm>
            <a:off x="10774363" y="4005263"/>
            <a:ext cx="433387" cy="287337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81926" name="Obrázek 1">
            <a:extLst>
              <a:ext uri="{FF2B5EF4-FFF2-40B4-BE49-F238E27FC236}">
                <a16:creationId xmlns:a16="http://schemas.microsoft.com/office/drawing/2014/main" id="{5591E638-9C7E-4C05-A201-98AFF8F0C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2890838"/>
            <a:ext cx="529272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Obrázek 5">
            <a:extLst>
              <a:ext uri="{FF2B5EF4-FFF2-40B4-BE49-F238E27FC236}">
                <a16:creationId xmlns:a16="http://schemas.microsoft.com/office/drawing/2014/main" id="{560F2B3E-3417-4DBA-A484-CB1AE7B9F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0888"/>
            <a:ext cx="2976563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52F04FEA-DF41-475F-B952-B4332BAB0C89}"/>
              </a:ext>
            </a:extLst>
          </p:cNvPr>
          <p:cNvSpPr/>
          <p:nvPr/>
        </p:nvSpPr>
        <p:spPr>
          <a:xfrm>
            <a:off x="7243763" y="5465763"/>
            <a:ext cx="3335337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0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http://kokorinsko.ochranaprirody.cz/res/archive/146/019209_05_107419.jpg?seek=1386250873</a:t>
            </a:r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Obrázek 11">
            <a:extLst>
              <a:ext uri="{FF2B5EF4-FFF2-40B4-BE49-F238E27FC236}">
                <a16:creationId xmlns:a16="http://schemas.microsoft.com/office/drawing/2014/main" id="{ED282549-C40A-4927-AB70-20F06E12D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511175"/>
            <a:ext cx="7205662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Obrázek 4">
            <a:extLst>
              <a:ext uri="{FF2B5EF4-FFF2-40B4-BE49-F238E27FC236}">
                <a16:creationId xmlns:a16="http://schemas.microsoft.com/office/drawing/2014/main" id="{053D1EC4-5312-4BF3-BE14-B79EC61A7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17475"/>
            <a:ext cx="251777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Obrázek 10">
            <a:extLst>
              <a:ext uri="{FF2B5EF4-FFF2-40B4-BE49-F238E27FC236}">
                <a16:creationId xmlns:a16="http://schemas.microsoft.com/office/drawing/2014/main" id="{3B2921C9-9F22-4800-9513-4A47DA355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668713"/>
            <a:ext cx="5610225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Obrázek 2">
            <a:extLst>
              <a:ext uri="{FF2B5EF4-FFF2-40B4-BE49-F238E27FC236}">
                <a16:creationId xmlns:a16="http://schemas.microsoft.com/office/drawing/2014/main" id="{23AEFC18-8F19-4BEA-A5B7-AEB18FE4D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3609975"/>
            <a:ext cx="24288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Obrázek 3">
            <a:extLst>
              <a:ext uri="{FF2B5EF4-FFF2-40B4-BE49-F238E27FC236}">
                <a16:creationId xmlns:a16="http://schemas.microsoft.com/office/drawing/2014/main" id="{C3D606F8-CD5A-4ADB-B846-0448C9BFD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263" y="3617913"/>
            <a:ext cx="2228850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Obrázek 4">
            <a:extLst>
              <a:ext uri="{FF2B5EF4-FFF2-40B4-BE49-F238E27FC236}">
                <a16:creationId xmlns:a16="http://schemas.microsoft.com/office/drawing/2014/main" id="{B19160ED-93EE-4630-A311-86A09C9A5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2162175"/>
            <a:ext cx="69659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Zástupný symbol pro obsah 2">
            <a:extLst>
              <a:ext uri="{FF2B5EF4-FFF2-40B4-BE49-F238E27FC236}">
                <a16:creationId xmlns:a16="http://schemas.microsoft.com/office/drawing/2014/main" id="{443B06D6-D21D-441D-9E0F-4AB4E4616E05}"/>
              </a:ext>
            </a:extLst>
          </p:cNvPr>
          <p:cNvSpPr txBox="1">
            <a:spLocks/>
          </p:cNvSpPr>
          <p:nvPr/>
        </p:nvSpPr>
        <p:spPr bwMode="auto">
          <a:xfrm>
            <a:off x="261938" y="115888"/>
            <a:ext cx="7704137" cy="180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Turon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>
                <a:solidFill>
                  <a:srgbClr val="286D7F"/>
                </a:solidFill>
                <a:latin typeface="Cambria" panose="02040503050406030204" pitchFamily="18" charset="0"/>
              </a:rPr>
              <a:t>teplické souvrství </a:t>
            </a: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(sv. turon - coniak)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výrazné faciální rozčlenění (faciální vývoje: labský, jizerský, ohárecký, lužický, orlicko-ždárský …)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slínovce v centru pánve, kvádrové pískovce na okrajích pánve</a:t>
            </a: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83972" name="Obrázek 5">
            <a:extLst>
              <a:ext uri="{FF2B5EF4-FFF2-40B4-BE49-F238E27FC236}">
                <a16:creationId xmlns:a16="http://schemas.microsoft.com/office/drawing/2014/main" id="{65CC3FE8-4BB4-4679-B9F2-79F2144C7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3" y="0"/>
            <a:ext cx="16002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prava 3">
            <a:extLst>
              <a:ext uri="{FF2B5EF4-FFF2-40B4-BE49-F238E27FC236}">
                <a16:creationId xmlns:a16="http://schemas.microsoft.com/office/drawing/2014/main" id="{8B9FEBFD-1501-4FD5-8776-E9AD5215220F}"/>
              </a:ext>
            </a:extLst>
          </p:cNvPr>
          <p:cNvSpPr/>
          <p:nvPr/>
        </p:nvSpPr>
        <p:spPr>
          <a:xfrm>
            <a:off x="10939463" y="3141663"/>
            <a:ext cx="431800" cy="287337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83974" name="Obrázek 2">
            <a:extLst>
              <a:ext uri="{FF2B5EF4-FFF2-40B4-BE49-F238E27FC236}">
                <a16:creationId xmlns:a16="http://schemas.microsoft.com/office/drawing/2014/main" id="{3B716649-3063-4B7C-9863-A364F5FB5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5350"/>
            <a:ext cx="5243513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sah 2">
            <a:extLst>
              <a:ext uri="{FF2B5EF4-FFF2-40B4-BE49-F238E27FC236}">
                <a16:creationId xmlns:a16="http://schemas.microsoft.com/office/drawing/2014/main" id="{EE11B557-F97E-4D7C-BF2E-5E4DFC62FB0F}"/>
              </a:ext>
            </a:extLst>
          </p:cNvPr>
          <p:cNvSpPr txBox="1">
            <a:spLocks/>
          </p:cNvSpPr>
          <p:nvPr/>
        </p:nvSpPr>
        <p:spPr bwMode="auto">
          <a:xfrm>
            <a:off x="261938" y="115888"/>
            <a:ext cx="7704137" cy="180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Turon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>
                <a:solidFill>
                  <a:srgbClr val="286D7F"/>
                </a:solidFill>
                <a:latin typeface="Cambria" panose="02040503050406030204" pitchFamily="18" charset="0"/>
              </a:rPr>
              <a:t>rohatecké vrstvy </a:t>
            </a: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(coniak)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„zvonivé opuky inoceramové“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silicifikované polohy v centru pánve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84995" name="Obrázek 5">
            <a:extLst>
              <a:ext uri="{FF2B5EF4-FFF2-40B4-BE49-F238E27FC236}">
                <a16:creationId xmlns:a16="http://schemas.microsoft.com/office/drawing/2014/main" id="{745C8C9C-5969-4860-9F34-950744A36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3" y="0"/>
            <a:ext cx="16002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prava 3">
            <a:extLst>
              <a:ext uri="{FF2B5EF4-FFF2-40B4-BE49-F238E27FC236}">
                <a16:creationId xmlns:a16="http://schemas.microsoft.com/office/drawing/2014/main" id="{A90B7922-89AC-4B5C-BB4E-803859730E02}"/>
              </a:ext>
            </a:extLst>
          </p:cNvPr>
          <p:cNvSpPr/>
          <p:nvPr/>
        </p:nvSpPr>
        <p:spPr>
          <a:xfrm>
            <a:off x="10906125" y="2636838"/>
            <a:ext cx="431800" cy="287337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84997" name="Obrázek 1">
            <a:extLst>
              <a:ext uri="{FF2B5EF4-FFF2-40B4-BE49-F238E27FC236}">
                <a16:creationId xmlns:a16="http://schemas.microsoft.com/office/drawing/2014/main" id="{1539BE28-F35C-465E-A8E9-0862C82DB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2060575"/>
            <a:ext cx="6396037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Obrázek 5">
            <a:extLst>
              <a:ext uri="{FF2B5EF4-FFF2-40B4-BE49-F238E27FC236}">
                <a16:creationId xmlns:a16="http://schemas.microsoft.com/office/drawing/2014/main" id="{D3E55825-117C-44C8-B0B1-0B9F9053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588"/>
            <a:ext cx="2859087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Obrázek 1">
            <a:extLst>
              <a:ext uri="{FF2B5EF4-FFF2-40B4-BE49-F238E27FC236}">
                <a16:creationId xmlns:a16="http://schemas.microsoft.com/office/drawing/2014/main" id="{9EAB605E-868F-43FE-8352-4C8A07C70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40125"/>
            <a:ext cx="423545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Obdélník 3">
            <a:extLst>
              <a:ext uri="{FF2B5EF4-FFF2-40B4-BE49-F238E27FC236}">
                <a16:creationId xmlns:a16="http://schemas.microsoft.com/office/drawing/2014/main" id="{6F935E69-57EB-4E6A-B928-7605D4F80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6570663"/>
            <a:ext cx="33845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1200"/>
              <a:t>https://www.biolib.cz/IMG/GAL/68485.jpg</a:t>
            </a:r>
          </a:p>
        </p:txBody>
      </p:sp>
      <p:pic>
        <p:nvPicPr>
          <p:cNvPr id="86021" name="Obrázek 6">
            <a:extLst>
              <a:ext uri="{FF2B5EF4-FFF2-40B4-BE49-F238E27FC236}">
                <a16:creationId xmlns:a16="http://schemas.microsoft.com/office/drawing/2014/main" id="{B12F2BB9-A6B4-41A3-B319-F4705A312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1588"/>
            <a:ext cx="2960688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Obrázek 7">
            <a:extLst>
              <a:ext uri="{FF2B5EF4-FFF2-40B4-BE49-F238E27FC236}">
                <a16:creationId xmlns:a16="http://schemas.microsoft.com/office/drawing/2014/main" id="{3ED2F261-D93C-4B81-BADB-C839F8EC0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7938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Obrázek 8">
            <a:extLst>
              <a:ext uri="{FF2B5EF4-FFF2-40B4-BE49-F238E27FC236}">
                <a16:creationId xmlns:a16="http://schemas.microsoft.com/office/drawing/2014/main" id="{B3A97FDA-7883-4B39-99D0-6C466092A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3357563"/>
            <a:ext cx="42830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sah 2">
            <a:extLst>
              <a:ext uri="{FF2B5EF4-FFF2-40B4-BE49-F238E27FC236}">
                <a16:creationId xmlns:a16="http://schemas.microsoft.com/office/drawing/2014/main" id="{8DE63975-F1C9-4072-B4D2-6B67156920A4}"/>
              </a:ext>
            </a:extLst>
          </p:cNvPr>
          <p:cNvSpPr txBox="1">
            <a:spLocks/>
          </p:cNvSpPr>
          <p:nvPr/>
        </p:nvSpPr>
        <p:spPr bwMode="auto">
          <a:xfrm>
            <a:off x="0" y="49213"/>
            <a:ext cx="7704138" cy="852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b="1" dirty="0" err="1">
                <a:solidFill>
                  <a:srgbClr val="286D7F"/>
                </a:solidFill>
                <a:latin typeface="Cambria" panose="02040503050406030204" pitchFamily="18" charset="0"/>
              </a:rPr>
              <a:t>Coniak</a:t>
            </a: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 - </a:t>
            </a:r>
            <a:r>
              <a:rPr lang="cs-CZ" altLang="en-US" b="1" dirty="0" err="1">
                <a:solidFill>
                  <a:srgbClr val="286D7F"/>
                </a:solidFill>
                <a:latin typeface="Cambria" panose="02040503050406030204" pitchFamily="18" charset="0"/>
              </a:rPr>
              <a:t>santon</a:t>
            </a: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	</a:t>
            </a:r>
          </a:p>
          <a:p>
            <a:pPr marL="44450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 typeface="Arial" panose="020B0604020202020204" pitchFamily="34" charset="0"/>
              <a:buNone/>
              <a:defRPr/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– březenské s.</a:t>
            </a:r>
            <a:b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		-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kvádrové pískovce, slínovce, jílovce</a:t>
            </a:r>
            <a:b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		-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flyšoidní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facie v kralickém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prolomu</a:t>
            </a:r>
            <a:b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	</a:t>
            </a:r>
            <a:b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87043" name="Obrázek 1">
            <a:extLst>
              <a:ext uri="{FF2B5EF4-FFF2-40B4-BE49-F238E27FC236}">
                <a16:creationId xmlns:a16="http://schemas.microsoft.com/office/drawing/2014/main" id="{8BA2B900-B322-4649-98D6-7F1B0FB5F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905250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Obrázek 5">
            <a:extLst>
              <a:ext uri="{FF2B5EF4-FFF2-40B4-BE49-F238E27FC236}">
                <a16:creationId xmlns:a16="http://schemas.microsoft.com/office/drawing/2014/main" id="{ECEF0EB0-E078-48DD-9D3E-1C35AC7C8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3" y="0"/>
            <a:ext cx="16002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>
            <a:extLst>
              <a:ext uri="{FF2B5EF4-FFF2-40B4-BE49-F238E27FC236}">
                <a16:creationId xmlns:a16="http://schemas.microsoft.com/office/drawing/2014/main" id="{845DF003-F04B-444C-8A66-1C88CCCEE2EF}"/>
              </a:ext>
            </a:extLst>
          </p:cNvPr>
          <p:cNvSpPr/>
          <p:nvPr/>
        </p:nvSpPr>
        <p:spPr>
          <a:xfrm>
            <a:off x="10939463" y="1989138"/>
            <a:ext cx="431800" cy="287337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87046" name="Obrázek 1">
            <a:extLst>
              <a:ext uri="{FF2B5EF4-FFF2-40B4-BE49-F238E27FC236}">
                <a16:creationId xmlns:a16="http://schemas.microsoft.com/office/drawing/2014/main" id="{28F60348-8845-439B-940C-B95C7E503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2420938"/>
            <a:ext cx="6072188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Obrázek 9">
            <a:extLst>
              <a:ext uri="{FF2B5EF4-FFF2-40B4-BE49-F238E27FC236}">
                <a16:creationId xmlns:a16="http://schemas.microsoft.com/office/drawing/2014/main" id="{63CF1CF0-41CD-4C47-ADFD-8CB7AA0D7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557338"/>
            <a:ext cx="28575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Obrázek 2">
            <a:extLst>
              <a:ext uri="{FF2B5EF4-FFF2-40B4-BE49-F238E27FC236}">
                <a16:creationId xmlns:a16="http://schemas.microsoft.com/office/drawing/2014/main" id="{78CED770-35B9-49FA-9B10-1384C1696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476250"/>
            <a:ext cx="3789363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Obdélník 3">
            <a:extLst>
              <a:ext uri="{FF2B5EF4-FFF2-40B4-BE49-F238E27FC236}">
                <a16:creationId xmlns:a16="http://schemas.microsoft.com/office/drawing/2014/main" id="{9A5716A1-D578-4A7B-BF56-87EB6A22F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488" y="5059363"/>
            <a:ext cx="4283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900"/>
              <a:t>https://www.steinkern.de/images/galerie/details/kreide/oberkreide_3966/sonstige_fundorte_4036/scaphites_geinitzi_dorbigny_1850_20160228_1525034548.jpg</a:t>
            </a:r>
          </a:p>
        </p:txBody>
      </p:sp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sah 2">
            <a:extLst>
              <a:ext uri="{FF2B5EF4-FFF2-40B4-BE49-F238E27FC236}">
                <a16:creationId xmlns:a16="http://schemas.microsoft.com/office/drawing/2014/main" id="{7C8A7B3D-83D9-429D-928C-FDACCB92D45D}"/>
              </a:ext>
            </a:extLst>
          </p:cNvPr>
          <p:cNvSpPr txBox="1">
            <a:spLocks/>
          </p:cNvSpPr>
          <p:nvPr/>
        </p:nvSpPr>
        <p:spPr bwMode="auto">
          <a:xfrm>
            <a:off x="693738" y="836613"/>
            <a:ext cx="7704137" cy="150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 dirty="0" err="1">
                <a:solidFill>
                  <a:srgbClr val="286D7F"/>
                </a:solidFill>
                <a:latin typeface="Cambria" panose="02040503050406030204" pitchFamily="18" charset="0"/>
              </a:rPr>
              <a:t>santon</a:t>
            </a: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	</a:t>
            </a:r>
            <a:b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	</a:t>
            </a:r>
            <a:b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  -  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merboltické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s. – pouze v Čes. středohoří</a:t>
            </a:r>
            <a:b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	- pískovce (regresní charakter)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89091" name="Obrázek 5">
            <a:extLst>
              <a:ext uri="{FF2B5EF4-FFF2-40B4-BE49-F238E27FC236}">
                <a16:creationId xmlns:a16="http://schemas.microsoft.com/office/drawing/2014/main" id="{4BA9EBD9-08C8-43FA-B3CF-CD58D0789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63" y="0"/>
            <a:ext cx="16002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prava 3">
            <a:extLst>
              <a:ext uri="{FF2B5EF4-FFF2-40B4-BE49-F238E27FC236}">
                <a16:creationId xmlns:a16="http://schemas.microsoft.com/office/drawing/2014/main" id="{F7FE2163-84C7-4AEE-B34F-63F24F23CBC4}"/>
              </a:ext>
            </a:extLst>
          </p:cNvPr>
          <p:cNvSpPr/>
          <p:nvPr/>
        </p:nvSpPr>
        <p:spPr>
          <a:xfrm>
            <a:off x="10847388" y="1052513"/>
            <a:ext cx="431800" cy="288925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2">
            <a:extLst>
              <a:ext uri="{FF2B5EF4-FFF2-40B4-BE49-F238E27FC236}">
                <a16:creationId xmlns:a16="http://schemas.microsoft.com/office/drawing/2014/main" id="{2EE6E1AC-A53C-4B03-AF5F-B4FFCA772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830263"/>
            <a:ext cx="933450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12">
            <a:extLst>
              <a:ext uri="{FF2B5EF4-FFF2-40B4-BE49-F238E27FC236}">
                <a16:creationId xmlns:a16="http://schemas.microsoft.com/office/drawing/2014/main" id="{C3806AE5-3C4B-40D7-8C16-31FDE343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Raná jura</a:t>
            </a:r>
          </a:p>
        </p:txBody>
      </p:sp>
      <p:pic>
        <p:nvPicPr>
          <p:cNvPr id="16388" name="Obrázek 3">
            <a:extLst>
              <a:ext uri="{FF2B5EF4-FFF2-40B4-BE49-F238E27FC236}">
                <a16:creationId xmlns:a16="http://schemas.microsoft.com/office/drawing/2014/main" id="{2C743125-499D-489B-B47E-3FE1DF36D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825500"/>
            <a:ext cx="3595688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Zástupný symbol pro obsah 2">
            <a:extLst>
              <a:ext uri="{FF2B5EF4-FFF2-40B4-BE49-F238E27FC236}">
                <a16:creationId xmlns:a16="http://schemas.microsoft.com/office/drawing/2014/main" id="{B335A087-A2E1-4568-92CA-7374B8280482}"/>
              </a:ext>
            </a:extLst>
          </p:cNvPr>
          <p:cNvSpPr txBox="1">
            <a:spLocks/>
          </p:cNvSpPr>
          <p:nvPr/>
        </p:nvSpPr>
        <p:spPr bwMode="auto">
          <a:xfrm>
            <a:off x="-98425" y="4565650"/>
            <a:ext cx="6613525" cy="2276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 dirty="0">
                <a:solidFill>
                  <a:srgbClr val="286D7F"/>
                </a:solidFill>
                <a:latin typeface="Cambria" panose="02040503050406030204" pitchFamily="18" charset="0"/>
              </a:rPr>
              <a:t>Klima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Obecně teplé klima</a:t>
            </a:r>
            <a:b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- uvnitř Pangey pokračovalo aridní klima</a:t>
            </a:r>
            <a:b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- široké, tropické pásmo sahající výrazně k severu</a:t>
            </a:r>
            <a:b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- mírné podnebí v polárních oblastech</a:t>
            </a:r>
            <a:b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- vysoká hladina moře; vznik </a:t>
            </a:r>
            <a:r>
              <a:rPr lang="cs-CZ" altLang="en-US" b="1" dirty="0" err="1">
                <a:solidFill>
                  <a:srgbClr val="286D7F"/>
                </a:solidFill>
                <a:latin typeface="Cambria" panose="02040503050406030204" pitchFamily="18" charset="0"/>
              </a:rPr>
              <a:t>epeirických</a:t>
            </a: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 moří</a:t>
            </a: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12">
            <a:extLst>
              <a:ext uri="{FF2B5EF4-FFF2-40B4-BE49-F238E27FC236}">
                <a16:creationId xmlns:a16="http://schemas.microsoft.com/office/drawing/2014/main" id="{9AB3D537-2D6F-4F66-8F58-E823AC1C3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Křída východních svahů Českého masivu</a:t>
            </a:r>
          </a:p>
        </p:txBody>
      </p:sp>
      <p:pic>
        <p:nvPicPr>
          <p:cNvPr id="90115" name="Obrázek 3">
            <a:extLst>
              <a:ext uri="{FF2B5EF4-FFF2-40B4-BE49-F238E27FC236}">
                <a16:creationId xmlns:a16="http://schemas.microsoft.com/office/drawing/2014/main" id="{2F55638D-9AA3-4D16-8708-D69789B0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692150"/>
            <a:ext cx="112585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A5AEAC3A-2B89-4598-9F03-3196470381E4}"/>
              </a:ext>
            </a:extLst>
          </p:cNvPr>
          <p:cNvSpPr/>
          <p:nvPr/>
        </p:nvSpPr>
        <p:spPr>
          <a:xfrm flipV="1">
            <a:off x="8397875" y="1268413"/>
            <a:ext cx="1368425" cy="2232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2">
            <a:extLst>
              <a:ext uri="{FF2B5EF4-FFF2-40B4-BE49-F238E27FC236}">
                <a16:creationId xmlns:a16="http://schemas.microsoft.com/office/drawing/2014/main" id="{472961D2-6A07-4398-A1CE-AF597CB8A48A}"/>
              </a:ext>
            </a:extLst>
          </p:cNvPr>
          <p:cNvSpPr txBox="1">
            <a:spLocks/>
          </p:cNvSpPr>
          <p:nvPr/>
        </p:nvSpPr>
        <p:spPr bwMode="auto">
          <a:xfrm>
            <a:off x="293688" y="-14288"/>
            <a:ext cx="11449050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6025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30250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57288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584325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09775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4669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241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3813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385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Jihočeské pánve</a:t>
            </a:r>
          </a:p>
        </p:txBody>
      </p:sp>
      <p:sp>
        <p:nvSpPr>
          <p:cNvPr id="91139" name="Zástupný symbol pro obsah 2">
            <a:extLst>
              <a:ext uri="{FF2B5EF4-FFF2-40B4-BE49-F238E27FC236}">
                <a16:creationId xmlns:a16="http://schemas.microsoft.com/office/drawing/2014/main" id="{26236B06-778A-46A4-87D9-7423A431C5EA}"/>
              </a:ext>
            </a:extLst>
          </p:cNvPr>
          <p:cNvSpPr txBox="1">
            <a:spLocks/>
          </p:cNvSpPr>
          <p:nvPr/>
        </p:nvSpPr>
        <p:spPr bwMode="auto">
          <a:xfrm>
            <a:off x="28575" y="668338"/>
            <a:ext cx="11304588" cy="2076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třeboňská a českobudějovická</a:t>
            </a:r>
            <a:b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- </a:t>
            </a: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založeny vlivem alpinské orogeneze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nálezy flóry</a:t>
            </a: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lvl="1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91140" name="Picture 4" descr="Grafika36">
            <a:extLst>
              <a:ext uri="{FF2B5EF4-FFF2-40B4-BE49-F238E27FC236}">
                <a16:creationId xmlns:a16="http://schemas.microsoft.com/office/drawing/2014/main" id="{C004F46B-752C-4F69-B36B-538EDD935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182563"/>
            <a:ext cx="7488237" cy="665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2">
            <a:extLst>
              <a:ext uri="{FF2B5EF4-FFF2-40B4-BE49-F238E27FC236}">
                <a16:creationId xmlns:a16="http://schemas.microsoft.com/office/drawing/2014/main" id="{611C47CE-96A2-451F-98E4-AA3431040E66}"/>
              </a:ext>
            </a:extLst>
          </p:cNvPr>
          <p:cNvSpPr txBox="1">
            <a:spLocks/>
          </p:cNvSpPr>
          <p:nvPr/>
        </p:nvSpPr>
        <p:spPr bwMode="auto">
          <a:xfrm>
            <a:off x="293688" y="-14288"/>
            <a:ext cx="11449050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6025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30250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57288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584325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09775" indent="-303213" defTabSz="1216025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4669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241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3813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38575" indent="-303213" defTabSz="1216025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Jihočeské pánve</a:t>
            </a:r>
          </a:p>
        </p:txBody>
      </p:sp>
      <p:sp>
        <p:nvSpPr>
          <p:cNvPr id="92163" name="Zástupný symbol pro obsah 2">
            <a:extLst>
              <a:ext uri="{FF2B5EF4-FFF2-40B4-BE49-F238E27FC236}">
                <a16:creationId xmlns:a16="http://schemas.microsoft.com/office/drawing/2014/main" id="{7752B788-7D99-4CF3-95AE-519A96DF8B5A}"/>
              </a:ext>
            </a:extLst>
          </p:cNvPr>
          <p:cNvSpPr txBox="1">
            <a:spLocks/>
          </p:cNvSpPr>
          <p:nvPr/>
        </p:nvSpPr>
        <p:spPr bwMode="auto">
          <a:xfrm>
            <a:off x="190500" y="476250"/>
            <a:ext cx="11304588" cy="2078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  <a:t>třeboňská a českobudějovická</a:t>
            </a:r>
            <a:br>
              <a:rPr lang="cs-CZ" altLang="en-US" b="1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terestrické sedimenty –fluviální a limnické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klikovské souvrství (coniak - santon) 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– níže arkózové pískovce, železité slepence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- výše pestré pískovce, prachovce a jílovce</a:t>
            </a:r>
            <a:b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</a:b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92164" name="Picture 2" descr="http://www.geology.cz/aplikace/fotoarchiv/sobr.php?r=700&amp;id=18156">
            <a:extLst>
              <a:ext uri="{FF2B5EF4-FFF2-40B4-BE49-F238E27FC236}">
                <a16:creationId xmlns:a16="http://schemas.microsoft.com/office/drawing/2014/main" id="{BF85A13C-E1AC-4C43-B0B4-2EC4D484C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060575"/>
            <a:ext cx="5824538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Obdélník 1">
            <a:extLst>
              <a:ext uri="{FF2B5EF4-FFF2-40B4-BE49-F238E27FC236}">
                <a16:creationId xmlns:a16="http://schemas.microsoft.com/office/drawing/2014/main" id="{B2A508E4-4486-4C29-AF2E-6E5C08EA1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350" y="6572250"/>
            <a:ext cx="45370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Zahájí.Těžba žáruvzdorných jílů klikovského souvrství</a:t>
            </a:r>
          </a:p>
        </p:txBody>
      </p:sp>
      <p:pic>
        <p:nvPicPr>
          <p:cNvPr id="92166" name="Obrázek 1">
            <a:extLst>
              <a:ext uri="{FF2B5EF4-FFF2-40B4-BE49-F238E27FC236}">
                <a16:creationId xmlns:a16="http://schemas.microsoft.com/office/drawing/2014/main" id="{D2C1C53A-4994-4F48-AD00-5CDC612AA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96838"/>
            <a:ext cx="4221162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2">
            <a:extLst>
              <a:ext uri="{FF2B5EF4-FFF2-40B4-BE49-F238E27FC236}">
                <a16:creationId xmlns:a16="http://schemas.microsoft.com/office/drawing/2014/main" id="{A5624FDD-FEE5-4E81-AF0E-E74B6253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3338"/>
            <a:ext cx="11449050" cy="742950"/>
          </a:xfrm>
        </p:spPr>
        <p:txBody>
          <a:bodyPr/>
          <a:lstStyle/>
          <a:p>
            <a:pPr defTabSz="1216025" eaLnBrk="1" hangingPunct="1"/>
            <a:r>
              <a:rPr lang="cs-CZ" altLang="en-US" sz="3800">
                <a:solidFill>
                  <a:srgbClr val="374C81"/>
                </a:solidFill>
                <a:latin typeface="Cambria" panose="02040503050406030204" pitchFamily="18" charset="0"/>
              </a:rPr>
              <a:t>Epeirická (vnitrokontinentální) moře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CED6743C-F577-475E-BD4C-9BF1C2BA7BA8}"/>
              </a:ext>
            </a:extLst>
          </p:cNvPr>
          <p:cNvSpPr txBox="1">
            <a:spLocks/>
          </p:cNvSpPr>
          <p:nvPr/>
        </p:nvSpPr>
        <p:spPr bwMode="auto">
          <a:xfrm>
            <a:off x="0" y="1325563"/>
            <a:ext cx="7204075" cy="2808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>
                <a:solidFill>
                  <a:srgbClr val="286D7F"/>
                </a:solidFill>
                <a:latin typeface="Cambria" panose="02040503050406030204" pitchFamily="18" charset="0"/>
              </a:rPr>
              <a:t>Zalití značné plochy nízko položených částí kontinentů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>
                <a:solidFill>
                  <a:srgbClr val="286D7F"/>
                </a:solidFill>
                <a:latin typeface="Cambria" panose="02040503050406030204" pitchFamily="18" charset="0"/>
              </a:rPr>
              <a:t>Běžná jen v obdobích s vysokou hladinou oceánů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b="1">
                <a:solidFill>
                  <a:srgbClr val="286D7F"/>
                </a:solidFill>
                <a:latin typeface="Cambria" panose="02040503050406030204" pitchFamily="18" charset="0"/>
              </a:rPr>
              <a:t>Dnes se nevyskytují epeirická moře </a:t>
            </a:r>
            <a:r>
              <a:rPr lang="cs-CZ" altLang="en-US" sz="2000" b="1" i="1">
                <a:solidFill>
                  <a:srgbClr val="286D7F"/>
                </a:solidFill>
                <a:latin typeface="Cambria" panose="02040503050406030204" pitchFamily="18" charset="0"/>
              </a:rPr>
              <a:t>sensu </a:t>
            </a:r>
            <a:r>
              <a:rPr lang="cs-CZ" altLang="en-US" sz="2000" i="1">
                <a:solidFill>
                  <a:srgbClr val="286D7F"/>
                </a:solidFill>
                <a:latin typeface="Cambria" panose="02040503050406030204" pitchFamily="18" charset="0"/>
              </a:rPr>
              <a:t>stricto </a:t>
            </a:r>
            <a:r>
              <a:rPr lang="cs-CZ" altLang="en-US" sz="2000">
                <a:solidFill>
                  <a:srgbClr val="286D7F"/>
                </a:solidFill>
                <a:latin typeface="Cambria" panose="02040503050406030204" pitchFamily="18" charset="0"/>
              </a:rPr>
              <a:t>(podobný je např. šelf Severního moře)</a:t>
            </a:r>
            <a:endParaRPr lang="cs-CZ" altLang="en-US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17412" name="Obrázek 1">
            <a:extLst>
              <a:ext uri="{FF2B5EF4-FFF2-40B4-BE49-F238E27FC236}">
                <a16:creationId xmlns:a16="http://schemas.microsoft.com/office/drawing/2014/main" id="{8003B259-477F-4DA9-8A26-589E7A0EA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3644900"/>
            <a:ext cx="336867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Obdélník 2">
            <a:extLst>
              <a:ext uri="{FF2B5EF4-FFF2-40B4-BE49-F238E27FC236}">
                <a16:creationId xmlns:a16="http://schemas.microsoft.com/office/drawing/2014/main" id="{499E8AB1-E403-41D9-932B-77F1C8673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588" y="6453188"/>
            <a:ext cx="292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600"/>
              <a:t>http://4.bp.blogspot.com/-Sk_01Vk1oU0/TyPuwAmU8uI/AAAAAAAAACg/zXjEWhRaoMo/s1600/423937_299188263462302_270176783030117_841920_64774541_n.jpg</a:t>
            </a:r>
          </a:p>
        </p:txBody>
      </p:sp>
      <p:pic>
        <p:nvPicPr>
          <p:cNvPr id="17414" name="Obrázek 3">
            <a:extLst>
              <a:ext uri="{FF2B5EF4-FFF2-40B4-BE49-F238E27FC236}">
                <a16:creationId xmlns:a16="http://schemas.microsoft.com/office/drawing/2014/main" id="{E7693529-7394-4F4E-AD49-866A56AB3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769938"/>
            <a:ext cx="5129212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Obdélník 4">
            <a:extLst>
              <a:ext uri="{FF2B5EF4-FFF2-40B4-BE49-F238E27FC236}">
                <a16:creationId xmlns:a16="http://schemas.microsoft.com/office/drawing/2014/main" id="{CEDAAC66-68E2-4D86-BE50-1604415DC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2050" y="4621213"/>
            <a:ext cx="3406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600"/>
              <a:t>http://homepages.uc.edu/~algeot/Algeo-FIG1-paleogeog%20map.jpg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Books_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TS102787940</Template>
  <TotalTime>0</TotalTime>
  <Words>2129</Words>
  <Application>Microsoft Office PowerPoint</Application>
  <PresentationFormat>Vlastní</PresentationFormat>
  <Paragraphs>241</Paragraphs>
  <Slides>82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87" baseType="lpstr">
      <vt:lpstr>Arial</vt:lpstr>
      <vt:lpstr>Cambria</vt:lpstr>
      <vt:lpstr>Century Gothic</vt:lpstr>
      <vt:lpstr>Verdana</vt:lpstr>
      <vt:lpstr>Books_16x9</vt:lpstr>
      <vt:lpstr>Historická a stratigrafická geologie</vt:lpstr>
      <vt:lpstr>Biotické krize mesozoika</vt:lpstr>
      <vt:lpstr>Prezentace aplikace PowerPoint</vt:lpstr>
      <vt:lpstr>Raný trias</vt:lpstr>
      <vt:lpstr>Raný trias</vt:lpstr>
      <vt:lpstr>Pozdní trias</vt:lpstr>
      <vt:lpstr>Raná jura</vt:lpstr>
      <vt:lpstr>Raná jura</vt:lpstr>
      <vt:lpstr>Epeirická (vnitrokontinentální) moře</vt:lpstr>
      <vt:lpstr>Pozdní jura</vt:lpstr>
      <vt:lpstr>Pozdní jura</vt:lpstr>
      <vt:lpstr>Raná křída</vt:lpstr>
      <vt:lpstr>Pozdní křída</vt:lpstr>
      <vt:lpstr>Pozdní křída</vt:lpstr>
      <vt:lpstr>Prezentace aplikace PowerPoint</vt:lpstr>
      <vt:lpstr>Prezentace aplikace PowerPoint</vt:lpstr>
      <vt:lpstr>Prezentace aplikace PowerPoint</vt:lpstr>
      <vt:lpstr>Platformní vývoj mesozoika v Evropě</vt:lpstr>
      <vt:lpstr>Trias</vt:lpstr>
      <vt:lpstr>Prezentace aplikace PowerPoint</vt:lpstr>
      <vt:lpstr>Platformní trias v Evropě</vt:lpstr>
      <vt:lpstr>Platformní trias v Evropě</vt:lpstr>
      <vt:lpstr>Platformní trias v Evropě</vt:lpstr>
      <vt:lpstr>Trias na Českém masivu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Ichnofosilie</vt:lpstr>
      <vt:lpstr>P. Modlitba</vt:lpstr>
      <vt:lpstr>Trias na Českém masivu</vt:lpstr>
      <vt:lpstr>Jura</vt:lpstr>
      <vt:lpstr>Platformní jura v Evropě</vt:lpstr>
      <vt:lpstr>Jura v Evropě</vt:lpstr>
      <vt:lpstr>Jura v Evropě</vt:lpstr>
      <vt:lpstr>Jura v Evropě</vt:lpstr>
      <vt:lpstr>Jura na Českém masivu</vt:lpstr>
      <vt:lpstr>Jura lužického přesmyku</vt:lpstr>
      <vt:lpstr>Prezentace aplikace PowerPoint</vt:lpstr>
      <vt:lpstr>Moravská autochtonní jura</vt:lpstr>
      <vt:lpstr>Moravská autochtonní jura</vt:lpstr>
      <vt:lpstr>Prezentace aplikace PowerPoint</vt:lpstr>
      <vt:lpstr>Moravská autochtonní jura</vt:lpstr>
      <vt:lpstr>Prezentace aplikace PowerPoint</vt:lpstr>
      <vt:lpstr>Prezentace aplikace PowerPoint</vt:lpstr>
      <vt:lpstr>Prezentace aplikace PowerPoint</vt:lpstr>
      <vt:lpstr>Prezentace aplikace PowerPoint</vt:lpstr>
      <vt:lpstr>Moravská autochtonní jura</vt:lpstr>
      <vt:lpstr>Křída</vt:lpstr>
      <vt:lpstr>Platformní křída v Evropě</vt:lpstr>
      <vt:lpstr>Platformní křída v Evropě</vt:lpstr>
      <vt:lpstr>Křída na Českém masivu</vt:lpstr>
      <vt:lpstr>Křída u Kuřimy</vt:lpstr>
      <vt:lpstr>Křída v Moravském krasu – rudické vrstvy</vt:lpstr>
      <vt:lpstr>Křída v Moravském krasu – rudické vrstvy</vt:lpstr>
      <vt:lpstr>Křída v Moravském krasu – rudické vrstvy</vt:lpstr>
      <vt:lpstr>Česká křídová pánev</vt:lpstr>
      <vt:lpstr>Prezentace aplikace PowerPoint</vt:lpstr>
      <vt:lpstr>Prezentace aplikace PowerPoint</vt:lpstr>
      <vt:lpstr>Česká křídová pánev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Česká křídová pánev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Křída východních svahů Českého masivu</vt:lpstr>
      <vt:lpstr>Prezentace aplikace PowerPoint</vt:lpstr>
      <vt:lpstr>Prezentace aplikace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2014-05-31T21:17:00Z</dcterms:created>
  <dcterms:modified xsi:type="dcterms:W3CDTF">2020-11-09T09:36:50Z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