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2.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3.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5.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6.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7.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8.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9.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0.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1.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16" r:id="rId6"/>
    <p:sldMasterId id="2147483730" r:id="rId7"/>
    <p:sldMasterId id="2147483744" r:id="rId8"/>
    <p:sldMasterId id="2147483772" r:id="rId9"/>
    <p:sldMasterId id="2147483786" r:id="rId10"/>
    <p:sldMasterId id="2147483800" r:id="rId11"/>
    <p:sldMasterId id="2147483814" r:id="rId12"/>
    <p:sldMasterId id="2147483828" r:id="rId13"/>
    <p:sldMasterId id="2147483842" r:id="rId14"/>
    <p:sldMasterId id="2147483870" r:id="rId15"/>
    <p:sldMasterId id="2147483884" r:id="rId16"/>
    <p:sldMasterId id="2147483898" r:id="rId17"/>
    <p:sldMasterId id="2147483912" r:id="rId18"/>
    <p:sldMasterId id="2147483926" r:id="rId19"/>
    <p:sldMasterId id="2147483940" r:id="rId20"/>
    <p:sldMasterId id="2147483954" r:id="rId21"/>
    <p:sldMasterId id="2147483968" r:id="rId22"/>
  </p:sldMasterIdLst>
  <p:notesMasterIdLst>
    <p:notesMasterId r:id="rId70"/>
  </p:notesMasterIdLst>
  <p:sldIdLst>
    <p:sldId id="298" r:id="rId23"/>
    <p:sldId id="263" r:id="rId24"/>
    <p:sldId id="300" r:id="rId25"/>
    <p:sldId id="256" r:id="rId26"/>
    <p:sldId id="262" r:id="rId27"/>
    <p:sldId id="259" r:id="rId28"/>
    <p:sldId id="270" r:id="rId29"/>
    <p:sldId id="266" r:id="rId30"/>
    <p:sldId id="303" r:id="rId31"/>
    <p:sldId id="271" r:id="rId32"/>
    <p:sldId id="264" r:id="rId33"/>
    <p:sldId id="276" r:id="rId34"/>
    <p:sldId id="304" r:id="rId35"/>
    <p:sldId id="286" r:id="rId36"/>
    <p:sldId id="284" r:id="rId37"/>
    <p:sldId id="285" r:id="rId38"/>
    <p:sldId id="309" r:id="rId39"/>
    <p:sldId id="308" r:id="rId40"/>
    <p:sldId id="310" r:id="rId41"/>
    <p:sldId id="313" r:id="rId42"/>
    <p:sldId id="312" r:id="rId43"/>
    <p:sldId id="311" r:id="rId44"/>
    <p:sldId id="287" r:id="rId45"/>
    <p:sldId id="297" r:id="rId46"/>
    <p:sldId id="277" r:id="rId47"/>
    <p:sldId id="295" r:id="rId48"/>
    <p:sldId id="306" r:id="rId49"/>
    <p:sldId id="296" r:id="rId50"/>
    <p:sldId id="282" r:id="rId51"/>
    <p:sldId id="315" r:id="rId52"/>
    <p:sldId id="280" r:id="rId53"/>
    <p:sldId id="281" r:id="rId54"/>
    <p:sldId id="316" r:id="rId55"/>
    <p:sldId id="314" r:id="rId56"/>
    <p:sldId id="291" r:id="rId57"/>
    <p:sldId id="292" r:id="rId58"/>
    <p:sldId id="293" r:id="rId59"/>
    <p:sldId id="294" r:id="rId60"/>
    <p:sldId id="288" r:id="rId61"/>
    <p:sldId id="289" r:id="rId62"/>
    <p:sldId id="301" r:id="rId63"/>
    <p:sldId id="318" r:id="rId64"/>
    <p:sldId id="319" r:id="rId65"/>
    <p:sldId id="320" r:id="rId66"/>
    <p:sldId id="321" r:id="rId67"/>
    <p:sldId id="317" r:id="rId68"/>
    <p:sldId id="278" r:id="rId69"/>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1" d="100"/>
          <a:sy n="81" d="100"/>
        </p:scale>
        <p:origin x="70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slide" Target="slides/slide41.xml"/><Relationship Id="rId68"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61" Type="http://schemas.openxmlformats.org/officeDocument/2006/relationships/slide" Target="slides/slide39.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3D4A0-2C05-412E-85E0-3F25F0F2B127}" type="datetimeFigureOut">
              <a:rPr lang="cs-CZ" smtClean="0"/>
              <a:t>25.10.2020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BD487-8BC6-4C56-97EC-6793FC2B293F}" type="slidenum">
              <a:rPr lang="cs-CZ" smtClean="0"/>
              <a:t>‹#›</a:t>
            </a:fld>
            <a:endParaRPr lang="cs-CZ"/>
          </a:p>
        </p:txBody>
      </p:sp>
    </p:spTree>
    <p:extLst>
      <p:ext uri="{BB962C8B-B14F-4D97-AF65-F5344CB8AC3E}">
        <p14:creationId xmlns:p14="http://schemas.microsoft.com/office/powerpoint/2010/main" val="508483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6EA5B-31E3-46CA-B86B-A353D721CD88}"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xfrm>
            <a:off x="914400" y="4343400"/>
            <a:ext cx="5029200" cy="4114800"/>
          </a:xfrm>
          <a:noFill/>
        </p:spPr>
        <p:txBody>
          <a:bodyPr/>
          <a:lstStyle/>
          <a:p>
            <a:pPr eaLnBrk="1" hangingPunct="1"/>
            <a:endParaRPr lang="be-BY" altLang="cs-CZ" smtClean="0"/>
          </a:p>
        </p:txBody>
      </p:sp>
    </p:spTree>
    <p:extLst>
      <p:ext uri="{BB962C8B-B14F-4D97-AF65-F5344CB8AC3E}">
        <p14:creationId xmlns:p14="http://schemas.microsoft.com/office/powerpoint/2010/main" val="2533858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779E74-E19F-471E-BC4E-30C46B1BB787}"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pPr eaLnBrk="1" hangingPunct="1"/>
            <a:endParaRPr lang="be-BY" altLang="cs-CZ" smtClean="0"/>
          </a:p>
        </p:txBody>
      </p:sp>
    </p:spTree>
    <p:extLst>
      <p:ext uri="{BB962C8B-B14F-4D97-AF65-F5344CB8AC3E}">
        <p14:creationId xmlns:p14="http://schemas.microsoft.com/office/powerpoint/2010/main" val="3393644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E96049-1831-4B02-88F5-28227CFFAE9B}"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84323" name="Slide Image Placeholder 1"/>
          <p:cNvSpPr>
            <a:spLocks noGrp="1" noRot="1" noChangeAspect="1" noTextEdit="1"/>
          </p:cNvSpPr>
          <p:nvPr>
            <p:ph type="sldImg"/>
          </p:nvPr>
        </p:nvSpPr>
        <p:spPr>
          <a:ln/>
        </p:spPr>
      </p:sp>
      <p:sp>
        <p:nvSpPr>
          <p:cNvPr id="184324" name="Notes Placeholder 2"/>
          <p:cNvSpPr>
            <a:spLocks noGrp="1"/>
          </p:cNvSpPr>
          <p:nvPr>
            <p:ph type="body" idx="1"/>
          </p:nvPr>
        </p:nvSpPr>
        <p:spPr>
          <a:xfrm>
            <a:off x="914400" y="4343400"/>
            <a:ext cx="5029200" cy="4114800"/>
          </a:xfrm>
          <a:noFill/>
        </p:spPr>
        <p:txBody>
          <a:bodyPr/>
          <a:lstStyle/>
          <a:p>
            <a:pPr eaLnBrk="1" hangingPunct="1"/>
            <a:endParaRPr lang="be-BY" altLang="cs-CZ" smtClean="0"/>
          </a:p>
        </p:txBody>
      </p:sp>
      <p:sp>
        <p:nvSpPr>
          <p:cNvPr id="18432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E0BE28-84E0-4A0E-92A4-044B3B547D81}" type="slidenum">
              <a:rPr kumimoji="0" lang="en-US"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4256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84E2CF-319E-41A0-B0EE-F405EDD19516}"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88419" name="Slide Image Placeholder 1"/>
          <p:cNvSpPr>
            <a:spLocks noGrp="1" noRot="1" noChangeAspect="1" noTextEdit="1"/>
          </p:cNvSpPr>
          <p:nvPr>
            <p:ph type="sldImg"/>
          </p:nvPr>
        </p:nvSpPr>
        <p:spPr>
          <a:ln/>
        </p:spPr>
      </p:sp>
      <p:sp>
        <p:nvSpPr>
          <p:cNvPr id="188420" name="Notes Placeholder 2"/>
          <p:cNvSpPr>
            <a:spLocks noGrp="1"/>
          </p:cNvSpPr>
          <p:nvPr>
            <p:ph type="body" idx="1"/>
          </p:nvPr>
        </p:nvSpPr>
        <p:spPr>
          <a:xfrm>
            <a:off x="914400" y="4343400"/>
            <a:ext cx="5029200" cy="4114800"/>
          </a:xfrm>
          <a:noFill/>
        </p:spPr>
        <p:txBody>
          <a:bodyPr/>
          <a:lstStyle/>
          <a:p>
            <a:pPr eaLnBrk="1" hangingPunct="1"/>
            <a:endParaRPr lang="be-BY" altLang="cs-CZ" smtClean="0"/>
          </a:p>
        </p:txBody>
      </p:sp>
      <p:sp>
        <p:nvSpPr>
          <p:cNvPr id="188421"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E56816-5BB7-46E9-9FAA-AAED4CB9E928}" type="slidenum">
              <a:rPr kumimoji="0" lang="en-US"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115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FA418D-D3B7-411A-8A3A-AE038A3CC761}" type="slidenum">
              <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cs-CZ" altLang="cs-CZ"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92515" name="Slide Image Placeholder 1"/>
          <p:cNvSpPr>
            <a:spLocks noGrp="1" noRot="1" noChangeAspect="1" noTextEdit="1"/>
          </p:cNvSpPr>
          <p:nvPr>
            <p:ph type="sldImg"/>
          </p:nvPr>
        </p:nvSpPr>
        <p:spPr>
          <a:ln/>
        </p:spPr>
      </p:sp>
      <p:sp>
        <p:nvSpPr>
          <p:cNvPr id="192516" name="Notes Placeholder 2"/>
          <p:cNvSpPr>
            <a:spLocks noGrp="1"/>
          </p:cNvSpPr>
          <p:nvPr>
            <p:ph type="body" idx="1"/>
          </p:nvPr>
        </p:nvSpPr>
        <p:spPr>
          <a:xfrm>
            <a:off x="914400" y="4343400"/>
            <a:ext cx="5029200" cy="4114800"/>
          </a:xfrm>
          <a:noFill/>
        </p:spPr>
        <p:txBody>
          <a:bodyPr/>
          <a:lstStyle/>
          <a:p>
            <a:pPr eaLnBrk="1" hangingPunct="1"/>
            <a:endParaRPr lang="be-BY" altLang="cs-CZ" smtClean="0"/>
          </a:p>
        </p:txBody>
      </p:sp>
      <p:sp>
        <p:nvSpPr>
          <p:cNvPr id="192517"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8F9F07-778D-45E7-8441-9CCACCAAE64C}" type="slidenum">
              <a:rPr kumimoji="0" lang="en-US"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cs-CZ"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1053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A75E8CF2-CD67-43A5-B182-056BADF7AD42}" type="datetimeFigureOut">
              <a:rPr lang="cs-CZ" smtClean="0"/>
              <a:t>25.10.2020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3546318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75E8CF2-CD67-43A5-B182-056BADF7AD42}" type="datetimeFigureOut">
              <a:rPr lang="cs-CZ" smtClean="0"/>
              <a:t>25.10.2020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12973552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7889294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9050071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3114729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796566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7087678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5893643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2857016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6073726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1967598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91825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75E8CF2-CD67-43A5-B182-056BADF7AD42}" type="datetimeFigureOut">
              <a:rPr lang="cs-CZ" smtClean="0"/>
              <a:t>25.10.2020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25518498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11381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7340859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7995379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4712047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6954332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2795417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7243141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558021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3228315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653340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DB7BBA7-F4D8-4A33-9445-A6732AC6A9F0}"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41125642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3311850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7643040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5205993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4401910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3602593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7454206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7591578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5869640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3018966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209064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2B2CFCD-4D89-4985-9471-F73CE1D6BFAC}"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18544113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257301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4609644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8769270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892776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5724642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3813521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9788413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2478988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0610624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244505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76B347A-F718-44C9-B2BC-6CAB1865AD6C}"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36746755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8401368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1063023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3466540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7796032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2118638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07992208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1409789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9279449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5630401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803130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18DC7F0-926B-464D-9B24-9EEA5804AF77}"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3371337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0152511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682619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1658367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5679577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9759845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058181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1293448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6760725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628143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86073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B7D868D-2C43-45C3-9F2C-44AE713E983D}"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27332332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14568452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7793708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966894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570055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862212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7697735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1867573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7474231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015170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51263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6D1012F-5802-4CAB-9B2A-E46C49CBEF41}"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25920988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7538665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8294031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0129427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675756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0636526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0848221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01151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8467042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8191041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629765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13F2BA2-F689-4B89-B2EF-A04E42881C08}"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41953523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85709969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9226172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754936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2807654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8877868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4983546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1340634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5991199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7433377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74467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0938118-C7D2-4797-BA67-7C6D97F5AA3F}"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31387378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2160268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592266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34249934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713195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1178043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010218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1477269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1146264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0226704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26347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A75E8CF2-CD67-43A5-B182-056BADF7AD42}" type="datetimeFigureOut">
              <a:rPr lang="cs-CZ" smtClean="0"/>
              <a:t>25.10.2020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615641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8354776-79A5-4F38-BFF9-3EBFC1C2B29F}"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14931600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5911544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5052638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4584580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018144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7412612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6974919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6565751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9598968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0154301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31489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0515019-A062-4EEC-AB33-B656A8A1B56B}"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42273992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71387427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1871947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9054997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89075344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08304573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5313666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44326027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81101100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9637890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185468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F6C894-806D-4E05-99EC-D1F9D12ACEE6}"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201113292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04213618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1245257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5967547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848866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9491309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02725509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0632008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5172698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5544835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64536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1826B5B-CC8E-4DE4-8523-569BA1336BD4}"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7075697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76242283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8227378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9493202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790C81B-DD01-4BBC-AE21-09D1B85B132D}"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325984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1D8106B-9514-4D02-BBAE-5CD457C8C547}"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1421642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0266C3E-81CB-4FB7-9078-C3AC42DF0337}"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09016853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A5352AC-8299-442E-9212-621BF044AD26}"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3630467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7028398-3163-4BC8-A99B-1F89A08B86B5}"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88610813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EF4CEC8-E7A2-4645-BED6-9037B199654A}"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5504459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16141CF-4F5C-455C-B2D2-5267641EF446}"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876575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8DDA5A7-28EC-4040-B309-317E7DD5EF3C}"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88849327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639334-1925-4D79-9E2F-6A3DF9755DF0}"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1966553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F861242-6C31-4288-AFA9-91CF0A848887}"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80196660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13DB3C4-4618-43E5-97C9-1F49EDBC2848}"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1225833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2F37518-A4D7-4A60-AAE9-07415F065AB4}"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67727090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399CB6-E49A-4482-A9F3-E569AA486B4C}"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2943485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F10192E-8BBD-4DC8-B42C-9CE6F4A6A4EA}"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8593733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A85F153-D689-468B-A2D4-13CB6E82844F}"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4765056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F6CDA0A-E99A-42DD-8E2C-9EE162857553}"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8770716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BD224E7-0C7B-459D-A058-5799D1F40C2B}"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366970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31D45D4-CD5D-4667-B03A-0882336912A4}"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814505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DB7BBA7-F4D8-4A33-9445-A6732AC6A9F0}"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51515663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270CA0-367F-4610-BD15-B1C90754FBA4}"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11226854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E1E1CF-924D-407D-9455-4AE4CC90DF93}"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2474533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D67403-2A45-4805-9BE9-7CA7EA076562}"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3269804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AD745F-0BF7-4ADB-8EEA-ED1DBB6A7127}"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6016865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E4D091-CCE8-49DC-8430-168E91D2C5C5}"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1977080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7CC74-204D-4177-99CF-4EB176319C6A}"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30318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A2E6315-2153-4E8F-8550-2345CAB66BE8}"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8662196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4B0113E-7CD1-4BB0-8530-375CAC89D09D}"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37583164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4768CF-A79A-4E36-A012-932130339AE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780496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A85F153-D689-468B-A2D4-13CB6E82844F}"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754472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2B2CFCD-4D89-4985-9471-F73CE1D6BFAC}"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306385038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F6CDA0A-E99A-42DD-8E2C-9EE162857553}"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529341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BD224E7-0C7B-459D-A058-5799D1F40C2B}"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66061387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31D45D4-CD5D-4667-B03A-0882336912A4}"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29351421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270CA0-367F-4610-BD15-B1C90754FBA4}"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63071448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E1E1CF-924D-407D-9455-4AE4CC90DF93}"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52879846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D67403-2A45-4805-9BE9-7CA7EA076562}"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24166950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AD745F-0BF7-4ADB-8EEA-ED1DBB6A7127}"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1743795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E4D091-CCE8-49DC-8430-168E91D2C5C5}"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8768059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7CC74-204D-4177-99CF-4EB176319C6A}"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65203338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A2E6315-2153-4E8F-8550-2345CAB66BE8}"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6381188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76B347A-F718-44C9-B2BC-6CAB1865AD6C}"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119693755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4B0113E-7CD1-4BB0-8530-375CAC89D09D}"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598424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4768CF-A79A-4E36-A012-932130339AE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4002207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A85F153-D689-468B-A2D4-13CB6E82844F}"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386105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F6CDA0A-E99A-42DD-8E2C-9EE162857553}"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58479734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5BD224E7-0C7B-459D-A058-5799D1F40C2B}"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1954912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31D45D4-CD5D-4667-B03A-0882336912A4}"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9832284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6270CA0-367F-4610-BD15-B1C90754FBA4}"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6793065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8E1E1CF-924D-407D-9455-4AE4CC90DF93}"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33451485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DD67403-2A45-4805-9BE9-7CA7EA076562}"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69512996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2AD745F-0BF7-4ADB-8EEA-ED1DBB6A7127}"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955290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18DC7F0-926B-464D-9B24-9EEA5804AF77}"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296153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0E4D091-CCE8-49DC-8430-168E91D2C5C5}"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077440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F87CC74-204D-4177-99CF-4EB176319C6A}"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7345842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A2E6315-2153-4E8F-8550-2345CAB66BE8}"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28676306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4B0113E-7CD1-4BB0-8530-375CAC89D09D}"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6431098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B4768CF-A79A-4E36-A012-932130339AEE}"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792459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B7D868D-2C43-45C3-9F2C-44AE713E983D}"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2004697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A75E8CF2-CD67-43A5-B182-056BADF7AD42}" type="datetimeFigureOut">
              <a:rPr lang="cs-CZ" smtClean="0"/>
              <a:t>25.10.2020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6231588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6D1012F-5802-4CAB-9B2A-E46C49CBEF41}"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194822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13F2BA2-F689-4B89-B2EF-A04E42881C08}"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252157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0938118-C7D2-4797-BA67-7C6D97F5AA3F}"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2790655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8354776-79A5-4F38-BFF9-3EBFC1C2B29F}"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3905045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F0515019-A062-4EEC-AB33-B656A8A1B56B}"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25123048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F6C894-806D-4E05-99EC-D1F9D12ACEE6}"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2931864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D1826B5B-CC8E-4DE4-8523-569BA1336BD4}"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8758443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8DDA5A7-28EC-4040-B309-317E7DD5EF3C}"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2948278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958703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917415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A75E8CF2-CD67-43A5-B182-056BADF7AD42}" type="datetimeFigureOut">
              <a:rPr lang="cs-CZ" smtClean="0"/>
              <a:t>25.10.2020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29379512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51337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6849948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576115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1186301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969296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715953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615247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0254665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511138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82741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A75E8CF2-CD67-43A5-B182-056BADF7AD42}" type="datetimeFigureOut">
              <a:rPr lang="cs-CZ" smtClean="0"/>
              <a:t>25.10.2020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1807482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9643554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904468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823781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0256569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2242337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6117397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627934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999601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5686820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089256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A75E8CF2-CD67-43A5-B182-056BADF7AD42}" type="datetimeFigureOut">
              <a:rPr lang="cs-CZ" smtClean="0"/>
              <a:t>25.10.2020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33964071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685195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683510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711059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4043171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2718101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678960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1278593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684731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045125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197604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A75E8CF2-CD67-43A5-B182-056BADF7AD42}" type="datetimeFigureOut">
              <a:rPr lang="cs-CZ" smtClean="0"/>
              <a:t>25.10.2020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144192545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1004101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9177021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997167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1981290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3883456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376828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9255763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7722449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220803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04824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75E8CF2-CD67-43A5-B182-056BADF7AD42}" type="datetimeFigureOut">
              <a:rPr lang="cs-CZ" smtClean="0"/>
              <a:t>25.10.2020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23745630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9287154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4769981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0410395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5766927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383212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639751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9542463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686800" y="609600"/>
            <a:ext cx="2590800" cy="54864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914400" y="609600"/>
            <a:ext cx="7569200" cy="54864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9BF21488-7709-475A-9DDD-250ED7C8B0E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849913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EA0A620-CFA2-4B7B-8F52-A0FE501E685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0338011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914400" y="609600"/>
            <a:ext cx="10363200" cy="114300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6197600" y="19812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6197600" y="4114800"/>
            <a:ext cx="508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44F55A0-2802-471A-A85D-134E0E01880D}"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399883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A75E8CF2-CD67-43A5-B182-056BADF7AD42}" type="datetimeFigureOut">
              <a:rPr lang="cs-CZ" smtClean="0"/>
              <a:t>25.10.2020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D0D6692-6D9C-4A6A-B5A0-6CCFA9CA7EC8}" type="slidenum">
              <a:rPr lang="cs-CZ" smtClean="0"/>
              <a:t>‹#›</a:t>
            </a:fld>
            <a:endParaRPr lang="cs-CZ"/>
          </a:p>
        </p:txBody>
      </p:sp>
    </p:spTree>
    <p:extLst>
      <p:ext uri="{BB962C8B-B14F-4D97-AF65-F5344CB8AC3E}">
        <p14:creationId xmlns:p14="http://schemas.microsoft.com/office/powerpoint/2010/main" val="29728043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E528BFD-9612-459C-B41C-EFFF2034B609}"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69741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DD8927C-CCA2-4B2C-9139-7560160813D3}"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1665485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7703F1F-283A-483C-B12D-E4CA6939EE05}"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2933335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349CD5F-72B1-41B9-B463-9693FB13525A}"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17797693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212251-F2C5-4504-8125-D2A1F6B27AA1}"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3008046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6CBC6147-3709-4098-B993-27F5FD8258D7}"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2270636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C701ADF-AA72-44C8-96B2-62F4DA3F73DF}"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7599946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CA96CA5E-EB2F-47B0-85B7-BC78EE126632}"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8154323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3B1AB99C-892D-400A-BFF1-3D485479B700}"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3546833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718DC96F-C5A0-4D31-9B57-B9809C34D578}"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95979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slideLayout" Target="../slideLayouts/slideLayout15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E8CF2-CD67-43A5-B182-056BADF7AD42}" type="datetimeFigureOut">
              <a:rPr lang="cs-CZ" smtClean="0"/>
              <a:t>25.10.2020</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D6692-6D9C-4A6A-B5A0-6CCFA9CA7EC8}" type="slidenum">
              <a:rPr lang="cs-CZ" smtClean="0"/>
              <a:t>‹#›</a:t>
            </a:fld>
            <a:endParaRPr lang="cs-CZ"/>
          </a:p>
        </p:txBody>
      </p:sp>
    </p:spTree>
    <p:extLst>
      <p:ext uri="{BB962C8B-B14F-4D97-AF65-F5344CB8AC3E}">
        <p14:creationId xmlns:p14="http://schemas.microsoft.com/office/powerpoint/2010/main" val="1681066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21107906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67990211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67930722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02339526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63586862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27191803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747652753"/>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795890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88545003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900357D5-79EC-44EF-8EE7-613D490397BB}"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4204154349"/>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68F1BC1-1064-4811-AB67-9D41335C7939}"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1794920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74907CD-E2A6-48C5-BDAC-3263BAC14A19}"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05807181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74907CD-E2A6-48C5-BDAC-3263BAC14A19}"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1264106740"/>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 id="214748396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74907CD-E2A6-48C5-BDAC-3263BAC14A19}" type="slidenum">
              <a:rPr lang="cs-CZ" altLang="cs-CZ" smtClean="0">
                <a:solidFill>
                  <a:srgbClr val="000000"/>
                </a:solidFill>
              </a:rPr>
              <a:pPr fontAlgn="base">
                <a:spcBef>
                  <a:spcPct val="0"/>
                </a:spcBef>
                <a:spcAft>
                  <a:spcPct val="0"/>
                </a:spcAft>
                <a:defRPr/>
              </a:pPr>
              <a:t>‹#›</a:t>
            </a:fld>
            <a:endParaRPr lang="cs-CZ" altLang="cs-CZ">
              <a:solidFill>
                <a:srgbClr val="000000"/>
              </a:solidFill>
            </a:endParaRPr>
          </a:p>
        </p:txBody>
      </p:sp>
    </p:spTree>
    <p:extLst>
      <p:ext uri="{BB962C8B-B14F-4D97-AF65-F5344CB8AC3E}">
        <p14:creationId xmlns:p14="http://schemas.microsoft.com/office/powerpoint/2010/main" val="3699541297"/>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68F1BC1-1064-4811-AB67-9D41335C7939}" type="slidenum">
              <a:rPr lang="cs-CZ" altLang="cs-CZ" smtClean="0">
                <a:solidFill>
                  <a:srgbClr val="000000"/>
                </a:solidFill>
              </a:rPr>
              <a:pPr fontAlgn="base">
                <a:spcBef>
                  <a:spcPct val="0"/>
                </a:spcBef>
                <a:spcAft>
                  <a:spcPct val="0"/>
                </a:spcAft>
              </a:pPr>
              <a:t>‹#›</a:t>
            </a:fld>
            <a:endParaRPr lang="cs-CZ" altLang="cs-CZ">
              <a:solidFill>
                <a:srgbClr val="000000"/>
              </a:solidFill>
            </a:endParaRPr>
          </a:p>
        </p:txBody>
      </p:sp>
    </p:spTree>
    <p:extLst>
      <p:ext uri="{BB962C8B-B14F-4D97-AF65-F5344CB8AC3E}">
        <p14:creationId xmlns:p14="http://schemas.microsoft.com/office/powerpoint/2010/main" val="34348960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195366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67032079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380626384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406515458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254545336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7A41993-65A6-480E-97FB-7354E7D709C4}" type="slidenum">
              <a:rPr lang="cs-CZ" altLang="cs-CZ" smtClean="0">
                <a:solidFill>
                  <a:srgbClr val="000000"/>
                </a:solidFill>
              </a:rPr>
              <a:pPr fontAlgn="base">
                <a:spcBef>
                  <a:spcPct val="0"/>
                </a:spcBef>
                <a:spcAft>
                  <a:spcPct val="0"/>
                </a:spcAft>
              </a:pPr>
              <a:t>‹#›</a:t>
            </a:fld>
            <a:endParaRPr lang="cs-CZ" altLang="cs-CZ" smtClean="0">
              <a:solidFill>
                <a:srgbClr val="000000"/>
              </a:solidFill>
            </a:endParaRPr>
          </a:p>
        </p:txBody>
      </p:sp>
    </p:spTree>
    <p:extLst>
      <p:ext uri="{BB962C8B-B14F-4D97-AF65-F5344CB8AC3E}">
        <p14:creationId xmlns:p14="http://schemas.microsoft.com/office/powerpoint/2010/main" val="74517465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hyperlink" Target="https://cs.wikipedia.org/wiki/Doba_ledov%C3%A1" TargetMode="External"/><Relationship Id="rId3" Type="http://schemas.openxmlformats.org/officeDocument/2006/relationships/slideLayout" Target="../slideLayouts/slideLayout18.xml"/><Relationship Id="rId7" Type="http://schemas.openxmlformats.org/officeDocument/2006/relationships/hyperlink" Target="https://cs.wikipedia.org/wiki/Kompetice"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en.wikipedia.org/wiki/Plesiosaur" TargetMode="External"/><Relationship Id="rId5" Type="http://schemas.openxmlformats.org/officeDocument/2006/relationships/hyperlink" Target="https://en.wikipedia.org/wiki/Mosasaur" TargetMode="External"/><Relationship Id="rId4" Type="http://schemas.openxmlformats.org/officeDocument/2006/relationships/hyperlink" Target="https://en.wikipedia.org/wiki/Cretoxyrhina#cite_note-ShimadaGrowth-4" TargetMode="External"/><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9.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20.jpeg"/><Relationship Id="rId4" Type="http://schemas.openxmlformats.org/officeDocument/2006/relationships/notesSlide" Target="../notesSlides/notesSlide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2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2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6.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audio" Target="../media/media27.m4a"/><Relationship Id="rId7" Type="http://schemas.openxmlformats.org/officeDocument/2006/relationships/image" Target="../media/image1.png"/><Relationship Id="rId2" Type="http://schemas.microsoft.com/office/2007/relationships/media" Target="../media/media27.m4a"/><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oleObject" Target="../embeddings/oleObject1.bin"/><Relationship Id="rId4" Type="http://schemas.openxmlformats.org/officeDocument/2006/relationships/slideLayout" Target="../slideLayouts/slideLayout83.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8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00.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1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image" Target="../media/image30.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39.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png"/><Relationship Id="rId5" Type="http://schemas.openxmlformats.org/officeDocument/2006/relationships/image" Target="../media/image32.jpe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5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34.jpeg"/><Relationship Id="rId4" Type="http://schemas.openxmlformats.org/officeDocument/2006/relationships/notesSlide" Target="../notesSlides/notesSlide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65.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png"/><Relationship Id="rId5" Type="http://schemas.openxmlformats.org/officeDocument/2006/relationships/image" Target="../media/image35.png"/><Relationship Id="rId4" Type="http://schemas.openxmlformats.org/officeDocument/2006/relationships/notesSlide" Target="../notesSlides/notesSlide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78.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36.png"/><Relationship Id="rId4" Type="http://schemas.openxmlformats.org/officeDocument/2006/relationships/notesSlide" Target="../notesSlides/notesSlide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037513" y="1363288"/>
            <a:ext cx="2574744" cy="830997"/>
          </a:xfrm>
          <a:prstGeom prst="rect">
            <a:avLst/>
          </a:prstGeom>
          <a:solidFill>
            <a:schemeClr val="accent5"/>
          </a:solidFill>
        </p:spPr>
        <p:txBody>
          <a:bodyPr wrap="none" rtlCol="0">
            <a:spAutoFit/>
          </a:bodyPr>
          <a:lstStyle/>
          <a:p>
            <a:r>
              <a:rPr lang="cs-CZ" sz="4800" dirty="0" err="1" smtClean="0"/>
              <a:t>Mesozoic</a:t>
            </a:r>
            <a:endParaRPr lang="cs-CZ" sz="4800"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1619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1228" y="265582"/>
            <a:ext cx="6988532" cy="6476040"/>
          </a:xfrm>
          <a:prstGeom prst="rect">
            <a:avLst/>
          </a:prstGeom>
        </p:spPr>
      </p:pic>
      <p:sp>
        <p:nvSpPr>
          <p:cNvPr id="3" name="Obdélník 2"/>
          <p:cNvSpPr/>
          <p:nvPr/>
        </p:nvSpPr>
        <p:spPr>
          <a:xfrm>
            <a:off x="5260415" y="529415"/>
            <a:ext cx="1510157" cy="369332"/>
          </a:xfrm>
          <a:prstGeom prst="rect">
            <a:avLst/>
          </a:prstGeom>
        </p:spPr>
        <p:txBody>
          <a:bodyPr wrap="none">
            <a:spAutoFit/>
          </a:bodyPr>
          <a:lstStyle/>
          <a:p>
            <a:r>
              <a:rPr lang="cs-CZ" dirty="0" err="1"/>
              <a:t>Gymnophiona</a:t>
            </a:r>
            <a:endParaRPr lang="cs-CZ"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6189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9129712" y="3880847"/>
            <a:ext cx="1510157" cy="369332"/>
          </a:xfrm>
          <a:prstGeom prst="rect">
            <a:avLst/>
          </a:prstGeom>
        </p:spPr>
        <p:txBody>
          <a:bodyPr wrap="none">
            <a:spAutoFit/>
          </a:bodyPr>
          <a:lstStyle/>
          <a:p>
            <a:r>
              <a:rPr lang="cs-CZ" dirty="0" err="1"/>
              <a:t>Gymnophiona</a:t>
            </a:r>
            <a:endParaRPr lang="cs-CZ" dirty="0"/>
          </a:p>
        </p:txBody>
      </p:sp>
      <p:pic>
        <p:nvPicPr>
          <p:cNvPr id="4" name="Obrázek 3"/>
          <p:cNvPicPr>
            <a:picLocks noChangeAspect="1"/>
          </p:cNvPicPr>
          <p:nvPr/>
        </p:nvPicPr>
        <p:blipFill>
          <a:blip r:embed="rId2"/>
          <a:stretch>
            <a:fillRect/>
          </a:stretch>
        </p:blipFill>
        <p:spPr>
          <a:xfrm>
            <a:off x="3062287" y="1185862"/>
            <a:ext cx="6067425" cy="4486275"/>
          </a:xfrm>
          <a:prstGeom prst="rect">
            <a:avLst/>
          </a:prstGeom>
        </p:spPr>
      </p:pic>
    </p:spTree>
    <p:extLst>
      <p:ext uri="{BB962C8B-B14F-4D97-AF65-F5344CB8AC3E}">
        <p14:creationId xmlns:p14="http://schemas.microsoft.com/office/powerpoint/2010/main" val="21407225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ChangeArrowheads="1"/>
          </p:cNvSpPr>
          <p:nvPr/>
        </p:nvSpPr>
        <p:spPr bwMode="auto">
          <a:xfrm>
            <a:off x="2369270" y="1208202"/>
            <a:ext cx="8229600" cy="40640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000" b="1" dirty="0">
                <a:solidFill>
                  <a:srgbClr val="000000"/>
                </a:solidFill>
              </a:rPr>
              <a:t>Reptile </a:t>
            </a:r>
            <a:r>
              <a:rPr lang="cs-CZ" altLang="cs-CZ" sz="2000" b="1" dirty="0" err="1">
                <a:solidFill>
                  <a:srgbClr val="000000"/>
                </a:solidFill>
              </a:rPr>
              <a:t>Subclasses</a:t>
            </a:r>
            <a:r>
              <a:rPr lang="cs-CZ" altLang="cs-CZ" sz="2000" b="1" dirty="0">
                <a:solidFill>
                  <a:srgbClr val="000000"/>
                </a:solidFill>
              </a:rPr>
              <a:t>: </a:t>
            </a:r>
          </a:p>
          <a:p>
            <a:pPr eaLnBrk="1" fontAlgn="base" hangingPunct="1">
              <a:spcBef>
                <a:spcPct val="0"/>
              </a:spcBef>
              <a:spcAft>
                <a:spcPct val="0"/>
              </a:spcAft>
              <a:buNone/>
            </a:pPr>
            <a:r>
              <a:rPr lang="cs-CZ" altLang="cs-CZ" sz="1600" dirty="0">
                <a:solidFill>
                  <a:srgbClr val="000000"/>
                </a:solidFill>
              </a:rPr>
              <a:t>1 – </a:t>
            </a:r>
            <a:r>
              <a:rPr lang="cs-CZ" altLang="cs-CZ" sz="1600" b="1" dirty="0" err="1">
                <a:solidFill>
                  <a:srgbClr val="000000"/>
                </a:solidFill>
              </a:rPr>
              <a:t>Anapsida</a:t>
            </a:r>
            <a:endParaRPr lang="cs-CZ" altLang="cs-CZ" sz="1600" b="1" dirty="0">
              <a:solidFill>
                <a:srgbClr val="000000"/>
              </a:solidFill>
            </a:endParaRPr>
          </a:p>
          <a:p>
            <a:pPr eaLnBrk="1" fontAlgn="base" hangingPunct="1">
              <a:spcBef>
                <a:spcPct val="0"/>
              </a:spcBef>
              <a:spcAft>
                <a:spcPct val="0"/>
              </a:spcAft>
              <a:buNone/>
            </a:pPr>
            <a:r>
              <a:rPr lang="cs-CZ" altLang="cs-CZ" sz="1600" dirty="0">
                <a:solidFill>
                  <a:srgbClr val="000000"/>
                </a:solidFill>
              </a:rPr>
              <a:t>O. </a:t>
            </a:r>
            <a:r>
              <a:rPr lang="cs-CZ" altLang="cs-CZ" sz="1600" b="1" dirty="0" err="1">
                <a:solidFill>
                  <a:srgbClr val="000000"/>
                </a:solidFill>
              </a:rPr>
              <a:t>Cotylosauria</a:t>
            </a:r>
            <a:r>
              <a:rPr lang="cs-CZ" altLang="cs-CZ" sz="1600" b="1" dirty="0">
                <a:solidFill>
                  <a:srgbClr val="000000"/>
                </a:solidFill>
              </a:rPr>
              <a:t>- </a:t>
            </a:r>
            <a:r>
              <a:rPr lang="cs-CZ" altLang="cs-CZ" sz="1600" dirty="0">
                <a:solidFill>
                  <a:srgbClr val="000000"/>
                </a:solidFill>
              </a:rPr>
              <a:t>stem </a:t>
            </a:r>
            <a:r>
              <a:rPr lang="cs-CZ" altLang="cs-CZ" sz="1600" dirty="0" err="1">
                <a:solidFill>
                  <a:srgbClr val="000000"/>
                </a:solidFill>
              </a:rPr>
              <a:t>reptiles</a:t>
            </a:r>
            <a:r>
              <a:rPr lang="cs-CZ" altLang="cs-CZ" sz="1600" dirty="0">
                <a:solidFill>
                  <a:srgbClr val="000000"/>
                </a:solidFill>
              </a:rPr>
              <a:t> </a:t>
            </a:r>
            <a:br>
              <a:rPr lang="cs-CZ" altLang="cs-CZ" sz="1600" dirty="0">
                <a:solidFill>
                  <a:srgbClr val="000000"/>
                </a:solidFill>
              </a:rPr>
            </a:br>
            <a:r>
              <a:rPr lang="cs-CZ" altLang="cs-CZ" sz="1600" dirty="0">
                <a:solidFill>
                  <a:srgbClr val="000000"/>
                </a:solidFill>
              </a:rPr>
              <a:t>O. </a:t>
            </a:r>
            <a:r>
              <a:rPr lang="cs-CZ" altLang="cs-CZ" sz="1600" b="1" dirty="0" err="1">
                <a:solidFill>
                  <a:srgbClr val="FF0066"/>
                </a:solidFill>
              </a:rPr>
              <a:t>Chelonia</a:t>
            </a:r>
            <a:r>
              <a:rPr lang="cs-CZ" altLang="cs-CZ" sz="1600" b="1" dirty="0">
                <a:solidFill>
                  <a:srgbClr val="000000"/>
                </a:solidFill>
              </a:rPr>
              <a:t> </a:t>
            </a:r>
            <a:r>
              <a:rPr lang="cs-CZ" altLang="cs-CZ" sz="1600" dirty="0">
                <a:solidFill>
                  <a:srgbClr val="000000"/>
                </a:solidFill>
              </a:rPr>
              <a:t>- </a:t>
            </a:r>
            <a:r>
              <a:rPr lang="cs-CZ" altLang="cs-CZ" sz="1600" dirty="0" err="1">
                <a:solidFill>
                  <a:srgbClr val="000000"/>
                </a:solidFill>
              </a:rPr>
              <a:t>turtles</a:t>
            </a:r>
            <a:r>
              <a:rPr lang="cs-CZ" altLang="cs-CZ" sz="1600" dirty="0">
                <a:solidFill>
                  <a:srgbClr val="000000"/>
                </a:solidFill>
              </a:rPr>
              <a:t> &amp; </a:t>
            </a:r>
            <a:r>
              <a:rPr lang="cs-CZ" altLang="cs-CZ" sz="1600" dirty="0" err="1">
                <a:solidFill>
                  <a:srgbClr val="000000"/>
                </a:solidFill>
              </a:rPr>
              <a:t>tortoises</a:t>
            </a:r>
            <a:r>
              <a:rPr lang="cs-CZ" altLang="cs-CZ" sz="1600" dirty="0">
                <a:solidFill>
                  <a:srgbClr val="000000"/>
                </a:solidFill>
              </a:rPr>
              <a:t> </a:t>
            </a:r>
          </a:p>
          <a:p>
            <a:pPr eaLnBrk="1" fontAlgn="base" hangingPunct="1">
              <a:spcBef>
                <a:spcPct val="0"/>
              </a:spcBef>
              <a:spcAft>
                <a:spcPct val="0"/>
              </a:spcAft>
            </a:pPr>
            <a:r>
              <a:rPr lang="cs-CZ" altLang="cs-CZ" sz="1600" dirty="0" err="1">
                <a:solidFill>
                  <a:srgbClr val="000000"/>
                </a:solidFill>
              </a:rPr>
              <a:t>unchanged</a:t>
            </a:r>
            <a:r>
              <a:rPr lang="cs-CZ" altLang="cs-CZ" sz="1600" dirty="0">
                <a:solidFill>
                  <a:srgbClr val="000000"/>
                </a:solidFill>
              </a:rPr>
              <a:t> </a:t>
            </a:r>
            <a:r>
              <a:rPr lang="cs-CZ" altLang="cs-CZ" sz="1600" dirty="0" err="1">
                <a:solidFill>
                  <a:srgbClr val="000000"/>
                </a:solidFill>
              </a:rPr>
              <a:t>for</a:t>
            </a:r>
            <a:r>
              <a:rPr lang="cs-CZ" altLang="cs-CZ" sz="1600" dirty="0">
                <a:solidFill>
                  <a:srgbClr val="000000"/>
                </a:solidFill>
              </a:rPr>
              <a:t> </a:t>
            </a:r>
            <a:r>
              <a:rPr lang="cs-CZ" altLang="cs-CZ" sz="1600" dirty="0" err="1">
                <a:solidFill>
                  <a:srgbClr val="000000"/>
                </a:solidFill>
              </a:rPr>
              <a:t>about</a:t>
            </a:r>
            <a:r>
              <a:rPr lang="cs-CZ" altLang="cs-CZ" sz="1600" dirty="0">
                <a:solidFill>
                  <a:srgbClr val="000000"/>
                </a:solidFill>
              </a:rPr>
              <a:t> 175 </a:t>
            </a:r>
            <a:r>
              <a:rPr lang="cs-CZ" altLang="cs-CZ" sz="1600" dirty="0" err="1">
                <a:solidFill>
                  <a:srgbClr val="000000"/>
                </a:solidFill>
              </a:rPr>
              <a:t>million</a:t>
            </a:r>
            <a:r>
              <a:rPr lang="cs-CZ" altLang="cs-CZ" sz="1600" dirty="0">
                <a:solidFill>
                  <a:srgbClr val="000000"/>
                </a:solidFill>
              </a:rPr>
              <a:t> </a:t>
            </a:r>
            <a:r>
              <a:rPr lang="cs-CZ" altLang="cs-CZ" sz="1600" dirty="0" err="1">
                <a:solidFill>
                  <a:srgbClr val="000000"/>
                </a:solidFill>
              </a:rPr>
              <a:t>years</a:t>
            </a:r>
            <a:r>
              <a:rPr lang="cs-CZ" altLang="cs-CZ" sz="1600" dirty="0">
                <a:solidFill>
                  <a:srgbClr val="000000"/>
                </a:solidFill>
              </a:rPr>
              <a:t> </a:t>
            </a:r>
          </a:p>
          <a:p>
            <a:pPr eaLnBrk="1" fontAlgn="base" hangingPunct="1">
              <a:spcBef>
                <a:spcPct val="0"/>
              </a:spcBef>
              <a:spcAft>
                <a:spcPct val="0"/>
              </a:spcAft>
            </a:pPr>
            <a:r>
              <a:rPr lang="cs-CZ" altLang="cs-CZ" sz="1600" dirty="0" err="1">
                <a:solidFill>
                  <a:srgbClr val="000000"/>
                </a:solidFill>
              </a:rPr>
              <a:t>identified</a:t>
            </a:r>
            <a:r>
              <a:rPr lang="cs-CZ" altLang="cs-CZ" sz="1600" dirty="0">
                <a:solidFill>
                  <a:srgbClr val="000000"/>
                </a:solidFill>
              </a:rPr>
              <a:t> by bony </a:t>
            </a:r>
            <a:r>
              <a:rPr lang="cs-CZ" altLang="cs-CZ" sz="1600" dirty="0" err="1">
                <a:solidFill>
                  <a:srgbClr val="000000"/>
                </a:solidFill>
              </a:rPr>
              <a:t>dermal</a:t>
            </a:r>
            <a:r>
              <a:rPr lang="cs-CZ" altLang="cs-CZ" sz="1600" dirty="0">
                <a:solidFill>
                  <a:srgbClr val="000000"/>
                </a:solidFill>
              </a:rPr>
              <a:t> </a:t>
            </a:r>
            <a:r>
              <a:rPr lang="cs-CZ" altLang="cs-CZ" sz="1600" dirty="0" err="1">
                <a:solidFill>
                  <a:srgbClr val="000000"/>
                </a:solidFill>
              </a:rPr>
              <a:t>plates</a:t>
            </a:r>
            <a:r>
              <a:rPr lang="cs-CZ" altLang="cs-CZ" sz="1600" dirty="0">
                <a:solidFill>
                  <a:srgbClr val="000000"/>
                </a:solidFill>
              </a:rPr>
              <a:t> to </a:t>
            </a:r>
            <a:r>
              <a:rPr lang="cs-CZ" altLang="cs-CZ" sz="1600" dirty="0" err="1">
                <a:solidFill>
                  <a:srgbClr val="000000"/>
                </a:solidFill>
              </a:rPr>
              <a:t>which</a:t>
            </a:r>
            <a:r>
              <a:rPr lang="cs-CZ" altLang="cs-CZ" sz="1600" dirty="0">
                <a:solidFill>
                  <a:srgbClr val="000000"/>
                </a:solidFill>
              </a:rPr>
              <a:t> </a:t>
            </a:r>
            <a:r>
              <a:rPr lang="cs-CZ" altLang="cs-CZ" sz="1600" dirty="0" err="1">
                <a:solidFill>
                  <a:srgbClr val="000000"/>
                </a:solidFill>
              </a:rPr>
              <a:t>ribs</a:t>
            </a:r>
            <a:r>
              <a:rPr lang="cs-CZ" altLang="cs-CZ" sz="1600" dirty="0">
                <a:solidFill>
                  <a:srgbClr val="000000"/>
                </a:solidFill>
              </a:rPr>
              <a:t> &amp; </a:t>
            </a:r>
            <a:r>
              <a:rPr lang="cs-CZ" altLang="cs-CZ" sz="1600" dirty="0" err="1">
                <a:solidFill>
                  <a:srgbClr val="000000"/>
                </a:solidFill>
              </a:rPr>
              <a:t>trunk</a:t>
            </a:r>
            <a:r>
              <a:rPr lang="cs-CZ" altLang="cs-CZ" sz="1600" dirty="0">
                <a:solidFill>
                  <a:srgbClr val="000000"/>
                </a:solidFill>
              </a:rPr>
              <a:t> </a:t>
            </a:r>
            <a:r>
              <a:rPr lang="cs-CZ" altLang="cs-CZ" sz="1600" dirty="0" err="1">
                <a:solidFill>
                  <a:srgbClr val="000000"/>
                </a:solidFill>
              </a:rPr>
              <a:t>vertebrae</a:t>
            </a:r>
            <a:r>
              <a:rPr lang="cs-CZ" altLang="cs-CZ" sz="1600" dirty="0">
                <a:solidFill>
                  <a:srgbClr val="000000"/>
                </a:solidFill>
              </a:rPr>
              <a:t> are </a:t>
            </a:r>
            <a:r>
              <a:rPr lang="cs-CZ" altLang="cs-CZ" sz="1600" dirty="0" err="1">
                <a:solidFill>
                  <a:srgbClr val="000000"/>
                </a:solidFill>
              </a:rPr>
              <a:t>fused</a:t>
            </a:r>
            <a:r>
              <a:rPr lang="cs-CZ" altLang="cs-CZ" sz="1600" dirty="0">
                <a:solidFill>
                  <a:srgbClr val="000000"/>
                </a:solidFill>
              </a:rPr>
              <a:t> </a:t>
            </a:r>
          </a:p>
          <a:p>
            <a:pPr eaLnBrk="1" fontAlgn="base" hangingPunct="1">
              <a:spcBef>
                <a:spcPct val="0"/>
              </a:spcBef>
              <a:spcAft>
                <a:spcPct val="0"/>
              </a:spcAft>
              <a:buNone/>
            </a:pPr>
            <a:r>
              <a:rPr lang="cs-CZ" altLang="cs-CZ" sz="1600" dirty="0">
                <a:solidFill>
                  <a:srgbClr val="000000"/>
                </a:solidFill>
              </a:rPr>
              <a:t>2 - </a:t>
            </a:r>
            <a:r>
              <a:rPr lang="cs-CZ" altLang="cs-CZ" sz="1600" b="1" dirty="0" err="1">
                <a:solidFill>
                  <a:srgbClr val="000000"/>
                </a:solidFill>
              </a:rPr>
              <a:t>Lepidosauria</a:t>
            </a:r>
            <a:r>
              <a:rPr lang="cs-CZ" altLang="cs-CZ" sz="1600" b="1" dirty="0">
                <a:solidFill>
                  <a:srgbClr val="000000"/>
                </a:solidFill>
              </a:rPr>
              <a:t> </a:t>
            </a:r>
          </a:p>
          <a:p>
            <a:pPr eaLnBrk="1" fontAlgn="base" hangingPunct="1">
              <a:spcBef>
                <a:spcPct val="0"/>
              </a:spcBef>
              <a:spcAft>
                <a:spcPct val="0"/>
              </a:spcAft>
              <a:buNone/>
            </a:pPr>
            <a:r>
              <a:rPr lang="cs-CZ" altLang="cs-CZ" sz="1600" dirty="0">
                <a:solidFill>
                  <a:srgbClr val="000000"/>
                </a:solidFill>
              </a:rPr>
              <a:t>O. </a:t>
            </a:r>
            <a:r>
              <a:rPr lang="cs-CZ" altLang="cs-CZ" sz="1600" dirty="0" err="1">
                <a:solidFill>
                  <a:srgbClr val="000000"/>
                </a:solidFill>
              </a:rPr>
              <a:t>Rhynchocephalia</a:t>
            </a:r>
            <a:r>
              <a:rPr lang="cs-CZ" altLang="cs-CZ" sz="1600" dirty="0">
                <a:solidFill>
                  <a:srgbClr val="000000"/>
                </a:solidFill>
              </a:rPr>
              <a:t> (</a:t>
            </a:r>
            <a:r>
              <a:rPr lang="cs-CZ" altLang="cs-CZ" sz="1600" dirty="0" err="1">
                <a:solidFill>
                  <a:srgbClr val="000000"/>
                </a:solidFill>
              </a:rPr>
              <a:t>Sphenodonta</a:t>
            </a:r>
            <a:r>
              <a:rPr lang="cs-CZ" altLang="cs-CZ" sz="1600" dirty="0">
                <a:solidFill>
                  <a:srgbClr val="000000"/>
                </a:solidFill>
              </a:rPr>
              <a:t>) - </a:t>
            </a:r>
            <a:r>
              <a:rPr lang="cs-CZ" altLang="cs-CZ" sz="1600" dirty="0" err="1">
                <a:solidFill>
                  <a:srgbClr val="000000"/>
                </a:solidFill>
              </a:rPr>
              <a:t>only</a:t>
            </a:r>
            <a:r>
              <a:rPr lang="cs-CZ" altLang="cs-CZ" sz="1600" dirty="0">
                <a:solidFill>
                  <a:srgbClr val="000000"/>
                </a:solidFill>
              </a:rPr>
              <a:t> </a:t>
            </a:r>
            <a:r>
              <a:rPr lang="cs-CZ" altLang="cs-CZ" sz="1600" dirty="0" err="1">
                <a:solidFill>
                  <a:srgbClr val="000000"/>
                </a:solidFill>
              </a:rPr>
              <a:t>living</a:t>
            </a:r>
            <a:r>
              <a:rPr lang="cs-CZ" altLang="cs-CZ" sz="1600" dirty="0">
                <a:solidFill>
                  <a:srgbClr val="000000"/>
                </a:solidFill>
              </a:rPr>
              <a:t> </a:t>
            </a:r>
            <a:r>
              <a:rPr lang="cs-CZ" altLang="cs-CZ" sz="1600" dirty="0" err="1">
                <a:solidFill>
                  <a:srgbClr val="000000"/>
                </a:solidFill>
              </a:rPr>
              <a:t>representative</a:t>
            </a:r>
            <a:r>
              <a:rPr lang="cs-CZ" altLang="cs-CZ" sz="1600" dirty="0">
                <a:solidFill>
                  <a:srgbClr val="000000"/>
                </a:solidFill>
              </a:rPr>
              <a:t> </a:t>
            </a:r>
            <a:r>
              <a:rPr lang="cs-CZ" altLang="cs-CZ" sz="1600" dirty="0" err="1">
                <a:solidFill>
                  <a:srgbClr val="000000"/>
                </a:solidFill>
              </a:rPr>
              <a:t>is</a:t>
            </a:r>
            <a:r>
              <a:rPr lang="cs-CZ" altLang="cs-CZ" sz="1600" dirty="0">
                <a:solidFill>
                  <a:srgbClr val="000000"/>
                </a:solidFill>
              </a:rPr>
              <a:t> </a:t>
            </a:r>
            <a:r>
              <a:rPr lang="cs-CZ" altLang="cs-CZ" sz="1600" dirty="0" err="1">
                <a:solidFill>
                  <a:srgbClr val="000000"/>
                </a:solidFill>
              </a:rPr>
              <a:t>the</a:t>
            </a:r>
            <a:r>
              <a:rPr lang="cs-CZ" altLang="cs-CZ" sz="1600" dirty="0">
                <a:solidFill>
                  <a:srgbClr val="000000"/>
                </a:solidFill>
              </a:rPr>
              <a:t> </a:t>
            </a:r>
            <a:r>
              <a:rPr lang="cs-CZ" altLang="cs-CZ" sz="1600" dirty="0" err="1" smtClean="0">
                <a:solidFill>
                  <a:srgbClr val="000000"/>
                </a:solidFill>
              </a:rPr>
              <a:t>Tuatara</a:t>
            </a:r>
            <a:r>
              <a:rPr lang="cs-CZ" altLang="cs-CZ" sz="1600" dirty="0" smtClean="0">
                <a:solidFill>
                  <a:srgbClr val="000000"/>
                </a:solidFill>
              </a:rPr>
              <a:t>(hatérie)</a:t>
            </a:r>
            <a:endParaRPr lang="cs-CZ" altLang="cs-CZ" sz="1600" dirty="0">
              <a:solidFill>
                <a:srgbClr val="000000"/>
              </a:solidFill>
            </a:endParaRPr>
          </a:p>
          <a:p>
            <a:pPr eaLnBrk="1" fontAlgn="base" hangingPunct="1">
              <a:spcBef>
                <a:spcPct val="0"/>
              </a:spcBef>
              <a:spcAft>
                <a:spcPct val="0"/>
              </a:spcAft>
              <a:buNone/>
            </a:pPr>
            <a:r>
              <a:rPr lang="cs-CZ" altLang="cs-CZ" sz="1600" dirty="0">
                <a:solidFill>
                  <a:srgbClr val="000000"/>
                </a:solidFill>
              </a:rPr>
              <a:t>O. </a:t>
            </a:r>
            <a:r>
              <a:rPr lang="cs-CZ" altLang="cs-CZ" sz="1600" dirty="0" err="1">
                <a:solidFill>
                  <a:srgbClr val="000000"/>
                </a:solidFill>
              </a:rPr>
              <a:t>Squamata</a:t>
            </a:r>
            <a:r>
              <a:rPr lang="cs-CZ" altLang="cs-CZ" sz="1600" dirty="0">
                <a:solidFill>
                  <a:srgbClr val="000000"/>
                </a:solidFill>
              </a:rPr>
              <a:t> - </a:t>
            </a:r>
            <a:r>
              <a:rPr lang="cs-CZ" altLang="cs-CZ" sz="1600" dirty="0" err="1">
                <a:solidFill>
                  <a:srgbClr val="000000"/>
                </a:solidFill>
              </a:rPr>
              <a:t>lizards</a:t>
            </a:r>
            <a:r>
              <a:rPr lang="cs-CZ" altLang="cs-CZ" sz="1600" dirty="0">
                <a:solidFill>
                  <a:srgbClr val="000000"/>
                </a:solidFill>
              </a:rPr>
              <a:t>, </a:t>
            </a:r>
            <a:r>
              <a:rPr lang="cs-CZ" altLang="cs-CZ" sz="1600" dirty="0" err="1">
                <a:solidFill>
                  <a:srgbClr val="000000"/>
                </a:solidFill>
              </a:rPr>
              <a:t>geckos</a:t>
            </a:r>
            <a:r>
              <a:rPr lang="cs-CZ" altLang="cs-CZ" sz="1600" dirty="0">
                <a:solidFill>
                  <a:srgbClr val="000000"/>
                </a:solidFill>
              </a:rPr>
              <a:t>, &amp; </a:t>
            </a:r>
            <a:r>
              <a:rPr lang="cs-CZ" altLang="cs-CZ" sz="1600" dirty="0" err="1">
                <a:solidFill>
                  <a:srgbClr val="000000"/>
                </a:solidFill>
              </a:rPr>
              <a:t>snakes</a:t>
            </a:r>
            <a:endParaRPr lang="cs-CZ" altLang="cs-CZ" sz="1600" dirty="0">
              <a:solidFill>
                <a:srgbClr val="000000"/>
              </a:solidFill>
            </a:endParaRPr>
          </a:p>
          <a:p>
            <a:pPr eaLnBrk="1" fontAlgn="base" hangingPunct="1">
              <a:spcBef>
                <a:spcPct val="0"/>
              </a:spcBef>
              <a:spcAft>
                <a:spcPct val="0"/>
              </a:spcAft>
              <a:buNone/>
            </a:pPr>
            <a:r>
              <a:rPr lang="cs-CZ" altLang="cs-CZ" sz="1600" dirty="0">
                <a:solidFill>
                  <a:srgbClr val="000000"/>
                </a:solidFill>
              </a:rPr>
              <a:t>3 -</a:t>
            </a:r>
            <a:r>
              <a:rPr lang="cs-CZ" altLang="cs-CZ" sz="1600" b="1" dirty="0" err="1">
                <a:solidFill>
                  <a:srgbClr val="000000"/>
                </a:solidFill>
              </a:rPr>
              <a:t>Archosauria</a:t>
            </a:r>
            <a:endParaRPr lang="cs-CZ" altLang="cs-CZ" sz="1600" b="1" dirty="0">
              <a:solidFill>
                <a:srgbClr val="000000"/>
              </a:solidFill>
            </a:endParaRPr>
          </a:p>
          <a:p>
            <a:pPr eaLnBrk="1" fontAlgn="base" hangingPunct="1">
              <a:spcBef>
                <a:spcPct val="0"/>
              </a:spcBef>
              <a:spcAft>
                <a:spcPct val="0"/>
              </a:spcAft>
              <a:buNone/>
            </a:pPr>
            <a:r>
              <a:rPr lang="cs-CZ" altLang="cs-CZ" sz="1600" dirty="0">
                <a:solidFill>
                  <a:srgbClr val="000000"/>
                </a:solidFill>
              </a:rPr>
              <a:t>O. </a:t>
            </a:r>
            <a:r>
              <a:rPr lang="cs-CZ" altLang="cs-CZ" sz="1600" b="1" dirty="0" err="1">
                <a:solidFill>
                  <a:srgbClr val="FF0066"/>
                </a:solidFill>
              </a:rPr>
              <a:t>Thecodontia</a:t>
            </a:r>
            <a:r>
              <a:rPr lang="cs-CZ" altLang="cs-CZ" sz="1600" dirty="0">
                <a:solidFill>
                  <a:srgbClr val="000000"/>
                </a:solidFill>
              </a:rPr>
              <a:t> – stem </a:t>
            </a:r>
            <a:r>
              <a:rPr lang="cs-CZ" altLang="cs-CZ" sz="1600" dirty="0" err="1">
                <a:solidFill>
                  <a:srgbClr val="000000"/>
                </a:solidFill>
              </a:rPr>
              <a:t>archosaurs</a:t>
            </a:r>
            <a:r>
              <a:rPr lang="cs-CZ" altLang="cs-CZ" sz="1600" dirty="0">
                <a:solidFill>
                  <a:srgbClr val="000000"/>
                </a:solidFill>
              </a:rPr>
              <a:t/>
            </a:r>
            <a:br>
              <a:rPr lang="cs-CZ" altLang="cs-CZ" sz="1600" dirty="0">
                <a:solidFill>
                  <a:srgbClr val="000000"/>
                </a:solidFill>
              </a:rPr>
            </a:br>
            <a:r>
              <a:rPr lang="cs-CZ" altLang="cs-CZ" sz="1600" dirty="0">
                <a:solidFill>
                  <a:srgbClr val="000000"/>
                </a:solidFill>
              </a:rPr>
              <a:t>O. </a:t>
            </a:r>
            <a:r>
              <a:rPr lang="cs-CZ" altLang="cs-CZ" sz="1600" dirty="0" err="1">
                <a:solidFill>
                  <a:srgbClr val="FF0066"/>
                </a:solidFill>
              </a:rPr>
              <a:t>Pterosauria</a:t>
            </a:r>
            <a:r>
              <a:rPr lang="cs-CZ" altLang="cs-CZ" sz="1600" dirty="0">
                <a:solidFill>
                  <a:srgbClr val="000000"/>
                </a:solidFill>
              </a:rPr>
              <a:t/>
            </a:r>
            <a:br>
              <a:rPr lang="cs-CZ" altLang="cs-CZ" sz="1600" dirty="0">
                <a:solidFill>
                  <a:srgbClr val="000000"/>
                </a:solidFill>
              </a:rPr>
            </a:br>
            <a:r>
              <a:rPr lang="cs-CZ" altLang="cs-CZ" sz="1600" dirty="0">
                <a:solidFill>
                  <a:srgbClr val="000000"/>
                </a:solidFill>
              </a:rPr>
              <a:t>O. </a:t>
            </a:r>
            <a:r>
              <a:rPr lang="cs-CZ" altLang="cs-CZ" sz="1600" dirty="0" err="1">
                <a:solidFill>
                  <a:srgbClr val="FF0066"/>
                </a:solidFill>
              </a:rPr>
              <a:t>Saurischia</a:t>
            </a:r>
            <a:r>
              <a:rPr lang="cs-CZ" altLang="cs-CZ" sz="1600" dirty="0">
                <a:solidFill>
                  <a:srgbClr val="000000"/>
                </a:solidFill>
              </a:rPr>
              <a:t>- 2 major </a:t>
            </a:r>
            <a:r>
              <a:rPr lang="cs-CZ" altLang="cs-CZ" sz="1600" dirty="0" err="1">
                <a:solidFill>
                  <a:srgbClr val="000000"/>
                </a:solidFill>
              </a:rPr>
              <a:t>groups</a:t>
            </a:r>
            <a:r>
              <a:rPr lang="cs-CZ" altLang="cs-CZ" sz="1600" dirty="0">
                <a:solidFill>
                  <a:srgbClr val="000000"/>
                </a:solidFill>
              </a:rPr>
              <a:t>: </a:t>
            </a:r>
            <a:r>
              <a:rPr lang="cs-CZ" altLang="cs-CZ" sz="1600" dirty="0" err="1">
                <a:solidFill>
                  <a:srgbClr val="000000"/>
                </a:solidFill>
              </a:rPr>
              <a:t>sauropods</a:t>
            </a:r>
            <a:r>
              <a:rPr lang="cs-CZ" altLang="cs-CZ" sz="1600" dirty="0">
                <a:solidFill>
                  <a:srgbClr val="000000"/>
                </a:solidFill>
              </a:rPr>
              <a:t> &amp; </a:t>
            </a:r>
            <a:r>
              <a:rPr lang="cs-CZ" altLang="cs-CZ" sz="1600" dirty="0" err="1">
                <a:solidFill>
                  <a:srgbClr val="000000"/>
                </a:solidFill>
              </a:rPr>
              <a:t>theropods</a:t>
            </a:r>
            <a:r>
              <a:rPr lang="cs-CZ" altLang="cs-CZ" sz="1600" dirty="0">
                <a:solidFill>
                  <a:srgbClr val="000000"/>
                </a:solidFill>
              </a:rPr>
              <a:t> </a:t>
            </a:r>
            <a:br>
              <a:rPr lang="cs-CZ" altLang="cs-CZ" sz="1600" dirty="0">
                <a:solidFill>
                  <a:srgbClr val="000000"/>
                </a:solidFill>
              </a:rPr>
            </a:br>
            <a:r>
              <a:rPr lang="cs-CZ" altLang="cs-CZ" sz="1600" dirty="0">
                <a:solidFill>
                  <a:srgbClr val="000000"/>
                </a:solidFill>
              </a:rPr>
              <a:t>O. </a:t>
            </a:r>
            <a:r>
              <a:rPr lang="cs-CZ" altLang="cs-CZ" sz="1600" dirty="0" err="1">
                <a:solidFill>
                  <a:srgbClr val="FF0066"/>
                </a:solidFill>
              </a:rPr>
              <a:t>Ornithischia</a:t>
            </a:r>
            <a:r>
              <a:rPr lang="cs-CZ" altLang="cs-CZ" sz="1600" dirty="0">
                <a:solidFill>
                  <a:srgbClr val="000000"/>
                </a:solidFill>
              </a:rPr>
              <a:t> </a:t>
            </a:r>
            <a:br>
              <a:rPr lang="cs-CZ" altLang="cs-CZ" sz="1600" dirty="0">
                <a:solidFill>
                  <a:srgbClr val="000000"/>
                </a:solidFill>
              </a:rPr>
            </a:br>
            <a:r>
              <a:rPr lang="cs-CZ" altLang="cs-CZ" sz="1600" dirty="0">
                <a:solidFill>
                  <a:srgbClr val="000000"/>
                </a:solidFill>
              </a:rPr>
              <a:t>O. </a:t>
            </a:r>
            <a:r>
              <a:rPr lang="cs-CZ" altLang="cs-CZ" sz="1600" b="1" dirty="0" err="1">
                <a:solidFill>
                  <a:srgbClr val="FF0066"/>
                </a:solidFill>
              </a:rPr>
              <a:t>Crocodilia</a:t>
            </a:r>
            <a:endParaRPr lang="cs-CZ" altLang="cs-CZ" sz="1600" b="1" dirty="0">
              <a:solidFill>
                <a:srgbClr val="FF0066"/>
              </a:solidFill>
            </a:endParaRPr>
          </a:p>
          <a:p>
            <a:pPr eaLnBrk="1" fontAlgn="base" hangingPunct="1">
              <a:spcBef>
                <a:spcPct val="0"/>
              </a:spcBef>
              <a:spcAft>
                <a:spcPct val="0"/>
              </a:spcAft>
              <a:buNone/>
            </a:pPr>
            <a:r>
              <a:rPr lang="cs-CZ" altLang="cs-CZ" sz="1600" dirty="0">
                <a:solidFill>
                  <a:srgbClr val="000000"/>
                </a:solidFill>
              </a:rPr>
              <a:t>4 - </a:t>
            </a:r>
            <a:r>
              <a:rPr lang="cs-CZ" altLang="cs-CZ" sz="1600" b="1" dirty="0" err="1">
                <a:solidFill>
                  <a:srgbClr val="FF0066"/>
                </a:solidFill>
              </a:rPr>
              <a:t>Euryapsida</a:t>
            </a:r>
            <a:r>
              <a:rPr lang="cs-CZ" altLang="cs-CZ" sz="1600" dirty="0">
                <a:solidFill>
                  <a:srgbClr val="000000"/>
                </a:solidFill>
              </a:rPr>
              <a:t> - </a:t>
            </a:r>
            <a:r>
              <a:rPr lang="cs-CZ" altLang="cs-CZ" sz="1600" dirty="0" err="1">
                <a:solidFill>
                  <a:srgbClr val="000000"/>
                </a:solidFill>
              </a:rPr>
              <a:t>marine</a:t>
            </a:r>
            <a:r>
              <a:rPr lang="cs-CZ" altLang="cs-CZ" sz="1600" dirty="0">
                <a:solidFill>
                  <a:srgbClr val="000000"/>
                </a:solidFill>
              </a:rPr>
              <a:t> </a:t>
            </a:r>
            <a:r>
              <a:rPr lang="cs-CZ" altLang="cs-CZ" sz="1600" dirty="0" err="1">
                <a:solidFill>
                  <a:srgbClr val="000000"/>
                </a:solidFill>
              </a:rPr>
              <a:t>reptiles</a:t>
            </a:r>
            <a:r>
              <a:rPr lang="cs-CZ" altLang="cs-CZ" sz="1600" dirty="0">
                <a:solidFill>
                  <a:srgbClr val="000000"/>
                </a:solidFill>
              </a:rPr>
              <a:t>, </a:t>
            </a:r>
            <a:r>
              <a:rPr lang="cs-CZ" altLang="cs-CZ" sz="1600" dirty="0" err="1">
                <a:solidFill>
                  <a:srgbClr val="000000"/>
                </a:solidFill>
              </a:rPr>
              <a:t>includes</a:t>
            </a:r>
            <a:r>
              <a:rPr lang="cs-CZ" altLang="cs-CZ" sz="1600" dirty="0">
                <a:solidFill>
                  <a:srgbClr val="000000"/>
                </a:solidFill>
              </a:rPr>
              <a:t> </a:t>
            </a:r>
            <a:r>
              <a:rPr lang="cs-CZ" altLang="cs-CZ" sz="1600" dirty="0" err="1">
                <a:solidFill>
                  <a:srgbClr val="000000"/>
                </a:solidFill>
              </a:rPr>
              <a:t>the</a:t>
            </a:r>
            <a:r>
              <a:rPr lang="cs-CZ" altLang="cs-CZ" sz="1600" dirty="0">
                <a:solidFill>
                  <a:srgbClr val="000000"/>
                </a:solidFill>
              </a:rPr>
              <a:t> </a:t>
            </a:r>
            <a:r>
              <a:rPr lang="cs-CZ" altLang="cs-CZ" sz="1600" dirty="0" err="1">
                <a:solidFill>
                  <a:srgbClr val="000000"/>
                </a:solidFill>
              </a:rPr>
              <a:t>plesiosaurs</a:t>
            </a:r>
            <a:r>
              <a:rPr lang="cs-CZ" altLang="cs-CZ" sz="1600" dirty="0">
                <a:solidFill>
                  <a:srgbClr val="000000"/>
                </a:solidFill>
              </a:rPr>
              <a:t> &amp; </a:t>
            </a:r>
            <a:r>
              <a:rPr lang="cs-CZ" altLang="cs-CZ" sz="1600" dirty="0" err="1">
                <a:solidFill>
                  <a:srgbClr val="000000"/>
                </a:solidFill>
              </a:rPr>
              <a:t>ichtyosaurs</a:t>
            </a:r>
            <a:r>
              <a:rPr lang="cs-CZ" altLang="cs-CZ" sz="1600" dirty="0">
                <a:solidFill>
                  <a:srgbClr val="000000"/>
                </a:solidFill>
              </a:rPr>
              <a:t> </a:t>
            </a:r>
          </a:p>
        </p:txBody>
      </p:sp>
      <p:sp>
        <p:nvSpPr>
          <p:cNvPr id="57347" name="Text Box 6"/>
          <p:cNvSpPr txBox="1">
            <a:spLocks noChangeArrowheads="1"/>
          </p:cNvSpPr>
          <p:nvPr/>
        </p:nvSpPr>
        <p:spPr bwMode="auto">
          <a:xfrm>
            <a:off x="232882" y="3885939"/>
            <a:ext cx="1665288" cy="83099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b="1" dirty="0" err="1">
                <a:solidFill>
                  <a:srgbClr val="000000"/>
                </a:solidFill>
              </a:rPr>
              <a:t>Dinosauria</a:t>
            </a:r>
            <a:endParaRPr lang="cs-CZ" altLang="cs-CZ" sz="2400" b="1" dirty="0">
              <a:solidFill>
                <a:srgbClr val="000000"/>
              </a:solidFill>
            </a:endParaRPr>
          </a:p>
          <a:p>
            <a:pPr eaLnBrk="1" fontAlgn="base" hangingPunct="1">
              <a:spcBef>
                <a:spcPct val="0"/>
              </a:spcBef>
              <a:spcAft>
                <a:spcPct val="0"/>
              </a:spcAft>
              <a:buNone/>
            </a:pPr>
            <a:endParaRPr lang="cs-CZ" altLang="cs-CZ" sz="2400" dirty="0">
              <a:solidFill>
                <a:srgbClr val="000000"/>
              </a:solidFill>
            </a:endParaRPr>
          </a:p>
        </p:txBody>
      </p:sp>
      <p:sp>
        <p:nvSpPr>
          <p:cNvPr id="57348" name="Rectangle 8"/>
          <p:cNvSpPr>
            <a:spLocks noChangeArrowheads="1"/>
          </p:cNvSpPr>
          <p:nvPr/>
        </p:nvSpPr>
        <p:spPr bwMode="auto">
          <a:xfrm>
            <a:off x="1935082" y="3977588"/>
            <a:ext cx="360363"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endParaRPr lang="be-BY" altLang="cs-CZ" sz="2400">
              <a:solidFill>
                <a:srgbClr val="000000"/>
              </a:solidFill>
            </a:endParaRPr>
          </a:p>
        </p:txBody>
      </p:sp>
      <p:sp>
        <p:nvSpPr>
          <p:cNvPr id="4" name="TextovéPole 3"/>
          <p:cNvSpPr txBox="1"/>
          <p:nvPr/>
        </p:nvSpPr>
        <p:spPr>
          <a:xfrm>
            <a:off x="3167406" y="612742"/>
            <a:ext cx="4588115" cy="523220"/>
          </a:xfrm>
          <a:prstGeom prst="rect">
            <a:avLst/>
          </a:prstGeom>
          <a:noFill/>
        </p:spPr>
        <p:txBody>
          <a:bodyPr wrap="none" rtlCol="0">
            <a:spAutoFit/>
          </a:bodyPr>
          <a:lstStyle/>
          <a:p>
            <a:r>
              <a:rPr lang="cs-CZ" sz="2800" dirty="0" err="1" smtClean="0"/>
              <a:t>Anapsids</a:t>
            </a:r>
            <a:r>
              <a:rPr lang="cs-CZ" sz="2800" dirty="0" smtClean="0"/>
              <a:t>, </a:t>
            </a:r>
            <a:r>
              <a:rPr lang="cs-CZ" sz="2800" dirty="0" err="1" smtClean="0"/>
              <a:t>diapsids</a:t>
            </a:r>
            <a:r>
              <a:rPr lang="cs-CZ" sz="2800" dirty="0" smtClean="0"/>
              <a:t>, </a:t>
            </a:r>
            <a:r>
              <a:rPr lang="cs-CZ" sz="2800" dirty="0" err="1" smtClean="0"/>
              <a:t>euryapsids</a:t>
            </a:r>
            <a:endParaRPr lang="cs-CZ" sz="2800"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6468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140643" y="537917"/>
            <a:ext cx="9360817" cy="6143036"/>
          </a:xfrm>
          <a:prstGeom prst="rect">
            <a:avLst/>
          </a:prstGeom>
        </p:spPr>
      </p:pic>
      <p:sp>
        <p:nvSpPr>
          <p:cNvPr id="3" name="TextovéPole 2"/>
          <p:cNvSpPr txBox="1"/>
          <p:nvPr/>
        </p:nvSpPr>
        <p:spPr>
          <a:xfrm>
            <a:off x="9106293" y="904973"/>
            <a:ext cx="1045927" cy="369332"/>
          </a:xfrm>
          <a:prstGeom prst="rect">
            <a:avLst/>
          </a:prstGeom>
          <a:noFill/>
        </p:spPr>
        <p:txBody>
          <a:bodyPr wrap="none" rtlCol="0">
            <a:spAutoFit/>
          </a:bodyPr>
          <a:lstStyle/>
          <a:p>
            <a:r>
              <a:rPr lang="cs-CZ" dirty="0" err="1" smtClean="0"/>
              <a:t>Anapsida</a:t>
            </a:r>
            <a:endParaRPr lang="cs-CZ" dirty="0"/>
          </a:p>
        </p:txBody>
      </p:sp>
      <p:sp>
        <p:nvSpPr>
          <p:cNvPr id="4" name="TextovéPole 3"/>
          <p:cNvSpPr txBox="1"/>
          <p:nvPr/>
        </p:nvSpPr>
        <p:spPr>
          <a:xfrm>
            <a:off x="9315173" y="4081806"/>
            <a:ext cx="1186287" cy="369332"/>
          </a:xfrm>
          <a:prstGeom prst="rect">
            <a:avLst/>
          </a:prstGeom>
          <a:noFill/>
        </p:spPr>
        <p:txBody>
          <a:bodyPr wrap="none" rtlCol="0">
            <a:spAutoFit/>
          </a:bodyPr>
          <a:lstStyle/>
          <a:p>
            <a:r>
              <a:rPr lang="cs-CZ" dirty="0" err="1" smtClean="0"/>
              <a:t>Euryapsids</a:t>
            </a:r>
            <a:endParaRPr lang="cs-CZ"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0809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1814513" y="355600"/>
            <a:ext cx="4969502" cy="1938992"/>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200">
                <a:solidFill>
                  <a:srgbClr val="000000"/>
                </a:solidFill>
              </a:rPr>
              <a:t>2 - </a:t>
            </a:r>
            <a:r>
              <a:rPr lang="cs-CZ" altLang="cs-CZ" sz="1200" b="1">
                <a:solidFill>
                  <a:srgbClr val="000000"/>
                </a:solidFill>
              </a:rPr>
              <a:t>Lepidosauria </a:t>
            </a:r>
          </a:p>
          <a:p>
            <a:pPr eaLnBrk="1" fontAlgn="base" hangingPunct="1">
              <a:spcBef>
                <a:spcPct val="0"/>
              </a:spcBef>
              <a:spcAft>
                <a:spcPct val="0"/>
              </a:spcAft>
              <a:buNone/>
            </a:pPr>
            <a:r>
              <a:rPr lang="cs-CZ" altLang="cs-CZ" sz="1200">
                <a:solidFill>
                  <a:srgbClr val="000000"/>
                </a:solidFill>
              </a:rPr>
              <a:t>O. Rhynchocephalia (Sphenodonta) - only living representative is the Tuatara</a:t>
            </a:r>
          </a:p>
          <a:p>
            <a:pPr eaLnBrk="1" fontAlgn="base" hangingPunct="1">
              <a:spcBef>
                <a:spcPct val="0"/>
              </a:spcBef>
              <a:spcAft>
                <a:spcPct val="0"/>
              </a:spcAft>
              <a:buNone/>
            </a:pPr>
            <a:r>
              <a:rPr lang="cs-CZ" altLang="cs-CZ" sz="1200">
                <a:solidFill>
                  <a:srgbClr val="000000"/>
                </a:solidFill>
              </a:rPr>
              <a:t>O. Squamata - lizards, geckos, &amp; snakes</a:t>
            </a:r>
          </a:p>
          <a:p>
            <a:pPr eaLnBrk="1" fontAlgn="base" hangingPunct="1">
              <a:spcBef>
                <a:spcPct val="0"/>
              </a:spcBef>
              <a:spcAft>
                <a:spcPct val="0"/>
              </a:spcAft>
              <a:buNone/>
            </a:pPr>
            <a:r>
              <a:rPr lang="cs-CZ" altLang="cs-CZ" sz="1200">
                <a:solidFill>
                  <a:srgbClr val="000000"/>
                </a:solidFill>
              </a:rPr>
              <a:t>3 -</a:t>
            </a:r>
            <a:r>
              <a:rPr lang="cs-CZ" altLang="cs-CZ" sz="1200" b="1">
                <a:solidFill>
                  <a:srgbClr val="000000"/>
                </a:solidFill>
              </a:rPr>
              <a:t>Archosauria</a:t>
            </a:r>
          </a:p>
          <a:p>
            <a:pPr eaLnBrk="1" fontAlgn="base" hangingPunct="1">
              <a:spcBef>
                <a:spcPct val="0"/>
              </a:spcBef>
              <a:spcAft>
                <a:spcPct val="0"/>
              </a:spcAft>
              <a:buNone/>
            </a:pPr>
            <a:r>
              <a:rPr lang="cs-CZ" altLang="cs-CZ" sz="1200">
                <a:solidFill>
                  <a:srgbClr val="000000"/>
                </a:solidFill>
              </a:rPr>
              <a:t>O. </a:t>
            </a:r>
            <a:r>
              <a:rPr lang="cs-CZ" altLang="cs-CZ" sz="1200" b="1">
                <a:solidFill>
                  <a:srgbClr val="000000"/>
                </a:solidFill>
              </a:rPr>
              <a:t>Thecodontia</a:t>
            </a:r>
            <a:r>
              <a:rPr lang="cs-CZ" altLang="cs-CZ" sz="1200">
                <a:solidFill>
                  <a:srgbClr val="000000"/>
                </a:solidFill>
              </a:rPr>
              <a:t> – stem archosaurs</a:t>
            </a:r>
            <a:br>
              <a:rPr lang="cs-CZ" altLang="cs-CZ" sz="1200">
                <a:solidFill>
                  <a:srgbClr val="000000"/>
                </a:solidFill>
              </a:rPr>
            </a:br>
            <a:r>
              <a:rPr lang="cs-CZ" altLang="cs-CZ" sz="1200">
                <a:solidFill>
                  <a:srgbClr val="000000"/>
                </a:solidFill>
              </a:rPr>
              <a:t>O. Pterosauria</a:t>
            </a:r>
            <a:br>
              <a:rPr lang="cs-CZ" altLang="cs-CZ" sz="1200">
                <a:solidFill>
                  <a:srgbClr val="000000"/>
                </a:solidFill>
              </a:rPr>
            </a:br>
            <a:r>
              <a:rPr lang="cs-CZ" altLang="cs-CZ" sz="1200">
                <a:solidFill>
                  <a:srgbClr val="000000"/>
                </a:solidFill>
              </a:rPr>
              <a:t>O. Saurischia- 2 major groups: sauropods &amp; theropods </a:t>
            </a:r>
            <a:br>
              <a:rPr lang="cs-CZ" altLang="cs-CZ" sz="1200">
                <a:solidFill>
                  <a:srgbClr val="000000"/>
                </a:solidFill>
              </a:rPr>
            </a:br>
            <a:r>
              <a:rPr lang="cs-CZ" altLang="cs-CZ" sz="1200">
                <a:solidFill>
                  <a:srgbClr val="000000"/>
                </a:solidFill>
              </a:rPr>
              <a:t>O. Ornithischia </a:t>
            </a:r>
            <a:br>
              <a:rPr lang="cs-CZ" altLang="cs-CZ" sz="1200">
                <a:solidFill>
                  <a:srgbClr val="000000"/>
                </a:solidFill>
              </a:rPr>
            </a:br>
            <a:r>
              <a:rPr lang="cs-CZ" altLang="cs-CZ" sz="1200">
                <a:solidFill>
                  <a:srgbClr val="000000"/>
                </a:solidFill>
              </a:rPr>
              <a:t>O. </a:t>
            </a:r>
            <a:r>
              <a:rPr lang="cs-CZ" altLang="cs-CZ" sz="1200" b="1">
                <a:solidFill>
                  <a:srgbClr val="000000"/>
                </a:solidFill>
              </a:rPr>
              <a:t>Crocodilia</a:t>
            </a:r>
          </a:p>
          <a:p>
            <a:pPr eaLnBrk="1" fontAlgn="base" hangingPunct="1">
              <a:spcBef>
                <a:spcPct val="0"/>
              </a:spcBef>
              <a:spcAft>
                <a:spcPct val="0"/>
              </a:spcAft>
              <a:buNone/>
            </a:pPr>
            <a:r>
              <a:rPr lang="cs-CZ" altLang="cs-CZ" sz="1200">
                <a:solidFill>
                  <a:srgbClr val="000000"/>
                </a:solidFill>
              </a:rPr>
              <a:t>4 - Euryapsida - marine reptiles, includes the plesiosaurs &amp; ichtyosaurs </a:t>
            </a:r>
          </a:p>
        </p:txBody>
      </p:sp>
      <p:sp>
        <p:nvSpPr>
          <p:cNvPr id="78851" name="Text Box 3"/>
          <p:cNvSpPr txBox="1">
            <a:spLocks noChangeArrowheads="1"/>
          </p:cNvSpPr>
          <p:nvPr/>
        </p:nvSpPr>
        <p:spPr bwMode="auto">
          <a:xfrm>
            <a:off x="1703388" y="2565400"/>
            <a:ext cx="8716962"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200" b="1">
                <a:solidFill>
                  <a:srgbClr val="000000"/>
                </a:solidFill>
              </a:rPr>
              <a:t>Lepidosaurs</a:t>
            </a:r>
            <a:r>
              <a:rPr lang="cs-CZ" altLang="cs-CZ" sz="1200">
                <a:solidFill>
                  <a:srgbClr val="000000"/>
                </a:solidFill>
              </a:rPr>
              <a:t> – radiation at the beginning of Triassic, Small lizard-like reptiles. Predecessors of thecodonts (Permian) and </a:t>
            </a:r>
            <a:r>
              <a:rPr lang="cs-CZ" altLang="cs-CZ" sz="1200" b="1">
                <a:solidFill>
                  <a:srgbClr val="000000"/>
                </a:solidFill>
              </a:rPr>
              <a:t>Squamata</a:t>
            </a:r>
            <a:r>
              <a:rPr lang="cs-CZ" altLang="cs-CZ" sz="1200">
                <a:solidFill>
                  <a:srgbClr val="000000"/>
                </a:solidFill>
              </a:rPr>
              <a:t> (Triassic)</a:t>
            </a:r>
          </a:p>
        </p:txBody>
      </p:sp>
      <p:sp>
        <p:nvSpPr>
          <p:cNvPr id="78852" name="Text Box 4"/>
          <p:cNvSpPr txBox="1">
            <a:spLocks noChangeArrowheads="1"/>
          </p:cNvSpPr>
          <p:nvPr/>
        </p:nvSpPr>
        <p:spPr bwMode="auto">
          <a:xfrm>
            <a:off x="1736725" y="4024313"/>
            <a:ext cx="8097838" cy="584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600" b="1">
                <a:solidFill>
                  <a:srgbClr val="000000"/>
                </a:solidFill>
              </a:rPr>
              <a:t>Thecodonts </a:t>
            </a:r>
            <a:r>
              <a:rPr lang="cs-CZ" altLang="cs-CZ" sz="1600">
                <a:solidFill>
                  <a:srgbClr val="000000"/>
                </a:solidFill>
              </a:rPr>
              <a:t>– wide expansion in early and middle Triassic. End Triassic extinction (dinosaurs?)</a:t>
            </a:r>
          </a:p>
          <a:p>
            <a:pPr eaLnBrk="1" fontAlgn="base" hangingPunct="1">
              <a:spcBef>
                <a:spcPct val="0"/>
              </a:spcBef>
              <a:spcAft>
                <a:spcPct val="0"/>
              </a:spcAft>
              <a:buNone/>
            </a:pPr>
            <a:r>
              <a:rPr lang="en-US" altLang="cs-CZ" sz="1600" i="1">
                <a:solidFill>
                  <a:srgbClr val="000000"/>
                </a:solidFill>
              </a:rPr>
              <a:t>Postosuchus</a:t>
            </a:r>
            <a:r>
              <a:rPr lang="en-US" altLang="cs-CZ" sz="1600">
                <a:solidFill>
                  <a:srgbClr val="000000"/>
                </a:solidFill>
              </a:rPr>
              <a:t> was one of the largest carnivorous reptiles during the late Triassic</a:t>
            </a:r>
            <a:endParaRPr lang="cs-CZ" altLang="cs-CZ" sz="1600">
              <a:solidFill>
                <a:srgbClr val="000000"/>
              </a:solidFill>
            </a:endParaRPr>
          </a:p>
        </p:txBody>
      </p:sp>
      <p:sp>
        <p:nvSpPr>
          <p:cNvPr id="78853" name="Text Box 5"/>
          <p:cNvSpPr txBox="1">
            <a:spLocks noChangeArrowheads="1"/>
          </p:cNvSpPr>
          <p:nvPr/>
        </p:nvSpPr>
        <p:spPr bwMode="auto">
          <a:xfrm>
            <a:off x="1814513" y="5072063"/>
            <a:ext cx="8901112" cy="590550"/>
          </a:xfrm>
          <a:prstGeom prst="rect">
            <a:avLst/>
          </a:prstGeom>
          <a:solidFill>
            <a:srgbClr val="FFFFCC"/>
          </a:solidFill>
          <a:ln w="9525">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600" b="1">
                <a:solidFill>
                  <a:srgbClr val="000000"/>
                </a:solidFill>
              </a:rPr>
              <a:t>Crocodiles</a:t>
            </a:r>
            <a:r>
              <a:rPr lang="cs-CZ" altLang="cs-CZ" sz="1600">
                <a:solidFill>
                  <a:srgbClr val="000000"/>
                </a:solidFill>
              </a:rPr>
              <a:t> – Triassic, thecodont predecessors. </a:t>
            </a:r>
            <a:r>
              <a:rPr lang="cs-CZ" altLang="cs-CZ" sz="1600" b="1">
                <a:solidFill>
                  <a:srgbClr val="000000"/>
                </a:solidFill>
              </a:rPr>
              <a:t>Originally land animals</a:t>
            </a:r>
            <a:r>
              <a:rPr lang="cs-CZ" altLang="cs-CZ" sz="1600">
                <a:solidFill>
                  <a:srgbClr val="000000"/>
                </a:solidFill>
              </a:rPr>
              <a:t>, secondary to water environment.</a:t>
            </a:r>
          </a:p>
          <a:p>
            <a:pPr eaLnBrk="1" fontAlgn="base" hangingPunct="1">
              <a:spcBef>
                <a:spcPct val="0"/>
              </a:spcBef>
              <a:spcAft>
                <a:spcPct val="0"/>
              </a:spcAft>
              <a:buNone/>
            </a:pPr>
            <a:r>
              <a:rPr lang="cs-CZ" altLang="cs-CZ" sz="1600">
                <a:solidFill>
                  <a:srgbClr val="000000"/>
                </a:solidFill>
              </a:rPr>
              <a:t>Great </a:t>
            </a:r>
            <a:r>
              <a:rPr lang="cs-CZ" altLang="cs-CZ" sz="1600" b="1">
                <a:solidFill>
                  <a:srgbClr val="000000"/>
                </a:solidFill>
              </a:rPr>
              <a:t>expansion</a:t>
            </a:r>
            <a:r>
              <a:rPr lang="cs-CZ" altLang="cs-CZ" sz="1600">
                <a:solidFill>
                  <a:srgbClr val="000000"/>
                </a:solidFill>
              </a:rPr>
              <a:t> in </a:t>
            </a:r>
            <a:r>
              <a:rPr lang="cs-CZ" altLang="cs-CZ" sz="1600" b="1">
                <a:solidFill>
                  <a:srgbClr val="000000"/>
                </a:solidFill>
              </a:rPr>
              <a:t>Jurassic</a:t>
            </a:r>
            <a:r>
              <a:rPr lang="cs-CZ" altLang="cs-CZ" sz="1600">
                <a:solidFill>
                  <a:srgbClr val="000000"/>
                </a:solidFill>
              </a:rPr>
              <a:t>, mostly in </a:t>
            </a:r>
            <a:r>
              <a:rPr lang="cs-CZ" altLang="cs-CZ" sz="1600" b="1">
                <a:solidFill>
                  <a:srgbClr val="000000"/>
                </a:solidFill>
              </a:rPr>
              <a:t>seas</a:t>
            </a:r>
            <a:r>
              <a:rPr lang="cs-CZ" altLang="cs-CZ" sz="1600">
                <a:solidFill>
                  <a:srgbClr val="000000"/>
                </a:solidFill>
              </a:rPr>
              <a:t>. In </a:t>
            </a:r>
            <a:r>
              <a:rPr lang="cs-CZ" altLang="cs-CZ" sz="1600" b="1">
                <a:solidFill>
                  <a:srgbClr val="000000"/>
                </a:solidFill>
              </a:rPr>
              <a:t>Cretaceous</a:t>
            </a:r>
            <a:r>
              <a:rPr lang="cs-CZ" altLang="cs-CZ" sz="1600">
                <a:solidFill>
                  <a:srgbClr val="000000"/>
                </a:solidFill>
              </a:rPr>
              <a:t> </a:t>
            </a:r>
            <a:r>
              <a:rPr lang="cs-CZ" altLang="cs-CZ" sz="1600" b="1">
                <a:solidFill>
                  <a:srgbClr val="000000"/>
                </a:solidFill>
              </a:rPr>
              <a:t>gigantic forms</a:t>
            </a:r>
            <a:r>
              <a:rPr lang="cs-CZ" altLang="cs-CZ" sz="1600">
                <a:solidFill>
                  <a:srgbClr val="000000"/>
                </a:solidFill>
              </a:rPr>
              <a:t> as 15m Phobosuchus.</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7061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905000" y="990600"/>
            <a:ext cx="3284538" cy="3365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600" b="1">
                <a:solidFill>
                  <a:srgbClr val="000000"/>
                </a:solidFill>
              </a:rPr>
              <a:t>Cotylosaurs</a:t>
            </a:r>
            <a:r>
              <a:rPr lang="cs-CZ" altLang="cs-CZ" sz="1600">
                <a:solidFill>
                  <a:srgbClr val="000000"/>
                </a:solidFill>
              </a:rPr>
              <a:t> – end Triassic extinction</a:t>
            </a:r>
          </a:p>
        </p:txBody>
      </p:sp>
      <p:sp>
        <p:nvSpPr>
          <p:cNvPr id="76803" name="Text Box 3"/>
          <p:cNvSpPr txBox="1">
            <a:spLocks noChangeArrowheads="1"/>
          </p:cNvSpPr>
          <p:nvPr/>
        </p:nvSpPr>
        <p:spPr bwMode="auto">
          <a:xfrm>
            <a:off x="1828801" y="152400"/>
            <a:ext cx="1882775" cy="457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a:solidFill>
                  <a:srgbClr val="000000"/>
                </a:solidFill>
              </a:rPr>
              <a:t>Land Reptiles</a:t>
            </a:r>
          </a:p>
        </p:txBody>
      </p:sp>
      <p:sp>
        <p:nvSpPr>
          <p:cNvPr id="76804" name="Text Box 4"/>
          <p:cNvSpPr txBox="1">
            <a:spLocks noChangeArrowheads="1"/>
          </p:cNvSpPr>
          <p:nvPr/>
        </p:nvSpPr>
        <p:spPr bwMode="auto">
          <a:xfrm>
            <a:off x="1889125" y="1357313"/>
            <a:ext cx="1841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endParaRPr lang="be-BY" altLang="cs-CZ" sz="1600">
              <a:solidFill>
                <a:srgbClr val="000000"/>
              </a:solidFill>
            </a:endParaRPr>
          </a:p>
        </p:txBody>
      </p:sp>
      <p:sp>
        <p:nvSpPr>
          <p:cNvPr id="76805" name="Text Box 7"/>
          <p:cNvSpPr txBox="1">
            <a:spLocks noChangeArrowheads="1"/>
          </p:cNvSpPr>
          <p:nvPr/>
        </p:nvSpPr>
        <p:spPr bwMode="auto">
          <a:xfrm>
            <a:off x="1676401" y="1447800"/>
            <a:ext cx="7459663" cy="590550"/>
          </a:xfrm>
          <a:prstGeom prst="rect">
            <a:avLst/>
          </a:prstGeom>
          <a:solidFill>
            <a:srgbClr val="FFFFCC"/>
          </a:solidFill>
          <a:ln w="9525">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600" b="1">
                <a:solidFill>
                  <a:srgbClr val="000000"/>
                </a:solidFill>
              </a:rPr>
              <a:t>Chelonia</a:t>
            </a:r>
            <a:r>
              <a:rPr lang="cs-CZ" altLang="cs-CZ" sz="1600">
                <a:solidFill>
                  <a:srgbClr val="000000"/>
                </a:solidFill>
              </a:rPr>
              <a:t> – </a:t>
            </a:r>
            <a:r>
              <a:rPr lang="cs-CZ" altLang="cs-CZ" sz="1600" b="1">
                <a:solidFill>
                  <a:srgbClr val="000000"/>
                </a:solidFill>
              </a:rPr>
              <a:t>originally terrestrial</a:t>
            </a:r>
            <a:r>
              <a:rPr lang="cs-CZ" altLang="cs-CZ" sz="1600">
                <a:solidFill>
                  <a:srgbClr val="000000"/>
                </a:solidFill>
              </a:rPr>
              <a:t> animals, late Jurassic transition tomarine environment.</a:t>
            </a:r>
          </a:p>
          <a:p>
            <a:pPr eaLnBrk="1" fontAlgn="base" hangingPunct="1">
              <a:spcBef>
                <a:spcPct val="0"/>
              </a:spcBef>
              <a:spcAft>
                <a:spcPct val="0"/>
              </a:spcAft>
              <a:buNone/>
            </a:pPr>
            <a:r>
              <a:rPr lang="cs-CZ" altLang="cs-CZ" sz="1600">
                <a:solidFill>
                  <a:srgbClr val="000000"/>
                </a:solidFill>
              </a:rPr>
              <a:t> Cretaceous – 4m Archelon</a:t>
            </a:r>
          </a:p>
        </p:txBody>
      </p:sp>
      <p:pic>
        <p:nvPicPr>
          <p:cNvPr id="76806" name="Picture 9" descr="m%20To%20the%20B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206625"/>
            <a:ext cx="61722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7486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reph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139" y="725864"/>
            <a:ext cx="10111994" cy="546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5745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699165" y="1630837"/>
            <a:ext cx="1263487" cy="523220"/>
          </a:xfrm>
          <a:prstGeom prst="rect">
            <a:avLst/>
          </a:prstGeom>
          <a:noFill/>
        </p:spPr>
        <p:txBody>
          <a:bodyPr wrap="none" rtlCol="0">
            <a:spAutoFit/>
          </a:bodyPr>
          <a:lstStyle/>
          <a:p>
            <a:r>
              <a:rPr lang="cs-CZ" sz="2800" b="1" dirty="0" err="1" smtClean="0"/>
              <a:t>Snakes</a:t>
            </a:r>
            <a:endParaRPr lang="cs-CZ" sz="2800" b="1" dirty="0" smtClean="0"/>
          </a:p>
        </p:txBody>
      </p:sp>
      <p:sp>
        <p:nvSpPr>
          <p:cNvPr id="3" name="Obdélník 2"/>
          <p:cNvSpPr/>
          <p:nvPr/>
        </p:nvSpPr>
        <p:spPr>
          <a:xfrm>
            <a:off x="584462" y="2551837"/>
            <a:ext cx="11368726" cy="1323439"/>
          </a:xfrm>
          <a:prstGeom prst="rect">
            <a:avLst/>
          </a:prstGeom>
          <a:solidFill>
            <a:schemeClr val="accent5"/>
          </a:solidFill>
        </p:spPr>
        <p:txBody>
          <a:bodyPr wrap="square">
            <a:spAutoFit/>
          </a:bodyPr>
          <a:lstStyle/>
          <a:p>
            <a:r>
              <a:rPr lang="en-US" sz="2000" dirty="0"/>
              <a:t>Snakes are thought to have evolved from either burrowing or aquatic lizards, perhaps during the Jurassic period, with the earliest known fossils dating to between 143 and 167 Ma ago.[10] The diversity of modern snakes appeared during the Paleocene epoch (c 66 to 56 Ma ago, after the Cretaceous–Paleogene extinction event).</a:t>
            </a:r>
            <a:endParaRPr lang="cs-CZ" sz="2000" dirty="0"/>
          </a:p>
        </p:txBody>
      </p:sp>
      <p:sp>
        <p:nvSpPr>
          <p:cNvPr id="4" name="Obdélník 3"/>
          <p:cNvSpPr/>
          <p:nvPr/>
        </p:nvSpPr>
        <p:spPr>
          <a:xfrm>
            <a:off x="1785066" y="554785"/>
            <a:ext cx="8355172" cy="584775"/>
          </a:xfrm>
          <a:prstGeom prst="rect">
            <a:avLst/>
          </a:prstGeom>
        </p:spPr>
        <p:txBody>
          <a:bodyPr wrap="none">
            <a:spAutoFit/>
          </a:bodyPr>
          <a:lstStyle/>
          <a:p>
            <a:r>
              <a:rPr lang="cs-CZ" sz="3200" b="1" dirty="0" err="1" smtClean="0"/>
              <a:t>Squamata</a:t>
            </a:r>
            <a:r>
              <a:rPr lang="cs-CZ" sz="3200" b="1" dirty="0" smtClean="0"/>
              <a:t>(šupinatí) </a:t>
            </a:r>
            <a:r>
              <a:rPr lang="cs-CZ" sz="3200" b="1" dirty="0"/>
              <a:t>- </a:t>
            </a:r>
            <a:r>
              <a:rPr lang="cs-CZ" sz="3200" b="1" dirty="0" err="1"/>
              <a:t>lizards</a:t>
            </a:r>
            <a:r>
              <a:rPr lang="cs-CZ" sz="3200" b="1" dirty="0"/>
              <a:t>, </a:t>
            </a:r>
            <a:r>
              <a:rPr lang="cs-CZ" sz="3200" b="1" dirty="0" err="1"/>
              <a:t>geckos</a:t>
            </a:r>
            <a:r>
              <a:rPr lang="cs-CZ" sz="3200" b="1" dirty="0"/>
              <a:t>, &amp; </a:t>
            </a:r>
            <a:r>
              <a:rPr lang="cs-CZ" sz="3200" b="1" dirty="0" err="1"/>
              <a:t>snakes</a:t>
            </a:r>
            <a:endParaRPr lang="cs-CZ" sz="3200" b="1"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2259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618267" y="214459"/>
            <a:ext cx="8619242" cy="6464432"/>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9449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911364" y="1470582"/>
            <a:ext cx="1697901" cy="646331"/>
          </a:xfrm>
          <a:prstGeom prst="rect">
            <a:avLst/>
          </a:prstGeom>
          <a:noFill/>
        </p:spPr>
        <p:txBody>
          <a:bodyPr wrap="none" rtlCol="0">
            <a:spAutoFit/>
          </a:bodyPr>
          <a:lstStyle/>
          <a:p>
            <a:r>
              <a:rPr lang="cs-CZ" sz="3600" b="1" dirty="0" err="1" smtClean="0"/>
              <a:t>Lizards</a:t>
            </a:r>
            <a:endParaRPr lang="cs-CZ" sz="3600" b="1" dirty="0"/>
          </a:p>
        </p:txBody>
      </p:sp>
      <p:sp>
        <p:nvSpPr>
          <p:cNvPr id="3" name="Obdélník 2"/>
          <p:cNvSpPr/>
          <p:nvPr/>
        </p:nvSpPr>
        <p:spPr>
          <a:xfrm>
            <a:off x="273377" y="2828836"/>
            <a:ext cx="11783505" cy="2677656"/>
          </a:xfrm>
          <a:prstGeom prst="rect">
            <a:avLst/>
          </a:prstGeom>
          <a:solidFill>
            <a:schemeClr val="accent5">
              <a:lumMod val="90000"/>
            </a:schemeClr>
          </a:solidFill>
        </p:spPr>
        <p:txBody>
          <a:bodyPr wrap="square">
            <a:spAutoFit/>
          </a:bodyPr>
          <a:lstStyle/>
          <a:p>
            <a:r>
              <a:rPr lang="en-US" sz="2400" dirty="0"/>
              <a:t>The earliest known fossil remains of a lizard date to the Late Triassic. Mosasaurs probably evolved from an extinct group of aquatic </a:t>
            </a:r>
            <a:r>
              <a:rPr lang="en-US" sz="2400" dirty="0" smtClean="0"/>
              <a:t>lizards</a:t>
            </a:r>
            <a:r>
              <a:rPr lang="cs-CZ" sz="2400" dirty="0" smtClean="0"/>
              <a:t> </a:t>
            </a:r>
            <a:r>
              <a:rPr lang="en-US" sz="2400" dirty="0" smtClean="0"/>
              <a:t>known </a:t>
            </a:r>
            <a:r>
              <a:rPr lang="en-US" sz="2400" dirty="0"/>
              <a:t>as </a:t>
            </a:r>
            <a:r>
              <a:rPr lang="en-US" sz="2400" dirty="0" err="1"/>
              <a:t>aigialosaurs</a:t>
            </a:r>
            <a:r>
              <a:rPr lang="en-US" sz="2400" dirty="0"/>
              <a:t> in the Early Cretaceous. During the last 20 million years of the Cretaceous period (Turonian–Maastrichtian ages), with the extinction of the ichthyosaurs and </a:t>
            </a:r>
            <a:r>
              <a:rPr lang="en-US" sz="2400" dirty="0" err="1"/>
              <a:t>pliosaurs</a:t>
            </a:r>
            <a:r>
              <a:rPr lang="en-US" sz="2400" dirty="0"/>
              <a:t>, mosasaurs became the dominant marine predators. They became extinct as a result of the K-</a:t>
            </a:r>
            <a:r>
              <a:rPr lang="en-US" sz="2400" dirty="0" err="1"/>
              <a:t>Pg</a:t>
            </a:r>
            <a:r>
              <a:rPr lang="en-US" sz="2400" dirty="0"/>
              <a:t> event at the end of the Cretaceous period, about 66 million years ago</a:t>
            </a:r>
          </a:p>
          <a:p>
            <a:endParaRPr lang="en-US" sz="2400" dirty="0"/>
          </a:p>
        </p:txBody>
      </p:sp>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989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812926" y="346075"/>
            <a:ext cx="3762375" cy="457200"/>
          </a:xfrm>
          <a:prstGeom prst="rect">
            <a:avLst/>
          </a:prstGeom>
          <a:solidFill>
            <a:srgbClr val="FFCC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a:solidFill>
                  <a:srgbClr val="000000"/>
                </a:solidFill>
              </a:rPr>
              <a:t>Conodonts – </a:t>
            </a:r>
            <a:r>
              <a:rPr lang="cs-CZ" altLang="cs-CZ" sz="1600">
                <a:solidFill>
                  <a:srgbClr val="000000"/>
                </a:solidFill>
              </a:rPr>
              <a:t>end Triassic </a:t>
            </a:r>
            <a:r>
              <a:rPr lang="cs-CZ" altLang="cs-CZ" sz="1600" b="1">
                <a:solidFill>
                  <a:srgbClr val="000000"/>
                </a:solidFill>
              </a:rPr>
              <a:t>extinction</a:t>
            </a:r>
            <a:r>
              <a:rPr lang="cs-CZ" altLang="cs-CZ" sz="1600">
                <a:solidFill>
                  <a:srgbClr val="000000"/>
                </a:solidFill>
              </a:rPr>
              <a:t>.</a:t>
            </a:r>
            <a:endParaRPr lang="cs-CZ" altLang="cs-CZ" sz="2400">
              <a:solidFill>
                <a:srgbClr val="000000"/>
              </a:solidFill>
            </a:endParaRPr>
          </a:p>
        </p:txBody>
      </p:sp>
      <p:sp>
        <p:nvSpPr>
          <p:cNvPr id="53251" name="Text Box 3"/>
          <p:cNvSpPr txBox="1">
            <a:spLocks noChangeArrowheads="1"/>
          </p:cNvSpPr>
          <p:nvPr/>
        </p:nvSpPr>
        <p:spPr bwMode="auto">
          <a:xfrm>
            <a:off x="1889126" y="955675"/>
            <a:ext cx="1958975"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a:solidFill>
                  <a:srgbClr val="000000"/>
                </a:solidFill>
              </a:rPr>
              <a:t>Actinopterygii</a:t>
            </a:r>
          </a:p>
        </p:txBody>
      </p:sp>
      <p:sp>
        <p:nvSpPr>
          <p:cNvPr id="53252" name="Text Box 4"/>
          <p:cNvSpPr txBox="1">
            <a:spLocks noChangeArrowheads="1"/>
          </p:cNvSpPr>
          <p:nvPr/>
        </p:nvSpPr>
        <p:spPr bwMode="auto">
          <a:xfrm>
            <a:off x="1889126" y="1585914"/>
            <a:ext cx="8202613" cy="58102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600">
                <a:solidFill>
                  <a:srgbClr val="000000"/>
                </a:solidFill>
              </a:rPr>
              <a:t>In </a:t>
            </a:r>
            <a:r>
              <a:rPr lang="cs-CZ" altLang="cs-CZ" sz="1600" b="1">
                <a:solidFill>
                  <a:srgbClr val="000000"/>
                </a:solidFill>
              </a:rPr>
              <a:t>Triassic</a:t>
            </a:r>
            <a:r>
              <a:rPr lang="cs-CZ" altLang="cs-CZ" sz="1600">
                <a:solidFill>
                  <a:srgbClr val="000000"/>
                </a:solidFill>
              </a:rPr>
              <a:t> </a:t>
            </a:r>
            <a:r>
              <a:rPr lang="cs-CZ" altLang="cs-CZ" sz="1600" b="1">
                <a:solidFill>
                  <a:srgbClr val="000000"/>
                </a:solidFill>
              </a:rPr>
              <a:t>Holostei</a:t>
            </a:r>
            <a:r>
              <a:rPr lang="cs-CZ" altLang="cs-CZ" sz="1600">
                <a:solidFill>
                  <a:srgbClr val="000000"/>
                </a:solidFill>
              </a:rPr>
              <a:t> domination. In </a:t>
            </a:r>
            <a:r>
              <a:rPr lang="cs-CZ" altLang="cs-CZ" sz="1600" b="1">
                <a:solidFill>
                  <a:srgbClr val="000000"/>
                </a:solidFill>
              </a:rPr>
              <a:t>Jurassic</a:t>
            </a:r>
            <a:r>
              <a:rPr lang="cs-CZ" altLang="cs-CZ" sz="1600">
                <a:solidFill>
                  <a:srgbClr val="000000"/>
                </a:solidFill>
              </a:rPr>
              <a:t> expansion of </a:t>
            </a:r>
            <a:r>
              <a:rPr lang="cs-CZ" altLang="cs-CZ" sz="1600" b="1">
                <a:solidFill>
                  <a:srgbClr val="000000"/>
                </a:solidFill>
              </a:rPr>
              <a:t>Teleostei</a:t>
            </a:r>
            <a:r>
              <a:rPr lang="cs-CZ" altLang="cs-CZ" sz="1600">
                <a:solidFill>
                  <a:srgbClr val="000000"/>
                </a:solidFill>
              </a:rPr>
              <a:t> which become the dominant</a:t>
            </a:r>
          </a:p>
          <a:p>
            <a:pPr eaLnBrk="1" fontAlgn="base" hangingPunct="1">
              <a:spcBef>
                <a:spcPct val="0"/>
              </a:spcBef>
              <a:spcAft>
                <a:spcPct val="0"/>
              </a:spcAft>
              <a:buNone/>
            </a:pPr>
            <a:r>
              <a:rPr lang="cs-CZ" altLang="cs-CZ" sz="1600">
                <a:solidFill>
                  <a:srgbClr val="000000"/>
                </a:solidFill>
              </a:rPr>
              <a:t>Fish group. Other groups of actinopterygii retreat. In Cretaceous e.g. Paleoniscida become extinct.</a:t>
            </a:r>
          </a:p>
        </p:txBody>
      </p:sp>
      <p:sp>
        <p:nvSpPr>
          <p:cNvPr id="53253" name="Text Box 5"/>
          <p:cNvSpPr txBox="1">
            <a:spLocks noChangeArrowheads="1"/>
          </p:cNvSpPr>
          <p:nvPr/>
        </p:nvSpPr>
        <p:spPr bwMode="auto">
          <a:xfrm>
            <a:off x="1965325" y="2628901"/>
            <a:ext cx="1606550" cy="379413"/>
          </a:xfrm>
          <a:prstGeom prst="rect">
            <a:avLst/>
          </a:prstGeom>
          <a:solidFill>
            <a:srgbClr val="FFFFCC"/>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800" b="1">
                <a:solidFill>
                  <a:srgbClr val="000000"/>
                </a:solidFill>
              </a:rPr>
              <a:t>Actinopterygii</a:t>
            </a:r>
          </a:p>
        </p:txBody>
      </p:sp>
      <p:sp>
        <p:nvSpPr>
          <p:cNvPr id="53254" name="Text Box 6"/>
          <p:cNvSpPr txBox="1">
            <a:spLocks noChangeArrowheads="1"/>
          </p:cNvSpPr>
          <p:nvPr/>
        </p:nvSpPr>
        <p:spPr bwMode="auto">
          <a:xfrm>
            <a:off x="3565525" y="2347913"/>
            <a:ext cx="3773488" cy="3365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600">
                <a:solidFill>
                  <a:srgbClr val="000000"/>
                </a:solidFill>
              </a:rPr>
              <a:t>Chondrostei – </a:t>
            </a:r>
            <a:r>
              <a:rPr lang="cs-CZ" altLang="cs-CZ" sz="1400">
                <a:solidFill>
                  <a:srgbClr val="000000"/>
                </a:solidFill>
              </a:rPr>
              <a:t>dominat late Paleozoic fish group</a:t>
            </a:r>
          </a:p>
        </p:txBody>
      </p:sp>
      <p:sp>
        <p:nvSpPr>
          <p:cNvPr id="53255" name="Text Box 7"/>
          <p:cNvSpPr txBox="1">
            <a:spLocks noChangeArrowheads="1"/>
          </p:cNvSpPr>
          <p:nvPr/>
        </p:nvSpPr>
        <p:spPr bwMode="auto">
          <a:xfrm>
            <a:off x="3657601" y="2819400"/>
            <a:ext cx="2670175" cy="3365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600">
                <a:solidFill>
                  <a:srgbClr val="000000"/>
                </a:solidFill>
              </a:rPr>
              <a:t>Holostei- dominant in Triassic</a:t>
            </a:r>
          </a:p>
        </p:txBody>
      </p:sp>
      <p:sp>
        <p:nvSpPr>
          <p:cNvPr id="53256" name="Text Box 8"/>
          <p:cNvSpPr txBox="1">
            <a:spLocks noChangeArrowheads="1"/>
          </p:cNvSpPr>
          <p:nvPr/>
        </p:nvSpPr>
        <p:spPr bwMode="auto">
          <a:xfrm>
            <a:off x="3641726" y="3262313"/>
            <a:ext cx="2976563" cy="3365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600">
                <a:solidFill>
                  <a:srgbClr val="000000"/>
                </a:solidFill>
              </a:rPr>
              <a:t>Teleostei- dominant since Jurrasic</a:t>
            </a:r>
          </a:p>
        </p:txBody>
      </p:sp>
      <p:sp>
        <p:nvSpPr>
          <p:cNvPr id="53257" name="Text Box 9"/>
          <p:cNvSpPr txBox="1">
            <a:spLocks noChangeArrowheads="1"/>
          </p:cNvSpPr>
          <p:nvPr/>
        </p:nvSpPr>
        <p:spPr bwMode="auto">
          <a:xfrm>
            <a:off x="1812926" y="3733800"/>
            <a:ext cx="10150474" cy="2431435"/>
          </a:xfrm>
          <a:prstGeom prst="rect">
            <a:avLst/>
          </a:prstGeom>
          <a:solidFill>
            <a:srgbClr val="CC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dirty="0" err="1">
                <a:solidFill>
                  <a:srgbClr val="000000"/>
                </a:solidFill>
              </a:rPr>
              <a:t>Sharks</a:t>
            </a:r>
            <a:r>
              <a:rPr lang="cs-CZ" altLang="cs-CZ" sz="2400" dirty="0">
                <a:solidFill>
                  <a:srgbClr val="000000"/>
                </a:solidFill>
              </a:rPr>
              <a:t> –</a:t>
            </a:r>
            <a:r>
              <a:rPr lang="cs-CZ" altLang="cs-CZ" sz="1600" dirty="0">
                <a:solidFill>
                  <a:srgbClr val="000000"/>
                </a:solidFill>
              </a:rPr>
              <a:t> In </a:t>
            </a:r>
            <a:r>
              <a:rPr lang="cs-CZ" altLang="cs-CZ" sz="1600" dirty="0" err="1">
                <a:solidFill>
                  <a:srgbClr val="000000"/>
                </a:solidFill>
              </a:rPr>
              <a:t>Triassic</a:t>
            </a:r>
            <a:r>
              <a:rPr lang="cs-CZ" altLang="cs-CZ" sz="1600" dirty="0">
                <a:solidFill>
                  <a:srgbClr val="000000"/>
                </a:solidFill>
              </a:rPr>
              <a:t> </a:t>
            </a:r>
            <a:r>
              <a:rPr lang="cs-CZ" altLang="cs-CZ" sz="1600" dirty="0" err="1">
                <a:solidFill>
                  <a:srgbClr val="000000"/>
                </a:solidFill>
              </a:rPr>
              <a:t>important</a:t>
            </a:r>
            <a:r>
              <a:rPr lang="cs-CZ" altLang="cs-CZ" sz="1600" dirty="0">
                <a:solidFill>
                  <a:srgbClr val="000000"/>
                </a:solidFill>
              </a:rPr>
              <a:t> </a:t>
            </a:r>
            <a:r>
              <a:rPr lang="cs-CZ" altLang="cs-CZ" sz="1600" dirty="0" err="1">
                <a:solidFill>
                  <a:srgbClr val="000000"/>
                </a:solidFill>
              </a:rPr>
              <a:t>hybodonts</a:t>
            </a:r>
            <a:r>
              <a:rPr lang="cs-CZ" altLang="cs-CZ" sz="1600" dirty="0">
                <a:solidFill>
                  <a:srgbClr val="000000"/>
                </a:solidFill>
              </a:rPr>
              <a:t>, </a:t>
            </a:r>
            <a:r>
              <a:rPr lang="cs-CZ" altLang="cs-CZ" sz="1600" dirty="0" err="1">
                <a:solidFill>
                  <a:srgbClr val="000000"/>
                </a:solidFill>
              </a:rPr>
              <a:t>button-like</a:t>
            </a:r>
            <a:r>
              <a:rPr lang="cs-CZ" altLang="cs-CZ" sz="1600" dirty="0">
                <a:solidFill>
                  <a:srgbClr val="000000"/>
                </a:solidFill>
              </a:rPr>
              <a:t> </a:t>
            </a:r>
            <a:r>
              <a:rPr lang="cs-CZ" altLang="cs-CZ" sz="1600" dirty="0" err="1">
                <a:solidFill>
                  <a:srgbClr val="000000"/>
                </a:solidFill>
              </a:rPr>
              <a:t>teeth</a:t>
            </a:r>
            <a:r>
              <a:rPr lang="cs-CZ" altLang="cs-CZ" sz="1600" dirty="0">
                <a:solidFill>
                  <a:srgbClr val="000000"/>
                </a:solidFill>
              </a:rPr>
              <a:t>, </a:t>
            </a:r>
            <a:r>
              <a:rPr lang="cs-CZ" altLang="cs-CZ" sz="1600" dirty="0" err="1">
                <a:solidFill>
                  <a:srgbClr val="000000"/>
                </a:solidFill>
              </a:rPr>
              <a:t>crushing</a:t>
            </a:r>
            <a:r>
              <a:rPr lang="cs-CZ" altLang="cs-CZ" sz="1600" dirty="0">
                <a:solidFill>
                  <a:srgbClr val="000000"/>
                </a:solidFill>
              </a:rPr>
              <a:t> </a:t>
            </a:r>
            <a:r>
              <a:rPr lang="cs-CZ" altLang="cs-CZ" sz="1600" dirty="0" err="1">
                <a:solidFill>
                  <a:srgbClr val="000000"/>
                </a:solidFill>
              </a:rPr>
              <a:t>of</a:t>
            </a:r>
            <a:r>
              <a:rPr lang="cs-CZ" altLang="cs-CZ" sz="1600" dirty="0">
                <a:solidFill>
                  <a:srgbClr val="000000"/>
                </a:solidFill>
              </a:rPr>
              <a:t>  </a:t>
            </a:r>
            <a:r>
              <a:rPr lang="cs-CZ" altLang="cs-CZ" sz="1600" dirty="0" err="1">
                <a:solidFill>
                  <a:srgbClr val="000000"/>
                </a:solidFill>
              </a:rPr>
              <a:t>bivalve</a:t>
            </a:r>
            <a:r>
              <a:rPr lang="cs-CZ" altLang="cs-CZ" sz="1600" dirty="0">
                <a:solidFill>
                  <a:srgbClr val="000000"/>
                </a:solidFill>
              </a:rPr>
              <a:t> test. In </a:t>
            </a:r>
            <a:r>
              <a:rPr lang="cs-CZ" altLang="cs-CZ" sz="1600" dirty="0" err="1">
                <a:solidFill>
                  <a:srgbClr val="000000"/>
                </a:solidFill>
              </a:rPr>
              <a:t>Jurassic</a:t>
            </a:r>
            <a:r>
              <a:rPr lang="cs-CZ" altLang="cs-CZ" sz="1600" dirty="0">
                <a:solidFill>
                  <a:srgbClr val="000000"/>
                </a:solidFill>
              </a:rPr>
              <a:t> </a:t>
            </a:r>
          </a:p>
          <a:p>
            <a:pPr eaLnBrk="1" fontAlgn="base" hangingPunct="1">
              <a:spcBef>
                <a:spcPct val="0"/>
              </a:spcBef>
              <a:spcAft>
                <a:spcPct val="0"/>
              </a:spcAft>
              <a:buNone/>
            </a:pPr>
            <a:r>
              <a:rPr lang="cs-CZ" altLang="cs-CZ" sz="1600" dirty="0">
                <a:solidFill>
                  <a:srgbClr val="000000"/>
                </a:solidFill>
              </a:rPr>
              <a:t> </a:t>
            </a:r>
            <a:r>
              <a:rPr lang="cs-CZ" altLang="cs-CZ" sz="1600" dirty="0" err="1">
                <a:solidFill>
                  <a:srgbClr val="000000"/>
                </a:solidFill>
              </a:rPr>
              <a:t>expansion</a:t>
            </a:r>
            <a:r>
              <a:rPr lang="cs-CZ" altLang="cs-CZ" sz="1600" dirty="0">
                <a:solidFill>
                  <a:srgbClr val="000000"/>
                </a:solidFill>
              </a:rPr>
              <a:t>. And </a:t>
            </a:r>
            <a:r>
              <a:rPr lang="cs-CZ" altLang="cs-CZ" sz="1600" dirty="0" err="1">
                <a:solidFill>
                  <a:srgbClr val="000000"/>
                </a:solidFill>
              </a:rPr>
              <a:t>modern</a:t>
            </a:r>
            <a:r>
              <a:rPr lang="cs-CZ" altLang="cs-CZ" sz="1600" dirty="0">
                <a:solidFill>
                  <a:srgbClr val="000000"/>
                </a:solidFill>
              </a:rPr>
              <a:t> </a:t>
            </a:r>
            <a:r>
              <a:rPr lang="cs-CZ" altLang="cs-CZ" sz="1600" dirty="0" err="1">
                <a:solidFill>
                  <a:srgbClr val="000000"/>
                </a:solidFill>
              </a:rPr>
              <a:t>families</a:t>
            </a:r>
            <a:r>
              <a:rPr lang="cs-CZ" altLang="cs-CZ" sz="1600" dirty="0">
                <a:solidFill>
                  <a:srgbClr val="000000"/>
                </a:solidFill>
              </a:rPr>
              <a:t> </a:t>
            </a:r>
            <a:r>
              <a:rPr lang="cs-CZ" altLang="cs-CZ" sz="1600" dirty="0" err="1">
                <a:solidFill>
                  <a:srgbClr val="000000"/>
                </a:solidFill>
              </a:rPr>
              <a:t>appear</a:t>
            </a:r>
            <a:r>
              <a:rPr lang="cs-CZ" altLang="cs-CZ" sz="1600" dirty="0">
                <a:solidFill>
                  <a:srgbClr val="000000"/>
                </a:solidFill>
              </a:rPr>
              <a:t>. In </a:t>
            </a:r>
            <a:r>
              <a:rPr lang="cs-CZ" altLang="cs-CZ" sz="1600" dirty="0" err="1">
                <a:solidFill>
                  <a:srgbClr val="000000"/>
                </a:solidFill>
              </a:rPr>
              <a:t>Cretaceous</a:t>
            </a:r>
            <a:r>
              <a:rPr lang="cs-CZ" altLang="cs-CZ" sz="1600" dirty="0">
                <a:solidFill>
                  <a:srgbClr val="000000"/>
                </a:solidFill>
              </a:rPr>
              <a:t> 12 </a:t>
            </a:r>
            <a:r>
              <a:rPr lang="cs-CZ" altLang="cs-CZ" sz="1600" dirty="0" err="1">
                <a:solidFill>
                  <a:srgbClr val="000000"/>
                </a:solidFill>
              </a:rPr>
              <a:t>of</a:t>
            </a:r>
            <a:r>
              <a:rPr lang="cs-CZ" altLang="cs-CZ" sz="1600" dirty="0">
                <a:solidFill>
                  <a:srgbClr val="000000"/>
                </a:solidFill>
              </a:rPr>
              <a:t> 16 </a:t>
            </a:r>
            <a:r>
              <a:rPr lang="cs-CZ" altLang="cs-CZ" sz="1600" dirty="0" err="1">
                <a:solidFill>
                  <a:srgbClr val="000000"/>
                </a:solidFill>
              </a:rPr>
              <a:t>recent</a:t>
            </a:r>
            <a:r>
              <a:rPr lang="cs-CZ" altLang="cs-CZ" sz="1600" dirty="0">
                <a:solidFill>
                  <a:srgbClr val="000000"/>
                </a:solidFill>
              </a:rPr>
              <a:t> </a:t>
            </a:r>
            <a:r>
              <a:rPr lang="cs-CZ" altLang="cs-CZ" sz="1600" dirty="0" err="1">
                <a:solidFill>
                  <a:srgbClr val="000000"/>
                </a:solidFill>
              </a:rPr>
              <a:t>families</a:t>
            </a:r>
            <a:r>
              <a:rPr lang="cs-CZ" altLang="cs-CZ" sz="1600" dirty="0" smtClean="0">
                <a:solidFill>
                  <a:srgbClr val="000000"/>
                </a:solidFill>
              </a:rPr>
              <a:t>.</a:t>
            </a:r>
          </a:p>
          <a:p>
            <a:pPr eaLnBrk="1" fontAlgn="base" hangingPunct="1">
              <a:spcBef>
                <a:spcPct val="0"/>
              </a:spcBef>
              <a:spcAft>
                <a:spcPct val="0"/>
              </a:spcAft>
              <a:buNone/>
            </a:pPr>
            <a:r>
              <a:rPr lang="en-US" sz="1600" i="1" dirty="0" err="1">
                <a:solidFill>
                  <a:srgbClr val="222222"/>
                </a:solidFill>
                <a:latin typeface="Arial" panose="020B0604020202020204" pitchFamily="34" charset="0"/>
              </a:rPr>
              <a:t>Cretoxyrhina</a:t>
            </a:r>
            <a:r>
              <a:rPr lang="en-US" sz="1600" dirty="0">
                <a:solidFill>
                  <a:srgbClr val="222222"/>
                </a:solidFill>
                <a:latin typeface="Arial" panose="020B0604020202020204" pitchFamily="34" charset="0"/>
              </a:rPr>
              <a:t> was one the largest sharks of its time, reaching lengths of up to 7 </a:t>
            </a:r>
            <a:r>
              <a:rPr lang="en-US" sz="1600" dirty="0" err="1">
                <a:solidFill>
                  <a:srgbClr val="222222"/>
                </a:solidFill>
                <a:latin typeface="Arial" panose="020B0604020202020204" pitchFamily="34" charset="0"/>
              </a:rPr>
              <a:t>metres</a:t>
            </a:r>
            <a:r>
              <a:rPr lang="en-US" sz="1600" dirty="0">
                <a:solidFill>
                  <a:srgbClr val="222222"/>
                </a:solidFill>
                <a:latin typeface="Arial" panose="020B0604020202020204" pitchFamily="34" charset="0"/>
              </a:rPr>
              <a:t> (23 </a:t>
            </a:r>
            <a:r>
              <a:rPr lang="en-US" sz="1600" dirty="0" err="1">
                <a:solidFill>
                  <a:srgbClr val="222222"/>
                </a:solidFill>
                <a:latin typeface="Arial" panose="020B0604020202020204" pitchFamily="34" charset="0"/>
              </a:rPr>
              <a:t>ft</a:t>
            </a:r>
            <a:r>
              <a:rPr lang="en-US" sz="1600" dirty="0">
                <a:solidFill>
                  <a:srgbClr val="222222"/>
                </a:solidFill>
                <a:latin typeface="Arial" panose="020B0604020202020204" pitchFamily="34" charset="0"/>
              </a:rPr>
              <a:t>)</a:t>
            </a:r>
            <a:r>
              <a:rPr lang="en-US" sz="1600" baseline="30000" dirty="0">
                <a:solidFill>
                  <a:srgbClr val="0645AD"/>
                </a:solidFill>
                <a:latin typeface="Arial" panose="020B0604020202020204" pitchFamily="34" charset="0"/>
                <a:hlinkClick r:id="rId4"/>
              </a:rPr>
              <a:t>[4]</a:t>
            </a:r>
            <a:r>
              <a:rPr lang="en-US" sz="1600" dirty="0">
                <a:solidFill>
                  <a:srgbClr val="222222"/>
                </a:solidFill>
                <a:latin typeface="Arial" panose="020B0604020202020204" pitchFamily="34" charset="0"/>
              </a:rPr>
              <a:t> and was a chief predator in its ecosystem, preying on a variety of marine animals, including marine reptiles like </a:t>
            </a:r>
            <a:r>
              <a:rPr lang="en-US" sz="1600" dirty="0">
                <a:solidFill>
                  <a:srgbClr val="0645AD"/>
                </a:solidFill>
                <a:latin typeface="Arial" panose="020B0604020202020204" pitchFamily="34" charset="0"/>
                <a:hlinkClick r:id="rId5" tooltip="Mosasaur"/>
              </a:rPr>
              <a:t>mosasaurs</a:t>
            </a:r>
            <a:r>
              <a:rPr lang="en-US" sz="1600" dirty="0">
                <a:solidFill>
                  <a:srgbClr val="222222"/>
                </a:solidFill>
                <a:latin typeface="Arial" panose="020B0604020202020204" pitchFamily="34" charset="0"/>
              </a:rPr>
              <a:t> and </a:t>
            </a:r>
            <a:r>
              <a:rPr lang="en-US" sz="1600" dirty="0">
                <a:solidFill>
                  <a:srgbClr val="0645AD"/>
                </a:solidFill>
                <a:latin typeface="Arial" panose="020B0604020202020204" pitchFamily="34" charset="0"/>
                <a:hlinkClick r:id="rId6" tooltip="Plesiosaur"/>
              </a:rPr>
              <a:t>plesiosaurs</a:t>
            </a:r>
            <a:r>
              <a:rPr lang="en-US" sz="1600" dirty="0">
                <a:solidFill>
                  <a:srgbClr val="222222"/>
                </a:solidFill>
                <a:latin typeface="Arial" panose="020B0604020202020204" pitchFamily="34" charset="0"/>
              </a:rPr>
              <a:t>, and other large </a:t>
            </a:r>
            <a:r>
              <a:rPr lang="en-US" sz="1600" dirty="0" smtClean="0">
                <a:solidFill>
                  <a:srgbClr val="222222"/>
                </a:solidFill>
                <a:latin typeface="Arial" panose="020B0604020202020204" pitchFamily="34" charset="0"/>
              </a:rPr>
              <a:t>fish</a:t>
            </a:r>
            <a:endParaRPr lang="cs-CZ" sz="1600" dirty="0" smtClean="0">
              <a:solidFill>
                <a:srgbClr val="222222"/>
              </a:solidFill>
              <a:latin typeface="Arial" panose="020B0604020202020204" pitchFamily="34" charset="0"/>
            </a:endParaRPr>
          </a:p>
          <a:p>
            <a:pPr eaLnBrk="1" fontAlgn="base" hangingPunct="1">
              <a:spcBef>
                <a:spcPct val="0"/>
              </a:spcBef>
              <a:spcAft>
                <a:spcPct val="0"/>
              </a:spcAft>
              <a:buNone/>
            </a:pPr>
            <a:r>
              <a:rPr lang="cs-CZ" altLang="cs-CZ" sz="1600" dirty="0">
                <a:solidFill>
                  <a:srgbClr val="222222"/>
                </a:solidFill>
                <a:latin typeface="Arial" panose="020B0604020202020204" pitchFamily="34" charset="0"/>
              </a:rPr>
              <a:t> </a:t>
            </a:r>
            <a:r>
              <a:rPr lang="cs-CZ" altLang="cs-CZ" sz="1600" dirty="0" err="1" smtClean="0">
                <a:solidFill>
                  <a:srgbClr val="222222"/>
                </a:solidFill>
                <a:latin typeface="Arial" panose="020B0604020202020204" pitchFamily="34" charset="0"/>
              </a:rPr>
              <a:t>Tertiary</a:t>
            </a:r>
            <a:r>
              <a:rPr lang="cs-CZ" altLang="cs-CZ" sz="1600" dirty="0" smtClean="0">
                <a:solidFill>
                  <a:srgbClr val="222222"/>
                </a:solidFill>
                <a:latin typeface="Arial" panose="020B0604020202020204" pitchFamily="34" charset="0"/>
              </a:rPr>
              <a:t> – </a:t>
            </a:r>
            <a:r>
              <a:rPr lang="cs-CZ" altLang="cs-CZ" sz="1600" dirty="0" err="1" smtClean="0">
                <a:solidFill>
                  <a:srgbClr val="222222"/>
                </a:solidFill>
                <a:latin typeface="Arial" panose="020B0604020202020204" pitchFamily="34" charset="0"/>
              </a:rPr>
              <a:t>Carcharodon</a:t>
            </a:r>
            <a:r>
              <a:rPr lang="cs-CZ" altLang="cs-CZ" sz="1600" dirty="0" smtClean="0">
                <a:solidFill>
                  <a:srgbClr val="222222"/>
                </a:solidFill>
                <a:latin typeface="Arial" panose="020B0604020202020204" pitchFamily="34" charset="0"/>
              </a:rPr>
              <a:t> </a:t>
            </a:r>
            <a:r>
              <a:rPr lang="cs-CZ" altLang="cs-CZ" sz="1600" dirty="0" err="1" smtClean="0">
                <a:solidFill>
                  <a:srgbClr val="222222"/>
                </a:solidFill>
                <a:latin typeface="Arial" panose="020B0604020202020204" pitchFamily="34" charset="0"/>
              </a:rPr>
              <a:t>megalodon</a:t>
            </a:r>
            <a:r>
              <a:rPr lang="cs-CZ" altLang="cs-CZ" sz="1600" dirty="0" smtClean="0">
                <a:solidFill>
                  <a:srgbClr val="222222"/>
                </a:solidFill>
                <a:latin typeface="Arial" panose="020B0604020202020204" pitchFamily="34" charset="0"/>
              </a:rPr>
              <a:t> – 20m.</a:t>
            </a:r>
          </a:p>
          <a:p>
            <a:pPr eaLnBrk="1" fontAlgn="base" hangingPunct="1">
              <a:spcBef>
                <a:spcPct val="0"/>
              </a:spcBef>
              <a:spcAft>
                <a:spcPct val="0"/>
              </a:spcAft>
              <a:buNone/>
            </a:pPr>
            <a:r>
              <a:rPr lang="cs-CZ" sz="1600" dirty="0" err="1">
                <a:solidFill>
                  <a:srgbClr val="222222"/>
                </a:solidFill>
                <a:latin typeface="Arial" panose="020B0604020202020204" pitchFamily="34" charset="0"/>
              </a:rPr>
              <a:t>Megalodon</a:t>
            </a:r>
            <a:r>
              <a:rPr lang="cs-CZ" sz="1600" dirty="0">
                <a:solidFill>
                  <a:srgbClr val="222222"/>
                </a:solidFill>
                <a:latin typeface="Arial" panose="020B0604020202020204" pitchFamily="34" charset="0"/>
              </a:rPr>
              <a:t> byl v </a:t>
            </a:r>
            <a:r>
              <a:rPr lang="cs-CZ" sz="1600" dirty="0">
                <a:solidFill>
                  <a:srgbClr val="0645AD"/>
                </a:solidFill>
                <a:latin typeface="Arial" panose="020B0604020202020204" pitchFamily="34" charset="0"/>
                <a:hlinkClick r:id="rId7" tooltip="Kompetice"/>
              </a:rPr>
              <a:t>kompetičním vztahu</a:t>
            </a:r>
            <a:r>
              <a:rPr lang="cs-CZ" sz="1600" dirty="0">
                <a:solidFill>
                  <a:srgbClr val="222222"/>
                </a:solidFill>
                <a:latin typeface="Arial" panose="020B0604020202020204" pitchFamily="34" charset="0"/>
              </a:rPr>
              <a:t> s kytovci lovícími jiné velryby, kteří možná přispěli k jeho vyhynutí. Vzhledem k tomu, že žil primárně v teplých vodách, za jeho vyhynutí mohl i nástup </a:t>
            </a:r>
            <a:r>
              <a:rPr lang="cs-CZ" sz="1600" dirty="0">
                <a:solidFill>
                  <a:srgbClr val="0645AD"/>
                </a:solidFill>
                <a:latin typeface="Arial" panose="020B0604020202020204" pitchFamily="34" charset="0"/>
                <a:hlinkClick r:id="rId8" tooltip="Doba ledová"/>
              </a:rPr>
              <a:t>ledové doby</a:t>
            </a:r>
            <a:r>
              <a:rPr lang="cs-CZ" sz="1600" dirty="0">
                <a:solidFill>
                  <a:srgbClr val="222222"/>
                </a:solidFill>
                <a:latin typeface="Arial" panose="020B0604020202020204" pitchFamily="34" charset="0"/>
              </a:rPr>
              <a:t> či ochlazení oceánů.</a:t>
            </a:r>
            <a:endParaRPr lang="cs-CZ" altLang="cs-CZ" sz="1600" dirty="0">
              <a:solidFill>
                <a:srgbClr val="000000"/>
              </a:solidFill>
            </a:endParaRPr>
          </a:p>
        </p:txBody>
      </p:sp>
      <p:sp>
        <p:nvSpPr>
          <p:cNvPr id="53258" name="Text Box 10"/>
          <p:cNvSpPr txBox="1">
            <a:spLocks noChangeArrowheads="1"/>
          </p:cNvSpPr>
          <p:nvPr/>
        </p:nvSpPr>
        <p:spPr bwMode="auto">
          <a:xfrm>
            <a:off x="1993440" y="6149043"/>
            <a:ext cx="7466013" cy="701675"/>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dirty="0" err="1">
                <a:solidFill>
                  <a:srgbClr val="000000"/>
                </a:solidFill>
              </a:rPr>
              <a:t>Crossopterygii</a:t>
            </a:r>
            <a:r>
              <a:rPr lang="cs-CZ" altLang="cs-CZ" sz="2400" dirty="0">
                <a:solidFill>
                  <a:srgbClr val="000000"/>
                </a:solidFill>
              </a:rPr>
              <a:t>, </a:t>
            </a:r>
            <a:r>
              <a:rPr lang="cs-CZ" altLang="cs-CZ" sz="2400" dirty="0" err="1">
                <a:solidFill>
                  <a:srgbClr val="000000"/>
                </a:solidFill>
              </a:rPr>
              <a:t>Dipnoi</a:t>
            </a:r>
            <a:r>
              <a:rPr lang="cs-CZ" altLang="cs-CZ" sz="2400" dirty="0">
                <a:solidFill>
                  <a:srgbClr val="000000"/>
                </a:solidFill>
              </a:rPr>
              <a:t> – </a:t>
            </a:r>
            <a:r>
              <a:rPr lang="cs-CZ" altLang="cs-CZ" sz="1600" dirty="0" err="1">
                <a:solidFill>
                  <a:srgbClr val="000000"/>
                </a:solidFill>
              </a:rPr>
              <a:t>Triassic</a:t>
            </a:r>
            <a:r>
              <a:rPr lang="cs-CZ" altLang="cs-CZ" sz="1600" dirty="0">
                <a:solidFill>
                  <a:srgbClr val="000000"/>
                </a:solidFill>
              </a:rPr>
              <a:t> last </a:t>
            </a:r>
            <a:r>
              <a:rPr lang="cs-CZ" altLang="cs-CZ" sz="1600" dirty="0" err="1">
                <a:solidFill>
                  <a:srgbClr val="000000"/>
                </a:solidFill>
              </a:rPr>
              <a:t>system</a:t>
            </a:r>
            <a:r>
              <a:rPr lang="cs-CZ" altLang="cs-CZ" sz="1600" dirty="0">
                <a:solidFill>
                  <a:srgbClr val="000000"/>
                </a:solidFill>
              </a:rPr>
              <a:t>  in </a:t>
            </a:r>
            <a:r>
              <a:rPr lang="cs-CZ" altLang="cs-CZ" sz="1600" dirty="0" err="1">
                <a:solidFill>
                  <a:srgbClr val="000000"/>
                </a:solidFill>
              </a:rPr>
              <a:t>which</a:t>
            </a:r>
            <a:r>
              <a:rPr lang="cs-CZ" altLang="cs-CZ" sz="1600" dirty="0">
                <a:solidFill>
                  <a:srgbClr val="000000"/>
                </a:solidFill>
              </a:rPr>
              <a:t> </a:t>
            </a:r>
            <a:r>
              <a:rPr lang="cs-CZ" altLang="cs-CZ" sz="1600" dirty="0" err="1">
                <a:solidFill>
                  <a:srgbClr val="000000"/>
                </a:solidFill>
              </a:rPr>
              <a:t>higher</a:t>
            </a:r>
            <a:r>
              <a:rPr lang="cs-CZ" altLang="cs-CZ" sz="1600" dirty="0">
                <a:solidFill>
                  <a:srgbClr val="000000"/>
                </a:solidFill>
              </a:rPr>
              <a:t> </a:t>
            </a:r>
            <a:r>
              <a:rPr lang="cs-CZ" altLang="cs-CZ" sz="1600" dirty="0" err="1">
                <a:solidFill>
                  <a:srgbClr val="000000"/>
                </a:solidFill>
              </a:rPr>
              <a:t>representation</a:t>
            </a:r>
            <a:endParaRPr lang="cs-CZ" altLang="cs-CZ" sz="1600" dirty="0">
              <a:solidFill>
                <a:srgbClr val="000000"/>
              </a:solidFill>
            </a:endParaRPr>
          </a:p>
          <a:p>
            <a:pPr eaLnBrk="1" fontAlgn="base" hangingPunct="1">
              <a:spcBef>
                <a:spcPct val="0"/>
              </a:spcBef>
              <a:spcAft>
                <a:spcPct val="0"/>
              </a:spcAft>
              <a:buNone/>
            </a:pPr>
            <a:r>
              <a:rPr lang="cs-CZ" altLang="cs-CZ" sz="1600" dirty="0">
                <a:solidFill>
                  <a:srgbClr val="000000"/>
                </a:solidFill>
              </a:rPr>
              <a:t> </a:t>
            </a:r>
            <a:r>
              <a:rPr lang="cs-CZ" altLang="cs-CZ" sz="1600" dirty="0" err="1">
                <a:solidFill>
                  <a:srgbClr val="000000"/>
                </a:solidFill>
              </a:rPr>
              <a:t>Today</a:t>
            </a:r>
            <a:r>
              <a:rPr lang="cs-CZ" altLang="cs-CZ" sz="1600" dirty="0">
                <a:solidFill>
                  <a:srgbClr val="000000"/>
                </a:solidFill>
              </a:rPr>
              <a:t> – „</a:t>
            </a:r>
            <a:r>
              <a:rPr lang="cs-CZ" altLang="cs-CZ" sz="1600" dirty="0" err="1">
                <a:solidFill>
                  <a:srgbClr val="000000"/>
                </a:solidFill>
              </a:rPr>
              <a:t>living</a:t>
            </a:r>
            <a:r>
              <a:rPr lang="cs-CZ" altLang="cs-CZ" sz="1600" dirty="0">
                <a:solidFill>
                  <a:srgbClr val="000000"/>
                </a:solidFill>
              </a:rPr>
              <a:t> </a:t>
            </a:r>
            <a:r>
              <a:rPr lang="cs-CZ" altLang="cs-CZ" sz="1600" dirty="0" err="1">
                <a:solidFill>
                  <a:srgbClr val="000000"/>
                </a:solidFill>
              </a:rPr>
              <a:t>fossils</a:t>
            </a:r>
            <a:r>
              <a:rPr lang="cs-CZ" altLang="cs-CZ" sz="1600" dirty="0">
                <a:solidFill>
                  <a:srgbClr val="000000"/>
                </a:solidFill>
              </a:rPr>
              <a:t>“</a:t>
            </a:r>
            <a:endParaRPr lang="cs-CZ" altLang="cs-CZ" sz="2400" dirty="0">
              <a:solidFill>
                <a:srgbClr val="000000"/>
              </a:solidFill>
            </a:endParaRP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1763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796" y="590204"/>
            <a:ext cx="8347604" cy="6003228"/>
          </a:xfrm>
          <a:prstGeom prst="rect">
            <a:avLst/>
          </a:prstGeom>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9315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1820864" y="1828800"/>
            <a:ext cx="8550275" cy="2820988"/>
          </a:xfrm>
          <a:prstGeom prst="rect">
            <a:avLst/>
          </a:prstGeom>
          <a:solidFill>
            <a:srgbClr val="FFFFCC"/>
          </a:solidFill>
          <a:ln w="9525">
            <a:solidFill>
              <a:srgbClr val="FFFF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 early ancestors of mosasaurs probably fed in the ocean and returned to land much like the marine iguanas that are found today in the Galapagos Islands. Over a relatively short period of time, however, these ancestral mosasaurs became larger and more specialized, evolving rapidly into several genera of highly successful predators. By the beginning of Coniacian time (about 90 million years ago - mya), there were three major genera (</a:t>
            </a:r>
            <a:r>
              <a:rPr kumimoji="0" lang="cs-CZ" altLang="cs-CZ"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Tylosaurus</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cs-CZ" altLang="cs-CZ"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Platecarpus</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and </a:t>
            </a:r>
            <a:r>
              <a:rPr kumimoji="0" lang="cs-CZ" altLang="cs-CZ"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Clidastes</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cs-CZ" altLang="cs-CZ"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living in the Western Interior Seaway. </a:t>
            </a:r>
            <a:r>
              <a:rPr kumimoji="0" lang="cs-CZ" altLang="cs-CZ" sz="18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Tylosaurs - </a:t>
            </a:r>
            <a:r>
              <a:rPr kumimoji="0" lang="cs-CZ" altLang="cs-CZ"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y the Campanian, Tylosaurs were even larger (</a:t>
            </a:r>
            <a:r>
              <a:rPr kumimoji="0" lang="cs-CZ" altLang="cs-CZ"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13-14 meters</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and many more species were making their appearance. Within the space of a few more million years, by Maastrichtian time (70 mya), mosasaurs were truly huge, with several lineages (</a:t>
            </a:r>
            <a:r>
              <a:rPr kumimoji="0" lang="cs-CZ" altLang="cs-CZ"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Mosasaurus</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and </a:t>
            </a:r>
            <a:r>
              <a:rPr kumimoji="0" lang="cs-CZ" altLang="cs-CZ"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Hainosaurus </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 close relative of </a:t>
            </a:r>
            <a:r>
              <a:rPr kumimoji="0" lang="cs-CZ" altLang="cs-CZ"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Tylosaurus</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reaching nearly </a:t>
            </a:r>
            <a:r>
              <a:rPr kumimoji="0" lang="cs-CZ" altLang="cs-CZ" sz="16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15 meters</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(50 feet). One giant specimen (</a:t>
            </a:r>
            <a:r>
              <a:rPr kumimoji="0" lang="cs-CZ" altLang="cs-CZ" sz="16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Hainosaurus </a:t>
            </a:r>
            <a:r>
              <a:rPr kumimoji="0" lang="cs-CZ" altLang="cs-CZ" sz="16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bernardi</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found in Europe was </a:t>
            </a:r>
            <a:r>
              <a:rPr kumimoji="0" lang="cs-CZ" altLang="cs-CZ" sz="1600" b="1" i="0" u="none" strike="noStrike" kern="1200" cap="none" spc="0" normalizeH="0" baseline="0" noProof="0">
                <a:ln>
                  <a:noFill/>
                </a:ln>
                <a:solidFill>
                  <a:srgbClr val="FF0066"/>
                </a:solidFill>
                <a:effectLst/>
                <a:uLnTx/>
                <a:uFillTx/>
                <a:latin typeface="Times New Roman" panose="02020603050405020304" pitchFamily="18" charset="0"/>
                <a:ea typeface="+mn-ea"/>
                <a:cs typeface="+mn-cs"/>
              </a:rPr>
              <a:t>17 meters</a:t>
            </a:r>
            <a:r>
              <a:rPr kumimoji="0" lang="cs-CZ" altLang="cs-CZ"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(almost 55 feet) in length. There was no doubt who were the </a:t>
            </a:r>
            <a:r>
              <a:rPr kumimoji="0" lang="cs-CZ" altLang="cs-CZ" sz="16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biggest and baddest predators in the oceans 70 million years ago. </a:t>
            </a:r>
          </a:p>
        </p:txBody>
      </p:sp>
      <p:sp>
        <p:nvSpPr>
          <p:cNvPr id="71683" name="Text Box 1027"/>
          <p:cNvSpPr txBox="1">
            <a:spLocks noChangeArrowheads="1"/>
          </p:cNvSpPr>
          <p:nvPr/>
        </p:nvSpPr>
        <p:spPr bwMode="auto">
          <a:xfrm>
            <a:off x="2063751" y="476250"/>
            <a:ext cx="3300413" cy="45720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cs-CZ"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Mosasaurs</a:t>
            </a:r>
            <a:r>
              <a:rPr kumimoji="0" lang="cs-CZ" altLang="cs-CZ"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 Cretaceous</a:t>
            </a:r>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751" y="5316941"/>
            <a:ext cx="4162425" cy="1095375"/>
          </a:xfrm>
          <a:prstGeom prst="rect">
            <a:avLst/>
          </a:prstGeom>
        </p:spPr>
      </p:pic>
      <p:sp>
        <p:nvSpPr>
          <p:cNvPr id="3" name="Obdélník 2"/>
          <p:cNvSpPr/>
          <p:nvPr/>
        </p:nvSpPr>
        <p:spPr>
          <a:xfrm>
            <a:off x="6411061" y="5545138"/>
            <a:ext cx="153118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Sea</a:t>
            </a:r>
            <a:r>
              <a:rPr kumimoji="0" 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cs-CZ"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Dragons</a:t>
            </a:r>
            <a:endParaRPr kumimoji="0" lang="cs-CZ" sz="1800" b="0" i="0" u="none" strike="noStrike" kern="1200" cap="none" spc="0" normalizeH="0" baseline="0" noProof="0" dirty="0">
              <a:ln>
                <a:noFill/>
              </a:ln>
              <a:solidFill>
                <a:srgbClr val="000000"/>
              </a:solidFill>
              <a:effectLst/>
              <a:uLnTx/>
              <a:uFillTx/>
              <a:latin typeface="Times New Roman"/>
              <a:ea typeface="+mn-ea"/>
              <a:cs typeface="+mn-cs"/>
            </a:endParaRP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0071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0" y="537328"/>
            <a:ext cx="11236748" cy="6320672"/>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6751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608014"/>
            <a:ext cx="7239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4440238" y="333375"/>
            <a:ext cx="288925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a:solidFill>
                  <a:srgbClr val="000000"/>
                </a:solidFill>
              </a:rPr>
              <a:t>Saurischia-plazopánví</a:t>
            </a:r>
          </a:p>
        </p:txBody>
      </p:sp>
      <p:sp>
        <p:nvSpPr>
          <p:cNvPr id="84996" name="Text Box 4"/>
          <p:cNvSpPr txBox="1">
            <a:spLocks noChangeArrowheads="1"/>
          </p:cNvSpPr>
          <p:nvPr/>
        </p:nvSpPr>
        <p:spPr bwMode="auto">
          <a:xfrm>
            <a:off x="6959600" y="5516563"/>
            <a:ext cx="3143250"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a:solidFill>
                  <a:srgbClr val="000000"/>
                </a:solidFill>
              </a:rPr>
              <a:t>Ornitischia - ptakopánví</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
        <p:nvSpPr>
          <p:cNvPr id="3" name="Obdélník 2"/>
          <p:cNvSpPr/>
          <p:nvPr/>
        </p:nvSpPr>
        <p:spPr>
          <a:xfrm>
            <a:off x="302949" y="177254"/>
            <a:ext cx="2850460" cy="769441"/>
          </a:xfrm>
          <a:prstGeom prst="rect">
            <a:avLst/>
          </a:prstGeom>
        </p:spPr>
        <p:txBody>
          <a:bodyPr wrap="none">
            <a:spAutoFit/>
          </a:bodyPr>
          <a:lstStyle/>
          <a:p>
            <a:r>
              <a:rPr lang="cs-CZ" sz="4400" b="1" dirty="0" err="1"/>
              <a:t>Dinosauria</a:t>
            </a:r>
            <a:endParaRPr lang="cs-CZ" sz="4400" b="1" dirty="0"/>
          </a:p>
        </p:txBody>
      </p:sp>
    </p:spTree>
    <p:extLst>
      <p:ext uri="{BB962C8B-B14F-4D97-AF65-F5344CB8AC3E}">
        <p14:creationId xmlns:p14="http://schemas.microsoft.com/office/powerpoint/2010/main" val="6126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054138" y="2219499"/>
            <a:ext cx="1556708" cy="923330"/>
          </a:xfrm>
          <a:prstGeom prst="rect">
            <a:avLst/>
          </a:prstGeom>
          <a:solidFill>
            <a:schemeClr val="accent1"/>
          </a:solidFill>
        </p:spPr>
        <p:txBody>
          <a:bodyPr wrap="none" rtlCol="0">
            <a:spAutoFit/>
          </a:bodyPr>
          <a:lstStyle/>
          <a:p>
            <a:r>
              <a:rPr lang="cs-CZ" sz="5400" dirty="0" err="1" smtClean="0"/>
              <a:t>Aves</a:t>
            </a:r>
            <a:endParaRPr lang="cs-CZ" sz="5400" dirty="0"/>
          </a:p>
        </p:txBody>
      </p:sp>
    </p:spTree>
    <p:extLst>
      <p:ext uri="{BB962C8B-B14F-4D97-AF65-F5344CB8AC3E}">
        <p14:creationId xmlns:p14="http://schemas.microsoft.com/office/powerpoint/2010/main" val="32239717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Line 2"/>
          <p:cNvSpPr>
            <a:spLocks noChangeShapeType="1"/>
          </p:cNvSpPr>
          <p:nvPr/>
        </p:nvSpPr>
        <p:spPr bwMode="auto">
          <a:xfrm>
            <a:off x="3124200" y="914400"/>
            <a:ext cx="7543800" cy="0"/>
          </a:xfrm>
          <a:prstGeom prst="line">
            <a:avLst/>
          </a:prstGeom>
          <a:noFill/>
          <a:ln w="1270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cs-CZ" sz="2400">
              <a:solidFill>
                <a:srgbClr val="000000"/>
              </a:solidFill>
              <a:latin typeface="Times New Roman" panose="02020603050405020304" pitchFamily="18" charset="0"/>
            </a:endParaRPr>
          </a:p>
        </p:txBody>
      </p:sp>
      <p:sp>
        <p:nvSpPr>
          <p:cNvPr id="58371" name="Rectangle 3"/>
          <p:cNvSpPr>
            <a:spLocks noGrp="1" noChangeArrowheads="1"/>
          </p:cNvSpPr>
          <p:nvPr>
            <p:ph type="body" idx="1"/>
          </p:nvPr>
        </p:nvSpPr>
        <p:spPr>
          <a:xfrm>
            <a:off x="1981200" y="1066800"/>
            <a:ext cx="8305800" cy="5257800"/>
          </a:xfrm>
        </p:spPr>
        <p:txBody>
          <a:bodyPr/>
          <a:lstStyle/>
          <a:p>
            <a:pPr eaLnBrk="1" hangingPunct="1">
              <a:lnSpc>
                <a:spcPct val="90000"/>
              </a:lnSpc>
            </a:pPr>
            <a:r>
              <a:rPr lang="en-US" altLang="cs-CZ" smtClean="0"/>
              <a:t>Relationships among fossil and living reptiles and birds</a:t>
            </a:r>
          </a:p>
        </p:txBody>
      </p:sp>
      <p:sp>
        <p:nvSpPr>
          <p:cNvPr id="58372" name="Rectangle 4"/>
          <p:cNvSpPr>
            <a:spLocks noGrp="1" noChangeArrowheads="1"/>
          </p:cNvSpPr>
          <p:nvPr>
            <p:ph type="title"/>
          </p:nvPr>
        </p:nvSpPr>
        <p:spPr>
          <a:xfrm>
            <a:off x="2209800" y="0"/>
            <a:ext cx="7772400" cy="762000"/>
          </a:xfrm>
          <a:noFill/>
        </p:spPr>
        <p:txBody>
          <a:bodyPr/>
          <a:lstStyle/>
          <a:p>
            <a:pPr eaLnBrk="1" hangingPunct="1"/>
            <a:r>
              <a:rPr lang="en-US" altLang="cs-CZ" smtClean="0"/>
              <a:t>Reptiles and Birds</a:t>
            </a:r>
          </a:p>
        </p:txBody>
      </p:sp>
      <p:pic>
        <p:nvPicPr>
          <p:cNvPr id="58373" name="Picture 5" descr="2561_15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52500"/>
            <a:ext cx="9144000" cy="590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642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4"/>
          <p:cNvSpPr txBox="1">
            <a:spLocks noChangeArrowheads="1"/>
          </p:cNvSpPr>
          <p:nvPr/>
        </p:nvSpPr>
        <p:spPr bwMode="auto">
          <a:xfrm>
            <a:off x="2403475" y="425451"/>
            <a:ext cx="6827838" cy="7016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a:solidFill>
                  <a:srgbClr val="000000"/>
                </a:solidFill>
              </a:rPr>
              <a:t>Sauriurae (oposite birds) - </a:t>
            </a:r>
            <a:r>
              <a:rPr lang="cs-CZ" altLang="cs-CZ" sz="1600">
                <a:solidFill>
                  <a:srgbClr val="000000"/>
                </a:solidFill>
              </a:rPr>
              <a:t>? Archeopteryx(Jurrasic),Confuciusornis </a:t>
            </a:r>
          </a:p>
          <a:p>
            <a:pPr eaLnBrk="1" fontAlgn="base" hangingPunct="1">
              <a:spcBef>
                <a:spcPct val="0"/>
              </a:spcBef>
              <a:spcAft>
                <a:spcPct val="0"/>
              </a:spcAft>
              <a:buNone/>
            </a:pPr>
            <a:r>
              <a:rPr lang="cs-CZ" altLang="cs-CZ" sz="1600">
                <a:solidFill>
                  <a:srgbClr val="000000"/>
                </a:solidFill>
              </a:rPr>
              <a:t>(Jurrasic-Cretaceous)</a:t>
            </a:r>
          </a:p>
        </p:txBody>
      </p:sp>
      <p:sp>
        <p:nvSpPr>
          <p:cNvPr id="157699" name="Text Box 5"/>
          <p:cNvSpPr txBox="1">
            <a:spLocks noChangeArrowheads="1"/>
          </p:cNvSpPr>
          <p:nvPr/>
        </p:nvSpPr>
        <p:spPr bwMode="auto">
          <a:xfrm>
            <a:off x="2116139" y="1360488"/>
            <a:ext cx="6708775" cy="45720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a:solidFill>
                  <a:srgbClr val="000000"/>
                </a:solidFill>
              </a:rPr>
              <a:t>Ornithurae (modern birds) – </a:t>
            </a:r>
            <a:r>
              <a:rPr lang="cs-CZ" altLang="cs-CZ" sz="1600">
                <a:solidFill>
                  <a:srgbClr val="000000"/>
                </a:solidFill>
              </a:rPr>
              <a:t>Hesperornis, Ichtyornis (Cretaceous)</a:t>
            </a:r>
            <a:endParaRPr lang="cs-CZ" altLang="cs-CZ" sz="2400">
              <a:solidFill>
                <a:srgbClr val="000000"/>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8334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778524" y="923827"/>
            <a:ext cx="7912231" cy="5934173"/>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5235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784563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026"/>
          <p:cNvSpPr txBox="1">
            <a:spLocks noChangeArrowheads="1"/>
          </p:cNvSpPr>
          <p:nvPr/>
        </p:nvSpPr>
        <p:spPr bwMode="auto">
          <a:xfrm>
            <a:off x="4149365" y="378643"/>
            <a:ext cx="2169184" cy="584775"/>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b="1" dirty="0" err="1">
                <a:solidFill>
                  <a:srgbClr val="000000"/>
                </a:solidFill>
              </a:rPr>
              <a:t>Euryapsids</a:t>
            </a:r>
            <a:endParaRPr lang="cs-CZ" altLang="cs-CZ" b="1" dirty="0">
              <a:solidFill>
                <a:srgbClr val="000000"/>
              </a:solidFill>
            </a:endParaRPr>
          </a:p>
        </p:txBody>
      </p:sp>
      <p:sp>
        <p:nvSpPr>
          <p:cNvPr id="61443" name="Rectangle 1027"/>
          <p:cNvSpPr>
            <a:spLocks noChangeArrowheads="1"/>
          </p:cNvSpPr>
          <p:nvPr/>
        </p:nvSpPr>
        <p:spPr bwMode="auto">
          <a:xfrm>
            <a:off x="1820159" y="2241223"/>
            <a:ext cx="7772400" cy="1446550"/>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b="1" dirty="0" err="1">
                <a:solidFill>
                  <a:srgbClr val="000000"/>
                </a:solidFill>
                <a:latin typeface="Arial" panose="020B0604020202020204" pitchFamily="34" charset="0"/>
                <a:cs typeface="Arial" panose="020B0604020202020204" pitchFamily="34" charset="0"/>
              </a:rPr>
              <a:t>Euryapsid</a:t>
            </a:r>
            <a:r>
              <a:rPr lang="cs-CZ" altLang="cs-CZ" sz="2400" dirty="0">
                <a:solidFill>
                  <a:srgbClr val="000000"/>
                </a:solidFill>
                <a:latin typeface="Arial" panose="020B0604020202020204" pitchFamily="34" charset="0"/>
                <a:cs typeface="Arial" panose="020B0604020202020204" pitchFamily="34" charset="0"/>
              </a:rPr>
              <a:t> </a:t>
            </a:r>
            <a:r>
              <a:rPr lang="cs-CZ" altLang="cs-CZ" sz="2400" dirty="0" err="1">
                <a:solidFill>
                  <a:srgbClr val="000000"/>
                </a:solidFill>
                <a:latin typeface="Arial" panose="020B0604020202020204" pitchFamily="34" charset="0"/>
                <a:cs typeface="Arial" panose="020B0604020202020204" pitchFamily="34" charset="0"/>
              </a:rPr>
              <a:t>Include</a:t>
            </a:r>
            <a:r>
              <a:rPr lang="cs-CZ" altLang="cs-CZ" sz="2400" dirty="0">
                <a:solidFill>
                  <a:srgbClr val="000000"/>
                </a:solidFill>
                <a:latin typeface="Arial" panose="020B0604020202020204" pitchFamily="34" charset="0"/>
                <a:cs typeface="Arial" panose="020B0604020202020204" pitchFamily="34" charset="0"/>
              </a:rPr>
              <a:t> </a:t>
            </a:r>
            <a:r>
              <a:rPr lang="cs-CZ" altLang="cs-CZ" sz="2400" i="1" dirty="0" err="1">
                <a:solidFill>
                  <a:srgbClr val="000000"/>
                </a:solidFill>
                <a:latin typeface="Arial" panose="020B0604020202020204" pitchFamily="34" charset="0"/>
                <a:cs typeface="Arial" panose="020B0604020202020204" pitchFamily="34" charset="0"/>
              </a:rPr>
              <a:t>Ichthyopterygia</a:t>
            </a:r>
            <a:r>
              <a:rPr lang="cs-CZ" altLang="cs-CZ" sz="2400" dirty="0">
                <a:solidFill>
                  <a:srgbClr val="000000"/>
                </a:solidFill>
                <a:latin typeface="Arial" panose="020B0604020202020204" pitchFamily="34" charset="0"/>
                <a:cs typeface="Arial" panose="020B0604020202020204" pitchFamily="34" charset="0"/>
              </a:rPr>
              <a:t> and </a:t>
            </a:r>
            <a:r>
              <a:rPr lang="cs-CZ" altLang="cs-CZ" sz="2400" i="1" dirty="0" err="1">
                <a:solidFill>
                  <a:srgbClr val="000000"/>
                </a:solidFill>
                <a:latin typeface="Arial" panose="020B0604020202020204" pitchFamily="34" charset="0"/>
                <a:cs typeface="Arial" panose="020B0604020202020204" pitchFamily="34" charset="0"/>
              </a:rPr>
              <a:t>Sauropterygia</a:t>
            </a:r>
            <a:r>
              <a:rPr lang="cs-CZ" altLang="cs-CZ" sz="2400" dirty="0">
                <a:solidFill>
                  <a:srgbClr val="000000"/>
                </a:solidFill>
                <a:latin typeface="Arial" panose="020B0604020202020204" pitchFamily="34" charset="0"/>
                <a:cs typeface="Arial" panose="020B0604020202020204" pitchFamily="34" charset="0"/>
              </a:rPr>
              <a:t> (</a:t>
            </a:r>
            <a:r>
              <a:rPr lang="cs-CZ" altLang="cs-CZ" sz="2400" dirty="0" err="1">
                <a:solidFill>
                  <a:srgbClr val="000000"/>
                </a:solidFill>
                <a:latin typeface="Arial" panose="020B0604020202020204" pitchFamily="34" charset="0"/>
                <a:cs typeface="Arial" panose="020B0604020202020204" pitchFamily="34" charset="0"/>
              </a:rPr>
              <a:t>nothosaurs</a:t>
            </a:r>
            <a:r>
              <a:rPr lang="cs-CZ" altLang="cs-CZ" sz="2400" dirty="0">
                <a:solidFill>
                  <a:srgbClr val="000000"/>
                </a:solidFill>
                <a:latin typeface="Arial" panose="020B0604020202020204" pitchFamily="34" charset="0"/>
                <a:cs typeface="Arial" panose="020B0604020202020204" pitchFamily="34" charset="0"/>
              </a:rPr>
              <a:t> and </a:t>
            </a:r>
            <a:r>
              <a:rPr lang="cs-CZ" altLang="cs-CZ" sz="2400" dirty="0" err="1">
                <a:solidFill>
                  <a:srgbClr val="000000"/>
                </a:solidFill>
                <a:latin typeface="Arial" panose="020B0604020202020204" pitchFamily="34" charset="0"/>
                <a:cs typeface="Arial" panose="020B0604020202020204" pitchFamily="34" charset="0"/>
              </a:rPr>
              <a:t>plesiosaurs</a:t>
            </a:r>
            <a:r>
              <a:rPr lang="cs-CZ" altLang="cs-CZ" sz="2400" dirty="0">
                <a:solidFill>
                  <a:srgbClr val="000000"/>
                </a:solidFill>
                <a:latin typeface="Arial" panose="020B0604020202020204" pitchFamily="34" charset="0"/>
                <a:cs typeface="Arial" panose="020B0604020202020204" pitchFamily="34" charset="0"/>
              </a:rPr>
              <a:t>). </a:t>
            </a:r>
            <a:r>
              <a:rPr lang="cs-CZ" altLang="cs-CZ" sz="2400" dirty="0" err="1">
                <a:solidFill>
                  <a:srgbClr val="000000"/>
                </a:solidFill>
                <a:latin typeface="Arial" panose="020B0604020202020204" pitchFamily="34" charset="0"/>
                <a:cs typeface="Arial" panose="020B0604020202020204" pitchFamily="34" charset="0"/>
              </a:rPr>
              <a:t>convergence</a:t>
            </a:r>
            <a:r>
              <a:rPr lang="cs-CZ" altLang="cs-CZ" sz="2400" dirty="0">
                <a:solidFill>
                  <a:srgbClr val="000000"/>
                </a:solidFill>
                <a:latin typeface="Arial" panose="020B0604020202020204" pitchFamily="34" charset="0"/>
                <a:cs typeface="Arial" panose="020B0604020202020204" pitchFamily="34" charset="0"/>
              </a:rPr>
              <a:t>, not </a:t>
            </a:r>
            <a:r>
              <a:rPr lang="cs-CZ" altLang="cs-CZ" sz="2400" dirty="0" err="1">
                <a:solidFill>
                  <a:srgbClr val="000000"/>
                </a:solidFill>
                <a:latin typeface="Arial" panose="020B0604020202020204" pitchFamily="34" charset="0"/>
                <a:cs typeface="Arial" panose="020B0604020202020204" pitchFamily="34" charset="0"/>
              </a:rPr>
              <a:t>common</a:t>
            </a:r>
            <a:r>
              <a:rPr lang="cs-CZ" altLang="cs-CZ" sz="2400" dirty="0">
                <a:solidFill>
                  <a:srgbClr val="000000"/>
                </a:solidFill>
                <a:latin typeface="Arial" panose="020B0604020202020204" pitchFamily="34" charset="0"/>
                <a:cs typeface="Arial" panose="020B0604020202020204" pitchFamily="34" charset="0"/>
              </a:rPr>
              <a:t> </a:t>
            </a:r>
            <a:r>
              <a:rPr lang="cs-CZ" altLang="cs-CZ" sz="2400" dirty="0" err="1">
                <a:solidFill>
                  <a:srgbClr val="000000"/>
                </a:solidFill>
                <a:latin typeface="Arial" panose="020B0604020202020204" pitchFamily="34" charset="0"/>
                <a:cs typeface="Arial" panose="020B0604020202020204" pitchFamily="34" charset="0"/>
              </a:rPr>
              <a:t>ancestry</a:t>
            </a:r>
            <a:r>
              <a:rPr lang="cs-CZ" altLang="cs-CZ" sz="2400" dirty="0">
                <a:solidFill>
                  <a:srgbClr val="000000"/>
                </a:solidFill>
                <a:latin typeface="Arial" panose="020B0604020202020204" pitchFamily="34" charset="0"/>
                <a:cs typeface="Arial" panose="020B0604020202020204" pitchFamily="34" charset="0"/>
              </a:rPr>
              <a:t>; </a:t>
            </a:r>
            <a:r>
              <a:rPr lang="cs-CZ" altLang="cs-CZ" sz="2400" dirty="0" err="1">
                <a:solidFill>
                  <a:srgbClr val="000000"/>
                </a:solidFill>
                <a:latin typeface="Arial" panose="020B0604020202020204" pitchFamily="34" charset="0"/>
                <a:cs typeface="Arial" panose="020B0604020202020204" pitchFamily="34" charset="0"/>
              </a:rPr>
              <a:t>derived</a:t>
            </a:r>
            <a:r>
              <a:rPr lang="cs-CZ" altLang="cs-CZ" sz="2400" dirty="0">
                <a:solidFill>
                  <a:srgbClr val="000000"/>
                </a:solidFill>
                <a:latin typeface="Arial" panose="020B0604020202020204" pitchFamily="34" charset="0"/>
                <a:cs typeface="Arial" panose="020B0604020202020204" pitchFamily="34" charset="0"/>
              </a:rPr>
              <a:t> </a:t>
            </a:r>
            <a:r>
              <a:rPr lang="cs-CZ" altLang="cs-CZ" sz="2400" dirty="0" err="1">
                <a:solidFill>
                  <a:srgbClr val="000000"/>
                </a:solidFill>
                <a:latin typeface="Arial" panose="020B0604020202020204" pitchFamily="34" charset="0"/>
                <a:cs typeface="Arial" panose="020B0604020202020204" pitchFamily="34" charset="0"/>
              </a:rPr>
              <a:t>from</a:t>
            </a:r>
            <a:r>
              <a:rPr lang="cs-CZ" altLang="cs-CZ" sz="2400" dirty="0">
                <a:solidFill>
                  <a:srgbClr val="000000"/>
                </a:solidFill>
                <a:latin typeface="Arial" panose="020B0604020202020204" pitchFamily="34" charset="0"/>
                <a:cs typeface="Arial" panose="020B0604020202020204" pitchFamily="34" charset="0"/>
              </a:rPr>
              <a:t> </a:t>
            </a:r>
            <a:r>
              <a:rPr lang="cs-CZ" altLang="cs-CZ" sz="2400" dirty="0" err="1">
                <a:solidFill>
                  <a:srgbClr val="000000"/>
                </a:solidFill>
                <a:latin typeface="Arial" panose="020B0604020202020204" pitchFamily="34" charset="0"/>
                <a:cs typeface="Arial" panose="020B0604020202020204" pitchFamily="34" charset="0"/>
              </a:rPr>
              <a:t>diapsid</a:t>
            </a:r>
            <a:r>
              <a:rPr lang="cs-CZ" altLang="cs-CZ" sz="2400" dirty="0">
                <a:solidFill>
                  <a:srgbClr val="000000"/>
                </a:solidFill>
                <a:latin typeface="Arial" panose="020B0604020202020204" pitchFamily="34" charset="0"/>
                <a:cs typeface="Arial" panose="020B0604020202020204" pitchFamily="34" charset="0"/>
              </a:rPr>
              <a:t>.]</a:t>
            </a:r>
            <a:r>
              <a:rPr lang="cs-CZ" altLang="cs-CZ" sz="2400" dirty="0">
                <a:solidFill>
                  <a:srgbClr val="000000"/>
                </a:solidFill>
              </a:rPr>
              <a:t> </a:t>
            </a:r>
          </a:p>
          <a:p>
            <a:pPr fontAlgn="base">
              <a:spcBef>
                <a:spcPct val="0"/>
              </a:spcBef>
              <a:spcAft>
                <a:spcPct val="0"/>
              </a:spcAft>
              <a:buNone/>
            </a:pPr>
            <a:endParaRPr lang="cs-CZ" altLang="cs-CZ" sz="1600" dirty="0">
              <a:solidFill>
                <a:srgbClr val="000000"/>
              </a:solidFill>
            </a:endParaRPr>
          </a:p>
        </p:txBody>
      </p:sp>
      <p:sp>
        <p:nvSpPr>
          <p:cNvPr id="61444" name="Text Box 1028"/>
          <p:cNvSpPr txBox="1">
            <a:spLocks noChangeArrowheads="1"/>
          </p:cNvSpPr>
          <p:nvPr/>
        </p:nvSpPr>
        <p:spPr bwMode="auto">
          <a:xfrm>
            <a:off x="1905000" y="4527862"/>
            <a:ext cx="3858749" cy="156966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b="1" dirty="0" err="1">
                <a:solidFill>
                  <a:srgbClr val="000000"/>
                </a:solidFill>
              </a:rPr>
              <a:t>Sauropterygia</a:t>
            </a:r>
            <a:r>
              <a:rPr lang="cs-CZ" altLang="cs-CZ" sz="2400" dirty="0">
                <a:solidFill>
                  <a:srgbClr val="000000"/>
                </a:solidFill>
              </a:rPr>
              <a:t> – </a:t>
            </a:r>
            <a:r>
              <a:rPr lang="cs-CZ" altLang="cs-CZ" sz="2400" dirty="0" err="1">
                <a:solidFill>
                  <a:srgbClr val="000000"/>
                </a:solidFill>
              </a:rPr>
              <a:t>Placodontia</a:t>
            </a:r>
            <a:endParaRPr lang="cs-CZ" altLang="cs-CZ" sz="2400" dirty="0">
              <a:solidFill>
                <a:srgbClr val="000000"/>
              </a:solidFill>
            </a:endParaRPr>
          </a:p>
          <a:p>
            <a:pPr eaLnBrk="1" fontAlgn="base" hangingPunct="1">
              <a:spcBef>
                <a:spcPct val="0"/>
              </a:spcBef>
              <a:spcAft>
                <a:spcPct val="0"/>
              </a:spcAft>
              <a:buNone/>
            </a:pPr>
            <a:r>
              <a:rPr lang="cs-CZ" altLang="cs-CZ" sz="2400" dirty="0">
                <a:solidFill>
                  <a:srgbClr val="000000"/>
                </a:solidFill>
              </a:rPr>
              <a:t>                            </a:t>
            </a:r>
            <a:r>
              <a:rPr lang="cs-CZ" altLang="cs-CZ" sz="2400" dirty="0" err="1">
                <a:solidFill>
                  <a:srgbClr val="000000"/>
                </a:solidFill>
              </a:rPr>
              <a:t>Notosauria</a:t>
            </a:r>
            <a:endParaRPr lang="cs-CZ" altLang="cs-CZ" sz="2400" dirty="0">
              <a:solidFill>
                <a:srgbClr val="000000"/>
              </a:solidFill>
            </a:endParaRPr>
          </a:p>
          <a:p>
            <a:pPr eaLnBrk="1" fontAlgn="base" hangingPunct="1">
              <a:spcBef>
                <a:spcPct val="0"/>
              </a:spcBef>
              <a:spcAft>
                <a:spcPct val="0"/>
              </a:spcAft>
              <a:buNone/>
            </a:pPr>
            <a:r>
              <a:rPr lang="cs-CZ" altLang="cs-CZ" sz="2400" dirty="0">
                <a:solidFill>
                  <a:srgbClr val="000000"/>
                </a:solidFill>
              </a:rPr>
              <a:t>                            </a:t>
            </a:r>
            <a:r>
              <a:rPr lang="cs-CZ" altLang="cs-CZ" sz="2400" dirty="0" err="1">
                <a:solidFill>
                  <a:srgbClr val="000000"/>
                </a:solidFill>
              </a:rPr>
              <a:t>Plesiosauria</a:t>
            </a:r>
            <a:endParaRPr lang="cs-CZ" altLang="cs-CZ" sz="2400" dirty="0">
              <a:solidFill>
                <a:srgbClr val="000000"/>
              </a:solidFill>
            </a:endParaRPr>
          </a:p>
          <a:p>
            <a:pPr eaLnBrk="1" fontAlgn="base" hangingPunct="1">
              <a:spcBef>
                <a:spcPct val="0"/>
              </a:spcBef>
              <a:spcAft>
                <a:spcPct val="0"/>
              </a:spcAft>
              <a:buNone/>
            </a:pPr>
            <a:r>
              <a:rPr lang="cs-CZ" altLang="cs-CZ" sz="2400" dirty="0">
                <a:solidFill>
                  <a:srgbClr val="000000"/>
                </a:solidFill>
              </a:rPr>
              <a:t>                            </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147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519112"/>
            <a:ext cx="11430000" cy="5819775"/>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1625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93131" y="969878"/>
            <a:ext cx="7522590" cy="6622878"/>
          </a:xfrm>
          <a:prstGeom prst="rect">
            <a:avLst/>
          </a:prstGeom>
        </p:spPr>
      </p:pic>
    </p:spTree>
    <p:extLst>
      <p:ext uri="{BB962C8B-B14F-4D97-AF65-F5344CB8AC3E}">
        <p14:creationId xmlns:p14="http://schemas.microsoft.com/office/powerpoint/2010/main" val="8330505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09800" y="76200"/>
            <a:ext cx="7772400" cy="457200"/>
          </a:xfrm>
        </p:spPr>
        <p:txBody>
          <a:bodyPr/>
          <a:lstStyle/>
          <a:p>
            <a:pPr eaLnBrk="1" hangingPunct="1"/>
            <a:r>
              <a:rPr lang="en-US" altLang="cs-CZ" smtClean="0"/>
              <a:t>Euryapsid Marine reptiles</a:t>
            </a:r>
            <a:endParaRPr lang="en-US" altLang="cs-CZ" i="1" smtClean="0"/>
          </a:p>
        </p:txBody>
      </p:sp>
      <p:pic>
        <p:nvPicPr>
          <p:cNvPr id="59395" name="Picture 3" descr="24_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890588"/>
            <a:ext cx="9144000"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p:cNvSpPr txBox="1">
            <a:spLocks noChangeArrowheads="1"/>
          </p:cNvSpPr>
          <p:nvPr/>
        </p:nvSpPr>
        <p:spPr bwMode="auto">
          <a:xfrm>
            <a:off x="7391400" y="5105401"/>
            <a:ext cx="3073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cs-CZ" sz="1800">
                <a:solidFill>
                  <a:srgbClr val="000000"/>
                </a:solidFill>
                <a:latin typeface="Arial" panose="020B0604020202020204" pitchFamily="34" charset="0"/>
              </a:rPr>
              <a:t>Placodonts (Triassic)</a:t>
            </a:r>
          </a:p>
          <a:p>
            <a:pPr fontAlgn="base">
              <a:spcBef>
                <a:spcPct val="0"/>
              </a:spcBef>
              <a:spcAft>
                <a:spcPct val="0"/>
              </a:spcAft>
              <a:buNone/>
            </a:pPr>
            <a:r>
              <a:rPr lang="en-US" altLang="cs-CZ" sz="1800">
                <a:solidFill>
                  <a:srgbClr val="000000"/>
                </a:solidFill>
                <a:latin typeface="Arial" panose="020B0604020202020204" pitchFamily="34" charset="0"/>
              </a:rPr>
              <a:t>1) Short-necked, body &lt;  2m</a:t>
            </a:r>
          </a:p>
          <a:p>
            <a:pPr fontAlgn="base">
              <a:spcBef>
                <a:spcPct val="0"/>
              </a:spcBef>
              <a:spcAft>
                <a:spcPct val="0"/>
              </a:spcAft>
              <a:buNone/>
            </a:pPr>
            <a:r>
              <a:rPr lang="en-US" altLang="cs-CZ" sz="1800">
                <a:solidFill>
                  <a:srgbClr val="000000"/>
                </a:solidFill>
                <a:latin typeface="Arial" panose="020B0604020202020204" pitchFamily="34" charset="0"/>
              </a:rPr>
              <a:t>2) sea floor dwellers</a:t>
            </a:r>
          </a:p>
          <a:p>
            <a:pPr fontAlgn="base">
              <a:spcBef>
                <a:spcPct val="0"/>
              </a:spcBef>
              <a:spcAft>
                <a:spcPct val="0"/>
              </a:spcAft>
              <a:buNone/>
            </a:pPr>
            <a:r>
              <a:rPr lang="en-US" altLang="cs-CZ" sz="1800">
                <a:solidFill>
                  <a:srgbClr val="000000"/>
                </a:solidFill>
                <a:latin typeface="Arial" panose="020B0604020202020204" pitchFamily="34" charset="0"/>
              </a:rPr>
              <a:t>3) Crushed shellfish for food</a:t>
            </a:r>
          </a:p>
        </p:txBody>
      </p:sp>
      <p:sp>
        <p:nvSpPr>
          <p:cNvPr id="59397" name="Text Box 5"/>
          <p:cNvSpPr txBox="1">
            <a:spLocks noChangeArrowheads="1"/>
          </p:cNvSpPr>
          <p:nvPr/>
        </p:nvSpPr>
        <p:spPr bwMode="auto">
          <a:xfrm>
            <a:off x="6400800" y="2667001"/>
            <a:ext cx="327846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cs-CZ" sz="1400">
                <a:solidFill>
                  <a:srgbClr val="000000"/>
                </a:solidFill>
                <a:latin typeface="Arial" panose="020B0604020202020204" pitchFamily="34" charset="0"/>
              </a:rPr>
              <a:t>Nothosaurs (Tr-J)</a:t>
            </a:r>
          </a:p>
          <a:p>
            <a:pPr fontAlgn="base">
              <a:spcBef>
                <a:spcPct val="0"/>
              </a:spcBef>
              <a:spcAft>
                <a:spcPct val="0"/>
              </a:spcAft>
              <a:buNone/>
            </a:pPr>
            <a:r>
              <a:rPr lang="en-US" altLang="cs-CZ" sz="1400">
                <a:solidFill>
                  <a:srgbClr val="000000"/>
                </a:solidFill>
                <a:latin typeface="Arial" panose="020B0604020202020204" pitchFamily="34" charset="0"/>
              </a:rPr>
              <a:t>1) Contemporary with placodonts</a:t>
            </a:r>
          </a:p>
          <a:p>
            <a:pPr fontAlgn="base">
              <a:spcBef>
                <a:spcPct val="0"/>
              </a:spcBef>
              <a:spcAft>
                <a:spcPct val="0"/>
              </a:spcAft>
              <a:buNone/>
            </a:pPr>
            <a:r>
              <a:rPr lang="en-US" altLang="cs-CZ" sz="1400">
                <a:solidFill>
                  <a:srgbClr val="000000"/>
                </a:solidFill>
                <a:latin typeface="Arial" panose="020B0604020202020204" pitchFamily="34" charset="0"/>
              </a:rPr>
              <a:t>2) Streamlined bodies elongated necks</a:t>
            </a:r>
          </a:p>
          <a:p>
            <a:pPr fontAlgn="base">
              <a:spcBef>
                <a:spcPct val="0"/>
              </a:spcBef>
              <a:spcAft>
                <a:spcPct val="0"/>
              </a:spcAft>
              <a:buNone/>
            </a:pPr>
            <a:r>
              <a:rPr lang="en-US" altLang="cs-CZ" sz="1400">
                <a:solidFill>
                  <a:srgbClr val="000000"/>
                </a:solidFill>
                <a:latin typeface="Arial" panose="020B0604020202020204" pitchFamily="34" charset="0"/>
              </a:rPr>
              <a:t>3) Ancestral to plesiosaurs</a:t>
            </a:r>
          </a:p>
        </p:txBody>
      </p:sp>
      <p:sp>
        <p:nvSpPr>
          <p:cNvPr id="59398" name="Text Box 6"/>
          <p:cNvSpPr txBox="1">
            <a:spLocks noChangeArrowheads="1"/>
          </p:cNvSpPr>
          <p:nvPr/>
        </p:nvSpPr>
        <p:spPr bwMode="auto">
          <a:xfrm>
            <a:off x="6400801" y="1676401"/>
            <a:ext cx="407515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cs-CZ" sz="1400">
                <a:solidFill>
                  <a:srgbClr val="000000"/>
                </a:solidFill>
                <a:latin typeface="Arial" panose="020B0604020202020204" pitchFamily="34" charset="0"/>
              </a:rPr>
              <a:t> Plesiosaurs</a:t>
            </a:r>
          </a:p>
          <a:p>
            <a:pPr fontAlgn="base">
              <a:spcBef>
                <a:spcPct val="0"/>
              </a:spcBef>
              <a:spcAft>
                <a:spcPct val="0"/>
              </a:spcAft>
              <a:buNone/>
            </a:pPr>
            <a:r>
              <a:rPr lang="en-US" altLang="cs-CZ" sz="1400">
                <a:solidFill>
                  <a:srgbClr val="000000"/>
                </a:solidFill>
                <a:latin typeface="Arial" panose="020B0604020202020204" pitchFamily="34" charset="0"/>
              </a:rPr>
              <a:t>1) Found in Jurassic and Cretaceous rocks</a:t>
            </a:r>
          </a:p>
          <a:p>
            <a:pPr fontAlgn="base">
              <a:spcBef>
                <a:spcPct val="0"/>
              </a:spcBef>
              <a:spcAft>
                <a:spcPct val="0"/>
              </a:spcAft>
              <a:buNone/>
            </a:pPr>
            <a:r>
              <a:rPr lang="en-US" altLang="cs-CZ" sz="1400">
                <a:solidFill>
                  <a:srgbClr val="000000"/>
                </a:solidFill>
                <a:latin typeface="Arial" panose="020B0604020202020204" pitchFamily="34" charset="0"/>
              </a:rPr>
              <a:t>2) Short bodies, flipperlike limbs, and long necks </a:t>
            </a:r>
          </a:p>
          <a:p>
            <a:pPr fontAlgn="base">
              <a:spcBef>
                <a:spcPct val="0"/>
              </a:spcBef>
              <a:spcAft>
                <a:spcPct val="0"/>
              </a:spcAft>
              <a:buNone/>
            </a:pPr>
            <a:r>
              <a:rPr lang="en-US" altLang="cs-CZ" sz="1400">
                <a:solidFill>
                  <a:srgbClr val="000000"/>
                </a:solidFill>
                <a:latin typeface="Arial" panose="020B0604020202020204" pitchFamily="34" charset="0"/>
              </a:rPr>
              <a:t>3) Ate fish. Up to 12 meters in length</a:t>
            </a:r>
          </a:p>
        </p:txBody>
      </p:sp>
      <p:sp>
        <p:nvSpPr>
          <p:cNvPr id="59399" name="Text Box 7"/>
          <p:cNvSpPr txBox="1">
            <a:spLocks noChangeArrowheads="1"/>
          </p:cNvSpPr>
          <p:nvPr/>
        </p:nvSpPr>
        <p:spPr bwMode="auto">
          <a:xfrm>
            <a:off x="1524000" y="4038601"/>
            <a:ext cx="350769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cs-CZ" sz="1400">
                <a:solidFill>
                  <a:srgbClr val="000000"/>
                </a:solidFill>
                <a:latin typeface="Arial" panose="020B0604020202020204" pitchFamily="34" charset="0"/>
              </a:rPr>
              <a:t>Icthyosaurs</a:t>
            </a:r>
          </a:p>
          <a:p>
            <a:pPr fontAlgn="base">
              <a:spcBef>
                <a:spcPct val="0"/>
              </a:spcBef>
              <a:spcAft>
                <a:spcPct val="0"/>
              </a:spcAft>
              <a:buNone/>
            </a:pPr>
            <a:r>
              <a:rPr lang="en-US" altLang="cs-CZ" sz="1400">
                <a:solidFill>
                  <a:srgbClr val="000000"/>
                </a:solidFill>
                <a:latin typeface="Arial" panose="020B0604020202020204" pitchFamily="34" charset="0"/>
              </a:rPr>
              <a:t> Tr  to Late K, long snouts, fishlike bodies</a:t>
            </a:r>
          </a:p>
          <a:p>
            <a:pPr fontAlgn="base">
              <a:spcBef>
                <a:spcPct val="0"/>
              </a:spcBef>
              <a:spcAft>
                <a:spcPct val="0"/>
              </a:spcAft>
              <a:buNone/>
            </a:pPr>
            <a:r>
              <a:rPr lang="en-US" altLang="cs-CZ" sz="1400">
                <a:solidFill>
                  <a:srgbClr val="000000"/>
                </a:solidFill>
                <a:latin typeface="Arial" panose="020B0604020202020204" pitchFamily="34" charset="0"/>
              </a:rPr>
              <a:t>like sharks and dolphins; convergent evol.</a:t>
            </a:r>
          </a:p>
          <a:p>
            <a:pPr fontAlgn="base">
              <a:spcBef>
                <a:spcPct val="0"/>
              </a:spcBef>
              <a:spcAft>
                <a:spcPct val="0"/>
              </a:spcAft>
              <a:buNone/>
            </a:pPr>
            <a:r>
              <a:rPr lang="en-US" altLang="cs-CZ" sz="1400">
                <a:solidFill>
                  <a:srgbClr val="000000"/>
                </a:solidFill>
                <a:latin typeface="Arial" panose="020B0604020202020204" pitchFamily="34" charset="0"/>
              </a:rPr>
              <a:t>Rapid swimmers laying eggs on land</a:t>
            </a:r>
          </a:p>
          <a:p>
            <a:pPr fontAlgn="base">
              <a:spcBef>
                <a:spcPct val="0"/>
              </a:spcBef>
              <a:spcAft>
                <a:spcPct val="0"/>
              </a:spcAft>
              <a:buNone/>
            </a:pPr>
            <a:r>
              <a:rPr lang="en-US" altLang="cs-CZ" sz="1400">
                <a:solidFill>
                  <a:srgbClr val="000000"/>
                </a:solidFill>
                <a:latin typeface="Arial" panose="020B0604020202020204" pitchFamily="34" charset="0"/>
              </a:rPr>
              <a:t> impossible live young at sea</a:t>
            </a:r>
          </a:p>
        </p:txBody>
      </p:sp>
      <p:sp>
        <p:nvSpPr>
          <p:cNvPr id="59400" name="Rectangle 8"/>
          <p:cNvSpPr>
            <a:spLocks noChangeArrowheads="1"/>
          </p:cNvSpPr>
          <p:nvPr/>
        </p:nvSpPr>
        <p:spPr bwMode="auto">
          <a:xfrm>
            <a:off x="3881438" y="2987676"/>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endParaRPr lang="be-BY" altLang="cs-CZ" sz="1800">
              <a:solidFill>
                <a:srgbClr val="000000"/>
              </a:solidFill>
              <a:latin typeface="Arial" panose="020B0604020202020204" pitchFamily="34" charset="0"/>
            </a:endParaRPr>
          </a:p>
        </p:txBody>
      </p:sp>
      <p:sp>
        <p:nvSpPr>
          <p:cNvPr id="59401" name="Text Box 9"/>
          <p:cNvSpPr txBox="1">
            <a:spLocks noChangeArrowheads="1"/>
          </p:cNvSpPr>
          <p:nvPr/>
        </p:nvSpPr>
        <p:spPr bwMode="auto">
          <a:xfrm>
            <a:off x="1828800" y="1952626"/>
            <a:ext cx="366478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cs-CZ" sz="1400">
                <a:solidFill>
                  <a:srgbClr val="000000"/>
                </a:solidFill>
                <a:latin typeface="Arial" panose="020B0604020202020204" pitchFamily="34" charset="0"/>
              </a:rPr>
              <a:t>Mosasaurs (Cretaceous)</a:t>
            </a:r>
          </a:p>
          <a:p>
            <a:pPr fontAlgn="base">
              <a:spcBef>
                <a:spcPct val="0"/>
              </a:spcBef>
              <a:spcAft>
                <a:spcPct val="0"/>
              </a:spcAft>
              <a:buNone/>
            </a:pPr>
            <a:r>
              <a:rPr lang="en-US" altLang="cs-CZ" sz="1400">
                <a:solidFill>
                  <a:srgbClr val="000000"/>
                </a:solidFill>
                <a:latin typeface="Arial" panose="020B0604020202020204" pitchFamily="34" charset="0"/>
              </a:rPr>
              <a:t>1) Giant marine lizards up to 15 meters long</a:t>
            </a:r>
          </a:p>
          <a:p>
            <a:pPr fontAlgn="base">
              <a:spcBef>
                <a:spcPct val="0"/>
              </a:spcBef>
              <a:spcAft>
                <a:spcPct val="0"/>
              </a:spcAft>
              <a:buNone/>
            </a:pPr>
            <a:r>
              <a:rPr lang="en-US" altLang="cs-CZ" sz="1400">
                <a:solidFill>
                  <a:srgbClr val="000000"/>
                </a:solidFill>
                <a:latin typeface="Arial" panose="020B0604020202020204" pitchFamily="34" charset="0"/>
              </a:rPr>
              <a:t>2) Flattened tails and flipperlike limbs</a:t>
            </a:r>
          </a:p>
          <a:p>
            <a:pPr fontAlgn="base">
              <a:spcBef>
                <a:spcPct val="0"/>
              </a:spcBef>
              <a:spcAft>
                <a:spcPct val="0"/>
              </a:spcAft>
              <a:buNone/>
            </a:pPr>
            <a:r>
              <a:rPr lang="en-US" altLang="cs-CZ" sz="1400">
                <a:solidFill>
                  <a:srgbClr val="000000"/>
                </a:solidFill>
                <a:latin typeface="Arial" panose="020B0604020202020204" pitchFamily="34" charset="0"/>
              </a:rPr>
              <a:t>3) Ate fish and cephalopods</a:t>
            </a:r>
          </a:p>
        </p:txBody>
      </p:sp>
      <p:sp>
        <p:nvSpPr>
          <p:cNvPr id="59402" name="Text Box 10"/>
          <p:cNvSpPr txBox="1">
            <a:spLocks noChangeArrowheads="1"/>
          </p:cNvSpPr>
          <p:nvPr/>
        </p:nvSpPr>
        <p:spPr bwMode="auto">
          <a:xfrm>
            <a:off x="1812925" y="6400801"/>
            <a:ext cx="2533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cs-CZ" sz="1800">
                <a:solidFill>
                  <a:srgbClr val="000000"/>
                </a:solidFill>
                <a:latin typeface="Arial" panose="020B0604020202020204" pitchFamily="34" charset="0"/>
              </a:rPr>
              <a:t>Plus Marine Crocodiles</a:t>
            </a:r>
          </a:p>
        </p:txBody>
      </p:sp>
      <p:sp>
        <p:nvSpPr>
          <p:cNvPr id="59403" name="Line 11"/>
          <p:cNvSpPr>
            <a:spLocks noChangeShapeType="1"/>
          </p:cNvSpPr>
          <p:nvPr/>
        </p:nvSpPr>
        <p:spPr bwMode="auto">
          <a:xfrm flipH="1" flipV="1">
            <a:off x="6248400" y="5029200"/>
            <a:ext cx="990600" cy="381000"/>
          </a:xfrm>
          <a:prstGeom prst="line">
            <a:avLst/>
          </a:prstGeom>
          <a:noFill/>
          <a:ln w="444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cs-CZ" sz="2400">
              <a:solidFill>
                <a:srgbClr val="000000"/>
              </a:solidFill>
              <a:latin typeface="Times New Roman" panose="02020603050405020304" pitchFamily="18" charset="0"/>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054555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4"/>
          <p:cNvGraphicFramePr>
            <a:graphicFrameLocks noChangeAspect="1"/>
          </p:cNvGraphicFramePr>
          <p:nvPr/>
        </p:nvGraphicFramePr>
        <p:xfrm>
          <a:off x="3475038" y="476250"/>
          <a:ext cx="5180012" cy="5976938"/>
        </p:xfrm>
        <a:graphic>
          <a:graphicData uri="http://schemas.openxmlformats.org/presentationml/2006/ole">
            <mc:AlternateContent xmlns:mc="http://schemas.openxmlformats.org/markup-compatibility/2006">
              <mc:Choice xmlns:v="urn:schemas-microsoft-com:vml" Requires="v">
                <p:oleObj spid="_x0000_s1070" name="Fotografie" r:id="rId5" imgW="3524742" imgH="4067743" progId="MSPhotoEd.3">
                  <p:embed/>
                </p:oleObj>
              </mc:Choice>
              <mc:Fallback>
                <p:oleObj name="Fotografie" r:id="rId5" imgW="3524742" imgH="4067743" progId="MSPhotoEd.3">
                  <p:embed/>
                  <p:pic>
                    <p:nvPicPr>
                      <p:cNvPr id="6041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5038" y="476250"/>
                        <a:ext cx="5180012" cy="597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Zvuk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5176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1715678" y="452487"/>
            <a:ext cx="8344201" cy="6265736"/>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8943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45097" y="1338709"/>
            <a:ext cx="11576115" cy="4431983"/>
          </a:xfrm>
          <a:prstGeom prst="rect">
            <a:avLst/>
          </a:prstGeom>
          <a:solidFill>
            <a:schemeClr val="accent5"/>
          </a:solidFill>
        </p:spPr>
        <p:txBody>
          <a:bodyPr wrap="square">
            <a:spAutoFit/>
          </a:bodyPr>
          <a:lstStyle/>
          <a:p>
            <a:r>
              <a:rPr lang="en-US" sz="2400" b="1" dirty="0"/>
              <a:t>Ichthyosaurs and plesiosaurs </a:t>
            </a:r>
            <a:r>
              <a:rPr lang="en-US" sz="2400" dirty="0"/>
              <a:t>had inhabited the oceans since the </a:t>
            </a:r>
            <a:r>
              <a:rPr lang="en-US" sz="2400" b="1" dirty="0"/>
              <a:t>Triassic</a:t>
            </a:r>
            <a:r>
              <a:rPr lang="en-US" sz="2400" dirty="0"/>
              <a:t>, evolving into many diverse forms and surviving several major extinction events. For unknown reasons, </a:t>
            </a:r>
            <a:r>
              <a:rPr lang="en-US" sz="2400" b="1" dirty="0"/>
              <a:t>ichthyosaurs declined significantly in early Cretaceous </a:t>
            </a:r>
            <a:r>
              <a:rPr lang="en-US" sz="2400" dirty="0"/>
              <a:t>and are thought to have been extinct by the time that the earliest mosasaurs re-entered the water. </a:t>
            </a:r>
            <a:r>
              <a:rPr lang="en-US" sz="2400" b="1" dirty="0"/>
              <a:t>Plesiosaurs were also less numerous in the late Cretaceous than during the Jurassic</a:t>
            </a:r>
            <a:r>
              <a:rPr lang="en-US" sz="2400" dirty="0"/>
              <a:t>, and had evolved into some very specialized forms like the long-necked </a:t>
            </a:r>
            <a:r>
              <a:rPr lang="en-US" sz="2400" b="1" dirty="0" err="1"/>
              <a:t>Elasmosaurus</a:t>
            </a:r>
            <a:r>
              <a:rPr lang="en-US" sz="2400" b="1" dirty="0"/>
              <a:t> </a:t>
            </a:r>
            <a:r>
              <a:rPr lang="en-US" sz="2400" dirty="0"/>
              <a:t>(13.7 meters). Even the </a:t>
            </a:r>
            <a:r>
              <a:rPr lang="en-US" sz="2400" b="1" dirty="0"/>
              <a:t>short-necked plesiosaurs (</a:t>
            </a:r>
            <a:r>
              <a:rPr lang="en-US" sz="2400" b="1" dirty="0" err="1"/>
              <a:t>pliosaurs</a:t>
            </a:r>
            <a:r>
              <a:rPr lang="en-US" sz="2400" b="1" dirty="0"/>
              <a:t>)</a:t>
            </a:r>
            <a:r>
              <a:rPr lang="en-US" sz="2400" dirty="0"/>
              <a:t> were much smaller than their Jurassic cousin, </a:t>
            </a:r>
            <a:r>
              <a:rPr lang="en-US" sz="2400" dirty="0" err="1"/>
              <a:t>Liopleurodon</a:t>
            </a:r>
            <a:r>
              <a:rPr lang="en-US" sz="2400" dirty="0"/>
              <a:t>, and an early Cretaceous relative, </a:t>
            </a:r>
            <a:r>
              <a:rPr lang="en-US" sz="2400" b="1" dirty="0" err="1"/>
              <a:t>Kronosaurus</a:t>
            </a:r>
            <a:r>
              <a:rPr lang="en-US" sz="2400" dirty="0"/>
              <a:t> (10m). It is possible that both the ichthyosaurs and the plesiosaurs were losing the evolutionary battle of "who eats who" to faster, giant </a:t>
            </a:r>
            <a:r>
              <a:rPr lang="en-US" sz="2400" dirty="0" err="1"/>
              <a:t>Ginsu</a:t>
            </a:r>
            <a:r>
              <a:rPr lang="en-US" sz="2400" dirty="0"/>
              <a:t> sharks (</a:t>
            </a:r>
            <a:r>
              <a:rPr lang="en-US" sz="2400" dirty="0" err="1"/>
              <a:t>Cretoxyrhina</a:t>
            </a:r>
            <a:r>
              <a:rPr lang="en-US" sz="2400" dirty="0"/>
              <a:t> </a:t>
            </a:r>
            <a:r>
              <a:rPr lang="en-US" sz="2400" dirty="0" err="1"/>
              <a:t>mantelli</a:t>
            </a:r>
            <a:r>
              <a:rPr lang="en-US" sz="2400" dirty="0"/>
              <a:t>). </a:t>
            </a:r>
            <a:r>
              <a:rPr lang="cs-CZ" sz="2400" dirty="0" smtClean="0"/>
              <a:t>T</a:t>
            </a:r>
            <a:r>
              <a:rPr lang="en-US" sz="2400" dirty="0" smtClean="0"/>
              <a:t>he </a:t>
            </a:r>
            <a:r>
              <a:rPr lang="en-US" sz="2400" dirty="0"/>
              <a:t>world-wide domination that mosasaurs </a:t>
            </a:r>
            <a:r>
              <a:rPr lang="en-US" sz="2400" dirty="0" smtClean="0"/>
              <a:t>in </a:t>
            </a:r>
            <a:r>
              <a:rPr lang="en-US" sz="2400" dirty="0"/>
              <a:t>the late Cretaceous.</a:t>
            </a:r>
          </a:p>
          <a:p>
            <a:endParaRPr lang="en-US"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5961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0" y="317500"/>
            <a:ext cx="10160000" cy="6223000"/>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7755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3961615" y="1136748"/>
            <a:ext cx="2382383" cy="707886"/>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4000" b="1" dirty="0" err="1">
                <a:solidFill>
                  <a:srgbClr val="000000"/>
                </a:solidFill>
              </a:rPr>
              <a:t>Synapsids</a:t>
            </a:r>
            <a:endParaRPr lang="cs-CZ" altLang="cs-CZ" sz="4000" b="1" dirty="0">
              <a:solidFill>
                <a:srgbClr val="000000"/>
              </a:solidFill>
            </a:endParaRPr>
          </a:p>
        </p:txBody>
      </p:sp>
      <p:sp>
        <p:nvSpPr>
          <p:cNvPr id="2" name="TextovéPole 1"/>
          <p:cNvSpPr txBox="1"/>
          <p:nvPr/>
        </p:nvSpPr>
        <p:spPr>
          <a:xfrm>
            <a:off x="4308049" y="3648173"/>
            <a:ext cx="2191626" cy="1077218"/>
          </a:xfrm>
          <a:prstGeom prst="rect">
            <a:avLst/>
          </a:prstGeom>
          <a:noFill/>
        </p:spPr>
        <p:txBody>
          <a:bodyPr wrap="none" rtlCol="0">
            <a:spAutoFit/>
          </a:bodyPr>
          <a:lstStyle/>
          <a:p>
            <a:r>
              <a:rPr lang="cs-CZ" sz="3200" b="1" dirty="0" err="1" smtClean="0"/>
              <a:t>Therapsida</a:t>
            </a:r>
            <a:endParaRPr lang="cs-CZ" sz="3200" b="1" dirty="0" smtClean="0"/>
          </a:p>
          <a:p>
            <a:r>
              <a:rPr lang="cs-CZ" sz="3200" b="1" dirty="0" err="1" smtClean="0"/>
              <a:t>Mammalia</a:t>
            </a:r>
            <a:endParaRPr lang="cs-CZ" sz="3200" b="1" dirty="0"/>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0266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mammalogy_fig4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64008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1847850" y="333376"/>
            <a:ext cx="2051050" cy="2563813"/>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en-US" altLang="cs-CZ" sz="1800">
                <a:solidFill>
                  <a:srgbClr val="000000"/>
                </a:solidFill>
              </a:rPr>
              <a:t>Geological Time</a:t>
            </a:r>
          </a:p>
          <a:p>
            <a:pPr eaLnBrk="1" fontAlgn="base" hangingPunct="1">
              <a:spcBef>
                <a:spcPct val="0"/>
              </a:spcBef>
              <a:spcAft>
                <a:spcPct val="0"/>
              </a:spcAft>
              <a:buNone/>
            </a:pPr>
            <a:r>
              <a:rPr lang="en-US" altLang="cs-CZ" sz="1800">
                <a:solidFill>
                  <a:srgbClr val="000000"/>
                </a:solidFill>
              </a:rPr>
              <a:t>       and the</a:t>
            </a:r>
          </a:p>
          <a:p>
            <a:pPr eaLnBrk="1" fontAlgn="base" hangingPunct="1">
              <a:spcBef>
                <a:spcPct val="0"/>
              </a:spcBef>
              <a:spcAft>
                <a:spcPct val="0"/>
              </a:spcAft>
              <a:buNone/>
            </a:pPr>
            <a:r>
              <a:rPr lang="en-US" altLang="cs-CZ" sz="1800">
                <a:solidFill>
                  <a:srgbClr val="000000"/>
                </a:solidFill>
              </a:rPr>
              <a:t>   Evolution of</a:t>
            </a:r>
          </a:p>
          <a:p>
            <a:pPr eaLnBrk="1" fontAlgn="base" hangingPunct="1">
              <a:spcBef>
                <a:spcPct val="0"/>
              </a:spcBef>
              <a:spcAft>
                <a:spcPct val="0"/>
              </a:spcAft>
              <a:buNone/>
            </a:pPr>
            <a:r>
              <a:rPr lang="en-US" altLang="cs-CZ" sz="1800">
                <a:solidFill>
                  <a:srgbClr val="000000"/>
                </a:solidFill>
              </a:rPr>
              <a:t>    Mammals:</a:t>
            </a:r>
          </a:p>
          <a:p>
            <a:pPr eaLnBrk="1" fontAlgn="base" hangingPunct="1">
              <a:spcBef>
                <a:spcPct val="0"/>
              </a:spcBef>
              <a:spcAft>
                <a:spcPct val="0"/>
              </a:spcAft>
              <a:buNone/>
            </a:pPr>
            <a:r>
              <a:rPr lang="en-US" altLang="cs-CZ" sz="1800">
                <a:solidFill>
                  <a:srgbClr val="000000"/>
                </a:solidFill>
              </a:rPr>
              <a:t>  Pelycosaurs</a:t>
            </a:r>
          </a:p>
          <a:p>
            <a:pPr eaLnBrk="1" fontAlgn="base" hangingPunct="1">
              <a:spcBef>
                <a:spcPct val="0"/>
              </a:spcBef>
              <a:spcAft>
                <a:spcPct val="0"/>
              </a:spcAft>
              <a:buNone/>
            </a:pPr>
            <a:r>
              <a:rPr lang="en-US" altLang="cs-CZ" sz="1800">
                <a:solidFill>
                  <a:srgbClr val="000000"/>
                </a:solidFill>
              </a:rPr>
              <a:t>  Therapsids</a:t>
            </a:r>
          </a:p>
          <a:p>
            <a:pPr eaLnBrk="1" fontAlgn="base" hangingPunct="1">
              <a:spcBef>
                <a:spcPct val="0"/>
              </a:spcBef>
              <a:spcAft>
                <a:spcPct val="0"/>
              </a:spcAft>
              <a:buNone/>
            </a:pPr>
            <a:r>
              <a:rPr lang="en-US" altLang="cs-CZ" sz="1800">
                <a:solidFill>
                  <a:srgbClr val="000000"/>
                </a:solidFill>
              </a:rPr>
              <a:t>Cynodontia:</a:t>
            </a:r>
          </a:p>
          <a:p>
            <a:pPr eaLnBrk="1" fontAlgn="base" hangingPunct="1">
              <a:spcBef>
                <a:spcPct val="0"/>
              </a:spcBef>
              <a:spcAft>
                <a:spcPct val="0"/>
              </a:spcAft>
              <a:buNone/>
            </a:pPr>
            <a:r>
              <a:rPr lang="en-US" altLang="cs-CZ" sz="1800">
                <a:solidFill>
                  <a:srgbClr val="000000"/>
                </a:solidFill>
              </a:rPr>
              <a:t>   the transitional</a:t>
            </a:r>
          </a:p>
          <a:p>
            <a:pPr eaLnBrk="1" fontAlgn="base" hangingPunct="1">
              <a:spcBef>
                <a:spcPct val="0"/>
              </a:spcBef>
              <a:spcAft>
                <a:spcPct val="0"/>
              </a:spcAft>
              <a:buNone/>
            </a:pPr>
            <a:r>
              <a:rPr lang="en-US" altLang="cs-CZ" sz="1800">
                <a:solidFill>
                  <a:srgbClr val="000000"/>
                </a:solidFill>
              </a:rPr>
              <a:t>    Infraorder</a:t>
            </a:r>
          </a:p>
        </p:txBody>
      </p:sp>
      <p:sp>
        <p:nvSpPr>
          <p:cNvPr id="167940" name="Text Box 4"/>
          <p:cNvSpPr txBox="1">
            <a:spLocks noChangeArrowheads="1"/>
          </p:cNvSpPr>
          <p:nvPr/>
        </p:nvSpPr>
        <p:spPr bwMode="auto">
          <a:xfrm>
            <a:off x="7924800" y="5943600"/>
            <a:ext cx="2743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en-US" altLang="cs-CZ">
                <a:solidFill>
                  <a:srgbClr val="000000"/>
                </a:solidFill>
              </a:rPr>
              <a:t>  Mammals</a:t>
            </a:r>
          </a:p>
        </p:txBody>
      </p:sp>
      <p:sp>
        <p:nvSpPr>
          <p:cNvPr id="167941" name="Text Box 5"/>
          <p:cNvSpPr txBox="1">
            <a:spLocks noChangeArrowheads="1"/>
          </p:cNvSpPr>
          <p:nvPr/>
        </p:nvSpPr>
        <p:spPr bwMode="auto">
          <a:xfrm>
            <a:off x="1524000" y="62484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50000"/>
              </a:spcBef>
              <a:spcAft>
                <a:spcPct val="0"/>
              </a:spcAft>
              <a:buNone/>
            </a:pPr>
            <a:r>
              <a:rPr lang="en-US" altLang="cs-CZ" sz="2400">
                <a:solidFill>
                  <a:srgbClr val="000000"/>
                </a:solidFill>
              </a:rPr>
              <a:t>Fig 4.2, </a:t>
            </a:r>
            <a:r>
              <a:rPr lang="en-US" altLang="cs-CZ" sz="2000">
                <a:solidFill>
                  <a:srgbClr val="000000"/>
                </a:solidFill>
              </a:rPr>
              <a:t>Feldhamer</a:t>
            </a:r>
            <a:endParaRPr lang="en-US" altLang="cs-CZ" sz="2400">
              <a:solidFill>
                <a:srgbClr val="000000"/>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0237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3" descr="Diagram showing the relationships between the various mammal-like reptiles - illustrator : Cedric Hunter (49110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776" y="503238"/>
            <a:ext cx="4378325" cy="57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Text Box 12"/>
          <p:cNvSpPr txBox="1">
            <a:spLocks noChangeArrowheads="1"/>
          </p:cNvSpPr>
          <p:nvPr/>
        </p:nvSpPr>
        <p:spPr bwMode="auto">
          <a:xfrm>
            <a:off x="6096001" y="304800"/>
            <a:ext cx="4283075" cy="2014538"/>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1800">
                <a:solidFill>
                  <a:srgbClr val="000000"/>
                </a:solidFill>
              </a:rPr>
              <a:t>Diagram showing the relationships between the various mammal-like reptiles. Mammal-like reptiles did not survive beyond the end of the Triassic period, but one group, the Cynodontia, gave rise to the first mammals at the end of the Triassic, about 200 million years ago</a:t>
            </a:r>
          </a:p>
        </p:txBody>
      </p:sp>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900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ovéPole 1"/>
          <p:cNvSpPr txBox="1">
            <a:spLocks noChangeArrowheads="1"/>
          </p:cNvSpPr>
          <p:nvPr/>
        </p:nvSpPr>
        <p:spPr bwMode="auto">
          <a:xfrm>
            <a:off x="5159376" y="3429001"/>
            <a:ext cx="1414463" cy="4619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a:solidFill>
                  <a:srgbClr val="000000"/>
                </a:solidFill>
              </a:rPr>
              <a:t>Mammals</a:t>
            </a:r>
          </a:p>
        </p:txBody>
      </p:sp>
    </p:spTree>
    <p:extLst>
      <p:ext uri="{BB962C8B-B14F-4D97-AF65-F5344CB8AC3E}">
        <p14:creationId xmlns:p14="http://schemas.microsoft.com/office/powerpoint/2010/main" val="920747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844" y="1397144"/>
            <a:ext cx="6496050" cy="3648075"/>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7331" y="931303"/>
            <a:ext cx="4734409" cy="4704726"/>
          </a:xfrm>
          <a:prstGeom prst="rect">
            <a:avLst/>
          </a:prstGeom>
        </p:spPr>
      </p:pic>
    </p:spTree>
    <p:extLst>
      <p:ext uri="{BB962C8B-B14F-4D97-AF65-F5344CB8AC3E}">
        <p14:creationId xmlns:p14="http://schemas.microsoft.com/office/powerpoint/2010/main" val="8823311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ob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8" y="404814"/>
            <a:ext cx="6921500" cy="627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Text Box 3"/>
          <p:cNvSpPr txBox="1">
            <a:spLocks noChangeArrowheads="1"/>
          </p:cNvSpPr>
          <p:nvPr/>
        </p:nvSpPr>
        <p:spPr bwMode="auto">
          <a:xfrm>
            <a:off x="3987800" y="209550"/>
            <a:ext cx="15852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dirty="0" err="1" smtClean="0">
                <a:solidFill>
                  <a:srgbClr val="000000"/>
                </a:solidFill>
              </a:rPr>
              <a:t>Prototheria</a:t>
            </a:r>
            <a:endParaRPr lang="cs-CZ" altLang="cs-CZ" sz="2400" dirty="0" smtClean="0">
              <a:solidFill>
                <a:srgbClr val="000000"/>
              </a:solidFill>
            </a:endParaRPr>
          </a:p>
          <a:p>
            <a:pPr eaLnBrk="1" fontAlgn="base" hangingPunct="1">
              <a:spcBef>
                <a:spcPct val="0"/>
              </a:spcBef>
              <a:spcAft>
                <a:spcPct val="0"/>
              </a:spcAft>
              <a:buNone/>
            </a:pPr>
            <a:r>
              <a:rPr lang="cs-CZ" altLang="cs-CZ" sz="2400" dirty="0" smtClean="0">
                <a:solidFill>
                  <a:srgbClr val="000000"/>
                </a:solidFill>
              </a:rPr>
              <a:t>(Vejcorodí)</a:t>
            </a:r>
            <a:endParaRPr lang="cs-CZ" altLang="cs-CZ" sz="2400" dirty="0">
              <a:solidFill>
                <a:srgbClr val="000000"/>
              </a:solidFill>
            </a:endParaRPr>
          </a:p>
        </p:txBody>
      </p:sp>
      <p:sp>
        <p:nvSpPr>
          <p:cNvPr id="174084" name="Text Box 4"/>
          <p:cNvSpPr txBox="1">
            <a:spLocks noChangeArrowheads="1"/>
          </p:cNvSpPr>
          <p:nvPr/>
        </p:nvSpPr>
        <p:spPr bwMode="auto">
          <a:xfrm>
            <a:off x="7299325" y="136525"/>
            <a:ext cx="146546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dirty="0" err="1" smtClean="0">
                <a:solidFill>
                  <a:srgbClr val="000000"/>
                </a:solidFill>
              </a:rPr>
              <a:t>Theria</a:t>
            </a:r>
            <a:endParaRPr lang="cs-CZ" altLang="cs-CZ" sz="2400" dirty="0" smtClean="0">
              <a:solidFill>
                <a:srgbClr val="000000"/>
              </a:solidFill>
            </a:endParaRPr>
          </a:p>
          <a:p>
            <a:pPr eaLnBrk="1" fontAlgn="base" hangingPunct="1">
              <a:spcBef>
                <a:spcPct val="0"/>
              </a:spcBef>
              <a:spcAft>
                <a:spcPct val="0"/>
              </a:spcAft>
              <a:buNone/>
            </a:pPr>
            <a:r>
              <a:rPr lang="cs-CZ" altLang="cs-CZ" sz="2400" dirty="0" smtClean="0">
                <a:solidFill>
                  <a:srgbClr val="000000"/>
                </a:solidFill>
              </a:rPr>
              <a:t>(Živorodí)</a:t>
            </a:r>
            <a:endParaRPr lang="cs-CZ" altLang="cs-CZ" sz="2400" dirty="0">
              <a:solidFill>
                <a:srgbClr val="000000"/>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780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188913"/>
            <a:ext cx="8275637" cy="627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3539" name="Picture 4" descr="evolution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714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809681" y="1714260"/>
            <a:ext cx="4572638" cy="3429479"/>
          </a:xfrm>
          <a:prstGeom prst="rect">
            <a:avLst/>
          </a:prstGeom>
        </p:spPr>
      </p:pic>
    </p:spTree>
    <p:extLst>
      <p:ext uri="{BB962C8B-B14F-4D97-AF65-F5344CB8AC3E}">
        <p14:creationId xmlns:p14="http://schemas.microsoft.com/office/powerpoint/2010/main" val="3282606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5"/>
          <p:cNvSpPr txBox="1">
            <a:spLocks noGrp="1"/>
          </p:cNvSpPr>
          <p:nvPr/>
        </p:nvSpPr>
        <p:spPr bwMode="auto">
          <a:xfrm>
            <a:off x="8534400" y="6623051"/>
            <a:ext cx="21336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fontAlgn="base">
              <a:spcBef>
                <a:spcPct val="0"/>
              </a:spcBef>
              <a:spcAft>
                <a:spcPct val="0"/>
              </a:spcAft>
              <a:buNone/>
            </a:pPr>
            <a:fld id="{9626EB06-1E59-4B1D-8643-8F1C36D4B9C8}" type="slidenum">
              <a:rPr lang="en-US" altLang="cs-CZ" sz="1000" b="1">
                <a:solidFill>
                  <a:srgbClr val="FFFFFF"/>
                </a:solidFill>
                <a:latin typeface="Arial" panose="020B0604020202020204" pitchFamily="34" charset="0"/>
              </a:rPr>
              <a:pPr algn="r" fontAlgn="base">
                <a:spcBef>
                  <a:spcPct val="0"/>
                </a:spcBef>
                <a:spcAft>
                  <a:spcPct val="0"/>
                </a:spcAft>
                <a:buNone/>
              </a:pPr>
              <a:t>43</a:t>
            </a:fld>
            <a:endParaRPr lang="en-US" altLang="cs-CZ" sz="1000" b="1">
              <a:solidFill>
                <a:srgbClr val="FFFFFF"/>
              </a:solidFill>
              <a:latin typeface="Arial" panose="020B0604020202020204" pitchFamily="34" charset="0"/>
            </a:endParaRPr>
          </a:p>
        </p:txBody>
      </p:sp>
      <p:sp>
        <p:nvSpPr>
          <p:cNvPr id="183299" name="Rectangle 2"/>
          <p:cNvSpPr>
            <a:spLocks noGrp="1" noChangeArrowheads="1"/>
          </p:cNvSpPr>
          <p:nvPr>
            <p:ph type="title" idx="4294967295"/>
          </p:nvPr>
        </p:nvSpPr>
        <p:spPr>
          <a:xfrm>
            <a:off x="2133600" y="0"/>
            <a:ext cx="7772400" cy="1143000"/>
          </a:xfrm>
        </p:spPr>
        <p:txBody>
          <a:bodyPr/>
          <a:lstStyle/>
          <a:p>
            <a:pPr eaLnBrk="1" hangingPunct="1"/>
            <a:r>
              <a:rPr lang="en-US" altLang="cs-CZ" sz="6000">
                <a:solidFill>
                  <a:schemeClr val="accent2"/>
                </a:solidFill>
              </a:rPr>
              <a:t>Monotremata</a:t>
            </a:r>
          </a:p>
        </p:txBody>
      </p:sp>
      <p:sp>
        <p:nvSpPr>
          <p:cNvPr id="183300" name="Rectangle 3"/>
          <p:cNvSpPr>
            <a:spLocks noGrp="1" noChangeArrowheads="1"/>
          </p:cNvSpPr>
          <p:nvPr>
            <p:ph type="body" idx="4294967295"/>
          </p:nvPr>
        </p:nvSpPr>
        <p:spPr>
          <a:xfrm>
            <a:off x="1752600" y="990600"/>
            <a:ext cx="8534400" cy="2725738"/>
          </a:xfrm>
          <a:solidFill>
            <a:srgbClr val="FFFFCC"/>
          </a:solidFill>
        </p:spPr>
        <p:txBody>
          <a:bodyPr/>
          <a:lstStyle/>
          <a:p>
            <a:pPr eaLnBrk="1" hangingPunct="1"/>
            <a:r>
              <a:rPr lang="en-US" altLang="cs-CZ" sz="2000" dirty="0">
                <a:solidFill>
                  <a:schemeClr val="accent2"/>
                </a:solidFill>
                <a:latin typeface="Comic Sans MS" panose="030F0702030302020204" pitchFamily="66" charset="0"/>
              </a:rPr>
              <a:t>Oviparous egg laying mammals</a:t>
            </a:r>
          </a:p>
          <a:p>
            <a:pPr eaLnBrk="1" hangingPunct="1"/>
            <a:r>
              <a:rPr lang="en-US" altLang="cs-CZ" sz="2000" b="1" dirty="0">
                <a:solidFill>
                  <a:schemeClr val="accent2"/>
                </a:solidFill>
                <a:latin typeface="Comic Sans MS" panose="030F0702030302020204" pitchFamily="66" charset="0"/>
              </a:rPr>
              <a:t>Only 3 in existence</a:t>
            </a:r>
          </a:p>
          <a:p>
            <a:pPr eaLnBrk="1" hangingPunct="1"/>
            <a:r>
              <a:rPr lang="en-US" altLang="cs-CZ" sz="2000" dirty="0">
                <a:solidFill>
                  <a:schemeClr val="accent2"/>
                </a:solidFill>
                <a:latin typeface="Comic Sans MS" panose="030F0702030302020204" pitchFamily="66" charset="0"/>
              </a:rPr>
              <a:t>Duck-billed platypus and two species of spiny anteaters called echidna.</a:t>
            </a:r>
          </a:p>
          <a:p>
            <a:pPr eaLnBrk="1" hangingPunct="1"/>
            <a:r>
              <a:rPr lang="en-US" altLang="cs-CZ" sz="2000" dirty="0">
                <a:solidFill>
                  <a:schemeClr val="accent2"/>
                </a:solidFill>
                <a:latin typeface="Comic Sans MS" panose="030F0702030302020204" pitchFamily="66" charset="0"/>
              </a:rPr>
              <a:t>Not completely endothermic (their body temperature is lower and fluctuates more than other mammals</a:t>
            </a:r>
            <a:r>
              <a:rPr lang="en-US" altLang="cs-CZ" sz="3600" dirty="0">
                <a:solidFill>
                  <a:schemeClr val="accent2"/>
                </a:solidFill>
                <a:latin typeface="Comic Sans MS" panose="030F0702030302020204" pitchFamily="66" charset="0"/>
              </a:rPr>
              <a:t>)</a:t>
            </a:r>
          </a:p>
          <a:p>
            <a:pPr eaLnBrk="1" hangingPunct="1">
              <a:buFontTx/>
              <a:buNone/>
            </a:pPr>
            <a:endParaRPr lang="en-US" altLang="cs-CZ" sz="3600" dirty="0">
              <a:solidFill>
                <a:schemeClr val="accent2"/>
              </a:solidFill>
              <a:latin typeface="Comic Sans MS" panose="030F0702030302020204" pitchFamily="66" charset="0"/>
            </a:endParaRPr>
          </a:p>
        </p:txBody>
      </p:sp>
      <p:pic>
        <p:nvPicPr>
          <p:cNvPr id="183301" name="Picture 7" descr="http://members.optusnet.com.au/~alreadman/Echidna1-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3" y="3933825"/>
            <a:ext cx="28575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2" name="TextovéPole 2"/>
          <p:cNvSpPr txBox="1">
            <a:spLocks noChangeArrowheads="1"/>
          </p:cNvSpPr>
          <p:nvPr/>
        </p:nvSpPr>
        <p:spPr bwMode="auto">
          <a:xfrm>
            <a:off x="4872038" y="4735513"/>
            <a:ext cx="969962" cy="461962"/>
          </a:xfrm>
          <a:prstGeom prst="rect">
            <a:avLst/>
          </a:prstGeom>
          <a:solidFill>
            <a:srgbClr val="FFFFCC"/>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cs-CZ" altLang="cs-CZ" sz="2400">
                <a:solidFill>
                  <a:srgbClr val="000000"/>
                </a:solidFill>
              </a:rPr>
              <a:t>Ježura</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0918433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Number Placeholder 5"/>
          <p:cNvSpPr txBox="1">
            <a:spLocks noGrp="1"/>
          </p:cNvSpPr>
          <p:nvPr/>
        </p:nvSpPr>
        <p:spPr bwMode="auto">
          <a:xfrm>
            <a:off x="8534400" y="6623051"/>
            <a:ext cx="21336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fontAlgn="base">
              <a:spcBef>
                <a:spcPct val="0"/>
              </a:spcBef>
              <a:spcAft>
                <a:spcPct val="0"/>
              </a:spcAft>
              <a:buNone/>
            </a:pPr>
            <a:fld id="{F90137C3-7E5D-419A-A783-5D01AF9ABD8A}" type="slidenum">
              <a:rPr lang="en-US" altLang="cs-CZ" sz="1000" b="1">
                <a:solidFill>
                  <a:srgbClr val="FFFFFF"/>
                </a:solidFill>
                <a:latin typeface="Arial" panose="020B0604020202020204" pitchFamily="34" charset="0"/>
              </a:rPr>
              <a:pPr algn="r" fontAlgn="base">
                <a:spcBef>
                  <a:spcPct val="0"/>
                </a:spcBef>
                <a:spcAft>
                  <a:spcPct val="0"/>
                </a:spcAft>
                <a:buNone/>
              </a:pPr>
              <a:t>44</a:t>
            </a:fld>
            <a:endParaRPr lang="en-US" altLang="cs-CZ" sz="1000" b="1">
              <a:solidFill>
                <a:srgbClr val="FFFFFF"/>
              </a:solidFill>
              <a:latin typeface="Arial" panose="020B0604020202020204" pitchFamily="34" charset="0"/>
            </a:endParaRPr>
          </a:p>
        </p:txBody>
      </p:sp>
      <p:sp>
        <p:nvSpPr>
          <p:cNvPr id="187395" name="Rectangle 2"/>
          <p:cNvSpPr>
            <a:spLocks noGrp="1" noChangeArrowheads="1"/>
          </p:cNvSpPr>
          <p:nvPr>
            <p:ph type="title" idx="4294967295"/>
          </p:nvPr>
        </p:nvSpPr>
        <p:spPr>
          <a:xfrm>
            <a:off x="2438400" y="381000"/>
            <a:ext cx="7772400" cy="1143000"/>
          </a:xfrm>
        </p:spPr>
        <p:txBody>
          <a:bodyPr/>
          <a:lstStyle/>
          <a:p>
            <a:pPr eaLnBrk="1" hangingPunct="1"/>
            <a:r>
              <a:rPr lang="en-US" altLang="cs-CZ" sz="6000">
                <a:solidFill>
                  <a:schemeClr val="accent2"/>
                </a:solidFill>
              </a:rPr>
              <a:t>Marsupials</a:t>
            </a:r>
          </a:p>
        </p:txBody>
      </p:sp>
      <p:sp>
        <p:nvSpPr>
          <p:cNvPr id="187396" name="Rectangle 3"/>
          <p:cNvSpPr>
            <a:spLocks noGrp="1" noChangeArrowheads="1"/>
          </p:cNvSpPr>
          <p:nvPr>
            <p:ph type="body" idx="4294967295"/>
          </p:nvPr>
        </p:nvSpPr>
        <p:spPr>
          <a:xfrm>
            <a:off x="2209800" y="1447801"/>
            <a:ext cx="7772400" cy="1909763"/>
          </a:xfrm>
          <a:solidFill>
            <a:srgbClr val="FFFFCC"/>
          </a:solidFill>
        </p:spPr>
        <p:txBody>
          <a:bodyPr/>
          <a:lstStyle/>
          <a:p>
            <a:pPr eaLnBrk="1" hangingPunct="1"/>
            <a:r>
              <a:rPr lang="en-US" altLang="cs-CZ" sz="2400">
                <a:solidFill>
                  <a:schemeClr val="accent2"/>
                </a:solidFill>
                <a:latin typeface="Comic Sans MS" panose="030F0702030302020204" pitchFamily="66" charset="0"/>
              </a:rPr>
              <a:t>Marsupials give birth to tiny immature young that crawl to a pouch on the mothers belly immediately after they are born.</a:t>
            </a:r>
          </a:p>
          <a:p>
            <a:pPr eaLnBrk="1" hangingPunct="1"/>
            <a:endParaRPr lang="en-US" altLang="cs-CZ" sz="2400">
              <a:solidFill>
                <a:schemeClr val="accent2"/>
              </a:solidFill>
              <a:latin typeface="Comic Sans MS" panose="030F0702030302020204" pitchFamily="66" charset="0"/>
            </a:endParaRPr>
          </a:p>
          <a:p>
            <a:pPr eaLnBrk="1" hangingPunct="1"/>
            <a:endParaRPr lang="en-US" altLang="cs-CZ" sz="4400">
              <a:solidFill>
                <a:schemeClr val="accent2"/>
              </a:solidFill>
              <a:latin typeface="Comic Sans MS" panose="030F0702030302020204" pitchFamily="66" charset="0"/>
            </a:endParaRPr>
          </a:p>
          <a:p>
            <a:pPr eaLnBrk="1" hangingPunct="1"/>
            <a:endParaRPr lang="en-US" altLang="cs-CZ" smtClean="0"/>
          </a:p>
        </p:txBody>
      </p:sp>
      <p:pic>
        <p:nvPicPr>
          <p:cNvPr id="187397" name="Picture 11" descr="clip0047"/>
          <p:cNvPicPr>
            <a:picLocks noChangeAspect="1" noChangeArrowheads="1"/>
          </p:cNvPicPr>
          <p:nvPr/>
        </p:nvPicPr>
        <p:blipFill>
          <a:blip r:embed="rId5">
            <a:extLst>
              <a:ext uri="{28A0092B-C50C-407E-A947-70E740481C1C}">
                <a14:useLocalDpi xmlns:a14="http://schemas.microsoft.com/office/drawing/2010/main" val="0"/>
              </a:ext>
            </a:extLst>
          </a:blip>
          <a:srcRect l="2551" t="3279" r="3047" b="8197"/>
          <a:stretch>
            <a:fillRect/>
          </a:stretch>
        </p:blipFill>
        <p:spPr bwMode="auto">
          <a:xfrm>
            <a:off x="4343400" y="3771900"/>
            <a:ext cx="42291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4380372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Number Placeholder 5"/>
          <p:cNvSpPr txBox="1">
            <a:spLocks noGrp="1"/>
          </p:cNvSpPr>
          <p:nvPr/>
        </p:nvSpPr>
        <p:spPr bwMode="auto">
          <a:xfrm>
            <a:off x="8534400" y="6623051"/>
            <a:ext cx="21336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fontAlgn="base">
              <a:spcBef>
                <a:spcPct val="0"/>
              </a:spcBef>
              <a:spcAft>
                <a:spcPct val="0"/>
              </a:spcAft>
              <a:buNone/>
            </a:pPr>
            <a:fld id="{76A1CC14-6310-4C50-91FA-C79A7E324C55}" type="slidenum">
              <a:rPr lang="en-US" altLang="cs-CZ" sz="1000" b="1">
                <a:solidFill>
                  <a:srgbClr val="FFFFFF"/>
                </a:solidFill>
                <a:latin typeface="Arial" panose="020B0604020202020204" pitchFamily="34" charset="0"/>
              </a:rPr>
              <a:pPr algn="r" fontAlgn="base">
                <a:spcBef>
                  <a:spcPct val="0"/>
                </a:spcBef>
                <a:spcAft>
                  <a:spcPct val="0"/>
                </a:spcAft>
                <a:buNone/>
              </a:pPr>
              <a:t>45</a:t>
            </a:fld>
            <a:endParaRPr lang="en-US" altLang="cs-CZ" sz="1000" b="1">
              <a:solidFill>
                <a:srgbClr val="FFFFFF"/>
              </a:solidFill>
              <a:latin typeface="Arial" panose="020B0604020202020204" pitchFamily="34" charset="0"/>
            </a:endParaRPr>
          </a:p>
        </p:txBody>
      </p:sp>
      <p:sp>
        <p:nvSpPr>
          <p:cNvPr id="191491" name="Rectangle 2"/>
          <p:cNvSpPr>
            <a:spLocks noGrp="1" noChangeArrowheads="1"/>
          </p:cNvSpPr>
          <p:nvPr>
            <p:ph type="title" idx="4294967295"/>
          </p:nvPr>
        </p:nvSpPr>
        <p:spPr>
          <a:xfrm>
            <a:off x="2133600" y="152400"/>
            <a:ext cx="8229600" cy="762000"/>
          </a:xfrm>
          <a:solidFill>
            <a:srgbClr val="CCFFFF"/>
          </a:solidFill>
        </p:spPr>
        <p:txBody>
          <a:bodyPr/>
          <a:lstStyle/>
          <a:p>
            <a:pPr eaLnBrk="1" hangingPunct="1"/>
            <a:r>
              <a:rPr lang="en-US" altLang="cs-CZ" smtClean="0">
                <a:solidFill>
                  <a:schemeClr val="accent2"/>
                </a:solidFill>
              </a:rPr>
              <a:t>Characteristics of Placentals</a:t>
            </a:r>
          </a:p>
        </p:txBody>
      </p:sp>
      <p:sp>
        <p:nvSpPr>
          <p:cNvPr id="191492" name="Rectangle 3"/>
          <p:cNvSpPr>
            <a:spLocks noGrp="1" noChangeArrowheads="1"/>
          </p:cNvSpPr>
          <p:nvPr>
            <p:ph type="body" idx="4294967295"/>
          </p:nvPr>
        </p:nvSpPr>
        <p:spPr>
          <a:xfrm>
            <a:off x="2057400" y="1066801"/>
            <a:ext cx="8305800" cy="1857375"/>
          </a:xfrm>
          <a:solidFill>
            <a:srgbClr val="FFFFCC"/>
          </a:solidFill>
        </p:spPr>
        <p:txBody>
          <a:bodyPr/>
          <a:lstStyle/>
          <a:p>
            <a:pPr eaLnBrk="1" hangingPunct="1"/>
            <a:r>
              <a:rPr lang="en-US" altLang="cs-CZ" sz="2000">
                <a:solidFill>
                  <a:schemeClr val="accent2"/>
                </a:solidFill>
                <a:latin typeface="Comic Sans MS" panose="030F0702030302020204" pitchFamily="66" charset="0"/>
              </a:rPr>
              <a:t>Placental mammals carry unborn young in the uterus until young can survive in the wild. </a:t>
            </a:r>
          </a:p>
          <a:p>
            <a:pPr eaLnBrk="1" hangingPunct="1"/>
            <a:r>
              <a:rPr lang="en-US" altLang="cs-CZ" sz="2000">
                <a:solidFill>
                  <a:schemeClr val="accent2"/>
                </a:solidFill>
                <a:latin typeface="Comic Sans MS" panose="030F0702030302020204" pitchFamily="66" charset="0"/>
              </a:rPr>
              <a:t>Oxygen and nutrients are transferred from mother’s blood to baby’s blood</a:t>
            </a:r>
            <a:r>
              <a:rPr lang="en-US" altLang="cs-CZ" sz="2000"/>
              <a:t> </a:t>
            </a:r>
          </a:p>
        </p:txBody>
      </p:sp>
      <p:pic>
        <p:nvPicPr>
          <p:cNvPr id="191493" name="Picture 6" descr="T049992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124200"/>
            <a:ext cx="5303838"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8487012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3048000" y="128587"/>
            <a:ext cx="6096000" cy="6600825"/>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27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068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2281" y="0"/>
            <a:ext cx="7427437" cy="6858000"/>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116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2235" y="0"/>
            <a:ext cx="6947530" cy="6858000"/>
          </a:xfrm>
          <a:prstGeom prst="rect">
            <a:avLst/>
          </a:prstGeom>
        </p:spPr>
      </p:pic>
      <p:pic>
        <p:nvPicPr>
          <p:cNvPr id="3" name="Zvu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7501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5692" y="523631"/>
            <a:ext cx="7768355" cy="6258559"/>
          </a:xfrm>
          <a:prstGeom prst="rect">
            <a:avLst/>
          </a:prstGeom>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3377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026"/>
          <p:cNvSpPr txBox="1">
            <a:spLocks noChangeArrowheads="1"/>
          </p:cNvSpPr>
          <p:nvPr/>
        </p:nvSpPr>
        <p:spPr bwMode="auto">
          <a:xfrm>
            <a:off x="1698625" y="381000"/>
            <a:ext cx="9008492" cy="1446550"/>
          </a:xfrm>
          <a:prstGeom prst="rect">
            <a:avLst/>
          </a:prstGeom>
          <a:solidFill>
            <a:srgbClr val="CCFFFF"/>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pPr>
            <a:r>
              <a:rPr lang="cs-CZ" altLang="cs-CZ" sz="2400" b="1" dirty="0" err="1">
                <a:solidFill>
                  <a:srgbClr val="000000"/>
                </a:solidFill>
              </a:rPr>
              <a:t>Amphibians</a:t>
            </a:r>
            <a:r>
              <a:rPr lang="cs-CZ" altLang="cs-CZ" sz="2400" dirty="0">
                <a:solidFill>
                  <a:srgbClr val="000000"/>
                </a:solidFill>
              </a:rPr>
              <a:t> </a:t>
            </a:r>
            <a:r>
              <a:rPr lang="cs-CZ" altLang="cs-CZ" sz="1600" dirty="0">
                <a:solidFill>
                  <a:srgbClr val="000000"/>
                </a:solidFill>
              </a:rPr>
              <a:t>– in </a:t>
            </a:r>
            <a:r>
              <a:rPr lang="cs-CZ" altLang="cs-CZ" sz="1600" dirty="0" err="1">
                <a:solidFill>
                  <a:srgbClr val="000000"/>
                </a:solidFill>
              </a:rPr>
              <a:t>Triassic</a:t>
            </a:r>
            <a:r>
              <a:rPr lang="cs-CZ" altLang="cs-CZ" sz="1600" dirty="0">
                <a:solidFill>
                  <a:srgbClr val="000000"/>
                </a:solidFill>
              </a:rPr>
              <a:t> </a:t>
            </a:r>
            <a:r>
              <a:rPr lang="cs-CZ" altLang="cs-CZ" sz="1600" dirty="0" err="1">
                <a:solidFill>
                  <a:srgbClr val="000000"/>
                </a:solidFill>
              </a:rPr>
              <a:t>still</a:t>
            </a:r>
            <a:r>
              <a:rPr lang="cs-CZ" altLang="cs-CZ" sz="1600" dirty="0">
                <a:solidFill>
                  <a:srgbClr val="000000"/>
                </a:solidFill>
              </a:rPr>
              <a:t> </a:t>
            </a:r>
            <a:r>
              <a:rPr lang="cs-CZ" altLang="cs-CZ" sz="1600" dirty="0" err="1">
                <a:solidFill>
                  <a:srgbClr val="000000"/>
                </a:solidFill>
              </a:rPr>
              <a:t>Paleozoic</a:t>
            </a:r>
            <a:r>
              <a:rPr lang="cs-CZ" altLang="cs-CZ" sz="1600" dirty="0">
                <a:solidFill>
                  <a:srgbClr val="000000"/>
                </a:solidFill>
              </a:rPr>
              <a:t> </a:t>
            </a:r>
            <a:r>
              <a:rPr lang="cs-CZ" altLang="cs-CZ" sz="1600" dirty="0" err="1">
                <a:solidFill>
                  <a:srgbClr val="000000"/>
                </a:solidFill>
              </a:rPr>
              <a:t>group</a:t>
            </a:r>
            <a:r>
              <a:rPr lang="cs-CZ" altLang="cs-CZ" sz="1600" dirty="0">
                <a:solidFill>
                  <a:srgbClr val="000000"/>
                </a:solidFill>
              </a:rPr>
              <a:t> </a:t>
            </a:r>
            <a:r>
              <a:rPr lang="cs-CZ" altLang="cs-CZ" sz="1600" b="1" dirty="0" err="1">
                <a:solidFill>
                  <a:srgbClr val="000000"/>
                </a:solidFill>
              </a:rPr>
              <a:t>Temnospondyli</a:t>
            </a:r>
            <a:r>
              <a:rPr lang="cs-CZ" altLang="cs-CZ" sz="1600" dirty="0">
                <a:solidFill>
                  <a:srgbClr val="000000"/>
                </a:solidFill>
              </a:rPr>
              <a:t>, </a:t>
            </a:r>
            <a:r>
              <a:rPr lang="cs-CZ" altLang="cs-CZ" sz="1600" dirty="0" err="1">
                <a:solidFill>
                  <a:srgbClr val="000000"/>
                </a:solidFill>
              </a:rPr>
              <a:t>retreat</a:t>
            </a:r>
            <a:r>
              <a:rPr lang="cs-CZ" altLang="cs-CZ" sz="1600" dirty="0">
                <a:solidFill>
                  <a:srgbClr val="000000"/>
                </a:solidFill>
              </a:rPr>
              <a:t> and end </a:t>
            </a:r>
            <a:r>
              <a:rPr lang="cs-CZ" altLang="cs-CZ" sz="1600" dirty="0" err="1">
                <a:solidFill>
                  <a:srgbClr val="000000"/>
                </a:solidFill>
              </a:rPr>
              <a:t>Triassic</a:t>
            </a:r>
            <a:r>
              <a:rPr lang="cs-CZ" altLang="cs-CZ" sz="1600" dirty="0">
                <a:solidFill>
                  <a:srgbClr val="000000"/>
                </a:solidFill>
              </a:rPr>
              <a:t> </a:t>
            </a:r>
            <a:r>
              <a:rPr lang="cs-CZ" altLang="cs-CZ" sz="1600" dirty="0" err="1">
                <a:solidFill>
                  <a:srgbClr val="000000"/>
                </a:solidFill>
              </a:rPr>
              <a:t>extinction</a:t>
            </a:r>
            <a:r>
              <a:rPr lang="cs-CZ" altLang="cs-CZ" sz="1600" dirty="0">
                <a:solidFill>
                  <a:srgbClr val="000000"/>
                </a:solidFill>
              </a:rPr>
              <a:t>, </a:t>
            </a:r>
          </a:p>
          <a:p>
            <a:pPr eaLnBrk="1" fontAlgn="base" hangingPunct="1">
              <a:spcBef>
                <a:spcPct val="0"/>
              </a:spcBef>
              <a:spcAft>
                <a:spcPct val="0"/>
              </a:spcAft>
              <a:buNone/>
            </a:pPr>
            <a:r>
              <a:rPr lang="cs-CZ" altLang="cs-CZ" sz="1600" dirty="0" err="1">
                <a:solidFill>
                  <a:srgbClr val="000000"/>
                </a:solidFill>
              </a:rPr>
              <a:t>reduced</a:t>
            </a:r>
            <a:r>
              <a:rPr lang="cs-CZ" altLang="cs-CZ" sz="1600" dirty="0">
                <a:solidFill>
                  <a:srgbClr val="000000"/>
                </a:solidFill>
              </a:rPr>
              <a:t> </a:t>
            </a:r>
            <a:r>
              <a:rPr lang="cs-CZ" altLang="cs-CZ" sz="1600" dirty="0" err="1">
                <a:solidFill>
                  <a:srgbClr val="000000"/>
                </a:solidFill>
              </a:rPr>
              <a:t>survival</a:t>
            </a:r>
            <a:r>
              <a:rPr lang="cs-CZ" altLang="cs-CZ" sz="1600" dirty="0">
                <a:solidFill>
                  <a:srgbClr val="000000"/>
                </a:solidFill>
              </a:rPr>
              <a:t> </a:t>
            </a:r>
            <a:r>
              <a:rPr lang="cs-CZ" altLang="cs-CZ" sz="1600" dirty="0" err="1">
                <a:solidFill>
                  <a:srgbClr val="000000"/>
                </a:solidFill>
              </a:rPr>
              <a:t>till</a:t>
            </a:r>
            <a:r>
              <a:rPr lang="cs-CZ" altLang="cs-CZ" sz="1600" dirty="0">
                <a:solidFill>
                  <a:srgbClr val="000000"/>
                </a:solidFill>
              </a:rPr>
              <a:t> </a:t>
            </a:r>
            <a:r>
              <a:rPr lang="cs-CZ" altLang="cs-CZ" sz="1600" dirty="0" err="1">
                <a:solidFill>
                  <a:srgbClr val="000000"/>
                </a:solidFill>
              </a:rPr>
              <a:t>mid</a:t>
            </a:r>
            <a:r>
              <a:rPr lang="cs-CZ" altLang="cs-CZ" sz="1600" dirty="0">
                <a:solidFill>
                  <a:srgbClr val="000000"/>
                </a:solidFill>
              </a:rPr>
              <a:t> </a:t>
            </a:r>
            <a:r>
              <a:rPr lang="cs-CZ" altLang="cs-CZ" sz="1600" dirty="0" err="1">
                <a:solidFill>
                  <a:srgbClr val="000000"/>
                </a:solidFill>
              </a:rPr>
              <a:t>Jurassic</a:t>
            </a:r>
            <a:r>
              <a:rPr lang="cs-CZ" altLang="cs-CZ" sz="1600" dirty="0">
                <a:solidFill>
                  <a:srgbClr val="000000"/>
                </a:solidFill>
              </a:rPr>
              <a:t>.  New </a:t>
            </a:r>
            <a:r>
              <a:rPr lang="cs-CZ" altLang="cs-CZ" sz="1600" b="1" dirty="0" err="1">
                <a:solidFill>
                  <a:srgbClr val="000000"/>
                </a:solidFill>
              </a:rPr>
              <a:t>modern</a:t>
            </a:r>
            <a:r>
              <a:rPr lang="cs-CZ" altLang="cs-CZ" sz="1600" dirty="0">
                <a:solidFill>
                  <a:srgbClr val="000000"/>
                </a:solidFill>
              </a:rPr>
              <a:t> </a:t>
            </a:r>
            <a:r>
              <a:rPr lang="cs-CZ" altLang="cs-CZ" sz="1600" b="1" dirty="0" err="1">
                <a:solidFill>
                  <a:srgbClr val="000000"/>
                </a:solidFill>
              </a:rPr>
              <a:t>groups</a:t>
            </a:r>
            <a:r>
              <a:rPr lang="cs-CZ" altLang="cs-CZ" sz="1600" dirty="0">
                <a:solidFill>
                  <a:srgbClr val="000000"/>
                </a:solidFill>
              </a:rPr>
              <a:t> </a:t>
            </a:r>
            <a:r>
              <a:rPr lang="cs-CZ" altLang="cs-CZ" sz="1600" dirty="0" err="1">
                <a:solidFill>
                  <a:srgbClr val="000000"/>
                </a:solidFill>
              </a:rPr>
              <a:t>appear</a:t>
            </a:r>
            <a:r>
              <a:rPr lang="cs-CZ" altLang="cs-CZ" sz="1600" dirty="0">
                <a:solidFill>
                  <a:srgbClr val="000000"/>
                </a:solidFill>
              </a:rPr>
              <a:t> in </a:t>
            </a:r>
            <a:r>
              <a:rPr lang="cs-CZ" altLang="cs-CZ" sz="1600" b="1" dirty="0" err="1">
                <a:solidFill>
                  <a:srgbClr val="000000"/>
                </a:solidFill>
              </a:rPr>
              <a:t>Triassic</a:t>
            </a:r>
            <a:r>
              <a:rPr lang="cs-CZ" altLang="cs-CZ" sz="1600" dirty="0">
                <a:solidFill>
                  <a:srgbClr val="000000"/>
                </a:solidFill>
              </a:rPr>
              <a:t>. </a:t>
            </a:r>
          </a:p>
          <a:p>
            <a:pPr eaLnBrk="1" fontAlgn="base" hangingPunct="1">
              <a:spcBef>
                <a:spcPct val="0"/>
              </a:spcBef>
              <a:spcAft>
                <a:spcPct val="0"/>
              </a:spcAft>
              <a:buNone/>
            </a:pPr>
            <a:r>
              <a:rPr lang="cs-CZ" altLang="cs-CZ" sz="1600" dirty="0" err="1">
                <a:solidFill>
                  <a:srgbClr val="000000"/>
                </a:solidFill>
              </a:rPr>
              <a:t>First</a:t>
            </a:r>
            <a:r>
              <a:rPr lang="cs-CZ" altLang="cs-CZ" sz="1600" dirty="0">
                <a:solidFill>
                  <a:srgbClr val="000000"/>
                </a:solidFill>
              </a:rPr>
              <a:t> </a:t>
            </a:r>
            <a:r>
              <a:rPr lang="cs-CZ" altLang="cs-CZ" sz="1600" b="1" dirty="0" err="1">
                <a:solidFill>
                  <a:srgbClr val="000000"/>
                </a:solidFill>
              </a:rPr>
              <a:t>frogs</a:t>
            </a:r>
            <a:r>
              <a:rPr lang="cs-CZ" altLang="cs-CZ" sz="1600" dirty="0">
                <a:solidFill>
                  <a:srgbClr val="000000"/>
                </a:solidFill>
              </a:rPr>
              <a:t> </a:t>
            </a:r>
            <a:r>
              <a:rPr lang="cs-CZ" altLang="cs-CZ" sz="1600" dirty="0" smtClean="0">
                <a:solidFill>
                  <a:srgbClr val="000000"/>
                </a:solidFill>
              </a:rPr>
              <a:t>(</a:t>
            </a:r>
            <a:r>
              <a:rPr lang="cs-CZ" altLang="cs-CZ" sz="1600" dirty="0" err="1" smtClean="0">
                <a:solidFill>
                  <a:srgbClr val="000000"/>
                </a:solidFill>
              </a:rPr>
              <a:t>Anura</a:t>
            </a:r>
            <a:r>
              <a:rPr lang="cs-CZ" altLang="cs-CZ" sz="1600" dirty="0" smtClean="0">
                <a:solidFill>
                  <a:srgbClr val="000000"/>
                </a:solidFill>
              </a:rPr>
              <a:t>)– </a:t>
            </a:r>
            <a:r>
              <a:rPr lang="cs-CZ" altLang="cs-CZ" sz="1600" dirty="0" err="1">
                <a:solidFill>
                  <a:srgbClr val="000000"/>
                </a:solidFill>
              </a:rPr>
              <a:t>Triadobatrachus</a:t>
            </a:r>
            <a:r>
              <a:rPr lang="cs-CZ" altLang="cs-CZ" sz="1600" dirty="0">
                <a:solidFill>
                  <a:srgbClr val="000000"/>
                </a:solidFill>
              </a:rPr>
              <a:t> </a:t>
            </a:r>
            <a:r>
              <a:rPr lang="cs-CZ" altLang="cs-CZ" sz="1600" dirty="0" err="1" smtClean="0">
                <a:solidFill>
                  <a:srgbClr val="000000"/>
                </a:solidFill>
              </a:rPr>
              <a:t>massinoti</a:t>
            </a:r>
            <a:r>
              <a:rPr lang="cs-CZ" altLang="cs-CZ" sz="1600" dirty="0" smtClean="0">
                <a:solidFill>
                  <a:srgbClr val="000000"/>
                </a:solidFill>
              </a:rPr>
              <a:t> </a:t>
            </a:r>
            <a:r>
              <a:rPr lang="cs-CZ" altLang="cs-CZ" sz="1600" dirty="0" err="1">
                <a:solidFill>
                  <a:srgbClr val="000000"/>
                </a:solidFill>
              </a:rPr>
              <a:t>Gradual</a:t>
            </a:r>
            <a:r>
              <a:rPr lang="cs-CZ" altLang="cs-CZ" sz="1600" dirty="0">
                <a:solidFill>
                  <a:srgbClr val="000000"/>
                </a:solidFill>
              </a:rPr>
              <a:t> </a:t>
            </a:r>
            <a:r>
              <a:rPr lang="cs-CZ" altLang="cs-CZ" sz="1600" dirty="0" err="1">
                <a:solidFill>
                  <a:srgbClr val="000000"/>
                </a:solidFill>
              </a:rPr>
              <a:t>entry</a:t>
            </a:r>
            <a:r>
              <a:rPr lang="cs-CZ" altLang="cs-CZ" sz="1600" dirty="0">
                <a:solidFill>
                  <a:srgbClr val="000000"/>
                </a:solidFill>
              </a:rPr>
              <a:t> </a:t>
            </a:r>
            <a:r>
              <a:rPr lang="cs-CZ" altLang="cs-CZ" sz="1600" dirty="0" err="1">
                <a:solidFill>
                  <a:srgbClr val="000000"/>
                </a:solidFill>
              </a:rPr>
              <a:t>of</a:t>
            </a:r>
            <a:r>
              <a:rPr lang="cs-CZ" altLang="cs-CZ" sz="1600" dirty="0">
                <a:solidFill>
                  <a:srgbClr val="000000"/>
                </a:solidFill>
              </a:rPr>
              <a:t> </a:t>
            </a:r>
            <a:r>
              <a:rPr lang="cs-CZ" altLang="cs-CZ" sz="1600" b="1" dirty="0" err="1">
                <a:solidFill>
                  <a:srgbClr val="000000"/>
                </a:solidFill>
              </a:rPr>
              <a:t>other</a:t>
            </a:r>
            <a:r>
              <a:rPr lang="cs-CZ" altLang="cs-CZ" sz="1600" b="1" dirty="0">
                <a:solidFill>
                  <a:srgbClr val="000000"/>
                </a:solidFill>
              </a:rPr>
              <a:t> </a:t>
            </a:r>
            <a:r>
              <a:rPr lang="cs-CZ" altLang="cs-CZ" sz="1600" b="1" dirty="0" err="1">
                <a:solidFill>
                  <a:srgbClr val="000000"/>
                </a:solidFill>
              </a:rPr>
              <a:t>modern</a:t>
            </a:r>
            <a:r>
              <a:rPr lang="cs-CZ" altLang="cs-CZ" sz="1600" b="1" dirty="0">
                <a:solidFill>
                  <a:srgbClr val="000000"/>
                </a:solidFill>
              </a:rPr>
              <a:t> </a:t>
            </a:r>
            <a:r>
              <a:rPr lang="cs-CZ" altLang="cs-CZ" sz="1600" b="1" dirty="0" err="1">
                <a:solidFill>
                  <a:srgbClr val="000000"/>
                </a:solidFill>
              </a:rPr>
              <a:t>groups</a:t>
            </a:r>
            <a:r>
              <a:rPr lang="cs-CZ" altLang="cs-CZ" sz="1600" dirty="0">
                <a:solidFill>
                  <a:srgbClr val="000000"/>
                </a:solidFill>
              </a:rPr>
              <a:t> in </a:t>
            </a:r>
            <a:r>
              <a:rPr lang="cs-CZ" altLang="cs-CZ" sz="1600" b="1" dirty="0" err="1">
                <a:solidFill>
                  <a:srgbClr val="000000"/>
                </a:solidFill>
              </a:rPr>
              <a:t>Jurassic</a:t>
            </a:r>
            <a:r>
              <a:rPr lang="cs-CZ" altLang="cs-CZ" sz="1600" dirty="0">
                <a:solidFill>
                  <a:srgbClr val="000000"/>
                </a:solidFill>
              </a:rPr>
              <a:t> and </a:t>
            </a:r>
          </a:p>
          <a:p>
            <a:pPr eaLnBrk="1" fontAlgn="base" hangingPunct="1">
              <a:spcBef>
                <a:spcPct val="0"/>
              </a:spcBef>
              <a:spcAft>
                <a:spcPct val="0"/>
              </a:spcAft>
              <a:buNone/>
            </a:pPr>
            <a:r>
              <a:rPr lang="cs-CZ" altLang="cs-CZ" sz="1600" b="1" dirty="0" err="1">
                <a:solidFill>
                  <a:srgbClr val="000000"/>
                </a:solidFill>
              </a:rPr>
              <a:t>Cretaceous</a:t>
            </a:r>
            <a:r>
              <a:rPr lang="cs-CZ" altLang="cs-CZ" sz="1600" dirty="0" smtClean="0">
                <a:solidFill>
                  <a:srgbClr val="000000"/>
                </a:solidFill>
              </a:rPr>
              <a:t>.</a:t>
            </a:r>
          </a:p>
          <a:p>
            <a:pPr lvl="0" eaLnBrk="1" fontAlgn="base" hangingPunct="1">
              <a:spcBef>
                <a:spcPct val="0"/>
              </a:spcBef>
              <a:spcAft>
                <a:spcPct val="0"/>
              </a:spcAft>
              <a:buNone/>
            </a:pPr>
            <a:r>
              <a:rPr lang="cs-CZ" altLang="cs-CZ" sz="1600" dirty="0" err="1">
                <a:solidFill>
                  <a:srgbClr val="000000"/>
                </a:solidFill>
              </a:rPr>
              <a:t>Furtehr</a:t>
            </a:r>
            <a:r>
              <a:rPr lang="cs-CZ" altLang="cs-CZ" sz="1600" dirty="0">
                <a:solidFill>
                  <a:srgbClr val="000000"/>
                </a:solidFill>
              </a:rPr>
              <a:t> </a:t>
            </a:r>
            <a:r>
              <a:rPr lang="cs-CZ" altLang="cs-CZ" sz="1600" dirty="0" err="1">
                <a:solidFill>
                  <a:srgbClr val="000000"/>
                </a:solidFill>
              </a:rPr>
              <a:t>groups</a:t>
            </a:r>
            <a:r>
              <a:rPr lang="cs-CZ" altLang="cs-CZ" sz="1600" dirty="0">
                <a:solidFill>
                  <a:srgbClr val="000000"/>
                </a:solidFill>
              </a:rPr>
              <a:t> </a:t>
            </a:r>
            <a:r>
              <a:rPr lang="cs-CZ" altLang="cs-CZ" sz="1600" dirty="0" err="1">
                <a:solidFill>
                  <a:srgbClr val="000000"/>
                </a:solidFill>
              </a:rPr>
              <a:t>of</a:t>
            </a:r>
            <a:r>
              <a:rPr lang="cs-CZ" altLang="cs-CZ" sz="1600" dirty="0">
                <a:solidFill>
                  <a:srgbClr val="000000"/>
                </a:solidFill>
              </a:rPr>
              <a:t> </a:t>
            </a:r>
            <a:r>
              <a:rPr lang="cs-CZ" altLang="cs-CZ" sz="1600" dirty="0" err="1">
                <a:solidFill>
                  <a:srgbClr val="000000"/>
                </a:solidFill>
              </a:rPr>
              <a:t>modern</a:t>
            </a:r>
            <a:r>
              <a:rPr lang="cs-CZ" altLang="cs-CZ" sz="1600" dirty="0">
                <a:solidFill>
                  <a:srgbClr val="000000"/>
                </a:solidFill>
              </a:rPr>
              <a:t> </a:t>
            </a:r>
            <a:r>
              <a:rPr lang="cs-CZ" altLang="cs-CZ" sz="1600" dirty="0" err="1">
                <a:solidFill>
                  <a:srgbClr val="000000"/>
                </a:solidFill>
              </a:rPr>
              <a:t>amphibians</a:t>
            </a:r>
            <a:r>
              <a:rPr lang="cs-CZ" altLang="cs-CZ" sz="1600" dirty="0">
                <a:solidFill>
                  <a:srgbClr val="000000"/>
                </a:solidFill>
              </a:rPr>
              <a:t> </a:t>
            </a:r>
            <a:r>
              <a:rPr lang="cs-CZ" altLang="cs-CZ" sz="1600" dirty="0" smtClean="0">
                <a:solidFill>
                  <a:srgbClr val="000000"/>
                </a:solidFill>
              </a:rPr>
              <a:t>–</a:t>
            </a:r>
            <a:r>
              <a:rPr lang="cs-CZ" altLang="cs-CZ" sz="1600" dirty="0" err="1" smtClean="0">
                <a:solidFill>
                  <a:srgbClr val="000000"/>
                </a:solidFill>
              </a:rPr>
              <a:t>Caudata</a:t>
            </a:r>
            <a:r>
              <a:rPr lang="cs-CZ" altLang="cs-CZ" sz="1600" dirty="0" smtClean="0">
                <a:solidFill>
                  <a:srgbClr val="000000"/>
                </a:solidFill>
              </a:rPr>
              <a:t>- </a:t>
            </a:r>
            <a:r>
              <a:rPr lang="cs-CZ" altLang="cs-CZ" sz="1600" dirty="0" err="1" smtClean="0">
                <a:solidFill>
                  <a:srgbClr val="000000"/>
                </a:solidFill>
              </a:rPr>
              <a:t>salamanders</a:t>
            </a:r>
            <a:r>
              <a:rPr lang="cs-CZ" altLang="cs-CZ" sz="1600" dirty="0" smtClean="0">
                <a:solidFill>
                  <a:srgbClr val="000000"/>
                </a:solidFill>
              </a:rPr>
              <a:t> (mloci), </a:t>
            </a:r>
            <a:r>
              <a:rPr lang="cs-CZ" altLang="cs-CZ" sz="1600" dirty="0" err="1">
                <a:solidFill>
                  <a:srgbClr val="000000"/>
                </a:solidFill>
              </a:rPr>
              <a:t>Gymnophiona</a:t>
            </a:r>
            <a:r>
              <a:rPr lang="cs-CZ" altLang="cs-CZ" sz="1600" dirty="0">
                <a:solidFill>
                  <a:srgbClr val="000000"/>
                </a:solidFill>
              </a:rPr>
              <a:t> (</a:t>
            </a:r>
            <a:r>
              <a:rPr lang="cs-CZ" altLang="cs-CZ" sz="1600" dirty="0" err="1">
                <a:solidFill>
                  <a:srgbClr val="000000"/>
                </a:solidFill>
              </a:rPr>
              <a:t>červoři</a:t>
            </a:r>
            <a:r>
              <a:rPr lang="cs-CZ" altLang="cs-CZ" sz="1600" dirty="0">
                <a:solidFill>
                  <a:srgbClr val="000000"/>
                </a:solidFill>
              </a:rPr>
              <a:t>)</a:t>
            </a:r>
          </a:p>
        </p:txBody>
      </p:sp>
      <p:pic>
        <p:nvPicPr>
          <p:cNvPr id="56323" name="Picture 1028" descr="triado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828801"/>
            <a:ext cx="4503738"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2844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4"/>
          <a:stretch>
            <a:fillRect/>
          </a:stretch>
        </p:blipFill>
        <p:spPr>
          <a:xfrm>
            <a:off x="2121031" y="852046"/>
            <a:ext cx="6523495" cy="5414382"/>
          </a:xfrm>
          <a:prstGeom prst="rect">
            <a:avLst/>
          </a:prstGeom>
        </p:spPr>
      </p:pic>
      <p:sp>
        <p:nvSpPr>
          <p:cNvPr id="3" name="Obdélník 2"/>
          <p:cNvSpPr/>
          <p:nvPr/>
        </p:nvSpPr>
        <p:spPr>
          <a:xfrm>
            <a:off x="1800520" y="852046"/>
            <a:ext cx="7013542" cy="19477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 name="TextovéPole 3"/>
          <p:cNvSpPr txBox="1"/>
          <p:nvPr/>
        </p:nvSpPr>
        <p:spPr>
          <a:xfrm>
            <a:off x="2205872" y="2328421"/>
            <a:ext cx="837089" cy="369332"/>
          </a:xfrm>
          <a:prstGeom prst="rect">
            <a:avLst/>
          </a:prstGeom>
          <a:noFill/>
        </p:spPr>
        <p:txBody>
          <a:bodyPr wrap="none" rtlCol="0">
            <a:spAutoFit/>
          </a:bodyPr>
          <a:lstStyle/>
          <a:p>
            <a:r>
              <a:rPr lang="cs-CZ" dirty="0" err="1" smtClean="0"/>
              <a:t>červoři</a:t>
            </a:r>
            <a:endParaRPr lang="cs-CZ" dirty="0"/>
          </a:p>
        </p:txBody>
      </p:sp>
      <p:sp>
        <p:nvSpPr>
          <p:cNvPr id="5" name="TextovéPole 4"/>
          <p:cNvSpPr txBox="1"/>
          <p:nvPr/>
        </p:nvSpPr>
        <p:spPr>
          <a:xfrm>
            <a:off x="5035567" y="2328421"/>
            <a:ext cx="694421" cy="369332"/>
          </a:xfrm>
          <a:prstGeom prst="rect">
            <a:avLst/>
          </a:prstGeom>
          <a:noFill/>
        </p:spPr>
        <p:txBody>
          <a:bodyPr wrap="none" rtlCol="0">
            <a:spAutoFit/>
          </a:bodyPr>
          <a:lstStyle/>
          <a:p>
            <a:r>
              <a:rPr lang="cs-CZ" dirty="0" smtClean="0"/>
              <a:t>mloci</a:t>
            </a:r>
            <a:endParaRPr lang="cs-CZ" dirty="0"/>
          </a:p>
        </p:txBody>
      </p:sp>
      <p:sp>
        <p:nvSpPr>
          <p:cNvPr id="6" name="TextovéPole 5"/>
          <p:cNvSpPr txBox="1"/>
          <p:nvPr/>
        </p:nvSpPr>
        <p:spPr>
          <a:xfrm>
            <a:off x="7315200" y="2430429"/>
            <a:ext cx="607667" cy="369332"/>
          </a:xfrm>
          <a:prstGeom prst="rect">
            <a:avLst/>
          </a:prstGeom>
          <a:noFill/>
        </p:spPr>
        <p:txBody>
          <a:bodyPr wrap="none" rtlCol="0">
            <a:spAutoFit/>
          </a:bodyPr>
          <a:lstStyle/>
          <a:p>
            <a:r>
              <a:rPr lang="cs-CZ" dirty="0" smtClean="0"/>
              <a:t>žáby</a:t>
            </a:r>
            <a:endParaRPr lang="cs-CZ" dirty="0"/>
          </a:p>
        </p:txBody>
      </p:sp>
      <p:pic>
        <p:nvPicPr>
          <p:cNvPr id="7" name="Zvu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8175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7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
      <a:dk1>
        <a:srgbClr val="000000"/>
      </a:dk1>
      <a:lt1>
        <a:srgbClr val="FFFFFF"/>
      </a:lt1>
      <a:dk2>
        <a:srgbClr val="000000"/>
      </a:dk2>
      <a:lt2>
        <a:srgbClr val="808080"/>
      </a:lt2>
      <a:accent1>
        <a:srgbClr val="FFCC66"/>
      </a:accent1>
      <a:accent2>
        <a:srgbClr val="000000"/>
      </a:accent2>
      <a:accent3>
        <a:srgbClr val="FFFFFF"/>
      </a:accent3>
      <a:accent4>
        <a:srgbClr val="000000"/>
      </a:accent4>
      <a:accent5>
        <a:srgbClr val="FFE2B8"/>
      </a:accent5>
      <a:accent6>
        <a:srgbClr val="000000"/>
      </a:accent6>
      <a:hlink>
        <a:srgbClr val="000000"/>
      </a:hlink>
      <a:folHlink>
        <a:srgbClr val="C0C0C0"/>
      </a:folHlink>
    </a:clrScheme>
    <a:fontScheme name="Default Design">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419</TotalTime>
  <Words>1261</Words>
  <Application>Microsoft Office PowerPoint</Application>
  <PresentationFormat>Širokoúhlá obrazovka</PresentationFormat>
  <Paragraphs>146</Paragraphs>
  <Slides>47</Slides>
  <Notes>5</Notes>
  <HiddenSlides>0</HiddenSlides>
  <MMClips>39</MMClips>
  <ScaleCrop>false</ScaleCrop>
  <HeadingPairs>
    <vt:vector size="8" baseType="variant">
      <vt:variant>
        <vt:lpstr>Použitá písma</vt:lpstr>
      </vt:variant>
      <vt:variant>
        <vt:i4>6</vt:i4>
      </vt:variant>
      <vt:variant>
        <vt:lpstr>Motiv</vt:lpstr>
      </vt:variant>
      <vt:variant>
        <vt:i4>22</vt:i4>
      </vt:variant>
      <vt:variant>
        <vt:lpstr>Vložené servery OLE</vt:lpstr>
      </vt:variant>
      <vt:variant>
        <vt:i4>1</vt:i4>
      </vt:variant>
      <vt:variant>
        <vt:lpstr>Nadpisy snímků</vt:lpstr>
      </vt:variant>
      <vt:variant>
        <vt:i4>47</vt:i4>
      </vt:variant>
    </vt:vector>
  </HeadingPairs>
  <TitlesOfParts>
    <vt:vector size="76" baseType="lpstr">
      <vt:lpstr>Arial</vt:lpstr>
      <vt:lpstr>Arial</vt:lpstr>
      <vt:lpstr>Calibri</vt:lpstr>
      <vt:lpstr>Calibri Light</vt:lpstr>
      <vt:lpstr>Comic Sans MS</vt:lpstr>
      <vt:lpstr>Times New Roman</vt:lpstr>
      <vt:lpstr>Motiv Office</vt:lpstr>
      <vt:lpstr>Default Design</vt:lpstr>
      <vt:lpstr>1_Default Design</vt:lpstr>
      <vt:lpstr>2_Default Design</vt:lpstr>
      <vt:lpstr>3_Default Design</vt:lpstr>
      <vt:lpstr>4_Default Design</vt:lpstr>
      <vt:lpstr>5_Default Design</vt:lpstr>
      <vt:lpstr>6_Default Design</vt:lpstr>
      <vt:lpstr>8_Default Design</vt:lpstr>
      <vt:lpstr>9_Default Design</vt:lpstr>
      <vt:lpstr>10_Default Design</vt:lpstr>
      <vt:lpstr>11_Default Design</vt:lpstr>
      <vt:lpstr>12_Default Design</vt:lpstr>
      <vt:lpstr>13_Default Design</vt:lpstr>
      <vt:lpstr>15_Default Design</vt:lpstr>
      <vt:lpstr>16_Default Design</vt:lpstr>
      <vt:lpstr>17_Default Design</vt:lpstr>
      <vt:lpstr>18_Default Design</vt:lpstr>
      <vt:lpstr>19_Default Design</vt:lpstr>
      <vt:lpstr>7_Default Design</vt:lpstr>
      <vt:lpstr>14_Default Design</vt:lpstr>
      <vt:lpstr>20_Default Design</vt:lpstr>
      <vt:lpstr>Fotografie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Reptiles and Birds</vt:lpstr>
      <vt:lpstr>Prezentace aplikace PowerPoint</vt:lpstr>
      <vt:lpstr>Prezentace aplikace PowerPoint</vt:lpstr>
      <vt:lpstr>Prezentace aplikace PowerPoint</vt:lpstr>
      <vt:lpstr>Prezentace aplikace PowerPoint</vt:lpstr>
      <vt:lpstr>Prezentace aplikace PowerPoint</vt:lpstr>
      <vt:lpstr>Euryapsid Marine reptiles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Monotremata</vt:lpstr>
      <vt:lpstr>Marsupials</vt:lpstr>
      <vt:lpstr>Characteristics of Placentals</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Uživatel systému Windows</dc:creator>
  <cp:lastModifiedBy>Uživatel systému Windows</cp:lastModifiedBy>
  <cp:revision>58</cp:revision>
  <dcterms:created xsi:type="dcterms:W3CDTF">2018-11-01T19:18:20Z</dcterms:created>
  <dcterms:modified xsi:type="dcterms:W3CDTF">2020-10-25T09:59:25Z</dcterms:modified>
</cp:coreProperties>
</file>