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669" r:id="rId2"/>
    <p:sldMasterId id="2147487291" r:id="rId3"/>
    <p:sldMasterId id="2147487315" r:id="rId4"/>
    <p:sldMasterId id="2147487354" r:id="rId5"/>
  </p:sldMasterIdLst>
  <p:notesMasterIdLst>
    <p:notesMasterId r:id="rId61"/>
  </p:notesMasterIdLst>
  <p:sldIdLst>
    <p:sldId id="298" r:id="rId6"/>
    <p:sldId id="445" r:id="rId7"/>
    <p:sldId id="459" r:id="rId8"/>
    <p:sldId id="289" r:id="rId9"/>
    <p:sldId id="290" r:id="rId10"/>
    <p:sldId id="395" r:id="rId11"/>
    <p:sldId id="391" r:id="rId12"/>
    <p:sldId id="291" r:id="rId13"/>
    <p:sldId id="509" r:id="rId14"/>
    <p:sldId id="492" r:id="rId15"/>
    <p:sldId id="516" r:id="rId16"/>
    <p:sldId id="521" r:id="rId17"/>
    <p:sldId id="287" r:id="rId18"/>
    <p:sldId id="280" r:id="rId19"/>
    <p:sldId id="472" r:id="rId20"/>
    <p:sldId id="514" r:id="rId21"/>
    <p:sldId id="515" r:id="rId22"/>
    <p:sldId id="471" r:id="rId23"/>
    <p:sldId id="519" r:id="rId24"/>
    <p:sldId id="542" r:id="rId25"/>
    <p:sldId id="539" r:id="rId26"/>
    <p:sldId id="541" r:id="rId27"/>
    <p:sldId id="543" r:id="rId28"/>
    <p:sldId id="544" r:id="rId29"/>
    <p:sldId id="535" r:id="rId30"/>
    <p:sldId id="553" r:id="rId31"/>
    <p:sldId id="546" r:id="rId32"/>
    <p:sldId id="554" r:id="rId33"/>
    <p:sldId id="547" r:id="rId34"/>
    <p:sldId id="493" r:id="rId35"/>
    <p:sldId id="549" r:id="rId36"/>
    <p:sldId id="494" r:id="rId37"/>
    <p:sldId id="529" r:id="rId38"/>
    <p:sldId id="527" r:id="rId39"/>
    <p:sldId id="477" r:id="rId40"/>
    <p:sldId id="555" r:id="rId41"/>
    <p:sldId id="526" r:id="rId42"/>
    <p:sldId id="556" r:id="rId43"/>
    <p:sldId id="522" r:id="rId44"/>
    <p:sldId id="567" r:id="rId45"/>
    <p:sldId id="568" r:id="rId46"/>
    <p:sldId id="561" r:id="rId47"/>
    <p:sldId id="566" r:id="rId48"/>
    <p:sldId id="560" r:id="rId49"/>
    <p:sldId id="557" r:id="rId50"/>
    <p:sldId id="564" r:id="rId51"/>
    <p:sldId id="569" r:id="rId52"/>
    <p:sldId id="300" r:id="rId53"/>
    <p:sldId id="589" r:id="rId54"/>
    <p:sldId id="571" r:id="rId55"/>
    <p:sldId id="588" r:id="rId56"/>
    <p:sldId id="587" r:id="rId57"/>
    <p:sldId id="586" r:id="rId58"/>
    <p:sldId id="579" r:id="rId59"/>
    <p:sldId id="577" r:id="rId6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živatel systému Windows" initials="Us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CC00"/>
    <a:srgbClr val="FF66FF"/>
    <a:srgbClr val="CC9900"/>
    <a:srgbClr val="66FFFF"/>
    <a:srgbClr val="FF00FF"/>
    <a:srgbClr val="99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79" autoAdjust="0"/>
  </p:normalViewPr>
  <p:slideViewPr>
    <p:cSldViewPr>
      <p:cViewPr varScale="1">
        <p:scale>
          <a:sx n="76" d="100"/>
          <a:sy n="76" d="100"/>
        </p:scale>
        <p:origin x="144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2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8B8F6F2-F2C8-4AA4-8306-0C4B3CD557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5500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1710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CB62914-1039-4A01-A133-4F6EB9CE51F7}" type="slidenum">
              <a:rPr lang="cs-CZ" altLang="cs-CZ" smtClean="0"/>
              <a:pPr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9934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4373C6-4AC0-45BB-A4FD-4D73250C7843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cs-CZ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7313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21E1-191F-4EAA-B4CB-3ADAF02DD3D2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cs-CZ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8358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0E17-6D57-4DA9-8128-B7C35CC8E7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724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510E-561D-420E-8D56-EE34F03713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470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3A90-8D5D-406B-8E5E-324C2722D6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4813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3F536-B5E7-4DF8-A239-28C1BA704D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8935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D3A5-9BAB-4F15-AA75-5887C930F3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1697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55F22-49D7-4764-BA10-08FBAF340E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723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AFD9726-5814-4FD3-AD09-DEC2D2CAF37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60310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EBFE5E0-3DE1-4EF7-8D06-03AA51B32D7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4170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078A35A-78C7-4C8F-AA60-29CF4F9B123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6721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CA5ECB-4546-4700-A712-E4921C43EF2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25263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231FC5D-3D56-4458-AA25-A5FCF10B090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5359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A31BD-C6E8-48BE-B354-7B17815A33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942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569DDAC-ECF8-4ACA-AB46-C95C6CEC605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63420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28D912D-58B4-451C-894F-2AD563944ED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30391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2485DB9-8310-4512-BD4B-1332631F7D8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34499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53E4659-2493-4D02-874F-8B142AC0031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3215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18EA5FB-8F91-49CE-8C47-13EFBF2261F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05043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7B61C44-7002-42D6-8AFC-16721BDC142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13467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D26C90E-6227-4FE1-B946-DF45DC0C6AE3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C6A0246-FFC1-4592-BE0A-12BD9768B1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1025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7AE68D-6350-490B-9DBF-BBC47310399D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44CEAF-65B9-4F0D-9466-CA85BA1F75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2707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2828644-82C3-46E8-8A21-C6E300A33391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643221-7EE1-48E6-A6A5-3849BF7BC5B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8874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844FABE-C5C2-46D5-8169-30E9BC50B642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A3AAD1-F28B-45BC-82FA-E4103B4EAE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25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5DF8-EBCF-40B1-8A11-BA7B91CA11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5043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4659FA-3691-4225-9966-07D0E1A6041D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1CD1E2-8BB5-4AD5-AC8F-F4BF85EF83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9138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34643D8-EDA7-4745-9B15-98489CE28276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B2CE17C-91FD-487E-8553-6C6D3E97C1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8040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E61070B-C1F0-48C3-94C9-6FCBC2A8CDA0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117967-6C67-4FBF-B779-A9E5ED226EE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178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15D0C8C-858F-43B6-A2AB-FA6C9FA58B51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26ABABA-CA7B-4023-A56E-8785382904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293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A7BBB6E-F175-49FA-ACA2-EBF8B5CD129D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BBA3DE9-448F-4621-B2B0-CFC8B23CF8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7202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F60649-C940-48F4-B0D2-B3142139DD6E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BE74BC-7CB8-4D87-8F04-F93F003BE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0964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5928408-DF8B-4664-BD50-F50FA9AF0C2D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3725234-5B9B-4FFD-86F8-4A7ACA04A3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7628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06218-A04A-4299-B41D-67F561BBE7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188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2E541-24FA-4155-B380-4745BFF1EE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9186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23304-F246-4779-AEF7-20F5743846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150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56EE2-E4C2-470A-8BFA-7DB2DA273E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171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781E1-B13E-43C9-B907-41172ACB13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8676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93524-720F-4177-B310-3294573AD0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4487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C9631-BED4-4FC0-96A4-0E10371387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083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DBA0B-23B9-4C65-ABCC-B1D8D79542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6643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E5FCA-85E5-4AA2-98D4-70CD7E99CC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193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EBA72-9A0B-4836-9A79-CDF1FD7E5B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9614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3B611-0BE1-407B-B0AC-BC369434D2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9741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C9987-5D73-4E37-882E-1CCA1AF11C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1232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A9204-EC02-43C2-998F-D1FD840515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021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93C95-4B4C-4F30-9AF6-B59D0D0554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125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6BB77-1EB9-4E5E-93E3-21DF14BC68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4933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60CE7-6604-45DB-A3AB-D1503CCB447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5388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26B10C-CBE4-43B6-9E86-265C4C2DA4A0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34E3DF-4235-4BB5-975E-81ABD0F00B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8563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AE2310E-1B96-46A9-B834-0EBD9EC3DD1F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F58FB02-480D-4656-BAE7-64AE24A745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0302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D524183-5B63-45B3-8865-1A68B288EE36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85C7444-2EA5-4D40-BF38-127B508A6A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5735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7B37CE-4722-4D52-9384-D5F99219AFA9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54D867-80E5-4B72-84BE-60B375BA7E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3775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7FBE71-0D53-4B7F-B65E-D30D6C05BF3A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CF8987-DE2F-4B5C-8970-7A1AC638A3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88098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64D4C3D-7F76-47E1-94DC-011854CB1DBE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07C6C86-B405-41AE-BEAA-E7641308DD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3828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39FEA15-9DE9-41EE-8538-F28565D55082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18F5E83-CFFF-4D64-A2B8-E5EE699043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0849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F0234B-330C-45D0-84B4-19C05FAAC9A8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64F6EB-ACA0-4708-9DF6-D32F01D89D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2845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B59AB21-A1E7-4D65-BD40-893B2E260BCD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5B15C9-676E-4DF6-B3D8-B4D0D789A3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894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3D91C-9073-4045-806D-7A607ECD2B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4927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E73881-DA3C-4FCE-8DA5-7ED11E5708EC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918277B-2656-4D7C-BE8F-8986654C78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4410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4811B67-A6B0-4955-952E-763172C3881A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06058FB-CD5F-4BE7-B1DC-15C7C97150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056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B7E94-CDD0-4CB2-8958-052A3B58E6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753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1E600-7A73-45DC-92B2-D9217D73D2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789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E0307-ABEA-4202-BD93-14C5C9578D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79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D30D711A-12A5-43F0-8011-A03A37D543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93" r:id="rId1"/>
    <p:sldLayoutId id="2147490394" r:id="rId2"/>
    <p:sldLayoutId id="2147490395" r:id="rId3"/>
    <p:sldLayoutId id="2147490396" r:id="rId4"/>
    <p:sldLayoutId id="2147490397" r:id="rId5"/>
    <p:sldLayoutId id="2147490398" r:id="rId6"/>
    <p:sldLayoutId id="2147490399" r:id="rId7"/>
    <p:sldLayoutId id="2147490400" r:id="rId8"/>
    <p:sldLayoutId id="2147490401" r:id="rId9"/>
    <p:sldLayoutId id="2147490402" r:id="rId10"/>
    <p:sldLayoutId id="2147490403" r:id="rId11"/>
    <p:sldLayoutId id="2147490404" r:id="rId12"/>
    <p:sldLayoutId id="2147490405" r:id="rId13"/>
    <p:sldLayoutId id="214749040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E0950B-4C98-41F4-9937-BCE1563D9EE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12" r:id="rId1"/>
    <p:sldLayoutId id="2147490513" r:id="rId2"/>
    <p:sldLayoutId id="2147490514" r:id="rId3"/>
    <p:sldLayoutId id="2147490515" r:id="rId4"/>
    <p:sldLayoutId id="2147490516" r:id="rId5"/>
    <p:sldLayoutId id="2147490517" r:id="rId6"/>
    <p:sldLayoutId id="2147490518" r:id="rId7"/>
    <p:sldLayoutId id="2147490519" r:id="rId8"/>
    <p:sldLayoutId id="2147490520" r:id="rId9"/>
    <p:sldLayoutId id="2147490521" r:id="rId10"/>
    <p:sldLayoutId id="214749052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126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75DC64C-DE7F-4BA6-ACD5-AC0ADBB9F2FB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FE3CC9-2398-47EA-B998-444F4ED440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45" r:id="rId1"/>
    <p:sldLayoutId id="2147490546" r:id="rId2"/>
    <p:sldLayoutId id="2147490547" r:id="rId3"/>
    <p:sldLayoutId id="2147490548" r:id="rId4"/>
    <p:sldLayoutId id="2147490549" r:id="rId5"/>
    <p:sldLayoutId id="2147490550" r:id="rId6"/>
    <p:sldLayoutId id="2147490551" r:id="rId7"/>
    <p:sldLayoutId id="2147490552" r:id="rId8"/>
    <p:sldLayoutId id="2147490553" r:id="rId9"/>
    <p:sldLayoutId id="2147490554" r:id="rId10"/>
    <p:sldLayoutId id="21474905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127A2FC-2489-4D69-AD27-46316DBF2F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07" r:id="rId1"/>
    <p:sldLayoutId id="2147490408" r:id="rId2"/>
    <p:sldLayoutId id="2147490409" r:id="rId3"/>
    <p:sldLayoutId id="2147490410" r:id="rId4"/>
    <p:sldLayoutId id="2147490411" r:id="rId5"/>
    <p:sldLayoutId id="2147490412" r:id="rId6"/>
    <p:sldLayoutId id="2147490413" r:id="rId7"/>
    <p:sldLayoutId id="2147490414" r:id="rId8"/>
    <p:sldLayoutId id="2147490415" r:id="rId9"/>
    <p:sldLayoutId id="2147490416" r:id="rId10"/>
    <p:sldLayoutId id="2147490417" r:id="rId11"/>
    <p:sldLayoutId id="2147490418" r:id="rId12"/>
    <p:sldLayoutId id="2147490419" r:id="rId13"/>
    <p:sldLayoutId id="21474904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433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37DD66A-6815-41AD-BDEF-8B65BD7992A6}" type="datetimeFigureOut">
              <a:rPr lang="cs-CZ"/>
              <a:pPr>
                <a:defRPr/>
              </a:pPr>
              <a:t>03.12.2020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72E9945-B0EA-4801-82F7-A120CC98F4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67" r:id="rId1"/>
    <p:sldLayoutId id="2147490568" r:id="rId2"/>
    <p:sldLayoutId id="2147490569" r:id="rId3"/>
    <p:sldLayoutId id="2147490570" r:id="rId4"/>
    <p:sldLayoutId id="2147490571" r:id="rId5"/>
    <p:sldLayoutId id="2147490572" r:id="rId6"/>
    <p:sldLayoutId id="2147490573" r:id="rId7"/>
    <p:sldLayoutId id="2147490574" r:id="rId8"/>
    <p:sldLayoutId id="2147490575" r:id="rId9"/>
    <p:sldLayoutId id="2147490576" r:id="rId10"/>
    <p:sldLayoutId id="21474905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1.png"/><Relationship Id="rId2" Type="http://schemas.microsoft.com/office/2007/relationships/media" Target="../media/media1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hyperlink" Target="https://www.google.cz/url?sa=i&amp;rct=j&amp;q=&amp;esrc=s&amp;source=images&amp;cd=&amp;cad=rja&amp;uact=8&amp;ved=0ahUKEwjK5-Pp_bfQAhUEzRQKHfh5ACMQjRwIBw&amp;url=https://www.youtube.com/watch?v%3DfJZy_BCKrIU&amp;psig=AFQjCNF_vPI94AQShENwr69_zMVPJQ7CVg&amp;ust=1479753582408437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hyperlink" Target="http://memoirs.gsapubs.org/content/200/553/F2.expansion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hyperlink" Target="http://www.google.cz/url?sa=i&amp;rct=j&amp;q=&amp;esrc=s&amp;source=images&amp;cd=&amp;cad=rja&amp;uact=8&amp;ved=0ahUKEwiJr66tqtHQAhWElCwKHVdDCgkQjRwIBw&amp;url=http://gsabulletin.gsapubs.org/content/118/1-2/171/F7.expansion.html&amp;psig=AFQjCNFG4g_aOzQA7KgMGLyN_soTOUj9KA&amp;ust=148062439069703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hyperlink" Target="http://www.google.cz/url?sa=i&amp;rct=j&amp;q=&amp;esrc=s&amp;source=images&amp;cd=&amp;cad=rja&amp;uact=8&amp;ved=0ahUKEwjr5LCh_bfQAhVFaRQKHT6rDScQjRwIBw&amp;url=http://www.slideshare.net/laurenadams718/geology-lecture-12&amp;psig=AFQjCNFsq6O95SRturtqBokJ7LGYj7-K_Q&amp;ust=1479753060649959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4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z/url?sa=i&amp;rct=j&amp;q=&amp;esrc=s&amp;source=images&amp;cd=&amp;cad=rja&amp;uact=8&amp;ved=0ahUKEwjr5LCh_bfQAhVFaRQKHT6rDScQjRwIBw&amp;url=http://www.slideshare.net/laurenadams718/geology-lecture-12&amp;psig=AFQjCNFsq6O95SRturtqBokJ7LGYj7-K_Q&amp;ust=1479753060649959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2438400" y="609600"/>
            <a:ext cx="3695700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Fanerozoické mobilní zóny</a:t>
            </a: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467545" y="1728697"/>
            <a:ext cx="7056784" cy="707886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chemeClr val="accent2"/>
                </a:solidFill>
              </a:rPr>
              <a:t>Apalačskou mobilní zónu a na ní navazující pásmo </a:t>
            </a:r>
            <a:r>
              <a:rPr lang="cs-CZ" altLang="cs-CZ" sz="2000" b="1" dirty="0" err="1" smtClean="0">
                <a:solidFill>
                  <a:schemeClr val="accent2"/>
                </a:solidFill>
              </a:rPr>
              <a:t>Quatchita-Marathon</a:t>
            </a:r>
            <a:r>
              <a:rPr lang="cs-CZ" altLang="cs-CZ" sz="2000" b="1" dirty="0" smtClean="0">
                <a:solidFill>
                  <a:schemeClr val="accent2"/>
                </a:solidFill>
              </a:rPr>
              <a:t> </a:t>
            </a:r>
            <a:endParaRPr lang="cs-CZ" altLang="cs-CZ" sz="2000" b="1" dirty="0">
              <a:solidFill>
                <a:schemeClr val="accent2"/>
              </a:solidFill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501247" y="2821701"/>
            <a:ext cx="2968625" cy="4064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FF"/>
                </a:solidFill>
              </a:rPr>
              <a:t>Kordilerská</a:t>
            </a:r>
            <a:r>
              <a:rPr lang="cs-CZ" altLang="cs-CZ" sz="2000" b="1" dirty="0">
                <a:solidFill>
                  <a:srgbClr val="FF00FF"/>
                </a:solidFill>
              </a:rPr>
              <a:t> mobilní zóna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496176" y="3657599"/>
            <a:ext cx="3941763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C3300"/>
                </a:solidFill>
              </a:rPr>
              <a:t>Franklinsko-inuitská mobilní zóna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7123113" cy="400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0000"/>
                </a:solidFill>
              </a:rPr>
              <a:t>Laurentia</a:t>
            </a:r>
            <a:r>
              <a:rPr lang="cs-CZ" altLang="cs-CZ" sz="1400" dirty="0">
                <a:solidFill>
                  <a:srgbClr val="000000"/>
                </a:solidFill>
              </a:rPr>
              <a:t> – </a:t>
            </a:r>
            <a:r>
              <a:rPr lang="cs-CZ" altLang="cs-CZ" sz="1600" b="1" dirty="0" err="1">
                <a:solidFill>
                  <a:srgbClr val="000000"/>
                </a:solidFill>
              </a:rPr>
              <a:t>Humber</a:t>
            </a:r>
            <a:r>
              <a:rPr lang="cs-CZ" altLang="cs-CZ" sz="1600" b="1" dirty="0">
                <a:solidFill>
                  <a:srgbClr val="000000"/>
                </a:solidFill>
              </a:rPr>
              <a:t>, more to </a:t>
            </a:r>
            <a:r>
              <a:rPr lang="cs-CZ" altLang="cs-CZ" sz="1600" b="1" dirty="0" err="1">
                <a:solidFill>
                  <a:srgbClr val="000000"/>
                </a:solidFill>
              </a:rPr>
              <a:t>the</a:t>
            </a:r>
            <a:r>
              <a:rPr lang="cs-CZ" altLang="cs-CZ" sz="1600" b="1" dirty="0">
                <a:solidFill>
                  <a:srgbClr val="000000"/>
                </a:solidFill>
              </a:rPr>
              <a:t> </a:t>
            </a:r>
            <a:r>
              <a:rPr lang="cs-CZ" altLang="cs-CZ" sz="1600" b="1" dirty="0" err="1">
                <a:solidFill>
                  <a:srgbClr val="000000"/>
                </a:solidFill>
              </a:rPr>
              <a:t>south</a:t>
            </a:r>
            <a:r>
              <a:rPr lang="cs-CZ" altLang="cs-CZ" sz="1600" b="1" dirty="0">
                <a:solidFill>
                  <a:srgbClr val="000000"/>
                </a:solidFill>
              </a:rPr>
              <a:t> </a:t>
            </a:r>
            <a:r>
              <a:rPr lang="cs-CZ" altLang="cs-CZ" sz="1600" b="1" dirty="0" err="1">
                <a:solidFill>
                  <a:srgbClr val="000000"/>
                </a:solidFill>
              </a:rPr>
              <a:t>Valley</a:t>
            </a:r>
            <a:r>
              <a:rPr lang="cs-CZ" altLang="cs-CZ" sz="1600" b="1" dirty="0">
                <a:solidFill>
                  <a:srgbClr val="000000"/>
                </a:solidFill>
              </a:rPr>
              <a:t> and </a:t>
            </a:r>
            <a:r>
              <a:rPr lang="cs-CZ" altLang="cs-CZ" sz="1600" b="1" dirty="0" err="1">
                <a:solidFill>
                  <a:srgbClr val="000000"/>
                </a:solidFill>
              </a:rPr>
              <a:t>Ridge</a:t>
            </a:r>
            <a:r>
              <a:rPr lang="cs-CZ" altLang="cs-CZ" sz="1600" b="1" dirty="0">
                <a:solidFill>
                  <a:srgbClr val="000000"/>
                </a:solidFill>
              </a:rPr>
              <a:t>, Blue-</a:t>
            </a:r>
            <a:r>
              <a:rPr lang="cs-CZ" altLang="cs-CZ" sz="1600" b="1" dirty="0" err="1">
                <a:solidFill>
                  <a:srgbClr val="000000"/>
                </a:solidFill>
              </a:rPr>
              <a:t>Ridge</a:t>
            </a:r>
            <a:r>
              <a:rPr lang="cs-CZ" altLang="cs-CZ" sz="1600" b="1" dirty="0">
                <a:solidFill>
                  <a:srgbClr val="000000"/>
                </a:solidFill>
              </a:rPr>
              <a:t> </a:t>
            </a:r>
            <a:r>
              <a:rPr lang="cs-CZ" altLang="cs-CZ" sz="1600" b="1" dirty="0" err="1">
                <a:solidFill>
                  <a:srgbClr val="000000"/>
                </a:solidFill>
              </a:rPr>
              <a:t>teranes</a:t>
            </a:r>
            <a:endParaRPr lang="cs-CZ" altLang="cs-CZ" sz="1600" b="1" dirty="0">
              <a:solidFill>
                <a:srgbClr val="000000"/>
              </a:solidFill>
            </a:endParaRP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762000" y="838200"/>
            <a:ext cx="8202488" cy="36009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Centrální zóna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terány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a III, složitá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akreční melanž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teránů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různé 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povahy </a:t>
            </a:r>
            <a:r>
              <a:rPr lang="cs-CZ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situvaných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oceánu </a:t>
            </a:r>
            <a:r>
              <a:rPr lang="cs-CZ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Iapetus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při jeho okrajích.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ontinentálních fragmenty, vulkanické oblouky, oceánické sedimenty.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podstatě se dají rozlišit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terány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vznikaly při okraji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Laurentie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terány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vznikaly při okraji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perigondwany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severní části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Apalačí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pří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laurentském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okraji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Humberu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je zejména 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zóna Notre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Dame, vznikající na fragmentu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Humberu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Při okraji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perigondwanského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teránu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Gander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to zóna </a:t>
            </a:r>
            <a:r>
              <a:rPr lang="cs-CZ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Exploits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tvořená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vulkanickými 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oblouky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oceanické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kontinentální povahy (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Popelogan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fragment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Ganderu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horninami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zaobloukové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pánve.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jižní části </a:t>
            </a:r>
            <a:r>
              <a:rPr lang="cs-CZ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Apalačí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to </a:t>
            </a:r>
            <a:r>
              <a:rPr lang="cs-CZ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superterán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Carolina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752014" y="5517232"/>
            <a:ext cx="7425879" cy="40011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0000"/>
                </a:solidFill>
              </a:rPr>
              <a:t>Gondwanské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</a:rPr>
              <a:t>terány</a:t>
            </a:r>
            <a:r>
              <a:rPr lang="cs-CZ" altLang="cs-CZ" sz="1400" dirty="0">
                <a:solidFill>
                  <a:srgbClr val="000000"/>
                </a:solidFill>
              </a:rPr>
              <a:t> – </a:t>
            </a:r>
            <a:r>
              <a:rPr lang="cs-CZ" altLang="cs-CZ" sz="1400" dirty="0" err="1" smtClean="0">
                <a:solidFill>
                  <a:srgbClr val="000000"/>
                </a:solidFill>
              </a:rPr>
              <a:t>terány</a:t>
            </a:r>
            <a:r>
              <a:rPr lang="cs-CZ" altLang="cs-CZ" sz="1400" dirty="0" smtClean="0">
                <a:solidFill>
                  <a:srgbClr val="000000"/>
                </a:solidFill>
              </a:rPr>
              <a:t> IV a V -</a:t>
            </a:r>
            <a:r>
              <a:rPr lang="cs-CZ" altLang="cs-CZ" sz="1400" b="1" dirty="0" err="1" smtClean="0">
                <a:solidFill>
                  <a:srgbClr val="000000"/>
                </a:solidFill>
              </a:rPr>
              <a:t>Avalonia</a:t>
            </a:r>
            <a:r>
              <a:rPr lang="cs-CZ" altLang="cs-CZ" sz="1400" b="1" dirty="0">
                <a:solidFill>
                  <a:srgbClr val="000000"/>
                </a:solidFill>
              </a:rPr>
              <a:t>,  </a:t>
            </a:r>
            <a:r>
              <a:rPr lang="cs-CZ" altLang="cs-CZ" sz="1400" b="1" dirty="0" err="1">
                <a:solidFill>
                  <a:srgbClr val="000000"/>
                </a:solidFill>
              </a:rPr>
              <a:t>Gander</a:t>
            </a:r>
            <a:r>
              <a:rPr lang="cs-CZ" altLang="cs-CZ" sz="1400" b="1" dirty="0">
                <a:solidFill>
                  <a:srgbClr val="000000"/>
                </a:solidFill>
              </a:rPr>
              <a:t>, </a:t>
            </a:r>
            <a:r>
              <a:rPr lang="cs-CZ" altLang="cs-CZ" sz="1400" b="1" dirty="0" err="1">
                <a:solidFill>
                  <a:srgbClr val="000000"/>
                </a:solidFill>
              </a:rPr>
              <a:t>Meguma</a:t>
            </a:r>
            <a:r>
              <a:rPr lang="cs-CZ" altLang="cs-CZ" sz="1400" b="1" dirty="0">
                <a:solidFill>
                  <a:srgbClr val="000000"/>
                </a:solidFill>
              </a:rPr>
              <a:t>, </a:t>
            </a:r>
            <a:r>
              <a:rPr lang="cs-CZ" altLang="cs-CZ" sz="1400" b="1" dirty="0" smtClean="0">
                <a:solidFill>
                  <a:srgbClr val="000000"/>
                </a:solidFill>
              </a:rPr>
              <a:t>kolize s </a:t>
            </a:r>
            <a:r>
              <a:rPr lang="cs-CZ" altLang="cs-CZ" sz="1400" b="1" dirty="0" err="1" smtClean="0">
                <a:solidFill>
                  <a:srgbClr val="000000"/>
                </a:solidFill>
              </a:rPr>
              <a:t>Gondwanou</a:t>
            </a:r>
            <a:endParaRPr lang="cs-CZ" altLang="cs-CZ" sz="1400" b="1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66425"/>
            <a:ext cx="8322976" cy="49907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6808" y="5157192"/>
            <a:ext cx="8604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Fig</a:t>
            </a:r>
            <a:r>
              <a:rPr lang="cs-CZ" dirty="0"/>
              <a:t>. 1. </a:t>
            </a:r>
            <a:r>
              <a:rPr lang="cs-CZ" dirty="0" err="1"/>
              <a:t>Tectonicmap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Appalachian-Variscan-Caledonian</a:t>
            </a:r>
            <a:r>
              <a:rPr lang="cs-CZ" dirty="0"/>
              <a:t> </a:t>
            </a:r>
            <a:r>
              <a:rPr lang="cs-CZ" dirty="0" err="1"/>
              <a:t>orogen</a:t>
            </a:r>
            <a:r>
              <a:rPr lang="cs-CZ" dirty="0"/>
              <a:t>. </a:t>
            </a:r>
            <a:r>
              <a:rPr lang="cs-CZ" dirty="0" err="1"/>
              <a:t>Tectonicmap</a:t>
            </a:r>
            <a:r>
              <a:rPr lang="cs-CZ" dirty="0"/>
              <a:t> </a:t>
            </a:r>
            <a:r>
              <a:rPr lang="cs-CZ" dirty="0" err="1"/>
              <a:t>showing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Appalachian</a:t>
            </a:r>
            <a:r>
              <a:rPr lang="cs-CZ" dirty="0"/>
              <a:t>, </a:t>
            </a:r>
            <a:r>
              <a:rPr lang="cs-CZ" dirty="0" err="1"/>
              <a:t>Variscan</a:t>
            </a:r>
            <a:r>
              <a:rPr lang="cs-CZ" dirty="0"/>
              <a:t> and </a:t>
            </a:r>
            <a:r>
              <a:rPr lang="cs-CZ" dirty="0" err="1"/>
              <a:t>Caledonian</a:t>
            </a:r>
            <a:r>
              <a:rPr lang="cs-CZ" dirty="0"/>
              <a:t> </a:t>
            </a:r>
            <a:r>
              <a:rPr lang="cs-CZ" dirty="0" err="1"/>
              <a:t>belts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Paleozoic</a:t>
            </a:r>
            <a:r>
              <a:rPr lang="cs-CZ" dirty="0"/>
              <a:t>.</a:t>
            </a:r>
          </a:p>
          <a:p>
            <a:r>
              <a:rPr lang="cs-CZ" dirty="0" err="1"/>
              <a:t>Shown</a:t>
            </a:r>
            <a:r>
              <a:rPr lang="cs-CZ" dirty="0"/>
              <a:t> are </a:t>
            </a:r>
            <a:r>
              <a:rPr lang="cs-CZ" dirty="0" err="1"/>
              <a:t>themajor</a:t>
            </a:r>
            <a:r>
              <a:rPr lang="cs-CZ" dirty="0"/>
              <a:t> </a:t>
            </a:r>
            <a:r>
              <a:rPr lang="cs-CZ" dirty="0" err="1"/>
              <a:t>cratonic</a:t>
            </a:r>
            <a:r>
              <a:rPr lang="cs-CZ" dirty="0"/>
              <a:t> </a:t>
            </a:r>
            <a:r>
              <a:rPr lang="cs-CZ" dirty="0" err="1"/>
              <a:t>andmicrocontinental</a:t>
            </a:r>
            <a:r>
              <a:rPr lang="cs-CZ" dirty="0"/>
              <a:t> </a:t>
            </a:r>
            <a:r>
              <a:rPr lang="cs-CZ" dirty="0" err="1"/>
              <a:t>components</a:t>
            </a:r>
            <a:r>
              <a:rPr lang="cs-CZ" dirty="0"/>
              <a:t> </a:t>
            </a:r>
            <a:r>
              <a:rPr lang="cs-CZ" dirty="0" err="1"/>
              <a:t>within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orogenic</a:t>
            </a:r>
            <a:r>
              <a:rPr lang="cs-CZ" dirty="0"/>
              <a:t> </a:t>
            </a:r>
            <a:r>
              <a:rPr lang="cs-CZ" dirty="0" err="1"/>
              <a:t>belts</a:t>
            </a:r>
            <a:r>
              <a:rPr lang="cs-CZ" dirty="0"/>
              <a:t> </a:t>
            </a:r>
            <a:r>
              <a:rPr lang="cs-CZ" dirty="0" err="1"/>
              <a:t>including</a:t>
            </a:r>
            <a:r>
              <a:rPr lang="cs-CZ" dirty="0"/>
              <a:t> </a:t>
            </a:r>
            <a:r>
              <a:rPr lang="cs-CZ" dirty="0" err="1"/>
              <a:t>Iberia</a:t>
            </a:r>
            <a:r>
              <a:rPr lang="cs-CZ" dirty="0"/>
              <a:t> (IB), </a:t>
            </a:r>
            <a:r>
              <a:rPr lang="cs-CZ" dirty="0" err="1"/>
              <a:t>Amorican</a:t>
            </a:r>
            <a:r>
              <a:rPr lang="cs-CZ" dirty="0"/>
              <a:t> </a:t>
            </a:r>
            <a:r>
              <a:rPr lang="cs-CZ" dirty="0" err="1"/>
              <a:t>Massif</a:t>
            </a:r>
            <a:r>
              <a:rPr lang="cs-CZ" dirty="0"/>
              <a:t> (AM), </a:t>
            </a:r>
            <a:r>
              <a:rPr lang="cs-CZ" dirty="0" err="1"/>
              <a:t>Massif</a:t>
            </a:r>
            <a:r>
              <a:rPr lang="cs-CZ" dirty="0"/>
              <a:t> </a:t>
            </a:r>
            <a:r>
              <a:rPr lang="cs-CZ" dirty="0" err="1"/>
              <a:t>Centrale</a:t>
            </a:r>
            <a:r>
              <a:rPr lang="cs-CZ" dirty="0"/>
              <a:t> (MC), Bohemian </a:t>
            </a:r>
            <a:r>
              <a:rPr lang="cs-CZ" dirty="0" err="1"/>
              <a:t>Massif</a:t>
            </a:r>
            <a:r>
              <a:rPr lang="cs-CZ" dirty="0"/>
              <a:t> (BO) and</a:t>
            </a:r>
          </a:p>
          <a:p>
            <a:r>
              <a:rPr lang="cs-CZ" dirty="0" err="1"/>
              <a:t>theWest</a:t>
            </a:r>
            <a:r>
              <a:rPr lang="cs-CZ" dirty="0"/>
              <a:t> </a:t>
            </a:r>
            <a:r>
              <a:rPr lang="cs-CZ" dirty="0" err="1"/>
              <a:t>African</a:t>
            </a:r>
            <a:r>
              <a:rPr lang="cs-CZ" dirty="0"/>
              <a:t> </a:t>
            </a:r>
            <a:r>
              <a:rPr lang="cs-CZ" dirty="0" err="1"/>
              <a:t>Craton</a:t>
            </a:r>
            <a:r>
              <a:rPr lang="cs-CZ" dirty="0"/>
              <a:t> (WAC).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represents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approximate</a:t>
            </a:r>
            <a:r>
              <a:rPr lang="cs-CZ" dirty="0"/>
              <a:t> </a:t>
            </a:r>
            <a:r>
              <a:rPr lang="cs-CZ" dirty="0" err="1"/>
              <a:t>configuration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Pangea </a:t>
            </a:r>
            <a:r>
              <a:rPr lang="cs-CZ" dirty="0" err="1"/>
              <a:t>following</a:t>
            </a:r>
            <a:r>
              <a:rPr lang="cs-CZ" dirty="0"/>
              <a:t> </a:t>
            </a:r>
            <a:r>
              <a:rPr lang="cs-CZ" dirty="0" err="1"/>
              <a:t>late</a:t>
            </a:r>
            <a:r>
              <a:rPr lang="cs-CZ" dirty="0"/>
              <a:t> </a:t>
            </a:r>
            <a:r>
              <a:rPr lang="cs-CZ" dirty="0" err="1"/>
              <a:t>Paleozoic</a:t>
            </a:r>
            <a:r>
              <a:rPr lang="cs-CZ" dirty="0"/>
              <a:t> </a:t>
            </a:r>
            <a:r>
              <a:rPr lang="cs-CZ" dirty="0" err="1"/>
              <a:t>convergence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Laurentia</a:t>
            </a:r>
            <a:r>
              <a:rPr lang="cs-CZ" dirty="0"/>
              <a:t> and </a:t>
            </a:r>
            <a:r>
              <a:rPr lang="cs-CZ" dirty="0" err="1"/>
              <a:t>Gondwana</a:t>
            </a:r>
            <a:r>
              <a:rPr lang="cs-CZ" dirty="0"/>
              <a:t>.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figure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modified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Hibbard</a:t>
            </a:r>
            <a:r>
              <a:rPr lang="cs-CZ" dirty="0"/>
              <a:t> et al. (2007), </a:t>
            </a:r>
            <a:r>
              <a:rPr lang="cs-CZ" dirty="0" err="1"/>
              <a:t>Barreiro</a:t>
            </a:r>
            <a:r>
              <a:rPr lang="cs-CZ" dirty="0"/>
              <a:t> et al. (2007), </a:t>
            </a:r>
            <a:r>
              <a:rPr lang="cs-CZ" dirty="0" err="1"/>
              <a:t>Keppie</a:t>
            </a:r>
            <a:r>
              <a:rPr lang="cs-CZ" dirty="0"/>
              <a:t> et al. (2008) and </a:t>
            </a:r>
            <a:r>
              <a:rPr lang="cs-CZ" dirty="0" err="1"/>
              <a:t>Pollock</a:t>
            </a:r>
            <a:r>
              <a:rPr lang="cs-CZ" dirty="0"/>
              <a:t> et al. (2011).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3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15816" y="1916832"/>
            <a:ext cx="300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Severní </a:t>
            </a:r>
            <a:r>
              <a:rPr lang="cs-CZ" sz="3200" b="1" dirty="0" err="1" smtClean="0"/>
              <a:t>Apalače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6285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400050" y="247650"/>
            <a:ext cx="8382000" cy="184665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Terán</a:t>
            </a:r>
            <a:r>
              <a:rPr lang="cs-CZ" altLang="cs-CZ" sz="1200" b="1" dirty="0" err="1">
                <a:latin typeface="Arial" panose="020B0604020202020204" pitchFamily="34" charset="0"/>
              </a:rPr>
              <a:t>y</a:t>
            </a:r>
            <a:r>
              <a:rPr lang="cs-CZ" altLang="cs-CZ" sz="1200" b="1" dirty="0">
                <a:latin typeface="Arial" panose="020B0604020202020204" pitchFamily="34" charset="0"/>
              </a:rPr>
              <a:t> skupiny 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je tvořen sedimenty nejvyššího proterozoika a spodního paleozoika a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svrchnoproterozoickým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krystalinikem. Reprezentuje  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fragmenty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Laurentie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terány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původně situované  blízko jejího kontinentálního okraje.</a:t>
            </a:r>
            <a:endParaRPr lang="cs-CZ" altLang="cs-CZ" sz="1000" dirty="0"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Terán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Humber</a:t>
            </a:r>
            <a:endParaRPr lang="cs-CZ" altLang="cs-CZ" sz="1000" dirty="0"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Tektonicky mobilizovaný okraj </a:t>
            </a:r>
            <a:r>
              <a:rPr lang="cs-CZ" alt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Laurentie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Tento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terán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zahrnuje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miogeosynklinálu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situovanou na laurentinském pasivním kontinentálním okraji a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takonské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alochtony. Táhne se od SZ Newfoundlandu do zóny 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Valley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cs-CZ" altLang="cs-CZ" sz="1200" b="1" dirty="0">
                <a:latin typeface="Arial" panose="020B0604020202020204" pitchFamily="34" charset="0"/>
              </a:rPr>
              <a:t>nd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Ridge</a:t>
            </a:r>
            <a:r>
              <a:rPr lang="cs-CZ" altLang="cs-CZ" sz="1200" b="1" dirty="0">
                <a:latin typeface="Arial" panose="020B0604020202020204" pitchFamily="34" charset="0"/>
              </a:rPr>
              <a:t> a Blue </a:t>
            </a:r>
            <a:r>
              <a:rPr lang="cs-CZ" altLang="cs-CZ" sz="1200" b="1" dirty="0" err="1">
                <a:latin typeface="Arial" panose="020B0604020202020204" pitchFamily="34" charset="0"/>
              </a:rPr>
              <a:t>Ridge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na jihu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Basement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se skládá z 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grenvilských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rul (1,0Ma) na kterých spočívají klastické a karbonátové  riftové 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 kambria až spodního ordoviku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852936"/>
            <a:ext cx="5944115" cy="393835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4"/>
          <p:cNvSpPr>
            <a:spLocks noChangeArrowheads="1"/>
          </p:cNvSpPr>
          <p:nvPr/>
        </p:nvSpPr>
        <p:spPr bwMode="auto">
          <a:xfrm>
            <a:off x="251520" y="188640"/>
            <a:ext cx="8534400" cy="120032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Terány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II  a III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reprezentuje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vulkanické ostrovní 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oblouky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jedná se o 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ofiolity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přidruženou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  <a:r>
              <a:rPr lang="cs-CZ" altLang="cs-CZ" sz="1200" b="1" dirty="0">
                <a:latin typeface="Arial" panose="020B0604020202020204" pitchFamily="34" charset="0"/>
              </a:rPr>
              <a:t>akreční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melánž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Zahrnuje </a:t>
            </a:r>
            <a:r>
              <a:rPr lang="cs-CZ" alt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perihumberskou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zónu </a:t>
            </a:r>
            <a:r>
              <a:rPr lang="cs-CZ" altLang="cs-CZ" sz="1200" b="1" dirty="0">
                <a:latin typeface="Arial" panose="020B0604020202020204" pitchFamily="34" charset="0"/>
              </a:rPr>
              <a:t>Notre </a:t>
            </a:r>
            <a:r>
              <a:rPr lang="cs-CZ" altLang="cs-CZ" sz="1200" b="1" dirty="0" smtClean="0">
                <a:latin typeface="Arial" panose="020B0604020202020204" pitchFamily="34" charset="0"/>
              </a:rPr>
              <a:t>Dame a </a:t>
            </a:r>
            <a:r>
              <a:rPr lang="cs-CZ" altLang="cs-CZ" sz="1200" b="1" dirty="0" err="1" smtClean="0">
                <a:latin typeface="Arial" panose="020B0604020202020204" pitchFamily="34" charset="0"/>
              </a:rPr>
              <a:t>periganderskou</a:t>
            </a:r>
            <a:r>
              <a:rPr lang="cs-CZ" altLang="cs-CZ" sz="1200" b="1" dirty="0" smtClean="0">
                <a:latin typeface="Arial" panose="020B0604020202020204" pitchFamily="34" charset="0"/>
              </a:rPr>
              <a:t> zónu </a:t>
            </a:r>
            <a:r>
              <a:rPr lang="cs-CZ" altLang="cs-CZ" sz="1200" b="1" dirty="0" err="1" smtClean="0">
                <a:latin typeface="Arial" panose="020B0604020202020204" pitchFamily="34" charset="0"/>
              </a:rPr>
              <a:t>Exploits</a:t>
            </a:r>
            <a:r>
              <a:rPr lang="cs-CZ" altLang="cs-CZ" sz="1200" dirty="0" smtClean="0">
                <a:latin typeface="Arial" panose="020B0604020202020204" pitchFamily="34" charset="0"/>
              </a:rPr>
              <a:t>. 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Seismické údaje </a:t>
            </a:r>
            <a:r>
              <a:rPr lang="cs-CZ" altLang="cs-CZ" sz="1200" dirty="0" smtClean="0">
                <a:latin typeface="Arial" panose="020B0604020202020204" pitchFamily="34" charset="0"/>
              </a:rPr>
              <a:t>u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kazují, že </a:t>
            </a:r>
            <a:r>
              <a:rPr lang="cs-CZ" alt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terány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Notre Dame, zóna </a:t>
            </a:r>
            <a:r>
              <a:rPr lang="cs-CZ" alt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Exploits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Gander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jsou alochtonní nad spodní kontinentální kůrou a že </a:t>
            </a:r>
            <a:r>
              <a:rPr lang="cs-CZ" alt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seveoamerický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okraj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pokračuje 70 km pod </a:t>
            </a:r>
            <a:r>
              <a:rPr lang="cs-CZ" alt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terán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Tyto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terány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představují jenom velmi hrubé rozdělení, protože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každý z nich se skládá ze značného počtu fragmentů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(nebo dílčích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teránů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?) různého původu. Obsahují mnoho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ofiolitů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oblouků odvozených z 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Iapetu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deformovaných během kolize kontinentálních okrajů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Laurentie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Avalonie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556792"/>
            <a:ext cx="5832648" cy="5181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3356"/>
            <a:ext cx="4104456" cy="312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1" name="TextovéPole 1"/>
          <p:cNvSpPr txBox="1">
            <a:spLocks noChangeArrowheads="1"/>
          </p:cNvSpPr>
          <p:nvPr/>
        </p:nvSpPr>
        <p:spPr bwMode="auto">
          <a:xfrm>
            <a:off x="506434" y="6398419"/>
            <a:ext cx="4171950" cy="46196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Vznik komplexu Bay of Island</a:t>
            </a:r>
          </a:p>
        </p:txBody>
      </p:sp>
      <p:sp>
        <p:nvSpPr>
          <p:cNvPr id="181252" name="Obdélník 1"/>
          <p:cNvSpPr>
            <a:spLocks noChangeArrowheads="1"/>
          </p:cNvSpPr>
          <p:nvPr/>
        </p:nvSpPr>
        <p:spPr bwMode="auto">
          <a:xfrm>
            <a:off x="506434" y="865578"/>
            <a:ext cx="7416800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Takonská</a:t>
            </a:r>
            <a:r>
              <a:rPr lang="cs-CZ" altLang="cs-CZ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orogeneze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Takonská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orogeneze zahrnuje tektonické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období svrchní kambrium – svrchní ordovik. V první fázi se od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teránu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Humber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odděli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terán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Dashwood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Takonská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orogeneze potom souvisela s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uzavíranímokrajového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oceánu a s kolizí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teránu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Dashwood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teránem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Humber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kontinentální okraj jsou obdukovány 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 typy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teránů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Fleur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Supergroup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metapelity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meetapsamity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interpretované jako sedimenty kontinentálního svahu na </a:t>
            </a:r>
            <a:r>
              <a:rPr lang="cs-CZ" altLang="cs-CZ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jv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 karbonátové 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sedimentace 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ofiolity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velké alochtony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obsahující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ofiolity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jako jsou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 </a:t>
            </a:r>
            <a:r>
              <a:rPr lang="cs-CZ" altLang="cs-CZ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cs-CZ" altLang="cs-CZ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altLang="cs-CZ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Baie</a:t>
            </a:r>
            <a:r>
              <a:rPr lang="cs-CZ" altLang="cs-CZ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Verte </a:t>
            </a:r>
            <a:r>
              <a:rPr lang="cs-CZ" altLang="cs-CZ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který byly obdukovány 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 </a:t>
            </a:r>
            <a:r>
              <a:rPr lang="cs-CZ" altLang="cs-CZ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llanvirnu</a:t>
            </a:r>
            <a:r>
              <a:rPr lang="cs-CZ" alt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453799"/>
              </p:ext>
            </p:extLst>
          </p:nvPr>
        </p:nvGraphicFramePr>
        <p:xfrm>
          <a:off x="4499992" y="2924944"/>
          <a:ext cx="4644008" cy="334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91" name="Fotografie" r:id="rId6" imgW="6020640" imgH="4334480" progId="MSPhotoEd.3">
                  <p:embed/>
                </p:oleObj>
              </mc:Choice>
              <mc:Fallback>
                <p:oleObj name="Fotografie" r:id="rId6" imgW="6020640" imgH="4334480" progId="MSPhotoEd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2924944"/>
                        <a:ext cx="4644008" cy="33429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25742" y="169037"/>
            <a:ext cx="282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Notre Dame </a:t>
            </a:r>
            <a:r>
              <a:rPr lang="cs-CZ" sz="2800" b="1" dirty="0" err="1" smtClean="0"/>
              <a:t>zone</a:t>
            </a:r>
            <a:endParaRPr lang="cs-CZ" sz="2800" b="1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83"/>
    </mc:Choice>
    <mc:Fallback xmlns="">
      <p:transition spd="slow" advTm="5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Schematic tectonic evolution of the closure of the Taconic sea-way and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566"/>
            <a:ext cx="7272808" cy="60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300192" y="5805264"/>
            <a:ext cx="2559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BVOT – </a:t>
            </a:r>
            <a:r>
              <a:rPr lang="cs-CZ" dirty="0" err="1" smtClean="0"/>
              <a:t>Baie</a:t>
            </a:r>
            <a:r>
              <a:rPr lang="cs-CZ" dirty="0" smtClean="0"/>
              <a:t> Verte </a:t>
            </a:r>
            <a:r>
              <a:rPr lang="cs-CZ" dirty="0" err="1"/>
              <a:t>oceanic</a:t>
            </a:r>
            <a:r>
              <a:rPr lang="cs-CZ" dirty="0"/>
              <a:t> </a:t>
            </a:r>
            <a:r>
              <a:rPr lang="cs-CZ" dirty="0" err="1"/>
              <a:t>tract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2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591685"/>
            <a:ext cx="9001000" cy="587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Schematic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tectonic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closure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Taconic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sea-way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Notre Dame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arc-Laurentia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490 and 456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 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Initiation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eastdirected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Taconic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sea-way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ca. 490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led to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suprasubduction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spreading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boninitic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ophiolites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Verte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(BVOT) and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Notre Dame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(489-476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BVOT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became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basement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forearc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attached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Notre Dame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continental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fragments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Snooks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deposited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BVOT (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Skulski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2010). These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a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(2013),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illustrated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progressive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hyperextension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Humber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margin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exhumation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lithospheric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continental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mantle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onto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seafloor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subsequent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spreading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led to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Taconic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sea-way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isolation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Dashwoods.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Taconic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Entrance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escape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former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allochthons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Rattling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Brook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allochthon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oceanic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crust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Birchy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hyperextended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Humber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margin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Laurentia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progressively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widening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channel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hanging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channel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partially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obducted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BVOT.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Progressive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steepening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down-going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Humber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margin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slab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magmatism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locally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migrate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onto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BVOT,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476-467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Snooks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west-directed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Dashwoods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suprasubduction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Annieopsquotch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ophiolite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(AOB, van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Staal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2007). 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steepening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down-going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slab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fullscale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Dashwoods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Humber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margin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BVOT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onto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margin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escape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Rattling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Brook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allochthon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Birchy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closure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argon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mica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Magmatism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influx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asthenosphere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slab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break-off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took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place in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Dashwoods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locally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obducted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BVOT.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Westdirected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subduction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Dashwoods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formed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Annieopsquotch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accretionary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(AAT). 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7632774" cy="62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5" name="TextovéPole 1"/>
          <p:cNvSpPr txBox="1">
            <a:spLocks noChangeArrowheads="1"/>
          </p:cNvSpPr>
          <p:nvPr/>
        </p:nvSpPr>
        <p:spPr bwMode="auto">
          <a:xfrm>
            <a:off x="755650" y="6524625"/>
            <a:ext cx="1887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/>
              <a:t>Bay</a:t>
            </a:r>
            <a:r>
              <a:rPr lang="cs-CZ" altLang="cs-CZ" sz="1400" dirty="0"/>
              <a:t> </a:t>
            </a:r>
            <a:r>
              <a:rPr lang="cs-CZ" altLang="cs-CZ" sz="1400" dirty="0" smtClean="0"/>
              <a:t>od </a:t>
            </a:r>
            <a:r>
              <a:rPr lang="cs-CZ" altLang="cs-CZ" sz="1400" dirty="0"/>
              <a:t>Island </a:t>
            </a:r>
            <a:r>
              <a:rPr lang="cs-CZ" altLang="cs-CZ" sz="1400" dirty="0" err="1"/>
              <a:t>Complex</a:t>
            </a:r>
            <a:endParaRPr lang="cs-CZ" altLang="cs-CZ" sz="1400" dirty="0"/>
          </a:p>
        </p:txBody>
      </p:sp>
      <p:sp>
        <p:nvSpPr>
          <p:cNvPr id="3" name="Šipka nahoru 2"/>
          <p:cNvSpPr/>
          <p:nvPr/>
        </p:nvSpPr>
        <p:spPr>
          <a:xfrm>
            <a:off x="1709654" y="5663186"/>
            <a:ext cx="484187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87824" y="27835"/>
            <a:ext cx="3171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err="1" smtClean="0"/>
              <a:t>Exploits</a:t>
            </a:r>
            <a:r>
              <a:rPr lang="cs-CZ" sz="3200" dirty="0" smtClean="0"/>
              <a:t> </a:t>
            </a:r>
            <a:r>
              <a:rPr lang="cs-CZ" sz="3200" dirty="0" err="1"/>
              <a:t>Subzone</a:t>
            </a:r>
            <a:r>
              <a:rPr lang="cs-CZ" sz="3200" dirty="0"/>
              <a:t>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661828"/>
            <a:ext cx="5040560" cy="411808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504" y="612610"/>
            <a:ext cx="8928992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/>
              <a:t>Zóna</a:t>
            </a:r>
            <a:r>
              <a:rPr lang="cs-CZ" sz="1600" dirty="0"/>
              <a:t> </a:t>
            </a:r>
            <a:r>
              <a:rPr lang="cs-CZ" sz="1600" b="1" dirty="0" err="1"/>
              <a:t>Exploits</a:t>
            </a:r>
            <a:r>
              <a:rPr lang="cs-CZ" sz="1600" dirty="0"/>
              <a:t> je tvoří spolu s </a:t>
            </a:r>
            <a:r>
              <a:rPr lang="cs-CZ" sz="1600" dirty="0" err="1"/>
              <a:t>teránem</a:t>
            </a:r>
            <a:r>
              <a:rPr lang="cs-CZ" sz="1600" dirty="0"/>
              <a:t> </a:t>
            </a:r>
            <a:r>
              <a:rPr lang="cs-CZ" sz="1600" b="1" dirty="0" err="1"/>
              <a:t>Gander</a:t>
            </a:r>
            <a:r>
              <a:rPr lang="cs-CZ" sz="1600" dirty="0"/>
              <a:t> </a:t>
            </a:r>
            <a:r>
              <a:rPr lang="cs-CZ" sz="1600" b="1" dirty="0" err="1"/>
              <a:t>Ganderii</a:t>
            </a:r>
            <a:r>
              <a:rPr lang="cs-CZ" sz="1600" dirty="0"/>
              <a:t>. </a:t>
            </a:r>
            <a:r>
              <a:rPr lang="cs-CZ" sz="1600" dirty="0" err="1" smtClean="0"/>
              <a:t>Terán</a:t>
            </a:r>
            <a:r>
              <a:rPr lang="cs-CZ" sz="1600" dirty="0" smtClean="0"/>
              <a:t> </a:t>
            </a:r>
            <a:r>
              <a:rPr lang="cs-CZ" sz="1600" b="1" dirty="0" err="1" smtClean="0"/>
              <a:t>Gander</a:t>
            </a:r>
            <a:r>
              <a:rPr lang="cs-CZ" sz="1600" dirty="0" smtClean="0"/>
              <a:t> se oddělil od </a:t>
            </a:r>
            <a:r>
              <a:rPr lang="cs-CZ" sz="1600" dirty="0" err="1" smtClean="0"/>
              <a:t>Gondwany</a:t>
            </a:r>
            <a:r>
              <a:rPr lang="cs-CZ" sz="1600" dirty="0" smtClean="0"/>
              <a:t> na konci proterozoika. Zahrnuje </a:t>
            </a:r>
            <a:r>
              <a:rPr lang="cs-CZ" sz="1600" dirty="0"/>
              <a:t>v</a:t>
            </a:r>
            <a:r>
              <a:rPr lang="cs-CZ" sz="1600" b="1" dirty="0"/>
              <a:t>ulkanické oblouky a </a:t>
            </a:r>
            <a:r>
              <a:rPr lang="cs-CZ" sz="1600" b="1" dirty="0" err="1"/>
              <a:t>zaobloukové</a:t>
            </a:r>
            <a:r>
              <a:rPr lang="cs-CZ" sz="1600" b="1" dirty="0"/>
              <a:t> pánve</a:t>
            </a:r>
            <a:r>
              <a:rPr lang="cs-CZ" sz="1600" dirty="0"/>
              <a:t>, které vznikaly v </a:t>
            </a:r>
            <a:r>
              <a:rPr lang="cs-CZ" sz="1600" b="1" dirty="0"/>
              <a:t>důsledku</a:t>
            </a:r>
            <a:r>
              <a:rPr lang="cs-CZ" sz="1600" dirty="0"/>
              <a:t> </a:t>
            </a:r>
            <a:r>
              <a:rPr lang="cs-CZ" sz="1600" b="1" dirty="0" err="1"/>
              <a:t>subdukce</a:t>
            </a:r>
            <a:r>
              <a:rPr lang="cs-CZ" sz="1600" b="1" dirty="0"/>
              <a:t> pod okraj </a:t>
            </a:r>
            <a:r>
              <a:rPr lang="cs-CZ" sz="1600" b="1" dirty="0" err="1"/>
              <a:t>teránu</a:t>
            </a:r>
            <a:r>
              <a:rPr lang="cs-CZ" sz="1600" b="1" dirty="0"/>
              <a:t> </a:t>
            </a:r>
            <a:r>
              <a:rPr lang="cs-CZ" sz="1600" b="1" dirty="0" err="1" smtClean="0"/>
              <a:t>Gander</a:t>
            </a:r>
            <a:r>
              <a:rPr lang="cs-CZ" sz="1600" b="1" dirty="0"/>
              <a:t>.</a:t>
            </a:r>
            <a:r>
              <a:rPr lang="cs-CZ" sz="1600" dirty="0" smtClean="0"/>
              <a:t> </a:t>
            </a:r>
            <a:r>
              <a:rPr lang="cs-CZ" sz="1600" dirty="0" err="1"/>
              <a:t>Riftimg</a:t>
            </a:r>
            <a:r>
              <a:rPr lang="cs-CZ" sz="1600" dirty="0"/>
              <a:t> nejprve oddělil </a:t>
            </a:r>
            <a:r>
              <a:rPr lang="cs-CZ" sz="1600" dirty="0" smtClean="0"/>
              <a:t>okraj </a:t>
            </a:r>
            <a:r>
              <a:rPr lang="cs-CZ" sz="1600" dirty="0" err="1"/>
              <a:t>Ganderu</a:t>
            </a:r>
            <a:r>
              <a:rPr lang="cs-CZ" sz="1600" dirty="0"/>
              <a:t> a vytvořil mezi odděleným vulkanickým obloukem </a:t>
            </a:r>
            <a:r>
              <a:rPr lang="cs-CZ" sz="1600" b="1" dirty="0" err="1"/>
              <a:t>Penobscot</a:t>
            </a:r>
            <a:r>
              <a:rPr lang="cs-CZ" sz="1600" dirty="0"/>
              <a:t>  </a:t>
            </a:r>
            <a:r>
              <a:rPr lang="cs-CZ" sz="1600" dirty="0" err="1"/>
              <a:t>zaobloukovou</a:t>
            </a:r>
            <a:r>
              <a:rPr lang="cs-CZ" sz="1600" dirty="0"/>
              <a:t> pánev (~515–485 </a:t>
            </a:r>
            <a:r>
              <a:rPr lang="cs-CZ" sz="1600" dirty="0" err="1"/>
              <a:t>Ma</a:t>
            </a:r>
            <a:r>
              <a:rPr lang="cs-CZ" sz="1600" dirty="0"/>
              <a:t>), která byla uzavřena po </a:t>
            </a:r>
            <a:r>
              <a:rPr lang="cs-CZ" sz="1600" b="1" dirty="0" err="1"/>
              <a:t>penobscotské</a:t>
            </a:r>
            <a:r>
              <a:rPr lang="cs-CZ" sz="1600" dirty="0"/>
              <a:t> </a:t>
            </a:r>
            <a:r>
              <a:rPr lang="cs-CZ" sz="1600" b="1" dirty="0"/>
              <a:t>orogenezi</a:t>
            </a:r>
            <a:r>
              <a:rPr lang="cs-CZ" sz="1600" dirty="0"/>
              <a:t> na počátku ordoviku~485 </a:t>
            </a:r>
            <a:r>
              <a:rPr lang="cs-CZ" sz="1600" dirty="0" err="1"/>
              <a:t>Ma</a:t>
            </a:r>
            <a:r>
              <a:rPr lang="cs-CZ" sz="1600" dirty="0"/>
              <a:t> . Další </a:t>
            </a:r>
            <a:r>
              <a:rPr lang="cs-CZ" sz="1600" dirty="0" err="1"/>
              <a:t>subdukce</a:t>
            </a:r>
            <a:r>
              <a:rPr lang="cs-CZ" sz="1600" dirty="0"/>
              <a:t> potom na okraji </a:t>
            </a:r>
            <a:r>
              <a:rPr lang="cs-CZ" sz="1600" dirty="0" err="1"/>
              <a:t>Ganderu</a:t>
            </a:r>
            <a:r>
              <a:rPr lang="cs-CZ" sz="1600" dirty="0"/>
              <a:t> vytvořila ostrovní oblouk </a:t>
            </a:r>
            <a:r>
              <a:rPr lang="cs-CZ" sz="1600" b="1" dirty="0" err="1"/>
              <a:t>Popelogan</a:t>
            </a:r>
            <a:r>
              <a:rPr lang="cs-CZ" sz="1600" b="1" dirty="0"/>
              <a:t>-Victoria</a:t>
            </a:r>
            <a:r>
              <a:rPr lang="cs-CZ" sz="1600" dirty="0"/>
              <a:t> a za ním </a:t>
            </a:r>
            <a:r>
              <a:rPr lang="cs-CZ" sz="1600" dirty="0" err="1"/>
              <a:t>zaobloukovou</a:t>
            </a:r>
            <a:r>
              <a:rPr lang="cs-CZ" sz="1600" dirty="0"/>
              <a:t> pánev~478 and 450 </a:t>
            </a:r>
            <a:r>
              <a:rPr lang="cs-CZ" sz="1600" dirty="0" err="1"/>
              <a:t>Ma</a:t>
            </a:r>
            <a:r>
              <a:rPr lang="cs-CZ" sz="1600" dirty="0"/>
              <a:t>. K uzavření </a:t>
            </a:r>
            <a:r>
              <a:rPr lang="cs-CZ" sz="1600" dirty="0" err="1"/>
              <a:t>zaobloukové</a:t>
            </a:r>
            <a:r>
              <a:rPr lang="cs-CZ" sz="1600" dirty="0"/>
              <a:t> </a:t>
            </a:r>
            <a:r>
              <a:rPr lang="cs-CZ" sz="1600" dirty="0" smtClean="0"/>
              <a:t>pánve i oceánu </a:t>
            </a:r>
            <a:r>
              <a:rPr lang="cs-CZ" sz="1600" b="1" dirty="0" err="1" smtClean="0"/>
              <a:t>Iapetus</a:t>
            </a:r>
            <a:r>
              <a:rPr lang="cs-CZ" sz="1600" dirty="0" smtClean="0"/>
              <a:t> došlo </a:t>
            </a:r>
            <a:r>
              <a:rPr lang="cs-CZ" sz="1600" b="1" dirty="0" smtClean="0"/>
              <a:t>kolizí </a:t>
            </a:r>
            <a:r>
              <a:rPr lang="cs-CZ" sz="1600" b="1" dirty="0" err="1" smtClean="0"/>
              <a:t>Ganderie</a:t>
            </a:r>
            <a:r>
              <a:rPr lang="cs-CZ" sz="1600" b="1" dirty="0" smtClean="0"/>
              <a:t> </a:t>
            </a:r>
            <a:r>
              <a:rPr lang="cs-CZ" sz="1600" b="1" dirty="0"/>
              <a:t>s </a:t>
            </a:r>
            <a:r>
              <a:rPr lang="cs-CZ" sz="1600" b="1" dirty="0" err="1"/>
              <a:t>Laurentii</a:t>
            </a:r>
            <a:r>
              <a:rPr lang="cs-CZ" sz="1600" b="1" dirty="0"/>
              <a:t> </a:t>
            </a:r>
            <a:r>
              <a:rPr lang="cs-CZ" sz="1600" dirty="0"/>
              <a:t>došlo během </a:t>
            </a:r>
            <a:r>
              <a:rPr lang="cs-CZ" sz="1600" b="1" dirty="0"/>
              <a:t>salinické</a:t>
            </a:r>
            <a:r>
              <a:rPr lang="cs-CZ" sz="1600" dirty="0"/>
              <a:t> fáze na počátku siluru</a:t>
            </a:r>
            <a:r>
              <a:rPr lang="cs-CZ" dirty="0"/>
              <a:t>.</a:t>
            </a: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5888"/>
            <a:ext cx="6192838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The Record of Ordovician Arc–Arc and Arc–Continent Collisions in the  Canadian Appalachians During the Closure of Iapetus | Springer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3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1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3528392" cy="682119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18888" y="278068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 12. Schematic Cambrian to Early Ordovician development of</a:t>
            </a:r>
          </a:p>
          <a:p>
            <a:r>
              <a:rPr lang="en-US" dirty="0"/>
              <a:t>the Penobscot Arc and </a:t>
            </a:r>
            <a:r>
              <a:rPr lang="en-US" dirty="0" err="1"/>
              <a:t>backarc</a:t>
            </a:r>
            <a:r>
              <a:rPr lang="en-US" dirty="0"/>
              <a:t> on the </a:t>
            </a:r>
            <a:r>
              <a:rPr lang="en-US" dirty="0" err="1"/>
              <a:t>Ganderian</a:t>
            </a:r>
            <a:r>
              <a:rPr lang="en-US" dirty="0"/>
              <a:t> margin.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913" y="1295117"/>
            <a:ext cx="4876622" cy="335939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186535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Figure</a:t>
            </a:r>
            <a:r>
              <a:rPr lang="cs-CZ" dirty="0"/>
              <a:t> 14. </a:t>
            </a:r>
            <a:r>
              <a:rPr lang="cs-CZ" dirty="0" err="1"/>
              <a:t>Schematic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Ordovician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smtClean="0"/>
              <a:t>Victoria </a:t>
            </a:r>
            <a:r>
              <a:rPr lang="cs-CZ" dirty="0" err="1" smtClean="0"/>
              <a:t>Arc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backarc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Penobscot</a:t>
            </a:r>
            <a:r>
              <a:rPr lang="cs-CZ" dirty="0"/>
              <a:t> </a:t>
            </a:r>
            <a:r>
              <a:rPr lang="cs-CZ" dirty="0" err="1"/>
              <a:t>Arc</a:t>
            </a:r>
            <a:r>
              <a:rPr lang="cs-CZ" dirty="0"/>
              <a:t> </a:t>
            </a:r>
            <a:r>
              <a:rPr lang="cs-CZ" dirty="0" err="1"/>
              <a:t>basement</a:t>
            </a:r>
            <a:r>
              <a:rPr lang="cs-CZ" dirty="0"/>
              <a:t>. A1–A2 are </a:t>
            </a:r>
            <a:r>
              <a:rPr lang="cs-CZ" dirty="0" err="1" smtClean="0"/>
              <a:t>phases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/>
              <a:t>arc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, and R1–R3 are </a:t>
            </a:r>
            <a:r>
              <a:rPr lang="cs-CZ" dirty="0" err="1"/>
              <a:t>phases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arc</a:t>
            </a:r>
            <a:r>
              <a:rPr lang="cs-CZ" dirty="0"/>
              <a:t> </a:t>
            </a:r>
            <a:r>
              <a:rPr lang="cs-CZ" dirty="0" err="1"/>
              <a:t>rifting</a:t>
            </a:r>
            <a:r>
              <a:rPr lang="cs-CZ" dirty="0"/>
              <a:t>. </a:t>
            </a:r>
            <a:r>
              <a:rPr lang="cs-CZ" dirty="0" smtClean="0"/>
              <a:t>R1—</a:t>
            </a:r>
            <a:r>
              <a:rPr lang="cs-CZ" dirty="0" err="1" smtClean="0"/>
              <a:t>rifting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/>
              <a:t>Victoria </a:t>
            </a:r>
            <a:r>
              <a:rPr lang="cs-CZ" dirty="0" err="1"/>
              <a:t>Arc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Ganderian</a:t>
            </a:r>
            <a:r>
              <a:rPr lang="cs-CZ" dirty="0"/>
              <a:t> </a:t>
            </a:r>
            <a:r>
              <a:rPr lang="cs-CZ" dirty="0" err="1"/>
              <a:t>margin</a:t>
            </a:r>
            <a:r>
              <a:rPr lang="cs-CZ" dirty="0"/>
              <a:t> and </a:t>
            </a:r>
            <a:r>
              <a:rPr lang="cs-CZ" dirty="0" err="1"/>
              <a:t>opening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 smtClean="0"/>
              <a:t>wideExploits-Tetagouche</a:t>
            </a:r>
            <a:r>
              <a:rPr lang="cs-CZ" dirty="0" smtClean="0"/>
              <a:t> </a:t>
            </a:r>
            <a:r>
              <a:rPr lang="cs-CZ" dirty="0" err="1"/>
              <a:t>backarc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., van </a:t>
            </a:r>
            <a:r>
              <a:rPr lang="cs-CZ" dirty="0" err="1"/>
              <a:t>Staal</a:t>
            </a:r>
            <a:r>
              <a:rPr lang="cs-CZ" dirty="0"/>
              <a:t>, 1994; </a:t>
            </a:r>
            <a:r>
              <a:rPr lang="cs-CZ" dirty="0" err="1" smtClean="0"/>
              <a:t>Valverde-Vaquero</a:t>
            </a:r>
            <a:r>
              <a:rPr lang="cs-CZ" dirty="0" smtClean="0"/>
              <a:t> </a:t>
            </a:r>
            <a:r>
              <a:rPr lang="cs-CZ" dirty="0"/>
              <a:t>et al., 2006b); A1, R2, and R3—</a:t>
            </a:r>
            <a:r>
              <a:rPr lang="cs-CZ" dirty="0" err="1"/>
              <a:t>widespread</a:t>
            </a:r>
            <a:r>
              <a:rPr lang="cs-CZ" dirty="0"/>
              <a:t> </a:t>
            </a:r>
            <a:r>
              <a:rPr lang="cs-CZ" dirty="0" err="1"/>
              <a:t>sporadic</a:t>
            </a:r>
            <a:r>
              <a:rPr lang="cs-CZ" dirty="0"/>
              <a:t> </a:t>
            </a:r>
            <a:r>
              <a:rPr lang="cs-CZ" dirty="0" err="1"/>
              <a:t>arc</a:t>
            </a:r>
            <a:r>
              <a:rPr lang="cs-CZ" dirty="0"/>
              <a:t> </a:t>
            </a:r>
            <a:r>
              <a:rPr lang="cs-CZ" dirty="0" smtClean="0"/>
              <a:t>and rift-</a:t>
            </a:r>
            <a:r>
              <a:rPr lang="cs-CZ" dirty="0" err="1" smtClean="0"/>
              <a:t>related</a:t>
            </a:r>
            <a:r>
              <a:rPr lang="cs-CZ" dirty="0" smtClean="0"/>
              <a:t> </a:t>
            </a:r>
            <a:r>
              <a:rPr lang="cs-CZ" dirty="0" err="1"/>
              <a:t>mafi</a:t>
            </a:r>
            <a:r>
              <a:rPr lang="cs-CZ" dirty="0"/>
              <a:t> c to </a:t>
            </a:r>
            <a:r>
              <a:rPr lang="cs-CZ" dirty="0" err="1"/>
              <a:t>bimodal</a:t>
            </a:r>
            <a:r>
              <a:rPr lang="cs-CZ" dirty="0"/>
              <a:t> </a:t>
            </a:r>
            <a:r>
              <a:rPr lang="cs-CZ" dirty="0" err="1"/>
              <a:t>magmatism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cs-CZ" dirty="0"/>
              <a:t> </a:t>
            </a:r>
            <a:r>
              <a:rPr lang="cs-CZ" dirty="0" err="1"/>
              <a:t>Penobscot</a:t>
            </a:r>
            <a:r>
              <a:rPr lang="cs-CZ" dirty="0"/>
              <a:t> </a:t>
            </a:r>
            <a:r>
              <a:rPr lang="cs-CZ" dirty="0" err="1"/>
              <a:t>basement</a:t>
            </a:r>
            <a:r>
              <a:rPr lang="cs-CZ" dirty="0"/>
              <a:t>;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764704"/>
            <a:ext cx="7424251" cy="43364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933056"/>
            <a:ext cx="8440201" cy="2314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76672"/>
            <a:ext cx="6377842" cy="2889344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35696" y="116632"/>
            <a:ext cx="4271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Terány</a:t>
            </a:r>
            <a:r>
              <a:rPr lang="cs-CZ" sz="3200" b="1" dirty="0"/>
              <a:t> skupiny  </a:t>
            </a:r>
            <a:r>
              <a:rPr lang="cs-CZ" sz="3200" b="1" dirty="0" smtClean="0"/>
              <a:t>IV a V</a:t>
            </a:r>
            <a:endParaRPr lang="cs-CZ" sz="3200" b="1" dirty="0"/>
          </a:p>
        </p:txBody>
      </p:sp>
      <p:sp>
        <p:nvSpPr>
          <p:cNvPr id="5" name="Obdélník 4"/>
          <p:cNvSpPr/>
          <p:nvPr/>
        </p:nvSpPr>
        <p:spPr>
          <a:xfrm>
            <a:off x="179512" y="1874729"/>
            <a:ext cx="88569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Terány</a:t>
            </a:r>
            <a:r>
              <a:rPr lang="cs-CZ" sz="2000" b="1" dirty="0"/>
              <a:t> </a:t>
            </a:r>
            <a:r>
              <a:rPr lang="cs-CZ" sz="2000" b="1" dirty="0" err="1"/>
              <a:t>Gander</a:t>
            </a:r>
            <a:r>
              <a:rPr lang="cs-CZ" sz="2000" b="1" dirty="0"/>
              <a:t>, </a:t>
            </a:r>
            <a:r>
              <a:rPr lang="cs-CZ" sz="2000" b="1" dirty="0" err="1"/>
              <a:t>Avalon</a:t>
            </a:r>
            <a:r>
              <a:rPr lang="cs-CZ" sz="2000" b="1" dirty="0"/>
              <a:t> a </a:t>
            </a:r>
            <a:r>
              <a:rPr lang="cs-CZ" sz="2000" b="1" dirty="0" err="1"/>
              <a:t>Meguma</a:t>
            </a:r>
            <a:r>
              <a:rPr lang="cs-CZ" sz="2000" b="1" dirty="0"/>
              <a:t> </a:t>
            </a:r>
            <a:r>
              <a:rPr lang="cs-CZ" sz="2000" dirty="0"/>
              <a:t>byly původně součástí </a:t>
            </a:r>
            <a:r>
              <a:rPr lang="cs-CZ" sz="2000" b="1" dirty="0" err="1"/>
              <a:t>Gondwany</a:t>
            </a:r>
            <a:r>
              <a:rPr lang="cs-CZ" sz="2000" dirty="0"/>
              <a:t>. </a:t>
            </a:r>
            <a:r>
              <a:rPr lang="cs-CZ" sz="2000" dirty="0" err="1"/>
              <a:t>Terán</a:t>
            </a:r>
            <a:r>
              <a:rPr lang="cs-CZ" sz="2000" dirty="0"/>
              <a:t> </a:t>
            </a:r>
            <a:r>
              <a:rPr lang="cs-CZ" sz="2000" b="1" dirty="0" err="1"/>
              <a:t>Gander</a:t>
            </a:r>
            <a:r>
              <a:rPr lang="cs-CZ" sz="2000" dirty="0"/>
              <a:t> se oddělil od </a:t>
            </a:r>
            <a:r>
              <a:rPr lang="cs-CZ" sz="2000" dirty="0" err="1"/>
              <a:t>Gondwany</a:t>
            </a:r>
            <a:r>
              <a:rPr lang="cs-CZ" sz="2000" dirty="0"/>
              <a:t> na konci </a:t>
            </a:r>
            <a:r>
              <a:rPr lang="cs-CZ" sz="2000" b="1" dirty="0" err="1"/>
              <a:t>neoproterozoika</a:t>
            </a:r>
            <a:r>
              <a:rPr lang="cs-CZ" sz="2000" dirty="0"/>
              <a:t>, </a:t>
            </a:r>
            <a:r>
              <a:rPr lang="cs-CZ" sz="2000" b="1" dirty="0" err="1"/>
              <a:t>avalonský</a:t>
            </a:r>
            <a:r>
              <a:rPr lang="cs-CZ" sz="2000" dirty="0"/>
              <a:t> </a:t>
            </a:r>
            <a:r>
              <a:rPr lang="cs-CZ" sz="2000" dirty="0" err="1"/>
              <a:t>terán</a:t>
            </a:r>
            <a:r>
              <a:rPr lang="cs-CZ" sz="2000" dirty="0"/>
              <a:t> v </a:t>
            </a:r>
            <a:r>
              <a:rPr lang="cs-CZ" sz="2000" b="1" dirty="0"/>
              <a:t>kambriu</a:t>
            </a:r>
            <a:r>
              <a:rPr lang="cs-CZ" sz="2000" dirty="0"/>
              <a:t>. </a:t>
            </a:r>
            <a:r>
              <a:rPr lang="cs-CZ" sz="2000" b="1" dirty="0" err="1"/>
              <a:t>Avalonie</a:t>
            </a:r>
            <a:r>
              <a:rPr lang="cs-CZ" sz="2000" dirty="0"/>
              <a:t> se vyvinula jako vulkanický oblouk na okraji </a:t>
            </a:r>
            <a:r>
              <a:rPr lang="cs-CZ" sz="2000" dirty="0" err="1"/>
              <a:t>Gondwany</a:t>
            </a:r>
            <a:r>
              <a:rPr lang="cs-CZ" sz="2000" dirty="0"/>
              <a:t> a je tvořena především </a:t>
            </a:r>
            <a:r>
              <a:rPr lang="cs-CZ" sz="2000" b="1" dirty="0" err="1" smtClean="0"/>
              <a:t>neoproterozoickými</a:t>
            </a:r>
            <a:r>
              <a:rPr lang="cs-CZ" sz="2000" b="1" dirty="0" smtClean="0"/>
              <a:t> </a:t>
            </a:r>
            <a:r>
              <a:rPr lang="cs-CZ" sz="2000" b="1" dirty="0"/>
              <a:t>magmatickými horninami </a:t>
            </a:r>
            <a:r>
              <a:rPr lang="cs-CZ" sz="2000" dirty="0"/>
              <a:t>kontinentálního okraje a </a:t>
            </a:r>
            <a:r>
              <a:rPr lang="cs-CZ" sz="2000" b="1" dirty="0" err="1"/>
              <a:t>fosiliferními</a:t>
            </a:r>
            <a:r>
              <a:rPr lang="cs-CZ" sz="2000" b="1" dirty="0"/>
              <a:t> </a:t>
            </a:r>
            <a:r>
              <a:rPr lang="cs-CZ" sz="2000" b="1" dirty="0" smtClean="0"/>
              <a:t>kambrickými </a:t>
            </a:r>
            <a:r>
              <a:rPr lang="cs-CZ" sz="2000" b="1" dirty="0"/>
              <a:t>sedimenty</a:t>
            </a:r>
            <a:r>
              <a:rPr lang="cs-CZ" sz="2000" dirty="0"/>
              <a:t>.  Má jinou </a:t>
            </a:r>
            <a:r>
              <a:rPr lang="cs-CZ" sz="2000" dirty="0" err="1"/>
              <a:t>přesilurskou</a:t>
            </a:r>
            <a:r>
              <a:rPr lang="cs-CZ" sz="2000" dirty="0"/>
              <a:t> historii než </a:t>
            </a:r>
            <a:r>
              <a:rPr lang="cs-CZ" sz="2000" dirty="0" err="1"/>
              <a:t>terán</a:t>
            </a:r>
            <a:r>
              <a:rPr lang="cs-CZ" sz="2000" dirty="0"/>
              <a:t> </a:t>
            </a:r>
            <a:r>
              <a:rPr lang="cs-CZ" sz="2000" dirty="0" err="1"/>
              <a:t>Gander</a:t>
            </a:r>
            <a:r>
              <a:rPr lang="cs-CZ" sz="2000" dirty="0"/>
              <a:t> a obzvláště odlišnou kambrickou trilobitovou faunu. </a:t>
            </a:r>
            <a:r>
              <a:rPr lang="cs-CZ" sz="2000" dirty="0" err="1"/>
              <a:t>Terán</a:t>
            </a:r>
            <a:r>
              <a:rPr lang="cs-CZ" sz="2000" dirty="0"/>
              <a:t> </a:t>
            </a:r>
            <a:r>
              <a:rPr lang="cs-CZ" sz="2000" b="1" dirty="0" err="1"/>
              <a:t>Meguma</a:t>
            </a:r>
            <a:r>
              <a:rPr lang="cs-CZ" sz="2000" dirty="0"/>
              <a:t> je tvořen hlavně </a:t>
            </a:r>
            <a:r>
              <a:rPr lang="cs-CZ" sz="2000" b="1" dirty="0" err="1"/>
              <a:t>flyšoidnímim</a:t>
            </a:r>
            <a:r>
              <a:rPr lang="cs-CZ" sz="2000" b="1" dirty="0"/>
              <a:t> </a:t>
            </a:r>
            <a:r>
              <a:rPr lang="cs-CZ" sz="2000" b="1" dirty="0" err="1"/>
              <a:t>metasedimenty</a:t>
            </a:r>
            <a:r>
              <a:rPr lang="cs-CZ" sz="2000" b="1" dirty="0"/>
              <a:t> </a:t>
            </a:r>
            <a:r>
              <a:rPr lang="cs-CZ" sz="2000" dirty="0"/>
              <a:t>kambria a ordoviku a ordovickými až devonskými </a:t>
            </a:r>
            <a:r>
              <a:rPr lang="cs-CZ" sz="2000" b="1" dirty="0" err="1"/>
              <a:t>mělkovodními</a:t>
            </a:r>
            <a:r>
              <a:rPr lang="cs-CZ" sz="2000" b="1" dirty="0"/>
              <a:t> sedimenty </a:t>
            </a:r>
            <a:r>
              <a:rPr lang="cs-CZ" sz="2000" dirty="0"/>
              <a:t>a bimodálními riftovými </a:t>
            </a:r>
            <a:r>
              <a:rPr lang="cs-CZ" sz="2000" b="1" dirty="0" err="1"/>
              <a:t>vulkaknity</a:t>
            </a:r>
            <a:r>
              <a:rPr lang="cs-CZ" sz="2000" dirty="0"/>
              <a:t>. Existují 2 modely vztahu </a:t>
            </a:r>
            <a:r>
              <a:rPr lang="cs-CZ" sz="2000" dirty="0" err="1"/>
              <a:t>teránů</a:t>
            </a:r>
            <a:r>
              <a:rPr lang="cs-CZ" sz="2000" dirty="0"/>
              <a:t> </a:t>
            </a:r>
            <a:r>
              <a:rPr lang="cs-CZ" sz="2000" dirty="0" err="1"/>
              <a:t>Meguma</a:t>
            </a:r>
            <a:r>
              <a:rPr lang="cs-CZ" sz="2000" dirty="0"/>
              <a:t> a </a:t>
            </a:r>
            <a:r>
              <a:rPr lang="cs-CZ" sz="2000" dirty="0" err="1"/>
              <a:t>Avalonie</a:t>
            </a:r>
            <a:r>
              <a:rPr lang="cs-CZ" sz="2000" dirty="0"/>
              <a:t>, podle jedné teorie to byly 2 oddělené </a:t>
            </a:r>
            <a:r>
              <a:rPr lang="cs-CZ" sz="2000" dirty="0" err="1"/>
              <a:t>terány</a:t>
            </a:r>
            <a:r>
              <a:rPr lang="cs-CZ" sz="2000" dirty="0"/>
              <a:t>, podle druhé </a:t>
            </a:r>
            <a:r>
              <a:rPr lang="cs-CZ" sz="2000" dirty="0" err="1"/>
              <a:t>Meguma</a:t>
            </a:r>
            <a:r>
              <a:rPr lang="cs-CZ" sz="2000" dirty="0"/>
              <a:t> byla součástí </a:t>
            </a:r>
            <a:r>
              <a:rPr lang="cs-CZ" sz="2000" dirty="0" err="1"/>
              <a:t>Avalonie</a:t>
            </a:r>
            <a:r>
              <a:rPr lang="cs-CZ" sz="2000" dirty="0" smtClean="0"/>
              <a:t>.</a:t>
            </a:r>
          </a:p>
          <a:p>
            <a:r>
              <a:rPr lang="cs-CZ" sz="2000" b="1" dirty="0" err="1" smtClean="0"/>
              <a:t>Ganderia</a:t>
            </a:r>
            <a:r>
              <a:rPr lang="cs-CZ" sz="2000" dirty="0" smtClean="0"/>
              <a:t> kolidovala s </a:t>
            </a:r>
            <a:r>
              <a:rPr lang="cs-CZ" sz="2000" b="1" dirty="0" err="1" smtClean="0"/>
              <a:t>Laurentii</a:t>
            </a:r>
            <a:r>
              <a:rPr lang="cs-CZ" sz="2000" dirty="0" smtClean="0"/>
              <a:t> během </a:t>
            </a:r>
            <a:r>
              <a:rPr lang="cs-CZ" sz="2000" b="1" dirty="0" smtClean="0"/>
              <a:t>salinické</a:t>
            </a:r>
            <a:r>
              <a:rPr lang="cs-CZ" sz="2000" dirty="0" smtClean="0"/>
              <a:t> fáze v siluru, </a:t>
            </a:r>
            <a:r>
              <a:rPr lang="cs-CZ" sz="2000" b="1" dirty="0" err="1" smtClean="0"/>
              <a:t>Avalonie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Meguma</a:t>
            </a:r>
            <a:r>
              <a:rPr lang="cs-CZ" sz="2000" b="1" dirty="0" smtClean="0"/>
              <a:t> </a:t>
            </a:r>
            <a:r>
              <a:rPr lang="cs-CZ" sz="2000" dirty="0" smtClean="0"/>
              <a:t>potom během </a:t>
            </a:r>
            <a:r>
              <a:rPr lang="cs-CZ" sz="2000" b="1" dirty="0" err="1" smtClean="0"/>
              <a:t>akadských</a:t>
            </a:r>
            <a:r>
              <a:rPr lang="cs-CZ" sz="2000" dirty="0" smtClean="0"/>
              <a:t>  fází. V karbonu potom došlo během </a:t>
            </a:r>
            <a:r>
              <a:rPr lang="cs-CZ" sz="2000" b="1" dirty="0" err="1" smtClean="0"/>
              <a:t>alleghanské</a:t>
            </a:r>
            <a:r>
              <a:rPr lang="cs-CZ" sz="2000" dirty="0" smtClean="0"/>
              <a:t> orogeneze ke kolizi </a:t>
            </a:r>
            <a:r>
              <a:rPr lang="cs-CZ" sz="2000" b="1" dirty="0" err="1" smtClean="0"/>
              <a:t>Laurentie</a:t>
            </a:r>
            <a:r>
              <a:rPr lang="cs-CZ" sz="2000" dirty="0" smtClean="0"/>
              <a:t> a </a:t>
            </a:r>
            <a:r>
              <a:rPr lang="cs-CZ" sz="2000" b="1" dirty="0" err="1" smtClean="0"/>
              <a:t>Gondwany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a) Late Ordovician-Silurian closure of the Tetagouche-Exploits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7747646" cy="64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88640"/>
            <a:ext cx="4737649" cy="64807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2" y="188640"/>
            <a:ext cx="3633975" cy="32620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221088"/>
            <a:ext cx="3594095" cy="642653"/>
          </a:xfrm>
          <a:prstGeom prst="rect">
            <a:avLst/>
          </a:prstGeom>
        </p:spPr>
      </p:pic>
      <p:sp>
        <p:nvSpPr>
          <p:cNvPr id="5" name="Ohnutá šipka 4"/>
          <p:cNvSpPr/>
          <p:nvPr/>
        </p:nvSpPr>
        <p:spPr>
          <a:xfrm>
            <a:off x="1007479" y="2250388"/>
            <a:ext cx="648072" cy="7246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95347" y="2975052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Meguma</a:t>
            </a:r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0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7049"/>
            <a:ext cx="9144000" cy="408390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Using LiDAR to Map the Geomorphology of the Swift River Region of the White  Mountain National Forest, New Hampshire | Semantic Sch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103011" cy="64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07704" y="332656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Gander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15816" y="332656"/>
            <a:ext cx="700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Avalon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54161" y="332655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Meguma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29363" y="336877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Gondwana</a:t>
            </a:r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2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19" y="932471"/>
            <a:ext cx="8321761" cy="4993057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225"/>
            <a:ext cx="61309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2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751201"/>
              </p:ext>
            </p:extLst>
          </p:nvPr>
        </p:nvGraphicFramePr>
        <p:xfrm>
          <a:off x="147168" y="2538412"/>
          <a:ext cx="8912225" cy="431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406" name="Fotografie" r:id="rId5" imgW="6916115" imgH="3352381" progId="MSPhotoEd.3">
                  <p:embed/>
                </p:oleObj>
              </mc:Choice>
              <mc:Fallback>
                <p:oleObj name="Fotografie" r:id="rId5" imgW="6916115" imgH="335238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8" y="2538412"/>
                        <a:ext cx="8912225" cy="431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299" name="TextovéPole 1"/>
          <p:cNvSpPr txBox="1">
            <a:spLocks noChangeArrowheads="1"/>
          </p:cNvSpPr>
          <p:nvPr/>
        </p:nvSpPr>
        <p:spPr bwMode="auto">
          <a:xfrm>
            <a:off x="2620344" y="116632"/>
            <a:ext cx="3621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dirty="0"/>
              <a:t>Jižní část </a:t>
            </a:r>
            <a:r>
              <a:rPr lang="cs-CZ" altLang="cs-CZ" sz="3600" b="1" dirty="0" err="1"/>
              <a:t>Apalačí</a:t>
            </a:r>
            <a:endParaRPr lang="cs-CZ" altLang="cs-CZ" sz="3600" b="1" dirty="0"/>
          </a:p>
        </p:txBody>
      </p:sp>
      <p:sp>
        <p:nvSpPr>
          <p:cNvPr id="3" name="Obdélník 2"/>
          <p:cNvSpPr/>
          <p:nvPr/>
        </p:nvSpPr>
        <p:spPr>
          <a:xfrm>
            <a:off x="147168" y="908720"/>
            <a:ext cx="90814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Tektonicky modifikované okraje </a:t>
            </a:r>
            <a:r>
              <a:rPr lang="cs-CZ" sz="2000" dirty="0" err="1"/>
              <a:t>Laurentie</a:t>
            </a:r>
            <a:r>
              <a:rPr lang="cs-CZ" sz="2000" dirty="0"/>
              <a:t> zahrnují na západě provincii </a:t>
            </a:r>
            <a:r>
              <a:rPr lang="cs-CZ" sz="2000" b="1" dirty="0" err="1"/>
              <a:t>Valley</a:t>
            </a:r>
            <a:r>
              <a:rPr lang="cs-CZ" sz="2000" b="1" dirty="0"/>
              <a:t> and </a:t>
            </a:r>
            <a:r>
              <a:rPr lang="cs-CZ" sz="2000" b="1" dirty="0" err="1"/>
              <a:t>Ridge</a:t>
            </a:r>
            <a:r>
              <a:rPr lang="cs-CZ" sz="2000" b="1" dirty="0"/>
              <a:t> </a:t>
            </a:r>
            <a:r>
              <a:rPr lang="cs-CZ" sz="2000" dirty="0"/>
              <a:t>tvořenou </a:t>
            </a:r>
            <a:r>
              <a:rPr lang="cs-CZ" sz="2000" dirty="0" err="1"/>
              <a:t>spodnopaleozoickými</a:t>
            </a:r>
            <a:r>
              <a:rPr lang="cs-CZ" sz="2000" dirty="0"/>
              <a:t> sedimenty okraje </a:t>
            </a:r>
            <a:r>
              <a:rPr lang="cs-CZ" sz="2000" dirty="0" err="1"/>
              <a:t>Laurentie</a:t>
            </a:r>
            <a:r>
              <a:rPr lang="cs-CZ" sz="2000" dirty="0"/>
              <a:t> a na východě provincii </a:t>
            </a:r>
            <a:r>
              <a:rPr lang="cs-CZ" sz="2000" b="1" dirty="0"/>
              <a:t>Blue </a:t>
            </a:r>
            <a:r>
              <a:rPr lang="cs-CZ" sz="2000" b="1" dirty="0" err="1"/>
              <a:t>Ridge</a:t>
            </a:r>
            <a:r>
              <a:rPr lang="cs-CZ" sz="2000" b="1" dirty="0"/>
              <a:t> </a:t>
            </a:r>
            <a:r>
              <a:rPr lang="cs-CZ" sz="2000" dirty="0"/>
              <a:t>tvořenou především krystalinikem (</a:t>
            </a:r>
            <a:r>
              <a:rPr lang="cs-CZ" sz="2000" dirty="0" err="1"/>
              <a:t>mettamorfity</a:t>
            </a:r>
            <a:r>
              <a:rPr lang="cs-CZ" sz="2000" dirty="0"/>
              <a:t>, </a:t>
            </a:r>
            <a:r>
              <a:rPr lang="cs-CZ" sz="2000" dirty="0" err="1"/>
              <a:t>granitiody</a:t>
            </a:r>
            <a:r>
              <a:rPr lang="cs-CZ" sz="2000" dirty="0"/>
              <a:t>) a méně sedimenty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268760"/>
            <a:ext cx="7956376" cy="356047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Výsledek obrázku pro appalachian plate tectonic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675438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520" y="19301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Blue </a:t>
            </a:r>
            <a:r>
              <a:rPr lang="cs-CZ" dirty="0" err="1"/>
              <a:t>Ridge</a:t>
            </a:r>
            <a:r>
              <a:rPr lang="cs-CZ" dirty="0"/>
              <a:t> (BR) </a:t>
            </a:r>
            <a:r>
              <a:rPr lang="cs-CZ" dirty="0" err="1"/>
              <a:t>recorded</a:t>
            </a:r>
            <a:r>
              <a:rPr lang="cs-CZ" dirty="0"/>
              <a:t> </a:t>
            </a:r>
            <a:r>
              <a:rPr lang="cs-CZ" dirty="0" err="1"/>
              <a:t>burial</a:t>
            </a:r>
            <a:r>
              <a:rPr lang="cs-CZ" dirty="0"/>
              <a:t> </a:t>
            </a:r>
            <a:r>
              <a:rPr lang="cs-CZ" dirty="0" err="1"/>
              <a:t>depths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33 km (9.8 </a:t>
            </a:r>
            <a:r>
              <a:rPr lang="cs-CZ" dirty="0" err="1"/>
              <a:t>kb</a:t>
            </a:r>
            <a:r>
              <a:rPr lang="cs-CZ" dirty="0"/>
              <a:t>, </a:t>
            </a:r>
            <a:r>
              <a:rPr lang="cs-CZ" dirty="0" err="1"/>
              <a:t>pyx</a:t>
            </a:r>
            <a:r>
              <a:rPr lang="cs-CZ" dirty="0"/>
              <a:t> granulite)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Taconian</a:t>
            </a:r>
            <a:r>
              <a:rPr lang="cs-CZ" dirty="0"/>
              <a:t> </a:t>
            </a:r>
            <a:r>
              <a:rPr lang="cs-CZ" dirty="0" err="1"/>
              <a:t>orogeny</a:t>
            </a:r>
            <a:r>
              <a:rPr lang="cs-CZ" dirty="0"/>
              <a:t> (480�450 </a:t>
            </a:r>
            <a:r>
              <a:rPr lang="cs-CZ" dirty="0" err="1"/>
              <a:t>Ma</a:t>
            </a:r>
            <a:r>
              <a:rPr lang="cs-CZ" dirty="0"/>
              <a:t>);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Inner</a:t>
            </a:r>
            <a:r>
              <a:rPr lang="cs-CZ" dirty="0"/>
              <a:t> </a:t>
            </a:r>
            <a:r>
              <a:rPr lang="cs-CZ" dirty="0" err="1"/>
              <a:t>Piedmont</a:t>
            </a:r>
            <a:r>
              <a:rPr lang="cs-CZ" dirty="0"/>
              <a:t> (IP) 23 km (7.1 </a:t>
            </a:r>
            <a:r>
              <a:rPr lang="cs-CZ" dirty="0" err="1"/>
              <a:t>kb</a:t>
            </a:r>
            <a:r>
              <a:rPr lang="cs-CZ" dirty="0"/>
              <a:t>, </a:t>
            </a:r>
            <a:r>
              <a:rPr lang="cs-CZ" dirty="0" err="1"/>
              <a:t>sill</a:t>
            </a:r>
            <a:r>
              <a:rPr lang="cs-CZ" dirty="0"/>
              <a:t> II)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Acadian�Neoacadian</a:t>
            </a:r>
            <a:r>
              <a:rPr lang="cs-CZ" dirty="0"/>
              <a:t> </a:t>
            </a:r>
            <a:r>
              <a:rPr lang="cs-CZ" dirty="0" err="1"/>
              <a:t>orogeny</a:t>
            </a:r>
            <a:r>
              <a:rPr lang="cs-CZ" dirty="0"/>
              <a:t> (407�350 </a:t>
            </a:r>
            <a:r>
              <a:rPr lang="cs-CZ" dirty="0" err="1"/>
              <a:t>Ma</a:t>
            </a:r>
            <a:r>
              <a:rPr lang="cs-CZ" dirty="0"/>
              <a:t>);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99792" y="1196752"/>
            <a:ext cx="2981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Terány</a:t>
            </a: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II  a III </a:t>
            </a:r>
            <a:endParaRPr kumimoji="0" lang="cs-CZ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71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520" y="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/>
              <a:t>Terány</a:t>
            </a:r>
            <a:r>
              <a:rPr lang="cs-CZ" sz="2400" b="1" dirty="0"/>
              <a:t> II  a III </a:t>
            </a:r>
            <a:r>
              <a:rPr lang="cs-CZ" sz="2400" dirty="0"/>
              <a:t>jsou v jižní části </a:t>
            </a:r>
            <a:r>
              <a:rPr lang="cs-CZ" sz="2400" dirty="0" err="1"/>
              <a:t>Apalačí</a:t>
            </a:r>
            <a:r>
              <a:rPr lang="cs-CZ" sz="2400" dirty="0"/>
              <a:t> tvořeny </a:t>
            </a:r>
            <a:r>
              <a:rPr lang="cs-CZ" sz="2400" dirty="0" err="1"/>
              <a:t>perilaurentský</a:t>
            </a:r>
            <a:r>
              <a:rPr lang="cs-CZ" sz="2400" dirty="0"/>
              <a:t> </a:t>
            </a:r>
            <a:r>
              <a:rPr lang="cs-CZ" sz="2400" dirty="0" err="1"/>
              <a:t>superteránem</a:t>
            </a:r>
            <a:r>
              <a:rPr lang="cs-CZ" sz="2400" dirty="0"/>
              <a:t> </a:t>
            </a:r>
            <a:r>
              <a:rPr lang="cs-CZ" sz="2400" dirty="0" smtClean="0"/>
              <a:t>(zónou) </a:t>
            </a:r>
            <a:r>
              <a:rPr lang="cs-CZ" sz="2400" b="1" dirty="0" err="1" smtClean="0"/>
              <a:t>Piedmont</a:t>
            </a:r>
            <a:r>
              <a:rPr lang="cs-CZ" sz="2400" dirty="0" smtClean="0"/>
              <a:t> </a:t>
            </a:r>
            <a:r>
              <a:rPr lang="cs-CZ" sz="2400" dirty="0"/>
              <a:t>a </a:t>
            </a:r>
            <a:r>
              <a:rPr lang="cs-CZ" sz="2400" dirty="0" err="1"/>
              <a:t>superteránem</a:t>
            </a:r>
            <a:r>
              <a:rPr lang="cs-CZ" sz="2400" dirty="0"/>
              <a:t> </a:t>
            </a:r>
            <a:r>
              <a:rPr lang="cs-CZ" sz="2400" dirty="0" smtClean="0"/>
              <a:t>(zónou) </a:t>
            </a:r>
            <a:r>
              <a:rPr lang="cs-CZ" sz="2400" b="1" dirty="0" smtClean="0"/>
              <a:t>Carolina</a:t>
            </a:r>
            <a:r>
              <a:rPr lang="cs-CZ" sz="2400" dirty="0" smtClean="0"/>
              <a:t> </a:t>
            </a:r>
            <a:r>
              <a:rPr lang="cs-CZ" sz="2400" dirty="0"/>
              <a:t>vzniklým v blízkosti jihoamerické části </a:t>
            </a:r>
            <a:r>
              <a:rPr lang="cs-CZ" sz="2400" dirty="0" err="1" smtClean="0"/>
              <a:t>Gonwany</a:t>
            </a:r>
            <a:r>
              <a:rPr lang="cs-CZ" sz="2400" dirty="0" smtClean="0"/>
              <a:t>. Carolina je někdy řazena mezi </a:t>
            </a:r>
            <a:r>
              <a:rPr lang="cs-CZ" sz="2400" dirty="0" err="1" smtClean="0"/>
              <a:t>perigondwanské</a:t>
            </a:r>
            <a:r>
              <a:rPr lang="cs-CZ" sz="2400" dirty="0" smtClean="0"/>
              <a:t> </a:t>
            </a:r>
            <a:r>
              <a:rPr lang="cs-CZ" sz="2400" dirty="0" err="1" smtClean="0"/>
              <a:t>terány</a:t>
            </a:r>
            <a:r>
              <a:rPr lang="cs-CZ" sz="2400" dirty="0" smtClean="0"/>
              <a:t>, je to ale složený vulkanický oblouk, který neobsahuje fragment </a:t>
            </a:r>
            <a:r>
              <a:rPr lang="cs-CZ" sz="2400" dirty="0" err="1" smtClean="0"/>
              <a:t>Gondwany</a:t>
            </a:r>
            <a:r>
              <a:rPr lang="cs-CZ" sz="2400" dirty="0" smtClean="0"/>
              <a:t>.</a:t>
            </a:r>
            <a:endParaRPr lang="cs-CZ" sz="24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617" y="1871542"/>
            <a:ext cx="6247663" cy="477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3"/>
    </mc:Choice>
    <mc:Fallback xmlns="">
      <p:transition spd="slow" advTm="3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Výsledek obrázku pro Piedmont terran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08920"/>
            <a:ext cx="89535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0310" y="332656"/>
            <a:ext cx="87941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Zóna(</a:t>
            </a:r>
            <a:r>
              <a:rPr lang="cs-CZ" sz="2000" dirty="0" err="1"/>
              <a:t>superterán</a:t>
            </a:r>
            <a:r>
              <a:rPr lang="cs-CZ" sz="2000" dirty="0"/>
              <a:t>) </a:t>
            </a:r>
            <a:r>
              <a:rPr lang="cs-CZ" sz="2000" b="1" dirty="0" err="1" smtClean="0"/>
              <a:t>Piedmont</a:t>
            </a:r>
            <a:r>
              <a:rPr lang="cs-CZ" sz="2000" dirty="0" smtClean="0"/>
              <a:t> </a:t>
            </a:r>
            <a:r>
              <a:rPr lang="cs-CZ" sz="2000" dirty="0"/>
              <a:t>je tvořena </a:t>
            </a:r>
            <a:r>
              <a:rPr lang="cs-CZ" sz="2000" b="1" dirty="0" err="1"/>
              <a:t>perilaurentským</a:t>
            </a:r>
            <a:r>
              <a:rPr lang="cs-CZ" sz="2000" dirty="0"/>
              <a:t> </a:t>
            </a:r>
            <a:r>
              <a:rPr lang="cs-CZ" sz="2000" dirty="0" err="1"/>
              <a:t>teránem</a:t>
            </a:r>
            <a:r>
              <a:rPr lang="cs-CZ" sz="2000" dirty="0"/>
              <a:t> </a:t>
            </a:r>
            <a:r>
              <a:rPr lang="cs-CZ" sz="2000" b="1" dirty="0" err="1"/>
              <a:t>Tugaloo</a:t>
            </a:r>
            <a:r>
              <a:rPr lang="cs-CZ" sz="2000" dirty="0"/>
              <a:t> a </a:t>
            </a:r>
            <a:r>
              <a:rPr lang="cs-CZ" sz="2000" dirty="0" err="1"/>
              <a:t>teránem</a:t>
            </a:r>
            <a:r>
              <a:rPr lang="cs-CZ" sz="2000" dirty="0"/>
              <a:t> </a:t>
            </a:r>
            <a:r>
              <a:rPr lang="cs-CZ" sz="2000" b="1" dirty="0" err="1"/>
              <a:t>Cat</a:t>
            </a:r>
            <a:r>
              <a:rPr lang="cs-CZ" sz="2000" b="1" dirty="0"/>
              <a:t> Square</a:t>
            </a:r>
            <a:r>
              <a:rPr lang="cs-CZ" sz="2000" dirty="0"/>
              <a:t>, jehož sedimenty obsahují jak </a:t>
            </a:r>
            <a:r>
              <a:rPr lang="cs-CZ" sz="2000" dirty="0" err="1"/>
              <a:t>laurentské</a:t>
            </a:r>
            <a:r>
              <a:rPr lang="cs-CZ" sz="2000" dirty="0"/>
              <a:t> tak </a:t>
            </a:r>
            <a:r>
              <a:rPr lang="cs-CZ" sz="2000" dirty="0" err="1"/>
              <a:t>perigodwanské</a:t>
            </a:r>
            <a:r>
              <a:rPr lang="cs-CZ" sz="2000" dirty="0"/>
              <a:t> </a:t>
            </a:r>
            <a:r>
              <a:rPr lang="cs-CZ" sz="2000" dirty="0" err="1" smtClean="0"/>
              <a:t>zirkony.Piedmont</a:t>
            </a:r>
            <a:r>
              <a:rPr lang="cs-CZ" sz="2000" dirty="0" smtClean="0"/>
              <a:t> je oddělen od zóny </a:t>
            </a:r>
            <a:r>
              <a:rPr lang="cs-CZ" sz="2000" b="1" dirty="0" smtClean="0"/>
              <a:t>Blue </a:t>
            </a:r>
            <a:r>
              <a:rPr lang="cs-CZ" sz="2000" b="1" dirty="0" err="1" smtClean="0"/>
              <a:t>Ridge</a:t>
            </a:r>
            <a:r>
              <a:rPr lang="cs-CZ" sz="2000" b="1" dirty="0" smtClean="0"/>
              <a:t> </a:t>
            </a:r>
            <a:r>
              <a:rPr lang="cs-CZ" sz="2000" dirty="0" smtClean="0"/>
              <a:t>zlomem </a:t>
            </a:r>
            <a:r>
              <a:rPr lang="cs-CZ" sz="2000" b="1" dirty="0" err="1" smtClean="0"/>
              <a:t>Brevard</a:t>
            </a:r>
            <a:r>
              <a:rPr lang="cs-CZ" sz="2000" dirty="0" smtClean="0"/>
              <a:t>. </a:t>
            </a:r>
            <a:r>
              <a:rPr lang="cs-CZ" sz="2000" b="1" dirty="0" err="1"/>
              <a:t>Tugaloo</a:t>
            </a:r>
            <a:r>
              <a:rPr lang="cs-CZ" sz="2000" dirty="0"/>
              <a:t> zahrnuje  </a:t>
            </a:r>
            <a:r>
              <a:rPr lang="cs-CZ" sz="2000" dirty="0" err="1"/>
              <a:t>riftovaný</a:t>
            </a:r>
            <a:r>
              <a:rPr lang="cs-CZ" sz="2000" dirty="0"/>
              <a:t> </a:t>
            </a:r>
            <a:r>
              <a:rPr lang="cs-CZ" sz="2000" b="1" dirty="0"/>
              <a:t>fragment </a:t>
            </a:r>
            <a:r>
              <a:rPr lang="cs-CZ" sz="2000" b="1" dirty="0" err="1"/>
              <a:t>Laurentie</a:t>
            </a:r>
            <a:r>
              <a:rPr lang="cs-CZ" sz="2000" b="1" dirty="0"/>
              <a:t> </a:t>
            </a:r>
            <a:r>
              <a:rPr lang="cs-CZ" sz="2000" dirty="0"/>
              <a:t>a je tvořen metamorfovanými sedimenty a vulkanity. </a:t>
            </a:r>
            <a:r>
              <a:rPr lang="cs-CZ" sz="2000" dirty="0" err="1"/>
              <a:t>Zahrmuje</a:t>
            </a:r>
            <a:r>
              <a:rPr lang="cs-CZ" sz="2000" dirty="0"/>
              <a:t> i horniny </a:t>
            </a:r>
            <a:r>
              <a:rPr lang="cs-CZ" sz="2000" b="1" dirty="0"/>
              <a:t>vulkanického oblouku </a:t>
            </a:r>
            <a:r>
              <a:rPr lang="cs-CZ" sz="2000" b="1" dirty="0" err="1"/>
              <a:t>Dadevill</a:t>
            </a:r>
            <a:r>
              <a:rPr lang="cs-CZ" sz="2000" dirty="0"/>
              <a:t>  a možná i dalších vulkanických </a:t>
            </a:r>
            <a:r>
              <a:rPr lang="cs-CZ" sz="2000" dirty="0" err="1"/>
              <a:t>opblouků</a:t>
            </a:r>
            <a:r>
              <a:rPr lang="cs-CZ" sz="2000" dirty="0"/>
              <a:t>. </a:t>
            </a:r>
            <a:r>
              <a:rPr lang="cs-CZ" sz="2000" b="1" dirty="0" err="1"/>
              <a:t>Cat</a:t>
            </a:r>
            <a:r>
              <a:rPr lang="cs-CZ" sz="2000" b="1" dirty="0"/>
              <a:t> Square </a:t>
            </a:r>
            <a:r>
              <a:rPr lang="cs-CZ" sz="2000" dirty="0" err="1"/>
              <a:t>terán</a:t>
            </a:r>
            <a:r>
              <a:rPr lang="cs-CZ" sz="2000" dirty="0"/>
              <a:t> reprezentuje </a:t>
            </a:r>
            <a:r>
              <a:rPr lang="cs-CZ" sz="2000" dirty="0" err="1"/>
              <a:t>silurodevonské</a:t>
            </a:r>
            <a:r>
              <a:rPr lang="cs-CZ" sz="2000" dirty="0"/>
              <a:t> akreční prizma před blížící se Carolinou.  Během </a:t>
            </a:r>
            <a:r>
              <a:rPr lang="cs-CZ" sz="2000" b="1" dirty="0" err="1"/>
              <a:t>takonské</a:t>
            </a:r>
            <a:r>
              <a:rPr lang="cs-CZ" sz="2000" dirty="0"/>
              <a:t> orogeneze v ordoviku </a:t>
            </a:r>
            <a:r>
              <a:rPr lang="cs-CZ" sz="2000" dirty="0" err="1"/>
              <a:t>Tugaloo</a:t>
            </a:r>
            <a:r>
              <a:rPr lang="cs-CZ" sz="2000" dirty="0"/>
              <a:t> kolidoval s </a:t>
            </a:r>
            <a:r>
              <a:rPr lang="cs-CZ" sz="2000" dirty="0" err="1" smtClean="0"/>
              <a:t>Laurentii</a:t>
            </a:r>
            <a:r>
              <a:rPr lang="cs-CZ" sz="2000" dirty="0" smtClean="0"/>
              <a:t> podobně jako </a:t>
            </a:r>
            <a:r>
              <a:rPr lang="cs-CZ" sz="2000" dirty="0" err="1" smtClean="0"/>
              <a:t>Humber</a:t>
            </a:r>
            <a:r>
              <a:rPr lang="cs-CZ" sz="2000" dirty="0" smtClean="0"/>
              <a:t> v severních </a:t>
            </a:r>
            <a:r>
              <a:rPr lang="cs-CZ" sz="2000" dirty="0" err="1" smtClean="0"/>
              <a:t>Apalačích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9" y="188640"/>
            <a:ext cx="5976664" cy="558674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15008" y="5775386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Fig. 15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Retrodeformed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tectonostratigraphic terranes in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southern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Appalachians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with arrows indicating broad kinematics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assembly.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Arrows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shown are color-coded to show accretion timing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after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Hatcher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et al. 2007). Included are approximate positions of both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RLA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and the SSR prior to thrusting of the SSR onto Tugaloo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terrane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RLA on the Carolina terrane due to terrane collision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during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assembly of Pangea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799438"/>
            <a:ext cx="6744748" cy="505856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9512" y="116632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Zóna(</a:t>
            </a:r>
            <a:r>
              <a:rPr lang="cs-CZ" sz="1800" dirty="0" err="1"/>
              <a:t>superterán</a:t>
            </a:r>
            <a:r>
              <a:rPr lang="cs-CZ" sz="1800" dirty="0"/>
              <a:t>) </a:t>
            </a:r>
            <a:r>
              <a:rPr lang="cs-CZ" sz="1800" b="1" dirty="0"/>
              <a:t>Carolina</a:t>
            </a:r>
            <a:r>
              <a:rPr lang="cs-CZ" sz="1800" dirty="0"/>
              <a:t> zahrnuje </a:t>
            </a:r>
            <a:r>
              <a:rPr lang="cs-CZ" sz="1800" dirty="0" err="1"/>
              <a:t>terán</a:t>
            </a:r>
            <a:r>
              <a:rPr lang="cs-CZ" sz="1800" dirty="0"/>
              <a:t> </a:t>
            </a:r>
            <a:r>
              <a:rPr lang="cs-CZ" sz="1800" b="1" dirty="0"/>
              <a:t>Carolina</a:t>
            </a:r>
            <a:r>
              <a:rPr lang="cs-CZ" sz="1800" dirty="0"/>
              <a:t>, složený vulkanický oblouk, který se vytvořil poblíž jihoamerické části </a:t>
            </a:r>
            <a:r>
              <a:rPr lang="cs-CZ" sz="1800" dirty="0" err="1"/>
              <a:t>Gondwany</a:t>
            </a:r>
            <a:r>
              <a:rPr lang="cs-CZ" sz="1800" dirty="0"/>
              <a:t> a vulkanický oblouk </a:t>
            </a:r>
            <a:r>
              <a:rPr lang="cs-CZ" sz="1800" b="1" dirty="0"/>
              <a:t>Charlotte</a:t>
            </a:r>
            <a:r>
              <a:rPr lang="cs-CZ" sz="1800" dirty="0"/>
              <a:t> a </a:t>
            </a:r>
            <a:r>
              <a:rPr lang="cs-CZ" sz="1800" b="1" dirty="0"/>
              <a:t>další vulkanické oblouky</a:t>
            </a:r>
            <a:r>
              <a:rPr lang="cs-CZ" sz="1800" dirty="0"/>
              <a:t>, které byly do stavby zóny začleněny na počátku paleozoika. Na konci devonu a ve  spodním karbonu kolidovala </a:t>
            </a:r>
            <a:r>
              <a:rPr lang="cs-CZ" sz="1800" dirty="0" err="1"/>
              <a:t>superterán</a:t>
            </a:r>
            <a:r>
              <a:rPr lang="cs-CZ" sz="1800" dirty="0"/>
              <a:t> Carolina se </a:t>
            </a:r>
            <a:r>
              <a:rPr lang="cs-CZ" sz="1800" dirty="0" err="1"/>
              <a:t>superteránem</a:t>
            </a:r>
            <a:r>
              <a:rPr lang="cs-CZ" sz="1800" dirty="0"/>
              <a:t> </a:t>
            </a:r>
            <a:r>
              <a:rPr lang="cs-CZ" sz="1800" dirty="0" err="1"/>
              <a:t>Piedmont</a:t>
            </a:r>
            <a:r>
              <a:rPr lang="cs-CZ" sz="1800" dirty="0"/>
              <a:t>, který byl </a:t>
            </a:r>
            <a:r>
              <a:rPr lang="cs-CZ" sz="1800" dirty="0" smtClean="0"/>
              <a:t>začleněn </a:t>
            </a:r>
            <a:r>
              <a:rPr lang="cs-CZ" sz="1800" dirty="0"/>
              <a:t>do stavby </a:t>
            </a:r>
            <a:r>
              <a:rPr lang="cs-CZ" sz="1800" dirty="0" err="1"/>
              <a:t>Laurentie</a:t>
            </a:r>
            <a:r>
              <a:rPr lang="cs-CZ" sz="1800" dirty="0"/>
              <a:t> během </a:t>
            </a:r>
            <a:r>
              <a:rPr lang="cs-CZ" sz="1800" b="1" dirty="0" err="1"/>
              <a:t>takonské</a:t>
            </a:r>
            <a:r>
              <a:rPr lang="cs-CZ" sz="1800" dirty="0"/>
              <a:t> fáze.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5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9" y="188640"/>
            <a:ext cx="5976664" cy="558674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15008" y="5775386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Fig. 15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Retrodeformed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tectonostratigraphic terranes in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southern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Appalachians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with arrows indicating broad kinematics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assembly.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Arrows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shown are color-coded to show accretion timing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after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Hatcher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et al. 2007). Included are approximate positions of both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RLA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and the SSR prior to thrusting of the SSR onto Tugaloo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terrane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RLA on the Carolina terrane due to terrane collision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during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assembly of Pangea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2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326102"/>
            <a:ext cx="8384188" cy="275908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1600200" y="2209800"/>
            <a:ext cx="5927725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KALEDONSKO-VARISKÁ OROGENEZE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4464050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TextovéPole 1"/>
          <p:cNvSpPr txBox="1">
            <a:spLocks noChangeArrowheads="1"/>
          </p:cNvSpPr>
          <p:nvPr/>
        </p:nvSpPr>
        <p:spPr bwMode="auto">
          <a:xfrm>
            <a:off x="6156325" y="620713"/>
            <a:ext cx="274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Souhern</a:t>
            </a:r>
            <a:r>
              <a:rPr kumimoji="0" lang="cs-CZ" alt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Appalachians</a:t>
            </a: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583488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340768"/>
            <a:ext cx="6744748" cy="505856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9512" y="116632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Atlantic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coastal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plain</a:t>
            </a:r>
            <a:r>
              <a:rPr kumimoji="0" lang="cs-CZ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z velké části tvořená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terány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Gondwany</a:t>
            </a:r>
            <a:r>
              <a:rPr lang="cs-CZ" sz="2000" dirty="0">
                <a:solidFill>
                  <a:prstClr val="black"/>
                </a:solidFill>
              </a:rPr>
              <a:t> </a:t>
            </a:r>
            <a:r>
              <a:rPr lang="cs-CZ" sz="2000" dirty="0" smtClean="0">
                <a:solidFill>
                  <a:prstClr val="black"/>
                </a:solidFill>
              </a:rPr>
              <a:t>překrytými mladšími mezozoickými a </a:t>
            </a:r>
            <a:r>
              <a:rPr lang="cs-CZ" sz="2000" dirty="0" err="1" smtClean="0">
                <a:solidFill>
                  <a:prstClr val="black"/>
                </a:solidFill>
              </a:rPr>
              <a:t>tercierními</a:t>
            </a:r>
            <a:r>
              <a:rPr lang="cs-CZ" sz="2000" dirty="0" smtClean="0">
                <a:solidFill>
                  <a:prstClr val="black"/>
                </a:solidFill>
              </a:rPr>
              <a:t> sedimenty.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Probíhá zde sutura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Suwanee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detekovaná geofyzikálně. O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dděluje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Gondwanu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zóny Carolina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1200150"/>
            <a:ext cx="8020050" cy="44577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851976"/>
            <a:ext cx="8280920" cy="370173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9512" y="4581128"/>
            <a:ext cx="872720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 err="1"/>
              <a:t>Fig</a:t>
            </a:r>
            <a:r>
              <a:rPr lang="cs-CZ" sz="900" dirty="0"/>
              <a:t>. 1. (A)Map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southeastern</a:t>
            </a:r>
            <a:r>
              <a:rPr lang="cs-CZ" sz="900" dirty="0"/>
              <a:t> </a:t>
            </a:r>
            <a:r>
              <a:rPr lang="cs-CZ" sz="900" dirty="0" err="1"/>
              <a:t>North</a:t>
            </a:r>
            <a:r>
              <a:rPr lang="cs-CZ" sz="900" dirty="0"/>
              <a:t> America </a:t>
            </a:r>
            <a:r>
              <a:rPr lang="cs-CZ" sz="900" dirty="0" err="1"/>
              <a:t>illustrating</a:t>
            </a:r>
            <a:r>
              <a:rPr lang="cs-CZ" sz="900" dirty="0"/>
              <a:t> </a:t>
            </a:r>
            <a:r>
              <a:rPr lang="cs-CZ" sz="900" dirty="0" err="1"/>
              <a:t>revised</a:t>
            </a:r>
            <a:r>
              <a:rPr lang="cs-CZ" sz="900" dirty="0"/>
              <a:t> </a:t>
            </a:r>
            <a:r>
              <a:rPr lang="cs-CZ" sz="900" dirty="0" err="1"/>
              <a:t>extent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Suwannee</a:t>
            </a:r>
            <a:r>
              <a:rPr lang="cs-CZ" sz="900" dirty="0"/>
              <a:t> </a:t>
            </a:r>
            <a:r>
              <a:rPr lang="cs-CZ" sz="900" dirty="0" err="1"/>
              <a:t>basin</a:t>
            </a:r>
            <a:r>
              <a:rPr lang="cs-CZ" sz="900" dirty="0"/>
              <a:t> (navy </a:t>
            </a:r>
            <a:r>
              <a:rPr lang="cs-CZ" sz="900" dirty="0" err="1"/>
              <a:t>dashed</a:t>
            </a:r>
            <a:r>
              <a:rPr lang="cs-CZ" sz="900" dirty="0"/>
              <a:t> line), re-</a:t>
            </a:r>
            <a:r>
              <a:rPr lang="cs-CZ" sz="900" dirty="0" err="1"/>
              <a:t>defined</a:t>
            </a:r>
            <a:r>
              <a:rPr lang="cs-CZ" sz="900" dirty="0"/>
              <a:t> </a:t>
            </a:r>
            <a:r>
              <a:rPr lang="cs-CZ" sz="900" dirty="0" err="1"/>
              <a:t>location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Suwannee</a:t>
            </a:r>
            <a:r>
              <a:rPr lang="cs-CZ" sz="900" dirty="0"/>
              <a:t> </a:t>
            </a:r>
            <a:r>
              <a:rPr lang="cs-CZ" sz="900" dirty="0" err="1"/>
              <a:t>suture</a:t>
            </a:r>
            <a:r>
              <a:rPr lang="cs-CZ" sz="900" dirty="0"/>
              <a:t> </a:t>
            </a:r>
            <a:r>
              <a:rPr lang="cs-CZ" sz="900" dirty="0" err="1"/>
              <a:t>zone</a:t>
            </a:r>
            <a:r>
              <a:rPr lang="cs-CZ" sz="900" dirty="0"/>
              <a:t>, </a:t>
            </a:r>
            <a:r>
              <a:rPr lang="cs-CZ" sz="900" dirty="0" err="1"/>
              <a:t>previously</a:t>
            </a:r>
            <a:r>
              <a:rPr lang="cs-CZ" sz="900" dirty="0"/>
              <a:t> </a:t>
            </a:r>
            <a:r>
              <a:rPr lang="cs-CZ" sz="900" dirty="0" err="1"/>
              <a:t>interpreted</a:t>
            </a:r>
            <a:r>
              <a:rPr lang="cs-CZ" sz="900" dirty="0"/>
              <a:t> </a:t>
            </a:r>
            <a:r>
              <a:rPr lang="cs-CZ" sz="900" dirty="0" err="1" smtClean="0"/>
              <a:t>positions</a:t>
            </a:r>
            <a:r>
              <a:rPr lang="cs-CZ" sz="900" dirty="0" smtClean="0"/>
              <a:t> </a:t>
            </a:r>
            <a:r>
              <a:rPr lang="cs-CZ" sz="900" dirty="0" err="1" smtClean="0"/>
              <a:t>of</a:t>
            </a:r>
            <a:r>
              <a:rPr lang="cs-CZ" sz="900" dirty="0" smtClean="0"/>
              <a:t> </a:t>
            </a:r>
            <a:r>
              <a:rPr lang="cs-CZ" sz="900" dirty="0" err="1"/>
              <a:t>suture</a:t>
            </a:r>
            <a:r>
              <a:rPr lang="cs-CZ" sz="900" dirty="0"/>
              <a:t>, and </a:t>
            </a:r>
            <a:r>
              <a:rPr lang="cs-CZ" sz="900" dirty="0" err="1"/>
              <a:t>location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data </a:t>
            </a:r>
            <a:r>
              <a:rPr lang="cs-CZ" sz="900" dirty="0" err="1"/>
              <a:t>referred</a:t>
            </a:r>
            <a:r>
              <a:rPr lang="cs-CZ" sz="900" dirty="0"/>
              <a:t> to in text. </a:t>
            </a:r>
            <a:r>
              <a:rPr lang="cs-CZ" sz="900" dirty="0" err="1"/>
              <a:t>Isochore</a:t>
            </a:r>
            <a:r>
              <a:rPr lang="cs-CZ" sz="900" dirty="0"/>
              <a:t> (</a:t>
            </a:r>
            <a:r>
              <a:rPr lang="cs-CZ" sz="900" dirty="0" err="1"/>
              <a:t>brown</a:t>
            </a:r>
            <a:r>
              <a:rPr lang="cs-CZ" sz="900" dirty="0"/>
              <a:t>) </a:t>
            </a:r>
            <a:r>
              <a:rPr lang="cs-CZ" sz="900" dirty="0" err="1"/>
              <a:t>indicates</a:t>
            </a:r>
            <a:r>
              <a:rPr lang="cs-CZ" sz="900" dirty="0"/>
              <a:t> </a:t>
            </a:r>
            <a:r>
              <a:rPr lang="cs-CZ" sz="900" dirty="0" err="1"/>
              <a:t>mappable</a:t>
            </a:r>
            <a:r>
              <a:rPr lang="cs-CZ" sz="900" dirty="0"/>
              <a:t> </a:t>
            </a:r>
            <a:r>
              <a:rPr lang="cs-CZ" sz="900" dirty="0" err="1"/>
              <a:t>extent</a:t>
            </a:r>
            <a:r>
              <a:rPr lang="cs-CZ" sz="900" dirty="0"/>
              <a:t> and </a:t>
            </a:r>
            <a:r>
              <a:rPr lang="cs-CZ" sz="900" dirty="0" err="1"/>
              <a:t>thickness</a:t>
            </a:r>
            <a:r>
              <a:rPr lang="cs-CZ" sz="900" dirty="0"/>
              <a:t> (4–6 km)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Suwannee</a:t>
            </a:r>
            <a:r>
              <a:rPr lang="cs-CZ" sz="900" dirty="0"/>
              <a:t> </a:t>
            </a:r>
            <a:r>
              <a:rPr lang="cs-CZ" sz="900" dirty="0" err="1"/>
              <a:t>basin</a:t>
            </a:r>
            <a:r>
              <a:rPr lang="cs-CZ" sz="900" dirty="0"/>
              <a:t> </a:t>
            </a:r>
            <a:r>
              <a:rPr lang="cs-CZ" sz="900" dirty="0" err="1"/>
              <a:t>rocks</a:t>
            </a:r>
            <a:r>
              <a:rPr lang="cs-CZ" sz="900" dirty="0"/>
              <a:t>. </a:t>
            </a:r>
            <a:r>
              <a:rPr lang="cs-CZ" sz="900" dirty="0" err="1"/>
              <a:t>Seismic</a:t>
            </a:r>
            <a:r>
              <a:rPr lang="cs-CZ" sz="900" dirty="0"/>
              <a:t> </a:t>
            </a:r>
            <a:r>
              <a:rPr lang="cs-CZ" sz="900" dirty="0" err="1"/>
              <a:t>reflection</a:t>
            </a:r>
            <a:r>
              <a:rPr lang="cs-CZ" sz="900" dirty="0"/>
              <a:t> profile </a:t>
            </a:r>
            <a:r>
              <a:rPr lang="cs-CZ" sz="900" dirty="0" err="1" smtClean="0"/>
              <a:t>locations</a:t>
            </a:r>
            <a:r>
              <a:rPr lang="cs-CZ" sz="900" dirty="0" smtClean="0"/>
              <a:t> (BA-3</a:t>
            </a:r>
            <a:r>
              <a:rPr lang="cs-CZ" sz="900" dirty="0"/>
              <a:t>, BA-6,WE-007-7 (WE7),WE-007-5(WE5), and BP-2) </a:t>
            </a:r>
            <a:r>
              <a:rPr lang="cs-CZ" sz="900" dirty="0" err="1"/>
              <a:t>shownas</a:t>
            </a:r>
            <a:r>
              <a:rPr lang="cs-CZ" sz="900" dirty="0"/>
              <a:t> </a:t>
            </a:r>
            <a:r>
              <a:rPr lang="cs-CZ" sz="900" dirty="0" err="1"/>
              <a:t>black</a:t>
            </a:r>
            <a:r>
              <a:rPr lang="cs-CZ" sz="900" dirty="0"/>
              <a:t> lines; </a:t>
            </a:r>
            <a:r>
              <a:rPr lang="cs-CZ" sz="900" dirty="0" err="1"/>
              <a:t>refraction</a:t>
            </a:r>
            <a:r>
              <a:rPr lang="cs-CZ" sz="900" dirty="0"/>
              <a:t> </a:t>
            </a:r>
            <a:r>
              <a:rPr lang="cs-CZ" sz="900" dirty="0" err="1"/>
              <a:t>surveys</a:t>
            </a:r>
            <a:r>
              <a:rPr lang="cs-CZ" sz="900" dirty="0"/>
              <a:t> (</a:t>
            </a:r>
            <a:r>
              <a:rPr lang="cs-CZ" sz="900" dirty="0" err="1"/>
              <a:t>Hersey</a:t>
            </a:r>
            <a:r>
              <a:rPr lang="cs-CZ" sz="900" dirty="0"/>
              <a:t> et al., 1959 (H) and </a:t>
            </a:r>
            <a:r>
              <a:rPr lang="cs-CZ" sz="900" dirty="0" err="1"/>
              <a:t>Trehu</a:t>
            </a:r>
            <a:r>
              <a:rPr lang="cs-CZ" sz="900" dirty="0"/>
              <a:t> et al., 1989 (T)) </a:t>
            </a:r>
            <a:r>
              <a:rPr lang="cs-CZ" sz="900" dirty="0" err="1"/>
              <a:t>shown</a:t>
            </a:r>
            <a:r>
              <a:rPr lang="cs-CZ" sz="900" dirty="0"/>
              <a:t> </a:t>
            </a:r>
            <a:r>
              <a:rPr lang="cs-CZ" sz="900" dirty="0" err="1"/>
              <a:t>aswhite</a:t>
            </a:r>
            <a:r>
              <a:rPr lang="cs-CZ" sz="900" dirty="0"/>
              <a:t> lines. </a:t>
            </a:r>
            <a:r>
              <a:rPr lang="cs-CZ" sz="900" dirty="0" err="1" smtClean="0"/>
              <a:t>Abbreviations</a:t>
            </a:r>
            <a:r>
              <a:rPr lang="cs-CZ" sz="900" dirty="0" smtClean="0"/>
              <a:t> </a:t>
            </a:r>
            <a:r>
              <a:rPr lang="cs-CZ" sz="900" dirty="0" err="1" smtClean="0"/>
              <a:t>for</a:t>
            </a:r>
            <a:r>
              <a:rPr lang="cs-CZ" sz="900" dirty="0" smtClean="0"/>
              <a:t> </a:t>
            </a:r>
            <a:r>
              <a:rPr lang="cs-CZ" sz="900" dirty="0" err="1"/>
              <a:t>previous</a:t>
            </a:r>
            <a:r>
              <a:rPr lang="cs-CZ" sz="900" dirty="0"/>
              <a:t> </a:t>
            </a:r>
            <a:r>
              <a:rPr lang="cs-CZ" sz="900" dirty="0" err="1"/>
              <a:t>suture</a:t>
            </a:r>
            <a:r>
              <a:rPr lang="cs-CZ" sz="900" dirty="0"/>
              <a:t> </a:t>
            </a:r>
            <a:r>
              <a:rPr lang="cs-CZ" sz="900" dirty="0" err="1"/>
              <a:t>interpretations</a:t>
            </a:r>
            <a:r>
              <a:rPr lang="cs-CZ" sz="900" dirty="0"/>
              <a:t>: C&amp;W(</a:t>
            </a:r>
            <a:r>
              <a:rPr lang="cs-CZ" sz="900" dirty="0" err="1"/>
              <a:t>Chowns</a:t>
            </a:r>
            <a:r>
              <a:rPr lang="cs-CZ" sz="900" dirty="0"/>
              <a:t> </a:t>
            </a:r>
            <a:r>
              <a:rPr lang="cs-CZ" sz="900" dirty="0" err="1"/>
              <a:t>andWilliams</a:t>
            </a:r>
            <a:r>
              <a:rPr lang="cs-CZ" sz="900" dirty="0"/>
              <a:t>, 1983); T&amp;M(</a:t>
            </a:r>
            <a:r>
              <a:rPr lang="cs-CZ" sz="900" dirty="0" err="1"/>
              <a:t>Tauvers</a:t>
            </a:r>
            <a:r>
              <a:rPr lang="cs-CZ" sz="900" dirty="0"/>
              <a:t> </a:t>
            </a:r>
            <a:r>
              <a:rPr lang="cs-CZ" sz="900" dirty="0" err="1"/>
              <a:t>andMuehlberger</a:t>
            </a:r>
            <a:r>
              <a:rPr lang="cs-CZ" sz="900" dirty="0"/>
              <a:t>, 1987);M&amp;T (Thomas, 2010;Mueller et al., 2014); H&amp;Z (</a:t>
            </a:r>
            <a:r>
              <a:rPr lang="cs-CZ" sz="900" dirty="0" err="1"/>
              <a:t>Higgins</a:t>
            </a:r>
            <a:r>
              <a:rPr lang="cs-CZ" sz="900" dirty="0"/>
              <a:t> and </a:t>
            </a:r>
            <a:r>
              <a:rPr lang="cs-CZ" sz="900" dirty="0" err="1"/>
              <a:t>Zietz</a:t>
            </a:r>
            <a:r>
              <a:rPr lang="cs-CZ" sz="900" dirty="0"/>
              <a:t>, </a:t>
            </a:r>
            <a:r>
              <a:rPr lang="cs-CZ" sz="900" dirty="0" smtClean="0"/>
              <a:t>1983) </a:t>
            </a:r>
            <a:r>
              <a:rPr lang="cs-CZ" sz="900" dirty="0" err="1" smtClean="0"/>
              <a:t>Onshorewells</a:t>
            </a:r>
            <a:r>
              <a:rPr lang="cs-CZ" sz="900" dirty="0" smtClean="0"/>
              <a:t> </a:t>
            </a:r>
            <a:r>
              <a:rPr lang="cs-CZ" sz="900" dirty="0" err="1"/>
              <a:t>penetrating</a:t>
            </a:r>
            <a:r>
              <a:rPr lang="cs-CZ" sz="900" dirty="0"/>
              <a:t> </a:t>
            </a:r>
            <a:r>
              <a:rPr lang="cs-CZ" sz="900" dirty="0" err="1"/>
              <a:t>Suwannee</a:t>
            </a:r>
            <a:r>
              <a:rPr lang="cs-CZ" sz="900" dirty="0"/>
              <a:t> </a:t>
            </a:r>
            <a:r>
              <a:rPr lang="cs-CZ" sz="900" dirty="0" err="1"/>
              <a:t>basin</a:t>
            </a:r>
            <a:r>
              <a:rPr lang="cs-CZ" sz="900" dirty="0"/>
              <a:t> </a:t>
            </a:r>
            <a:r>
              <a:rPr lang="cs-CZ" sz="900" dirty="0" err="1"/>
              <a:t>strata</a:t>
            </a:r>
            <a:r>
              <a:rPr lang="cs-CZ" sz="900" dirty="0"/>
              <a:t> in </a:t>
            </a:r>
            <a:r>
              <a:rPr lang="cs-CZ" sz="900" dirty="0" err="1"/>
              <a:t>northern</a:t>
            </a:r>
            <a:r>
              <a:rPr lang="cs-CZ" sz="900" dirty="0"/>
              <a:t> Florida and </a:t>
            </a:r>
            <a:r>
              <a:rPr lang="cs-CZ" sz="900" dirty="0" err="1"/>
              <a:t>southern</a:t>
            </a:r>
            <a:r>
              <a:rPr lang="cs-CZ" sz="900" dirty="0"/>
              <a:t> Georgia </a:t>
            </a:r>
            <a:r>
              <a:rPr lang="cs-CZ" sz="900" dirty="0" err="1"/>
              <a:t>shown</a:t>
            </a:r>
            <a:r>
              <a:rPr lang="cs-CZ" sz="900" dirty="0"/>
              <a:t> by </a:t>
            </a:r>
            <a:r>
              <a:rPr lang="cs-CZ" sz="900" dirty="0" err="1"/>
              <a:t>redwell</a:t>
            </a:r>
            <a:r>
              <a:rPr lang="cs-CZ" sz="900" dirty="0"/>
              <a:t> </a:t>
            </a:r>
            <a:r>
              <a:rPr lang="cs-CZ" sz="900" dirty="0" err="1"/>
              <a:t>symbols</a:t>
            </a:r>
            <a:r>
              <a:rPr lang="cs-CZ" sz="900" dirty="0"/>
              <a:t>. </a:t>
            </a:r>
            <a:r>
              <a:rPr lang="cs-CZ" sz="900" dirty="0" err="1"/>
              <a:t>Offshorewells</a:t>
            </a:r>
            <a:r>
              <a:rPr lang="cs-CZ" sz="900" dirty="0"/>
              <a:t> 1 (</a:t>
            </a:r>
            <a:r>
              <a:rPr lang="cs-CZ" sz="900" dirty="0" err="1"/>
              <a:t>Transco</a:t>
            </a:r>
            <a:r>
              <a:rPr lang="cs-CZ" sz="900" dirty="0"/>
              <a:t> 1005-1) and 2 (COST GE-1) </a:t>
            </a:r>
            <a:r>
              <a:rPr lang="cs-CZ" sz="900" dirty="0" err="1"/>
              <a:t>tie</a:t>
            </a:r>
            <a:r>
              <a:rPr lang="cs-CZ" sz="900" dirty="0"/>
              <a:t> to </a:t>
            </a:r>
            <a:r>
              <a:rPr lang="cs-CZ" sz="900" dirty="0" smtClean="0"/>
              <a:t>profile BA-3.Well </a:t>
            </a:r>
            <a:r>
              <a:rPr lang="cs-CZ" sz="900" dirty="0"/>
              <a:t>3 (</a:t>
            </a:r>
            <a:r>
              <a:rPr lang="cs-CZ" sz="900" dirty="0" err="1"/>
              <a:t>Hatteras</a:t>
            </a:r>
            <a:r>
              <a:rPr lang="cs-CZ" sz="900" dirty="0"/>
              <a:t> </a:t>
            </a:r>
            <a:r>
              <a:rPr lang="cs-CZ" sz="900" dirty="0" err="1"/>
              <a:t>Light</a:t>
            </a:r>
            <a:r>
              <a:rPr lang="cs-CZ" sz="900" dirty="0"/>
              <a:t> No.1) </a:t>
            </a:r>
            <a:r>
              <a:rPr lang="cs-CZ" sz="900" dirty="0" err="1"/>
              <a:t>encountered</a:t>
            </a:r>
            <a:r>
              <a:rPr lang="cs-CZ" sz="900" dirty="0"/>
              <a:t> </a:t>
            </a:r>
            <a:r>
              <a:rPr lang="cs-CZ" sz="900" dirty="0" err="1"/>
              <a:t>granitic</a:t>
            </a:r>
            <a:r>
              <a:rPr lang="cs-CZ" sz="900" dirty="0"/>
              <a:t> </a:t>
            </a:r>
            <a:r>
              <a:rPr lang="cs-CZ" sz="900" dirty="0" err="1"/>
              <a:t>basement,marking</a:t>
            </a:r>
            <a:r>
              <a:rPr lang="cs-CZ" sz="900" dirty="0"/>
              <a:t> </a:t>
            </a: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northeastern</a:t>
            </a:r>
            <a:r>
              <a:rPr lang="cs-CZ" sz="900" dirty="0"/>
              <a:t> </a:t>
            </a:r>
            <a:r>
              <a:rPr lang="cs-CZ" sz="900" dirty="0" err="1"/>
              <a:t>extent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identifiable</a:t>
            </a:r>
            <a:r>
              <a:rPr lang="cs-CZ" sz="900" dirty="0"/>
              <a:t> </a:t>
            </a:r>
            <a:r>
              <a:rPr lang="cs-CZ" sz="900" dirty="0" err="1"/>
              <a:t>Suwannee</a:t>
            </a:r>
            <a:r>
              <a:rPr lang="cs-CZ" sz="900" dirty="0"/>
              <a:t> </a:t>
            </a:r>
            <a:r>
              <a:rPr lang="cs-CZ" sz="900" dirty="0" err="1"/>
              <a:t>basin</a:t>
            </a:r>
            <a:r>
              <a:rPr lang="cs-CZ" sz="900" dirty="0"/>
              <a:t> </a:t>
            </a:r>
            <a:r>
              <a:rPr lang="cs-CZ" sz="900" dirty="0" err="1"/>
              <a:t>strata</a:t>
            </a:r>
            <a:r>
              <a:rPr lang="cs-CZ" sz="900" dirty="0"/>
              <a:t>. </a:t>
            </a:r>
            <a:r>
              <a:rPr lang="cs-CZ" sz="900" dirty="0" err="1"/>
              <a:t>Fall</a:t>
            </a:r>
            <a:r>
              <a:rPr lang="cs-CZ" sz="900" dirty="0"/>
              <a:t> </a:t>
            </a:r>
            <a:r>
              <a:rPr lang="cs-CZ" sz="900" dirty="0" err="1"/>
              <a:t>linemarkswestern</a:t>
            </a:r>
            <a:r>
              <a:rPr lang="cs-CZ" sz="900" dirty="0"/>
              <a:t> </a:t>
            </a:r>
            <a:r>
              <a:rPr lang="cs-CZ" sz="900" dirty="0" err="1"/>
              <a:t>boundary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coastal</a:t>
            </a:r>
            <a:r>
              <a:rPr lang="cs-CZ" sz="900" dirty="0"/>
              <a:t> </a:t>
            </a:r>
            <a:r>
              <a:rPr lang="cs-CZ" sz="900" dirty="0" err="1" smtClean="0"/>
              <a:t>plain</a:t>
            </a:r>
            <a:r>
              <a:rPr lang="cs-CZ" sz="900" dirty="0" smtClean="0"/>
              <a:t> </a:t>
            </a:r>
            <a:r>
              <a:rPr lang="cs-CZ" sz="900" dirty="0" err="1" smtClean="0"/>
              <a:t>sediments</a:t>
            </a:r>
            <a:r>
              <a:rPr lang="cs-CZ" sz="900" dirty="0"/>
              <a:t>. BHZ (</a:t>
            </a:r>
            <a:r>
              <a:rPr lang="cs-CZ" sz="900" dirty="0" err="1"/>
              <a:t>dot-dashed</a:t>
            </a:r>
            <a:r>
              <a:rPr lang="cs-CZ" sz="900" dirty="0"/>
              <a:t> line) </a:t>
            </a:r>
            <a:r>
              <a:rPr lang="cs-CZ" sz="900" dirty="0" err="1"/>
              <a:t>offshore</a:t>
            </a:r>
            <a:r>
              <a:rPr lang="cs-CZ" sz="900" dirty="0"/>
              <a:t> </a:t>
            </a:r>
            <a:r>
              <a:rPr lang="cs-CZ" sz="900" dirty="0" err="1"/>
              <a:t>identifies</a:t>
            </a:r>
            <a:r>
              <a:rPr lang="cs-CZ" sz="900" dirty="0"/>
              <a:t> “</a:t>
            </a:r>
            <a:r>
              <a:rPr lang="cs-CZ" sz="900" dirty="0" err="1"/>
              <a:t>Basement</a:t>
            </a:r>
            <a:r>
              <a:rPr lang="cs-CZ" sz="900" dirty="0"/>
              <a:t> </a:t>
            </a:r>
            <a:r>
              <a:rPr lang="cs-CZ" sz="900" dirty="0" err="1"/>
              <a:t>Hinge</a:t>
            </a:r>
            <a:r>
              <a:rPr lang="cs-CZ" sz="900" dirty="0"/>
              <a:t> </a:t>
            </a:r>
            <a:r>
              <a:rPr lang="cs-CZ" sz="900" dirty="0" err="1"/>
              <a:t>Zone</a:t>
            </a:r>
            <a:r>
              <a:rPr lang="cs-CZ" sz="900" dirty="0"/>
              <a:t>” (</a:t>
            </a:r>
            <a:r>
              <a:rPr lang="cs-CZ" sz="900" dirty="0" err="1"/>
              <a:t>modified</a:t>
            </a:r>
            <a:r>
              <a:rPr lang="cs-CZ" sz="900" dirty="0"/>
              <a:t> </a:t>
            </a:r>
            <a:r>
              <a:rPr lang="cs-CZ" sz="900" dirty="0" err="1"/>
              <a:t>after</a:t>
            </a:r>
            <a:r>
              <a:rPr lang="cs-CZ" sz="900" dirty="0"/>
              <a:t> </a:t>
            </a:r>
            <a:r>
              <a:rPr lang="cs-CZ" sz="900" dirty="0" err="1"/>
              <a:t>Hutchinson</a:t>
            </a:r>
            <a:r>
              <a:rPr lang="cs-CZ" sz="900" dirty="0"/>
              <a:t> et al., 1995). (B) </a:t>
            </a:r>
            <a:r>
              <a:rPr lang="cs-CZ" sz="900" dirty="0" err="1"/>
              <a:t>Magnetic</a:t>
            </a:r>
            <a:r>
              <a:rPr lang="cs-CZ" sz="900" dirty="0"/>
              <a:t> </a:t>
            </a:r>
            <a:r>
              <a:rPr lang="cs-CZ" sz="900" dirty="0" err="1"/>
              <a:t>anomaly</a:t>
            </a:r>
            <a:r>
              <a:rPr lang="cs-CZ" sz="900" dirty="0"/>
              <a:t> map (EMAG2, 2009)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southeastern</a:t>
            </a:r>
            <a:r>
              <a:rPr lang="cs-CZ" sz="900" dirty="0"/>
              <a:t> </a:t>
            </a:r>
            <a:r>
              <a:rPr lang="cs-CZ" sz="900" dirty="0" err="1" smtClean="0"/>
              <a:t>North</a:t>
            </a:r>
            <a:r>
              <a:rPr lang="cs-CZ" sz="900" dirty="0" smtClean="0"/>
              <a:t> America </a:t>
            </a:r>
            <a:r>
              <a:rPr lang="cs-CZ" sz="900" dirty="0"/>
              <a:t>and </a:t>
            </a:r>
            <a:r>
              <a:rPr lang="cs-CZ" sz="900" dirty="0" err="1"/>
              <a:t>previously</a:t>
            </a:r>
            <a:r>
              <a:rPr lang="cs-CZ" sz="900" dirty="0"/>
              <a:t> </a:t>
            </a:r>
            <a:r>
              <a:rPr lang="cs-CZ" sz="900" dirty="0" err="1"/>
              <a:t>interpreted</a:t>
            </a:r>
            <a:r>
              <a:rPr lang="cs-CZ" sz="900" dirty="0"/>
              <a:t> </a:t>
            </a:r>
            <a:r>
              <a:rPr lang="cs-CZ" sz="900" dirty="0" err="1"/>
              <a:t>exotic</a:t>
            </a:r>
            <a:r>
              <a:rPr lang="cs-CZ" sz="900" dirty="0"/>
              <a:t> </a:t>
            </a:r>
            <a:r>
              <a:rPr lang="cs-CZ" sz="900" dirty="0" err="1"/>
              <a:t>terranes</a:t>
            </a:r>
            <a:r>
              <a:rPr lang="cs-CZ" sz="900" dirty="0"/>
              <a:t> (Carolina, Charleston, and </a:t>
            </a:r>
            <a:r>
              <a:rPr lang="cs-CZ" sz="900" dirty="0" err="1"/>
              <a:t>Suwannee</a:t>
            </a:r>
            <a:r>
              <a:rPr lang="cs-CZ" sz="900" dirty="0"/>
              <a:t>). </a:t>
            </a:r>
            <a:r>
              <a:rPr lang="cs-CZ" sz="900" dirty="0" err="1"/>
              <a:t>Locations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seismic</a:t>
            </a:r>
            <a:r>
              <a:rPr lang="cs-CZ" sz="900" dirty="0"/>
              <a:t> </a:t>
            </a:r>
            <a:r>
              <a:rPr lang="cs-CZ" sz="900" dirty="0" err="1"/>
              <a:t>reflection</a:t>
            </a:r>
            <a:r>
              <a:rPr lang="cs-CZ" sz="900" dirty="0"/>
              <a:t> </a:t>
            </a:r>
            <a:r>
              <a:rPr lang="cs-CZ" sz="900" dirty="0" err="1"/>
              <a:t>profiles</a:t>
            </a:r>
            <a:r>
              <a:rPr lang="cs-CZ" sz="900" dirty="0"/>
              <a:t> (</a:t>
            </a:r>
            <a:r>
              <a:rPr lang="cs-CZ" sz="900" dirty="0" err="1"/>
              <a:t>black</a:t>
            </a:r>
            <a:r>
              <a:rPr lang="cs-CZ" sz="900" dirty="0"/>
              <a:t>) </a:t>
            </a:r>
            <a:r>
              <a:rPr lang="cs-CZ" sz="900" dirty="0" err="1"/>
              <a:t>illustrated</a:t>
            </a:r>
            <a:r>
              <a:rPr lang="cs-CZ" sz="900" dirty="0"/>
              <a:t> </a:t>
            </a:r>
            <a:r>
              <a:rPr lang="cs-CZ" sz="900" dirty="0" err="1"/>
              <a:t>offshore</a:t>
            </a:r>
            <a:r>
              <a:rPr lang="cs-CZ" sz="900" dirty="0"/>
              <a:t> </a:t>
            </a:r>
            <a:r>
              <a:rPr lang="cs-CZ" sz="900" dirty="0" err="1"/>
              <a:t>aswell</a:t>
            </a:r>
            <a:r>
              <a:rPr lang="cs-CZ" sz="900" dirty="0"/>
              <a:t> as </a:t>
            </a: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revised</a:t>
            </a:r>
            <a:r>
              <a:rPr lang="cs-CZ" sz="900" dirty="0"/>
              <a:t> </a:t>
            </a:r>
            <a:r>
              <a:rPr lang="cs-CZ" sz="900" dirty="0" err="1"/>
              <a:t>extent</a:t>
            </a:r>
            <a:r>
              <a:rPr lang="cs-CZ" sz="900" dirty="0"/>
              <a:t> </a:t>
            </a:r>
            <a:r>
              <a:rPr lang="cs-CZ" sz="900" dirty="0" err="1" smtClean="0"/>
              <a:t>of</a:t>
            </a:r>
            <a:r>
              <a:rPr lang="cs-CZ" sz="900" dirty="0" smtClean="0"/>
              <a:t> </a:t>
            </a:r>
            <a:r>
              <a:rPr lang="cs-CZ" sz="900" dirty="0" err="1" smtClean="0"/>
              <a:t>the</a:t>
            </a:r>
            <a:r>
              <a:rPr lang="cs-CZ" sz="900" dirty="0" smtClean="0"/>
              <a:t> </a:t>
            </a:r>
            <a:r>
              <a:rPr lang="cs-CZ" sz="900" dirty="0" err="1"/>
              <a:t>Suwannee</a:t>
            </a:r>
            <a:r>
              <a:rPr lang="cs-CZ" sz="900" dirty="0"/>
              <a:t> </a:t>
            </a:r>
            <a:r>
              <a:rPr lang="cs-CZ" sz="900" dirty="0" err="1"/>
              <a:t>basin</a:t>
            </a:r>
            <a:r>
              <a:rPr lang="cs-CZ" sz="900" dirty="0"/>
              <a:t> </a:t>
            </a:r>
            <a:r>
              <a:rPr lang="cs-CZ" sz="900" dirty="0" err="1"/>
              <a:t>highlighted</a:t>
            </a:r>
            <a:r>
              <a:rPr lang="cs-CZ" sz="900" dirty="0"/>
              <a:t> </a:t>
            </a:r>
            <a:r>
              <a:rPr lang="cs-CZ" sz="900" dirty="0" err="1"/>
              <a:t>inwhite</a:t>
            </a:r>
            <a:r>
              <a:rPr lang="cs-CZ" sz="900" dirty="0"/>
              <a:t> </a:t>
            </a:r>
            <a:r>
              <a:rPr lang="cs-CZ" sz="900" dirty="0" err="1"/>
              <a:t>dashed</a:t>
            </a:r>
            <a:r>
              <a:rPr lang="cs-CZ" sz="900" dirty="0"/>
              <a:t> line. </a:t>
            </a:r>
            <a:r>
              <a:rPr lang="cs-CZ" sz="900" dirty="0" err="1"/>
              <a:t>Abbreviations</a:t>
            </a:r>
            <a:r>
              <a:rPr lang="cs-CZ" sz="900" dirty="0"/>
              <a:t>: A - Cape </a:t>
            </a:r>
            <a:r>
              <a:rPr lang="cs-CZ" sz="900" dirty="0" err="1"/>
              <a:t>Fear</a:t>
            </a:r>
            <a:r>
              <a:rPr lang="cs-CZ" sz="900" dirty="0"/>
              <a:t>; B - Cape </a:t>
            </a:r>
            <a:r>
              <a:rPr lang="cs-CZ" sz="900" dirty="0" err="1"/>
              <a:t>Lookout</a:t>
            </a:r>
            <a:r>
              <a:rPr lang="cs-CZ" sz="900" dirty="0"/>
              <a:t> . BMA - </a:t>
            </a:r>
            <a:r>
              <a:rPr lang="cs-CZ" sz="900" dirty="0" err="1"/>
              <a:t>BrunswickMagnetic</a:t>
            </a:r>
            <a:r>
              <a:rPr lang="cs-CZ" sz="900" dirty="0"/>
              <a:t> </a:t>
            </a:r>
            <a:r>
              <a:rPr lang="cs-CZ" sz="900" dirty="0" err="1"/>
              <a:t>Anomaly</a:t>
            </a:r>
            <a:r>
              <a:rPr lang="cs-CZ" sz="900" dirty="0"/>
              <a:t>. H&amp;Z - Carolina–Mississippi </a:t>
            </a:r>
            <a:r>
              <a:rPr lang="cs-CZ" sz="900" dirty="0" err="1"/>
              <a:t>fault</a:t>
            </a:r>
            <a:r>
              <a:rPr lang="cs-CZ" sz="900" dirty="0"/>
              <a:t> (</a:t>
            </a:r>
            <a:r>
              <a:rPr lang="cs-CZ" sz="900" dirty="0" err="1"/>
              <a:t>Higgins</a:t>
            </a:r>
            <a:r>
              <a:rPr lang="cs-CZ" sz="900" dirty="0"/>
              <a:t> </a:t>
            </a:r>
            <a:r>
              <a:rPr lang="cs-CZ" sz="900" dirty="0" smtClean="0"/>
              <a:t>and </a:t>
            </a:r>
            <a:r>
              <a:rPr lang="cs-CZ" sz="900" dirty="0" err="1" smtClean="0"/>
              <a:t>Zietz</a:t>
            </a:r>
            <a:r>
              <a:rPr lang="cs-CZ" sz="900" dirty="0"/>
              <a:t>, 1983) </a:t>
            </a:r>
            <a:r>
              <a:rPr lang="cs-CZ" sz="900" dirty="0" err="1"/>
              <a:t>is</a:t>
            </a:r>
            <a:r>
              <a:rPr lang="cs-CZ" sz="900" dirty="0"/>
              <a:t> a </a:t>
            </a:r>
            <a:r>
              <a:rPr lang="cs-CZ" sz="900" dirty="0" err="1"/>
              <a:t>dextral</a:t>
            </a:r>
            <a:r>
              <a:rPr lang="cs-CZ" sz="900" dirty="0"/>
              <a:t> strike slip </a:t>
            </a:r>
            <a:r>
              <a:rPr lang="cs-CZ" sz="900" dirty="0" err="1"/>
              <a:t>fault</a:t>
            </a:r>
            <a:r>
              <a:rPr lang="cs-CZ" sz="900" dirty="0"/>
              <a:t> </a:t>
            </a:r>
            <a:r>
              <a:rPr lang="cs-CZ" sz="900" dirty="0" err="1"/>
              <a:t>separating</a:t>
            </a:r>
            <a:r>
              <a:rPr lang="cs-CZ" sz="900" dirty="0"/>
              <a:t> </a:t>
            </a:r>
            <a:r>
              <a:rPr lang="cs-CZ" sz="900" dirty="0" err="1"/>
              <a:t>the</a:t>
            </a:r>
            <a:r>
              <a:rPr lang="cs-CZ" sz="900" dirty="0"/>
              <a:t> Carolina </a:t>
            </a:r>
            <a:r>
              <a:rPr lang="cs-CZ" sz="900" dirty="0" err="1"/>
              <a:t>Terrane</a:t>
            </a:r>
            <a:r>
              <a:rPr lang="cs-CZ" sz="900" dirty="0"/>
              <a:t> and Charleston </a:t>
            </a:r>
            <a:r>
              <a:rPr lang="cs-CZ" sz="900" dirty="0" err="1"/>
              <a:t>terrane</a:t>
            </a:r>
            <a:r>
              <a:rPr lang="cs-CZ" sz="900" dirty="0"/>
              <a:t> </a:t>
            </a:r>
            <a:r>
              <a:rPr lang="cs-CZ" sz="900" dirty="0" err="1"/>
              <a:t>previously</a:t>
            </a:r>
            <a:r>
              <a:rPr lang="cs-CZ" sz="900" dirty="0"/>
              <a:t> </a:t>
            </a:r>
            <a:r>
              <a:rPr lang="cs-CZ" sz="900" dirty="0" err="1"/>
              <a:t>interpreted</a:t>
            </a:r>
            <a:r>
              <a:rPr lang="cs-CZ" sz="900" dirty="0"/>
              <a:t> to </a:t>
            </a:r>
            <a:r>
              <a:rPr lang="cs-CZ" sz="900" dirty="0" err="1"/>
              <a:t>be</a:t>
            </a:r>
            <a:r>
              <a:rPr lang="cs-CZ" sz="900" dirty="0"/>
              <a:t> </a:t>
            </a: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location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Alleghanian</a:t>
            </a:r>
            <a:r>
              <a:rPr lang="cs-CZ" sz="900" dirty="0"/>
              <a:t> </a:t>
            </a:r>
            <a:r>
              <a:rPr lang="cs-CZ" sz="900" dirty="0" err="1"/>
              <a:t>suture</a:t>
            </a:r>
            <a:r>
              <a:rPr lang="cs-CZ" sz="900" dirty="0"/>
              <a:t>.</a:t>
            </a:r>
          </a:p>
        </p:txBody>
      </p:sp>
      <p:sp>
        <p:nvSpPr>
          <p:cNvPr id="5" name="Obdélník 4"/>
          <p:cNvSpPr/>
          <p:nvPr/>
        </p:nvSpPr>
        <p:spPr>
          <a:xfrm>
            <a:off x="204710" y="117525"/>
            <a:ext cx="87020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Sutura </a:t>
            </a:r>
            <a:r>
              <a:rPr lang="cs-CZ" sz="2000" b="1" dirty="0" err="1"/>
              <a:t>Suwanee</a:t>
            </a:r>
            <a:r>
              <a:rPr lang="cs-CZ" sz="2000" dirty="0"/>
              <a:t> oddělující zónu </a:t>
            </a:r>
            <a:r>
              <a:rPr lang="cs-CZ" sz="2000" b="1" dirty="0"/>
              <a:t>Carolina</a:t>
            </a:r>
            <a:r>
              <a:rPr lang="cs-CZ" sz="2000" dirty="0"/>
              <a:t> od </a:t>
            </a:r>
            <a:r>
              <a:rPr lang="cs-CZ" sz="2000" b="1" dirty="0"/>
              <a:t>africké části </a:t>
            </a:r>
            <a:r>
              <a:rPr lang="cs-CZ" sz="2000" b="1" dirty="0" err="1"/>
              <a:t>Gondwany</a:t>
            </a:r>
            <a:r>
              <a:rPr lang="cs-CZ" sz="2000" dirty="0"/>
              <a:t>, která po otevření Atlantiku zůstala  součásti Severní Ameriky.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4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32656"/>
            <a:ext cx="8909101" cy="468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7504" y="4987921"/>
            <a:ext cx="89091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Fig</a:t>
            </a:r>
            <a:r>
              <a:rPr lang="cs-CZ" dirty="0"/>
              <a:t>. 2. </a:t>
            </a:r>
            <a:r>
              <a:rPr lang="cs-CZ" dirty="0" err="1"/>
              <a:t>Schematic</a:t>
            </a:r>
            <a:r>
              <a:rPr lang="cs-CZ" dirty="0"/>
              <a:t> </a:t>
            </a:r>
            <a:r>
              <a:rPr lang="cs-CZ" dirty="0" err="1"/>
              <a:t>depiction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themajor</a:t>
            </a:r>
            <a:r>
              <a:rPr lang="cs-CZ" dirty="0"/>
              <a:t> </a:t>
            </a:r>
            <a:r>
              <a:rPr lang="cs-CZ" dirty="0" err="1"/>
              <a:t>terranes</a:t>
            </a:r>
            <a:r>
              <a:rPr lang="cs-CZ" dirty="0"/>
              <a:t> and </a:t>
            </a:r>
            <a:r>
              <a:rPr lang="cs-CZ" dirty="0" err="1"/>
              <a:t>structureswithin</a:t>
            </a:r>
            <a:r>
              <a:rPr lang="cs-CZ" dirty="0"/>
              <a:t> and </a:t>
            </a:r>
            <a:r>
              <a:rPr lang="cs-CZ" dirty="0" err="1"/>
              <a:t>adjacent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Suwannee</a:t>
            </a:r>
            <a:r>
              <a:rPr lang="cs-CZ" dirty="0"/>
              <a:t> </a:t>
            </a:r>
            <a:r>
              <a:rPr lang="cs-CZ" dirty="0" err="1"/>
              <a:t>suture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Appalachians</a:t>
            </a:r>
            <a:r>
              <a:rPr lang="cs-CZ" dirty="0"/>
              <a:t> </a:t>
            </a:r>
            <a:r>
              <a:rPr lang="cs-CZ" dirty="0" err="1"/>
              <a:t>compiled</a:t>
            </a:r>
            <a:r>
              <a:rPr lang="cs-CZ" dirty="0"/>
              <a:t> </a:t>
            </a:r>
            <a:r>
              <a:rPr lang="cs-CZ" dirty="0" err="1"/>
              <a:t>fromHeatherington</a:t>
            </a:r>
            <a:r>
              <a:rPr lang="cs-CZ" dirty="0"/>
              <a:t> </a:t>
            </a:r>
            <a:r>
              <a:rPr lang="cs-CZ" dirty="0" err="1" smtClean="0"/>
              <a:t>andMueller</a:t>
            </a:r>
            <a:r>
              <a:rPr lang="cs-CZ" dirty="0" smtClean="0"/>
              <a:t> (1999</a:t>
            </a:r>
            <a:r>
              <a:rPr lang="cs-CZ" dirty="0"/>
              <a:t>) and </a:t>
            </a:r>
            <a:r>
              <a:rPr lang="cs-CZ" dirty="0" err="1"/>
              <a:t>Steltenpohl</a:t>
            </a:r>
            <a:r>
              <a:rPr lang="cs-CZ" dirty="0"/>
              <a:t> et al. (2008); and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interpretations</a:t>
            </a:r>
            <a:r>
              <a:rPr lang="cs-CZ" dirty="0"/>
              <a:t>.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shown</a:t>
            </a:r>
            <a:r>
              <a:rPr lang="cs-CZ" dirty="0"/>
              <a:t> are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Brunswick</a:t>
            </a:r>
            <a:r>
              <a:rPr lang="cs-CZ" dirty="0"/>
              <a:t> (</a:t>
            </a:r>
            <a:r>
              <a:rPr lang="cs-CZ" dirty="0" err="1"/>
              <a:t>Altamaha</a:t>
            </a:r>
            <a:r>
              <a:rPr lang="cs-CZ" dirty="0"/>
              <a:t>)</a:t>
            </a:r>
            <a:r>
              <a:rPr lang="cs-CZ" dirty="0" err="1"/>
              <a:t>magnetic</a:t>
            </a:r>
            <a:r>
              <a:rPr lang="cs-CZ" dirty="0"/>
              <a:t> </a:t>
            </a:r>
            <a:r>
              <a:rPr lang="cs-CZ" dirty="0" err="1"/>
              <a:t>anomaly</a:t>
            </a:r>
            <a:r>
              <a:rPr lang="cs-CZ" dirty="0"/>
              <a:t> (a </a:t>
            </a:r>
            <a:r>
              <a:rPr lang="cs-CZ" dirty="0" err="1"/>
              <a:t>Paleozoic</a:t>
            </a:r>
            <a:r>
              <a:rPr lang="cs-CZ" dirty="0"/>
              <a:t> </a:t>
            </a:r>
            <a:r>
              <a:rPr lang="cs-CZ" dirty="0" err="1"/>
              <a:t>orMesozoic</a:t>
            </a:r>
            <a:r>
              <a:rPr lang="cs-CZ" dirty="0"/>
              <a:t> </a:t>
            </a:r>
            <a:r>
              <a:rPr lang="cs-CZ" dirty="0" err="1"/>
              <a:t>feature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</a:t>
            </a:r>
            <a:r>
              <a:rPr lang="cs-CZ" dirty="0" err="1"/>
              <a:t>notmark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 smtClean="0"/>
              <a:t>suture</a:t>
            </a:r>
            <a:r>
              <a:rPr lang="cs-CZ" dirty="0" smtClean="0"/>
              <a:t>)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Mesozoic</a:t>
            </a:r>
            <a:r>
              <a:rPr lang="cs-CZ" dirty="0"/>
              <a:t> </a:t>
            </a:r>
            <a:r>
              <a:rPr lang="cs-CZ" dirty="0" err="1"/>
              <a:t>South</a:t>
            </a:r>
            <a:r>
              <a:rPr lang="cs-CZ" dirty="0"/>
              <a:t> Georgia </a:t>
            </a:r>
            <a:r>
              <a:rPr lang="cs-CZ" dirty="0" err="1"/>
              <a:t>basin</a:t>
            </a:r>
            <a:r>
              <a:rPr lang="cs-CZ" dirty="0"/>
              <a:t>. </a:t>
            </a:r>
            <a:r>
              <a:rPr lang="cs-CZ" dirty="0" err="1"/>
              <a:t>Abbreviations</a:t>
            </a:r>
            <a:r>
              <a:rPr lang="cs-CZ" dirty="0"/>
              <a:t>: PM, Pine </a:t>
            </a:r>
            <a:r>
              <a:rPr lang="cs-CZ" dirty="0" err="1"/>
              <a:t>Mountain</a:t>
            </a:r>
            <a:r>
              <a:rPr lang="cs-CZ" dirty="0"/>
              <a:t> </a:t>
            </a:r>
            <a:r>
              <a:rPr lang="cs-CZ" dirty="0" err="1"/>
              <a:t>block</a:t>
            </a:r>
            <a:r>
              <a:rPr lang="cs-CZ" dirty="0"/>
              <a:t>; EBR, </a:t>
            </a:r>
            <a:r>
              <a:rPr lang="cs-CZ" dirty="0" err="1"/>
              <a:t>eastern</a:t>
            </a:r>
            <a:r>
              <a:rPr lang="cs-CZ" dirty="0"/>
              <a:t> Blue </a:t>
            </a:r>
            <a:r>
              <a:rPr lang="cs-CZ" dirty="0" err="1"/>
              <a:t>Ridge</a:t>
            </a:r>
            <a:r>
              <a:rPr lang="cs-CZ" dirty="0"/>
              <a:t>; WBR, western Blue </a:t>
            </a:r>
            <a:r>
              <a:rPr lang="cs-CZ" dirty="0" err="1"/>
              <a:t>Ridge</a:t>
            </a:r>
            <a:r>
              <a:rPr lang="cs-CZ" dirty="0"/>
              <a:t>; BZ, </a:t>
            </a:r>
            <a:r>
              <a:rPr lang="cs-CZ" dirty="0" err="1"/>
              <a:t>Brevard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; </a:t>
            </a:r>
            <a:r>
              <a:rPr lang="cs-CZ" dirty="0" err="1"/>
              <a:t>Mill</a:t>
            </a:r>
            <a:r>
              <a:rPr lang="cs-CZ" dirty="0"/>
              <a:t>, </a:t>
            </a:r>
            <a:r>
              <a:rPr lang="cs-CZ" dirty="0" err="1"/>
              <a:t>Milledgeville</a:t>
            </a:r>
            <a:r>
              <a:rPr lang="cs-CZ" dirty="0"/>
              <a:t> </a:t>
            </a:r>
            <a:r>
              <a:rPr lang="cs-CZ" dirty="0" err="1"/>
              <a:t>terrane</a:t>
            </a:r>
            <a:r>
              <a:rPr lang="cs-CZ" dirty="0"/>
              <a:t>; </a:t>
            </a:r>
            <a:r>
              <a:rPr lang="cs-CZ" dirty="0" smtClean="0"/>
              <a:t>BF, </a:t>
            </a:r>
            <a:r>
              <a:rPr lang="cs-CZ" dirty="0" err="1" smtClean="0"/>
              <a:t>Barlett's</a:t>
            </a:r>
            <a:r>
              <a:rPr lang="cs-CZ" dirty="0" smtClean="0"/>
              <a:t> </a:t>
            </a:r>
            <a:r>
              <a:rPr lang="cs-CZ" dirty="0"/>
              <a:t>Ferry </a:t>
            </a:r>
            <a:r>
              <a:rPr lang="cs-CZ" dirty="0" err="1"/>
              <a:t>shear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; GR, </a:t>
            </a:r>
            <a:r>
              <a:rPr lang="cs-CZ" dirty="0" err="1"/>
              <a:t>Goat</a:t>
            </a:r>
            <a:r>
              <a:rPr lang="cs-CZ" dirty="0"/>
              <a:t> Rock </a:t>
            </a:r>
            <a:r>
              <a:rPr lang="cs-CZ" dirty="0" err="1"/>
              <a:t>shear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; </a:t>
            </a:r>
            <a:r>
              <a:rPr lang="cs-CZ" dirty="0" err="1"/>
              <a:t>andM</a:t>
            </a:r>
            <a:r>
              <a:rPr lang="cs-CZ" dirty="0"/>
              <a:t>, </a:t>
            </a:r>
            <a:r>
              <a:rPr lang="cs-CZ" dirty="0" err="1"/>
              <a:t>Modoc</a:t>
            </a:r>
            <a:r>
              <a:rPr lang="cs-CZ" dirty="0"/>
              <a:t> </a:t>
            </a:r>
            <a:r>
              <a:rPr lang="cs-CZ" dirty="0" err="1"/>
              <a:t>shear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Charleston-</a:t>
            </a:r>
            <a:r>
              <a:rPr lang="cs-CZ" dirty="0" err="1"/>
              <a:t>Savannah</a:t>
            </a:r>
            <a:r>
              <a:rPr lang="cs-CZ" dirty="0"/>
              <a:t> River </a:t>
            </a:r>
            <a:r>
              <a:rPr lang="cs-CZ" dirty="0" err="1"/>
              <a:t>terrane</a:t>
            </a:r>
            <a:r>
              <a:rPr lang="cs-CZ" dirty="0"/>
              <a:t> </a:t>
            </a:r>
            <a:r>
              <a:rPr lang="cs-CZ" dirty="0" err="1"/>
              <a:t>boundary</a:t>
            </a:r>
            <a:r>
              <a:rPr lang="cs-CZ" dirty="0"/>
              <a:t> </a:t>
            </a:r>
            <a:r>
              <a:rPr lang="cs-CZ" dirty="0" err="1"/>
              <a:t>remains</a:t>
            </a:r>
            <a:r>
              <a:rPr lang="cs-CZ" dirty="0"/>
              <a:t> </a:t>
            </a:r>
            <a:r>
              <a:rPr lang="cs-CZ" dirty="0" err="1"/>
              <a:t>poorly</a:t>
            </a:r>
            <a:r>
              <a:rPr lang="cs-CZ" dirty="0"/>
              <a:t> </a:t>
            </a:r>
            <a:r>
              <a:rPr lang="cs-CZ" dirty="0" err="1"/>
              <a:t>defined</a:t>
            </a:r>
            <a:r>
              <a:rPr lang="cs-CZ" dirty="0"/>
              <a:t> and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included</a:t>
            </a:r>
            <a:r>
              <a:rPr lang="cs-CZ" dirty="0"/>
              <a:t> on </a:t>
            </a:r>
            <a:r>
              <a:rPr lang="cs-CZ" dirty="0" err="1"/>
              <a:t>themap</a:t>
            </a:r>
            <a:r>
              <a:rPr lang="cs-CZ" dirty="0"/>
              <a:t>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Související obráze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583488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38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91680" y="260648"/>
            <a:ext cx="3812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Alleghanian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orogeny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248603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179512" y="908050"/>
            <a:ext cx="8856984" cy="861774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Pásmo </a:t>
            </a:r>
            <a:r>
              <a:rPr lang="cs-CZ" altLang="cs-CZ" b="1" dirty="0" err="1"/>
              <a:t>Quatchita-Marathon</a:t>
            </a:r>
            <a:r>
              <a:rPr lang="cs-CZ" altLang="cs-CZ" b="1" dirty="0"/>
              <a:t> </a:t>
            </a:r>
            <a:r>
              <a:rPr lang="cs-CZ" altLang="cs-CZ" sz="2400" dirty="0"/>
              <a:t>– </a:t>
            </a:r>
            <a:r>
              <a:rPr lang="cs-CZ" altLang="cs-CZ" sz="1800" b="1" dirty="0" err="1"/>
              <a:t>alleghanská</a:t>
            </a:r>
            <a:r>
              <a:rPr lang="cs-CZ" altLang="cs-CZ" sz="1800" b="1" dirty="0"/>
              <a:t> fáze, kolize 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                                                      jihoamerickou části </a:t>
            </a:r>
            <a:r>
              <a:rPr lang="cs-CZ" altLang="cs-CZ" sz="1800" b="1" dirty="0" err="1"/>
              <a:t>Gondwany</a:t>
            </a:r>
            <a:endParaRPr lang="cs-CZ" altLang="cs-CZ" sz="1800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2736503"/>
            <a:ext cx="885698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b="1" dirty="0"/>
              <a:t>Orogeneze </a:t>
            </a:r>
            <a:r>
              <a:rPr lang="cs-CZ" sz="2000" b="1" dirty="0" err="1"/>
              <a:t>Quachita-Marathon</a:t>
            </a:r>
            <a:r>
              <a:rPr lang="cs-CZ" sz="2000" b="1" dirty="0"/>
              <a:t> </a:t>
            </a:r>
            <a:r>
              <a:rPr lang="cs-CZ" sz="2000" dirty="0"/>
              <a:t>zahrnovala kolizi </a:t>
            </a:r>
            <a:r>
              <a:rPr lang="cs-CZ" sz="2000" b="1" dirty="0" err="1"/>
              <a:t>Gondwany</a:t>
            </a:r>
            <a:r>
              <a:rPr lang="cs-CZ" sz="2000" dirty="0"/>
              <a:t> a jižního okraje Severní Ameriky. Během </a:t>
            </a:r>
            <a:r>
              <a:rPr lang="cs-CZ" sz="2000" b="1" dirty="0" err="1"/>
              <a:t>alleghanské</a:t>
            </a:r>
            <a:r>
              <a:rPr lang="cs-CZ" sz="2000" dirty="0"/>
              <a:t> orogeneze v období mezi 325 až 260 </a:t>
            </a:r>
            <a:r>
              <a:rPr lang="cs-CZ" sz="2000" dirty="0" err="1"/>
              <a:t>Ma</a:t>
            </a:r>
            <a:r>
              <a:rPr lang="cs-CZ" sz="2000" dirty="0"/>
              <a:t> se uzavřel </a:t>
            </a:r>
            <a:r>
              <a:rPr lang="cs-CZ" sz="2000" b="1" dirty="0" err="1" smtClean="0"/>
              <a:t>Rheický</a:t>
            </a:r>
            <a:r>
              <a:rPr lang="cs-CZ" sz="2000" dirty="0" smtClean="0"/>
              <a:t> </a:t>
            </a:r>
            <a:r>
              <a:rPr lang="cs-CZ" sz="2000" dirty="0"/>
              <a:t>oceán a </a:t>
            </a:r>
            <a:r>
              <a:rPr lang="cs-CZ" sz="2000" b="1" dirty="0" err="1"/>
              <a:t>laurentská</a:t>
            </a:r>
            <a:r>
              <a:rPr lang="cs-CZ" sz="2000" dirty="0"/>
              <a:t> deska </a:t>
            </a:r>
            <a:r>
              <a:rPr lang="cs-CZ" sz="2000" dirty="0" err="1"/>
              <a:t>subdukovala</a:t>
            </a:r>
            <a:r>
              <a:rPr lang="cs-CZ" sz="2000" dirty="0"/>
              <a:t> pod na sever se sunoucí </a:t>
            </a:r>
            <a:r>
              <a:rPr lang="cs-CZ" sz="2000" b="1" dirty="0"/>
              <a:t>jihoamerický</a:t>
            </a:r>
            <a:r>
              <a:rPr lang="cs-CZ" sz="2000" dirty="0"/>
              <a:t> kontinentální oblouk.</a:t>
            </a:r>
          </a:p>
          <a:p>
            <a:endParaRPr lang="cs-CZ" sz="2000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s://www.researchgate.net/profile/Gerilyn_Soreghan/publication/260466097/figure/fig2/AS:341565160607791@1458446889045/Map-depicting-the-main-age-provinces-of-basement-rocks-in-North-America-potentially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272808" cy="54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3"/>
          <p:cNvSpPr txBox="1">
            <a:spLocks noChangeArrowheads="1"/>
          </p:cNvSpPr>
          <p:nvPr/>
        </p:nvSpPr>
        <p:spPr bwMode="auto">
          <a:xfrm>
            <a:off x="838200" y="2590800"/>
            <a:ext cx="6188075" cy="741363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Apalače – </a:t>
            </a:r>
            <a:r>
              <a:rPr lang="cs-CZ" altLang="cs-CZ" sz="1800" b="1"/>
              <a:t>teránní stavba, kaledonské (takonská, akadská)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                i variské (alleghanská) fáze</a:t>
            </a:r>
          </a:p>
        </p:txBody>
      </p:sp>
      <p:sp>
        <p:nvSpPr>
          <p:cNvPr id="169987" name="Text Box 6"/>
          <p:cNvSpPr txBox="1">
            <a:spLocks noChangeArrowheads="1"/>
          </p:cNvSpPr>
          <p:nvPr/>
        </p:nvSpPr>
        <p:spPr bwMode="auto">
          <a:xfrm>
            <a:off x="838200" y="3886200"/>
            <a:ext cx="6842125" cy="74136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Pásmo </a:t>
            </a:r>
            <a:r>
              <a:rPr lang="cs-CZ" altLang="cs-CZ" sz="2400" dirty="0" err="1"/>
              <a:t>Quatchita-Marathon</a:t>
            </a:r>
            <a:r>
              <a:rPr lang="cs-CZ" altLang="cs-CZ" sz="2400" dirty="0"/>
              <a:t> – </a:t>
            </a:r>
            <a:r>
              <a:rPr lang="cs-CZ" altLang="cs-CZ" sz="1800" b="1" dirty="0" err="1"/>
              <a:t>alleghanská</a:t>
            </a:r>
            <a:r>
              <a:rPr lang="cs-CZ" altLang="cs-CZ" sz="1800" b="1" dirty="0"/>
              <a:t> fáze, kolize 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                                                      jihoamerickou části </a:t>
            </a:r>
            <a:r>
              <a:rPr lang="cs-CZ" altLang="cs-CZ" sz="1800" b="1" dirty="0" err="1"/>
              <a:t>Gondwany</a:t>
            </a:r>
            <a:endParaRPr lang="cs-CZ" altLang="cs-CZ" sz="1800" b="1" dirty="0"/>
          </a:p>
        </p:txBody>
      </p:sp>
      <p:sp>
        <p:nvSpPr>
          <p:cNvPr id="169988" name="Text Box 7"/>
          <p:cNvSpPr txBox="1">
            <a:spLocks noChangeArrowheads="1"/>
          </p:cNvSpPr>
          <p:nvPr/>
        </p:nvSpPr>
        <p:spPr bwMode="auto">
          <a:xfrm>
            <a:off x="838200" y="1600200"/>
            <a:ext cx="6751638" cy="46196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Grónské kaledonidy - </a:t>
            </a:r>
            <a:r>
              <a:rPr lang="cs-CZ" altLang="cs-CZ" sz="1800" b="1"/>
              <a:t>kolize se skandinávskou části Evropy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512" y="476672"/>
            <a:ext cx="6128764" cy="512541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3512" y="58052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Fig. 9. Schematic diagram showing stages of the evolution of the Marathon thrust belt.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Line 2"/>
          <p:cNvSpPr>
            <a:spLocks noChangeShapeType="1"/>
          </p:cNvSpPr>
          <p:nvPr/>
        </p:nvSpPr>
        <p:spPr bwMode="auto">
          <a:xfrm>
            <a:off x="1600200" y="914400"/>
            <a:ext cx="7543800" cy="0"/>
          </a:xfrm>
          <a:prstGeom prst="line">
            <a:avLst/>
          </a:prstGeom>
          <a:noFill/>
          <a:ln w="1270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mtClean="0"/>
              <a:t>Incipient continental collision between </a:t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North America and Gondwana began during the Mississippian to Pennsylvanian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cs-CZ" smtClean="0"/>
              <a:t>Ouachita Mobile Belt</a:t>
            </a:r>
          </a:p>
        </p:txBody>
      </p:sp>
      <p:pic>
        <p:nvPicPr>
          <p:cNvPr id="2140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3465" r="1875" b="3465"/>
          <a:stretch>
            <a:fillRect/>
          </a:stretch>
        </p:blipFill>
        <p:spPr bwMode="auto">
          <a:xfrm>
            <a:off x="1295400" y="1828800"/>
            <a:ext cx="64722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TextovéPole 1"/>
          <p:cNvSpPr txBox="1">
            <a:spLocks noChangeArrowheads="1"/>
          </p:cNvSpPr>
          <p:nvPr/>
        </p:nvSpPr>
        <p:spPr bwMode="auto">
          <a:xfrm>
            <a:off x="5076825" y="3141663"/>
            <a:ext cx="12557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South America</a:t>
            </a:r>
          </a:p>
        </p:txBody>
      </p:sp>
    </p:spTree>
    <p:extLst>
      <p:ext uri="{BB962C8B-B14F-4D97-AF65-F5344CB8AC3E}">
        <p14:creationId xmlns:p14="http://schemas.microsoft.com/office/powerpoint/2010/main" val="41084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19" grpId="0" build="p" bldLvl="3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Line 2"/>
          <p:cNvSpPr>
            <a:spLocks noChangeShapeType="1"/>
          </p:cNvSpPr>
          <p:nvPr/>
        </p:nvSpPr>
        <p:spPr bwMode="auto">
          <a:xfrm>
            <a:off x="1600200" y="914400"/>
            <a:ext cx="7543800" cy="0"/>
          </a:xfrm>
          <a:prstGeom prst="line">
            <a:avLst/>
          </a:prstGeom>
          <a:noFill/>
          <a:ln w="1270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mtClean="0"/>
              <a:t>Continental collision continued during the </a:t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Pennsylvanian Period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cs-CZ" smtClean="0"/>
              <a:t>Ouachita Mobile Belt</a:t>
            </a:r>
          </a:p>
        </p:txBody>
      </p:sp>
      <p:pic>
        <p:nvPicPr>
          <p:cNvPr id="2160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787525"/>
            <a:ext cx="654208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TextovéPole 1"/>
          <p:cNvSpPr txBox="1">
            <a:spLocks noChangeArrowheads="1"/>
          </p:cNvSpPr>
          <p:nvPr/>
        </p:nvSpPr>
        <p:spPr bwMode="auto">
          <a:xfrm>
            <a:off x="4743450" y="2781300"/>
            <a:ext cx="1257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South America</a:t>
            </a:r>
          </a:p>
        </p:txBody>
      </p:sp>
    </p:spTree>
    <p:extLst>
      <p:ext uri="{BB962C8B-B14F-4D97-AF65-F5344CB8AC3E}">
        <p14:creationId xmlns:p14="http://schemas.microsoft.com/office/powerpoint/2010/main" val="379280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8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7" grpId="0" build="p" bldLvl="3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diagram of oceanic crust being subducted under continental cr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21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0" name="Picture 4" descr="diagram iapetus ocean completely clo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4985480" cy="27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2" name="Picture 6" descr="diagram of upper layer of the earth showing gulf of mexico op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5" y="4917796"/>
            <a:ext cx="8575553" cy="135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32656"/>
            <a:ext cx="7560840" cy="540460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s://static.seekingalpha.com/uploads/2017/6/19/41325066-149787394608013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5" y="1700809"/>
            <a:ext cx="8016214" cy="48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79904" y="2348880"/>
            <a:ext cx="864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Fig. 1. The Permian Basin and its tectonic setting, after Pioneer Natural Resources.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86704" y="281893"/>
            <a:ext cx="8749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Orogeneze </a:t>
            </a:r>
            <a:r>
              <a:rPr lang="cs-CZ" sz="2000" dirty="0" err="1"/>
              <a:t>Quachita-Marathon</a:t>
            </a:r>
            <a:r>
              <a:rPr lang="cs-CZ" sz="2000" dirty="0"/>
              <a:t> reaktivovala starší zlomové struktury v předpolí, kde se vytvořily v Texasu a Novém Mexiku významné </a:t>
            </a:r>
            <a:r>
              <a:rPr lang="cs-CZ" sz="2000" b="1" dirty="0"/>
              <a:t>permské pánve </a:t>
            </a:r>
            <a:r>
              <a:rPr lang="cs-CZ" sz="2000" dirty="0" smtClean="0"/>
              <a:t>s důležitými </a:t>
            </a:r>
            <a:r>
              <a:rPr lang="cs-CZ" sz="2000" dirty="0"/>
              <a:t>ložisky </a:t>
            </a:r>
            <a:r>
              <a:rPr lang="cs-CZ" sz="2000" b="1" dirty="0" smtClean="0"/>
              <a:t>nafty </a:t>
            </a:r>
            <a:r>
              <a:rPr lang="cs-CZ" sz="2000" b="1" dirty="0"/>
              <a:t>a plynu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350px-Caledonides_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14438"/>
            <a:ext cx="56896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app-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47750"/>
            <a:ext cx="83153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3429000" y="2743200"/>
            <a:ext cx="1658938" cy="457200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APALAČE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1381"/>
            <a:ext cx="886618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1126" y="332656"/>
            <a:ext cx="876135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/>
              <a:t>Apalače</a:t>
            </a:r>
            <a:r>
              <a:rPr lang="cs-CZ" sz="2400" b="1" dirty="0"/>
              <a:t> </a:t>
            </a:r>
            <a:r>
              <a:rPr lang="cs-CZ" sz="2000" dirty="0"/>
              <a:t>představují složený </a:t>
            </a:r>
            <a:r>
              <a:rPr lang="cs-CZ" sz="2000" dirty="0" err="1"/>
              <a:t>orogen</a:t>
            </a:r>
            <a:r>
              <a:rPr lang="cs-CZ" sz="2000" dirty="0"/>
              <a:t>, jehož tvorba probíhala  jak během kaledonských fází tak během variských </a:t>
            </a:r>
            <a:r>
              <a:rPr lang="cs-CZ" sz="2000" dirty="0" smtClean="0"/>
              <a:t>fází. Údaje </a:t>
            </a:r>
            <a:r>
              <a:rPr lang="cs-CZ" sz="2000" dirty="0"/>
              <a:t>seismiky ukazují, že celá jižní část </a:t>
            </a:r>
            <a:r>
              <a:rPr lang="cs-CZ" sz="2000" dirty="0" err="1"/>
              <a:t>Apalačí</a:t>
            </a:r>
            <a:r>
              <a:rPr lang="cs-CZ" sz="2000" dirty="0"/>
              <a:t> je pravděpodobně podstýlána velkou zónou odlepení a celý horský hřeben je alochtonní</a:t>
            </a:r>
            <a:r>
              <a:rPr lang="cs-CZ" sz="2000" dirty="0" smtClean="0"/>
              <a:t>.</a:t>
            </a:r>
            <a:endParaRPr lang="cs-CZ" sz="2000" dirty="0"/>
          </a:p>
          <a:p>
            <a:r>
              <a:rPr lang="cs-CZ" sz="2000" dirty="0" err="1" smtClean="0"/>
              <a:t>Apalače</a:t>
            </a:r>
            <a:r>
              <a:rPr lang="cs-CZ" sz="2000" dirty="0" smtClean="0"/>
              <a:t> </a:t>
            </a:r>
            <a:r>
              <a:rPr lang="cs-CZ" sz="2000" dirty="0"/>
              <a:t>byly utvářeny při 3 orogenezích. </a:t>
            </a:r>
            <a:r>
              <a:rPr lang="cs-CZ" sz="2000" b="1" dirty="0" err="1"/>
              <a:t>Takonská</a:t>
            </a:r>
            <a:r>
              <a:rPr lang="cs-CZ" sz="2000" dirty="0"/>
              <a:t> orogeneze zahrnovala kolize </a:t>
            </a:r>
            <a:r>
              <a:rPr lang="cs-CZ" sz="2000" dirty="0" err="1"/>
              <a:t>perilaurentskými</a:t>
            </a:r>
            <a:r>
              <a:rPr lang="cs-CZ" sz="2000" dirty="0"/>
              <a:t> </a:t>
            </a:r>
            <a:r>
              <a:rPr lang="cs-CZ" sz="2000" dirty="0" err="1"/>
              <a:t>mikrokontinenty</a:t>
            </a:r>
            <a:r>
              <a:rPr lang="cs-CZ" sz="2000" dirty="0"/>
              <a:t> a s ostrovním oblouky situovanými v </a:t>
            </a:r>
            <a:r>
              <a:rPr lang="cs-CZ" sz="2000" dirty="0" err="1"/>
              <a:t>oceanu</a:t>
            </a:r>
            <a:r>
              <a:rPr lang="cs-CZ" sz="2000" dirty="0"/>
              <a:t> </a:t>
            </a:r>
            <a:r>
              <a:rPr lang="cs-CZ" sz="2000" dirty="0" err="1"/>
              <a:t>Iapetus</a:t>
            </a:r>
            <a:r>
              <a:rPr lang="cs-CZ" sz="2000" dirty="0"/>
              <a:t> v části přiléhající k </a:t>
            </a:r>
            <a:r>
              <a:rPr lang="cs-CZ" sz="2000" dirty="0" err="1"/>
              <a:t>Laurentii</a:t>
            </a:r>
            <a:r>
              <a:rPr lang="cs-CZ" sz="2000" dirty="0"/>
              <a:t>. </a:t>
            </a:r>
            <a:r>
              <a:rPr lang="cs-CZ" sz="2000" b="1" dirty="0" err="1"/>
              <a:t>Akadská</a:t>
            </a:r>
            <a:r>
              <a:rPr lang="cs-CZ" sz="2000" dirty="0"/>
              <a:t> a </a:t>
            </a:r>
            <a:r>
              <a:rPr lang="cs-CZ" sz="2000" b="1" dirty="0" err="1"/>
              <a:t>neoakadská</a:t>
            </a:r>
            <a:r>
              <a:rPr lang="cs-CZ" sz="2000" dirty="0"/>
              <a:t> fáze kolizi </a:t>
            </a:r>
            <a:r>
              <a:rPr lang="cs-CZ" sz="2000" dirty="0" err="1"/>
              <a:t>superteránu</a:t>
            </a:r>
            <a:r>
              <a:rPr lang="cs-CZ" sz="2000" dirty="0"/>
              <a:t> </a:t>
            </a:r>
            <a:r>
              <a:rPr lang="cs-CZ" sz="2000" b="1" dirty="0" err="1" smtClean="0"/>
              <a:t>Gander</a:t>
            </a:r>
            <a:r>
              <a:rPr lang="cs-CZ" sz="2000" dirty="0" smtClean="0"/>
              <a:t>, </a:t>
            </a:r>
            <a:r>
              <a:rPr lang="cs-CZ" sz="2000" b="1" dirty="0" err="1" smtClean="0"/>
              <a:t>Avalonie</a:t>
            </a:r>
            <a:r>
              <a:rPr lang="cs-CZ" sz="2000" dirty="0" smtClean="0"/>
              <a:t> a </a:t>
            </a:r>
            <a:r>
              <a:rPr lang="cs-CZ" sz="2000" b="1" dirty="0" err="1" smtClean="0"/>
              <a:t>Meguma</a:t>
            </a:r>
            <a:r>
              <a:rPr lang="cs-CZ" sz="2000" dirty="0" smtClean="0"/>
              <a:t> </a:t>
            </a:r>
            <a:r>
              <a:rPr lang="cs-CZ" sz="2000" dirty="0"/>
              <a:t>na severu a </a:t>
            </a:r>
            <a:r>
              <a:rPr lang="cs-CZ" sz="2000" dirty="0" err="1"/>
              <a:t>superteránu</a:t>
            </a:r>
            <a:r>
              <a:rPr lang="cs-CZ" sz="2000" dirty="0"/>
              <a:t> Carolina na jihu s tehdejším okrajem </a:t>
            </a:r>
            <a:r>
              <a:rPr lang="cs-CZ" sz="2000" dirty="0" err="1"/>
              <a:t>Laurentie</a:t>
            </a:r>
            <a:r>
              <a:rPr lang="cs-CZ" sz="2000" dirty="0"/>
              <a:t>. </a:t>
            </a:r>
            <a:r>
              <a:rPr lang="cs-CZ" sz="2000" b="1" dirty="0" err="1"/>
              <a:t>Alleghanská</a:t>
            </a:r>
            <a:r>
              <a:rPr lang="cs-CZ" sz="2000" dirty="0"/>
              <a:t> orogeneze potom kolizi s </a:t>
            </a:r>
            <a:r>
              <a:rPr lang="cs-CZ" sz="2000" b="1" dirty="0" err="1"/>
              <a:t>Gondwanou</a:t>
            </a:r>
            <a:r>
              <a:rPr lang="cs-CZ" sz="2000" dirty="0"/>
              <a:t>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Blank Presentation">
  <a:themeElements>
    <a:clrScheme name="Blank Presentatio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4776</TotalTime>
  <Words>2375</Words>
  <Application>Microsoft Office PowerPoint</Application>
  <PresentationFormat>Předvádění na obrazovce (4:3)</PresentationFormat>
  <Paragraphs>79</Paragraphs>
  <Slides>55</Slides>
  <Notes>3</Notes>
  <HiddenSlides>0</HiddenSlides>
  <MMClips>45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5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4" baseType="lpstr">
      <vt:lpstr>Arial</vt:lpstr>
      <vt:lpstr>Calibri</vt:lpstr>
      <vt:lpstr>Times New Roman</vt:lpstr>
      <vt:lpstr>Default Design</vt:lpstr>
      <vt:lpstr>4_Blank Presentation</vt:lpstr>
      <vt:lpstr>1_Motiv systému Office</vt:lpstr>
      <vt:lpstr>1_Default Design</vt:lpstr>
      <vt:lpstr>4_Motiv systému Office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Ouachita Mobile Belt</vt:lpstr>
      <vt:lpstr>Ouachita Mobile Belt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Kalvoda</dc:creator>
  <cp:lastModifiedBy>Uživatel systému Windows</cp:lastModifiedBy>
  <cp:revision>334</cp:revision>
  <dcterms:created xsi:type="dcterms:W3CDTF">2003-12-15T09:13:29Z</dcterms:created>
  <dcterms:modified xsi:type="dcterms:W3CDTF">2020-12-03T08:24:18Z</dcterms:modified>
</cp:coreProperties>
</file>