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380" r:id="rId4"/>
    <p:sldId id="393" r:id="rId5"/>
    <p:sldId id="381" r:id="rId6"/>
    <p:sldId id="382" r:id="rId7"/>
    <p:sldId id="383" r:id="rId8"/>
    <p:sldId id="384" r:id="rId9"/>
    <p:sldId id="385" r:id="rId10"/>
    <p:sldId id="386" r:id="rId11"/>
    <p:sldId id="387" r:id="rId12"/>
    <p:sldId id="389" r:id="rId13"/>
    <p:sldId id="390" r:id="rId14"/>
    <p:sldId id="394" r:id="rId15"/>
    <p:sldId id="391" r:id="rId16"/>
    <p:sldId id="358" r:id="rId17"/>
    <p:sldId id="346" r:id="rId18"/>
    <p:sldId id="362" r:id="rId19"/>
    <p:sldId id="371" r:id="rId20"/>
    <p:sldId id="363" r:id="rId21"/>
    <p:sldId id="364" r:id="rId22"/>
    <p:sldId id="365" r:id="rId23"/>
    <p:sldId id="366" r:id="rId24"/>
    <p:sldId id="367" r:id="rId25"/>
    <p:sldId id="368" r:id="rId26"/>
    <p:sldId id="369" r:id="rId27"/>
    <p:sldId id="370" r:id="rId28"/>
    <p:sldId id="372" r:id="rId29"/>
    <p:sldId id="373" r:id="rId30"/>
    <p:sldId id="374" r:id="rId31"/>
    <p:sldId id="378" r:id="rId32"/>
    <p:sldId id="379"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těpánka Bilová" initials="Š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84" d="100"/>
          <a:sy n="84" d="100"/>
        </p:scale>
        <p:origin x="3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Čoupková" userId="92c71395-7f27-4083-bf01-1e357d38d630" providerId="ADAL" clId="{B9B4C6FE-8361-4DF6-AF68-C725C677BDA3}"/>
    <pc:docChg chg="modSld">
      <pc:chgData name="Eva Čoupková" userId="92c71395-7f27-4083-bf01-1e357d38d630" providerId="ADAL" clId="{B9B4C6FE-8361-4DF6-AF68-C725C677BDA3}" dt="2022-10-21T08:45:53.560" v="188" actId="207"/>
      <pc:docMkLst>
        <pc:docMk/>
      </pc:docMkLst>
      <pc:sldChg chg="modSp mod">
        <pc:chgData name="Eva Čoupková" userId="92c71395-7f27-4083-bf01-1e357d38d630" providerId="ADAL" clId="{B9B4C6FE-8361-4DF6-AF68-C725C677BDA3}" dt="2022-10-21T08:45:53.560" v="188" actId="207"/>
        <pc:sldMkLst>
          <pc:docMk/>
          <pc:sldMk cId="651156962" sldId="394"/>
        </pc:sldMkLst>
        <pc:spChg chg="mod">
          <ac:chgData name="Eva Čoupková" userId="92c71395-7f27-4083-bf01-1e357d38d630" providerId="ADAL" clId="{B9B4C6FE-8361-4DF6-AF68-C725C677BDA3}" dt="2022-10-21T08:45:53.560" v="188" actId="207"/>
          <ac:spMkLst>
            <pc:docMk/>
            <pc:sldMk cId="651156962" sldId="394"/>
            <ac:spMk id="3" creationId="{F29A4703-D22C-943F-B0C0-8E628966DAF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0E65C208-C382-40B2-A6B2-9AAAD5A0BF23}" type="datetimeFigureOut">
              <a:rPr lang="cs-CZ" smtClean="0"/>
              <a:t>21.10.2022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404548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E65C208-C382-40B2-A6B2-9AAAD5A0BF23}" type="datetimeFigureOut">
              <a:rPr lang="cs-CZ" smtClean="0"/>
              <a:t>21.10.2022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197071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E65C208-C382-40B2-A6B2-9AAAD5A0BF23}" type="datetimeFigureOut">
              <a:rPr lang="cs-CZ" smtClean="0"/>
              <a:t>21.10.2022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69130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E65C208-C382-40B2-A6B2-9AAAD5A0BF23}" type="datetimeFigureOut">
              <a:rPr lang="cs-CZ" smtClean="0"/>
              <a:t>21.10.2022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59742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0E65C208-C382-40B2-A6B2-9AAAD5A0BF23}" type="datetimeFigureOut">
              <a:rPr lang="cs-CZ" smtClean="0"/>
              <a:t>21.10.2022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187863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E65C208-C382-40B2-A6B2-9AAAD5A0BF23}" type="datetimeFigureOut">
              <a:rPr lang="cs-CZ" smtClean="0"/>
              <a:t>21.10.2022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8607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E65C208-C382-40B2-A6B2-9AAAD5A0BF23}" type="datetimeFigureOut">
              <a:rPr lang="cs-CZ" smtClean="0"/>
              <a:t>21.10.2022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32386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E65C208-C382-40B2-A6B2-9AAAD5A0BF23}" type="datetimeFigureOut">
              <a:rPr lang="cs-CZ" smtClean="0"/>
              <a:t>21.10.2022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360671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65C208-C382-40B2-A6B2-9AAAD5A0BF23}" type="datetimeFigureOut">
              <a:rPr lang="cs-CZ" smtClean="0"/>
              <a:t>21.10.2022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15044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E65C208-C382-40B2-A6B2-9AAAD5A0BF23}" type="datetimeFigureOut">
              <a:rPr lang="cs-CZ" smtClean="0"/>
              <a:t>21.10.2022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334069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E65C208-C382-40B2-A6B2-9AAAD5A0BF23}" type="datetimeFigureOut">
              <a:rPr lang="cs-CZ" smtClean="0"/>
              <a:t>21.10.2022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365425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5C208-C382-40B2-A6B2-9AAAD5A0BF23}" type="datetimeFigureOut">
              <a:rPr lang="cs-CZ" smtClean="0"/>
              <a:t>21.10.2022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0A0F2-D257-4399-8E5C-75DB38B2E514}" type="slidenum">
              <a:rPr lang="cs-CZ" smtClean="0"/>
              <a:t>‹#›</a:t>
            </a:fld>
            <a:endParaRPr lang="cs-CZ"/>
          </a:p>
        </p:txBody>
      </p:sp>
    </p:spTree>
    <p:extLst>
      <p:ext uri="{BB962C8B-B14F-4D97-AF65-F5344CB8AC3E}">
        <p14:creationId xmlns:p14="http://schemas.microsoft.com/office/powerpoint/2010/main" val="76047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Let's%20Talk%20About%20Sets%20-%20Numberphile%20cut.mp4"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15440" y="2820535"/>
            <a:ext cx="9144000" cy="2387600"/>
          </a:xfrm>
        </p:spPr>
        <p:txBody>
          <a:bodyPr>
            <a:normAutofit fontScale="90000"/>
          </a:bodyPr>
          <a:lstStyle/>
          <a:p>
            <a:r>
              <a:rPr lang="cs-CZ" b="1" dirty="0" err="1"/>
              <a:t>English</a:t>
            </a:r>
            <a:r>
              <a:rPr lang="cs-CZ" b="1" dirty="0"/>
              <a:t> </a:t>
            </a:r>
            <a:r>
              <a:rPr lang="cs-CZ" b="1" dirty="0" err="1"/>
              <a:t>for</a:t>
            </a:r>
            <a:r>
              <a:rPr lang="cs-CZ" b="1" dirty="0"/>
              <a:t> </a:t>
            </a:r>
            <a:r>
              <a:rPr lang="cs-CZ" b="1" dirty="0" err="1"/>
              <a:t>Mathematicians</a:t>
            </a:r>
            <a:r>
              <a:rPr lang="en-US" b="1" dirty="0"/>
              <a:t> I</a:t>
            </a:r>
            <a:br>
              <a:rPr lang="en-US" b="1" dirty="0"/>
            </a:br>
            <a:r>
              <a:rPr lang="en-US" dirty="0"/>
              <a:t>Week </a:t>
            </a:r>
            <a:r>
              <a:rPr lang="cs-CZ" dirty="0"/>
              <a:t>7</a:t>
            </a:r>
            <a:r>
              <a:rPr lang="en-US" dirty="0"/>
              <a:t> – </a:t>
            </a:r>
            <a:r>
              <a:rPr lang="cs-CZ" dirty="0" err="1"/>
              <a:t>Sets</a:t>
            </a:r>
            <a:r>
              <a:rPr lang="cs-CZ" dirty="0"/>
              <a:t> and </a:t>
            </a:r>
            <a:r>
              <a:rPr lang="cs-CZ" dirty="0" err="1"/>
              <a:t>Operations</a:t>
            </a:r>
            <a:r>
              <a:rPr lang="cs-CZ" dirty="0"/>
              <a:t> on </a:t>
            </a:r>
            <a:r>
              <a:rPr lang="cs-CZ" dirty="0" err="1"/>
              <a:t>Sets</a:t>
            </a:r>
            <a:r>
              <a:rPr lang="en-US" dirty="0"/>
              <a:t> </a:t>
            </a:r>
            <a:endParaRPr lang="cs-CZ" dirty="0"/>
          </a:p>
        </p:txBody>
      </p:sp>
      <p:sp>
        <p:nvSpPr>
          <p:cNvPr id="3" name="Podnadpis 2"/>
          <p:cNvSpPr>
            <a:spLocks noGrp="1"/>
          </p:cNvSpPr>
          <p:nvPr>
            <p:ph type="subTitle" idx="1"/>
          </p:nvPr>
        </p:nvSpPr>
        <p:spPr>
          <a:xfrm>
            <a:off x="1615440" y="4960575"/>
            <a:ext cx="9144000" cy="1655762"/>
          </a:xfrm>
        </p:spPr>
        <p:txBody>
          <a:bodyPr>
            <a:normAutofit/>
          </a:bodyPr>
          <a:lstStyle/>
          <a:p>
            <a:endParaRPr lang="cs-CZ" dirty="0"/>
          </a:p>
          <a:p>
            <a:endParaRPr lang="cs-CZ" dirty="0"/>
          </a:p>
        </p:txBody>
      </p:sp>
    </p:spTree>
    <p:extLst>
      <p:ext uri="{BB962C8B-B14F-4D97-AF65-F5344CB8AC3E}">
        <p14:creationId xmlns:p14="http://schemas.microsoft.com/office/powerpoint/2010/main" val="139492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4BE4D4-813F-4AE1-8522-F887A0E3D8F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8DB42A3-AC81-437D-A9FA-7E0AFD6CE155}"/>
              </a:ext>
            </a:extLst>
          </p:cNvPr>
          <p:cNvSpPr>
            <a:spLocks noGrp="1"/>
          </p:cNvSpPr>
          <p:nvPr>
            <p:ph idx="1"/>
          </p:nvPr>
        </p:nvSpPr>
        <p:spPr/>
        <p:txBody>
          <a:bodyPr/>
          <a:lstStyle/>
          <a:p>
            <a:pPr marL="0" indent="0">
              <a:buNone/>
            </a:pPr>
            <a:r>
              <a:rPr lang="en-GB" sz="2800" dirty="0">
                <a:effectLst/>
                <a:latin typeface="Calibri" panose="020F0502020204030204" pitchFamily="34" charset="0"/>
                <a:ea typeface="Times New Roman" panose="02020603050405020304" pitchFamily="18" charset="0"/>
              </a:rPr>
              <a:t>Writing in English can be difficult for many foreign students. For some students, the English grammar can be a challenge as </a:t>
            </a:r>
            <a:r>
              <a:rPr lang="en-GB" sz="2800" dirty="0">
                <a:solidFill>
                  <a:schemeClr val="accent6"/>
                </a:solidFill>
                <a:effectLst/>
                <a:latin typeface="Calibri" panose="020F0502020204030204" pitchFamily="34" charset="0"/>
                <a:ea typeface="Times New Roman" panose="02020603050405020304" pitchFamily="18" charset="0"/>
              </a:rPr>
              <a:t>it</a:t>
            </a:r>
            <a:r>
              <a:rPr lang="en-GB" sz="2800" dirty="0">
                <a:effectLst/>
                <a:latin typeface="Calibri" panose="020F0502020204030204" pitchFamily="34" charset="0"/>
                <a:ea typeface="Times New Roman" panose="02020603050405020304" pitchFamily="18" charset="0"/>
              </a:rPr>
              <a:t> is different from their own language. </a:t>
            </a:r>
            <a:r>
              <a:rPr lang="en-GB" sz="2800" dirty="0">
                <a:solidFill>
                  <a:schemeClr val="accent6"/>
                </a:solidFill>
                <a:effectLst/>
                <a:latin typeface="Calibri" panose="020F0502020204030204" pitchFamily="34" charset="0"/>
                <a:ea typeface="Times New Roman" panose="02020603050405020304" pitchFamily="18" charset="0"/>
              </a:rPr>
              <a:t>For example,</a:t>
            </a:r>
            <a:r>
              <a:rPr lang="en-GB" sz="2800" dirty="0">
                <a:effectLst/>
                <a:latin typeface="Calibri" panose="020F0502020204030204" pitchFamily="34" charset="0"/>
                <a:ea typeface="Times New Roman" panose="02020603050405020304" pitchFamily="18" charset="0"/>
              </a:rPr>
              <a:t> the placement of the verb can be at the end of the sentence in many languages, </a:t>
            </a:r>
            <a:r>
              <a:rPr lang="en-GB" sz="2800" dirty="0">
                <a:solidFill>
                  <a:schemeClr val="accent6"/>
                </a:solidFill>
                <a:effectLst/>
                <a:latin typeface="Calibri" panose="020F0502020204030204" pitchFamily="34" charset="0"/>
                <a:ea typeface="Times New Roman" panose="02020603050405020304" pitchFamily="18" charset="0"/>
              </a:rPr>
              <a:t>whereas</a:t>
            </a:r>
            <a:r>
              <a:rPr lang="en-GB" sz="2800" dirty="0">
                <a:effectLst/>
                <a:latin typeface="Calibri" panose="020F0502020204030204" pitchFamily="34" charset="0"/>
                <a:ea typeface="Times New Roman" panose="02020603050405020304" pitchFamily="18" charset="0"/>
              </a:rPr>
              <a:t> in English it usually comes at the beginning of a sentence. </a:t>
            </a:r>
            <a:r>
              <a:rPr lang="en-GB" sz="2800" dirty="0">
                <a:solidFill>
                  <a:srgbClr val="92D050"/>
                </a:solidFill>
                <a:effectLst/>
                <a:latin typeface="Calibri" panose="020F0502020204030204" pitchFamily="34" charset="0"/>
                <a:ea typeface="Times New Roman" panose="02020603050405020304" pitchFamily="18" charset="0"/>
              </a:rPr>
              <a:t>Also,</a:t>
            </a:r>
            <a:r>
              <a:rPr lang="en-GB" sz="2800" dirty="0">
                <a:effectLst/>
                <a:latin typeface="Calibri" panose="020F0502020204030204" pitchFamily="34" charset="0"/>
                <a:ea typeface="Times New Roman" panose="02020603050405020304" pitchFamily="18" charset="0"/>
              </a:rPr>
              <a:t> the way that ideas are presented in an English paragraph may be different from their own language. </a:t>
            </a:r>
            <a:r>
              <a:rPr lang="en-GB" sz="2800" dirty="0">
                <a:solidFill>
                  <a:schemeClr val="accent6"/>
                </a:solidFill>
                <a:effectLst/>
                <a:latin typeface="Calibri" panose="020F0502020204030204" pitchFamily="34" charset="0"/>
                <a:ea typeface="Times New Roman" panose="02020603050405020304" pitchFamily="18" charset="0"/>
              </a:rPr>
              <a:t>This</a:t>
            </a:r>
            <a:r>
              <a:rPr lang="en-GB" sz="2800" dirty="0">
                <a:effectLst/>
                <a:latin typeface="Calibri" panose="020F0502020204030204" pitchFamily="34" charset="0"/>
                <a:ea typeface="Times New Roman" panose="02020603050405020304" pitchFamily="18" charset="0"/>
              </a:rPr>
              <a:t> makes it difficult to write well-developed English paragraphs. All of </a:t>
            </a:r>
            <a:r>
              <a:rPr lang="en-GB" sz="2800" dirty="0">
                <a:solidFill>
                  <a:schemeClr val="accent6"/>
                </a:solidFill>
                <a:effectLst/>
                <a:latin typeface="Calibri" panose="020F0502020204030204" pitchFamily="34" charset="0"/>
                <a:ea typeface="Times New Roman" panose="02020603050405020304" pitchFamily="18" charset="0"/>
              </a:rPr>
              <a:t>these</a:t>
            </a:r>
            <a:r>
              <a:rPr lang="en-GB" sz="2800" dirty="0">
                <a:effectLst/>
                <a:latin typeface="Calibri" panose="020F0502020204030204" pitchFamily="34" charset="0"/>
                <a:ea typeface="Times New Roman" panose="02020603050405020304" pitchFamily="18" charset="0"/>
              </a:rPr>
              <a:t> things can make writing in English a challenge for many students. </a:t>
            </a:r>
            <a:endParaRPr lang="cs-CZ" sz="28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67969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9FCEB-5D67-4F50-9A19-06313E70FA54}"/>
              </a:ext>
            </a:extLst>
          </p:cNvPr>
          <p:cNvSpPr>
            <a:spLocks noGrp="1"/>
          </p:cNvSpPr>
          <p:nvPr>
            <p:ph type="title"/>
          </p:nvPr>
        </p:nvSpPr>
        <p:spPr/>
        <p:txBody>
          <a:bodyPr/>
          <a:lstStyle/>
          <a:p>
            <a:r>
              <a:rPr lang="cs-CZ"/>
              <a:t>Complete the linking words</a:t>
            </a:r>
            <a:endParaRPr lang="cs-CZ" dirty="0"/>
          </a:p>
        </p:txBody>
      </p:sp>
      <p:sp>
        <p:nvSpPr>
          <p:cNvPr id="3" name="Zástupný obsah 2">
            <a:extLst>
              <a:ext uri="{FF2B5EF4-FFF2-40B4-BE49-F238E27FC236}">
                <a16:creationId xmlns:a16="http://schemas.microsoft.com/office/drawing/2014/main" id="{6548C158-7AE6-47B6-B114-F7DA1471E462}"/>
              </a:ext>
            </a:extLst>
          </p:cNvPr>
          <p:cNvSpPr>
            <a:spLocks noGrp="1"/>
          </p:cNvSpPr>
          <p:nvPr>
            <p:ph idx="1"/>
          </p:nvPr>
        </p:nvSpPr>
        <p:spPr/>
        <p:txBody>
          <a:bodyPr/>
          <a:lstStyle/>
          <a:p>
            <a:pPr marL="0" indent="0">
              <a:buNone/>
            </a:pPr>
            <a:endParaRPr lang="cs-CZ"/>
          </a:p>
          <a:p>
            <a:pPr marL="0" indent="0">
              <a:buNone/>
            </a:pPr>
            <a:endParaRPr lang="cs-CZ" dirty="0"/>
          </a:p>
        </p:txBody>
      </p:sp>
      <p:graphicFrame>
        <p:nvGraphicFramePr>
          <p:cNvPr id="4" name="Tabulka 3">
            <a:extLst>
              <a:ext uri="{FF2B5EF4-FFF2-40B4-BE49-F238E27FC236}">
                <a16:creationId xmlns:a16="http://schemas.microsoft.com/office/drawing/2014/main" id="{F2855A16-82ED-4D5A-89FC-4C74AC89CEC2}"/>
              </a:ext>
            </a:extLst>
          </p:cNvPr>
          <p:cNvGraphicFramePr>
            <a:graphicFrameLocks noGrp="1"/>
          </p:cNvGraphicFramePr>
          <p:nvPr>
            <p:extLst>
              <p:ext uri="{D42A27DB-BD31-4B8C-83A1-F6EECF244321}">
                <p14:modId xmlns:p14="http://schemas.microsoft.com/office/powerpoint/2010/main" val="1583253633"/>
              </p:ext>
            </p:extLst>
          </p:nvPr>
        </p:nvGraphicFramePr>
        <p:xfrm>
          <a:off x="1360450" y="1349298"/>
          <a:ext cx="9497198" cy="5279093"/>
        </p:xfrm>
        <a:graphic>
          <a:graphicData uri="http://schemas.openxmlformats.org/drawingml/2006/table">
            <a:tbl>
              <a:tblPr firstRow="1" firstCol="1" bandRow="1">
                <a:tableStyleId>{5C22544A-7EE6-4342-B048-85BDC9FD1C3A}</a:tableStyleId>
              </a:tblPr>
              <a:tblGrid>
                <a:gridCol w="2162038">
                  <a:extLst>
                    <a:ext uri="{9D8B030D-6E8A-4147-A177-3AD203B41FA5}">
                      <a16:colId xmlns:a16="http://schemas.microsoft.com/office/drawing/2014/main" val="3099746662"/>
                    </a:ext>
                  </a:extLst>
                </a:gridCol>
                <a:gridCol w="1833284">
                  <a:extLst>
                    <a:ext uri="{9D8B030D-6E8A-4147-A177-3AD203B41FA5}">
                      <a16:colId xmlns:a16="http://schemas.microsoft.com/office/drawing/2014/main" val="783786776"/>
                    </a:ext>
                  </a:extLst>
                </a:gridCol>
                <a:gridCol w="1833284">
                  <a:extLst>
                    <a:ext uri="{9D8B030D-6E8A-4147-A177-3AD203B41FA5}">
                      <a16:colId xmlns:a16="http://schemas.microsoft.com/office/drawing/2014/main" val="603177476"/>
                    </a:ext>
                  </a:extLst>
                </a:gridCol>
                <a:gridCol w="1834296">
                  <a:extLst>
                    <a:ext uri="{9D8B030D-6E8A-4147-A177-3AD203B41FA5}">
                      <a16:colId xmlns:a16="http://schemas.microsoft.com/office/drawing/2014/main" val="15304403"/>
                    </a:ext>
                  </a:extLst>
                </a:gridCol>
                <a:gridCol w="1834296">
                  <a:extLst>
                    <a:ext uri="{9D8B030D-6E8A-4147-A177-3AD203B41FA5}">
                      <a16:colId xmlns:a16="http://schemas.microsoft.com/office/drawing/2014/main" val="1951100089"/>
                    </a:ext>
                  </a:extLst>
                </a:gridCol>
              </a:tblGrid>
              <a:tr h="1586667">
                <a:tc>
                  <a:txBody>
                    <a:bodyPr/>
                    <a:lstStyle/>
                    <a:p>
                      <a:r>
                        <a:rPr lang="en-GB" sz="2400" u="none" dirty="0">
                          <a:effectLst/>
                        </a:rPr>
                        <a:t>Adding information/</a:t>
                      </a:r>
                      <a:endParaRPr lang="cs-CZ" sz="2400" u="none" dirty="0">
                        <a:effectLst/>
                      </a:endParaRPr>
                    </a:p>
                    <a:p>
                      <a:r>
                        <a:rPr lang="en-GB" sz="2400" u="none" dirty="0">
                          <a:effectLst/>
                        </a:rPr>
                        <a:t>examples</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Cause and effect</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Contrast</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Same</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Conclusion</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5289088"/>
                  </a:ext>
                </a:extLst>
              </a:tr>
              <a:tr h="740227">
                <a:tc>
                  <a:txBody>
                    <a:bodyPr/>
                    <a:lstStyle/>
                    <a:p>
                      <a:r>
                        <a:rPr lang="en-GB" sz="2400" u="none">
                          <a:effectLst/>
                        </a:rPr>
                        <a:t>In addition</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Consequently</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On the other hand</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Similarly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Finally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5057212"/>
                  </a:ext>
                </a:extLst>
              </a:tr>
              <a:tr h="370113">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0179261"/>
                  </a:ext>
                </a:extLst>
              </a:tr>
              <a:tr h="370113">
                <a:tc>
                  <a:txBody>
                    <a:bodyPr/>
                    <a:lstStyle/>
                    <a:p>
                      <a:r>
                        <a:rPr lang="en-GB" sz="2400" u="none">
                          <a:effectLst/>
                        </a:rPr>
                        <a:t>Also</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Thus</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However</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Also</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In summary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8703668"/>
                  </a:ext>
                </a:extLst>
              </a:tr>
              <a:tr h="370113">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6302672"/>
                  </a:ext>
                </a:extLst>
              </a:tr>
              <a:tr h="370113">
                <a:tc>
                  <a:txBody>
                    <a:bodyPr/>
                    <a:lstStyle/>
                    <a:p>
                      <a:r>
                        <a:rPr lang="en-GB" sz="2400" u="none">
                          <a:effectLst/>
                        </a:rPr>
                        <a:t>For example</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In order to</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Whereas</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Moreover</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As shown above</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7540194"/>
                  </a:ext>
                </a:extLst>
              </a:tr>
              <a:tr h="370113">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a:effectLst/>
                        </a:rPr>
                        <a:t> </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6279529"/>
                  </a:ext>
                </a:extLst>
              </a:tr>
              <a:tr h="740227">
                <a:tc>
                  <a:txBody>
                    <a:bodyPr/>
                    <a:lstStyle/>
                    <a:p>
                      <a:r>
                        <a:rPr lang="en-GB" sz="2400" u="none">
                          <a:effectLst/>
                        </a:rPr>
                        <a:t>Another key point</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Provided that</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Conversely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Additionally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To summarize</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3573563"/>
                  </a:ext>
                </a:extLst>
              </a:tr>
            </a:tbl>
          </a:graphicData>
        </a:graphic>
      </p:graphicFrame>
      <p:sp>
        <p:nvSpPr>
          <p:cNvPr id="5" name="Rectangle 1">
            <a:extLst>
              <a:ext uri="{FF2B5EF4-FFF2-40B4-BE49-F238E27FC236}">
                <a16:creationId xmlns:a16="http://schemas.microsoft.com/office/drawing/2014/main" id="{65510C39-3E61-4F44-8264-2E6AAF1352C2}"/>
              </a:ext>
            </a:extLst>
          </p:cNvPr>
          <p:cNvSpPr>
            <a:spLocks noChangeArrowheads="1"/>
          </p:cNvSpPr>
          <p:nvPr/>
        </p:nvSpPr>
        <p:spPr bwMode="auto">
          <a:xfrm>
            <a:off x="3219450"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25089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9FCEB-5D67-4F50-9A19-06313E70FA54}"/>
              </a:ext>
            </a:extLst>
          </p:cNvPr>
          <p:cNvSpPr>
            <a:spLocks noGrp="1"/>
          </p:cNvSpPr>
          <p:nvPr>
            <p:ph type="title"/>
          </p:nvPr>
        </p:nvSpPr>
        <p:spPr/>
        <p:txBody>
          <a:bodyPr/>
          <a:lstStyle/>
          <a:p>
            <a:r>
              <a:rPr lang="cs-CZ"/>
              <a:t>Complete the linking words</a:t>
            </a:r>
            <a:endParaRPr lang="cs-CZ" dirty="0"/>
          </a:p>
        </p:txBody>
      </p:sp>
      <p:sp>
        <p:nvSpPr>
          <p:cNvPr id="3" name="Zástupný obsah 2">
            <a:extLst>
              <a:ext uri="{FF2B5EF4-FFF2-40B4-BE49-F238E27FC236}">
                <a16:creationId xmlns:a16="http://schemas.microsoft.com/office/drawing/2014/main" id="{6548C158-7AE6-47B6-B114-F7DA1471E462}"/>
              </a:ext>
            </a:extLst>
          </p:cNvPr>
          <p:cNvSpPr>
            <a:spLocks noGrp="1"/>
          </p:cNvSpPr>
          <p:nvPr>
            <p:ph idx="1"/>
          </p:nvPr>
        </p:nvSpPr>
        <p:spPr/>
        <p:txBody>
          <a:bodyPr/>
          <a:lstStyle/>
          <a:p>
            <a:pPr marL="0" indent="0">
              <a:buNone/>
            </a:pPr>
            <a:endParaRPr lang="cs-CZ"/>
          </a:p>
          <a:p>
            <a:pPr marL="0" indent="0">
              <a:buNone/>
            </a:pPr>
            <a:endParaRPr lang="cs-CZ" dirty="0"/>
          </a:p>
        </p:txBody>
      </p:sp>
      <p:graphicFrame>
        <p:nvGraphicFramePr>
          <p:cNvPr id="4" name="Tabulka 3">
            <a:extLst>
              <a:ext uri="{FF2B5EF4-FFF2-40B4-BE49-F238E27FC236}">
                <a16:creationId xmlns:a16="http://schemas.microsoft.com/office/drawing/2014/main" id="{F2855A16-82ED-4D5A-89FC-4C74AC89CEC2}"/>
              </a:ext>
            </a:extLst>
          </p:cNvPr>
          <p:cNvGraphicFramePr>
            <a:graphicFrameLocks noGrp="1"/>
          </p:cNvGraphicFramePr>
          <p:nvPr>
            <p:extLst>
              <p:ext uri="{D42A27DB-BD31-4B8C-83A1-F6EECF244321}">
                <p14:modId xmlns:p14="http://schemas.microsoft.com/office/powerpoint/2010/main" val="1657592201"/>
              </p:ext>
            </p:extLst>
          </p:nvPr>
        </p:nvGraphicFramePr>
        <p:xfrm>
          <a:off x="1360450" y="1349298"/>
          <a:ext cx="10138114" cy="5517713"/>
        </p:xfrm>
        <a:graphic>
          <a:graphicData uri="http://schemas.openxmlformats.org/drawingml/2006/table">
            <a:tbl>
              <a:tblPr firstRow="1" firstCol="1" bandRow="1">
                <a:tableStyleId>{5C22544A-7EE6-4342-B048-85BDC9FD1C3A}</a:tableStyleId>
              </a:tblPr>
              <a:tblGrid>
                <a:gridCol w="2802954">
                  <a:extLst>
                    <a:ext uri="{9D8B030D-6E8A-4147-A177-3AD203B41FA5}">
                      <a16:colId xmlns:a16="http://schemas.microsoft.com/office/drawing/2014/main" val="3099746662"/>
                    </a:ext>
                  </a:extLst>
                </a:gridCol>
                <a:gridCol w="1833284">
                  <a:extLst>
                    <a:ext uri="{9D8B030D-6E8A-4147-A177-3AD203B41FA5}">
                      <a16:colId xmlns:a16="http://schemas.microsoft.com/office/drawing/2014/main" val="783786776"/>
                    </a:ext>
                  </a:extLst>
                </a:gridCol>
                <a:gridCol w="1833284">
                  <a:extLst>
                    <a:ext uri="{9D8B030D-6E8A-4147-A177-3AD203B41FA5}">
                      <a16:colId xmlns:a16="http://schemas.microsoft.com/office/drawing/2014/main" val="603177476"/>
                    </a:ext>
                  </a:extLst>
                </a:gridCol>
                <a:gridCol w="1834296">
                  <a:extLst>
                    <a:ext uri="{9D8B030D-6E8A-4147-A177-3AD203B41FA5}">
                      <a16:colId xmlns:a16="http://schemas.microsoft.com/office/drawing/2014/main" val="15304403"/>
                    </a:ext>
                  </a:extLst>
                </a:gridCol>
                <a:gridCol w="1834296">
                  <a:extLst>
                    <a:ext uri="{9D8B030D-6E8A-4147-A177-3AD203B41FA5}">
                      <a16:colId xmlns:a16="http://schemas.microsoft.com/office/drawing/2014/main" val="1951100089"/>
                    </a:ext>
                  </a:extLst>
                </a:gridCol>
              </a:tblGrid>
              <a:tr h="762833">
                <a:tc>
                  <a:txBody>
                    <a:bodyPr/>
                    <a:lstStyle/>
                    <a:p>
                      <a:r>
                        <a:rPr lang="en-GB" sz="2400" u="none" dirty="0">
                          <a:effectLst/>
                        </a:rPr>
                        <a:t>Adding information/</a:t>
                      </a:r>
                      <a:endParaRPr lang="cs-CZ" sz="2400" u="none" dirty="0">
                        <a:effectLst/>
                      </a:endParaRPr>
                    </a:p>
                    <a:p>
                      <a:r>
                        <a:rPr lang="en-GB" sz="2400" u="none" dirty="0">
                          <a:effectLst/>
                        </a:rPr>
                        <a:t>examples</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Cause and effect</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Contrast</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Same</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Conclusion</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5289088"/>
                  </a:ext>
                </a:extLst>
              </a:tr>
              <a:tr h="673961">
                <a:tc>
                  <a:txBody>
                    <a:bodyPr/>
                    <a:lstStyle/>
                    <a:p>
                      <a:r>
                        <a:rPr lang="en-GB" sz="2400" u="none">
                          <a:effectLst/>
                        </a:rPr>
                        <a:t>In addition</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Consequently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On the other hand</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Similarly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Finally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05057212"/>
                  </a:ext>
                </a:extLst>
              </a:tr>
              <a:tr h="673961">
                <a:tc>
                  <a:txBody>
                    <a:bodyPr/>
                    <a:lstStyle/>
                    <a:p>
                      <a:r>
                        <a:rPr lang="en-GB" sz="2400" u="none" strike="noStrike" dirty="0">
                          <a:effectLst/>
                        </a:rPr>
                        <a:t> </a:t>
                      </a:r>
                      <a:r>
                        <a:rPr lang="cs-CZ" sz="2400" u="none" strike="noStrike" dirty="0" err="1">
                          <a:effectLst/>
                        </a:rPr>
                        <a:t>Furthermore</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dirty="0">
                          <a:effectLst/>
                        </a:rPr>
                        <a:t> </a:t>
                      </a:r>
                      <a:r>
                        <a:rPr lang="cs-CZ" sz="2400" u="none" strike="noStrike" dirty="0" err="1">
                          <a:effectLst/>
                        </a:rPr>
                        <a:t>Therefore</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dirty="0">
                          <a:effectLst/>
                        </a:rPr>
                        <a:t> </a:t>
                      </a:r>
                      <a:r>
                        <a:rPr lang="cs-CZ" sz="2400" u="none" strike="noStrike" dirty="0">
                          <a:effectLst/>
                        </a:rPr>
                        <a:t>In </a:t>
                      </a:r>
                      <a:r>
                        <a:rPr lang="cs-CZ" sz="2400" u="none" strike="noStrike" dirty="0" err="1">
                          <a:effectLst/>
                        </a:rPr>
                        <a:t>contrast</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a:effectLst/>
                        </a:rPr>
                        <a:t>In </a:t>
                      </a:r>
                      <a:r>
                        <a:rPr lang="cs-CZ" sz="2400" u="none" strike="noStrike" dirty="0" err="1">
                          <a:effectLst/>
                        </a:rPr>
                        <a:t>the</a:t>
                      </a:r>
                      <a:r>
                        <a:rPr lang="cs-CZ" sz="2400" u="none" strike="noStrike" dirty="0">
                          <a:effectLst/>
                        </a:rPr>
                        <a:t> </a:t>
                      </a:r>
                      <a:r>
                        <a:rPr lang="cs-CZ" sz="2400" u="none" strike="noStrike" dirty="0" err="1">
                          <a:effectLst/>
                        </a:rPr>
                        <a:t>same</a:t>
                      </a:r>
                      <a:r>
                        <a:rPr lang="cs-CZ" sz="2400" u="none" strike="noStrike" dirty="0">
                          <a:effectLst/>
                        </a:rPr>
                        <a:t> </a:t>
                      </a:r>
                      <a:r>
                        <a:rPr lang="cs-CZ" sz="2400" u="none" strike="noStrike" dirty="0" err="1">
                          <a:effectLst/>
                        </a:rPr>
                        <a:t>way</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strike="noStrike" dirty="0">
                          <a:effectLst/>
                        </a:rPr>
                        <a:t> </a:t>
                      </a:r>
                      <a:r>
                        <a:rPr lang="cs-CZ" sz="2400" u="none" strike="noStrike" dirty="0">
                          <a:effectLst/>
                        </a:rPr>
                        <a:t>In </a:t>
                      </a:r>
                      <a:r>
                        <a:rPr lang="cs-CZ" sz="2400" u="none" strike="noStrike" dirty="0" err="1">
                          <a:effectLst/>
                        </a:rPr>
                        <a:t>conclusion</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0179261"/>
                  </a:ext>
                </a:extLst>
              </a:tr>
              <a:tr h="336980">
                <a:tc>
                  <a:txBody>
                    <a:bodyPr/>
                    <a:lstStyle/>
                    <a:p>
                      <a:r>
                        <a:rPr lang="en-GB" sz="2400" u="none">
                          <a:effectLst/>
                        </a:rPr>
                        <a:t>Also</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Thus</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However</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Also</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In summary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8703668"/>
                  </a:ext>
                </a:extLst>
              </a:tr>
              <a:tr h="673961">
                <a:tc>
                  <a:txBody>
                    <a:bodyPr/>
                    <a:lstStyle/>
                    <a:p>
                      <a:r>
                        <a:rPr lang="en-GB" sz="2400" u="none" strike="noStrike" dirty="0">
                          <a:effectLst/>
                        </a:rPr>
                        <a:t> </a:t>
                      </a:r>
                      <a:r>
                        <a:rPr lang="cs-CZ" sz="2400" u="none" strike="noStrike" dirty="0" err="1">
                          <a:effectLst/>
                        </a:rPr>
                        <a:t>Additionally</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err="1">
                          <a:effectLst/>
                        </a:rPr>
                        <a:t>Accordingly</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a:effectLst/>
                        </a:rPr>
                        <a:t>On </a:t>
                      </a:r>
                      <a:r>
                        <a:rPr lang="cs-CZ" sz="2400" u="none" strike="noStrike" dirty="0" err="1">
                          <a:effectLst/>
                        </a:rPr>
                        <a:t>the</a:t>
                      </a:r>
                      <a:r>
                        <a:rPr lang="cs-CZ" sz="2400" u="none" strike="noStrike" dirty="0">
                          <a:effectLst/>
                        </a:rPr>
                        <a:t> </a:t>
                      </a:r>
                      <a:r>
                        <a:rPr lang="cs-CZ" sz="2400" u="none" strike="noStrike" dirty="0" err="1">
                          <a:effectLst/>
                        </a:rPr>
                        <a:t>contrary</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err="1">
                          <a:effectLst/>
                        </a:rPr>
                        <a:t>Likewise</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a:effectLst/>
                        </a:rPr>
                        <a:t>On </a:t>
                      </a:r>
                      <a:r>
                        <a:rPr lang="cs-CZ" sz="2400" u="none" strike="noStrike" dirty="0" err="1">
                          <a:effectLst/>
                        </a:rPr>
                        <a:t>the</a:t>
                      </a:r>
                      <a:r>
                        <a:rPr lang="cs-CZ" sz="2400" u="none" strike="noStrike" dirty="0">
                          <a:effectLst/>
                        </a:rPr>
                        <a:t> </a:t>
                      </a:r>
                      <a:r>
                        <a:rPr lang="cs-CZ" sz="2400" u="none" strike="noStrike" dirty="0" err="1">
                          <a:effectLst/>
                        </a:rPr>
                        <a:t>whole</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6302672"/>
                  </a:ext>
                </a:extLst>
              </a:tr>
              <a:tr h="673961">
                <a:tc>
                  <a:txBody>
                    <a:bodyPr/>
                    <a:lstStyle/>
                    <a:p>
                      <a:r>
                        <a:rPr lang="en-GB" sz="2400" u="none">
                          <a:effectLst/>
                        </a:rPr>
                        <a:t>For example</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In order to</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Whereas</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Moreover</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As shown above</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7540194"/>
                  </a:ext>
                </a:extLst>
              </a:tr>
              <a:tr h="673961">
                <a:tc>
                  <a:txBody>
                    <a:bodyPr/>
                    <a:lstStyle/>
                    <a:p>
                      <a:r>
                        <a:rPr lang="en-GB" sz="2400" u="none" strike="noStrike" dirty="0">
                          <a:effectLst/>
                        </a:rPr>
                        <a:t> </a:t>
                      </a:r>
                      <a:r>
                        <a:rPr lang="cs-CZ" sz="2400" u="none" strike="noStrike" dirty="0">
                          <a:effectLst/>
                        </a:rPr>
                        <a:t>In </a:t>
                      </a:r>
                      <a:r>
                        <a:rPr lang="cs-CZ" sz="2400" u="none" strike="noStrike" dirty="0" err="1">
                          <a:effectLst/>
                        </a:rPr>
                        <a:t>other</a:t>
                      </a:r>
                      <a:r>
                        <a:rPr lang="cs-CZ" sz="2400" u="none" strike="noStrike" dirty="0">
                          <a:effectLst/>
                        </a:rPr>
                        <a:t> </a:t>
                      </a:r>
                      <a:r>
                        <a:rPr lang="cs-CZ" sz="2400" u="none" strike="noStrike" dirty="0" err="1">
                          <a:effectLst/>
                        </a:rPr>
                        <a:t>words</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err="1">
                          <a:effectLst/>
                        </a:rPr>
                        <a:t>If</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err="1">
                          <a:effectLst/>
                        </a:rPr>
                        <a:t>Unlike</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err="1">
                          <a:effectLst/>
                        </a:rPr>
                        <a:t>Equally</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cs-CZ" sz="2400" u="none" strike="noStrike" dirty="0" err="1">
                          <a:effectLst/>
                        </a:rPr>
                        <a:t>For</a:t>
                      </a:r>
                      <a:r>
                        <a:rPr lang="cs-CZ" sz="2400" u="none" strike="noStrike" dirty="0">
                          <a:effectLst/>
                        </a:rPr>
                        <a:t> </a:t>
                      </a:r>
                      <a:r>
                        <a:rPr lang="cs-CZ" sz="2400" u="none" strike="noStrike" dirty="0" err="1">
                          <a:effectLst/>
                        </a:rPr>
                        <a:t>the</a:t>
                      </a:r>
                      <a:r>
                        <a:rPr lang="cs-CZ" sz="2400" u="none" strike="noStrike" dirty="0">
                          <a:effectLst/>
                        </a:rPr>
                        <a:t> most part</a:t>
                      </a:r>
                      <a:r>
                        <a:rPr lang="en-GB" sz="2400" u="none" strike="noStrike" dirty="0">
                          <a:effectLst/>
                        </a:rPr>
                        <a:t> </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6279529"/>
                  </a:ext>
                </a:extLst>
              </a:tr>
              <a:tr h="673961">
                <a:tc>
                  <a:txBody>
                    <a:bodyPr/>
                    <a:lstStyle/>
                    <a:p>
                      <a:r>
                        <a:rPr lang="en-GB" sz="2400" u="none">
                          <a:effectLst/>
                        </a:rPr>
                        <a:t>Another key point</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Provided that</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a:effectLst/>
                        </a:rPr>
                        <a:t>Conversely</a:t>
                      </a:r>
                      <a:endParaRPr lang="cs-CZ" sz="2400" u="non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Additionally</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400" u="none" dirty="0">
                          <a:effectLst/>
                        </a:rPr>
                        <a:t>To summarize</a:t>
                      </a:r>
                      <a:endParaRPr lang="cs-CZ" sz="2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3573563"/>
                  </a:ext>
                </a:extLst>
              </a:tr>
            </a:tbl>
          </a:graphicData>
        </a:graphic>
      </p:graphicFrame>
      <p:sp>
        <p:nvSpPr>
          <p:cNvPr id="5" name="Rectangle 1">
            <a:extLst>
              <a:ext uri="{FF2B5EF4-FFF2-40B4-BE49-F238E27FC236}">
                <a16:creationId xmlns:a16="http://schemas.microsoft.com/office/drawing/2014/main" id="{65510C39-3E61-4F44-8264-2E6AAF1352C2}"/>
              </a:ext>
            </a:extLst>
          </p:cNvPr>
          <p:cNvSpPr>
            <a:spLocks noChangeArrowheads="1"/>
          </p:cNvSpPr>
          <p:nvPr/>
        </p:nvSpPr>
        <p:spPr bwMode="auto">
          <a:xfrm>
            <a:off x="3219450" y="299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922114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A7D1C7-5226-4E66-8360-DC890B10F6D3}"/>
              </a:ext>
            </a:extLst>
          </p:cNvPr>
          <p:cNvSpPr>
            <a:spLocks noGrp="1"/>
          </p:cNvSpPr>
          <p:nvPr>
            <p:ph type="title"/>
          </p:nvPr>
        </p:nvSpPr>
        <p:spPr/>
        <p:txBody>
          <a:bodyPr/>
          <a:lstStyle/>
          <a:p>
            <a:r>
              <a:rPr lang="cs-CZ" dirty="0"/>
              <a:t>A </a:t>
            </a:r>
            <a:r>
              <a:rPr lang="cs-CZ" dirty="0" err="1"/>
              <a:t>new</a:t>
            </a:r>
            <a:r>
              <a:rPr lang="cs-CZ" dirty="0"/>
              <a:t> </a:t>
            </a:r>
            <a:r>
              <a:rPr lang="cs-CZ" dirty="0" err="1"/>
              <a:t>paragraph</a:t>
            </a:r>
            <a:endParaRPr lang="cs-CZ" dirty="0"/>
          </a:p>
        </p:txBody>
      </p:sp>
      <p:sp>
        <p:nvSpPr>
          <p:cNvPr id="3" name="Zástupný obsah 2">
            <a:extLst>
              <a:ext uri="{FF2B5EF4-FFF2-40B4-BE49-F238E27FC236}">
                <a16:creationId xmlns:a16="http://schemas.microsoft.com/office/drawing/2014/main" id="{49C541F3-29D7-4B22-BF84-0E6DE23049A7}"/>
              </a:ext>
            </a:extLst>
          </p:cNvPr>
          <p:cNvSpPr>
            <a:spLocks noGrp="1"/>
          </p:cNvSpPr>
          <p:nvPr>
            <p:ph idx="1"/>
          </p:nvPr>
        </p:nvSpPr>
        <p:spPr/>
        <p:txBody>
          <a:bodyPr/>
          <a:lstStyle/>
          <a:p>
            <a:endParaRPr lang="cs-CZ" dirty="0"/>
          </a:p>
          <a:p>
            <a:pPr marL="342900" lvl="0" indent="-342900">
              <a:lnSpc>
                <a:spcPct val="107000"/>
              </a:lnSpc>
              <a:spcAft>
                <a:spcPts val="800"/>
              </a:spcAft>
              <a:buFont typeface="+mj-lt"/>
              <a:buAutoNum type="arabicPeriod"/>
            </a:pPr>
            <a:r>
              <a:rPr lang="en-GB" sz="2400" dirty="0">
                <a:effectLst/>
                <a:latin typeface="Calibri" panose="020F0502020204030204" pitchFamily="34" charset="0"/>
                <a:ea typeface="Times New Roman" panose="02020603050405020304" pitchFamily="18" charset="0"/>
              </a:rPr>
              <a:t>What is the main idea of this paragraph? What is the topic sentence?</a:t>
            </a:r>
            <a:endParaRPr lang="cs-CZ" sz="24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pPr>
            <a:r>
              <a:rPr lang="en-GB" sz="2400" dirty="0">
                <a:effectLst/>
                <a:latin typeface="Calibri" panose="020F0502020204030204" pitchFamily="34" charset="0"/>
                <a:ea typeface="Times New Roman" panose="02020603050405020304" pitchFamily="18" charset="0"/>
              </a:rPr>
              <a:t>What examples does the writer give to support the main idea?</a:t>
            </a:r>
            <a:endParaRPr lang="cs-CZ" sz="24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pPr>
            <a:r>
              <a:rPr lang="en-GB" sz="2400" dirty="0">
                <a:effectLst/>
                <a:latin typeface="Calibri" panose="020F0502020204030204" pitchFamily="34" charset="0"/>
                <a:ea typeface="Times New Roman" panose="02020603050405020304" pitchFamily="18" charset="0"/>
              </a:rPr>
              <a:t>Which linking words does he use to make the paragraph coherent?</a:t>
            </a:r>
            <a:endParaRPr lang="cs-CZ" sz="2400" dirty="0">
              <a:effectLst/>
              <a:latin typeface="Times New Roman" panose="02020603050405020304" pitchFamily="18" charset="0"/>
              <a:ea typeface="Times New Roman" panose="02020603050405020304" pitchFamily="18" charset="0"/>
            </a:endParaRPr>
          </a:p>
          <a:p>
            <a:pPr marL="0" indent="0">
              <a:buNone/>
            </a:pPr>
            <a:endParaRPr lang="cs-CZ" sz="24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55540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D08C5-07F8-24AF-6A06-ECDA528287D4}"/>
              </a:ext>
            </a:extLst>
          </p:cNvPr>
          <p:cNvSpPr>
            <a:spLocks noGrp="1"/>
          </p:cNvSpPr>
          <p:nvPr>
            <p:ph type="title"/>
          </p:nvPr>
        </p:nvSpPr>
        <p:spPr/>
        <p:txBody>
          <a:bodyPr>
            <a:noAutofit/>
          </a:bodyPr>
          <a:lstStyle/>
          <a:p>
            <a:r>
              <a:rPr lang="en-GB" sz="3200" dirty="0">
                <a:effectLst/>
                <a:latin typeface="Calibri" panose="020F0502020204030204" pitchFamily="34" charset="0"/>
                <a:ea typeface="Times New Roman" panose="02020603050405020304" pitchFamily="18" charset="0"/>
              </a:rPr>
              <a:t>F. Connectors. Try to supply the missing connectors in sentences.</a:t>
            </a:r>
            <a:br>
              <a:rPr lang="cs-CZ" sz="3200" dirty="0">
                <a:effectLst/>
                <a:latin typeface="Times New Roman" panose="02020603050405020304" pitchFamily="18" charset="0"/>
                <a:ea typeface="Times New Roman" panose="02020603050405020304" pitchFamily="18" charset="0"/>
              </a:rPr>
            </a:br>
            <a:endParaRPr lang="cs-CZ" sz="3200" dirty="0"/>
          </a:p>
        </p:txBody>
      </p:sp>
      <p:sp>
        <p:nvSpPr>
          <p:cNvPr id="3" name="Zástupný obsah 2">
            <a:extLst>
              <a:ext uri="{FF2B5EF4-FFF2-40B4-BE49-F238E27FC236}">
                <a16:creationId xmlns:a16="http://schemas.microsoft.com/office/drawing/2014/main" id="{F29A4703-D22C-943F-B0C0-8E628966DAF6}"/>
              </a:ext>
            </a:extLst>
          </p:cNvPr>
          <p:cNvSpPr>
            <a:spLocks noGrp="1"/>
          </p:cNvSpPr>
          <p:nvPr>
            <p:ph idx="1"/>
          </p:nvPr>
        </p:nvSpPr>
        <p:spPr/>
        <p:txBody>
          <a:bodyPr>
            <a:normAutofit/>
          </a:bodyPr>
          <a:lstStyle/>
          <a:p>
            <a:pPr marL="0" indent="0">
              <a:buNone/>
            </a:pPr>
            <a:r>
              <a:rPr lang="en-GB" sz="2000" dirty="0">
                <a:effectLst/>
                <a:latin typeface="Calibri" panose="020F0502020204030204" pitchFamily="34" charset="0"/>
                <a:ea typeface="Times New Roman" panose="02020603050405020304" pitchFamily="18" charset="0"/>
              </a:rPr>
              <a:t>1) Official attendance figures for the protest stand at 5,000. It is clear, </a:t>
            </a:r>
            <a:r>
              <a:rPr lang="cs-CZ" sz="2000" dirty="0" err="1">
                <a:solidFill>
                  <a:srgbClr val="FF0000"/>
                </a:solidFill>
                <a:effectLst/>
                <a:latin typeface="Calibri" panose="020F0502020204030204" pitchFamily="34" charset="0"/>
                <a:ea typeface="Times New Roman" panose="02020603050405020304" pitchFamily="18" charset="0"/>
              </a:rPr>
              <a:t>however</a:t>
            </a:r>
            <a:r>
              <a:rPr lang="en-GB" sz="2000" dirty="0">
                <a:effectLst/>
                <a:latin typeface="Calibri" panose="020F0502020204030204" pitchFamily="34" charset="0"/>
                <a:ea typeface="Times New Roman" panose="02020603050405020304" pitchFamily="18" charset="0"/>
              </a:rPr>
              <a:t>, that the true figure is much higher.</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2) </a:t>
            </a:r>
            <a:r>
              <a:rPr lang="cs-CZ" sz="2000" dirty="0">
                <a:solidFill>
                  <a:srgbClr val="FF0000"/>
                </a:solidFill>
                <a:effectLst/>
                <a:latin typeface="Calibri" panose="020F0502020204030204" pitchFamily="34" charset="0"/>
                <a:ea typeface="Times New Roman" panose="02020603050405020304" pitchFamily="18" charset="0"/>
              </a:rPr>
              <a:t>In </a:t>
            </a:r>
            <a:r>
              <a:rPr lang="cs-CZ" sz="2000" dirty="0" err="1">
                <a:solidFill>
                  <a:srgbClr val="FF0000"/>
                </a:solidFill>
                <a:effectLst/>
                <a:latin typeface="Calibri" panose="020F0502020204030204" pitchFamily="34" charset="0"/>
                <a:ea typeface="Times New Roman" panose="02020603050405020304" pitchFamily="18" charset="0"/>
              </a:rPr>
              <a:t>addition</a:t>
            </a:r>
            <a:r>
              <a:rPr lang="cs-CZ" sz="2000" dirty="0">
                <a:solidFill>
                  <a:srgbClr val="FF0000"/>
                </a:solidFill>
                <a:effectLst/>
                <a:latin typeface="Calibri" panose="020F0502020204030204" pitchFamily="34" charset="0"/>
                <a:ea typeface="Times New Roman" panose="02020603050405020304" pitchFamily="18" charset="0"/>
              </a:rPr>
              <a:t> to</a:t>
            </a:r>
            <a:r>
              <a:rPr lang="en-GB" sz="2000" dirty="0">
                <a:effectLst/>
                <a:latin typeface="Calibri" panose="020F0502020204030204" pitchFamily="34" charset="0"/>
                <a:ea typeface="Times New Roman" panose="02020603050405020304" pitchFamily="18" charset="0"/>
              </a:rPr>
              <a:t>  eating smaller fish, the tiger shark has been known to consume weaker members of his own family.</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3) Some peoples, </a:t>
            </a:r>
            <a:r>
              <a:rPr lang="cs-CZ" sz="2000" dirty="0" err="1">
                <a:solidFill>
                  <a:srgbClr val="FF0000"/>
                </a:solidFill>
                <a:effectLst/>
                <a:latin typeface="Calibri" panose="020F0502020204030204" pitchFamily="34" charset="0"/>
                <a:ea typeface="Times New Roman" panose="02020603050405020304" pitchFamily="18" charset="0"/>
              </a:rPr>
              <a:t>for</a:t>
            </a:r>
            <a:r>
              <a:rPr lang="cs-CZ" sz="2000" dirty="0">
                <a:solidFill>
                  <a:srgbClr val="FF0000"/>
                </a:solidFill>
                <a:effectLst/>
                <a:latin typeface="Calibri" panose="020F0502020204030204" pitchFamily="34" charset="0"/>
                <a:ea typeface="Times New Roman" panose="02020603050405020304" pitchFamily="18" charset="0"/>
              </a:rPr>
              <a:t> </a:t>
            </a:r>
            <a:r>
              <a:rPr lang="cs-CZ" sz="2000" dirty="0" err="1">
                <a:solidFill>
                  <a:srgbClr val="FF0000"/>
                </a:solidFill>
                <a:effectLst/>
                <a:latin typeface="Calibri" panose="020F0502020204030204" pitchFamily="34" charset="0"/>
                <a:ea typeface="Times New Roman" panose="02020603050405020304" pitchFamily="18" charset="0"/>
              </a:rPr>
              <a:t>example</a:t>
            </a:r>
            <a:r>
              <a:rPr lang="en-GB" sz="2000" dirty="0">
                <a:effectLst/>
                <a:latin typeface="Calibri" panose="020F0502020204030204" pitchFamily="34" charset="0"/>
                <a:ea typeface="Times New Roman" panose="02020603050405020304" pitchFamily="18" charset="0"/>
              </a:rPr>
              <a:t>, the French, are renowned for the quality of their restaurants.</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4) The company was declared bankrupt</a:t>
            </a:r>
            <a:r>
              <a:rPr lang="en-US" sz="2000" dirty="0">
                <a:effectLst/>
                <a:latin typeface="Calibri" panose="020F0502020204030204" pitchFamily="34" charset="0"/>
                <a:ea typeface="Times New Roman" panose="02020603050405020304" pitchFamily="18" charset="0"/>
              </a:rPr>
              <a:t>; </a:t>
            </a:r>
            <a:r>
              <a:rPr lang="cs-CZ" sz="2000" dirty="0" err="1">
                <a:solidFill>
                  <a:srgbClr val="FF0000"/>
                </a:solidFill>
                <a:effectLst/>
                <a:latin typeface="Calibri" panose="020F0502020204030204" pitchFamily="34" charset="0"/>
                <a:ea typeface="Times New Roman" panose="02020603050405020304" pitchFamily="18" charset="0"/>
              </a:rPr>
              <a:t>moreover</a:t>
            </a:r>
            <a:r>
              <a:rPr lang="cs-CZ" sz="2000" dirty="0">
                <a:effectLst/>
                <a:latin typeface="Calibri" panose="020F0502020204030204" pitchFamily="34" charset="0"/>
                <a:ea typeface="Times New Roman" panose="02020603050405020304" pitchFamily="18" charset="0"/>
              </a:rPr>
              <a:t>,</a:t>
            </a:r>
            <a:r>
              <a:rPr lang="en-GB" sz="2000" dirty="0">
                <a:effectLst/>
                <a:latin typeface="Calibri" panose="020F0502020204030204" pitchFamily="34" charset="0"/>
                <a:ea typeface="Times New Roman" panose="02020603050405020304" pitchFamily="18" charset="0"/>
              </a:rPr>
              <a:t> the CEO was imprisoned for fraud.</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5) </a:t>
            </a:r>
            <a:r>
              <a:rPr lang="cs-CZ" sz="2000" dirty="0" err="1">
                <a:solidFill>
                  <a:srgbClr val="FF0000"/>
                </a:solidFill>
                <a:effectLst/>
                <a:latin typeface="Calibri" panose="020F0502020204030204" pitchFamily="34" charset="0"/>
                <a:ea typeface="Times New Roman" panose="02020603050405020304" pitchFamily="18" charset="0"/>
              </a:rPr>
              <a:t>Finally</a:t>
            </a:r>
            <a:r>
              <a:rPr lang="en-GB" sz="2000" dirty="0">
                <a:effectLst/>
                <a:latin typeface="Calibri" panose="020F0502020204030204" pitchFamily="34" charset="0"/>
                <a:ea typeface="Times New Roman" panose="02020603050405020304" pitchFamily="18" charset="0"/>
              </a:rPr>
              <a:t>, on retirement, she began a second career as an author of detective novels.</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6) Sales rapidly declined and, </a:t>
            </a:r>
            <a:r>
              <a:rPr lang="cs-CZ" sz="2000" dirty="0" err="1">
                <a:solidFill>
                  <a:srgbClr val="FF0000"/>
                </a:solidFill>
                <a:effectLst/>
                <a:latin typeface="Calibri" panose="020F0502020204030204" pitchFamily="34" charset="0"/>
                <a:ea typeface="Times New Roman" panose="02020603050405020304" pitchFamily="18" charset="0"/>
              </a:rPr>
              <a:t>consequently</a:t>
            </a:r>
            <a:r>
              <a:rPr lang="en-GB" sz="2000" dirty="0">
                <a:effectLst/>
                <a:latin typeface="Calibri" panose="020F0502020204030204" pitchFamily="34" charset="0"/>
                <a:ea typeface="Times New Roman" panose="02020603050405020304" pitchFamily="18" charset="0"/>
              </a:rPr>
              <a:t>, Bailey Brothers were forced to close their factories.</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7) Internet marketing can automatically measure its own success </a:t>
            </a:r>
            <a:r>
              <a:rPr lang="cs-CZ" sz="2000" dirty="0" err="1">
                <a:solidFill>
                  <a:srgbClr val="FF0000"/>
                </a:solidFill>
                <a:effectLst/>
                <a:latin typeface="Calibri" panose="020F0502020204030204" pitchFamily="34" charset="0"/>
                <a:ea typeface="Times New Roman" panose="02020603050405020304" pitchFamily="18" charset="0"/>
              </a:rPr>
              <a:t>because</a:t>
            </a:r>
            <a:r>
              <a:rPr lang="cs-CZ" sz="2000" dirty="0">
                <a:solidFill>
                  <a:srgbClr val="FF0000"/>
                </a:solidFill>
                <a:effectLst/>
                <a:latin typeface="Calibri" panose="020F0502020204030204" pitchFamily="34" charset="0"/>
                <a:ea typeface="Times New Roman" panose="02020603050405020304" pitchFamily="18" charset="0"/>
              </a:rPr>
              <a:t>, </a:t>
            </a:r>
            <a:r>
              <a:rPr lang="cs-CZ" sz="2000" dirty="0" err="1">
                <a:solidFill>
                  <a:srgbClr val="FF0000"/>
                </a:solidFill>
                <a:effectLst/>
                <a:latin typeface="Calibri" panose="020F0502020204030204" pitchFamily="34" charset="0"/>
                <a:ea typeface="Times New Roman" panose="02020603050405020304" pitchFamily="18" charset="0"/>
              </a:rPr>
              <a:t>if</a:t>
            </a:r>
            <a:r>
              <a:rPr lang="en-GB" sz="2000" dirty="0">
                <a:effectLst/>
                <a:latin typeface="Calibri" panose="020F0502020204030204" pitchFamily="34" charset="0"/>
                <a:ea typeface="Times New Roman" panose="02020603050405020304" pitchFamily="18" charset="0"/>
              </a:rPr>
              <a:t> websites provide convenient access data.</a:t>
            </a:r>
            <a:endParaRPr lang="cs-CZ" sz="2000" dirty="0">
              <a:effectLst/>
              <a:latin typeface="Times New Roman" panose="02020603050405020304" pitchFamily="18" charset="0"/>
              <a:ea typeface="Times New Roman" panose="02020603050405020304" pitchFamily="18" charset="0"/>
            </a:endParaRPr>
          </a:p>
          <a:p>
            <a:pPr marL="0" indent="0">
              <a:buNone/>
            </a:pPr>
            <a:r>
              <a:rPr lang="en-GB" sz="2000" dirty="0">
                <a:effectLst/>
                <a:latin typeface="Calibri" panose="020F0502020204030204" pitchFamily="34" charset="0"/>
                <a:ea typeface="Times New Roman" panose="02020603050405020304" pitchFamily="18" charset="0"/>
              </a:rPr>
              <a:t>8) </a:t>
            </a:r>
            <a:r>
              <a:rPr lang="cs-CZ" sz="2000" dirty="0">
                <a:solidFill>
                  <a:srgbClr val="FF0000"/>
                </a:solidFill>
                <a:effectLst/>
                <a:latin typeface="Calibri" panose="020F0502020204030204" pitchFamily="34" charset="0"/>
                <a:ea typeface="Times New Roman" panose="02020603050405020304" pitchFamily="18" charset="0"/>
              </a:rPr>
              <a:t>In </a:t>
            </a:r>
            <a:r>
              <a:rPr lang="cs-CZ" sz="2000" dirty="0" err="1">
                <a:solidFill>
                  <a:srgbClr val="FF0000"/>
                </a:solidFill>
                <a:effectLst/>
                <a:latin typeface="Calibri" panose="020F0502020204030204" pitchFamily="34" charset="0"/>
                <a:ea typeface="Times New Roman" panose="02020603050405020304" pitchFamily="18" charset="0"/>
              </a:rPr>
              <a:t>order</a:t>
            </a:r>
            <a:r>
              <a:rPr lang="cs-CZ" sz="2000" dirty="0">
                <a:solidFill>
                  <a:srgbClr val="FF0000"/>
                </a:solidFill>
                <a:effectLst/>
                <a:latin typeface="Calibri" panose="020F0502020204030204" pitchFamily="34" charset="0"/>
                <a:ea typeface="Times New Roman" panose="02020603050405020304" pitchFamily="18" charset="0"/>
              </a:rPr>
              <a:t> to</a:t>
            </a:r>
            <a:r>
              <a:rPr lang="en-GB" sz="2000" dirty="0">
                <a:effectLst/>
                <a:latin typeface="Calibri" panose="020F0502020204030204" pitchFamily="34" charset="0"/>
                <a:ea typeface="Times New Roman" panose="02020603050405020304" pitchFamily="18" charset="0"/>
              </a:rPr>
              <a:t> understand the causes of the infection, a team of scientists began a series of laboratory tests.</a:t>
            </a:r>
            <a:endParaRPr lang="cs-CZ" sz="20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65115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B2F4C4-3B3D-4619-B6F6-9EB08506025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F90F007-8A37-4A3D-A264-0B98A391A6C3}"/>
              </a:ext>
            </a:extLst>
          </p:cNvPr>
          <p:cNvSpPr>
            <a:spLocks noGrp="1"/>
          </p:cNvSpPr>
          <p:nvPr>
            <p:ph idx="1"/>
          </p:nvPr>
        </p:nvSpPr>
        <p:spPr/>
        <p:txBody>
          <a:bodyPr/>
          <a:lstStyle/>
          <a:p>
            <a:pPr marL="0" indent="0">
              <a:buNone/>
            </a:pPr>
            <a:r>
              <a:rPr lang="en-GB" sz="2400" dirty="0">
                <a:effectLst/>
                <a:latin typeface="Calibri" panose="020F0502020204030204" pitchFamily="34" charset="0"/>
                <a:ea typeface="Times New Roman" panose="02020603050405020304" pitchFamily="18" charset="0"/>
              </a:rPr>
              <a:t>HW: Choose any topic you like (related to your specialization or   anything you find interesting) and write a paragraph eight to ten sentences in length.</a:t>
            </a:r>
            <a:endParaRPr lang="cs-CZ" sz="24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lphaLcParenR"/>
            </a:pPr>
            <a:r>
              <a:rPr lang="en-GB" sz="2400" dirty="0">
                <a:effectLst/>
                <a:latin typeface="Calibri" panose="020F0502020204030204" pitchFamily="34" charset="0"/>
                <a:ea typeface="Times New Roman" panose="02020603050405020304" pitchFamily="18" charset="0"/>
              </a:rPr>
              <a:t>Begin with a topic sentence.</a:t>
            </a:r>
            <a:endParaRPr lang="cs-CZ" sz="24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lphaLcParenR"/>
            </a:pPr>
            <a:r>
              <a:rPr lang="en-GB" sz="2400" dirty="0">
                <a:effectLst/>
                <a:latin typeface="Calibri" panose="020F0502020204030204" pitchFamily="34" charset="0"/>
                <a:ea typeface="Times New Roman" panose="02020603050405020304" pitchFamily="18" charset="0"/>
              </a:rPr>
              <a:t>Write several supporting sentences.</a:t>
            </a:r>
            <a:endParaRPr lang="cs-CZ" sz="24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lphaLcParenR"/>
            </a:pPr>
            <a:r>
              <a:rPr lang="en-GB" sz="2400" dirty="0">
                <a:effectLst/>
                <a:latin typeface="Calibri" panose="020F0502020204030204" pitchFamily="34" charset="0"/>
                <a:ea typeface="Times New Roman" panose="02020603050405020304" pitchFamily="18" charset="0"/>
              </a:rPr>
              <a:t>Include at least one specific example.</a:t>
            </a:r>
            <a:endParaRPr lang="cs-CZ" sz="24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lphaLcParenR"/>
            </a:pPr>
            <a:r>
              <a:rPr lang="en-GB" sz="2400" dirty="0">
                <a:effectLst/>
                <a:latin typeface="Calibri" panose="020F0502020204030204" pitchFamily="34" charset="0"/>
                <a:ea typeface="Times New Roman" panose="02020603050405020304" pitchFamily="18" charset="0"/>
              </a:rPr>
              <a:t>Use at least four linking words to connect your ideas. </a:t>
            </a:r>
            <a:endParaRPr lang="cs-CZ" sz="24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lphaLcParenR"/>
            </a:pPr>
            <a:r>
              <a:rPr lang="en-GB" sz="2400" dirty="0">
                <a:effectLst/>
                <a:latin typeface="Calibri" panose="020F0502020204030204" pitchFamily="34" charset="0"/>
                <a:ea typeface="Times New Roman" panose="02020603050405020304" pitchFamily="18" charset="0"/>
              </a:rPr>
              <a:t>End with a concluding sentence.</a:t>
            </a:r>
            <a:endParaRPr lang="cs-CZ" sz="2400" dirty="0">
              <a:effectLst/>
              <a:latin typeface="Times New Roman" panose="02020603050405020304" pitchFamily="18" charset="0"/>
              <a:ea typeface="Times New Roman" panose="02020603050405020304" pitchFamily="18" charset="0"/>
            </a:endParaRPr>
          </a:p>
          <a:p>
            <a:pPr indent="0">
              <a:buNone/>
            </a:pPr>
            <a:r>
              <a:rPr lang="en-GB" sz="2400" dirty="0">
                <a:effectLst/>
                <a:latin typeface="Calibri" panose="020F0502020204030204" pitchFamily="34" charset="0"/>
                <a:ea typeface="Times New Roman" panose="02020603050405020304" pitchFamily="18" charset="0"/>
              </a:rPr>
              <a:t>Upload your paragraph into the corresponding </a:t>
            </a:r>
            <a:r>
              <a:rPr lang="en-GB" sz="2400" dirty="0" err="1">
                <a:effectLst/>
                <a:latin typeface="Calibri" panose="020F0502020204030204" pitchFamily="34" charset="0"/>
                <a:ea typeface="Times New Roman" panose="02020603050405020304" pitchFamily="18" charset="0"/>
              </a:rPr>
              <a:t>odevzdávárna</a:t>
            </a:r>
            <a:r>
              <a:rPr lang="en-GB" sz="2400" dirty="0">
                <a:effectLst/>
                <a:latin typeface="Calibri" panose="020F0502020204030204" pitchFamily="34" charset="0"/>
                <a:ea typeface="Times New Roman" panose="02020603050405020304" pitchFamily="18" charset="0"/>
              </a:rPr>
              <a:t>.</a:t>
            </a:r>
            <a:endParaRPr lang="cs-CZ" sz="24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713535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068" y="201771"/>
            <a:ext cx="8509212" cy="6381909"/>
          </a:xfrm>
        </p:spPr>
      </p:pic>
    </p:spTree>
    <p:extLst>
      <p:ext uri="{BB962C8B-B14F-4D97-AF65-F5344CB8AC3E}">
        <p14:creationId xmlns:p14="http://schemas.microsoft.com/office/powerpoint/2010/main" val="74403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Describe the chart using appropriate expressions, </a:t>
            </a:r>
            <a:br>
              <a:rPr lang="en-US" dirty="0"/>
            </a:br>
            <a:r>
              <a:rPr lang="en-US" dirty="0"/>
              <a:t>    not consulting the text. </a:t>
            </a:r>
            <a:r>
              <a:rPr lang="en-US" dirty="0">
                <a:sym typeface="Wingdings" panose="05000000000000000000" pitchFamily="2" charset="2"/>
              </a:rPr>
              <a:t></a:t>
            </a:r>
            <a:endParaRPr lang="cs-CZ" dirty="0"/>
          </a:p>
        </p:txBody>
      </p:sp>
      <p:pic>
        <p:nvPicPr>
          <p:cNvPr id="7171" name="Obrázek 25"/>
          <p:cNvPicPr>
            <a:picLocks noChangeAspect="1" noChangeArrowheads="1"/>
          </p:cNvPicPr>
          <p:nvPr/>
        </p:nvPicPr>
        <p:blipFill>
          <a:blip r:embed="rId2">
            <a:extLst>
              <a:ext uri="{28A0092B-C50C-407E-A947-70E740481C1C}">
                <a14:useLocalDpi xmlns:a14="http://schemas.microsoft.com/office/drawing/2010/main" val="0"/>
              </a:ext>
            </a:extLst>
          </a:blip>
          <a:srcRect l="23029" t="36115" r="24210" b="16570"/>
          <a:stretch>
            <a:fillRect/>
          </a:stretch>
        </p:blipFill>
        <p:spPr bwMode="auto">
          <a:xfrm>
            <a:off x="1167372" y="1593669"/>
            <a:ext cx="10186428" cy="514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9038984" y="2786065"/>
            <a:ext cx="1485022" cy="461665"/>
          </a:xfrm>
          <a:prstGeom prst="rect">
            <a:avLst/>
          </a:prstGeom>
          <a:noFill/>
        </p:spPr>
        <p:txBody>
          <a:bodyPr wrap="none" rtlCol="0">
            <a:spAutoFit/>
          </a:bodyPr>
          <a:lstStyle/>
          <a:p>
            <a:r>
              <a:rPr lang="en-US" sz="2400" b="1" i="1" dirty="0">
                <a:solidFill>
                  <a:srgbClr val="FF0000"/>
                </a:solidFill>
              </a:rPr>
              <a:t>imaginary</a:t>
            </a:r>
            <a:endParaRPr lang="cs-CZ" sz="2400" b="1" i="1" dirty="0">
              <a:solidFill>
                <a:srgbClr val="FF0000"/>
              </a:solidFill>
            </a:endParaRPr>
          </a:p>
        </p:txBody>
      </p:sp>
      <p:sp>
        <p:nvSpPr>
          <p:cNvPr id="5" name="TextovéPole 4"/>
          <p:cNvSpPr txBox="1"/>
          <p:nvPr/>
        </p:nvSpPr>
        <p:spPr>
          <a:xfrm>
            <a:off x="1971978" y="3012600"/>
            <a:ext cx="1383712" cy="461665"/>
          </a:xfrm>
          <a:prstGeom prst="rect">
            <a:avLst/>
          </a:prstGeom>
          <a:noFill/>
        </p:spPr>
        <p:txBody>
          <a:bodyPr wrap="none" rtlCol="0">
            <a:spAutoFit/>
          </a:bodyPr>
          <a:lstStyle/>
          <a:p>
            <a:r>
              <a:rPr lang="en-US" sz="2400" b="1" i="1" dirty="0">
                <a:solidFill>
                  <a:srgbClr val="FF0000"/>
                </a:solidFill>
              </a:rPr>
              <a:t>irrational</a:t>
            </a:r>
            <a:endParaRPr lang="cs-CZ" sz="2400" b="1" i="1" dirty="0">
              <a:solidFill>
                <a:srgbClr val="FF0000"/>
              </a:solidFill>
            </a:endParaRPr>
          </a:p>
        </p:txBody>
      </p:sp>
      <p:sp>
        <p:nvSpPr>
          <p:cNvPr id="6" name="TextovéPole 5"/>
          <p:cNvSpPr txBox="1"/>
          <p:nvPr/>
        </p:nvSpPr>
        <p:spPr>
          <a:xfrm>
            <a:off x="1365081" y="4690042"/>
            <a:ext cx="1298753" cy="830997"/>
          </a:xfrm>
          <a:prstGeom prst="rect">
            <a:avLst/>
          </a:prstGeom>
          <a:noFill/>
        </p:spPr>
        <p:txBody>
          <a:bodyPr wrap="none" rtlCol="0">
            <a:spAutoFit/>
          </a:bodyPr>
          <a:lstStyle/>
          <a:p>
            <a:r>
              <a:rPr lang="en-US" sz="2400" b="1" i="1" dirty="0">
                <a:solidFill>
                  <a:srgbClr val="FF0000"/>
                </a:solidFill>
              </a:rPr>
              <a:t>negative</a:t>
            </a:r>
          </a:p>
          <a:p>
            <a:r>
              <a:rPr lang="en-US" sz="2400" b="1" i="1" dirty="0">
                <a:solidFill>
                  <a:srgbClr val="FF0000"/>
                </a:solidFill>
              </a:rPr>
              <a:t>integers</a:t>
            </a:r>
            <a:endParaRPr lang="cs-CZ" sz="2400" b="1" i="1" dirty="0">
              <a:solidFill>
                <a:srgbClr val="FF0000"/>
              </a:solidFill>
            </a:endParaRPr>
          </a:p>
        </p:txBody>
      </p:sp>
      <p:sp>
        <p:nvSpPr>
          <p:cNvPr id="7" name="TextovéPole 6"/>
          <p:cNvSpPr txBox="1"/>
          <p:nvPr/>
        </p:nvSpPr>
        <p:spPr>
          <a:xfrm>
            <a:off x="3953544" y="5905820"/>
            <a:ext cx="1298753" cy="830997"/>
          </a:xfrm>
          <a:prstGeom prst="rect">
            <a:avLst/>
          </a:prstGeom>
          <a:noFill/>
        </p:spPr>
        <p:txBody>
          <a:bodyPr wrap="none" rtlCol="0">
            <a:spAutoFit/>
          </a:bodyPr>
          <a:lstStyle/>
          <a:p>
            <a:r>
              <a:rPr lang="en-US" sz="2400" b="1" i="1" dirty="0">
                <a:solidFill>
                  <a:srgbClr val="FF0000"/>
                </a:solidFill>
              </a:rPr>
              <a:t>natural </a:t>
            </a:r>
          </a:p>
          <a:p>
            <a:r>
              <a:rPr lang="en-US" sz="2400" b="1" i="1" dirty="0">
                <a:solidFill>
                  <a:srgbClr val="FF0000"/>
                </a:solidFill>
              </a:rPr>
              <a:t>numbers</a:t>
            </a:r>
            <a:endParaRPr lang="cs-CZ" sz="2400" b="1" i="1" dirty="0">
              <a:solidFill>
                <a:srgbClr val="FF0000"/>
              </a:solidFill>
            </a:endParaRPr>
          </a:p>
        </p:txBody>
      </p:sp>
      <p:pic>
        <p:nvPicPr>
          <p:cNvPr id="8" name="Obrázek 7"/>
          <p:cNvPicPr>
            <a:picLocks noChangeAspect="1"/>
          </p:cNvPicPr>
          <p:nvPr/>
        </p:nvPicPr>
        <p:blipFill rotWithShape="1">
          <a:blip r:embed="rId3"/>
          <a:srcRect l="3348" t="26340" r="6495" b="13125"/>
          <a:stretch/>
        </p:blipFill>
        <p:spPr>
          <a:xfrm>
            <a:off x="6182938" y="4728396"/>
            <a:ext cx="5226171" cy="1972909"/>
          </a:xfrm>
          <a:prstGeom prst="rect">
            <a:avLst/>
          </a:prstGeom>
        </p:spPr>
      </p:pic>
    </p:spTree>
    <p:extLst>
      <p:ext uri="{BB962C8B-B14F-4D97-AF65-F5344CB8AC3E}">
        <p14:creationId xmlns:p14="http://schemas.microsoft.com/office/powerpoint/2010/main" val="19661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63880" y="314790"/>
            <a:ext cx="10515600" cy="1325563"/>
          </a:xfrm>
        </p:spPr>
        <p:txBody>
          <a:bodyPr>
            <a:normAutofit/>
          </a:bodyPr>
          <a:lstStyle/>
          <a:p>
            <a:r>
              <a:rPr lang="cs-CZ" dirty="0"/>
              <a:t>Re-</a:t>
            </a:r>
            <a:r>
              <a:rPr lang="cs-CZ" dirty="0" err="1"/>
              <a:t>draw</a:t>
            </a:r>
            <a:r>
              <a:rPr lang="cs-CZ" dirty="0"/>
              <a:t> </a:t>
            </a:r>
            <a:r>
              <a:rPr lang="cs-CZ" dirty="0" err="1"/>
              <a:t>this</a:t>
            </a:r>
            <a:r>
              <a:rPr lang="cs-CZ" dirty="0"/>
              <a:t> </a:t>
            </a:r>
            <a:r>
              <a:rPr lang="cs-CZ" dirty="0" err="1"/>
              <a:t>classification</a:t>
            </a:r>
            <a:r>
              <a:rPr lang="cs-CZ" dirty="0"/>
              <a:t> </a:t>
            </a:r>
            <a:r>
              <a:rPr lang="cs-CZ" dirty="0" err="1"/>
              <a:t>using</a:t>
            </a:r>
            <a:r>
              <a:rPr lang="cs-CZ" dirty="0"/>
              <a:t> </a:t>
            </a:r>
            <a:r>
              <a:rPr lang="cs-CZ" dirty="0" err="1"/>
              <a:t>sets</a:t>
            </a:r>
            <a:r>
              <a:rPr lang="cs-CZ" dirty="0"/>
              <a:t> … </a:t>
            </a:r>
          </a:p>
        </p:txBody>
      </p:sp>
      <p:pic>
        <p:nvPicPr>
          <p:cNvPr id="7171" name="Obrázek 25"/>
          <p:cNvPicPr>
            <a:picLocks noChangeAspect="1" noChangeArrowheads="1"/>
          </p:cNvPicPr>
          <p:nvPr/>
        </p:nvPicPr>
        <p:blipFill>
          <a:blip r:embed="rId2">
            <a:extLst>
              <a:ext uri="{28A0092B-C50C-407E-A947-70E740481C1C}">
                <a14:useLocalDpi xmlns:a14="http://schemas.microsoft.com/office/drawing/2010/main" val="0"/>
              </a:ext>
            </a:extLst>
          </a:blip>
          <a:srcRect l="23029" t="36115" r="24210" b="16570"/>
          <a:stretch>
            <a:fillRect/>
          </a:stretch>
        </p:blipFill>
        <p:spPr bwMode="auto">
          <a:xfrm>
            <a:off x="1062869" y="1593669"/>
            <a:ext cx="10186428" cy="514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9038984" y="2786065"/>
            <a:ext cx="1485022" cy="461665"/>
          </a:xfrm>
          <a:prstGeom prst="rect">
            <a:avLst/>
          </a:prstGeom>
          <a:noFill/>
        </p:spPr>
        <p:txBody>
          <a:bodyPr wrap="none" rtlCol="0">
            <a:spAutoFit/>
          </a:bodyPr>
          <a:lstStyle/>
          <a:p>
            <a:r>
              <a:rPr lang="en-US" sz="2400" b="1" i="1" dirty="0">
                <a:solidFill>
                  <a:srgbClr val="FF0000"/>
                </a:solidFill>
              </a:rPr>
              <a:t>imaginary</a:t>
            </a:r>
            <a:endParaRPr lang="cs-CZ" sz="2400" b="1" i="1" dirty="0">
              <a:solidFill>
                <a:srgbClr val="FF0000"/>
              </a:solidFill>
            </a:endParaRPr>
          </a:p>
        </p:txBody>
      </p:sp>
      <p:sp>
        <p:nvSpPr>
          <p:cNvPr id="5" name="TextovéPole 4"/>
          <p:cNvSpPr txBox="1"/>
          <p:nvPr/>
        </p:nvSpPr>
        <p:spPr>
          <a:xfrm>
            <a:off x="1971978" y="3012600"/>
            <a:ext cx="1383712" cy="461665"/>
          </a:xfrm>
          <a:prstGeom prst="rect">
            <a:avLst/>
          </a:prstGeom>
          <a:noFill/>
        </p:spPr>
        <p:txBody>
          <a:bodyPr wrap="none" rtlCol="0">
            <a:spAutoFit/>
          </a:bodyPr>
          <a:lstStyle/>
          <a:p>
            <a:r>
              <a:rPr lang="en-US" sz="2400" b="1" i="1" dirty="0">
                <a:solidFill>
                  <a:srgbClr val="FF0000"/>
                </a:solidFill>
              </a:rPr>
              <a:t>irrational</a:t>
            </a:r>
            <a:endParaRPr lang="cs-CZ" sz="2400" b="1" i="1" dirty="0">
              <a:solidFill>
                <a:srgbClr val="FF0000"/>
              </a:solidFill>
            </a:endParaRPr>
          </a:p>
        </p:txBody>
      </p:sp>
      <p:sp>
        <p:nvSpPr>
          <p:cNvPr id="6" name="TextovéPole 5"/>
          <p:cNvSpPr txBox="1"/>
          <p:nvPr/>
        </p:nvSpPr>
        <p:spPr>
          <a:xfrm>
            <a:off x="1365081" y="4690042"/>
            <a:ext cx="1298753" cy="830997"/>
          </a:xfrm>
          <a:prstGeom prst="rect">
            <a:avLst/>
          </a:prstGeom>
          <a:noFill/>
        </p:spPr>
        <p:txBody>
          <a:bodyPr wrap="none" rtlCol="0">
            <a:spAutoFit/>
          </a:bodyPr>
          <a:lstStyle/>
          <a:p>
            <a:r>
              <a:rPr lang="en-US" sz="2400" b="1" i="1" dirty="0">
                <a:solidFill>
                  <a:srgbClr val="FF0000"/>
                </a:solidFill>
              </a:rPr>
              <a:t>negative</a:t>
            </a:r>
          </a:p>
          <a:p>
            <a:r>
              <a:rPr lang="en-US" sz="2400" b="1" i="1" dirty="0">
                <a:solidFill>
                  <a:srgbClr val="FF0000"/>
                </a:solidFill>
              </a:rPr>
              <a:t>integers</a:t>
            </a:r>
            <a:endParaRPr lang="cs-CZ" sz="2400" b="1" i="1" dirty="0">
              <a:solidFill>
                <a:srgbClr val="FF0000"/>
              </a:solidFill>
            </a:endParaRPr>
          </a:p>
        </p:txBody>
      </p:sp>
      <p:sp>
        <p:nvSpPr>
          <p:cNvPr id="7" name="TextovéPole 6"/>
          <p:cNvSpPr txBox="1"/>
          <p:nvPr/>
        </p:nvSpPr>
        <p:spPr>
          <a:xfrm>
            <a:off x="3953544" y="5905820"/>
            <a:ext cx="1298753" cy="830997"/>
          </a:xfrm>
          <a:prstGeom prst="rect">
            <a:avLst/>
          </a:prstGeom>
          <a:noFill/>
        </p:spPr>
        <p:txBody>
          <a:bodyPr wrap="none" rtlCol="0">
            <a:spAutoFit/>
          </a:bodyPr>
          <a:lstStyle/>
          <a:p>
            <a:r>
              <a:rPr lang="en-US" sz="2400" b="1" i="1" dirty="0">
                <a:solidFill>
                  <a:srgbClr val="FF0000"/>
                </a:solidFill>
              </a:rPr>
              <a:t>natural </a:t>
            </a:r>
          </a:p>
          <a:p>
            <a:r>
              <a:rPr lang="en-US" sz="2400" b="1" i="1" dirty="0">
                <a:solidFill>
                  <a:srgbClr val="FF0000"/>
                </a:solidFill>
              </a:rPr>
              <a:t>numbers</a:t>
            </a:r>
            <a:endParaRPr lang="cs-CZ" sz="2400" b="1" i="1" dirty="0">
              <a:solidFill>
                <a:srgbClr val="FF0000"/>
              </a:solidFill>
            </a:endParaRPr>
          </a:p>
        </p:txBody>
      </p:sp>
    </p:spTree>
    <p:extLst>
      <p:ext uri="{BB962C8B-B14F-4D97-AF65-F5344CB8AC3E}">
        <p14:creationId xmlns:p14="http://schemas.microsoft.com/office/powerpoint/2010/main" val="1914364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6" name="Obrázek 5"/>
          <p:cNvPicPr>
            <a:picLocks noChangeAspect="1"/>
          </p:cNvPicPr>
          <p:nvPr/>
        </p:nvPicPr>
        <p:blipFill>
          <a:blip r:embed="rId2"/>
          <a:stretch>
            <a:fillRect/>
          </a:stretch>
        </p:blipFill>
        <p:spPr>
          <a:xfrm>
            <a:off x="7046323" y="3731025"/>
            <a:ext cx="3142706" cy="2377705"/>
          </a:xfrm>
          <a:prstGeom prst="rect">
            <a:avLst/>
          </a:prstGeom>
        </p:spPr>
      </p:pic>
      <p:pic>
        <p:nvPicPr>
          <p:cNvPr id="8" name="Obrázek 7"/>
          <p:cNvPicPr>
            <a:picLocks noChangeAspect="1"/>
          </p:cNvPicPr>
          <p:nvPr/>
        </p:nvPicPr>
        <p:blipFill>
          <a:blip r:embed="rId3"/>
          <a:stretch>
            <a:fillRect/>
          </a:stretch>
        </p:blipFill>
        <p:spPr>
          <a:xfrm>
            <a:off x="7316793" y="879293"/>
            <a:ext cx="3353209" cy="2150876"/>
          </a:xfrm>
          <a:prstGeom prst="rect">
            <a:avLst/>
          </a:prstGeom>
        </p:spPr>
      </p:pic>
      <p:pic>
        <p:nvPicPr>
          <p:cNvPr id="10" name="Obrázek 9"/>
          <p:cNvPicPr>
            <a:picLocks noChangeAspect="1"/>
          </p:cNvPicPr>
          <p:nvPr/>
        </p:nvPicPr>
        <p:blipFill>
          <a:blip r:embed="rId4"/>
          <a:stretch>
            <a:fillRect/>
          </a:stretch>
        </p:blipFill>
        <p:spPr>
          <a:xfrm>
            <a:off x="1248183" y="2891631"/>
            <a:ext cx="3075623" cy="3302397"/>
          </a:xfrm>
          <a:prstGeom prst="rect">
            <a:avLst/>
          </a:prstGeom>
        </p:spPr>
      </p:pic>
      <p:sp>
        <p:nvSpPr>
          <p:cNvPr id="11" name="Zástupný symbol pro obsah 10"/>
          <p:cNvSpPr>
            <a:spLocks noGrp="1"/>
          </p:cNvSpPr>
          <p:nvPr>
            <p:ph idx="1"/>
          </p:nvPr>
        </p:nvSpPr>
        <p:spPr/>
        <p:txBody>
          <a:bodyPr/>
          <a:lstStyle/>
          <a:p>
            <a:endParaRPr lang="cs-CZ" dirty="0"/>
          </a:p>
        </p:txBody>
      </p:sp>
    </p:spTree>
    <p:extLst>
      <p:ext uri="{BB962C8B-B14F-4D97-AF65-F5344CB8AC3E}">
        <p14:creationId xmlns:p14="http://schemas.microsoft.com/office/powerpoint/2010/main" val="42864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Lesson </a:t>
            </a:r>
            <a:r>
              <a:rPr lang="cs-CZ" dirty="0"/>
              <a:t>7</a:t>
            </a:r>
          </a:p>
        </p:txBody>
      </p:sp>
      <p:sp>
        <p:nvSpPr>
          <p:cNvPr id="3" name="Zástupný symbol pro obsah 2"/>
          <p:cNvSpPr>
            <a:spLocks noGrp="1"/>
          </p:cNvSpPr>
          <p:nvPr>
            <p:ph idx="1"/>
          </p:nvPr>
        </p:nvSpPr>
        <p:spPr>
          <a:xfrm>
            <a:off x="838200" y="1825624"/>
            <a:ext cx="10515600" cy="5032375"/>
          </a:xfrm>
        </p:spPr>
        <p:txBody>
          <a:bodyPr>
            <a:normAutofit/>
          </a:bodyPr>
          <a:lstStyle/>
          <a:p>
            <a:r>
              <a:rPr lang="cs-CZ" dirty="0" err="1"/>
              <a:t>paragraph</a:t>
            </a:r>
            <a:r>
              <a:rPr lang="cs-CZ" dirty="0"/>
              <a:t> </a:t>
            </a:r>
            <a:r>
              <a:rPr lang="cs-CZ" dirty="0" err="1"/>
              <a:t>writing</a:t>
            </a:r>
            <a:endParaRPr lang="cs-CZ" dirty="0"/>
          </a:p>
          <a:p>
            <a:r>
              <a:rPr lang="en-US" dirty="0"/>
              <a:t>number systems - revision</a:t>
            </a:r>
          </a:p>
          <a:p>
            <a:r>
              <a:rPr lang="cs-CZ" dirty="0" err="1"/>
              <a:t>sets</a:t>
            </a:r>
            <a:endParaRPr lang="cs-CZ" dirty="0"/>
          </a:p>
          <a:p>
            <a:pPr lvl="1"/>
            <a:r>
              <a:rPr lang="cs-CZ" dirty="0" err="1"/>
              <a:t>examples</a:t>
            </a:r>
            <a:endParaRPr lang="cs-CZ" dirty="0"/>
          </a:p>
          <a:p>
            <a:pPr lvl="1"/>
            <a:r>
              <a:rPr lang="cs-CZ" dirty="0"/>
              <a:t>relations </a:t>
            </a:r>
            <a:r>
              <a:rPr lang="cs-CZ" dirty="0" err="1"/>
              <a:t>between</a:t>
            </a:r>
            <a:r>
              <a:rPr lang="cs-CZ" dirty="0"/>
              <a:t> </a:t>
            </a:r>
            <a:r>
              <a:rPr lang="cs-CZ" dirty="0" err="1"/>
              <a:t>sets</a:t>
            </a:r>
            <a:endParaRPr lang="cs-CZ" dirty="0"/>
          </a:p>
          <a:p>
            <a:pPr lvl="1"/>
            <a:r>
              <a:rPr lang="cs-CZ" dirty="0" err="1"/>
              <a:t>solving</a:t>
            </a:r>
            <a:r>
              <a:rPr lang="cs-CZ" dirty="0"/>
              <a:t> </a:t>
            </a:r>
            <a:r>
              <a:rPr lang="cs-CZ" dirty="0" err="1"/>
              <a:t>problems</a:t>
            </a:r>
            <a:r>
              <a:rPr lang="cs-CZ" dirty="0"/>
              <a:t> – </a:t>
            </a:r>
            <a:r>
              <a:rPr lang="cs-CZ" dirty="0" err="1"/>
              <a:t>using</a:t>
            </a:r>
            <a:r>
              <a:rPr lang="cs-CZ" dirty="0"/>
              <a:t> </a:t>
            </a:r>
            <a:r>
              <a:rPr lang="cs-CZ" dirty="0" err="1"/>
              <a:t>appropriate</a:t>
            </a:r>
            <a:r>
              <a:rPr lang="cs-CZ" dirty="0"/>
              <a:t> </a:t>
            </a:r>
            <a:r>
              <a:rPr lang="cs-CZ" dirty="0" err="1"/>
              <a:t>language</a:t>
            </a:r>
            <a:endParaRPr lang="cs-CZ" dirty="0"/>
          </a:p>
          <a:p>
            <a:pPr lvl="1"/>
            <a:r>
              <a:rPr lang="cs-CZ" dirty="0" err="1"/>
              <a:t>listening</a:t>
            </a:r>
            <a:endParaRPr lang="cs-CZ" dirty="0"/>
          </a:p>
          <a:p>
            <a:pPr marL="0" indent="0">
              <a:buNone/>
            </a:pPr>
            <a:endParaRPr lang="cs-CZ" dirty="0"/>
          </a:p>
          <a:p>
            <a:pPr marL="457200" lvl="1" indent="0">
              <a:buNone/>
            </a:pPr>
            <a:endParaRPr lang="cs-CZ" dirty="0"/>
          </a:p>
        </p:txBody>
      </p:sp>
    </p:spTree>
    <p:extLst>
      <p:ext uri="{BB962C8B-B14F-4D97-AF65-F5344CB8AC3E}">
        <p14:creationId xmlns:p14="http://schemas.microsoft.com/office/powerpoint/2010/main" val="208735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brainstorming </a:t>
            </a:r>
            <a:r>
              <a:rPr lang="cs-CZ" dirty="0" err="1"/>
              <a:t>vocab</a:t>
            </a:r>
            <a:r>
              <a:rPr lang="cs-CZ" dirty="0"/>
              <a:t> </a:t>
            </a:r>
            <a:r>
              <a:rPr lang="cs-CZ" dirty="0" err="1"/>
              <a:t>related</a:t>
            </a:r>
            <a:r>
              <a:rPr lang="cs-CZ" dirty="0"/>
              <a:t> to </a:t>
            </a:r>
            <a:r>
              <a:rPr lang="cs-CZ" dirty="0" err="1"/>
              <a:t>sets</a:t>
            </a:r>
            <a:r>
              <a:rPr lang="cs-CZ" dirty="0"/>
              <a:t> </a:t>
            </a:r>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58986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300446"/>
            <a:ext cx="10515600" cy="2206216"/>
          </a:xfrm>
        </p:spPr>
        <p:txBody>
          <a:bodyPr>
            <a:normAutofit/>
          </a:bodyPr>
          <a:lstStyle/>
          <a:p>
            <a:r>
              <a:rPr lang="en-GB" sz="2700" b="1" dirty="0"/>
              <a:t>1. </a:t>
            </a:r>
            <a:r>
              <a:rPr lang="en-GB" sz="2700" b="1" i="1" dirty="0"/>
              <a:t>Relations between sets</a:t>
            </a:r>
            <a:br>
              <a:rPr lang="cs-CZ" sz="2700" b="1" i="1" dirty="0"/>
            </a:br>
            <a:r>
              <a:rPr lang="en-GB" sz="2700" dirty="0"/>
              <a:t>a) A </a:t>
            </a:r>
            <a:r>
              <a:rPr lang="en-GB" sz="2700" b="1" dirty="0"/>
              <a:t>set</a:t>
            </a:r>
            <a:r>
              <a:rPr lang="en-GB" sz="2700" dirty="0"/>
              <a:t> is any </a:t>
            </a:r>
            <a:r>
              <a:rPr lang="en-GB" sz="2700" b="1" dirty="0"/>
              <a:t>collection</a:t>
            </a:r>
            <a:r>
              <a:rPr lang="en-GB" sz="2700" dirty="0"/>
              <a:t> of things which we want to consider together. We use </a:t>
            </a:r>
            <a:r>
              <a:rPr lang="en-GB" sz="2700" b="1" dirty="0"/>
              <a:t>braces { }, </a:t>
            </a:r>
            <a:r>
              <a:rPr lang="en-GB" sz="2700" dirty="0"/>
              <a:t>when we want to describe, or make a list of, the elements of a set, and we use </a:t>
            </a:r>
            <a:r>
              <a:rPr lang="en-GB" sz="2700" b="1" dirty="0"/>
              <a:t>capital letters </a:t>
            </a:r>
            <a:r>
              <a:rPr lang="en-GB" sz="2700" dirty="0"/>
              <a:t>to </a:t>
            </a:r>
            <a:r>
              <a:rPr lang="en-GB" sz="2700" b="1" dirty="0"/>
              <a:t>denote</a:t>
            </a:r>
            <a:r>
              <a:rPr lang="en-GB" sz="2700" dirty="0"/>
              <a:t> sets.  </a:t>
            </a:r>
            <a:endParaRPr lang="cs-CZ" dirty="0"/>
          </a:p>
        </p:txBody>
      </p:sp>
      <p:sp>
        <p:nvSpPr>
          <p:cNvPr id="3" name="Zástupný symbol pro obsah 2"/>
          <p:cNvSpPr>
            <a:spLocks noGrp="1"/>
          </p:cNvSpPr>
          <p:nvPr>
            <p:ph sz="half" idx="1"/>
          </p:nvPr>
        </p:nvSpPr>
        <p:spPr>
          <a:xfrm>
            <a:off x="838200" y="2506662"/>
            <a:ext cx="5181600" cy="4351338"/>
          </a:xfrm>
        </p:spPr>
        <p:txBody>
          <a:bodyPr>
            <a:normAutofit/>
          </a:bodyPr>
          <a:lstStyle/>
          <a:p>
            <a:pPr marL="0" indent="0">
              <a:buNone/>
            </a:pPr>
            <a:r>
              <a:rPr lang="en-GB" dirty="0"/>
              <a:t>Let set A be {all animals} </a:t>
            </a:r>
            <a:endParaRPr lang="cs-CZ" dirty="0"/>
          </a:p>
          <a:p>
            <a:pPr marL="0" indent="0">
              <a:buNone/>
            </a:pPr>
            <a:r>
              <a:rPr lang="en-GB" dirty="0"/>
              <a:t>Let set B be {lions}</a:t>
            </a:r>
            <a:endParaRPr lang="cs-CZ" dirty="0"/>
          </a:p>
          <a:p>
            <a:pPr marL="0" indent="0">
              <a:buNone/>
            </a:pPr>
            <a:r>
              <a:rPr lang="en-GB" dirty="0"/>
              <a:t>Let set C be {all animals except lions} </a:t>
            </a:r>
            <a:endParaRPr lang="cs-CZ" dirty="0"/>
          </a:p>
          <a:p>
            <a:pPr marL="0" indent="0">
              <a:buNone/>
            </a:pPr>
            <a:r>
              <a:rPr lang="en-GB" dirty="0"/>
              <a:t>Let set D be {all human beings} </a:t>
            </a:r>
            <a:endParaRPr lang="cs-CZ" dirty="0"/>
          </a:p>
          <a:p>
            <a:pPr marL="0" indent="0">
              <a:buNone/>
            </a:pPr>
            <a:r>
              <a:rPr lang="en-GB" dirty="0"/>
              <a:t>Let set E be {all solid figures} </a:t>
            </a:r>
            <a:endParaRPr lang="cs-CZ" dirty="0"/>
          </a:p>
          <a:p>
            <a:pPr marL="0" indent="0">
              <a:buNone/>
            </a:pPr>
            <a:r>
              <a:rPr lang="en-GB" dirty="0"/>
              <a:t>Let set F be {all geometrical figures} </a:t>
            </a:r>
            <a:endParaRPr lang="cs-CZ" dirty="0"/>
          </a:p>
        </p:txBody>
      </p:sp>
      <p:sp>
        <p:nvSpPr>
          <p:cNvPr id="4" name="Zástupný symbol pro obsah 3"/>
          <p:cNvSpPr>
            <a:spLocks noGrp="1"/>
          </p:cNvSpPr>
          <p:nvPr>
            <p:ph sz="half" idx="2"/>
          </p:nvPr>
        </p:nvSpPr>
        <p:spPr>
          <a:xfrm>
            <a:off x="6224452" y="2506662"/>
            <a:ext cx="5181600" cy="4351338"/>
          </a:xfrm>
        </p:spPr>
        <p:txBody>
          <a:bodyPr>
            <a:normAutofit/>
          </a:bodyPr>
          <a:lstStyle/>
          <a:p>
            <a:pPr marL="0" indent="0">
              <a:buNone/>
            </a:pPr>
            <a:r>
              <a:rPr lang="en-GB" dirty="0"/>
              <a:t>Let set G be {positive integers ˂10}</a:t>
            </a:r>
            <a:endParaRPr lang="cs-CZ" dirty="0"/>
          </a:p>
          <a:p>
            <a:pPr marL="0" indent="0">
              <a:buNone/>
            </a:pPr>
            <a:r>
              <a:rPr lang="en-GB" dirty="0"/>
              <a:t>Let set  H be {1,2,3,4,5,6,7,8,9}</a:t>
            </a:r>
            <a:endParaRPr lang="cs-CZ" dirty="0"/>
          </a:p>
          <a:p>
            <a:pPr marL="0" indent="0">
              <a:buNone/>
            </a:pPr>
            <a:r>
              <a:rPr lang="en-GB" dirty="0"/>
              <a:t>Let set I be {1,2,3}</a:t>
            </a:r>
            <a:endParaRPr lang="cs-CZ" dirty="0"/>
          </a:p>
          <a:p>
            <a:pPr marL="0" indent="0">
              <a:buNone/>
            </a:pPr>
            <a:r>
              <a:rPr lang="en-GB" dirty="0"/>
              <a:t>Let set J be {}  (This set is called the </a:t>
            </a:r>
            <a:r>
              <a:rPr lang="en-GB" i="1" dirty="0"/>
              <a:t>empty set)</a:t>
            </a:r>
            <a:endParaRPr lang="cs-CZ" i="1" dirty="0"/>
          </a:p>
          <a:p>
            <a:pPr marL="0" indent="0">
              <a:buNone/>
            </a:pPr>
            <a:r>
              <a:rPr lang="en-GB" dirty="0"/>
              <a:t>Let set K be {3,4,5}</a:t>
            </a: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p:txBody>
      </p:sp>
      <p:sp>
        <p:nvSpPr>
          <p:cNvPr id="5" name="TextovéPole 4"/>
          <p:cNvSpPr txBox="1"/>
          <p:nvPr/>
        </p:nvSpPr>
        <p:spPr>
          <a:xfrm>
            <a:off x="6224452" y="5656217"/>
            <a:ext cx="4983480" cy="830997"/>
          </a:xfrm>
          <a:prstGeom prst="rect">
            <a:avLst/>
          </a:prstGeom>
          <a:noFill/>
        </p:spPr>
        <p:txBody>
          <a:bodyPr wrap="none" rtlCol="0">
            <a:spAutoFit/>
          </a:bodyPr>
          <a:lstStyle/>
          <a:p>
            <a:r>
              <a:rPr lang="cs-CZ" sz="2400" b="1" dirty="0" err="1">
                <a:solidFill>
                  <a:srgbClr val="FF0000"/>
                </a:solidFill>
              </a:rPr>
              <a:t>Can</a:t>
            </a:r>
            <a:r>
              <a:rPr lang="cs-CZ" sz="2400" b="1" dirty="0">
                <a:solidFill>
                  <a:srgbClr val="FF0000"/>
                </a:solidFill>
              </a:rPr>
              <a:t> </a:t>
            </a:r>
            <a:r>
              <a:rPr lang="cs-CZ" sz="2400" b="1" dirty="0" err="1">
                <a:solidFill>
                  <a:srgbClr val="FF0000"/>
                </a:solidFill>
              </a:rPr>
              <a:t>you</a:t>
            </a:r>
            <a:r>
              <a:rPr lang="cs-CZ" sz="2400" b="1" dirty="0">
                <a:solidFill>
                  <a:srgbClr val="FF0000"/>
                </a:solidFill>
              </a:rPr>
              <a:t> </a:t>
            </a:r>
            <a:r>
              <a:rPr lang="cs-CZ" sz="2400" b="1" dirty="0" err="1">
                <a:solidFill>
                  <a:srgbClr val="FF0000"/>
                </a:solidFill>
              </a:rPr>
              <a:t>name</a:t>
            </a:r>
            <a:r>
              <a:rPr lang="cs-CZ" sz="2400" b="1" dirty="0">
                <a:solidFill>
                  <a:srgbClr val="FF0000"/>
                </a:solidFill>
              </a:rPr>
              <a:t> </a:t>
            </a:r>
            <a:r>
              <a:rPr lang="cs-CZ" sz="2400" b="1" dirty="0" err="1">
                <a:solidFill>
                  <a:srgbClr val="FF0000"/>
                </a:solidFill>
              </a:rPr>
              <a:t>any</a:t>
            </a:r>
            <a:r>
              <a:rPr lang="cs-CZ" sz="2400" b="1" dirty="0">
                <a:solidFill>
                  <a:srgbClr val="FF0000"/>
                </a:solidFill>
              </a:rPr>
              <a:t> relations </a:t>
            </a:r>
            <a:r>
              <a:rPr lang="cs-CZ" sz="2400" b="1" dirty="0" err="1">
                <a:solidFill>
                  <a:srgbClr val="FF0000"/>
                </a:solidFill>
              </a:rPr>
              <a:t>between</a:t>
            </a:r>
            <a:r>
              <a:rPr lang="cs-CZ" sz="2400" b="1" dirty="0">
                <a:solidFill>
                  <a:srgbClr val="FF0000"/>
                </a:solidFill>
              </a:rPr>
              <a:t> </a:t>
            </a:r>
          </a:p>
          <a:p>
            <a:r>
              <a:rPr lang="cs-CZ" sz="2400" b="1" dirty="0" err="1">
                <a:solidFill>
                  <a:srgbClr val="FF0000"/>
                </a:solidFill>
              </a:rPr>
              <a:t>any</a:t>
            </a:r>
            <a:r>
              <a:rPr lang="cs-CZ" sz="2400" b="1" dirty="0">
                <a:solidFill>
                  <a:srgbClr val="FF0000"/>
                </a:solidFill>
              </a:rPr>
              <a:t> </a:t>
            </a:r>
            <a:r>
              <a:rPr lang="cs-CZ" sz="2400" b="1" dirty="0" err="1">
                <a:solidFill>
                  <a:srgbClr val="FF0000"/>
                </a:solidFill>
              </a:rPr>
              <a:t>of</a:t>
            </a:r>
            <a:r>
              <a:rPr lang="cs-CZ" sz="2400" b="1" dirty="0">
                <a:solidFill>
                  <a:srgbClr val="FF0000"/>
                </a:solidFill>
              </a:rPr>
              <a:t> these </a:t>
            </a:r>
            <a:r>
              <a:rPr lang="cs-CZ" sz="2400" b="1" dirty="0" err="1">
                <a:solidFill>
                  <a:srgbClr val="FF0000"/>
                </a:solidFill>
              </a:rPr>
              <a:t>sets</a:t>
            </a:r>
            <a:r>
              <a:rPr lang="cs-CZ" sz="2400" b="1" dirty="0">
                <a:solidFill>
                  <a:srgbClr val="FF0000"/>
                </a:solidFill>
              </a:rPr>
              <a:t>?</a:t>
            </a:r>
          </a:p>
        </p:txBody>
      </p:sp>
    </p:spTree>
    <p:extLst>
      <p:ext uri="{BB962C8B-B14F-4D97-AF65-F5344CB8AC3E}">
        <p14:creationId xmlns:p14="http://schemas.microsoft.com/office/powerpoint/2010/main" val="18113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pic>
        <p:nvPicPr>
          <p:cNvPr id="8" name="Zástupný symbol pro obsah 7"/>
          <p:cNvPicPr>
            <a:picLocks noGrp="1" noChangeAspect="1"/>
          </p:cNvPicPr>
          <p:nvPr>
            <p:ph idx="1"/>
          </p:nvPr>
        </p:nvPicPr>
        <p:blipFill rotWithShape="1">
          <a:blip r:embed="rId2"/>
          <a:srcRect l="43893" t="21840" r="27833" b="10315"/>
          <a:stretch/>
        </p:blipFill>
        <p:spPr>
          <a:xfrm>
            <a:off x="6642847" y="194968"/>
            <a:ext cx="4839403" cy="6528561"/>
          </a:xfrm>
          <a:prstGeom prst="rect">
            <a:avLst/>
          </a:prstGeom>
        </p:spPr>
      </p:pic>
      <p:sp>
        <p:nvSpPr>
          <p:cNvPr id="9" name="TextovéPole 8"/>
          <p:cNvSpPr txBox="1"/>
          <p:nvPr/>
        </p:nvSpPr>
        <p:spPr>
          <a:xfrm>
            <a:off x="1502228" y="1860845"/>
            <a:ext cx="3649332" cy="954107"/>
          </a:xfrm>
          <a:prstGeom prst="rect">
            <a:avLst/>
          </a:prstGeom>
          <a:noFill/>
        </p:spPr>
        <p:txBody>
          <a:bodyPr wrap="none" rtlCol="0">
            <a:spAutoFit/>
          </a:bodyPr>
          <a:lstStyle/>
          <a:p>
            <a:r>
              <a:rPr lang="cs-CZ" sz="2800" b="1" dirty="0" err="1">
                <a:solidFill>
                  <a:srgbClr val="FF0000"/>
                </a:solidFill>
              </a:rPr>
              <a:t>Have</a:t>
            </a:r>
            <a:r>
              <a:rPr lang="cs-CZ" sz="2800" b="1" dirty="0">
                <a:solidFill>
                  <a:srgbClr val="FF0000"/>
                </a:solidFill>
              </a:rPr>
              <a:t> </a:t>
            </a:r>
            <a:r>
              <a:rPr lang="cs-CZ" sz="2800" b="1" dirty="0" err="1">
                <a:solidFill>
                  <a:srgbClr val="FF0000"/>
                </a:solidFill>
              </a:rPr>
              <a:t>you</a:t>
            </a:r>
            <a:r>
              <a:rPr lang="cs-CZ" sz="2800" b="1" dirty="0">
                <a:solidFill>
                  <a:srgbClr val="FF0000"/>
                </a:solidFill>
              </a:rPr>
              <a:t> </a:t>
            </a:r>
            <a:r>
              <a:rPr lang="cs-CZ" sz="2800" b="1" dirty="0" err="1">
                <a:solidFill>
                  <a:srgbClr val="FF0000"/>
                </a:solidFill>
              </a:rPr>
              <a:t>mentioned</a:t>
            </a:r>
            <a:r>
              <a:rPr lang="cs-CZ" sz="2800" b="1" dirty="0">
                <a:solidFill>
                  <a:srgbClr val="FF0000"/>
                </a:solidFill>
              </a:rPr>
              <a:t> </a:t>
            </a:r>
          </a:p>
          <a:p>
            <a:r>
              <a:rPr lang="cs-CZ" sz="2800" b="1" dirty="0" err="1">
                <a:solidFill>
                  <a:srgbClr val="FF0000"/>
                </a:solidFill>
              </a:rPr>
              <a:t>any</a:t>
            </a:r>
            <a:r>
              <a:rPr lang="cs-CZ" sz="2800" b="1" dirty="0">
                <a:solidFill>
                  <a:srgbClr val="FF0000"/>
                </a:solidFill>
              </a:rPr>
              <a:t> </a:t>
            </a:r>
            <a:r>
              <a:rPr lang="cs-CZ" sz="2800" b="1" dirty="0" err="1">
                <a:solidFill>
                  <a:srgbClr val="FF0000"/>
                </a:solidFill>
              </a:rPr>
              <a:t>of</a:t>
            </a:r>
            <a:r>
              <a:rPr lang="cs-CZ" sz="2800" b="1" dirty="0">
                <a:solidFill>
                  <a:srgbClr val="FF0000"/>
                </a:solidFill>
              </a:rPr>
              <a:t> these relations? </a:t>
            </a:r>
          </a:p>
        </p:txBody>
      </p:sp>
      <p:sp>
        <p:nvSpPr>
          <p:cNvPr id="17" name="TextovéPole 16"/>
          <p:cNvSpPr txBox="1"/>
          <p:nvPr/>
        </p:nvSpPr>
        <p:spPr>
          <a:xfrm>
            <a:off x="1502228" y="3459248"/>
            <a:ext cx="4832541" cy="523220"/>
          </a:xfrm>
          <a:prstGeom prst="rect">
            <a:avLst/>
          </a:prstGeom>
          <a:noFill/>
        </p:spPr>
        <p:txBody>
          <a:bodyPr wrap="none" rtlCol="0">
            <a:spAutoFit/>
          </a:bodyPr>
          <a:lstStyle/>
          <a:p>
            <a:r>
              <a:rPr lang="cs-CZ" sz="2800" b="1" dirty="0" err="1">
                <a:solidFill>
                  <a:srgbClr val="FF0000"/>
                </a:solidFill>
              </a:rPr>
              <a:t>Can</a:t>
            </a:r>
            <a:r>
              <a:rPr lang="cs-CZ" sz="2800" b="1" dirty="0">
                <a:solidFill>
                  <a:srgbClr val="FF0000"/>
                </a:solidFill>
              </a:rPr>
              <a:t> </a:t>
            </a:r>
            <a:r>
              <a:rPr lang="cs-CZ" sz="2800" b="1" dirty="0" err="1">
                <a:solidFill>
                  <a:srgbClr val="FF0000"/>
                </a:solidFill>
              </a:rPr>
              <a:t>you</a:t>
            </a:r>
            <a:r>
              <a:rPr lang="cs-CZ" sz="2800" b="1" dirty="0">
                <a:solidFill>
                  <a:srgbClr val="FF0000"/>
                </a:solidFill>
              </a:rPr>
              <a:t> „</a:t>
            </a:r>
            <a:r>
              <a:rPr lang="cs-CZ" sz="2800" b="1" dirty="0" err="1">
                <a:solidFill>
                  <a:srgbClr val="FF0000"/>
                </a:solidFill>
              </a:rPr>
              <a:t>read</a:t>
            </a:r>
            <a:r>
              <a:rPr lang="cs-CZ" sz="2800" b="1" dirty="0">
                <a:solidFill>
                  <a:srgbClr val="FF0000"/>
                </a:solidFill>
              </a:rPr>
              <a:t>“ </a:t>
            </a:r>
            <a:r>
              <a:rPr lang="cs-CZ" sz="2800" b="1" dirty="0" err="1">
                <a:solidFill>
                  <a:srgbClr val="FF0000"/>
                </a:solidFill>
              </a:rPr>
              <a:t>the</a:t>
            </a:r>
            <a:r>
              <a:rPr lang="cs-CZ" sz="2800" b="1" dirty="0">
                <a:solidFill>
                  <a:srgbClr val="FF0000"/>
                </a:solidFill>
              </a:rPr>
              <a:t> relations? </a:t>
            </a:r>
          </a:p>
        </p:txBody>
      </p:sp>
    </p:spTree>
    <p:extLst>
      <p:ext uri="{BB962C8B-B14F-4D97-AF65-F5344CB8AC3E}">
        <p14:creationId xmlns:p14="http://schemas.microsoft.com/office/powerpoint/2010/main" val="425334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pic>
        <p:nvPicPr>
          <p:cNvPr id="8" name="Zástupný symbol pro obsah 7"/>
          <p:cNvPicPr>
            <a:picLocks noGrp="1" noChangeAspect="1"/>
          </p:cNvPicPr>
          <p:nvPr>
            <p:ph idx="1"/>
          </p:nvPr>
        </p:nvPicPr>
        <p:blipFill rotWithShape="1">
          <a:blip r:embed="rId2"/>
          <a:srcRect l="26765" t="21688" r="27833" b="9866"/>
          <a:stretch/>
        </p:blipFill>
        <p:spPr>
          <a:xfrm>
            <a:off x="0" y="1477073"/>
            <a:ext cx="6348549" cy="5380927"/>
          </a:xfrm>
          <a:prstGeom prst="rect">
            <a:avLst/>
          </a:prstGeom>
        </p:spPr>
      </p:pic>
      <p:pic>
        <p:nvPicPr>
          <p:cNvPr id="2" name="Obrázek 1"/>
          <p:cNvPicPr>
            <a:picLocks noChangeAspect="1"/>
          </p:cNvPicPr>
          <p:nvPr/>
        </p:nvPicPr>
        <p:blipFill rotWithShape="1">
          <a:blip r:embed="rId3"/>
          <a:srcRect l="6361" t="35625" r="6594" b="6875"/>
          <a:stretch/>
        </p:blipFill>
        <p:spPr>
          <a:xfrm>
            <a:off x="6348549" y="287718"/>
            <a:ext cx="5760721" cy="2139507"/>
          </a:xfrm>
          <a:prstGeom prst="rect">
            <a:avLst/>
          </a:prstGeom>
        </p:spPr>
      </p:pic>
    </p:spTree>
    <p:extLst>
      <p:ext uri="{BB962C8B-B14F-4D97-AF65-F5344CB8AC3E}">
        <p14:creationId xmlns:p14="http://schemas.microsoft.com/office/powerpoint/2010/main" val="24559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a:t>c) express the following relations:</a:t>
            </a:r>
            <a:endParaRPr lang="cs-CZ" dirty="0"/>
          </a:p>
        </p:txBody>
      </p:sp>
      <p:sp>
        <p:nvSpPr>
          <p:cNvPr id="3" name="Zástupný symbol pro obsah 2"/>
          <p:cNvSpPr>
            <a:spLocks noGrp="1"/>
          </p:cNvSpPr>
          <p:nvPr>
            <p:ph idx="1"/>
          </p:nvPr>
        </p:nvSpPr>
        <p:spPr/>
        <p:txBody>
          <a:bodyPr>
            <a:normAutofit lnSpcReduction="10000"/>
          </a:bodyPr>
          <a:lstStyle/>
          <a:p>
            <a:pPr marL="514350" lvl="0" indent="-514350">
              <a:buFont typeface="+mj-lt"/>
              <a:buAutoNum type="alphaLcParenR"/>
            </a:pPr>
            <a:r>
              <a:rPr lang="en-GB" dirty="0"/>
              <a:t>A and D</a:t>
            </a:r>
            <a:endParaRPr lang="cs-CZ" dirty="0"/>
          </a:p>
          <a:p>
            <a:pPr marL="514350" lvl="0" indent="-514350">
              <a:buFont typeface="+mj-lt"/>
              <a:buAutoNum type="alphaLcParenR"/>
            </a:pPr>
            <a:r>
              <a:rPr lang="en-GB" dirty="0"/>
              <a:t>E and F</a:t>
            </a:r>
            <a:endParaRPr lang="cs-CZ" dirty="0"/>
          </a:p>
          <a:p>
            <a:pPr marL="514350" lvl="0" indent="-514350">
              <a:buFont typeface="+mj-lt"/>
              <a:buAutoNum type="alphaLcParenR"/>
            </a:pPr>
            <a:r>
              <a:rPr lang="en-GB" dirty="0"/>
              <a:t>H – I</a:t>
            </a:r>
            <a:endParaRPr lang="cs-CZ" dirty="0"/>
          </a:p>
          <a:p>
            <a:pPr marL="514350" lvl="0" indent="-514350">
              <a:buFont typeface="+mj-lt"/>
              <a:buAutoNum type="alphaLcParenR"/>
            </a:pPr>
            <a:r>
              <a:rPr lang="en-GB" dirty="0"/>
              <a:t>H ∩ I</a:t>
            </a:r>
            <a:endParaRPr lang="cs-CZ" dirty="0"/>
          </a:p>
          <a:p>
            <a:pPr marL="514350" lvl="0" indent="-514350">
              <a:buFont typeface="+mj-lt"/>
              <a:buAutoNum type="alphaLcParenR"/>
            </a:pPr>
            <a:r>
              <a:rPr lang="en-GB" dirty="0"/>
              <a:t>H  </a:t>
            </a:r>
            <a:r>
              <a:rPr lang="cs-CZ" dirty="0"/>
              <a:t>∪ </a:t>
            </a:r>
            <a:r>
              <a:rPr lang="en-GB" dirty="0"/>
              <a:t> I</a:t>
            </a:r>
            <a:endParaRPr lang="cs-CZ" dirty="0"/>
          </a:p>
          <a:p>
            <a:pPr marL="514350" lvl="0" indent="-514350">
              <a:buFont typeface="+mj-lt"/>
              <a:buAutoNum type="alphaLcParenR"/>
            </a:pPr>
            <a:r>
              <a:rPr lang="en-GB" dirty="0"/>
              <a:t>All triangles are plane figures.</a:t>
            </a:r>
            <a:endParaRPr lang="cs-CZ" dirty="0"/>
          </a:p>
          <a:p>
            <a:pPr marL="514350" lvl="0" indent="-514350">
              <a:buFont typeface="+mj-lt"/>
              <a:buAutoNum type="alphaLcParenR"/>
            </a:pPr>
            <a:r>
              <a:rPr lang="en-GB" dirty="0"/>
              <a:t>No triangles are solid figures.</a:t>
            </a:r>
            <a:endParaRPr lang="cs-CZ" dirty="0"/>
          </a:p>
          <a:p>
            <a:pPr marL="514350" lvl="0" indent="-514350">
              <a:buFont typeface="+mj-lt"/>
              <a:buAutoNum type="alphaLcParenR"/>
            </a:pPr>
            <a:r>
              <a:rPr lang="en-GB" dirty="0"/>
              <a:t>The set {figures with straight sides} and the set {figures with curved sides} have some members in common.</a:t>
            </a:r>
            <a:endParaRPr lang="cs-CZ" dirty="0"/>
          </a:p>
          <a:p>
            <a:pPr marL="0" indent="0">
              <a:buNone/>
            </a:pPr>
            <a:endParaRPr lang="cs-CZ" dirty="0"/>
          </a:p>
        </p:txBody>
      </p:sp>
      <p:pic>
        <p:nvPicPr>
          <p:cNvPr id="4" name="Obrázek 3"/>
          <p:cNvPicPr>
            <a:picLocks noChangeAspect="1"/>
          </p:cNvPicPr>
          <p:nvPr/>
        </p:nvPicPr>
        <p:blipFill rotWithShape="1">
          <a:blip r:embed="rId2"/>
          <a:srcRect l="6361" t="35625" r="6594" b="6875"/>
          <a:stretch/>
        </p:blipFill>
        <p:spPr>
          <a:xfrm>
            <a:off x="6296298" y="1411124"/>
            <a:ext cx="5760721" cy="2139507"/>
          </a:xfrm>
          <a:prstGeom prst="rect">
            <a:avLst/>
          </a:prstGeom>
        </p:spPr>
      </p:pic>
    </p:spTree>
    <p:extLst>
      <p:ext uri="{BB962C8B-B14F-4D97-AF65-F5344CB8AC3E}">
        <p14:creationId xmlns:p14="http://schemas.microsoft.com/office/powerpoint/2010/main" val="2862143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2. </a:t>
            </a:r>
            <a:r>
              <a:rPr lang="en-GB" b="1" i="1" dirty="0"/>
              <a:t>Match the terms to their definitions</a:t>
            </a:r>
            <a:r>
              <a:rPr lang="en-GB" b="1" dirty="0"/>
              <a: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076783418"/>
              </p:ext>
            </p:extLst>
          </p:nvPr>
        </p:nvGraphicFramePr>
        <p:xfrm>
          <a:off x="283028" y="1690688"/>
          <a:ext cx="11625944" cy="4361488"/>
        </p:xfrm>
        <a:graphic>
          <a:graphicData uri="http://schemas.openxmlformats.org/drawingml/2006/table">
            <a:tbl>
              <a:tblPr firstRow="1" firstCol="1" bandRow="1">
                <a:tableStyleId>{5C22544A-7EE6-4342-B048-85BDC9FD1C3A}</a:tableStyleId>
              </a:tblPr>
              <a:tblGrid>
                <a:gridCol w="2993023">
                  <a:extLst>
                    <a:ext uri="{9D8B030D-6E8A-4147-A177-3AD203B41FA5}">
                      <a16:colId xmlns:a16="http://schemas.microsoft.com/office/drawing/2014/main" val="3758399863"/>
                    </a:ext>
                  </a:extLst>
                </a:gridCol>
                <a:gridCol w="1200155">
                  <a:extLst>
                    <a:ext uri="{9D8B030D-6E8A-4147-A177-3AD203B41FA5}">
                      <a16:colId xmlns:a16="http://schemas.microsoft.com/office/drawing/2014/main" val="1247343578"/>
                    </a:ext>
                  </a:extLst>
                </a:gridCol>
                <a:gridCol w="7432766">
                  <a:extLst>
                    <a:ext uri="{9D8B030D-6E8A-4147-A177-3AD203B41FA5}">
                      <a16:colId xmlns:a16="http://schemas.microsoft.com/office/drawing/2014/main" val="1980137939"/>
                    </a:ext>
                  </a:extLst>
                </a:gridCol>
              </a:tblGrid>
              <a:tr h="392786">
                <a:tc>
                  <a:txBody>
                    <a:bodyPr/>
                    <a:lstStyle/>
                    <a:p>
                      <a:pPr marL="457200" indent="0">
                        <a:spcAft>
                          <a:spcPts val="600"/>
                        </a:spcAft>
                        <a:buFont typeface="+mj-lt"/>
                        <a:buNone/>
                      </a:pPr>
                      <a:r>
                        <a:rPr lang="cs-CZ" sz="2000" dirty="0">
                          <a:solidFill>
                            <a:schemeClr val="tx1"/>
                          </a:solidFill>
                          <a:effectLst/>
                        </a:rPr>
                        <a:t>1. </a:t>
                      </a:r>
                      <a:r>
                        <a:rPr lang="en-GB" sz="2000" dirty="0">
                          <a:solidFill>
                            <a:schemeClr val="tx1"/>
                          </a:solidFill>
                          <a:effectLst/>
                        </a:rPr>
                        <a:t>The union of two sets</a:t>
                      </a:r>
                      <a:r>
                        <a:rPr lang="cs-CZ" sz="2000" dirty="0">
                          <a:solidFill>
                            <a:schemeClr val="tx1"/>
                          </a:solidFill>
                          <a:effectLst/>
                        </a:rPr>
                        <a:t> </a:t>
                      </a:r>
                      <a:r>
                        <a:rPr lang="cs-CZ" sz="2000" b="0" i="0" dirty="0">
                          <a:solidFill>
                            <a:schemeClr val="tx1"/>
                          </a:solidFill>
                          <a:effectLst/>
                        </a:rPr>
                        <a:t>… b)</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457200">
                        <a:spcAft>
                          <a:spcPts val="600"/>
                        </a:spcAft>
                      </a:pPr>
                      <a:r>
                        <a:rPr lang="en-GB" sz="2000" dirty="0">
                          <a:solidFill>
                            <a:schemeClr val="tx1"/>
                          </a:solidFill>
                          <a:effectLst/>
                        </a:rPr>
                        <a:t> </a:t>
                      </a:r>
                      <a:endParaRPr lang="cs-CZ" sz="2000" dirty="0">
                        <a:solidFill>
                          <a:schemeClr val="tx1"/>
                        </a:solidFill>
                        <a:effectLst/>
                      </a:endParaRPr>
                    </a:p>
                    <a:p>
                      <a:pPr marL="457200">
                        <a:spcAft>
                          <a:spcPts val="600"/>
                        </a:spcAft>
                      </a:pPr>
                      <a:r>
                        <a:rPr lang="en-GB" sz="2000" dirty="0">
                          <a:solidFill>
                            <a:schemeClr val="tx1"/>
                          </a:solidFill>
                          <a:effectLst/>
                        </a:rPr>
                        <a:t> </a:t>
                      </a:r>
                      <a:endParaRPr lang="cs-CZ" sz="2000" dirty="0">
                        <a:solidFill>
                          <a:schemeClr val="tx1"/>
                        </a:solidFill>
                        <a:effectLst/>
                      </a:endParaRPr>
                    </a:p>
                    <a:p>
                      <a:pPr marL="457200">
                        <a:spcAft>
                          <a:spcPts val="600"/>
                        </a:spcAft>
                      </a:pPr>
                      <a:r>
                        <a:rPr lang="en-GB" sz="2000" dirty="0">
                          <a:solidFill>
                            <a:schemeClr val="tx1"/>
                          </a:solidFill>
                          <a:effectLst/>
                        </a:rPr>
                        <a:t> </a:t>
                      </a:r>
                      <a:endParaRPr lang="cs-CZ" sz="2000" dirty="0">
                        <a:solidFill>
                          <a:schemeClr val="tx1"/>
                        </a:solidFill>
                        <a:effectLst/>
                      </a:endParaRPr>
                    </a:p>
                    <a:p>
                      <a:pPr marL="457200">
                        <a:spcAft>
                          <a:spcPts val="600"/>
                        </a:spcAft>
                      </a:pPr>
                      <a:r>
                        <a:rPr lang="en-GB" sz="2000" dirty="0">
                          <a:solidFill>
                            <a:schemeClr val="tx1"/>
                          </a:solidFill>
                          <a:effectLst/>
                        </a:rPr>
                        <a:t> </a:t>
                      </a:r>
                      <a:endParaRPr lang="cs-CZ" sz="2000" dirty="0">
                        <a:solidFill>
                          <a:schemeClr val="tx1"/>
                        </a:solidFill>
                        <a:effectLst/>
                      </a:endParaRPr>
                    </a:p>
                    <a:p>
                      <a:pPr marL="457200">
                        <a:spcAft>
                          <a:spcPts val="600"/>
                        </a:spcAft>
                      </a:pPr>
                      <a:r>
                        <a:rPr lang="en-GB" sz="2000" dirty="0">
                          <a:solidFill>
                            <a:schemeClr val="tx1"/>
                          </a:solidFill>
                          <a:effectLst/>
                        </a:rPr>
                        <a:t> </a:t>
                      </a:r>
                      <a:endParaRPr lang="cs-CZ" sz="2000" dirty="0">
                        <a:solidFill>
                          <a:schemeClr val="tx1"/>
                        </a:solidFill>
                        <a:effectLst/>
                      </a:endParaRPr>
                    </a:p>
                    <a:p>
                      <a:pPr marL="457200" algn="ctr">
                        <a:spcAft>
                          <a:spcPts val="600"/>
                        </a:spcAft>
                      </a:pPr>
                      <a:r>
                        <a:rPr lang="en-GB" sz="2000" dirty="0">
                          <a:solidFill>
                            <a:schemeClr val="tx1"/>
                          </a:solidFill>
                          <a:effectLst/>
                        </a:rPr>
                        <a:t>Is</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spcAft>
                          <a:spcPts val="600"/>
                        </a:spcAft>
                      </a:pPr>
                      <a:r>
                        <a:rPr lang="cs-CZ" sz="2000" b="0" dirty="0">
                          <a:solidFill>
                            <a:schemeClr val="tx1"/>
                          </a:solidFill>
                          <a:effectLst/>
                        </a:rPr>
                        <a:t>a) </a:t>
                      </a:r>
                      <a:r>
                        <a:rPr lang="en-GB" sz="2000" b="0" dirty="0">
                          <a:solidFill>
                            <a:schemeClr val="tx1"/>
                          </a:solidFill>
                          <a:effectLst/>
                        </a:rPr>
                        <a:t>a set which contains all the elements which do not belong to A.</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5421763"/>
                  </a:ext>
                </a:extLst>
              </a:tr>
              <a:tr h="785572">
                <a:tc>
                  <a:txBody>
                    <a:bodyPr/>
                    <a:lstStyle/>
                    <a:p>
                      <a:pPr marL="457200" marR="0" lvl="0" indent="0" algn="l" defTabSz="914400" rtl="0" eaLnBrk="1" fontAlgn="auto" latinLnBrk="0" hangingPunct="1">
                        <a:lnSpc>
                          <a:spcPct val="100000"/>
                        </a:lnSpc>
                        <a:spcBef>
                          <a:spcPts val="0"/>
                        </a:spcBef>
                        <a:spcAft>
                          <a:spcPts val="600"/>
                        </a:spcAft>
                        <a:buClrTx/>
                        <a:buSzTx/>
                        <a:buFont typeface="+mj-lt"/>
                        <a:buNone/>
                        <a:tabLst/>
                        <a:defRPr/>
                      </a:pPr>
                      <a:r>
                        <a:rPr lang="cs-CZ" sz="2000" dirty="0">
                          <a:solidFill>
                            <a:schemeClr val="tx1"/>
                          </a:solidFill>
                          <a:effectLst/>
                        </a:rPr>
                        <a:t>2. </a:t>
                      </a:r>
                      <a:r>
                        <a:rPr lang="en-GB" sz="2000" dirty="0">
                          <a:solidFill>
                            <a:schemeClr val="tx1"/>
                          </a:solidFill>
                          <a:effectLst/>
                        </a:rPr>
                        <a:t>The intersection of two sets</a:t>
                      </a:r>
                      <a:r>
                        <a:rPr lang="cs-CZ" sz="2000" dirty="0">
                          <a:solidFill>
                            <a:schemeClr val="tx1"/>
                          </a:solidFill>
                          <a:effectLst/>
                        </a:rPr>
                        <a:t> </a:t>
                      </a:r>
                      <a:r>
                        <a:rPr lang="cs-CZ" sz="2000" b="0" i="0" dirty="0">
                          <a:solidFill>
                            <a:schemeClr val="tx1"/>
                          </a:solidFill>
                          <a:effectLst/>
                        </a:rPr>
                        <a:t>… e)</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cs-CZ"/>
                    </a:p>
                  </a:txBody>
                  <a:tcPr/>
                </a:tc>
                <a:tc>
                  <a:txBody>
                    <a:bodyPr/>
                    <a:lstStyle/>
                    <a:p>
                      <a:pPr marL="457200">
                        <a:spcAft>
                          <a:spcPts val="600"/>
                        </a:spcAft>
                      </a:pPr>
                      <a:r>
                        <a:rPr lang="cs-CZ" sz="2000" dirty="0">
                          <a:solidFill>
                            <a:schemeClr val="tx1"/>
                          </a:solidFill>
                          <a:effectLst/>
                        </a:rPr>
                        <a:t>b) </a:t>
                      </a:r>
                      <a:r>
                        <a:rPr lang="en-GB" sz="2000" dirty="0">
                          <a:solidFill>
                            <a:schemeClr val="tx1"/>
                          </a:solidFill>
                          <a:effectLst/>
                        </a:rPr>
                        <a:t>a third set which contains all the members of both sets.</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827195"/>
                  </a:ext>
                </a:extLst>
              </a:tr>
              <a:tr h="785572">
                <a:tc>
                  <a:txBody>
                    <a:bodyPr/>
                    <a:lstStyle/>
                    <a:p>
                      <a:pPr marL="457200" marR="0" lvl="0" indent="0" algn="l" defTabSz="914400" rtl="0" eaLnBrk="1" fontAlgn="auto" latinLnBrk="0" hangingPunct="1">
                        <a:lnSpc>
                          <a:spcPct val="100000"/>
                        </a:lnSpc>
                        <a:spcBef>
                          <a:spcPts val="0"/>
                        </a:spcBef>
                        <a:spcAft>
                          <a:spcPts val="600"/>
                        </a:spcAft>
                        <a:buClrTx/>
                        <a:buSzTx/>
                        <a:buFont typeface="+mj-lt"/>
                        <a:buNone/>
                        <a:tabLst/>
                        <a:defRPr/>
                      </a:pPr>
                      <a:r>
                        <a:rPr lang="cs-CZ" sz="2000" dirty="0">
                          <a:solidFill>
                            <a:schemeClr val="tx1"/>
                          </a:solidFill>
                          <a:effectLst/>
                        </a:rPr>
                        <a:t>3. </a:t>
                      </a:r>
                      <a:r>
                        <a:rPr lang="en-GB" sz="2000" dirty="0">
                          <a:solidFill>
                            <a:schemeClr val="tx1"/>
                          </a:solidFill>
                          <a:effectLst/>
                        </a:rPr>
                        <a:t>The difference between two sets</a:t>
                      </a:r>
                      <a:r>
                        <a:rPr lang="cs-CZ" sz="2000" dirty="0">
                          <a:solidFill>
                            <a:schemeClr val="tx1"/>
                          </a:solidFill>
                          <a:effectLst/>
                        </a:rPr>
                        <a:t> </a:t>
                      </a:r>
                      <a:r>
                        <a:rPr lang="cs-CZ" sz="2000" b="0" i="0" dirty="0">
                          <a:solidFill>
                            <a:schemeClr val="tx1"/>
                          </a:solidFill>
                          <a:effectLst/>
                        </a:rPr>
                        <a:t>… d)</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cs-CZ"/>
                    </a:p>
                  </a:txBody>
                  <a:tcPr/>
                </a:tc>
                <a:tc>
                  <a:txBody>
                    <a:bodyPr/>
                    <a:lstStyle/>
                    <a:p>
                      <a:pPr marL="457200">
                        <a:spcAft>
                          <a:spcPts val="600"/>
                        </a:spcAft>
                      </a:pPr>
                      <a:r>
                        <a:rPr lang="cs-CZ" sz="2000" dirty="0">
                          <a:solidFill>
                            <a:schemeClr val="tx1"/>
                          </a:solidFill>
                          <a:effectLst/>
                        </a:rPr>
                        <a:t>c) </a:t>
                      </a:r>
                      <a:r>
                        <a:rPr lang="en-GB" sz="2000" dirty="0">
                          <a:solidFill>
                            <a:schemeClr val="tx1"/>
                          </a:solidFill>
                          <a:effectLst/>
                        </a:rPr>
                        <a:t>a set in which every member of A is also in B, but there is at least one member in B but not in A.</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374784"/>
                  </a:ext>
                </a:extLst>
              </a:tr>
              <a:tr h="785572">
                <a:tc>
                  <a:txBody>
                    <a:bodyPr/>
                    <a:lstStyle/>
                    <a:p>
                      <a:pPr marL="457200" marR="0" lvl="0" indent="0" algn="l" defTabSz="914400" rtl="0" eaLnBrk="1" fontAlgn="auto" latinLnBrk="0" hangingPunct="1">
                        <a:lnSpc>
                          <a:spcPct val="100000"/>
                        </a:lnSpc>
                        <a:spcBef>
                          <a:spcPts val="0"/>
                        </a:spcBef>
                        <a:spcAft>
                          <a:spcPts val="600"/>
                        </a:spcAft>
                        <a:buClrTx/>
                        <a:buSzTx/>
                        <a:buFont typeface="+mj-lt"/>
                        <a:buNone/>
                        <a:tabLst/>
                        <a:defRPr/>
                      </a:pPr>
                      <a:r>
                        <a:rPr lang="cs-CZ" sz="2000" dirty="0">
                          <a:solidFill>
                            <a:schemeClr val="tx1"/>
                          </a:solidFill>
                          <a:effectLst/>
                        </a:rPr>
                        <a:t>4. </a:t>
                      </a:r>
                      <a:r>
                        <a:rPr lang="en-GB" sz="2000" dirty="0">
                          <a:solidFill>
                            <a:schemeClr val="tx1"/>
                          </a:solidFill>
                          <a:effectLst/>
                        </a:rPr>
                        <a:t>The complement of a set A</a:t>
                      </a:r>
                      <a:r>
                        <a:rPr lang="cs-CZ" sz="2000" dirty="0">
                          <a:solidFill>
                            <a:schemeClr val="tx1"/>
                          </a:solidFill>
                          <a:effectLst/>
                        </a:rPr>
                        <a:t> </a:t>
                      </a:r>
                      <a:r>
                        <a:rPr lang="cs-CZ" sz="2000" b="0" i="0" dirty="0">
                          <a:solidFill>
                            <a:schemeClr val="tx1"/>
                          </a:solidFill>
                          <a:effectLst/>
                        </a:rPr>
                        <a:t>… a)</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cs-CZ"/>
                    </a:p>
                  </a:txBody>
                  <a:tcPr/>
                </a:tc>
                <a:tc>
                  <a:txBody>
                    <a:bodyPr/>
                    <a:lstStyle/>
                    <a:p>
                      <a:pPr marL="457200">
                        <a:spcAft>
                          <a:spcPts val="600"/>
                        </a:spcAft>
                      </a:pPr>
                      <a:r>
                        <a:rPr lang="cs-CZ" sz="2000" dirty="0">
                          <a:solidFill>
                            <a:schemeClr val="tx1"/>
                          </a:solidFill>
                          <a:effectLst/>
                        </a:rPr>
                        <a:t>d) </a:t>
                      </a:r>
                      <a:r>
                        <a:rPr lang="en-GB" sz="2000" dirty="0">
                          <a:solidFill>
                            <a:schemeClr val="tx1"/>
                          </a:solidFill>
                          <a:effectLst/>
                        </a:rPr>
                        <a:t>a third set which contains all the members of one set which are not common to both sets.</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9131940"/>
                  </a:ext>
                </a:extLst>
              </a:tr>
              <a:tr h="392786">
                <a:tc>
                  <a:txBody>
                    <a:bodyPr/>
                    <a:lstStyle/>
                    <a:p>
                      <a:pPr marL="457200" marR="0" lvl="0" indent="0" algn="l" defTabSz="914400" rtl="0" eaLnBrk="1" fontAlgn="auto" latinLnBrk="0" hangingPunct="1">
                        <a:lnSpc>
                          <a:spcPct val="100000"/>
                        </a:lnSpc>
                        <a:spcBef>
                          <a:spcPts val="0"/>
                        </a:spcBef>
                        <a:spcAft>
                          <a:spcPts val="600"/>
                        </a:spcAft>
                        <a:buClrTx/>
                        <a:buSzTx/>
                        <a:buFont typeface="+mj-lt"/>
                        <a:buNone/>
                        <a:tabLst/>
                        <a:defRPr/>
                      </a:pPr>
                      <a:r>
                        <a:rPr lang="cs-CZ" sz="2000" dirty="0">
                          <a:solidFill>
                            <a:schemeClr val="tx1"/>
                          </a:solidFill>
                          <a:effectLst/>
                        </a:rPr>
                        <a:t>5. </a:t>
                      </a:r>
                      <a:r>
                        <a:rPr lang="en-GB" sz="2000" dirty="0">
                          <a:solidFill>
                            <a:schemeClr val="tx1"/>
                          </a:solidFill>
                          <a:effectLst/>
                        </a:rPr>
                        <a:t>The subset  A of a set B </a:t>
                      </a:r>
                      <a:r>
                        <a:rPr lang="cs-CZ" sz="2000" b="0" i="0" dirty="0">
                          <a:solidFill>
                            <a:schemeClr val="tx1"/>
                          </a:solidFill>
                          <a:effectLst/>
                        </a:rPr>
                        <a:t>… f)</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cs-CZ"/>
                    </a:p>
                  </a:txBody>
                  <a:tcPr/>
                </a:tc>
                <a:tc>
                  <a:txBody>
                    <a:bodyPr/>
                    <a:lstStyle/>
                    <a:p>
                      <a:pPr marL="457200">
                        <a:spcAft>
                          <a:spcPts val="600"/>
                        </a:spcAft>
                      </a:pPr>
                      <a:r>
                        <a:rPr lang="cs-CZ" sz="2000" dirty="0">
                          <a:solidFill>
                            <a:schemeClr val="tx1"/>
                          </a:solidFill>
                          <a:effectLst/>
                        </a:rPr>
                        <a:t>e) </a:t>
                      </a:r>
                      <a:r>
                        <a:rPr lang="en-GB" sz="2000" dirty="0">
                          <a:solidFill>
                            <a:schemeClr val="tx1"/>
                          </a:solidFill>
                          <a:effectLst/>
                        </a:rPr>
                        <a:t>a third set which contains all the members common to both sets.</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5187780"/>
                  </a:ext>
                </a:extLst>
              </a:tr>
              <a:tr h="785572">
                <a:tc>
                  <a:txBody>
                    <a:bodyPr/>
                    <a:lstStyle/>
                    <a:p>
                      <a:pPr marL="457200" marR="0" lvl="0" indent="0" algn="l" defTabSz="914400" rtl="0" eaLnBrk="1" fontAlgn="auto" latinLnBrk="0" hangingPunct="1">
                        <a:lnSpc>
                          <a:spcPct val="100000"/>
                        </a:lnSpc>
                        <a:spcBef>
                          <a:spcPts val="0"/>
                        </a:spcBef>
                        <a:spcAft>
                          <a:spcPts val="600"/>
                        </a:spcAft>
                        <a:buClrTx/>
                        <a:buSzTx/>
                        <a:buFont typeface="+mj-lt"/>
                        <a:buNone/>
                        <a:tabLst/>
                        <a:defRPr/>
                      </a:pPr>
                      <a:r>
                        <a:rPr lang="cs-CZ" sz="2000" dirty="0">
                          <a:solidFill>
                            <a:schemeClr val="tx1"/>
                          </a:solidFill>
                          <a:effectLst/>
                        </a:rPr>
                        <a:t>6. </a:t>
                      </a:r>
                      <a:r>
                        <a:rPr lang="en-GB" sz="2000" dirty="0">
                          <a:solidFill>
                            <a:schemeClr val="tx1"/>
                          </a:solidFill>
                          <a:effectLst/>
                        </a:rPr>
                        <a:t>The proper subset A of a set B</a:t>
                      </a:r>
                      <a:r>
                        <a:rPr lang="cs-CZ" sz="2000" dirty="0">
                          <a:solidFill>
                            <a:schemeClr val="tx1"/>
                          </a:solidFill>
                          <a:effectLst/>
                        </a:rPr>
                        <a:t> </a:t>
                      </a:r>
                      <a:r>
                        <a:rPr lang="cs-CZ" sz="2000" b="0" i="0" dirty="0">
                          <a:solidFill>
                            <a:schemeClr val="tx1"/>
                          </a:solidFill>
                          <a:effectLst/>
                        </a:rPr>
                        <a:t>… c)</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cs-CZ"/>
                    </a:p>
                  </a:txBody>
                  <a:tcPr/>
                </a:tc>
                <a:tc>
                  <a:txBody>
                    <a:bodyPr/>
                    <a:lstStyle/>
                    <a:p>
                      <a:pPr marL="457200">
                        <a:spcAft>
                          <a:spcPts val="600"/>
                        </a:spcAft>
                      </a:pPr>
                      <a:r>
                        <a:rPr lang="cs-CZ" sz="2000" dirty="0">
                          <a:solidFill>
                            <a:schemeClr val="tx1"/>
                          </a:solidFill>
                          <a:effectLst/>
                        </a:rPr>
                        <a:t>f) </a:t>
                      </a:r>
                      <a:r>
                        <a:rPr lang="en-GB" sz="2000" dirty="0">
                          <a:solidFill>
                            <a:schemeClr val="tx1"/>
                          </a:solidFill>
                          <a:effectLst/>
                        </a:rPr>
                        <a:t>a set in which every member of A is also in B.</a:t>
                      </a: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354083"/>
                  </a:ext>
                </a:extLst>
              </a:tr>
            </a:tbl>
          </a:graphicData>
        </a:graphic>
      </p:graphicFrame>
      <p:sp>
        <p:nvSpPr>
          <p:cNvPr id="3" name="Šipka doprava 2"/>
          <p:cNvSpPr/>
          <p:nvPr/>
        </p:nvSpPr>
        <p:spPr>
          <a:xfrm rot="1254879">
            <a:off x="3193233" y="2145188"/>
            <a:ext cx="1959429" cy="93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4"/>
          <p:cNvSpPr/>
          <p:nvPr/>
        </p:nvSpPr>
        <p:spPr>
          <a:xfrm rot="2600549">
            <a:off x="2493631" y="3705157"/>
            <a:ext cx="2905281" cy="170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rot="1254879">
            <a:off x="3019835" y="3715559"/>
            <a:ext cx="1959429" cy="150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18715920">
            <a:off x="2516728" y="2832851"/>
            <a:ext cx="2916607" cy="120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rot="825470">
            <a:off x="2943060" y="5201412"/>
            <a:ext cx="1959429" cy="128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838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dirty="0"/>
              <a:t>3. </a:t>
            </a:r>
            <a:r>
              <a:rPr lang="en-GB" b="1" i="1" dirty="0"/>
              <a:t>Explain the relations between the sets of numbers</a:t>
            </a:r>
            <a:r>
              <a:rPr lang="en-GB" b="1" dirty="0"/>
              <a:t>:</a:t>
            </a:r>
            <a:endParaRPr lang="cs-CZ" dirty="0"/>
          </a:p>
        </p:txBody>
      </p:sp>
      <p:sp>
        <p:nvSpPr>
          <p:cNvPr id="3" name="Zástupný symbol pro obsah 2"/>
          <p:cNvSpPr>
            <a:spLocks noGrp="1"/>
          </p:cNvSpPr>
          <p:nvPr>
            <p:ph idx="1"/>
          </p:nvPr>
        </p:nvSpPr>
        <p:spPr/>
        <p:txBody>
          <a:bodyPr/>
          <a:lstStyle/>
          <a:p>
            <a:pPr marL="514350" lvl="0" indent="-514350">
              <a:buFont typeface="+mj-lt"/>
              <a:buAutoNum type="alphaLcParenR"/>
            </a:pPr>
            <a:endParaRPr lang="cs-CZ" dirty="0"/>
          </a:p>
          <a:p>
            <a:pPr marL="514350" lvl="0" indent="-514350">
              <a:buFont typeface="+mj-lt"/>
              <a:buAutoNum type="alphaLcParenR"/>
            </a:pPr>
            <a:r>
              <a:rPr lang="cs-CZ" dirty="0"/>
              <a:t>a</a:t>
            </a:r>
            <a:r>
              <a:rPr lang="en-GB" dirty="0" err="1"/>
              <a:t>ll</a:t>
            </a:r>
            <a:r>
              <a:rPr lang="en-GB" dirty="0"/>
              <a:t> integers and all natural numbers</a:t>
            </a:r>
            <a:endParaRPr lang="cs-CZ" dirty="0"/>
          </a:p>
          <a:p>
            <a:pPr marL="514350" lvl="0" indent="-514350">
              <a:buFont typeface="+mj-lt"/>
              <a:buAutoNum type="alphaLcParenR"/>
            </a:pPr>
            <a:r>
              <a:rPr lang="cs-CZ" dirty="0"/>
              <a:t>a</a:t>
            </a:r>
            <a:r>
              <a:rPr lang="en-GB" dirty="0" err="1"/>
              <a:t>ll</a:t>
            </a:r>
            <a:r>
              <a:rPr lang="en-GB" dirty="0"/>
              <a:t> real and all imaginary numbers</a:t>
            </a:r>
            <a:endParaRPr lang="cs-CZ" dirty="0"/>
          </a:p>
          <a:p>
            <a:pPr marL="514350" lvl="0" indent="-514350">
              <a:buFont typeface="+mj-lt"/>
              <a:buAutoNum type="alphaLcParenR"/>
            </a:pPr>
            <a:r>
              <a:rPr lang="cs-CZ" dirty="0"/>
              <a:t>a</a:t>
            </a:r>
            <a:r>
              <a:rPr lang="en-GB" dirty="0" err="1"/>
              <a:t>ll</a:t>
            </a:r>
            <a:r>
              <a:rPr lang="en-GB" dirty="0"/>
              <a:t> whole numbers and all positive integers</a:t>
            </a:r>
            <a:endParaRPr lang="cs-CZ" dirty="0"/>
          </a:p>
          <a:p>
            <a:pPr marL="514350" lvl="0" indent="-514350">
              <a:buFont typeface="+mj-lt"/>
              <a:buAutoNum type="alphaLcParenR"/>
            </a:pPr>
            <a:r>
              <a:rPr lang="cs-CZ" dirty="0"/>
              <a:t>a</a:t>
            </a:r>
            <a:r>
              <a:rPr lang="en-GB" dirty="0" err="1"/>
              <a:t>ll</a:t>
            </a:r>
            <a:r>
              <a:rPr lang="en-GB" dirty="0"/>
              <a:t> real and all irrational numbers </a:t>
            </a:r>
            <a:endParaRPr lang="cs-CZ" dirty="0"/>
          </a:p>
          <a:p>
            <a:pPr marL="0" indent="0">
              <a:buNone/>
            </a:pPr>
            <a:endParaRPr lang="cs-CZ" dirty="0"/>
          </a:p>
        </p:txBody>
      </p:sp>
    </p:spTree>
    <p:extLst>
      <p:ext uri="{BB962C8B-B14F-4D97-AF65-F5344CB8AC3E}">
        <p14:creationId xmlns:p14="http://schemas.microsoft.com/office/powerpoint/2010/main" val="425259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4. </a:t>
            </a:r>
            <a:r>
              <a:rPr lang="en-GB" b="1" i="1" dirty="0"/>
              <a:t>Solve these problems</a:t>
            </a:r>
            <a:r>
              <a:rPr lang="cs-CZ" b="1" i="1" dirty="0"/>
              <a:t> (</a:t>
            </a:r>
            <a:r>
              <a:rPr lang="cs-CZ" dirty="0"/>
              <a:t>d</a:t>
            </a:r>
            <a:r>
              <a:rPr lang="en-GB" dirty="0"/>
              <a:t>raw a Venn diagram to show these data</a:t>
            </a:r>
            <a:r>
              <a:rPr lang="cs-CZ" dirty="0"/>
              <a:t>) </a:t>
            </a:r>
            <a:r>
              <a:rPr lang="cs-CZ" b="1" dirty="0"/>
              <a:t>GROUP WORK</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en-GB" dirty="0"/>
              <a:t>(a)</a:t>
            </a:r>
            <a:r>
              <a:rPr lang="cs-CZ" dirty="0"/>
              <a:t> </a:t>
            </a:r>
            <a:r>
              <a:rPr lang="en-GB" dirty="0"/>
              <a:t> 65 persons were polled</a:t>
            </a:r>
            <a:r>
              <a:rPr lang="cs-CZ" dirty="0"/>
              <a:t>. </a:t>
            </a:r>
            <a:r>
              <a:rPr lang="en-GB" dirty="0"/>
              <a:t> 47 liked calculators</a:t>
            </a:r>
            <a:r>
              <a:rPr lang="cs-CZ" dirty="0"/>
              <a:t>. </a:t>
            </a:r>
            <a:r>
              <a:rPr lang="en-GB" dirty="0"/>
              <a:t>15 liked computers and calculators</a:t>
            </a:r>
            <a:r>
              <a:rPr lang="cs-CZ" dirty="0"/>
              <a:t> </a:t>
            </a:r>
            <a:r>
              <a:rPr lang="en-GB" dirty="0"/>
              <a:t>How many liked computers? How many liked only calculators? </a:t>
            </a:r>
            <a:endParaRPr lang="cs-CZ" dirty="0"/>
          </a:p>
          <a:p>
            <a:pPr marL="0" lvl="0" indent="0">
              <a:buNone/>
            </a:pPr>
            <a:r>
              <a:rPr lang="cs-CZ" dirty="0"/>
              <a:t>(b) </a:t>
            </a:r>
            <a:r>
              <a:rPr lang="en-GB" dirty="0"/>
              <a:t>The total membership in the chess and badminton club is 57. Eleven students belong to the chess club and also the badminton club. Thirty-five students belong to the badminton club only. How many students belong to the chess club?</a:t>
            </a:r>
            <a:endParaRPr lang="cs-CZ" dirty="0"/>
          </a:p>
          <a:p>
            <a:pPr marL="0" lvl="0" indent="0">
              <a:buNone/>
            </a:pPr>
            <a:r>
              <a:rPr lang="cs-CZ" dirty="0"/>
              <a:t>(c) </a:t>
            </a:r>
            <a:r>
              <a:rPr lang="en-GB" dirty="0"/>
              <a:t>In a recent poll of 91 students, it was found that 34 students liked chocolate K and chocolate C. Sixty-two students liked chocolate C. How many students liked only chocolate K?</a:t>
            </a:r>
            <a:endParaRPr lang="cs-CZ" dirty="0"/>
          </a:p>
          <a:p>
            <a:pPr marL="0" indent="0">
              <a:buNone/>
            </a:pPr>
            <a:r>
              <a:rPr lang="cs-CZ" dirty="0"/>
              <a:t>(d) </a:t>
            </a:r>
            <a:r>
              <a:rPr lang="en-GB" dirty="0"/>
              <a:t>185 persons liked only T.V.</a:t>
            </a:r>
            <a:r>
              <a:rPr lang="cs-CZ" dirty="0"/>
              <a:t> </a:t>
            </a:r>
            <a:r>
              <a:rPr lang="en-GB" dirty="0"/>
              <a:t> 463 persons liked T.V. and movies</a:t>
            </a:r>
            <a:r>
              <a:rPr lang="cs-CZ" dirty="0"/>
              <a:t>. </a:t>
            </a:r>
            <a:r>
              <a:rPr lang="en-GB" dirty="0"/>
              <a:t>832 persons liked movies.</a:t>
            </a:r>
            <a:r>
              <a:rPr lang="cs-CZ" dirty="0"/>
              <a:t> </a:t>
            </a:r>
            <a:r>
              <a:rPr lang="en-GB" dirty="0"/>
              <a:t>How many persons were interviewed?     </a:t>
            </a:r>
            <a:endParaRPr lang="cs-CZ" dirty="0"/>
          </a:p>
          <a:p>
            <a:pPr marL="0" indent="0">
              <a:buNone/>
            </a:pPr>
            <a:endParaRPr lang="cs-CZ" dirty="0"/>
          </a:p>
        </p:txBody>
      </p:sp>
      <p:sp>
        <p:nvSpPr>
          <p:cNvPr id="4" name="TextovéPole 3"/>
          <p:cNvSpPr txBox="1"/>
          <p:nvPr/>
        </p:nvSpPr>
        <p:spPr>
          <a:xfrm>
            <a:off x="838200" y="5915353"/>
            <a:ext cx="10477868" cy="954107"/>
          </a:xfrm>
          <a:prstGeom prst="rect">
            <a:avLst/>
          </a:prstGeom>
          <a:noFill/>
        </p:spPr>
        <p:txBody>
          <a:bodyPr wrap="none" rtlCol="0">
            <a:spAutoFit/>
          </a:bodyPr>
          <a:lstStyle/>
          <a:p>
            <a:r>
              <a:rPr lang="cs-CZ" sz="2800" b="1" dirty="0" err="1">
                <a:solidFill>
                  <a:srgbClr val="FF0000"/>
                </a:solidFill>
              </a:rPr>
              <a:t>Solve</a:t>
            </a:r>
            <a:r>
              <a:rPr lang="cs-CZ" sz="2800" b="1" dirty="0">
                <a:solidFill>
                  <a:srgbClr val="FF0000"/>
                </a:solidFill>
              </a:rPr>
              <a:t> </a:t>
            </a:r>
            <a:r>
              <a:rPr lang="cs-CZ" sz="2800" b="1" dirty="0" err="1">
                <a:solidFill>
                  <a:srgbClr val="FF0000"/>
                </a:solidFill>
              </a:rPr>
              <a:t>the</a:t>
            </a:r>
            <a:r>
              <a:rPr lang="cs-CZ" sz="2800" b="1" dirty="0">
                <a:solidFill>
                  <a:srgbClr val="FF0000"/>
                </a:solidFill>
              </a:rPr>
              <a:t> </a:t>
            </a:r>
            <a:r>
              <a:rPr lang="cs-CZ" sz="2800" b="1" dirty="0" err="1">
                <a:solidFill>
                  <a:srgbClr val="FF0000"/>
                </a:solidFill>
              </a:rPr>
              <a:t>probl</a:t>
            </a:r>
            <a:r>
              <a:rPr lang="en-US" sz="2800" b="1" dirty="0">
                <a:solidFill>
                  <a:srgbClr val="FF0000"/>
                </a:solidFill>
              </a:rPr>
              <a:t>e</a:t>
            </a:r>
            <a:r>
              <a:rPr lang="cs-CZ" sz="2800" b="1" dirty="0">
                <a:solidFill>
                  <a:srgbClr val="FF0000"/>
                </a:solidFill>
              </a:rPr>
              <a:t>m (</a:t>
            </a:r>
            <a:r>
              <a:rPr lang="cs-CZ" sz="2800" b="1" dirty="0" err="1">
                <a:solidFill>
                  <a:srgbClr val="FF0000"/>
                </a:solidFill>
              </a:rPr>
              <a:t>individually</a:t>
            </a:r>
            <a:r>
              <a:rPr lang="cs-CZ" sz="2800" b="1" dirty="0">
                <a:solidFill>
                  <a:srgbClr val="FF0000"/>
                </a:solidFill>
              </a:rPr>
              <a:t>) -</a:t>
            </a:r>
            <a:r>
              <a:rPr lang="en-US" sz="2800" b="1" dirty="0">
                <a:solidFill>
                  <a:srgbClr val="FF0000"/>
                </a:solidFill>
              </a:rPr>
              <a:t>&gt; prepare  “a </a:t>
            </a:r>
            <a:r>
              <a:rPr lang="en-US" sz="2800" b="1" dirty="0" err="1">
                <a:solidFill>
                  <a:srgbClr val="FF0000"/>
                </a:solidFill>
              </a:rPr>
              <a:t>youtube</a:t>
            </a:r>
            <a:r>
              <a:rPr lang="en-US" sz="2800" b="1" dirty="0">
                <a:solidFill>
                  <a:srgbClr val="FF0000"/>
                </a:solidFill>
              </a:rPr>
              <a:t> tutorial” with </a:t>
            </a:r>
          </a:p>
          <a:p>
            <a:r>
              <a:rPr lang="en-US" sz="2800" b="1" dirty="0">
                <a:solidFill>
                  <a:srgbClr val="FF0000"/>
                </a:solidFill>
              </a:rPr>
              <a:t>                                                                a sheet of paper   </a:t>
            </a:r>
            <a:r>
              <a:rPr lang="cs-CZ" sz="2800" b="1" dirty="0">
                <a:solidFill>
                  <a:srgbClr val="FF0000"/>
                </a:solidFill>
              </a:rPr>
              <a:t> </a:t>
            </a:r>
          </a:p>
        </p:txBody>
      </p:sp>
    </p:spTree>
    <p:extLst>
      <p:ext uri="{BB962C8B-B14F-4D97-AF65-F5344CB8AC3E}">
        <p14:creationId xmlns:p14="http://schemas.microsoft.com/office/powerpoint/2010/main" val="8775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Form new groups</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“play” your tutorial </a:t>
            </a:r>
            <a:endParaRPr lang="cs-CZ" dirty="0"/>
          </a:p>
          <a:p>
            <a:pPr marL="0" indent="0">
              <a:buNone/>
            </a:pPr>
            <a:r>
              <a:rPr lang="cs-CZ" b="1" i="1" dirty="0">
                <a:solidFill>
                  <a:srgbClr val="0070C0"/>
                </a:solidFill>
              </a:rPr>
              <a:t>Hello. </a:t>
            </a:r>
          </a:p>
          <a:p>
            <a:pPr marL="0" indent="0">
              <a:buNone/>
            </a:pPr>
            <a:r>
              <a:rPr lang="cs-CZ" b="1" i="1" dirty="0" err="1">
                <a:solidFill>
                  <a:srgbClr val="0070C0"/>
                </a:solidFill>
              </a:rPr>
              <a:t>We</a:t>
            </a:r>
            <a:r>
              <a:rPr lang="cs-CZ" b="1" i="1" dirty="0">
                <a:solidFill>
                  <a:srgbClr val="0070C0"/>
                </a:solidFill>
              </a:rPr>
              <a:t> </a:t>
            </a:r>
            <a:r>
              <a:rPr lang="cs-CZ" b="1" i="1" dirty="0" err="1">
                <a:solidFill>
                  <a:srgbClr val="0070C0"/>
                </a:solidFill>
              </a:rPr>
              <a:t>have</a:t>
            </a:r>
            <a:r>
              <a:rPr lang="cs-CZ" b="1" i="1" dirty="0">
                <a:solidFill>
                  <a:srgbClr val="0070C0"/>
                </a:solidFill>
              </a:rPr>
              <a:t> ….</a:t>
            </a:r>
          </a:p>
          <a:p>
            <a:pPr marL="0" indent="0">
              <a:buNone/>
            </a:pPr>
            <a:r>
              <a:rPr lang="cs-CZ" b="1" i="1" dirty="0" err="1">
                <a:solidFill>
                  <a:srgbClr val="0070C0"/>
                </a:solidFill>
              </a:rPr>
              <a:t>if</a:t>
            </a:r>
            <a:r>
              <a:rPr lang="cs-CZ" b="1" i="1" dirty="0">
                <a:solidFill>
                  <a:srgbClr val="0070C0"/>
                </a:solidFill>
              </a:rPr>
              <a:t>/</a:t>
            </a:r>
            <a:r>
              <a:rPr lang="cs-CZ" b="1" i="1" dirty="0" err="1">
                <a:solidFill>
                  <a:srgbClr val="0070C0"/>
                </a:solidFill>
              </a:rPr>
              <a:t>because</a:t>
            </a:r>
            <a:r>
              <a:rPr lang="cs-CZ" b="1" i="1" dirty="0">
                <a:solidFill>
                  <a:srgbClr val="0070C0"/>
                </a:solidFill>
              </a:rPr>
              <a:t> </a:t>
            </a:r>
            <a:r>
              <a:rPr lang="cs-CZ" b="1" i="1" dirty="0" err="1">
                <a:solidFill>
                  <a:srgbClr val="0070C0"/>
                </a:solidFill>
              </a:rPr>
              <a:t>we</a:t>
            </a:r>
            <a:r>
              <a:rPr lang="cs-CZ" b="1" i="1" dirty="0">
                <a:solidFill>
                  <a:srgbClr val="0070C0"/>
                </a:solidFill>
              </a:rPr>
              <a:t> </a:t>
            </a:r>
            <a:r>
              <a:rPr lang="cs-CZ" b="1" i="1" dirty="0" err="1">
                <a:solidFill>
                  <a:srgbClr val="0070C0"/>
                </a:solidFill>
              </a:rPr>
              <a:t>know</a:t>
            </a:r>
            <a:r>
              <a:rPr lang="cs-CZ" b="1" i="1" dirty="0">
                <a:solidFill>
                  <a:srgbClr val="0070C0"/>
                </a:solidFill>
              </a:rPr>
              <a:t> …., </a:t>
            </a:r>
            <a:r>
              <a:rPr lang="cs-CZ" b="1" i="1" dirty="0" err="1">
                <a:solidFill>
                  <a:srgbClr val="0070C0"/>
                </a:solidFill>
              </a:rPr>
              <a:t>we</a:t>
            </a:r>
            <a:r>
              <a:rPr lang="cs-CZ" b="1" i="1" dirty="0">
                <a:solidFill>
                  <a:srgbClr val="0070C0"/>
                </a:solidFill>
              </a:rPr>
              <a:t> </a:t>
            </a:r>
            <a:r>
              <a:rPr lang="cs-CZ" b="1" i="1" dirty="0" err="1">
                <a:solidFill>
                  <a:srgbClr val="0070C0"/>
                </a:solidFill>
              </a:rPr>
              <a:t>can</a:t>
            </a:r>
            <a:r>
              <a:rPr lang="cs-CZ" b="1" i="1" dirty="0">
                <a:solidFill>
                  <a:srgbClr val="0070C0"/>
                </a:solidFill>
              </a:rPr>
              <a:t> </a:t>
            </a:r>
            <a:r>
              <a:rPr lang="cs-CZ" b="1" i="1" dirty="0" err="1">
                <a:solidFill>
                  <a:srgbClr val="0070C0"/>
                </a:solidFill>
              </a:rPr>
              <a:t>add</a:t>
            </a:r>
            <a:r>
              <a:rPr lang="cs-CZ" b="1" i="1" dirty="0">
                <a:solidFill>
                  <a:srgbClr val="0070C0"/>
                </a:solidFill>
              </a:rPr>
              <a:t> …</a:t>
            </a:r>
          </a:p>
          <a:p>
            <a:pPr marL="0" indent="0">
              <a:buNone/>
            </a:pPr>
            <a:r>
              <a:rPr lang="cs-CZ" b="1" i="1" dirty="0" err="1">
                <a:solidFill>
                  <a:srgbClr val="0070C0"/>
                </a:solidFill>
              </a:rPr>
              <a:t>Now</a:t>
            </a:r>
            <a:r>
              <a:rPr lang="cs-CZ" b="1" i="1" dirty="0">
                <a:solidFill>
                  <a:srgbClr val="0070C0"/>
                </a:solidFill>
              </a:rPr>
              <a:t> </a:t>
            </a:r>
            <a:r>
              <a:rPr lang="cs-CZ" b="1" i="1" dirty="0" err="1">
                <a:solidFill>
                  <a:srgbClr val="0070C0"/>
                </a:solidFill>
              </a:rPr>
              <a:t>we</a:t>
            </a:r>
            <a:r>
              <a:rPr lang="cs-CZ" b="1" i="1" dirty="0">
                <a:solidFill>
                  <a:srgbClr val="0070C0"/>
                </a:solidFill>
              </a:rPr>
              <a:t> </a:t>
            </a:r>
            <a:r>
              <a:rPr lang="cs-CZ" b="1" i="1" dirty="0" err="1">
                <a:solidFill>
                  <a:srgbClr val="0070C0"/>
                </a:solidFill>
              </a:rPr>
              <a:t>subtract</a:t>
            </a:r>
            <a:r>
              <a:rPr lang="cs-CZ" b="1" i="1" dirty="0">
                <a:solidFill>
                  <a:srgbClr val="0070C0"/>
                </a:solidFill>
              </a:rPr>
              <a:t> … </a:t>
            </a:r>
          </a:p>
          <a:p>
            <a:pPr marL="0" indent="0">
              <a:buNone/>
            </a:pPr>
            <a:r>
              <a:rPr lang="cs-CZ" b="1" i="1" dirty="0" err="1">
                <a:solidFill>
                  <a:srgbClr val="0070C0"/>
                </a:solidFill>
              </a:rPr>
              <a:t>The</a:t>
            </a:r>
            <a:r>
              <a:rPr lang="cs-CZ" b="1" i="1" dirty="0">
                <a:solidFill>
                  <a:srgbClr val="0070C0"/>
                </a:solidFill>
              </a:rPr>
              <a:t> </a:t>
            </a:r>
            <a:r>
              <a:rPr lang="cs-CZ" b="1" i="1" dirty="0" err="1">
                <a:solidFill>
                  <a:srgbClr val="0070C0"/>
                </a:solidFill>
              </a:rPr>
              <a:t>next</a:t>
            </a:r>
            <a:r>
              <a:rPr lang="cs-CZ" b="1" i="1" dirty="0">
                <a:solidFill>
                  <a:srgbClr val="0070C0"/>
                </a:solidFill>
              </a:rPr>
              <a:t> step </a:t>
            </a:r>
            <a:r>
              <a:rPr lang="cs-CZ" b="1" i="1" dirty="0" err="1">
                <a:solidFill>
                  <a:srgbClr val="0070C0"/>
                </a:solidFill>
              </a:rPr>
              <a:t>is</a:t>
            </a:r>
            <a:r>
              <a:rPr lang="cs-CZ" b="1" i="1" dirty="0">
                <a:solidFill>
                  <a:srgbClr val="0070C0"/>
                </a:solidFill>
              </a:rPr>
              <a:t> to …</a:t>
            </a:r>
          </a:p>
          <a:p>
            <a:pPr marL="0" indent="0">
              <a:buNone/>
            </a:pPr>
            <a:r>
              <a:rPr lang="cs-CZ" b="1" i="1" dirty="0" err="1">
                <a:solidFill>
                  <a:srgbClr val="0070C0"/>
                </a:solidFill>
              </a:rPr>
              <a:t>Finally</a:t>
            </a:r>
            <a:r>
              <a:rPr lang="cs-CZ" b="1" i="1" dirty="0">
                <a:solidFill>
                  <a:srgbClr val="0070C0"/>
                </a:solidFill>
              </a:rPr>
              <a:t>, </a:t>
            </a:r>
            <a:r>
              <a:rPr lang="cs-CZ" b="1" i="1" dirty="0" err="1">
                <a:solidFill>
                  <a:srgbClr val="0070C0"/>
                </a:solidFill>
              </a:rPr>
              <a:t>we</a:t>
            </a:r>
            <a:r>
              <a:rPr lang="cs-CZ" b="1" i="1" dirty="0">
                <a:solidFill>
                  <a:srgbClr val="0070C0"/>
                </a:solidFill>
              </a:rPr>
              <a:t> </a:t>
            </a:r>
            <a:r>
              <a:rPr lang="cs-CZ" b="1" i="1" dirty="0" err="1">
                <a:solidFill>
                  <a:srgbClr val="0070C0"/>
                </a:solidFill>
              </a:rPr>
              <a:t>get</a:t>
            </a:r>
            <a:r>
              <a:rPr lang="cs-CZ" b="1" i="1" dirty="0">
                <a:solidFill>
                  <a:srgbClr val="0070C0"/>
                </a:solidFill>
              </a:rPr>
              <a:t> …</a:t>
            </a:r>
          </a:p>
          <a:p>
            <a:pPr marL="0" indent="0">
              <a:buNone/>
            </a:pPr>
            <a:r>
              <a:rPr lang="cs-CZ" b="1" i="1" dirty="0" err="1">
                <a:solidFill>
                  <a:srgbClr val="0070C0"/>
                </a:solidFill>
              </a:rPr>
              <a:t>Thank</a:t>
            </a:r>
            <a:r>
              <a:rPr lang="cs-CZ" b="1" i="1" dirty="0">
                <a:solidFill>
                  <a:srgbClr val="0070C0"/>
                </a:solidFill>
              </a:rPr>
              <a:t> </a:t>
            </a:r>
            <a:r>
              <a:rPr lang="cs-CZ" b="1" i="1" dirty="0" err="1">
                <a:solidFill>
                  <a:srgbClr val="0070C0"/>
                </a:solidFill>
              </a:rPr>
              <a:t>you</a:t>
            </a:r>
            <a:r>
              <a:rPr lang="cs-CZ" b="1" i="1" dirty="0">
                <a:solidFill>
                  <a:srgbClr val="0070C0"/>
                </a:solidFill>
              </a:rPr>
              <a:t> …. </a:t>
            </a:r>
            <a:endParaRPr lang="en-US" dirty="0"/>
          </a:p>
          <a:p>
            <a:pPr marL="0" indent="0">
              <a:buNone/>
            </a:pPr>
            <a:endParaRPr lang="en-US" dirty="0"/>
          </a:p>
          <a:p>
            <a:r>
              <a:rPr lang="en-US" dirty="0"/>
              <a:t>others: </a:t>
            </a:r>
            <a:r>
              <a:rPr lang="cs-CZ" dirty="0" err="1"/>
              <a:t>appreciate</a:t>
            </a:r>
            <a:r>
              <a:rPr lang="cs-CZ" dirty="0"/>
              <a:t>, </a:t>
            </a:r>
            <a:r>
              <a:rPr lang="cs-CZ" dirty="0" err="1"/>
              <a:t>ask</a:t>
            </a:r>
            <a:r>
              <a:rPr lang="cs-CZ" dirty="0"/>
              <a:t> </a:t>
            </a:r>
            <a:r>
              <a:rPr lang="cs-CZ" dirty="0" err="1"/>
              <a:t>questions</a:t>
            </a:r>
            <a:r>
              <a:rPr lang="cs-CZ" dirty="0"/>
              <a:t>, </a:t>
            </a:r>
            <a:r>
              <a:rPr lang="en-US" dirty="0"/>
              <a:t>notice nice vocabulary/phrases and write them down </a:t>
            </a:r>
          </a:p>
          <a:p>
            <a:pPr marL="0" indent="0">
              <a:buNone/>
            </a:pPr>
            <a:r>
              <a:rPr lang="en-US" dirty="0"/>
              <a:t>	</a:t>
            </a:r>
          </a:p>
        </p:txBody>
      </p:sp>
    </p:spTree>
    <p:extLst>
      <p:ext uri="{BB962C8B-B14F-4D97-AF65-F5344CB8AC3E}">
        <p14:creationId xmlns:p14="http://schemas.microsoft.com/office/powerpoint/2010/main" val="6695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additive="base">
                                        <p:cTn id="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Listening</a:t>
            </a:r>
            <a:endParaRPr lang="cs-CZ" dirty="0"/>
          </a:p>
        </p:txBody>
      </p:sp>
      <p:sp>
        <p:nvSpPr>
          <p:cNvPr id="3" name="Zástupný symbol pro obsah 2"/>
          <p:cNvSpPr>
            <a:spLocks noGrp="1"/>
          </p:cNvSpPr>
          <p:nvPr>
            <p:ph idx="1"/>
          </p:nvPr>
        </p:nvSpPr>
        <p:spPr/>
        <p:txBody>
          <a:bodyPr/>
          <a:lstStyle/>
          <a:p>
            <a:pPr marL="0" indent="0">
              <a:buNone/>
            </a:pPr>
            <a:r>
              <a:rPr lang="en-US" dirty="0"/>
              <a:t>pre-listening</a:t>
            </a:r>
          </a:p>
          <a:p>
            <a:pPr lvl="0"/>
            <a:endParaRPr lang="en-US" b="1" dirty="0"/>
          </a:p>
          <a:p>
            <a:pPr marL="514350" lvl="0" indent="-514350">
              <a:buFont typeface="+mj-lt"/>
              <a:buAutoNum type="alphaLcParenR"/>
            </a:pPr>
            <a:r>
              <a:rPr lang="en-US" dirty="0"/>
              <a:t>What is a set?</a:t>
            </a:r>
            <a:endParaRPr lang="cs-CZ" dirty="0"/>
          </a:p>
          <a:p>
            <a:pPr marL="514350" lvl="0" indent="-514350">
              <a:buFont typeface="+mj-lt"/>
              <a:buAutoNum type="alphaLcParenR"/>
            </a:pPr>
            <a:r>
              <a:rPr lang="en-US" dirty="0"/>
              <a:t>What is the difference between arithmetic and geometric progression?</a:t>
            </a:r>
            <a:endParaRPr lang="cs-CZ" dirty="0"/>
          </a:p>
          <a:p>
            <a:pPr marL="514350" lvl="0" indent="-514350">
              <a:buFont typeface="+mj-lt"/>
              <a:buAutoNum type="alphaLcParenR"/>
            </a:pPr>
            <a:r>
              <a:rPr lang="en-US" dirty="0"/>
              <a:t>How do we denote sets of numbers?</a:t>
            </a:r>
            <a:endParaRPr lang="cs-CZ" dirty="0"/>
          </a:p>
          <a:p>
            <a:pPr marL="514350" lvl="0" indent="-514350">
              <a:buFont typeface="+mj-lt"/>
              <a:buAutoNum type="alphaLcParenR"/>
            </a:pPr>
            <a:r>
              <a:rPr lang="en-US" dirty="0"/>
              <a:t>What are sum-free sets</a:t>
            </a:r>
            <a:r>
              <a:rPr lang="cs-CZ" dirty="0"/>
              <a:t>?</a:t>
            </a:r>
          </a:p>
          <a:p>
            <a:endParaRPr lang="cs-CZ" dirty="0"/>
          </a:p>
        </p:txBody>
      </p:sp>
      <p:pic>
        <p:nvPicPr>
          <p:cNvPr id="5" name="Obrázek 4" descr="GP"/>
          <p:cNvPicPr/>
          <p:nvPr/>
        </p:nvPicPr>
        <p:blipFill>
          <a:blip r:embed="rId2">
            <a:extLst>
              <a:ext uri="{28A0092B-C50C-407E-A947-70E740481C1C}">
                <a14:useLocalDpi xmlns:a14="http://schemas.microsoft.com/office/drawing/2010/main" val="0"/>
              </a:ext>
            </a:extLst>
          </a:blip>
          <a:srcRect/>
          <a:stretch>
            <a:fillRect/>
          </a:stretch>
        </p:blipFill>
        <p:spPr bwMode="auto">
          <a:xfrm>
            <a:off x="8277633" y="4157663"/>
            <a:ext cx="3552825" cy="2019300"/>
          </a:xfrm>
          <a:prstGeom prst="rect">
            <a:avLst/>
          </a:prstGeom>
          <a:noFill/>
          <a:ln>
            <a:noFill/>
          </a:ln>
        </p:spPr>
      </p:pic>
    </p:spTree>
    <p:extLst>
      <p:ext uri="{BB962C8B-B14F-4D97-AF65-F5344CB8AC3E}">
        <p14:creationId xmlns:p14="http://schemas.microsoft.com/office/powerpoint/2010/main" val="68504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AD025D4-D5A0-4675-A1B2-7424BF35EAD2}"/>
              </a:ext>
            </a:extLst>
          </p:cNvPr>
          <p:cNvSpPr>
            <a:spLocks noGrp="1"/>
          </p:cNvSpPr>
          <p:nvPr>
            <p:ph type="title"/>
          </p:nvPr>
        </p:nvSpPr>
        <p:spPr>
          <a:xfrm>
            <a:off x="630936" y="639520"/>
            <a:ext cx="3429000" cy="1719072"/>
          </a:xfrm>
        </p:spPr>
        <p:txBody>
          <a:bodyPr anchor="b">
            <a:normAutofit/>
          </a:bodyPr>
          <a:lstStyle/>
          <a:p>
            <a:r>
              <a:rPr lang="cs-CZ" sz="5400"/>
              <a:t>Paragraph writing</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05F83BE1-E596-4BE6-ADC5-28A07CE81D2B}"/>
              </a:ext>
            </a:extLst>
          </p:cNvPr>
          <p:cNvSpPr>
            <a:spLocks noGrp="1"/>
          </p:cNvSpPr>
          <p:nvPr>
            <p:ph idx="1"/>
          </p:nvPr>
        </p:nvSpPr>
        <p:spPr>
          <a:xfrm>
            <a:off x="630936" y="2807208"/>
            <a:ext cx="3429000" cy="3410712"/>
          </a:xfrm>
        </p:spPr>
        <p:txBody>
          <a:bodyPr anchor="t">
            <a:normAutofit/>
          </a:bodyPr>
          <a:lstStyle/>
          <a:p>
            <a:pPr marL="514350" indent="-514350">
              <a:buAutoNum type="arabicPeriod"/>
            </a:pPr>
            <a:r>
              <a:rPr lang="cs-CZ" sz="2200"/>
              <a:t>What is a paragraph?</a:t>
            </a:r>
          </a:p>
          <a:p>
            <a:pPr marL="514350" indent="-514350">
              <a:buAutoNum type="arabicPeriod"/>
            </a:pPr>
            <a:r>
              <a:rPr lang="cs-CZ" sz="2200"/>
              <a:t>What does unity and coherence mean?</a:t>
            </a:r>
          </a:p>
        </p:txBody>
      </p:sp>
      <p:pic>
        <p:nvPicPr>
          <p:cNvPr id="5" name="Obrázek 4">
            <a:extLst>
              <a:ext uri="{FF2B5EF4-FFF2-40B4-BE49-F238E27FC236}">
                <a16:creationId xmlns:a16="http://schemas.microsoft.com/office/drawing/2014/main" id="{AAD88092-E0DB-4FF3-B6BD-C20425375D70}"/>
              </a:ext>
            </a:extLst>
          </p:cNvPr>
          <p:cNvPicPr>
            <a:picLocks noChangeAspect="1"/>
          </p:cNvPicPr>
          <p:nvPr/>
        </p:nvPicPr>
        <p:blipFill>
          <a:blip r:embed="rId2"/>
          <a:stretch>
            <a:fillRect/>
          </a:stretch>
        </p:blipFill>
        <p:spPr>
          <a:xfrm>
            <a:off x="4654296" y="1271588"/>
            <a:ext cx="6903720" cy="4314824"/>
          </a:xfrm>
          <a:prstGeom prst="rect">
            <a:avLst/>
          </a:prstGeom>
        </p:spPr>
      </p:pic>
    </p:spTree>
    <p:extLst>
      <p:ext uri="{BB962C8B-B14F-4D97-AF65-F5344CB8AC3E}">
        <p14:creationId xmlns:p14="http://schemas.microsoft.com/office/powerpoint/2010/main" val="9356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hlinkClick r:id="rId2" action="ppaction://hlinkfile"/>
              </a:rPr>
              <a:t>Listening </a:t>
            </a:r>
            <a:endParaRPr lang="cs-CZ" dirty="0"/>
          </a:p>
        </p:txBody>
      </p:sp>
      <p:sp>
        <p:nvSpPr>
          <p:cNvPr id="3" name="Zástupný symbol pro obsah 2"/>
          <p:cNvSpPr>
            <a:spLocks noGrp="1"/>
          </p:cNvSpPr>
          <p:nvPr>
            <p:ph idx="1"/>
          </p:nvPr>
        </p:nvSpPr>
        <p:spPr>
          <a:xfrm>
            <a:off x="838200" y="1830657"/>
            <a:ext cx="10515600" cy="4351338"/>
          </a:xfrm>
        </p:spPr>
        <p:txBody>
          <a:bodyPr>
            <a:normAutofit fontScale="85000" lnSpcReduction="20000"/>
          </a:bodyPr>
          <a:lstStyle/>
          <a:p>
            <a:pPr marL="514350" lvl="0" indent="-514350">
              <a:buFont typeface="+mj-lt"/>
              <a:buAutoNum type="alphaLcParenR"/>
            </a:pPr>
            <a:r>
              <a:rPr lang="en-US" dirty="0"/>
              <a:t>What does the speaker do with the sets of positive integers? ……………………………………………………..</a:t>
            </a:r>
            <a:endParaRPr lang="cs-CZ" dirty="0"/>
          </a:p>
          <a:p>
            <a:pPr marL="514350" lvl="0" indent="-514350">
              <a:buFont typeface="+mj-lt"/>
              <a:buAutoNum type="alphaLcParenR"/>
            </a:pPr>
            <a:r>
              <a:rPr lang="en-US" dirty="0"/>
              <a:t>What does he do with the repeated members in the set A + B? ……………………………………..</a:t>
            </a:r>
            <a:endParaRPr lang="cs-CZ" dirty="0"/>
          </a:p>
          <a:p>
            <a:pPr marL="514350" lvl="0" indent="-514350">
              <a:buFont typeface="+mj-lt"/>
              <a:buAutoNum type="alphaLcParenR"/>
            </a:pPr>
            <a:r>
              <a:rPr lang="en-US" dirty="0"/>
              <a:t>What is the usual size of the resulting set when you add up two P sets? ………………………………………… </a:t>
            </a:r>
            <a:endParaRPr lang="cs-CZ" dirty="0"/>
          </a:p>
          <a:p>
            <a:pPr marL="514350" lvl="0" indent="-514350">
              <a:buFont typeface="+mj-lt"/>
              <a:buAutoNum type="alphaLcParenR"/>
            </a:pPr>
            <a:r>
              <a:rPr lang="en-US" dirty="0"/>
              <a:t>How are G and P sets different in relation to overlaps? ………………………………………………… </a:t>
            </a:r>
            <a:endParaRPr lang="cs-CZ" dirty="0"/>
          </a:p>
          <a:p>
            <a:pPr marL="514350" lvl="0" indent="-514350">
              <a:buFont typeface="+mj-lt"/>
              <a:buAutoNum type="alphaLcParenR"/>
            </a:pPr>
            <a:r>
              <a:rPr lang="en-US" dirty="0"/>
              <a:t>What is the usual size of the resulting set when you add up two G sets? ………………………………………….</a:t>
            </a:r>
            <a:endParaRPr lang="cs-CZ" dirty="0"/>
          </a:p>
          <a:p>
            <a:pPr marL="514350" lvl="0" indent="-514350">
              <a:buFont typeface="+mj-lt"/>
              <a:buAutoNum type="alphaLcParenR"/>
            </a:pPr>
            <a:r>
              <a:rPr lang="en-US" dirty="0"/>
              <a:t>How common are sum-free sets? …………………………………………</a:t>
            </a:r>
          </a:p>
          <a:p>
            <a:pPr marL="514350" lvl="0" indent="-514350">
              <a:buFont typeface="+mj-lt"/>
              <a:buAutoNum type="alphaLcParenR"/>
            </a:pPr>
            <a:endParaRPr lang="cs-CZ" dirty="0"/>
          </a:p>
          <a:p>
            <a:pPr marL="514350" lvl="0" indent="-514350">
              <a:buFont typeface="+mj-lt"/>
              <a:buAutoNum type="alphaLcParenR"/>
            </a:pPr>
            <a:r>
              <a:rPr lang="en-US" dirty="0"/>
              <a:t>What did Paul </a:t>
            </a:r>
            <a:r>
              <a:rPr lang="cs-CZ" dirty="0" err="1"/>
              <a:t>Erdős</a:t>
            </a:r>
            <a:r>
              <a:rPr lang="cs-CZ" dirty="0"/>
              <a:t> show</a:t>
            </a:r>
            <a:r>
              <a:rPr lang="en-US" i="1" dirty="0"/>
              <a:t>?</a:t>
            </a:r>
            <a:r>
              <a:rPr lang="en-US" dirty="0"/>
              <a:t> ……………………………………………………….</a:t>
            </a:r>
            <a:endParaRPr lang="cs-CZ" dirty="0"/>
          </a:p>
          <a:p>
            <a:pPr marL="514350" indent="-514350">
              <a:buFont typeface="+mj-lt"/>
              <a:buAutoNum type="alphaLcParenR"/>
            </a:pPr>
            <a:endParaRPr lang="cs-CZ" dirty="0"/>
          </a:p>
        </p:txBody>
      </p:sp>
      <p:sp>
        <p:nvSpPr>
          <p:cNvPr id="4" name="TextovéPole 3"/>
          <p:cNvSpPr txBox="1"/>
          <p:nvPr/>
        </p:nvSpPr>
        <p:spPr>
          <a:xfrm>
            <a:off x="6283233" y="2035397"/>
            <a:ext cx="2889702" cy="523220"/>
          </a:xfrm>
          <a:prstGeom prst="rect">
            <a:avLst/>
          </a:prstGeom>
          <a:noFill/>
        </p:spPr>
        <p:txBody>
          <a:bodyPr wrap="none" rtlCol="0">
            <a:spAutoFit/>
          </a:bodyPr>
          <a:lstStyle/>
          <a:p>
            <a:r>
              <a:rPr lang="en-US" sz="2800" b="1" dirty="0">
                <a:solidFill>
                  <a:srgbClr val="FF0000"/>
                </a:solidFill>
              </a:rPr>
              <a:t>He adds the sets. </a:t>
            </a:r>
            <a:endParaRPr lang="cs-CZ" sz="2800" b="1" dirty="0">
              <a:solidFill>
                <a:srgbClr val="FF0000"/>
              </a:solidFill>
            </a:endParaRPr>
          </a:p>
        </p:txBody>
      </p:sp>
      <p:sp>
        <p:nvSpPr>
          <p:cNvPr id="5" name="TextovéPole 4"/>
          <p:cNvSpPr txBox="1"/>
          <p:nvPr/>
        </p:nvSpPr>
        <p:spPr>
          <a:xfrm>
            <a:off x="5003073" y="2693554"/>
            <a:ext cx="3363998" cy="523220"/>
          </a:xfrm>
          <a:prstGeom prst="rect">
            <a:avLst/>
          </a:prstGeom>
          <a:noFill/>
        </p:spPr>
        <p:txBody>
          <a:bodyPr wrap="none" rtlCol="0">
            <a:spAutoFit/>
          </a:bodyPr>
          <a:lstStyle/>
          <a:p>
            <a:r>
              <a:rPr lang="en-US" sz="2800" b="1" dirty="0">
                <a:solidFill>
                  <a:srgbClr val="FF0000"/>
                </a:solidFill>
              </a:rPr>
              <a:t>He strikes them out. </a:t>
            </a:r>
            <a:endParaRPr lang="cs-CZ" sz="2800" b="1" dirty="0">
              <a:solidFill>
                <a:srgbClr val="FF0000"/>
              </a:solidFill>
            </a:endParaRPr>
          </a:p>
        </p:txBody>
      </p:sp>
      <p:pic>
        <p:nvPicPr>
          <p:cNvPr id="6" name="Obrázek 5"/>
          <p:cNvPicPr>
            <a:picLocks noChangeAspect="1"/>
          </p:cNvPicPr>
          <p:nvPr/>
        </p:nvPicPr>
        <p:blipFill rotWithShape="1">
          <a:blip r:embed="rId3"/>
          <a:srcRect l="13489" t="39732" r="13422" b="44018"/>
          <a:stretch/>
        </p:blipFill>
        <p:spPr>
          <a:xfrm>
            <a:off x="8253546" y="3384342"/>
            <a:ext cx="3215643" cy="401956"/>
          </a:xfrm>
          <a:prstGeom prst="rect">
            <a:avLst/>
          </a:prstGeom>
        </p:spPr>
      </p:pic>
      <p:sp>
        <p:nvSpPr>
          <p:cNvPr id="7" name="TextovéPole 6"/>
          <p:cNvSpPr txBox="1"/>
          <p:nvPr/>
        </p:nvSpPr>
        <p:spPr>
          <a:xfrm>
            <a:off x="5575822" y="3926267"/>
            <a:ext cx="5645713" cy="523220"/>
          </a:xfrm>
          <a:prstGeom prst="rect">
            <a:avLst/>
          </a:prstGeom>
          <a:noFill/>
        </p:spPr>
        <p:txBody>
          <a:bodyPr wrap="none" rtlCol="0">
            <a:spAutoFit/>
          </a:bodyPr>
          <a:lstStyle/>
          <a:p>
            <a:r>
              <a:rPr lang="en-US" sz="2800" b="1" dirty="0">
                <a:solidFill>
                  <a:srgbClr val="FF0000"/>
                </a:solidFill>
              </a:rPr>
              <a:t>The overlap is smaller with a G set.  </a:t>
            </a:r>
            <a:endParaRPr lang="cs-CZ" sz="2800" b="1" dirty="0">
              <a:solidFill>
                <a:srgbClr val="FF0000"/>
              </a:solidFill>
            </a:endParaRPr>
          </a:p>
        </p:txBody>
      </p:sp>
      <p:sp>
        <p:nvSpPr>
          <p:cNvPr id="8" name="TextovéPole 7"/>
          <p:cNvSpPr txBox="1"/>
          <p:nvPr/>
        </p:nvSpPr>
        <p:spPr>
          <a:xfrm>
            <a:off x="4194939" y="5076501"/>
            <a:ext cx="7997061" cy="954107"/>
          </a:xfrm>
          <a:prstGeom prst="rect">
            <a:avLst/>
          </a:prstGeom>
          <a:noFill/>
        </p:spPr>
        <p:txBody>
          <a:bodyPr wrap="none" rtlCol="0">
            <a:spAutoFit/>
          </a:bodyPr>
          <a:lstStyle/>
          <a:p>
            <a:r>
              <a:rPr lang="en-US" sz="2800" b="1" dirty="0">
                <a:solidFill>
                  <a:srgbClr val="FF0000"/>
                </a:solidFill>
              </a:rPr>
              <a:t>If we make the sum A+A, all numbers in the sum set </a:t>
            </a:r>
          </a:p>
          <a:p>
            <a:r>
              <a:rPr lang="en-US" sz="2800" b="1" dirty="0">
                <a:solidFill>
                  <a:srgbClr val="FF0000"/>
                </a:solidFill>
              </a:rPr>
              <a:t>are different from the numbers of A. </a:t>
            </a:r>
            <a:endParaRPr lang="cs-CZ" sz="2800" b="1" dirty="0">
              <a:solidFill>
                <a:srgbClr val="FF0000"/>
              </a:solidFill>
            </a:endParaRPr>
          </a:p>
        </p:txBody>
      </p:sp>
      <p:pic>
        <p:nvPicPr>
          <p:cNvPr id="9" name="Obrázek 8"/>
          <p:cNvPicPr>
            <a:picLocks noChangeAspect="1"/>
          </p:cNvPicPr>
          <p:nvPr/>
        </p:nvPicPr>
        <p:blipFill rotWithShape="1">
          <a:blip r:embed="rId4"/>
          <a:srcRect l="12786" t="37232" r="14024" b="47768"/>
          <a:stretch/>
        </p:blipFill>
        <p:spPr>
          <a:xfrm>
            <a:off x="5003073" y="4672643"/>
            <a:ext cx="3047680" cy="351173"/>
          </a:xfrm>
          <a:prstGeom prst="rect">
            <a:avLst/>
          </a:prstGeom>
        </p:spPr>
      </p:pic>
      <p:sp>
        <p:nvSpPr>
          <p:cNvPr id="11" name="TextovéPole 10"/>
          <p:cNvSpPr txBox="1"/>
          <p:nvPr/>
        </p:nvSpPr>
        <p:spPr>
          <a:xfrm>
            <a:off x="1239286" y="5944070"/>
            <a:ext cx="9713428" cy="523220"/>
          </a:xfrm>
          <a:prstGeom prst="rect">
            <a:avLst/>
          </a:prstGeom>
          <a:noFill/>
        </p:spPr>
        <p:txBody>
          <a:bodyPr wrap="none" rtlCol="0">
            <a:spAutoFit/>
          </a:bodyPr>
          <a:lstStyle/>
          <a:p>
            <a:r>
              <a:rPr lang="en-US" sz="2800" b="1" dirty="0">
                <a:solidFill>
                  <a:srgbClr val="FF0000"/>
                </a:solidFill>
              </a:rPr>
              <a:t>Any set of positive integers includes a subset which is sum-free. </a:t>
            </a:r>
            <a:endParaRPr lang="cs-CZ" sz="2800" b="1" dirty="0">
              <a:solidFill>
                <a:srgbClr val="FF0000"/>
              </a:solidFill>
            </a:endParaRPr>
          </a:p>
        </p:txBody>
      </p:sp>
      <p:pic>
        <p:nvPicPr>
          <p:cNvPr id="12" name="Obrázek 11"/>
          <p:cNvPicPr>
            <a:picLocks noChangeAspect="1"/>
          </p:cNvPicPr>
          <p:nvPr/>
        </p:nvPicPr>
        <p:blipFill rotWithShape="1">
          <a:blip r:embed="rId5"/>
          <a:srcRect l="13587" t="63051" r="37942" b="25919"/>
          <a:stretch/>
        </p:blipFill>
        <p:spPr>
          <a:xfrm>
            <a:off x="8253546" y="6380752"/>
            <a:ext cx="3938454" cy="503854"/>
          </a:xfrm>
          <a:prstGeom prst="rect">
            <a:avLst/>
          </a:prstGeom>
        </p:spPr>
      </p:pic>
    </p:spTree>
    <p:extLst>
      <p:ext uri="{BB962C8B-B14F-4D97-AF65-F5344CB8AC3E}">
        <p14:creationId xmlns:p14="http://schemas.microsoft.com/office/powerpoint/2010/main" val="378091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Revision: draw – describe </a:t>
            </a:r>
            <a:endParaRPr lang="cs-CZ" dirty="0"/>
          </a:p>
        </p:txBody>
      </p:sp>
      <p:sp>
        <p:nvSpPr>
          <p:cNvPr id="3" name="Zástupný symbol pro obsah 2"/>
          <p:cNvSpPr>
            <a:spLocks noGrp="1"/>
          </p:cNvSpPr>
          <p:nvPr>
            <p:ph sz="half" idx="1"/>
          </p:nvPr>
        </p:nvSpPr>
        <p:spPr/>
        <p:txBody>
          <a:bodyPr>
            <a:normAutofit lnSpcReduction="10000"/>
          </a:bodyPr>
          <a:lstStyle/>
          <a:p>
            <a:endParaRPr lang="en-US" dirty="0"/>
          </a:p>
          <a:p>
            <a:r>
              <a:rPr lang="en-US" b="1" dirty="0">
                <a:solidFill>
                  <a:srgbClr val="FF0000"/>
                </a:solidFill>
              </a:rPr>
              <a:t>2 </a:t>
            </a:r>
            <a:r>
              <a:rPr lang="cs-CZ" b="1" dirty="0" err="1">
                <a:solidFill>
                  <a:srgbClr val="FF0000"/>
                </a:solidFill>
              </a:rPr>
              <a:t>circles</a:t>
            </a:r>
            <a:r>
              <a:rPr lang="cs-CZ" b="1" dirty="0">
                <a:solidFill>
                  <a:srgbClr val="FF0000"/>
                </a:solidFill>
              </a:rPr>
              <a:t> </a:t>
            </a:r>
            <a:r>
              <a:rPr lang="cs-CZ" b="1" i="1" dirty="0">
                <a:solidFill>
                  <a:srgbClr val="FF0000"/>
                </a:solidFill>
              </a:rPr>
              <a:t>k</a:t>
            </a:r>
            <a:r>
              <a:rPr lang="cs-CZ" b="1" dirty="0">
                <a:solidFill>
                  <a:srgbClr val="FF0000"/>
                </a:solidFill>
              </a:rPr>
              <a:t>, </a:t>
            </a:r>
            <a:r>
              <a:rPr lang="cs-CZ" b="1" i="1" dirty="0">
                <a:solidFill>
                  <a:srgbClr val="FF0000"/>
                </a:solidFill>
              </a:rPr>
              <a:t>l</a:t>
            </a:r>
          </a:p>
          <a:p>
            <a:r>
              <a:rPr lang="cs-CZ" b="1" dirty="0" err="1">
                <a:solidFill>
                  <a:srgbClr val="FF0000"/>
                </a:solidFill>
              </a:rPr>
              <a:t>points</a:t>
            </a:r>
            <a:r>
              <a:rPr lang="cs-CZ" b="1" dirty="0">
                <a:solidFill>
                  <a:srgbClr val="FF0000"/>
                </a:solidFill>
              </a:rPr>
              <a:t> </a:t>
            </a:r>
            <a:r>
              <a:rPr lang="cs-CZ" b="1" i="1" dirty="0">
                <a:solidFill>
                  <a:srgbClr val="FF0000"/>
                </a:solidFill>
              </a:rPr>
              <a:t>A</a:t>
            </a:r>
            <a:r>
              <a:rPr lang="cs-CZ" b="1" dirty="0">
                <a:solidFill>
                  <a:srgbClr val="FF0000"/>
                </a:solidFill>
              </a:rPr>
              <a:t>, </a:t>
            </a:r>
            <a:r>
              <a:rPr lang="cs-CZ" b="1" i="1" dirty="0">
                <a:solidFill>
                  <a:srgbClr val="FF0000"/>
                </a:solidFill>
              </a:rPr>
              <a:t>B </a:t>
            </a:r>
            <a:endParaRPr lang="cs-CZ" b="1" dirty="0">
              <a:solidFill>
                <a:srgbClr val="FF0000"/>
              </a:solidFill>
            </a:endParaRPr>
          </a:p>
          <a:p>
            <a:r>
              <a:rPr lang="cs-CZ" b="1" dirty="0">
                <a:solidFill>
                  <a:srgbClr val="FF0000"/>
                </a:solidFill>
              </a:rPr>
              <a:t>3 </a:t>
            </a:r>
            <a:r>
              <a:rPr lang="en-US" b="1" dirty="0">
                <a:solidFill>
                  <a:srgbClr val="FF0000"/>
                </a:solidFill>
              </a:rPr>
              <a:t>lines</a:t>
            </a:r>
            <a:r>
              <a:rPr lang="cs-CZ" b="1" dirty="0">
                <a:solidFill>
                  <a:srgbClr val="FF0000"/>
                </a:solidFill>
              </a:rPr>
              <a:t>/line </a:t>
            </a:r>
            <a:r>
              <a:rPr lang="cs-CZ" b="1" dirty="0" err="1">
                <a:solidFill>
                  <a:srgbClr val="FF0000"/>
                </a:solidFill>
              </a:rPr>
              <a:t>segments</a:t>
            </a:r>
            <a:r>
              <a:rPr lang="en-US" b="1" dirty="0">
                <a:solidFill>
                  <a:srgbClr val="FF0000"/>
                </a:solidFill>
              </a:rPr>
              <a:t> </a:t>
            </a:r>
            <a:endParaRPr lang="cs-CZ" b="1" dirty="0">
              <a:solidFill>
                <a:srgbClr val="FF0000"/>
              </a:solidFill>
            </a:endParaRPr>
          </a:p>
          <a:p>
            <a:pPr marL="0" indent="0">
              <a:buNone/>
            </a:pPr>
            <a:r>
              <a:rPr lang="cs-CZ" b="1" dirty="0">
                <a:solidFill>
                  <a:srgbClr val="FF0000"/>
                </a:solidFill>
              </a:rPr>
              <a:t>(+ more</a:t>
            </a:r>
            <a:r>
              <a:rPr lang="en-US" b="1" dirty="0">
                <a:solidFill>
                  <a:srgbClr val="FF0000"/>
                </a:solidFill>
              </a:rPr>
              <a:t> if you like</a:t>
            </a:r>
            <a:r>
              <a:rPr lang="cs-CZ" b="1">
                <a:solidFill>
                  <a:srgbClr val="FF0000"/>
                </a:solidFill>
              </a:rPr>
              <a:t>)</a:t>
            </a:r>
            <a:endParaRPr lang="en-US" b="1" dirty="0">
              <a:solidFill>
                <a:srgbClr val="FF0000"/>
              </a:solidFill>
            </a:endParaRPr>
          </a:p>
          <a:p>
            <a:pPr marL="0" indent="0">
              <a:buNone/>
            </a:pPr>
            <a:endParaRPr lang="cs-CZ" dirty="0"/>
          </a:p>
        </p:txBody>
      </p:sp>
      <p:sp>
        <p:nvSpPr>
          <p:cNvPr id="7" name="Zástupný symbol pro obsah 6"/>
          <p:cNvSpPr>
            <a:spLocks noGrp="1"/>
          </p:cNvSpPr>
          <p:nvPr>
            <p:ph sz="half" idx="2"/>
          </p:nvPr>
        </p:nvSpPr>
        <p:spPr>
          <a:xfrm>
            <a:off x="6096000" y="1027906"/>
            <a:ext cx="5181600" cy="4351338"/>
          </a:xfrm>
        </p:spPr>
        <p:txBody>
          <a:bodyPr>
            <a:normAutofit lnSpcReduction="10000"/>
          </a:bodyPr>
          <a:lstStyle/>
          <a:p>
            <a:endParaRPr lang="en-US" dirty="0"/>
          </a:p>
          <a:p>
            <a:r>
              <a:rPr lang="en-US" dirty="0"/>
              <a:t>intersecting</a:t>
            </a:r>
            <a:r>
              <a:rPr lang="cs-CZ" dirty="0"/>
              <a:t>, </a:t>
            </a:r>
            <a:r>
              <a:rPr lang="en-US" dirty="0"/>
              <a:t>transversal</a:t>
            </a:r>
            <a:endParaRPr lang="cs-CZ" dirty="0"/>
          </a:p>
          <a:p>
            <a:r>
              <a:rPr lang="cs-CZ" dirty="0" err="1"/>
              <a:t>concentric</a:t>
            </a:r>
            <a:endParaRPr lang="en-US" dirty="0"/>
          </a:p>
          <a:p>
            <a:r>
              <a:rPr lang="cs-CZ" dirty="0" err="1"/>
              <a:t>parallel</a:t>
            </a:r>
            <a:r>
              <a:rPr lang="cs-CZ" dirty="0"/>
              <a:t>/</a:t>
            </a:r>
            <a:r>
              <a:rPr lang="cs-CZ" dirty="0" err="1"/>
              <a:t>equidistant</a:t>
            </a:r>
            <a:r>
              <a:rPr lang="cs-CZ" dirty="0"/>
              <a:t> </a:t>
            </a:r>
            <a:endParaRPr lang="en-US" dirty="0"/>
          </a:p>
          <a:p>
            <a:r>
              <a:rPr lang="en-US" dirty="0"/>
              <a:t>perpendicular</a:t>
            </a:r>
          </a:p>
          <a:p>
            <a:r>
              <a:rPr lang="cs-CZ" dirty="0"/>
              <a:t>chord</a:t>
            </a:r>
          </a:p>
          <a:p>
            <a:r>
              <a:rPr lang="cs-CZ" dirty="0"/>
              <a:t>tangent</a:t>
            </a:r>
          </a:p>
          <a:p>
            <a:r>
              <a:rPr lang="cs-CZ" dirty="0" err="1"/>
              <a:t>secant</a:t>
            </a:r>
            <a:endParaRPr lang="cs-CZ" dirty="0"/>
          </a:p>
          <a:p>
            <a:r>
              <a:rPr lang="cs-CZ" dirty="0"/>
              <a:t>…</a:t>
            </a:r>
            <a:endParaRPr lang="en-US" dirty="0"/>
          </a:p>
          <a:p>
            <a:pPr marL="0" indent="0">
              <a:buNone/>
            </a:pPr>
            <a:endParaRPr lang="cs-CZ" dirty="0"/>
          </a:p>
        </p:txBody>
      </p:sp>
      <p:sp>
        <p:nvSpPr>
          <p:cNvPr id="8" name="TextovéPole 7"/>
          <p:cNvSpPr txBox="1"/>
          <p:nvPr/>
        </p:nvSpPr>
        <p:spPr>
          <a:xfrm>
            <a:off x="404949" y="5042263"/>
            <a:ext cx="11555023" cy="1569660"/>
          </a:xfrm>
          <a:prstGeom prst="rect">
            <a:avLst/>
          </a:prstGeom>
          <a:noFill/>
        </p:spPr>
        <p:txBody>
          <a:bodyPr wrap="none" rtlCol="0">
            <a:spAutoFit/>
          </a:bodyPr>
          <a:lstStyle/>
          <a:p>
            <a:r>
              <a:rPr lang="en-US" sz="3200" dirty="0"/>
              <a:t>draw individually </a:t>
            </a:r>
          </a:p>
          <a:p>
            <a:r>
              <a:rPr lang="en-US" sz="3200" dirty="0"/>
              <a:t>Student A: describe (</a:t>
            </a:r>
            <a:r>
              <a:rPr lang="cs-CZ" sz="3200" dirty="0" err="1"/>
              <a:t>circles</a:t>
            </a:r>
            <a:r>
              <a:rPr lang="cs-CZ" sz="3200" dirty="0"/>
              <a:t>, </a:t>
            </a:r>
            <a:r>
              <a:rPr lang="cs-CZ" sz="3200" dirty="0" err="1"/>
              <a:t>points</a:t>
            </a:r>
            <a:r>
              <a:rPr lang="cs-CZ" sz="3200" dirty="0"/>
              <a:t>, </a:t>
            </a:r>
            <a:r>
              <a:rPr lang="en-US" sz="3200" dirty="0"/>
              <a:t>lines) </a:t>
            </a:r>
          </a:p>
          <a:p>
            <a:r>
              <a:rPr lang="en-US" sz="3200" dirty="0"/>
              <a:t>Student B: draw + describe the result (any figures?, types of angles)</a:t>
            </a:r>
            <a:endParaRPr lang="cs-CZ" sz="3200" dirty="0"/>
          </a:p>
        </p:txBody>
      </p:sp>
    </p:spTree>
    <p:extLst>
      <p:ext uri="{BB962C8B-B14F-4D97-AF65-F5344CB8AC3E}">
        <p14:creationId xmlns:p14="http://schemas.microsoft.com/office/powerpoint/2010/main" val="4329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a:t>Read:</a:t>
            </a:r>
            <a:endParaRPr lang="cs-CZ" b="1"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en-GB" dirty="0"/>
                  <a:t>a) </a:t>
                </a:r>
                <a14:m>
                  <m:oMath xmlns:m="http://schemas.openxmlformats.org/officeDocument/2006/math">
                    <m:f>
                      <m:fPr>
                        <m:ctrlPr>
                          <a:rPr lang="cs-CZ"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3</m:t>
                        </m:r>
                      </m:den>
                    </m:f>
                    <m:r>
                      <a:rPr lang="en-GB" i="1">
                        <a:latin typeface="Cambria Math" panose="02040503050406030204" pitchFamily="18" charset="0"/>
                      </a:rPr>
                      <m:t>𝑥</m:t>
                    </m:r>
                    <m:r>
                      <a:rPr lang="en-GB" i="1">
                        <a:latin typeface="Cambria Math" panose="02040503050406030204" pitchFamily="18" charset="0"/>
                      </a:rPr>
                      <m:t>− </m:t>
                    </m:r>
                    <m:f>
                      <m:fPr>
                        <m:ctrlPr>
                          <a:rPr lang="cs-CZ" i="1">
                            <a:latin typeface="Cambria Math" panose="02040503050406030204" pitchFamily="18" charset="0"/>
                          </a:rPr>
                        </m:ctrlPr>
                      </m:fPr>
                      <m:num>
                        <m:r>
                          <a:rPr lang="en-GB" i="1">
                            <a:latin typeface="Cambria Math" panose="02040503050406030204" pitchFamily="18" charset="0"/>
                          </a:rPr>
                          <m:t>5</m:t>
                        </m:r>
                      </m:num>
                      <m:den>
                        <m:r>
                          <a:rPr lang="en-GB" i="1">
                            <a:latin typeface="Cambria Math" panose="02040503050406030204" pitchFamily="18" charset="0"/>
                          </a:rPr>
                          <m:t>6</m:t>
                        </m:r>
                      </m:den>
                    </m:f>
                    <m:r>
                      <a:rPr lang="en-GB" i="1">
                        <a:latin typeface="Cambria Math" panose="02040503050406030204" pitchFamily="18" charset="0"/>
                      </a:rPr>
                      <m:t> </m:t>
                    </m:r>
                    <m:rad>
                      <m:radPr>
                        <m:degHide m:val="on"/>
                        <m:ctrlPr>
                          <a:rPr lang="cs-CZ" i="1">
                            <a:latin typeface="Cambria Math" panose="02040503050406030204" pitchFamily="18" charset="0"/>
                          </a:rPr>
                        </m:ctrlPr>
                      </m:radPr>
                      <m:deg/>
                      <m:e>
                        <m:sSup>
                          <m:sSupPr>
                            <m:ctrlPr>
                              <a:rPr lang="cs-CZ"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5</m:t>
                            </m:r>
                          </m:sup>
                        </m:sSup>
                      </m:e>
                    </m:rad>
                  </m:oMath>
                </a14:m>
                <a:r>
                  <a:rPr lang="en-GB" dirty="0"/>
                  <a:t>  …</a:t>
                </a:r>
                <a:endParaRPr lang="cs-CZ" dirty="0"/>
              </a:p>
              <a:p>
                <a:pPr marL="0" indent="0">
                  <a:buNone/>
                </a:pPr>
                <a:r>
                  <a:rPr lang="en-GB" dirty="0"/>
                  <a:t>b) </a:t>
                </a:r>
                <a14:m>
                  <m:oMath xmlns:m="http://schemas.openxmlformats.org/officeDocument/2006/math">
                    <m:f>
                      <m:fPr>
                        <m:ctrlPr>
                          <a:rPr lang="cs-CZ"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5</m:t>
                        </m:r>
                      </m:den>
                    </m:f>
                    <m:r>
                      <a:rPr lang="en-GB" i="1">
                        <a:latin typeface="Cambria Math" panose="02040503050406030204" pitchFamily="18" charset="0"/>
                      </a:rPr>
                      <m:t> </m:t>
                    </m:r>
                    <m:rad>
                      <m:radPr>
                        <m:ctrlPr>
                          <a:rPr lang="cs-CZ" i="1">
                            <a:latin typeface="Cambria Math" panose="02040503050406030204" pitchFamily="18" charset="0"/>
                          </a:rPr>
                        </m:ctrlPr>
                      </m:radPr>
                      <m:deg>
                        <m:r>
                          <a:rPr lang="en-GB" i="1">
                            <a:latin typeface="Cambria Math" panose="02040503050406030204" pitchFamily="18" charset="0"/>
                          </a:rPr>
                          <m:t>3</m:t>
                        </m:r>
                      </m:deg>
                      <m:e>
                        <m:r>
                          <a:rPr lang="en-GB" i="1">
                            <a:latin typeface="Cambria Math" panose="02040503050406030204" pitchFamily="18" charset="0"/>
                          </a:rPr>
                          <m:t>7</m:t>
                        </m:r>
                      </m:e>
                    </m:rad>
                    <m:r>
                      <a:rPr lang="en-GB" i="1">
                        <a:latin typeface="Cambria Math" panose="02040503050406030204" pitchFamily="18" charset="0"/>
                      </a:rPr>
                      <m:t> : </m:t>
                    </m:r>
                    <m:f>
                      <m:fPr>
                        <m:ctrlPr>
                          <a:rPr lang="cs-CZ"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13</m:t>
                        </m:r>
                      </m:den>
                    </m:f>
                    <m:r>
                      <a:rPr lang="en-GB" i="1">
                        <a:latin typeface="Cambria Math" panose="02040503050406030204" pitchFamily="18" charset="0"/>
                      </a:rPr>
                      <m:t> </m:t>
                    </m:r>
                    <m:sSup>
                      <m:sSupPr>
                        <m:ctrlPr>
                          <a:rPr lang="cs-CZ"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100</m:t>
                        </m:r>
                      </m:sup>
                    </m:sSup>
                  </m:oMath>
                </a14:m>
                <a:r>
                  <a:rPr lang="en-GB" dirty="0"/>
                  <a:t> …</a:t>
                </a:r>
                <a:endParaRPr lang="cs-CZ" dirty="0"/>
              </a:p>
              <a:p>
                <a:pPr marL="0" indent="0">
                  <a:buNone/>
                </a:pPr>
                <a:r>
                  <a:rPr lang="en-GB" dirty="0"/>
                  <a:t>c) </a:t>
                </a:r>
                <a14:m>
                  <m:oMath xmlns:m="http://schemas.openxmlformats.org/officeDocument/2006/math">
                    <m:rad>
                      <m:radPr>
                        <m:ctrlPr>
                          <a:rPr lang="cs-CZ" i="1">
                            <a:latin typeface="Cambria Math" panose="02040503050406030204" pitchFamily="18" charset="0"/>
                          </a:rPr>
                        </m:ctrlPr>
                      </m:radPr>
                      <m:deg>
                        <m:r>
                          <a:rPr lang="en-GB" i="1">
                            <a:latin typeface="Cambria Math" panose="02040503050406030204" pitchFamily="18" charset="0"/>
                          </a:rPr>
                          <m:t>𝑛</m:t>
                        </m:r>
                      </m:deg>
                      <m:e>
                        <m:f>
                          <m:fPr>
                            <m:ctrlPr>
                              <a:rPr lang="cs-CZ" i="1">
                                <a:latin typeface="Cambria Math" panose="02040503050406030204" pitchFamily="18" charset="0"/>
                              </a:rPr>
                            </m:ctrlPr>
                          </m:fPr>
                          <m:num>
                            <m:r>
                              <a:rPr lang="en-GB" i="1">
                                <a:latin typeface="Cambria Math" panose="02040503050406030204" pitchFamily="18" charset="0"/>
                              </a:rPr>
                              <m:t>𝑎</m:t>
                            </m:r>
                          </m:num>
                          <m:den>
                            <m:r>
                              <a:rPr lang="en-GB" i="1">
                                <a:latin typeface="Cambria Math" panose="02040503050406030204" pitchFamily="18" charset="0"/>
                              </a:rPr>
                              <m:t>𝑏</m:t>
                            </m:r>
                          </m:den>
                        </m:f>
                      </m:e>
                    </m:rad>
                    <m:r>
                      <a:rPr lang="en-GB" i="1">
                        <a:latin typeface="Cambria Math" panose="02040503050406030204" pitchFamily="18" charset="0"/>
                      </a:rPr>
                      <m:t>= </m:t>
                    </m:r>
                    <m:f>
                      <m:fPr>
                        <m:ctrlPr>
                          <a:rPr lang="cs-CZ" i="1">
                            <a:latin typeface="Cambria Math" panose="02040503050406030204" pitchFamily="18" charset="0"/>
                          </a:rPr>
                        </m:ctrlPr>
                      </m:fPr>
                      <m:num>
                        <m:rad>
                          <m:radPr>
                            <m:ctrlPr>
                              <a:rPr lang="cs-CZ" i="1">
                                <a:latin typeface="Cambria Math" panose="02040503050406030204" pitchFamily="18" charset="0"/>
                              </a:rPr>
                            </m:ctrlPr>
                          </m:radPr>
                          <m:deg>
                            <m:r>
                              <a:rPr lang="en-GB" i="1">
                                <a:latin typeface="Cambria Math" panose="02040503050406030204" pitchFamily="18" charset="0"/>
                              </a:rPr>
                              <m:t>𝑛</m:t>
                            </m:r>
                          </m:deg>
                          <m:e>
                            <m:r>
                              <a:rPr lang="en-GB" i="1">
                                <a:latin typeface="Cambria Math" panose="02040503050406030204" pitchFamily="18" charset="0"/>
                              </a:rPr>
                              <m:t>𝑎</m:t>
                            </m:r>
                          </m:e>
                        </m:rad>
                      </m:num>
                      <m:den>
                        <m:rad>
                          <m:radPr>
                            <m:ctrlPr>
                              <a:rPr lang="cs-CZ" i="1">
                                <a:latin typeface="Cambria Math" panose="02040503050406030204" pitchFamily="18" charset="0"/>
                              </a:rPr>
                            </m:ctrlPr>
                          </m:radPr>
                          <m:deg>
                            <m:r>
                              <a:rPr lang="en-GB" i="1">
                                <a:latin typeface="Cambria Math" panose="02040503050406030204" pitchFamily="18" charset="0"/>
                              </a:rPr>
                              <m:t>𝑛</m:t>
                            </m:r>
                          </m:deg>
                          <m:e>
                            <m:r>
                              <a:rPr lang="en-GB" i="1">
                                <a:latin typeface="Cambria Math" panose="02040503050406030204" pitchFamily="18" charset="0"/>
                              </a:rPr>
                              <m:t>𝑏</m:t>
                            </m:r>
                          </m:e>
                        </m:rad>
                      </m:den>
                    </m:f>
                  </m:oMath>
                </a14:m>
                <a:r>
                  <a:rPr lang="en-GB" dirty="0"/>
                  <a:t>   …</a:t>
                </a:r>
              </a:p>
              <a:p>
                <a:pPr marL="0" indent="0">
                  <a:buNone/>
                </a:pPr>
                <a:r>
                  <a:rPr lang="en-GB" dirty="0"/>
                  <a:t>d) </a:t>
                </a:r>
                <a14:m>
                  <m:oMath xmlns:m="http://schemas.openxmlformats.org/officeDocument/2006/math">
                    <m:f>
                      <m:fPr>
                        <m:ctrlPr>
                          <a:rPr lang="cs-CZ" i="1">
                            <a:latin typeface="Cambria Math" panose="02040503050406030204" pitchFamily="18" charset="0"/>
                          </a:rPr>
                        </m:ctrlPr>
                      </m:fPr>
                      <m:num>
                        <m:r>
                          <a:rPr lang="en-GB" i="1">
                            <a:latin typeface="Cambria Math" panose="02040503050406030204" pitchFamily="18" charset="0"/>
                          </a:rPr>
                          <m:t>1</m:t>
                        </m:r>
                      </m:num>
                      <m:den>
                        <m:rad>
                          <m:radPr>
                            <m:degHide m:val="on"/>
                            <m:ctrlPr>
                              <a:rPr lang="cs-CZ" i="1">
                                <a:latin typeface="Cambria Math" panose="02040503050406030204" pitchFamily="18" charset="0"/>
                              </a:rPr>
                            </m:ctrlPr>
                          </m:radPr>
                          <m:deg/>
                          <m:e>
                            <m:r>
                              <a:rPr lang="en-GB" i="1">
                                <a:latin typeface="Cambria Math" panose="02040503050406030204" pitchFamily="18" charset="0"/>
                              </a:rPr>
                              <m:t>𝑎</m:t>
                            </m:r>
                          </m:e>
                        </m:rad>
                        <m:r>
                          <a:rPr lang="en-GB" i="1">
                            <a:latin typeface="Cambria Math" panose="02040503050406030204" pitchFamily="18" charset="0"/>
                          </a:rPr>
                          <m:t>−</m:t>
                        </m:r>
                        <m:rad>
                          <m:radPr>
                            <m:degHide m:val="on"/>
                            <m:ctrlPr>
                              <a:rPr lang="cs-CZ" i="1">
                                <a:latin typeface="Cambria Math" panose="02040503050406030204" pitchFamily="18" charset="0"/>
                              </a:rPr>
                            </m:ctrlPr>
                          </m:radPr>
                          <m:deg/>
                          <m:e>
                            <m:r>
                              <a:rPr lang="en-GB" i="1">
                                <a:latin typeface="Cambria Math" panose="02040503050406030204" pitchFamily="18" charset="0"/>
                              </a:rPr>
                              <m:t>𝑏</m:t>
                            </m:r>
                          </m:e>
                        </m:rad>
                      </m:den>
                    </m:f>
                    <m:r>
                      <a:rPr lang="en-GB" i="1">
                        <a:latin typeface="Cambria Math" panose="02040503050406030204" pitchFamily="18" charset="0"/>
                      </a:rPr>
                      <m:t>= </m:t>
                    </m:r>
                    <m:f>
                      <m:fPr>
                        <m:ctrlPr>
                          <a:rPr lang="cs-CZ" i="1">
                            <a:latin typeface="Cambria Math" panose="02040503050406030204" pitchFamily="18" charset="0"/>
                          </a:rPr>
                        </m:ctrlPr>
                      </m:fPr>
                      <m:num>
                        <m:rad>
                          <m:radPr>
                            <m:degHide m:val="on"/>
                            <m:ctrlPr>
                              <a:rPr lang="cs-CZ" i="1">
                                <a:latin typeface="Cambria Math" panose="02040503050406030204" pitchFamily="18" charset="0"/>
                              </a:rPr>
                            </m:ctrlPr>
                          </m:radPr>
                          <m:deg/>
                          <m:e>
                            <m:r>
                              <a:rPr lang="en-GB" i="1">
                                <a:latin typeface="Cambria Math" panose="02040503050406030204" pitchFamily="18" charset="0"/>
                              </a:rPr>
                              <m:t>𝑎</m:t>
                            </m:r>
                          </m:e>
                        </m:rad>
                        <m:r>
                          <a:rPr lang="en-GB" i="1">
                            <a:latin typeface="Cambria Math" panose="02040503050406030204" pitchFamily="18" charset="0"/>
                          </a:rPr>
                          <m:t>+ </m:t>
                        </m:r>
                        <m:rad>
                          <m:radPr>
                            <m:degHide m:val="on"/>
                            <m:ctrlPr>
                              <a:rPr lang="cs-CZ" i="1">
                                <a:latin typeface="Cambria Math" panose="02040503050406030204" pitchFamily="18" charset="0"/>
                              </a:rPr>
                            </m:ctrlPr>
                          </m:radPr>
                          <m:deg/>
                          <m:e>
                            <m:r>
                              <a:rPr lang="en-GB" i="1">
                                <a:latin typeface="Cambria Math" panose="02040503050406030204" pitchFamily="18" charset="0"/>
                              </a:rPr>
                              <m:t>𝑏</m:t>
                            </m:r>
                          </m:e>
                        </m:rad>
                      </m:num>
                      <m:den>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den>
                    </m:f>
                  </m:oMath>
                </a14:m>
                <a:r>
                  <a:rPr lang="en-GB" dirty="0"/>
                  <a:t> …</a:t>
                </a: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cs-CZ">
                    <a:noFill/>
                  </a:rPr>
                  <a:t> </a:t>
                </a:r>
              </a:p>
            </p:txBody>
          </p:sp>
        </mc:Fallback>
      </mc:AlternateContent>
      <p:sp>
        <p:nvSpPr>
          <p:cNvPr id="4" name="TextovéPole 3"/>
          <p:cNvSpPr txBox="1"/>
          <p:nvPr/>
        </p:nvSpPr>
        <p:spPr>
          <a:xfrm>
            <a:off x="3017006" y="1835513"/>
            <a:ext cx="9380966" cy="461665"/>
          </a:xfrm>
          <a:prstGeom prst="rect">
            <a:avLst/>
          </a:prstGeom>
          <a:noFill/>
        </p:spPr>
        <p:txBody>
          <a:bodyPr wrap="none" rtlCol="0">
            <a:spAutoFit/>
          </a:bodyPr>
          <a:lstStyle/>
          <a:p>
            <a:r>
              <a:rPr lang="en-US" sz="2400" b="1" i="1" dirty="0">
                <a:solidFill>
                  <a:srgbClr val="FF0000"/>
                </a:solidFill>
              </a:rPr>
              <a:t>one third (of) x minus five sixth (of) square root of y to the power of five </a:t>
            </a:r>
            <a:endParaRPr lang="cs-CZ" sz="2400" b="1" i="1" dirty="0">
              <a:solidFill>
                <a:srgbClr val="FF0000"/>
              </a:solidFill>
            </a:endParaRPr>
          </a:p>
        </p:txBody>
      </p:sp>
      <p:sp>
        <p:nvSpPr>
          <p:cNvPr id="5" name="TextovéPole 4"/>
          <p:cNvSpPr txBox="1"/>
          <p:nvPr/>
        </p:nvSpPr>
        <p:spPr>
          <a:xfrm>
            <a:off x="3453311" y="2442003"/>
            <a:ext cx="8508355" cy="830997"/>
          </a:xfrm>
          <a:prstGeom prst="rect">
            <a:avLst/>
          </a:prstGeom>
          <a:noFill/>
        </p:spPr>
        <p:txBody>
          <a:bodyPr wrap="none" rtlCol="0">
            <a:spAutoFit/>
          </a:bodyPr>
          <a:lstStyle/>
          <a:p>
            <a:r>
              <a:rPr lang="en-US" sz="2400" b="1" i="1" dirty="0">
                <a:solidFill>
                  <a:srgbClr val="FF0000"/>
                </a:solidFill>
              </a:rPr>
              <a:t>two fifths (two over five) times the third root of seven </a:t>
            </a:r>
          </a:p>
          <a:p>
            <a:r>
              <a:rPr lang="en-US" sz="2400" b="1" i="1" dirty="0">
                <a:solidFill>
                  <a:srgbClr val="FF0000"/>
                </a:solidFill>
              </a:rPr>
              <a:t>divided by one thirteenth (of/times) x to the power of a hundred</a:t>
            </a:r>
            <a:endParaRPr lang="cs-CZ" sz="2400" b="1" i="1" dirty="0">
              <a:solidFill>
                <a:srgbClr val="FF0000"/>
              </a:solidFill>
            </a:endParaRPr>
          </a:p>
        </p:txBody>
      </p:sp>
      <p:sp>
        <p:nvSpPr>
          <p:cNvPr id="6" name="TextovéPole 5"/>
          <p:cNvSpPr txBox="1"/>
          <p:nvPr/>
        </p:nvSpPr>
        <p:spPr>
          <a:xfrm>
            <a:off x="3148740" y="3261556"/>
            <a:ext cx="9197646" cy="830997"/>
          </a:xfrm>
          <a:prstGeom prst="rect">
            <a:avLst/>
          </a:prstGeom>
          <a:noFill/>
        </p:spPr>
        <p:txBody>
          <a:bodyPr wrap="none" rtlCol="0">
            <a:spAutoFit/>
          </a:bodyPr>
          <a:lstStyle/>
          <a:p>
            <a:r>
              <a:rPr lang="en-US" sz="2400" b="1" i="1" dirty="0">
                <a:solidFill>
                  <a:srgbClr val="FF0000"/>
                </a:solidFill>
              </a:rPr>
              <a:t>the n-</a:t>
            </a:r>
            <a:r>
              <a:rPr lang="en-US" sz="2400" b="1" i="1" dirty="0" err="1">
                <a:solidFill>
                  <a:srgbClr val="FF0000"/>
                </a:solidFill>
              </a:rPr>
              <a:t>th</a:t>
            </a:r>
            <a:r>
              <a:rPr lang="en-US" sz="2400" b="1" i="1" dirty="0">
                <a:solidFill>
                  <a:srgbClr val="FF0000"/>
                </a:solidFill>
              </a:rPr>
              <a:t> root of the fraction a over b is equal to the n-</a:t>
            </a:r>
            <a:r>
              <a:rPr lang="en-US" sz="2400" b="1" i="1" dirty="0" err="1">
                <a:solidFill>
                  <a:srgbClr val="FF0000"/>
                </a:solidFill>
              </a:rPr>
              <a:t>th</a:t>
            </a:r>
            <a:r>
              <a:rPr lang="en-US" sz="2400" b="1" i="1" dirty="0">
                <a:solidFill>
                  <a:srgbClr val="FF0000"/>
                </a:solidFill>
              </a:rPr>
              <a:t> root of a, </a:t>
            </a:r>
          </a:p>
          <a:p>
            <a:r>
              <a:rPr lang="en-US" sz="2400" b="1" i="1" dirty="0">
                <a:solidFill>
                  <a:srgbClr val="FF0000"/>
                </a:solidFill>
              </a:rPr>
              <a:t>that quantity over the n-</a:t>
            </a:r>
            <a:r>
              <a:rPr lang="en-US" sz="2400" b="1" i="1" dirty="0" err="1">
                <a:solidFill>
                  <a:srgbClr val="FF0000"/>
                </a:solidFill>
              </a:rPr>
              <a:t>th</a:t>
            </a:r>
            <a:r>
              <a:rPr lang="en-US" sz="2400" b="1" i="1" dirty="0">
                <a:solidFill>
                  <a:srgbClr val="FF0000"/>
                </a:solidFill>
              </a:rPr>
              <a:t> root of b (… is equal to the fraction whose…</a:t>
            </a:r>
            <a:endParaRPr lang="cs-CZ" sz="2400" b="1" i="1" dirty="0">
              <a:solidFill>
                <a:srgbClr val="FF0000"/>
              </a:solidFill>
            </a:endParaRPr>
          </a:p>
        </p:txBody>
      </p:sp>
      <p:sp>
        <p:nvSpPr>
          <p:cNvPr id="7" name="TextovéPole 6"/>
          <p:cNvSpPr txBox="1"/>
          <p:nvPr/>
        </p:nvSpPr>
        <p:spPr>
          <a:xfrm>
            <a:off x="3944469" y="4227490"/>
            <a:ext cx="8316444" cy="1200329"/>
          </a:xfrm>
          <a:prstGeom prst="rect">
            <a:avLst/>
          </a:prstGeom>
          <a:noFill/>
        </p:spPr>
        <p:txBody>
          <a:bodyPr wrap="none" rtlCol="0">
            <a:spAutoFit/>
          </a:bodyPr>
          <a:lstStyle/>
          <a:p>
            <a:r>
              <a:rPr lang="en-US" sz="2400" b="1" i="1" dirty="0">
                <a:solidFill>
                  <a:srgbClr val="FF0000"/>
                </a:solidFill>
              </a:rPr>
              <a:t>one over the square root of a minus the square root of b </a:t>
            </a:r>
          </a:p>
          <a:p>
            <a:r>
              <a:rPr lang="en-US" sz="2400" b="1" i="1" dirty="0">
                <a:solidFill>
                  <a:srgbClr val="FF0000"/>
                </a:solidFill>
              </a:rPr>
              <a:t>is equal to the fraction whose numerator is the square root of a </a:t>
            </a:r>
          </a:p>
          <a:p>
            <a:r>
              <a:rPr lang="en-US" sz="2400" b="1" i="1" dirty="0">
                <a:solidFill>
                  <a:srgbClr val="FF0000"/>
                </a:solidFill>
              </a:rPr>
              <a:t>plus the square root of b and whose denominator is a minus b</a:t>
            </a:r>
            <a:endParaRPr lang="cs-CZ" sz="2400" b="1" i="1" dirty="0">
              <a:solidFill>
                <a:srgbClr val="FF0000"/>
              </a:solidFill>
            </a:endParaRPr>
          </a:p>
        </p:txBody>
      </p:sp>
    </p:spTree>
    <p:extLst>
      <p:ext uri="{BB962C8B-B14F-4D97-AF65-F5344CB8AC3E}">
        <p14:creationId xmlns:p14="http://schemas.microsoft.com/office/powerpoint/2010/main" val="93931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52A031-558C-4D21-BC52-9F27AF2B4AE4}"/>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0562AEC7-8F53-4F32-ABE1-126888E853B1}"/>
              </a:ext>
            </a:extLst>
          </p:cNvPr>
          <p:cNvSpPr>
            <a:spLocks noGrp="1"/>
          </p:cNvSpPr>
          <p:nvPr>
            <p:ph idx="1"/>
          </p:nvPr>
        </p:nvSpPr>
        <p:spPr/>
        <p:txBody>
          <a:bodyPr>
            <a:normAutofit lnSpcReduction="10000"/>
          </a:bodyPr>
          <a:lstStyle/>
          <a:p>
            <a:endParaRPr lang="cs-CZ" dirty="0"/>
          </a:p>
          <a:p>
            <a:pPr marL="0" indent="0">
              <a:buNone/>
            </a:pPr>
            <a:r>
              <a:rPr lang="en-GB" dirty="0">
                <a:effectLst/>
                <a:latin typeface="Calibri" panose="020F0502020204030204" pitchFamily="34" charset="0"/>
                <a:ea typeface="Times New Roman" panose="02020603050405020304" pitchFamily="18" charset="0"/>
              </a:rPr>
              <a:t>A paragraph always needs a 1. ______________________ that clearly states what the main idea is for that particular paragraph. This topic sentence will 2. ____________________________ know what will be discussed in that paragraph. When the topic sentence is written clearly, it is easier to write 3.________________________. Each sentence should add more information about the main idea by either adding </a:t>
            </a:r>
            <a:r>
              <a:rPr lang="cs-CZ" dirty="0">
                <a:effectLst/>
                <a:latin typeface="Calibri" panose="020F0502020204030204" pitchFamily="34" charset="0"/>
                <a:ea typeface="Times New Roman" panose="02020603050405020304" pitchFamily="18" charset="0"/>
              </a:rPr>
              <a:t>     </a:t>
            </a:r>
            <a:r>
              <a:rPr lang="en-GB" dirty="0">
                <a:effectLst/>
                <a:latin typeface="Calibri" panose="020F0502020204030204" pitchFamily="34" charset="0"/>
                <a:ea typeface="Times New Roman" panose="02020603050405020304" pitchFamily="18" charset="0"/>
              </a:rPr>
              <a:t>4. _____________________________, or other details necessary to support the main idea. All of the sentences in the paragraph should </a:t>
            </a:r>
            <a:r>
              <a:rPr lang="cs-CZ" dirty="0">
                <a:effectLst/>
                <a:latin typeface="Calibri" panose="020F0502020204030204" pitchFamily="34" charset="0"/>
                <a:ea typeface="Times New Roman" panose="02020603050405020304" pitchFamily="18" charset="0"/>
              </a:rPr>
              <a:t>    </a:t>
            </a:r>
            <a:r>
              <a:rPr lang="en-GB" dirty="0">
                <a:effectLst/>
                <a:latin typeface="Calibri" panose="020F0502020204030204" pitchFamily="34" charset="0"/>
                <a:ea typeface="Times New Roman" panose="02020603050405020304" pitchFamily="18" charset="0"/>
              </a:rPr>
              <a:t>5. ______________________ the main idea. Do not add any </a:t>
            </a:r>
            <a:r>
              <a:rPr lang="cs-CZ" dirty="0">
                <a:effectLst/>
                <a:latin typeface="Calibri" panose="020F0502020204030204" pitchFamily="34" charset="0"/>
                <a:ea typeface="Times New Roman" panose="02020603050405020304" pitchFamily="18" charset="0"/>
              </a:rPr>
              <a:t>                </a:t>
            </a:r>
            <a:r>
              <a:rPr lang="en-GB" dirty="0">
                <a:effectLst/>
                <a:latin typeface="Calibri" panose="020F0502020204030204" pitchFamily="34" charset="0"/>
                <a:ea typeface="Times New Roman" panose="02020603050405020304" pitchFamily="18" charset="0"/>
              </a:rPr>
              <a:t>6. _________________ information into the paragraph.</a:t>
            </a:r>
            <a:endParaRPr lang="cs-CZ" dirty="0">
              <a:effectLst/>
              <a:latin typeface="Times New Roman" panose="02020603050405020304" pitchFamily="18" charset="0"/>
              <a:ea typeface="Times New Roman" panose="02020603050405020304" pitchFamily="18" charset="0"/>
            </a:endParaRPr>
          </a:p>
          <a:p>
            <a:endParaRPr lang="cs-CZ" dirty="0"/>
          </a:p>
        </p:txBody>
      </p:sp>
      <p:sp>
        <p:nvSpPr>
          <p:cNvPr id="14" name="TextovéPole 13">
            <a:extLst>
              <a:ext uri="{FF2B5EF4-FFF2-40B4-BE49-F238E27FC236}">
                <a16:creationId xmlns:a16="http://schemas.microsoft.com/office/drawing/2014/main" id="{8DB7A4A2-9808-4598-AD5B-B0FE96D43C50}"/>
              </a:ext>
            </a:extLst>
          </p:cNvPr>
          <p:cNvSpPr txBox="1"/>
          <p:nvPr/>
        </p:nvSpPr>
        <p:spPr>
          <a:xfrm>
            <a:off x="4373881" y="3600075"/>
            <a:ext cx="3986348" cy="461665"/>
          </a:xfrm>
          <a:prstGeom prst="rect">
            <a:avLst/>
          </a:prstGeom>
          <a:noFill/>
        </p:spPr>
        <p:txBody>
          <a:bodyPr wrap="square" rtlCol="0">
            <a:spAutoFit/>
          </a:bodyPr>
          <a:lstStyle/>
          <a:p>
            <a:r>
              <a:rPr lang="cs-CZ" sz="2400" b="1" dirty="0">
                <a:solidFill>
                  <a:srgbClr val="FF0000"/>
                </a:solidFill>
              </a:rPr>
              <a:t> </a:t>
            </a:r>
          </a:p>
        </p:txBody>
      </p:sp>
      <p:sp>
        <p:nvSpPr>
          <p:cNvPr id="16" name="TextovéPole 15">
            <a:extLst>
              <a:ext uri="{FF2B5EF4-FFF2-40B4-BE49-F238E27FC236}">
                <a16:creationId xmlns:a16="http://schemas.microsoft.com/office/drawing/2014/main" id="{833B8708-E38B-4A14-AF02-1CD396099F3C}"/>
              </a:ext>
            </a:extLst>
          </p:cNvPr>
          <p:cNvSpPr txBox="1"/>
          <p:nvPr/>
        </p:nvSpPr>
        <p:spPr>
          <a:xfrm>
            <a:off x="1460607" y="3549726"/>
            <a:ext cx="4175952" cy="1292662"/>
          </a:xfrm>
          <a:prstGeom prst="rect">
            <a:avLst/>
          </a:prstGeom>
          <a:noFill/>
        </p:spPr>
        <p:txBody>
          <a:bodyPr wrap="square" rtlCol="0">
            <a:spAutoFit/>
          </a:bodyPr>
          <a:lstStyle/>
          <a:p>
            <a:endParaRPr lang="cs-CZ" dirty="0"/>
          </a:p>
          <a:p>
            <a:endParaRPr lang="cs-CZ" dirty="0"/>
          </a:p>
          <a:p>
            <a:endParaRPr lang="cs-CZ" dirty="0"/>
          </a:p>
          <a:p>
            <a:endParaRPr lang="cs-CZ" sz="2400" b="1" dirty="0">
              <a:solidFill>
                <a:srgbClr val="FF0000"/>
              </a:solidFill>
            </a:endParaRPr>
          </a:p>
        </p:txBody>
      </p:sp>
    </p:spTree>
    <p:extLst>
      <p:ext uri="{BB962C8B-B14F-4D97-AF65-F5344CB8AC3E}">
        <p14:creationId xmlns:p14="http://schemas.microsoft.com/office/powerpoint/2010/main" val="46150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52A031-558C-4D21-BC52-9F27AF2B4AE4}"/>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0562AEC7-8F53-4F32-ABE1-126888E853B1}"/>
              </a:ext>
            </a:extLst>
          </p:cNvPr>
          <p:cNvSpPr>
            <a:spLocks noGrp="1"/>
          </p:cNvSpPr>
          <p:nvPr>
            <p:ph idx="1"/>
          </p:nvPr>
        </p:nvSpPr>
        <p:spPr/>
        <p:txBody>
          <a:bodyPr>
            <a:normAutofit lnSpcReduction="10000"/>
          </a:bodyPr>
          <a:lstStyle/>
          <a:p>
            <a:endParaRPr lang="cs-CZ" dirty="0"/>
          </a:p>
          <a:p>
            <a:pPr marL="0" indent="0">
              <a:buNone/>
            </a:pPr>
            <a:r>
              <a:rPr lang="en-GB" dirty="0">
                <a:effectLst/>
                <a:latin typeface="Calibri" panose="020F0502020204030204" pitchFamily="34" charset="0"/>
                <a:ea typeface="Times New Roman" panose="02020603050405020304" pitchFamily="18" charset="0"/>
              </a:rPr>
              <a:t>A paragraph always needs a 1. ______________________ that clearly states what the main idea is for that particular paragraph. This topic sentence will 2. ____________________________ know what will be discussed in that paragraph. When the topic sentence is written clearly, it is easier to write 3.________________________. Each sentence should add more information about the main idea by either adding </a:t>
            </a:r>
            <a:r>
              <a:rPr lang="cs-CZ" dirty="0">
                <a:effectLst/>
                <a:latin typeface="Calibri" panose="020F0502020204030204" pitchFamily="34" charset="0"/>
                <a:ea typeface="Times New Roman" panose="02020603050405020304" pitchFamily="18" charset="0"/>
              </a:rPr>
              <a:t>     </a:t>
            </a:r>
            <a:r>
              <a:rPr lang="en-GB" dirty="0">
                <a:effectLst/>
                <a:latin typeface="Calibri" panose="020F0502020204030204" pitchFamily="34" charset="0"/>
                <a:ea typeface="Times New Roman" panose="02020603050405020304" pitchFamily="18" charset="0"/>
              </a:rPr>
              <a:t>4. _____________________________, or other details necessary to support the main idea. All of the sentences in the paragraph should </a:t>
            </a:r>
            <a:r>
              <a:rPr lang="cs-CZ" dirty="0">
                <a:effectLst/>
                <a:latin typeface="Calibri" panose="020F0502020204030204" pitchFamily="34" charset="0"/>
                <a:ea typeface="Times New Roman" panose="02020603050405020304" pitchFamily="18" charset="0"/>
              </a:rPr>
              <a:t>    </a:t>
            </a:r>
            <a:r>
              <a:rPr lang="en-GB" dirty="0">
                <a:effectLst/>
                <a:latin typeface="Calibri" panose="020F0502020204030204" pitchFamily="34" charset="0"/>
                <a:ea typeface="Times New Roman" panose="02020603050405020304" pitchFamily="18" charset="0"/>
              </a:rPr>
              <a:t>5. ______________________ the main idea. Do not add any </a:t>
            </a:r>
            <a:r>
              <a:rPr lang="cs-CZ" dirty="0">
                <a:effectLst/>
                <a:latin typeface="Calibri" panose="020F0502020204030204" pitchFamily="34" charset="0"/>
                <a:ea typeface="Times New Roman" panose="02020603050405020304" pitchFamily="18" charset="0"/>
              </a:rPr>
              <a:t>                </a:t>
            </a:r>
            <a:r>
              <a:rPr lang="en-GB" dirty="0">
                <a:effectLst/>
                <a:latin typeface="Calibri" panose="020F0502020204030204" pitchFamily="34" charset="0"/>
                <a:ea typeface="Times New Roman" panose="02020603050405020304" pitchFamily="18" charset="0"/>
              </a:rPr>
              <a:t>6. _________________ information into the paragraph.</a:t>
            </a:r>
            <a:endParaRPr lang="cs-CZ" dirty="0">
              <a:effectLst/>
              <a:latin typeface="Times New Roman" panose="02020603050405020304" pitchFamily="18" charset="0"/>
              <a:ea typeface="Times New Roman" panose="02020603050405020304" pitchFamily="18" charset="0"/>
            </a:endParaRPr>
          </a:p>
          <a:p>
            <a:endParaRPr lang="cs-CZ" dirty="0"/>
          </a:p>
        </p:txBody>
      </p:sp>
      <p:sp>
        <p:nvSpPr>
          <p:cNvPr id="6" name="TextovéPole 5">
            <a:extLst>
              <a:ext uri="{FF2B5EF4-FFF2-40B4-BE49-F238E27FC236}">
                <a16:creationId xmlns:a16="http://schemas.microsoft.com/office/drawing/2014/main" id="{6E8A59C2-5278-4DE1-8314-8BDB034071E4}"/>
              </a:ext>
            </a:extLst>
          </p:cNvPr>
          <p:cNvSpPr txBox="1"/>
          <p:nvPr/>
        </p:nvSpPr>
        <p:spPr>
          <a:xfrm>
            <a:off x="6095999" y="2177143"/>
            <a:ext cx="2362201" cy="461665"/>
          </a:xfrm>
          <a:prstGeom prst="rect">
            <a:avLst/>
          </a:prstGeom>
          <a:noFill/>
        </p:spPr>
        <p:txBody>
          <a:bodyPr wrap="square" rtlCol="0">
            <a:spAutoFit/>
          </a:bodyPr>
          <a:lstStyle/>
          <a:p>
            <a:r>
              <a:rPr lang="cs-CZ" sz="2400" b="1" dirty="0" err="1">
                <a:solidFill>
                  <a:srgbClr val="FF0000"/>
                </a:solidFill>
              </a:rPr>
              <a:t>topic</a:t>
            </a:r>
            <a:r>
              <a:rPr lang="cs-CZ" sz="2400" b="1" dirty="0">
                <a:solidFill>
                  <a:srgbClr val="FF0000"/>
                </a:solidFill>
              </a:rPr>
              <a:t> sentence</a:t>
            </a:r>
          </a:p>
        </p:txBody>
      </p:sp>
      <p:sp>
        <p:nvSpPr>
          <p:cNvPr id="12" name="TextovéPole 11">
            <a:extLst>
              <a:ext uri="{FF2B5EF4-FFF2-40B4-BE49-F238E27FC236}">
                <a16:creationId xmlns:a16="http://schemas.microsoft.com/office/drawing/2014/main" id="{6FAC8E95-19D7-4971-9CE5-5152ADA6F56B}"/>
              </a:ext>
            </a:extLst>
          </p:cNvPr>
          <p:cNvSpPr txBox="1"/>
          <p:nvPr/>
        </p:nvSpPr>
        <p:spPr>
          <a:xfrm>
            <a:off x="4182035" y="2971800"/>
            <a:ext cx="3002536" cy="461665"/>
          </a:xfrm>
          <a:prstGeom prst="rect">
            <a:avLst/>
          </a:prstGeom>
          <a:noFill/>
        </p:spPr>
        <p:txBody>
          <a:bodyPr wrap="square" rtlCol="0">
            <a:spAutoFit/>
          </a:bodyPr>
          <a:lstStyle/>
          <a:p>
            <a:r>
              <a:rPr lang="cs-CZ" sz="2400" b="1" dirty="0" err="1">
                <a:solidFill>
                  <a:srgbClr val="FF0000"/>
                </a:solidFill>
              </a:rPr>
              <a:t>help</a:t>
            </a:r>
            <a:r>
              <a:rPr lang="cs-CZ" sz="2400" b="1" dirty="0">
                <a:solidFill>
                  <a:srgbClr val="FF0000"/>
                </a:solidFill>
              </a:rPr>
              <a:t> </a:t>
            </a:r>
            <a:r>
              <a:rPr lang="cs-CZ" sz="2400" b="1" dirty="0" err="1">
                <a:solidFill>
                  <a:srgbClr val="FF0000"/>
                </a:solidFill>
              </a:rPr>
              <a:t>the</a:t>
            </a:r>
            <a:r>
              <a:rPr lang="cs-CZ" sz="2400" b="1" dirty="0">
                <a:solidFill>
                  <a:srgbClr val="FF0000"/>
                </a:solidFill>
              </a:rPr>
              <a:t> </a:t>
            </a:r>
            <a:r>
              <a:rPr lang="cs-CZ" sz="2400" b="1" dirty="0" err="1">
                <a:solidFill>
                  <a:srgbClr val="FF0000"/>
                </a:solidFill>
              </a:rPr>
              <a:t>reader</a:t>
            </a:r>
            <a:endParaRPr lang="cs-CZ" sz="2400" b="1" dirty="0">
              <a:solidFill>
                <a:srgbClr val="FF0000"/>
              </a:solidFill>
            </a:endParaRPr>
          </a:p>
        </p:txBody>
      </p:sp>
      <p:sp>
        <p:nvSpPr>
          <p:cNvPr id="14" name="TextovéPole 13">
            <a:extLst>
              <a:ext uri="{FF2B5EF4-FFF2-40B4-BE49-F238E27FC236}">
                <a16:creationId xmlns:a16="http://schemas.microsoft.com/office/drawing/2014/main" id="{8DB7A4A2-9808-4598-AD5B-B0FE96D43C50}"/>
              </a:ext>
            </a:extLst>
          </p:cNvPr>
          <p:cNvSpPr txBox="1"/>
          <p:nvPr/>
        </p:nvSpPr>
        <p:spPr>
          <a:xfrm>
            <a:off x="4373881" y="3600075"/>
            <a:ext cx="3986348" cy="461665"/>
          </a:xfrm>
          <a:prstGeom prst="rect">
            <a:avLst/>
          </a:prstGeom>
          <a:noFill/>
        </p:spPr>
        <p:txBody>
          <a:bodyPr wrap="square" rtlCol="0">
            <a:spAutoFit/>
          </a:bodyPr>
          <a:lstStyle/>
          <a:p>
            <a:r>
              <a:rPr lang="cs-CZ" sz="2400" b="1" dirty="0" err="1">
                <a:solidFill>
                  <a:srgbClr val="FF0000"/>
                </a:solidFill>
              </a:rPr>
              <a:t>the</a:t>
            </a:r>
            <a:r>
              <a:rPr lang="cs-CZ" sz="2400" b="1" dirty="0">
                <a:solidFill>
                  <a:srgbClr val="FF0000"/>
                </a:solidFill>
              </a:rPr>
              <a:t> rest </a:t>
            </a:r>
            <a:r>
              <a:rPr lang="cs-CZ" sz="2400" b="1" dirty="0" err="1">
                <a:solidFill>
                  <a:srgbClr val="FF0000"/>
                </a:solidFill>
              </a:rPr>
              <a:t>of</a:t>
            </a:r>
            <a:r>
              <a:rPr lang="cs-CZ" sz="2400" b="1" dirty="0">
                <a:solidFill>
                  <a:srgbClr val="FF0000"/>
                </a:solidFill>
              </a:rPr>
              <a:t> </a:t>
            </a:r>
            <a:r>
              <a:rPr lang="cs-CZ" sz="2400" b="1" dirty="0" err="1">
                <a:solidFill>
                  <a:srgbClr val="FF0000"/>
                </a:solidFill>
              </a:rPr>
              <a:t>the</a:t>
            </a:r>
            <a:r>
              <a:rPr lang="cs-CZ" sz="2400" b="1" dirty="0">
                <a:solidFill>
                  <a:srgbClr val="FF0000"/>
                </a:solidFill>
              </a:rPr>
              <a:t> </a:t>
            </a:r>
            <a:r>
              <a:rPr lang="cs-CZ" sz="2400" b="1" dirty="0" err="1">
                <a:solidFill>
                  <a:srgbClr val="FF0000"/>
                </a:solidFill>
              </a:rPr>
              <a:t>paragraph</a:t>
            </a:r>
            <a:endParaRPr lang="cs-CZ" sz="2400" b="1" dirty="0">
              <a:solidFill>
                <a:srgbClr val="FF0000"/>
              </a:solidFill>
            </a:endParaRPr>
          </a:p>
        </p:txBody>
      </p:sp>
      <p:sp>
        <p:nvSpPr>
          <p:cNvPr id="16" name="TextovéPole 15">
            <a:extLst>
              <a:ext uri="{FF2B5EF4-FFF2-40B4-BE49-F238E27FC236}">
                <a16:creationId xmlns:a16="http://schemas.microsoft.com/office/drawing/2014/main" id="{833B8708-E38B-4A14-AF02-1CD396099F3C}"/>
              </a:ext>
            </a:extLst>
          </p:cNvPr>
          <p:cNvSpPr txBox="1"/>
          <p:nvPr/>
        </p:nvSpPr>
        <p:spPr>
          <a:xfrm>
            <a:off x="1460607" y="3549726"/>
            <a:ext cx="4175952" cy="1292662"/>
          </a:xfrm>
          <a:prstGeom prst="rect">
            <a:avLst/>
          </a:prstGeom>
          <a:noFill/>
        </p:spPr>
        <p:txBody>
          <a:bodyPr wrap="square" rtlCol="0">
            <a:spAutoFit/>
          </a:bodyPr>
          <a:lstStyle/>
          <a:p>
            <a:endParaRPr lang="cs-CZ" dirty="0"/>
          </a:p>
          <a:p>
            <a:endParaRPr lang="cs-CZ" dirty="0"/>
          </a:p>
          <a:p>
            <a:endParaRPr lang="cs-CZ" dirty="0"/>
          </a:p>
          <a:p>
            <a:r>
              <a:rPr lang="cs-CZ" sz="2400" b="1" dirty="0" err="1">
                <a:solidFill>
                  <a:srgbClr val="FF0000"/>
                </a:solidFill>
              </a:rPr>
              <a:t>an</a:t>
            </a:r>
            <a:r>
              <a:rPr lang="cs-CZ" sz="2400" b="1" dirty="0">
                <a:solidFill>
                  <a:srgbClr val="FF0000"/>
                </a:solidFill>
              </a:rPr>
              <a:t> </a:t>
            </a:r>
            <a:r>
              <a:rPr lang="cs-CZ" sz="2400" b="1" dirty="0" err="1">
                <a:solidFill>
                  <a:srgbClr val="FF0000"/>
                </a:solidFill>
              </a:rPr>
              <a:t>explanation</a:t>
            </a:r>
            <a:r>
              <a:rPr lang="cs-CZ" sz="2400" b="1" dirty="0">
                <a:solidFill>
                  <a:srgbClr val="FF0000"/>
                </a:solidFill>
              </a:rPr>
              <a:t> </a:t>
            </a:r>
            <a:r>
              <a:rPr lang="cs-CZ" sz="2400" b="1" dirty="0" err="1">
                <a:solidFill>
                  <a:srgbClr val="FF0000"/>
                </a:solidFill>
              </a:rPr>
              <a:t>or</a:t>
            </a:r>
            <a:r>
              <a:rPr lang="cs-CZ" sz="2400" b="1" dirty="0">
                <a:solidFill>
                  <a:srgbClr val="FF0000"/>
                </a:solidFill>
              </a:rPr>
              <a:t> </a:t>
            </a:r>
            <a:r>
              <a:rPr lang="cs-CZ" sz="2400" b="1" dirty="0" err="1">
                <a:solidFill>
                  <a:srgbClr val="FF0000"/>
                </a:solidFill>
              </a:rPr>
              <a:t>an</a:t>
            </a:r>
            <a:r>
              <a:rPr lang="cs-CZ" sz="2400" b="1" dirty="0">
                <a:solidFill>
                  <a:srgbClr val="FF0000"/>
                </a:solidFill>
              </a:rPr>
              <a:t> </a:t>
            </a:r>
            <a:r>
              <a:rPr lang="cs-CZ" sz="2400" b="1" dirty="0" err="1">
                <a:solidFill>
                  <a:srgbClr val="FF0000"/>
                </a:solidFill>
              </a:rPr>
              <a:t>example</a:t>
            </a:r>
            <a:endParaRPr lang="cs-CZ" sz="2400" b="1" dirty="0">
              <a:solidFill>
                <a:srgbClr val="FF0000"/>
              </a:solidFill>
            </a:endParaRPr>
          </a:p>
        </p:txBody>
      </p:sp>
      <p:sp>
        <p:nvSpPr>
          <p:cNvPr id="19" name="TextovéPole 18">
            <a:extLst>
              <a:ext uri="{FF2B5EF4-FFF2-40B4-BE49-F238E27FC236}">
                <a16:creationId xmlns:a16="http://schemas.microsoft.com/office/drawing/2014/main" id="{E90DF7F3-5CC9-4D6A-8596-ECD504B69BA1}"/>
              </a:ext>
            </a:extLst>
          </p:cNvPr>
          <p:cNvSpPr txBox="1"/>
          <p:nvPr/>
        </p:nvSpPr>
        <p:spPr>
          <a:xfrm>
            <a:off x="1088571" y="4051230"/>
            <a:ext cx="3461657" cy="1569660"/>
          </a:xfrm>
          <a:prstGeom prst="rect">
            <a:avLst/>
          </a:prstGeom>
          <a:noFill/>
        </p:spPr>
        <p:txBody>
          <a:bodyPr wrap="square" rtlCol="0">
            <a:spAutoFit/>
          </a:bodyPr>
          <a:lstStyle/>
          <a:p>
            <a:endParaRPr lang="cs-CZ" dirty="0"/>
          </a:p>
          <a:p>
            <a:endParaRPr lang="cs-CZ" dirty="0"/>
          </a:p>
          <a:p>
            <a:endParaRPr lang="cs-CZ" dirty="0"/>
          </a:p>
          <a:p>
            <a:r>
              <a:rPr lang="cs-CZ" sz="2400" b="1" dirty="0" err="1">
                <a:solidFill>
                  <a:srgbClr val="FF0000"/>
                </a:solidFill>
              </a:rPr>
              <a:t>help</a:t>
            </a:r>
            <a:r>
              <a:rPr lang="cs-CZ" sz="2400" b="1" dirty="0">
                <a:solidFill>
                  <a:srgbClr val="FF0000"/>
                </a:solidFill>
              </a:rPr>
              <a:t> to </a:t>
            </a:r>
            <a:r>
              <a:rPr lang="cs-CZ" sz="2400" b="1" dirty="0" err="1">
                <a:solidFill>
                  <a:srgbClr val="FF0000"/>
                </a:solidFill>
              </a:rPr>
              <a:t>develop</a:t>
            </a:r>
            <a:endParaRPr lang="cs-CZ" sz="2400" b="1" dirty="0">
              <a:solidFill>
                <a:srgbClr val="FF0000"/>
              </a:solidFill>
            </a:endParaRPr>
          </a:p>
          <a:p>
            <a:endParaRPr lang="cs-CZ" dirty="0"/>
          </a:p>
        </p:txBody>
      </p:sp>
      <p:sp>
        <p:nvSpPr>
          <p:cNvPr id="21" name="TextovéPole 20">
            <a:extLst>
              <a:ext uri="{FF2B5EF4-FFF2-40B4-BE49-F238E27FC236}">
                <a16:creationId xmlns:a16="http://schemas.microsoft.com/office/drawing/2014/main" id="{A9CABEE4-78CB-483A-81C2-B60A85E10C9F}"/>
              </a:ext>
            </a:extLst>
          </p:cNvPr>
          <p:cNvSpPr txBox="1"/>
          <p:nvPr/>
        </p:nvSpPr>
        <p:spPr>
          <a:xfrm>
            <a:off x="1490383" y="3704214"/>
            <a:ext cx="1748117" cy="2123658"/>
          </a:xfrm>
          <a:prstGeom prst="rect">
            <a:avLst/>
          </a:prstGeom>
          <a:noFill/>
        </p:spPr>
        <p:txBody>
          <a:bodyPr wrap="square" rtlCol="0">
            <a:spAutoFit/>
          </a:bodyPr>
          <a:lstStyle/>
          <a:p>
            <a:endParaRPr lang="cs-CZ" dirty="0"/>
          </a:p>
          <a:p>
            <a:endParaRPr lang="cs-CZ" dirty="0"/>
          </a:p>
          <a:p>
            <a:endParaRPr lang="cs-CZ" dirty="0"/>
          </a:p>
          <a:p>
            <a:endParaRPr lang="cs-CZ" dirty="0"/>
          </a:p>
          <a:p>
            <a:endParaRPr lang="cs-CZ" dirty="0"/>
          </a:p>
          <a:p>
            <a:endParaRPr lang="cs-CZ" dirty="0"/>
          </a:p>
          <a:p>
            <a:r>
              <a:rPr lang="cs-CZ" sz="2400" b="1" dirty="0" err="1">
                <a:solidFill>
                  <a:srgbClr val="FF0000"/>
                </a:solidFill>
              </a:rPr>
              <a:t>unrelated</a:t>
            </a:r>
            <a:endParaRPr lang="cs-CZ" sz="2400" b="1" dirty="0">
              <a:solidFill>
                <a:srgbClr val="FF0000"/>
              </a:solidFill>
            </a:endParaRPr>
          </a:p>
        </p:txBody>
      </p:sp>
    </p:spTree>
    <p:extLst>
      <p:ext uri="{BB962C8B-B14F-4D97-AF65-F5344CB8AC3E}">
        <p14:creationId xmlns:p14="http://schemas.microsoft.com/office/powerpoint/2010/main" val="33128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A6690-6577-4B38-A0B9-F802906449B6}"/>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6E374BB1-E245-4EC6-B944-F33BEA52E6EE}"/>
              </a:ext>
            </a:extLst>
          </p:cNvPr>
          <p:cNvSpPr>
            <a:spLocks noGrp="1"/>
          </p:cNvSpPr>
          <p:nvPr>
            <p:ph idx="1"/>
          </p:nvPr>
        </p:nvSpPr>
        <p:spPr/>
        <p:txBody>
          <a:bodyPr/>
          <a:lstStyle/>
          <a:p>
            <a:pPr marL="0" indent="0">
              <a:buNone/>
            </a:pPr>
            <a:endParaRPr lang="cs-CZ" dirty="0"/>
          </a:p>
          <a:p>
            <a:pPr marL="0" indent="0">
              <a:buNone/>
            </a:pPr>
            <a:r>
              <a:rPr lang="en-GB" dirty="0">
                <a:effectLst/>
                <a:latin typeface="Calibri" panose="020F0502020204030204" pitchFamily="34" charset="0"/>
                <a:ea typeface="Times New Roman" panose="02020603050405020304" pitchFamily="18" charset="0"/>
              </a:rPr>
              <a:t>Example paragraph: Why do you think this paragraph is united? Can you identify individual parts of this paragraph?</a:t>
            </a:r>
            <a:endParaRPr lang="cs-CZ" dirty="0"/>
          </a:p>
          <a:p>
            <a:endParaRPr lang="cs-CZ" dirty="0"/>
          </a:p>
        </p:txBody>
      </p:sp>
    </p:spTree>
    <p:extLst>
      <p:ext uri="{BB962C8B-B14F-4D97-AF65-F5344CB8AC3E}">
        <p14:creationId xmlns:p14="http://schemas.microsoft.com/office/powerpoint/2010/main" val="256364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CC656C-09A6-4E34-B684-E407677BCED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669A05A-053D-4B9A-99C3-D07BD69187E9}"/>
              </a:ext>
            </a:extLst>
          </p:cNvPr>
          <p:cNvSpPr>
            <a:spLocks noGrp="1"/>
          </p:cNvSpPr>
          <p:nvPr>
            <p:ph idx="1"/>
          </p:nvPr>
        </p:nvSpPr>
        <p:spPr/>
        <p:txBody>
          <a:bodyPr/>
          <a:lstStyle/>
          <a:p>
            <a:pPr marL="0" indent="0">
              <a:buNone/>
            </a:pPr>
            <a:endParaRPr lang="cs-CZ" dirty="0"/>
          </a:p>
          <a:p>
            <a:pPr marL="0" indent="0">
              <a:buNone/>
            </a:pPr>
            <a:r>
              <a:rPr lang="en-GB" sz="2400" dirty="0">
                <a:effectLst/>
                <a:latin typeface="Calibri" panose="020F0502020204030204" pitchFamily="34" charset="0"/>
                <a:ea typeface="Times New Roman" panose="02020603050405020304" pitchFamily="18" charset="0"/>
              </a:rPr>
              <a:t>Writing in English can be difficult for many foreign students. For some students, the English grammar can be a challenge as it is different from their own language. For example, the placement of the verb can be at the end of the sentence in many languages, whereas in English it usually comes at the beginning of a sentence. Also, the way that ideas are presented in an English paragraph may be different from their own language. This makes it difficult to write well-developed English paragraphs. All of these things can make writing in English a challenge for many students. </a:t>
            </a:r>
            <a:endParaRPr lang="cs-CZ" sz="2400" dirty="0">
              <a:effectLst/>
              <a:latin typeface="Times New Roman" panose="02020603050405020304" pitchFamily="18" charset="0"/>
              <a:ea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79496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81BCA-9869-4683-BBFF-8071D1399B1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5722AE8-BC76-4D2E-BCFB-29E821E50B37}"/>
              </a:ext>
            </a:extLst>
          </p:cNvPr>
          <p:cNvSpPr>
            <a:spLocks noGrp="1"/>
          </p:cNvSpPr>
          <p:nvPr>
            <p:ph idx="1"/>
          </p:nvPr>
        </p:nvSpPr>
        <p:spPr/>
        <p:txBody>
          <a:bodyPr>
            <a:normAutofit/>
          </a:bodyPr>
          <a:lstStyle/>
          <a:p>
            <a:endParaRPr lang="cs-CZ" dirty="0"/>
          </a:p>
          <a:p>
            <a:pPr marL="0" indent="0">
              <a:buNone/>
            </a:pPr>
            <a:r>
              <a:rPr lang="en-GB" sz="2800" dirty="0">
                <a:solidFill>
                  <a:schemeClr val="accent2"/>
                </a:solidFill>
                <a:effectLst/>
                <a:latin typeface="Calibri" panose="020F0502020204030204" pitchFamily="34" charset="0"/>
                <a:ea typeface="Times New Roman" panose="02020603050405020304" pitchFamily="18" charset="0"/>
              </a:rPr>
              <a:t>Writing in English can be difficult for many foreign students.</a:t>
            </a:r>
            <a:r>
              <a:rPr lang="en-GB" sz="2800" dirty="0">
                <a:effectLst/>
                <a:latin typeface="Calibri" panose="020F0502020204030204" pitchFamily="34" charset="0"/>
                <a:ea typeface="Times New Roman" panose="02020603050405020304" pitchFamily="18" charset="0"/>
              </a:rPr>
              <a:t> </a:t>
            </a:r>
            <a:r>
              <a:rPr lang="en-GB" sz="2800" dirty="0">
                <a:solidFill>
                  <a:schemeClr val="accent6"/>
                </a:solidFill>
                <a:effectLst/>
                <a:latin typeface="Calibri" panose="020F0502020204030204" pitchFamily="34" charset="0"/>
                <a:ea typeface="Times New Roman" panose="02020603050405020304" pitchFamily="18" charset="0"/>
              </a:rPr>
              <a:t>For some students, the English grammar can be a challenge as it is different from their own language. For example, the placement of the verb can be at the end of the sentence in many languages, whereas in English it usually comes at the beginning of a sentence. Also, the way that ideas are presented in an English paragraph may be different from their own language. This makes it difficult to write well-developed English paragraphs.</a:t>
            </a:r>
            <a:r>
              <a:rPr lang="en-GB" sz="2800" dirty="0">
                <a:effectLst/>
                <a:latin typeface="Calibri" panose="020F0502020204030204" pitchFamily="34" charset="0"/>
                <a:ea typeface="Times New Roman" panose="02020603050405020304" pitchFamily="18" charset="0"/>
              </a:rPr>
              <a:t> </a:t>
            </a:r>
            <a:r>
              <a:rPr lang="en-GB" sz="2800" dirty="0">
                <a:solidFill>
                  <a:srgbClr val="00B0F0"/>
                </a:solidFill>
                <a:effectLst/>
                <a:latin typeface="Calibri" panose="020F0502020204030204" pitchFamily="34" charset="0"/>
                <a:ea typeface="Times New Roman" panose="02020603050405020304" pitchFamily="18" charset="0"/>
              </a:rPr>
              <a:t>All of these things can make writing in English a challenge for many students.</a:t>
            </a:r>
            <a:r>
              <a:rPr lang="en-GB" sz="2800" dirty="0">
                <a:effectLst/>
                <a:latin typeface="Calibri" panose="020F0502020204030204" pitchFamily="34" charset="0"/>
                <a:ea typeface="Times New Roman" panose="02020603050405020304" pitchFamily="18" charset="0"/>
              </a:rPr>
              <a:t> </a:t>
            </a:r>
            <a:endParaRPr lang="cs-CZ" sz="28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362415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2D119D-E4AB-438E-B33E-C30C55C3373B}"/>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B12E33DE-0720-4C12-8459-2964037BC0B3}"/>
              </a:ext>
            </a:extLst>
          </p:cNvPr>
          <p:cNvSpPr>
            <a:spLocks noGrp="1"/>
          </p:cNvSpPr>
          <p:nvPr>
            <p:ph idx="1"/>
          </p:nvPr>
        </p:nvSpPr>
        <p:spPr/>
        <p:txBody>
          <a:bodyPr/>
          <a:lstStyle/>
          <a:p>
            <a:pPr marL="0" indent="0">
              <a:buNone/>
            </a:pPr>
            <a:r>
              <a:rPr lang="cs-CZ" dirty="0" err="1"/>
              <a:t>How</a:t>
            </a:r>
            <a:r>
              <a:rPr lang="cs-CZ" dirty="0"/>
              <a:t> to </a:t>
            </a:r>
            <a:r>
              <a:rPr lang="cs-CZ" dirty="0" err="1"/>
              <a:t>achieve</a:t>
            </a:r>
            <a:r>
              <a:rPr lang="cs-CZ" dirty="0"/>
              <a:t> </a:t>
            </a:r>
            <a:r>
              <a:rPr lang="cs-CZ" dirty="0" err="1"/>
              <a:t>coherence</a:t>
            </a:r>
            <a:r>
              <a:rPr lang="cs-CZ" dirty="0"/>
              <a:t>?</a:t>
            </a:r>
          </a:p>
          <a:p>
            <a:pPr marL="0" indent="0">
              <a:buNone/>
            </a:pPr>
            <a:endParaRPr lang="cs-CZ" dirty="0"/>
          </a:p>
          <a:p>
            <a:pPr marL="0" indent="0">
              <a:buNone/>
            </a:pPr>
            <a:endParaRPr lang="cs-CZ" dirty="0"/>
          </a:p>
          <a:p>
            <a:pPr marL="0" indent="0">
              <a:buNone/>
            </a:pPr>
            <a:r>
              <a:rPr lang="cs-CZ" dirty="0"/>
              <a:t>                            </a:t>
            </a:r>
            <a:r>
              <a:rPr lang="cs-CZ" i="1" dirty="0" err="1">
                <a:solidFill>
                  <a:schemeClr val="accent1"/>
                </a:solidFill>
              </a:rPr>
              <a:t>linking</a:t>
            </a:r>
            <a:r>
              <a:rPr lang="cs-CZ" i="1" dirty="0">
                <a:solidFill>
                  <a:schemeClr val="accent1"/>
                </a:solidFill>
              </a:rPr>
              <a:t> </a:t>
            </a:r>
            <a:r>
              <a:rPr lang="cs-CZ" i="1" dirty="0" err="1">
                <a:solidFill>
                  <a:schemeClr val="accent1"/>
                </a:solidFill>
              </a:rPr>
              <a:t>words</a:t>
            </a:r>
            <a:endParaRPr lang="cs-CZ" dirty="0">
              <a:solidFill>
                <a:schemeClr val="accent1"/>
              </a:solidFill>
            </a:endParaRPr>
          </a:p>
        </p:txBody>
      </p:sp>
    </p:spTree>
    <p:extLst>
      <p:ext uri="{BB962C8B-B14F-4D97-AF65-F5344CB8AC3E}">
        <p14:creationId xmlns:p14="http://schemas.microsoft.com/office/powerpoint/2010/main" val="15998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22945</TotalTime>
  <Words>2215</Words>
  <Application>Microsoft Office PowerPoint</Application>
  <PresentationFormat>Širokoúhlá obrazovka</PresentationFormat>
  <Paragraphs>293</Paragraphs>
  <Slides>32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Calibri Light</vt:lpstr>
      <vt:lpstr>Cambria Math</vt:lpstr>
      <vt:lpstr>Times New Roman</vt:lpstr>
      <vt:lpstr>Motiv Office</vt:lpstr>
      <vt:lpstr>English for Mathematicians I Week 7 – Sets and Operations on Sets </vt:lpstr>
      <vt:lpstr>Lesson 7</vt:lpstr>
      <vt:lpstr>Paragraph writing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Complete the linking words</vt:lpstr>
      <vt:lpstr>Complete the linking words</vt:lpstr>
      <vt:lpstr>A new paragraph</vt:lpstr>
      <vt:lpstr>F. Connectors. Try to supply the missing connectors in sentences. </vt:lpstr>
      <vt:lpstr>Prezentace aplikace PowerPoint</vt:lpstr>
      <vt:lpstr>Prezentace aplikace PowerPoint</vt:lpstr>
      <vt:lpstr>Describe the chart using appropriate expressions,      not consulting the text. </vt:lpstr>
      <vt:lpstr>Re-draw this classification using sets … </vt:lpstr>
      <vt:lpstr>Prezentace aplikace PowerPoint</vt:lpstr>
      <vt:lpstr>brainstorming vocab related to sets </vt:lpstr>
      <vt:lpstr>1. Relations between sets a) A set is any collection of things which we want to consider together. We use braces { }, when we want to describe, or make a list of, the elements of a set, and we use capital letters to denote sets.  </vt:lpstr>
      <vt:lpstr>Prezentace aplikace PowerPoint</vt:lpstr>
      <vt:lpstr>Prezentace aplikace PowerPoint</vt:lpstr>
      <vt:lpstr>c) express the following relations:</vt:lpstr>
      <vt:lpstr>2. Match the terms to their definitions:</vt:lpstr>
      <vt:lpstr>3. Explain the relations between the sets of numbers:</vt:lpstr>
      <vt:lpstr>4. Solve these problems (draw a Venn diagram to show these data) GROUP WORK</vt:lpstr>
      <vt:lpstr>Form new groups</vt:lpstr>
      <vt:lpstr>Listening</vt:lpstr>
      <vt:lpstr>Listening </vt:lpstr>
      <vt:lpstr>Revision: draw – describe </vt:lpstr>
      <vt:lpstr>Read:</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Mathematicians I</dc:title>
  <dc:creator>Štěpánka Bilová</dc:creator>
  <cp:lastModifiedBy>Eva Čoupková</cp:lastModifiedBy>
  <cp:revision>210</cp:revision>
  <dcterms:created xsi:type="dcterms:W3CDTF">2017-09-02T16:40:02Z</dcterms:created>
  <dcterms:modified xsi:type="dcterms:W3CDTF">2022-10-21T08:46:00Z</dcterms:modified>
</cp:coreProperties>
</file>